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7588" cy="6858000"/>
  <p:notesSz cx="6792913" cy="990758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1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7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789EF801-F617-4010-B665-9BCAC76DF74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247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A1F56C6-4005-4DDB-B6F9-19241A521A7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05350"/>
            <a:ext cx="5432425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A8497CF1-627B-4E47-964D-770269B088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2788" y="752475"/>
            <a:ext cx="5365750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7AC214D-5026-40A6-9F03-158FCB53A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4013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04CB08-651B-44EC-91AF-D6E52F26230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E37A3-80A5-451E-9456-CB6A2FF364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40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9AAE1A-E7D2-4B59-B396-D98B0E318D3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928B-D68E-4A45-9A99-282FCD49A0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29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431800"/>
            <a:ext cx="2103438" cy="59928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431800"/>
            <a:ext cx="6162675" cy="599281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689F64-F61C-48C9-828A-A371486C409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85B3F-B558-47F3-8EAD-A62BE9A1A0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87DA319-A0EC-4C31-A3D9-C65C1B90A6E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AABC-276E-4138-9CF1-805D1E5A00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79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3345D0-C575-4387-8EB3-D79FE2FB71F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B4D03-6387-4017-A0CC-B45188A425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92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44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3850" cy="444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F98BB-B709-4B71-9B42-8C3B3CCE0C2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46F8-3206-4276-8DA1-8336CA9ABC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72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4B6675-2ED9-4EA8-BA4C-D80BF725F2E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2D5C1-E047-41AE-83E6-C908485286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7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4E0EFD-1380-4714-B8BC-322FDD9781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B8DA7-7D95-4098-8F55-10C3733C90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1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78D45F0-1E4D-47DD-BDE1-28FB8D1155A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1F703-6301-4971-8DD1-9AAFEA3228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19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54D3CE-C997-4A1E-8F53-84E2B7B45B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BB441-C016-4430-9506-EDAA102E73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7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898C31-CAF1-4851-86B8-683EFE0A351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C1B22-825F-405F-A61A-2B153E7255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38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577F483-FCAA-4AAE-922A-E387B6584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431800"/>
            <a:ext cx="8418513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A34A48A-F011-40DB-B8BC-11DDD8E56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18513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9A719F96-C796-48A3-8EA2-E03B772B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9BE5F002-2F13-4422-8E68-37D591D83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3B7F22B-A2F3-423C-88DF-39EF48EBBA9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99300" y="6248400"/>
            <a:ext cx="20621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9124B9-E8A9-4E68-BD6C-A97DE8D198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Arial" charset="0"/>
          <a:ea typeface="ＭＳ Ｐゴシック" pitchFamily="1" charset="0"/>
          <a:cs typeface="ＭＳ Ｐゴシック" pitchFamily="1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Arial" charset="0"/>
          <a:ea typeface="ＭＳ Ｐゴシック" pitchFamily="1" charset="0"/>
          <a:cs typeface="ＭＳ Ｐゴシック" pitchFamily="1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Arial" charset="0"/>
          <a:ea typeface="ＭＳ Ｐゴシック" pitchFamily="1" charset="0"/>
          <a:cs typeface="ＭＳ Ｐゴシック" pitchFamily="1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Arial" charset="0"/>
          <a:ea typeface="ＭＳ Ｐゴシック" pitchFamily="1" charset="0"/>
          <a:cs typeface="ＭＳ Ｐゴシック" pitchFamily="1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000000"/>
          </a:solidFill>
          <a:latin typeface="Arial" charset="0"/>
          <a:ea typeface="ＭＳ Ｐゴシック" pitchFamily="1" charset="0"/>
          <a:cs typeface="ＭＳ Ｐゴシック" pitchFamily="1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000000"/>
          </a:solidFill>
          <a:latin typeface="Arial" charset="0"/>
          <a:ea typeface="ＭＳ Ｐゴシック" pitchFamily="1" charset="0"/>
          <a:cs typeface="ＭＳ Ｐゴシック" pitchFamily="1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000000"/>
          </a:solidFill>
          <a:latin typeface="Arial" charset="0"/>
          <a:ea typeface="ＭＳ Ｐゴシック" pitchFamily="1" charset="0"/>
          <a:cs typeface="ＭＳ Ｐゴシック" pitchFamily="1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000000"/>
          </a:solidFill>
          <a:latin typeface="Arial" charset="0"/>
          <a:ea typeface="ＭＳ Ｐゴシック" pitchFamily="1" charset="0"/>
          <a:cs typeface="ＭＳ Ｐゴシック" pitchFamily="1" charset="0"/>
        </a:defRPr>
      </a:lvl9pPr>
    </p:titleStyle>
    <p:bodyStyle>
      <a:lvl1pPr marL="342900" indent="-342900" algn="l" defTabSz="449263" rtl="0" eaLnBrk="0" fontAlgn="base" hangingPunct="0"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27D9CE89-8D54-44E4-96A7-212276D95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36750"/>
            <a:ext cx="9925050" cy="246063"/>
          </a:xfrm>
          <a:prstGeom prst="rect">
            <a:avLst/>
          </a:prstGeom>
          <a:solidFill>
            <a:srgbClr val="97AE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2400" b="1">
                <a:solidFill>
                  <a:srgbClr val="FFFFFF"/>
                </a:solidFill>
              </a:rPr>
              <a:t>  </a:t>
            </a:r>
            <a:endParaRPr lang="de-DE" altLang="de-DE" sz="2400" b="1">
              <a:solidFill>
                <a:schemeClr val="bg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841B3DD6-1FF0-4BE4-9AF0-E575D1A28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0413"/>
            <a:ext cx="9909175" cy="1230312"/>
          </a:xfrm>
          <a:prstGeom prst="rect">
            <a:avLst/>
          </a:prstGeom>
          <a:solidFill>
            <a:srgbClr val="DDDA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800">
                <a:solidFill>
                  <a:srgbClr val="FF0000"/>
                </a:solidFill>
              </a:rPr>
              <a:t> </a:t>
            </a:r>
            <a:r>
              <a:rPr lang="de-DE" altLang="de-DE" sz="2800" b="1">
                <a:solidFill>
                  <a:srgbClr val="FF0000"/>
                </a:solidFill>
              </a:rPr>
              <a:t>Was ist bei einem Notruf zu beachten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95D1EBD-9929-4095-8A57-AC0CB460D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2087563"/>
            <a:ext cx="9432925" cy="443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5760" rIns="0" bIns="95760"/>
          <a:lstStyle>
            <a:lvl1pPr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de-DE" altLang="de-DE" sz="2000"/>
              <a:t> </a:t>
            </a:r>
            <a:r>
              <a:rPr lang="de-DE" altLang="de-DE" sz="1900"/>
              <a:t>bei einem medizinischen Notfall und Feuer Notrufnummer </a:t>
            </a:r>
            <a:r>
              <a:rPr lang="de-DE" altLang="de-DE" sz="5400" b="1">
                <a:solidFill>
                  <a:srgbClr val="FF0000"/>
                </a:solidFill>
              </a:rPr>
              <a:t>112 </a:t>
            </a:r>
            <a:r>
              <a:rPr lang="de-DE" altLang="de-DE" sz="1900">
                <a:solidFill>
                  <a:schemeClr val="tx1"/>
                </a:solidFill>
              </a:rPr>
              <a:t>ohne Vorwahl</a:t>
            </a:r>
          </a:p>
          <a:p>
            <a:pPr>
              <a:spcBef>
                <a:spcPct val="0"/>
              </a:spcBef>
              <a:buClrTx/>
            </a:pPr>
            <a:r>
              <a:rPr lang="de-DE" altLang="de-DE" sz="1400">
                <a:solidFill>
                  <a:schemeClr val="tx1"/>
                </a:solidFill>
              </a:rPr>
              <a:t>Eine Meldung sollte beinhalten: </a:t>
            </a:r>
            <a:r>
              <a:rPr lang="de-DE" altLang="de-DE" sz="2000" b="1">
                <a:solidFill>
                  <a:srgbClr val="FF0000"/>
                </a:solidFill>
              </a:rPr>
              <a:t>Wo</a:t>
            </a:r>
            <a:r>
              <a:rPr lang="de-DE" altLang="de-DE" sz="1400">
                <a:solidFill>
                  <a:schemeClr val="tx1"/>
                </a:solidFill>
              </a:rPr>
              <a:t> ist der Notfall passiert, </a:t>
            </a:r>
            <a:r>
              <a:rPr lang="de-DE" altLang="de-DE" sz="2000" b="1">
                <a:solidFill>
                  <a:srgbClr val="FF0000"/>
                </a:solidFill>
              </a:rPr>
              <a:t>Bauteil/ Festpunkt und Raumnummer</a:t>
            </a:r>
          </a:p>
          <a:p>
            <a:pPr>
              <a:spcBef>
                <a:spcPct val="0"/>
              </a:spcBef>
              <a:buClrTx/>
            </a:pPr>
            <a:endParaRPr lang="de-DE" altLang="de-DE" sz="1900" b="1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de-DE" altLang="de-DE" sz="1900" b="1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de-DE" altLang="de-DE" sz="1900" b="1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de-DE" altLang="de-DE" sz="1900" b="1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</a:pPr>
            <a:endParaRPr lang="de-DE" altLang="de-DE" sz="1100" b="1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r>
              <a:rPr lang="de-DE" altLang="de-DE" sz="2000" b="1">
                <a:solidFill>
                  <a:srgbClr val="FF0000"/>
                </a:solidFill>
              </a:rPr>
              <a:t>Was</a:t>
            </a:r>
            <a:r>
              <a:rPr lang="de-DE" altLang="de-DE" sz="1400" b="1"/>
              <a:t> ist geschehen? </a:t>
            </a:r>
            <a:r>
              <a:rPr lang="de-DE" altLang="de-DE" sz="1400"/>
              <a:t>Notfallsituation kurz beschreiben! Ist z. B. ein Brand ausgebrochen?</a:t>
            </a:r>
          </a:p>
          <a:p>
            <a:pPr>
              <a:spcBef>
                <a:spcPct val="0"/>
              </a:spcBef>
            </a:pPr>
            <a:r>
              <a:rPr lang="de-DE" altLang="de-DE" sz="2000" b="1">
                <a:solidFill>
                  <a:srgbClr val="FF0000"/>
                </a:solidFill>
              </a:rPr>
              <a:t>Wie viele </a:t>
            </a:r>
            <a:r>
              <a:rPr lang="de-DE" altLang="de-DE" sz="1400" b="1"/>
              <a:t>Personen wurden verletzt? </a:t>
            </a:r>
            <a:r>
              <a:rPr lang="de-DE" altLang="de-DE" sz="1400"/>
              <a:t>Dies ist für die Rettungsleitstelle wichtig, um genügend Rettungsmittel zu disponieren.</a:t>
            </a:r>
          </a:p>
          <a:p>
            <a:pPr>
              <a:spcBef>
                <a:spcPct val="0"/>
              </a:spcBef>
            </a:pPr>
            <a:r>
              <a:rPr lang="de-DE" altLang="de-DE" sz="2000" b="1">
                <a:solidFill>
                  <a:srgbClr val="FF0000"/>
                </a:solidFill>
              </a:rPr>
              <a:t>Welche Art </a:t>
            </a:r>
            <a:r>
              <a:rPr lang="de-DE" altLang="de-DE" sz="1400" b="1"/>
              <a:t>von Verletzungen liegen vor? </a:t>
            </a:r>
            <a:r>
              <a:rPr lang="de-DE" altLang="de-DE" sz="1400"/>
              <a:t>Dies ist für die Rettungsleitstelle wichtig, um die richtigen Rettungsmittel zu disponieren.</a:t>
            </a:r>
          </a:p>
          <a:p>
            <a:pPr>
              <a:spcBef>
                <a:spcPct val="0"/>
              </a:spcBef>
            </a:pPr>
            <a:r>
              <a:rPr lang="de-DE" altLang="de-DE" sz="2000" b="1">
                <a:solidFill>
                  <a:srgbClr val="FF0000"/>
                </a:solidFill>
              </a:rPr>
              <a:t>Warten</a:t>
            </a:r>
            <a:r>
              <a:rPr lang="de-DE" altLang="de-DE" sz="1400" b="1"/>
              <a:t> auf Rückfragen! </a:t>
            </a:r>
            <a:r>
              <a:rPr lang="de-DE" altLang="de-DE" sz="1400"/>
              <a:t>Das Gespräch wird immer von der Rettungsleitstelle beendet. Bleiben sie so lang am Telefon!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C37DF727-CC2A-4E51-AC71-38A495589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255588"/>
            <a:ext cx="2147888" cy="406400"/>
          </a:xfrm>
          <a:prstGeom prst="rect">
            <a:avLst/>
          </a:prstGeom>
          <a:solidFill>
            <a:srgbClr val="89A2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033DA832-FDB6-40D5-BFC7-A8D1336AD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1079500"/>
            <a:ext cx="1944688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5760" rIns="0" bIns="95760" anchor="ctr"/>
          <a:lstStyle>
            <a:lvl1pPr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000" b="1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500" b="1"/>
              <a:t>Notfallhelfergruppe</a:t>
            </a:r>
            <a:br>
              <a:rPr lang="de-DE" altLang="de-DE" sz="1500" b="1"/>
            </a:br>
            <a:r>
              <a:rPr lang="de-DE" altLang="de-DE" sz="1500" b="1"/>
              <a:t>Universität Ulm</a:t>
            </a:r>
            <a:br>
              <a:rPr lang="de-DE" altLang="de-DE" sz="1500" b="1"/>
            </a:br>
            <a:endParaRPr lang="de-DE" altLang="de-DE" sz="1500" b="1"/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DB06A3A1-0580-4CDB-8E03-606C8E0BB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588" y="917575"/>
            <a:ext cx="931862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Grafik 1">
            <a:extLst>
              <a:ext uri="{FF2B5EF4-FFF2-40B4-BE49-F238E27FC236}">
                <a16:creationId xmlns:a16="http://schemas.microsoft.com/office/drawing/2014/main" id="{FB8718B9-BD11-462C-B69E-933CB5F6C9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25" y="3525838"/>
            <a:ext cx="19685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DC837BC-B7B2-4084-8230-83C568A19D6A}"/>
              </a:ext>
            </a:extLst>
          </p:cNvPr>
          <p:cNvSpPr txBox="1"/>
          <p:nvPr/>
        </p:nvSpPr>
        <p:spPr>
          <a:xfrm>
            <a:off x="633413" y="3359150"/>
            <a:ext cx="4683125" cy="1277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Woher weis ich wo ich bin?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/>
                </a:solidFill>
              </a:rPr>
              <a:t>   </a:t>
            </a:r>
            <a:r>
              <a:rPr lang="de-DE" dirty="0" err="1">
                <a:solidFill>
                  <a:schemeClr val="tx1"/>
                </a:solidFill>
              </a:rPr>
              <a:t>z.B</a:t>
            </a:r>
            <a:r>
              <a:rPr lang="de-DE" dirty="0">
                <a:solidFill>
                  <a:schemeClr val="tx1"/>
                </a:solidFill>
              </a:rPr>
              <a:t> Aufkleber auf Telefon</a:t>
            </a:r>
          </a:p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       bei Dez V erhältlich.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/>
                </a:solidFill>
              </a:rPr>
              <a:t>  Raumnummer auf Türschild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/>
                </a:solidFill>
              </a:rPr>
              <a:t>  Übersichtspläne  </a:t>
            </a:r>
          </a:p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      Angabe des Institutes oder der Abteilung verwirren meistens, weil </a:t>
            </a:r>
          </a:p>
          <a:p>
            <a:pPr>
              <a:defRPr/>
            </a:pPr>
            <a:r>
              <a:rPr lang="de-DE" dirty="0">
                <a:solidFill>
                  <a:schemeClr val="tx1"/>
                </a:solidFill>
              </a:rPr>
              <a:t>      es Institute mit gleichem Namen in verschiedenen Festpunkten gibt. 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CEBDE43-A3F2-47E8-98E4-D186DEE9DDE7}"/>
              </a:ext>
            </a:extLst>
          </p:cNvPr>
          <p:cNvSpPr/>
          <p:nvPr/>
        </p:nvSpPr>
        <p:spPr>
          <a:xfrm>
            <a:off x="4814888" y="3695700"/>
            <a:ext cx="4826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1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M24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CE016A1-FC79-4E2B-AA29-204832B13B9D}"/>
              </a:ext>
            </a:extLst>
          </p:cNvPr>
          <p:cNvSpPr/>
          <p:nvPr/>
        </p:nvSpPr>
        <p:spPr>
          <a:xfrm>
            <a:off x="4799013" y="3871913"/>
            <a:ext cx="523875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1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2212</a:t>
            </a:r>
          </a:p>
        </p:txBody>
      </p:sp>
      <p:pic>
        <p:nvPicPr>
          <p:cNvPr id="3084" name="Grafik 5">
            <a:extLst>
              <a:ext uri="{FF2B5EF4-FFF2-40B4-BE49-F238E27FC236}">
                <a16:creationId xmlns:a16="http://schemas.microsoft.com/office/drawing/2014/main" id="{B73B44FD-7895-43C3-8E73-C7C1987512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3463925"/>
            <a:ext cx="81597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6">
            <a:extLst>
              <a:ext uri="{FF2B5EF4-FFF2-40B4-BE49-F238E27FC236}">
                <a16:creationId xmlns:a16="http://schemas.microsoft.com/office/drawing/2014/main" id="{931DC504-9CB9-4822-980E-085C51064B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3378200"/>
            <a:ext cx="203041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Pfeil nach rechts 7">
            <a:extLst>
              <a:ext uri="{FF2B5EF4-FFF2-40B4-BE49-F238E27FC236}">
                <a16:creationId xmlns:a16="http://schemas.microsoft.com/office/drawing/2014/main" id="{D94DE3EA-BC7D-48EE-9664-59420C54B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200" y="3662363"/>
            <a:ext cx="503238" cy="277812"/>
          </a:xfrm>
          <a:prstGeom prst="rightArrow">
            <a:avLst>
              <a:gd name="adj1" fmla="val 50000"/>
              <a:gd name="adj2" fmla="val 4977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pic>
        <p:nvPicPr>
          <p:cNvPr id="3087" name="Grafik 1">
            <a:extLst>
              <a:ext uri="{FF2B5EF4-FFF2-40B4-BE49-F238E27FC236}">
                <a16:creationId xmlns:a16="http://schemas.microsoft.com/office/drawing/2014/main" id="{408518A5-6DFF-4578-9869-80DA22A1247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8" y="4270375"/>
            <a:ext cx="47180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Benutzerdefiniert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Times New Roman</vt:lpstr>
      <vt:lpstr>Wingdings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Graf</dc:creator>
  <cp:lastModifiedBy>Windows-Benutzer</cp:lastModifiedBy>
  <cp:revision>144</cp:revision>
  <cp:lastPrinted>2011-02-24T07:26:00Z</cp:lastPrinted>
  <dcterms:created xsi:type="dcterms:W3CDTF">1601-01-01T00:00:00Z</dcterms:created>
  <dcterms:modified xsi:type="dcterms:W3CDTF">2023-03-30T07:41:51Z</dcterms:modified>
</cp:coreProperties>
</file>