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61" r:id="rId2"/>
    <p:sldId id="475" r:id="rId3"/>
    <p:sldId id="458" r:id="rId4"/>
    <p:sldId id="476" r:id="rId5"/>
    <p:sldId id="462" r:id="rId6"/>
    <p:sldId id="478" r:id="rId7"/>
    <p:sldId id="463" r:id="rId8"/>
    <p:sldId id="477" r:id="rId9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D9AA9"/>
    <a:srgbClr val="7D91AA"/>
    <a:srgbClr val="A32638"/>
    <a:srgbClr val="56AA1C"/>
    <a:srgbClr val="BD6005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3" autoAdjust="0"/>
    <p:restoredTop sz="94372" autoAdjust="0"/>
  </p:normalViewPr>
  <p:slideViewPr>
    <p:cSldViewPr>
      <p:cViewPr varScale="1">
        <p:scale>
          <a:sx n="113" d="100"/>
          <a:sy n="113" d="100"/>
        </p:scale>
        <p:origin x="-1488" y="-108"/>
      </p:cViewPr>
      <p:guideLst>
        <p:guide orient="horz" pos="2160"/>
        <p:guide pos="2880"/>
        <p:guide pos="5531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" charset="0"/>
              </a:defRPr>
            </a:lvl1pPr>
          </a:lstStyle>
          <a:p>
            <a:endParaRPr lang="de-DE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" charset="0"/>
              </a:defRPr>
            </a:lvl1pPr>
          </a:lstStyle>
          <a:p>
            <a:endParaRPr lang="de-DE" dirty="0"/>
          </a:p>
        </p:txBody>
      </p:sp>
      <p:sp>
        <p:nvSpPr>
          <p:cNvPr id="585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" charset="0"/>
              </a:defRPr>
            </a:lvl1pPr>
          </a:lstStyle>
          <a:p>
            <a:endParaRPr lang="de-DE" dirty="0"/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" charset="0"/>
              </a:defRPr>
            </a:lvl1pPr>
          </a:lstStyle>
          <a:p>
            <a:fld id="{D145EBF8-BFAD-4664-883B-3CAB6E6AA839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806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" charset="0"/>
              </a:defRPr>
            </a:lvl1pPr>
          </a:lstStyle>
          <a:p>
            <a:endParaRPr lang="de-DE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" charset="0"/>
              </a:defRPr>
            </a:lvl1pPr>
          </a:lstStyle>
          <a:p>
            <a:endParaRPr lang="de-DE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" charset="0"/>
              </a:defRPr>
            </a:lvl1pPr>
          </a:lstStyle>
          <a:p>
            <a:endParaRPr lang="de-DE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" charset="0"/>
              </a:defRPr>
            </a:lvl1pPr>
          </a:lstStyle>
          <a:p>
            <a:fld id="{FD917C4D-52D6-409D-9C9D-BE0C6E33A8E5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8789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C16379-BBA6-4181-93D1-DD9CD35C4554}" type="slidenum">
              <a:rPr lang="de-DE"/>
              <a:pPr/>
              <a:t>2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F84A41-3078-403B-AC8F-02311EC08AFB}" type="slidenum">
              <a:rPr lang="de-DE"/>
              <a:pPr/>
              <a:t>3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ABB8E-9860-4567-91D2-AA6DDCB3EF6A}" type="slidenum">
              <a:rPr lang="de-DE"/>
              <a:pPr/>
              <a:t>4</a:t>
            </a:fld>
            <a:endParaRPr lang="de-DE" dirty="0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447419-33D3-4E91-85CE-2109CD7244A5}" type="slidenum">
              <a:rPr lang="de-DE"/>
              <a:pPr/>
              <a:t>5</a:t>
            </a:fld>
            <a:endParaRPr lang="de-DE" dirty="0"/>
          </a:p>
        </p:txBody>
      </p:sp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C30AF-B5E2-4CBA-853B-03EC98005E83}" type="slidenum">
              <a:rPr lang="de-DE"/>
              <a:pPr/>
              <a:t>6</a:t>
            </a:fld>
            <a:endParaRPr lang="de-DE" dirty="0"/>
          </a:p>
        </p:txBody>
      </p:sp>
      <p:sp>
        <p:nvSpPr>
          <p:cNvPr id="636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23DDF-957F-4D4E-A15E-D98C88FEACEB}" type="slidenum">
              <a:rPr lang="de-DE"/>
              <a:pPr/>
              <a:t>7</a:t>
            </a:fld>
            <a:endParaRPr lang="de-DE" dirty="0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23DDF-957F-4D4E-A15E-D98C88FEACEB}" type="slidenum">
              <a:rPr lang="de-DE"/>
              <a:pPr/>
              <a:t>8</a:t>
            </a:fld>
            <a:endParaRPr lang="de-DE" dirty="0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519113"/>
          </a:xfr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defRPr sz="2800"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65863"/>
            <a:ext cx="2133600" cy="476250"/>
          </a:xfrm>
        </p:spPr>
        <p:txBody>
          <a:bodyPr/>
          <a:lstStyle>
            <a:lvl1pPr>
              <a:defRPr sz="600">
                <a:solidFill>
                  <a:schemeClr val="tx1"/>
                </a:solidFill>
              </a:defRPr>
            </a:lvl1pPr>
          </a:lstStyle>
          <a:p>
            <a:fld id="{74F3789D-A0B6-41D7-9464-484755188649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6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600">
                <a:solidFill>
                  <a:schemeClr val="tx1"/>
                </a:solidFill>
              </a:defRPr>
            </a:lvl1pPr>
          </a:lstStyle>
          <a:p>
            <a:fld id="{796215D7-3241-4DF5-B5DC-9116BA4B0162}" type="slidenum">
              <a:rPr lang="de-DE"/>
              <a:pPr/>
              <a:t>‹Nr.›</a:t>
            </a:fld>
            <a:endParaRPr lang="de-DE" dirty="0"/>
          </a:p>
        </p:txBody>
      </p:sp>
      <p:pic>
        <p:nvPicPr>
          <p:cNvPr id="70669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315913"/>
            <a:ext cx="360045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7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36738"/>
            <a:ext cx="7772400" cy="1409700"/>
          </a:xfrm>
        </p:spPr>
        <p:txBody>
          <a:bodyPr>
            <a:spAutoFit/>
          </a:bodyPr>
          <a:lstStyle>
            <a:lvl1pPr algn="ctr">
              <a:lnSpc>
                <a:spcPct val="120000"/>
              </a:lnSpc>
              <a:defRPr sz="36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D7ECD180-84E6-4DCE-B484-A123D6F20798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D9F37-0D98-48EE-90BE-EACBAE05E9BF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984747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69100" y="549275"/>
            <a:ext cx="2195513" cy="5832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549275"/>
            <a:ext cx="6437312" cy="58324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E59E4142-CE4B-4FB9-B66C-1FA72ED8B556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39F9C-E3A7-4A8A-A28E-BAB7E41DA1B6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2510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B838AE72-7099-4EEC-A0AB-00A809730C76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FEBCE-B0E7-47BC-B5A4-F2AA123C79CB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54603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0F46FC63-EB41-4193-B668-0CF7FA7EB88D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B167E-56E1-4BE5-AACA-313FA1FCB600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991413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8" y="1387475"/>
            <a:ext cx="4316412" cy="499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87475"/>
            <a:ext cx="4316413" cy="499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9CCB8675-CED1-47AD-86E1-5DCD0D72A69F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74897-63C9-44ED-8B2D-5DE17D252787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1845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E1BE409E-7BD1-4CB6-BE61-39D62FB71F19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6C15D-976D-4032-AF3E-45FCB2960BCF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88488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999F8FA1-C15C-42A5-90C7-DBEE7DECF7A4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BBD35-CD11-48DE-83B3-99D2FF0A0AE6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912434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5C135A04-AAF6-4B55-B583-84008F8F8898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683B7-473F-45CF-8922-53AEC3A92687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869535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BEB3A656-F9CA-421A-B653-3D0A5F8E742D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46333-7397-4CE3-98EB-04C49FA80951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440170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EDF40F8E-EF40-40AD-9083-6BE0DBC2ADDD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E8802-AB43-4078-A76B-116831BF144C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428787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549275"/>
            <a:ext cx="87852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87475"/>
            <a:ext cx="8785225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0081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A32638"/>
                </a:solidFill>
              </a:defRPr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D386CE21-A6EC-484C-B624-F4484000E7F0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35150" y="6500813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A32638"/>
                </a:solidFill>
              </a:defRPr>
            </a:lvl1pPr>
          </a:lstStyle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500813"/>
            <a:ext cx="1439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A32638"/>
                </a:solidFill>
              </a:defRPr>
            </a:lvl1pPr>
          </a:lstStyle>
          <a:p>
            <a:fld id="{4E2F51DB-2210-4F95-A15F-ED7D8DDEB14D}" type="slidenum">
              <a:rPr lang="de-DE"/>
              <a:pPr/>
              <a:t>‹Nr.›</a:t>
            </a:fld>
            <a:endParaRPr lang="de-DE" dirty="0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182563"/>
            <a:ext cx="9144000" cy="0"/>
          </a:xfrm>
          <a:prstGeom prst="line">
            <a:avLst/>
          </a:prstGeom>
          <a:noFill/>
          <a:ln w="9525">
            <a:solidFill>
              <a:srgbClr val="A3263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900000" y="198438"/>
            <a:ext cx="60372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de-DE" sz="1000" dirty="0">
                <a:solidFill>
                  <a:srgbClr val="A32638"/>
                </a:solidFill>
              </a:rPr>
              <a:t>Compiler für Eingebettete Systeme (CfES) </a:t>
            </a:r>
            <a:r>
              <a:rPr lang="de-DE" sz="1000" dirty="0" smtClean="0">
                <a:solidFill>
                  <a:srgbClr val="A32638"/>
                </a:solidFill>
              </a:rPr>
              <a:t>SS 2014</a:t>
            </a:r>
            <a:endParaRPr lang="de-DE" sz="1000" dirty="0">
              <a:solidFill>
                <a:srgbClr val="A32638"/>
              </a:solidFill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0" y="183600"/>
            <a:ext cx="827088" cy="152400"/>
          </a:xfrm>
          <a:prstGeom prst="rect">
            <a:avLst/>
          </a:prstGeom>
          <a:solidFill>
            <a:srgbClr val="A326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spcBef>
                <a:spcPct val="50000"/>
              </a:spcBef>
            </a:pPr>
            <a:r>
              <a:rPr lang="de-DE" sz="1000" dirty="0">
                <a:solidFill>
                  <a:schemeClr val="bg1"/>
                </a:solidFill>
              </a:rPr>
              <a:t>Folie </a:t>
            </a:r>
            <a:fld id="{815EA739-4FE2-4601-B394-79DE1CC0E93E}" type="slidenum">
              <a:rPr lang="de-DE" sz="1000">
                <a:solidFill>
                  <a:schemeClr val="bg1"/>
                </a:solidFill>
              </a:rPr>
              <a:pPr algn="ctr">
                <a:spcBef>
                  <a:spcPct val="50000"/>
                </a:spcBef>
              </a:pPr>
              <a:t>‹Nr.›</a:t>
            </a:fld>
            <a:r>
              <a:rPr lang="de-DE" sz="1000" dirty="0" smtClean="0">
                <a:solidFill>
                  <a:schemeClr val="bg1"/>
                </a:solidFill>
              </a:rPr>
              <a:t>/8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1751013"/>
            <a:ext cx="9144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rot="-5400000">
            <a:off x="-2518569" y="3437732"/>
            <a:ext cx="68373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+mj-lt"/>
          <a:ea typeface="+mj-ea"/>
          <a:cs typeface="+mj-cs"/>
        </a:defRPr>
      </a:lvl1pPr>
      <a:lvl2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2pPr>
      <a:lvl3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3pPr>
      <a:lvl4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4pPr>
      <a:lvl5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9pPr>
    </p:titleStyle>
    <p:bodyStyle>
      <a:lvl1pPr marL="342900" indent="-342900" algn="l" rtl="0" fontAlgn="base">
        <a:lnSpc>
          <a:spcPts val="2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k.uni-ulm.de/sgi/skriptdrucksystem.p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i-ulm.de/in/es/lehre/sommer-2014/cf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560" y="1905283"/>
            <a:ext cx="7920880" cy="1274195"/>
          </a:xfrm>
        </p:spPr>
        <p:txBody>
          <a:bodyPr/>
          <a:lstStyle/>
          <a:p>
            <a:r>
              <a:rPr lang="de-DE" dirty="0" smtClean="0"/>
              <a:t>Compiler </a:t>
            </a:r>
            <a:r>
              <a:rPr lang="de-DE" dirty="0"/>
              <a:t>für Eingebettete Systeme</a:t>
            </a:r>
            <a:br>
              <a:rPr lang="de-DE" dirty="0"/>
            </a:br>
            <a:r>
              <a:rPr lang="de-DE" sz="2800" b="0" dirty="0" smtClean="0"/>
              <a:t>[CS7506]</a:t>
            </a:r>
            <a:endParaRPr lang="de-DE" sz="2800" b="0" dirty="0"/>
          </a:p>
        </p:txBody>
      </p:sp>
      <p:sp>
        <p:nvSpPr>
          <p:cNvPr id="5929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/>
          <a:lstStyle/>
          <a:p>
            <a:r>
              <a:rPr lang="de-DE" dirty="0" smtClean="0"/>
              <a:t>Sommersemester 2014</a:t>
            </a:r>
            <a:endParaRPr lang="de-DE" dirty="0"/>
          </a:p>
          <a:p>
            <a:endParaRPr lang="de-DE" dirty="0"/>
          </a:p>
          <a:p>
            <a:r>
              <a:rPr lang="de-DE" sz="2000" dirty="0"/>
              <a:t>Heiko Falk</a:t>
            </a:r>
          </a:p>
          <a:p>
            <a:endParaRPr lang="de-DE" sz="2000" dirty="0"/>
          </a:p>
          <a:p>
            <a:r>
              <a:rPr lang="de-DE" sz="2000" dirty="0"/>
              <a:t>Institut für Eingebettete Systeme/Echtzeitsysteme</a:t>
            </a:r>
          </a:p>
          <a:p>
            <a:pPr>
              <a:lnSpc>
                <a:spcPct val="120000"/>
              </a:lnSpc>
            </a:pPr>
            <a:r>
              <a:rPr lang="de-DE" sz="2000" dirty="0"/>
              <a:t>Ingenieurwissenschaften und Informatik</a:t>
            </a:r>
          </a:p>
          <a:p>
            <a:pPr>
              <a:lnSpc>
                <a:spcPct val="120000"/>
              </a:lnSpc>
            </a:pPr>
            <a:r>
              <a:rPr lang="de-DE" sz="2000" dirty="0"/>
              <a:t>Universität Ulm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3594802D-178F-4252-A1B1-98EC4F380344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Personen</a:t>
            </a:r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Vorlesung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Prof. Dr. Heiko Falk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Institut für Eingebettete Systeme / Echtzeitsysteme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E-Mail: </a:t>
            </a:r>
            <a:r>
              <a:rPr lang="de-DE" b="1" dirty="0">
                <a:solidFill>
                  <a:schemeClr val="hlink"/>
                </a:solidFill>
                <a:latin typeface="Courier New" pitchFamily="49" charset="0"/>
              </a:rPr>
              <a:t>Heiko.Falk@uni-ulm.de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Raum O27/319</a:t>
            </a:r>
          </a:p>
          <a:p>
            <a:pPr lvl="1"/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/>
              <a:t>Übungen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Heiko Falk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0 - Organisatorisches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8592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D009A32F-7D5D-4371-9F07-F5B4C479A918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Organisatorisches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Vorlesung (3V)</a:t>
            </a:r>
            <a:r>
              <a:rPr lang="de-DE" dirty="0"/>
              <a:t>	</a:t>
            </a:r>
            <a:r>
              <a:rPr lang="de-DE" dirty="0" smtClean="0"/>
              <a:t>	Mi 10.15 </a:t>
            </a:r>
            <a:r>
              <a:rPr lang="de-DE" dirty="0"/>
              <a:t>– </a:t>
            </a:r>
            <a:r>
              <a:rPr lang="de-DE" dirty="0" smtClean="0"/>
              <a:t>11.45</a:t>
            </a:r>
            <a:r>
              <a:rPr lang="de-DE" dirty="0"/>
              <a:t>, </a:t>
            </a:r>
            <a:r>
              <a:rPr lang="de-DE" dirty="0" smtClean="0"/>
              <a:t>O27/122</a:t>
            </a:r>
            <a:endParaRPr lang="de-DE" i="1" dirty="0" smtClean="0"/>
          </a:p>
          <a:p>
            <a:pPr>
              <a:lnSpc>
                <a:spcPct val="90000"/>
              </a:lnSpc>
            </a:pPr>
            <a:endParaRPr lang="de-DE" sz="1200" i="1" dirty="0" smtClean="0"/>
          </a:p>
          <a:p>
            <a:pPr>
              <a:lnSpc>
                <a:spcPct val="90000"/>
              </a:lnSpc>
            </a:pPr>
            <a:r>
              <a:rPr lang="de-DE" dirty="0" smtClean="0"/>
              <a:t>				und</a:t>
            </a:r>
          </a:p>
          <a:p>
            <a:pPr>
              <a:lnSpc>
                <a:spcPct val="9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dirty="0"/>
              <a:t>			</a:t>
            </a:r>
            <a:r>
              <a:rPr lang="de-DE" dirty="0" smtClean="0"/>
              <a:t>	Do</a:t>
            </a:r>
            <a:r>
              <a:rPr lang="de-DE" sz="400" dirty="0" smtClean="0"/>
              <a:t> </a:t>
            </a:r>
            <a:r>
              <a:rPr lang="de-DE" dirty="0" smtClean="0"/>
              <a:t>10.15 </a:t>
            </a:r>
            <a:r>
              <a:rPr lang="de-DE" dirty="0"/>
              <a:t>– </a:t>
            </a:r>
            <a:r>
              <a:rPr lang="de-DE" dirty="0" smtClean="0"/>
              <a:t>11.45</a:t>
            </a:r>
            <a:r>
              <a:rPr lang="de-DE" dirty="0"/>
              <a:t>, </a:t>
            </a:r>
            <a:r>
              <a:rPr lang="de-DE" dirty="0" smtClean="0"/>
              <a:t>O27/122</a:t>
            </a:r>
            <a:br>
              <a:rPr lang="de-DE" dirty="0" smtClean="0"/>
            </a:b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dirty="0"/>
              <a:t>	</a:t>
            </a:r>
            <a:r>
              <a:rPr lang="de-DE" dirty="0" smtClean="0"/>
              <a:t>			</a:t>
            </a:r>
            <a:r>
              <a:rPr lang="de-DE" i="1" dirty="0" smtClean="0"/>
              <a:t>(Termine leider recht unregelmäßig </a:t>
            </a:r>
            <a:r>
              <a:rPr lang="de-DE" i="1" dirty="0" smtClean="0">
                <a:sym typeface="Wingdings"/>
              </a:rPr>
              <a:t> </a:t>
            </a:r>
            <a:r>
              <a:rPr lang="de-DE" i="1" dirty="0">
                <a:hlinkClick r:id="rId3" action="ppaction://hlinksldjump"/>
              </a:rPr>
              <a:t>Folie </a:t>
            </a:r>
            <a:r>
              <a:rPr lang="de-DE" i="1" dirty="0" smtClean="0">
                <a:hlinkClick r:id="rId3" action="ppaction://hlinksldjump"/>
              </a:rPr>
              <a:t>8</a:t>
            </a:r>
            <a:r>
              <a:rPr lang="de-DE" i="1" dirty="0" smtClean="0"/>
              <a:t>)</a:t>
            </a:r>
            <a:endParaRPr lang="de-DE" i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Beginn:	</a:t>
            </a:r>
            <a:r>
              <a:rPr lang="de-DE" dirty="0" smtClean="0"/>
              <a:t>	Mi 23. </a:t>
            </a:r>
            <a:r>
              <a:rPr lang="de-DE" dirty="0"/>
              <a:t>April </a:t>
            </a:r>
            <a:r>
              <a:rPr lang="de-DE" dirty="0" smtClean="0"/>
              <a:t>2014</a:t>
            </a:r>
            <a:endParaRPr lang="de-DE" dirty="0"/>
          </a:p>
          <a:p>
            <a:pPr lvl="1"/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/>
              <a:t>Übungen (1Ü)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Blockübung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Praktische Implementierung eines (einfachen) ANSI-C Compilers am </a:t>
            </a:r>
            <a:r>
              <a:rPr lang="de-DE" dirty="0" smtClean="0"/>
              <a:t>Rechner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0EF0A6C0-5018-4387-B97E-3E688600797E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Vorlesung (1)</a:t>
            </a:r>
            <a:endParaRPr lang="de-DE" dirty="0"/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Skript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Vorlesungsfolien </a:t>
            </a:r>
            <a:r>
              <a:rPr lang="de-DE" dirty="0"/>
              <a:t>werden im WWW </a:t>
            </a:r>
            <a:r>
              <a:rPr lang="de-DE" dirty="0" smtClean="0"/>
              <a:t>zum Download zur </a:t>
            </a:r>
            <a:r>
              <a:rPr lang="de-DE" dirty="0"/>
              <a:t>Verfügung </a:t>
            </a:r>
            <a:r>
              <a:rPr lang="de-DE" dirty="0" smtClean="0"/>
              <a:t>gestellt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Vorlesungsfolien stehen auch im Skriptdrucksystem </a:t>
            </a:r>
            <a:r>
              <a:rPr lang="de-DE" dirty="0"/>
              <a:t>der SGI:</a:t>
            </a:r>
            <a:br>
              <a:rPr lang="de-DE" dirty="0"/>
            </a:br>
            <a:r>
              <a:rPr lang="de-DE" b="1" dirty="0">
                <a:latin typeface="Courier New" pitchFamily="49" charset="0"/>
                <a:cs typeface="Courier New" pitchFamily="49" charset="0"/>
                <a:hlinkClick r:id="rId3"/>
              </a:rPr>
              <a:t>http://</a:t>
            </a:r>
            <a:r>
              <a:rPr lang="de-DE" b="1" dirty="0" smtClean="0">
                <a:latin typeface="Courier New" pitchFamily="49" charset="0"/>
                <a:cs typeface="Courier New" pitchFamily="49" charset="0"/>
                <a:hlinkClick r:id="rId3"/>
              </a:rPr>
              <a:t>www.informatik.uni-ulm.de/sgi/ skriptdrucksystem.phtml</a:t>
            </a:r>
            <a:endParaRPr lang="de-DE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Weitergehende </a:t>
            </a:r>
            <a:r>
              <a:rPr lang="de-DE" dirty="0"/>
              <a:t>Informationen zum Nachlesen findet man am Besten in der angegebenen </a:t>
            </a:r>
            <a:r>
              <a:rPr lang="de-DE" dirty="0" smtClean="0"/>
              <a:t>Literatur</a:t>
            </a:r>
          </a:p>
          <a:p>
            <a:pPr marL="0" indent="0">
              <a:lnSpc>
                <a:spcPct val="12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URL </a:t>
            </a:r>
            <a:r>
              <a:rPr lang="de-DE" b="1" dirty="0"/>
              <a:t>zur Veranstaltung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dirty="0" smtClean="0">
                <a:latin typeface="Courier New" pitchFamily="49" charset="0"/>
                <a:hlinkClick r:id="rId4"/>
              </a:rPr>
              <a:t>http</a:t>
            </a:r>
            <a:r>
              <a:rPr lang="de-DE" b="1" dirty="0">
                <a:latin typeface="Courier New" pitchFamily="49" charset="0"/>
                <a:hlinkClick r:id="rId4"/>
              </a:rPr>
              <a:t>://</a:t>
            </a:r>
            <a:r>
              <a:rPr lang="de-DE" b="1" dirty="0" smtClean="0">
                <a:latin typeface="Courier New" pitchFamily="49" charset="0"/>
                <a:hlinkClick r:id="rId4"/>
              </a:rPr>
              <a:t>www.uni-ulm.de/in/es/lehre/sommer-2014/cfes</a:t>
            </a:r>
            <a:endParaRPr lang="de-DE" b="1" i="1" dirty="0">
              <a:latin typeface="Courier New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Hier findet man Termine, Folien zum Ausdrucken und Zusatzinformationen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0 - Organisatorisches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01291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CC072DED-6827-4FCD-B88E-0C70AE8126AE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Vorlesung (2</a:t>
            </a:r>
            <a:r>
              <a:rPr lang="de-DE" dirty="0"/>
              <a:t>)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Wünschenswerte Voraussetzungen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Grundlagen der Rechnerarchitektur/Technische Informatik 2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Entwurf Eingebetteter </a:t>
            </a:r>
            <a:r>
              <a:rPr lang="de-DE" dirty="0"/>
              <a:t>Systeme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Übersetzerbau</a:t>
            </a:r>
          </a:p>
          <a:p>
            <a:pPr lvl="1"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/>
              <a:t>Prüfungen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Mündliche Prüfung (30 min, </a:t>
            </a:r>
            <a:r>
              <a:rPr lang="de-DE" dirty="0" smtClean="0"/>
              <a:t>6 Leistungspunkte)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Anmeldung im Sekretariat</a:t>
            </a:r>
            <a:br>
              <a:rPr lang="de-DE" dirty="0" smtClean="0"/>
            </a:br>
            <a:r>
              <a:rPr lang="de-DE" dirty="0" smtClean="0"/>
              <a:t>Institut für Eingebettete Systeme/Echtzeitsysteme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618A56A5-CAE0-4FB1-8A7A-222AF536036C}" type="datetime1">
              <a:rPr lang="de-DE"/>
              <a:pPr/>
              <a:t>31.03.2014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Feedback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Rückmeldungen und Fragen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Geben Sie mir Rückmeldungen über den Stoff. Nur so kann eine gute Vorlesung entstehen.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Stellen Sie Fragen!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Machen Sie mich auf Fehler aufmerksam!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Nutzen Sie außerhalb der Vorlesung die Möglichkeit, E-Mails zu versenden: </a:t>
            </a:r>
            <a:r>
              <a:rPr lang="de-DE" b="1" dirty="0">
                <a:solidFill>
                  <a:schemeClr val="hlink"/>
                </a:solidFill>
                <a:latin typeface="Courier New" pitchFamily="49" charset="0"/>
              </a:rPr>
              <a:t>Heiko.Falk@uni-ulm.de</a:t>
            </a:r>
            <a:r>
              <a:rPr lang="de-D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39337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B3456402-9286-4A81-823E-A41D42534AA9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Übungsbetrieb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Ablauf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Lernen von Compilerbau: Hände schmutzig machen!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Wöchentliche Übungsgruppe und Übungszettel ungeeignet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Blockübung erlaubt konzentriertes Arbeiten, Herumprobieren und Lernen, direkt am Rechner</a:t>
            </a:r>
          </a:p>
          <a:p>
            <a:pPr lvl="1"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/>
              <a:t>Terminabsprache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1. Übung: </a:t>
            </a:r>
            <a:r>
              <a:rPr lang="de-DE" dirty="0" smtClean="0"/>
              <a:t>KW 21 (19. – 23.05.)</a:t>
            </a:r>
            <a:r>
              <a:rPr lang="de-DE" dirty="0"/>
              <a:t>	</a:t>
            </a:r>
            <a:r>
              <a:rPr lang="de-DE" dirty="0" smtClean="0"/>
              <a:t>	</a:t>
            </a:r>
            <a:r>
              <a:rPr lang="de-DE" i="1" dirty="0" smtClean="0"/>
              <a:t>(</a:t>
            </a:r>
            <a:r>
              <a:rPr lang="en-US" i="1" dirty="0" smtClean="0"/>
              <a:t>Prepass / High-Level</a:t>
            </a:r>
            <a:r>
              <a:rPr lang="de-DE" i="1" dirty="0" smtClean="0"/>
              <a:t>)</a:t>
            </a:r>
            <a:endParaRPr lang="de-DE" i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2. Übung: </a:t>
            </a:r>
            <a:r>
              <a:rPr lang="de-DE" dirty="0" smtClean="0"/>
              <a:t>KW 24 (10. – 13.06.)</a:t>
            </a:r>
            <a:r>
              <a:rPr lang="de-DE" dirty="0"/>
              <a:t>	</a:t>
            </a:r>
            <a:r>
              <a:rPr lang="de-DE" dirty="0" smtClean="0"/>
              <a:t>	</a:t>
            </a:r>
            <a:r>
              <a:rPr lang="de-DE" i="1" dirty="0" smtClean="0"/>
              <a:t>(</a:t>
            </a:r>
            <a:r>
              <a:rPr lang="de-DE" i="1" dirty="0"/>
              <a:t>Code-Selektion)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3. Übung: </a:t>
            </a:r>
            <a:r>
              <a:rPr lang="de-DE" dirty="0" smtClean="0"/>
              <a:t>KW 29 (14. – 18.07.)</a:t>
            </a:r>
            <a:r>
              <a:rPr lang="de-DE" dirty="0"/>
              <a:t>	</a:t>
            </a:r>
            <a:r>
              <a:rPr lang="de-DE" dirty="0" smtClean="0"/>
              <a:t>	</a:t>
            </a:r>
            <a:r>
              <a:rPr lang="de-DE" i="1" dirty="0" smtClean="0"/>
              <a:t>(</a:t>
            </a:r>
            <a:r>
              <a:rPr lang="en-US" i="1" dirty="0" smtClean="0"/>
              <a:t>Low-Level</a:t>
            </a:r>
            <a:r>
              <a:rPr lang="de-DE" i="1" dirty="0" smtClean="0"/>
              <a:t>)</a:t>
            </a:r>
          </a:p>
          <a:p>
            <a:pPr lvl="1"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 smtClean="0"/>
              <a:t>Alternativ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2 Termine in vorlesungsfreier Zeit (30. Juli – 5. August, 1. – 5. September, oder ab 15. September)</a:t>
            </a:r>
            <a:endParaRPr lang="de-DE" i="1" dirty="0"/>
          </a:p>
        </p:txBody>
      </p:sp>
      <p:pic>
        <p:nvPicPr>
          <p:cNvPr id="596996" name="Picture 4" descr="MPj043316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75" y="1484313"/>
            <a:ext cx="64928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6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D1C89E5A-A4BC-496F-AB17-BF47282F7578}" type="datetime1">
              <a:rPr lang="de-DE" smtClean="0"/>
              <a:t>31.03.2014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0 - Organisatorisches</a:t>
            </a:r>
            <a:endParaRPr lang="de-DE" dirty="0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Termine</a:t>
            </a:r>
            <a:endParaRPr lang="de-DE" dirty="0"/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Mittwochs-Vorlesung, 10.15 – 11.45 Uhr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23. und 30. April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07., 14., 21. und 28. Mai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04., 11., 18. und 25. Juni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16. und 23. Juli</a:t>
            </a:r>
          </a:p>
          <a:p>
            <a:pPr marL="0" indent="0">
              <a:lnSpc>
                <a:spcPct val="12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Donnerstags-Vorlesung</a:t>
            </a:r>
            <a:r>
              <a:rPr lang="de-DE" b="1" dirty="0"/>
              <a:t>, 10.15 – 11.45 Uhr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24. April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08., 15. und 22. Mai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05. und 12. Juni</a:t>
            </a:r>
            <a:endParaRPr lang="de-DE" dirty="0"/>
          </a:p>
          <a:p>
            <a:pPr marL="0" indent="0">
              <a:lnSpc>
                <a:spcPct val="12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 smtClean="0"/>
              <a:t>Übungen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Doodle-Umfrage?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4872957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32638"/>
      </a:hlink>
      <a:folHlink>
        <a:srgbClr val="A32638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32638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32638"/>
        </a:hlink>
        <a:folHlink>
          <a:srgbClr val="A326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Bildschirmpräsentation (4:3)</PresentationFormat>
  <Paragraphs>104</Paragraphs>
  <Slides>8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Leere Präsentation</vt:lpstr>
      <vt:lpstr>Compiler für Eingebettete Systeme [CS7506]</vt:lpstr>
      <vt:lpstr>Personen</vt:lpstr>
      <vt:lpstr>Organisatorisches</vt:lpstr>
      <vt:lpstr>Vorlesung (1)</vt:lpstr>
      <vt:lpstr>Vorlesung (2)</vt:lpstr>
      <vt:lpstr>Feedback</vt:lpstr>
      <vt:lpstr>Übungsbetrieb</vt:lpstr>
      <vt:lpstr>Termine</vt:lpstr>
    </vt:vector>
  </TitlesOfParts>
  <Company>Universität Ulm, Eingebettete Systeme/Echtzeitsysteme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 Compiler für Eingebettete Systeme (SS14)</dc:title>
  <dc:subject>Kapitel 0 - Organisatorisches</dc:subject>
  <dc:creator>Heiko Falk</dc:creator>
  <cp:lastModifiedBy>hfalk</cp:lastModifiedBy>
  <cp:revision>251</cp:revision>
  <dcterms:modified xsi:type="dcterms:W3CDTF">2014-03-31T09:18:32Z</dcterms:modified>
</cp:coreProperties>
</file>