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616" r:id="rId2"/>
    <p:sldId id="487" r:id="rId3"/>
    <p:sldId id="617" r:id="rId4"/>
    <p:sldId id="618" r:id="rId5"/>
    <p:sldId id="619" r:id="rId6"/>
    <p:sldId id="627" r:id="rId7"/>
    <p:sldId id="620" r:id="rId8"/>
    <p:sldId id="621" r:id="rId9"/>
    <p:sldId id="628" r:id="rId10"/>
    <p:sldId id="622" r:id="rId11"/>
    <p:sldId id="458" r:id="rId12"/>
    <p:sldId id="490" r:id="rId13"/>
    <p:sldId id="494" r:id="rId14"/>
    <p:sldId id="493" r:id="rId15"/>
    <p:sldId id="495" r:id="rId16"/>
    <p:sldId id="496" r:id="rId17"/>
    <p:sldId id="629" r:id="rId18"/>
    <p:sldId id="497" r:id="rId19"/>
    <p:sldId id="498" r:id="rId20"/>
    <p:sldId id="499" r:id="rId21"/>
    <p:sldId id="500" r:id="rId22"/>
    <p:sldId id="501" r:id="rId23"/>
    <p:sldId id="513" r:id="rId24"/>
    <p:sldId id="515" r:id="rId25"/>
    <p:sldId id="516" r:id="rId26"/>
    <p:sldId id="569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609" r:id="rId35"/>
    <p:sldId id="524" r:id="rId36"/>
    <p:sldId id="570" r:id="rId37"/>
    <p:sldId id="610" r:id="rId38"/>
    <p:sldId id="611" r:id="rId39"/>
    <p:sldId id="630" r:id="rId40"/>
    <p:sldId id="526" r:id="rId41"/>
    <p:sldId id="527" r:id="rId42"/>
    <p:sldId id="571" r:id="rId43"/>
    <p:sldId id="528" r:id="rId44"/>
    <p:sldId id="572" r:id="rId45"/>
    <p:sldId id="573" r:id="rId46"/>
    <p:sldId id="612" r:id="rId47"/>
    <p:sldId id="574" r:id="rId48"/>
    <p:sldId id="575" r:id="rId49"/>
    <p:sldId id="576" r:id="rId50"/>
    <p:sldId id="631" r:id="rId51"/>
    <p:sldId id="577" r:id="rId52"/>
    <p:sldId id="578" r:id="rId53"/>
    <p:sldId id="579" r:id="rId54"/>
    <p:sldId id="580" r:id="rId55"/>
    <p:sldId id="581" r:id="rId56"/>
    <p:sldId id="582" r:id="rId57"/>
    <p:sldId id="583" r:id="rId58"/>
    <p:sldId id="584" r:id="rId59"/>
    <p:sldId id="585" r:id="rId60"/>
    <p:sldId id="586" r:id="rId61"/>
    <p:sldId id="587" r:id="rId62"/>
    <p:sldId id="588" r:id="rId63"/>
    <p:sldId id="589" r:id="rId64"/>
    <p:sldId id="614" r:id="rId65"/>
    <p:sldId id="590" r:id="rId66"/>
    <p:sldId id="591" r:id="rId67"/>
    <p:sldId id="592" r:id="rId68"/>
    <p:sldId id="632" r:id="rId69"/>
    <p:sldId id="615" r:id="rId70"/>
    <p:sldId id="593" r:id="rId71"/>
    <p:sldId id="594" r:id="rId72"/>
    <p:sldId id="595" r:id="rId73"/>
    <p:sldId id="596" r:id="rId74"/>
    <p:sldId id="597" r:id="rId75"/>
    <p:sldId id="598" r:id="rId76"/>
    <p:sldId id="599" r:id="rId77"/>
    <p:sldId id="600" r:id="rId78"/>
    <p:sldId id="601" r:id="rId79"/>
    <p:sldId id="602" r:id="rId80"/>
    <p:sldId id="603" r:id="rId81"/>
    <p:sldId id="604" r:id="rId82"/>
    <p:sldId id="605" r:id="rId83"/>
    <p:sldId id="606" r:id="rId84"/>
    <p:sldId id="607" r:id="rId85"/>
    <p:sldId id="608" r:id="rId86"/>
    <p:sldId id="625" r:id="rId87"/>
    <p:sldId id="626" r:id="rId88"/>
  </p:sldIdLst>
  <p:sldSz cx="9144000" cy="6858000" type="screen4x3"/>
  <p:notesSz cx="6797675" cy="98742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FFFFF"/>
    <a:srgbClr val="7D9AA9"/>
    <a:srgbClr val="7D91AA"/>
    <a:srgbClr val="A32638"/>
    <a:srgbClr val="56AA1C"/>
    <a:srgbClr val="BD6005"/>
    <a:srgbClr val="B2B2B2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89270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D4FAF-2D42-4345-8620-2266734D842E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B813F-E103-422F-9922-1C1FC1AD4736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9DD45-94E4-4E2B-AD83-60D42C8BD257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B7D8A-8CA5-4A81-9A4D-D9742EE357E3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006D-8B85-441A-B789-A2CD8BA6A287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ED533-E113-45ED-87A1-294A614BC17A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BECDE-FEC0-4407-8A2E-3F92A3D1331C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59F8-71FC-4862-8495-49ADE82F975D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5BDB9-6AA3-4C86-82EC-CE0A237C107D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81C14-F8EE-43E2-BD37-EDA5BE13361D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4B2-6AB9-4AE7-9F8C-92176F50A8C0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26AEA-8167-47C3-9CCB-B683276EA1DB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C4D7-28ED-4633-B9DC-CD6EE44D73F4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6A760-CEC0-4D0A-B1F0-603C3147570D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13B97-9AC8-4DE6-B610-73F5FCC71ABA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6B8C-9722-431B-9378-B1AD320BB544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5DF-E1B1-4D47-90B3-1EEE01234289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8DAE8-1DFA-4305-872F-4516FFE6975D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AF4C-EEE8-4574-AFEE-7A33BE15BCCA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4AF4C-EEE8-4574-AFEE-7A33BE15BCCA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25555-16A6-43BA-A793-C0F0BB857895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5F3BA-3602-47DF-B260-9856D6B2FFB2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F6745-B43C-420D-ADEF-004C0DEBB150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6D5BA-117E-426A-B653-2D75880B988B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2406E-EAF8-4EC9-BF1A-E9FD285FFA1D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D34D-3BC2-421D-AA62-9F22ADD25FF9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60F48-5DDB-48CC-93AD-9D1989275A8B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6D9-42B8-4F82-A029-9C2D98EA97A2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42761-D809-43CB-B8DE-C4D4F2759342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C52CD-D336-4A08-9EE7-A3FCD38A44DB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B53F-1953-43D8-A718-9C9FE061EC0A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MFT</a:t>
            </a:r>
            <a:r>
              <a:rPr lang="de-DE" b="0" baseline="0" dirty="0" smtClean="0"/>
              <a:t> speichert Informationen über alle Dateien; MFT ist auch selbst eine Datei. Außerdem sind der </a:t>
            </a:r>
            <a:r>
              <a:rPr lang="en-US" b="0" i="1" baseline="0" noProof="0" dirty="0" smtClean="0"/>
              <a:t>Boot Record</a:t>
            </a:r>
            <a:r>
              <a:rPr lang="de-DE" b="0" baseline="0" dirty="0" smtClean="0"/>
              <a:t>, die Liste der benutzten/freien Cluster etc. ebenfalls (Spezial-)Dateien. (Übersicht später. (Folie 61 f.))</a:t>
            </a:r>
            <a:endParaRPr lang="de-DE" b="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FAE0A-96D0-4873-A5FD-4DC9DBF21059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8CB12-E1A1-48E4-80E7-9675C18F382E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65761-D2F1-4D43-B8A0-F58D8056B4B2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87335-01EC-4CC6-A23F-815F7E6FE7A8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AE38A-6F90-404D-8D50-A91C9B6625C6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AE38A-6F90-404D-8D50-A91C9B6625C6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unteres</a:t>
            </a:r>
            <a:r>
              <a:rPr lang="de-DE" b="0" baseline="0" dirty="0" smtClean="0"/>
              <a:t> Bild (B+-Bäume): d1 bis d7 sind die Nutzinformation</a:t>
            </a:r>
            <a:endParaRPr lang="de-DE" b="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F45CC-6829-42E6-861E-6DC65123594E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4DE0-A2F5-44D4-B3F8-C243429DDAF4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4F28F-026A-4A92-97CF-CB4342A3C00D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4F28F-026A-4A92-97CF-CB4342A3C00D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E6916-A3FB-4479-948C-818B705BE68C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54F8A-C063-4F71-8689-AF73ECAB1FC6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757FF-2464-4981-8D4F-9CD47B22A488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A589B-3D74-4E7F-97A1-CAC22611651E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0BB2E-9125-43E5-BDED-4587413C3BD9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87C9A-9A50-491D-9A5D-CC508CFCC75C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EB533-4AC8-443D-BCF0-16E9E7E6B7EF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3EA5C-2E7F-4B52-AD29-4AE92545B2E1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BFC47-B4B7-4F92-94D4-FCF02B3E791E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7DC8C-0C75-47D6-B7CD-90884F3A3600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8AB2D-8F41-44E0-BFFC-323A06701A5E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D7B48-4F0C-4E91-8F6E-0997471AD77B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CD076-FDF5-408B-8E05-03D9610880C8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36A-04C1-4E35-957C-B8D468561B75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16B45-2F25-4845-91D8-66C1A98A96ED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7C9E9-8404-4531-B9D3-CB7FEE11EBC2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A89B952C-56BB-446F-94A0-AAD29DC25B3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B174249-1BE9-4879-BE27-D6B59E9E7DC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CB5B09E-EBCE-41E3-8039-16A2DD24498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15B8E15A-3B6F-4A2C-88CF-63567171AC9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04376121-8AFA-4ADB-ADBB-D695E530633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DDA5EC3-F28D-4254-AEFE-C8899CB19A9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F07837A-C830-4E34-BF59-D0DDF7EE3A3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855111CB-2E87-44B2-AEEC-7EDCE05C4DC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D6EE2628-D079-475D-A6D4-2F2DDC3E225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F4E07A3-7324-4C25-8F73-36D367D52ED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B1D143B-217E-4352-AF5F-30401C3AF0E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F8AC2610-0D00-4A94-BFEE-94D2D896191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Betriebssysteme (GdBS) SS 2014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/87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1350"/>
            <a:ext cx="7772400" cy="1263650"/>
          </a:xfrm>
        </p:spPr>
        <p:txBody>
          <a:bodyPr/>
          <a:lstStyle/>
          <a:p>
            <a:r>
              <a:rPr lang="de-DE" dirty="0" smtClean="0"/>
              <a:t>Grundlagen der Betriebssysteme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CS2100</a:t>
            </a:r>
            <a:r>
              <a:rPr lang="de-DE" sz="2800" b="0" dirty="0"/>
              <a:t>]</a:t>
            </a:r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97404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 einiger Plattenlaufwerke (2011)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8F8BB59E-25B4-4839-BFA2-8527B92859E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graphicFrame>
        <p:nvGraphicFramePr>
          <p:cNvPr id="5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69371"/>
              </p:ext>
            </p:extLst>
          </p:nvPr>
        </p:nvGraphicFramePr>
        <p:xfrm>
          <a:off x="179388" y="1196975"/>
          <a:ext cx="8785225" cy="5195110"/>
        </p:xfrm>
        <a:graphic>
          <a:graphicData uri="http://schemas.openxmlformats.org/drawingml/2006/table">
            <a:tbl>
              <a:tblPr/>
              <a:tblGrid>
                <a:gridCol w="2232372"/>
                <a:gridCol w="2161828"/>
                <a:gridCol w="2195512"/>
                <a:gridCol w="219551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Seagate Barracuda XT.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Seagate Momentus Thin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Toshiba MK1214GAH 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Durchmesser ['']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Kapazität [GB]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 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 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Umdrehungen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[RPM]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Mittl. Latenz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[ms]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4,17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4,17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5,56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seek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8,5 read/9,5 write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Übertragungsrate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 600 MB/s,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 MB/s dauerhaft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MB/s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MB/s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Leistung [W] </a:t>
                      </a: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passiv/aktiv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6,39/9,23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0,66/1,6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0,40/1,3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Puffer [MB]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Gb/Quadratzoll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425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Schock-Toleranz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[Betrieb/außer Betrieb]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 G/300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 G/1000 G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500 G/1500 G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Interface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SATA 6 Gb/s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SATA, 3 Gb/s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SATA, 3 Gb/s 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57A3D25-058F-4A27-A851-F3EE4AB1B8C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(1)</a:t>
            </a:r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Filesysteme speichern Daten und Programme persistent in Dateien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Betriebssystemabstraktion zur Nutzung von Hintergrundspeichern (z.B. Festplatten, Flash-Speicher, CD-ROMs, DVDs, Bandlaufwerke, ...)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Benutzer muss sich nicht um die Ansteuerung verschiedener Speichermedien kümmern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Einheitliche Sicht auf den Sekundärspeicher</a:t>
            </a:r>
          </a:p>
          <a:p>
            <a:pPr lvl="1"/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Filesysteme bestehen aus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Dateien </a:t>
            </a:r>
            <a:r>
              <a:rPr lang="de-DE" i="1" dirty="0" smtClean="0"/>
              <a:t>(</a:t>
            </a:r>
            <a:r>
              <a:rPr lang="en-US" i="1" dirty="0" smtClean="0"/>
              <a:t>files</a:t>
            </a:r>
            <a:r>
              <a:rPr lang="de-DE" i="1" dirty="0" smtClean="0"/>
              <a:t>)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Verzeichnissen </a:t>
            </a:r>
            <a:r>
              <a:rPr lang="en-US" i="1" dirty="0"/>
              <a:t>(directories)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Partitionen </a:t>
            </a:r>
            <a:r>
              <a:rPr lang="en-US" i="1" dirty="0"/>
              <a:t>(partitions)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F52357F-4F46-4C2E-9C84-7C195961F32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(2)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Datei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Speichert Daten oder Programme</a:t>
            </a:r>
          </a:p>
          <a:p>
            <a:pPr lvl="1"/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Verzeichnis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Fasst Dateien (und Verzeichnisse) zusammen</a:t>
            </a:r>
          </a:p>
          <a:p>
            <a:pPr lvl="1"/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Partitionen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Eine Menge von Verzeichnissen und deren Dateien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Dient zum physischen oder logischen Trennen von Dateimengen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physisch:</a:t>
            </a:r>
            <a:r>
              <a:rPr lang="de-DE" dirty="0"/>
              <a:t> Festplatte, Diskette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logisch:</a:t>
            </a:r>
            <a:r>
              <a:rPr lang="de-DE" dirty="0"/>
              <a:t> Teilbereich auf Festplatte oder CD, Zusammenfassung mehrerer Teilbereiche</a:t>
            </a:r>
            <a:endParaRPr lang="de-DE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69B6134-15F1-47D7-BC0E-B83ACA80B0F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Kleinste Einheit, in der etwas auf den Hintergrundspeicher geschrieben werden kann.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Typische Attribute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Name</a:t>
            </a:r>
            <a:r>
              <a:rPr lang="de-DE" dirty="0"/>
              <a:t> – Symbolischer Name, vom Benutzer les- und interpretierbar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</a:t>
            </a:r>
            <a:r>
              <a:rPr lang="de-DE" b="1" dirty="0">
                <a:latin typeface="Courier New" pitchFamily="49" charset="0"/>
              </a:rPr>
              <a:t>AUTOEXEC.BAT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Typ</a:t>
            </a:r>
            <a:r>
              <a:rPr lang="de-DE" dirty="0"/>
              <a:t> – Für Dateisysteme, die verschiedene Dateitypen unterscheiden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sequentielle Datei, zeichenorientierte Datei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Ortsinformation</a:t>
            </a:r>
            <a:r>
              <a:rPr lang="de-DE" dirty="0"/>
              <a:t> – Wo werden die Daten physisch gespeichert?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Gerätenummer, Nummern der Plattenblöcke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Größe</a:t>
            </a:r>
            <a:r>
              <a:rPr lang="de-DE" dirty="0"/>
              <a:t> – Länge der Datei in Größeneinheiten (z.B. Bytes, Blöcke)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Steht in engem Zusammenhang mit der Ortsinformation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Wird zum Prüfen der Dateigrenzen z.B. beim Lesen benötigt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Dateien (1)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63757A1-E51F-45B1-A7F0-CB36BF766E6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Dateien (2)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Typische Attribute (fortges.)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Zeitstempel – z.B. Zeit und Datum der Erstellung, letzten Änderung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Unterstützt Backup, Entwicklungswerkzeuge, Benutzerüberwachung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Rechte – Zugriffsrechte, z.B. Lese-, Schreibberechtigung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nur für den Eigentümer schreibbar, für alle anderen nur lesbar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Eigentümer – Identifikation des Eigentümers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Eventuell eng mit den Rechten verknüpft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Zuordnung beim </a:t>
            </a:r>
            <a:r>
              <a:rPr lang="en-US" i="1" dirty="0"/>
              <a:t>Accounting</a:t>
            </a:r>
            <a:r>
              <a:rPr lang="de-DE" dirty="0"/>
              <a:t> (Abrechnung des Plattenplatzes)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Typische 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Öffnen </a:t>
            </a:r>
            <a:r>
              <a:rPr lang="en-US" i="1" dirty="0"/>
              <a:t>(open)</a:t>
            </a:r>
            <a:r>
              <a:rPr lang="de-DE" dirty="0"/>
              <a:t>, Schließen </a:t>
            </a:r>
            <a:r>
              <a:rPr lang="en-US" i="1" dirty="0"/>
              <a:t>(close)</a:t>
            </a:r>
            <a:r>
              <a:rPr lang="de-DE" dirty="0"/>
              <a:t>, Erzeugen </a:t>
            </a:r>
            <a:r>
              <a:rPr lang="en-US" i="1" dirty="0"/>
              <a:t>(create)</a:t>
            </a:r>
            <a:r>
              <a:rPr lang="de-DE" dirty="0"/>
              <a:t>, Löschen </a:t>
            </a:r>
            <a:r>
              <a:rPr lang="en-US" i="1" dirty="0"/>
              <a:t>(delete)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Lesen </a:t>
            </a:r>
            <a:r>
              <a:rPr lang="en-US" i="1" dirty="0"/>
              <a:t>(read)</a:t>
            </a:r>
            <a:r>
              <a:rPr lang="de-DE" dirty="0"/>
              <a:t>, Schreiben </a:t>
            </a:r>
            <a:r>
              <a:rPr lang="en-US" i="1" dirty="0"/>
              <a:t>(write)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Positionieren des Schreib-, Lesezeigers </a:t>
            </a:r>
            <a:r>
              <a:rPr lang="en-US" i="1" dirty="0"/>
              <a:t>(seek)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B44128A-04B1-4126-9AF0-2C27156E4CF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Verzeichnisse (1)</a:t>
            </a:r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Ein Verzeichnis gruppiert Dateien und evtl. andere Verzeichnisse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Gruppierungsalternativen: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Verknüpfung mit der Benennung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Verzeichnis enthält Namen und Verweise auf Dateien und andere Verzeichnisse, z.B. UNIX, MS-DOS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Gruppierung über Bedingung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Verzeichnis enthält Namen und Verweise auf Dateien, die einer bestimmten Bedingung gehorchen (z.B. gleiche Gruppennummer in CP/M, eigenschaftsorientierte und dynamische Gruppierung in BeOS-BFS)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Verzeichnis ermöglicht das Auffinden von Dateien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Vermittlung zwischen externer/interner Bezeichnung (Filename – Blöcke)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AA50694-6080-4648-80BC-65A9F604EA5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Verzeichnisse (2)</a:t>
            </a:r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Operationen auf Verzeichnissen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Öffnen, Schließen, Erzeugen, Löschen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Lesen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Meist eintragsweises Lesen des Verzeichnisinhalts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Schreiben erfolgt implizit über Erzeugungs- bzw. Löschoperationen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Attribute von Verzeichnissen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Ähnlich wie bei Dateien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3E076E-FE65-4ED4-95A6-42F47373DE9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Filesysteme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 von Festplatten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Bestandteile von Filesystemen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Operationen und Attribute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Beispiel: UNIX/Linux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Beispiel: FAT32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</a:t>
            </a:r>
            <a:r>
              <a:rPr lang="de-DE" dirty="0"/>
              <a:t>: NTFS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Zuverlässige </a:t>
            </a:r>
            <a:r>
              <a:rPr lang="de-DE" dirty="0"/>
              <a:t>Filesysteme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Limitierung </a:t>
            </a:r>
            <a:r>
              <a:rPr lang="de-DE" dirty="0"/>
              <a:t>der Plattennutzung, fehlerhafte Blöcke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1822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D5271DB-5376-43AD-A389-463A068B689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UNIX/Linux</a:t>
            </a:r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Datei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Einfache, unstrukturierte Folge von Bytes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Beliebiger Inhalt; für das Betriebssystem ist der Inhalt transparent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Dynamisch erweiterbar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Zugriffsrechte: lesbar, schreibbar, ausführbar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/>
              <a:t>Verzeichnis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Baumförmig strukturiert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Knoten des Baums sind Verzeichnisse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Blätter des Baums sind Verweise auf Dateien </a:t>
            </a:r>
            <a:r>
              <a:rPr lang="de-DE" i="1" dirty="0"/>
              <a:t>(Links)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Jedem UNIX-Prozess ist zu jeder Zeit ein aktuelles Verzeichnis </a:t>
            </a:r>
            <a:r>
              <a:rPr lang="en-US" i="1" dirty="0"/>
              <a:t>(Current Working Directory)</a:t>
            </a:r>
            <a:r>
              <a:rPr lang="de-DE" dirty="0"/>
              <a:t> zugeordnet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Zugriffsrechte: lesbar, schreibbar, durchsuchbar, „nur“ erweiterbar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6B2EEFC-6180-43E9-A6D0-14D29F19A8E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(1)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Baumstruktur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800" dirty="0"/>
          </a:p>
          <a:p>
            <a:pPr>
              <a:lnSpc>
                <a:spcPct val="90000"/>
              </a:lnSpc>
            </a:pPr>
            <a:r>
              <a:rPr lang="de-DE" b="1" dirty="0"/>
              <a:t>Pfade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</a:t>
            </a:r>
            <a:r>
              <a:rPr lang="de-DE" b="1" dirty="0">
                <a:latin typeface="Courier New" pitchFamily="49" charset="0"/>
              </a:rPr>
              <a:t>/home/heinz/datei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/tmp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datei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„</a:t>
            </a:r>
            <a:r>
              <a:rPr lang="de-DE" b="1" dirty="0">
                <a:latin typeface="Courier New" pitchFamily="49" charset="0"/>
              </a:rPr>
              <a:t>/</a:t>
            </a:r>
            <a:r>
              <a:rPr lang="de-DE" dirty="0"/>
              <a:t>“ ist Trennsymbol </a:t>
            </a:r>
            <a:r>
              <a:rPr lang="en-US" i="1" dirty="0"/>
              <a:t>(Slash)</a:t>
            </a:r>
            <a:r>
              <a:rPr lang="de-DE" dirty="0"/>
              <a:t>; führender „</a:t>
            </a:r>
            <a:r>
              <a:rPr lang="de-DE" b="1" dirty="0">
                <a:latin typeface="Courier New" pitchFamily="49" charset="0"/>
              </a:rPr>
              <a:t>/</a:t>
            </a:r>
            <a:r>
              <a:rPr lang="de-DE" dirty="0"/>
              <a:t>“ bezeichnet Wurzelverzeichnis; sonst Beginn implizit mit dem aktuellen Verzeichnis</a:t>
            </a:r>
          </a:p>
        </p:txBody>
      </p:sp>
      <p:sp>
        <p:nvSpPr>
          <p:cNvPr id="674853" name="Rectangle 37"/>
          <p:cNvSpPr>
            <a:spLocks noChangeArrowheads="1"/>
          </p:cNvSpPr>
          <p:nvPr/>
        </p:nvSpPr>
        <p:spPr bwMode="auto">
          <a:xfrm>
            <a:off x="4643438" y="17018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/</a:t>
            </a:r>
          </a:p>
        </p:txBody>
      </p:sp>
      <p:sp>
        <p:nvSpPr>
          <p:cNvPr id="674855" name="Rectangle 39"/>
          <p:cNvSpPr>
            <a:spLocks noChangeArrowheads="1"/>
          </p:cNvSpPr>
          <p:nvPr/>
        </p:nvSpPr>
        <p:spPr bwMode="auto">
          <a:xfrm>
            <a:off x="2051050" y="235108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etc</a:t>
            </a:r>
          </a:p>
        </p:txBody>
      </p:sp>
      <p:sp>
        <p:nvSpPr>
          <p:cNvPr id="674858" name="Rectangle 42"/>
          <p:cNvSpPr>
            <a:spLocks noChangeArrowheads="1"/>
          </p:cNvSpPr>
          <p:nvPr/>
        </p:nvSpPr>
        <p:spPr bwMode="auto">
          <a:xfrm>
            <a:off x="33480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home</a:t>
            </a:r>
          </a:p>
        </p:txBody>
      </p:sp>
      <p:sp>
        <p:nvSpPr>
          <p:cNvPr id="674860" name="Rectangle 44"/>
          <p:cNvSpPr>
            <a:spLocks noChangeArrowheads="1"/>
          </p:cNvSpPr>
          <p:nvPr/>
        </p:nvSpPr>
        <p:spPr bwMode="auto">
          <a:xfrm>
            <a:off x="46434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usr</a:t>
            </a:r>
          </a:p>
        </p:txBody>
      </p:sp>
      <p:sp>
        <p:nvSpPr>
          <p:cNvPr id="674862" name="Rectangle 46"/>
          <p:cNvSpPr>
            <a:spLocks noChangeArrowheads="1"/>
          </p:cNvSpPr>
          <p:nvPr/>
        </p:nvSpPr>
        <p:spPr bwMode="auto">
          <a:xfrm>
            <a:off x="59388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tmp</a:t>
            </a:r>
          </a:p>
        </p:txBody>
      </p:sp>
      <p:sp>
        <p:nvSpPr>
          <p:cNvPr id="674864" name="Rectangle 48"/>
          <p:cNvSpPr>
            <a:spLocks noChangeArrowheads="1"/>
          </p:cNvSpPr>
          <p:nvPr/>
        </p:nvSpPr>
        <p:spPr bwMode="auto">
          <a:xfrm>
            <a:off x="7235825" y="23495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674866" name="Rectangle 50"/>
          <p:cNvSpPr>
            <a:spLocks noChangeArrowheads="1"/>
          </p:cNvSpPr>
          <p:nvPr/>
        </p:nvSpPr>
        <p:spPr bwMode="auto">
          <a:xfrm>
            <a:off x="2051050" y="2998788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passwd</a:t>
            </a:r>
          </a:p>
        </p:txBody>
      </p:sp>
      <p:sp>
        <p:nvSpPr>
          <p:cNvPr id="674868" name="Rectangle 52"/>
          <p:cNvSpPr>
            <a:spLocks noChangeArrowheads="1"/>
          </p:cNvSpPr>
          <p:nvPr/>
        </p:nvSpPr>
        <p:spPr bwMode="auto">
          <a:xfrm>
            <a:off x="3059113" y="299878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eva</a:t>
            </a:r>
          </a:p>
        </p:txBody>
      </p:sp>
      <p:sp>
        <p:nvSpPr>
          <p:cNvPr id="674869" name="Rectangle 53"/>
          <p:cNvSpPr>
            <a:spLocks noChangeArrowheads="1"/>
          </p:cNvSpPr>
          <p:nvPr/>
        </p:nvSpPr>
        <p:spPr bwMode="auto">
          <a:xfrm>
            <a:off x="4067175" y="29972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heinz</a:t>
            </a:r>
          </a:p>
        </p:txBody>
      </p:sp>
      <p:sp>
        <p:nvSpPr>
          <p:cNvPr id="674870" name="Rectangle 54"/>
          <p:cNvSpPr>
            <a:spLocks noChangeArrowheads="1"/>
          </p:cNvSpPr>
          <p:nvPr/>
        </p:nvSpPr>
        <p:spPr bwMode="auto">
          <a:xfrm>
            <a:off x="4067175" y="3646488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datei</a:t>
            </a:r>
          </a:p>
        </p:txBody>
      </p:sp>
      <p:sp>
        <p:nvSpPr>
          <p:cNvPr id="674871" name="Rectangle 55"/>
          <p:cNvSpPr>
            <a:spLocks noChangeArrowheads="1"/>
          </p:cNvSpPr>
          <p:nvPr/>
        </p:nvSpPr>
        <p:spPr bwMode="auto">
          <a:xfrm>
            <a:off x="5075238" y="29987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674872" name="Rectangle 56"/>
          <p:cNvSpPr>
            <a:spLocks noChangeArrowheads="1"/>
          </p:cNvSpPr>
          <p:nvPr/>
        </p:nvSpPr>
        <p:spPr bwMode="auto">
          <a:xfrm>
            <a:off x="5940425" y="29987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674873" name="AutoShape 57"/>
          <p:cNvCxnSpPr>
            <a:cxnSpLocks noChangeShapeType="1"/>
            <a:stCxn id="674853" idx="2"/>
            <a:endCxn id="674855" idx="0"/>
          </p:cNvCxnSpPr>
          <p:nvPr/>
        </p:nvCxnSpPr>
        <p:spPr bwMode="auto">
          <a:xfrm flipH="1">
            <a:off x="2519363" y="1989138"/>
            <a:ext cx="2592387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74" name="AutoShape 58"/>
          <p:cNvCxnSpPr>
            <a:cxnSpLocks noChangeShapeType="1"/>
            <a:stCxn id="674853" idx="2"/>
            <a:endCxn id="674858" idx="0"/>
          </p:cNvCxnSpPr>
          <p:nvPr/>
        </p:nvCxnSpPr>
        <p:spPr bwMode="auto">
          <a:xfrm flipH="1">
            <a:off x="3816350" y="198913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75" name="AutoShape 59"/>
          <p:cNvCxnSpPr>
            <a:cxnSpLocks noChangeShapeType="1"/>
            <a:stCxn id="674853" idx="2"/>
            <a:endCxn id="674860" idx="0"/>
          </p:cNvCxnSpPr>
          <p:nvPr/>
        </p:nvCxnSpPr>
        <p:spPr bwMode="auto">
          <a:xfrm>
            <a:off x="5111750" y="19891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76" name="AutoShape 60"/>
          <p:cNvCxnSpPr>
            <a:cxnSpLocks noChangeShapeType="1"/>
            <a:stCxn id="674853" idx="2"/>
            <a:endCxn id="674862" idx="0"/>
          </p:cNvCxnSpPr>
          <p:nvPr/>
        </p:nvCxnSpPr>
        <p:spPr bwMode="auto">
          <a:xfrm>
            <a:off x="5111750" y="198913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78" name="AutoShape 62"/>
          <p:cNvCxnSpPr>
            <a:cxnSpLocks noChangeShapeType="1"/>
            <a:stCxn id="674853" idx="2"/>
            <a:endCxn id="674864" idx="0"/>
          </p:cNvCxnSpPr>
          <p:nvPr/>
        </p:nvCxnSpPr>
        <p:spPr bwMode="auto">
          <a:xfrm>
            <a:off x="5111750" y="1989138"/>
            <a:ext cx="259238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4879" name="Rectangle 63"/>
          <p:cNvSpPr>
            <a:spLocks noChangeArrowheads="1"/>
          </p:cNvSpPr>
          <p:nvPr/>
        </p:nvSpPr>
        <p:spPr bwMode="auto">
          <a:xfrm>
            <a:off x="1042988" y="29972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674880" name="AutoShape 64"/>
          <p:cNvCxnSpPr>
            <a:cxnSpLocks noChangeShapeType="1"/>
            <a:stCxn id="674855" idx="2"/>
            <a:endCxn id="674879" idx="0"/>
          </p:cNvCxnSpPr>
          <p:nvPr/>
        </p:nvCxnSpPr>
        <p:spPr bwMode="auto">
          <a:xfrm flipH="1">
            <a:off x="1511300" y="2638425"/>
            <a:ext cx="1008063" cy="358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81" name="AutoShape 65"/>
          <p:cNvCxnSpPr>
            <a:cxnSpLocks noChangeShapeType="1"/>
          </p:cNvCxnSpPr>
          <p:nvPr/>
        </p:nvCxnSpPr>
        <p:spPr bwMode="auto">
          <a:xfrm>
            <a:off x="2484438" y="26368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82" name="AutoShape 66"/>
          <p:cNvCxnSpPr>
            <a:cxnSpLocks noChangeShapeType="1"/>
            <a:stCxn id="674858" idx="2"/>
            <a:endCxn id="674868" idx="0"/>
          </p:cNvCxnSpPr>
          <p:nvPr/>
        </p:nvCxnSpPr>
        <p:spPr bwMode="auto">
          <a:xfrm flipH="1">
            <a:off x="3527425" y="2636838"/>
            <a:ext cx="2889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83" name="AutoShape 67"/>
          <p:cNvCxnSpPr>
            <a:cxnSpLocks noChangeShapeType="1"/>
            <a:stCxn id="674858" idx="2"/>
            <a:endCxn id="674869" idx="0"/>
          </p:cNvCxnSpPr>
          <p:nvPr/>
        </p:nvCxnSpPr>
        <p:spPr bwMode="auto">
          <a:xfrm>
            <a:off x="3816350" y="2636838"/>
            <a:ext cx="71913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4884" name="Rectangle 68"/>
          <p:cNvSpPr>
            <a:spLocks noChangeArrowheads="1"/>
          </p:cNvSpPr>
          <p:nvPr/>
        </p:nvSpPr>
        <p:spPr bwMode="auto">
          <a:xfrm>
            <a:off x="5076825" y="36464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674885" name="AutoShape 69"/>
          <p:cNvCxnSpPr>
            <a:cxnSpLocks noChangeShapeType="1"/>
            <a:stCxn id="674869" idx="2"/>
            <a:endCxn id="674870" idx="0"/>
          </p:cNvCxnSpPr>
          <p:nvPr/>
        </p:nvCxnSpPr>
        <p:spPr bwMode="auto">
          <a:xfrm>
            <a:off x="4535488" y="3284538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86" name="AutoShape 70"/>
          <p:cNvCxnSpPr>
            <a:cxnSpLocks noChangeShapeType="1"/>
            <a:stCxn id="674869" idx="2"/>
            <a:endCxn id="674884" idx="0"/>
          </p:cNvCxnSpPr>
          <p:nvPr/>
        </p:nvCxnSpPr>
        <p:spPr bwMode="auto">
          <a:xfrm>
            <a:off x="4535488" y="3284538"/>
            <a:ext cx="100965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87" name="AutoShape 71"/>
          <p:cNvCxnSpPr>
            <a:cxnSpLocks noChangeShapeType="1"/>
            <a:stCxn id="674860" idx="2"/>
            <a:endCxn id="674871" idx="0"/>
          </p:cNvCxnSpPr>
          <p:nvPr/>
        </p:nvCxnSpPr>
        <p:spPr bwMode="auto">
          <a:xfrm>
            <a:off x="5111750" y="2636838"/>
            <a:ext cx="43180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4888" name="AutoShape 72"/>
          <p:cNvCxnSpPr>
            <a:cxnSpLocks noChangeShapeType="1"/>
            <a:stCxn id="674862" idx="2"/>
            <a:endCxn id="674872" idx="0"/>
          </p:cNvCxnSpPr>
          <p:nvPr/>
        </p:nvCxnSpPr>
        <p:spPr bwMode="auto">
          <a:xfrm>
            <a:off x="6407150" y="2636838"/>
            <a:ext cx="1588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4889" name="Text Box 73"/>
          <p:cNvSpPr txBox="1">
            <a:spLocks noChangeArrowheads="1"/>
          </p:cNvSpPr>
          <p:nvPr/>
        </p:nvSpPr>
        <p:spPr bwMode="auto">
          <a:xfrm>
            <a:off x="900113" y="3824288"/>
            <a:ext cx="257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aktuelles Verzeichnis</a:t>
            </a:r>
          </a:p>
        </p:txBody>
      </p:sp>
      <p:sp>
        <p:nvSpPr>
          <p:cNvPr id="674891" name="Line 75"/>
          <p:cNvSpPr>
            <a:spLocks noChangeShapeType="1"/>
          </p:cNvSpPr>
          <p:nvPr/>
        </p:nvSpPr>
        <p:spPr bwMode="auto">
          <a:xfrm flipV="1">
            <a:off x="3419475" y="3284538"/>
            <a:ext cx="720725" cy="6492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89" grpId="0"/>
      <p:bldP spid="6748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5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Filesysteme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E6C4BD3-225B-4370-B51D-C97B4A67AD0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(2)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Eigentliche Baumstruktur</a:t>
            </a:r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pic>
        <p:nvPicPr>
          <p:cNvPr id="67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7780" r="72319" b="41170"/>
          <a:stretch>
            <a:fillRect/>
          </a:stretch>
        </p:blipFill>
        <p:spPr bwMode="auto">
          <a:xfrm>
            <a:off x="557213" y="1908175"/>
            <a:ext cx="30956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4283075" y="1701800"/>
            <a:ext cx="453707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/>
              <a:t>Benannt sind nicht Dateien und Verzeichnisse, sondern die Verbindungen zwischen ihnen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de-DE" sz="2000" dirty="0"/>
              <a:t>Verzeichnisse und Dateien können auf verschiedenen Pfaden erreichbar sein, z.B. </a:t>
            </a:r>
            <a:r>
              <a:rPr lang="de-DE" sz="2000" b="1" dirty="0">
                <a:latin typeface="Courier New" pitchFamily="49" charset="0"/>
              </a:rPr>
              <a:t>../heinz/datei</a:t>
            </a:r>
            <a:r>
              <a:rPr lang="de-DE" sz="2000" dirty="0"/>
              <a:t> und </a:t>
            </a:r>
            <a:r>
              <a:rPr lang="de-DE" sz="2000" b="1" dirty="0">
                <a:latin typeface="Courier New" pitchFamily="49" charset="0"/>
              </a:rPr>
              <a:t>/home/heinz/datei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de-DE" sz="2000" dirty="0"/>
              <a:t>Jedes Verzeichnis enthält einen Verweis auf sich selbst („</a:t>
            </a:r>
            <a:r>
              <a:rPr lang="de-DE" sz="2000" b="1" dirty="0">
                <a:latin typeface="Courier New" pitchFamily="49" charset="0"/>
              </a:rPr>
              <a:t>.</a:t>
            </a:r>
            <a:r>
              <a:rPr lang="de-DE" sz="2000" dirty="0"/>
              <a:t>“) und einen Verweis auf das </a:t>
            </a:r>
            <a:r>
              <a:rPr lang="de-DE" sz="2000" dirty="0" smtClean="0"/>
              <a:t>darüber liegende </a:t>
            </a:r>
            <a:r>
              <a:rPr lang="de-DE" sz="2000" dirty="0"/>
              <a:t>Verzeichnis im Baum („</a:t>
            </a:r>
            <a:r>
              <a:rPr lang="de-DE" sz="2000" b="1" dirty="0">
                <a:latin typeface="Courier New" pitchFamily="49" charset="0"/>
              </a:rPr>
              <a:t>..</a:t>
            </a:r>
            <a:r>
              <a:rPr lang="de-DE" sz="2000" dirty="0"/>
              <a:t>“)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E42078-842C-4873-9B7B-CE8390F149F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(3)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Links (</a:t>
            </a:r>
            <a:r>
              <a:rPr lang="en-US" b="1" i="1" dirty="0"/>
              <a:t>Hard Links)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Dateien können mehrere auf sich zeigende Verweise besitzen, sogenannte </a:t>
            </a:r>
            <a:r>
              <a:rPr lang="en-US" i="1" dirty="0"/>
              <a:t>Hard Links</a:t>
            </a:r>
            <a:r>
              <a:rPr lang="de-DE" dirty="0"/>
              <a:t> (nicht jedoch Verzeichnisse)</a:t>
            </a:r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4283075" y="2647950"/>
            <a:ext cx="45370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/>
              <a:t>Die Datei hat zwei Einträge in verschiedenen Verzeichnissen, die völlig gleichwertig sind:</a:t>
            </a:r>
            <a:br>
              <a:rPr lang="de-DE" sz="2000" dirty="0"/>
            </a:br>
            <a:r>
              <a:rPr lang="de-DE" sz="2000" b="1" dirty="0">
                <a:latin typeface="Courier New" pitchFamily="49" charset="0"/>
              </a:rPr>
              <a:t>/home/eva/file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b="1" dirty="0">
                <a:latin typeface="Courier New" pitchFamily="49" charset="0"/>
              </a:rPr>
              <a:t>/home/heinz/datei</a:t>
            </a:r>
          </a:p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/>
              <a:t>Datei wird erst gelöscht, wenn letzter </a:t>
            </a:r>
            <a:r>
              <a:rPr lang="en-US" sz="2000" i="1" dirty="0" smtClean="0"/>
              <a:t>Link</a:t>
            </a:r>
            <a:r>
              <a:rPr lang="de-DE" sz="2000" dirty="0" smtClean="0"/>
              <a:t> </a:t>
            </a:r>
            <a:r>
              <a:rPr lang="de-DE" sz="2000" dirty="0"/>
              <a:t>gekappt wird.</a:t>
            </a:r>
          </a:p>
        </p:txBody>
      </p:sp>
      <p:pic>
        <p:nvPicPr>
          <p:cNvPr id="67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1560" r="72581" b="41800"/>
          <a:stretch>
            <a:fillRect/>
          </a:stretch>
        </p:blipFill>
        <p:spPr bwMode="auto">
          <a:xfrm>
            <a:off x="539750" y="2505075"/>
            <a:ext cx="27241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E191013-A0C2-4592-BE20-2DD6AA2CB72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(4)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Symbolische Namen </a:t>
            </a:r>
            <a:r>
              <a:rPr lang="en-US" b="1" i="1" dirty="0"/>
              <a:t>(Symbolic Links)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Verweise auf einen anderen Pfadnamen (sowohl auf Dateien als auch Verzeichnisse)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Symbolischer Name bleibt auch bestehen, wenn Datei oder Verzeichnis nicht mehr existiert</a:t>
            </a:r>
          </a:p>
        </p:txBody>
      </p:sp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4283075" y="3152775"/>
            <a:ext cx="4537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/>
              <a:t>Symbolischer Name enthält einen neuen Pfadnamen, der vom </a:t>
            </a:r>
            <a:r>
              <a:rPr lang="en-US" sz="2000" dirty="0"/>
              <a:t>Filesystem</a:t>
            </a:r>
            <a:r>
              <a:rPr lang="de-DE" sz="2000" dirty="0"/>
              <a:t> interpretiert wird.</a:t>
            </a:r>
          </a:p>
        </p:txBody>
      </p:sp>
      <p:pic>
        <p:nvPicPr>
          <p:cNvPr id="68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19121" r="67056" b="41170"/>
          <a:stretch>
            <a:fillRect/>
          </a:stretch>
        </p:blipFill>
        <p:spPr bwMode="auto">
          <a:xfrm>
            <a:off x="539750" y="3190875"/>
            <a:ext cx="36004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7225CFD-0C3F-4C33-B18D-8D4CEB07B3F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Eigentümer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Benutzer werden durch eindeutige Nummer </a:t>
            </a:r>
            <a:r>
              <a:rPr lang="de-DE" i="1" dirty="0"/>
              <a:t>(User-ID, UID)</a:t>
            </a:r>
            <a:r>
              <a:rPr lang="de-DE" dirty="0"/>
              <a:t> repräsentiert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 Benutzer kann einer oder mehreren Benutzergruppen angehören, die durch eine eindeutige Nummer </a:t>
            </a:r>
            <a:r>
              <a:rPr lang="de-DE" i="1" dirty="0"/>
              <a:t>(Group-ID, GID)</a:t>
            </a:r>
            <a:r>
              <a:rPr lang="de-DE" dirty="0"/>
              <a:t> repräsentiert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Dateien/Verzeichnisse sind genau einem Benutzer/einer Gruppe zugeordnet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/>
              <a:t>Rechte auf Dateien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Lesen, Schreiben, Ausführen (nur vom Eigentümer veränderbar)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Einzeln für den Eigentümer, für Angehörige der Gruppe und für alle anderen einstellbar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/>
              <a:t>Rechte auf Verzeichnissen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Lesen, Schreiben (Löschen/Anlegen von Dateien etc.), </a:t>
            </a:r>
            <a:r>
              <a:rPr lang="de-DE" dirty="0" smtClean="0"/>
              <a:t>Durchgangsrecht</a:t>
            </a:r>
            <a:endParaRPr lang="de-DE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Eigentümer und Rechte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851F4E7-C836-429F-89F5-F19841FBAE3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Der UNIX-Dateibaum kann aus mehreren Partitionen zusammenmontiert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Partition wird Dateisystem genannt </a:t>
            </a:r>
            <a:r>
              <a:rPr lang="en-US" i="1" dirty="0"/>
              <a:t>(File System)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Wird durch blockorientierte Spezialdatei repräsentiert</a:t>
            </a:r>
            <a:br>
              <a:rPr lang="de-DE" dirty="0"/>
            </a:br>
            <a:r>
              <a:rPr lang="de-DE" dirty="0"/>
              <a:t>(z.B. </a:t>
            </a:r>
            <a:r>
              <a:rPr lang="de-DE" b="1" dirty="0">
                <a:latin typeface="Courier New" pitchFamily="49" charset="0"/>
              </a:rPr>
              <a:t>/dev/dsk/0s3</a:t>
            </a:r>
            <a:r>
              <a:rPr lang="de-DE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Das Montieren wird </a:t>
            </a:r>
            <a:r>
              <a:rPr lang="de-DE" i="1" dirty="0"/>
              <a:t>Mounten</a:t>
            </a:r>
            <a:r>
              <a:rPr lang="de-DE" dirty="0"/>
              <a:t> genannt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Ausgezeichnetes Dateisystem ist das </a:t>
            </a:r>
            <a:r>
              <a:rPr lang="en-US" i="1" dirty="0"/>
              <a:t>Root File System</a:t>
            </a:r>
            <a:r>
              <a:rPr lang="de-DE" dirty="0"/>
              <a:t>, dessen Wurzelverzeichnis gleichzeitig Wurzelverzeichnis des Gesamtsystems ist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Andere Filesysteme können mit dem Befehl </a:t>
            </a:r>
            <a:r>
              <a:rPr lang="en-US" b="1" dirty="0">
                <a:latin typeface="Courier New" pitchFamily="49" charset="0"/>
              </a:rPr>
              <a:t>mount</a:t>
            </a:r>
            <a:r>
              <a:rPr lang="de-DE" dirty="0"/>
              <a:t> in das bestehende System hineinmontiert werden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Montieren/Mounten des Dateibaums (1)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67E4743-248B-4F37-89AF-BF80F1F879E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13791" name="Freeform 63"/>
          <p:cNvSpPr>
            <a:spLocks/>
          </p:cNvSpPr>
          <p:nvPr/>
        </p:nvSpPr>
        <p:spPr bwMode="auto">
          <a:xfrm>
            <a:off x="4541838" y="4046538"/>
            <a:ext cx="4146550" cy="2181225"/>
          </a:xfrm>
          <a:custGeom>
            <a:avLst/>
            <a:gdLst>
              <a:gd name="T0" fmla="*/ 428 w 2612"/>
              <a:gd name="T1" fmla="*/ 24 h 1374"/>
              <a:gd name="T2" fmla="*/ 790 w 2612"/>
              <a:gd name="T3" fmla="*/ 65 h 1374"/>
              <a:gd name="T4" fmla="*/ 926 w 2612"/>
              <a:gd name="T5" fmla="*/ 337 h 1374"/>
              <a:gd name="T6" fmla="*/ 1652 w 2612"/>
              <a:gd name="T7" fmla="*/ 473 h 1374"/>
              <a:gd name="T8" fmla="*/ 1833 w 2612"/>
              <a:gd name="T9" fmla="*/ 700 h 1374"/>
              <a:gd name="T10" fmla="*/ 2468 w 2612"/>
              <a:gd name="T11" fmla="*/ 881 h 1374"/>
              <a:gd name="T12" fmla="*/ 2468 w 2612"/>
              <a:gd name="T13" fmla="*/ 1153 h 1374"/>
              <a:gd name="T14" fmla="*/ 1607 w 2612"/>
              <a:gd name="T15" fmla="*/ 1244 h 1374"/>
              <a:gd name="T16" fmla="*/ 246 w 2612"/>
              <a:gd name="T17" fmla="*/ 1199 h 1374"/>
              <a:gd name="T18" fmla="*/ 127 w 2612"/>
              <a:gd name="T19" fmla="*/ 196 h 1374"/>
              <a:gd name="T20" fmla="*/ 428 w 2612"/>
              <a:gd name="T21" fmla="*/ 2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12" h="1374">
                <a:moveTo>
                  <a:pt x="428" y="24"/>
                </a:moveTo>
                <a:cubicBezTo>
                  <a:pt x="538" y="2"/>
                  <a:pt x="707" y="13"/>
                  <a:pt x="790" y="65"/>
                </a:cubicBezTo>
                <a:cubicBezTo>
                  <a:pt x="873" y="117"/>
                  <a:pt x="782" y="269"/>
                  <a:pt x="926" y="337"/>
                </a:cubicBezTo>
                <a:cubicBezTo>
                  <a:pt x="1070" y="405"/>
                  <a:pt x="1501" y="413"/>
                  <a:pt x="1652" y="473"/>
                </a:cubicBezTo>
                <a:cubicBezTo>
                  <a:pt x="1803" y="533"/>
                  <a:pt x="1697" y="632"/>
                  <a:pt x="1833" y="700"/>
                </a:cubicBezTo>
                <a:cubicBezTo>
                  <a:pt x="1969" y="768"/>
                  <a:pt x="2362" y="806"/>
                  <a:pt x="2468" y="881"/>
                </a:cubicBezTo>
                <a:cubicBezTo>
                  <a:pt x="2574" y="956"/>
                  <a:pt x="2612" y="1092"/>
                  <a:pt x="2468" y="1153"/>
                </a:cubicBezTo>
                <a:cubicBezTo>
                  <a:pt x="2324" y="1214"/>
                  <a:pt x="1977" y="1236"/>
                  <a:pt x="1607" y="1244"/>
                </a:cubicBezTo>
                <a:cubicBezTo>
                  <a:pt x="1237" y="1252"/>
                  <a:pt x="492" y="1374"/>
                  <a:pt x="246" y="1199"/>
                </a:cubicBezTo>
                <a:cubicBezTo>
                  <a:pt x="0" y="1024"/>
                  <a:pt x="97" y="392"/>
                  <a:pt x="127" y="196"/>
                </a:cubicBezTo>
                <a:cubicBezTo>
                  <a:pt x="157" y="0"/>
                  <a:pt x="318" y="46"/>
                  <a:pt x="428" y="24"/>
                </a:cubicBez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13789" name="Freeform 61"/>
          <p:cNvSpPr>
            <a:spLocks/>
          </p:cNvSpPr>
          <p:nvPr/>
        </p:nvSpPr>
        <p:spPr bwMode="auto">
          <a:xfrm>
            <a:off x="1416050" y="1520825"/>
            <a:ext cx="6456363" cy="2555875"/>
          </a:xfrm>
          <a:custGeom>
            <a:avLst/>
            <a:gdLst>
              <a:gd name="T0" fmla="*/ 2169 w 4067"/>
              <a:gd name="T1" fmla="*/ 23 h 1610"/>
              <a:gd name="T2" fmla="*/ 2215 w 4067"/>
              <a:gd name="T3" fmla="*/ 23 h 1610"/>
              <a:gd name="T4" fmla="*/ 2532 w 4067"/>
              <a:gd name="T5" fmla="*/ 68 h 1610"/>
              <a:gd name="T6" fmla="*/ 3893 w 4067"/>
              <a:gd name="T7" fmla="*/ 431 h 1610"/>
              <a:gd name="T8" fmla="*/ 3576 w 4067"/>
              <a:gd name="T9" fmla="*/ 884 h 1610"/>
              <a:gd name="T10" fmla="*/ 3349 w 4067"/>
              <a:gd name="T11" fmla="*/ 1111 h 1610"/>
              <a:gd name="T12" fmla="*/ 2986 w 4067"/>
              <a:gd name="T13" fmla="*/ 975 h 1610"/>
              <a:gd name="T14" fmla="*/ 2714 w 4067"/>
              <a:gd name="T15" fmla="*/ 839 h 1610"/>
              <a:gd name="T16" fmla="*/ 2306 w 4067"/>
              <a:gd name="T17" fmla="*/ 884 h 1610"/>
              <a:gd name="T18" fmla="*/ 2169 w 4067"/>
              <a:gd name="T19" fmla="*/ 1474 h 1610"/>
              <a:gd name="T20" fmla="*/ 1988 w 4067"/>
              <a:gd name="T21" fmla="*/ 1565 h 1610"/>
              <a:gd name="T22" fmla="*/ 1489 w 4067"/>
              <a:gd name="T23" fmla="*/ 1565 h 1610"/>
              <a:gd name="T24" fmla="*/ 1308 w 4067"/>
              <a:gd name="T25" fmla="*/ 1293 h 1610"/>
              <a:gd name="T26" fmla="*/ 990 w 4067"/>
              <a:gd name="T27" fmla="*/ 1157 h 1610"/>
              <a:gd name="T28" fmla="*/ 264 w 4067"/>
              <a:gd name="T29" fmla="*/ 1111 h 1610"/>
              <a:gd name="T30" fmla="*/ 83 w 4067"/>
              <a:gd name="T31" fmla="*/ 839 h 1610"/>
              <a:gd name="T32" fmla="*/ 174 w 4067"/>
              <a:gd name="T33" fmla="*/ 431 h 1610"/>
              <a:gd name="T34" fmla="*/ 1126 w 4067"/>
              <a:gd name="T35" fmla="*/ 295 h 1610"/>
              <a:gd name="T36" fmla="*/ 1625 w 4067"/>
              <a:gd name="T37" fmla="*/ 68 h 1610"/>
              <a:gd name="T38" fmla="*/ 2169 w 4067"/>
              <a:gd name="T39" fmla="*/ 23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7" h="1610">
                <a:moveTo>
                  <a:pt x="2169" y="23"/>
                </a:moveTo>
                <a:cubicBezTo>
                  <a:pt x="2267" y="16"/>
                  <a:pt x="2154" y="16"/>
                  <a:pt x="2215" y="23"/>
                </a:cubicBezTo>
                <a:cubicBezTo>
                  <a:pt x="2276" y="30"/>
                  <a:pt x="2252" y="0"/>
                  <a:pt x="2532" y="68"/>
                </a:cubicBezTo>
                <a:cubicBezTo>
                  <a:pt x="2812" y="136"/>
                  <a:pt x="3719" y="295"/>
                  <a:pt x="3893" y="431"/>
                </a:cubicBezTo>
                <a:cubicBezTo>
                  <a:pt x="4067" y="567"/>
                  <a:pt x="3667" y="771"/>
                  <a:pt x="3576" y="884"/>
                </a:cubicBezTo>
                <a:cubicBezTo>
                  <a:pt x="3485" y="997"/>
                  <a:pt x="3447" y="1096"/>
                  <a:pt x="3349" y="1111"/>
                </a:cubicBezTo>
                <a:cubicBezTo>
                  <a:pt x="3251" y="1126"/>
                  <a:pt x="3092" y="1020"/>
                  <a:pt x="2986" y="975"/>
                </a:cubicBezTo>
                <a:cubicBezTo>
                  <a:pt x="2880" y="930"/>
                  <a:pt x="2827" y="854"/>
                  <a:pt x="2714" y="839"/>
                </a:cubicBezTo>
                <a:cubicBezTo>
                  <a:pt x="2601" y="824"/>
                  <a:pt x="2397" y="778"/>
                  <a:pt x="2306" y="884"/>
                </a:cubicBezTo>
                <a:cubicBezTo>
                  <a:pt x="2215" y="990"/>
                  <a:pt x="2222" y="1361"/>
                  <a:pt x="2169" y="1474"/>
                </a:cubicBezTo>
                <a:cubicBezTo>
                  <a:pt x="2116" y="1587"/>
                  <a:pt x="2101" y="1550"/>
                  <a:pt x="1988" y="1565"/>
                </a:cubicBezTo>
                <a:cubicBezTo>
                  <a:pt x="1875" y="1580"/>
                  <a:pt x="1602" y="1610"/>
                  <a:pt x="1489" y="1565"/>
                </a:cubicBezTo>
                <a:cubicBezTo>
                  <a:pt x="1376" y="1520"/>
                  <a:pt x="1391" y="1361"/>
                  <a:pt x="1308" y="1293"/>
                </a:cubicBezTo>
                <a:cubicBezTo>
                  <a:pt x="1225" y="1225"/>
                  <a:pt x="1164" y="1187"/>
                  <a:pt x="990" y="1157"/>
                </a:cubicBezTo>
                <a:cubicBezTo>
                  <a:pt x="816" y="1127"/>
                  <a:pt x="415" y="1164"/>
                  <a:pt x="264" y="1111"/>
                </a:cubicBezTo>
                <a:cubicBezTo>
                  <a:pt x="113" y="1058"/>
                  <a:pt x="98" y="952"/>
                  <a:pt x="83" y="839"/>
                </a:cubicBezTo>
                <a:cubicBezTo>
                  <a:pt x="68" y="726"/>
                  <a:pt x="0" y="522"/>
                  <a:pt x="174" y="431"/>
                </a:cubicBezTo>
                <a:cubicBezTo>
                  <a:pt x="348" y="340"/>
                  <a:pt x="884" y="355"/>
                  <a:pt x="1126" y="295"/>
                </a:cubicBezTo>
                <a:cubicBezTo>
                  <a:pt x="1368" y="235"/>
                  <a:pt x="1451" y="113"/>
                  <a:pt x="1625" y="68"/>
                </a:cubicBezTo>
                <a:cubicBezTo>
                  <a:pt x="1799" y="23"/>
                  <a:pt x="2071" y="30"/>
                  <a:pt x="2169" y="23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Beispiel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Montieren/Mounten des Dateibaums (2)</a:t>
            </a:r>
          </a:p>
        </p:txBody>
      </p:sp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4384675" y="16287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/</a:t>
            </a:r>
          </a:p>
        </p:txBody>
      </p:sp>
      <p:sp>
        <p:nvSpPr>
          <p:cNvPr id="713734" name="Rectangle 6"/>
          <p:cNvSpPr>
            <a:spLocks noChangeArrowheads="1"/>
          </p:cNvSpPr>
          <p:nvPr/>
        </p:nvSpPr>
        <p:spPr bwMode="auto">
          <a:xfrm>
            <a:off x="1792288" y="22780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etc</a:t>
            </a: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3089275" y="22764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home</a:t>
            </a:r>
          </a:p>
        </p:txBody>
      </p:sp>
      <p:sp>
        <p:nvSpPr>
          <p:cNvPr id="713736" name="Rectangle 8"/>
          <p:cNvSpPr>
            <a:spLocks noChangeArrowheads="1"/>
          </p:cNvSpPr>
          <p:nvPr/>
        </p:nvSpPr>
        <p:spPr bwMode="auto">
          <a:xfrm>
            <a:off x="4384675" y="22764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usr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5680075" y="22764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tmp</a:t>
            </a:r>
          </a:p>
        </p:txBody>
      </p:sp>
      <p:sp>
        <p:nvSpPr>
          <p:cNvPr id="713738" name="Rectangle 10"/>
          <p:cNvSpPr>
            <a:spLocks noChangeArrowheads="1"/>
          </p:cNvSpPr>
          <p:nvPr/>
        </p:nvSpPr>
        <p:spPr bwMode="auto">
          <a:xfrm>
            <a:off x="6977063" y="2276475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713739" name="Rectangle 11"/>
          <p:cNvSpPr>
            <a:spLocks noChangeArrowheads="1"/>
          </p:cNvSpPr>
          <p:nvPr/>
        </p:nvSpPr>
        <p:spPr bwMode="auto">
          <a:xfrm>
            <a:off x="1792288" y="2925763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passwd</a:t>
            </a:r>
          </a:p>
        </p:txBody>
      </p:sp>
      <p:sp>
        <p:nvSpPr>
          <p:cNvPr id="713740" name="Rectangle 12"/>
          <p:cNvSpPr>
            <a:spLocks noChangeArrowheads="1"/>
          </p:cNvSpPr>
          <p:nvPr/>
        </p:nvSpPr>
        <p:spPr bwMode="auto">
          <a:xfrm>
            <a:off x="2800350" y="29257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eva</a:t>
            </a:r>
          </a:p>
        </p:txBody>
      </p:sp>
      <p:sp>
        <p:nvSpPr>
          <p:cNvPr id="713741" name="Rectangle 13"/>
          <p:cNvSpPr>
            <a:spLocks noChangeArrowheads="1"/>
          </p:cNvSpPr>
          <p:nvPr/>
        </p:nvSpPr>
        <p:spPr bwMode="auto">
          <a:xfrm>
            <a:off x="3808413" y="29241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heinz</a:t>
            </a:r>
          </a:p>
        </p:txBody>
      </p:sp>
      <p:sp>
        <p:nvSpPr>
          <p:cNvPr id="713742" name="Rectangle 14"/>
          <p:cNvSpPr>
            <a:spLocks noChangeArrowheads="1"/>
          </p:cNvSpPr>
          <p:nvPr/>
        </p:nvSpPr>
        <p:spPr bwMode="auto">
          <a:xfrm>
            <a:off x="3808413" y="3573463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datei</a:t>
            </a: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6256338" y="2925763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713745" name="AutoShape 17"/>
          <p:cNvCxnSpPr>
            <a:cxnSpLocks noChangeShapeType="1"/>
            <a:stCxn id="713733" idx="2"/>
            <a:endCxn id="713734" idx="0"/>
          </p:cNvCxnSpPr>
          <p:nvPr/>
        </p:nvCxnSpPr>
        <p:spPr bwMode="auto">
          <a:xfrm flipH="1">
            <a:off x="2260600" y="1916113"/>
            <a:ext cx="2592388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46" name="AutoShape 18"/>
          <p:cNvCxnSpPr>
            <a:cxnSpLocks noChangeShapeType="1"/>
            <a:stCxn id="713733" idx="2"/>
            <a:endCxn id="713735" idx="0"/>
          </p:cNvCxnSpPr>
          <p:nvPr/>
        </p:nvCxnSpPr>
        <p:spPr bwMode="auto">
          <a:xfrm flipH="1">
            <a:off x="3557588" y="1916113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47" name="AutoShape 19"/>
          <p:cNvCxnSpPr>
            <a:cxnSpLocks noChangeShapeType="1"/>
            <a:stCxn id="713733" idx="2"/>
            <a:endCxn id="713736" idx="0"/>
          </p:cNvCxnSpPr>
          <p:nvPr/>
        </p:nvCxnSpPr>
        <p:spPr bwMode="auto">
          <a:xfrm>
            <a:off x="4852988" y="1916113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48" name="AutoShape 20"/>
          <p:cNvCxnSpPr>
            <a:cxnSpLocks noChangeShapeType="1"/>
            <a:stCxn id="713733" idx="2"/>
            <a:endCxn id="713737" idx="0"/>
          </p:cNvCxnSpPr>
          <p:nvPr/>
        </p:nvCxnSpPr>
        <p:spPr bwMode="auto">
          <a:xfrm>
            <a:off x="4852988" y="1916113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49" name="AutoShape 21"/>
          <p:cNvCxnSpPr>
            <a:cxnSpLocks noChangeShapeType="1"/>
            <a:stCxn id="713733" idx="2"/>
            <a:endCxn id="713738" idx="0"/>
          </p:cNvCxnSpPr>
          <p:nvPr/>
        </p:nvCxnSpPr>
        <p:spPr bwMode="auto">
          <a:xfrm>
            <a:off x="4852988" y="1916113"/>
            <a:ext cx="2592387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51" name="AutoShape 23"/>
          <p:cNvCxnSpPr>
            <a:cxnSpLocks noChangeShapeType="1"/>
          </p:cNvCxnSpPr>
          <p:nvPr/>
        </p:nvCxnSpPr>
        <p:spPr bwMode="auto">
          <a:xfrm>
            <a:off x="2225675" y="2563813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52" name="AutoShape 24"/>
          <p:cNvCxnSpPr>
            <a:cxnSpLocks noChangeShapeType="1"/>
            <a:stCxn id="713735" idx="2"/>
            <a:endCxn id="713740" idx="0"/>
          </p:cNvCxnSpPr>
          <p:nvPr/>
        </p:nvCxnSpPr>
        <p:spPr bwMode="auto">
          <a:xfrm flipH="1">
            <a:off x="3268663" y="2563813"/>
            <a:ext cx="2889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53" name="AutoShape 25"/>
          <p:cNvCxnSpPr>
            <a:cxnSpLocks noChangeShapeType="1"/>
            <a:stCxn id="713735" idx="2"/>
            <a:endCxn id="713741" idx="0"/>
          </p:cNvCxnSpPr>
          <p:nvPr/>
        </p:nvCxnSpPr>
        <p:spPr bwMode="auto">
          <a:xfrm>
            <a:off x="3557588" y="2563813"/>
            <a:ext cx="719137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55" name="AutoShape 27"/>
          <p:cNvCxnSpPr>
            <a:cxnSpLocks noChangeShapeType="1"/>
            <a:stCxn id="713741" idx="2"/>
            <a:endCxn id="713742" idx="0"/>
          </p:cNvCxnSpPr>
          <p:nvPr/>
        </p:nvCxnSpPr>
        <p:spPr bwMode="auto">
          <a:xfrm>
            <a:off x="4276725" y="3211513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58" name="AutoShape 30"/>
          <p:cNvCxnSpPr>
            <a:cxnSpLocks noChangeShapeType="1"/>
            <a:stCxn id="713737" idx="2"/>
            <a:endCxn id="713744" idx="0"/>
          </p:cNvCxnSpPr>
          <p:nvPr/>
        </p:nvCxnSpPr>
        <p:spPr bwMode="auto">
          <a:xfrm>
            <a:off x="6148388" y="2563813"/>
            <a:ext cx="576262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3760" name="Text Box 32"/>
          <p:cNvSpPr txBox="1">
            <a:spLocks noChangeArrowheads="1"/>
          </p:cNvSpPr>
          <p:nvPr/>
        </p:nvSpPr>
        <p:spPr bwMode="auto">
          <a:xfrm>
            <a:off x="5549900" y="158115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/>
              <a:t>Root File System</a:t>
            </a:r>
          </a:p>
        </p:txBody>
      </p:sp>
      <p:sp>
        <p:nvSpPr>
          <p:cNvPr id="713761" name="Text Box 33"/>
          <p:cNvSpPr txBox="1">
            <a:spLocks noChangeArrowheads="1"/>
          </p:cNvSpPr>
          <p:nvPr/>
        </p:nvSpPr>
        <p:spPr bwMode="auto">
          <a:xfrm>
            <a:off x="1403350" y="1579563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/dev/dsk/0s3</a:t>
            </a:r>
          </a:p>
        </p:txBody>
      </p:sp>
      <p:sp>
        <p:nvSpPr>
          <p:cNvPr id="713762" name="Rectangle 34"/>
          <p:cNvSpPr>
            <a:spLocks noChangeArrowheads="1"/>
          </p:cNvSpPr>
          <p:nvPr/>
        </p:nvSpPr>
        <p:spPr bwMode="auto">
          <a:xfrm>
            <a:off x="4859338" y="422275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/</a:t>
            </a:r>
          </a:p>
        </p:txBody>
      </p:sp>
      <p:sp>
        <p:nvSpPr>
          <p:cNvPr id="713765" name="Rectangle 37"/>
          <p:cNvSpPr>
            <a:spLocks noChangeArrowheads="1"/>
          </p:cNvSpPr>
          <p:nvPr/>
        </p:nvSpPr>
        <p:spPr bwMode="auto">
          <a:xfrm>
            <a:off x="4859338" y="487045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local</a:t>
            </a:r>
          </a:p>
        </p:txBody>
      </p:sp>
      <p:sp>
        <p:nvSpPr>
          <p:cNvPr id="713766" name="Rectangle 38"/>
          <p:cNvSpPr>
            <a:spLocks noChangeArrowheads="1"/>
          </p:cNvSpPr>
          <p:nvPr/>
        </p:nvSpPr>
        <p:spPr bwMode="auto">
          <a:xfrm>
            <a:off x="6154738" y="487045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bin</a:t>
            </a:r>
          </a:p>
        </p:txBody>
      </p:sp>
      <p:sp>
        <p:nvSpPr>
          <p:cNvPr id="713767" name="Rectangle 39"/>
          <p:cNvSpPr>
            <a:spLocks noChangeArrowheads="1"/>
          </p:cNvSpPr>
          <p:nvPr/>
        </p:nvSpPr>
        <p:spPr bwMode="auto">
          <a:xfrm>
            <a:off x="7883525" y="551815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713769" name="Rectangle 41"/>
          <p:cNvSpPr>
            <a:spLocks noChangeArrowheads="1"/>
          </p:cNvSpPr>
          <p:nvPr/>
        </p:nvSpPr>
        <p:spPr bwMode="auto">
          <a:xfrm>
            <a:off x="4859338" y="551973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X11</a:t>
            </a:r>
          </a:p>
        </p:txBody>
      </p:sp>
      <p:sp>
        <p:nvSpPr>
          <p:cNvPr id="713770" name="Rectangle 42"/>
          <p:cNvSpPr>
            <a:spLocks noChangeArrowheads="1"/>
          </p:cNvSpPr>
          <p:nvPr/>
        </p:nvSpPr>
        <p:spPr bwMode="auto">
          <a:xfrm>
            <a:off x="5867400" y="551815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doc</a:t>
            </a:r>
          </a:p>
        </p:txBody>
      </p:sp>
      <p:sp>
        <p:nvSpPr>
          <p:cNvPr id="713771" name="Rectangle 43"/>
          <p:cNvSpPr>
            <a:spLocks noChangeArrowheads="1"/>
          </p:cNvSpPr>
          <p:nvPr/>
        </p:nvSpPr>
        <p:spPr bwMode="auto">
          <a:xfrm>
            <a:off x="6875463" y="5516563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gzip</a:t>
            </a:r>
          </a:p>
        </p:txBody>
      </p:sp>
      <p:cxnSp>
        <p:nvCxnSpPr>
          <p:cNvPr id="713775" name="AutoShape 47"/>
          <p:cNvCxnSpPr>
            <a:cxnSpLocks noChangeShapeType="1"/>
            <a:stCxn id="713762" idx="2"/>
            <a:endCxn id="713765" idx="0"/>
          </p:cNvCxnSpPr>
          <p:nvPr/>
        </p:nvCxnSpPr>
        <p:spPr bwMode="auto">
          <a:xfrm>
            <a:off x="5327650" y="451008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76" name="AutoShape 48"/>
          <p:cNvCxnSpPr>
            <a:cxnSpLocks noChangeShapeType="1"/>
            <a:stCxn id="713762" idx="2"/>
            <a:endCxn id="713766" idx="0"/>
          </p:cNvCxnSpPr>
          <p:nvPr/>
        </p:nvCxnSpPr>
        <p:spPr bwMode="auto">
          <a:xfrm>
            <a:off x="5327650" y="451008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84" name="AutoShape 56"/>
          <p:cNvCxnSpPr>
            <a:cxnSpLocks noChangeShapeType="1"/>
            <a:stCxn id="713765" idx="2"/>
            <a:endCxn id="713769" idx="0"/>
          </p:cNvCxnSpPr>
          <p:nvPr/>
        </p:nvCxnSpPr>
        <p:spPr bwMode="auto">
          <a:xfrm>
            <a:off x="5327650" y="5157788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85" name="AutoShape 57"/>
          <p:cNvCxnSpPr>
            <a:cxnSpLocks noChangeShapeType="1"/>
            <a:stCxn id="713765" idx="2"/>
            <a:endCxn id="713770" idx="0"/>
          </p:cNvCxnSpPr>
          <p:nvPr/>
        </p:nvCxnSpPr>
        <p:spPr bwMode="auto">
          <a:xfrm>
            <a:off x="5327650" y="5157788"/>
            <a:ext cx="1008063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86" name="AutoShape 58"/>
          <p:cNvCxnSpPr>
            <a:cxnSpLocks noChangeShapeType="1"/>
            <a:stCxn id="713766" idx="2"/>
            <a:endCxn id="713771" idx="0"/>
          </p:cNvCxnSpPr>
          <p:nvPr/>
        </p:nvCxnSpPr>
        <p:spPr bwMode="auto">
          <a:xfrm>
            <a:off x="6623050" y="5157788"/>
            <a:ext cx="720725" cy="358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3787" name="AutoShape 59"/>
          <p:cNvCxnSpPr>
            <a:cxnSpLocks noChangeShapeType="1"/>
            <a:stCxn id="713766" idx="2"/>
            <a:endCxn id="713767" idx="0"/>
          </p:cNvCxnSpPr>
          <p:nvPr/>
        </p:nvCxnSpPr>
        <p:spPr bwMode="auto">
          <a:xfrm>
            <a:off x="6623050" y="5157788"/>
            <a:ext cx="172878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3788" name="Text Box 60"/>
          <p:cNvSpPr txBox="1">
            <a:spLocks noChangeArrowheads="1"/>
          </p:cNvSpPr>
          <p:nvPr/>
        </p:nvSpPr>
        <p:spPr bwMode="auto">
          <a:xfrm>
            <a:off x="6446838" y="4184650"/>
            <a:ext cx="201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/dev/dsk/0s5</a:t>
            </a:r>
          </a:p>
        </p:txBody>
      </p:sp>
      <p:sp>
        <p:nvSpPr>
          <p:cNvPr id="713792" name="Text Box 64"/>
          <p:cNvSpPr txBox="1">
            <a:spLocks noChangeArrowheads="1"/>
          </p:cNvSpPr>
          <p:nvPr/>
        </p:nvSpPr>
        <p:spPr bwMode="auto">
          <a:xfrm>
            <a:off x="471488" y="4976813"/>
            <a:ext cx="368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mount /dev/dsk/0s5 /usr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91" grpId="0" animBg="1"/>
      <p:bldP spid="713762" grpId="0" animBg="1"/>
      <p:bldP spid="713765" grpId="0" animBg="1"/>
      <p:bldP spid="713766" grpId="0" animBg="1"/>
      <p:bldP spid="713767" grpId="0"/>
      <p:bldP spid="713769" grpId="0" animBg="1"/>
      <p:bldP spid="713770" grpId="0" animBg="1"/>
      <p:bldP spid="713771" grpId="0" animBg="1"/>
      <p:bldP spid="713788" grpId="0"/>
      <p:bldP spid="7137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5BB34F-98DA-4659-8895-5D4DEED2436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28461" name="Freeform 45"/>
          <p:cNvSpPr>
            <a:spLocks/>
          </p:cNvSpPr>
          <p:nvPr/>
        </p:nvSpPr>
        <p:spPr bwMode="auto">
          <a:xfrm>
            <a:off x="1535113" y="1533525"/>
            <a:ext cx="7080250" cy="2687638"/>
          </a:xfrm>
          <a:custGeom>
            <a:avLst/>
            <a:gdLst>
              <a:gd name="T0" fmla="*/ 1868 w 4460"/>
              <a:gd name="T1" fmla="*/ 15 h 1693"/>
              <a:gd name="T2" fmla="*/ 2276 w 4460"/>
              <a:gd name="T3" fmla="*/ 15 h 1693"/>
              <a:gd name="T4" fmla="*/ 2457 w 4460"/>
              <a:gd name="T5" fmla="*/ 60 h 1693"/>
              <a:gd name="T6" fmla="*/ 3682 w 4460"/>
              <a:gd name="T7" fmla="*/ 378 h 1693"/>
              <a:gd name="T8" fmla="*/ 4362 w 4460"/>
              <a:gd name="T9" fmla="*/ 1330 h 1693"/>
              <a:gd name="T10" fmla="*/ 4272 w 4460"/>
              <a:gd name="T11" fmla="*/ 1602 h 1693"/>
              <a:gd name="T12" fmla="*/ 3274 w 4460"/>
              <a:gd name="T13" fmla="*/ 1693 h 1693"/>
              <a:gd name="T14" fmla="*/ 1777 w 4460"/>
              <a:gd name="T15" fmla="*/ 1602 h 1693"/>
              <a:gd name="T16" fmla="*/ 1323 w 4460"/>
              <a:gd name="T17" fmla="*/ 1421 h 1693"/>
              <a:gd name="T18" fmla="*/ 1187 w 4460"/>
              <a:gd name="T19" fmla="*/ 1194 h 1693"/>
              <a:gd name="T20" fmla="*/ 189 w 4460"/>
              <a:gd name="T21" fmla="*/ 1149 h 1693"/>
              <a:gd name="T22" fmla="*/ 53 w 4460"/>
              <a:gd name="T23" fmla="*/ 740 h 1693"/>
              <a:gd name="T24" fmla="*/ 189 w 4460"/>
              <a:gd name="T25" fmla="*/ 332 h 1693"/>
              <a:gd name="T26" fmla="*/ 1006 w 4460"/>
              <a:gd name="T27" fmla="*/ 241 h 1693"/>
              <a:gd name="T28" fmla="*/ 1505 w 4460"/>
              <a:gd name="T29" fmla="*/ 60 h 1693"/>
              <a:gd name="T30" fmla="*/ 1868 w 4460"/>
              <a:gd name="T31" fmla="*/ 15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60" h="1693">
                <a:moveTo>
                  <a:pt x="1868" y="15"/>
                </a:moveTo>
                <a:cubicBezTo>
                  <a:pt x="1996" y="8"/>
                  <a:pt x="2178" y="8"/>
                  <a:pt x="2276" y="15"/>
                </a:cubicBezTo>
                <a:cubicBezTo>
                  <a:pt x="2374" y="22"/>
                  <a:pt x="2223" y="0"/>
                  <a:pt x="2457" y="60"/>
                </a:cubicBezTo>
                <a:cubicBezTo>
                  <a:pt x="2691" y="120"/>
                  <a:pt x="3365" y="166"/>
                  <a:pt x="3682" y="378"/>
                </a:cubicBezTo>
                <a:cubicBezTo>
                  <a:pt x="3999" y="590"/>
                  <a:pt x="4264" y="1126"/>
                  <a:pt x="4362" y="1330"/>
                </a:cubicBezTo>
                <a:cubicBezTo>
                  <a:pt x="4460" y="1534"/>
                  <a:pt x="4453" y="1542"/>
                  <a:pt x="4272" y="1602"/>
                </a:cubicBezTo>
                <a:cubicBezTo>
                  <a:pt x="4091" y="1662"/>
                  <a:pt x="3690" y="1693"/>
                  <a:pt x="3274" y="1693"/>
                </a:cubicBezTo>
                <a:cubicBezTo>
                  <a:pt x="2858" y="1693"/>
                  <a:pt x="2102" y="1647"/>
                  <a:pt x="1777" y="1602"/>
                </a:cubicBezTo>
                <a:cubicBezTo>
                  <a:pt x="1452" y="1557"/>
                  <a:pt x="1421" y="1489"/>
                  <a:pt x="1323" y="1421"/>
                </a:cubicBezTo>
                <a:cubicBezTo>
                  <a:pt x="1225" y="1353"/>
                  <a:pt x="1376" y="1239"/>
                  <a:pt x="1187" y="1194"/>
                </a:cubicBezTo>
                <a:cubicBezTo>
                  <a:pt x="998" y="1149"/>
                  <a:pt x="378" y="1225"/>
                  <a:pt x="189" y="1149"/>
                </a:cubicBezTo>
                <a:cubicBezTo>
                  <a:pt x="0" y="1073"/>
                  <a:pt x="53" y="876"/>
                  <a:pt x="53" y="740"/>
                </a:cubicBezTo>
                <a:cubicBezTo>
                  <a:pt x="53" y="604"/>
                  <a:pt x="30" y="415"/>
                  <a:pt x="189" y="332"/>
                </a:cubicBezTo>
                <a:cubicBezTo>
                  <a:pt x="348" y="249"/>
                  <a:pt x="787" y="286"/>
                  <a:pt x="1006" y="241"/>
                </a:cubicBezTo>
                <a:cubicBezTo>
                  <a:pt x="1225" y="196"/>
                  <a:pt x="1361" y="98"/>
                  <a:pt x="1505" y="60"/>
                </a:cubicBezTo>
                <a:cubicBezTo>
                  <a:pt x="1649" y="22"/>
                  <a:pt x="1740" y="22"/>
                  <a:pt x="1868" y="15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Beispiel nach dem Mounten</a:t>
            </a:r>
          </a:p>
        </p:txBody>
      </p:sp>
      <p:sp>
        <p:nvSpPr>
          <p:cNvPr id="828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Montieren/Mounten des Dateibaums (3)</a:t>
            </a:r>
          </a:p>
        </p:txBody>
      </p:sp>
      <p:sp>
        <p:nvSpPr>
          <p:cNvPr id="828422" name="Rectangle 6"/>
          <p:cNvSpPr>
            <a:spLocks noChangeArrowheads="1"/>
          </p:cNvSpPr>
          <p:nvPr/>
        </p:nvSpPr>
        <p:spPr bwMode="auto">
          <a:xfrm>
            <a:off x="4384675" y="16287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/</a:t>
            </a:r>
          </a:p>
        </p:txBody>
      </p:sp>
      <p:sp>
        <p:nvSpPr>
          <p:cNvPr id="828423" name="Rectangle 7"/>
          <p:cNvSpPr>
            <a:spLocks noChangeArrowheads="1"/>
          </p:cNvSpPr>
          <p:nvPr/>
        </p:nvSpPr>
        <p:spPr bwMode="auto">
          <a:xfrm>
            <a:off x="1792288" y="22780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etc</a:t>
            </a:r>
          </a:p>
        </p:txBody>
      </p:sp>
      <p:sp>
        <p:nvSpPr>
          <p:cNvPr id="828424" name="Rectangle 8"/>
          <p:cNvSpPr>
            <a:spLocks noChangeArrowheads="1"/>
          </p:cNvSpPr>
          <p:nvPr/>
        </p:nvSpPr>
        <p:spPr bwMode="auto">
          <a:xfrm>
            <a:off x="3089275" y="22764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home</a:t>
            </a:r>
          </a:p>
        </p:txBody>
      </p:sp>
      <p:sp>
        <p:nvSpPr>
          <p:cNvPr id="828425" name="Rectangle 9"/>
          <p:cNvSpPr>
            <a:spLocks noChangeArrowheads="1"/>
          </p:cNvSpPr>
          <p:nvPr/>
        </p:nvSpPr>
        <p:spPr bwMode="auto">
          <a:xfrm>
            <a:off x="4384675" y="22764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usr</a:t>
            </a:r>
          </a:p>
        </p:txBody>
      </p:sp>
      <p:sp>
        <p:nvSpPr>
          <p:cNvPr id="828426" name="Rectangle 10"/>
          <p:cNvSpPr>
            <a:spLocks noChangeArrowheads="1"/>
          </p:cNvSpPr>
          <p:nvPr/>
        </p:nvSpPr>
        <p:spPr bwMode="auto">
          <a:xfrm>
            <a:off x="5680075" y="22764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tmp</a:t>
            </a:r>
          </a:p>
        </p:txBody>
      </p:sp>
      <p:sp>
        <p:nvSpPr>
          <p:cNvPr id="828427" name="Rectangle 11"/>
          <p:cNvSpPr>
            <a:spLocks noChangeArrowheads="1"/>
          </p:cNvSpPr>
          <p:nvPr/>
        </p:nvSpPr>
        <p:spPr bwMode="auto">
          <a:xfrm>
            <a:off x="6977063" y="2276475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828428" name="Rectangle 12"/>
          <p:cNvSpPr>
            <a:spLocks noChangeArrowheads="1"/>
          </p:cNvSpPr>
          <p:nvPr/>
        </p:nvSpPr>
        <p:spPr bwMode="auto">
          <a:xfrm>
            <a:off x="1792288" y="2925763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passwd</a:t>
            </a:r>
          </a:p>
        </p:txBody>
      </p:sp>
      <p:sp>
        <p:nvSpPr>
          <p:cNvPr id="828429" name="Rectangle 13"/>
          <p:cNvSpPr>
            <a:spLocks noChangeArrowheads="1"/>
          </p:cNvSpPr>
          <p:nvPr/>
        </p:nvSpPr>
        <p:spPr bwMode="auto">
          <a:xfrm>
            <a:off x="2800350" y="29257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eva</a:t>
            </a:r>
          </a:p>
        </p:txBody>
      </p:sp>
      <p:sp>
        <p:nvSpPr>
          <p:cNvPr id="828430" name="Rectangle 14"/>
          <p:cNvSpPr>
            <a:spLocks noChangeArrowheads="1"/>
          </p:cNvSpPr>
          <p:nvPr/>
        </p:nvSpPr>
        <p:spPr bwMode="auto">
          <a:xfrm>
            <a:off x="3808413" y="2924175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heinz</a:t>
            </a:r>
          </a:p>
        </p:txBody>
      </p:sp>
      <p:sp>
        <p:nvSpPr>
          <p:cNvPr id="828431" name="Rectangle 15"/>
          <p:cNvSpPr>
            <a:spLocks noChangeArrowheads="1"/>
          </p:cNvSpPr>
          <p:nvPr/>
        </p:nvSpPr>
        <p:spPr bwMode="auto">
          <a:xfrm>
            <a:off x="3808413" y="3573463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datei</a:t>
            </a:r>
          </a:p>
        </p:txBody>
      </p:sp>
      <p:sp>
        <p:nvSpPr>
          <p:cNvPr id="828432" name="Rectangle 16"/>
          <p:cNvSpPr>
            <a:spLocks noChangeArrowheads="1"/>
          </p:cNvSpPr>
          <p:nvPr/>
        </p:nvSpPr>
        <p:spPr bwMode="auto">
          <a:xfrm>
            <a:off x="7380288" y="2925763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28433" name="AutoShape 17"/>
          <p:cNvCxnSpPr>
            <a:cxnSpLocks noChangeShapeType="1"/>
            <a:stCxn id="828422" idx="2"/>
            <a:endCxn id="828423" idx="0"/>
          </p:cNvCxnSpPr>
          <p:nvPr/>
        </p:nvCxnSpPr>
        <p:spPr bwMode="auto">
          <a:xfrm flipH="1">
            <a:off x="2260600" y="1916113"/>
            <a:ext cx="2592388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34" name="AutoShape 18"/>
          <p:cNvCxnSpPr>
            <a:cxnSpLocks noChangeShapeType="1"/>
            <a:stCxn id="828422" idx="2"/>
            <a:endCxn id="828424" idx="0"/>
          </p:cNvCxnSpPr>
          <p:nvPr/>
        </p:nvCxnSpPr>
        <p:spPr bwMode="auto">
          <a:xfrm flipH="1">
            <a:off x="3557588" y="1916113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35" name="AutoShape 19"/>
          <p:cNvCxnSpPr>
            <a:cxnSpLocks noChangeShapeType="1"/>
            <a:stCxn id="828422" idx="2"/>
            <a:endCxn id="828425" idx="0"/>
          </p:cNvCxnSpPr>
          <p:nvPr/>
        </p:nvCxnSpPr>
        <p:spPr bwMode="auto">
          <a:xfrm>
            <a:off x="4852988" y="1916113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36" name="AutoShape 20"/>
          <p:cNvCxnSpPr>
            <a:cxnSpLocks noChangeShapeType="1"/>
            <a:stCxn id="828422" idx="2"/>
            <a:endCxn id="828426" idx="0"/>
          </p:cNvCxnSpPr>
          <p:nvPr/>
        </p:nvCxnSpPr>
        <p:spPr bwMode="auto">
          <a:xfrm>
            <a:off x="4852988" y="1916113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37" name="AutoShape 21"/>
          <p:cNvCxnSpPr>
            <a:cxnSpLocks noChangeShapeType="1"/>
            <a:stCxn id="828422" idx="2"/>
            <a:endCxn id="828427" idx="0"/>
          </p:cNvCxnSpPr>
          <p:nvPr/>
        </p:nvCxnSpPr>
        <p:spPr bwMode="auto">
          <a:xfrm>
            <a:off x="4852988" y="1916113"/>
            <a:ext cx="2592387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38" name="AutoShape 22"/>
          <p:cNvCxnSpPr>
            <a:cxnSpLocks noChangeShapeType="1"/>
          </p:cNvCxnSpPr>
          <p:nvPr/>
        </p:nvCxnSpPr>
        <p:spPr bwMode="auto">
          <a:xfrm>
            <a:off x="2225675" y="2563813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39" name="AutoShape 23"/>
          <p:cNvCxnSpPr>
            <a:cxnSpLocks noChangeShapeType="1"/>
            <a:stCxn id="828424" idx="2"/>
            <a:endCxn id="828429" idx="0"/>
          </p:cNvCxnSpPr>
          <p:nvPr/>
        </p:nvCxnSpPr>
        <p:spPr bwMode="auto">
          <a:xfrm flipH="1">
            <a:off x="3268663" y="2563813"/>
            <a:ext cx="2889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40" name="AutoShape 24"/>
          <p:cNvCxnSpPr>
            <a:cxnSpLocks noChangeShapeType="1"/>
            <a:stCxn id="828424" idx="2"/>
            <a:endCxn id="828430" idx="0"/>
          </p:cNvCxnSpPr>
          <p:nvPr/>
        </p:nvCxnSpPr>
        <p:spPr bwMode="auto">
          <a:xfrm>
            <a:off x="3557588" y="2563813"/>
            <a:ext cx="719137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41" name="AutoShape 25"/>
          <p:cNvCxnSpPr>
            <a:cxnSpLocks noChangeShapeType="1"/>
            <a:stCxn id="828430" idx="2"/>
            <a:endCxn id="828431" idx="0"/>
          </p:cNvCxnSpPr>
          <p:nvPr/>
        </p:nvCxnSpPr>
        <p:spPr bwMode="auto">
          <a:xfrm>
            <a:off x="4276725" y="3211513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42" name="AutoShape 26"/>
          <p:cNvCxnSpPr>
            <a:cxnSpLocks noChangeShapeType="1"/>
            <a:stCxn id="828426" idx="2"/>
            <a:endCxn id="828432" idx="0"/>
          </p:cNvCxnSpPr>
          <p:nvPr/>
        </p:nvCxnSpPr>
        <p:spPr bwMode="auto">
          <a:xfrm>
            <a:off x="6148388" y="2563813"/>
            <a:ext cx="1700212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8446" name="Rectangle 30"/>
          <p:cNvSpPr>
            <a:spLocks noChangeArrowheads="1"/>
          </p:cNvSpPr>
          <p:nvPr/>
        </p:nvSpPr>
        <p:spPr bwMode="auto">
          <a:xfrm>
            <a:off x="4787900" y="29257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local</a:t>
            </a:r>
          </a:p>
        </p:txBody>
      </p:sp>
      <p:sp>
        <p:nvSpPr>
          <p:cNvPr id="828447" name="Rectangle 31"/>
          <p:cNvSpPr>
            <a:spLocks noChangeArrowheads="1"/>
          </p:cNvSpPr>
          <p:nvPr/>
        </p:nvSpPr>
        <p:spPr bwMode="auto">
          <a:xfrm>
            <a:off x="6083300" y="29257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bin</a:t>
            </a:r>
          </a:p>
        </p:txBody>
      </p:sp>
      <p:sp>
        <p:nvSpPr>
          <p:cNvPr id="828448" name="Rectangle 32"/>
          <p:cNvSpPr>
            <a:spLocks noChangeArrowheads="1"/>
          </p:cNvSpPr>
          <p:nvPr/>
        </p:nvSpPr>
        <p:spPr bwMode="auto">
          <a:xfrm>
            <a:off x="7812088" y="3573463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828449" name="Rectangle 33"/>
          <p:cNvSpPr>
            <a:spLocks noChangeArrowheads="1"/>
          </p:cNvSpPr>
          <p:nvPr/>
        </p:nvSpPr>
        <p:spPr bwMode="auto">
          <a:xfrm>
            <a:off x="4787900" y="357505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X11</a:t>
            </a:r>
          </a:p>
        </p:txBody>
      </p:sp>
      <p:sp>
        <p:nvSpPr>
          <p:cNvPr id="828450" name="Rectangle 34"/>
          <p:cNvSpPr>
            <a:spLocks noChangeArrowheads="1"/>
          </p:cNvSpPr>
          <p:nvPr/>
        </p:nvSpPr>
        <p:spPr bwMode="auto">
          <a:xfrm>
            <a:off x="5795963" y="3573463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doc</a:t>
            </a:r>
          </a:p>
        </p:txBody>
      </p:sp>
      <p:sp>
        <p:nvSpPr>
          <p:cNvPr id="828451" name="Rectangle 35"/>
          <p:cNvSpPr>
            <a:spLocks noChangeArrowheads="1"/>
          </p:cNvSpPr>
          <p:nvPr/>
        </p:nvSpPr>
        <p:spPr bwMode="auto">
          <a:xfrm>
            <a:off x="6804025" y="3571875"/>
            <a:ext cx="936625" cy="287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gzip</a:t>
            </a:r>
          </a:p>
        </p:txBody>
      </p:sp>
      <p:cxnSp>
        <p:nvCxnSpPr>
          <p:cNvPr id="828452" name="AutoShape 36"/>
          <p:cNvCxnSpPr>
            <a:cxnSpLocks noChangeShapeType="1"/>
            <a:stCxn id="828425" idx="2"/>
            <a:endCxn id="828446" idx="0"/>
          </p:cNvCxnSpPr>
          <p:nvPr/>
        </p:nvCxnSpPr>
        <p:spPr bwMode="auto">
          <a:xfrm>
            <a:off x="4852988" y="2563813"/>
            <a:ext cx="4032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53" name="AutoShape 37"/>
          <p:cNvCxnSpPr>
            <a:cxnSpLocks noChangeShapeType="1"/>
            <a:stCxn id="828425" idx="2"/>
            <a:endCxn id="828447" idx="0"/>
          </p:cNvCxnSpPr>
          <p:nvPr/>
        </p:nvCxnSpPr>
        <p:spPr bwMode="auto">
          <a:xfrm>
            <a:off x="4852988" y="2563813"/>
            <a:ext cx="16986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54" name="AutoShape 38"/>
          <p:cNvCxnSpPr>
            <a:cxnSpLocks noChangeShapeType="1"/>
            <a:stCxn id="828446" idx="2"/>
            <a:endCxn id="828449" idx="0"/>
          </p:cNvCxnSpPr>
          <p:nvPr/>
        </p:nvCxnSpPr>
        <p:spPr bwMode="auto">
          <a:xfrm>
            <a:off x="5256213" y="3213100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55" name="AutoShape 39"/>
          <p:cNvCxnSpPr>
            <a:cxnSpLocks noChangeShapeType="1"/>
            <a:stCxn id="828446" idx="2"/>
            <a:endCxn id="828450" idx="0"/>
          </p:cNvCxnSpPr>
          <p:nvPr/>
        </p:nvCxnSpPr>
        <p:spPr bwMode="auto">
          <a:xfrm>
            <a:off x="5256213" y="3213100"/>
            <a:ext cx="1008062" cy="360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56" name="AutoShape 40"/>
          <p:cNvCxnSpPr>
            <a:cxnSpLocks noChangeShapeType="1"/>
            <a:stCxn id="828447" idx="2"/>
            <a:endCxn id="828451" idx="0"/>
          </p:cNvCxnSpPr>
          <p:nvPr/>
        </p:nvCxnSpPr>
        <p:spPr bwMode="auto">
          <a:xfrm>
            <a:off x="6551613" y="3213100"/>
            <a:ext cx="720725" cy="358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8457" name="AutoShape 41"/>
          <p:cNvCxnSpPr>
            <a:cxnSpLocks noChangeShapeType="1"/>
            <a:stCxn id="828447" idx="2"/>
            <a:endCxn id="828448" idx="0"/>
          </p:cNvCxnSpPr>
          <p:nvPr/>
        </p:nvCxnSpPr>
        <p:spPr bwMode="auto">
          <a:xfrm>
            <a:off x="6551613" y="3213100"/>
            <a:ext cx="1728787" cy="360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8462" name="Rectangle 46"/>
          <p:cNvSpPr>
            <a:spLocks noChangeArrowheads="1"/>
          </p:cNvSpPr>
          <p:nvPr/>
        </p:nvSpPr>
        <p:spPr bwMode="auto">
          <a:xfrm>
            <a:off x="4383088" y="2276475"/>
            <a:ext cx="936625" cy="287338"/>
          </a:xfrm>
          <a:prstGeom prst="rect">
            <a:avLst/>
          </a:prstGeom>
          <a:solidFill>
            <a:srgbClr val="A326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ourier New" pitchFamily="49" charset="0"/>
              </a:rPr>
              <a:t>usr</a:t>
            </a:r>
          </a:p>
        </p:txBody>
      </p:sp>
      <p:sp>
        <p:nvSpPr>
          <p:cNvPr id="828463" name="Text Box 47"/>
          <p:cNvSpPr txBox="1">
            <a:spLocks noChangeArrowheads="1"/>
          </p:cNvSpPr>
          <p:nvPr/>
        </p:nvSpPr>
        <p:spPr bwMode="auto">
          <a:xfrm>
            <a:off x="6273800" y="134143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/>
              <a:t>Mount Point</a:t>
            </a:r>
          </a:p>
        </p:txBody>
      </p:sp>
      <p:sp>
        <p:nvSpPr>
          <p:cNvPr id="828465" name="Line 49"/>
          <p:cNvSpPr>
            <a:spLocks noChangeShapeType="1"/>
          </p:cNvSpPr>
          <p:nvPr/>
        </p:nvSpPr>
        <p:spPr bwMode="auto">
          <a:xfrm flipH="1">
            <a:off x="5219700" y="1557338"/>
            <a:ext cx="10810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62" grpId="0" animBg="1"/>
      <p:bldP spid="828463" grpId="0"/>
      <p:bldP spid="8284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01512D-B76F-4D1B-93EB-419EE2190D0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Attribute einer Datei und Ortsinformationen über ihren Inhalt werden in einem sogenannten </a:t>
            </a:r>
            <a:r>
              <a:rPr lang="en-US" b="1" i="1" dirty="0" smtClean="0"/>
              <a:t>Inode</a:t>
            </a:r>
            <a:r>
              <a:rPr lang="de-DE" b="1" dirty="0" smtClean="0"/>
              <a:t> </a:t>
            </a:r>
            <a:r>
              <a:rPr lang="de-DE" b="1" dirty="0"/>
              <a:t>gehalten (ein Block auf Platte)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pro Partition nummeriert </a:t>
            </a:r>
            <a:r>
              <a:rPr lang="en-US" i="1" dirty="0"/>
              <a:t>(Inode Number)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(1)</a:t>
            </a:r>
          </a:p>
        </p:txBody>
      </p:sp>
      <p:pic>
        <p:nvPicPr>
          <p:cNvPr id="71580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t="12820" r="68118" b="40572"/>
          <a:stretch>
            <a:fillRect/>
          </a:stretch>
        </p:blipFill>
        <p:spPr bwMode="auto">
          <a:xfrm>
            <a:off x="633413" y="2489200"/>
            <a:ext cx="2786062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5807" name="Text Box 31"/>
          <p:cNvSpPr txBox="1">
            <a:spLocks noChangeArrowheads="1"/>
          </p:cNvSpPr>
          <p:nvPr/>
        </p:nvSpPr>
        <p:spPr bwMode="auto">
          <a:xfrm>
            <a:off x="3635375" y="3808413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/>
              <a:t>logischer Dateibaum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8262C7D-D956-45B6-8624-CCD4E3506FD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Verzeichnisse enthalten lediglich Paare von Namen und </a:t>
            </a:r>
            <a:r>
              <a:rPr lang="en-US" b="1" i="1" dirty="0" smtClean="0"/>
              <a:t>Inode</a:t>
            </a:r>
            <a:r>
              <a:rPr lang="de-DE" b="1" dirty="0" smtClean="0"/>
              <a:t>-Nummern</a:t>
            </a:r>
            <a:endParaRPr lang="de-DE" b="1" dirty="0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(2)</a:t>
            </a:r>
          </a:p>
        </p:txBody>
      </p:sp>
      <p:pic>
        <p:nvPicPr>
          <p:cNvPr id="7178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4711" r="56818" b="40572"/>
          <a:stretch>
            <a:fillRect/>
          </a:stretch>
        </p:blipFill>
        <p:spPr bwMode="auto">
          <a:xfrm>
            <a:off x="611188" y="2146300"/>
            <a:ext cx="66262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43" name="Text Box 19"/>
          <p:cNvSpPr txBox="1">
            <a:spLocks noChangeArrowheads="1"/>
          </p:cNvSpPr>
          <p:nvPr/>
        </p:nvSpPr>
        <p:spPr bwMode="auto">
          <a:xfrm>
            <a:off x="4592638" y="5937250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dirty="0"/>
              <a:t>tatsächlich gespeicherter Baum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D0D7251-6AB9-4E0B-8E13-E49B4018BE8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Inhalt eines </a:t>
            </a:r>
            <a:r>
              <a:rPr lang="en-US" b="1" i="1" dirty="0" smtClean="0"/>
              <a:t>Inodes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Inode</a:t>
            </a:r>
            <a:r>
              <a:rPr lang="de-DE" dirty="0" smtClean="0"/>
              <a:t>-Nummer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Dateityp: Verzeichnis, normale Datei, Spezialdatei (z.B. Gerät)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Eigentümer und Gruppe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Zugriffsrechte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Zugriffszeiten: letzte Änderung </a:t>
            </a:r>
            <a:r>
              <a:rPr lang="de-DE" i="1" dirty="0"/>
              <a:t>(mtime)</a:t>
            </a:r>
            <a:r>
              <a:rPr lang="de-DE" dirty="0"/>
              <a:t>, letzter Zugriff </a:t>
            </a:r>
            <a:r>
              <a:rPr lang="de-DE" i="1" dirty="0"/>
              <a:t>(atime)</a:t>
            </a:r>
            <a:r>
              <a:rPr lang="de-DE" dirty="0"/>
              <a:t>, letzte Änderung des Inodes </a:t>
            </a:r>
            <a:r>
              <a:rPr lang="de-DE" i="1" dirty="0"/>
              <a:t>(ctime)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Anzahl der </a:t>
            </a:r>
            <a:r>
              <a:rPr lang="en-US" i="1" dirty="0"/>
              <a:t>Hard Links</a:t>
            </a:r>
            <a:r>
              <a:rPr lang="de-DE" dirty="0"/>
              <a:t> auf den </a:t>
            </a:r>
            <a:r>
              <a:rPr lang="en-US" i="1" dirty="0" smtClean="0"/>
              <a:t>Inode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Dateigröße </a:t>
            </a:r>
            <a:r>
              <a:rPr lang="de-DE" dirty="0"/>
              <a:t>(in Bytes)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Adressen der Datenblöcke des Datei- oder Verzeichnisinhalts (</a:t>
            </a:r>
            <a:r>
              <a:rPr lang="de-DE" dirty="0" smtClean="0"/>
              <a:t>zwölf </a:t>
            </a:r>
            <a:r>
              <a:rPr lang="de-DE" dirty="0"/>
              <a:t>direkte Adressen und drei indirekte)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(3)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FC11593-9833-47B2-995C-A4B541C993C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Zahlendarstellungen und 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 in Betriebssysteme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Prozesse und Nebenläufigkeit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Filesysteme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>
                <a:solidFill>
                  <a:srgbClr val="7D91AA"/>
                </a:solidFill>
              </a:rPr>
              <a:t>Einführung in MIPS-Assembler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Rechteverwaltung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 und Gerätetreiber</a:t>
            </a: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BC19A7-3880-4B35-B500-2FE012F916D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Speicherung der Verzeichniseinträge in einer speziellen Datei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Verzeichniseinträge gleicher Länge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UNIX System V.3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Verzeichniseinträge variabler Länge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BSD 4.2, System V.4, u.a.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(4)</a:t>
            </a:r>
          </a:p>
        </p:txBody>
      </p:sp>
      <p:pic>
        <p:nvPicPr>
          <p:cNvPr id="7239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32761" r="71780" b="58432"/>
          <a:stretch>
            <a:fillRect/>
          </a:stretch>
        </p:blipFill>
        <p:spPr bwMode="auto">
          <a:xfrm>
            <a:off x="947738" y="2692400"/>
            <a:ext cx="268763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8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34241" r="58130" b="46211"/>
          <a:stretch>
            <a:fillRect/>
          </a:stretch>
        </p:blipFill>
        <p:spPr bwMode="auto">
          <a:xfrm>
            <a:off x="755650" y="4678363"/>
            <a:ext cx="609282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3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8411" r="64693" b="37390"/>
          <a:stretch>
            <a:fillRect/>
          </a:stretch>
        </p:blipFill>
        <p:spPr bwMode="auto">
          <a:xfrm>
            <a:off x="1805087" y="2003425"/>
            <a:ext cx="4783137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50F8B32-312F-4DE1-8303-A662BD31D9B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Adressierung der Datenblöcke innerhalb des </a:t>
            </a:r>
            <a:r>
              <a:rPr lang="en-US" b="1" i="1" dirty="0" smtClean="0"/>
              <a:t>Inodes</a:t>
            </a:r>
            <a:r>
              <a:rPr lang="de-DE" b="1" dirty="0" smtClean="0"/>
              <a:t> </a:t>
            </a:r>
            <a:r>
              <a:rPr lang="de-DE" b="1" dirty="0"/>
              <a:t>(indizierte Speicherung)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(5)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627784" y="3140968"/>
            <a:ext cx="86409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627784" y="3132000"/>
            <a:ext cx="800916" cy="260880"/>
            <a:chOff x="6773333" y="1850400"/>
            <a:chExt cx="800916" cy="260880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9" t="14617" r="80501" b="82782"/>
            <a:stretch/>
          </p:blipFill>
          <p:spPr bwMode="auto">
            <a:xfrm>
              <a:off x="6773333" y="1893600"/>
              <a:ext cx="712783" cy="216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8" t="14090" r="80501" b="82782"/>
            <a:stretch/>
          </p:blipFill>
          <p:spPr bwMode="auto">
            <a:xfrm>
              <a:off x="7488000" y="1850400"/>
              <a:ext cx="86249" cy="260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A871986-61C9-4747-9AE3-D93E22ADC97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Einsatz </a:t>
            </a:r>
            <a:r>
              <a:rPr lang="de-DE" b="1" dirty="0" smtClean="0"/>
              <a:t>mehrerer </a:t>
            </a:r>
            <a:r>
              <a:rPr lang="de-DE" b="1" dirty="0"/>
              <a:t>Stufen der Indizierung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Inode</a:t>
            </a:r>
            <a:r>
              <a:rPr lang="de-DE" dirty="0" smtClean="0"/>
              <a:t> </a:t>
            </a:r>
            <a:r>
              <a:rPr lang="de-DE" dirty="0"/>
              <a:t>benötigt sowieso einen Block auf der Platte (Verschnitt unproblematisch bei kleinen Dateien)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Durch mehrere Stufen der Indizierung auch große Dateien adressierbar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Schnelle Positionierung des Schreib-/Lesezeigers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Nachteil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Mehrere Blöcke müssen geladen werden (nur bei langen Dateien)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(6)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A3C3819-BEC8-4F66-9B82-CA580FBDD31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Blockorganisation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Boot Block</a:t>
            </a:r>
            <a:r>
              <a:rPr lang="de-DE" dirty="0" smtClean="0"/>
              <a:t> </a:t>
            </a:r>
            <a:r>
              <a:rPr lang="de-DE" dirty="0"/>
              <a:t>enthält Informationen zum Laden eines initialen </a:t>
            </a:r>
            <a:r>
              <a:rPr lang="de-DE" dirty="0" smtClean="0"/>
              <a:t>Programms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 V File </a:t>
            </a:r>
            <a:r>
              <a:rPr lang="de-DE" dirty="0" smtClean="0"/>
              <a:t>System / UFS (1)</a:t>
            </a:r>
            <a:endParaRPr lang="de-DE" dirty="0"/>
          </a:p>
        </p:txBody>
      </p:sp>
      <p:pic>
        <p:nvPicPr>
          <p:cNvPr id="73013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24161" r="59193" b="54433"/>
          <a:stretch>
            <a:fillRect/>
          </a:stretch>
        </p:blipFill>
        <p:spPr bwMode="auto">
          <a:xfrm>
            <a:off x="250825" y="2073275"/>
            <a:ext cx="7259638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7CBD6CD-274F-4FED-811C-672DE223703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Blockorganisation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Super Block</a:t>
            </a:r>
            <a:r>
              <a:rPr lang="de-DE" dirty="0" smtClean="0"/>
              <a:t> </a:t>
            </a:r>
            <a:r>
              <a:rPr lang="de-DE" dirty="0"/>
              <a:t>enthält Verwaltungsinformation für ein Dateisystem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Anzahl der Blöcke, Anzahl der </a:t>
            </a:r>
            <a:r>
              <a:rPr lang="en-US" i="1" dirty="0" smtClean="0"/>
              <a:t>Inodes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</a:t>
            </a:r>
            <a:r>
              <a:rPr lang="de-DE" dirty="0"/>
              <a:t>und Liste freier Blöcke und freier </a:t>
            </a:r>
            <a:r>
              <a:rPr lang="en-US" i="1" dirty="0" smtClean="0"/>
              <a:t>Inodes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Filesystem-Attribute </a:t>
            </a:r>
            <a:r>
              <a:rPr lang="de-DE" dirty="0"/>
              <a:t>(z.B. </a:t>
            </a:r>
            <a:r>
              <a:rPr lang="en-US" i="1" dirty="0" smtClean="0"/>
              <a:t>clean</a:t>
            </a:r>
            <a:r>
              <a:rPr lang="de-DE" dirty="0" smtClean="0"/>
              <a:t>, </a:t>
            </a:r>
            <a:r>
              <a:rPr lang="en-US" i="1" dirty="0" smtClean="0"/>
              <a:t>active</a:t>
            </a:r>
            <a:r>
              <a:rPr lang="de-DE" dirty="0" smtClean="0"/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Filesystem-</a:t>
            </a:r>
            <a:r>
              <a:rPr lang="en-US" i="1" dirty="0" smtClean="0"/>
              <a:t>Label</a:t>
            </a:r>
            <a:r>
              <a:rPr lang="de-DE" dirty="0" smtClean="0"/>
              <a:t> und Pfadname des letzten </a:t>
            </a:r>
            <a:r>
              <a:rPr lang="en-US" i="1" dirty="0" smtClean="0"/>
              <a:t>Mount Points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 V File </a:t>
            </a:r>
            <a:r>
              <a:rPr lang="de-DE" dirty="0" smtClean="0"/>
              <a:t>System / UFS (2)</a:t>
            </a:r>
            <a:endParaRPr lang="de-DE" dirty="0"/>
          </a:p>
        </p:txBody>
      </p:sp>
      <p:pic>
        <p:nvPicPr>
          <p:cNvPr id="73013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24161" r="59193" b="54433"/>
          <a:stretch>
            <a:fillRect/>
          </a:stretch>
        </p:blipFill>
        <p:spPr bwMode="auto">
          <a:xfrm>
            <a:off x="250825" y="2073275"/>
            <a:ext cx="7259638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7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7DFBB63-2E4D-4E67-BB75-5C4AF4AE2F9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Blockorganisation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Kopie des </a:t>
            </a:r>
            <a:r>
              <a:rPr lang="en-US" i="1" dirty="0" smtClean="0"/>
              <a:t>Super Blocks</a:t>
            </a:r>
            <a:r>
              <a:rPr lang="de-DE" dirty="0" smtClean="0"/>
              <a:t> </a:t>
            </a:r>
            <a:r>
              <a:rPr lang="de-DE" dirty="0"/>
              <a:t>in jeder Zylindergruppe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Freie </a:t>
            </a:r>
            <a:r>
              <a:rPr lang="en-US" i="1" dirty="0" smtClean="0"/>
              <a:t>Inodes</a:t>
            </a:r>
            <a:r>
              <a:rPr lang="de-DE" dirty="0" smtClean="0"/>
              <a:t> </a:t>
            </a:r>
            <a:r>
              <a:rPr lang="de-DE" dirty="0"/>
              <a:t>und Datenblöcke werden </a:t>
            </a:r>
            <a:r>
              <a:rPr lang="de-DE" dirty="0" smtClean="0"/>
              <a:t>im </a:t>
            </a:r>
            <a:r>
              <a:rPr lang="en-US" i="1" dirty="0"/>
              <a:t>Cylinder Group Block</a:t>
            </a:r>
            <a:r>
              <a:rPr lang="de-DE" dirty="0"/>
              <a:t> gehalten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Eine Datei wird möglichst innerhalb einer Zylindergruppe gespeichert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/>
              <a:t>Vorteil: Kürzere Positionierungszeiten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BSD 4.2 (Berkeley Fast File System)</a:t>
            </a:r>
          </a:p>
        </p:txBody>
      </p:sp>
      <p:pic>
        <p:nvPicPr>
          <p:cNvPr id="73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3531" r="58130" b="44321"/>
          <a:stretch>
            <a:fillRect/>
          </a:stretch>
        </p:blipFill>
        <p:spPr bwMode="auto">
          <a:xfrm>
            <a:off x="323850" y="1773238"/>
            <a:ext cx="74136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7735124-5FC7-47DC-AEA7-122BC679D3F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Blockorganisation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Ähnliches Layout wie BSD FFS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Blockgruppen unabhängig von Zylindern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Linux EXT2 File </a:t>
            </a:r>
            <a:r>
              <a:rPr lang="de-DE" dirty="0" smtClean="0"/>
              <a:t>System (1)</a:t>
            </a:r>
            <a:endParaRPr lang="de-DE" dirty="0"/>
          </a:p>
        </p:txBody>
      </p:sp>
      <p:pic>
        <p:nvPicPr>
          <p:cNvPr id="830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3531" r="58144" b="40572"/>
          <a:stretch>
            <a:fillRect/>
          </a:stretch>
        </p:blipFill>
        <p:spPr bwMode="auto">
          <a:xfrm>
            <a:off x="330200" y="1946275"/>
            <a:ext cx="741045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A45B440-0133-413C-A4FC-4844E0D591D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Blockorganisation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FS Descriptor / Block Group Descriptor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Speicherort von </a:t>
            </a:r>
            <a:r>
              <a:rPr lang="en-US" i="1" dirty="0" smtClean="0"/>
              <a:t>inode bitmap</a:t>
            </a:r>
            <a:r>
              <a:rPr lang="de-DE" dirty="0" smtClean="0"/>
              <a:t> und </a:t>
            </a:r>
            <a:r>
              <a:rPr lang="en-US" i="1" dirty="0" smtClean="0"/>
              <a:t>block bitmap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freier Blöcke und </a:t>
            </a:r>
            <a:r>
              <a:rPr lang="de-DE" i="1" dirty="0"/>
              <a:t>I</a:t>
            </a:r>
            <a:r>
              <a:rPr lang="de-DE" i="1" dirty="0" smtClean="0"/>
              <a:t>nodes</a:t>
            </a:r>
            <a:endParaRPr lang="de-DE" i="1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Linux EXT2 File </a:t>
            </a:r>
            <a:r>
              <a:rPr lang="de-DE" dirty="0" smtClean="0"/>
              <a:t>System (2)</a:t>
            </a:r>
            <a:endParaRPr lang="de-DE" dirty="0"/>
          </a:p>
        </p:txBody>
      </p:sp>
      <p:pic>
        <p:nvPicPr>
          <p:cNvPr id="830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3531" r="58144" b="40572"/>
          <a:stretch>
            <a:fillRect/>
          </a:stretch>
        </p:blipFill>
        <p:spPr bwMode="auto">
          <a:xfrm>
            <a:off x="330200" y="1946275"/>
            <a:ext cx="741045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4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ADF80E3-A0EF-4D69-8230-BFF465567B0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Blockorganisation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Block bitmap (Inode bitmap </a:t>
            </a:r>
            <a:r>
              <a:rPr lang="de-DE" dirty="0" smtClean="0"/>
              <a:t>analog</a:t>
            </a:r>
            <a:r>
              <a:rPr lang="en-US" i="1" dirty="0" smtClean="0"/>
              <a:t>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Jedes Bit codiert Zustand eines Blocks in der Blockgruppe</a:t>
            </a:r>
            <a:endParaRPr lang="en-US" i="1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 = „</a:t>
            </a:r>
            <a:r>
              <a:rPr lang="en-US" i="1" dirty="0" smtClean="0"/>
              <a:t>used</a:t>
            </a:r>
            <a:r>
              <a:rPr lang="de-DE" dirty="0" smtClean="0"/>
              <a:t>“, 0 = „</a:t>
            </a:r>
            <a:r>
              <a:rPr lang="en-US" i="1" dirty="0" smtClean="0"/>
              <a:t>free/available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Linux EXT2 File </a:t>
            </a:r>
            <a:r>
              <a:rPr lang="de-DE" dirty="0" smtClean="0"/>
              <a:t>System (3)</a:t>
            </a:r>
            <a:endParaRPr lang="de-DE" dirty="0"/>
          </a:p>
        </p:txBody>
      </p:sp>
      <p:pic>
        <p:nvPicPr>
          <p:cNvPr id="830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3531" r="58144" b="40572"/>
          <a:stretch>
            <a:fillRect/>
          </a:stretch>
        </p:blipFill>
        <p:spPr bwMode="auto">
          <a:xfrm>
            <a:off x="330200" y="1946275"/>
            <a:ext cx="741045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9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3E076E-FE65-4ED4-95A6-42F47373DE9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Filesysteme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Beispiel: UNIX/Linux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Baumstruktur, Pfade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Links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Mounten</a:t>
            </a:r>
            <a:r>
              <a:rPr lang="de-DE" sz="2000" dirty="0" smtClean="0"/>
              <a:t> von Filesystemen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Inodes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UNIX-Filesysteme: UFS, BSD 4.2, EXT2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Beispiel: FAT32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</a:t>
            </a:r>
            <a:r>
              <a:rPr lang="de-DE" dirty="0"/>
              <a:t>: NTFS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Zuverlässige </a:t>
            </a:r>
            <a:r>
              <a:rPr lang="de-DE" dirty="0"/>
              <a:t>Filesysteme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Limitierung </a:t>
            </a:r>
            <a:r>
              <a:rPr lang="de-DE" dirty="0"/>
              <a:t>der Plattennutzung, fehlerhafte Blöcke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8224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3E076E-FE65-4ED4-95A6-42F47373DE9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Filesysteme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 von Festplatten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Bestandteile von Filesystemen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Operationen und Attribute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Beispiel: UNIX/Linux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Baumstruktur, Pfade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Links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Mounten</a:t>
            </a:r>
            <a:r>
              <a:rPr lang="de-DE" sz="2000" dirty="0" smtClean="0"/>
              <a:t> von Filesystemen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Inodes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UNIX-Filesysteme: UFS, BSD 4.2, EXT2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AD52B42-CFA6-42C1-B478-74B107FCCC1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FAT32 (1)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Datei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Einfache, unstrukturierte Folge von Bytes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Beliebiger Inhalt; für das Betriebssystem ist der Inhalt transparent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Dynamisch erweiterbar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Zugriffsrechte: nur lesbar, schreib- und lesbar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/>
              <a:t>Partitionen heißen Laufwerke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Sie werden durch einen Buchstaben dargestellt (z.B. </a:t>
            </a:r>
            <a:r>
              <a:rPr lang="de-DE" b="1" dirty="0">
                <a:latin typeface="Courier New" pitchFamily="49" charset="0"/>
              </a:rPr>
              <a:t>C:</a:t>
            </a:r>
            <a:r>
              <a:rPr lang="de-DE" dirty="0"/>
              <a:t>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863C10F-A4F0-47AA-8675-6C912E72249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FAT32 (2)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Verzeichnis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Baumförmig strukturiert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Knoten des Baums sind Verzeichnisse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Blätter des Baums sind Dateien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Jedem Windows-Programm ist zu jeder Zeit ein aktuelles Laufwerk und ein aktuelles Verzeichnis pro Laufwerk zugeordnet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Zugriffsrechte: nur lesbar, schreib- und lesbar</a:t>
            </a:r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D334129-BF76-4DF4-BF63-241A3904629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(1)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Baumstruktur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Pfade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</a:t>
            </a:r>
            <a:r>
              <a:rPr lang="de-DE" b="1" dirty="0">
                <a:latin typeface="Courier New" pitchFamily="49" charset="0"/>
              </a:rPr>
              <a:t>C:\</a:t>
            </a:r>
            <a:r>
              <a:rPr lang="de-DE" b="1" dirty="0" smtClean="0">
                <a:latin typeface="Courier New" pitchFamily="49" charset="0"/>
              </a:rPr>
              <a:t>home\heinz\datei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\tmp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C:datei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„</a:t>
            </a:r>
            <a:r>
              <a:rPr lang="de-DE" b="1" dirty="0">
                <a:latin typeface="Courier New" pitchFamily="49" charset="0"/>
              </a:rPr>
              <a:t>\</a:t>
            </a:r>
            <a:r>
              <a:rPr lang="de-DE" dirty="0"/>
              <a:t>“ ist Trennsymbol </a:t>
            </a:r>
            <a:r>
              <a:rPr lang="en-US" i="1" dirty="0"/>
              <a:t>(Backslash)</a:t>
            </a:r>
            <a:r>
              <a:rPr lang="de-DE" dirty="0"/>
              <a:t>; führender „</a:t>
            </a:r>
            <a:r>
              <a:rPr lang="de-DE" b="1" dirty="0">
                <a:latin typeface="Courier New" pitchFamily="49" charset="0"/>
              </a:rPr>
              <a:t>\</a:t>
            </a:r>
            <a:r>
              <a:rPr lang="de-DE" dirty="0"/>
              <a:t>“ bezeichnet Wurzelverzeichnis; sonst Beginn implizit mit dem aktuellen Verzeichnis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Beginnt der Pfad ohne Laufwerksbuchstabe, wird das aktuelle Laufwerk verwendet</a:t>
            </a:r>
          </a:p>
        </p:txBody>
      </p:sp>
      <p:sp>
        <p:nvSpPr>
          <p:cNvPr id="832516" name="Rectangle 4"/>
          <p:cNvSpPr>
            <a:spLocks noChangeArrowheads="1"/>
          </p:cNvSpPr>
          <p:nvPr/>
        </p:nvSpPr>
        <p:spPr bwMode="auto">
          <a:xfrm>
            <a:off x="4643438" y="17018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\</a:t>
            </a:r>
          </a:p>
        </p:txBody>
      </p:sp>
      <p:sp>
        <p:nvSpPr>
          <p:cNvPr id="832517" name="Rectangle 5"/>
          <p:cNvSpPr>
            <a:spLocks noChangeArrowheads="1"/>
          </p:cNvSpPr>
          <p:nvPr/>
        </p:nvSpPr>
        <p:spPr bwMode="auto">
          <a:xfrm>
            <a:off x="2051050" y="235108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etc</a:t>
            </a:r>
          </a:p>
        </p:txBody>
      </p:sp>
      <p:sp>
        <p:nvSpPr>
          <p:cNvPr id="832518" name="Rectangle 6"/>
          <p:cNvSpPr>
            <a:spLocks noChangeArrowheads="1"/>
          </p:cNvSpPr>
          <p:nvPr/>
        </p:nvSpPr>
        <p:spPr bwMode="auto">
          <a:xfrm>
            <a:off x="33480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home</a:t>
            </a:r>
          </a:p>
        </p:txBody>
      </p:sp>
      <p:sp>
        <p:nvSpPr>
          <p:cNvPr id="832519" name="Rectangle 7"/>
          <p:cNvSpPr>
            <a:spLocks noChangeArrowheads="1"/>
          </p:cNvSpPr>
          <p:nvPr/>
        </p:nvSpPr>
        <p:spPr bwMode="auto">
          <a:xfrm>
            <a:off x="46434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usr</a:t>
            </a:r>
          </a:p>
        </p:txBody>
      </p:sp>
      <p:sp>
        <p:nvSpPr>
          <p:cNvPr id="832520" name="Rectangle 8"/>
          <p:cNvSpPr>
            <a:spLocks noChangeArrowheads="1"/>
          </p:cNvSpPr>
          <p:nvPr/>
        </p:nvSpPr>
        <p:spPr bwMode="auto">
          <a:xfrm>
            <a:off x="59388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tmp</a:t>
            </a:r>
          </a:p>
        </p:txBody>
      </p:sp>
      <p:sp>
        <p:nvSpPr>
          <p:cNvPr id="832521" name="Rectangle 9"/>
          <p:cNvSpPr>
            <a:spLocks noChangeArrowheads="1"/>
          </p:cNvSpPr>
          <p:nvPr/>
        </p:nvSpPr>
        <p:spPr bwMode="auto">
          <a:xfrm>
            <a:off x="7235825" y="23495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832522" name="Rectangle 10"/>
          <p:cNvSpPr>
            <a:spLocks noChangeArrowheads="1"/>
          </p:cNvSpPr>
          <p:nvPr/>
        </p:nvSpPr>
        <p:spPr bwMode="auto">
          <a:xfrm>
            <a:off x="2051050" y="2998788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passwd</a:t>
            </a:r>
          </a:p>
        </p:txBody>
      </p:sp>
      <p:sp>
        <p:nvSpPr>
          <p:cNvPr id="832523" name="Rectangle 11"/>
          <p:cNvSpPr>
            <a:spLocks noChangeArrowheads="1"/>
          </p:cNvSpPr>
          <p:nvPr/>
        </p:nvSpPr>
        <p:spPr bwMode="auto">
          <a:xfrm>
            <a:off x="3059113" y="299878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eva</a:t>
            </a:r>
          </a:p>
        </p:txBody>
      </p:sp>
      <p:sp>
        <p:nvSpPr>
          <p:cNvPr id="832524" name="Rectangle 12"/>
          <p:cNvSpPr>
            <a:spLocks noChangeArrowheads="1"/>
          </p:cNvSpPr>
          <p:nvPr/>
        </p:nvSpPr>
        <p:spPr bwMode="auto">
          <a:xfrm>
            <a:off x="4067175" y="29972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heinz</a:t>
            </a:r>
          </a:p>
        </p:txBody>
      </p:sp>
      <p:sp>
        <p:nvSpPr>
          <p:cNvPr id="832525" name="Rectangle 13"/>
          <p:cNvSpPr>
            <a:spLocks noChangeArrowheads="1"/>
          </p:cNvSpPr>
          <p:nvPr/>
        </p:nvSpPr>
        <p:spPr bwMode="auto">
          <a:xfrm>
            <a:off x="4067175" y="3646488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datei</a:t>
            </a:r>
          </a:p>
        </p:txBody>
      </p:sp>
      <p:sp>
        <p:nvSpPr>
          <p:cNvPr id="832526" name="Rectangle 14"/>
          <p:cNvSpPr>
            <a:spLocks noChangeArrowheads="1"/>
          </p:cNvSpPr>
          <p:nvPr/>
        </p:nvSpPr>
        <p:spPr bwMode="auto">
          <a:xfrm>
            <a:off x="5075238" y="29987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832527" name="Rectangle 15"/>
          <p:cNvSpPr>
            <a:spLocks noChangeArrowheads="1"/>
          </p:cNvSpPr>
          <p:nvPr/>
        </p:nvSpPr>
        <p:spPr bwMode="auto">
          <a:xfrm>
            <a:off x="5940425" y="29987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32528" name="AutoShape 16"/>
          <p:cNvCxnSpPr>
            <a:cxnSpLocks noChangeShapeType="1"/>
            <a:stCxn id="832516" idx="2"/>
            <a:endCxn id="832517" idx="0"/>
          </p:cNvCxnSpPr>
          <p:nvPr/>
        </p:nvCxnSpPr>
        <p:spPr bwMode="auto">
          <a:xfrm flipH="1">
            <a:off x="2519363" y="1989138"/>
            <a:ext cx="2592387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29" name="AutoShape 17"/>
          <p:cNvCxnSpPr>
            <a:cxnSpLocks noChangeShapeType="1"/>
            <a:stCxn id="832516" idx="2"/>
            <a:endCxn id="832518" idx="0"/>
          </p:cNvCxnSpPr>
          <p:nvPr/>
        </p:nvCxnSpPr>
        <p:spPr bwMode="auto">
          <a:xfrm flipH="1">
            <a:off x="3816350" y="198913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30" name="AutoShape 18"/>
          <p:cNvCxnSpPr>
            <a:cxnSpLocks noChangeShapeType="1"/>
            <a:stCxn id="832516" idx="2"/>
            <a:endCxn id="832519" idx="0"/>
          </p:cNvCxnSpPr>
          <p:nvPr/>
        </p:nvCxnSpPr>
        <p:spPr bwMode="auto">
          <a:xfrm>
            <a:off x="5111750" y="19891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31" name="AutoShape 19"/>
          <p:cNvCxnSpPr>
            <a:cxnSpLocks noChangeShapeType="1"/>
            <a:stCxn id="832516" idx="2"/>
            <a:endCxn id="832520" idx="0"/>
          </p:cNvCxnSpPr>
          <p:nvPr/>
        </p:nvCxnSpPr>
        <p:spPr bwMode="auto">
          <a:xfrm>
            <a:off x="5111750" y="198913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32" name="AutoShape 20"/>
          <p:cNvCxnSpPr>
            <a:cxnSpLocks noChangeShapeType="1"/>
            <a:stCxn id="832516" idx="2"/>
            <a:endCxn id="832521" idx="0"/>
          </p:cNvCxnSpPr>
          <p:nvPr/>
        </p:nvCxnSpPr>
        <p:spPr bwMode="auto">
          <a:xfrm>
            <a:off x="5111750" y="1989138"/>
            <a:ext cx="259238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2533" name="Rectangle 21"/>
          <p:cNvSpPr>
            <a:spLocks noChangeArrowheads="1"/>
          </p:cNvSpPr>
          <p:nvPr/>
        </p:nvSpPr>
        <p:spPr bwMode="auto">
          <a:xfrm>
            <a:off x="1042988" y="29972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32534" name="AutoShape 22"/>
          <p:cNvCxnSpPr>
            <a:cxnSpLocks noChangeShapeType="1"/>
            <a:stCxn id="832517" idx="2"/>
            <a:endCxn id="832533" idx="0"/>
          </p:cNvCxnSpPr>
          <p:nvPr/>
        </p:nvCxnSpPr>
        <p:spPr bwMode="auto">
          <a:xfrm flipH="1">
            <a:off x="1511300" y="2638425"/>
            <a:ext cx="1008063" cy="358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35" name="AutoShape 23"/>
          <p:cNvCxnSpPr>
            <a:cxnSpLocks noChangeShapeType="1"/>
          </p:cNvCxnSpPr>
          <p:nvPr/>
        </p:nvCxnSpPr>
        <p:spPr bwMode="auto">
          <a:xfrm>
            <a:off x="2484438" y="26368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36" name="AutoShape 24"/>
          <p:cNvCxnSpPr>
            <a:cxnSpLocks noChangeShapeType="1"/>
            <a:stCxn id="832518" idx="2"/>
            <a:endCxn id="832523" idx="0"/>
          </p:cNvCxnSpPr>
          <p:nvPr/>
        </p:nvCxnSpPr>
        <p:spPr bwMode="auto">
          <a:xfrm flipH="1">
            <a:off x="3527425" y="2636838"/>
            <a:ext cx="2889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37" name="AutoShape 25"/>
          <p:cNvCxnSpPr>
            <a:cxnSpLocks noChangeShapeType="1"/>
            <a:stCxn id="832518" idx="2"/>
            <a:endCxn id="832524" idx="0"/>
          </p:cNvCxnSpPr>
          <p:nvPr/>
        </p:nvCxnSpPr>
        <p:spPr bwMode="auto">
          <a:xfrm>
            <a:off x="3816350" y="2636838"/>
            <a:ext cx="71913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2538" name="Rectangle 26"/>
          <p:cNvSpPr>
            <a:spLocks noChangeArrowheads="1"/>
          </p:cNvSpPr>
          <p:nvPr/>
        </p:nvSpPr>
        <p:spPr bwMode="auto">
          <a:xfrm>
            <a:off x="5076825" y="36464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32539" name="AutoShape 27"/>
          <p:cNvCxnSpPr>
            <a:cxnSpLocks noChangeShapeType="1"/>
            <a:stCxn id="832524" idx="2"/>
            <a:endCxn id="832525" idx="0"/>
          </p:cNvCxnSpPr>
          <p:nvPr/>
        </p:nvCxnSpPr>
        <p:spPr bwMode="auto">
          <a:xfrm>
            <a:off x="4535488" y="3284538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40" name="AutoShape 28"/>
          <p:cNvCxnSpPr>
            <a:cxnSpLocks noChangeShapeType="1"/>
            <a:stCxn id="832524" idx="2"/>
            <a:endCxn id="832538" idx="0"/>
          </p:cNvCxnSpPr>
          <p:nvPr/>
        </p:nvCxnSpPr>
        <p:spPr bwMode="auto">
          <a:xfrm>
            <a:off x="4535488" y="3284538"/>
            <a:ext cx="100965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41" name="AutoShape 29"/>
          <p:cNvCxnSpPr>
            <a:cxnSpLocks noChangeShapeType="1"/>
            <a:stCxn id="832519" idx="2"/>
            <a:endCxn id="832526" idx="0"/>
          </p:cNvCxnSpPr>
          <p:nvPr/>
        </p:nvCxnSpPr>
        <p:spPr bwMode="auto">
          <a:xfrm>
            <a:off x="5111750" y="2636838"/>
            <a:ext cx="43180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2542" name="AutoShape 30"/>
          <p:cNvCxnSpPr>
            <a:cxnSpLocks noChangeShapeType="1"/>
            <a:stCxn id="832520" idx="2"/>
            <a:endCxn id="832527" idx="0"/>
          </p:cNvCxnSpPr>
          <p:nvPr/>
        </p:nvCxnSpPr>
        <p:spPr bwMode="auto">
          <a:xfrm>
            <a:off x="6407150" y="2636838"/>
            <a:ext cx="1588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2543" name="Text Box 31"/>
          <p:cNvSpPr txBox="1">
            <a:spLocks noChangeArrowheads="1"/>
          </p:cNvSpPr>
          <p:nvPr/>
        </p:nvSpPr>
        <p:spPr bwMode="auto">
          <a:xfrm>
            <a:off x="900113" y="3824288"/>
            <a:ext cx="257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/>
              <a:t>aktuelles Verzeichnis</a:t>
            </a:r>
          </a:p>
        </p:txBody>
      </p:sp>
      <p:sp>
        <p:nvSpPr>
          <p:cNvPr id="832544" name="Line 32"/>
          <p:cNvSpPr>
            <a:spLocks noChangeShapeType="1"/>
          </p:cNvSpPr>
          <p:nvPr/>
        </p:nvSpPr>
        <p:spPr bwMode="auto">
          <a:xfrm flipV="1">
            <a:off x="3419475" y="3284538"/>
            <a:ext cx="720725" cy="6492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832545" name="Text Box 33"/>
          <p:cNvSpPr txBox="1">
            <a:spLocks noChangeArrowheads="1"/>
          </p:cNvSpPr>
          <p:nvPr/>
        </p:nvSpPr>
        <p:spPr bwMode="auto">
          <a:xfrm>
            <a:off x="6151563" y="1663700"/>
            <a:ext cx="158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Laufwerk </a:t>
            </a:r>
            <a:r>
              <a:rPr lang="de-DE" sz="2000" b="1" dirty="0">
                <a:latin typeface="Courier New" pitchFamily="49" charset="0"/>
              </a:rPr>
              <a:t>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43" grpId="0"/>
      <p:bldP spid="832544" grpId="0" animBg="1"/>
      <p:bldP spid="8325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7C96116-8B51-4606-A40A-E9A1A2F9D54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(2)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Namenskonvention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Kompatibilitätsmodus: 8 Zeichen Name, 3 Zeichen Erweiterung</a:t>
            </a:r>
            <a:br>
              <a:rPr lang="de-DE" dirty="0"/>
            </a:br>
            <a:r>
              <a:rPr lang="de-DE" dirty="0"/>
              <a:t>(z.B. </a:t>
            </a:r>
            <a:r>
              <a:rPr lang="de-DE" b="1" dirty="0">
                <a:latin typeface="Courier New" pitchFamily="49" charset="0"/>
              </a:rPr>
              <a:t>AUTOEXEC.BAT</a:t>
            </a:r>
            <a:r>
              <a:rPr lang="de-DE" dirty="0"/>
              <a:t>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Sonst: 255 Zeichen inklusive Sonderzeichen</a:t>
            </a:r>
            <a:br>
              <a:rPr lang="de-DE" dirty="0"/>
            </a:br>
            <a:r>
              <a:rPr lang="de-DE" dirty="0"/>
              <a:t>(z.B. </a:t>
            </a:r>
            <a:r>
              <a:rPr lang="de-DE" b="1" dirty="0">
                <a:latin typeface="Courier New" pitchFamily="49" charset="0"/>
              </a:rPr>
              <a:t>Eigene Dateien</a:t>
            </a:r>
            <a:r>
              <a:rPr lang="de-DE" dirty="0"/>
              <a:t>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/>
              <a:t>Verzeichnisse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Jedes Verzeichnis enthält einen Verweis auf sich selbst („</a:t>
            </a:r>
            <a:r>
              <a:rPr lang="de-DE" b="1" dirty="0">
                <a:latin typeface="Courier New" pitchFamily="49" charset="0"/>
              </a:rPr>
              <a:t>.</a:t>
            </a:r>
            <a:r>
              <a:rPr lang="de-DE" dirty="0"/>
              <a:t>“) und einen Verweis auf das </a:t>
            </a:r>
            <a:r>
              <a:rPr lang="de-DE" dirty="0" smtClean="0"/>
              <a:t>darüber liegende </a:t>
            </a:r>
            <a:r>
              <a:rPr lang="de-DE" dirty="0"/>
              <a:t>Verzeichnis im Baum („</a:t>
            </a:r>
            <a:r>
              <a:rPr lang="de-DE" b="1" dirty="0">
                <a:latin typeface="Courier New" pitchFamily="49" charset="0"/>
              </a:rPr>
              <a:t>..</a:t>
            </a:r>
            <a:r>
              <a:rPr lang="de-DE" dirty="0"/>
              <a:t>“)</a:t>
            </a:r>
            <a:br>
              <a:rPr lang="de-DE" dirty="0"/>
            </a:br>
            <a:r>
              <a:rPr lang="de-DE" dirty="0"/>
              <a:t>(Ausnahme: Wurzelverzeichnis)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Keine </a:t>
            </a:r>
            <a:r>
              <a:rPr lang="en-US" i="1" dirty="0" smtClean="0"/>
              <a:t>Hard Links</a:t>
            </a:r>
            <a:r>
              <a:rPr lang="de-DE" dirty="0" smtClean="0"/>
              <a:t> </a:t>
            </a:r>
            <a:r>
              <a:rPr lang="de-DE" dirty="0"/>
              <a:t>oder symbolische Namen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31620A8-66D1-4E02-A39B-442EE5C24AE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Rechte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Rechte pro Datei und Verzeichnis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Schreib- und lesbar – nur lesbar </a:t>
            </a:r>
            <a:r>
              <a:rPr lang="en-US" i="1" dirty="0"/>
              <a:t>(read only)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/>
              <a:t>Keine Benutzeridentifikation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Rechte garantieren keinen Schutz, da von jedermann veränderbar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FD6A396-A39A-422F-8D05-5D1AC3806E5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Dateien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Attribute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Name, Dateilänge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Attribute: versteckt </a:t>
            </a:r>
            <a:r>
              <a:rPr lang="en-US" i="1" dirty="0"/>
              <a:t>(hidden)</a:t>
            </a:r>
            <a:r>
              <a:rPr lang="de-DE" dirty="0"/>
              <a:t>, archiviert </a:t>
            </a:r>
            <a:r>
              <a:rPr lang="en-US" i="1" dirty="0"/>
              <a:t>(archive)</a:t>
            </a:r>
            <a:r>
              <a:rPr lang="de-DE" dirty="0"/>
              <a:t>, Systemdatei </a:t>
            </a:r>
            <a:r>
              <a:rPr lang="en-US" i="1" dirty="0"/>
              <a:t>(system)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Rechte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Ortsinformation: Nummer des ersten Plattenblocks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Zeitstempel: Erzeugung, letzter Schreib- und Lesezugriff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89FF06E-4315-4457-8CF8-454FEF6DEFF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 von FAT32</a:t>
            </a:r>
            <a:endParaRPr lang="de-DE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 smtClean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Bootsektor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Informationen zum FAT32 Filesystem (z.B. Bytes pro Sektor, Anzahl Sektoren, Sektoren pro Spur)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</a:t>
            </a:r>
            <a:r>
              <a:rPr lang="de-DE" dirty="0" smtClean="0"/>
              <a:t>usführbarer x86-Code zum Bootstrapping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Reservierte Sektoren</a:t>
            </a:r>
            <a:endParaRPr lang="de-DE" b="1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Optional, z.B. für OS-spezifische Erweiterungen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FAT32: i.d.R. komplette Sicherungskopie des Bootsektors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Wurzelverzeichnis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Tabelle von Einträgen für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\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95536" y="1484784"/>
            <a:ext cx="151216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Bootsektor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1907704" y="1484784"/>
            <a:ext cx="18002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Res. Sektoren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3707904" y="1484784"/>
            <a:ext cx="18002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FAT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5508104" y="1484784"/>
            <a:ext cx="18002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Wurzelverz.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7308304" y="1484784"/>
            <a:ext cx="1368152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Daten</a:t>
            </a:r>
          </a:p>
        </p:txBody>
      </p:sp>
    </p:spTree>
    <p:extLst>
      <p:ext uri="{BB962C8B-B14F-4D97-AF65-F5344CB8AC3E}">
        <p14:creationId xmlns:p14="http://schemas.microsoft.com/office/powerpoint/2010/main" val="390423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27008B0-1FFB-4FC8-B173-0BA54B51940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Datenspeicherung (1)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Verkettung der Datenblöcke einer Datei wird in speziellen Plattenblocks gespeichert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FAT-Ansatz </a:t>
            </a:r>
            <a:r>
              <a:rPr lang="en-US" i="1" dirty="0"/>
              <a:t>(FAT: File Allocation Table</a:t>
            </a:r>
            <a:r>
              <a:rPr lang="en-US" i="1" dirty="0" smtClean="0"/>
              <a:t>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FAT enthält für jeden Datenblock einen Eintrag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Markierung jedes Eintrags als frei, beschädigt, belegt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FAT realisiert für jede einzelne Datei eine einfach verkettete Liste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</a:pPr>
            <a:endParaRPr lang="en-US" sz="600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Mehrfache Speicherung der FAT möglich: Einschränkung der Fehleranfälligkeit</a:t>
            </a:r>
          </a:p>
        </p:txBody>
      </p:sp>
      <p:pic>
        <p:nvPicPr>
          <p:cNvPr id="838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31752" r="57881" b="46840"/>
          <a:stretch>
            <a:fillRect/>
          </a:stretch>
        </p:blipFill>
        <p:spPr bwMode="auto">
          <a:xfrm>
            <a:off x="650081" y="3789040"/>
            <a:ext cx="62261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CEB8A4-C814-4D35-BE90-89BD37F62A5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Datenspeicherung (2)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Probleme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Mindestens ein zusätzlicher Block muss geladen werden</a:t>
            </a:r>
            <a:br>
              <a:rPr lang="de-DE" dirty="0"/>
            </a:br>
            <a:r>
              <a:rPr lang="de-DE" dirty="0"/>
              <a:t>(Caching der FAT zur Effizienzsteigerung nötig)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FAT enthält Verkettungen für alle Dateien: das Laden der FAT-Blöcke lädt auch nicht benötigte Informationen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Aufwändige Suche nach dem zugehörigen Datenblock bei bekannter Position in der Datei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Häufiges Positionieren des Schreib-/Lesekopfes bei verstreuten Datenblöcken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98023BF-1723-4F08-9D90-35872B31508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Verzeichnisspeicherung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Verzeichniseinträge in spezieller Datei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Für Wurzelverzeichnis Position festgelegt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00000"/>
              </a:lnSpc>
            </a:pPr>
            <a:r>
              <a:rPr lang="de-DE" b="1" dirty="0"/>
              <a:t>Einträge gleicher Länge werden hintereinander in einer Liste gespeichert</a:t>
            </a:r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b="1" dirty="0"/>
          </a:p>
          <a:p>
            <a:pPr marL="381000" indent="-381000">
              <a:lnSpc>
                <a:spcPct val="90000"/>
              </a:lnSpc>
            </a:pP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Für FAT32 werden mehrere Einträge zusammen verwendet, um den langen Namen aufzunehmen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Kurze Einträge Relikt aus MS-DOS-FAT-Filesystem</a:t>
            </a:r>
          </a:p>
        </p:txBody>
      </p:sp>
      <p:pic>
        <p:nvPicPr>
          <p:cNvPr id="842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34871" r="56306" b="49361"/>
          <a:stretch>
            <a:fillRect/>
          </a:stretch>
        </p:blipFill>
        <p:spPr bwMode="auto">
          <a:xfrm>
            <a:off x="646113" y="3267075"/>
            <a:ext cx="57261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13BF40C-7131-46F7-AD33-9271BF9A8BB4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Filesysteme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Beispiel: FAT32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Struktur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/>
              <a:t>File Allocation Table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Verzeichnisspeicherung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Beispiel: NTFS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Struktur </a:t>
            </a:r>
            <a:r>
              <a:rPr lang="en-US" sz="2000" i="1" dirty="0" smtClean="0"/>
              <a:t>(Streams)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Dateiverwaltung </a:t>
            </a:r>
            <a:r>
              <a:rPr lang="en-US" sz="2000" i="1" dirty="0" smtClean="0"/>
              <a:t>(Master File Table)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Metadaten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Zuverlässige Filesysteme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Journal </a:t>
            </a:r>
            <a:r>
              <a:rPr lang="en-US" sz="2000" i="1" dirty="0" smtClean="0"/>
              <a:t>(Log)</a:t>
            </a:r>
            <a:r>
              <a:rPr lang="de-DE" sz="2000" dirty="0" smtClean="0"/>
              <a:t>; </a:t>
            </a:r>
            <a:r>
              <a:rPr lang="en-US" sz="2000" i="1" dirty="0" smtClean="0"/>
              <a:t>Undo &amp; Redo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Log-Structured File Systems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Limitierung der Plattennutzung, fehlerhafte Blöcke</a:t>
            </a:r>
          </a:p>
        </p:txBody>
      </p:sp>
    </p:spTree>
    <p:extLst>
      <p:ext uri="{BB962C8B-B14F-4D97-AF65-F5344CB8AC3E}">
        <p14:creationId xmlns:p14="http://schemas.microsoft.com/office/powerpoint/2010/main" val="179479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3E076E-FE65-4ED4-95A6-42F47373DE9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Filesysteme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Beispiel: UNIX/Linux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Beispiel: FAT32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Struktur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/>
              <a:t>File Allocation Table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Verzeichnisspeicherung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Beispiel: NTFS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Zuverlässige </a:t>
            </a:r>
            <a:r>
              <a:rPr lang="de-DE" dirty="0"/>
              <a:t>Filesysteme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Limitierung </a:t>
            </a:r>
            <a:r>
              <a:rPr lang="de-DE" dirty="0"/>
              <a:t>der Plattennutzung, fehlerhafte Blöcke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5960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A9FD02D-6FC5-4BF8-A238-92469F2BD3F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en-US" i="1" dirty="0" smtClean="0"/>
              <a:t>New Technology File System (NTFS)</a:t>
            </a:r>
            <a:endParaRPr lang="en-US" i="1" dirty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Filesystem für Windows NT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/>
              <a:t>Datei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Einfache, unstrukturierte Folge von Bytes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Beliebiger Inhalt; für das Betriebssystem ist der Inhalt transparent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Dynamisch erweiterbare Dateien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Rechte verknüpft mit NT-Benutzern und -Gruppen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 kann automatisch komprimiert abgespeichert werden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Große Dateien bis zu </a:t>
            </a:r>
            <a:r>
              <a:rPr lang="de-DE" dirty="0" smtClean="0"/>
              <a:t>16 Exabytes lang lt. NTFS-Standard, 16 Terabytes in aktuellen Implementierungen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Hard Links:</a:t>
            </a:r>
            <a:r>
              <a:rPr lang="de-DE" dirty="0" smtClean="0"/>
              <a:t> </a:t>
            </a:r>
            <a:r>
              <a:rPr lang="de-DE" dirty="0"/>
              <a:t>mehrere Einträge derselben Datei in verschiedenen Verzeichnissen möglich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07EBD1-2646-4430-86BC-A2EDFDE6880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en-US" i="1" dirty="0" smtClean="0"/>
              <a:t>New Technology File System (NTFS)</a:t>
            </a:r>
            <a:endParaRPr lang="en-US" i="1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Verzeichnis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Baumförmig strukturiert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Knoten des Baums sind Verzeichnisse</a:t>
            </a:r>
          </a:p>
          <a:p>
            <a:pPr marL="83820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Blätter des Baums sind Dateien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Rechte wie bei Dateien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Alle Dateien eines Verzeichnisses automatisch komprimierbar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/>
              <a:t>Partitionen heißen </a:t>
            </a:r>
            <a:r>
              <a:rPr lang="en-US" b="1" i="1" dirty="0" smtClean="0"/>
              <a:t>Volumes</a:t>
            </a:r>
            <a:endParaRPr lang="en-US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Volume</a:t>
            </a:r>
            <a:r>
              <a:rPr lang="de-DE" dirty="0" smtClean="0"/>
              <a:t> </a:t>
            </a:r>
            <a:r>
              <a:rPr lang="de-DE" dirty="0"/>
              <a:t>wird (in der Regel) durch einen Laufwerksbuchstaben dargestellt</a:t>
            </a:r>
            <a:br>
              <a:rPr lang="de-DE" dirty="0"/>
            </a:br>
            <a:r>
              <a:rPr lang="de-DE" dirty="0"/>
              <a:t>z.B. </a:t>
            </a:r>
            <a:r>
              <a:rPr lang="de-DE" b="1" dirty="0">
                <a:latin typeface="Courier New" pitchFamily="49" charset="0"/>
              </a:rPr>
              <a:t>C: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76285E1-D762-499B-8A87-1EB7E5958A5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Rechte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/>
              <a:t>Eines der folgenden Rechte pro Benutzer oder Benutzergruppe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No access:</a:t>
            </a:r>
            <a:r>
              <a:rPr lang="de-DE" dirty="0"/>
              <a:t> Kein Zugriff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List:</a:t>
            </a:r>
            <a:r>
              <a:rPr lang="de-DE" dirty="0"/>
              <a:t> Anzeige von Dateien in Verzeichnissen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Read:</a:t>
            </a:r>
            <a:r>
              <a:rPr lang="de-DE" dirty="0"/>
              <a:t> Inhalt von Dateien lesen, und </a:t>
            </a:r>
            <a:r>
              <a:rPr lang="en-US" i="1" dirty="0"/>
              <a:t>list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Add:</a:t>
            </a:r>
            <a:r>
              <a:rPr lang="de-DE" dirty="0"/>
              <a:t> Hinzufügen von Dateien zu einem Verzeichnis, und </a:t>
            </a:r>
            <a:r>
              <a:rPr lang="en-US" i="1" dirty="0"/>
              <a:t>list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Read &amp; Add:</a:t>
            </a:r>
            <a:r>
              <a:rPr lang="de-DE" dirty="0"/>
              <a:t> Wie </a:t>
            </a:r>
            <a:r>
              <a:rPr lang="en-US" i="1" dirty="0"/>
              <a:t>read</a:t>
            </a:r>
            <a:r>
              <a:rPr lang="de-DE" dirty="0"/>
              <a:t> und </a:t>
            </a:r>
            <a:r>
              <a:rPr lang="en-US" i="1" dirty="0"/>
              <a:t>add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Change:</a:t>
            </a:r>
            <a:r>
              <a:rPr lang="de-DE" dirty="0"/>
              <a:t> Ändern von Dateiinhalten, Löschen von Dateien und </a:t>
            </a:r>
            <a:r>
              <a:rPr lang="en-US" i="1" dirty="0"/>
              <a:t>read &amp; add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Full:</a:t>
            </a:r>
            <a:r>
              <a:rPr lang="de-DE" dirty="0"/>
              <a:t> Ändern von Eigentümer und Zugriffsrechten und </a:t>
            </a:r>
            <a:r>
              <a:rPr lang="en-US" i="1" dirty="0" smtClean="0"/>
              <a:t>change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endParaRPr lang="en-US" i="1" dirty="0"/>
          </a:p>
          <a:p>
            <a:pPr marL="381000" indent="-381000">
              <a:lnSpc>
                <a:spcPct val="120000"/>
              </a:lnSpc>
              <a:buFont typeface="Wingdings" pitchFamily="2" charset="2"/>
              <a:buChar char="F"/>
            </a:pPr>
            <a:r>
              <a:rPr lang="en-US" i="1" dirty="0" smtClean="0"/>
              <a:t>Access Control Lists (ACLs)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77A0147-EA6D-4A33-AB37-F30D08DA558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(1)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Baumstruktur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Pfade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wie unter FAT-Filesystem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</a:t>
            </a:r>
            <a:r>
              <a:rPr lang="de-DE" b="1" dirty="0">
                <a:latin typeface="Courier New" pitchFamily="49" charset="0"/>
              </a:rPr>
              <a:t>C:\</a:t>
            </a:r>
            <a:r>
              <a:rPr lang="de-DE" b="1" dirty="0" smtClean="0">
                <a:latin typeface="Courier New" pitchFamily="49" charset="0"/>
              </a:rPr>
              <a:t>home\heinz\datei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\tmp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C:datei</a:t>
            </a:r>
          </a:p>
        </p:txBody>
      </p:sp>
      <p:sp>
        <p:nvSpPr>
          <p:cNvPr id="850948" name="Rectangle 4"/>
          <p:cNvSpPr>
            <a:spLocks noChangeArrowheads="1"/>
          </p:cNvSpPr>
          <p:nvPr/>
        </p:nvSpPr>
        <p:spPr bwMode="auto">
          <a:xfrm>
            <a:off x="4643438" y="17018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\</a:t>
            </a:r>
          </a:p>
        </p:txBody>
      </p:sp>
      <p:sp>
        <p:nvSpPr>
          <p:cNvPr id="850949" name="Rectangle 5"/>
          <p:cNvSpPr>
            <a:spLocks noChangeArrowheads="1"/>
          </p:cNvSpPr>
          <p:nvPr/>
        </p:nvSpPr>
        <p:spPr bwMode="auto">
          <a:xfrm>
            <a:off x="2051050" y="235108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etc</a:t>
            </a:r>
          </a:p>
        </p:txBody>
      </p:sp>
      <p:sp>
        <p:nvSpPr>
          <p:cNvPr id="850950" name="Rectangle 6"/>
          <p:cNvSpPr>
            <a:spLocks noChangeArrowheads="1"/>
          </p:cNvSpPr>
          <p:nvPr/>
        </p:nvSpPr>
        <p:spPr bwMode="auto">
          <a:xfrm>
            <a:off x="33480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home</a:t>
            </a:r>
          </a:p>
        </p:txBody>
      </p:sp>
      <p:sp>
        <p:nvSpPr>
          <p:cNvPr id="850951" name="Rectangle 7"/>
          <p:cNvSpPr>
            <a:spLocks noChangeArrowheads="1"/>
          </p:cNvSpPr>
          <p:nvPr/>
        </p:nvSpPr>
        <p:spPr bwMode="auto">
          <a:xfrm>
            <a:off x="46434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usr</a:t>
            </a:r>
          </a:p>
        </p:txBody>
      </p:sp>
      <p:sp>
        <p:nvSpPr>
          <p:cNvPr id="850952" name="Rectangle 8"/>
          <p:cNvSpPr>
            <a:spLocks noChangeArrowheads="1"/>
          </p:cNvSpPr>
          <p:nvPr/>
        </p:nvSpPr>
        <p:spPr bwMode="auto">
          <a:xfrm>
            <a:off x="5938838" y="23495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tmp</a:t>
            </a:r>
          </a:p>
        </p:txBody>
      </p:sp>
      <p:sp>
        <p:nvSpPr>
          <p:cNvPr id="850953" name="Rectangle 9"/>
          <p:cNvSpPr>
            <a:spLocks noChangeArrowheads="1"/>
          </p:cNvSpPr>
          <p:nvPr/>
        </p:nvSpPr>
        <p:spPr bwMode="auto">
          <a:xfrm>
            <a:off x="7235825" y="23495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850954" name="Rectangle 10"/>
          <p:cNvSpPr>
            <a:spLocks noChangeArrowheads="1"/>
          </p:cNvSpPr>
          <p:nvPr/>
        </p:nvSpPr>
        <p:spPr bwMode="auto">
          <a:xfrm>
            <a:off x="2051050" y="2998788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passwd</a:t>
            </a:r>
          </a:p>
        </p:txBody>
      </p:sp>
      <p:sp>
        <p:nvSpPr>
          <p:cNvPr id="850955" name="Rectangle 11"/>
          <p:cNvSpPr>
            <a:spLocks noChangeArrowheads="1"/>
          </p:cNvSpPr>
          <p:nvPr/>
        </p:nvSpPr>
        <p:spPr bwMode="auto">
          <a:xfrm>
            <a:off x="3059113" y="2998788"/>
            <a:ext cx="936625" cy="2873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eva</a:t>
            </a:r>
          </a:p>
        </p:txBody>
      </p:sp>
      <p:sp>
        <p:nvSpPr>
          <p:cNvPr id="850956" name="Rectangle 12"/>
          <p:cNvSpPr>
            <a:spLocks noChangeArrowheads="1"/>
          </p:cNvSpPr>
          <p:nvPr/>
        </p:nvSpPr>
        <p:spPr bwMode="auto">
          <a:xfrm>
            <a:off x="4067175" y="2997200"/>
            <a:ext cx="936625" cy="2873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heinz</a:t>
            </a:r>
          </a:p>
        </p:txBody>
      </p:sp>
      <p:sp>
        <p:nvSpPr>
          <p:cNvPr id="850957" name="Rectangle 13"/>
          <p:cNvSpPr>
            <a:spLocks noChangeArrowheads="1"/>
          </p:cNvSpPr>
          <p:nvPr/>
        </p:nvSpPr>
        <p:spPr bwMode="auto">
          <a:xfrm>
            <a:off x="4067175" y="3646488"/>
            <a:ext cx="936625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b="1" dirty="0">
                <a:latin typeface="Courier New" pitchFamily="49" charset="0"/>
              </a:rPr>
              <a:t>datei</a:t>
            </a:r>
          </a:p>
        </p:txBody>
      </p:sp>
      <p:sp>
        <p:nvSpPr>
          <p:cNvPr id="850958" name="Rectangle 14"/>
          <p:cNvSpPr>
            <a:spLocks noChangeArrowheads="1"/>
          </p:cNvSpPr>
          <p:nvPr/>
        </p:nvSpPr>
        <p:spPr bwMode="auto">
          <a:xfrm>
            <a:off x="5075238" y="29987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sp>
        <p:nvSpPr>
          <p:cNvPr id="850959" name="Rectangle 15"/>
          <p:cNvSpPr>
            <a:spLocks noChangeArrowheads="1"/>
          </p:cNvSpPr>
          <p:nvPr/>
        </p:nvSpPr>
        <p:spPr bwMode="auto">
          <a:xfrm>
            <a:off x="5940425" y="29987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50960" name="AutoShape 16"/>
          <p:cNvCxnSpPr>
            <a:cxnSpLocks noChangeShapeType="1"/>
            <a:stCxn id="850948" idx="2"/>
            <a:endCxn id="850949" idx="0"/>
          </p:cNvCxnSpPr>
          <p:nvPr/>
        </p:nvCxnSpPr>
        <p:spPr bwMode="auto">
          <a:xfrm flipH="1">
            <a:off x="2519363" y="1989138"/>
            <a:ext cx="2592387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1" name="AutoShape 17"/>
          <p:cNvCxnSpPr>
            <a:cxnSpLocks noChangeShapeType="1"/>
            <a:stCxn id="850948" idx="2"/>
            <a:endCxn id="850950" idx="0"/>
          </p:cNvCxnSpPr>
          <p:nvPr/>
        </p:nvCxnSpPr>
        <p:spPr bwMode="auto">
          <a:xfrm flipH="1">
            <a:off x="3816350" y="198913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2" name="AutoShape 18"/>
          <p:cNvCxnSpPr>
            <a:cxnSpLocks noChangeShapeType="1"/>
            <a:stCxn id="850948" idx="2"/>
            <a:endCxn id="850951" idx="0"/>
          </p:cNvCxnSpPr>
          <p:nvPr/>
        </p:nvCxnSpPr>
        <p:spPr bwMode="auto">
          <a:xfrm>
            <a:off x="5111750" y="19891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3" name="AutoShape 19"/>
          <p:cNvCxnSpPr>
            <a:cxnSpLocks noChangeShapeType="1"/>
            <a:stCxn id="850948" idx="2"/>
            <a:endCxn id="850952" idx="0"/>
          </p:cNvCxnSpPr>
          <p:nvPr/>
        </p:nvCxnSpPr>
        <p:spPr bwMode="auto">
          <a:xfrm>
            <a:off x="5111750" y="1989138"/>
            <a:ext cx="129540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4" name="AutoShape 20"/>
          <p:cNvCxnSpPr>
            <a:cxnSpLocks noChangeShapeType="1"/>
            <a:stCxn id="850948" idx="2"/>
            <a:endCxn id="850953" idx="0"/>
          </p:cNvCxnSpPr>
          <p:nvPr/>
        </p:nvCxnSpPr>
        <p:spPr bwMode="auto">
          <a:xfrm>
            <a:off x="5111750" y="1989138"/>
            <a:ext cx="259238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0965" name="Rectangle 21"/>
          <p:cNvSpPr>
            <a:spLocks noChangeArrowheads="1"/>
          </p:cNvSpPr>
          <p:nvPr/>
        </p:nvSpPr>
        <p:spPr bwMode="auto">
          <a:xfrm>
            <a:off x="1042988" y="2997200"/>
            <a:ext cx="9366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50966" name="AutoShape 22"/>
          <p:cNvCxnSpPr>
            <a:cxnSpLocks noChangeShapeType="1"/>
            <a:stCxn id="850949" idx="2"/>
            <a:endCxn id="850965" idx="0"/>
          </p:cNvCxnSpPr>
          <p:nvPr/>
        </p:nvCxnSpPr>
        <p:spPr bwMode="auto">
          <a:xfrm flipH="1">
            <a:off x="1511300" y="2638425"/>
            <a:ext cx="1008063" cy="358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7" name="AutoShape 23"/>
          <p:cNvCxnSpPr>
            <a:cxnSpLocks noChangeShapeType="1"/>
          </p:cNvCxnSpPr>
          <p:nvPr/>
        </p:nvCxnSpPr>
        <p:spPr bwMode="auto">
          <a:xfrm>
            <a:off x="2484438" y="2636838"/>
            <a:ext cx="0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8" name="AutoShape 24"/>
          <p:cNvCxnSpPr>
            <a:cxnSpLocks noChangeShapeType="1"/>
            <a:stCxn id="850950" idx="2"/>
            <a:endCxn id="850955" idx="0"/>
          </p:cNvCxnSpPr>
          <p:nvPr/>
        </p:nvCxnSpPr>
        <p:spPr bwMode="auto">
          <a:xfrm flipH="1">
            <a:off x="3527425" y="2636838"/>
            <a:ext cx="288925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69" name="AutoShape 25"/>
          <p:cNvCxnSpPr>
            <a:cxnSpLocks noChangeShapeType="1"/>
            <a:stCxn id="850950" idx="2"/>
            <a:endCxn id="850956" idx="0"/>
          </p:cNvCxnSpPr>
          <p:nvPr/>
        </p:nvCxnSpPr>
        <p:spPr bwMode="auto">
          <a:xfrm>
            <a:off x="3816350" y="2636838"/>
            <a:ext cx="719138" cy="360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0970" name="Rectangle 26"/>
          <p:cNvSpPr>
            <a:spLocks noChangeArrowheads="1"/>
          </p:cNvSpPr>
          <p:nvPr/>
        </p:nvSpPr>
        <p:spPr bwMode="auto">
          <a:xfrm>
            <a:off x="5076825" y="3646488"/>
            <a:ext cx="936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/>
              <a:t>...</a:t>
            </a:r>
          </a:p>
        </p:txBody>
      </p:sp>
      <p:cxnSp>
        <p:nvCxnSpPr>
          <p:cNvPr id="850971" name="AutoShape 27"/>
          <p:cNvCxnSpPr>
            <a:cxnSpLocks noChangeShapeType="1"/>
            <a:stCxn id="850956" idx="2"/>
            <a:endCxn id="850957" idx="0"/>
          </p:cNvCxnSpPr>
          <p:nvPr/>
        </p:nvCxnSpPr>
        <p:spPr bwMode="auto">
          <a:xfrm>
            <a:off x="4535488" y="3284538"/>
            <a:ext cx="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72" name="AutoShape 28"/>
          <p:cNvCxnSpPr>
            <a:cxnSpLocks noChangeShapeType="1"/>
            <a:stCxn id="850956" idx="2"/>
            <a:endCxn id="850970" idx="0"/>
          </p:cNvCxnSpPr>
          <p:nvPr/>
        </p:nvCxnSpPr>
        <p:spPr bwMode="auto">
          <a:xfrm>
            <a:off x="4535488" y="3284538"/>
            <a:ext cx="100965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73" name="AutoShape 29"/>
          <p:cNvCxnSpPr>
            <a:cxnSpLocks noChangeShapeType="1"/>
            <a:stCxn id="850951" idx="2"/>
            <a:endCxn id="850958" idx="0"/>
          </p:cNvCxnSpPr>
          <p:nvPr/>
        </p:nvCxnSpPr>
        <p:spPr bwMode="auto">
          <a:xfrm>
            <a:off x="5111750" y="2636838"/>
            <a:ext cx="431800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0974" name="AutoShape 30"/>
          <p:cNvCxnSpPr>
            <a:cxnSpLocks noChangeShapeType="1"/>
            <a:stCxn id="850952" idx="2"/>
            <a:endCxn id="850959" idx="0"/>
          </p:cNvCxnSpPr>
          <p:nvPr/>
        </p:nvCxnSpPr>
        <p:spPr bwMode="auto">
          <a:xfrm>
            <a:off x="6407150" y="2636838"/>
            <a:ext cx="1588" cy="361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0977" name="Text Box 33"/>
          <p:cNvSpPr txBox="1">
            <a:spLocks noChangeArrowheads="1"/>
          </p:cNvSpPr>
          <p:nvPr/>
        </p:nvSpPr>
        <p:spPr bwMode="auto">
          <a:xfrm>
            <a:off x="6151563" y="1663700"/>
            <a:ext cx="158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Laufwerk </a:t>
            </a:r>
            <a:r>
              <a:rPr lang="de-DE" sz="2000" b="1" dirty="0">
                <a:latin typeface="Courier New" pitchFamily="49" charset="0"/>
              </a:rPr>
              <a:t>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9EE452C-19E1-497F-8E43-3B0FE476937C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Pfadnamen (2)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Baumstruktur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255 Zeichen inklusive Sonderzeichen</a:t>
            </a:r>
            <a:br>
              <a:rPr lang="de-DE" dirty="0"/>
            </a:br>
            <a:r>
              <a:rPr lang="de-DE" dirty="0"/>
              <a:t>(z.B. </a:t>
            </a:r>
            <a:r>
              <a:rPr lang="de-DE" b="1" dirty="0">
                <a:latin typeface="Courier New" pitchFamily="49" charset="0"/>
              </a:rPr>
              <a:t>Eigene Dateien</a:t>
            </a:r>
            <a:r>
              <a:rPr lang="de-DE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Automatischer Kompatibilitätsmodus: 8 Zeichen Name, 3 Zeichen Erweiterung, falls „langer Name“ unter MS-DOS ungültig</a:t>
            </a:r>
            <a:br>
              <a:rPr lang="de-DE" dirty="0"/>
            </a:br>
            <a:r>
              <a:rPr lang="de-DE" dirty="0"/>
              <a:t>(z.B. </a:t>
            </a:r>
            <a:r>
              <a:rPr lang="de-DE" b="1" dirty="0">
                <a:latin typeface="Courier New" pitchFamily="49" charset="0"/>
              </a:rPr>
              <a:t>AUTOEXEC.BAT</a:t>
            </a:r>
            <a:r>
              <a:rPr lang="de-DE" dirty="0"/>
              <a:t>)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Verzeichnis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Jedes Verzeichnis enthält einen Verweis auf sich selbst („</a:t>
            </a:r>
            <a:r>
              <a:rPr lang="de-DE" b="1" dirty="0">
                <a:latin typeface="Courier New" pitchFamily="49" charset="0"/>
              </a:rPr>
              <a:t>.</a:t>
            </a:r>
            <a:r>
              <a:rPr lang="de-DE" dirty="0"/>
              <a:t>“) und einen Verweis auf das </a:t>
            </a:r>
            <a:r>
              <a:rPr lang="de-DE" dirty="0" smtClean="0"/>
              <a:t>darüber liegende </a:t>
            </a:r>
            <a:r>
              <a:rPr lang="de-DE" dirty="0"/>
              <a:t>Verzeichnis im Baum („</a:t>
            </a:r>
            <a:r>
              <a:rPr lang="de-DE" b="1" dirty="0">
                <a:latin typeface="Courier New" pitchFamily="49" charset="0"/>
              </a:rPr>
              <a:t>..</a:t>
            </a:r>
            <a:r>
              <a:rPr lang="de-DE" dirty="0"/>
              <a:t>“)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Hard Links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Dateien in demselben </a:t>
            </a:r>
            <a:r>
              <a:rPr lang="en-US" i="1" dirty="0" smtClean="0"/>
              <a:t>Volume</a:t>
            </a:r>
            <a:r>
              <a:rPr lang="de-DE" dirty="0" smtClean="0"/>
              <a:t>, jedoch nicht für Verzeichnisse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</a:t>
            </a:r>
            <a:r>
              <a:rPr lang="de-DE" dirty="0"/>
              <a:t>symbolischen Namen direkt im NTFS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5709320-A8F1-452E-A272-79122EE543B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Dateiverwaltung (1)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Basiseinheit </a:t>
            </a:r>
            <a:r>
              <a:rPr lang="en-US" b="1" i="1" dirty="0" smtClean="0"/>
              <a:t>„Cluster“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512 </a:t>
            </a:r>
            <a:r>
              <a:rPr lang="de-DE" dirty="0"/>
              <a:t>Bytes bis 4 Kilobytes (beim Formatieren festgelegt)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Wird auf eine Menge aufeinanderfolgender Blöcke abgebildet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Logische </a:t>
            </a:r>
            <a:r>
              <a:rPr lang="en-US" i="1" dirty="0" smtClean="0"/>
              <a:t>Cluster</a:t>
            </a:r>
            <a:r>
              <a:rPr lang="de-DE" dirty="0" smtClean="0"/>
              <a:t>-Nummer </a:t>
            </a:r>
            <a:r>
              <a:rPr lang="de-DE" dirty="0"/>
              <a:t>als Adresse (LCN)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/>
              <a:t>Basiseinheit „Strom“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 Datei kann mehrere (Daten-) Ströme </a:t>
            </a:r>
            <a:r>
              <a:rPr lang="de-DE" dirty="0" smtClean="0"/>
              <a:t>speichern (z.B. „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text.txt:extrastream</a:t>
            </a:r>
            <a:r>
              <a:rPr lang="de-DE" dirty="0" smtClean="0"/>
              <a:t>“)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Hauptstrom </a:t>
            </a:r>
            <a:r>
              <a:rPr lang="de-DE" dirty="0"/>
              <a:t>wird für die eigentlichen Daten </a:t>
            </a:r>
            <a:r>
              <a:rPr lang="de-DE" dirty="0" smtClean="0"/>
              <a:t>verwendet, „Nebenströme“ werden i.d.R. durch Windows nicht mehr unterstützt (z.B. Anzeigen im Explorer, Kopieren auf USB-Sticks, Anhängen an Mails, …)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Dateiname, MS-DOS Dateiname, Zugriffsrechte, Attribute und Zeitstempel werden jeweils in eigenen Datenströmen gespeichert</a:t>
            </a:r>
            <a:br>
              <a:rPr lang="de-DE" dirty="0"/>
            </a:br>
            <a:r>
              <a:rPr lang="de-DE" dirty="0"/>
              <a:t>(leichte Erweiterbarkeit des Systems)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51BB72F-3070-4CBD-B9C2-9C23A8BD9D6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Dateiverwaltung (2)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File Reference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Bezeichnet eindeutig eine Datei oder ein Verzeichnis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Dateinummer ist Index in eine globale Tabelle </a:t>
            </a:r>
            <a:r>
              <a:rPr lang="en-US" i="1" dirty="0"/>
              <a:t>(MFT: Master File Table)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Dateinummer von gelöschter Datei kann wiederverwendet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Sequenznummer wird hochgezählt für jede neue Datei mit gleicher Dateinummer</a:t>
            </a:r>
          </a:p>
        </p:txBody>
      </p:sp>
      <p:pic>
        <p:nvPicPr>
          <p:cNvPr id="857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28979" r="58788" b="55913"/>
          <a:stretch>
            <a:fillRect/>
          </a:stretch>
        </p:blipFill>
        <p:spPr bwMode="auto">
          <a:xfrm>
            <a:off x="611188" y="2311400"/>
            <a:ext cx="5840412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68ABAAE-D3A2-42FA-A256-93229BF2A63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File Table</a:t>
            </a:r>
            <a:r>
              <a:rPr lang="de-DE" dirty="0" smtClean="0"/>
              <a:t> </a:t>
            </a:r>
            <a:r>
              <a:rPr lang="de-DE" dirty="0"/>
              <a:t>(1)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Rückgrat des gesamten Systems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Große Tabelle mit gleich langen Elementen (1KB, 2KB oder 4KB groß, je nach </a:t>
            </a:r>
            <a:r>
              <a:rPr lang="en-US" i="1" dirty="0" smtClean="0"/>
              <a:t>Cluster</a:t>
            </a:r>
            <a:r>
              <a:rPr lang="de-DE" dirty="0" smtClean="0"/>
              <a:t>-Größe</a:t>
            </a:r>
            <a:r>
              <a:rPr lang="de-DE" dirty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Index in die Tabelle ist Teil der </a:t>
            </a:r>
            <a:r>
              <a:rPr lang="en-US" i="1" dirty="0"/>
              <a:t>File Reference</a:t>
            </a:r>
          </a:p>
        </p:txBody>
      </p:sp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5148263" y="3270250"/>
            <a:ext cx="3314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Entsprechender Eintrag für</a:t>
            </a:r>
          </a:p>
          <a:p>
            <a:r>
              <a:rPr lang="de-DE" sz="2000" dirty="0"/>
              <a:t>eine </a:t>
            </a:r>
            <a:r>
              <a:rPr lang="en-US" sz="2000" i="1" dirty="0"/>
              <a:t>File Reference</a:t>
            </a:r>
            <a:r>
              <a:rPr lang="de-DE" sz="2000" dirty="0"/>
              <a:t> enthält</a:t>
            </a:r>
          </a:p>
          <a:p>
            <a:r>
              <a:rPr lang="de-DE" sz="2000" dirty="0"/>
              <a:t>Informationen über bzw. die</a:t>
            </a:r>
          </a:p>
          <a:p>
            <a:r>
              <a:rPr lang="de-DE" sz="2000" dirty="0"/>
              <a:t>Ströme der Datei</a:t>
            </a:r>
          </a:p>
        </p:txBody>
      </p:sp>
      <p:pic>
        <p:nvPicPr>
          <p:cNvPr id="8591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t="21010" r="64955" b="41170"/>
          <a:stretch>
            <a:fillRect/>
          </a:stretch>
        </p:blipFill>
        <p:spPr bwMode="auto">
          <a:xfrm>
            <a:off x="611188" y="2649538"/>
            <a:ext cx="404812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BE831D9-18D3-4935-9F71-6F2C72D2678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File Table</a:t>
            </a:r>
            <a:r>
              <a:rPr lang="de-DE" dirty="0" smtClean="0"/>
              <a:t> </a:t>
            </a:r>
            <a:r>
              <a:rPr lang="de-DE" dirty="0"/>
              <a:t>(2)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Einträge für </a:t>
            </a:r>
            <a:r>
              <a:rPr lang="de-DE" b="1" dirty="0"/>
              <a:t>eine kurze </a:t>
            </a:r>
            <a:r>
              <a:rPr lang="de-DE" b="1" dirty="0" smtClean="0"/>
              <a:t>Datei (mehrere Ströme)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Ströme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Standard-Information (immer in der MFT)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Enthält Länge, MS-DOS Attribute, Zeitstempel, Anzahl der </a:t>
            </a:r>
            <a:r>
              <a:rPr lang="en-US" i="1" dirty="0" smtClean="0"/>
              <a:t>Hard Links</a:t>
            </a:r>
            <a:r>
              <a:rPr lang="de-DE" dirty="0" smtClean="0"/>
              <a:t>, </a:t>
            </a:r>
            <a:r>
              <a:rPr lang="de-DE" dirty="0"/>
              <a:t>Sequenznummer der gültigen </a:t>
            </a:r>
            <a:r>
              <a:rPr lang="en-US" i="1" dirty="0"/>
              <a:t>File Reference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Dateiname (immer in der MFT)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Kann mehrfach vorkommen </a:t>
            </a:r>
            <a:r>
              <a:rPr lang="de-DE" dirty="0" smtClean="0"/>
              <a:t>(</a:t>
            </a:r>
            <a:r>
              <a:rPr lang="en-US" i="1" dirty="0" smtClean="0"/>
              <a:t>Hard Links</a:t>
            </a:r>
            <a:r>
              <a:rPr lang="de-DE" dirty="0" smtClean="0"/>
              <a:t>, </a:t>
            </a:r>
            <a:r>
              <a:rPr lang="de-DE" dirty="0"/>
              <a:t>MS-DOS Name)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Zugriffsrechte </a:t>
            </a:r>
            <a:r>
              <a:rPr lang="en-US" i="1" dirty="0"/>
              <a:t>(Security Descriptor)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Eigentliche Daten</a:t>
            </a:r>
          </a:p>
        </p:txBody>
      </p:sp>
      <p:pic>
        <p:nvPicPr>
          <p:cNvPr id="861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24570" r="57605" b="59062"/>
          <a:stretch>
            <a:fillRect/>
          </a:stretch>
        </p:blipFill>
        <p:spPr bwMode="auto">
          <a:xfrm>
            <a:off x="285750" y="1773238"/>
            <a:ext cx="61579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E284B5C-95EA-41DD-AA85-D0ADD50B604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Betroffene physikalische Ressourcen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771200"/>
            <a:ext cx="7345073" cy="34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9D7C6D0-CF08-4C14-A1C2-43A70953715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File Table</a:t>
            </a:r>
            <a:r>
              <a:rPr lang="de-DE" dirty="0" smtClean="0"/>
              <a:t> </a:t>
            </a:r>
            <a:r>
              <a:rPr lang="de-DE" dirty="0"/>
              <a:t>(3)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Einträge für </a:t>
            </a:r>
            <a:r>
              <a:rPr lang="de-DE" b="1" dirty="0"/>
              <a:t>eine längere Datei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Extents</a:t>
            </a:r>
            <a:r>
              <a:rPr lang="de-DE" dirty="0"/>
              <a:t> werden außerhalb der MFT in aufeinanderfolgenden </a:t>
            </a:r>
            <a:r>
              <a:rPr lang="en-US" i="1" dirty="0" smtClean="0"/>
              <a:t>Clustern</a:t>
            </a:r>
            <a:r>
              <a:rPr lang="de-DE" dirty="0" smtClean="0"/>
              <a:t> </a:t>
            </a:r>
            <a:r>
              <a:rPr lang="de-DE" dirty="0"/>
              <a:t>gespeichert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Lokalisierungsinformationen werden in einem eigenen Strom gespeichert</a:t>
            </a:r>
          </a:p>
        </p:txBody>
      </p:sp>
      <p:pic>
        <p:nvPicPr>
          <p:cNvPr id="863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4161" r="61031" b="50621"/>
          <a:stretch>
            <a:fillRect/>
          </a:stretch>
        </p:blipFill>
        <p:spPr bwMode="auto">
          <a:xfrm>
            <a:off x="284163" y="1844675"/>
            <a:ext cx="7154862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1EFFD5D-DBFD-4F25-B0EA-9AEBE30C871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File Table</a:t>
            </a:r>
            <a:r>
              <a:rPr lang="de-DE" dirty="0" smtClean="0"/>
              <a:t> </a:t>
            </a:r>
            <a:r>
              <a:rPr lang="de-DE" dirty="0"/>
              <a:t>(4)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Mögliche weitere Ströme </a:t>
            </a:r>
            <a:r>
              <a:rPr lang="de-DE" b="1" i="1" dirty="0"/>
              <a:t>(Attributes)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dirty="0"/>
              <a:t>Index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Index über einen Attributschlüssel (z.B. Dateinamen)</a:t>
            </a:r>
            <a:br>
              <a:rPr lang="de-DE" dirty="0"/>
            </a:br>
            <a:r>
              <a:rPr lang="de-DE" dirty="0"/>
              <a:t>implementiert Verzeichnis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Indexbelegungstabelle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Belegung der Struktur eines Index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Attributliste (immer in der MFT)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Wird benötigt, falls nicht alle Ströme in einen MFT-Eintrag passen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Referenzieren weitere MFT-Einträge und deren Inhalt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2F46620-5439-4BF4-9AF4-F605113EE65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File Table</a:t>
            </a:r>
            <a:r>
              <a:rPr lang="de-DE" dirty="0" smtClean="0"/>
              <a:t> </a:t>
            </a:r>
            <a:r>
              <a:rPr lang="de-DE" dirty="0"/>
              <a:t>(5)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Eintrag für ein kurzes Verzeichnis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Dateien des Verzeichnisses werden mit </a:t>
            </a:r>
            <a:r>
              <a:rPr lang="en-US" i="1" dirty="0"/>
              <a:t>File References</a:t>
            </a:r>
            <a:r>
              <a:rPr lang="de-DE" dirty="0"/>
              <a:t> benannt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Name und Länge der im Verzeichnis enthaltenen Dateien und Verzeichnisse werden auch im Index gespeichert</a:t>
            </a:r>
            <a:br>
              <a:rPr lang="de-DE" dirty="0"/>
            </a:br>
            <a:r>
              <a:rPr lang="de-DE" dirty="0"/>
              <a:t>(doppelter Aufwand beim Update; schnellerer Zugriff beim Listen des Verzeichnisses)</a:t>
            </a:r>
          </a:p>
        </p:txBody>
      </p:sp>
      <p:pic>
        <p:nvPicPr>
          <p:cNvPr id="867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24161" r="62082" b="59441"/>
          <a:stretch>
            <a:fillRect/>
          </a:stretch>
        </p:blipFill>
        <p:spPr bwMode="auto">
          <a:xfrm>
            <a:off x="250825" y="1916113"/>
            <a:ext cx="67802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030D530-C104-4247-A525-C11F0AC9EED2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Master File Table</a:t>
            </a:r>
            <a:r>
              <a:rPr lang="de-DE" dirty="0" smtClean="0"/>
              <a:t> </a:t>
            </a:r>
            <a:r>
              <a:rPr lang="de-DE" dirty="0"/>
              <a:t>(6)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Eintrag für ein längeres Verzeichnis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Speicherung als B</a:t>
            </a:r>
            <a:r>
              <a:rPr lang="de-DE" baseline="30000" dirty="0"/>
              <a:t>+</a:t>
            </a:r>
            <a:r>
              <a:rPr lang="de-DE" dirty="0"/>
              <a:t>-Baum </a:t>
            </a:r>
            <a:r>
              <a:rPr lang="de-DE" dirty="0" smtClean="0"/>
              <a:t>(lexikographisch aufsteigend nach Dateinamen sortiert</a:t>
            </a:r>
            <a:r>
              <a:rPr lang="de-DE" dirty="0"/>
              <a:t>, schneller </a:t>
            </a:r>
            <a:r>
              <a:rPr lang="de-DE" dirty="0" smtClean="0"/>
              <a:t>Zugriff)</a:t>
            </a:r>
          </a:p>
        </p:txBody>
      </p:sp>
      <p:pic>
        <p:nvPicPr>
          <p:cNvPr id="869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7892" r="58394" b="43060"/>
          <a:stretch>
            <a:fillRect/>
          </a:stretch>
        </p:blipFill>
        <p:spPr bwMode="auto">
          <a:xfrm>
            <a:off x="293688" y="1897063"/>
            <a:ext cx="6942137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30978F4-31DB-49E1-92F9-E1931EE5994F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B+-Bäume</a:t>
            </a:r>
            <a:endParaRPr lang="de-DE" dirty="0"/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B-Bäume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Suchbäume mit mehreren Einträgen für Daten in jedem Knoten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Knoten können </a:t>
            </a:r>
            <a:r>
              <a:rPr lang="en-US" i="1" dirty="0" smtClean="0"/>
              <a:t>Fan-Out</a:t>
            </a:r>
            <a:r>
              <a:rPr lang="de-DE" dirty="0" smtClean="0"/>
              <a:t> &gt; 2 haben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B+-</a:t>
            </a:r>
            <a:r>
              <a:rPr lang="de-DE" b="1" dirty="0"/>
              <a:t>Bäume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 B-Bäume, nur keine effektiven Daten in inneren Knoten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Lineare Verkettung auf Ebene von Blättern möglich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11032" r="56391" b="69613"/>
          <a:stretch/>
        </p:blipFill>
        <p:spPr bwMode="auto">
          <a:xfrm>
            <a:off x="1979712" y="1412776"/>
            <a:ext cx="4104456" cy="114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779912" cy="17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235429" y="6079180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[en.wikipedia.org]</a:t>
            </a:r>
          </a:p>
        </p:txBody>
      </p:sp>
    </p:spTree>
    <p:extLst>
      <p:ext uri="{BB962C8B-B14F-4D97-AF65-F5344CB8AC3E}">
        <p14:creationId xmlns:p14="http://schemas.microsoft.com/office/powerpoint/2010/main" val="953497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5BD094E-8C5E-4748-942E-62186543244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Metadaten (1)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Alle Metadaten werden in Dateien gehalten</a:t>
            </a:r>
          </a:p>
        </p:txBody>
      </p:sp>
      <p:pic>
        <p:nvPicPr>
          <p:cNvPr id="871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9671" r="59706" b="40572"/>
          <a:stretch>
            <a:fillRect/>
          </a:stretch>
        </p:blipFill>
        <p:spPr bwMode="auto">
          <a:xfrm>
            <a:off x="250825" y="1916113"/>
            <a:ext cx="672941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6D085CF-5262-4022-92CE-FF9C66EB27B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Metadaten (2)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Bedeutung der Metadaten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MFT und MFT Kopie:</a:t>
            </a:r>
            <a:r>
              <a:rPr lang="de-DE" dirty="0"/>
              <a:t> MFT wird selbst als Datei gehalten (d.h. </a:t>
            </a:r>
            <a:r>
              <a:rPr lang="en-US" i="1" dirty="0" smtClean="0"/>
              <a:t>Cluster</a:t>
            </a:r>
            <a:r>
              <a:rPr lang="de-DE" dirty="0" smtClean="0"/>
              <a:t> </a:t>
            </a:r>
            <a:r>
              <a:rPr lang="de-DE" dirty="0"/>
              <a:t>der MFT stehen im Eintrag 0)</a:t>
            </a:r>
            <a:br>
              <a:rPr lang="de-DE" dirty="0"/>
            </a:br>
            <a:r>
              <a:rPr lang="de-DE" dirty="0"/>
              <a:t>MFT Kopie enthält die ersten 16 Einträge der MFT (Fehlertoleranz)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Log File:</a:t>
            </a:r>
            <a:r>
              <a:rPr lang="de-DE" dirty="0"/>
              <a:t> enthält protokollierte Änderungen am Dateisystem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Volume Information:</a:t>
            </a:r>
            <a:r>
              <a:rPr lang="de-DE" dirty="0"/>
              <a:t> Name, Größe und ähnliche Attribute des </a:t>
            </a:r>
            <a:r>
              <a:rPr lang="en-US" i="1" dirty="0" smtClean="0"/>
              <a:t>Volumes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Attributtabelle</a:t>
            </a:r>
            <a:r>
              <a:rPr lang="de-DE" i="1" dirty="0"/>
              <a:t>:</a:t>
            </a:r>
            <a:r>
              <a:rPr lang="de-DE" dirty="0"/>
              <a:t> definiert mögliche Ströme in den Einträgen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Wurzelverzeichnis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/>
              <a:t>Clusterbelegungstabelle:</a:t>
            </a:r>
            <a:r>
              <a:rPr lang="de-DE" dirty="0"/>
              <a:t> Bitmap </a:t>
            </a:r>
            <a:r>
              <a:rPr lang="de-DE" dirty="0" smtClean="0"/>
              <a:t>für </a:t>
            </a:r>
            <a:r>
              <a:rPr lang="de-DE" dirty="0"/>
              <a:t>jeden </a:t>
            </a:r>
            <a:r>
              <a:rPr lang="en-US" i="1" dirty="0" smtClean="0"/>
              <a:t>Cluster</a:t>
            </a:r>
            <a:r>
              <a:rPr lang="de-DE" dirty="0" smtClean="0"/>
              <a:t> </a:t>
            </a:r>
            <a:r>
              <a:rPr lang="de-DE" dirty="0"/>
              <a:t>des </a:t>
            </a:r>
            <a:r>
              <a:rPr lang="en-US" i="1" dirty="0" smtClean="0"/>
              <a:t>Volumes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Boot </a:t>
            </a:r>
            <a:r>
              <a:rPr lang="en-US" i="1" dirty="0"/>
              <a:t>File:</a:t>
            </a:r>
            <a:r>
              <a:rPr lang="de-DE" dirty="0"/>
              <a:t> enthält initiales Programm zum Laden, sowie </a:t>
            </a:r>
            <a:r>
              <a:rPr lang="de-DE" dirty="0" smtClean="0"/>
              <a:t>die Nummern der ersten </a:t>
            </a:r>
            <a:r>
              <a:rPr lang="en-US" i="1" dirty="0" smtClean="0"/>
              <a:t>Cluster</a:t>
            </a:r>
            <a:r>
              <a:rPr lang="de-DE" dirty="0" smtClean="0"/>
              <a:t> </a:t>
            </a:r>
            <a:r>
              <a:rPr lang="de-DE" dirty="0"/>
              <a:t>der MFT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Bad Cluster File:</a:t>
            </a:r>
            <a:r>
              <a:rPr lang="de-DE" dirty="0"/>
              <a:t> enthält alle nicht lesbaren </a:t>
            </a:r>
            <a:r>
              <a:rPr lang="en-US" i="1" dirty="0" smtClean="0"/>
              <a:t>Cluster</a:t>
            </a:r>
            <a:r>
              <a:rPr lang="de-DE" dirty="0" smtClean="0"/>
              <a:t> </a:t>
            </a:r>
            <a:r>
              <a:rPr lang="de-DE" dirty="0"/>
              <a:t>der Platte</a:t>
            </a:r>
            <a:br>
              <a:rPr lang="de-DE" dirty="0"/>
            </a:br>
            <a:r>
              <a:rPr lang="de-DE" dirty="0"/>
              <a:t>NTFS markiert automatisch alle schlechten </a:t>
            </a:r>
            <a:r>
              <a:rPr lang="en-US" i="1" dirty="0" smtClean="0"/>
              <a:t>Cluster</a:t>
            </a:r>
            <a:r>
              <a:rPr lang="de-DE" dirty="0" smtClean="0"/>
              <a:t> </a:t>
            </a:r>
            <a:r>
              <a:rPr lang="de-DE" dirty="0"/>
              <a:t>und versucht, die Dateien in einen anderen </a:t>
            </a:r>
            <a:r>
              <a:rPr lang="en-US" i="1" dirty="0" smtClean="0"/>
              <a:t>Cluster</a:t>
            </a:r>
            <a:r>
              <a:rPr lang="de-DE" dirty="0" smtClean="0"/>
              <a:t> </a:t>
            </a:r>
            <a:r>
              <a:rPr lang="de-DE" dirty="0"/>
              <a:t>zu retten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CB4FD01-57A3-4243-B3B8-6440668199A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</a:t>
            </a:r>
            <a:r>
              <a:rPr lang="en-US" dirty="0" smtClean="0"/>
              <a:t>Features</a:t>
            </a:r>
            <a:r>
              <a:rPr lang="de-DE" dirty="0" smtClean="0"/>
              <a:t> von NTFS</a:t>
            </a:r>
            <a:endParaRPr lang="de-DE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Kompression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Kompression von Dateien (LZ77) inhärent in NTFS integriert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Sollte lt. Microsoft nur auf Dateien angewendet werden, die i.d.R. regulär strukturiert sind, selten geschrieben werden und auf die sequentiell zugegriffen wird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 smtClean="0"/>
              <a:t>Verschlüsselung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Encrypting File System (EFS)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Transparent für Anwender auf Ebene von Dateien und Verzeichnissen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DESX, Triple DES, AES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73E076E-FE65-4ED4-95A6-42F47373DE9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Filesysteme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Einleitung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Beispiel: UNIX/Linux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</a:t>
            </a:r>
            <a:r>
              <a:rPr lang="de-DE" dirty="0"/>
              <a:t>: FAT32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Beispiel</a:t>
            </a:r>
            <a:r>
              <a:rPr lang="de-DE" dirty="0"/>
              <a:t>: NTFS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Struktur </a:t>
            </a:r>
            <a:r>
              <a:rPr lang="en-US" sz="2000" i="1" dirty="0"/>
              <a:t>(Streams)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Dateiverwaltung </a:t>
            </a:r>
            <a:r>
              <a:rPr lang="en-US" sz="2000" i="1" dirty="0"/>
              <a:t>(Master File Table)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Metadaten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/>
              <a:t>Zuverlässige Filesysteme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Limitierung </a:t>
            </a:r>
            <a:r>
              <a:rPr lang="de-DE" dirty="0"/>
              <a:t>der Plattennutzung, fehlerhafte Blöcke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449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4B74523-99ED-4E0D-B0FC-A628178707C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NTFS ist ein </a:t>
            </a:r>
            <a:r>
              <a:rPr lang="en-US" b="1" i="1" dirty="0"/>
              <a:t>Journaling</a:t>
            </a:r>
            <a:r>
              <a:rPr lang="en-US" b="1" dirty="0"/>
              <a:t>-Filesystem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Änderungen an der MFT und an Dateien werden protokolliert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Konsistenz der Daten und Metadaten kann nach einem Systemausfall durch Abgleich des Protokolls mit den Daten wieder hergestellt werden.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Nachteile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Etwas ineffizienter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Nur für </a:t>
            </a:r>
            <a:r>
              <a:rPr lang="en-US" dirty="0"/>
              <a:t>Volumes</a:t>
            </a:r>
            <a:r>
              <a:rPr lang="de-DE" dirty="0"/>
              <a:t> &gt; 400 MB geeignet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87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Schematischer Aufbau eines Plattenlaufwerks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39D79CD7-9766-4E27-9BD3-0FE5B13DBDF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5656" y="2921099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Speicher-platten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618656" y="3606899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771056" y="3073499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771056" y="3378299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71056" y="3606899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771056" y="3683099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80856" y="2768699"/>
            <a:ext cx="1524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09256" y="2997299"/>
            <a:ext cx="28956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609256" y="3378299"/>
            <a:ext cx="28956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609256" y="3759299"/>
            <a:ext cx="28956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609256" y="4140299"/>
            <a:ext cx="28956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609256" y="4521299"/>
            <a:ext cx="28956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 dirty="0"/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4218856" y="2311499"/>
            <a:ext cx="1676400" cy="3133725"/>
            <a:chOff x="1920" y="1056"/>
            <a:chExt cx="1056" cy="1974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920" y="2736"/>
              <a:ext cx="1056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/>
                <a:t>Motor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160" y="105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/>
                <a:t>Achse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361856" y="1776512"/>
            <a:ext cx="2505075" cy="3200400"/>
            <a:chOff x="3840" y="864"/>
            <a:chExt cx="1584" cy="2016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4368" y="1488"/>
              <a:ext cx="816" cy="1392"/>
              <a:chOff x="3072" y="1344"/>
              <a:chExt cx="816" cy="1392"/>
            </a:xfrm>
          </p:grpSpPr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3792" y="1344"/>
                <a:ext cx="96" cy="13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1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3072" y="144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1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072" y="1920"/>
                <a:ext cx="1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3072" y="192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1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3072" y="216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3072" y="2400"/>
                <a:ext cx="1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 dirty="0"/>
              </a:p>
            </p:txBody>
          </p:sp>
          <p:grpSp>
            <p:nvGrpSpPr>
              <p:cNvPr id="35" name="Group 31"/>
              <p:cNvGrpSpPr>
                <a:grpSpLocks/>
              </p:cNvGrpSpPr>
              <p:nvPr/>
            </p:nvGrpSpPr>
            <p:grpSpPr bwMode="auto">
              <a:xfrm flipV="1">
                <a:off x="3072" y="1536"/>
                <a:ext cx="768" cy="48"/>
                <a:chOff x="4272" y="1536"/>
                <a:chExt cx="768" cy="48"/>
              </a:xfrm>
            </p:grpSpPr>
            <p:sp>
              <p:nvSpPr>
                <p:cNvPr id="48" name="Rectangle 32"/>
                <p:cNvSpPr>
                  <a:spLocks noChangeArrowheads="1"/>
                </p:cNvSpPr>
                <p:nvPr/>
              </p:nvSpPr>
              <p:spPr bwMode="auto">
                <a:xfrm flipV="1">
                  <a:off x="4272" y="1536"/>
                  <a:ext cx="192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272" y="153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36" name="Group 34"/>
              <p:cNvGrpSpPr>
                <a:grpSpLocks/>
              </p:cNvGrpSpPr>
              <p:nvPr/>
            </p:nvGrpSpPr>
            <p:grpSpPr bwMode="auto">
              <a:xfrm flipV="1">
                <a:off x="3072" y="1776"/>
                <a:ext cx="768" cy="48"/>
                <a:chOff x="4272" y="1536"/>
                <a:chExt cx="768" cy="48"/>
              </a:xfrm>
            </p:grpSpPr>
            <p:sp>
              <p:nvSpPr>
                <p:cNvPr id="46" name="Rectangle 35"/>
                <p:cNvSpPr>
                  <a:spLocks noChangeArrowheads="1"/>
                </p:cNvSpPr>
                <p:nvPr/>
              </p:nvSpPr>
              <p:spPr bwMode="auto">
                <a:xfrm flipV="1">
                  <a:off x="4272" y="1536"/>
                  <a:ext cx="192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7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272" y="153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37" name="Group 37"/>
              <p:cNvGrpSpPr>
                <a:grpSpLocks/>
              </p:cNvGrpSpPr>
              <p:nvPr/>
            </p:nvGrpSpPr>
            <p:grpSpPr bwMode="auto">
              <a:xfrm flipV="1">
                <a:off x="3072" y="2016"/>
                <a:ext cx="768" cy="48"/>
                <a:chOff x="4272" y="1536"/>
                <a:chExt cx="768" cy="48"/>
              </a:xfrm>
            </p:grpSpPr>
            <p:sp>
              <p:nvSpPr>
                <p:cNvPr id="44" name="Rectangle 38"/>
                <p:cNvSpPr>
                  <a:spLocks noChangeArrowheads="1"/>
                </p:cNvSpPr>
                <p:nvPr/>
              </p:nvSpPr>
              <p:spPr bwMode="auto">
                <a:xfrm flipV="1">
                  <a:off x="4272" y="1536"/>
                  <a:ext cx="192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272" y="153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38" name="Group 40"/>
              <p:cNvGrpSpPr>
                <a:grpSpLocks/>
              </p:cNvGrpSpPr>
              <p:nvPr/>
            </p:nvGrpSpPr>
            <p:grpSpPr bwMode="auto">
              <a:xfrm flipV="1">
                <a:off x="3072" y="2256"/>
                <a:ext cx="768" cy="48"/>
                <a:chOff x="4272" y="1536"/>
                <a:chExt cx="768" cy="48"/>
              </a:xfrm>
            </p:grpSpPr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 flipV="1">
                  <a:off x="4272" y="1536"/>
                  <a:ext cx="192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272" y="153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 dirty="0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 flipV="1">
                <a:off x="3072" y="2496"/>
                <a:ext cx="768" cy="48"/>
                <a:chOff x="4272" y="1536"/>
                <a:chExt cx="768" cy="48"/>
              </a:xfrm>
            </p:grpSpPr>
            <p:sp>
              <p:nvSpPr>
                <p:cNvPr id="40" name="Rectangle 44"/>
                <p:cNvSpPr>
                  <a:spLocks noChangeArrowheads="1"/>
                </p:cNvSpPr>
                <p:nvPr/>
              </p:nvSpPr>
              <p:spPr bwMode="auto">
                <a:xfrm flipV="1">
                  <a:off x="4272" y="1536"/>
                  <a:ext cx="192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4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72" y="153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22" name="Text Box 46"/>
            <p:cNvSpPr txBox="1">
              <a:spLocks noChangeArrowheads="1"/>
            </p:cNvSpPr>
            <p:nvPr/>
          </p:nvSpPr>
          <p:spPr bwMode="auto">
            <a:xfrm>
              <a:off x="3840" y="864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dirty="0"/>
                <a:t>Schreib-/Leseköpfe</a:t>
              </a:r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 flipH="1">
              <a:off x="4512" y="1104"/>
              <a:ext cx="288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8400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2604E-6 L -0.084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2A2CB5-F50D-4F8F-84C1-0A10D46EADE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(1)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Mögliche Fehler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Stromausfall (dummer Benutzer schaltet einfach Rechner aus)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Systemabsturz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Auswirkungen auf das Filesystem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Inkonsistente Metadaten</a:t>
            </a:r>
            <a:br>
              <a:rPr lang="de-DE" dirty="0"/>
            </a:br>
            <a:r>
              <a:rPr lang="de-DE" dirty="0"/>
              <a:t>z.B. Verzeichniseintrag fehlt zur Datei oder umgekehrt</a:t>
            </a:r>
            <a:br>
              <a:rPr lang="de-DE" dirty="0"/>
            </a:br>
            <a:r>
              <a:rPr lang="de-DE" dirty="0"/>
              <a:t>z.B. Block ist benutzt aber nicht als belegt markiert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Reparaturprogramme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Programme wie </a:t>
            </a:r>
            <a:r>
              <a:rPr lang="de-DE" b="1" dirty="0">
                <a:latin typeface="Courier New" pitchFamily="49" charset="0"/>
              </a:rPr>
              <a:t>chkdsk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</a:rPr>
              <a:t>scandisk</a:t>
            </a:r>
            <a:r>
              <a:rPr lang="de-DE" dirty="0"/>
              <a:t> oder </a:t>
            </a:r>
            <a:r>
              <a:rPr lang="de-DE" b="1" dirty="0">
                <a:latin typeface="Courier New" pitchFamily="49" charset="0"/>
              </a:rPr>
              <a:t>fsck</a:t>
            </a:r>
            <a:r>
              <a:rPr lang="de-DE" dirty="0"/>
              <a:t> können inkonsistente Metadaten reparieren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>
                <a:sym typeface="Wingdings" pitchFamily="2" charset="2"/>
              </a:rPr>
              <a:t> </a:t>
            </a:r>
            <a:r>
              <a:rPr lang="de-DE" b="1" dirty="0"/>
              <a:t>Datenverluste bei Reparatur möglich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>
                <a:sym typeface="Wingdings" pitchFamily="2" charset="2"/>
              </a:rPr>
              <a:t></a:t>
            </a:r>
            <a:r>
              <a:rPr lang="de-DE" b="1" dirty="0"/>
              <a:t> Große Platten implizieren lange Laufzeiten der Reparaturprogramme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B04FF6A-870A-4C52-ADFE-BA9313DFCD06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(2)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/>
              <a:t>Zusätzlich zum Schreiben der Daten und Metadaten (z.B. </a:t>
            </a:r>
            <a:r>
              <a:rPr lang="en-US" b="1" i="1" dirty="0" smtClean="0"/>
              <a:t>Inodes</a:t>
            </a:r>
            <a:r>
              <a:rPr lang="de-DE" b="1" dirty="0" smtClean="0"/>
              <a:t>) </a:t>
            </a:r>
            <a:r>
              <a:rPr lang="de-DE" b="1" dirty="0"/>
              <a:t>wird ein Protokoll der Änderungen geführt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Alle Änderungen treten als Teil von Transaktionen auf.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Beispiele für Transaktionen: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Erzeugen, Löschen, Erweitern, Verkürzen von Dateien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Dateiattribute verändern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Datei umbenennen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Protokollieren aller Änderungen am Dateisystem zusätzlich in einer Protokolldatei </a:t>
            </a:r>
            <a:r>
              <a:rPr lang="en-US" i="1" dirty="0"/>
              <a:t>(Log File)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Beim Bootvorgang wird Protokolldatei mit den aktuellen Änderungen abgeglichen, damit werden Inkonsistenzen vermieden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F503060-1F82-4376-8696-9BF501A9ED0B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(3)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/>
              <a:t>Protokollierung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Für jeden Einzelvorgang einer Transaktion wird zunächst ein </a:t>
            </a:r>
            <a:r>
              <a:rPr lang="en-US" i="1" dirty="0" smtClean="0"/>
              <a:t>Log</a:t>
            </a:r>
            <a:r>
              <a:rPr lang="de-DE" dirty="0" smtClean="0"/>
              <a:t>-Eintrag </a:t>
            </a:r>
            <a:r>
              <a:rPr lang="de-DE" dirty="0"/>
              <a:t>erzeugt und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danach die Änderung am Dateisystem vorgenommen.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Dabei </a:t>
            </a:r>
            <a:r>
              <a:rPr lang="de-DE" dirty="0"/>
              <a:t>gilt: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Der </a:t>
            </a:r>
            <a:r>
              <a:rPr lang="en-US" i="1" dirty="0" smtClean="0"/>
              <a:t>Log</a:t>
            </a:r>
            <a:r>
              <a:rPr lang="de-DE" dirty="0" smtClean="0"/>
              <a:t>-Eintrag </a:t>
            </a:r>
            <a:r>
              <a:rPr lang="de-DE" dirty="0"/>
              <a:t>wird immer </a:t>
            </a:r>
            <a:r>
              <a:rPr lang="de-DE" i="1" u="sng" dirty="0">
                <a:solidFill>
                  <a:srgbClr val="A32638"/>
                </a:solidFill>
              </a:rPr>
              <a:t>vor</a:t>
            </a:r>
            <a:r>
              <a:rPr lang="de-DE" dirty="0"/>
              <a:t> der eigentlichen Änderung auf Platte geschrieben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Wurde etwas auf der Platte geändert, steht auch der Protokolleintrag dazu auf der Platte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10F5009-1C37-4D36-8749-6304FED1EAE7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(4)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/>
              <a:t>Fehlererholung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Beim Bootvorgang wird überprüft, ob die protokollierten Änderungen vorhanden sind: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Transaktion kann wiederholt bzw. abgeschlossen werden </a:t>
            </a:r>
            <a:r>
              <a:rPr lang="en-US" i="1" dirty="0"/>
              <a:t>(Redo)</a:t>
            </a:r>
            <a:r>
              <a:rPr lang="de-DE" dirty="0"/>
              <a:t>, falls alle </a:t>
            </a:r>
            <a:r>
              <a:rPr lang="en-US" i="1" dirty="0" smtClean="0"/>
              <a:t>Log</a:t>
            </a:r>
            <a:r>
              <a:rPr lang="de-DE" dirty="0" smtClean="0"/>
              <a:t>-Einträge </a:t>
            </a:r>
            <a:r>
              <a:rPr lang="de-DE" dirty="0"/>
              <a:t>vorhanden.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Angefangene aber nicht beendete Transaktionen werden rückgängig gemacht </a:t>
            </a:r>
            <a:r>
              <a:rPr lang="en-US" i="1" dirty="0"/>
              <a:t>(Undo)</a:t>
            </a:r>
            <a:r>
              <a:rPr lang="de-DE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BBAB80F-C1C9-4D22-928B-0FC71BAE617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(5)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b="1" dirty="0"/>
              <a:t>Beispiel: Löschen einer Datei im NTFS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Vorgänge der Transaktion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Beginn der Transaktion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Freigeben der </a:t>
            </a:r>
            <a:r>
              <a:rPr lang="en-US" i="1" dirty="0"/>
              <a:t>Extents</a:t>
            </a:r>
            <a:r>
              <a:rPr lang="de-DE" dirty="0"/>
              <a:t> durch Löschen der entsprechenden Bits in der Belegungstabelle (gesetzte Bits kennzeichnen belegten </a:t>
            </a:r>
            <a:r>
              <a:rPr lang="en-US" i="1" dirty="0" smtClean="0"/>
              <a:t>Cluster</a:t>
            </a:r>
            <a:r>
              <a:rPr lang="de-DE" dirty="0" smtClean="0"/>
              <a:t>)</a:t>
            </a: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Freigeben des MFT-Eintrags der Datei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Löschen des Verzeichniseintrags der Datei (evtl. Freigeben eines </a:t>
            </a:r>
            <a:r>
              <a:rPr lang="en-US" i="1" dirty="0"/>
              <a:t>Extents</a:t>
            </a:r>
            <a:r>
              <a:rPr lang="de-DE" dirty="0"/>
              <a:t> aus dem Index)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Ende der Transaktion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Alle Vorgänge werden unter der </a:t>
            </a:r>
            <a:r>
              <a:rPr lang="en-US" i="1" dirty="0"/>
              <a:t>File Reference</a:t>
            </a:r>
            <a:r>
              <a:rPr lang="de-DE" dirty="0"/>
              <a:t> im </a:t>
            </a:r>
            <a:r>
              <a:rPr lang="en-US" i="1" dirty="0"/>
              <a:t>Log</a:t>
            </a:r>
            <a:r>
              <a:rPr lang="en-US" dirty="0"/>
              <a:t> </a:t>
            </a:r>
            <a:r>
              <a:rPr lang="de-DE" dirty="0" smtClean="0"/>
              <a:t>protokolliert</a:t>
            </a:r>
            <a:r>
              <a:rPr lang="de-DE" dirty="0"/>
              <a:t>, danach jeweils durchgeführt.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Protokolleinträge enthalten Informationen zum </a:t>
            </a:r>
            <a:r>
              <a:rPr lang="en-US" i="1" dirty="0" smtClean="0"/>
              <a:t>Redo</a:t>
            </a:r>
            <a:r>
              <a:rPr lang="de-DE" dirty="0" smtClean="0"/>
              <a:t> </a:t>
            </a:r>
            <a:r>
              <a:rPr lang="de-DE" dirty="0"/>
              <a:t>und zum </a:t>
            </a:r>
            <a:r>
              <a:rPr lang="en-US" i="1" dirty="0" smtClean="0"/>
              <a:t>Undo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2734FE-D58C-4B79-B19E-FD194E7724C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(6)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Log</a:t>
            </a:r>
            <a:r>
              <a:rPr lang="de-DE" dirty="0" smtClean="0"/>
              <a:t> </a:t>
            </a:r>
            <a:r>
              <a:rPr lang="de-DE" dirty="0"/>
              <a:t>vollständig (Ende der Transaktion wurde protokolliert und steht auf Platte)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Redo</a:t>
            </a:r>
            <a:r>
              <a:rPr lang="de-DE" dirty="0"/>
              <a:t> der Transaktion: alle Operationen werden wiederholt, falls nötig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Log</a:t>
            </a:r>
            <a:r>
              <a:rPr lang="de-DE" dirty="0" smtClean="0"/>
              <a:t> </a:t>
            </a:r>
            <a:r>
              <a:rPr lang="de-DE" dirty="0"/>
              <a:t>unvollständig (Ende der Transaktion steht nicht auf Platte)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/>
              <a:t>Undo</a:t>
            </a:r>
            <a:r>
              <a:rPr lang="de-DE" dirty="0"/>
              <a:t> der Transaktion: in umgekehrter Reihenfolge werden alle Operationen rückgängig gemacht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Checkpoints</a:t>
            </a:r>
            <a:endParaRPr lang="en-US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Log File</a:t>
            </a:r>
            <a:r>
              <a:rPr lang="de-DE" dirty="0" smtClean="0"/>
              <a:t> </a:t>
            </a:r>
            <a:r>
              <a:rPr lang="de-DE" dirty="0"/>
              <a:t>kann nicht beliebig groß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Gelegentlich wird für einen konsistenten Zustand auf Platte gesorgt </a:t>
            </a:r>
            <a:r>
              <a:rPr lang="en-US" i="1" dirty="0"/>
              <a:t>(Checkpoint)</a:t>
            </a:r>
            <a:r>
              <a:rPr lang="de-DE" dirty="0"/>
              <a:t> und dieser Zustand protokolliert (alle Protokolleinträge vorher können gelöscht werden)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Ähnlich verfährt NTFS, wenn Ende des </a:t>
            </a:r>
            <a:r>
              <a:rPr lang="en-US" i="1" dirty="0"/>
              <a:t>Log Files</a:t>
            </a:r>
            <a:r>
              <a:rPr lang="de-DE" dirty="0"/>
              <a:t> erreicht wird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E8C518B-3532-4537-9C0B-D394F98FF7A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Journaling</a:t>
            </a:r>
            <a:r>
              <a:rPr lang="en-US" dirty="0"/>
              <a:t>-Filesysteme (7)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Ergebnis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Eine Transaktion ist entweder vollständig durchgeführt oder gar nicht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Benutzer kann ebenfalls Transaktionen über mehrere Dateizugriffe definieren, wenn diese ebenfalls im </a:t>
            </a:r>
            <a:r>
              <a:rPr lang="en-US" i="1" dirty="0" smtClean="0"/>
              <a:t>Log</a:t>
            </a:r>
            <a:r>
              <a:rPr lang="de-DE" dirty="0" smtClean="0"/>
              <a:t> </a:t>
            </a:r>
            <a:r>
              <a:rPr lang="de-DE" dirty="0"/>
              <a:t>erfasst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Keine inkonsistenten Metadaten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Hochfahren eines abgestürzten Systems benötigt nur den relativ kurzen Durchgang durch das </a:t>
            </a:r>
            <a:r>
              <a:rPr lang="en-US" i="1" dirty="0"/>
              <a:t>Log File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Alternative </a:t>
            </a:r>
            <a:r>
              <a:rPr lang="de-DE" b="1" dirty="0">
                <a:latin typeface="Courier New" pitchFamily="49" charset="0"/>
              </a:rPr>
              <a:t>chkdsk</a:t>
            </a:r>
            <a:r>
              <a:rPr lang="de-DE" dirty="0"/>
              <a:t> benötigt viel Zeit bei großen Platten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Nachteile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Ineffizienter, da zusätzliches </a:t>
            </a:r>
            <a:r>
              <a:rPr lang="en-US" i="1" dirty="0"/>
              <a:t>Log File</a:t>
            </a:r>
            <a:r>
              <a:rPr lang="de-DE" dirty="0"/>
              <a:t> geschrieben wird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Beispiele: NTFS, EXT3, ReiserFS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6747FE3-1BE2-4BA7-8491-67F21BADB579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Log-Structured File Systems</a:t>
            </a:r>
            <a:r>
              <a:rPr lang="en-US" dirty="0"/>
              <a:t> (1)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Alle Änderungen im Dateisystem erfolgen auf Kopien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Der Inhalt veränderter Blöcke wird in einen neuen Block geschrieben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 LinLogFS: Superblock einziger nicht ersetzter Block</a:t>
            </a:r>
          </a:p>
        </p:txBody>
      </p:sp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24821" r="81755" b="44951"/>
          <a:stretch>
            <a:fillRect/>
          </a:stretch>
        </p:blipFill>
        <p:spPr bwMode="auto">
          <a:xfrm>
            <a:off x="611188" y="2203450"/>
            <a:ext cx="20510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F080C7-645F-4E24-816B-02DB066DC665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Log-Structured File Systems</a:t>
            </a:r>
            <a:r>
              <a:rPr lang="en-US" dirty="0"/>
              <a:t> (2)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Alle Änderungen im Dateisystem erfolgen auf Kopien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Der Inhalt veränderter Blöcke wird in einen neuen Block geschrieben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 LinLogFS: Superblock einziger nicht ersetzter Block</a:t>
            </a:r>
          </a:p>
        </p:txBody>
      </p:sp>
      <p:pic>
        <p:nvPicPr>
          <p:cNvPr id="893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28571" r="76506" b="41170"/>
          <a:stretch>
            <a:fillRect/>
          </a:stretch>
        </p:blipFill>
        <p:spPr bwMode="auto">
          <a:xfrm>
            <a:off x="611188" y="2201863"/>
            <a:ext cx="310197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911110F-D748-4F88-8C09-89BFE7B517F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Log-Structured File Systems</a:t>
            </a:r>
            <a:r>
              <a:rPr lang="en-US" dirty="0"/>
              <a:t> (3)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Alle Änderungen im Dateisystem erfolgen auf Kopien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Der Inhalt veränderter Blöcke wird in einen neuen Block geschrieben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 LinLogFS: Superblock einziger nicht ersetzter Block</a:t>
            </a:r>
          </a:p>
        </p:txBody>
      </p:sp>
      <p:pic>
        <p:nvPicPr>
          <p:cNvPr id="896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22932" r="76506" b="46211"/>
          <a:stretch>
            <a:fillRect/>
          </a:stretch>
        </p:blipFill>
        <p:spPr bwMode="auto">
          <a:xfrm>
            <a:off x="611188" y="2201863"/>
            <a:ext cx="310515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Einteilung der Platten in Sektoren, Spuren und Zylinder (1)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802FB13C-7790-4C98-ABD3-B5F7D97CFF2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15242" r="18102" b="5081"/>
          <a:stretch>
            <a:fillRect/>
          </a:stretch>
        </p:blipFill>
        <p:spPr bwMode="auto">
          <a:xfrm>
            <a:off x="3392809" y="1219200"/>
            <a:ext cx="54276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3528" y="5868561"/>
            <a:ext cx="5472608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Hennessy/Patterson,</a:t>
            </a:r>
            <a:r>
              <a:rPr lang="en-US" sz="1600" i="1" dirty="0" smtClean="0"/>
              <a:t> Computer Architecture, 3. </a:t>
            </a:r>
            <a:r>
              <a:rPr lang="de-DE" sz="1600" i="1" dirty="0" smtClean="0"/>
              <a:t>Auflage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</a:p>
          <a:p>
            <a:r>
              <a:rPr lang="en-US" sz="1600" dirty="0" smtClean="0">
                <a:ea typeface="ヒラギノ角ゴ Pro W3" pitchFamily="96" charset="-128"/>
              </a:rPr>
              <a:t>© Elsevier Science (USA), 2003. All rights reserved</a:t>
            </a:r>
            <a:endParaRPr lang="en-US" sz="1600" dirty="0">
              <a:ea typeface="ヒラギノ角ゴ Pro W3" pitchFamily="96" charset="-128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79388" y="1387475"/>
            <a:ext cx="3213421" cy="49942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Jede Speicherplatte </a:t>
            </a:r>
            <a:r>
              <a:rPr lang="en-US" i="1" kern="0" dirty="0" smtClean="0"/>
              <a:t>(Platter)</a:t>
            </a:r>
            <a:r>
              <a:rPr lang="de-DE" kern="0" dirty="0" smtClean="0"/>
              <a:t> hat auf Ober- und Unterseite einen eigenen Schreib-/ Lesekopf </a:t>
            </a:r>
            <a:r>
              <a:rPr lang="en-US" i="1" kern="0" dirty="0" smtClean="0"/>
              <a:t>(Head)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Jedes </a:t>
            </a:r>
            <a:r>
              <a:rPr lang="en-US" i="1" kern="0" dirty="0" smtClean="0"/>
              <a:t>Platter</a:t>
            </a:r>
            <a:r>
              <a:rPr lang="de-DE" kern="0" dirty="0" smtClean="0"/>
              <a:t> ist in konzentrische Spuren </a:t>
            </a:r>
            <a:r>
              <a:rPr lang="en-US" i="1" kern="0" dirty="0" smtClean="0"/>
              <a:t>(Tracks)</a:t>
            </a:r>
            <a:r>
              <a:rPr lang="de-DE" kern="0" dirty="0" smtClean="0"/>
              <a:t> eingeteilt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Ein und dieselbe Spur über alle </a:t>
            </a:r>
            <a:r>
              <a:rPr lang="en-US" i="1" kern="0" dirty="0" smtClean="0"/>
              <a:t>Platter</a:t>
            </a:r>
            <a:r>
              <a:rPr lang="de-DE" kern="0" dirty="0" smtClean="0"/>
              <a:t> hinweg ergibt einen Zylinder</a:t>
            </a:r>
          </a:p>
        </p:txBody>
      </p:sp>
    </p:spTree>
    <p:extLst>
      <p:ext uri="{BB962C8B-B14F-4D97-AF65-F5344CB8AC3E}">
        <p14:creationId xmlns:p14="http://schemas.microsoft.com/office/powerpoint/2010/main" val="363026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8F869EA-B71C-4060-87F7-35EB5325F60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Log-Structured File Systems</a:t>
            </a:r>
            <a:r>
              <a:rPr lang="en-US" dirty="0"/>
              <a:t> (4)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Alle Änderungen im Dateisystem erfolgen auf Kopien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Der Inhalt veränderter Blöcke wird in einen neuen Block geschrieben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 LinLogFS: Superblock einziger nicht ersetzter Block</a:t>
            </a:r>
          </a:p>
        </p:txBody>
      </p:sp>
      <p:pic>
        <p:nvPicPr>
          <p:cNvPr id="898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24821" r="76506" b="44951"/>
          <a:stretch>
            <a:fillRect/>
          </a:stretch>
        </p:blipFill>
        <p:spPr bwMode="auto">
          <a:xfrm>
            <a:off x="611188" y="2201863"/>
            <a:ext cx="31019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830DE3E-6C9B-4FE4-8026-1A634D9E4110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Log-Structured File Systems</a:t>
            </a:r>
            <a:r>
              <a:rPr lang="en-US" dirty="0"/>
              <a:t> (5)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Alle Änderungen im Dateisystem erfolgen auf Kopien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Der Inhalt veränderter Blöcke wird in einen neuen Block geschrieben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Beispiel LinLogFS: Superblock einziger nicht ersetzter Block</a:t>
            </a:r>
          </a:p>
        </p:txBody>
      </p:sp>
      <p:pic>
        <p:nvPicPr>
          <p:cNvPr id="900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21640" r="76506" b="47502"/>
          <a:stretch>
            <a:fillRect/>
          </a:stretch>
        </p:blipFill>
        <p:spPr bwMode="auto">
          <a:xfrm>
            <a:off x="611188" y="2201863"/>
            <a:ext cx="310515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94A2C9D-030A-44D7-8625-8A4B6ABD45F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Log-Structured File Systems</a:t>
            </a:r>
            <a:r>
              <a:rPr lang="en-US" dirty="0"/>
              <a:t> (6)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Vorteile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Datenkonsistenz bei Systemausfällen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Eine atomare Änderung macht alle zusammengehörigen Änderungen sichtbar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Schnappschüsse / </a:t>
            </a:r>
            <a:r>
              <a:rPr lang="en-US" i="1" dirty="0"/>
              <a:t>Checkpoints</a:t>
            </a:r>
            <a:r>
              <a:rPr lang="de-DE" dirty="0"/>
              <a:t> einfach realisierbar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Gute Schreibeffizienz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Alle zu schreibenden Blöcke werden kontinuierlich geschrieben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Nachteile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Gesamtperformanz geringer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Beispiele: LinLogFS, BSD LFS, AIX XFS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8C02C1C-80DD-40B4-A8D1-436D6A43E74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Limitierung der Plattennutzung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Mehrbenutzersysteme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Einzelnen Benutzern sollen verschieden große Kontingente zur Verfügung stehen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Gegenseitige Beeinflussung soll vermieden werden (</a:t>
            </a:r>
            <a:r>
              <a:rPr lang="en-US" i="1" dirty="0"/>
              <a:t>Disk full</a:t>
            </a:r>
            <a:r>
              <a:rPr lang="de-DE" dirty="0"/>
              <a:t> Fehlermeldung)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Quota</a:t>
            </a:r>
            <a:r>
              <a:rPr lang="de-DE" b="1" dirty="0" smtClean="0"/>
              <a:t>-Systeme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Tabelle enthält maximale und augenblickliche Anzahl von Blöcken für die Dateien und Verzeichnisse eines Benutzers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Tabelle steht auf Platte und wird vom Filesystem fortgeschrieben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Benutzer erhält </a:t>
            </a:r>
            <a:r>
              <a:rPr lang="en-US" i="1" dirty="0"/>
              <a:t>Disk full</a:t>
            </a:r>
            <a:r>
              <a:rPr lang="de-DE" dirty="0"/>
              <a:t> Meldung, wenn seine </a:t>
            </a:r>
            <a:r>
              <a:rPr lang="en-US" i="1" dirty="0" smtClean="0"/>
              <a:t>Quota</a:t>
            </a:r>
            <a:r>
              <a:rPr lang="de-DE" dirty="0" smtClean="0"/>
              <a:t> </a:t>
            </a:r>
            <a:r>
              <a:rPr lang="de-DE" dirty="0"/>
              <a:t>verbraucht ist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Üblicherweise gibt es eine weiche und eine harte Grenze (weiche Grenze kann für eine bestimmte Zeit überschritten werden)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EF782ED-CED9-41DF-9925-AAA59F6CF40D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Fehlerhafte Plattenblöcke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Blöcke, die beim Lesen Fehlermeldungen erzeugen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z.B. Prüfsummenfehler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Hardwarelösung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Platte und Plattencontroller bemerken selbst fehlerhafte Blöcke und maskieren diese aus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Zugriff auf den Block wird vom Controller automatisch auf einen „gesunden“ Block umgeleitet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r>
              <a:rPr lang="de-DE" b="1" dirty="0"/>
              <a:t>Softwarelösung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Filesystem bemerkt fehlerhafte Blöcke und markiert diese auch als belegt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3634D4F-FD32-477A-84D0-19DD0084E8E1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Einleitung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Festplatten: Platten, Sektoren, Spuren, Zylinder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Bestandteile von Filesystemen: Dateien, Verzeichnisse, Partitionen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Attribute: Name, Typ, Größe, Zeitstempel, ...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Operationen: lesen, schreiben, ausführen, erzeugen, löschen, ...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UNIX/Linux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Baumförmige, hierarchische Organisation</a:t>
            </a:r>
            <a:endParaRPr lang="en-US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Harte und symbolische </a:t>
            </a:r>
            <a:r>
              <a:rPr lang="en-US" i="1" dirty="0" smtClean="0"/>
              <a:t>Links</a:t>
            </a:r>
            <a:r>
              <a:rPr lang="de-DE" dirty="0" smtClean="0"/>
              <a:t>: „Abkürzungen“ im Verzeichnisbaum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Inodes</a:t>
            </a:r>
            <a:r>
              <a:rPr lang="de-DE" i="1" dirty="0" smtClean="0"/>
              <a:t>:</a:t>
            </a:r>
            <a:r>
              <a:rPr lang="de-DE" dirty="0" smtClean="0"/>
              <a:t> zentrale Datenstruktur zur Verwaltung von Dateien und Verzeichnissen; enthalten Dateityp, Größe, Eigentümer, Rechte, ...;</a:t>
            </a:r>
            <a:br>
              <a:rPr lang="de-DE" dirty="0" smtClean="0"/>
            </a:br>
            <a:r>
              <a:rPr lang="de-DE" dirty="0" smtClean="0"/>
              <a:t>12 direkte, 3 ein- bis dreifach-indirekte Adressen auf Datenblöcke (zumindest in EXT2)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BSD: Zylindergruppen; EXT2: Blockgruppen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7BD5EC6-67D5-4CD3-962F-4CCD9E26736E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FAT32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Partitionen mit Laufwerks-Buchstaben; 8.3 Namenskonvention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FAT: pro Datenblock ein Eintrag; Block markiert als frei, belegt, defekt; Implementierung von Files als einfach verkettete Liste von Datenblöcken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Verzeichnisse werden in speziellen Dateien gespeichert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NTFS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Dateien: können aus mehreren Strömen bestehen, die Nutzdaten unterschiedlicher Bedeutung enthalten</a:t>
            </a:r>
            <a:endParaRPr lang="en-US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Master File Table:</a:t>
            </a:r>
            <a:r>
              <a:rPr lang="de-DE" dirty="0" smtClean="0"/>
              <a:t> enthält Einträge für Dateien und Verzeichnisse; </a:t>
            </a:r>
            <a:r>
              <a:rPr lang="en-US" i="1" dirty="0" smtClean="0"/>
              <a:t>Extents:</a:t>
            </a:r>
            <a:r>
              <a:rPr lang="de-DE" dirty="0" smtClean="0"/>
              <a:t> Zusätzlicher Platz, falls MFT-Eintrag nicht für große Datei oder Verzeichnis ausreicht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Metadaten zu NTFS-Filesystem werden wiederum in Dateien gehalten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52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5A97BEA-922F-4BCA-AFBC-BD135DA34A0A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(3)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Zuverlässige Filesysteme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Journaling:</a:t>
            </a:r>
            <a:r>
              <a:rPr lang="de-DE" dirty="0" smtClean="0"/>
              <a:t> alle Änderungen am Filesystem werden in Transaktionen aufgeteilt; jede Transaktion wird erst im </a:t>
            </a:r>
            <a:r>
              <a:rPr lang="en-US" i="1" dirty="0" smtClean="0"/>
              <a:t>Log</a:t>
            </a:r>
            <a:r>
              <a:rPr lang="de-DE" dirty="0" smtClean="0"/>
              <a:t> protokolliert, bevor sie durchgeführt wird</a:t>
            </a:r>
            <a:br>
              <a:rPr lang="de-DE" dirty="0" smtClean="0"/>
            </a:br>
            <a:r>
              <a:rPr lang="de-DE" dirty="0" smtClean="0"/>
              <a:t>Beim Booten wird Ist-Zustand des Filesystems mit </a:t>
            </a:r>
            <a:r>
              <a:rPr lang="en-US" i="1" dirty="0" smtClean="0"/>
              <a:t>Log</a:t>
            </a:r>
            <a:r>
              <a:rPr lang="de-DE" dirty="0" smtClean="0"/>
              <a:t> verglichen; entdeckte Inkonsistenzen werden per </a:t>
            </a:r>
            <a:r>
              <a:rPr lang="en-US" i="1" dirty="0" smtClean="0"/>
              <a:t>Redo</a:t>
            </a:r>
            <a:r>
              <a:rPr lang="de-DE" dirty="0" smtClean="0"/>
              <a:t> oder </a:t>
            </a:r>
            <a:r>
              <a:rPr lang="en-US" i="1" dirty="0" smtClean="0"/>
              <a:t>Undo</a:t>
            </a:r>
            <a:r>
              <a:rPr lang="de-DE" dirty="0" smtClean="0"/>
              <a:t> behoben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Log-Structured File Systems:</a:t>
            </a:r>
            <a:r>
              <a:rPr lang="de-DE" dirty="0" smtClean="0"/>
              <a:t> alle Änderungen am Dateisystem passieren auf Kopien; erst zuletzt werden Verweise von Original-Blöcken auf modifizierte Kopien umgebogen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None/>
            </a:pPr>
            <a:endParaRPr lang="de-DE" dirty="0"/>
          </a:p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Sonstiges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Plattennutzung: Tabelle mit maximaler/momentaner Anzahl von Blöcken pro Benutzer; </a:t>
            </a:r>
            <a:r>
              <a:rPr lang="en-US" i="1" dirty="0" smtClean="0"/>
              <a:t>soft &amp; hard Quotas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Bad Blocks:</a:t>
            </a:r>
            <a:r>
              <a:rPr lang="de-DE" dirty="0" smtClean="0"/>
              <a:t> Erkennung und Markierung in Hardware oder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5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Einteilung der Platten in Sektoren, Spuren und Zylinder (2)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</a:t>
            </a:r>
            <a:r>
              <a:rPr lang="de-DE" dirty="0" smtClean="0"/>
              <a:t> H. Falk | </a:t>
            </a:r>
            <a:fld id="{802FB13C-7790-4C98-ABD3-B5F7D97CFF23}" type="datetime1">
              <a:rPr lang="de-DE" smtClean="0"/>
              <a:t>17.04.2014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Filesysteme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15242" r="18102" b="5081"/>
          <a:stretch>
            <a:fillRect/>
          </a:stretch>
        </p:blipFill>
        <p:spPr bwMode="auto">
          <a:xfrm>
            <a:off x="3392809" y="1219200"/>
            <a:ext cx="54276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23528" y="5868561"/>
            <a:ext cx="5472608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Hennessy/Patterson,</a:t>
            </a:r>
            <a:r>
              <a:rPr lang="en-US" sz="1600" i="1" dirty="0" smtClean="0"/>
              <a:t> Computer Architecture, 3. </a:t>
            </a:r>
            <a:r>
              <a:rPr lang="de-DE" sz="1600" i="1" dirty="0" smtClean="0"/>
              <a:t>Auflage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</a:p>
          <a:p>
            <a:r>
              <a:rPr lang="en-US" sz="1600" dirty="0" smtClean="0">
                <a:ea typeface="ヒラギノ角ゴ Pro W3" pitchFamily="96" charset="-128"/>
              </a:rPr>
              <a:t>© Elsevier Science (USA), 2003. All rights reserved</a:t>
            </a:r>
            <a:endParaRPr lang="en-US" sz="1600" dirty="0">
              <a:ea typeface="ヒラギノ角ゴ Pro W3" pitchFamily="96" charset="-128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79388" y="1387475"/>
            <a:ext cx="3213421" cy="49942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Jede Spur ist in Sektoren eingeteilt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Ein Datum kann eindeutig auf einer Festplatte über die</a:t>
            </a:r>
            <a:br>
              <a:rPr lang="de-DE" kern="0" dirty="0" smtClean="0"/>
            </a:br>
            <a:r>
              <a:rPr lang="de-DE" kern="0" dirty="0" smtClean="0"/>
              <a:t>CHS-Information </a:t>
            </a:r>
            <a:r>
              <a:rPr lang="en-US" i="1" kern="0" dirty="0" smtClean="0"/>
              <a:t>(Cylinder, Head, Sector)</a:t>
            </a:r>
            <a:r>
              <a:rPr lang="de-DE" kern="0" dirty="0" smtClean="0"/>
              <a:t> lokalisiert werden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84230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4838</Words>
  <Application>Microsoft Office PowerPoint</Application>
  <PresentationFormat>Bildschirmpräsentation (4:3)</PresentationFormat>
  <Paragraphs>1265</Paragraphs>
  <Slides>87</Slides>
  <Notes>81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87</vt:i4>
      </vt:variant>
    </vt:vector>
  </HeadingPairs>
  <TitlesOfParts>
    <vt:vector size="88" baseType="lpstr">
      <vt:lpstr>Leere Präsentation</vt:lpstr>
      <vt:lpstr>Grundlagen der Betriebssysteme [CS2100]</vt:lpstr>
      <vt:lpstr>Kapitel 5  Filesysteme</vt:lpstr>
      <vt:lpstr>Inhalte der Vorlesung</vt:lpstr>
      <vt:lpstr>Inhalte des Kapitels (1)</vt:lpstr>
      <vt:lpstr>Inhalte des Kapitels (2)</vt:lpstr>
      <vt:lpstr>Einordnung</vt:lpstr>
      <vt:lpstr>Schematischer Aufbau eines Plattenlaufwerks</vt:lpstr>
      <vt:lpstr>Einteilung der Platten in Sektoren, Spuren und Zylinder (1)</vt:lpstr>
      <vt:lpstr>Einteilung der Platten in Sektoren, Spuren und Zylinder (2)</vt:lpstr>
      <vt:lpstr>Daten einiger Plattenlaufwerke (2011)</vt:lpstr>
      <vt:lpstr>Motivation (1)</vt:lpstr>
      <vt:lpstr>Motivation (2)</vt:lpstr>
      <vt:lpstr>Dateien (1)</vt:lpstr>
      <vt:lpstr>Dateien (2)</vt:lpstr>
      <vt:lpstr>Verzeichnisse (1)</vt:lpstr>
      <vt:lpstr>Verzeichnisse (2)</vt:lpstr>
      <vt:lpstr>Roter Faden</vt:lpstr>
      <vt:lpstr>Beispiel: UNIX/Linux</vt:lpstr>
      <vt:lpstr>Pfadnamen (1)</vt:lpstr>
      <vt:lpstr>Pfadnamen (2)</vt:lpstr>
      <vt:lpstr>Pfadnamen (3)</vt:lpstr>
      <vt:lpstr>Pfadnamen (4)</vt:lpstr>
      <vt:lpstr>Eigentümer und Rechte</vt:lpstr>
      <vt:lpstr>Montieren/Mounten des Dateibaums (1)</vt:lpstr>
      <vt:lpstr>Montieren/Mounten des Dateibaums (2)</vt:lpstr>
      <vt:lpstr>Montieren/Mounten des Dateibaums (3)</vt:lpstr>
      <vt:lpstr>Inodes (1)</vt:lpstr>
      <vt:lpstr>Inodes (2)</vt:lpstr>
      <vt:lpstr>Inodes (3)</vt:lpstr>
      <vt:lpstr>Inodes (4)</vt:lpstr>
      <vt:lpstr>Inodes (5)</vt:lpstr>
      <vt:lpstr>Inodes (6)</vt:lpstr>
      <vt:lpstr>System V File System / UFS (1)</vt:lpstr>
      <vt:lpstr>System V File System / UFS (2)</vt:lpstr>
      <vt:lpstr>BSD 4.2 (Berkeley Fast File System)</vt:lpstr>
      <vt:lpstr>Linux EXT2 File System (1)</vt:lpstr>
      <vt:lpstr>Linux EXT2 File System (2)</vt:lpstr>
      <vt:lpstr>Linux EXT2 File System (3)</vt:lpstr>
      <vt:lpstr>Roter Faden</vt:lpstr>
      <vt:lpstr>Beispiel: FAT32 (1)</vt:lpstr>
      <vt:lpstr>Beispiel: FAT32 (2)</vt:lpstr>
      <vt:lpstr>Pfadnamen (1)</vt:lpstr>
      <vt:lpstr>Pfadnamen (2)</vt:lpstr>
      <vt:lpstr>Rechte</vt:lpstr>
      <vt:lpstr>Dateien</vt:lpstr>
      <vt:lpstr>Struktur von FAT32</vt:lpstr>
      <vt:lpstr>Datenspeicherung (1)</vt:lpstr>
      <vt:lpstr>Datenspeicherung (2)</vt:lpstr>
      <vt:lpstr>Verzeichnisspeicherung</vt:lpstr>
      <vt:lpstr>Roter Faden</vt:lpstr>
      <vt:lpstr>Beispiel: New Technology File System (NTFS)</vt:lpstr>
      <vt:lpstr>Beispiel: New Technology File System (NTFS)</vt:lpstr>
      <vt:lpstr>Rechte</vt:lpstr>
      <vt:lpstr>Pfadnamen (1)</vt:lpstr>
      <vt:lpstr>Pfadnamen (2)</vt:lpstr>
      <vt:lpstr>Dateiverwaltung (1)</vt:lpstr>
      <vt:lpstr>Dateiverwaltung (2)</vt:lpstr>
      <vt:lpstr>Master File Table (1)</vt:lpstr>
      <vt:lpstr>Master File Table (2)</vt:lpstr>
      <vt:lpstr>Master File Table (3)</vt:lpstr>
      <vt:lpstr>Master File Table (4)</vt:lpstr>
      <vt:lpstr>Master File Table (5)</vt:lpstr>
      <vt:lpstr>Master File Table (6)</vt:lpstr>
      <vt:lpstr>B+-Bäume</vt:lpstr>
      <vt:lpstr>Metadaten (1)</vt:lpstr>
      <vt:lpstr>Metadaten (2)</vt:lpstr>
      <vt:lpstr>Weitere Features von NTFS</vt:lpstr>
      <vt:lpstr>Roter Faden</vt:lpstr>
      <vt:lpstr>Journaling</vt:lpstr>
      <vt:lpstr>Journaling-Filesysteme (1)</vt:lpstr>
      <vt:lpstr>Journaling-Filesysteme (2)</vt:lpstr>
      <vt:lpstr>Journaling-Filesysteme (3)</vt:lpstr>
      <vt:lpstr>Journaling-Filesysteme (4)</vt:lpstr>
      <vt:lpstr>Journaling-Filesysteme (5)</vt:lpstr>
      <vt:lpstr>Journaling-Filesysteme (6)</vt:lpstr>
      <vt:lpstr>Journaling-Filesysteme (7)</vt:lpstr>
      <vt:lpstr>Log-Structured File Systems (1)</vt:lpstr>
      <vt:lpstr>Log-Structured File Systems (2)</vt:lpstr>
      <vt:lpstr>Log-Structured File Systems (3)</vt:lpstr>
      <vt:lpstr>Log-Structured File Systems (4)</vt:lpstr>
      <vt:lpstr>Log-Structured File Systems (5)</vt:lpstr>
      <vt:lpstr>Log-Structured File Systems (6)</vt:lpstr>
      <vt:lpstr>Limitierung der Plattennutzung</vt:lpstr>
      <vt:lpstr>Fehlerhafte Plattenblöcke</vt:lpstr>
      <vt:lpstr>Zusammenfassung (1)</vt:lpstr>
      <vt:lpstr>Zusammenfassung (2)</vt:lpstr>
      <vt:lpstr>Zusammenfassung (3)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Betriebssysteme (SS 14)</dc:title>
  <dc:subject>5 - Filesysteme</dc:subject>
  <dc:creator>Heiko Falk</dc:creator>
  <cp:lastModifiedBy>hfalk</cp:lastModifiedBy>
  <cp:revision>1123</cp:revision>
  <dcterms:modified xsi:type="dcterms:W3CDTF">2014-04-17T08:40:40Z</dcterms:modified>
</cp:coreProperties>
</file>