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7"/>
  </p:notesMasterIdLst>
  <p:handoutMasterIdLst>
    <p:handoutMasterId r:id="rId128"/>
  </p:handoutMasterIdLst>
  <p:sldIdLst>
    <p:sldId id="679" r:id="rId2"/>
    <p:sldId id="487" r:id="rId3"/>
    <p:sldId id="617" r:id="rId4"/>
    <p:sldId id="618" r:id="rId5"/>
    <p:sldId id="706" r:id="rId6"/>
    <p:sldId id="490" r:id="rId7"/>
    <p:sldId id="680" r:id="rId8"/>
    <p:sldId id="681" r:id="rId9"/>
    <p:sldId id="710" r:id="rId10"/>
    <p:sldId id="712" r:id="rId11"/>
    <p:sldId id="713" r:id="rId12"/>
    <p:sldId id="715" r:id="rId13"/>
    <p:sldId id="714" r:id="rId14"/>
    <p:sldId id="716" r:id="rId15"/>
    <p:sldId id="769" r:id="rId16"/>
    <p:sldId id="682" r:id="rId17"/>
    <p:sldId id="494" r:id="rId18"/>
    <p:sldId id="717" r:id="rId19"/>
    <p:sldId id="718" r:id="rId20"/>
    <p:sldId id="719" r:id="rId21"/>
    <p:sldId id="628" r:id="rId22"/>
    <p:sldId id="720" r:id="rId23"/>
    <p:sldId id="721" r:id="rId24"/>
    <p:sldId id="493" r:id="rId25"/>
    <p:sldId id="722" r:id="rId26"/>
    <p:sldId id="496" r:id="rId27"/>
    <p:sldId id="683" r:id="rId28"/>
    <p:sldId id="684" r:id="rId29"/>
    <p:sldId id="497" r:id="rId30"/>
    <p:sldId id="685" r:id="rId31"/>
    <p:sldId id="513" r:id="rId32"/>
    <p:sldId id="723" r:id="rId33"/>
    <p:sldId id="724" r:id="rId34"/>
    <p:sldId id="725" r:id="rId35"/>
    <p:sldId id="726" r:id="rId36"/>
    <p:sldId id="686" r:id="rId37"/>
    <p:sldId id="687" r:id="rId38"/>
    <p:sldId id="727" r:id="rId39"/>
    <p:sldId id="688" r:id="rId40"/>
    <p:sldId id="689" r:id="rId41"/>
    <p:sldId id="520" r:id="rId42"/>
    <p:sldId id="521" r:id="rId43"/>
    <p:sldId id="728" r:id="rId44"/>
    <p:sldId id="729" r:id="rId45"/>
    <p:sldId id="730" r:id="rId46"/>
    <p:sldId id="731" r:id="rId47"/>
    <p:sldId id="522" r:id="rId48"/>
    <p:sldId id="523" r:id="rId49"/>
    <p:sldId id="772" r:id="rId50"/>
    <p:sldId id="629" r:id="rId51"/>
    <p:sldId id="690" r:id="rId52"/>
    <p:sldId id="691" r:id="rId53"/>
    <p:sldId id="770" r:id="rId54"/>
    <p:sldId id="692" r:id="rId55"/>
    <p:sldId id="609" r:id="rId56"/>
    <p:sldId id="732" r:id="rId57"/>
    <p:sldId id="630" r:id="rId58"/>
    <p:sldId id="524" r:id="rId59"/>
    <p:sldId id="570" r:id="rId60"/>
    <p:sldId id="611" r:id="rId61"/>
    <p:sldId id="693" r:id="rId62"/>
    <p:sldId id="527" r:id="rId63"/>
    <p:sldId id="733" r:id="rId64"/>
    <p:sldId id="734" r:id="rId65"/>
    <p:sldId id="735" r:id="rId66"/>
    <p:sldId id="571" r:id="rId67"/>
    <p:sldId id="694" r:id="rId68"/>
    <p:sldId id="695" r:id="rId69"/>
    <p:sldId id="771" r:id="rId70"/>
    <p:sldId id="573" r:id="rId71"/>
    <p:sldId id="574" r:id="rId72"/>
    <p:sldId id="580" r:id="rId73"/>
    <p:sldId id="581" r:id="rId74"/>
    <p:sldId id="736" r:id="rId75"/>
    <p:sldId id="737" r:id="rId76"/>
    <p:sldId id="738" r:id="rId77"/>
    <p:sldId id="582" r:id="rId78"/>
    <p:sldId id="739" r:id="rId79"/>
    <p:sldId id="583" r:id="rId80"/>
    <p:sldId id="633" r:id="rId81"/>
    <p:sldId id="696" r:id="rId82"/>
    <p:sldId id="634" r:id="rId83"/>
    <p:sldId id="740" r:id="rId84"/>
    <p:sldId id="741" r:id="rId85"/>
    <p:sldId id="742" r:id="rId86"/>
    <p:sldId id="743" r:id="rId87"/>
    <p:sldId id="744" r:id="rId88"/>
    <p:sldId id="745" r:id="rId89"/>
    <p:sldId id="635" r:id="rId90"/>
    <p:sldId id="636" r:id="rId91"/>
    <p:sldId id="746" r:id="rId92"/>
    <p:sldId id="747" r:id="rId93"/>
    <p:sldId id="748" r:id="rId94"/>
    <p:sldId id="749" r:id="rId95"/>
    <p:sldId id="750" r:id="rId96"/>
    <p:sldId id="751" r:id="rId97"/>
    <p:sldId id="637" r:id="rId98"/>
    <p:sldId id="638" r:id="rId99"/>
    <p:sldId id="752" r:id="rId100"/>
    <p:sldId id="753" r:id="rId101"/>
    <p:sldId id="754" r:id="rId102"/>
    <p:sldId id="755" r:id="rId103"/>
    <p:sldId id="756" r:id="rId104"/>
    <p:sldId id="757" r:id="rId105"/>
    <p:sldId id="639" r:id="rId106"/>
    <p:sldId id="758" r:id="rId107"/>
    <p:sldId id="759" r:id="rId108"/>
    <p:sldId id="760" r:id="rId109"/>
    <p:sldId id="640" r:id="rId110"/>
    <p:sldId id="641" r:id="rId111"/>
    <p:sldId id="761" r:id="rId112"/>
    <p:sldId id="642" r:id="rId113"/>
    <p:sldId id="762" r:id="rId114"/>
    <p:sldId id="643" r:id="rId115"/>
    <p:sldId id="644" r:id="rId116"/>
    <p:sldId id="763" r:id="rId117"/>
    <p:sldId id="764" r:id="rId118"/>
    <p:sldId id="765" r:id="rId119"/>
    <p:sldId id="766" r:id="rId120"/>
    <p:sldId id="645" r:id="rId121"/>
    <p:sldId id="697" r:id="rId122"/>
    <p:sldId id="767" r:id="rId123"/>
    <p:sldId id="608" r:id="rId124"/>
    <p:sldId id="768" r:id="rId125"/>
    <p:sldId id="709" r:id="rId12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  <a:srgbClr val="FFFFCC"/>
    <a:srgbClr val="FFFF66"/>
    <a:srgbClr val="FFFF9A"/>
    <a:srgbClr val="FF5050"/>
    <a:srgbClr val="3366FF"/>
    <a:srgbClr val="FF7C80"/>
    <a:srgbClr val="AAA28D"/>
    <a:srgbClr val="7D91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212" autoAdjust="0"/>
  </p:normalViewPr>
  <p:slideViewPr>
    <p:cSldViewPr>
      <p:cViewPr varScale="1">
        <p:scale>
          <a:sx n="114" d="100"/>
          <a:sy n="114" d="100"/>
        </p:scale>
        <p:origin x="-1434" y="-96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33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7C7C-5F2B-4569-A872-875A2C03B8A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1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101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103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104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105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106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107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108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111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113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114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115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116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117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118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119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120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121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122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123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124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125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3F6E8-0B07-4E77-A298-6A79A8FAD5C5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2D4B2-6AB9-4AE7-9F8C-92176F50A8C0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26AEA-8167-47C3-9CCB-B683276EA1DB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13B97-9AC8-4DE6-B610-73F5FCC71ABA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13B97-9AC8-4DE6-B610-73F5FCC71ABA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13B97-9AC8-4DE6-B610-73F5FCC71ABA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13B97-9AC8-4DE6-B610-73F5FCC71ABA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46B8C-9722-431B-9378-B1AD320BB544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46B8C-9722-431B-9378-B1AD320BB544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46B8C-9722-431B-9378-B1AD320BB544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4AF4C-EEE8-4574-AFEE-7A33BE15BCCA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25555-16A6-43BA-A793-C0F0BB857895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60F48-5DDB-48CC-93AD-9D1989275A8B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5D6D9-42B8-4F82-A029-9C2D98EA97A2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5D6D9-42B8-4F82-A029-9C2D98EA97A2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5D6D9-42B8-4F82-A029-9C2D98EA97A2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5D6D9-42B8-4F82-A029-9C2D98EA97A2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42761-D809-43CB-B8DE-C4D4F2759342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42761-D809-43CB-B8DE-C4D4F2759342}" type="slidenum">
              <a:rPr lang="de-DE"/>
              <a:pPr/>
              <a:t>78</a:t>
            </a:fld>
            <a:endParaRPr lang="de-DE" dirty="0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81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83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84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85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86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87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88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91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93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94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95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96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97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98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100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4C499BB8-2EEB-4DAC-A284-3CE9D1EA49A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2EE1F4A-4F0D-4FA1-B50F-ECA455DD0A3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7685C76F-ED66-4C63-B42C-724F0DBE0A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EA470AFD-CD82-416D-BA4C-81F03D0B5F0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3A509ED-64A4-4FBD-8E89-4753CC4B021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8ACA926-B22A-4CF0-A8B7-C8B90FC646E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821C50AD-93AA-41D6-BE58-ED77CC32F4F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B0EC098-2AE1-4A5E-AADD-E609978CC75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61BFCE72-D8D0-4A9B-873D-E37DE822938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0B39A6B2-61D7-4278-B7B9-C3596606788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CDF240D6-F954-48D8-B8ED-6AB434DF619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0015F4AF-794E-4D51-879F-EE8510E7B3A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Rechnerarchitektur (GdRA) WS 2014/15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/125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73679"/>
            <a:ext cx="7772400" cy="1938992"/>
          </a:xfrm>
        </p:spPr>
        <p:txBody>
          <a:bodyPr/>
          <a:lstStyle/>
          <a:p>
            <a:r>
              <a:rPr lang="de-DE" dirty="0" smtClean="0"/>
              <a:t>Grundlagen der Rechnerarchitektur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CS3100.010]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Wintersemester 2014/15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366532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31C782D-A959-42D3-A2B3-E00DF17F8CA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Rückgekoppeltes ODER-Gatter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für einfaches Schaltwerk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 geschieht bei Rückkopplung?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					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 + ∆</a:t>
            </a:r>
            <a:r>
              <a:rPr lang="de-DE" i="1" dirty="0" smtClean="0"/>
              <a:t>t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 + 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Wertefolge für </a:t>
            </a:r>
            <a:r>
              <a:rPr lang="de-DE" i="1" dirty="0" smtClean="0"/>
              <a:t>X</a:t>
            </a:r>
            <a:r>
              <a:rPr lang="de-DE" dirty="0" smtClean="0"/>
              <a:t> bei Anfangskonfiguration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0057"/>
              </p:ext>
            </p:extLst>
          </p:nvPr>
        </p:nvGraphicFramePr>
        <p:xfrm>
          <a:off x="611436" y="3951064"/>
          <a:ext cx="446462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561759"/>
                <a:gridCol w="1080120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9" t="45725" r="36786" b="41591"/>
          <a:stretch/>
        </p:blipFill>
        <p:spPr>
          <a:xfrm>
            <a:off x="612000" y="2278800"/>
            <a:ext cx="3028950" cy="7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0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</a:t>
            </a:r>
            <a:r>
              <a:rPr lang="de-DE" dirty="0" smtClean="0"/>
              <a:t>zur Sequenzerkennung 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2:</a:t>
            </a:r>
            <a:r>
              <a:rPr lang="de-DE" dirty="0" smtClean="0"/>
              <a:t> Binäre Zustandscodierung, binäre Zustandstabelle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Codierung			–  </a:t>
            </a:r>
            <a:r>
              <a:rPr lang="de-DE" dirty="0" smtClean="0"/>
              <a:t>Zustandstabelle</a:t>
            </a:r>
          </a:p>
        </p:txBody>
      </p:sp>
      <p:graphicFrame>
        <p:nvGraphicFramePr>
          <p:cNvPr id="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03779"/>
              </p:ext>
            </p:extLst>
          </p:nvPr>
        </p:nvGraphicFramePr>
        <p:xfrm>
          <a:off x="636290" y="2204865"/>
          <a:ext cx="2495550" cy="1729534"/>
        </p:xfrm>
        <a:graphic>
          <a:graphicData uri="http://schemas.openxmlformats.org/drawingml/2006/table">
            <a:tbl>
              <a:tblPr/>
              <a:tblGrid>
                <a:gridCol w="1247775"/>
                <a:gridCol w="1247775"/>
              </a:tblGrid>
              <a:tr h="347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3344"/>
              </p:ext>
            </p:extLst>
          </p:nvPr>
        </p:nvGraphicFramePr>
        <p:xfrm>
          <a:off x="4211960" y="2205038"/>
          <a:ext cx="3743325" cy="3111120"/>
        </p:xfrm>
        <a:graphic>
          <a:graphicData uri="http://schemas.openxmlformats.org/drawingml/2006/table">
            <a:tbl>
              <a:tblPr/>
              <a:tblGrid>
                <a:gridCol w="1247775"/>
                <a:gridCol w="1247775"/>
                <a:gridCol w="12477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73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</a:t>
            </a:r>
            <a:r>
              <a:rPr lang="de-DE" dirty="0" smtClean="0"/>
              <a:t>zur Sequenzerkennung (4)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3:</a:t>
            </a:r>
            <a:r>
              <a:rPr lang="de-DE" dirty="0" smtClean="0"/>
              <a:t> JK-Flip-Flops und deren Ansteuerung</a:t>
            </a:r>
          </a:p>
        </p:txBody>
      </p:sp>
      <p:graphicFrame>
        <p:nvGraphicFramePr>
          <p:cNvPr id="10" name="Group 3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07846"/>
              </p:ext>
            </p:extLst>
          </p:nvPr>
        </p:nvGraphicFramePr>
        <p:xfrm>
          <a:off x="684000" y="1844675"/>
          <a:ext cx="5761038" cy="3365120"/>
        </p:xfrm>
        <a:graphic>
          <a:graphicData uri="http://schemas.openxmlformats.org/drawingml/2006/table">
            <a:tbl>
              <a:tblPr/>
              <a:tblGrid>
                <a:gridCol w="1152525"/>
                <a:gridCol w="1079500"/>
                <a:gridCol w="1223963"/>
                <a:gridCol w="576262"/>
                <a:gridCol w="576263"/>
                <a:gridCol w="576262"/>
                <a:gridCol w="57626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15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</a:t>
            </a:r>
            <a:r>
              <a:rPr lang="de-DE" dirty="0" smtClean="0"/>
              <a:t>zur Sequenzerkennung (5)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4:</a:t>
            </a:r>
            <a:r>
              <a:rPr lang="de-DE" dirty="0" smtClean="0"/>
              <a:t> Ausgabefunktion in Abhängigkeit vom Zustand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Schritt 5:</a:t>
            </a:r>
            <a:r>
              <a:rPr lang="de-DE" dirty="0" smtClean="0"/>
              <a:t> Minimierung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Y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		trivial</a:t>
            </a:r>
          </a:p>
        </p:txBody>
      </p:sp>
      <p:graphicFrame>
        <p:nvGraphicFramePr>
          <p:cNvPr id="7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58861"/>
              </p:ext>
            </p:extLst>
          </p:nvPr>
        </p:nvGraphicFramePr>
        <p:xfrm>
          <a:off x="971550" y="1844675"/>
          <a:ext cx="2305050" cy="1983360"/>
        </p:xfrm>
        <a:graphic>
          <a:graphicData uri="http://schemas.openxmlformats.org/drawingml/2006/table">
            <a:tbl>
              <a:tblPr/>
              <a:tblGrid>
                <a:gridCol w="1190625"/>
                <a:gridCol w="11144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Ausgabe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32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</a:t>
            </a:r>
            <a:r>
              <a:rPr lang="de-DE" dirty="0" smtClean="0"/>
              <a:t>zur Sequenzerkennung (6)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Flip-Flop #1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J</a:t>
            </a:r>
            <a:r>
              <a:rPr lang="de-DE" baseline="-25000" dirty="0" smtClean="0"/>
              <a:t>1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E</a:t>
            </a:r>
            <a:r>
              <a:rPr lang="de-DE" dirty="0" smtClean="0"/>
              <a:t>			</a:t>
            </a:r>
            <a:r>
              <a:rPr lang="de-DE" i="1" dirty="0" smtClean="0"/>
              <a:t>K</a:t>
            </a:r>
            <a:r>
              <a:rPr lang="de-DE" baseline="-25000" dirty="0" smtClean="0"/>
              <a:t>1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E</a:t>
            </a:r>
            <a:r>
              <a:rPr lang="de-DE" dirty="0" smtClean="0"/>
              <a:t> +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E</a:t>
            </a:r>
            <a:endParaRPr lang="de-DE" i="1" dirty="0"/>
          </a:p>
        </p:txBody>
      </p:sp>
      <p:graphicFrame>
        <p:nvGraphicFramePr>
          <p:cNvPr id="8" name="Group 24"/>
          <p:cNvGraphicFramePr>
            <a:graphicFrameLocks noGrp="1"/>
          </p:cNvGraphicFramePr>
          <p:nvPr/>
        </p:nvGraphicFramePr>
        <p:xfrm>
          <a:off x="1236663" y="2776538"/>
          <a:ext cx="6096000" cy="69088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715963" y="274478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E</a:t>
            </a:r>
            <a:endParaRPr lang="de-DE" sz="2000" i="1" baseline="-25000" dirty="0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715963" y="3105150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E</a:t>
            </a:r>
            <a:endParaRPr lang="de-DE" sz="2000" i="1" baseline="-25000" dirty="0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828000" y="2816225"/>
            <a:ext cx="1793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2516188" y="23129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0</a:t>
            </a:r>
          </a:p>
        </p:txBody>
      </p:sp>
      <p:sp>
        <p:nvSpPr>
          <p:cNvPr id="13" name="Line 45"/>
          <p:cNvSpPr>
            <a:spLocks noChangeShapeType="1"/>
          </p:cNvSpPr>
          <p:nvPr/>
        </p:nvSpPr>
        <p:spPr bwMode="auto">
          <a:xfrm>
            <a:off x="2610000" y="2384425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5580063" y="23129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0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1763713" y="18811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16" name="Line 48"/>
          <p:cNvSpPr>
            <a:spLocks noChangeShapeType="1"/>
          </p:cNvSpPr>
          <p:nvPr/>
        </p:nvSpPr>
        <p:spPr bwMode="auto">
          <a:xfrm>
            <a:off x="1857600" y="1952625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4027488" y="18811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332538" y="18811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6426000" y="1952625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0" name="Line 53"/>
          <p:cNvSpPr>
            <a:spLocks noChangeShapeType="1"/>
          </p:cNvSpPr>
          <p:nvPr/>
        </p:nvSpPr>
        <p:spPr bwMode="auto">
          <a:xfrm>
            <a:off x="1331913" y="24939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auto">
          <a:xfrm>
            <a:off x="2917825" y="24939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>
            <a:off x="4356100" y="24939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>
            <a:off x="6013450" y="24939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2844800" y="20621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4429125" y="20621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>
            <a:off x="1331913" y="2062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>
            <a:off x="2197100" y="2062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>
            <a:off x="5940425" y="2062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Line 62"/>
          <p:cNvSpPr>
            <a:spLocks noChangeShapeType="1"/>
          </p:cNvSpPr>
          <p:nvPr/>
        </p:nvSpPr>
        <p:spPr bwMode="auto">
          <a:xfrm>
            <a:off x="6805613" y="2062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0" name="AutoShape 63"/>
          <p:cNvSpPr>
            <a:spLocks noChangeArrowheads="1"/>
          </p:cNvSpPr>
          <p:nvPr/>
        </p:nvSpPr>
        <p:spPr bwMode="auto">
          <a:xfrm>
            <a:off x="4572000" y="3057525"/>
            <a:ext cx="2447925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684213" y="1916113"/>
            <a:ext cx="40748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J</a:t>
            </a:r>
            <a:r>
              <a:rPr lang="de-DE" sz="2000" baseline="-25000" dirty="0"/>
              <a:t>1</a:t>
            </a:r>
          </a:p>
        </p:txBody>
      </p:sp>
      <p:graphicFrame>
        <p:nvGraphicFramePr>
          <p:cNvPr id="32" name="Group 65"/>
          <p:cNvGraphicFramePr>
            <a:graphicFrameLocks noGrp="1"/>
          </p:cNvGraphicFramePr>
          <p:nvPr/>
        </p:nvGraphicFramePr>
        <p:xfrm>
          <a:off x="1236663" y="4792663"/>
          <a:ext cx="6096000" cy="69088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715963" y="47609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E</a:t>
            </a:r>
            <a:endParaRPr lang="de-DE" sz="2000" i="1" baseline="-25000" dirty="0"/>
          </a:p>
        </p:txBody>
      </p:sp>
      <p:sp>
        <p:nvSpPr>
          <p:cNvPr id="34" name="Text Box 83"/>
          <p:cNvSpPr txBox="1">
            <a:spLocks noChangeArrowheads="1"/>
          </p:cNvSpPr>
          <p:nvPr/>
        </p:nvSpPr>
        <p:spPr bwMode="auto">
          <a:xfrm>
            <a:off x="715963" y="51212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E</a:t>
            </a:r>
            <a:endParaRPr lang="de-DE" sz="2000" i="1" baseline="-25000" dirty="0"/>
          </a:p>
        </p:txBody>
      </p:sp>
      <p:sp>
        <p:nvSpPr>
          <p:cNvPr id="35" name="Line 84"/>
          <p:cNvSpPr>
            <a:spLocks noChangeShapeType="1"/>
          </p:cNvSpPr>
          <p:nvPr/>
        </p:nvSpPr>
        <p:spPr bwMode="auto">
          <a:xfrm>
            <a:off x="828000" y="4832350"/>
            <a:ext cx="1793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2516188" y="43291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0</a:t>
            </a:r>
          </a:p>
        </p:txBody>
      </p:sp>
      <p:sp>
        <p:nvSpPr>
          <p:cNvPr id="37" name="Line 86"/>
          <p:cNvSpPr>
            <a:spLocks noChangeShapeType="1"/>
          </p:cNvSpPr>
          <p:nvPr/>
        </p:nvSpPr>
        <p:spPr bwMode="auto">
          <a:xfrm>
            <a:off x="2610000" y="440055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5580063" y="43291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0</a:t>
            </a:r>
          </a:p>
        </p:txBody>
      </p:sp>
      <p:sp>
        <p:nvSpPr>
          <p:cNvPr id="39" name="Text Box 88"/>
          <p:cNvSpPr txBox="1">
            <a:spLocks noChangeArrowheads="1"/>
          </p:cNvSpPr>
          <p:nvPr/>
        </p:nvSpPr>
        <p:spPr bwMode="auto">
          <a:xfrm>
            <a:off x="1763713" y="38973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40" name="Line 89"/>
          <p:cNvSpPr>
            <a:spLocks noChangeShapeType="1"/>
          </p:cNvSpPr>
          <p:nvPr/>
        </p:nvSpPr>
        <p:spPr bwMode="auto">
          <a:xfrm>
            <a:off x="1857600" y="396875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1" name="Text Box 90"/>
          <p:cNvSpPr txBox="1">
            <a:spLocks noChangeArrowheads="1"/>
          </p:cNvSpPr>
          <p:nvPr/>
        </p:nvSpPr>
        <p:spPr bwMode="auto">
          <a:xfrm>
            <a:off x="4027488" y="38973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6332538" y="38973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43" name="Line 93"/>
          <p:cNvSpPr>
            <a:spLocks noChangeShapeType="1"/>
          </p:cNvSpPr>
          <p:nvPr/>
        </p:nvSpPr>
        <p:spPr bwMode="auto">
          <a:xfrm>
            <a:off x="6426000" y="396875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4" name="Line 94"/>
          <p:cNvSpPr>
            <a:spLocks noChangeShapeType="1"/>
          </p:cNvSpPr>
          <p:nvPr/>
        </p:nvSpPr>
        <p:spPr bwMode="auto">
          <a:xfrm>
            <a:off x="1331913" y="451008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5" name="Line 95"/>
          <p:cNvSpPr>
            <a:spLocks noChangeShapeType="1"/>
          </p:cNvSpPr>
          <p:nvPr/>
        </p:nvSpPr>
        <p:spPr bwMode="auto">
          <a:xfrm>
            <a:off x="2917825" y="45100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6" name="Line 96"/>
          <p:cNvSpPr>
            <a:spLocks noChangeShapeType="1"/>
          </p:cNvSpPr>
          <p:nvPr/>
        </p:nvSpPr>
        <p:spPr bwMode="auto">
          <a:xfrm>
            <a:off x="4356100" y="45100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7" name="Line 97"/>
          <p:cNvSpPr>
            <a:spLocks noChangeShapeType="1"/>
          </p:cNvSpPr>
          <p:nvPr/>
        </p:nvSpPr>
        <p:spPr bwMode="auto">
          <a:xfrm>
            <a:off x="6013450" y="45100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8" name="Line 98"/>
          <p:cNvSpPr>
            <a:spLocks noChangeShapeType="1"/>
          </p:cNvSpPr>
          <p:nvPr/>
        </p:nvSpPr>
        <p:spPr bwMode="auto">
          <a:xfrm>
            <a:off x="2844800" y="40782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9" name="Line 99"/>
          <p:cNvSpPr>
            <a:spLocks noChangeShapeType="1"/>
          </p:cNvSpPr>
          <p:nvPr/>
        </p:nvSpPr>
        <p:spPr bwMode="auto">
          <a:xfrm>
            <a:off x="4429125" y="40782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0" name="Line 100"/>
          <p:cNvSpPr>
            <a:spLocks noChangeShapeType="1"/>
          </p:cNvSpPr>
          <p:nvPr/>
        </p:nvSpPr>
        <p:spPr bwMode="auto">
          <a:xfrm>
            <a:off x="1331913" y="407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1" name="Line 101"/>
          <p:cNvSpPr>
            <a:spLocks noChangeShapeType="1"/>
          </p:cNvSpPr>
          <p:nvPr/>
        </p:nvSpPr>
        <p:spPr bwMode="auto">
          <a:xfrm>
            <a:off x="2197100" y="407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2" name="Line 102"/>
          <p:cNvSpPr>
            <a:spLocks noChangeShapeType="1"/>
          </p:cNvSpPr>
          <p:nvPr/>
        </p:nvSpPr>
        <p:spPr bwMode="auto">
          <a:xfrm>
            <a:off x="5940425" y="407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3" name="Line 103"/>
          <p:cNvSpPr>
            <a:spLocks noChangeShapeType="1"/>
          </p:cNvSpPr>
          <p:nvPr/>
        </p:nvSpPr>
        <p:spPr bwMode="auto">
          <a:xfrm>
            <a:off x="6805613" y="407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684213" y="3932238"/>
            <a:ext cx="45076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K</a:t>
            </a:r>
            <a:r>
              <a:rPr lang="de-DE" sz="2000" baseline="-25000" dirty="0"/>
              <a:t>1</a:t>
            </a:r>
          </a:p>
        </p:txBody>
      </p:sp>
      <p:sp>
        <p:nvSpPr>
          <p:cNvPr id="55" name="AutoShape 106"/>
          <p:cNvSpPr>
            <a:spLocks noChangeArrowheads="1"/>
          </p:cNvSpPr>
          <p:nvPr/>
        </p:nvSpPr>
        <p:spPr bwMode="auto">
          <a:xfrm>
            <a:off x="4572000" y="4713288"/>
            <a:ext cx="2447925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6" name="AutoShape 107"/>
          <p:cNvSpPr>
            <a:spLocks noChangeArrowheads="1"/>
          </p:cNvSpPr>
          <p:nvPr/>
        </p:nvSpPr>
        <p:spPr bwMode="auto">
          <a:xfrm>
            <a:off x="1547813" y="5073650"/>
            <a:ext cx="2447925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7" name="Line 93"/>
          <p:cNvSpPr>
            <a:spLocks noChangeShapeType="1"/>
          </p:cNvSpPr>
          <p:nvPr/>
        </p:nvSpPr>
        <p:spPr bwMode="auto">
          <a:xfrm>
            <a:off x="5004048" y="586800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8" name="Line 93"/>
          <p:cNvSpPr>
            <a:spLocks noChangeShapeType="1"/>
          </p:cNvSpPr>
          <p:nvPr/>
        </p:nvSpPr>
        <p:spPr bwMode="auto">
          <a:xfrm>
            <a:off x="5472000" y="5868000"/>
            <a:ext cx="287734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79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</a:t>
            </a:r>
            <a:r>
              <a:rPr lang="de-DE" dirty="0" smtClean="0"/>
              <a:t>zur Sequenzerkennung (7)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Flip-Flop #0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J</a:t>
            </a:r>
            <a:r>
              <a:rPr lang="de-DE" baseline="-25000" dirty="0" smtClean="0"/>
              <a:t>0</a:t>
            </a:r>
            <a:r>
              <a:rPr lang="de-DE" dirty="0" smtClean="0"/>
              <a:t> = </a:t>
            </a:r>
            <a:r>
              <a:rPr lang="de-DE" i="1" dirty="0" smtClean="0"/>
              <a:t>E</a:t>
            </a:r>
            <a:r>
              <a:rPr lang="de-DE" dirty="0" smtClean="0"/>
              <a:t>			</a:t>
            </a:r>
            <a:r>
              <a:rPr lang="de-DE" i="1" dirty="0" smtClean="0"/>
              <a:t>K</a:t>
            </a:r>
            <a:r>
              <a:rPr lang="de-DE" baseline="-25000" dirty="0" smtClean="0"/>
              <a:t>0</a:t>
            </a:r>
            <a:r>
              <a:rPr lang="de-DE" dirty="0" smtClean="0"/>
              <a:t> = </a:t>
            </a:r>
            <a:r>
              <a:rPr lang="de-DE" i="1" dirty="0" smtClean="0"/>
              <a:t>E</a:t>
            </a:r>
            <a:endParaRPr lang="de-DE" i="1" dirty="0"/>
          </a:p>
        </p:txBody>
      </p:sp>
      <p:graphicFrame>
        <p:nvGraphicFramePr>
          <p:cNvPr id="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65093"/>
              </p:ext>
            </p:extLst>
          </p:nvPr>
        </p:nvGraphicFramePr>
        <p:xfrm>
          <a:off x="1236663" y="2776538"/>
          <a:ext cx="6096000" cy="69088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715963" y="274478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E</a:t>
            </a:r>
            <a:endParaRPr lang="de-DE" sz="2000" i="1" baseline="-25000" dirty="0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715963" y="3105150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E</a:t>
            </a:r>
            <a:endParaRPr lang="de-DE" sz="2000" i="1" baseline="-25000" dirty="0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828000" y="2816225"/>
            <a:ext cx="1793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2516188" y="23129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0</a:t>
            </a:r>
          </a:p>
        </p:txBody>
      </p:sp>
      <p:sp>
        <p:nvSpPr>
          <p:cNvPr id="13" name="Line 45"/>
          <p:cNvSpPr>
            <a:spLocks noChangeShapeType="1"/>
          </p:cNvSpPr>
          <p:nvPr/>
        </p:nvSpPr>
        <p:spPr bwMode="auto">
          <a:xfrm>
            <a:off x="2610000" y="2384425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5580063" y="23129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0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1763713" y="18811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16" name="Line 48"/>
          <p:cNvSpPr>
            <a:spLocks noChangeShapeType="1"/>
          </p:cNvSpPr>
          <p:nvPr/>
        </p:nvSpPr>
        <p:spPr bwMode="auto">
          <a:xfrm>
            <a:off x="1857600" y="1952625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4027488" y="18811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332538" y="1881188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6426000" y="1952625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0" name="Line 53"/>
          <p:cNvSpPr>
            <a:spLocks noChangeShapeType="1"/>
          </p:cNvSpPr>
          <p:nvPr/>
        </p:nvSpPr>
        <p:spPr bwMode="auto">
          <a:xfrm>
            <a:off x="1331913" y="24939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auto">
          <a:xfrm>
            <a:off x="2917825" y="24939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>
            <a:off x="4356100" y="24939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>
            <a:off x="6013450" y="24939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2844800" y="20621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4429125" y="20621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>
            <a:off x="1331913" y="2062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>
            <a:off x="2197100" y="2062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>
            <a:off x="5940425" y="2062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Line 62"/>
          <p:cNvSpPr>
            <a:spLocks noChangeShapeType="1"/>
          </p:cNvSpPr>
          <p:nvPr/>
        </p:nvSpPr>
        <p:spPr bwMode="auto">
          <a:xfrm>
            <a:off x="6805613" y="2062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684213" y="1916113"/>
            <a:ext cx="40748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 smtClean="0"/>
              <a:t>J</a:t>
            </a:r>
            <a:r>
              <a:rPr lang="de-DE" sz="2000" baseline="-25000" dirty="0" smtClean="0"/>
              <a:t>0</a:t>
            </a:r>
            <a:endParaRPr lang="de-DE" sz="2000" baseline="-25000" dirty="0"/>
          </a:p>
        </p:txBody>
      </p:sp>
      <p:graphicFrame>
        <p:nvGraphicFramePr>
          <p:cNvPr id="32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84954"/>
              </p:ext>
            </p:extLst>
          </p:nvPr>
        </p:nvGraphicFramePr>
        <p:xfrm>
          <a:off x="1236663" y="4792663"/>
          <a:ext cx="6096000" cy="69088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715963" y="47609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E</a:t>
            </a:r>
            <a:endParaRPr lang="de-DE" sz="2000" i="1" baseline="-25000" dirty="0"/>
          </a:p>
        </p:txBody>
      </p:sp>
      <p:sp>
        <p:nvSpPr>
          <p:cNvPr id="34" name="Text Box 83"/>
          <p:cNvSpPr txBox="1">
            <a:spLocks noChangeArrowheads="1"/>
          </p:cNvSpPr>
          <p:nvPr/>
        </p:nvSpPr>
        <p:spPr bwMode="auto">
          <a:xfrm>
            <a:off x="715963" y="51212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E</a:t>
            </a:r>
            <a:endParaRPr lang="de-DE" sz="2000" i="1" baseline="-25000" dirty="0"/>
          </a:p>
        </p:txBody>
      </p:sp>
      <p:sp>
        <p:nvSpPr>
          <p:cNvPr id="35" name="Line 84"/>
          <p:cNvSpPr>
            <a:spLocks noChangeShapeType="1"/>
          </p:cNvSpPr>
          <p:nvPr/>
        </p:nvSpPr>
        <p:spPr bwMode="auto">
          <a:xfrm>
            <a:off x="828000" y="4832350"/>
            <a:ext cx="1793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2516188" y="43291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0</a:t>
            </a:r>
          </a:p>
        </p:txBody>
      </p:sp>
      <p:sp>
        <p:nvSpPr>
          <p:cNvPr id="37" name="Line 86"/>
          <p:cNvSpPr>
            <a:spLocks noChangeShapeType="1"/>
          </p:cNvSpPr>
          <p:nvPr/>
        </p:nvSpPr>
        <p:spPr bwMode="auto">
          <a:xfrm>
            <a:off x="2610000" y="440055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5580063" y="43291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0</a:t>
            </a:r>
          </a:p>
        </p:txBody>
      </p:sp>
      <p:sp>
        <p:nvSpPr>
          <p:cNvPr id="39" name="Text Box 88"/>
          <p:cNvSpPr txBox="1">
            <a:spLocks noChangeArrowheads="1"/>
          </p:cNvSpPr>
          <p:nvPr/>
        </p:nvSpPr>
        <p:spPr bwMode="auto">
          <a:xfrm>
            <a:off x="1763713" y="38973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40" name="Line 89"/>
          <p:cNvSpPr>
            <a:spLocks noChangeShapeType="1"/>
          </p:cNvSpPr>
          <p:nvPr/>
        </p:nvSpPr>
        <p:spPr bwMode="auto">
          <a:xfrm>
            <a:off x="1857600" y="396875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1" name="Text Box 90"/>
          <p:cNvSpPr txBox="1">
            <a:spLocks noChangeArrowheads="1"/>
          </p:cNvSpPr>
          <p:nvPr/>
        </p:nvSpPr>
        <p:spPr bwMode="auto">
          <a:xfrm>
            <a:off x="4027488" y="38973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6332538" y="3897313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Q</a:t>
            </a:r>
            <a:r>
              <a:rPr lang="de-DE" sz="2000" baseline="-25000" dirty="0"/>
              <a:t>1</a:t>
            </a:r>
          </a:p>
        </p:txBody>
      </p:sp>
      <p:sp>
        <p:nvSpPr>
          <p:cNvPr id="43" name="Line 93"/>
          <p:cNvSpPr>
            <a:spLocks noChangeShapeType="1"/>
          </p:cNvSpPr>
          <p:nvPr/>
        </p:nvSpPr>
        <p:spPr bwMode="auto">
          <a:xfrm>
            <a:off x="6426000" y="396875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4" name="Line 94"/>
          <p:cNvSpPr>
            <a:spLocks noChangeShapeType="1"/>
          </p:cNvSpPr>
          <p:nvPr/>
        </p:nvSpPr>
        <p:spPr bwMode="auto">
          <a:xfrm>
            <a:off x="1331913" y="451008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5" name="Line 95"/>
          <p:cNvSpPr>
            <a:spLocks noChangeShapeType="1"/>
          </p:cNvSpPr>
          <p:nvPr/>
        </p:nvSpPr>
        <p:spPr bwMode="auto">
          <a:xfrm>
            <a:off x="2917825" y="45100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6" name="Line 96"/>
          <p:cNvSpPr>
            <a:spLocks noChangeShapeType="1"/>
          </p:cNvSpPr>
          <p:nvPr/>
        </p:nvSpPr>
        <p:spPr bwMode="auto">
          <a:xfrm>
            <a:off x="4356100" y="45100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7" name="Line 97"/>
          <p:cNvSpPr>
            <a:spLocks noChangeShapeType="1"/>
          </p:cNvSpPr>
          <p:nvPr/>
        </p:nvSpPr>
        <p:spPr bwMode="auto">
          <a:xfrm>
            <a:off x="6013450" y="45100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8" name="Line 98"/>
          <p:cNvSpPr>
            <a:spLocks noChangeShapeType="1"/>
          </p:cNvSpPr>
          <p:nvPr/>
        </p:nvSpPr>
        <p:spPr bwMode="auto">
          <a:xfrm>
            <a:off x="2844800" y="40782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9" name="Line 99"/>
          <p:cNvSpPr>
            <a:spLocks noChangeShapeType="1"/>
          </p:cNvSpPr>
          <p:nvPr/>
        </p:nvSpPr>
        <p:spPr bwMode="auto">
          <a:xfrm>
            <a:off x="4429125" y="40782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0" name="Line 100"/>
          <p:cNvSpPr>
            <a:spLocks noChangeShapeType="1"/>
          </p:cNvSpPr>
          <p:nvPr/>
        </p:nvSpPr>
        <p:spPr bwMode="auto">
          <a:xfrm>
            <a:off x="1331913" y="407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1" name="Line 101"/>
          <p:cNvSpPr>
            <a:spLocks noChangeShapeType="1"/>
          </p:cNvSpPr>
          <p:nvPr/>
        </p:nvSpPr>
        <p:spPr bwMode="auto">
          <a:xfrm>
            <a:off x="2197100" y="407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2" name="Line 102"/>
          <p:cNvSpPr>
            <a:spLocks noChangeShapeType="1"/>
          </p:cNvSpPr>
          <p:nvPr/>
        </p:nvSpPr>
        <p:spPr bwMode="auto">
          <a:xfrm>
            <a:off x="5940425" y="407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3" name="Line 103"/>
          <p:cNvSpPr>
            <a:spLocks noChangeShapeType="1"/>
          </p:cNvSpPr>
          <p:nvPr/>
        </p:nvSpPr>
        <p:spPr bwMode="auto">
          <a:xfrm>
            <a:off x="6805613" y="407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684213" y="3932238"/>
            <a:ext cx="45076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 smtClean="0"/>
              <a:t>K</a:t>
            </a:r>
            <a:r>
              <a:rPr lang="de-DE" sz="2000" baseline="-25000" dirty="0" smtClean="0"/>
              <a:t>0</a:t>
            </a:r>
            <a:endParaRPr lang="de-DE" sz="2000" baseline="-25000" dirty="0"/>
          </a:p>
        </p:txBody>
      </p:sp>
      <p:sp>
        <p:nvSpPr>
          <p:cNvPr id="57" name="Line 93"/>
          <p:cNvSpPr>
            <a:spLocks noChangeShapeType="1"/>
          </p:cNvSpPr>
          <p:nvPr/>
        </p:nvSpPr>
        <p:spPr bwMode="auto">
          <a:xfrm>
            <a:off x="1115616" y="586800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9" name="AutoShape 43"/>
          <p:cNvSpPr>
            <a:spLocks noChangeArrowheads="1"/>
          </p:cNvSpPr>
          <p:nvPr/>
        </p:nvSpPr>
        <p:spPr bwMode="auto">
          <a:xfrm>
            <a:off x="1547813" y="2708275"/>
            <a:ext cx="5472112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0" name="AutoShape 91"/>
          <p:cNvSpPr>
            <a:spLocks noChangeArrowheads="1"/>
          </p:cNvSpPr>
          <p:nvPr/>
        </p:nvSpPr>
        <p:spPr bwMode="auto">
          <a:xfrm>
            <a:off x="1547813" y="5073650"/>
            <a:ext cx="5472112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726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F88B754-25CA-4ECC-8749-80B6B80FB57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</a:t>
            </a:r>
            <a:r>
              <a:rPr lang="de-DE" dirty="0" smtClean="0"/>
              <a:t>zur </a:t>
            </a:r>
            <a:r>
              <a:rPr lang="de-DE" dirty="0"/>
              <a:t>Sequenzerkennung </a:t>
            </a:r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6:</a:t>
            </a:r>
            <a:r>
              <a:rPr lang="de-DE" dirty="0" smtClean="0"/>
              <a:t> Aufbau der Schaltung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t="37886" r="10625" b="23207"/>
          <a:stretch/>
        </p:blipFill>
        <p:spPr>
          <a:xfrm>
            <a:off x="756000" y="1879200"/>
            <a:ext cx="6694714" cy="222885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1403648" y="1988840"/>
            <a:ext cx="909456" cy="466296"/>
            <a:chOff x="2866959" y="5013176"/>
            <a:chExt cx="909456" cy="466296"/>
          </a:xfrm>
        </p:grpSpPr>
        <p:sp>
          <p:nvSpPr>
            <p:cNvPr id="8" name="Rechteck 7"/>
            <p:cNvSpPr/>
            <p:nvPr/>
          </p:nvSpPr>
          <p:spPr bwMode="auto">
            <a:xfrm>
              <a:off x="3200207" y="5016756"/>
              <a:ext cx="261743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984183" y="5032090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912175" y="5013176"/>
              <a:ext cx="288032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>
              <a:stCxn id="9" idx="0"/>
            </p:cNvCxnSpPr>
            <p:nvPr/>
          </p:nvCxnSpPr>
          <p:spPr bwMode="auto">
            <a:xfrm>
              <a:off x="3200207" y="5032090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Ellipse 11"/>
            <p:cNvSpPr/>
            <p:nvPr/>
          </p:nvSpPr>
          <p:spPr bwMode="auto">
            <a:xfrm>
              <a:off x="3416231" y="522501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 bwMode="auto">
            <a:xfrm>
              <a:off x="2866959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3443167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7357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FCDDCF9-256B-43C3-8FA4-767E2973A36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Mealy-Automat zur Sequenzerkennung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1a:</a:t>
            </a:r>
            <a:r>
              <a:rPr lang="de-DE" dirty="0" smtClean="0"/>
              <a:t> Zustandsdiagramm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Kanten werden mit </a:t>
            </a:r>
            <a:r>
              <a:rPr lang="de-DE" i="1" dirty="0" smtClean="0"/>
              <a:t>E</a:t>
            </a:r>
            <a:r>
              <a:rPr lang="de-DE" dirty="0" smtClean="0"/>
              <a:t>/</a:t>
            </a:r>
            <a:r>
              <a:rPr lang="de-DE" i="1" dirty="0" smtClean="0"/>
              <a:t>Y</a:t>
            </a:r>
            <a:r>
              <a:rPr lang="de-DE" dirty="0" smtClean="0"/>
              <a:t> beschriftet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E</a:t>
            </a:r>
            <a:r>
              <a:rPr lang="de-DE" dirty="0" smtClean="0"/>
              <a:t> = </a:t>
            </a:r>
            <a:r>
              <a:rPr lang="de-DE" i="1" dirty="0" smtClean="0"/>
              <a:t>E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E</a:t>
            </a:r>
            <a:r>
              <a:rPr lang="de-DE" baseline="-25000" dirty="0" smtClean="0"/>
              <a:t>2</a:t>
            </a:r>
            <a:r>
              <a:rPr lang="de-DE" dirty="0" smtClean="0"/>
              <a:t>, …, </a:t>
            </a:r>
            <a:r>
              <a:rPr lang="de-DE" i="1" dirty="0" smtClean="0"/>
              <a:t>E</a:t>
            </a:r>
            <a:r>
              <a:rPr lang="de-DE" i="1" baseline="-25000" dirty="0" smtClean="0"/>
              <a:t>n</a:t>
            </a:r>
            <a:r>
              <a:rPr lang="de-DE" dirty="0" smtClean="0"/>
              <a:t> sind Eingabewerte (hier: </a:t>
            </a:r>
            <a:r>
              <a:rPr lang="de-DE" i="1" dirty="0" smtClean="0"/>
              <a:t>n</a:t>
            </a:r>
            <a:r>
              <a:rPr lang="de-DE" dirty="0" smtClean="0"/>
              <a:t> = 1)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Y</a:t>
            </a:r>
            <a:r>
              <a:rPr lang="de-DE" dirty="0" smtClean="0"/>
              <a:t> =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Y</a:t>
            </a:r>
            <a:r>
              <a:rPr lang="de-DE" baseline="-25000" dirty="0" smtClean="0"/>
              <a:t>2</a:t>
            </a:r>
            <a:r>
              <a:rPr lang="de-DE" dirty="0" smtClean="0"/>
              <a:t>, …, </a:t>
            </a:r>
            <a:r>
              <a:rPr lang="de-DE" i="1" dirty="0" smtClean="0"/>
              <a:t>Y</a:t>
            </a:r>
            <a:r>
              <a:rPr lang="de-DE" i="1" baseline="-25000" dirty="0" smtClean="0"/>
              <a:t>m</a:t>
            </a:r>
            <a:r>
              <a:rPr lang="de-DE" dirty="0" smtClean="0"/>
              <a:t> sind Ausgabewerte (hier: </a:t>
            </a:r>
            <a:r>
              <a:rPr lang="de-DE" i="1" dirty="0" smtClean="0"/>
              <a:t>m</a:t>
            </a:r>
            <a:r>
              <a:rPr lang="de-DE" dirty="0" smtClean="0"/>
              <a:t> = 1)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Bedeutung der Zustände entsprechend zum Moore-Automaten</a:t>
            </a:r>
            <a:endParaRPr lang="de-DE" dirty="0"/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1259954" y="2348632"/>
            <a:ext cx="576262" cy="57626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A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74316" y="2313707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2483916" y="2350220"/>
            <a:ext cx="576263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B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3707879" y="2350220"/>
            <a:ext cx="576262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C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4931841" y="2350220"/>
            <a:ext cx="576263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D</a:t>
            </a:r>
            <a:endParaRPr lang="de-DE" sz="2000" dirty="0">
              <a:solidFill>
                <a:srgbClr val="A32638"/>
              </a:solidFill>
            </a:endParaRPr>
          </a:p>
        </p:txBody>
      </p:sp>
      <p:cxnSp>
        <p:nvCxnSpPr>
          <p:cNvPr id="32" name="AutoShape 9"/>
          <p:cNvCxnSpPr>
            <a:cxnSpLocks noChangeShapeType="1"/>
            <a:stCxn id="27" idx="6"/>
            <a:endCxn id="29" idx="2"/>
          </p:cNvCxnSpPr>
          <p:nvPr/>
        </p:nvCxnSpPr>
        <p:spPr bwMode="auto">
          <a:xfrm>
            <a:off x="1836216" y="2637557"/>
            <a:ext cx="6477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10"/>
          <p:cNvCxnSpPr>
            <a:cxnSpLocks noChangeShapeType="1"/>
            <a:stCxn id="29" idx="6"/>
            <a:endCxn id="30" idx="2"/>
          </p:cNvCxnSpPr>
          <p:nvPr/>
        </p:nvCxnSpPr>
        <p:spPr bwMode="auto">
          <a:xfrm>
            <a:off x="3060179" y="2639145"/>
            <a:ext cx="6477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11"/>
          <p:cNvCxnSpPr>
            <a:cxnSpLocks noChangeShapeType="1"/>
            <a:stCxn id="30" idx="6"/>
            <a:endCxn id="31" idx="2"/>
          </p:cNvCxnSpPr>
          <p:nvPr/>
        </p:nvCxnSpPr>
        <p:spPr bwMode="auto">
          <a:xfrm>
            <a:off x="4284141" y="2639145"/>
            <a:ext cx="6477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061766" y="2313707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4357166" y="2313707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0/</a:t>
            </a:r>
            <a:r>
              <a:rPr lang="de-DE" sz="2000" dirty="0">
                <a:solidFill>
                  <a:srgbClr val="A32638"/>
                </a:solidFill>
              </a:rPr>
              <a:t>1</a:t>
            </a:r>
          </a:p>
        </p:txBody>
      </p:sp>
      <p:cxnSp>
        <p:nvCxnSpPr>
          <p:cNvPr id="37" name="AutoShape 14"/>
          <p:cNvCxnSpPr>
            <a:cxnSpLocks noChangeShapeType="1"/>
            <a:stCxn id="27" idx="1"/>
            <a:endCxn id="27" idx="7"/>
          </p:cNvCxnSpPr>
          <p:nvPr/>
        </p:nvCxnSpPr>
        <p:spPr bwMode="auto">
          <a:xfrm rot="5400000" flipV="1">
            <a:off x="1547291" y="2229570"/>
            <a:ext cx="1587" cy="407988"/>
          </a:xfrm>
          <a:prstGeom prst="curvedConnector3">
            <a:avLst>
              <a:gd name="adj1" fmla="val -28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5"/>
          <p:cNvCxnSpPr>
            <a:cxnSpLocks noChangeShapeType="1"/>
            <a:stCxn id="29" idx="1"/>
            <a:endCxn id="29" idx="7"/>
          </p:cNvCxnSpPr>
          <p:nvPr/>
        </p:nvCxnSpPr>
        <p:spPr bwMode="auto">
          <a:xfrm rot="5400000" flipV="1">
            <a:off x="2771254" y="2231157"/>
            <a:ext cx="1588" cy="407987"/>
          </a:xfrm>
          <a:prstGeom prst="curvedConnector3">
            <a:avLst>
              <a:gd name="adj1" fmla="val -28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2123554" y="1916832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899591" y="1916832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cxnSp>
        <p:nvCxnSpPr>
          <p:cNvPr id="41" name="AutoShape 18"/>
          <p:cNvCxnSpPr>
            <a:cxnSpLocks noChangeShapeType="1"/>
            <a:stCxn id="31" idx="3"/>
            <a:endCxn id="30" idx="5"/>
          </p:cNvCxnSpPr>
          <p:nvPr/>
        </p:nvCxnSpPr>
        <p:spPr bwMode="auto">
          <a:xfrm rot="5400000">
            <a:off x="4607198" y="2435151"/>
            <a:ext cx="1587" cy="815975"/>
          </a:xfrm>
          <a:prstGeom prst="curvedConnector3">
            <a:avLst>
              <a:gd name="adj1" fmla="val 130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9"/>
          <p:cNvCxnSpPr>
            <a:cxnSpLocks noChangeShapeType="1"/>
            <a:stCxn id="31" idx="3"/>
            <a:endCxn id="29" idx="5"/>
          </p:cNvCxnSpPr>
          <p:nvPr/>
        </p:nvCxnSpPr>
        <p:spPr bwMode="auto">
          <a:xfrm rot="5400000">
            <a:off x="3995216" y="1823170"/>
            <a:ext cx="1587" cy="2039938"/>
          </a:xfrm>
          <a:prstGeom prst="curvedConnector3">
            <a:avLst>
              <a:gd name="adj1" fmla="val 272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0"/>
          <p:cNvCxnSpPr>
            <a:cxnSpLocks noChangeShapeType="1"/>
            <a:stCxn id="30" idx="3"/>
            <a:endCxn id="27" idx="5"/>
          </p:cNvCxnSpPr>
          <p:nvPr/>
        </p:nvCxnSpPr>
        <p:spPr bwMode="auto">
          <a:xfrm rot="16200000" flipV="1">
            <a:off x="2771254" y="1821582"/>
            <a:ext cx="1588" cy="2039937"/>
          </a:xfrm>
          <a:prstGeom prst="curvedConnector3">
            <a:avLst>
              <a:gd name="adj1" fmla="val -283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523604" y="2961407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47566" y="2961407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357166" y="2707407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cxnSp>
        <p:nvCxnSpPr>
          <p:cNvPr id="47" name="AutoShape 9"/>
          <p:cNvCxnSpPr>
            <a:cxnSpLocks noChangeShapeType="1"/>
          </p:cNvCxnSpPr>
          <p:nvPr/>
        </p:nvCxnSpPr>
        <p:spPr bwMode="auto">
          <a:xfrm>
            <a:off x="611560" y="2636912"/>
            <a:ext cx="6477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0563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Mealy-Automat zur Sequenzerkennung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1b:</a:t>
            </a:r>
            <a:r>
              <a:rPr lang="de-DE" dirty="0" smtClean="0"/>
              <a:t> Zustandstabelle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Erste drei Spalten identisch zu Moore-Automat </a:t>
            </a:r>
            <a:r>
              <a:rPr lang="de-DE" dirty="0" smtClean="0"/>
              <a:t>(!)</a:t>
            </a:r>
            <a:endParaRPr lang="de-DE" dirty="0"/>
          </a:p>
        </p:txBody>
      </p:sp>
      <p:graphicFrame>
        <p:nvGraphicFramePr>
          <p:cNvPr id="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63304"/>
              </p:ext>
            </p:extLst>
          </p:nvPr>
        </p:nvGraphicFramePr>
        <p:xfrm>
          <a:off x="684000" y="1844675"/>
          <a:ext cx="4991100" cy="3365120"/>
        </p:xfrm>
        <a:graphic>
          <a:graphicData uri="http://schemas.openxmlformats.org/drawingml/2006/table">
            <a:tbl>
              <a:tblPr/>
              <a:tblGrid>
                <a:gridCol w="1247775"/>
                <a:gridCol w="1247775"/>
                <a:gridCol w="1247775"/>
                <a:gridCol w="12477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191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Mealy-Automat zur Sequenzerkennung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2:</a:t>
            </a:r>
            <a:r>
              <a:rPr lang="de-DE" dirty="0" smtClean="0"/>
              <a:t> Binäre Zustandscodierung, binäre Zustandstabelle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Identisch zu Moore-Automat (bis auf zusätzliche Ausgangsspalte)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/>
              <a:t>Schritt </a:t>
            </a:r>
            <a:r>
              <a:rPr lang="de-DE" b="1" dirty="0" smtClean="0"/>
              <a:t>3:</a:t>
            </a:r>
            <a:r>
              <a:rPr lang="de-DE" dirty="0" smtClean="0"/>
              <a:t> JK-Flip-Flops und deren Ansteuerung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Identisch </a:t>
            </a:r>
            <a:r>
              <a:rPr lang="de-DE" dirty="0"/>
              <a:t>zu Moore-Automat (bis auf zusätzliche Ausgangsspalte)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graphicFrame>
        <p:nvGraphicFramePr>
          <p:cNvPr id="7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094130"/>
              </p:ext>
            </p:extLst>
          </p:nvPr>
        </p:nvGraphicFramePr>
        <p:xfrm>
          <a:off x="684000" y="2665413"/>
          <a:ext cx="6480175" cy="3365120"/>
        </p:xfrm>
        <a:graphic>
          <a:graphicData uri="http://schemas.openxmlformats.org/drawingml/2006/table">
            <a:tbl>
              <a:tblPr/>
              <a:tblGrid>
                <a:gridCol w="1177925"/>
                <a:gridCol w="1104900"/>
                <a:gridCol w="1173163"/>
                <a:gridCol w="666750"/>
                <a:gridCol w="485775"/>
                <a:gridCol w="647700"/>
                <a:gridCol w="431800"/>
                <a:gridCol w="79216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Aus-gang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22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59603E7-0B11-4855-A4C2-8DEBA6EC80A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Mealy-Automat zur Sequenzerkennung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4:</a:t>
            </a:r>
            <a:r>
              <a:rPr lang="de-DE" dirty="0" smtClean="0"/>
              <a:t> Minimierung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Y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Flip-Flop-Ansteuerfunktionen identisch zu Moore-Automat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Schritt 5:</a:t>
            </a:r>
            <a:r>
              <a:rPr lang="de-DE" dirty="0" smtClean="0"/>
              <a:t> Aufbau der Schaltung</a:t>
            </a:r>
            <a:endParaRPr lang="de-DE" dirty="0"/>
          </a:p>
        </p:txBody>
      </p:sp>
      <p:sp>
        <p:nvSpPr>
          <p:cNvPr id="10" name="Line 48"/>
          <p:cNvSpPr>
            <a:spLocks noChangeShapeType="1"/>
          </p:cNvSpPr>
          <p:nvPr/>
        </p:nvSpPr>
        <p:spPr bwMode="auto">
          <a:xfrm>
            <a:off x="1602000" y="1753200"/>
            <a:ext cx="295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>
            <a:off x="2123852" y="175320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t="36034" r="9465" b="25344"/>
          <a:stretch/>
        </p:blipFill>
        <p:spPr>
          <a:xfrm>
            <a:off x="756000" y="3068960"/>
            <a:ext cx="6743700" cy="2212521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1448918" y="3171600"/>
            <a:ext cx="909456" cy="466296"/>
            <a:chOff x="2866959" y="5013176"/>
            <a:chExt cx="909456" cy="466296"/>
          </a:xfrm>
        </p:grpSpPr>
        <p:sp>
          <p:nvSpPr>
            <p:cNvPr id="20" name="Rechteck 19"/>
            <p:cNvSpPr/>
            <p:nvPr/>
          </p:nvSpPr>
          <p:spPr bwMode="auto">
            <a:xfrm>
              <a:off x="3200207" y="5016756"/>
              <a:ext cx="261743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2984183" y="5032090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2912175" y="5013176"/>
              <a:ext cx="288032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Gerade Verbindung 22"/>
            <p:cNvCxnSpPr>
              <a:stCxn id="21" idx="0"/>
            </p:cNvCxnSpPr>
            <p:nvPr/>
          </p:nvCxnSpPr>
          <p:spPr bwMode="auto">
            <a:xfrm>
              <a:off x="3200207" y="5032090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Ellipse 23"/>
            <p:cNvSpPr/>
            <p:nvPr/>
          </p:nvSpPr>
          <p:spPr bwMode="auto">
            <a:xfrm>
              <a:off x="3416231" y="522501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2866959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3443167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81454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804AB5F-1F24-47C1-9A03-5088281E2A9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Rückgekoppeltes ODER-Gatter 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für einfaches Schaltwerk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 geschieht bei Rückkopplung?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					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 + ∆</a:t>
            </a:r>
            <a:r>
              <a:rPr lang="de-DE" i="1" dirty="0" smtClean="0"/>
              <a:t>t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 + 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Wertefolge für </a:t>
            </a:r>
            <a:r>
              <a:rPr lang="de-DE" i="1" dirty="0" smtClean="0"/>
              <a:t>X</a:t>
            </a:r>
            <a:r>
              <a:rPr lang="de-DE" dirty="0" smtClean="0"/>
              <a:t> als Funktion des vorherigen Wertes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64441"/>
              </p:ext>
            </p:extLst>
          </p:nvPr>
        </p:nvGraphicFramePr>
        <p:xfrm>
          <a:off x="611436" y="3951064"/>
          <a:ext cx="390286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1080120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1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1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1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9" t="45725" r="36786" b="41591"/>
          <a:stretch/>
        </p:blipFill>
        <p:spPr>
          <a:xfrm>
            <a:off x="612000" y="2278800"/>
            <a:ext cx="3028950" cy="7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2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170D0A4-9E31-48D1-879E-E4BADFB5EB9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Moore- und Mealy-Automaten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Beide geeignet zum Aufbau beliebiger synchroner Schaltwerke</a:t>
            </a:r>
            <a:endParaRPr lang="de-DE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Vorteile Moore-Automat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Geringerer Schaltungsaufwand,</a:t>
            </a:r>
            <a:br>
              <a:rPr lang="de-DE" dirty="0" smtClean="0"/>
            </a:br>
            <a:r>
              <a:rPr lang="de-DE" dirty="0" smtClean="0"/>
              <a:t>wenn Ausgabewerte nur vom</a:t>
            </a:r>
            <a:br>
              <a:rPr lang="de-DE" dirty="0" smtClean="0"/>
            </a:br>
            <a:r>
              <a:rPr lang="de-DE" dirty="0" smtClean="0"/>
              <a:t>aktuellen Zustand abhängen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Taktsynchrone Ausgabe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Nachteile Moore-Automat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Reaktion erst im nächsten Taktzyklus</a:t>
            </a:r>
            <a:endParaRPr lang="de-DE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50922" r="1564" b="21635"/>
          <a:stretch>
            <a:fillRect/>
          </a:stretch>
        </p:blipFill>
        <p:spPr bwMode="auto">
          <a:xfrm>
            <a:off x="4659313" y="1989138"/>
            <a:ext cx="4016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1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170D0A4-9E31-48D1-879E-E4BADFB5EB9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Moore- und Mealy-Automaten 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Vorteile Mealy-Automat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Ausgang kann sofort auf Eingänge</a:t>
            </a:r>
            <a:br>
              <a:rPr lang="de-DE" dirty="0" smtClean="0"/>
            </a:br>
            <a:r>
              <a:rPr lang="de-DE" dirty="0" smtClean="0"/>
              <a:t>reagieren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Geringerer Schaltungsaufwand, wenn Übergänge zu einem Zustand verschiedene Ausgabewerte erzeugen sollen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modifiziertes JK-Flip-Flop</a:t>
            </a:r>
          </a:p>
          <a:p>
            <a:pPr marL="838200" lvl="1" indent="-381000">
              <a:lnSpc>
                <a:spcPct val="120000"/>
              </a:lnSpc>
              <a:buFont typeface="Arial" charset="0"/>
              <a:buNone/>
            </a:pPr>
            <a:endParaRPr lang="de-DE" dirty="0" smtClean="0"/>
          </a:p>
          <a:p>
            <a:pPr marL="838200" lvl="1" indent="-38100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				</a:t>
            </a:r>
            <a:r>
              <a:rPr lang="de-DE" dirty="0" smtClean="0"/>
              <a:t>		</a:t>
            </a:r>
            <a:r>
              <a:rPr lang="de-DE" i="1" dirty="0" smtClean="0"/>
              <a:t>MJK-Flip-Flop</a:t>
            </a:r>
            <a:endParaRPr lang="de-DE" i="1" dirty="0"/>
          </a:p>
          <a:p>
            <a:pPr marL="838200" lvl="1" indent="-38100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						</a:t>
            </a:r>
            <a:r>
              <a:rPr lang="de-DE" dirty="0">
                <a:solidFill>
                  <a:srgbClr val="3366FF"/>
                </a:solidFill>
              </a:rPr>
              <a:t>JK</a:t>
            </a:r>
            <a:r>
              <a:rPr lang="de-DE" dirty="0"/>
              <a:t>/</a:t>
            </a:r>
            <a:r>
              <a:rPr lang="de-DE" dirty="0">
                <a:solidFill>
                  <a:srgbClr val="A32638"/>
                </a:solidFill>
              </a:rPr>
              <a:t>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 zeigt an, dass sich Flip-Flop-Zustand geändert hat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Nachteile Mealy-Automat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Asynchrone Eingabesignale bewirken asynchrone Ausgabesignale</a:t>
            </a:r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52859" r="1564" b="12234"/>
          <a:stretch>
            <a:fillRect/>
          </a:stretch>
        </p:blipFill>
        <p:spPr bwMode="auto">
          <a:xfrm>
            <a:off x="4641850" y="1484313"/>
            <a:ext cx="4033838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533525" y="4003675"/>
            <a:ext cx="576263" cy="57626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R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98675" y="396875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1*/</a:t>
            </a:r>
            <a:r>
              <a:rPr lang="de-DE" sz="2000" dirty="0">
                <a:solidFill>
                  <a:srgbClr val="A32638"/>
                </a:solidFill>
              </a:rPr>
              <a:t>1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757488" y="4005263"/>
            <a:ext cx="576262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S</a:t>
            </a:r>
            <a:endParaRPr lang="de-DE" sz="2000" dirty="0">
              <a:solidFill>
                <a:srgbClr val="A32638"/>
              </a:solidFill>
            </a:endParaRPr>
          </a:p>
        </p:txBody>
      </p:sp>
      <p:cxnSp>
        <p:nvCxnSpPr>
          <p:cNvPr id="12" name="AutoShape 10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109788" y="4292600"/>
            <a:ext cx="6477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1"/>
          <p:cNvCxnSpPr>
            <a:cxnSpLocks noChangeShapeType="1"/>
            <a:stCxn id="11" idx="3"/>
            <a:endCxn id="8" idx="5"/>
          </p:cNvCxnSpPr>
          <p:nvPr/>
        </p:nvCxnSpPr>
        <p:spPr bwMode="auto">
          <a:xfrm rot="16200000" flipV="1">
            <a:off x="2432844" y="4088606"/>
            <a:ext cx="1588" cy="815975"/>
          </a:xfrm>
          <a:prstGeom prst="curvedConnector3">
            <a:avLst>
              <a:gd name="adj1" fmla="val -113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09788" y="461645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*1/</a:t>
            </a:r>
            <a:r>
              <a:rPr lang="de-DE" sz="2000" dirty="0">
                <a:solidFill>
                  <a:srgbClr val="A32638"/>
                </a:solidFill>
              </a:rPr>
              <a:t>1</a:t>
            </a:r>
          </a:p>
        </p:txBody>
      </p:sp>
      <p:cxnSp>
        <p:nvCxnSpPr>
          <p:cNvPr id="15" name="AutoShape 13"/>
          <p:cNvCxnSpPr>
            <a:cxnSpLocks noChangeShapeType="1"/>
            <a:stCxn id="8" idx="1"/>
            <a:endCxn id="8" idx="7"/>
          </p:cNvCxnSpPr>
          <p:nvPr/>
        </p:nvCxnSpPr>
        <p:spPr bwMode="auto">
          <a:xfrm rot="5400000" flipV="1">
            <a:off x="1820863" y="3884613"/>
            <a:ext cx="1587" cy="407987"/>
          </a:xfrm>
          <a:prstGeom prst="curvedConnector3">
            <a:avLst>
              <a:gd name="adj1" fmla="val -251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042988" y="36449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0*/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cxnSp>
        <p:nvCxnSpPr>
          <p:cNvPr id="17" name="AutoShape 16"/>
          <p:cNvCxnSpPr>
            <a:cxnSpLocks noChangeShapeType="1"/>
            <a:stCxn id="11" idx="1"/>
            <a:endCxn id="11" idx="7"/>
          </p:cNvCxnSpPr>
          <p:nvPr/>
        </p:nvCxnSpPr>
        <p:spPr bwMode="auto">
          <a:xfrm rot="5400000" flipV="1">
            <a:off x="3044825" y="3886200"/>
            <a:ext cx="1588" cy="407988"/>
          </a:xfrm>
          <a:prstGeom prst="curvedConnector3">
            <a:avLst>
              <a:gd name="adj1" fmla="val -261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89288" y="36449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*0/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99715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0AE894F-632D-45FA-9EA3-E86CA389E0B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Einfluss des Flip-Flop-Typs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b="1" dirty="0" smtClean="0"/>
              <a:t>Beispiel:</a:t>
            </a:r>
            <a:r>
              <a:rPr lang="de-DE" dirty="0" smtClean="0"/>
              <a:t> Synchroner Zähler von 0 bis 2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Reset</a:t>
            </a:r>
            <a:r>
              <a:rPr lang="de-DE" dirty="0" smtClean="0"/>
              <a:t>-Leitung </a:t>
            </a:r>
            <a:r>
              <a:rPr lang="de-DE" i="1" dirty="0" smtClean="0"/>
              <a:t>R</a:t>
            </a:r>
            <a:r>
              <a:rPr lang="de-DE" dirty="0" smtClean="0"/>
              <a:t>: </a:t>
            </a:r>
            <a:r>
              <a:rPr lang="de-DE" i="1" dirty="0" smtClean="0"/>
              <a:t>R</a:t>
            </a:r>
            <a:r>
              <a:rPr lang="de-DE" dirty="0" smtClean="0"/>
              <a:t> = 1 → Zurück zur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Realisierung als Moore-Automat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>
              <a:lnSpc>
                <a:spcPct val="100000"/>
              </a:lnSpc>
            </a:pPr>
            <a:r>
              <a:rPr lang="de-DE" b="1" dirty="0" smtClean="0"/>
              <a:t>Schritt 1a:</a:t>
            </a:r>
            <a:r>
              <a:rPr lang="de-DE" dirty="0" smtClean="0"/>
              <a:t> Zustandsdiagramm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>
              <a:lnSpc>
                <a:spcPct val="100000"/>
              </a:lnSpc>
            </a:pPr>
            <a:r>
              <a:rPr lang="de-DE" b="1" dirty="0" smtClean="0"/>
              <a:t>Schritt 1b:</a:t>
            </a:r>
            <a:r>
              <a:rPr lang="de-DE" dirty="0" smtClean="0"/>
              <a:t> Zustandstabelle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Dem Leser überlassen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173535" y="3715618"/>
            <a:ext cx="576263" cy="57626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A/</a:t>
            </a:r>
            <a:r>
              <a:rPr lang="de-DE" sz="2000" dirty="0">
                <a:solidFill>
                  <a:srgbClr val="A32638"/>
                </a:solidFill>
              </a:rPr>
              <a:t>00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92673" y="368069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397498" y="3717206"/>
            <a:ext cx="576262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B/</a:t>
            </a:r>
            <a:r>
              <a:rPr lang="de-DE" sz="2000" dirty="0">
                <a:solidFill>
                  <a:srgbClr val="A32638"/>
                </a:solidFill>
              </a:rPr>
              <a:t>01</a:t>
            </a:r>
          </a:p>
        </p:txBody>
      </p:sp>
      <p:cxnSp>
        <p:nvCxnSpPr>
          <p:cNvPr id="12" name="AutoShape 8"/>
          <p:cNvCxnSpPr>
            <a:cxnSpLocks noChangeShapeType="1"/>
            <a:stCxn id="9" idx="6"/>
            <a:endCxn id="11" idx="2"/>
          </p:cNvCxnSpPr>
          <p:nvPr/>
        </p:nvCxnSpPr>
        <p:spPr bwMode="auto">
          <a:xfrm>
            <a:off x="1749798" y="4004543"/>
            <a:ext cx="6477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03785" y="321238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635748" y="3717206"/>
            <a:ext cx="576262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C/</a:t>
            </a:r>
            <a:r>
              <a:rPr lang="de-DE" sz="2000" dirty="0">
                <a:solidFill>
                  <a:srgbClr val="A32638"/>
                </a:solidFill>
              </a:rPr>
              <a:t>10</a:t>
            </a:r>
          </a:p>
        </p:txBody>
      </p:sp>
      <p:cxnSp>
        <p:nvCxnSpPr>
          <p:cNvPr id="15" name="AutoShape 20"/>
          <p:cNvCxnSpPr>
            <a:cxnSpLocks noChangeShapeType="1"/>
            <a:stCxn id="11" idx="6"/>
            <a:endCxn id="14" idx="2"/>
          </p:cNvCxnSpPr>
          <p:nvPr/>
        </p:nvCxnSpPr>
        <p:spPr bwMode="auto">
          <a:xfrm>
            <a:off x="2973760" y="4006131"/>
            <a:ext cx="6619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132510" y="368069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</a:t>
            </a:r>
            <a:endParaRPr lang="de-DE" sz="2000" dirty="0">
              <a:solidFill>
                <a:srgbClr val="A32638"/>
              </a:solidFill>
            </a:endParaRPr>
          </a:p>
        </p:txBody>
      </p:sp>
      <p:cxnSp>
        <p:nvCxnSpPr>
          <p:cNvPr id="17" name="AutoShape 22"/>
          <p:cNvCxnSpPr>
            <a:cxnSpLocks noChangeShapeType="1"/>
            <a:stCxn id="11" idx="1"/>
            <a:endCxn id="9" idx="7"/>
          </p:cNvCxnSpPr>
          <p:nvPr/>
        </p:nvCxnSpPr>
        <p:spPr bwMode="auto">
          <a:xfrm rot="5400000" flipH="1">
            <a:off x="2072854" y="3392562"/>
            <a:ext cx="1587" cy="815975"/>
          </a:xfrm>
          <a:prstGeom prst="curvedConnector3">
            <a:avLst>
              <a:gd name="adj1" fmla="val 153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3"/>
          <p:cNvCxnSpPr>
            <a:cxnSpLocks noChangeShapeType="1"/>
            <a:stCxn id="14" idx="3"/>
            <a:endCxn id="9" idx="5"/>
          </p:cNvCxnSpPr>
          <p:nvPr/>
        </p:nvCxnSpPr>
        <p:spPr bwMode="auto">
          <a:xfrm rot="16200000" flipV="1">
            <a:off x="2691979" y="3181424"/>
            <a:ext cx="1588" cy="2054225"/>
          </a:xfrm>
          <a:prstGeom prst="curvedConnector3">
            <a:avLst>
              <a:gd name="adj1" fmla="val -196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538785" y="4544293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*</a:t>
            </a:r>
            <a:endParaRPr lang="de-DE" sz="2000" dirty="0">
              <a:solidFill>
                <a:srgbClr val="A32638"/>
              </a:solidFill>
            </a:endParaRPr>
          </a:p>
        </p:txBody>
      </p:sp>
      <p:cxnSp>
        <p:nvCxnSpPr>
          <p:cNvPr id="20" name="AutoShape 30"/>
          <p:cNvCxnSpPr>
            <a:cxnSpLocks noChangeShapeType="1"/>
            <a:stCxn id="9" idx="3"/>
            <a:endCxn id="9" idx="1"/>
          </p:cNvCxnSpPr>
          <p:nvPr/>
        </p:nvCxnSpPr>
        <p:spPr bwMode="auto">
          <a:xfrm rot="5400000" flipH="1" flipV="1">
            <a:off x="1054473" y="4002956"/>
            <a:ext cx="407987" cy="1587"/>
          </a:xfrm>
          <a:prstGeom prst="curvedConnector5">
            <a:avLst>
              <a:gd name="adj1" fmla="val 1556"/>
              <a:gd name="adj2" fmla="val -24500000"/>
              <a:gd name="adj3" fmla="val 99218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11560" y="378864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569198" y="332033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Eingang </a:t>
            </a:r>
            <a:r>
              <a:rPr lang="de-DE" sz="2000" i="1" dirty="0">
                <a:solidFill>
                  <a:srgbClr val="3366FF"/>
                </a:solidFill>
              </a:rPr>
              <a:t>R</a:t>
            </a:r>
            <a:endParaRPr lang="de-DE" sz="2000" i="1" dirty="0">
              <a:solidFill>
                <a:srgbClr val="A326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49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des Flip-Flop-Typs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2:</a:t>
            </a:r>
            <a:r>
              <a:rPr lang="de-DE" dirty="0" smtClean="0"/>
              <a:t> Binäre Zustandscodierung, binäre Zustandstabelle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Codierung			–  </a:t>
            </a:r>
            <a:r>
              <a:rPr lang="de-DE" dirty="0" smtClean="0"/>
              <a:t>Zustandstabelle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31683"/>
              </p:ext>
            </p:extLst>
          </p:nvPr>
        </p:nvGraphicFramePr>
        <p:xfrm>
          <a:off x="636290" y="2205038"/>
          <a:ext cx="2495550" cy="1729360"/>
        </p:xfrm>
        <a:graphic>
          <a:graphicData uri="http://schemas.openxmlformats.org/drawingml/2006/table">
            <a:tbl>
              <a:tblPr/>
              <a:tblGrid>
                <a:gridCol w="1247775"/>
                <a:gridCol w="12477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82028"/>
              </p:ext>
            </p:extLst>
          </p:nvPr>
        </p:nvGraphicFramePr>
        <p:xfrm>
          <a:off x="4211960" y="2205038"/>
          <a:ext cx="3743325" cy="2420240"/>
        </p:xfrm>
        <a:graphic>
          <a:graphicData uri="http://schemas.openxmlformats.org/drawingml/2006/table">
            <a:tbl>
              <a:tblPr/>
              <a:tblGrid>
                <a:gridCol w="1247775"/>
                <a:gridCol w="1247775"/>
                <a:gridCol w="12477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61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5538474-7343-46C9-9D1E-1AF8AFA93B7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des Flip-Flop-Typs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3:</a:t>
            </a:r>
            <a:r>
              <a:rPr lang="de-DE" dirty="0" smtClean="0"/>
              <a:t> JK-Flip-Flops und deren Ansteuerung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Schritt 4:</a:t>
            </a:r>
            <a:r>
              <a:rPr lang="de-DE" dirty="0" smtClean="0"/>
              <a:t> Ausgabefunktionen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Trivial wegen geeigneter Zustände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/>
              <a:t>Schritt </a:t>
            </a:r>
            <a:r>
              <a:rPr lang="de-DE" b="1" dirty="0" smtClean="0"/>
              <a:t>5:</a:t>
            </a:r>
            <a:r>
              <a:rPr lang="de-DE" dirty="0" smtClean="0"/>
              <a:t> Minimierung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J</a:t>
            </a:r>
            <a:r>
              <a:rPr lang="de-DE" baseline="-25000" dirty="0"/>
              <a:t>1</a:t>
            </a:r>
            <a:r>
              <a:rPr lang="de-DE" dirty="0"/>
              <a:t> = </a:t>
            </a:r>
            <a:r>
              <a:rPr lang="de-DE" i="1" dirty="0"/>
              <a:t>Q</a:t>
            </a:r>
            <a:r>
              <a:rPr lang="de-DE" baseline="-25000" dirty="0"/>
              <a:t>0</a:t>
            </a:r>
            <a:r>
              <a:rPr lang="de-DE" dirty="0"/>
              <a:t> * </a:t>
            </a:r>
            <a:r>
              <a:rPr lang="de-DE" i="1" dirty="0"/>
              <a:t>R</a:t>
            </a:r>
            <a:r>
              <a:rPr lang="de-DE" dirty="0"/>
              <a:t>,	</a:t>
            </a:r>
            <a:r>
              <a:rPr lang="de-DE" i="1" dirty="0"/>
              <a:t>K</a:t>
            </a:r>
            <a:r>
              <a:rPr lang="de-DE" baseline="-25000" dirty="0"/>
              <a:t>1</a:t>
            </a:r>
            <a:r>
              <a:rPr lang="de-DE" dirty="0"/>
              <a:t> = 1			– </a:t>
            </a:r>
            <a:r>
              <a:rPr lang="de-DE" dirty="0" smtClean="0"/>
              <a:t> </a:t>
            </a:r>
            <a:r>
              <a:rPr lang="de-DE" i="1" dirty="0" smtClean="0"/>
              <a:t>J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i="1" dirty="0"/>
              <a:t>Q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R</a:t>
            </a:r>
            <a:r>
              <a:rPr lang="de-DE" dirty="0"/>
              <a:t>,	</a:t>
            </a:r>
            <a:r>
              <a:rPr lang="de-DE" i="1" dirty="0"/>
              <a:t>K</a:t>
            </a:r>
            <a:r>
              <a:rPr lang="de-DE" baseline="-25000" dirty="0"/>
              <a:t>0</a:t>
            </a:r>
            <a:r>
              <a:rPr lang="de-DE" dirty="0"/>
              <a:t> = 1</a:t>
            </a:r>
          </a:p>
        </p:txBody>
      </p:sp>
      <p:graphicFrame>
        <p:nvGraphicFramePr>
          <p:cNvPr id="11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75458"/>
              </p:ext>
            </p:extLst>
          </p:nvPr>
        </p:nvGraphicFramePr>
        <p:xfrm>
          <a:off x="684000" y="1844675"/>
          <a:ext cx="5761038" cy="2674240"/>
        </p:xfrm>
        <a:graphic>
          <a:graphicData uri="http://schemas.openxmlformats.org/drawingml/2006/table">
            <a:tbl>
              <a:tblPr/>
              <a:tblGrid>
                <a:gridCol w="1152525"/>
                <a:gridCol w="1079500"/>
                <a:gridCol w="1223963"/>
                <a:gridCol w="576262"/>
                <a:gridCol w="576263"/>
                <a:gridCol w="576262"/>
                <a:gridCol w="57626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Line 48"/>
          <p:cNvSpPr>
            <a:spLocks noChangeShapeType="1"/>
          </p:cNvSpPr>
          <p:nvPr/>
        </p:nvSpPr>
        <p:spPr bwMode="auto">
          <a:xfrm>
            <a:off x="1656000" y="586800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48"/>
          <p:cNvSpPr>
            <a:spLocks noChangeShapeType="1"/>
          </p:cNvSpPr>
          <p:nvPr/>
        </p:nvSpPr>
        <p:spPr bwMode="auto">
          <a:xfrm>
            <a:off x="5634000" y="5868000"/>
            <a:ext cx="28790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48"/>
          <p:cNvSpPr>
            <a:spLocks noChangeShapeType="1"/>
          </p:cNvSpPr>
          <p:nvPr/>
        </p:nvSpPr>
        <p:spPr bwMode="auto">
          <a:xfrm>
            <a:off x="6156300" y="586800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22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7DB2334-5113-45BD-9524-80037EF7125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des Flip-Flop-Typs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Schritt 6:</a:t>
            </a:r>
            <a:r>
              <a:rPr lang="de-DE" dirty="0" smtClean="0"/>
              <a:t> Aufbau der Schaltung mit JK-Flip-Flops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t="32328" r="11607" b="18932"/>
          <a:stretch/>
        </p:blipFill>
        <p:spPr>
          <a:xfrm>
            <a:off x="756000" y="1879200"/>
            <a:ext cx="7029450" cy="2792186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070256" y="2174400"/>
            <a:ext cx="909456" cy="466296"/>
            <a:chOff x="2866959" y="5013176"/>
            <a:chExt cx="909456" cy="466296"/>
          </a:xfrm>
        </p:grpSpPr>
        <p:sp>
          <p:nvSpPr>
            <p:cNvPr id="8" name="Rechteck 7"/>
            <p:cNvSpPr/>
            <p:nvPr/>
          </p:nvSpPr>
          <p:spPr bwMode="auto">
            <a:xfrm>
              <a:off x="3200207" y="5016756"/>
              <a:ext cx="261743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984183" y="5032090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912175" y="5013176"/>
              <a:ext cx="288032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>
              <a:stCxn id="9" idx="0"/>
            </p:cNvCxnSpPr>
            <p:nvPr/>
          </p:nvCxnSpPr>
          <p:spPr bwMode="auto">
            <a:xfrm>
              <a:off x="3200207" y="5032090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Ellipse 11"/>
            <p:cNvSpPr/>
            <p:nvPr/>
          </p:nvSpPr>
          <p:spPr bwMode="auto">
            <a:xfrm>
              <a:off x="3416231" y="522501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 bwMode="auto">
            <a:xfrm>
              <a:off x="2866959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3443167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70808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5538474-7343-46C9-9D1E-1AF8AFA93B7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des Flip-Flop-Typs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T-Flip-Flops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Schritt 3:</a:t>
            </a:r>
            <a:r>
              <a:rPr lang="de-DE" dirty="0" smtClean="0"/>
              <a:t> T-Flip-Flops und deren Ansteuerung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Schritt 5:</a:t>
            </a:r>
            <a:r>
              <a:rPr lang="de-DE" dirty="0" smtClean="0"/>
              <a:t> Minimierung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T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i="1" dirty="0" smtClean="0"/>
              <a:t>Q</a:t>
            </a:r>
            <a:r>
              <a:rPr lang="de-DE" baseline="-25000" dirty="0" smtClean="0"/>
              <a:t>1</a:t>
            </a:r>
            <a:r>
              <a:rPr lang="de-DE" dirty="0" smtClean="0"/>
              <a:t> +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i="1" dirty="0" smtClean="0"/>
              <a:t>R</a:t>
            </a:r>
            <a:r>
              <a:rPr lang="de-DE" dirty="0"/>
              <a:t>			– </a:t>
            </a:r>
            <a:r>
              <a:rPr lang="de-DE" dirty="0" smtClean="0"/>
              <a:t> </a:t>
            </a:r>
            <a:r>
              <a:rPr lang="de-DE" i="1" dirty="0" smtClean="0"/>
              <a:t>T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+ </a:t>
            </a:r>
            <a:r>
              <a:rPr lang="de-DE" i="1" dirty="0" smtClean="0"/>
              <a:t>Q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i="1" dirty="0" smtClean="0"/>
              <a:t>R</a:t>
            </a:r>
            <a:endParaRPr lang="de-DE" dirty="0"/>
          </a:p>
        </p:txBody>
      </p:sp>
      <p:sp>
        <p:nvSpPr>
          <p:cNvPr id="13" name="Line 48"/>
          <p:cNvSpPr>
            <a:spLocks noChangeShapeType="1"/>
          </p:cNvSpPr>
          <p:nvPr/>
        </p:nvSpPr>
        <p:spPr bwMode="auto">
          <a:xfrm>
            <a:off x="6228184" y="5482800"/>
            <a:ext cx="28790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48"/>
          <p:cNvSpPr>
            <a:spLocks noChangeShapeType="1"/>
          </p:cNvSpPr>
          <p:nvPr/>
        </p:nvSpPr>
        <p:spPr bwMode="auto">
          <a:xfrm>
            <a:off x="6768000" y="548280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graphicFrame>
        <p:nvGraphicFramePr>
          <p:cNvPr id="1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54637"/>
              </p:ext>
            </p:extLst>
          </p:nvPr>
        </p:nvGraphicFramePr>
        <p:xfrm>
          <a:off x="684000" y="2276872"/>
          <a:ext cx="4608513" cy="2674240"/>
        </p:xfrm>
        <a:graphic>
          <a:graphicData uri="http://schemas.openxmlformats.org/drawingml/2006/table">
            <a:tbl>
              <a:tblPr/>
              <a:tblGrid>
                <a:gridCol w="1152525"/>
                <a:gridCol w="1079500"/>
                <a:gridCol w="1223963"/>
                <a:gridCol w="576262"/>
                <a:gridCol w="57626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Line 48"/>
          <p:cNvSpPr>
            <a:spLocks noChangeShapeType="1"/>
          </p:cNvSpPr>
          <p:nvPr/>
        </p:nvSpPr>
        <p:spPr bwMode="auto">
          <a:xfrm>
            <a:off x="2250000" y="548280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133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7DB2334-5113-45BD-9524-80037EF7125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des Flip-Flop-Typs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Schritt 6:</a:t>
            </a:r>
            <a:r>
              <a:rPr lang="de-DE" dirty="0" smtClean="0"/>
              <a:t> Aufbau der Schaltung mit T-Flip-Flops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t="34751" r="9643" b="20784"/>
          <a:stretch/>
        </p:blipFill>
        <p:spPr>
          <a:xfrm>
            <a:off x="756000" y="1879200"/>
            <a:ext cx="7029450" cy="2547259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070256" y="2174400"/>
            <a:ext cx="909456" cy="466296"/>
            <a:chOff x="2866959" y="5013176"/>
            <a:chExt cx="909456" cy="466296"/>
          </a:xfrm>
        </p:grpSpPr>
        <p:sp>
          <p:nvSpPr>
            <p:cNvPr id="8" name="Rechteck 7"/>
            <p:cNvSpPr/>
            <p:nvPr/>
          </p:nvSpPr>
          <p:spPr bwMode="auto">
            <a:xfrm>
              <a:off x="3200207" y="5016756"/>
              <a:ext cx="261743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984183" y="5032090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912175" y="5013176"/>
              <a:ext cx="288032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>
              <a:stCxn id="9" idx="0"/>
            </p:cNvCxnSpPr>
            <p:nvPr/>
          </p:nvCxnSpPr>
          <p:spPr bwMode="auto">
            <a:xfrm>
              <a:off x="3200207" y="5032090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Ellipse 11"/>
            <p:cNvSpPr/>
            <p:nvPr/>
          </p:nvSpPr>
          <p:spPr bwMode="auto">
            <a:xfrm>
              <a:off x="3416231" y="522501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 bwMode="auto">
            <a:xfrm>
              <a:off x="2866959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3443167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5610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5538474-7343-46C9-9D1E-1AF8AFA93B7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des Flip-Flop-Typs </a:t>
            </a:r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D-Flip-Flops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Schritt 3:</a:t>
            </a:r>
            <a:r>
              <a:rPr lang="de-DE" dirty="0" smtClean="0"/>
              <a:t> D-Flip-Flops und deren Ansteuerung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Schritt 5:</a:t>
            </a:r>
            <a:r>
              <a:rPr lang="de-DE" dirty="0" smtClean="0"/>
              <a:t> Minimierung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D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i="1" dirty="0" smtClean="0"/>
              <a:t>R</a:t>
            </a:r>
            <a:r>
              <a:rPr lang="de-DE" dirty="0"/>
              <a:t>			– </a:t>
            </a:r>
            <a:r>
              <a:rPr lang="de-DE" dirty="0" smtClean="0"/>
              <a:t> </a:t>
            </a:r>
            <a:r>
              <a:rPr lang="de-DE" i="1" dirty="0" smtClean="0"/>
              <a:t>D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Q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i="1" dirty="0" smtClean="0"/>
              <a:t>R</a:t>
            </a:r>
            <a:endParaRPr lang="de-DE" dirty="0"/>
          </a:p>
        </p:txBody>
      </p:sp>
      <p:sp>
        <p:nvSpPr>
          <p:cNvPr id="13" name="Line 48"/>
          <p:cNvSpPr>
            <a:spLocks noChangeShapeType="1"/>
          </p:cNvSpPr>
          <p:nvPr/>
        </p:nvSpPr>
        <p:spPr bwMode="auto">
          <a:xfrm>
            <a:off x="5292080" y="5482800"/>
            <a:ext cx="28790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48"/>
          <p:cNvSpPr>
            <a:spLocks noChangeShapeType="1"/>
          </p:cNvSpPr>
          <p:nvPr/>
        </p:nvSpPr>
        <p:spPr bwMode="auto">
          <a:xfrm>
            <a:off x="5831896" y="548280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>
            <a:off x="1710000" y="5482800"/>
            <a:ext cx="215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802092"/>
              </p:ext>
            </p:extLst>
          </p:nvPr>
        </p:nvGraphicFramePr>
        <p:xfrm>
          <a:off x="684000" y="2276872"/>
          <a:ext cx="4608513" cy="2674240"/>
        </p:xfrm>
        <a:graphic>
          <a:graphicData uri="http://schemas.openxmlformats.org/drawingml/2006/table">
            <a:tbl>
              <a:tblPr/>
              <a:tblGrid>
                <a:gridCol w="1152525"/>
                <a:gridCol w="1079500"/>
                <a:gridCol w="1223963"/>
                <a:gridCol w="576262"/>
                <a:gridCol w="57626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Line 48"/>
          <p:cNvSpPr>
            <a:spLocks noChangeShapeType="1"/>
          </p:cNvSpPr>
          <p:nvPr/>
        </p:nvSpPr>
        <p:spPr bwMode="auto">
          <a:xfrm>
            <a:off x="4788148" y="5482800"/>
            <a:ext cx="28790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02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7DB2334-5113-45BD-9524-80037EF7125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des Flip-Flop-Typs </a:t>
            </a:r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Schritt 6:</a:t>
            </a:r>
            <a:r>
              <a:rPr lang="de-DE" dirty="0" smtClean="0"/>
              <a:t> Aufbau der Schaltung mit D-Flip-Flops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36461" r="10715" b="19359"/>
          <a:stretch/>
        </p:blipFill>
        <p:spPr>
          <a:xfrm>
            <a:off x="756000" y="1879200"/>
            <a:ext cx="7013122" cy="2530929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070256" y="2163600"/>
            <a:ext cx="909456" cy="466296"/>
            <a:chOff x="2866959" y="5013176"/>
            <a:chExt cx="909456" cy="466296"/>
          </a:xfrm>
        </p:grpSpPr>
        <p:sp>
          <p:nvSpPr>
            <p:cNvPr id="8" name="Rechteck 7"/>
            <p:cNvSpPr/>
            <p:nvPr/>
          </p:nvSpPr>
          <p:spPr bwMode="auto">
            <a:xfrm>
              <a:off x="3200207" y="5016756"/>
              <a:ext cx="261743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984183" y="5032090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912175" y="5013176"/>
              <a:ext cx="288032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>
              <a:stCxn id="9" idx="0"/>
            </p:cNvCxnSpPr>
            <p:nvPr/>
          </p:nvCxnSpPr>
          <p:spPr bwMode="auto">
            <a:xfrm>
              <a:off x="3200207" y="5032090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Ellipse 11"/>
            <p:cNvSpPr/>
            <p:nvPr/>
          </p:nvSpPr>
          <p:spPr bwMode="auto">
            <a:xfrm>
              <a:off x="3416231" y="522501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 bwMode="auto">
            <a:xfrm>
              <a:off x="2866959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3443167" y="525440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2529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7BD442F-000A-4A2E-8154-5AF77847331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Rückgekoppeltes NOR-Gatter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für einfaches Schaltwerk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 geschieht bei Rückkopplung?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					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 + ∆</a:t>
            </a:r>
            <a:r>
              <a:rPr lang="de-DE" i="1" dirty="0" smtClean="0"/>
              <a:t>t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 + 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Zur Erinnerung: Wahrheitstabelle eines NOR-Gatters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90190"/>
              </p:ext>
            </p:extLst>
          </p:nvPr>
        </p:nvGraphicFramePr>
        <p:xfrm>
          <a:off x="611436" y="3951064"/>
          <a:ext cx="194434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561759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1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1</a:t>
                      </a:r>
                      <a:r>
                        <a:rPr lang="de-DE" sz="1800" i="0" baseline="0" dirty="0" smtClean="0"/>
                        <a:t> + 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9" t="39454" r="36696" b="48005"/>
          <a:stretch/>
        </p:blipFill>
        <p:spPr>
          <a:xfrm>
            <a:off x="612000" y="2278800"/>
            <a:ext cx="3028950" cy="718458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 bwMode="auto">
          <a:xfrm>
            <a:off x="6048000" y="2492896"/>
            <a:ext cx="10801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1763688" y="4005064"/>
            <a:ext cx="7200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173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09723FE-0984-4AB3-A856-21BF475F7F9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des Flip-Flop-Typs </a:t>
            </a:r>
            <a:r>
              <a:rPr lang="de-DE" dirty="0" smtClean="0"/>
              <a:t>(9)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Jedes getaktete Flip-Flop kann verwendet werden</a:t>
            </a:r>
          </a:p>
          <a:p>
            <a:pPr>
              <a:lnSpc>
                <a:spcPct val="100000"/>
              </a:lnSpc>
            </a:pPr>
            <a:endParaRPr lang="de-DE" sz="1200" b="1" dirty="0"/>
          </a:p>
          <a:p>
            <a:pPr>
              <a:lnSpc>
                <a:spcPct val="100000"/>
              </a:lnSpc>
            </a:pPr>
            <a:r>
              <a:rPr lang="de-DE" b="1" dirty="0" smtClean="0"/>
              <a:t>Unterschiede in der Schaltung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JK-Flip-Flop tendiert zu besser zu minimierenden Ansteuerungsgleichungen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Viele </a:t>
            </a:r>
            <a:r>
              <a:rPr lang="en-US" i="1" dirty="0" smtClean="0"/>
              <a:t>Don’t cares</a:t>
            </a:r>
            <a:r>
              <a:rPr lang="de-DE" dirty="0" smtClean="0"/>
              <a:t> enthalten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Einfach anzusteuernde Flip-Flops tendieren zu komplexen Ansteuerungsgleichungen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D-Flip-Flops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Aber Beispiel zeigt: es gibt Ausnahmen</a:t>
            </a:r>
          </a:p>
          <a:p>
            <a:pPr>
              <a:lnSpc>
                <a:spcPct val="100000"/>
              </a:lnSpc>
            </a:pPr>
            <a:endParaRPr lang="de-DE" sz="1200" b="1" dirty="0" smtClean="0">
              <a:sym typeface="Wingdings"/>
            </a:endParaRPr>
          </a:p>
          <a:p>
            <a:pPr>
              <a:lnSpc>
                <a:spcPct val="100000"/>
              </a:lnSpc>
              <a:buFont typeface="Wingdings"/>
              <a:buChar char="F"/>
            </a:pPr>
            <a:r>
              <a:rPr lang="de-DE" b="1" dirty="0" smtClean="0"/>
              <a:t>Wahl der Flip-Flops meist durch Verfügbarkeit von Bausteinen geprägt</a:t>
            </a:r>
          </a:p>
        </p:txBody>
      </p:sp>
    </p:spTree>
    <p:extLst>
      <p:ext uri="{BB962C8B-B14F-4D97-AF65-F5344CB8AC3E}">
        <p14:creationId xmlns:p14="http://schemas.microsoft.com/office/powerpoint/2010/main" val="114258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0BADFCB-ED12-4E6F-8C74-A13FDB6D4AA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Zustandsreduktion von Automaten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Weniger Flip-Flops durch Reduktion der Zustände</a:t>
            </a:r>
          </a:p>
          <a:p>
            <a:pPr>
              <a:lnSpc>
                <a:spcPct val="100000"/>
              </a:lnSpc>
            </a:pPr>
            <a:endParaRPr lang="de-DE" sz="1200" b="1" dirty="0" smtClean="0"/>
          </a:p>
          <a:p>
            <a:pPr>
              <a:lnSpc>
                <a:spcPct val="100000"/>
              </a:lnSpc>
            </a:pPr>
            <a:r>
              <a:rPr lang="de-DE" b="1" dirty="0" smtClean="0"/>
              <a:t>Zustandsdiagramm Moore-Automat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Zusammenfassung von Zuständen mit gleicher Ausgabe und gleichen Folgezuständen</a:t>
            </a:r>
            <a:endParaRPr lang="de-DE" baseline="-250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6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0" t="73930" r="4857" b="7182"/>
          <a:stretch>
            <a:fillRect/>
          </a:stretch>
        </p:blipFill>
        <p:spPr bwMode="auto">
          <a:xfrm>
            <a:off x="5228010" y="3789363"/>
            <a:ext cx="36750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651748" y="4652963"/>
            <a:ext cx="503237" cy="215900"/>
          </a:xfrm>
          <a:prstGeom prst="notchedRightArrow">
            <a:avLst>
              <a:gd name="adj1" fmla="val 50000"/>
              <a:gd name="adj2" fmla="val 58272"/>
            </a:avLst>
          </a:prstGeom>
          <a:solidFill>
            <a:srgbClr val="A326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9" t="44321" r="18768" b="13451"/>
          <a:stretch>
            <a:fillRect/>
          </a:stretch>
        </p:blipFill>
        <p:spPr bwMode="auto">
          <a:xfrm>
            <a:off x="611560" y="3190875"/>
            <a:ext cx="3670300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39552" y="3892986"/>
            <a:ext cx="4267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*0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841024" y="3284984"/>
            <a:ext cx="4267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0*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396474" y="3460938"/>
            <a:ext cx="38343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**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37168" y="3892986"/>
            <a:ext cx="4267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  <a:r>
              <a:rPr lang="de-DE" sz="2000" dirty="0" smtClean="0">
                <a:solidFill>
                  <a:srgbClr val="3366FF"/>
                </a:solidFill>
              </a:rPr>
              <a:t>*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209176" y="5117122"/>
            <a:ext cx="4267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  <a:r>
              <a:rPr lang="de-DE" sz="2000" dirty="0" smtClean="0">
                <a:solidFill>
                  <a:srgbClr val="3366FF"/>
                </a:solidFill>
              </a:rPr>
              <a:t>*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835696" y="5621178"/>
            <a:ext cx="4267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0*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076056" y="3892986"/>
            <a:ext cx="4267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*0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433200" y="3748970"/>
            <a:ext cx="4267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0*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740352" y="3820978"/>
            <a:ext cx="38343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**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305520" y="4221088"/>
            <a:ext cx="4267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*1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601664" y="4221088"/>
            <a:ext cx="4267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  <a:r>
              <a:rPr lang="de-DE" sz="2000" dirty="0" smtClean="0">
                <a:solidFill>
                  <a:srgbClr val="3366FF"/>
                </a:solidFill>
              </a:rPr>
              <a:t>*</a:t>
            </a:r>
            <a:endParaRPr lang="de-DE" sz="2000" dirty="0">
              <a:solidFill>
                <a:srgbClr val="A326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24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0BADFCB-ED12-4E6F-8C74-A13FDB6D4AA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Zustandsreduktion von Automaten 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Zustandsdiagramm Mealy-Automat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Zusammenfassung von Zuständen mit gleichen Folgezuständen und gleichen Ausgaben bei den Übergängen</a:t>
            </a:r>
            <a:endParaRPr lang="de-DE" baseline="-250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600" dirty="0" smtClean="0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0" t="36760" r="18768" b="21010"/>
          <a:stretch>
            <a:fillRect/>
          </a:stretch>
        </p:blipFill>
        <p:spPr bwMode="auto">
          <a:xfrm>
            <a:off x="611560" y="2636838"/>
            <a:ext cx="38036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3" t="66371" r="5119" b="14711"/>
          <a:stretch>
            <a:fillRect/>
          </a:stretch>
        </p:blipFill>
        <p:spPr bwMode="auto">
          <a:xfrm>
            <a:off x="5228010" y="3213100"/>
            <a:ext cx="3757613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4796210" y="4076700"/>
            <a:ext cx="503238" cy="215900"/>
          </a:xfrm>
          <a:prstGeom prst="notchedRightArrow">
            <a:avLst>
              <a:gd name="adj1" fmla="val 50000"/>
              <a:gd name="adj2" fmla="val 58272"/>
            </a:avLst>
          </a:prstGeom>
          <a:solidFill>
            <a:srgbClr val="A326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010523" y="36449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39200" y="3356992"/>
            <a:ext cx="6399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*0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0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771841" y="2636912"/>
            <a:ext cx="63991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0*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1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763688" y="4973106"/>
            <a:ext cx="63991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0*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1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" name="Freihandform 2"/>
          <p:cNvSpPr/>
          <p:nvPr/>
        </p:nvSpPr>
        <p:spPr bwMode="auto">
          <a:xfrm>
            <a:off x="3200400" y="4563836"/>
            <a:ext cx="571500" cy="244928"/>
          </a:xfrm>
          <a:custGeom>
            <a:avLst/>
            <a:gdLst>
              <a:gd name="connsiteX0" fmla="*/ 0 w 571500"/>
              <a:gd name="connsiteY0" fmla="*/ 106135 h 244928"/>
              <a:gd name="connsiteX1" fmla="*/ 179614 w 571500"/>
              <a:gd name="connsiteY1" fmla="*/ 0 h 244928"/>
              <a:gd name="connsiteX2" fmla="*/ 571500 w 571500"/>
              <a:gd name="connsiteY2" fmla="*/ 8164 h 244928"/>
              <a:gd name="connsiteX3" fmla="*/ 547007 w 571500"/>
              <a:gd name="connsiteY3" fmla="*/ 244928 h 244928"/>
              <a:gd name="connsiteX4" fmla="*/ 73479 w 571500"/>
              <a:gd name="connsiteY4" fmla="*/ 244928 h 24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" h="244928">
                <a:moveTo>
                  <a:pt x="0" y="106135"/>
                </a:moveTo>
                <a:lnTo>
                  <a:pt x="179614" y="0"/>
                </a:lnTo>
                <a:lnTo>
                  <a:pt x="571500" y="8164"/>
                </a:lnTo>
                <a:lnTo>
                  <a:pt x="547007" y="244928"/>
                </a:lnTo>
                <a:lnTo>
                  <a:pt x="73479" y="244928"/>
                </a:lnTo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203848" y="4509120"/>
            <a:ext cx="63991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1*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0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4" name="Freihandform 3"/>
          <p:cNvSpPr/>
          <p:nvPr/>
        </p:nvSpPr>
        <p:spPr bwMode="auto">
          <a:xfrm>
            <a:off x="3159579" y="3486150"/>
            <a:ext cx="530678" cy="244929"/>
          </a:xfrm>
          <a:custGeom>
            <a:avLst/>
            <a:gdLst>
              <a:gd name="connsiteX0" fmla="*/ 163285 w 530678"/>
              <a:gd name="connsiteY0" fmla="*/ 244929 h 244929"/>
              <a:gd name="connsiteX1" fmla="*/ 0 w 530678"/>
              <a:gd name="connsiteY1" fmla="*/ 163286 h 244929"/>
              <a:gd name="connsiteX2" fmla="*/ 24492 w 530678"/>
              <a:gd name="connsiteY2" fmla="*/ 8164 h 244929"/>
              <a:gd name="connsiteX3" fmla="*/ 489857 w 530678"/>
              <a:gd name="connsiteY3" fmla="*/ 0 h 244929"/>
              <a:gd name="connsiteX4" fmla="*/ 530678 w 530678"/>
              <a:gd name="connsiteY4" fmla="*/ 155121 h 244929"/>
              <a:gd name="connsiteX5" fmla="*/ 432707 w 530678"/>
              <a:gd name="connsiteY5" fmla="*/ 236764 h 24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678" h="244929">
                <a:moveTo>
                  <a:pt x="163285" y="244929"/>
                </a:moveTo>
                <a:lnTo>
                  <a:pt x="0" y="163286"/>
                </a:lnTo>
                <a:lnTo>
                  <a:pt x="24492" y="8164"/>
                </a:lnTo>
                <a:lnTo>
                  <a:pt x="489857" y="0"/>
                </a:lnTo>
                <a:lnTo>
                  <a:pt x="530678" y="155121"/>
                </a:lnTo>
                <a:lnTo>
                  <a:pt x="432707" y="236764"/>
                </a:lnTo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31840" y="3429000"/>
            <a:ext cx="63991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1*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0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2" name="Freihandform 11"/>
          <p:cNvSpPr/>
          <p:nvPr/>
        </p:nvSpPr>
        <p:spPr bwMode="auto">
          <a:xfrm>
            <a:off x="3420836" y="3028950"/>
            <a:ext cx="530678" cy="269421"/>
          </a:xfrm>
          <a:custGeom>
            <a:avLst/>
            <a:gdLst>
              <a:gd name="connsiteX0" fmla="*/ 522514 w 530678"/>
              <a:gd name="connsiteY0" fmla="*/ 195943 h 269421"/>
              <a:gd name="connsiteX1" fmla="*/ 449035 w 530678"/>
              <a:gd name="connsiteY1" fmla="*/ 261257 h 269421"/>
              <a:gd name="connsiteX2" fmla="*/ 0 w 530678"/>
              <a:gd name="connsiteY2" fmla="*/ 269421 h 269421"/>
              <a:gd name="connsiteX3" fmla="*/ 24493 w 530678"/>
              <a:gd name="connsiteY3" fmla="*/ 0 h 269421"/>
              <a:gd name="connsiteX4" fmla="*/ 530678 w 530678"/>
              <a:gd name="connsiteY4" fmla="*/ 0 h 26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678" h="269421">
                <a:moveTo>
                  <a:pt x="522514" y="195943"/>
                </a:moveTo>
                <a:lnTo>
                  <a:pt x="449035" y="261257"/>
                </a:lnTo>
                <a:lnTo>
                  <a:pt x="0" y="269421"/>
                </a:lnTo>
                <a:lnTo>
                  <a:pt x="24493" y="0"/>
                </a:lnTo>
                <a:lnTo>
                  <a:pt x="530678" y="0"/>
                </a:lnTo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687330" y="2956882"/>
            <a:ext cx="59663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*</a:t>
            </a:r>
            <a:r>
              <a:rPr lang="de-DE" sz="2000" dirty="0" smtClean="0">
                <a:solidFill>
                  <a:srgbClr val="3366FF"/>
                </a:solidFill>
              </a:rPr>
              <a:t>*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1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0" name="Freihandform 29"/>
          <p:cNvSpPr/>
          <p:nvPr/>
        </p:nvSpPr>
        <p:spPr bwMode="auto">
          <a:xfrm>
            <a:off x="5184321" y="3290207"/>
            <a:ext cx="538843" cy="310243"/>
          </a:xfrm>
          <a:custGeom>
            <a:avLst/>
            <a:gdLst>
              <a:gd name="connsiteX0" fmla="*/ 538843 w 538843"/>
              <a:gd name="connsiteY0" fmla="*/ 0 h 310243"/>
              <a:gd name="connsiteX1" fmla="*/ 481693 w 538843"/>
              <a:gd name="connsiteY1" fmla="*/ 310243 h 310243"/>
              <a:gd name="connsiteX2" fmla="*/ 0 w 538843"/>
              <a:gd name="connsiteY2" fmla="*/ 277586 h 310243"/>
              <a:gd name="connsiteX3" fmla="*/ 16329 w 538843"/>
              <a:gd name="connsiteY3" fmla="*/ 8164 h 31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43" h="310243">
                <a:moveTo>
                  <a:pt x="538843" y="0"/>
                </a:moveTo>
                <a:lnTo>
                  <a:pt x="481693" y="310243"/>
                </a:lnTo>
                <a:lnTo>
                  <a:pt x="0" y="277586"/>
                </a:lnTo>
                <a:lnTo>
                  <a:pt x="16329" y="8164"/>
                </a:lnTo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076056" y="3356992"/>
            <a:ext cx="63992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*0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0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3" name="Freihandform 32"/>
          <p:cNvSpPr/>
          <p:nvPr/>
        </p:nvSpPr>
        <p:spPr bwMode="auto">
          <a:xfrm>
            <a:off x="6368143" y="3722914"/>
            <a:ext cx="530678" cy="236765"/>
          </a:xfrm>
          <a:custGeom>
            <a:avLst/>
            <a:gdLst>
              <a:gd name="connsiteX0" fmla="*/ 530678 w 530678"/>
              <a:gd name="connsiteY0" fmla="*/ 228600 h 236765"/>
              <a:gd name="connsiteX1" fmla="*/ 0 w 530678"/>
              <a:gd name="connsiteY1" fmla="*/ 236765 h 236765"/>
              <a:gd name="connsiteX2" fmla="*/ 40821 w 530678"/>
              <a:gd name="connsiteY2" fmla="*/ 0 h 236765"/>
              <a:gd name="connsiteX3" fmla="*/ 514350 w 530678"/>
              <a:gd name="connsiteY3" fmla="*/ 8165 h 23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678" h="236765">
                <a:moveTo>
                  <a:pt x="530678" y="228600"/>
                </a:moveTo>
                <a:lnTo>
                  <a:pt x="0" y="236765"/>
                </a:lnTo>
                <a:lnTo>
                  <a:pt x="40821" y="0"/>
                </a:lnTo>
                <a:lnTo>
                  <a:pt x="514350" y="8165"/>
                </a:lnTo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337073" y="3676962"/>
            <a:ext cx="68319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01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0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5" name="Freihandform 34"/>
          <p:cNvSpPr/>
          <p:nvPr/>
        </p:nvSpPr>
        <p:spPr bwMode="auto">
          <a:xfrm>
            <a:off x="6498771" y="3282043"/>
            <a:ext cx="498022" cy="269421"/>
          </a:xfrm>
          <a:custGeom>
            <a:avLst/>
            <a:gdLst>
              <a:gd name="connsiteX0" fmla="*/ 498022 w 498022"/>
              <a:gd name="connsiteY0" fmla="*/ 0 h 269421"/>
              <a:gd name="connsiteX1" fmla="*/ 473529 w 498022"/>
              <a:gd name="connsiteY1" fmla="*/ 269421 h 269421"/>
              <a:gd name="connsiteX2" fmla="*/ 0 w 498022"/>
              <a:gd name="connsiteY2" fmla="*/ 261257 h 269421"/>
              <a:gd name="connsiteX3" fmla="*/ 24493 w 498022"/>
              <a:gd name="connsiteY3" fmla="*/ 32657 h 26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022" h="269421">
                <a:moveTo>
                  <a:pt x="498022" y="0"/>
                </a:moveTo>
                <a:lnTo>
                  <a:pt x="473529" y="269421"/>
                </a:lnTo>
                <a:lnTo>
                  <a:pt x="0" y="261257"/>
                </a:lnTo>
                <a:lnTo>
                  <a:pt x="24493" y="32657"/>
                </a:lnTo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511113" y="3100898"/>
            <a:ext cx="63991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0*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1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6" name="Freihandform 35"/>
          <p:cNvSpPr/>
          <p:nvPr/>
        </p:nvSpPr>
        <p:spPr bwMode="auto">
          <a:xfrm>
            <a:off x="7813221" y="3273879"/>
            <a:ext cx="481693" cy="269421"/>
          </a:xfrm>
          <a:custGeom>
            <a:avLst/>
            <a:gdLst>
              <a:gd name="connsiteX0" fmla="*/ 481693 w 481693"/>
              <a:gd name="connsiteY0" fmla="*/ 24492 h 269421"/>
              <a:gd name="connsiteX1" fmla="*/ 465365 w 481693"/>
              <a:gd name="connsiteY1" fmla="*/ 269421 h 269421"/>
              <a:gd name="connsiteX2" fmla="*/ 0 w 481693"/>
              <a:gd name="connsiteY2" fmla="*/ 253092 h 269421"/>
              <a:gd name="connsiteX3" fmla="*/ 8165 w 481693"/>
              <a:gd name="connsiteY3" fmla="*/ 0 h 26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693" h="269421">
                <a:moveTo>
                  <a:pt x="481693" y="24492"/>
                </a:moveTo>
                <a:lnTo>
                  <a:pt x="465365" y="269421"/>
                </a:lnTo>
                <a:lnTo>
                  <a:pt x="0" y="253092"/>
                </a:lnTo>
                <a:lnTo>
                  <a:pt x="8165" y="0"/>
                </a:lnTo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863794" y="3109282"/>
            <a:ext cx="59663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*</a:t>
            </a:r>
            <a:r>
              <a:rPr lang="de-DE" sz="2000" dirty="0" smtClean="0">
                <a:solidFill>
                  <a:srgbClr val="3366FF"/>
                </a:solidFill>
              </a:rPr>
              <a:t>*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1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8" name="Freihandform 37"/>
          <p:cNvSpPr/>
          <p:nvPr/>
        </p:nvSpPr>
        <p:spPr bwMode="auto">
          <a:xfrm>
            <a:off x="7698921" y="3788229"/>
            <a:ext cx="498022" cy="261257"/>
          </a:xfrm>
          <a:custGeom>
            <a:avLst/>
            <a:gdLst>
              <a:gd name="connsiteX0" fmla="*/ 498022 w 498022"/>
              <a:gd name="connsiteY0" fmla="*/ 228600 h 261257"/>
              <a:gd name="connsiteX1" fmla="*/ 8165 w 498022"/>
              <a:gd name="connsiteY1" fmla="*/ 261257 h 261257"/>
              <a:gd name="connsiteX2" fmla="*/ 0 w 498022"/>
              <a:gd name="connsiteY2" fmla="*/ 16328 h 261257"/>
              <a:gd name="connsiteX3" fmla="*/ 473529 w 498022"/>
              <a:gd name="connsiteY3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022" h="261257">
                <a:moveTo>
                  <a:pt x="498022" y="228600"/>
                </a:moveTo>
                <a:lnTo>
                  <a:pt x="8165" y="261257"/>
                </a:lnTo>
                <a:lnTo>
                  <a:pt x="0" y="16328"/>
                </a:lnTo>
                <a:lnTo>
                  <a:pt x="473529" y="0"/>
                </a:lnTo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596336" y="3748970"/>
            <a:ext cx="63991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srgbClr val="3366FF"/>
                </a:solidFill>
              </a:rPr>
              <a:t>1*</a:t>
            </a:r>
            <a:r>
              <a:rPr lang="de-DE" sz="2000" dirty="0" smtClean="0"/>
              <a:t>/</a:t>
            </a:r>
            <a:r>
              <a:rPr lang="de-DE" sz="2000" dirty="0" smtClean="0">
                <a:solidFill>
                  <a:srgbClr val="FF0000"/>
                </a:solidFill>
              </a:rPr>
              <a:t>0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5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4" grpId="0"/>
      <p:bldP spid="33" grpId="0" animBg="1"/>
      <p:bldP spid="37" grpId="0"/>
      <p:bldP spid="35" grpId="0" animBg="1"/>
      <p:bldP spid="39" grpId="0"/>
      <p:bldP spid="36" grpId="0" animBg="1"/>
      <p:bldP spid="41" grpId="0"/>
      <p:bldP spid="38" grpId="0" animBg="1"/>
      <p:bldP spid="4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6516BC5-8868-49FD-AB49-49082FD4858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Einleitung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Annahme einer Gatterlaufzeit ∆</a:t>
            </a:r>
            <a:r>
              <a:rPr lang="de-DE" i="1" dirty="0" smtClean="0"/>
              <a:t>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Zyklen bzw. Rückkopplungen erlaubt, im Gegensatz zu Schaltnetzen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Schaltwerke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Rückkopplungen mit UND-, ODER bzw. NOR-Gattern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6516BC5-8868-49FD-AB49-49082FD4858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Flip-Flops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RS-Flip-Flop: 2 rückgekoppelte NOR-Gatter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Eingänge: </a:t>
            </a:r>
            <a:r>
              <a:rPr lang="en-US" i="1" dirty="0" smtClean="0"/>
              <a:t>Set</a:t>
            </a:r>
            <a:r>
              <a:rPr lang="de-DE" dirty="0" smtClean="0"/>
              <a:t>, </a:t>
            </a:r>
            <a:r>
              <a:rPr lang="en-US" i="1" dirty="0" smtClean="0"/>
              <a:t>Reset</a:t>
            </a:r>
            <a:r>
              <a:rPr lang="de-DE" dirty="0" smtClean="0"/>
              <a:t>, Ausgang: gespeicherter Zustand </a:t>
            </a:r>
            <a:r>
              <a:rPr lang="de-DE" i="1" dirty="0" smtClean="0"/>
              <a:t>Q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Asynchrone Schaltwerke: verarbeiten geänderte Eingänge sofort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Synchrone Schaltwerke: übernehmen Eingänge nur zu festen Zeiten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Master-Slave</a:t>
            </a:r>
            <a:r>
              <a:rPr lang="de-DE" dirty="0" smtClean="0"/>
              <a:t> Flip-Flop: zweistufiges Flip-Flop zum Vermeiden ungewollter asynchroner Rückkopplungen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D-Flip-Flop </a:t>
            </a:r>
            <a:r>
              <a:rPr lang="en-US" i="1" dirty="0" smtClean="0"/>
              <a:t>(Delay)</a:t>
            </a:r>
            <a:r>
              <a:rPr lang="de-DE" dirty="0" smtClean="0"/>
              <a:t>: gibt Eingangswert </a:t>
            </a:r>
            <a:r>
              <a:rPr lang="de-DE" i="1" dirty="0" smtClean="0"/>
              <a:t>D</a:t>
            </a:r>
            <a:r>
              <a:rPr lang="de-DE" dirty="0" smtClean="0"/>
              <a:t> taktverzögert weiter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Register: Speicher für bestimmte Anzahl von Binärwerten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JK-Flip-Flop: erweitertes RS-Flip-Flop, das verbotene Eingabekombination </a:t>
            </a:r>
            <a:r>
              <a:rPr lang="de-DE" i="1" dirty="0" smtClean="0"/>
              <a:t>R</a:t>
            </a:r>
            <a:r>
              <a:rPr lang="de-DE" dirty="0" smtClean="0"/>
              <a:t> = </a:t>
            </a:r>
            <a:r>
              <a:rPr lang="de-DE" i="1" dirty="0" smtClean="0"/>
              <a:t>S</a:t>
            </a:r>
            <a:r>
              <a:rPr lang="de-DE" dirty="0" smtClean="0"/>
              <a:t> = 1 zulässt </a:t>
            </a:r>
            <a:r>
              <a:rPr lang="de-DE" dirty="0" smtClean="0">
                <a:sym typeface="Wingdings"/>
              </a:rPr>
              <a:t></a:t>
            </a:r>
            <a:r>
              <a:rPr lang="de-DE" dirty="0" smtClean="0"/>
              <a:t> Invertierung des Zustands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T-Flip-Flop </a:t>
            </a:r>
            <a:r>
              <a:rPr lang="en-US" i="1" dirty="0" smtClean="0"/>
              <a:t>(Toggle)</a:t>
            </a:r>
            <a:r>
              <a:rPr lang="de-DE" dirty="0" smtClean="0"/>
              <a:t>: invertiert Zustand bei Eingang </a:t>
            </a:r>
            <a:r>
              <a:rPr lang="de-DE" i="1" dirty="0" smtClean="0"/>
              <a:t>T</a:t>
            </a:r>
            <a:r>
              <a:rPr lang="de-DE" dirty="0" smtClean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232116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70F5C95-8EE0-4656-A598-7EDCCF36718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(3)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Systematischer Schaltwerkentwurf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Weitgehend gleicher Ablauf für Moore- und Mealy-Automaten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Zustandsdiagramm bzw. Zustandstabelle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Binäre Zustandscodierung, binäre Zustandstabelle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Auswahl eines Flip-Flop-Typs, Flip-Flop-Ansteuerung in Zustandstabelle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Wahrheitstabelle für Ausgabefunktionen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Minimierung von Ansteuerungs- und Ausgabefunktionen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Aufbau der Schaltung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Einfluss des Flip-Flop-Typs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JK-Flip-Flops tendiert zu kleineren Ansteuerungsfunktionen, andere Flip-Flops zu eher größeren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Zustandsreduktion: Zusammenfassen von Automaten-Zuständen mit gleichem Ausgabeverhalten und gleichen Folgezuständen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1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4DF89F4-CAFD-4DE1-A5E7-695F575B339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Rückgekoppeltes NOR-Gatter 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für einfaches Schaltwerk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 geschieht bei Rückkopplung?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					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 + ∆</a:t>
            </a:r>
            <a:r>
              <a:rPr lang="de-DE" i="1" dirty="0" smtClean="0"/>
              <a:t>t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 + 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Wertefolge für </a:t>
            </a:r>
            <a:r>
              <a:rPr lang="de-DE" i="1" dirty="0" smtClean="0"/>
              <a:t>X</a:t>
            </a:r>
            <a:r>
              <a:rPr lang="de-DE" dirty="0" smtClean="0"/>
              <a:t> bei Anfangskonfiguration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9" t="39454" r="36696" b="48005"/>
          <a:stretch/>
        </p:blipFill>
        <p:spPr>
          <a:xfrm>
            <a:off x="612000" y="2278800"/>
            <a:ext cx="3028950" cy="718458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 bwMode="auto">
          <a:xfrm>
            <a:off x="6048000" y="2492896"/>
            <a:ext cx="10801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48071"/>
              </p:ext>
            </p:extLst>
          </p:nvPr>
        </p:nvGraphicFramePr>
        <p:xfrm>
          <a:off x="611436" y="3951064"/>
          <a:ext cx="446462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561759"/>
                <a:gridCol w="1080120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911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1058400" y="4221088"/>
            <a:ext cx="3456384" cy="504056"/>
          </a:xfrm>
          <a:prstGeom prst="rect">
            <a:avLst/>
          </a:prstGeom>
          <a:solidFill>
            <a:srgbClr val="FFFF9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2214000" y="4221088"/>
            <a:ext cx="1152128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33E4F8-236E-4A6E-9EB0-31A7C30F7DD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Rückgekoppeltes NOR-Gatter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für einfaches Schaltwerk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 geschieht bei Rückkopplung?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					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 + ∆</a:t>
            </a:r>
            <a:r>
              <a:rPr lang="de-DE" i="1" dirty="0" smtClean="0"/>
              <a:t>t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 + 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Wertefolge für </a:t>
            </a:r>
            <a:r>
              <a:rPr lang="de-DE" i="1" dirty="0" smtClean="0"/>
              <a:t>X</a:t>
            </a:r>
            <a:r>
              <a:rPr lang="de-DE" dirty="0" smtClean="0"/>
              <a:t> als Funktion des vorherigen Wertes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Die Schaltung schwingt!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71181"/>
              </p:ext>
            </p:extLst>
          </p:nvPr>
        </p:nvGraphicFramePr>
        <p:xfrm>
          <a:off x="611436" y="3951064"/>
          <a:ext cx="390286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1080120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0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0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0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9" t="39454" r="36696" b="48005"/>
          <a:stretch/>
        </p:blipFill>
        <p:spPr>
          <a:xfrm>
            <a:off x="612000" y="2278800"/>
            <a:ext cx="3028950" cy="718458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6048000" y="2492896"/>
            <a:ext cx="10801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3744000" y="4384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1475656" y="4384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0699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9D084DA-124D-46E7-B2F3-B7A88DC76E2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b="1" dirty="0" smtClean="0"/>
              <a:t>Sequentielle Logik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Begriff „Sequentielle Logik“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Schaltwerke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Rückgekoppelte Gatter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Flip-Flops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Typische Schaltwerke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Systematischer Schaltwerkentwurf</a:t>
            </a:r>
          </a:p>
        </p:txBody>
      </p:sp>
    </p:spTree>
    <p:extLst>
      <p:ext uri="{BB962C8B-B14F-4D97-AF65-F5344CB8AC3E}">
        <p14:creationId xmlns:p14="http://schemas.microsoft.com/office/powerpoint/2010/main" val="72544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03021AB-D3E2-4C0E-B22A-60D32867865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RS-Flip-Flop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Betrachtung eines einfachen asynchronen Schaltwerks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					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 + ∆</a:t>
            </a:r>
            <a:r>
              <a:rPr lang="de-DE" i="1" dirty="0" smtClean="0"/>
              <a:t>t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 + </a:t>
            </a:r>
            <a:r>
              <a:rPr lang="de-DE" i="1" dirty="0" smtClean="0"/>
              <a:t>Y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					</a:t>
            </a:r>
            <a:r>
              <a:rPr lang="de-DE" i="1" dirty="0" smtClean="0"/>
              <a:t>Y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dirty="0" smtClean="0"/>
              <a:t>∆</a:t>
            </a:r>
            <a:r>
              <a:rPr lang="de-DE" i="1" dirty="0" smtClean="0"/>
              <a:t>t</a:t>
            </a:r>
            <a:r>
              <a:rPr lang="de-DE" dirty="0" smtClean="0"/>
              <a:t>) = </a:t>
            </a:r>
            <a:r>
              <a:rPr lang="de-DE" i="1" dirty="0" smtClean="0"/>
              <a:t>B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 + 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verhält sich das Schaltwerk bei unterschiedlichen Eingängen?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3" t="38314" r="38482" b="34038"/>
          <a:stretch/>
        </p:blipFill>
        <p:spPr>
          <a:xfrm>
            <a:off x="612000" y="1916832"/>
            <a:ext cx="3028950" cy="1583872"/>
          </a:xfrm>
          <a:prstGeom prst="rect">
            <a:avLst/>
          </a:prstGeom>
        </p:spPr>
      </p:pic>
      <p:cxnSp>
        <p:nvCxnSpPr>
          <p:cNvPr id="21" name="Gerade Verbindung 20"/>
          <p:cNvCxnSpPr/>
          <p:nvPr/>
        </p:nvCxnSpPr>
        <p:spPr bwMode="auto">
          <a:xfrm>
            <a:off x="6048000" y="2348880"/>
            <a:ext cx="10801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6048000" y="2708920"/>
            <a:ext cx="10801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888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275564E-A5DA-4BDB-80F8-CB35A0AC7FC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Tabelle aller Zustandsübergänge</a:t>
            </a:r>
            <a:endParaRPr lang="de-DE" b="1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des Schaltwerks (1)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24520"/>
              </p:ext>
            </p:extLst>
          </p:nvPr>
        </p:nvGraphicFramePr>
        <p:xfrm>
          <a:off x="611436" y="1862832"/>
          <a:ext cx="417658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131"/>
                <a:gridCol w="446529"/>
                <a:gridCol w="581624"/>
                <a:gridCol w="576064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3B780DC-DE54-4959-BD71-BCDE8AD13F0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Tabelle aller Zustandsübergänge</a:t>
            </a:r>
            <a:endParaRPr lang="de-DE" b="1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des Schaltwerks (2)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97535"/>
              </p:ext>
            </p:extLst>
          </p:nvPr>
        </p:nvGraphicFramePr>
        <p:xfrm>
          <a:off x="611436" y="1862832"/>
          <a:ext cx="4176588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131"/>
                <a:gridCol w="446529"/>
                <a:gridCol w="581624"/>
                <a:gridCol w="576064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48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7681086-8855-44EA-B9C4-5DD7DE46FE9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Tabelle aller Zustandsübergänge</a:t>
            </a:r>
            <a:endParaRPr lang="de-DE" b="1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des Schaltwerks (3)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1454"/>
              </p:ext>
            </p:extLst>
          </p:nvPr>
        </p:nvGraphicFramePr>
        <p:xfrm>
          <a:off x="611436" y="1862832"/>
          <a:ext cx="417658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131"/>
                <a:gridCol w="446529"/>
                <a:gridCol w="581624"/>
                <a:gridCol w="576064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…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…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07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2813"/>
            <a:ext cx="7772400" cy="2068512"/>
          </a:xfrm>
        </p:spPr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3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Sequentielle Logik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F7D67AD-F56B-4FFC-AC49-847BAE78079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Tabelle aller Zustandsübergänge</a:t>
            </a:r>
            <a:endParaRPr lang="de-DE" b="1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des Schaltwerks (4)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58919"/>
              </p:ext>
            </p:extLst>
          </p:nvPr>
        </p:nvGraphicFramePr>
        <p:xfrm>
          <a:off x="611436" y="1862832"/>
          <a:ext cx="4176588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131"/>
                <a:gridCol w="446529"/>
                <a:gridCol w="581624"/>
                <a:gridCol w="576064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…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…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0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F433BEF-68EA-4B1A-A2D0-FBBDEEB3D85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des Schaltwerks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Darstellung der Werte als Funktion der Ausgangswerte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die Werte (</a:t>
            </a:r>
            <a:r>
              <a:rPr lang="de-DE" i="1" dirty="0" smtClean="0"/>
              <a:t>A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dirty="0" smtClean="0"/>
              <a:t>) gleich (0, 1) und (1, 0) ist das Schaltwerk nach 2∆</a:t>
            </a:r>
            <a:r>
              <a:rPr lang="de-DE" i="1" dirty="0" smtClean="0"/>
              <a:t>t</a:t>
            </a:r>
            <a:r>
              <a:rPr lang="de-DE" dirty="0" smtClean="0"/>
              <a:t> stabil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den Wert (</a:t>
            </a:r>
            <a:r>
              <a:rPr lang="de-DE" i="1" dirty="0" smtClean="0"/>
              <a:t>A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dirty="0" smtClean="0"/>
              <a:t>) gleich (1, 1) ist das Schaltwerk nach ∆</a:t>
            </a:r>
            <a:r>
              <a:rPr lang="de-DE" i="1" dirty="0" smtClean="0"/>
              <a:t>t</a:t>
            </a:r>
            <a:r>
              <a:rPr lang="de-DE" dirty="0" smtClean="0"/>
              <a:t> stabil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den Wert (</a:t>
            </a:r>
            <a:r>
              <a:rPr lang="de-DE" i="1" dirty="0" smtClean="0"/>
              <a:t>A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dirty="0" smtClean="0"/>
              <a:t>) gleich (0, 0) scheint das Schaltwerk zu schwingen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Stimmt das?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45659"/>
              </p:ext>
            </p:extLst>
          </p:nvPr>
        </p:nvGraphicFramePr>
        <p:xfrm>
          <a:off x="611436" y="1862832"/>
          <a:ext cx="763297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06"/>
                <a:gridCol w="450614"/>
                <a:gridCol w="1080120"/>
                <a:gridCol w="1080120"/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Gerade Verbindung 7"/>
          <p:cNvCxnSpPr/>
          <p:nvPr/>
        </p:nvCxnSpPr>
        <p:spPr bwMode="auto">
          <a:xfrm>
            <a:off x="1835696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915816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6354000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7488000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1835696" y="2674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915816" y="3034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293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D8663C8-FF00-434E-B3ED-3B981BCD537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des Schaltwerks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Betrachtung der Ausgänge bei </a:t>
            </a:r>
            <a:r>
              <a:rPr lang="de-DE" b="1" i="1" dirty="0" smtClean="0"/>
              <a:t>A</a:t>
            </a:r>
            <a:r>
              <a:rPr lang="de-DE" b="1" dirty="0" smtClean="0"/>
              <a:t> = </a:t>
            </a:r>
            <a:r>
              <a:rPr lang="de-DE" b="1" i="1" dirty="0" smtClean="0"/>
              <a:t>B</a:t>
            </a:r>
            <a:r>
              <a:rPr lang="de-DE" b="1" dirty="0" smtClean="0"/>
              <a:t> = 0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4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 passiert für </a:t>
            </a:r>
            <a:r>
              <a:rPr lang="de-DE" i="1" dirty="0" smtClean="0"/>
              <a:t>X</a:t>
            </a:r>
            <a:r>
              <a:rPr lang="de-DE" dirty="0" smtClean="0"/>
              <a:t> = </a:t>
            </a:r>
            <a:r>
              <a:rPr lang="de-DE" i="1" dirty="0" smtClean="0"/>
              <a:t>Y</a:t>
            </a:r>
            <a:r>
              <a:rPr lang="de-DE" dirty="0" smtClean="0"/>
              <a:t> = 0?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Schaltwerk schwingt (auch für </a:t>
            </a:r>
            <a:r>
              <a:rPr lang="de-DE" i="1" dirty="0" smtClean="0"/>
              <a:t>X</a:t>
            </a:r>
            <a:r>
              <a:rPr lang="de-DE" dirty="0" smtClean="0"/>
              <a:t> = </a:t>
            </a:r>
            <a:r>
              <a:rPr lang="de-DE" i="1" dirty="0" smtClean="0"/>
              <a:t>Y</a:t>
            </a:r>
            <a:r>
              <a:rPr lang="de-DE" dirty="0" smtClean="0"/>
              <a:t> = 1)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80471"/>
              </p:ext>
            </p:extLst>
          </p:nvPr>
        </p:nvGraphicFramePr>
        <p:xfrm>
          <a:off x="611436" y="1862832"/>
          <a:ext cx="763297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06"/>
                <a:gridCol w="450614"/>
                <a:gridCol w="1080120"/>
                <a:gridCol w="1080120"/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Gerade Verbindung 7"/>
          <p:cNvCxnSpPr/>
          <p:nvPr/>
        </p:nvCxnSpPr>
        <p:spPr bwMode="auto">
          <a:xfrm>
            <a:off x="1835696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915816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6354000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7488000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06723"/>
              </p:ext>
            </p:extLst>
          </p:nvPr>
        </p:nvGraphicFramePr>
        <p:xfrm>
          <a:off x="611560" y="3356992"/>
          <a:ext cx="763297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06"/>
                <a:gridCol w="450614"/>
                <a:gridCol w="1080120"/>
                <a:gridCol w="1080120"/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95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DE49DD0-0171-4A5E-B8EE-577392F13F1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des Schaltwerks </a:t>
            </a:r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Betrachtung der Ausgänge bei </a:t>
            </a:r>
            <a:r>
              <a:rPr lang="de-DE" b="1" i="1" dirty="0" smtClean="0"/>
              <a:t>A</a:t>
            </a:r>
            <a:r>
              <a:rPr lang="de-DE" b="1" dirty="0" smtClean="0"/>
              <a:t> = </a:t>
            </a:r>
            <a:r>
              <a:rPr lang="de-DE" b="1" i="1" dirty="0" smtClean="0"/>
              <a:t>B</a:t>
            </a:r>
            <a:r>
              <a:rPr lang="de-DE" b="1" dirty="0" smtClean="0"/>
              <a:t> = 0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4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 passiert für </a:t>
            </a:r>
            <a:r>
              <a:rPr lang="de-DE" i="1" dirty="0" smtClean="0"/>
              <a:t>X</a:t>
            </a:r>
            <a:r>
              <a:rPr lang="de-DE" dirty="0" smtClean="0"/>
              <a:t> = 0 und </a:t>
            </a:r>
            <a:r>
              <a:rPr lang="de-DE" i="1" dirty="0" smtClean="0"/>
              <a:t>Y</a:t>
            </a:r>
            <a:r>
              <a:rPr lang="de-DE" dirty="0" smtClean="0"/>
              <a:t> = 1?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Schaltwerk sofort stabil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Was passiert für </a:t>
            </a:r>
            <a:r>
              <a:rPr lang="de-DE" i="1" dirty="0"/>
              <a:t>X</a:t>
            </a:r>
            <a:r>
              <a:rPr lang="de-DE" dirty="0"/>
              <a:t> = </a:t>
            </a:r>
            <a:r>
              <a:rPr lang="de-DE" dirty="0" smtClean="0"/>
              <a:t>1 </a:t>
            </a:r>
            <a:r>
              <a:rPr lang="de-DE" dirty="0"/>
              <a:t>und </a:t>
            </a:r>
            <a:r>
              <a:rPr lang="de-DE" i="1" dirty="0"/>
              <a:t>Y</a:t>
            </a:r>
            <a:r>
              <a:rPr lang="de-DE" dirty="0"/>
              <a:t> = </a:t>
            </a:r>
            <a:r>
              <a:rPr lang="de-DE" dirty="0" smtClean="0"/>
              <a:t>0?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Schaltwerk sofort </a:t>
            </a:r>
            <a:r>
              <a:rPr lang="de-DE" dirty="0" smtClean="0"/>
              <a:t>stabil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17442"/>
              </p:ext>
            </p:extLst>
          </p:nvPr>
        </p:nvGraphicFramePr>
        <p:xfrm>
          <a:off x="611436" y="1862832"/>
          <a:ext cx="763297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06"/>
                <a:gridCol w="450614"/>
                <a:gridCol w="1080120"/>
                <a:gridCol w="1080120"/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Y</a:t>
                      </a:r>
                      <a:r>
                        <a:rPr lang="de-DE" sz="180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baseline="0" dirty="0" smtClean="0"/>
                        <a:t>X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i="1" baseline="0" dirty="0" smtClean="0"/>
                        <a:t>t</a:t>
                      </a:r>
                      <a:r>
                        <a:rPr lang="de-DE" baseline="0" dirty="0" smtClean="0"/>
                        <a:t>)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Gerade Verbindung 7"/>
          <p:cNvCxnSpPr/>
          <p:nvPr/>
        </p:nvCxnSpPr>
        <p:spPr bwMode="auto">
          <a:xfrm>
            <a:off x="1835696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915816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6354000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7488000" y="22968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23726"/>
              </p:ext>
            </p:extLst>
          </p:nvPr>
        </p:nvGraphicFramePr>
        <p:xfrm>
          <a:off x="611560" y="3356992"/>
          <a:ext cx="763297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06"/>
                <a:gridCol w="450614"/>
                <a:gridCol w="1080120"/>
                <a:gridCol w="1080120"/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65648"/>
              </p:ext>
            </p:extLst>
          </p:nvPr>
        </p:nvGraphicFramePr>
        <p:xfrm>
          <a:off x="611560" y="5063584"/>
          <a:ext cx="763297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06"/>
                <a:gridCol w="450614"/>
                <a:gridCol w="1080120"/>
                <a:gridCol w="1080120"/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B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313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58CACD4-4092-45A5-A21D-99E6CEAACE6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Bedeutung (1)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Verbot der Eingabekombination </a:t>
            </a:r>
            <a:r>
              <a:rPr lang="de-DE" b="1" i="1" dirty="0" smtClean="0"/>
              <a:t>A</a:t>
            </a:r>
            <a:r>
              <a:rPr lang="de-DE" b="1" dirty="0" smtClean="0"/>
              <a:t> = </a:t>
            </a:r>
            <a:r>
              <a:rPr lang="de-DE" b="1" i="1" dirty="0" smtClean="0"/>
              <a:t>B</a:t>
            </a:r>
            <a:r>
              <a:rPr lang="de-DE" b="1" dirty="0" smtClean="0"/>
              <a:t> = 1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stabile Ausgabewert-Kombinationen mit </a:t>
            </a:r>
            <a:r>
              <a:rPr lang="de-DE" i="1" dirty="0" smtClean="0"/>
              <a:t>X</a:t>
            </a:r>
            <a:r>
              <a:rPr lang="de-DE" dirty="0" smtClean="0"/>
              <a:t> = </a:t>
            </a:r>
            <a:r>
              <a:rPr lang="de-DE" i="1" dirty="0" smtClean="0"/>
              <a:t>Y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Bezeichnung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Bistabiler 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Bistabile Kippstufe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Flip-Flop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Umbenennung der Ein- und Ausgänge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R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  <a:r>
              <a:rPr lang="de-DE" dirty="0" smtClean="0"/>
              <a:t> – </a:t>
            </a:r>
            <a:r>
              <a:rPr lang="en-US" i="1" dirty="0" smtClean="0"/>
              <a:t>Reset</a:t>
            </a:r>
            <a:r>
              <a:rPr lang="de-DE" dirty="0" smtClean="0"/>
              <a:t>, Löschen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S</a:t>
            </a:r>
            <a:r>
              <a:rPr lang="de-DE" dirty="0" smtClean="0"/>
              <a:t> = </a:t>
            </a:r>
            <a:r>
              <a:rPr lang="de-DE" i="1" dirty="0" smtClean="0"/>
              <a:t>B</a:t>
            </a:r>
            <a:r>
              <a:rPr lang="de-DE" dirty="0" smtClean="0"/>
              <a:t> – </a:t>
            </a:r>
            <a:r>
              <a:rPr lang="en-US" i="1" dirty="0" smtClean="0"/>
              <a:t>Set</a:t>
            </a:r>
            <a:r>
              <a:rPr lang="de-DE" dirty="0" smtClean="0"/>
              <a:t>, Setzen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Q</a:t>
            </a:r>
            <a:r>
              <a:rPr lang="de-DE" dirty="0" smtClean="0"/>
              <a:t> = </a:t>
            </a:r>
            <a:r>
              <a:rPr lang="de-DE" i="1" dirty="0" smtClean="0"/>
              <a:t>X</a:t>
            </a:r>
            <a:r>
              <a:rPr lang="de-DE" dirty="0" smtClean="0"/>
              <a:t> – Ausgang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Q</a:t>
            </a:r>
            <a:r>
              <a:rPr lang="de-DE" dirty="0" smtClean="0"/>
              <a:t> = </a:t>
            </a:r>
            <a:r>
              <a:rPr lang="de-DE" i="1" dirty="0" smtClean="0"/>
              <a:t>Y</a:t>
            </a:r>
            <a:r>
              <a:rPr lang="de-DE" dirty="0" smtClean="0"/>
              <a:t> – negierter Ausgang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RS-Flip-Flop</a:t>
            </a:r>
            <a:endParaRPr lang="de-DE" b="1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Kann einen binären Wert speichern!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6228184" y="1772816"/>
            <a:ext cx="21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611560" y="5301208"/>
            <a:ext cx="21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A1F31AD-B01E-40C9-96AF-9DCED4DD671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Bedeutung (2)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Verkürzte Wahrheitstabelle eines RS-Flip-Flops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sz="600" b="1" dirty="0"/>
          </a:p>
          <a:p>
            <a:pPr>
              <a:lnSpc>
                <a:spcPct val="90000"/>
              </a:lnSpc>
            </a:pPr>
            <a:r>
              <a:rPr lang="de-DE" dirty="0" smtClean="0"/>
              <a:t>					</a:t>
            </a:r>
            <a:r>
              <a:rPr lang="de-DE" i="1" dirty="0" smtClean="0"/>
              <a:t>Q</a:t>
            </a:r>
            <a:r>
              <a:rPr lang="de-DE" dirty="0" smtClean="0"/>
              <a:t> bleibt unverändert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	</a:t>
            </a:r>
            <a:r>
              <a:rPr lang="de-DE" dirty="0" smtClean="0"/>
              <a:t>				Eingabekombination nicht erlaubt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Blockschaltbild</a:t>
            </a:r>
            <a:endParaRPr lang="de-DE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917432"/>
              </p:ext>
            </p:extLst>
          </p:nvPr>
        </p:nvGraphicFramePr>
        <p:xfrm>
          <a:off x="611436" y="1862832"/>
          <a:ext cx="194434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561759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R</a:t>
                      </a:r>
                      <a:endParaRPr lang="de-DE" sz="1800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S</a:t>
                      </a:r>
                      <a:endParaRPr lang="de-DE" sz="1800" i="1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 </a:t>
                      </a:r>
                      <a:endParaRPr lang="de-DE" sz="1800" i="1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Q</a:t>
                      </a:r>
                      <a:endParaRPr lang="de-DE" sz="1800" i="1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–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61116" r="48750" b="21212"/>
          <a:stretch/>
        </p:blipFill>
        <p:spPr>
          <a:xfrm>
            <a:off x="603041" y="4576868"/>
            <a:ext cx="2024743" cy="10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FF75918-0421-42C9-9B04-17DF35193B4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Signalverläufe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Reaktion des RS-Flip-Flops über die Zeit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Steigende Signalfranke triggert das Umschalten des Flip-Flops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Verzögerung und Einschwingzeit abhängig von der Gatterlaufzeit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 max. 2∆</a:t>
            </a:r>
            <a:r>
              <a:rPr lang="de-DE" i="1" dirty="0" smtClean="0"/>
              <a:t>t</a:t>
            </a:r>
            <a:r>
              <a:rPr lang="de-DE" dirty="0" smtClean="0"/>
              <a:t> ist Flip-Flop eingeschwungen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40737" r="6161" b="20499"/>
          <a:stretch/>
        </p:blipFill>
        <p:spPr>
          <a:xfrm>
            <a:off x="611560" y="1916832"/>
            <a:ext cx="7029450" cy="222068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4499992" y="3933056"/>
            <a:ext cx="288032" cy="20446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F102453-0785-4FB2-9189-F1C4DB03311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Realisierung mit NAND-Gattern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Einsatz von NAND- statt NOR-Gattern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Achtung: wegen De Morgan sind Ausgänge invertiert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5" t="40451" r="28482" b="25488"/>
          <a:stretch/>
        </p:blipFill>
        <p:spPr>
          <a:xfrm>
            <a:off x="611560" y="1916832"/>
            <a:ext cx="3616779" cy="19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EDACAAF-1F21-4497-A1C0-C0E5BC36976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Asynchrone und synchrone Schaltwerke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Asynchrone Schaltwerke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Veränderte Eingänge sorgen unmittelbar für veränderte Ergebnisse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Gatterlaufzeit bestimmt Zeitdauer bis stabiles Ergebnis vorliegt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Zuverlässiges Design schwierig, Entwurf sehr aufwändig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Zeit ist „Echtzeit“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Sehr schnelle Schaltungen möglich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Synchrone </a:t>
            </a:r>
            <a:r>
              <a:rPr lang="de-DE" b="1" dirty="0"/>
              <a:t>Schaltwerke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Zentraler Takt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Übernahme eines Eingangs nur zu festen Zeitpunkten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Signal hat Zeit, stabil zu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Einfacher und systematischer Entwurf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Zeit ist „Taktzeit“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Langsamste Teilschaltung bestimmt maximale Taktfrequenz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6892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8B1500-301E-402E-BD73-8247BD772B6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Getaktetes RS-Flip-Flop (1)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Synchrone Schaltung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Übernahme der Eingänge nur während einer Phase des Taktsignals </a:t>
            </a:r>
            <a:r>
              <a:rPr lang="de-DE" i="1" dirty="0" smtClean="0"/>
              <a:t>C</a:t>
            </a:r>
            <a:r>
              <a:rPr lang="de-DE" dirty="0" smtClean="0"/>
              <a:t> </a:t>
            </a:r>
            <a:r>
              <a:rPr lang="en-US" i="1" dirty="0" smtClean="0"/>
              <a:t>(Clock)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6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Blockschaltbild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27768" r="28482" b="38171"/>
          <a:stretch/>
        </p:blipFill>
        <p:spPr>
          <a:xfrm>
            <a:off x="638285" y="2629862"/>
            <a:ext cx="3861707" cy="19512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73800" r="48839" b="8100"/>
          <a:stretch/>
        </p:blipFill>
        <p:spPr>
          <a:xfrm>
            <a:off x="611560" y="5229200"/>
            <a:ext cx="2016579" cy="1036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A89096A-2A5D-46D3-A2AA-D800B335E15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Kombinatorische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Sequentielle Logik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Technologische Grundlagen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Grundlagen der Rechnerarchitektur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Speicher-Hardware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Ein-/Ausgabe</a:t>
            </a:r>
          </a:p>
        </p:txBody>
      </p:sp>
    </p:spTree>
    <p:extLst>
      <p:ext uri="{BB962C8B-B14F-4D97-AF65-F5344CB8AC3E}">
        <p14:creationId xmlns:p14="http://schemas.microsoft.com/office/powerpoint/2010/main" val="234052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1689970-B67B-4EBA-99FA-45FEB15B092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Getaktetes RS-Flip-Flop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Realisierung mit NAND-Gattern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Achtung: wegen De Morgan sind Ausgänge invertiert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6" t="40594" r="28393" b="25487"/>
          <a:stretch/>
        </p:blipFill>
        <p:spPr>
          <a:xfrm>
            <a:off x="612000" y="1918800"/>
            <a:ext cx="3878036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3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7D3E1B6-15D1-48C2-B3DC-BB7550656DF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 des getakteten RS-Flip-Flops</a:t>
            </a: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Getaktetes RS-Flip-Flop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t="40594" r="5356" b="18646"/>
          <a:stretch/>
        </p:blipFill>
        <p:spPr>
          <a:xfrm>
            <a:off x="910597" y="1916832"/>
            <a:ext cx="7045779" cy="23349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B5515AC-EF80-4F1B-A634-B0A5FC144F5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 des getakteten RS-Flip-Flops</a:t>
            </a: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Getaktetes RS-Flip-Flop </a:t>
            </a:r>
            <a:r>
              <a:rPr lang="de-DE" dirty="0" smtClean="0"/>
              <a:t>(4)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40737" r="5894" b="18504"/>
          <a:stretch/>
        </p:blipFill>
        <p:spPr>
          <a:xfrm>
            <a:off x="910800" y="1918800"/>
            <a:ext cx="7037614" cy="23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8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DB8D1B5-6DAE-42B6-85A1-ACCF4A0F83C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 des getakteten RS-Flip-Flops</a:t>
            </a: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Getaktetes RS-Flip-Flop </a:t>
            </a:r>
            <a:r>
              <a:rPr lang="de-DE" dirty="0" smtClean="0"/>
              <a:t>(5)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40595" r="5446" b="18361"/>
          <a:stretch/>
        </p:blipFill>
        <p:spPr>
          <a:xfrm>
            <a:off x="910800" y="1918800"/>
            <a:ext cx="7029450" cy="23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2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8A5C56-D63E-4966-B6C0-F8703F10DE5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 des getakteten RS-Flip-Flops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Veränderungen finden nur während der 1-Phase des Taktsignals statt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Veränderungen pro Taktphase möglich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Getaktetes RS-Flip-Flop </a:t>
            </a:r>
            <a:r>
              <a:rPr lang="de-DE" dirty="0" smtClean="0"/>
              <a:t>(6)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40594" r="5357" b="18504"/>
          <a:stretch/>
        </p:blipFill>
        <p:spPr>
          <a:xfrm>
            <a:off x="910800" y="1918800"/>
            <a:ext cx="7037614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8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390B961-A791-4106-80A0-26F0A366A91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7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Getaktetes RS-Flip-Flop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Problem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Rückgekoppelte Schaltung vom Aus- zum Eingang des Flip-Flops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Veränderungen am Ausgang können Veränderungen am Eingang während einer Taktphase nach sich ziehen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Selbst bei kurzen Taktphasen sind ungewollte Rückkopplungen möglich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3" t="44584" r="25714" b="14514"/>
          <a:stretch/>
        </p:blipFill>
        <p:spPr>
          <a:xfrm>
            <a:off x="611560" y="2204864"/>
            <a:ext cx="4196443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600C715-95B8-41FB-AD31-19ED8EAFA42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RS-Flip-Flop reagiert auf (absteigende) Taktflanke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Zweistufiges Flip-Flop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Takt auf 1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Master</a:t>
            </a:r>
            <a:r>
              <a:rPr lang="de-DE" dirty="0" smtClean="0"/>
              <a:t> Flip-Flop nimmt Eingänge auf, </a:t>
            </a:r>
            <a:r>
              <a:rPr lang="en-US" i="1" dirty="0" smtClean="0"/>
              <a:t>Slave</a:t>
            </a:r>
            <a:r>
              <a:rPr lang="de-DE" dirty="0" smtClean="0"/>
              <a:t> bleibt unverändert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/>
              <a:t>Takt auf </a:t>
            </a:r>
            <a:r>
              <a:rPr lang="de-DE" b="1" dirty="0" smtClean="0"/>
              <a:t>0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Master</a:t>
            </a:r>
            <a:r>
              <a:rPr lang="de-DE" dirty="0"/>
              <a:t> Flip-Flop </a:t>
            </a:r>
            <a:r>
              <a:rPr lang="de-DE" dirty="0" smtClean="0"/>
              <a:t>reagiert nicht mehr auf Eingänge, </a:t>
            </a:r>
            <a:r>
              <a:rPr lang="en-US" i="1" dirty="0"/>
              <a:t>Slave</a:t>
            </a:r>
            <a:r>
              <a:rPr lang="de-DE" dirty="0"/>
              <a:t> </a:t>
            </a:r>
            <a:r>
              <a:rPr lang="de-DE" dirty="0" smtClean="0"/>
              <a:t>übernimmt Zustand des </a:t>
            </a:r>
            <a:r>
              <a:rPr lang="en-US" i="1" dirty="0" smtClean="0"/>
              <a:t>Masters</a:t>
            </a:r>
            <a:endParaRPr lang="en-US" i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Master-Slave</a:t>
            </a:r>
            <a:r>
              <a:rPr lang="de-DE" dirty="0" smtClean="0"/>
              <a:t> RS-Flip-Flop (1)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t="44442" r="6339" b="23207"/>
          <a:stretch/>
        </p:blipFill>
        <p:spPr>
          <a:xfrm>
            <a:off x="610648" y="2204864"/>
            <a:ext cx="6841672" cy="1853294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2699792" y="3538768"/>
            <a:ext cx="909456" cy="466296"/>
            <a:chOff x="2699792" y="3538768"/>
            <a:chExt cx="909456" cy="466296"/>
          </a:xfrm>
        </p:grpSpPr>
        <p:sp>
          <p:nvSpPr>
            <p:cNvPr id="18" name="Rechteck 17"/>
            <p:cNvSpPr/>
            <p:nvPr/>
          </p:nvSpPr>
          <p:spPr bwMode="auto">
            <a:xfrm>
              <a:off x="3033040" y="3542348"/>
              <a:ext cx="409440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2817016" y="3557682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2745008" y="3538768"/>
              <a:ext cx="288032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Gerade Verbindung 14"/>
            <p:cNvCxnSpPr>
              <a:stCxn id="13" idx="0"/>
            </p:cNvCxnSpPr>
            <p:nvPr/>
          </p:nvCxnSpPr>
          <p:spPr bwMode="auto">
            <a:xfrm>
              <a:off x="3033040" y="3557682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Ellipse 9"/>
            <p:cNvSpPr/>
            <p:nvPr/>
          </p:nvSpPr>
          <p:spPr bwMode="auto">
            <a:xfrm>
              <a:off x="3249064" y="37506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>
              <a:off x="2699792" y="3780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3276000" y="3780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6046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2A6DA90-8060-4F63-93D1-895AE4F228A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Master-Slave</a:t>
            </a:r>
            <a:r>
              <a:rPr lang="de-DE" dirty="0"/>
              <a:t> RS-Flip-Flop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Flip-Flop reagiert auf absteigende Taktflanke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Zeitverhalten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t="33611" r="5982" b="15226"/>
          <a:stretch/>
        </p:blipFill>
        <p:spPr>
          <a:xfrm>
            <a:off x="614401" y="2226212"/>
            <a:ext cx="7053943" cy="29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2A6DA90-8060-4F63-93D1-895AE4F228A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Master-Slave</a:t>
            </a:r>
            <a:r>
              <a:rPr lang="de-DE" dirty="0"/>
              <a:t> RS-Flip-Flop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Flip-Flop reagiert auf absteigende Taktflanke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Zeitverhalten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Q</a:t>
            </a:r>
            <a:r>
              <a:rPr lang="de-DE" baseline="-25000" dirty="0" smtClean="0"/>
              <a:t>M</a:t>
            </a:r>
            <a:r>
              <a:rPr lang="de-DE" dirty="0" smtClean="0"/>
              <a:t>: </a:t>
            </a:r>
            <a:r>
              <a:rPr lang="de-DE" i="1" dirty="0" smtClean="0"/>
              <a:t>Q</a:t>
            </a:r>
            <a:r>
              <a:rPr lang="de-DE" dirty="0" smtClean="0"/>
              <a:t>-Ausgang des </a:t>
            </a:r>
            <a:r>
              <a:rPr lang="en-US" i="1" dirty="0" smtClean="0"/>
              <a:t>Master</a:t>
            </a:r>
            <a:r>
              <a:rPr lang="de-DE" dirty="0" smtClean="0"/>
              <a:t> Flip-Flops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Rückkopplung über Schaltnetz nun unkritisch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24062" r="5535" b="24348"/>
          <a:stretch/>
        </p:blipFill>
        <p:spPr>
          <a:xfrm>
            <a:off x="594000" y="2217600"/>
            <a:ext cx="7055588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1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076C748-B76A-4E0E-9D78-E6A2028E777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Master-Slave</a:t>
            </a:r>
            <a:r>
              <a:rPr lang="de-DE" dirty="0"/>
              <a:t> RS-Flip-Flop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Flankengetriggerte Flip-Flops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 außen sichtbares Verhalten eines </a:t>
            </a:r>
            <a:r>
              <a:rPr lang="en-US" i="1" dirty="0" smtClean="0"/>
              <a:t>Master-Slave</a:t>
            </a:r>
            <a:r>
              <a:rPr lang="de-DE" dirty="0" smtClean="0"/>
              <a:t> RS-Flip-Flops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Übernahme der Eingänge nur bei Taktflanke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Blockschaltbild flankengetriggerter RS-Flip-Flops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dirty="0" smtClean="0"/>
              <a:t>positive Flankentriggerung		negative Flankentriggerung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Negative Flanke = absteigende Flanke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 von vorherigen Folien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Positive Flanke = aufsteigende Flanke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Takteingang wird negiert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 t="49002" r="53108" b="32614"/>
          <a:stretch/>
        </p:blipFill>
        <p:spPr>
          <a:xfrm>
            <a:off x="1066226" y="2852936"/>
            <a:ext cx="2034421" cy="10531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1" t="49002" r="13407" b="32614"/>
          <a:stretch/>
        </p:blipFill>
        <p:spPr>
          <a:xfrm>
            <a:off x="5364088" y="2852936"/>
            <a:ext cx="2028306" cy="10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3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9D084DA-124D-46E7-B2F3-B7A88DC76E2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(1)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b="1" dirty="0" smtClean="0"/>
              <a:t>Sequentielle Logik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Begriff „Sequentielle Logik“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Schaltwerke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Rückgekoppelte Gatter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Flip-Flops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RS-Flip-Flop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Analyse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Bedeutung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Zeitverhalten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Asynchrone und synchrone Schaltwerke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Getaktete Flip-Flops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Master-Slave</a:t>
            </a:r>
            <a:r>
              <a:rPr lang="de-DE" sz="2000" dirty="0" smtClean="0"/>
              <a:t> Flip-Flops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Weitere Flip-Flops (D-Flip-Flop, Register, JK- &amp; T-Flip-Flop)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90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CDB9E23-BEB6-4115-A99E-0AC343AFADA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Pipelining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Mit </a:t>
            </a:r>
            <a:r>
              <a:rPr lang="en-US" b="1" i="1" dirty="0" smtClean="0"/>
              <a:t>Master-Slave</a:t>
            </a:r>
            <a:r>
              <a:rPr lang="de-DE" b="1" dirty="0" smtClean="0"/>
              <a:t> Flip-Flops sind folgende Schaltwerke denkbar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 Taktzyklus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Logische Verarbeitung in den zwischengeschalteten Schaltnetzen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Weitergabe der Information an nächste Stufe der </a:t>
            </a:r>
            <a:r>
              <a:rPr lang="en-US" i="1" dirty="0" smtClean="0"/>
              <a:t>Pipeline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 am Ende der </a:t>
            </a:r>
            <a:r>
              <a:rPr lang="en-US" i="1" dirty="0" smtClean="0"/>
              <a:t>Pipeline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 drei Takten kommt die verarbeitete Information am Ende heraus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40309" r="7946" b="34608"/>
          <a:stretch/>
        </p:blipFill>
        <p:spPr>
          <a:xfrm>
            <a:off x="611560" y="1916832"/>
            <a:ext cx="7478486" cy="14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5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B2CC4D1-81C7-45DA-9DCF-FA9A1B3AD49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Einfaches Beispiel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 marL="0" indent="0">
              <a:lnSpc>
                <a:spcPct val="120000"/>
              </a:lnSpc>
            </a:pPr>
            <a:endParaRPr lang="de-DE" b="1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Annahme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Flip-Flops geben zu Beginn </a:t>
            </a:r>
            <a:r>
              <a:rPr lang="de-DE" i="1" dirty="0" smtClean="0"/>
              <a:t>Q</a:t>
            </a:r>
            <a:r>
              <a:rPr lang="de-DE" dirty="0" smtClean="0"/>
              <a:t> = 0 aus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Pipelining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40309" r="7500" b="34608"/>
          <a:stretch/>
        </p:blipFill>
        <p:spPr>
          <a:xfrm>
            <a:off x="612000" y="1918800"/>
            <a:ext cx="7462157" cy="1436915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915816" y="1904400"/>
            <a:ext cx="576064" cy="462716"/>
            <a:chOff x="6228184" y="4509120"/>
            <a:chExt cx="576064" cy="462716"/>
          </a:xfrm>
        </p:grpSpPr>
        <p:sp>
          <p:nvSpPr>
            <p:cNvPr id="9" name="Rechteck 8"/>
            <p:cNvSpPr/>
            <p:nvPr/>
          </p:nvSpPr>
          <p:spPr bwMode="auto">
            <a:xfrm>
              <a:off x="6228184" y="4509120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>
              <a:off x="6228184" y="4509120"/>
              <a:ext cx="219956" cy="462716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 bwMode="auto">
            <a:xfrm>
              <a:off x="6448140" y="470927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 bwMode="auto">
            <a:xfrm>
              <a:off x="6471000" y="4734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uppieren 12"/>
          <p:cNvGrpSpPr/>
          <p:nvPr/>
        </p:nvGrpSpPr>
        <p:grpSpPr>
          <a:xfrm>
            <a:off x="2915816" y="2523076"/>
            <a:ext cx="576064" cy="462716"/>
            <a:chOff x="6228184" y="4509120"/>
            <a:chExt cx="576064" cy="462716"/>
          </a:xfrm>
        </p:grpSpPr>
        <p:sp>
          <p:nvSpPr>
            <p:cNvPr id="14" name="Rechteck 13"/>
            <p:cNvSpPr/>
            <p:nvPr/>
          </p:nvSpPr>
          <p:spPr bwMode="auto">
            <a:xfrm>
              <a:off x="6228184" y="4509120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>
              <a:off x="6228184" y="4509120"/>
              <a:ext cx="219956" cy="462716"/>
            </a:xfrm>
            <a:prstGeom prst="rect">
              <a:avLst/>
            </a:prstGeom>
          </p:spPr>
        </p:pic>
        <p:sp>
          <p:nvSpPr>
            <p:cNvPr id="16" name="Ellipse 15"/>
            <p:cNvSpPr/>
            <p:nvPr/>
          </p:nvSpPr>
          <p:spPr bwMode="auto">
            <a:xfrm>
              <a:off x="6448140" y="470927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>
              <a:off x="6471000" y="4734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EC2B007-B294-4C87-80B7-3888AEC2EAC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Pipelining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19787" r="11430" b="17649"/>
          <a:stretch/>
        </p:blipFill>
        <p:spPr>
          <a:xfrm>
            <a:off x="594000" y="1844824"/>
            <a:ext cx="7045778" cy="35841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EC2B007-B294-4C87-80B7-3888AEC2EAC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Pipelining</a:t>
            </a:r>
            <a:r>
              <a:rPr lang="de-DE" dirty="0"/>
              <a:t> </a:t>
            </a:r>
            <a:r>
              <a:rPr lang="de-DE" dirty="0" smtClean="0"/>
              <a:t>(4)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19930" r="9910" b="17649"/>
          <a:stretch/>
        </p:blipFill>
        <p:spPr>
          <a:xfrm>
            <a:off x="594000" y="1844824"/>
            <a:ext cx="7045778" cy="35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5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EC2B007-B294-4C87-80B7-3888AEC2EAC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Pipelining</a:t>
            </a:r>
            <a:r>
              <a:rPr lang="de-DE" dirty="0"/>
              <a:t> </a:t>
            </a:r>
            <a:r>
              <a:rPr lang="de-DE" dirty="0" smtClean="0"/>
              <a:t>(5)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22347" r="11429" b="15231"/>
          <a:stretch/>
        </p:blipFill>
        <p:spPr>
          <a:xfrm>
            <a:off x="612000" y="1864800"/>
            <a:ext cx="7004957" cy="35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4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20326" r="10455" b="17568"/>
          <a:stretch/>
        </p:blipFill>
        <p:spPr>
          <a:xfrm>
            <a:off x="612000" y="1864800"/>
            <a:ext cx="7015941" cy="3557849"/>
          </a:xfrm>
          <a:prstGeom prst="rect">
            <a:avLst/>
          </a:prstGeom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EC2B007-B294-4C87-80B7-3888AEC2EAC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Pipelining</a:t>
            </a:r>
            <a:r>
              <a:rPr lang="de-DE" dirty="0"/>
              <a:t> </a:t>
            </a:r>
            <a:r>
              <a:rPr lang="de-DE" dirty="0" smtClean="0"/>
              <a:t>(6)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8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22348" r="10091" b="15198"/>
          <a:stretch/>
        </p:blipFill>
        <p:spPr>
          <a:xfrm>
            <a:off x="601200" y="1864800"/>
            <a:ext cx="7040880" cy="3577825"/>
          </a:xfrm>
          <a:prstGeom prst="rect">
            <a:avLst/>
          </a:prstGeom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EC2B007-B294-4C87-80B7-3888AEC2EAC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Pipelining</a:t>
            </a:r>
            <a:r>
              <a:rPr lang="de-DE" dirty="0"/>
              <a:t> </a:t>
            </a:r>
            <a:r>
              <a:rPr lang="de-DE" dirty="0" smtClean="0"/>
              <a:t>(7)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08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482991D-F8F6-47DD-B592-A111B2560DB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Synchroner Baustein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Verkürzte Wahrheitstabelle eines D-Flip-Flops</a:t>
            </a:r>
            <a:br>
              <a:rPr lang="de-DE" dirty="0" smtClean="0"/>
            </a:b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dirty="0" smtClean="0"/>
              <a:t>				</a:t>
            </a:r>
            <a:r>
              <a:rPr lang="de-DE" i="1" dirty="0" smtClean="0"/>
              <a:t>Q</a:t>
            </a:r>
            <a:r>
              <a:rPr lang="de-DE" dirty="0" smtClean="0"/>
              <a:t> bleibt unverändert</a:t>
            </a:r>
            <a:br>
              <a:rPr lang="de-DE" dirty="0" smtClean="0"/>
            </a:br>
            <a:r>
              <a:rPr lang="de-DE" dirty="0" smtClean="0"/>
              <a:t>				0 wird übernommen</a:t>
            </a:r>
            <a:br>
              <a:rPr lang="de-DE" dirty="0" smtClean="0"/>
            </a:br>
            <a:r>
              <a:rPr lang="de-DE" dirty="0" smtClean="0"/>
              <a:t>				</a:t>
            </a:r>
            <a:r>
              <a:rPr lang="de-DE" i="1" dirty="0" smtClean="0"/>
              <a:t>Q</a:t>
            </a:r>
            <a:r>
              <a:rPr lang="de-DE" dirty="0" smtClean="0"/>
              <a:t> bleibt unverändert</a:t>
            </a:r>
            <a:br>
              <a:rPr lang="de-DE" dirty="0" smtClean="0"/>
            </a:br>
            <a:r>
              <a:rPr lang="de-DE" dirty="0" smtClean="0"/>
              <a:t>				1 wird übernommen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Blockschaltbild</a:t>
            </a:r>
            <a:endParaRPr lang="de-DE" b="1" dirty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D-Flip-Flop (1)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46327"/>
              </p:ext>
            </p:extLst>
          </p:nvPr>
        </p:nvGraphicFramePr>
        <p:xfrm>
          <a:off x="611436" y="2222872"/>
          <a:ext cx="194434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561759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D</a:t>
                      </a:r>
                      <a:endParaRPr lang="de-DE" sz="1800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C</a:t>
                      </a:r>
                      <a:endParaRPr lang="de-DE" sz="1800" i="1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 </a:t>
                      </a:r>
                      <a:endParaRPr lang="de-DE" sz="1800" i="1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Q</a:t>
                      </a:r>
                      <a:endParaRPr lang="de-DE" sz="1800" i="1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baseline="0" dirty="0" smtClean="0"/>
                        <a:t>Q</a:t>
                      </a:r>
                      <a:endParaRPr lang="de-DE" i="1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t="52565" r="58750" b="29478"/>
          <a:stretch/>
        </p:blipFill>
        <p:spPr>
          <a:xfrm>
            <a:off x="611560" y="4920579"/>
            <a:ext cx="2024743" cy="10287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3BD3503-3239-409A-AA45-0727888400D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Interner Aufbau des pegelgetriggerten D-Flip-Flops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D-Flip-Flop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38029" r="30982" b="33040"/>
          <a:stretch/>
        </p:blipFill>
        <p:spPr>
          <a:xfrm>
            <a:off x="612000" y="1915666"/>
            <a:ext cx="4678136" cy="1657350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1556121" y="1954800"/>
            <a:ext cx="697616" cy="466296"/>
            <a:chOff x="2049017" y="4869160"/>
            <a:chExt cx="697616" cy="466296"/>
          </a:xfrm>
        </p:grpSpPr>
        <p:sp>
          <p:nvSpPr>
            <p:cNvPr id="8" name="Rechteck 7"/>
            <p:cNvSpPr/>
            <p:nvPr/>
          </p:nvSpPr>
          <p:spPr bwMode="auto">
            <a:xfrm>
              <a:off x="2337049" y="4872740"/>
              <a:ext cx="409440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121025" y="4888074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049017" y="4869160"/>
              <a:ext cx="288032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>
              <a:stCxn id="9" idx="0"/>
            </p:cNvCxnSpPr>
            <p:nvPr/>
          </p:nvCxnSpPr>
          <p:spPr bwMode="auto">
            <a:xfrm>
              <a:off x="2337049" y="4888074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Ellipse 11"/>
            <p:cNvSpPr/>
            <p:nvPr/>
          </p:nvSpPr>
          <p:spPr bwMode="auto">
            <a:xfrm>
              <a:off x="2553073" y="5081000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 bwMode="auto">
            <a:xfrm>
              <a:off x="2049017" y="5112000"/>
              <a:ext cx="2880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2580009" y="5110392"/>
              <a:ext cx="1666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 bwMode="auto">
          <a:xfrm>
            <a:off x="1547664" y="4365104"/>
            <a:ext cx="5328592" cy="1800200"/>
          </a:xfrm>
          <a:prstGeom prst="rect">
            <a:avLst/>
          </a:prstGeom>
          <a:solidFill>
            <a:srgbClr val="FF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 flipH="1">
            <a:off x="2339752" y="4725144"/>
            <a:ext cx="4407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3BD3503-3239-409A-AA45-0727888400D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Blockschaltbilder flankengetriggerter D-Flip-Flops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/>
              <a:t>	p</a:t>
            </a:r>
            <a:r>
              <a:rPr lang="de-DE" dirty="0" smtClean="0"/>
              <a:t>ositive Flankentriggerung		negative Flankentriggerung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Interner Aufbau flankengetriggerter D-Flip-Flops</a:t>
            </a:r>
            <a:endParaRPr lang="de-DE" b="1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D-Flip-Flop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8" t="51425" r="58929" b="30190"/>
          <a:stretch/>
        </p:blipFill>
        <p:spPr>
          <a:xfrm>
            <a:off x="1065600" y="1844824"/>
            <a:ext cx="2016578" cy="105319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 t="51425" r="18897" b="30190"/>
          <a:stretch/>
        </p:blipFill>
        <p:spPr>
          <a:xfrm>
            <a:off x="5364000" y="1844824"/>
            <a:ext cx="2011679" cy="105319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2771800" y="4581128"/>
            <a:ext cx="1152128" cy="1008112"/>
          </a:xfrm>
          <a:prstGeom prst="rect">
            <a:avLst/>
          </a:prstGeom>
          <a:solidFill>
            <a:srgbClr val="FFFF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80462" y="45811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D</a:t>
            </a:r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3572550" y="458112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Q</a:t>
            </a:r>
            <a:endParaRPr lang="de-DE" sz="1800" dirty="0"/>
          </a:p>
        </p:txBody>
      </p:sp>
      <p:sp>
        <p:nvSpPr>
          <p:cNvPr id="8" name="Gleichschenkliges Dreieck 7"/>
          <p:cNvSpPr/>
          <p:nvPr/>
        </p:nvSpPr>
        <p:spPr bwMode="auto">
          <a:xfrm rot="5400000">
            <a:off x="3167844" y="5769260"/>
            <a:ext cx="360040" cy="288032"/>
          </a:xfrm>
          <a:prstGeom prst="triangle">
            <a:avLst/>
          </a:prstGeom>
          <a:solidFill>
            <a:srgbClr val="FFFF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456000" y="5877272"/>
            <a:ext cx="61200" cy="61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763688" y="4437112"/>
            <a:ext cx="576064" cy="602990"/>
          </a:xfrm>
          <a:prstGeom prst="ellipse">
            <a:avLst/>
          </a:prstGeom>
          <a:solidFill>
            <a:srgbClr val="FFFF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619672" y="4418198"/>
            <a:ext cx="432048" cy="666986"/>
          </a:xfrm>
          <a:prstGeom prst="rect">
            <a:avLst/>
          </a:prstGeom>
          <a:solidFill>
            <a:srgbClr val="FF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Gerade Verbindung 17"/>
          <p:cNvCxnSpPr>
            <a:stCxn id="15" idx="0"/>
            <a:endCxn id="15" idx="4"/>
          </p:cNvCxnSpPr>
          <p:nvPr/>
        </p:nvCxnSpPr>
        <p:spPr bwMode="auto">
          <a:xfrm>
            <a:off x="2051720" y="4437112"/>
            <a:ext cx="0" cy="602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1611010" y="4877544"/>
            <a:ext cx="4407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Ellipse 22"/>
          <p:cNvSpPr/>
          <p:nvPr/>
        </p:nvSpPr>
        <p:spPr bwMode="auto">
          <a:xfrm>
            <a:off x="4499992" y="4589512"/>
            <a:ext cx="576064" cy="602990"/>
          </a:xfrm>
          <a:prstGeom prst="ellipse">
            <a:avLst/>
          </a:prstGeom>
          <a:solidFill>
            <a:srgbClr val="FFFF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4355976" y="4509120"/>
            <a:ext cx="432048" cy="745787"/>
          </a:xfrm>
          <a:prstGeom prst="rect">
            <a:avLst/>
          </a:prstGeom>
          <a:solidFill>
            <a:srgbClr val="FF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3923928" y="472514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 flipH="1">
            <a:off x="4355976" y="5029944"/>
            <a:ext cx="4407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3486600" y="59132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>
            <a:off x="1178962" y="4581128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1178962" y="5914847"/>
            <a:ext cx="20248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1584000" y="5878776"/>
            <a:ext cx="61200" cy="61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Gerade Verbindung 44"/>
          <p:cNvCxnSpPr/>
          <p:nvPr/>
        </p:nvCxnSpPr>
        <p:spPr bwMode="auto">
          <a:xfrm flipH="1">
            <a:off x="5076056" y="4892649"/>
            <a:ext cx="4407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hteck 45"/>
          <p:cNvSpPr/>
          <p:nvPr/>
        </p:nvSpPr>
        <p:spPr bwMode="auto">
          <a:xfrm>
            <a:off x="5508104" y="4733528"/>
            <a:ext cx="1152128" cy="1008112"/>
          </a:xfrm>
          <a:prstGeom prst="rect">
            <a:avLst/>
          </a:prstGeom>
          <a:solidFill>
            <a:srgbClr val="FFFF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516766" y="47335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D</a:t>
            </a:r>
            <a:endParaRPr lang="de-DE" sz="1800" dirty="0"/>
          </a:p>
        </p:txBody>
      </p:sp>
      <p:sp>
        <p:nvSpPr>
          <p:cNvPr id="48" name="Textfeld 47"/>
          <p:cNvSpPr txBox="1"/>
          <p:nvPr/>
        </p:nvSpPr>
        <p:spPr>
          <a:xfrm>
            <a:off x="6308854" y="473352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Q</a:t>
            </a:r>
            <a:endParaRPr lang="de-DE" sz="1800" dirty="0"/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6660232" y="4891007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827584" y="44278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D</a:t>
            </a:r>
            <a:endParaRPr lang="de-DE" sz="1800" dirty="0"/>
          </a:p>
        </p:txBody>
      </p:sp>
      <p:sp>
        <p:nvSpPr>
          <p:cNvPr id="52" name="Textfeld 51"/>
          <p:cNvSpPr txBox="1"/>
          <p:nvPr/>
        </p:nvSpPr>
        <p:spPr>
          <a:xfrm>
            <a:off x="827584" y="572396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C</a:t>
            </a:r>
            <a:endParaRPr lang="de-DE" sz="1800" dirty="0"/>
          </a:p>
        </p:txBody>
      </p:sp>
      <p:sp>
        <p:nvSpPr>
          <p:cNvPr id="53" name="Textfeld 52"/>
          <p:cNvSpPr txBox="1"/>
          <p:nvPr/>
        </p:nvSpPr>
        <p:spPr>
          <a:xfrm>
            <a:off x="7532990" y="47158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Q</a:t>
            </a:r>
            <a:endParaRPr lang="de-DE" sz="1800" dirty="0"/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4355976" y="5029944"/>
            <a:ext cx="0" cy="883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/>
          <p:cNvCxnSpPr>
            <a:endCxn id="44" idx="4"/>
          </p:cNvCxnSpPr>
          <p:nvPr/>
        </p:nvCxnSpPr>
        <p:spPr bwMode="auto">
          <a:xfrm flipH="1">
            <a:off x="1614600" y="4877544"/>
            <a:ext cx="5072" cy="10624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>
            <a:stCxn id="23" idx="0"/>
            <a:endCxn id="23" idx="4"/>
          </p:cNvCxnSpPr>
          <p:nvPr/>
        </p:nvCxnSpPr>
        <p:spPr bwMode="auto">
          <a:xfrm>
            <a:off x="4788024" y="4589512"/>
            <a:ext cx="0" cy="602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uppieren 37"/>
          <p:cNvGrpSpPr/>
          <p:nvPr/>
        </p:nvGrpSpPr>
        <p:grpSpPr>
          <a:xfrm>
            <a:off x="2866416" y="5673600"/>
            <a:ext cx="909456" cy="466296"/>
            <a:chOff x="2699792" y="3538768"/>
            <a:chExt cx="909456" cy="466296"/>
          </a:xfrm>
        </p:grpSpPr>
        <p:sp>
          <p:nvSpPr>
            <p:cNvPr id="39" name="Rechteck 38"/>
            <p:cNvSpPr/>
            <p:nvPr/>
          </p:nvSpPr>
          <p:spPr bwMode="auto">
            <a:xfrm>
              <a:off x="3033040" y="3542348"/>
              <a:ext cx="409440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2817016" y="3557682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2745008" y="3538768"/>
              <a:ext cx="288032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Gerade Verbindung 42"/>
            <p:cNvCxnSpPr>
              <a:stCxn id="40" idx="0"/>
            </p:cNvCxnSpPr>
            <p:nvPr/>
          </p:nvCxnSpPr>
          <p:spPr bwMode="auto">
            <a:xfrm>
              <a:off x="3033040" y="3557682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Ellipse 53"/>
            <p:cNvSpPr/>
            <p:nvPr/>
          </p:nvSpPr>
          <p:spPr bwMode="auto">
            <a:xfrm>
              <a:off x="3249064" y="37506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Gerade Verbindung 54"/>
            <p:cNvCxnSpPr/>
            <p:nvPr/>
          </p:nvCxnSpPr>
          <p:spPr bwMode="auto">
            <a:xfrm>
              <a:off x="2699792" y="3780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/>
          </p:nvCxnSpPr>
          <p:spPr bwMode="auto">
            <a:xfrm>
              <a:off x="3276000" y="3780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781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2DFE163-079A-4492-8B79-2D57249B630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(2)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b="1" dirty="0" smtClean="0"/>
              <a:t>Sequentielle Logik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…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Typische Schaltwerke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Schieberegister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Asynchroner Zähler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Synchroner Zähler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Systematischer Schaltwerkentwurf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Beispiel „Hochwassererkennung“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Beispiel „Sequenzerkennung“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Vergleich von Moore- und Mealy-Automaten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Einfluss des Flip-Flop-Typs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Zustandsreduktion von Automaten</a:t>
            </a:r>
          </a:p>
        </p:txBody>
      </p:sp>
    </p:spTree>
    <p:extLst>
      <p:ext uri="{BB962C8B-B14F-4D97-AF65-F5344CB8AC3E}">
        <p14:creationId xmlns:p14="http://schemas.microsoft.com/office/powerpoint/2010/main" val="257684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D2B382E-A769-4F53-9AD8-418A44E4C3D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Flip-Flops bilden ein Register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 für eine bestimmte Anzahl von Binärwerten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Register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8647" r="32589" b="11805"/>
          <a:stretch/>
        </p:blipFill>
        <p:spPr>
          <a:xfrm>
            <a:off x="611560" y="2253139"/>
            <a:ext cx="4531179" cy="39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F372F45-D5AF-45C6-9A94-00E48FB4A6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RS-Flip-Flop mit zusätzlicher Umschaltfunktion </a:t>
            </a:r>
            <a:r>
              <a:rPr lang="en-US" b="1" i="1" dirty="0" smtClean="0"/>
              <a:t>(toggle)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der Regel synchron und mit </a:t>
            </a:r>
            <a:r>
              <a:rPr lang="en-US" i="1" dirty="0" smtClean="0"/>
              <a:t>Master-Slave</a:t>
            </a:r>
            <a:r>
              <a:rPr lang="de-DE" dirty="0" smtClean="0"/>
              <a:t>-Aufbau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Verkürzte Wahrheitstabelle eines JK-Flip-Flops</a:t>
            </a:r>
            <a:br>
              <a:rPr lang="de-DE" dirty="0" smtClean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dirty="0" smtClean="0"/>
              <a:t>				Keine Änderung ohne Takt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Rücksetzen (</a:t>
            </a:r>
            <a:r>
              <a:rPr lang="de-DE" i="1" dirty="0" smtClean="0"/>
              <a:t>K</a:t>
            </a:r>
            <a:r>
              <a:rPr lang="de-DE" dirty="0" smtClean="0"/>
              <a:t> = </a:t>
            </a:r>
            <a:r>
              <a:rPr lang="de-DE" i="1" dirty="0" smtClean="0"/>
              <a:t>R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				Setzen (</a:t>
            </a:r>
            <a:r>
              <a:rPr lang="de-DE" i="1" dirty="0" smtClean="0"/>
              <a:t>J</a:t>
            </a:r>
            <a:r>
              <a:rPr lang="de-DE" dirty="0" smtClean="0"/>
              <a:t> = </a:t>
            </a:r>
            <a:r>
              <a:rPr lang="de-DE" i="1" dirty="0" smtClean="0"/>
              <a:t>S</a:t>
            </a:r>
            <a:r>
              <a:rPr lang="de-DE" dirty="0" smtClean="0"/>
              <a:t>)</a:t>
            </a:r>
            <a:r>
              <a:rPr lang="de-DE" sz="2100" dirty="0" smtClean="0"/>
              <a:t> </a:t>
            </a:r>
            <a:br>
              <a:rPr lang="de-DE" sz="2100" dirty="0" smtClean="0"/>
            </a:br>
            <a:r>
              <a:rPr lang="de-DE" dirty="0" smtClean="0"/>
              <a:t>				</a:t>
            </a:r>
            <a:r>
              <a:rPr lang="de-DE" i="1" dirty="0" smtClean="0"/>
              <a:t>Q</a:t>
            </a:r>
            <a:r>
              <a:rPr lang="de-DE" dirty="0" smtClean="0"/>
              <a:t> wird invertiert </a:t>
            </a:r>
            <a:r>
              <a:rPr lang="en-US" i="1" dirty="0" smtClean="0"/>
              <a:t>(toggle)</a:t>
            </a:r>
            <a:r>
              <a:rPr lang="de-DE" sz="2100" dirty="0" smtClean="0"/>
              <a:t> </a:t>
            </a:r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r>
              <a:rPr lang="de-DE" b="1" dirty="0"/>
              <a:t>Spezialfall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T-Flip-Flop </a:t>
            </a:r>
            <a:r>
              <a:rPr lang="en-US" i="1" dirty="0"/>
              <a:t>(toggle)</a:t>
            </a:r>
            <a:r>
              <a:rPr lang="de-DE" dirty="0"/>
              <a:t> mit einem Eingang </a:t>
            </a:r>
            <a:r>
              <a:rPr lang="de-DE" i="1" dirty="0"/>
              <a:t>T</a:t>
            </a:r>
            <a:r>
              <a:rPr lang="de-DE" dirty="0"/>
              <a:t> = </a:t>
            </a:r>
            <a:r>
              <a:rPr lang="de-DE" i="1" dirty="0"/>
              <a:t>K</a:t>
            </a:r>
            <a:r>
              <a:rPr lang="de-DE" dirty="0"/>
              <a:t> = </a:t>
            </a:r>
            <a:r>
              <a:rPr lang="de-DE" i="1" dirty="0"/>
              <a:t>J</a:t>
            </a:r>
            <a:r>
              <a:rPr lang="de-DE" dirty="0"/>
              <a:t> plus Takteingang</a:t>
            </a:r>
            <a:endParaRPr lang="de-DE" i="1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JK-Flip-Flop (1)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60631"/>
              </p:ext>
            </p:extLst>
          </p:nvPr>
        </p:nvGraphicFramePr>
        <p:xfrm>
          <a:off x="611436" y="2510904"/>
          <a:ext cx="194434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263"/>
                <a:gridCol w="435837"/>
                <a:gridCol w="435837"/>
                <a:gridCol w="6704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C</a:t>
                      </a:r>
                      <a:endParaRPr lang="de-DE" sz="1800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K</a:t>
                      </a:r>
                      <a:endParaRPr lang="de-DE" sz="1800" i="1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 </a:t>
                      </a:r>
                      <a:endParaRPr lang="de-DE" sz="1800" i="1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*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*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Q</a:t>
                      </a:r>
                      <a:endParaRPr lang="de-DE" sz="1800" i="1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Q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Q</a:t>
                      </a:r>
                      <a:endParaRPr lang="de-DE" baseline="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Gerade Verbindung 11"/>
          <p:cNvCxnSpPr/>
          <p:nvPr/>
        </p:nvCxnSpPr>
        <p:spPr bwMode="auto">
          <a:xfrm>
            <a:off x="2123728" y="4437112"/>
            <a:ext cx="21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2999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DBFE069-125F-41F1-A5F6-9E8AD9CC080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Blockschaltbild flankengetriggerter JK-Flip-Flops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sz="600" dirty="0"/>
          </a:p>
          <a:p>
            <a:pPr>
              <a:lnSpc>
                <a:spcPct val="90000"/>
              </a:lnSpc>
            </a:pPr>
            <a:r>
              <a:rPr lang="de-DE" dirty="0"/>
              <a:t>	positive Flankentriggerung		negative </a:t>
            </a:r>
            <a:r>
              <a:rPr lang="de-DE" dirty="0" smtClean="0"/>
              <a:t>Flankentriggerung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Realisierung eines JK-Flip-Flops mit </a:t>
            </a:r>
            <a:r>
              <a:rPr lang="en-US" b="1" i="1" dirty="0" smtClean="0"/>
              <a:t>Master-Slave</a:t>
            </a:r>
            <a:r>
              <a:rPr lang="de-DE" b="1" dirty="0" smtClean="0"/>
              <a:t>-Aufbau</a:t>
            </a:r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JK-Flip-Flop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8" t="58123" r="58839" b="23920"/>
          <a:stretch/>
        </p:blipFill>
        <p:spPr>
          <a:xfrm>
            <a:off x="1065600" y="1844824"/>
            <a:ext cx="2024743" cy="10287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9" t="58123" r="18869" b="23920"/>
          <a:stretch/>
        </p:blipFill>
        <p:spPr>
          <a:xfrm>
            <a:off x="5364000" y="1844824"/>
            <a:ext cx="2036618" cy="10287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38029" r="10535" b="23920"/>
          <a:stretch/>
        </p:blipFill>
        <p:spPr>
          <a:xfrm>
            <a:off x="612000" y="3913432"/>
            <a:ext cx="6882493" cy="2179864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2578312" y="5436000"/>
            <a:ext cx="909456" cy="466296"/>
            <a:chOff x="2699792" y="3538768"/>
            <a:chExt cx="909456" cy="466296"/>
          </a:xfrm>
        </p:grpSpPr>
        <p:sp>
          <p:nvSpPr>
            <p:cNvPr id="10" name="Rechteck 9"/>
            <p:cNvSpPr/>
            <p:nvPr/>
          </p:nvSpPr>
          <p:spPr bwMode="auto">
            <a:xfrm>
              <a:off x="3033040" y="3542348"/>
              <a:ext cx="409440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2817016" y="3557682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2745008" y="3538768"/>
              <a:ext cx="288032" cy="46271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Gerade Verbindung 13"/>
            <p:cNvCxnSpPr>
              <a:stCxn id="11" idx="0"/>
            </p:cNvCxnSpPr>
            <p:nvPr/>
          </p:nvCxnSpPr>
          <p:spPr bwMode="auto">
            <a:xfrm>
              <a:off x="3033040" y="3557682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Ellipse 14"/>
            <p:cNvSpPr/>
            <p:nvPr/>
          </p:nvSpPr>
          <p:spPr bwMode="auto">
            <a:xfrm>
              <a:off x="3249064" y="37506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 bwMode="auto">
            <a:xfrm>
              <a:off x="2699792" y="3780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3276000" y="3780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8101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9D084DA-124D-46E7-B2F3-B7A88DC76E2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b="1" dirty="0" smtClean="0"/>
              <a:t>Sequentielle Logik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  <a:endParaRPr lang="de-DE" sz="2000" dirty="0" smtClean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Flip-Flops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RS-Flip-Flop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Analyse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Bedeutung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Zeitverhalten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Asynchrone und synchrone Schaltwerke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Getaktete Flip-Flops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Master-Slave</a:t>
            </a:r>
            <a:r>
              <a:rPr lang="de-DE" sz="2000" dirty="0" smtClean="0"/>
              <a:t> Flip-Flops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Weitere Flip-Flops (D-Flip-Flop, Register, JK- &amp; T-Flip-Flop)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Typische Schaltwerke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Systematischer Schaltwerkentwurf</a:t>
            </a:r>
          </a:p>
        </p:txBody>
      </p:sp>
    </p:spTree>
    <p:extLst>
      <p:ext uri="{BB962C8B-B14F-4D97-AF65-F5344CB8AC3E}">
        <p14:creationId xmlns:p14="http://schemas.microsoft.com/office/powerpoint/2010/main" val="255800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AC24E11-338F-4417-9E4D-5596A0CA8AC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Register mit Schiebeoperation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Binärwerte werden z.B. im Register nach rechts geschoben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Realisierung mit D-Flip-Flops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Vielfältige Anwendung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Teil arithmetischer Operationen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Serialisierung und Deserialisierung von Daten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Schaltwerke: Schieberegister (1)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37460" r="6518" b="29050"/>
          <a:stretch/>
        </p:blipFill>
        <p:spPr>
          <a:xfrm>
            <a:off x="611560" y="2636912"/>
            <a:ext cx="7698921" cy="19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0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D50C31A-72F6-4DC6-A3EB-03C798E5C69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>
                <a:sym typeface="Wingdings"/>
              </a:rPr>
              <a:t>Schieberegister für Links- und Rechtsschiebe-Operationen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Schieberegister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23920" r="4018" b="11094"/>
          <a:stretch/>
        </p:blipFill>
        <p:spPr>
          <a:xfrm>
            <a:off x="512170" y="1934936"/>
            <a:ext cx="8164286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D50C31A-72F6-4DC6-A3EB-03C798E5C69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>
                <a:sym typeface="Wingdings"/>
              </a:rPr>
              <a:t>Schieberegister für Links- und Rechtsschiebe-Operationen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1-aus-2-Multiplexer: Auswahl des linken oder rechten Eingabewertes</a:t>
            </a:r>
            <a:endParaRPr lang="de-DE" i="1" dirty="0"/>
          </a:p>
          <a:p>
            <a:pPr marL="0" indent="0">
              <a:lnSpc>
                <a:spcPct val="100000"/>
              </a:lnSpc>
            </a:pP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Schieberegister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23920" r="3750" b="11094"/>
          <a:stretch/>
        </p:blipFill>
        <p:spPr>
          <a:xfrm>
            <a:off x="511200" y="1934936"/>
            <a:ext cx="8188779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7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9B9C894-39F1-4873-8911-DC28954D387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Beispiel: Dreistelliger Binärzähler zählt absteigende Taktflanken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Aufbau mit JK-Flip-Flops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</a:t>
            </a:r>
            <a:r>
              <a:rPr lang="de-DE" dirty="0" smtClean="0"/>
              <a:t>Asynchroner Zähler (1)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t="48289" r="10625" b="20785"/>
          <a:stretch/>
        </p:blipFill>
        <p:spPr>
          <a:xfrm>
            <a:off x="611560" y="2233413"/>
            <a:ext cx="6694714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43018F1-CFF4-4C1E-901D-9964AE6BAD5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Zeitverhalten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Dominoeffekt verzögert stabilen Zustand des Zählers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Lange Zähler sind nicht „beliebig schnell“ taktbar</a:t>
            </a:r>
            <a:endParaRPr lang="de-DE" dirty="0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Asynchroner Zähler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4324" r="11339" b="16936"/>
          <a:stretch/>
        </p:blipFill>
        <p:spPr>
          <a:xfrm>
            <a:off x="611560" y="1844824"/>
            <a:ext cx="7037615" cy="27921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7380312" y="4293096"/>
            <a:ext cx="360040" cy="43204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4BEDD1D-7FE5-476B-A44E-0244621AA95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Unmittelbarer Übergang aller beteiligten Flip-Flops pro Taktzyklus</a:t>
            </a:r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Mögliche Zustände eines dreistelligen Binärzählers</a:t>
            </a:r>
            <a:endParaRPr lang="de-DE" b="1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</a:t>
            </a:r>
            <a:r>
              <a:rPr lang="de-DE" dirty="0" smtClean="0"/>
              <a:t>Synchroner </a:t>
            </a:r>
            <a:r>
              <a:rPr lang="de-DE" dirty="0"/>
              <a:t>Zähler </a:t>
            </a:r>
            <a:r>
              <a:rPr lang="de-DE" dirty="0" smtClean="0"/>
              <a:t>(1)</a:t>
            </a:r>
            <a:endParaRPr lang="en-US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21640" r="38304" b="10666"/>
          <a:stretch/>
        </p:blipFill>
        <p:spPr>
          <a:xfrm>
            <a:off x="611560" y="2431283"/>
            <a:ext cx="3878035" cy="3878037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988515" y="3966155"/>
            <a:ext cx="31838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Übergänge pro Takt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Unbedingte Übergänge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C171889-9F56-4284-8BAD-42387A201DB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Begriff Sequentielle Logik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Kombinatorische Logik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Schaltnetze mit verzögerungsfreien Gattern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Sofortiges Ergebnis beim Anlegen von Werten an den Eingängen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Zyklen/Rückkopplungen im Schaltnetz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Reicht das zur Beschreibung heutiger Rechensysteme?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Ablaufsteuerung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Speicherelemente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Takterzeuger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…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3446576-7CFC-4B4C-86E0-569D7935164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Einsatz von JK-Flip-Flops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Aufstellen einer Zustandsübergangstabelle für das JK-Flip-Flop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	Eingang </a:t>
            </a:r>
            <a:r>
              <a:rPr lang="de-DE" i="1" dirty="0" smtClean="0"/>
              <a:t>K</a:t>
            </a:r>
            <a:r>
              <a:rPr lang="de-DE" dirty="0" smtClean="0"/>
              <a:t> irrelevant</a:t>
            </a:r>
            <a:r>
              <a:rPr lang="de-DE" sz="22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	Eingang </a:t>
            </a:r>
            <a:r>
              <a:rPr lang="de-DE" i="1" dirty="0" smtClean="0"/>
              <a:t>K</a:t>
            </a:r>
            <a:r>
              <a:rPr lang="de-DE" dirty="0" smtClean="0"/>
              <a:t> irrelevant</a:t>
            </a:r>
            <a:br>
              <a:rPr lang="de-DE" dirty="0" smtClean="0"/>
            </a:br>
            <a:r>
              <a:rPr lang="de-DE" dirty="0" smtClean="0"/>
              <a:t>					Eingang </a:t>
            </a:r>
            <a:r>
              <a:rPr lang="de-DE" i="1" dirty="0" smtClean="0"/>
              <a:t>J</a:t>
            </a:r>
            <a:r>
              <a:rPr lang="de-DE" dirty="0" smtClean="0"/>
              <a:t> irrelevant</a:t>
            </a:r>
            <a:br>
              <a:rPr lang="de-DE" dirty="0" smtClean="0"/>
            </a:br>
            <a:r>
              <a:rPr lang="de-DE" dirty="0" smtClean="0"/>
              <a:t>					Eingang </a:t>
            </a:r>
            <a:r>
              <a:rPr lang="de-DE" i="1" dirty="0" smtClean="0"/>
              <a:t>J</a:t>
            </a:r>
            <a:r>
              <a:rPr lang="de-DE" dirty="0" smtClean="0"/>
              <a:t> irrelevant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Drei JK-Flip-Flops notwendig für dreistelligen Zähler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Takt für alle Flip-Flops identisch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müssen Steuereingänge </a:t>
            </a:r>
            <a:r>
              <a:rPr lang="de-DE" i="1" dirty="0" smtClean="0"/>
              <a:t>J</a:t>
            </a:r>
            <a:r>
              <a:rPr lang="de-DE" dirty="0" smtClean="0"/>
              <a:t> und </a:t>
            </a:r>
            <a:r>
              <a:rPr lang="de-DE" i="1" dirty="0" smtClean="0"/>
              <a:t>K</a:t>
            </a:r>
            <a:r>
              <a:rPr lang="de-DE" dirty="0" smtClean="0"/>
              <a:t> angesprochen werden?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Synchroner Zähler </a:t>
            </a:r>
            <a:r>
              <a:rPr lang="de-DE" dirty="0" smtClean="0"/>
              <a:t>(2)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7783"/>
              </p:ext>
            </p:extLst>
          </p:nvPr>
        </p:nvGraphicFramePr>
        <p:xfrm>
          <a:off x="611436" y="2204864"/>
          <a:ext cx="2088356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60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Übergang </a:t>
                      </a:r>
                      <a:r>
                        <a:rPr lang="de-DE" sz="1800" i="1" baseline="0" dirty="0" smtClean="0"/>
                        <a:t>Q</a:t>
                      </a:r>
                      <a:r>
                        <a:rPr lang="de-DE" sz="1800" i="0" baseline="0" dirty="0" smtClean="0"/>
                        <a:t> → </a:t>
                      </a: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endParaRPr lang="de-DE" sz="1800" i="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K</a:t>
                      </a:r>
                      <a:endParaRPr lang="de-DE" sz="1800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 </a:t>
                      </a:r>
                      <a:r>
                        <a:rPr lang="de-DE" sz="1800" i="0" baseline="0" dirty="0" smtClean="0"/>
                        <a:t>→</a:t>
                      </a:r>
                      <a:r>
                        <a:rPr lang="de-DE" sz="1800" baseline="0" dirty="0" smtClean="0"/>
                        <a:t> 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*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 </a:t>
                      </a:r>
                      <a:r>
                        <a:rPr lang="de-DE" sz="1800" i="0" baseline="0" dirty="0" smtClean="0"/>
                        <a:t>→</a:t>
                      </a:r>
                      <a:r>
                        <a:rPr lang="de-DE" sz="1800" baseline="0" dirty="0" smtClean="0"/>
                        <a:t> 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 </a:t>
                      </a:r>
                      <a:r>
                        <a:rPr lang="de-DE" sz="1800" i="0" baseline="0" dirty="0" smtClean="0"/>
                        <a:t>→</a:t>
                      </a:r>
                      <a:r>
                        <a:rPr lang="de-DE" sz="1800" baseline="0" dirty="0" smtClean="0"/>
                        <a:t> 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 </a:t>
                      </a:r>
                      <a:r>
                        <a:rPr lang="de-DE" sz="1800" i="0" baseline="0" dirty="0" smtClean="0"/>
                        <a:t>→</a:t>
                      </a:r>
                      <a:r>
                        <a:rPr lang="de-DE" sz="1800" baseline="0" dirty="0" smtClean="0"/>
                        <a:t> 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79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3B17B01-8E78-4128-B378-3C5D25E8E04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Gesucht: Schaltnetze zur Ansteuerung der Flip-Flops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Flip-Flops ständig getaktet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Ausgänge der Flip-Flops bestimmen Ansteuerung der Flip-Flops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</a:t>
            </a:r>
            <a:r>
              <a:rPr lang="en-US" i="1" dirty="0" smtClean="0"/>
              <a:t>Master-Slave</a:t>
            </a:r>
            <a:r>
              <a:rPr lang="de-DE" dirty="0" smtClean="0"/>
              <a:t> Flip-Flops und Takt: schrittweises Fortschalten des Schaltwerks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Synchroner Zähler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23777" r="10179" b="19644"/>
          <a:stretch/>
        </p:blipFill>
        <p:spPr>
          <a:xfrm>
            <a:off x="611560" y="3212976"/>
            <a:ext cx="6817178" cy="32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5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2DF935-A0BA-463F-A0CC-3361B06EE5F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Synchroner Zähler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Zustandsübergänge des Zählers</a:t>
            </a:r>
            <a:endParaRPr lang="de-DE" dirty="0"/>
          </a:p>
        </p:txBody>
      </p:sp>
      <p:graphicFrame>
        <p:nvGraphicFramePr>
          <p:cNvPr id="19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09771"/>
              </p:ext>
            </p:extLst>
          </p:nvPr>
        </p:nvGraphicFramePr>
        <p:xfrm>
          <a:off x="492125" y="1871663"/>
          <a:ext cx="8256588" cy="4511040"/>
        </p:xfrm>
        <a:graphic>
          <a:graphicData uri="http://schemas.openxmlformats.org/drawingml/2006/table">
            <a:tbl>
              <a:tblPr/>
              <a:tblGrid>
                <a:gridCol w="687388"/>
                <a:gridCol w="688975"/>
                <a:gridCol w="687387"/>
                <a:gridCol w="688975"/>
                <a:gridCol w="687388"/>
                <a:gridCol w="688975"/>
                <a:gridCol w="687387"/>
                <a:gridCol w="687388"/>
                <a:gridCol w="688975"/>
                <a:gridCol w="687387"/>
                <a:gridCol w="688975"/>
                <a:gridCol w="687388"/>
              </a:tblGrid>
              <a:tr h="406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(gleichzeitig Ausgabe)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Folgezustand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 der Flip-Flops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2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1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0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2DF935-A0BA-463F-A0CC-3361B06EE5F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Synchroner Zähler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Zustandsübergänge des Zählers: Folgezustände ermitteln</a:t>
            </a:r>
            <a:endParaRPr lang="de-DE" dirty="0"/>
          </a:p>
        </p:txBody>
      </p:sp>
      <p:graphicFrame>
        <p:nvGraphicFramePr>
          <p:cNvPr id="19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61255"/>
              </p:ext>
            </p:extLst>
          </p:nvPr>
        </p:nvGraphicFramePr>
        <p:xfrm>
          <a:off x="492125" y="1871663"/>
          <a:ext cx="8256588" cy="4511040"/>
        </p:xfrm>
        <a:graphic>
          <a:graphicData uri="http://schemas.openxmlformats.org/drawingml/2006/table">
            <a:tbl>
              <a:tblPr/>
              <a:tblGrid>
                <a:gridCol w="687388"/>
                <a:gridCol w="688975"/>
                <a:gridCol w="687387"/>
                <a:gridCol w="688975"/>
                <a:gridCol w="687388"/>
                <a:gridCol w="688975"/>
                <a:gridCol w="687387"/>
                <a:gridCol w="687388"/>
                <a:gridCol w="688975"/>
                <a:gridCol w="687387"/>
                <a:gridCol w="688975"/>
                <a:gridCol w="687388"/>
              </a:tblGrid>
              <a:tr h="406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(gleichzeitig Ausgabe)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Folgezustand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 der Flip-Flops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2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1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0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33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2DF935-A0BA-463F-A0CC-3361B06EE5F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Synchroner Zähler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Zustandsübergänge des Zählers: Übergänge pro Flip-Flop ermitteln</a:t>
            </a:r>
            <a:endParaRPr lang="de-DE" dirty="0"/>
          </a:p>
        </p:txBody>
      </p:sp>
      <p:graphicFrame>
        <p:nvGraphicFramePr>
          <p:cNvPr id="19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66554"/>
              </p:ext>
            </p:extLst>
          </p:nvPr>
        </p:nvGraphicFramePr>
        <p:xfrm>
          <a:off x="492125" y="1871663"/>
          <a:ext cx="8256588" cy="4511040"/>
        </p:xfrm>
        <a:graphic>
          <a:graphicData uri="http://schemas.openxmlformats.org/drawingml/2006/table">
            <a:tbl>
              <a:tblPr/>
              <a:tblGrid>
                <a:gridCol w="687388"/>
                <a:gridCol w="688975"/>
                <a:gridCol w="687387"/>
                <a:gridCol w="688975"/>
                <a:gridCol w="687388"/>
                <a:gridCol w="688975"/>
                <a:gridCol w="687387"/>
                <a:gridCol w="687388"/>
                <a:gridCol w="688975"/>
                <a:gridCol w="687387"/>
                <a:gridCol w="688975"/>
                <a:gridCol w="687388"/>
              </a:tblGrid>
              <a:tr h="406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(gleichzeitig Ausgabe)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Folgezustand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 der Flip-Flops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2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1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0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467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2DF935-A0BA-463F-A0CC-3361B06EE5F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Synchroner Zähler </a:t>
            </a:r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Zustandsübergänge des Zählers: Übergänge pro Flip-Flop ermitteln</a:t>
            </a:r>
            <a:endParaRPr lang="de-DE" dirty="0"/>
          </a:p>
        </p:txBody>
      </p:sp>
      <p:graphicFrame>
        <p:nvGraphicFramePr>
          <p:cNvPr id="19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37188"/>
              </p:ext>
            </p:extLst>
          </p:nvPr>
        </p:nvGraphicFramePr>
        <p:xfrm>
          <a:off x="492125" y="1871663"/>
          <a:ext cx="8256588" cy="4511040"/>
        </p:xfrm>
        <a:graphic>
          <a:graphicData uri="http://schemas.openxmlformats.org/drawingml/2006/table">
            <a:tbl>
              <a:tblPr/>
              <a:tblGrid>
                <a:gridCol w="687388"/>
                <a:gridCol w="688975"/>
                <a:gridCol w="687387"/>
                <a:gridCol w="688975"/>
                <a:gridCol w="687388"/>
                <a:gridCol w="688975"/>
                <a:gridCol w="687387"/>
                <a:gridCol w="687388"/>
                <a:gridCol w="688975"/>
                <a:gridCol w="687387"/>
                <a:gridCol w="688975"/>
                <a:gridCol w="687388"/>
              </a:tblGrid>
              <a:tr h="406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(gleichzeitig Ausgabe)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Folgezustand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 der Flip-Flops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2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1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r>
                        <a:rPr lang="de-DE" i="0" baseline="-25000" dirty="0" smtClean="0"/>
                        <a:t>0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342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03AD3D2-0CCF-4C3F-9C75-ED6B25ED3C9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Synchroner Zähler </a:t>
            </a:r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Schaltnetzentwurf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Eingänge sind Ausgänge </a:t>
            </a:r>
            <a:r>
              <a:rPr lang="de-DE" i="1" dirty="0" smtClean="0"/>
              <a:t>Q</a:t>
            </a:r>
            <a:r>
              <a:rPr lang="de-DE" i="1" baseline="-25000" dirty="0" smtClean="0"/>
              <a:t>i</a:t>
            </a:r>
            <a:r>
              <a:rPr lang="de-DE" dirty="0" smtClean="0"/>
              <a:t> der Flip-Flops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Ausgänge sind Ansteuerungen </a:t>
            </a:r>
            <a:r>
              <a:rPr lang="de-DE" i="1" dirty="0" smtClean="0"/>
              <a:t>J</a:t>
            </a:r>
            <a:r>
              <a:rPr lang="de-DE" i="1" baseline="-25000" dirty="0" smtClean="0"/>
              <a:t>i</a:t>
            </a:r>
            <a:r>
              <a:rPr lang="de-DE" dirty="0" smtClean="0"/>
              <a:t> und </a:t>
            </a:r>
            <a:r>
              <a:rPr lang="de-DE" i="1" dirty="0" smtClean="0"/>
              <a:t>K</a:t>
            </a:r>
            <a:r>
              <a:rPr lang="de-DE" i="1" baseline="-25000" dirty="0" smtClean="0"/>
              <a:t>i</a:t>
            </a:r>
            <a:r>
              <a:rPr lang="de-DE" dirty="0" smtClean="0"/>
              <a:t> der Flip-Flops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Einsatz von KV-Diagrammen zur Schaltungsminimierung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Schaltfunktion </a:t>
            </a:r>
            <a:r>
              <a:rPr lang="de-DE" i="1" dirty="0" smtClean="0"/>
              <a:t>K</a:t>
            </a:r>
            <a:r>
              <a:rPr lang="de-DE" baseline="-25000" dirty="0" smtClean="0"/>
              <a:t>2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DNF der Schaltfunktion: </a:t>
            </a:r>
            <a:r>
              <a:rPr lang="de-DE" i="1" dirty="0" smtClean="0"/>
              <a:t>K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Q</a:t>
            </a:r>
            <a:r>
              <a:rPr lang="de-DE" baseline="-25000" dirty="0" smtClean="0"/>
              <a:t>1</a:t>
            </a:r>
            <a:endParaRPr lang="de-DE" baseline="-25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t="47150" r="13393" b="22067"/>
          <a:stretch/>
        </p:blipFill>
        <p:spPr>
          <a:xfrm>
            <a:off x="611560" y="3465714"/>
            <a:ext cx="5984421" cy="1763486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 bwMode="auto">
          <a:xfrm>
            <a:off x="4176000" y="4365104"/>
            <a:ext cx="648072" cy="792088"/>
          </a:xfrm>
          <a:prstGeom prst="round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AA8C18C-1368-4CFE-8845-AE72D8C0EFB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Schaltwerke: Synchroner Zähler </a:t>
            </a:r>
            <a:r>
              <a:rPr lang="de-DE" dirty="0" smtClean="0"/>
              <a:t>(9)</a:t>
            </a:r>
            <a:endParaRPr lang="de-DE" dirty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Schaltfunktionen insgesamt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J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Q</a:t>
            </a:r>
            <a:r>
              <a:rPr lang="de-DE" baseline="-25000" dirty="0" smtClean="0"/>
              <a:t>1</a:t>
            </a:r>
            <a:r>
              <a:rPr lang="de-DE" dirty="0" smtClean="0"/>
              <a:t>		</a:t>
            </a:r>
            <a:r>
              <a:rPr lang="de-DE" i="1" dirty="0" smtClean="0"/>
              <a:t>K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Q</a:t>
            </a:r>
            <a:r>
              <a:rPr lang="de-DE" baseline="-25000" dirty="0" smtClean="0"/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J</a:t>
            </a:r>
            <a:r>
              <a:rPr lang="de-DE" baseline="-25000" dirty="0" smtClean="0"/>
              <a:t>1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		</a:t>
            </a:r>
            <a:r>
              <a:rPr lang="de-DE" i="1" dirty="0" smtClean="0"/>
              <a:t>K</a:t>
            </a:r>
            <a:r>
              <a:rPr lang="de-DE" baseline="-25000" dirty="0" smtClean="0"/>
              <a:t>1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J</a:t>
            </a:r>
            <a:r>
              <a:rPr lang="de-DE" baseline="-25000" dirty="0" smtClean="0"/>
              <a:t>0</a:t>
            </a:r>
            <a:r>
              <a:rPr lang="de-DE" dirty="0" smtClean="0"/>
              <a:t> = 1		</a:t>
            </a:r>
            <a:r>
              <a:rPr lang="de-DE" i="1" dirty="0" smtClean="0"/>
              <a:t>K</a:t>
            </a:r>
            <a:r>
              <a:rPr lang="de-DE" baseline="-25000" dirty="0" smtClean="0"/>
              <a:t>0</a:t>
            </a:r>
            <a:r>
              <a:rPr lang="de-DE" dirty="0" smtClean="0"/>
              <a:t> = 1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Realisierung der Schaltung</a:t>
            </a:r>
            <a:endParaRPr lang="de-DE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41450" r="7411" b="18219"/>
          <a:stretch/>
        </p:blipFill>
        <p:spPr>
          <a:xfrm>
            <a:off x="539552" y="3566778"/>
            <a:ext cx="6776357" cy="23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98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CB143AF-973D-4E7F-9E5D-E60555F20CB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Systematischer Schaltwerkentwurf (1)</a:t>
            </a:r>
            <a:endParaRPr lang="de-DE" dirty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Entwurf beliebiger synchroner Schaltwerke mit internem Zustand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kommt man allgemein von den Systemanforderungen zum Schaltwerk?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Endliche Automaten als Systemmodell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Endliche Menge von Zuständen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Übergänge zwischen den Zuständen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Abhängigkeit der Übergänge von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Eingabewerten und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vorherigen Zuständen</a:t>
            </a:r>
          </a:p>
        </p:txBody>
      </p:sp>
    </p:spTree>
    <p:extLst>
      <p:ext uri="{BB962C8B-B14F-4D97-AF65-F5344CB8AC3E}">
        <p14:creationId xmlns:p14="http://schemas.microsoft.com/office/powerpoint/2010/main" val="228597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2DFE163-079A-4492-8B79-2D57249B630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b="1" dirty="0" smtClean="0"/>
              <a:t>Sequentielle Logik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Flip-Flops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Typische Schaltwerke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Schieberegister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Asynchroner Zähler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Synchroner Zähler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Systematischer Schaltwerkentwurf</a:t>
            </a:r>
          </a:p>
        </p:txBody>
      </p:sp>
    </p:spTree>
    <p:extLst>
      <p:ext uri="{BB962C8B-B14F-4D97-AF65-F5344CB8AC3E}">
        <p14:creationId xmlns:p14="http://schemas.microsoft.com/office/powerpoint/2010/main" val="4217089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67A84FE-7513-433F-B93D-377C7B5A9F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 Sequentielle Logik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Sequentielle Logik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Gatter haben Laufzeitverhalten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Annahme einer Gatterlaufzeit ∆</a:t>
            </a:r>
            <a:r>
              <a:rPr lang="de-DE" i="1" dirty="0" smtClean="0"/>
              <a:t>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Zyklen bzw. Rückkopplungen</a:t>
            </a:r>
          </a:p>
          <a:p>
            <a:pPr>
              <a:lnSpc>
                <a:spcPct val="120000"/>
              </a:lnSpc>
              <a:buFont typeface="Wingdings" pitchFamily="2" charset="2"/>
              <a:buChar char=""/>
            </a:pPr>
            <a:r>
              <a:rPr lang="de-DE" dirty="0" smtClean="0"/>
              <a:t>Schaltwerke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Schaltungen mit Gattern als gerichteter zyklischer Graph</a:t>
            </a:r>
          </a:p>
        </p:txBody>
      </p:sp>
    </p:spTree>
    <p:extLst>
      <p:ext uri="{BB962C8B-B14F-4D97-AF65-F5344CB8AC3E}">
        <p14:creationId xmlns:p14="http://schemas.microsoft.com/office/powerpoint/2010/main" val="399192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CB9620F-4D2D-4956-A52D-94B28BB9D02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Systematischer Schaltwerkentwurf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Beispiel: dreistelliger Binärzähler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2400" dirty="0" smtClean="0"/>
          </a:p>
          <a:p>
            <a:pPr marL="381000" indent="-381000">
              <a:lnSpc>
                <a:spcPct val="100000"/>
              </a:lnSpc>
              <a:buFont typeface="Wingdings" pitchFamily="2" charset="2"/>
              <a:buChar char="F"/>
            </a:pPr>
            <a:r>
              <a:rPr lang="de-DE" b="1" dirty="0"/>
              <a:t>Gesucht: Allgemeines Verfahren zur Synthese synchroner Schaltwerke aus der Beschreibung endlicher Automaten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21640" r="38304" b="10666"/>
          <a:stretch/>
        </p:blipFill>
        <p:spPr>
          <a:xfrm>
            <a:off x="611560" y="1772816"/>
            <a:ext cx="3878035" cy="387803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88515" y="1844824"/>
            <a:ext cx="362791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Acht Zustände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Unbedingte Übergänge pro</a:t>
            </a:r>
            <a:br>
              <a:rPr lang="de-DE" dirty="0" smtClean="0"/>
            </a:br>
            <a:r>
              <a:rPr lang="de-DE" dirty="0" smtClean="0"/>
              <a:t>Taktzyklus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Abhängigkeit von</a:t>
            </a:r>
            <a:br>
              <a:rPr lang="de-DE" dirty="0" smtClean="0"/>
            </a:br>
            <a:r>
              <a:rPr lang="de-DE" dirty="0" smtClean="0"/>
              <a:t>Eingabewerten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Direkte Ausgabe der</a:t>
            </a:r>
            <a:br>
              <a:rPr lang="de-DE" dirty="0" smtClean="0"/>
            </a:br>
            <a:r>
              <a:rPr lang="de-DE" dirty="0" smtClean="0"/>
              <a:t>Zustandsrepräsentation</a:t>
            </a:r>
            <a:br>
              <a:rPr lang="de-DE" dirty="0" smtClean="0"/>
            </a:br>
            <a:r>
              <a:rPr lang="de-DE" dirty="0" smtClean="0"/>
              <a:t>durch Flip-Flop-</a:t>
            </a:r>
            <a:br>
              <a:rPr lang="de-DE" dirty="0" smtClean="0"/>
            </a:br>
            <a:r>
              <a:rPr lang="de-DE" dirty="0" smtClean="0"/>
              <a:t>Ausgänge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F9D02ED-18FB-4B94-B86D-151790B67A7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„Hochwassererkennung“ (1)</a:t>
            </a:r>
            <a:endParaRPr lang="de-DE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Szenario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Wasserstandsanzeige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„Hochwasser“:	</a:t>
            </a:r>
            <a:r>
              <a:rPr lang="de-DE" i="1" dirty="0" smtClean="0"/>
              <a:t>W</a:t>
            </a:r>
            <a:r>
              <a:rPr lang="de-DE" dirty="0" smtClean="0"/>
              <a:t> = 1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„Niedrigwasser“:	</a:t>
            </a:r>
            <a:r>
              <a:rPr lang="de-DE" i="1" dirty="0" smtClean="0"/>
              <a:t>W</a:t>
            </a:r>
            <a:r>
              <a:rPr lang="de-DE" dirty="0" smtClean="0"/>
              <a:t> = 0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Stabilisierung durch Hysterese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Doppelte Wasserstandsmessung an Punkten </a:t>
            </a:r>
            <a:r>
              <a:rPr lang="de-DE" i="1" dirty="0" smtClean="0"/>
              <a:t>H</a:t>
            </a:r>
            <a:r>
              <a:rPr lang="de-DE" dirty="0" smtClean="0"/>
              <a:t> und </a:t>
            </a:r>
            <a:r>
              <a:rPr lang="de-DE" i="1" dirty="0" smtClean="0"/>
              <a:t>L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H</a:t>
            </a:r>
            <a:r>
              <a:rPr lang="de-DE" dirty="0" smtClean="0"/>
              <a:t> = 1 bzw. </a:t>
            </a:r>
            <a:r>
              <a:rPr lang="de-DE" i="1" dirty="0" smtClean="0"/>
              <a:t>L</a:t>
            </a:r>
            <a:r>
              <a:rPr lang="de-DE" dirty="0" smtClean="0"/>
              <a:t> = 1, wenn Wasser oberhalb des jeweiligen Wasserstandsensors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122735" y="4437558"/>
            <a:ext cx="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979860" y="4940796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979860" y="5732958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472013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H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19498" y="551705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L</a:t>
            </a:r>
          </a:p>
        </p:txBody>
      </p:sp>
      <p:sp>
        <p:nvSpPr>
          <p:cNvPr id="15" name="Freeform 22"/>
          <p:cNvSpPr>
            <a:spLocks/>
          </p:cNvSpPr>
          <p:nvPr/>
        </p:nvSpPr>
        <p:spPr bwMode="auto">
          <a:xfrm>
            <a:off x="763960" y="5301158"/>
            <a:ext cx="3455988" cy="144463"/>
          </a:xfrm>
          <a:custGeom>
            <a:avLst/>
            <a:gdLst>
              <a:gd name="T0" fmla="*/ 0 w 2177"/>
              <a:gd name="T1" fmla="*/ 90 h 181"/>
              <a:gd name="T2" fmla="*/ 272 w 2177"/>
              <a:gd name="T3" fmla="*/ 0 h 181"/>
              <a:gd name="T4" fmla="*/ 544 w 2177"/>
              <a:gd name="T5" fmla="*/ 90 h 181"/>
              <a:gd name="T6" fmla="*/ 817 w 2177"/>
              <a:gd name="T7" fmla="*/ 181 h 181"/>
              <a:gd name="T8" fmla="*/ 1089 w 2177"/>
              <a:gd name="T9" fmla="*/ 90 h 181"/>
              <a:gd name="T10" fmla="*/ 1361 w 2177"/>
              <a:gd name="T11" fmla="*/ 0 h 181"/>
              <a:gd name="T12" fmla="*/ 1633 w 2177"/>
              <a:gd name="T13" fmla="*/ 90 h 181"/>
              <a:gd name="T14" fmla="*/ 1905 w 2177"/>
              <a:gd name="T15" fmla="*/ 181 h 181"/>
              <a:gd name="T16" fmla="*/ 2177 w 2177"/>
              <a:gd name="T17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7" h="181">
                <a:moveTo>
                  <a:pt x="0" y="90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53" y="60"/>
                  <a:pt x="544" y="90"/>
                </a:cubicBezTo>
                <a:cubicBezTo>
                  <a:pt x="635" y="120"/>
                  <a:pt x="726" y="181"/>
                  <a:pt x="817" y="181"/>
                </a:cubicBezTo>
                <a:cubicBezTo>
                  <a:pt x="908" y="181"/>
                  <a:pt x="998" y="120"/>
                  <a:pt x="1089" y="90"/>
                </a:cubicBezTo>
                <a:cubicBezTo>
                  <a:pt x="1180" y="60"/>
                  <a:pt x="1270" y="0"/>
                  <a:pt x="1361" y="0"/>
                </a:cubicBezTo>
                <a:cubicBezTo>
                  <a:pt x="1452" y="0"/>
                  <a:pt x="1542" y="60"/>
                  <a:pt x="1633" y="90"/>
                </a:cubicBezTo>
                <a:cubicBezTo>
                  <a:pt x="1724" y="120"/>
                  <a:pt x="1814" y="181"/>
                  <a:pt x="1905" y="181"/>
                </a:cubicBezTo>
                <a:cubicBezTo>
                  <a:pt x="1996" y="181"/>
                  <a:pt x="2086" y="135"/>
                  <a:pt x="2177" y="9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>
            <a:off x="5659810" y="4797921"/>
            <a:ext cx="720725" cy="1008062"/>
          </a:xfrm>
          <a:custGeom>
            <a:avLst/>
            <a:gdLst>
              <a:gd name="T0" fmla="*/ 0 w 454"/>
              <a:gd name="T1" fmla="*/ 635 h 635"/>
              <a:gd name="T2" fmla="*/ 0 w 454"/>
              <a:gd name="T3" fmla="*/ 0 h 635"/>
              <a:gd name="T4" fmla="*/ 454 w 454"/>
              <a:gd name="T5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4" h="635">
                <a:moveTo>
                  <a:pt x="0" y="635"/>
                </a:moveTo>
                <a:lnTo>
                  <a:pt x="0" y="0"/>
                </a:lnTo>
                <a:lnTo>
                  <a:pt x="454" y="0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 rot="-10800000">
            <a:off x="5731248" y="4797921"/>
            <a:ext cx="720725" cy="1008062"/>
          </a:xfrm>
          <a:custGeom>
            <a:avLst/>
            <a:gdLst>
              <a:gd name="T0" fmla="*/ 0 w 454"/>
              <a:gd name="T1" fmla="*/ 635 h 635"/>
              <a:gd name="T2" fmla="*/ 0 w 454"/>
              <a:gd name="T3" fmla="*/ 0 h 635"/>
              <a:gd name="T4" fmla="*/ 454 w 454"/>
              <a:gd name="T5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4" h="635">
                <a:moveTo>
                  <a:pt x="0" y="635"/>
                </a:moveTo>
                <a:lnTo>
                  <a:pt x="0" y="0"/>
                </a:lnTo>
                <a:lnTo>
                  <a:pt x="454" y="0"/>
                </a:lnTo>
              </a:path>
            </a:pathLst>
          </a:custGeom>
          <a:noFill/>
          <a:ln w="22225">
            <a:solidFill>
              <a:srgbClr val="A32638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307385" y="4293096"/>
            <a:ext cx="712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W</a:t>
            </a:r>
            <a:r>
              <a:rPr lang="de-DE" sz="2000" dirty="0"/>
              <a:t>=0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099548" y="4293096"/>
            <a:ext cx="712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W</a:t>
            </a:r>
            <a:r>
              <a:rPr lang="de-DE" sz="2000" dirty="0"/>
              <a:t>=1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939085" y="4616946"/>
            <a:ext cx="65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H</a:t>
            </a:r>
            <a:r>
              <a:rPr lang="de-DE" sz="2000" dirty="0"/>
              <a:t>=1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939085" y="5590083"/>
            <a:ext cx="61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L</a:t>
            </a:r>
            <a:r>
              <a:rPr lang="de-DE" sz="2000" dirty="0"/>
              <a:t>=0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4939085" y="5085258"/>
            <a:ext cx="61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L</a:t>
            </a:r>
            <a:r>
              <a:rPr lang="de-DE" sz="2000" dirty="0"/>
              <a:t>=1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F2A1762-E18D-4098-AB17-97A71698DA7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„Hochwassererkennung“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Gesucht: geeignetes Schaltwerk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Synchrones Schaltwerk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Varianten des systematischen Entwurfs denkbar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3" t="39597" r="36339" b="42874"/>
          <a:stretch/>
        </p:blipFill>
        <p:spPr>
          <a:xfrm>
            <a:off x="558619" y="1920736"/>
            <a:ext cx="2645229" cy="1004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7534653-49DA-486A-B34A-8D602122EBD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1. Variante (1)</a:t>
            </a:r>
            <a:endParaRPr lang="de-DE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Endlicher Automat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Ausgaben gekoppelt an Zustände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Mindestens so viele Zustände wie mögliche Ausgaben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Evtl. mehr, da Schaltwerk sich irgendetwas merken muss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Zustandsübergänge abhängig von Eingabewerten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Markierung der Kanten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Nicht angegebene Kombinationen implizieren Übergang in vorigen Zustand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Besser: alle Kombinationen angeben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56841" r="20000" b="28052"/>
          <a:stretch/>
        </p:blipFill>
        <p:spPr>
          <a:xfrm>
            <a:off x="2156400" y="2880000"/>
            <a:ext cx="4882243" cy="8654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7534653-49DA-486A-B34A-8D602122EBD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1. Variante (2)</a:t>
            </a:r>
            <a:endParaRPr lang="de-DE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Endlicher Automat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Ausgaben gekoppelt an Zustände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Mindestens so viele Zustände wie mögliche Ausgaben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Evtl. mehr, da Schaltwerk sich irgendetwas merken muss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Zustandsübergänge abhängig von Eingabewerten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Markierung der Kanten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Nicht angegebene Kombinationen implizieren Übergang in vorigen Zustand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Besser: alle Kombinationen angeben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t="46010" r="15625" b="28622"/>
          <a:stretch/>
        </p:blipFill>
        <p:spPr>
          <a:xfrm>
            <a:off x="1872000" y="2263789"/>
            <a:ext cx="5568043" cy="14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7534653-49DA-486A-B34A-8D602122EBD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1. Variante (3)</a:t>
            </a:r>
            <a:endParaRPr lang="de-DE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Endlicher Automat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Ausgaben gekoppelt an Zustände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Mindestens so viele Zustände wie mögliche Ausgaben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Evtl. mehr, da Schaltwerk sich irgendetwas merken muss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Zustandsübergänge abhängig von Eingabewerten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Markierung der Kanten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Nicht angegebene Kombinationen implizieren Übergang in vorigen Zustand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Besser: alle Kombinationen angeben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46437" r="5982" b="28623"/>
          <a:stretch/>
        </p:blipFill>
        <p:spPr>
          <a:xfrm>
            <a:off x="611560" y="2276872"/>
            <a:ext cx="7935686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4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7534653-49DA-486A-B34A-8D602122EBD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  <a:r>
              <a:rPr lang="de-DE" dirty="0"/>
              <a:t>2</a:t>
            </a:r>
            <a:r>
              <a:rPr lang="de-DE" dirty="0" smtClean="0"/>
              <a:t>. Variante</a:t>
            </a:r>
            <a:endParaRPr lang="de-DE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Endlicher Automat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Ausgaben gekoppelt an Zustände und aktuelle Eingänge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Zustandsübergänge abhängig von Eingabewerten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Markierung der Kanten mit notwendigen Eingabewerten und mit zugehörigen Ausgaben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Kombinationen müssen angegeben werden</a:t>
            </a:r>
            <a:br>
              <a:rPr lang="de-DE" dirty="0" smtClean="0"/>
            </a:br>
            <a:r>
              <a:rPr lang="de-DE" dirty="0" smtClean="0"/>
              <a:t>(sonst fehlen Ausgabeinformationen)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46295" r="3393" b="28338"/>
          <a:stretch/>
        </p:blipFill>
        <p:spPr>
          <a:xfrm>
            <a:off x="440871" y="2276872"/>
            <a:ext cx="8392886" cy="14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4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C54BB69-22EA-4F40-AB65-E9920ED352A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Moore-Automat</a:t>
            </a:r>
            <a:endParaRPr lang="de-DE" dirty="0"/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Aufbau eines Moore-Automaten</a:t>
            </a:r>
            <a:r>
              <a:rPr lang="de-DE" dirty="0" smtClean="0"/>
              <a:t> (Edward F. Moore, Bell Labs)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Getaktetes System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Eingabewerte und bisheriger Zustand führen zu Zustandsveränderungen</a:t>
            </a:r>
            <a:br>
              <a:rPr lang="de-DE" dirty="0" smtClean="0"/>
            </a:br>
            <a:r>
              <a:rPr lang="de-DE" dirty="0" smtClean="0"/>
              <a:t>(Zustandsübergänge)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Ausgabewerte hängen von augenblicklichem Zustand ab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Ausgabe mit Zustand assoziiert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45439" r="10358" b="33326"/>
          <a:stretch/>
        </p:blipFill>
        <p:spPr>
          <a:xfrm>
            <a:off x="625506" y="2242800"/>
            <a:ext cx="6898822" cy="12164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C54BB69-22EA-4F40-AB65-E9920ED352A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Mealy-Automat</a:t>
            </a:r>
            <a:endParaRPr lang="de-DE" dirty="0"/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Aufbau eines Mealy-Automaten</a:t>
            </a:r>
            <a:r>
              <a:rPr lang="de-DE" dirty="0" smtClean="0"/>
              <a:t> (George H. Mealy, IBM)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Getaktetes System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Eingabewerte und bisheriger Zustand führen zu Zustandsveränderungen</a:t>
            </a:r>
            <a:br>
              <a:rPr lang="de-DE" dirty="0" smtClean="0"/>
            </a:br>
            <a:r>
              <a:rPr lang="de-DE" dirty="0" smtClean="0"/>
              <a:t>(Zustandsübergänge)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Ausgabewerte hängen von Eingabewerten und augenblicklichem Zustand ab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Ausgabe mit Zustandsübergängen assoziiert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46864" r="11250" b="25488"/>
          <a:stretch/>
        </p:blipFill>
        <p:spPr>
          <a:xfrm>
            <a:off x="611560" y="2133161"/>
            <a:ext cx="6931479" cy="15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26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FB7CF31-2409-46EB-88F8-CDDC1467D40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Vorgehensweise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Einzelschritte für Moore-Automaten</a:t>
            </a:r>
            <a:endParaRPr lang="de-DE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Zustandsdiagramm bzw. Zustandstabelle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Binäre Zustandscodierung, binäre Zustandstabelle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Auswahl eines Flip-Flop-Typs, Flip-Flop-Ansteuerung in Zustandstabelle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Wahrheitstabelle für Ausgabefunktionen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Minimierung von Ansteuerungs- und Ausgabefunktionen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Aufbau der Schaltung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Einzelschritte für Mealy-Automaten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/>
              <a:t>Zustandsdiagramm bzw. </a:t>
            </a:r>
            <a:r>
              <a:rPr lang="de-DE" dirty="0" smtClean="0"/>
              <a:t>Zustandstabelle </a:t>
            </a:r>
            <a:r>
              <a:rPr lang="de-DE" i="1" dirty="0" smtClean="0">
                <a:solidFill>
                  <a:srgbClr val="C00000"/>
                </a:solidFill>
              </a:rPr>
              <a:t>einschl. Ausgaben</a:t>
            </a:r>
            <a:endParaRPr lang="de-DE" i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/>
              <a:t>Binäre Zustandscodierung, binäre </a:t>
            </a:r>
            <a:r>
              <a:rPr lang="de-DE" dirty="0" smtClean="0"/>
              <a:t>Zustandstabelle </a:t>
            </a:r>
            <a:r>
              <a:rPr lang="de-DE" i="1" dirty="0" smtClean="0">
                <a:solidFill>
                  <a:srgbClr val="C00000"/>
                </a:solidFill>
              </a:rPr>
              <a:t>einschl. Ausgaben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/>
              <a:t>Auswahl eines Flip-Flop-Typs, Flip-Flop-Ansteuerung in </a:t>
            </a:r>
            <a:r>
              <a:rPr lang="de-DE" dirty="0" smtClean="0"/>
              <a:t>Zustandstabelle</a:t>
            </a:r>
            <a:endParaRPr lang="de-DE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/>
              <a:t>Minimierung von Ansteuerungs- und Ausgabefunktionen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/>
              <a:t>Aufbau der </a:t>
            </a:r>
            <a:r>
              <a:rPr lang="de-DE" dirty="0" smtClean="0"/>
              <a:t>Schaltung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EA20E60-F77F-4956-AAF5-B06BC01A3B1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Rückgekoppeltes UND-Gatter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für einfaches Schaltwerk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 geschieht bei Rückkopplung?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					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 + ∆</a:t>
            </a:r>
            <a:r>
              <a:rPr lang="de-DE" i="1" dirty="0" smtClean="0"/>
              <a:t>t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 * 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Wertefolge für </a:t>
            </a:r>
            <a:r>
              <a:rPr lang="de-DE" i="1" dirty="0" smtClean="0"/>
              <a:t>X</a:t>
            </a:r>
            <a:r>
              <a:rPr lang="de-DE" dirty="0" smtClean="0"/>
              <a:t> bei Anfangskonfiguration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47862" r="36786" b="39597"/>
          <a:stretch/>
        </p:blipFill>
        <p:spPr>
          <a:xfrm>
            <a:off x="611560" y="2276872"/>
            <a:ext cx="3012621" cy="718457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081737"/>
              </p:ext>
            </p:extLst>
          </p:nvPr>
        </p:nvGraphicFramePr>
        <p:xfrm>
          <a:off x="611436" y="3951064"/>
          <a:ext cx="446462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561759"/>
                <a:gridCol w="1080120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402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6A9C633-25BF-40EC-AFD9-864459FC0E5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Moore-Automat für Hochwassererkennung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1a:</a:t>
            </a:r>
            <a:r>
              <a:rPr lang="de-DE" dirty="0" smtClean="0"/>
              <a:t> Zustandsdiagramm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Verkürzte Darstellung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Ausgabewerte </a:t>
            </a:r>
            <a:r>
              <a:rPr lang="de-DE" i="1" dirty="0" smtClean="0"/>
              <a:t>Y</a:t>
            </a:r>
            <a:r>
              <a:rPr lang="de-DE" dirty="0" smtClean="0"/>
              <a:t> =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Y</a:t>
            </a:r>
            <a:r>
              <a:rPr lang="de-DE" baseline="-25000" dirty="0" smtClean="0"/>
              <a:t>2</a:t>
            </a:r>
            <a:r>
              <a:rPr lang="de-DE" dirty="0" smtClean="0"/>
              <a:t>, …, </a:t>
            </a:r>
            <a:r>
              <a:rPr lang="de-DE" i="1" dirty="0" smtClean="0"/>
              <a:t>Y</a:t>
            </a:r>
            <a:r>
              <a:rPr lang="de-DE" i="1" baseline="-25000" dirty="0" smtClean="0"/>
              <a:t>m</a:t>
            </a:r>
            <a:r>
              <a:rPr lang="de-DE" dirty="0" smtClean="0"/>
              <a:t> werden hinter die Zustandsbezeichnung geschrieben (hier: </a:t>
            </a:r>
            <a:r>
              <a:rPr lang="de-DE" i="1" dirty="0" smtClean="0"/>
              <a:t>m</a:t>
            </a:r>
            <a:r>
              <a:rPr lang="de-DE" dirty="0" smtClean="0"/>
              <a:t> = 1 und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 smtClean="0"/>
              <a:t> = </a:t>
            </a:r>
            <a:r>
              <a:rPr lang="de-DE" i="1" dirty="0" smtClean="0"/>
              <a:t>W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Eingabewerte werden als Tupel direkt an den Kanten notiert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520900" y="2852738"/>
            <a:ext cx="1655763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NW / 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832425" y="2854325"/>
            <a:ext cx="1655763" cy="57626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HW / </a:t>
            </a:r>
            <a:r>
              <a:rPr lang="de-DE" sz="2000" dirty="0">
                <a:solidFill>
                  <a:srgbClr val="A32638"/>
                </a:solidFill>
              </a:rPr>
              <a:t>1</a:t>
            </a:r>
          </a:p>
        </p:txBody>
      </p:sp>
      <p:cxnSp>
        <p:nvCxnSpPr>
          <p:cNvPr id="10" name="AutoShape 8"/>
          <p:cNvCxnSpPr>
            <a:cxnSpLocks noChangeShapeType="1"/>
            <a:stCxn id="7" idx="7"/>
            <a:endCxn id="9" idx="1"/>
          </p:cNvCxnSpPr>
          <p:nvPr/>
        </p:nvCxnSpPr>
        <p:spPr bwMode="auto">
          <a:xfrm rot="5400000" flipV="1">
            <a:off x="5003750" y="1866900"/>
            <a:ext cx="1588" cy="2141538"/>
          </a:xfrm>
          <a:prstGeom prst="curvedConnector3">
            <a:avLst>
              <a:gd name="adj1" fmla="val -130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9"/>
          <p:cNvCxnSpPr>
            <a:cxnSpLocks noChangeShapeType="1"/>
            <a:stCxn id="9" idx="3"/>
            <a:endCxn id="7" idx="5"/>
          </p:cNvCxnSpPr>
          <p:nvPr/>
        </p:nvCxnSpPr>
        <p:spPr bwMode="auto">
          <a:xfrm rot="16200000" flipV="1">
            <a:off x="5003750" y="2274888"/>
            <a:ext cx="1587" cy="2141538"/>
          </a:xfrm>
          <a:prstGeom prst="curvedConnector3">
            <a:avLst>
              <a:gd name="adj1" fmla="val -116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752925" y="2349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89438" y="35369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00</a:t>
            </a:r>
          </a:p>
        </p:txBody>
      </p:sp>
      <p:cxnSp>
        <p:nvCxnSpPr>
          <p:cNvPr id="14" name="AutoShape 12"/>
          <p:cNvCxnSpPr>
            <a:cxnSpLocks noChangeShapeType="1"/>
            <a:stCxn id="7" idx="0"/>
            <a:endCxn id="7" idx="1"/>
          </p:cNvCxnSpPr>
          <p:nvPr/>
        </p:nvCxnSpPr>
        <p:spPr bwMode="auto">
          <a:xfrm rot="16200000" flipH="1" flipV="1">
            <a:off x="3014613" y="2601913"/>
            <a:ext cx="84137" cy="585787"/>
          </a:xfrm>
          <a:prstGeom prst="curvedConnector3">
            <a:avLst>
              <a:gd name="adj1" fmla="val -55094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384375" y="2349500"/>
            <a:ext cx="42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0*</a:t>
            </a:r>
          </a:p>
        </p:txBody>
      </p:sp>
      <p:cxnSp>
        <p:nvCxnSpPr>
          <p:cNvPr id="16" name="AutoShape 14"/>
          <p:cNvCxnSpPr>
            <a:cxnSpLocks noChangeShapeType="1"/>
            <a:stCxn id="9" idx="0"/>
            <a:endCxn id="9" idx="7"/>
          </p:cNvCxnSpPr>
          <p:nvPr/>
        </p:nvCxnSpPr>
        <p:spPr bwMode="auto">
          <a:xfrm rot="5400000" flipV="1">
            <a:off x="6911131" y="2604294"/>
            <a:ext cx="84138" cy="584200"/>
          </a:xfrm>
          <a:prstGeom prst="curvedConnector3">
            <a:avLst>
              <a:gd name="adj1" fmla="val -52264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215138" y="2349500"/>
            <a:ext cx="423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*1</a:t>
            </a:r>
          </a:p>
        </p:txBody>
      </p:sp>
      <p:cxnSp>
        <p:nvCxnSpPr>
          <p:cNvPr id="18" name="AutoShape 16"/>
          <p:cNvCxnSpPr>
            <a:cxnSpLocks noChangeShapeType="1"/>
            <a:stCxn id="7" idx="3"/>
            <a:endCxn id="7" idx="2"/>
          </p:cNvCxnSpPr>
          <p:nvPr/>
        </p:nvCxnSpPr>
        <p:spPr bwMode="auto">
          <a:xfrm rot="16200000" flipV="1">
            <a:off x="2540744" y="3121819"/>
            <a:ext cx="203200" cy="242888"/>
          </a:xfrm>
          <a:prstGeom prst="curvedConnector4">
            <a:avLst>
              <a:gd name="adj1" fmla="val -153125"/>
              <a:gd name="adj2" fmla="val 194116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800175" y="32480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10</a:t>
            </a:r>
          </a:p>
        </p:txBody>
      </p:sp>
      <p:cxnSp>
        <p:nvCxnSpPr>
          <p:cNvPr id="20" name="AutoShape 18"/>
          <p:cNvCxnSpPr>
            <a:cxnSpLocks noChangeShapeType="1"/>
            <a:stCxn id="9" idx="5"/>
            <a:endCxn id="9" idx="6"/>
          </p:cNvCxnSpPr>
          <p:nvPr/>
        </p:nvCxnSpPr>
        <p:spPr bwMode="auto">
          <a:xfrm rot="5400000" flipH="1" flipV="1">
            <a:off x="7265144" y="3123406"/>
            <a:ext cx="203200" cy="242888"/>
          </a:xfrm>
          <a:prstGeom prst="curvedConnector4">
            <a:avLst>
              <a:gd name="adj1" fmla="val -153125"/>
              <a:gd name="adj2" fmla="val 19346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705675" y="32480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10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04775" y="2349500"/>
            <a:ext cx="189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Eingabe: (</a:t>
            </a:r>
            <a:r>
              <a:rPr lang="de-DE" sz="2000" i="1" dirty="0">
                <a:solidFill>
                  <a:srgbClr val="3366FF"/>
                </a:solidFill>
              </a:rPr>
              <a:t>H</a:t>
            </a:r>
            <a:r>
              <a:rPr lang="de-DE" sz="2000" dirty="0">
                <a:solidFill>
                  <a:srgbClr val="3366FF"/>
                </a:solidFill>
              </a:rPr>
              <a:t>, </a:t>
            </a:r>
            <a:r>
              <a:rPr lang="de-DE" sz="2000" i="1" dirty="0">
                <a:solidFill>
                  <a:srgbClr val="3366FF"/>
                </a:solidFill>
              </a:rPr>
              <a:t>L</a:t>
            </a:r>
            <a:r>
              <a:rPr lang="de-DE" sz="2000" dirty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681238" y="3502025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A32638"/>
                </a:solidFill>
              </a:rPr>
              <a:t>Ausgabe: </a:t>
            </a:r>
            <a:r>
              <a:rPr lang="de-DE" sz="2000" i="1" dirty="0">
                <a:solidFill>
                  <a:srgbClr val="A32638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91838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1b:</a:t>
            </a:r>
            <a:r>
              <a:rPr lang="de-DE" dirty="0" smtClean="0"/>
              <a:t> Zustandstabelle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Kanten bzw. Zustandsübergänge erfasst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Gleichwertig mit Zustandsdiagramm (außer Ausgaben)</a:t>
            </a:r>
          </a:p>
        </p:txBody>
      </p:sp>
      <p:graphicFrame>
        <p:nvGraphicFramePr>
          <p:cNvPr id="25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476085"/>
              </p:ext>
            </p:extLst>
          </p:nvPr>
        </p:nvGraphicFramePr>
        <p:xfrm>
          <a:off x="683691" y="1844675"/>
          <a:ext cx="4824413" cy="2763520"/>
        </p:xfrm>
        <a:graphic>
          <a:graphicData uri="http://schemas.openxmlformats.org/drawingml/2006/table">
            <a:tbl>
              <a:tblPr/>
              <a:tblGrid>
                <a:gridCol w="1206500"/>
                <a:gridCol w="1206500"/>
                <a:gridCol w="1204913"/>
                <a:gridCol w="120650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14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2:</a:t>
            </a:r>
            <a:r>
              <a:rPr lang="de-DE" dirty="0" smtClean="0"/>
              <a:t> Binäre Zustandscodierung, binäre Zustandstabelle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Zustände müssen codiert werden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Hier: NW = 1, HW = 0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Flip-Flop erforderlich zur Zustandsrepräsentation</a:t>
            </a:r>
          </a:p>
        </p:txBody>
      </p:sp>
      <p:graphicFrame>
        <p:nvGraphicFramePr>
          <p:cNvPr id="7" name="Group 2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77585"/>
              </p:ext>
            </p:extLst>
          </p:nvPr>
        </p:nvGraphicFramePr>
        <p:xfrm>
          <a:off x="684000" y="1843200"/>
          <a:ext cx="5064125" cy="2763520"/>
        </p:xfrm>
        <a:graphic>
          <a:graphicData uri="http://schemas.openxmlformats.org/drawingml/2006/table">
            <a:tbl>
              <a:tblPr/>
              <a:tblGrid>
                <a:gridCol w="844550"/>
                <a:gridCol w="842963"/>
                <a:gridCol w="844550"/>
                <a:gridCol w="844550"/>
                <a:gridCol w="842962"/>
                <a:gridCol w="844550"/>
              </a:tblGrid>
              <a:tr h="200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Folgezustände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lang="de-DE" i="1" dirty="0" smtClean="0"/>
                        <a:t>’ 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4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2:</a:t>
            </a:r>
            <a:r>
              <a:rPr lang="de-DE" dirty="0" smtClean="0"/>
              <a:t> Binäre Zustandscodierung, binäre Zustandstabelle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Auf Vollständigkeit achten!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Spätestens hier müssen alle möglichen Übergänge erfasst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Auch Zustände außerhalb des Automaten müssen erfasst werden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vierter Zustand bei Automat mit 3 Zuständen und 2 Flip-Flops</a:t>
            </a:r>
          </a:p>
        </p:txBody>
      </p:sp>
      <p:graphicFrame>
        <p:nvGraphicFramePr>
          <p:cNvPr id="7" name="Group 2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27858"/>
              </p:ext>
            </p:extLst>
          </p:nvPr>
        </p:nvGraphicFramePr>
        <p:xfrm>
          <a:off x="684000" y="1843200"/>
          <a:ext cx="5064125" cy="2763520"/>
        </p:xfrm>
        <a:graphic>
          <a:graphicData uri="http://schemas.openxmlformats.org/drawingml/2006/table">
            <a:tbl>
              <a:tblPr/>
              <a:tblGrid>
                <a:gridCol w="844550"/>
                <a:gridCol w="842963"/>
                <a:gridCol w="844550"/>
                <a:gridCol w="844550"/>
                <a:gridCol w="842962"/>
                <a:gridCol w="844550"/>
              </a:tblGrid>
              <a:tr h="200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Folgezustände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lang="de-DE" i="1" dirty="0" smtClean="0"/>
                        <a:t>’ 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004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3:</a:t>
            </a:r>
            <a:r>
              <a:rPr lang="de-DE" dirty="0" smtClean="0"/>
              <a:t> Auswahl JK-Flip-Flops, Ermitteln der Flip-Flop-Ansteuerung</a:t>
            </a:r>
          </a:p>
        </p:txBody>
      </p:sp>
      <p:graphicFrame>
        <p:nvGraphicFramePr>
          <p:cNvPr id="8" name="Group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396"/>
              </p:ext>
            </p:extLst>
          </p:nvPr>
        </p:nvGraphicFramePr>
        <p:xfrm>
          <a:off x="684000" y="1844675"/>
          <a:ext cx="6096000" cy="3019680"/>
        </p:xfrm>
        <a:graphic>
          <a:graphicData uri="http://schemas.openxmlformats.org/drawingml/2006/table">
            <a:tbl>
              <a:tblPr/>
              <a:tblGrid>
                <a:gridCol w="1176338"/>
                <a:gridCol w="935037"/>
                <a:gridCol w="936625"/>
                <a:gridCol w="1016000"/>
                <a:gridCol w="1016000"/>
                <a:gridCol w="1016000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Ansteuerung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lang="de-DE" i="1" dirty="0" smtClean="0"/>
                        <a:t>’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96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3:</a:t>
            </a:r>
            <a:r>
              <a:rPr lang="de-DE" dirty="0" smtClean="0"/>
              <a:t> Auswahl JK-Flip-Flops, Ermitteln der Flip-Flop-Ansteuerung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  <a:buFont typeface="Wingdings"/>
              <a:buChar char="F"/>
            </a:pPr>
            <a:r>
              <a:rPr lang="de-DE" b="1" dirty="0" smtClean="0"/>
              <a:t>Zustandsübergangstabelle JK-Flip-Flop</a:t>
            </a:r>
            <a:r>
              <a:rPr lang="de-DE" dirty="0" smtClean="0"/>
              <a:t> (siehe Folie 57)</a:t>
            </a:r>
          </a:p>
          <a:p>
            <a:pPr>
              <a:lnSpc>
                <a:spcPct val="90000"/>
              </a:lnSpc>
              <a:buFont typeface="Wingdings"/>
              <a:buChar char="F"/>
            </a:pPr>
            <a:endParaRPr lang="de-DE" dirty="0"/>
          </a:p>
          <a:p>
            <a:pPr>
              <a:lnSpc>
                <a:spcPct val="90000"/>
              </a:lnSpc>
              <a:buFont typeface="Wingdings"/>
              <a:buChar char="F"/>
            </a:pPr>
            <a:endParaRPr lang="de-DE" dirty="0" smtClean="0"/>
          </a:p>
          <a:p>
            <a:pPr>
              <a:lnSpc>
                <a:spcPct val="90000"/>
              </a:lnSpc>
              <a:buFont typeface="Wingdings"/>
              <a:buChar char="F"/>
            </a:pPr>
            <a:endParaRPr lang="de-DE" dirty="0"/>
          </a:p>
          <a:p>
            <a:pPr marL="0" indent="0">
              <a:lnSpc>
                <a:spcPct val="90000"/>
              </a:lnSpc>
            </a:pPr>
            <a:r>
              <a:rPr lang="de-DE" dirty="0" smtClean="0"/>
              <a:t>					Eingang </a:t>
            </a:r>
            <a:r>
              <a:rPr lang="de-DE" i="1" dirty="0" smtClean="0"/>
              <a:t>K</a:t>
            </a:r>
            <a:r>
              <a:rPr lang="de-DE" dirty="0" smtClean="0"/>
              <a:t> irrelevant</a:t>
            </a:r>
          </a:p>
          <a:p>
            <a:pPr marL="0" indent="0">
              <a:lnSpc>
                <a:spcPct val="90000"/>
              </a:lnSpc>
            </a:pPr>
            <a:r>
              <a:rPr lang="de-DE" dirty="0"/>
              <a:t>	</a:t>
            </a:r>
            <a:r>
              <a:rPr lang="de-DE" dirty="0" smtClean="0"/>
              <a:t>				Eingang </a:t>
            </a:r>
            <a:r>
              <a:rPr lang="de-DE" i="1" dirty="0" smtClean="0"/>
              <a:t>K</a:t>
            </a:r>
            <a:r>
              <a:rPr lang="de-DE" dirty="0" smtClean="0"/>
              <a:t> irrelevant</a:t>
            </a:r>
            <a:r>
              <a:rPr lang="de-DE" sz="2800" dirty="0" smtClean="0"/>
              <a:t> </a:t>
            </a:r>
          </a:p>
          <a:p>
            <a:pPr marL="0" indent="0">
              <a:lnSpc>
                <a:spcPct val="90000"/>
              </a:lnSpc>
            </a:pPr>
            <a:r>
              <a:rPr lang="de-DE" dirty="0"/>
              <a:t>	</a:t>
            </a:r>
            <a:r>
              <a:rPr lang="de-DE" dirty="0" smtClean="0"/>
              <a:t>				Eingang </a:t>
            </a:r>
            <a:r>
              <a:rPr lang="de-DE" i="1" dirty="0" smtClean="0"/>
              <a:t>J</a:t>
            </a:r>
            <a:r>
              <a:rPr lang="de-DE" dirty="0" smtClean="0"/>
              <a:t> irrelevant</a:t>
            </a:r>
            <a:r>
              <a:rPr lang="de-DE" sz="2700" dirty="0" smtClean="0"/>
              <a:t> </a:t>
            </a:r>
          </a:p>
          <a:p>
            <a:pPr marL="0" indent="0">
              <a:lnSpc>
                <a:spcPct val="90000"/>
              </a:lnSpc>
            </a:pPr>
            <a:r>
              <a:rPr lang="de-DE" dirty="0"/>
              <a:t>	</a:t>
            </a:r>
            <a:r>
              <a:rPr lang="de-DE" dirty="0" smtClean="0"/>
              <a:t>				Eingang </a:t>
            </a:r>
            <a:r>
              <a:rPr lang="de-DE" i="1" dirty="0" smtClean="0"/>
              <a:t>J</a:t>
            </a:r>
            <a:r>
              <a:rPr lang="de-DE" dirty="0" smtClean="0"/>
              <a:t> irrelevant</a:t>
            </a:r>
            <a:r>
              <a:rPr lang="de-DE" sz="2800" dirty="0" smtClean="0"/>
              <a:t>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61803"/>
              </p:ext>
            </p:extLst>
          </p:nvPr>
        </p:nvGraphicFramePr>
        <p:xfrm>
          <a:off x="611436" y="2385680"/>
          <a:ext cx="2088356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60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Übergang </a:t>
                      </a:r>
                      <a:r>
                        <a:rPr lang="de-DE" sz="1800" i="1" baseline="0" dirty="0" smtClean="0"/>
                        <a:t>Q</a:t>
                      </a:r>
                      <a:r>
                        <a:rPr lang="de-DE" sz="1800" i="0" baseline="0" dirty="0" smtClean="0"/>
                        <a:t> → </a:t>
                      </a:r>
                      <a:r>
                        <a:rPr lang="de-DE" sz="1800" i="1" baseline="0" dirty="0" smtClean="0"/>
                        <a:t>Q</a:t>
                      </a:r>
                      <a:r>
                        <a:rPr lang="de-DE" i="1" dirty="0" smtClean="0"/>
                        <a:t>’</a:t>
                      </a:r>
                      <a:endParaRPr lang="de-DE" sz="1800" i="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K</a:t>
                      </a:r>
                      <a:endParaRPr lang="de-DE" sz="1800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 </a:t>
                      </a:r>
                      <a:r>
                        <a:rPr lang="de-DE" sz="1800" i="0" baseline="0" dirty="0" smtClean="0"/>
                        <a:t>→</a:t>
                      </a:r>
                      <a:r>
                        <a:rPr lang="de-DE" sz="1800" baseline="0" dirty="0" smtClean="0"/>
                        <a:t> 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*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 </a:t>
                      </a:r>
                      <a:r>
                        <a:rPr lang="de-DE" sz="1800" i="0" baseline="0" dirty="0" smtClean="0"/>
                        <a:t>→</a:t>
                      </a:r>
                      <a:r>
                        <a:rPr lang="de-DE" sz="1800" baseline="0" dirty="0" smtClean="0"/>
                        <a:t> 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 </a:t>
                      </a:r>
                      <a:r>
                        <a:rPr lang="de-DE" sz="1800" i="0" baseline="0" dirty="0" smtClean="0"/>
                        <a:t>→</a:t>
                      </a:r>
                      <a:r>
                        <a:rPr lang="de-DE" sz="1800" baseline="0" dirty="0" smtClean="0"/>
                        <a:t> 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 </a:t>
                      </a:r>
                      <a:r>
                        <a:rPr lang="de-DE" sz="1800" i="0" baseline="0" dirty="0" smtClean="0"/>
                        <a:t>→</a:t>
                      </a:r>
                      <a:r>
                        <a:rPr lang="de-DE" sz="1800" baseline="0" dirty="0" smtClean="0"/>
                        <a:t> 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51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</a:t>
            </a:r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3:</a:t>
            </a:r>
            <a:r>
              <a:rPr lang="de-DE" dirty="0" smtClean="0"/>
              <a:t> Auswahl JK-Flip-Flops, Ermitteln der Flip-Flop-Ansteuerung</a:t>
            </a:r>
          </a:p>
        </p:txBody>
      </p:sp>
      <p:graphicFrame>
        <p:nvGraphicFramePr>
          <p:cNvPr id="8" name="Group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02960"/>
              </p:ext>
            </p:extLst>
          </p:nvPr>
        </p:nvGraphicFramePr>
        <p:xfrm>
          <a:off x="684000" y="1844675"/>
          <a:ext cx="6096000" cy="3019680"/>
        </p:xfrm>
        <a:graphic>
          <a:graphicData uri="http://schemas.openxmlformats.org/drawingml/2006/table">
            <a:tbl>
              <a:tblPr/>
              <a:tblGrid>
                <a:gridCol w="1176338"/>
                <a:gridCol w="935037"/>
                <a:gridCol w="936625"/>
                <a:gridCol w="1016000"/>
                <a:gridCol w="1016000"/>
                <a:gridCol w="1016000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Ansteuerung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lang="de-DE" i="1" dirty="0" smtClean="0"/>
                        <a:t>’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84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</a:t>
            </a:r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3:</a:t>
            </a:r>
            <a:r>
              <a:rPr lang="de-DE" dirty="0" smtClean="0"/>
              <a:t> Auswahl JK-Flip-Flops, Ermitteln der Flip-Flop-Ansteuerung</a:t>
            </a:r>
          </a:p>
        </p:txBody>
      </p:sp>
      <p:graphicFrame>
        <p:nvGraphicFramePr>
          <p:cNvPr id="8" name="Group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06478"/>
              </p:ext>
            </p:extLst>
          </p:nvPr>
        </p:nvGraphicFramePr>
        <p:xfrm>
          <a:off x="684000" y="1844675"/>
          <a:ext cx="6096000" cy="3019680"/>
        </p:xfrm>
        <a:graphic>
          <a:graphicData uri="http://schemas.openxmlformats.org/drawingml/2006/table">
            <a:tbl>
              <a:tblPr/>
              <a:tblGrid>
                <a:gridCol w="1176338"/>
                <a:gridCol w="935037"/>
                <a:gridCol w="936625"/>
                <a:gridCol w="1016000"/>
                <a:gridCol w="1016000"/>
                <a:gridCol w="1016000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Ansteuerung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lang="de-DE" i="1" dirty="0" smtClean="0"/>
                        <a:t>’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2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</a:t>
            </a:r>
            <a:r>
              <a:rPr lang="de-DE" dirty="0" smtClean="0"/>
              <a:t>(9)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4:</a:t>
            </a:r>
            <a:r>
              <a:rPr lang="de-DE" dirty="0" smtClean="0"/>
              <a:t> Aufstellen der Ausgabefunktionen in Abhängigkeit vom Zustand</a:t>
            </a:r>
          </a:p>
        </p:txBody>
      </p:sp>
      <p:graphicFrame>
        <p:nvGraphicFramePr>
          <p:cNvPr id="7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54518"/>
              </p:ext>
            </p:extLst>
          </p:nvPr>
        </p:nvGraphicFramePr>
        <p:xfrm>
          <a:off x="684000" y="1844675"/>
          <a:ext cx="2530475" cy="1381760"/>
        </p:xfrm>
        <a:graphic>
          <a:graphicData uri="http://schemas.openxmlformats.org/drawingml/2006/table">
            <a:tbl>
              <a:tblPr/>
              <a:tblGrid>
                <a:gridCol w="844550"/>
                <a:gridCol w="595313"/>
                <a:gridCol w="1090612"/>
              </a:tblGrid>
              <a:tr h="200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Ausgabe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03F3B85-E04B-4DB0-B1DF-CF60A90501C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</a:t>
            </a:r>
            <a:r>
              <a:rPr lang="de-DE" dirty="0" smtClean="0"/>
              <a:t>(10)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5:</a:t>
            </a:r>
            <a:r>
              <a:rPr lang="de-DE" dirty="0" smtClean="0"/>
              <a:t> Minimierung der Ansteuer- und Ausgabefunktionen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J</a:t>
            </a:r>
            <a:r>
              <a:rPr lang="de-DE" baseline="-25000" dirty="0" smtClean="0"/>
              <a:t>0</a:t>
            </a:r>
            <a:r>
              <a:rPr lang="de-DE" dirty="0" smtClean="0"/>
              <a:t> = </a:t>
            </a:r>
            <a:r>
              <a:rPr lang="de-DE" i="1" dirty="0" smtClean="0"/>
              <a:t>L</a:t>
            </a:r>
            <a:r>
              <a:rPr lang="de-DE" dirty="0" smtClean="0"/>
              <a:t> * </a:t>
            </a:r>
            <a:r>
              <a:rPr lang="de-DE" i="1" dirty="0" smtClean="0"/>
              <a:t>H</a:t>
            </a:r>
            <a:r>
              <a:rPr lang="de-DE" dirty="0" smtClean="0"/>
              <a:t>			</a:t>
            </a:r>
            <a:r>
              <a:rPr lang="de-DE" i="1" dirty="0" smtClean="0"/>
              <a:t>K</a:t>
            </a:r>
            <a:r>
              <a:rPr lang="de-DE" baseline="-25000" dirty="0" smtClean="0"/>
              <a:t>0</a:t>
            </a:r>
            <a:r>
              <a:rPr lang="de-DE" dirty="0" smtClean="0"/>
              <a:t> = </a:t>
            </a:r>
            <a:r>
              <a:rPr lang="de-DE" i="1" dirty="0" smtClean="0"/>
              <a:t>L</a:t>
            </a:r>
            <a:r>
              <a:rPr lang="de-DE" dirty="0" smtClean="0"/>
              <a:t> * </a:t>
            </a:r>
            <a:r>
              <a:rPr lang="de-DE" i="1" dirty="0" smtClean="0"/>
              <a:t>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W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Hinweis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Zustandscodierung hätte noch einfachere Ausgabefunktion zur Folge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098000" y="1760400"/>
            <a:ext cx="21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1512000" y="1760400"/>
            <a:ext cx="21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1152000" y="2124000"/>
            <a:ext cx="2880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1313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524280-A45B-4FB4-AFE7-F5934098FD3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Rückgekoppeltes UND-Gatter 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für einfaches Schaltwerk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Was geschieht bei Rückkopplung?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					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 + ∆</a:t>
            </a:r>
            <a:r>
              <a:rPr lang="de-DE" i="1" dirty="0" smtClean="0"/>
              <a:t>t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 * </a:t>
            </a:r>
            <a:r>
              <a:rPr lang="de-DE" i="1" dirty="0" smtClean="0"/>
              <a:t>X</a:t>
            </a:r>
            <a:r>
              <a:rPr lang="de-DE" dirty="0" smtClean="0"/>
              <a:t>(</a:t>
            </a:r>
            <a:r>
              <a:rPr lang="de-DE" i="1" dirty="0" smtClean="0"/>
              <a:t>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Wertefolge für </a:t>
            </a:r>
            <a:r>
              <a:rPr lang="de-DE" i="1" dirty="0" smtClean="0"/>
              <a:t>X</a:t>
            </a:r>
            <a:r>
              <a:rPr lang="de-DE" dirty="0" smtClean="0"/>
              <a:t> als Funktion des vorherigen Wertes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47862" r="36786" b="39597"/>
          <a:stretch/>
        </p:blipFill>
        <p:spPr>
          <a:xfrm>
            <a:off x="611560" y="2276872"/>
            <a:ext cx="3012621" cy="718457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43404"/>
              </p:ext>
            </p:extLst>
          </p:nvPr>
        </p:nvGraphicFramePr>
        <p:xfrm>
          <a:off x="611436" y="3951064"/>
          <a:ext cx="390286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1080120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+ 2∆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 + 3∆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t</a:t>
                      </a:r>
                      <a:r>
                        <a:rPr lang="de-DE" sz="1800" i="0" baseline="0" dirty="0" smtClean="0"/>
                        <a:t>)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9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5EC5CAF-8B58-4216-8E3B-5286157BF15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für Hochwassererkennung (</a:t>
            </a:r>
            <a:r>
              <a:rPr lang="de-DE" dirty="0" smtClean="0"/>
              <a:t>11)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964612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6:</a:t>
            </a:r>
            <a:r>
              <a:rPr lang="de-DE" dirty="0" smtClean="0"/>
              <a:t> Aufbau der Schaltung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22922" r="34107" b="13659"/>
          <a:stretch/>
        </p:blipFill>
        <p:spPr>
          <a:xfrm>
            <a:off x="755576" y="1877786"/>
            <a:ext cx="4269922" cy="36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6A9C633-25BF-40EC-AFD9-864459FC0E5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Mealy-Automat für Hochwassererkennung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1a:</a:t>
            </a:r>
            <a:r>
              <a:rPr lang="de-DE" dirty="0" smtClean="0"/>
              <a:t> Zustandsdiagramm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Verkürzte Darstellung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Eingabe- und Ausgabewerte werden als Tupel direkt an den Kanten notiert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093738" y="3067323"/>
            <a:ext cx="1655763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NW</a:t>
            </a:r>
            <a:endParaRPr lang="de-DE" sz="2000" dirty="0">
              <a:solidFill>
                <a:srgbClr val="A32638"/>
              </a:solidFill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5405263" y="3068910"/>
            <a:ext cx="1655763" cy="57626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HW</a:t>
            </a:r>
            <a:endParaRPr lang="de-DE" sz="2000" dirty="0">
              <a:solidFill>
                <a:srgbClr val="A32638"/>
              </a:solidFill>
            </a:endParaRPr>
          </a:p>
        </p:txBody>
      </p:sp>
      <p:cxnSp>
        <p:nvCxnSpPr>
          <p:cNvPr id="26" name="AutoShape 6"/>
          <p:cNvCxnSpPr>
            <a:cxnSpLocks noChangeShapeType="1"/>
            <a:stCxn id="24" idx="7"/>
            <a:endCxn id="25" idx="1"/>
          </p:cNvCxnSpPr>
          <p:nvPr/>
        </p:nvCxnSpPr>
        <p:spPr bwMode="auto">
          <a:xfrm rot="5400000" flipV="1">
            <a:off x="4576588" y="2081485"/>
            <a:ext cx="1588" cy="2141538"/>
          </a:xfrm>
          <a:prstGeom prst="curvedConnector3">
            <a:avLst>
              <a:gd name="adj1" fmla="val -130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7"/>
          <p:cNvCxnSpPr>
            <a:cxnSpLocks noChangeShapeType="1"/>
            <a:stCxn id="25" idx="3"/>
            <a:endCxn id="24" idx="5"/>
          </p:cNvCxnSpPr>
          <p:nvPr/>
        </p:nvCxnSpPr>
        <p:spPr bwMode="auto">
          <a:xfrm rot="16200000" flipV="1">
            <a:off x="4576588" y="2489473"/>
            <a:ext cx="1587" cy="2141538"/>
          </a:xfrm>
          <a:prstGeom prst="curvedConnector3">
            <a:avLst>
              <a:gd name="adj1" fmla="val -116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220988" y="256408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11/</a:t>
            </a:r>
            <a:r>
              <a:rPr lang="de-DE" sz="2000" dirty="0">
                <a:solidFill>
                  <a:srgbClr val="A32638"/>
                </a:solidFill>
              </a:rPr>
              <a:t>1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257501" y="375153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00/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cxnSp>
        <p:nvCxnSpPr>
          <p:cNvPr id="30" name="AutoShape 10"/>
          <p:cNvCxnSpPr>
            <a:cxnSpLocks noChangeShapeType="1"/>
            <a:stCxn id="24" idx="0"/>
            <a:endCxn id="24" idx="1"/>
          </p:cNvCxnSpPr>
          <p:nvPr/>
        </p:nvCxnSpPr>
        <p:spPr bwMode="auto">
          <a:xfrm rot="16200000" flipH="1" flipV="1">
            <a:off x="2587451" y="2816498"/>
            <a:ext cx="84137" cy="585787"/>
          </a:xfrm>
          <a:prstGeom prst="curvedConnector3">
            <a:avLst>
              <a:gd name="adj1" fmla="val -55094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804813" y="2564085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0*/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cxnSp>
        <p:nvCxnSpPr>
          <p:cNvPr id="32" name="AutoShape 12"/>
          <p:cNvCxnSpPr>
            <a:cxnSpLocks noChangeShapeType="1"/>
            <a:stCxn id="25" idx="0"/>
            <a:endCxn id="25" idx="7"/>
          </p:cNvCxnSpPr>
          <p:nvPr/>
        </p:nvCxnSpPr>
        <p:spPr bwMode="auto">
          <a:xfrm rot="5400000" flipV="1">
            <a:off x="6483969" y="2818879"/>
            <a:ext cx="84138" cy="584200"/>
          </a:xfrm>
          <a:prstGeom prst="curvedConnector3">
            <a:avLst>
              <a:gd name="adj1" fmla="val -52264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787976" y="2564085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*1/</a:t>
            </a:r>
            <a:r>
              <a:rPr lang="de-DE" sz="2000" dirty="0">
                <a:solidFill>
                  <a:srgbClr val="A32638"/>
                </a:solidFill>
              </a:rPr>
              <a:t>1</a:t>
            </a:r>
          </a:p>
        </p:txBody>
      </p:sp>
      <p:cxnSp>
        <p:nvCxnSpPr>
          <p:cNvPr id="34" name="AutoShape 14"/>
          <p:cNvCxnSpPr>
            <a:cxnSpLocks noChangeShapeType="1"/>
            <a:stCxn id="24" idx="3"/>
            <a:endCxn id="24" idx="2"/>
          </p:cNvCxnSpPr>
          <p:nvPr/>
        </p:nvCxnSpPr>
        <p:spPr bwMode="auto">
          <a:xfrm rot="16200000" flipV="1">
            <a:off x="2113582" y="3336404"/>
            <a:ext cx="203200" cy="242888"/>
          </a:xfrm>
          <a:prstGeom prst="curvedConnector4">
            <a:avLst>
              <a:gd name="adj1" fmla="val -153125"/>
              <a:gd name="adj2" fmla="val 194116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1228551" y="3462610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10/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cxnSp>
        <p:nvCxnSpPr>
          <p:cNvPr id="36" name="AutoShape 16"/>
          <p:cNvCxnSpPr>
            <a:cxnSpLocks noChangeShapeType="1"/>
            <a:stCxn id="25" idx="5"/>
            <a:endCxn id="25" idx="6"/>
          </p:cNvCxnSpPr>
          <p:nvPr/>
        </p:nvCxnSpPr>
        <p:spPr bwMode="auto">
          <a:xfrm rot="5400000" flipH="1" flipV="1">
            <a:off x="6837982" y="3337991"/>
            <a:ext cx="203200" cy="242888"/>
          </a:xfrm>
          <a:prstGeom prst="curvedConnector4">
            <a:avLst>
              <a:gd name="adj1" fmla="val -153125"/>
              <a:gd name="adj2" fmla="val 19346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278513" y="3462610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10/</a:t>
            </a:r>
            <a:r>
              <a:rPr lang="de-DE" sz="2000" dirty="0">
                <a:solidFill>
                  <a:srgbClr val="A32638"/>
                </a:solidFill>
              </a:rPr>
              <a:t>1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509413" y="2060848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3366FF"/>
                </a:solidFill>
              </a:rPr>
              <a:t>Eingabe/</a:t>
            </a:r>
            <a:r>
              <a:rPr lang="de-DE" sz="2000" dirty="0">
                <a:solidFill>
                  <a:srgbClr val="A32638"/>
                </a:solidFill>
              </a:rPr>
              <a:t>Ausgabe</a:t>
            </a:r>
            <a:r>
              <a:rPr lang="de-DE" sz="2000" dirty="0">
                <a:solidFill>
                  <a:srgbClr val="3366FF"/>
                </a:solidFill>
              </a:rPr>
              <a:t>: (</a:t>
            </a:r>
            <a:r>
              <a:rPr lang="de-DE" sz="2000" i="1" dirty="0">
                <a:solidFill>
                  <a:srgbClr val="3366FF"/>
                </a:solidFill>
              </a:rPr>
              <a:t>H</a:t>
            </a:r>
            <a:r>
              <a:rPr lang="de-DE" sz="2000" dirty="0">
                <a:solidFill>
                  <a:srgbClr val="3366FF"/>
                </a:solidFill>
              </a:rPr>
              <a:t>, </a:t>
            </a:r>
            <a:r>
              <a:rPr lang="de-DE" sz="2000" i="1" dirty="0">
                <a:solidFill>
                  <a:srgbClr val="3366FF"/>
                </a:solidFill>
              </a:rPr>
              <a:t>L</a:t>
            </a:r>
            <a:r>
              <a:rPr lang="de-DE" sz="2000" dirty="0">
                <a:solidFill>
                  <a:srgbClr val="3366FF"/>
                </a:solidFill>
              </a:rPr>
              <a:t>)/</a:t>
            </a:r>
            <a:r>
              <a:rPr lang="de-DE" sz="2000" i="1" dirty="0">
                <a:solidFill>
                  <a:srgbClr val="A32638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958805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Mealy-Automat für Hochwassererkennung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1b:</a:t>
            </a:r>
            <a:r>
              <a:rPr lang="de-DE" dirty="0" smtClean="0"/>
              <a:t> Zustandstabelle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Kanten bzw. Zustandsübergänge einschließlich Ausgaben erfasst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Gleichwertig mit Zustandsdiagramm</a:t>
            </a:r>
          </a:p>
        </p:txBody>
      </p:sp>
      <p:graphicFrame>
        <p:nvGraphicFramePr>
          <p:cNvPr id="7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42219"/>
              </p:ext>
            </p:extLst>
          </p:nvPr>
        </p:nvGraphicFramePr>
        <p:xfrm>
          <a:off x="684000" y="1844675"/>
          <a:ext cx="6048375" cy="2763520"/>
        </p:xfrm>
        <a:graphic>
          <a:graphicData uri="http://schemas.openxmlformats.org/drawingml/2006/table">
            <a:tbl>
              <a:tblPr/>
              <a:tblGrid>
                <a:gridCol w="1209675"/>
                <a:gridCol w="1209675"/>
                <a:gridCol w="1209675"/>
                <a:gridCol w="1123950"/>
                <a:gridCol w="129540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Ausgänge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673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Mealy-Automat für Hochwassererkennung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2:</a:t>
            </a:r>
            <a:r>
              <a:rPr lang="de-DE" dirty="0" smtClean="0"/>
              <a:t> Binäre Zustandscodierung, binäre Zustandstabelle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Zustände müssen codiert werden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Hier: NW = 1, HW = 0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Flip-Flop erforderlich zur Zustandsrepräsentation</a:t>
            </a:r>
          </a:p>
        </p:txBody>
      </p:sp>
      <p:graphicFrame>
        <p:nvGraphicFramePr>
          <p:cNvPr id="8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11432"/>
              </p:ext>
            </p:extLst>
          </p:nvPr>
        </p:nvGraphicFramePr>
        <p:xfrm>
          <a:off x="684000" y="1844675"/>
          <a:ext cx="6696075" cy="2763520"/>
        </p:xfrm>
        <a:graphic>
          <a:graphicData uri="http://schemas.openxmlformats.org/drawingml/2006/table">
            <a:tbl>
              <a:tblPr/>
              <a:tblGrid>
                <a:gridCol w="957263"/>
                <a:gridCol w="627062"/>
                <a:gridCol w="936625"/>
                <a:gridCol w="792163"/>
                <a:gridCol w="935037"/>
                <a:gridCol w="792163"/>
                <a:gridCol w="1655762"/>
              </a:tblGrid>
              <a:tr h="200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Folgezustände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Ausgänge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lang="de-DE" i="1" dirty="0" smtClean="0"/>
                        <a:t>’ 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69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Mealy-Automat für Hochwassererkennung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2:</a:t>
            </a:r>
            <a:r>
              <a:rPr lang="de-DE" dirty="0" smtClean="0"/>
              <a:t> Binäre Zustandscodierung, binäre Zustandstabelle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b="1" dirty="0">
                <a:sym typeface="Wingdings"/>
              </a:rPr>
              <a:t></a:t>
            </a:r>
            <a:r>
              <a:rPr lang="de-DE" b="1" dirty="0"/>
              <a:t> Auf Vollständigkeit achten!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Spätestens hier müssen alle möglichen Übergänge erfasst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bei Moore-Automat</a:t>
            </a:r>
            <a:endParaRPr lang="de-DE" dirty="0"/>
          </a:p>
        </p:txBody>
      </p:sp>
      <p:graphicFrame>
        <p:nvGraphicFramePr>
          <p:cNvPr id="8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20292"/>
              </p:ext>
            </p:extLst>
          </p:nvPr>
        </p:nvGraphicFramePr>
        <p:xfrm>
          <a:off x="684000" y="1844675"/>
          <a:ext cx="6696075" cy="2763520"/>
        </p:xfrm>
        <a:graphic>
          <a:graphicData uri="http://schemas.openxmlformats.org/drawingml/2006/table">
            <a:tbl>
              <a:tblPr/>
              <a:tblGrid>
                <a:gridCol w="957263"/>
                <a:gridCol w="627062"/>
                <a:gridCol w="936625"/>
                <a:gridCol w="792163"/>
                <a:gridCol w="935037"/>
                <a:gridCol w="792163"/>
                <a:gridCol w="1655762"/>
              </a:tblGrid>
              <a:tr h="200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Folgezustände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Ausgänge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lang="de-DE" i="1" dirty="0" smtClean="0"/>
                        <a:t>’ 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68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4E1C51-2ED3-4661-8678-DE44181113B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Mealy-Automat für Hochwassererkennung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3:</a:t>
            </a:r>
            <a:r>
              <a:rPr lang="de-DE" dirty="0" smtClean="0"/>
              <a:t> Auswahl JK-Flip-Flops, Ermitteln der Flip-Flop-Ansteuerung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Tabelle identisch zum Moore-Automaten (zusätzlich Ausgänge)</a:t>
            </a:r>
            <a:endParaRPr lang="de-DE" dirty="0"/>
          </a:p>
        </p:txBody>
      </p:sp>
      <p:graphicFrame>
        <p:nvGraphicFramePr>
          <p:cNvPr id="9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152023"/>
              </p:ext>
            </p:extLst>
          </p:nvPr>
        </p:nvGraphicFramePr>
        <p:xfrm>
          <a:off x="684000" y="1844675"/>
          <a:ext cx="7112000" cy="3019680"/>
        </p:xfrm>
        <a:graphic>
          <a:graphicData uri="http://schemas.openxmlformats.org/drawingml/2006/table">
            <a:tbl>
              <a:tblPr/>
              <a:tblGrid>
                <a:gridCol w="1176338"/>
                <a:gridCol w="935037"/>
                <a:gridCol w="936625"/>
                <a:gridCol w="1016000"/>
                <a:gridCol w="904875"/>
                <a:gridCol w="863600"/>
                <a:gridCol w="12795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Eingänge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Ansteuerung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Ausgänge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lang="de-DE" i="1" dirty="0" smtClean="0"/>
                        <a:t>’</a:t>
                      </a: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61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03F3B85-E04B-4DB0-B1DF-CF60A90501C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Mealy-Automat für Hochwassererkennung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4:</a:t>
            </a:r>
            <a:r>
              <a:rPr lang="de-DE" dirty="0" smtClean="0"/>
              <a:t> Minimierung der Ansteuer- und Ausgabefunktionen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J</a:t>
            </a:r>
            <a:r>
              <a:rPr lang="de-DE" baseline="-25000" dirty="0" smtClean="0"/>
              <a:t>0</a:t>
            </a:r>
            <a:r>
              <a:rPr lang="de-DE" dirty="0" smtClean="0"/>
              <a:t> = </a:t>
            </a:r>
            <a:r>
              <a:rPr lang="de-DE" i="1" dirty="0" smtClean="0"/>
              <a:t>L</a:t>
            </a:r>
            <a:r>
              <a:rPr lang="de-DE" dirty="0" smtClean="0"/>
              <a:t> * </a:t>
            </a:r>
            <a:r>
              <a:rPr lang="de-DE" i="1" dirty="0" smtClean="0"/>
              <a:t>H</a:t>
            </a:r>
            <a:r>
              <a:rPr lang="de-DE" dirty="0" smtClean="0"/>
              <a:t>			</a:t>
            </a:r>
            <a:r>
              <a:rPr lang="de-DE" i="1" dirty="0" smtClean="0"/>
              <a:t>K</a:t>
            </a:r>
            <a:r>
              <a:rPr lang="de-DE" baseline="-25000" dirty="0" smtClean="0"/>
              <a:t>0</a:t>
            </a:r>
            <a:r>
              <a:rPr lang="de-DE" dirty="0" smtClean="0"/>
              <a:t> = </a:t>
            </a:r>
            <a:r>
              <a:rPr lang="de-DE" i="1" dirty="0" smtClean="0"/>
              <a:t>L</a:t>
            </a:r>
            <a:r>
              <a:rPr lang="de-DE" dirty="0" smtClean="0"/>
              <a:t> * </a:t>
            </a:r>
            <a:r>
              <a:rPr lang="de-DE" i="1" dirty="0" smtClean="0"/>
              <a:t>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W</a:t>
            </a:r>
            <a:r>
              <a:rPr lang="de-DE" dirty="0" smtClean="0"/>
              <a:t> =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H</a:t>
            </a:r>
            <a:r>
              <a:rPr lang="de-DE" dirty="0" smtClean="0"/>
              <a:t> +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* </a:t>
            </a:r>
            <a:r>
              <a:rPr lang="de-DE" i="1" dirty="0" smtClean="0"/>
              <a:t>L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 * </a:t>
            </a:r>
            <a:r>
              <a:rPr lang="de-DE" i="1" dirty="0" smtClean="0"/>
              <a:t>L</a:t>
            </a:r>
            <a:endParaRPr lang="de-DE" i="1" baseline="-25000" dirty="0" smtClean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098000" y="1760400"/>
            <a:ext cx="21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1512000" y="1760400"/>
            <a:ext cx="21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1152000" y="2124000"/>
            <a:ext cx="2880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142000" y="2124000"/>
            <a:ext cx="2880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58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50FEF22-AC5E-4C92-B7E0-5FCCC3B7114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Mealy-Automat für Hochwassererkennung </a:t>
            </a:r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6:</a:t>
            </a:r>
            <a:r>
              <a:rPr lang="de-DE" dirty="0" smtClean="0"/>
              <a:t> Aufbau der Schaltung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23777" r="26250" b="12376"/>
          <a:stretch/>
        </p:blipFill>
        <p:spPr>
          <a:xfrm>
            <a:off x="756000" y="1879200"/>
            <a:ext cx="4988379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25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FCDDCF9-256B-43C3-8FA4-767E2973A36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Moore-Automat zur Sequenzerkennung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Sequenzerkenner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binärer Eingang </a:t>
            </a:r>
            <a:r>
              <a:rPr lang="de-DE" i="1" dirty="0" smtClean="0"/>
              <a:t>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binärer Ausgang </a:t>
            </a:r>
            <a:r>
              <a:rPr lang="de-DE" i="1" dirty="0" smtClean="0"/>
              <a:t>Y</a:t>
            </a:r>
            <a:r>
              <a:rPr lang="de-DE" dirty="0" smtClean="0"/>
              <a:t> der 1 ist, falls über die letzten Taktzyklen hinweg an </a:t>
            </a:r>
            <a:r>
              <a:rPr lang="de-DE" i="1" dirty="0" smtClean="0"/>
              <a:t>E</a:t>
            </a:r>
            <a:r>
              <a:rPr lang="de-DE" dirty="0" smtClean="0"/>
              <a:t> eine zu erkennende Sequenz von Binärwerten anlag (im folgenden: „010“)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Schritt 1a:</a:t>
            </a:r>
            <a:r>
              <a:rPr lang="de-DE" dirty="0" smtClean="0"/>
              <a:t> Zustandsdiagramm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Bedeutung der Zustände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A: Bisher nichts erkannt</a:t>
            </a:r>
            <a:r>
              <a:rPr lang="de-DE" dirty="0"/>
              <a:t>	</a:t>
            </a:r>
            <a:r>
              <a:rPr lang="de-DE" dirty="0" smtClean="0"/>
              <a:t>	–  B</a:t>
            </a:r>
            <a:r>
              <a:rPr lang="de-DE" dirty="0"/>
              <a:t>: „0“ </a:t>
            </a:r>
            <a:r>
              <a:rPr lang="de-DE" dirty="0" smtClean="0"/>
              <a:t>erkannt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C: „01“ erkannt		</a:t>
            </a:r>
            <a:r>
              <a:rPr lang="de-DE" dirty="0"/>
              <a:t>	–  </a:t>
            </a:r>
            <a:r>
              <a:rPr lang="de-DE" dirty="0" smtClean="0"/>
              <a:t>D: </a:t>
            </a:r>
            <a:r>
              <a:rPr lang="de-DE" dirty="0"/>
              <a:t>„</a:t>
            </a:r>
            <a:r>
              <a:rPr lang="de-DE" dirty="0" smtClean="0"/>
              <a:t>010“ erkannt</a:t>
            </a:r>
            <a:endParaRPr lang="de-DE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259954" y="4147542"/>
            <a:ext cx="576262" cy="57626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A / 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79091" y="4112617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2483916" y="4149130"/>
            <a:ext cx="576263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B / 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3707879" y="4149130"/>
            <a:ext cx="576262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C / </a:t>
            </a:r>
            <a:r>
              <a:rPr lang="de-DE" sz="2000" dirty="0">
                <a:solidFill>
                  <a:srgbClr val="A32638"/>
                </a:solidFill>
              </a:rPr>
              <a:t>0</a:t>
            </a: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4931841" y="4149130"/>
            <a:ext cx="576263" cy="57626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D / </a:t>
            </a:r>
            <a:r>
              <a:rPr lang="de-DE" sz="2000" dirty="0">
                <a:solidFill>
                  <a:srgbClr val="A32638"/>
                </a:solidFill>
              </a:rPr>
              <a:t>1</a:t>
            </a:r>
          </a:p>
        </p:txBody>
      </p:sp>
      <p:cxnSp>
        <p:nvCxnSpPr>
          <p:cNvPr id="12" name="AutoShape 26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1836216" y="4436467"/>
            <a:ext cx="6477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7"/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3060179" y="4438055"/>
            <a:ext cx="6477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8"/>
          <p:cNvCxnSpPr>
            <a:cxnSpLocks noChangeShapeType="1"/>
            <a:stCxn id="10" idx="6"/>
            <a:endCxn id="11" idx="2"/>
          </p:cNvCxnSpPr>
          <p:nvPr/>
        </p:nvCxnSpPr>
        <p:spPr bwMode="auto">
          <a:xfrm>
            <a:off x="4284141" y="4438055"/>
            <a:ext cx="6477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166541" y="4112617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461941" y="4112617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</a:t>
            </a:r>
          </a:p>
        </p:txBody>
      </p:sp>
      <p:cxnSp>
        <p:nvCxnSpPr>
          <p:cNvPr id="17" name="AutoShape 31"/>
          <p:cNvCxnSpPr>
            <a:cxnSpLocks noChangeShapeType="1"/>
            <a:stCxn id="7" idx="1"/>
            <a:endCxn id="7" idx="7"/>
          </p:cNvCxnSpPr>
          <p:nvPr/>
        </p:nvCxnSpPr>
        <p:spPr bwMode="auto">
          <a:xfrm rot="5400000" flipV="1">
            <a:off x="1547291" y="4028480"/>
            <a:ext cx="1587" cy="407988"/>
          </a:xfrm>
          <a:prstGeom prst="curvedConnector3">
            <a:avLst>
              <a:gd name="adj1" fmla="val -28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2"/>
          <p:cNvCxnSpPr>
            <a:cxnSpLocks noChangeShapeType="1"/>
            <a:stCxn id="9" idx="1"/>
            <a:endCxn id="9" idx="7"/>
          </p:cNvCxnSpPr>
          <p:nvPr/>
        </p:nvCxnSpPr>
        <p:spPr bwMode="auto">
          <a:xfrm rot="5400000" flipV="1">
            <a:off x="2771254" y="4030067"/>
            <a:ext cx="1588" cy="407987"/>
          </a:xfrm>
          <a:prstGeom prst="curvedConnector3">
            <a:avLst>
              <a:gd name="adj1" fmla="val -28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2341041" y="3715742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1150416" y="3715742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</a:p>
        </p:txBody>
      </p:sp>
      <p:cxnSp>
        <p:nvCxnSpPr>
          <p:cNvPr id="21" name="AutoShape 36"/>
          <p:cNvCxnSpPr>
            <a:cxnSpLocks noChangeShapeType="1"/>
            <a:stCxn id="11" idx="3"/>
            <a:endCxn id="10" idx="5"/>
          </p:cNvCxnSpPr>
          <p:nvPr/>
        </p:nvCxnSpPr>
        <p:spPr bwMode="auto">
          <a:xfrm rot="5400000">
            <a:off x="4607198" y="4234061"/>
            <a:ext cx="1587" cy="815975"/>
          </a:xfrm>
          <a:prstGeom prst="curvedConnector3">
            <a:avLst>
              <a:gd name="adj1" fmla="val 130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7"/>
          <p:cNvCxnSpPr>
            <a:cxnSpLocks noChangeShapeType="1"/>
            <a:stCxn id="11" idx="3"/>
            <a:endCxn id="9" idx="5"/>
          </p:cNvCxnSpPr>
          <p:nvPr/>
        </p:nvCxnSpPr>
        <p:spPr bwMode="auto">
          <a:xfrm rot="5400000">
            <a:off x="3995216" y="3622080"/>
            <a:ext cx="1587" cy="2039938"/>
          </a:xfrm>
          <a:prstGeom prst="curvedConnector3">
            <a:avLst>
              <a:gd name="adj1" fmla="val 272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8"/>
          <p:cNvCxnSpPr>
            <a:cxnSpLocks noChangeShapeType="1"/>
            <a:stCxn id="10" idx="3"/>
            <a:endCxn id="7" idx="5"/>
          </p:cNvCxnSpPr>
          <p:nvPr/>
        </p:nvCxnSpPr>
        <p:spPr bwMode="auto">
          <a:xfrm rot="16200000" flipV="1">
            <a:off x="2771254" y="3620492"/>
            <a:ext cx="1588" cy="2039937"/>
          </a:xfrm>
          <a:prstGeom prst="curvedConnector3">
            <a:avLst>
              <a:gd name="adj1" fmla="val -283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628379" y="4760317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852341" y="4760317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0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4461941" y="4506317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solidFill>
                  <a:srgbClr val="3366FF"/>
                </a:solidFill>
              </a:rPr>
              <a:t>1</a:t>
            </a:r>
          </a:p>
        </p:txBody>
      </p:sp>
      <p:cxnSp>
        <p:nvCxnSpPr>
          <p:cNvPr id="27" name="AutoShape 26"/>
          <p:cNvCxnSpPr>
            <a:cxnSpLocks noChangeShapeType="1"/>
          </p:cNvCxnSpPr>
          <p:nvPr/>
        </p:nvCxnSpPr>
        <p:spPr bwMode="auto">
          <a:xfrm>
            <a:off x="612254" y="4437112"/>
            <a:ext cx="6477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246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5" grpId="0"/>
      <p:bldP spid="16" grpId="0"/>
      <p:bldP spid="19" grpId="0"/>
      <p:bldP spid="20" grpId="0"/>
      <p:bldP spid="24" grpId="0"/>
      <p:bldP spid="25" grpId="0"/>
      <p:bldP spid="2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821D93-D86C-4ECE-AAD9-75679B37544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Sequentielle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Moore-Automat </a:t>
            </a:r>
            <a:r>
              <a:rPr lang="de-DE" dirty="0" smtClean="0"/>
              <a:t>zur Sequenzerkennung 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Schritt 1b:</a:t>
            </a:r>
            <a:r>
              <a:rPr lang="de-DE" dirty="0" smtClean="0"/>
              <a:t> Zustandstabelle</a:t>
            </a:r>
          </a:p>
        </p:txBody>
      </p:sp>
      <p:graphicFrame>
        <p:nvGraphicFramePr>
          <p:cNvPr id="7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52957"/>
              </p:ext>
            </p:extLst>
          </p:nvPr>
        </p:nvGraphicFramePr>
        <p:xfrm>
          <a:off x="684000" y="1844675"/>
          <a:ext cx="3743325" cy="3365120"/>
        </p:xfrm>
        <a:graphic>
          <a:graphicData uri="http://schemas.openxmlformats.org/drawingml/2006/table">
            <a:tbl>
              <a:tblPr/>
              <a:tblGrid>
                <a:gridCol w="1247775"/>
                <a:gridCol w="1247775"/>
                <a:gridCol w="12477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Eingang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Folge-zustände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753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6576</Words>
  <Application>Microsoft Office PowerPoint</Application>
  <PresentationFormat>Bildschirmpräsentation (4:3)</PresentationFormat>
  <Paragraphs>3252</Paragraphs>
  <Slides>125</Slides>
  <Notes>124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125</vt:i4>
      </vt:variant>
    </vt:vector>
  </HeadingPairs>
  <TitlesOfParts>
    <vt:vector size="126" baseType="lpstr">
      <vt:lpstr>Leere Präsentation</vt:lpstr>
      <vt:lpstr>Grundlagen der Rechnerarchitektur [CS3100.010]</vt:lpstr>
      <vt:lpstr>Kapitel 3  Sequentielle Logik</vt:lpstr>
      <vt:lpstr>Inhalte der Vorlesung</vt:lpstr>
      <vt:lpstr>Inhalte des Kapitels (1)</vt:lpstr>
      <vt:lpstr>Inhalte des Kapitels (2)</vt:lpstr>
      <vt:lpstr>Begriff Sequentielle Logik (1)</vt:lpstr>
      <vt:lpstr>Begriff Sequentielle Logik (2)</vt:lpstr>
      <vt:lpstr>Rückgekoppeltes UND-Gatter (1)</vt:lpstr>
      <vt:lpstr>Rückgekoppeltes UND-Gatter (2)</vt:lpstr>
      <vt:lpstr>Rückgekoppeltes ODER-Gatter (1)</vt:lpstr>
      <vt:lpstr>Rückgekoppeltes ODER-Gatter (2)</vt:lpstr>
      <vt:lpstr>Rückgekoppeltes NOR-Gatter (1)</vt:lpstr>
      <vt:lpstr>Rückgekoppeltes NOR-Gatter (2)</vt:lpstr>
      <vt:lpstr>Rückgekoppeltes NOR-Gatter (3)</vt:lpstr>
      <vt:lpstr>Roter Faden</vt:lpstr>
      <vt:lpstr>RS-Flip-Flop</vt:lpstr>
      <vt:lpstr>Analyse des Schaltwerks (1)</vt:lpstr>
      <vt:lpstr>Analyse des Schaltwerks (2)</vt:lpstr>
      <vt:lpstr>Analyse des Schaltwerks (3)</vt:lpstr>
      <vt:lpstr>Analyse des Schaltwerks (4)</vt:lpstr>
      <vt:lpstr>Analyse des Schaltwerks (5)</vt:lpstr>
      <vt:lpstr>Analyse des Schaltwerks (6)</vt:lpstr>
      <vt:lpstr>Analyse des Schaltwerks (7)</vt:lpstr>
      <vt:lpstr>Bedeutung (1)</vt:lpstr>
      <vt:lpstr>Bedeutung (2)</vt:lpstr>
      <vt:lpstr>Signalverläufe</vt:lpstr>
      <vt:lpstr>Realisierung mit NAND-Gattern</vt:lpstr>
      <vt:lpstr>Asynchrone und synchrone Schaltwerke</vt:lpstr>
      <vt:lpstr>Getaktetes RS-Flip-Flop (1)</vt:lpstr>
      <vt:lpstr>Getaktetes RS-Flip-Flop (2)</vt:lpstr>
      <vt:lpstr>Getaktetes RS-Flip-Flop (3)</vt:lpstr>
      <vt:lpstr>Getaktetes RS-Flip-Flop (4)</vt:lpstr>
      <vt:lpstr>Getaktetes RS-Flip-Flop (5)</vt:lpstr>
      <vt:lpstr>Getaktetes RS-Flip-Flop (6)</vt:lpstr>
      <vt:lpstr>Getaktetes RS-Flip-Flop (6)</vt:lpstr>
      <vt:lpstr>Master-Slave RS-Flip-Flop (1)</vt:lpstr>
      <vt:lpstr>Master-Slave RS-Flip-Flop (2)</vt:lpstr>
      <vt:lpstr>Master-Slave RS-Flip-Flop (3)</vt:lpstr>
      <vt:lpstr>Master-Slave RS-Flip-Flop (4)</vt:lpstr>
      <vt:lpstr>Pipelining (1)</vt:lpstr>
      <vt:lpstr>Pipelining (2)</vt:lpstr>
      <vt:lpstr>Pipelining (3)</vt:lpstr>
      <vt:lpstr>Pipelining (4)</vt:lpstr>
      <vt:lpstr>Pipelining (5)</vt:lpstr>
      <vt:lpstr>Pipelining (6)</vt:lpstr>
      <vt:lpstr>Pipelining (7)</vt:lpstr>
      <vt:lpstr>D-Flip-Flop (1)</vt:lpstr>
      <vt:lpstr>D-Flip-Flop (2)</vt:lpstr>
      <vt:lpstr>D-Flip-Flop (3)</vt:lpstr>
      <vt:lpstr>Register</vt:lpstr>
      <vt:lpstr>JK-Flip-Flop (1)</vt:lpstr>
      <vt:lpstr>JK-Flip-Flop (2)</vt:lpstr>
      <vt:lpstr>Roter Faden</vt:lpstr>
      <vt:lpstr>Typische Schaltwerke: Schieberegister (1)</vt:lpstr>
      <vt:lpstr>Typische Schaltwerke: Schieberegister (2)</vt:lpstr>
      <vt:lpstr>Typische Schaltwerke: Schieberegister (3)</vt:lpstr>
      <vt:lpstr>Typische Schaltwerke: Asynchroner Zähler (1)</vt:lpstr>
      <vt:lpstr>Typische Schaltwerke: Asynchroner Zähler (2)</vt:lpstr>
      <vt:lpstr>Typische Schaltwerke: Synchroner Zähler (1)</vt:lpstr>
      <vt:lpstr>Typische Schaltwerke: Synchroner Zähler (2)</vt:lpstr>
      <vt:lpstr>Typische Schaltwerke: Synchroner Zähler (3)</vt:lpstr>
      <vt:lpstr>Typische Schaltwerke: Synchroner Zähler (4)</vt:lpstr>
      <vt:lpstr>Typische Schaltwerke: Synchroner Zähler (5)</vt:lpstr>
      <vt:lpstr>Typische Schaltwerke: Synchroner Zähler (6)</vt:lpstr>
      <vt:lpstr>Typische Schaltwerke: Synchroner Zähler (7)</vt:lpstr>
      <vt:lpstr>Typische Schaltwerke: Synchroner Zähler (8)</vt:lpstr>
      <vt:lpstr>Typische Schaltwerke: Synchroner Zähler (9)</vt:lpstr>
      <vt:lpstr>Systematischer Schaltwerkentwurf (1)</vt:lpstr>
      <vt:lpstr>Roter Faden</vt:lpstr>
      <vt:lpstr>Systematischer Schaltwerkentwurf (2)</vt:lpstr>
      <vt:lpstr>Beispiel „Hochwassererkennung“ (1)</vt:lpstr>
      <vt:lpstr>Beispiel „Hochwassererkennung“ (2)</vt:lpstr>
      <vt:lpstr>Beispiel: 1. Variante (1)</vt:lpstr>
      <vt:lpstr>Beispiel: 1. Variante (2)</vt:lpstr>
      <vt:lpstr>Beispiel: 1. Variante (3)</vt:lpstr>
      <vt:lpstr>Beispiel: 2. Variante</vt:lpstr>
      <vt:lpstr>Moore-Automat</vt:lpstr>
      <vt:lpstr>Mealy-Automat</vt:lpstr>
      <vt:lpstr>Vorgehensweise</vt:lpstr>
      <vt:lpstr>Moore-Automat für Hochwassererkennung (1)</vt:lpstr>
      <vt:lpstr>Moore-Automat für Hochwassererkennung (2)</vt:lpstr>
      <vt:lpstr>Moore-Automat für Hochwassererkennung (3)</vt:lpstr>
      <vt:lpstr>Moore-Automat für Hochwassererkennung (4)</vt:lpstr>
      <vt:lpstr>Moore-Automat für Hochwassererkennung (5)</vt:lpstr>
      <vt:lpstr>Moore-Automat für Hochwassererkennung (6)</vt:lpstr>
      <vt:lpstr>Moore-Automat für Hochwassererkennung (7)</vt:lpstr>
      <vt:lpstr>Moore-Automat für Hochwassererkennung (8)</vt:lpstr>
      <vt:lpstr>Moore-Automat für Hochwassererkennung (9)</vt:lpstr>
      <vt:lpstr>Moore-Automat für Hochwassererkennung (10)</vt:lpstr>
      <vt:lpstr>Moore-Automat für Hochwassererkennung (11)</vt:lpstr>
      <vt:lpstr>Mealy-Automat für Hochwassererkennung (1)</vt:lpstr>
      <vt:lpstr>Mealy-Automat für Hochwassererkennung (2)</vt:lpstr>
      <vt:lpstr>Mealy-Automat für Hochwassererkennung (3)</vt:lpstr>
      <vt:lpstr>Mealy-Automat für Hochwassererkennung (4)</vt:lpstr>
      <vt:lpstr>Mealy-Automat für Hochwassererkennung (5)</vt:lpstr>
      <vt:lpstr>Mealy-Automat für Hochwassererkennung (6)</vt:lpstr>
      <vt:lpstr>Mealy-Automat für Hochwassererkennung (7)</vt:lpstr>
      <vt:lpstr>Moore-Automat zur Sequenzerkennung (1)</vt:lpstr>
      <vt:lpstr>Moore-Automat zur Sequenzerkennung (2)</vt:lpstr>
      <vt:lpstr>Moore-Automat zur Sequenzerkennung (3)</vt:lpstr>
      <vt:lpstr>Moore-Automat zur Sequenzerkennung (4)</vt:lpstr>
      <vt:lpstr>Moore-Automat zur Sequenzerkennung (5)</vt:lpstr>
      <vt:lpstr>Moore-Automat zur Sequenzerkennung (6)</vt:lpstr>
      <vt:lpstr>Moore-Automat zur Sequenzerkennung (7)</vt:lpstr>
      <vt:lpstr>Moore-Automat zur Sequenzerkennung (8)</vt:lpstr>
      <vt:lpstr>Mealy-Automat zur Sequenzerkennung (1)</vt:lpstr>
      <vt:lpstr>Mealy-Automat zur Sequenzerkennung (2)</vt:lpstr>
      <vt:lpstr>Mealy-Automat zur Sequenzerkennung (3)</vt:lpstr>
      <vt:lpstr>Mealy-Automat zur Sequenzerkennung (4)</vt:lpstr>
      <vt:lpstr>Vergleich Moore- und Mealy-Automaten (1)</vt:lpstr>
      <vt:lpstr>Vergleich Moore- und Mealy-Automaten (2)</vt:lpstr>
      <vt:lpstr>Einfluss des Flip-Flop-Typs (1)</vt:lpstr>
      <vt:lpstr>Einfluss des Flip-Flop-Typs (2)</vt:lpstr>
      <vt:lpstr>Einfluss des Flip-Flop-Typs (3)</vt:lpstr>
      <vt:lpstr>Einfluss des Flip-Flop-Typs (4)</vt:lpstr>
      <vt:lpstr>Einfluss des Flip-Flop-Typs (5)</vt:lpstr>
      <vt:lpstr>Einfluss des Flip-Flop-Typs (6)</vt:lpstr>
      <vt:lpstr>Einfluss des Flip-Flop-Typs (7)</vt:lpstr>
      <vt:lpstr>Einfluss des Flip-Flop-Typs (8)</vt:lpstr>
      <vt:lpstr>Einfluss des Flip-Flop-Typs (9)</vt:lpstr>
      <vt:lpstr>Zustandsreduktion von Automaten (1)</vt:lpstr>
      <vt:lpstr>Zustandsreduktion von Automaten (2)</vt:lpstr>
      <vt:lpstr>Zusammenfassung (1)</vt:lpstr>
      <vt:lpstr>Zusammenfassung (2)</vt:lpstr>
      <vt:lpstr>Zusammenfassung (3)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Rechnerarchitektur (WS 14/15)</dc:title>
  <dc:subject>3 - Sequentielle Logik</dc:subject>
  <dc:creator>Heiko Falk</dc:creator>
  <cp:lastModifiedBy>hfalk</cp:lastModifiedBy>
  <cp:revision>2627</cp:revision>
  <cp:lastPrinted>2012-07-16T15:15:04Z</cp:lastPrinted>
  <dcterms:modified xsi:type="dcterms:W3CDTF">2014-10-01T11:55:47Z</dcterms:modified>
</cp:coreProperties>
</file>