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1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23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D6A89-DAFD-A74F-A71F-2F6CA0707660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5F4F6-8264-9B4D-A25B-5A2ED7F9CD2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5F4F6-8264-9B4D-A25B-5A2ED7F9CD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13C38-F8A7-594B-BB3A-DBE02ABA1C12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8F76-E727-6A4D-85D9-C72FFEAA469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ichael.melzer@uni-ulm.de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Meeresgrund enthält.&#10;&#10;Automatisch generierte Beschreibung">
            <a:extLst>
              <a:ext uri="{FF2B5EF4-FFF2-40B4-BE49-F238E27FC236}">
                <a16:creationId xmlns:a16="http://schemas.microsoft.com/office/drawing/2014/main" id="{39C2D5D0-DDD4-4049-94F4-E4009A7A1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54" r="4149" b="5"/>
          <a:stretch/>
        </p:blipFill>
        <p:spPr>
          <a:xfrm>
            <a:off x="6036536" y="4572000"/>
            <a:ext cx="3108287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70DF1AA-CF5B-F441-B4A2-3D3AD2B9D2A5}"/>
              </a:ext>
            </a:extLst>
          </p:cNvPr>
          <p:cNvSpPr/>
          <p:nvPr/>
        </p:nvSpPr>
        <p:spPr>
          <a:xfrm>
            <a:off x="5606959" y="5405352"/>
            <a:ext cx="3475362" cy="1369336"/>
          </a:xfrm>
          <a:prstGeom prst="rect">
            <a:avLst/>
          </a:prstGeom>
          <a:solidFill>
            <a:srgbClr val="424242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fik 12" descr="Ein Bild, das rot, schließen, Gewebe enthält.&#10;&#10;Automatisch generierte Beschreibung">
            <a:extLst>
              <a:ext uri="{FF2B5EF4-FFF2-40B4-BE49-F238E27FC236}">
                <a16:creationId xmlns:a16="http://schemas.microsoft.com/office/drawing/2014/main" id="{D6D4CCBA-A64E-B74A-AE11-D7FD11F6E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26" r="-3" b="16295"/>
          <a:stretch/>
        </p:blipFill>
        <p:spPr>
          <a:xfrm>
            <a:off x="4444682" y="10"/>
            <a:ext cx="469931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Picture 6" descr="Forschung-Labor.jpg"/>
          <p:cNvPicPr>
            <a:picLocks noChangeAspect="1"/>
          </p:cNvPicPr>
          <p:nvPr/>
        </p:nvPicPr>
        <p:blipFill rotWithShape="1">
          <a:blip r:embed="rId5"/>
          <a:srcRect l="10159" r="27480" b="3"/>
          <a:stretch/>
        </p:blipFill>
        <p:spPr>
          <a:xfrm>
            <a:off x="5049606" y="2286000"/>
            <a:ext cx="4094394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96E232-7219-4009-893A-28527CAD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26998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144" y="263601"/>
            <a:ext cx="3795325" cy="609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Call for PhD student (f/m/d) </a:t>
            </a:r>
            <a:br>
              <a:rPr lang="en-US" sz="2400" b="1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rgbClr val="00B0F0"/>
                </a:solidFill>
              </a:rPr>
              <a:t>Start from October 2023</a:t>
            </a:r>
            <a:br>
              <a:rPr lang="en-US" sz="2200" b="1" dirty="0">
                <a:solidFill>
                  <a:schemeClr val="accent5"/>
                </a:solidFill>
              </a:rPr>
            </a:br>
            <a:endParaRPr lang="en-US" sz="2200" b="1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78" y="745823"/>
            <a:ext cx="4886309" cy="598173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1200" b="1" dirty="0">
                <a:solidFill>
                  <a:srgbClr val="00B0F0"/>
                </a:solidFill>
              </a:rPr>
              <a:t>PhD project:</a:t>
            </a:r>
          </a:p>
          <a:p>
            <a:pPr algn="just"/>
            <a:r>
              <a:rPr lang="en-AU" sz="1200" dirty="0"/>
              <a:t>A successful applicant will investigate druggable cell-intrinsic mechanisms in modulating an immune cell response in pancreatic cancer. The applicant will employ complex 3D co-culture model systems, genetically engineered mouse models as well as human organoid models to perform shRNA and CRISPR library-based screening approaches and study biochemical and biophysical aspects of tumour-niche interactions for entering clinical translation.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l" defTabSz="914400">
              <a:lnSpc>
                <a:spcPct val="90000"/>
              </a:lnSpc>
            </a:pPr>
            <a:r>
              <a:rPr lang="en-US" sz="1200" b="1" dirty="0">
                <a:solidFill>
                  <a:srgbClr val="00B0F0"/>
                </a:solidFill>
              </a:rPr>
              <a:t>What we offer: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Potential for meaningful research and high-impact publications 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Opportunity for further projects to guarantee a successful PhD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 strong base for a successful (scientific) career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National and international collaborations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Multifarious work including sophisticated 3D co-culture model system and patient-derived organoid models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Excellent technical support and well-established methods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Tight supervision, while allowing autonomy and giving responsibility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Young and dedicated team with familial team-spirit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Flat hierarchies</a:t>
            </a: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 defTabSz="914400">
              <a:lnSpc>
                <a:spcPct val="90000"/>
              </a:lnSpc>
            </a:pPr>
            <a:r>
              <a:rPr lang="en-US" sz="1200" b="1" dirty="0">
                <a:solidFill>
                  <a:srgbClr val="00B0F0"/>
                </a:solidFill>
              </a:rPr>
              <a:t>What we expect: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Very high intrinsic motivation and dedication to the project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Collaborative, proactive, and ambitious spirit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Structuredness and reliability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Excellent M.Sc. in Life Sciences, Bioinformatics or related discipline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algn="l" defTabSz="914400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A successful candidate will be closely supervised by Dr. </a:t>
            </a:r>
            <a:r>
              <a:rPr lang="en-US" sz="1200" dirty="0" err="1">
                <a:solidFill>
                  <a:schemeClr val="tx1"/>
                </a:solidFill>
              </a:rPr>
              <a:t>Yuanna</a:t>
            </a:r>
            <a:r>
              <a:rPr lang="en-US" sz="1200" dirty="0">
                <a:solidFill>
                  <a:schemeClr val="tx1"/>
                </a:solidFill>
              </a:rPr>
              <a:t> Lin.</a:t>
            </a:r>
          </a:p>
          <a:p>
            <a:pPr algn="l" defTabSz="914400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Dr. Lin is a Clinician Scientist and junior group leader. She has previously worked at the University Hospital Hamburg-Eppendorf and was a postdoc at Georgetown University in Washington DC. </a:t>
            </a:r>
          </a:p>
          <a:p>
            <a:pPr algn="l" defTabSz="914400"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606" y="5477924"/>
            <a:ext cx="409521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dirty="0">
                <a:solidFill>
                  <a:srgbClr val="FFFFFF"/>
                </a:solidFill>
              </a:rPr>
              <a:t>Dr. </a:t>
            </a:r>
            <a:r>
              <a:rPr lang="de-DE" sz="1200" dirty="0" err="1">
                <a:solidFill>
                  <a:srgbClr val="FFFFFF"/>
                </a:solidFill>
              </a:rPr>
              <a:t>Yuanna</a:t>
            </a:r>
            <a:r>
              <a:rPr lang="de-DE" sz="1200" dirty="0">
                <a:solidFill>
                  <a:srgbClr val="FFFFFF"/>
                </a:solidFill>
              </a:rPr>
              <a:t> Lin, </a:t>
            </a:r>
            <a:r>
              <a:rPr lang="de-DE" sz="1200" dirty="0" err="1">
                <a:solidFill>
                  <a:srgbClr val="FFFFFF"/>
                </a:solidFill>
              </a:rPr>
              <a:t>PhD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 err="1">
                <a:solidFill>
                  <a:srgbClr val="FFFFFF"/>
                </a:solidFill>
              </a:rPr>
              <a:t>and</a:t>
            </a:r>
            <a:r>
              <a:rPr lang="de-DE" sz="1200" dirty="0">
                <a:solidFill>
                  <a:srgbClr val="FFFFFF"/>
                </a:solidFill>
              </a:rPr>
              <a:t> Prof. Dr. Alexander </a:t>
            </a:r>
            <a:r>
              <a:rPr lang="de-DE" sz="1200" dirty="0" err="1">
                <a:solidFill>
                  <a:srgbClr val="FFFFFF"/>
                </a:solidFill>
              </a:rPr>
              <a:t>Kleger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rgbClr val="FFFFFF"/>
                </a:solidFill>
              </a:rPr>
              <a:t>Ulm, University; Albert-Einstein-Alle 23, 89081 Ulm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rgbClr val="FFFFFF"/>
                </a:solidFill>
              </a:rPr>
              <a:t>Department </a:t>
            </a:r>
            <a:r>
              <a:rPr lang="de-DE" sz="1200" dirty="0" err="1">
                <a:solidFill>
                  <a:srgbClr val="FFFFFF"/>
                </a:solidFill>
              </a:rPr>
              <a:t>of</a:t>
            </a:r>
            <a:r>
              <a:rPr lang="de-DE" sz="1200" dirty="0">
                <a:solidFill>
                  <a:srgbClr val="FFFFFF"/>
                </a:solidFill>
              </a:rPr>
              <a:t> Internal </a:t>
            </a:r>
            <a:r>
              <a:rPr lang="de-DE" sz="1200" dirty="0" err="1">
                <a:solidFill>
                  <a:srgbClr val="FFFFFF"/>
                </a:solidFill>
              </a:rPr>
              <a:t>Medicine</a:t>
            </a:r>
            <a:r>
              <a:rPr lang="de-DE" sz="1200" dirty="0">
                <a:solidFill>
                  <a:srgbClr val="FFFFFF"/>
                </a:solidFill>
              </a:rPr>
              <a:t> I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rgbClr val="FFFFFF"/>
                </a:solidFill>
              </a:rPr>
              <a:t>Institute </a:t>
            </a:r>
            <a:r>
              <a:rPr lang="de-DE" sz="1200" dirty="0" err="1">
                <a:solidFill>
                  <a:srgbClr val="FFFFFF"/>
                </a:solidFill>
              </a:rPr>
              <a:t>for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 err="1">
                <a:solidFill>
                  <a:srgbClr val="FFFFFF"/>
                </a:solidFill>
              </a:rPr>
              <a:t>Molecular</a:t>
            </a: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 err="1">
                <a:solidFill>
                  <a:srgbClr val="FFFFFF"/>
                </a:solidFill>
              </a:rPr>
              <a:t>Oncology</a:t>
            </a:r>
            <a:r>
              <a:rPr lang="de-DE" sz="1200" dirty="0">
                <a:solidFill>
                  <a:srgbClr val="FFFFFF"/>
                </a:solidFill>
              </a:rPr>
              <a:t> and </a:t>
            </a:r>
            <a:r>
              <a:rPr lang="de-DE" sz="1200" dirty="0" err="1">
                <a:solidFill>
                  <a:srgbClr val="FFFFFF"/>
                </a:solidFill>
              </a:rPr>
              <a:t>Stem</a:t>
            </a:r>
            <a:r>
              <a:rPr lang="de-DE" sz="1200" dirty="0">
                <a:solidFill>
                  <a:srgbClr val="FFFFFF"/>
                </a:solidFill>
              </a:rPr>
              <a:t> Cell </a:t>
            </a:r>
            <a:r>
              <a:rPr lang="de-DE" sz="1200" dirty="0" err="1">
                <a:solidFill>
                  <a:srgbClr val="FFFFFF"/>
                </a:solidFill>
              </a:rPr>
              <a:t>Biology</a:t>
            </a:r>
            <a:r>
              <a:rPr lang="de-DE" sz="1200" dirty="0">
                <a:solidFill>
                  <a:srgbClr val="FFFFFF"/>
                </a:solidFill>
              </a:rPr>
              <a:t> (IMOS)</a:t>
            </a:r>
          </a:p>
          <a:p>
            <a:pPr>
              <a:spcAft>
                <a:spcPts val="600"/>
              </a:spcAft>
            </a:pPr>
            <a:r>
              <a:rPr lang="de-DE" sz="1200" dirty="0"/>
              <a:t>Mail: </a:t>
            </a:r>
            <a:r>
              <a:rPr lang="de-DE" sz="12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yuanna.lin@uni-ulm.de</a:t>
            </a:r>
            <a:endParaRPr lang="de-DE" sz="1200" dirty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62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Bildschirmpräsentation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Call for PhD student (f/m/d)  Start from October 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Hilfswissenschaftler gesucht!</dc:title>
  <dc:creator>Markus Breunig</dc:creator>
  <cp:lastModifiedBy>Lina Zaveleva</cp:lastModifiedBy>
  <cp:revision>22</cp:revision>
  <dcterms:created xsi:type="dcterms:W3CDTF">2021-02-15T14:48:22Z</dcterms:created>
  <dcterms:modified xsi:type="dcterms:W3CDTF">2023-07-18T09:59:07Z</dcterms:modified>
</cp:coreProperties>
</file>