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9" r:id="rId3"/>
    <p:sldId id="371" r:id="rId4"/>
    <p:sldId id="372" r:id="rId5"/>
    <p:sldId id="387" r:id="rId6"/>
    <p:sldId id="379" r:id="rId7"/>
    <p:sldId id="373" r:id="rId8"/>
    <p:sldId id="375" r:id="rId9"/>
    <p:sldId id="374" r:id="rId10"/>
    <p:sldId id="376" r:id="rId11"/>
    <p:sldId id="391" r:id="rId12"/>
    <p:sldId id="390" r:id="rId13"/>
    <p:sldId id="357" r:id="rId14"/>
    <p:sldId id="359" r:id="rId15"/>
    <p:sldId id="330" r:id="rId16"/>
    <p:sldId id="332" r:id="rId17"/>
    <p:sldId id="334" r:id="rId18"/>
    <p:sldId id="333" r:id="rId19"/>
    <p:sldId id="335" r:id="rId20"/>
    <p:sldId id="336" r:id="rId21"/>
    <p:sldId id="337" r:id="rId22"/>
    <p:sldId id="280" r:id="rId23"/>
    <p:sldId id="344" r:id="rId24"/>
    <p:sldId id="340" r:id="rId25"/>
    <p:sldId id="342" r:id="rId26"/>
    <p:sldId id="343" r:id="rId27"/>
    <p:sldId id="345" r:id="rId28"/>
    <p:sldId id="362" r:id="rId29"/>
    <p:sldId id="353" r:id="rId30"/>
    <p:sldId id="354" r:id="rId31"/>
    <p:sldId id="360" r:id="rId32"/>
    <p:sldId id="356" r:id="rId33"/>
    <p:sldId id="361" r:id="rId34"/>
    <p:sldId id="295" r:id="rId35"/>
    <p:sldId id="348" r:id="rId36"/>
    <p:sldId id="363" r:id="rId37"/>
    <p:sldId id="384" r:id="rId38"/>
    <p:sldId id="383" r:id="rId39"/>
    <p:sldId id="385" r:id="rId40"/>
    <p:sldId id="364" r:id="rId41"/>
    <p:sldId id="367" r:id="rId42"/>
    <p:sldId id="368" r:id="rId43"/>
    <p:sldId id="378" r:id="rId44"/>
    <p:sldId id="380" r:id="rId45"/>
    <p:sldId id="382" r:id="rId46"/>
    <p:sldId id="388" r:id="rId47"/>
    <p:sldId id="389" r:id="rId48"/>
    <p:sldId id="392" r:id="rId49"/>
    <p:sldId id="273" r:id="rId50"/>
    <p:sldId id="305" r:id="rId51"/>
    <p:sldId id="306" r:id="rId52"/>
    <p:sldId id="307" r:id="rId53"/>
    <p:sldId id="308" r:id="rId54"/>
    <p:sldId id="310" r:id="rId55"/>
    <p:sldId id="313" r:id="rId56"/>
    <p:sldId id="311" r:id="rId57"/>
    <p:sldId id="37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2" autoAdjust="0"/>
    <p:restoredTop sz="94434" autoAdjust="0"/>
  </p:normalViewPr>
  <p:slideViewPr>
    <p:cSldViewPr>
      <p:cViewPr varScale="1">
        <p:scale>
          <a:sx n="68" d="100"/>
          <a:sy n="68" d="100"/>
        </p:scale>
        <p:origin x="57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E4D5A-B167-4CF5-AC56-4A5C4D2769AF}" type="datetimeFigureOut">
              <a:rPr lang="en-US" smtClean="0"/>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5CA7F-82B4-49FE-9781-19FE59895BE9}" type="slidenum">
              <a:rPr lang="en-US" smtClean="0"/>
              <a:t>‹#›</a:t>
            </a:fld>
            <a:endParaRPr lang="en-US"/>
          </a:p>
        </p:txBody>
      </p:sp>
    </p:spTree>
    <p:extLst>
      <p:ext uri="{BB962C8B-B14F-4D97-AF65-F5344CB8AC3E}">
        <p14:creationId xmlns:p14="http://schemas.microsoft.com/office/powerpoint/2010/main" val="12882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Complex_event_processing#cite_note-5" TargetMode="External"/><Relationship Id="rId3" Type="http://schemas.openxmlformats.org/officeDocument/2006/relationships/hyperlink" Target="http://en.wikipedia.org/wiki/Complex_event_processing#cite_note-LuckhamD-1" TargetMode="External"/><Relationship Id="rId7" Type="http://schemas.openxmlformats.org/officeDocument/2006/relationships/hyperlink" Target="http://en.wikipedia.org/wiki/Complex_event_processing#cite_note-4"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Complex_event_processing#cite_note-Bates-3" TargetMode="External"/><Relationship Id="rId5" Type="http://schemas.openxmlformats.org/officeDocument/2006/relationships/hyperlink" Target="http://en.wikipedia.org/wiki/Business_opportunity" TargetMode="External"/><Relationship Id="rId4" Type="http://schemas.openxmlformats.org/officeDocument/2006/relationships/hyperlink" Target="http://en.wikipedia.org/wiki/Complex_event_processing#cite_note-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Pound_per_square_inc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1</a:t>
            </a:fld>
            <a:endParaRPr lang="en-US"/>
          </a:p>
        </p:txBody>
      </p:sp>
    </p:spTree>
    <p:extLst>
      <p:ext uri="{BB962C8B-B14F-4D97-AF65-F5344CB8AC3E}">
        <p14:creationId xmlns:p14="http://schemas.microsoft.com/office/powerpoint/2010/main" val="298086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A25CA7F-82B4-49FE-9781-19FE59895BE9}" type="slidenum">
              <a:rPr lang="en-US" smtClean="0"/>
              <a:t>11</a:t>
            </a:fld>
            <a:endParaRPr lang="en-US"/>
          </a:p>
        </p:txBody>
      </p:sp>
    </p:spTree>
    <p:extLst>
      <p:ext uri="{BB962C8B-B14F-4D97-AF65-F5344CB8AC3E}">
        <p14:creationId xmlns:p14="http://schemas.microsoft.com/office/powerpoint/2010/main" val="259964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15</a:t>
            </a:fld>
            <a:endParaRPr lang="en-US"/>
          </a:p>
        </p:txBody>
      </p:sp>
    </p:spTree>
    <p:extLst>
      <p:ext uri="{BB962C8B-B14F-4D97-AF65-F5344CB8AC3E}">
        <p14:creationId xmlns:p14="http://schemas.microsoft.com/office/powerpoint/2010/main" val="152406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dirty="0" smtClean="0">
                <a:latin typeface="Berlin Sans FB Demi" panose="020E0802020502020306" pitchFamily="34" charset="0"/>
              </a:rPr>
              <a:t>What do we mean by </a:t>
            </a:r>
          </a:p>
          <a:p>
            <a:r>
              <a:rPr lang="pt-PT" sz="1200" dirty="0" smtClean="0">
                <a:latin typeface="Berlin Sans FB Demi" panose="020E0802020502020306" pitchFamily="34" charset="0"/>
              </a:rPr>
              <a:t>“worst-case execution path”?</a:t>
            </a:r>
            <a:endParaRPr lang="en-US" sz="1200" dirty="0" smtClean="0">
              <a:latin typeface="Berlin Sans FB Demi" panose="020E0802020502020306" pitchFamily="34" charset="0"/>
            </a:endParaRPr>
          </a:p>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28</a:t>
            </a:fld>
            <a:endParaRPr lang="en-US"/>
          </a:p>
        </p:txBody>
      </p:sp>
    </p:spTree>
    <p:extLst>
      <p:ext uri="{BB962C8B-B14F-4D97-AF65-F5344CB8AC3E}">
        <p14:creationId xmlns:p14="http://schemas.microsoft.com/office/powerpoint/2010/main" val="178413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dirty="0" smtClean="0">
                <a:latin typeface="Berlin Sans FB Demi" panose="020E0802020502020306" pitchFamily="34" charset="0"/>
              </a:rPr>
              <a:t>What do we mean by </a:t>
            </a:r>
          </a:p>
          <a:p>
            <a:r>
              <a:rPr lang="pt-PT" sz="1200" dirty="0" smtClean="0">
                <a:latin typeface="Berlin Sans FB Demi" panose="020E0802020502020306" pitchFamily="34" charset="0"/>
              </a:rPr>
              <a:t>“worst-case execution path”?</a:t>
            </a:r>
            <a:endParaRPr lang="en-US" sz="1200" dirty="0" smtClean="0">
              <a:latin typeface="Berlin Sans FB Demi" panose="020E0802020502020306" pitchFamily="34" charset="0"/>
            </a:endParaRPr>
          </a:p>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30</a:t>
            </a:fld>
            <a:endParaRPr lang="en-US"/>
          </a:p>
        </p:txBody>
      </p:sp>
    </p:spTree>
    <p:extLst>
      <p:ext uri="{BB962C8B-B14F-4D97-AF65-F5344CB8AC3E}">
        <p14:creationId xmlns:p14="http://schemas.microsoft.com/office/powerpoint/2010/main" val="426482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dirty="0" smtClean="0">
                <a:latin typeface="Berlin Sans FB Demi" panose="020E0802020502020306" pitchFamily="34" charset="0"/>
              </a:rPr>
              <a:t>What do we mean by </a:t>
            </a:r>
          </a:p>
          <a:p>
            <a:r>
              <a:rPr lang="pt-PT" sz="1200" dirty="0" smtClean="0">
                <a:latin typeface="Berlin Sans FB Demi" panose="020E0802020502020306" pitchFamily="34" charset="0"/>
              </a:rPr>
              <a:t>“worst-case execution path”?</a:t>
            </a:r>
            <a:endParaRPr lang="en-US" sz="1200" dirty="0" smtClean="0">
              <a:latin typeface="Berlin Sans FB Demi" panose="020E0802020502020306" pitchFamily="34" charset="0"/>
            </a:endParaRPr>
          </a:p>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31</a:t>
            </a:fld>
            <a:endParaRPr lang="en-US"/>
          </a:p>
        </p:txBody>
      </p:sp>
    </p:spTree>
    <p:extLst>
      <p:ext uri="{BB962C8B-B14F-4D97-AF65-F5344CB8AC3E}">
        <p14:creationId xmlns:p14="http://schemas.microsoft.com/office/powerpoint/2010/main" val="150194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dirty="0" smtClean="0">
                <a:latin typeface="Berlin Sans FB Demi" panose="020E0802020502020306" pitchFamily="34" charset="0"/>
              </a:rPr>
              <a:t>What do we mean by </a:t>
            </a:r>
          </a:p>
          <a:p>
            <a:r>
              <a:rPr lang="pt-PT" sz="1200" dirty="0" smtClean="0">
                <a:latin typeface="Berlin Sans FB Demi" panose="020E0802020502020306" pitchFamily="34" charset="0"/>
              </a:rPr>
              <a:t>“worst-case execution path”?</a:t>
            </a:r>
            <a:endParaRPr lang="en-US" sz="1200" dirty="0" smtClean="0">
              <a:latin typeface="Berlin Sans FB Demi" panose="020E0802020502020306" pitchFamily="34" charset="0"/>
            </a:endParaRPr>
          </a:p>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35</a:t>
            </a:fld>
            <a:endParaRPr lang="en-US"/>
          </a:p>
        </p:txBody>
      </p:sp>
    </p:spTree>
    <p:extLst>
      <p:ext uri="{BB962C8B-B14F-4D97-AF65-F5344CB8AC3E}">
        <p14:creationId xmlns:p14="http://schemas.microsoft.com/office/powerpoint/2010/main" val="315553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42</a:t>
            </a:fld>
            <a:endParaRPr lang="en-US"/>
          </a:p>
        </p:txBody>
      </p:sp>
    </p:spTree>
    <p:extLst>
      <p:ext uri="{BB962C8B-B14F-4D97-AF65-F5344CB8AC3E}">
        <p14:creationId xmlns:p14="http://schemas.microsoft.com/office/powerpoint/2010/main" val="33610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44</a:t>
            </a:fld>
            <a:endParaRPr lang="en-US"/>
          </a:p>
        </p:txBody>
      </p:sp>
    </p:spTree>
    <p:extLst>
      <p:ext uri="{BB962C8B-B14F-4D97-AF65-F5344CB8AC3E}">
        <p14:creationId xmlns:p14="http://schemas.microsoft.com/office/powerpoint/2010/main" val="184147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aseline="0" dirty="0" smtClean="0"/>
          </a:p>
        </p:txBody>
      </p:sp>
      <p:sp>
        <p:nvSpPr>
          <p:cNvPr id="4" name="Slide Number Placeholder 3"/>
          <p:cNvSpPr>
            <a:spLocks noGrp="1"/>
          </p:cNvSpPr>
          <p:nvPr>
            <p:ph type="sldNum" sz="quarter" idx="10"/>
          </p:nvPr>
        </p:nvSpPr>
        <p:spPr/>
        <p:txBody>
          <a:bodyPr/>
          <a:lstStyle/>
          <a:p>
            <a:fld id="{2A25CA7F-82B4-49FE-9781-19FE59895BE9}" type="slidenum">
              <a:rPr lang="en-US" smtClean="0"/>
              <a:t>45</a:t>
            </a:fld>
            <a:endParaRPr lang="en-US"/>
          </a:p>
        </p:txBody>
      </p:sp>
    </p:spTree>
    <p:extLst>
      <p:ext uri="{BB962C8B-B14F-4D97-AF65-F5344CB8AC3E}">
        <p14:creationId xmlns:p14="http://schemas.microsoft.com/office/powerpoint/2010/main" val="238346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aseline="0" dirty="0" smtClean="0"/>
          </a:p>
        </p:txBody>
      </p:sp>
      <p:sp>
        <p:nvSpPr>
          <p:cNvPr id="4" name="Slide Number Placeholder 3"/>
          <p:cNvSpPr>
            <a:spLocks noGrp="1"/>
          </p:cNvSpPr>
          <p:nvPr>
            <p:ph type="sldNum" sz="quarter" idx="10"/>
          </p:nvPr>
        </p:nvSpPr>
        <p:spPr/>
        <p:txBody>
          <a:bodyPr/>
          <a:lstStyle/>
          <a:p>
            <a:fld id="{2A25CA7F-82B4-49FE-9781-19FE59895BE9}" type="slidenum">
              <a:rPr lang="en-US" smtClean="0"/>
              <a:t>46</a:t>
            </a:fld>
            <a:endParaRPr lang="en-US"/>
          </a:p>
        </p:txBody>
      </p:sp>
    </p:spTree>
    <p:extLst>
      <p:ext uri="{BB962C8B-B14F-4D97-AF65-F5344CB8AC3E}">
        <p14:creationId xmlns:p14="http://schemas.microsoft.com/office/powerpoint/2010/main" val="200625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Many-core is too many cores</a:t>
            </a:r>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3</a:t>
            </a:fld>
            <a:endParaRPr lang="en-US"/>
          </a:p>
        </p:txBody>
      </p:sp>
    </p:spTree>
    <p:extLst>
      <p:ext uri="{BB962C8B-B14F-4D97-AF65-F5344CB8AC3E}">
        <p14:creationId xmlns:p14="http://schemas.microsoft.com/office/powerpoint/2010/main" val="349104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aseline="0" dirty="0" smtClean="0"/>
          </a:p>
        </p:txBody>
      </p:sp>
      <p:sp>
        <p:nvSpPr>
          <p:cNvPr id="4" name="Slide Number Placeholder 3"/>
          <p:cNvSpPr>
            <a:spLocks noGrp="1"/>
          </p:cNvSpPr>
          <p:nvPr>
            <p:ph type="sldNum" sz="quarter" idx="10"/>
          </p:nvPr>
        </p:nvSpPr>
        <p:spPr/>
        <p:txBody>
          <a:bodyPr/>
          <a:lstStyle/>
          <a:p>
            <a:fld id="{2A25CA7F-82B4-49FE-9781-19FE59895BE9}" type="slidenum">
              <a:rPr lang="en-US" smtClean="0"/>
              <a:t>47</a:t>
            </a:fld>
            <a:endParaRPr lang="en-US"/>
          </a:p>
        </p:txBody>
      </p:sp>
    </p:spTree>
    <p:extLst>
      <p:ext uri="{BB962C8B-B14F-4D97-AF65-F5344CB8AC3E}">
        <p14:creationId xmlns:p14="http://schemas.microsoft.com/office/powerpoint/2010/main" val="368336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baseline="0" dirty="0" smtClean="0"/>
          </a:p>
        </p:txBody>
      </p:sp>
      <p:sp>
        <p:nvSpPr>
          <p:cNvPr id="4" name="Slide Number Placeholder 3"/>
          <p:cNvSpPr>
            <a:spLocks noGrp="1"/>
          </p:cNvSpPr>
          <p:nvPr>
            <p:ph type="sldNum" sz="quarter" idx="10"/>
          </p:nvPr>
        </p:nvSpPr>
        <p:spPr/>
        <p:txBody>
          <a:bodyPr/>
          <a:lstStyle/>
          <a:p>
            <a:fld id="{2A25CA7F-82B4-49FE-9781-19FE59895BE9}" type="slidenum">
              <a:rPr lang="en-US" smtClean="0"/>
              <a:t>48</a:t>
            </a:fld>
            <a:endParaRPr lang="en-US"/>
          </a:p>
        </p:txBody>
      </p:sp>
    </p:spTree>
    <p:extLst>
      <p:ext uri="{BB962C8B-B14F-4D97-AF65-F5344CB8AC3E}">
        <p14:creationId xmlns:p14="http://schemas.microsoft.com/office/powerpoint/2010/main" val="199566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49</a:t>
            </a:fld>
            <a:endParaRPr lang="en-US"/>
          </a:p>
        </p:txBody>
      </p:sp>
    </p:spTree>
    <p:extLst>
      <p:ext uri="{BB962C8B-B14F-4D97-AF65-F5344CB8AC3E}">
        <p14:creationId xmlns:p14="http://schemas.microsoft.com/office/powerpoint/2010/main" val="167130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50</a:t>
            </a:fld>
            <a:endParaRPr lang="en-US"/>
          </a:p>
        </p:txBody>
      </p:sp>
    </p:spTree>
    <p:extLst>
      <p:ext uri="{BB962C8B-B14F-4D97-AF65-F5344CB8AC3E}">
        <p14:creationId xmlns:p14="http://schemas.microsoft.com/office/powerpoint/2010/main" val="218065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51</a:t>
            </a:fld>
            <a:endParaRPr lang="en-US"/>
          </a:p>
        </p:txBody>
      </p:sp>
    </p:spTree>
    <p:extLst>
      <p:ext uri="{BB962C8B-B14F-4D97-AF65-F5344CB8AC3E}">
        <p14:creationId xmlns:p14="http://schemas.microsoft.com/office/powerpoint/2010/main" val="1993725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52</a:t>
            </a:fld>
            <a:endParaRPr lang="en-US"/>
          </a:p>
        </p:txBody>
      </p:sp>
    </p:spTree>
    <p:extLst>
      <p:ext uri="{BB962C8B-B14F-4D97-AF65-F5344CB8AC3E}">
        <p14:creationId xmlns:p14="http://schemas.microsoft.com/office/powerpoint/2010/main" val="311212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53</a:t>
            </a:fld>
            <a:endParaRPr lang="en-US"/>
          </a:p>
        </p:txBody>
      </p:sp>
    </p:spTree>
    <p:extLst>
      <p:ext uri="{BB962C8B-B14F-4D97-AF65-F5344CB8AC3E}">
        <p14:creationId xmlns:p14="http://schemas.microsoft.com/office/powerpoint/2010/main" val="2735417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54</a:t>
            </a:fld>
            <a:endParaRPr lang="en-US"/>
          </a:p>
        </p:txBody>
      </p:sp>
    </p:spTree>
    <p:extLst>
      <p:ext uri="{BB962C8B-B14F-4D97-AF65-F5344CB8AC3E}">
        <p14:creationId xmlns:p14="http://schemas.microsoft.com/office/powerpoint/2010/main" val="3835904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55</a:t>
            </a:fld>
            <a:endParaRPr lang="en-US"/>
          </a:p>
        </p:txBody>
      </p:sp>
    </p:spTree>
    <p:extLst>
      <p:ext uri="{BB962C8B-B14F-4D97-AF65-F5344CB8AC3E}">
        <p14:creationId xmlns:p14="http://schemas.microsoft.com/office/powerpoint/2010/main" val="2539421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Check the 4</a:t>
            </a:r>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56</a:t>
            </a:fld>
            <a:endParaRPr lang="en-US"/>
          </a:p>
        </p:txBody>
      </p:sp>
    </p:spTree>
    <p:extLst>
      <p:ext uri="{BB962C8B-B14F-4D97-AF65-F5344CB8AC3E}">
        <p14:creationId xmlns:p14="http://schemas.microsoft.com/office/powerpoint/2010/main" val="61229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4</a:t>
            </a:fld>
            <a:endParaRPr lang="en-US"/>
          </a:p>
        </p:txBody>
      </p:sp>
    </p:spTree>
    <p:extLst>
      <p:ext uri="{BB962C8B-B14F-4D97-AF65-F5344CB8AC3E}">
        <p14:creationId xmlns:p14="http://schemas.microsoft.com/office/powerpoint/2010/main" val="298869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57</a:t>
            </a:fld>
            <a:endParaRPr lang="en-US"/>
          </a:p>
        </p:txBody>
      </p:sp>
    </p:spTree>
    <p:extLst>
      <p:ext uri="{BB962C8B-B14F-4D97-AF65-F5344CB8AC3E}">
        <p14:creationId xmlns:p14="http://schemas.microsoft.com/office/powerpoint/2010/main" val="83154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5</a:t>
            </a:fld>
            <a:endParaRPr lang="en-US"/>
          </a:p>
        </p:txBody>
      </p:sp>
    </p:spTree>
    <p:extLst>
      <p:ext uri="{BB962C8B-B14F-4D97-AF65-F5344CB8AC3E}">
        <p14:creationId xmlns:p14="http://schemas.microsoft.com/office/powerpoint/2010/main" val="46958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It can be hierarchical</a:t>
            </a:r>
          </a:p>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6</a:t>
            </a:fld>
            <a:endParaRPr lang="en-US"/>
          </a:p>
        </p:txBody>
      </p:sp>
    </p:spTree>
    <p:extLst>
      <p:ext uri="{BB962C8B-B14F-4D97-AF65-F5344CB8AC3E}">
        <p14:creationId xmlns:p14="http://schemas.microsoft.com/office/powerpoint/2010/main" val="426255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Event processing</a:t>
            </a:r>
            <a:r>
              <a:rPr lang="en-US" sz="1200" b="0" i="0" kern="1200" dirty="0" smtClean="0">
                <a:solidFill>
                  <a:schemeClr val="tx1"/>
                </a:solidFill>
                <a:effectLst/>
                <a:latin typeface="+mn-lt"/>
                <a:ea typeface="+mn-ea"/>
                <a:cs typeface="+mn-cs"/>
              </a:rPr>
              <a:t> is a method of tracking and analyzing (processing) streams of information (data) about things that happen (events),</a:t>
            </a:r>
            <a:r>
              <a:rPr lang="en-US" sz="1200" b="0" i="0" u="none" strike="noStrike" kern="1200" baseline="300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and deriving a conclusion from them. </a:t>
            </a:r>
            <a:r>
              <a:rPr lang="en-US" sz="1200" b="1" i="0" kern="1200" dirty="0" smtClean="0">
                <a:solidFill>
                  <a:schemeClr val="tx1"/>
                </a:solidFill>
                <a:effectLst/>
                <a:latin typeface="+mn-lt"/>
                <a:ea typeface="+mn-ea"/>
                <a:cs typeface="+mn-cs"/>
              </a:rPr>
              <a:t>Complex event processing</a:t>
            </a:r>
            <a:r>
              <a:rPr lang="en-US" sz="1200" b="0" i="0" kern="1200" dirty="0" smtClean="0">
                <a:solidFill>
                  <a:schemeClr val="tx1"/>
                </a:solidFill>
                <a:effectLst/>
                <a:latin typeface="+mn-lt"/>
                <a:ea typeface="+mn-ea"/>
                <a:cs typeface="+mn-cs"/>
              </a:rPr>
              <a:t>, or CEP, is event processing that combines data from multiple sources</a:t>
            </a:r>
            <a:r>
              <a:rPr lang="en-US" sz="1200" b="0" i="0" u="none" strike="noStrike" kern="1200" baseline="300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to infer events or patterns that suggest more complicated circumstances. The goal of complex event processing is to identify meaningful events (such as </a:t>
            </a:r>
            <a:r>
              <a:rPr lang="en-US" sz="1200" b="0" i="0" u="none" strike="noStrike" kern="1200" dirty="0" smtClean="0">
                <a:solidFill>
                  <a:schemeClr val="tx1"/>
                </a:solidFill>
                <a:effectLst/>
                <a:latin typeface="+mn-lt"/>
                <a:ea typeface="+mn-ea"/>
                <a:cs typeface="+mn-cs"/>
                <a:hlinkClick r:id="rId5" tooltip="Business opportunity"/>
              </a:rPr>
              <a:t>opportunities</a:t>
            </a:r>
            <a:r>
              <a:rPr lang="en-US" sz="1200" b="0" i="0" kern="1200" dirty="0" smtClean="0">
                <a:solidFill>
                  <a:schemeClr val="tx1"/>
                </a:solidFill>
                <a:effectLst/>
                <a:latin typeface="+mn-lt"/>
                <a:ea typeface="+mn-ea"/>
                <a:cs typeface="+mn-cs"/>
              </a:rPr>
              <a:t> or threats)</a:t>
            </a:r>
            <a:r>
              <a:rPr lang="en-US" sz="1200" b="0" i="0" u="none" strike="noStrike" kern="1200" baseline="30000" dirty="0" smtClean="0">
                <a:solidFill>
                  <a:schemeClr val="tx1"/>
                </a:solidFill>
                <a:effectLst/>
                <a:latin typeface="+mn-lt"/>
                <a:ea typeface="+mn-ea"/>
                <a:cs typeface="+mn-cs"/>
                <a:hlinkClick r:id="rId6"/>
              </a:rPr>
              <a:t>[3]</a:t>
            </a:r>
            <a:r>
              <a:rPr lang="en-US" sz="1200" b="0" i="0" kern="1200" dirty="0" smtClean="0">
                <a:solidFill>
                  <a:schemeClr val="tx1"/>
                </a:solidFill>
                <a:effectLst/>
                <a:latin typeface="+mn-lt"/>
                <a:ea typeface="+mn-ea"/>
                <a:cs typeface="+mn-cs"/>
              </a:rPr>
              <a:t> and respond to them as quickly as possible.</a:t>
            </a:r>
          </a:p>
          <a:p>
            <a:r>
              <a:rPr lang="en-US" sz="1200" b="0" i="0" kern="1200" dirty="0" smtClean="0">
                <a:solidFill>
                  <a:schemeClr val="tx1"/>
                </a:solidFill>
                <a:effectLst/>
                <a:latin typeface="+mn-lt"/>
                <a:ea typeface="+mn-ea"/>
                <a:cs typeface="+mn-cs"/>
              </a:rPr>
              <a:t>These events may be happening across the various layers of an organization as sales leads, orders or customer service calls. Or, they may be news items,</a:t>
            </a:r>
            <a:r>
              <a:rPr lang="en-US" sz="1200" b="0" i="0" u="none" strike="noStrike" kern="1200" baseline="30000" dirty="0" smtClean="0">
                <a:solidFill>
                  <a:schemeClr val="tx1"/>
                </a:solidFill>
                <a:effectLst/>
                <a:latin typeface="+mn-lt"/>
                <a:ea typeface="+mn-ea"/>
                <a:cs typeface="+mn-cs"/>
                <a:hlinkClick r:id="rId7"/>
              </a:rPr>
              <a:t>[4]</a:t>
            </a:r>
            <a:r>
              <a:rPr lang="en-US" sz="1200" b="0" i="0" kern="1200" dirty="0" smtClean="0">
                <a:solidFill>
                  <a:schemeClr val="tx1"/>
                </a:solidFill>
                <a:effectLst/>
                <a:latin typeface="+mn-lt"/>
                <a:ea typeface="+mn-ea"/>
                <a:cs typeface="+mn-cs"/>
              </a:rPr>
              <a:t> text messages, social media posts, stock market feeds, traffic reports, weather reports, or other kinds of data.</a:t>
            </a:r>
            <a:r>
              <a:rPr lang="en-US" sz="1200" b="0" i="0" u="none" strike="noStrike" kern="1200" baseline="300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An event may also be defined as a "change of state," when a measurement exceeds a predefined threshold of time, temperature, or other value. Analysts suggest that CEP will give organizations a new way to analyze patterns in real-time, and help the business side communicate better with IT and service departments.</a:t>
            </a:r>
            <a:r>
              <a:rPr lang="en-US" sz="1200" b="0" i="0" u="none" strike="noStrike" kern="1200" baseline="30000" dirty="0" smtClean="0">
                <a:solidFill>
                  <a:schemeClr val="tx1"/>
                </a:solidFill>
                <a:effectLst/>
                <a:latin typeface="+mn-lt"/>
                <a:ea typeface="+mn-ea"/>
                <a:cs typeface="+mn-cs"/>
                <a:hlinkClick r:id="rId8"/>
              </a:rPr>
              <a:t>[5]</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25CA7F-82B4-49FE-9781-19FE59895BE9}" type="slidenum">
              <a:rPr lang="en-US" smtClean="0"/>
              <a:t>7</a:t>
            </a:fld>
            <a:endParaRPr lang="en-US"/>
          </a:p>
        </p:txBody>
      </p:sp>
    </p:spTree>
    <p:extLst>
      <p:ext uri="{BB962C8B-B14F-4D97-AF65-F5344CB8AC3E}">
        <p14:creationId xmlns:p14="http://schemas.microsoft.com/office/powerpoint/2010/main" val="36691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252525"/>
                </a:solidFill>
                <a:latin typeface="Arial" panose="020B0604020202020204" pitchFamily="34" charset="0"/>
              </a:rPr>
              <a:t>A more systemic example of CEP involves a car, some sensors and various events and reactions. Imagine that a car has several sensors—one that measures tire pressure, one that measures speed, and one that detects if someone sits on a seat or leaves a seat.</a:t>
            </a:r>
          </a:p>
          <a:p>
            <a:r>
              <a:rPr lang="en-US" dirty="0" smtClean="0">
                <a:solidFill>
                  <a:srgbClr val="252525"/>
                </a:solidFill>
                <a:latin typeface="Arial" panose="020B0604020202020204" pitchFamily="34" charset="0"/>
              </a:rPr>
              <a:t>In the first situation, the car is moving and the pressure of one of the tires moves from 45 psi (</a:t>
            </a:r>
            <a:r>
              <a:rPr lang="en-US" dirty="0" smtClean="0">
                <a:solidFill>
                  <a:srgbClr val="0B0080"/>
                </a:solidFill>
                <a:latin typeface="Arial" panose="020B0604020202020204" pitchFamily="34" charset="0"/>
                <a:hlinkClick r:id="rId3" tooltip="Pound per square inch"/>
              </a:rPr>
              <a:t>pound per square inch</a:t>
            </a:r>
            <a:r>
              <a:rPr lang="en-US" dirty="0" smtClean="0">
                <a:solidFill>
                  <a:srgbClr val="252525"/>
                </a:solidFill>
                <a:latin typeface="Arial" panose="020B0604020202020204" pitchFamily="34" charset="0"/>
              </a:rPr>
              <a:t>) to 41 psi over 15 minutes. As the pressure in the tire is decreasing, a series of events containing the tire pressure is generated. In addition, a series of events containing the speed of the car is generated. The car's Event Processor may detect a situation whereby a loss of tire pressure over a relatively long period of time results in the creation of the "</a:t>
            </a:r>
            <a:r>
              <a:rPr lang="en-US" dirty="0" err="1" smtClean="0">
                <a:solidFill>
                  <a:srgbClr val="252525"/>
                </a:solidFill>
                <a:latin typeface="Arial" panose="020B0604020202020204" pitchFamily="34" charset="0"/>
              </a:rPr>
              <a:t>lossOfTirePressure</a:t>
            </a:r>
            <a:r>
              <a:rPr lang="en-US" dirty="0" smtClean="0">
                <a:solidFill>
                  <a:srgbClr val="252525"/>
                </a:solidFill>
                <a:latin typeface="Arial" panose="020B0604020202020204" pitchFamily="34" charset="0"/>
              </a:rPr>
              <a:t>" event. This new event may trigger a reaction process to note the pressure loss into the car's maintenance log, and alert the driver via the car's portal that the tire pressure has reduced.</a:t>
            </a:r>
          </a:p>
          <a:p>
            <a:r>
              <a:rPr lang="en-US" dirty="0" smtClean="0">
                <a:solidFill>
                  <a:srgbClr val="252525"/>
                </a:solidFill>
                <a:latin typeface="Arial" panose="020B0604020202020204" pitchFamily="34" charset="0"/>
              </a:rPr>
              <a:t>In the second situation, the car is moving and the pressure of one of the tires drops from 45 psi to 20 psi in 5 seconds. A different situation is detected—perhaps because the loss of pressure occurred over a shorter period of time, or perhaps because the difference in values between each event were larger than a predefined limit. The different situation results in a new event "</a:t>
            </a:r>
            <a:r>
              <a:rPr lang="en-US" dirty="0" err="1" smtClean="0">
                <a:solidFill>
                  <a:srgbClr val="252525"/>
                </a:solidFill>
                <a:latin typeface="Arial" panose="020B0604020202020204" pitchFamily="34" charset="0"/>
              </a:rPr>
              <a:t>blowOutTire</a:t>
            </a:r>
            <a:r>
              <a:rPr lang="en-US" dirty="0" smtClean="0">
                <a:solidFill>
                  <a:srgbClr val="252525"/>
                </a:solidFill>
                <a:latin typeface="Arial" panose="020B0604020202020204" pitchFamily="34" charset="0"/>
              </a:rPr>
              <a:t>" being generated. This new event triggers a different reaction process to immediately alert the driver and to initiate onboard computer routines to assist the driver in bringing the car to a stop without losing control through skidding.</a:t>
            </a:r>
          </a:p>
          <a:p>
            <a:r>
              <a:rPr lang="en-US" dirty="0" smtClean="0">
                <a:solidFill>
                  <a:srgbClr val="252525"/>
                </a:solidFill>
                <a:latin typeface="Arial" panose="020B0604020202020204" pitchFamily="34" charset="0"/>
              </a:rPr>
              <a:t>In addition, events that represent detected situations can also be combined with other events in order to detect more complex situations. For example, in the final situation the car was moving normally but suffers a blown tire which results in the car leaving the road and striking a tree and the driver is thrown from the car. A series of different situations are rapidly detected. The combination of "</a:t>
            </a:r>
            <a:r>
              <a:rPr lang="en-US" dirty="0" err="1" smtClean="0">
                <a:solidFill>
                  <a:srgbClr val="252525"/>
                </a:solidFill>
                <a:latin typeface="Arial" panose="020B0604020202020204" pitchFamily="34" charset="0"/>
              </a:rPr>
              <a:t>blowOutTire</a:t>
            </a:r>
            <a:r>
              <a:rPr lang="en-US" dirty="0" smtClean="0">
                <a:solidFill>
                  <a:srgbClr val="252525"/>
                </a:solidFill>
                <a:latin typeface="Arial" panose="020B0604020202020204" pitchFamily="34" charset="0"/>
              </a:rPr>
              <a:t>", "</a:t>
            </a:r>
            <a:r>
              <a:rPr lang="en-US" dirty="0" err="1" smtClean="0">
                <a:solidFill>
                  <a:srgbClr val="252525"/>
                </a:solidFill>
                <a:latin typeface="Arial" panose="020B0604020202020204" pitchFamily="34" charset="0"/>
              </a:rPr>
              <a:t>zeroSpeed</a:t>
            </a:r>
            <a:r>
              <a:rPr lang="en-US" dirty="0" smtClean="0">
                <a:solidFill>
                  <a:srgbClr val="252525"/>
                </a:solidFill>
                <a:latin typeface="Arial" panose="020B0604020202020204" pitchFamily="34" charset="0"/>
              </a:rPr>
              <a:t>" and "</a:t>
            </a:r>
            <a:r>
              <a:rPr lang="en-US" dirty="0" err="1" smtClean="0">
                <a:solidFill>
                  <a:srgbClr val="252525"/>
                </a:solidFill>
                <a:latin typeface="Arial" panose="020B0604020202020204" pitchFamily="34" charset="0"/>
              </a:rPr>
              <a:t>driverLeftSeat</a:t>
            </a:r>
            <a:r>
              <a:rPr lang="en-US" dirty="0" smtClean="0">
                <a:solidFill>
                  <a:srgbClr val="252525"/>
                </a:solidFill>
                <a:latin typeface="Arial" panose="020B0604020202020204" pitchFamily="34" charset="0"/>
              </a:rPr>
              <a:t>" within a very short space of time results in a new situation being detected: "</a:t>
            </a:r>
            <a:r>
              <a:rPr lang="en-US" dirty="0" err="1" smtClean="0">
                <a:solidFill>
                  <a:srgbClr val="252525"/>
                </a:solidFill>
                <a:latin typeface="Arial" panose="020B0604020202020204" pitchFamily="34" charset="0"/>
              </a:rPr>
              <a:t>occupantThrownAccident</a:t>
            </a:r>
            <a:r>
              <a:rPr lang="en-US" dirty="0" smtClean="0">
                <a:solidFill>
                  <a:srgbClr val="252525"/>
                </a:solidFill>
                <a:latin typeface="Arial" panose="020B0604020202020204" pitchFamily="34" charset="0"/>
              </a:rPr>
              <a:t>". Even though there is no direct measurement that can determine conclusively that the driver was thrown, or that there was an accident, the combination of events allows the situation to be detected and a new event to be created to signify the detected situation. This is the essence of a complex (or composite) event. It is complex because one cannot directly detect the situation; one has to infer or deduce that the situation has occurred from a combination of other events.</a:t>
            </a:r>
            <a:endParaRPr lang="en-US" b="0"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A25CA7F-82B4-49FE-9781-19FE59895BE9}" type="slidenum">
              <a:rPr lang="en-US" smtClean="0"/>
              <a:t>8</a:t>
            </a:fld>
            <a:endParaRPr lang="en-US"/>
          </a:p>
        </p:txBody>
      </p:sp>
    </p:spTree>
    <p:extLst>
      <p:ext uri="{BB962C8B-B14F-4D97-AF65-F5344CB8AC3E}">
        <p14:creationId xmlns:p14="http://schemas.microsoft.com/office/powerpoint/2010/main" val="2900472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P-SOCRATES (</a:t>
            </a:r>
            <a:r>
              <a:rPr lang="en-US" sz="1200" b="1" i="0" kern="1200" dirty="0" smtClean="0">
                <a:solidFill>
                  <a:schemeClr val="tx1"/>
                </a:solidFill>
                <a:effectLst/>
                <a:latin typeface="+mn-lt"/>
                <a:ea typeface="+mn-ea"/>
                <a:cs typeface="+mn-cs"/>
              </a:rPr>
              <a:t>Parallel Software Framework for Time-Critical Many-core Systems</a:t>
            </a:r>
            <a:r>
              <a:rPr lang="en-US" sz="1200" b="0" i="0" kern="1200" dirty="0" smtClean="0">
                <a:solidFill>
                  <a:schemeClr val="tx1"/>
                </a:solidFill>
                <a:effectLst/>
                <a:latin typeface="+mn-lt"/>
                <a:ea typeface="+mn-ea"/>
                <a:cs typeface="+mn-cs"/>
              </a:rPr>
              <a:t>) is an European project which intends to allow current and future applications with high-performance and real-time requirements to fully exploit the huge performance opportunities brought by the most advanced many-core processors, whilst ensuring a predictable performance and maintaining (or even reducing) development costs of applications.</a:t>
            </a:r>
          </a:p>
          <a:p>
            <a:pPr fontAlgn="base"/>
            <a:r>
              <a:rPr lang="en-US" sz="1200" b="1" i="0" kern="1200" dirty="0" smtClean="0">
                <a:solidFill>
                  <a:schemeClr val="tx1"/>
                </a:solidFill>
                <a:effectLst/>
                <a:latin typeface="+mn-lt"/>
                <a:ea typeface="+mn-ea"/>
                <a:cs typeface="+mn-cs"/>
              </a:rPr>
              <a:t>The purpose of P-SOCRATES is to develop an entirely new design framework, from the conceptual design of the system functionality to its physical implementation, to facilitate the deployment of standardized parallel architectures in all kinds of systems.</a:t>
            </a:r>
            <a:endParaRPr lang="en-US" sz="1200" b="0" i="0" kern="1200" dirty="0" smtClean="0">
              <a:solidFill>
                <a:schemeClr val="tx1"/>
              </a:solidFill>
              <a:effectLst/>
              <a:latin typeface="+mn-lt"/>
              <a:ea typeface="+mn-ea"/>
              <a:cs typeface="+mn-cs"/>
            </a:endParaRPr>
          </a:p>
          <a:p>
            <a:endParaRPr lang="en-US" b="0"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A25CA7F-82B4-49FE-9781-19FE59895BE9}" type="slidenum">
              <a:rPr lang="en-US" smtClean="0"/>
              <a:t>9</a:t>
            </a:fld>
            <a:endParaRPr lang="en-US"/>
          </a:p>
        </p:txBody>
      </p:sp>
    </p:spTree>
    <p:extLst>
      <p:ext uri="{BB962C8B-B14F-4D97-AF65-F5344CB8AC3E}">
        <p14:creationId xmlns:p14="http://schemas.microsoft.com/office/powerpoint/2010/main" val="494967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52525"/>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A25CA7F-82B4-49FE-9781-19FE59895BE9}" type="slidenum">
              <a:rPr lang="en-US" smtClean="0"/>
              <a:t>10</a:t>
            </a:fld>
            <a:endParaRPr lang="en-US"/>
          </a:p>
        </p:txBody>
      </p:sp>
    </p:spTree>
    <p:extLst>
      <p:ext uri="{BB962C8B-B14F-4D97-AF65-F5344CB8AC3E}">
        <p14:creationId xmlns:p14="http://schemas.microsoft.com/office/powerpoint/2010/main" val="135827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79511" y="2132856"/>
            <a:ext cx="8964489" cy="1512168"/>
          </a:xfrm>
          <a:prstGeom prst="rect">
            <a:avLst/>
          </a:prstGeom>
          <a:solidFill>
            <a:srgbClr val="F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latin typeface="Franklin Gothic Heavy"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atin typeface="Franklin Gothic Book" pitchFamily="34" charset="0"/>
              </a:defRPr>
            </a:lvl1pPr>
          </a:lstStyle>
          <a:p>
            <a:fld id="{61BA737E-4C38-4B49-BAFF-3950B3257663}" type="slidenum">
              <a:rPr lang="en-US" smtClean="0"/>
              <a:pPr/>
              <a:t>‹#›</a:t>
            </a:fld>
            <a:endParaRPr lang="en-US"/>
          </a:p>
        </p:txBody>
      </p:sp>
      <p:sp>
        <p:nvSpPr>
          <p:cNvPr id="10" name="Date Placeholder 3"/>
          <p:cNvSpPr>
            <a:spLocks noGrp="1"/>
          </p:cNvSpPr>
          <p:nvPr>
            <p:ph type="dt" sz="half" idx="2"/>
          </p:nvPr>
        </p:nvSpPr>
        <p:spPr>
          <a:xfrm>
            <a:off x="3623950" y="6329088"/>
            <a:ext cx="1785506" cy="365125"/>
          </a:xfrm>
          <a:prstGeom prst="rect">
            <a:avLst/>
          </a:prstGeom>
        </p:spPr>
        <p:txBody>
          <a:bodyPr vert="horz" lIns="91440" tIns="45720" rIns="91440" bIns="45720" rtlCol="0" anchor="ctr"/>
          <a:lstStyle>
            <a:lvl1pPr algn="l">
              <a:defRPr sz="1200">
                <a:solidFill>
                  <a:schemeClr val="accent1"/>
                </a:solidFill>
              </a:defRPr>
            </a:lvl1pPr>
          </a:lstStyle>
          <a:p>
            <a:fld id="{F873794B-94A5-40BC-8337-AE6E80EAC7BD}" type="datetime1">
              <a:rPr lang="en-US" smtClean="0"/>
              <a:t>7/8/2014</a:t>
            </a:fld>
            <a:endParaRPr lang="en-US"/>
          </a:p>
        </p:txBody>
      </p:sp>
      <p:sp>
        <p:nvSpPr>
          <p:cNvPr id="11" name="Footer Placeholder 4"/>
          <p:cNvSpPr>
            <a:spLocks noGrp="1"/>
          </p:cNvSpPr>
          <p:nvPr>
            <p:ph type="ftr" sz="quarter" idx="3"/>
          </p:nvPr>
        </p:nvSpPr>
        <p:spPr>
          <a:xfrm>
            <a:off x="5402001" y="6329088"/>
            <a:ext cx="2895600"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A CISTER Template</a:t>
            </a:r>
            <a:endParaRPr lang="en-US" dirty="0"/>
          </a:p>
        </p:txBody>
      </p:sp>
      <p:sp>
        <p:nvSpPr>
          <p:cNvPr id="12" name="Rectangle 11"/>
          <p:cNvSpPr/>
          <p:nvPr userDrawn="1"/>
        </p:nvSpPr>
        <p:spPr>
          <a:xfrm>
            <a:off x="179511" y="0"/>
            <a:ext cx="8981381"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665311" y="692696"/>
            <a:ext cx="7992888" cy="683592"/>
            <a:chOff x="1125538" y="5856186"/>
            <a:chExt cx="10729913" cy="917676"/>
          </a:xfrm>
        </p:grpSpPr>
        <p:sp>
          <p:nvSpPr>
            <p:cNvPr id="14" name="Freeform 230"/>
            <p:cNvSpPr>
              <a:spLocks/>
            </p:cNvSpPr>
            <p:nvPr userDrawn="1"/>
          </p:nvSpPr>
          <p:spPr bwMode="auto">
            <a:xfrm>
              <a:off x="2128838" y="6065838"/>
              <a:ext cx="554038" cy="347663"/>
            </a:xfrm>
            <a:custGeom>
              <a:avLst/>
              <a:gdLst>
                <a:gd name="T0" fmla="*/ 23 w 349"/>
                <a:gd name="T1" fmla="*/ 219 h 219"/>
                <a:gd name="T2" fmla="*/ 23 w 349"/>
                <a:gd name="T3" fmla="*/ 219 h 219"/>
                <a:gd name="T4" fmla="*/ 23 w 349"/>
                <a:gd name="T5" fmla="*/ 219 h 219"/>
                <a:gd name="T6" fmla="*/ 13 w 349"/>
                <a:gd name="T7" fmla="*/ 216 h 219"/>
                <a:gd name="T8" fmla="*/ 7 w 349"/>
                <a:gd name="T9" fmla="*/ 209 h 219"/>
                <a:gd name="T10" fmla="*/ 7 w 349"/>
                <a:gd name="T11" fmla="*/ 209 h 219"/>
                <a:gd name="T12" fmla="*/ 4 w 349"/>
                <a:gd name="T13" fmla="*/ 206 h 219"/>
                <a:gd name="T14" fmla="*/ 0 w 349"/>
                <a:gd name="T15" fmla="*/ 200 h 219"/>
                <a:gd name="T16" fmla="*/ 0 w 349"/>
                <a:gd name="T17" fmla="*/ 200 h 219"/>
                <a:gd name="T18" fmla="*/ 0 w 349"/>
                <a:gd name="T19" fmla="*/ 190 h 219"/>
                <a:gd name="T20" fmla="*/ 4 w 349"/>
                <a:gd name="T21" fmla="*/ 184 h 219"/>
                <a:gd name="T22" fmla="*/ 4 w 349"/>
                <a:gd name="T23" fmla="*/ 184 h 219"/>
                <a:gd name="T24" fmla="*/ 7 w 349"/>
                <a:gd name="T25" fmla="*/ 177 h 219"/>
                <a:gd name="T26" fmla="*/ 13 w 349"/>
                <a:gd name="T27" fmla="*/ 174 h 219"/>
                <a:gd name="T28" fmla="*/ 13 w 349"/>
                <a:gd name="T29" fmla="*/ 174 h 219"/>
                <a:gd name="T30" fmla="*/ 275 w 349"/>
                <a:gd name="T31" fmla="*/ 6 h 219"/>
                <a:gd name="T32" fmla="*/ 294 w 349"/>
                <a:gd name="T33" fmla="*/ 0 h 219"/>
                <a:gd name="T34" fmla="*/ 313 w 349"/>
                <a:gd name="T35" fmla="*/ 0 h 219"/>
                <a:gd name="T36" fmla="*/ 316 w 349"/>
                <a:gd name="T37" fmla="*/ 0 h 219"/>
                <a:gd name="T38" fmla="*/ 320 w 349"/>
                <a:gd name="T39" fmla="*/ 0 h 219"/>
                <a:gd name="T40" fmla="*/ 323 w 349"/>
                <a:gd name="T41" fmla="*/ 0 h 219"/>
                <a:gd name="T42" fmla="*/ 326 w 349"/>
                <a:gd name="T43" fmla="*/ 0 h 219"/>
                <a:gd name="T44" fmla="*/ 326 w 349"/>
                <a:gd name="T45" fmla="*/ 0 h 219"/>
                <a:gd name="T46" fmla="*/ 326 w 349"/>
                <a:gd name="T47" fmla="*/ 0 h 219"/>
                <a:gd name="T48" fmla="*/ 326 w 349"/>
                <a:gd name="T49" fmla="*/ 0 h 219"/>
                <a:gd name="T50" fmla="*/ 336 w 349"/>
                <a:gd name="T51" fmla="*/ 3 h 219"/>
                <a:gd name="T52" fmla="*/ 342 w 349"/>
                <a:gd name="T53" fmla="*/ 9 h 219"/>
                <a:gd name="T54" fmla="*/ 342 w 349"/>
                <a:gd name="T55" fmla="*/ 9 h 219"/>
                <a:gd name="T56" fmla="*/ 346 w 349"/>
                <a:gd name="T57" fmla="*/ 13 h 219"/>
                <a:gd name="T58" fmla="*/ 349 w 349"/>
                <a:gd name="T59" fmla="*/ 19 h 219"/>
                <a:gd name="T60" fmla="*/ 349 w 349"/>
                <a:gd name="T61" fmla="*/ 19 h 219"/>
                <a:gd name="T62" fmla="*/ 349 w 349"/>
                <a:gd name="T63" fmla="*/ 29 h 219"/>
                <a:gd name="T64" fmla="*/ 346 w 349"/>
                <a:gd name="T65" fmla="*/ 35 h 219"/>
                <a:gd name="T66" fmla="*/ 346 w 349"/>
                <a:gd name="T67" fmla="*/ 35 h 219"/>
                <a:gd name="T68" fmla="*/ 342 w 349"/>
                <a:gd name="T69" fmla="*/ 42 h 219"/>
                <a:gd name="T70" fmla="*/ 336 w 349"/>
                <a:gd name="T71" fmla="*/ 45 h 219"/>
                <a:gd name="T72" fmla="*/ 75 w 349"/>
                <a:gd name="T73" fmla="*/ 213 h 219"/>
                <a:gd name="T74" fmla="*/ 55 w 349"/>
                <a:gd name="T75" fmla="*/ 219 h 219"/>
                <a:gd name="T76" fmla="*/ 36 w 349"/>
                <a:gd name="T77" fmla="*/ 219 h 219"/>
                <a:gd name="T78" fmla="*/ 33 w 349"/>
                <a:gd name="T79" fmla="*/ 219 h 219"/>
                <a:gd name="T80" fmla="*/ 29 w 349"/>
                <a:gd name="T81" fmla="*/ 219 h 219"/>
                <a:gd name="T82" fmla="*/ 26 w 349"/>
                <a:gd name="T83" fmla="*/ 219 h 219"/>
                <a:gd name="T84" fmla="*/ 23 w 349"/>
                <a:gd name="T85" fmla="*/ 219 h 219"/>
                <a:gd name="T86" fmla="*/ 23 w 349"/>
                <a:gd name="T8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 h="219">
                  <a:moveTo>
                    <a:pt x="23" y="219"/>
                  </a:moveTo>
                  <a:lnTo>
                    <a:pt x="23" y="219"/>
                  </a:lnTo>
                  <a:lnTo>
                    <a:pt x="23" y="219"/>
                  </a:lnTo>
                  <a:lnTo>
                    <a:pt x="13" y="216"/>
                  </a:lnTo>
                  <a:lnTo>
                    <a:pt x="7" y="209"/>
                  </a:lnTo>
                  <a:lnTo>
                    <a:pt x="7" y="209"/>
                  </a:lnTo>
                  <a:lnTo>
                    <a:pt x="4" y="206"/>
                  </a:lnTo>
                  <a:lnTo>
                    <a:pt x="0" y="200"/>
                  </a:lnTo>
                  <a:lnTo>
                    <a:pt x="0" y="200"/>
                  </a:lnTo>
                  <a:lnTo>
                    <a:pt x="0" y="190"/>
                  </a:lnTo>
                  <a:lnTo>
                    <a:pt x="4" y="184"/>
                  </a:lnTo>
                  <a:lnTo>
                    <a:pt x="4" y="184"/>
                  </a:lnTo>
                  <a:lnTo>
                    <a:pt x="7" y="177"/>
                  </a:lnTo>
                  <a:lnTo>
                    <a:pt x="13" y="174"/>
                  </a:lnTo>
                  <a:lnTo>
                    <a:pt x="13" y="174"/>
                  </a:lnTo>
                  <a:lnTo>
                    <a:pt x="275" y="6"/>
                  </a:lnTo>
                  <a:lnTo>
                    <a:pt x="294" y="0"/>
                  </a:lnTo>
                  <a:lnTo>
                    <a:pt x="313" y="0"/>
                  </a:lnTo>
                  <a:lnTo>
                    <a:pt x="316" y="0"/>
                  </a:lnTo>
                  <a:lnTo>
                    <a:pt x="320" y="0"/>
                  </a:lnTo>
                  <a:lnTo>
                    <a:pt x="323" y="0"/>
                  </a:lnTo>
                  <a:lnTo>
                    <a:pt x="326" y="0"/>
                  </a:lnTo>
                  <a:lnTo>
                    <a:pt x="326" y="0"/>
                  </a:lnTo>
                  <a:lnTo>
                    <a:pt x="326" y="0"/>
                  </a:lnTo>
                  <a:lnTo>
                    <a:pt x="326" y="0"/>
                  </a:lnTo>
                  <a:lnTo>
                    <a:pt x="336" y="3"/>
                  </a:lnTo>
                  <a:lnTo>
                    <a:pt x="342" y="9"/>
                  </a:lnTo>
                  <a:lnTo>
                    <a:pt x="342" y="9"/>
                  </a:lnTo>
                  <a:lnTo>
                    <a:pt x="346" y="13"/>
                  </a:lnTo>
                  <a:lnTo>
                    <a:pt x="349" y="19"/>
                  </a:lnTo>
                  <a:lnTo>
                    <a:pt x="349" y="19"/>
                  </a:lnTo>
                  <a:lnTo>
                    <a:pt x="349" y="29"/>
                  </a:lnTo>
                  <a:lnTo>
                    <a:pt x="346" y="35"/>
                  </a:lnTo>
                  <a:lnTo>
                    <a:pt x="346" y="35"/>
                  </a:lnTo>
                  <a:lnTo>
                    <a:pt x="342" y="42"/>
                  </a:lnTo>
                  <a:lnTo>
                    <a:pt x="336" y="45"/>
                  </a:lnTo>
                  <a:lnTo>
                    <a:pt x="75" y="213"/>
                  </a:lnTo>
                  <a:lnTo>
                    <a:pt x="55" y="219"/>
                  </a:lnTo>
                  <a:lnTo>
                    <a:pt x="36" y="219"/>
                  </a:lnTo>
                  <a:lnTo>
                    <a:pt x="33" y="219"/>
                  </a:lnTo>
                  <a:lnTo>
                    <a:pt x="29" y="219"/>
                  </a:lnTo>
                  <a:lnTo>
                    <a:pt x="26" y="219"/>
                  </a:lnTo>
                  <a:lnTo>
                    <a:pt x="23" y="219"/>
                  </a:lnTo>
                  <a:lnTo>
                    <a:pt x="23" y="219"/>
                  </a:lnTo>
                  <a:close/>
                </a:path>
              </a:pathLst>
            </a:custGeom>
            <a:solidFill>
              <a:srgbClr val="009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31"/>
            <p:cNvSpPr>
              <a:spLocks/>
            </p:cNvSpPr>
            <p:nvPr userDrawn="1"/>
          </p:nvSpPr>
          <p:spPr bwMode="auto">
            <a:xfrm>
              <a:off x="1125538" y="5907088"/>
              <a:ext cx="2073275" cy="854075"/>
            </a:xfrm>
            <a:custGeom>
              <a:avLst/>
              <a:gdLst>
                <a:gd name="T0" fmla="*/ 997 w 1306"/>
                <a:gd name="T1" fmla="*/ 529 h 538"/>
                <a:gd name="T2" fmla="*/ 990 w 1306"/>
                <a:gd name="T3" fmla="*/ 519 h 538"/>
                <a:gd name="T4" fmla="*/ 987 w 1306"/>
                <a:gd name="T5" fmla="*/ 506 h 538"/>
                <a:gd name="T6" fmla="*/ 994 w 1306"/>
                <a:gd name="T7" fmla="*/ 493 h 538"/>
                <a:gd name="T8" fmla="*/ 1026 w 1306"/>
                <a:gd name="T9" fmla="*/ 471 h 538"/>
                <a:gd name="T10" fmla="*/ 1113 w 1306"/>
                <a:gd name="T11" fmla="*/ 406 h 538"/>
                <a:gd name="T12" fmla="*/ 1168 w 1306"/>
                <a:gd name="T13" fmla="*/ 338 h 538"/>
                <a:gd name="T14" fmla="*/ 1190 w 1306"/>
                <a:gd name="T15" fmla="*/ 290 h 538"/>
                <a:gd name="T16" fmla="*/ 1194 w 1306"/>
                <a:gd name="T17" fmla="*/ 245 h 538"/>
                <a:gd name="T18" fmla="*/ 1181 w 1306"/>
                <a:gd name="T19" fmla="*/ 203 h 538"/>
                <a:gd name="T20" fmla="*/ 1148 w 1306"/>
                <a:gd name="T21" fmla="*/ 164 h 538"/>
                <a:gd name="T22" fmla="*/ 1094 w 1306"/>
                <a:gd name="T23" fmla="*/ 129 h 538"/>
                <a:gd name="T24" fmla="*/ 1013 w 1306"/>
                <a:gd name="T25" fmla="*/ 100 h 538"/>
                <a:gd name="T26" fmla="*/ 942 w 1306"/>
                <a:gd name="T27" fmla="*/ 84 h 538"/>
                <a:gd name="T28" fmla="*/ 865 w 1306"/>
                <a:gd name="T29" fmla="*/ 77 h 538"/>
                <a:gd name="T30" fmla="*/ 700 w 1306"/>
                <a:gd name="T31" fmla="*/ 77 h 538"/>
                <a:gd name="T32" fmla="*/ 529 w 1306"/>
                <a:gd name="T33" fmla="*/ 100 h 538"/>
                <a:gd name="T34" fmla="*/ 362 w 1306"/>
                <a:gd name="T35" fmla="*/ 145 h 538"/>
                <a:gd name="T36" fmla="*/ 297 w 1306"/>
                <a:gd name="T37" fmla="*/ 168 h 538"/>
                <a:gd name="T38" fmla="*/ 239 w 1306"/>
                <a:gd name="T39" fmla="*/ 193 h 538"/>
                <a:gd name="T40" fmla="*/ 181 w 1306"/>
                <a:gd name="T41" fmla="*/ 222 h 538"/>
                <a:gd name="T42" fmla="*/ 126 w 1306"/>
                <a:gd name="T43" fmla="*/ 255 h 538"/>
                <a:gd name="T44" fmla="*/ 68 w 1306"/>
                <a:gd name="T45" fmla="*/ 280 h 538"/>
                <a:gd name="T46" fmla="*/ 42 w 1306"/>
                <a:gd name="T47" fmla="*/ 284 h 538"/>
                <a:gd name="T48" fmla="*/ 17 w 1306"/>
                <a:gd name="T49" fmla="*/ 280 h 538"/>
                <a:gd name="T50" fmla="*/ 0 w 1306"/>
                <a:gd name="T51" fmla="*/ 267 h 538"/>
                <a:gd name="T52" fmla="*/ 0 w 1306"/>
                <a:gd name="T53" fmla="*/ 255 h 538"/>
                <a:gd name="T54" fmla="*/ 13 w 1306"/>
                <a:gd name="T55" fmla="*/ 226 h 538"/>
                <a:gd name="T56" fmla="*/ 81 w 1306"/>
                <a:gd name="T57" fmla="*/ 184 h 538"/>
                <a:gd name="T58" fmla="*/ 165 w 1306"/>
                <a:gd name="T59" fmla="*/ 142 h 538"/>
                <a:gd name="T60" fmla="*/ 255 w 1306"/>
                <a:gd name="T61" fmla="*/ 103 h 538"/>
                <a:gd name="T62" fmla="*/ 349 w 1306"/>
                <a:gd name="T63" fmla="*/ 74 h 538"/>
                <a:gd name="T64" fmla="*/ 497 w 1306"/>
                <a:gd name="T65" fmla="*/ 35 h 538"/>
                <a:gd name="T66" fmla="*/ 697 w 1306"/>
                <a:gd name="T67" fmla="*/ 6 h 538"/>
                <a:gd name="T68" fmla="*/ 832 w 1306"/>
                <a:gd name="T69" fmla="*/ 0 h 538"/>
                <a:gd name="T70" fmla="*/ 907 w 1306"/>
                <a:gd name="T71" fmla="*/ 3 h 538"/>
                <a:gd name="T72" fmla="*/ 978 w 1306"/>
                <a:gd name="T73" fmla="*/ 13 h 538"/>
                <a:gd name="T74" fmla="*/ 1042 w 1306"/>
                <a:gd name="T75" fmla="*/ 22 h 538"/>
                <a:gd name="T76" fmla="*/ 1074 w 1306"/>
                <a:gd name="T77" fmla="*/ 32 h 538"/>
                <a:gd name="T78" fmla="*/ 1074 w 1306"/>
                <a:gd name="T79" fmla="*/ 32 h 538"/>
                <a:gd name="T80" fmla="*/ 1171 w 1306"/>
                <a:gd name="T81" fmla="*/ 68 h 538"/>
                <a:gd name="T82" fmla="*/ 1242 w 1306"/>
                <a:gd name="T83" fmla="*/ 113 h 538"/>
                <a:gd name="T84" fmla="*/ 1287 w 1306"/>
                <a:gd name="T85" fmla="*/ 168 h 538"/>
                <a:gd name="T86" fmla="*/ 1303 w 1306"/>
                <a:gd name="T87" fmla="*/ 226 h 538"/>
                <a:gd name="T88" fmla="*/ 1300 w 1306"/>
                <a:gd name="T89" fmla="*/ 287 h 538"/>
                <a:gd name="T90" fmla="*/ 1271 w 1306"/>
                <a:gd name="T91" fmla="*/ 351 h 538"/>
                <a:gd name="T92" fmla="*/ 1242 w 1306"/>
                <a:gd name="T93" fmla="*/ 393 h 538"/>
                <a:gd name="T94" fmla="*/ 1203 w 1306"/>
                <a:gd name="T95" fmla="*/ 432 h 538"/>
                <a:gd name="T96" fmla="*/ 1100 w 1306"/>
                <a:gd name="T97" fmla="*/ 513 h 538"/>
                <a:gd name="T98" fmla="*/ 1074 w 1306"/>
                <a:gd name="T99" fmla="*/ 525 h 538"/>
                <a:gd name="T100" fmla="*/ 1042 w 1306"/>
                <a:gd name="T101" fmla="*/ 538 h 538"/>
                <a:gd name="T102" fmla="*/ 1019 w 1306"/>
                <a:gd name="T10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6" h="538">
                  <a:moveTo>
                    <a:pt x="1007" y="535"/>
                  </a:moveTo>
                  <a:lnTo>
                    <a:pt x="997" y="529"/>
                  </a:lnTo>
                  <a:lnTo>
                    <a:pt x="994" y="525"/>
                  </a:lnTo>
                  <a:lnTo>
                    <a:pt x="990" y="519"/>
                  </a:lnTo>
                  <a:lnTo>
                    <a:pt x="987" y="513"/>
                  </a:lnTo>
                  <a:lnTo>
                    <a:pt x="987" y="506"/>
                  </a:lnTo>
                  <a:lnTo>
                    <a:pt x="990" y="500"/>
                  </a:lnTo>
                  <a:lnTo>
                    <a:pt x="994" y="493"/>
                  </a:lnTo>
                  <a:lnTo>
                    <a:pt x="1000" y="487"/>
                  </a:lnTo>
                  <a:lnTo>
                    <a:pt x="1026" y="471"/>
                  </a:lnTo>
                  <a:lnTo>
                    <a:pt x="1074" y="438"/>
                  </a:lnTo>
                  <a:lnTo>
                    <a:pt x="1113" y="406"/>
                  </a:lnTo>
                  <a:lnTo>
                    <a:pt x="1145" y="371"/>
                  </a:lnTo>
                  <a:lnTo>
                    <a:pt x="1168" y="338"/>
                  </a:lnTo>
                  <a:lnTo>
                    <a:pt x="1181" y="316"/>
                  </a:lnTo>
                  <a:lnTo>
                    <a:pt x="1190" y="290"/>
                  </a:lnTo>
                  <a:lnTo>
                    <a:pt x="1194" y="267"/>
                  </a:lnTo>
                  <a:lnTo>
                    <a:pt x="1194" y="245"/>
                  </a:lnTo>
                  <a:lnTo>
                    <a:pt x="1190" y="222"/>
                  </a:lnTo>
                  <a:lnTo>
                    <a:pt x="1181" y="203"/>
                  </a:lnTo>
                  <a:lnTo>
                    <a:pt x="1168" y="184"/>
                  </a:lnTo>
                  <a:lnTo>
                    <a:pt x="1148" y="164"/>
                  </a:lnTo>
                  <a:lnTo>
                    <a:pt x="1123" y="145"/>
                  </a:lnTo>
                  <a:lnTo>
                    <a:pt x="1094" y="129"/>
                  </a:lnTo>
                  <a:lnTo>
                    <a:pt x="1055" y="113"/>
                  </a:lnTo>
                  <a:lnTo>
                    <a:pt x="1013" y="100"/>
                  </a:lnTo>
                  <a:lnTo>
                    <a:pt x="978" y="90"/>
                  </a:lnTo>
                  <a:lnTo>
                    <a:pt x="942" y="84"/>
                  </a:lnTo>
                  <a:lnTo>
                    <a:pt x="903" y="80"/>
                  </a:lnTo>
                  <a:lnTo>
                    <a:pt x="865" y="77"/>
                  </a:lnTo>
                  <a:lnTo>
                    <a:pt x="784" y="74"/>
                  </a:lnTo>
                  <a:lnTo>
                    <a:pt x="700" y="77"/>
                  </a:lnTo>
                  <a:lnTo>
                    <a:pt x="616" y="87"/>
                  </a:lnTo>
                  <a:lnTo>
                    <a:pt x="529" y="100"/>
                  </a:lnTo>
                  <a:lnTo>
                    <a:pt x="445" y="119"/>
                  </a:lnTo>
                  <a:lnTo>
                    <a:pt x="362" y="145"/>
                  </a:lnTo>
                  <a:lnTo>
                    <a:pt x="329" y="155"/>
                  </a:lnTo>
                  <a:lnTo>
                    <a:pt x="297" y="168"/>
                  </a:lnTo>
                  <a:lnTo>
                    <a:pt x="268" y="180"/>
                  </a:lnTo>
                  <a:lnTo>
                    <a:pt x="239" y="193"/>
                  </a:lnTo>
                  <a:lnTo>
                    <a:pt x="210" y="206"/>
                  </a:lnTo>
                  <a:lnTo>
                    <a:pt x="181" y="222"/>
                  </a:lnTo>
                  <a:lnTo>
                    <a:pt x="152" y="238"/>
                  </a:lnTo>
                  <a:lnTo>
                    <a:pt x="126" y="255"/>
                  </a:lnTo>
                  <a:lnTo>
                    <a:pt x="97" y="267"/>
                  </a:lnTo>
                  <a:lnTo>
                    <a:pt x="68" y="280"/>
                  </a:lnTo>
                  <a:lnTo>
                    <a:pt x="55" y="284"/>
                  </a:lnTo>
                  <a:lnTo>
                    <a:pt x="42" y="284"/>
                  </a:lnTo>
                  <a:lnTo>
                    <a:pt x="26" y="284"/>
                  </a:lnTo>
                  <a:lnTo>
                    <a:pt x="17" y="280"/>
                  </a:lnTo>
                  <a:lnTo>
                    <a:pt x="7" y="274"/>
                  </a:lnTo>
                  <a:lnTo>
                    <a:pt x="0" y="267"/>
                  </a:lnTo>
                  <a:lnTo>
                    <a:pt x="0" y="261"/>
                  </a:lnTo>
                  <a:lnTo>
                    <a:pt x="0" y="255"/>
                  </a:lnTo>
                  <a:lnTo>
                    <a:pt x="4" y="238"/>
                  </a:lnTo>
                  <a:lnTo>
                    <a:pt x="13" y="226"/>
                  </a:lnTo>
                  <a:lnTo>
                    <a:pt x="42" y="206"/>
                  </a:lnTo>
                  <a:lnTo>
                    <a:pt x="81" y="184"/>
                  </a:lnTo>
                  <a:lnTo>
                    <a:pt x="123" y="161"/>
                  </a:lnTo>
                  <a:lnTo>
                    <a:pt x="165" y="142"/>
                  </a:lnTo>
                  <a:lnTo>
                    <a:pt x="210" y="122"/>
                  </a:lnTo>
                  <a:lnTo>
                    <a:pt x="255" y="103"/>
                  </a:lnTo>
                  <a:lnTo>
                    <a:pt x="300" y="87"/>
                  </a:lnTo>
                  <a:lnTo>
                    <a:pt x="349" y="74"/>
                  </a:lnTo>
                  <a:lnTo>
                    <a:pt x="397" y="58"/>
                  </a:lnTo>
                  <a:lnTo>
                    <a:pt x="497" y="35"/>
                  </a:lnTo>
                  <a:lnTo>
                    <a:pt x="597" y="16"/>
                  </a:lnTo>
                  <a:lnTo>
                    <a:pt x="697" y="6"/>
                  </a:lnTo>
                  <a:lnTo>
                    <a:pt x="797" y="0"/>
                  </a:lnTo>
                  <a:lnTo>
                    <a:pt x="832" y="0"/>
                  </a:lnTo>
                  <a:lnTo>
                    <a:pt x="871" y="3"/>
                  </a:lnTo>
                  <a:lnTo>
                    <a:pt x="907" y="3"/>
                  </a:lnTo>
                  <a:lnTo>
                    <a:pt x="942" y="6"/>
                  </a:lnTo>
                  <a:lnTo>
                    <a:pt x="978" y="13"/>
                  </a:lnTo>
                  <a:lnTo>
                    <a:pt x="1010" y="16"/>
                  </a:lnTo>
                  <a:lnTo>
                    <a:pt x="1042" y="22"/>
                  </a:lnTo>
                  <a:lnTo>
                    <a:pt x="1074" y="32"/>
                  </a:lnTo>
                  <a:lnTo>
                    <a:pt x="1074" y="32"/>
                  </a:lnTo>
                  <a:lnTo>
                    <a:pt x="1074" y="32"/>
                  </a:lnTo>
                  <a:lnTo>
                    <a:pt x="1074" y="32"/>
                  </a:lnTo>
                  <a:lnTo>
                    <a:pt x="1126" y="48"/>
                  </a:lnTo>
                  <a:lnTo>
                    <a:pt x="1171" y="68"/>
                  </a:lnTo>
                  <a:lnTo>
                    <a:pt x="1210" y="90"/>
                  </a:lnTo>
                  <a:lnTo>
                    <a:pt x="1242" y="113"/>
                  </a:lnTo>
                  <a:lnTo>
                    <a:pt x="1268" y="138"/>
                  </a:lnTo>
                  <a:lnTo>
                    <a:pt x="1287" y="168"/>
                  </a:lnTo>
                  <a:lnTo>
                    <a:pt x="1297" y="193"/>
                  </a:lnTo>
                  <a:lnTo>
                    <a:pt x="1303" y="226"/>
                  </a:lnTo>
                  <a:lnTo>
                    <a:pt x="1306" y="255"/>
                  </a:lnTo>
                  <a:lnTo>
                    <a:pt x="1300" y="287"/>
                  </a:lnTo>
                  <a:lnTo>
                    <a:pt x="1287" y="319"/>
                  </a:lnTo>
                  <a:lnTo>
                    <a:pt x="1271" y="351"/>
                  </a:lnTo>
                  <a:lnTo>
                    <a:pt x="1258" y="374"/>
                  </a:lnTo>
                  <a:lnTo>
                    <a:pt x="1242" y="393"/>
                  </a:lnTo>
                  <a:lnTo>
                    <a:pt x="1223" y="413"/>
                  </a:lnTo>
                  <a:lnTo>
                    <a:pt x="1203" y="432"/>
                  </a:lnTo>
                  <a:lnTo>
                    <a:pt x="1155" y="474"/>
                  </a:lnTo>
                  <a:lnTo>
                    <a:pt x="1100" y="513"/>
                  </a:lnTo>
                  <a:lnTo>
                    <a:pt x="1094" y="516"/>
                  </a:lnTo>
                  <a:lnTo>
                    <a:pt x="1074" y="525"/>
                  </a:lnTo>
                  <a:lnTo>
                    <a:pt x="1052" y="535"/>
                  </a:lnTo>
                  <a:lnTo>
                    <a:pt x="1042" y="538"/>
                  </a:lnTo>
                  <a:lnTo>
                    <a:pt x="1029" y="538"/>
                  </a:lnTo>
                  <a:lnTo>
                    <a:pt x="1019" y="538"/>
                  </a:lnTo>
                  <a:lnTo>
                    <a:pt x="1007" y="535"/>
                  </a:lnTo>
                  <a:close/>
                </a:path>
              </a:pathLst>
            </a:custGeom>
            <a:solidFill>
              <a:srgbClr val="009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32"/>
            <p:cNvSpPr>
              <a:spLocks/>
            </p:cNvSpPr>
            <p:nvPr userDrawn="1"/>
          </p:nvSpPr>
          <p:spPr bwMode="auto">
            <a:xfrm>
              <a:off x="1817688" y="6408738"/>
              <a:ext cx="368300" cy="200025"/>
            </a:xfrm>
            <a:custGeom>
              <a:avLst/>
              <a:gdLst>
                <a:gd name="T0" fmla="*/ 190 w 232"/>
                <a:gd name="T1" fmla="*/ 6 h 126"/>
                <a:gd name="T2" fmla="*/ 206 w 232"/>
                <a:gd name="T3" fmla="*/ 9 h 126"/>
                <a:gd name="T4" fmla="*/ 219 w 232"/>
                <a:gd name="T5" fmla="*/ 19 h 126"/>
                <a:gd name="T6" fmla="*/ 229 w 232"/>
                <a:gd name="T7" fmla="*/ 32 h 126"/>
                <a:gd name="T8" fmla="*/ 232 w 232"/>
                <a:gd name="T9" fmla="*/ 42 h 126"/>
                <a:gd name="T10" fmla="*/ 232 w 232"/>
                <a:gd name="T11" fmla="*/ 58 h 126"/>
                <a:gd name="T12" fmla="*/ 225 w 232"/>
                <a:gd name="T13" fmla="*/ 71 h 126"/>
                <a:gd name="T14" fmla="*/ 216 w 232"/>
                <a:gd name="T15" fmla="*/ 84 h 126"/>
                <a:gd name="T16" fmla="*/ 200 w 232"/>
                <a:gd name="T17" fmla="*/ 97 h 126"/>
                <a:gd name="T18" fmla="*/ 200 w 232"/>
                <a:gd name="T19" fmla="*/ 97 h 126"/>
                <a:gd name="T20" fmla="*/ 200 w 232"/>
                <a:gd name="T21" fmla="*/ 97 h 126"/>
                <a:gd name="T22" fmla="*/ 196 w 232"/>
                <a:gd name="T23" fmla="*/ 97 h 126"/>
                <a:gd name="T24" fmla="*/ 190 w 232"/>
                <a:gd name="T25" fmla="*/ 103 h 126"/>
                <a:gd name="T26" fmla="*/ 177 w 232"/>
                <a:gd name="T27" fmla="*/ 106 h 126"/>
                <a:gd name="T28" fmla="*/ 167 w 232"/>
                <a:gd name="T29" fmla="*/ 113 h 126"/>
                <a:gd name="T30" fmla="*/ 158 w 232"/>
                <a:gd name="T31" fmla="*/ 116 h 126"/>
                <a:gd name="T32" fmla="*/ 129 w 232"/>
                <a:gd name="T33" fmla="*/ 122 h 126"/>
                <a:gd name="T34" fmla="*/ 97 w 232"/>
                <a:gd name="T35" fmla="*/ 126 h 126"/>
                <a:gd name="T36" fmla="*/ 71 w 232"/>
                <a:gd name="T37" fmla="*/ 126 h 126"/>
                <a:gd name="T38" fmla="*/ 42 w 232"/>
                <a:gd name="T39" fmla="*/ 122 h 126"/>
                <a:gd name="T40" fmla="*/ 26 w 232"/>
                <a:gd name="T41" fmla="*/ 116 h 126"/>
                <a:gd name="T42" fmla="*/ 13 w 232"/>
                <a:gd name="T43" fmla="*/ 109 h 126"/>
                <a:gd name="T44" fmla="*/ 6 w 232"/>
                <a:gd name="T45" fmla="*/ 97 h 126"/>
                <a:gd name="T46" fmla="*/ 0 w 232"/>
                <a:gd name="T47" fmla="*/ 84 h 126"/>
                <a:gd name="T48" fmla="*/ 3 w 232"/>
                <a:gd name="T49" fmla="*/ 71 h 126"/>
                <a:gd name="T50" fmla="*/ 6 w 232"/>
                <a:gd name="T51" fmla="*/ 58 h 126"/>
                <a:gd name="T52" fmla="*/ 19 w 232"/>
                <a:gd name="T53" fmla="*/ 45 h 126"/>
                <a:gd name="T54" fmla="*/ 35 w 232"/>
                <a:gd name="T55" fmla="*/ 32 h 126"/>
                <a:gd name="T56" fmla="*/ 35 w 232"/>
                <a:gd name="T57" fmla="*/ 32 h 126"/>
                <a:gd name="T58" fmla="*/ 35 w 232"/>
                <a:gd name="T59" fmla="*/ 32 h 126"/>
                <a:gd name="T60" fmla="*/ 35 w 232"/>
                <a:gd name="T61" fmla="*/ 32 h 126"/>
                <a:gd name="T62" fmla="*/ 45 w 232"/>
                <a:gd name="T63" fmla="*/ 26 h 126"/>
                <a:gd name="T64" fmla="*/ 55 w 232"/>
                <a:gd name="T65" fmla="*/ 22 h 126"/>
                <a:gd name="T66" fmla="*/ 67 w 232"/>
                <a:gd name="T67" fmla="*/ 16 h 126"/>
                <a:gd name="T68" fmla="*/ 77 w 232"/>
                <a:gd name="T69" fmla="*/ 13 h 126"/>
                <a:gd name="T70" fmla="*/ 106 w 232"/>
                <a:gd name="T71" fmla="*/ 6 h 126"/>
                <a:gd name="T72" fmla="*/ 135 w 232"/>
                <a:gd name="T73" fmla="*/ 0 h 126"/>
                <a:gd name="T74" fmla="*/ 164 w 232"/>
                <a:gd name="T75" fmla="*/ 0 h 126"/>
                <a:gd name="T76" fmla="*/ 190 w 232"/>
                <a:gd name="T7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26">
                  <a:moveTo>
                    <a:pt x="190" y="6"/>
                  </a:moveTo>
                  <a:lnTo>
                    <a:pt x="206" y="9"/>
                  </a:lnTo>
                  <a:lnTo>
                    <a:pt x="219" y="19"/>
                  </a:lnTo>
                  <a:lnTo>
                    <a:pt x="229" y="32"/>
                  </a:lnTo>
                  <a:lnTo>
                    <a:pt x="232" y="42"/>
                  </a:lnTo>
                  <a:lnTo>
                    <a:pt x="232" y="58"/>
                  </a:lnTo>
                  <a:lnTo>
                    <a:pt x="225" y="71"/>
                  </a:lnTo>
                  <a:lnTo>
                    <a:pt x="216" y="84"/>
                  </a:lnTo>
                  <a:lnTo>
                    <a:pt x="200" y="97"/>
                  </a:lnTo>
                  <a:lnTo>
                    <a:pt x="200" y="97"/>
                  </a:lnTo>
                  <a:lnTo>
                    <a:pt x="200" y="97"/>
                  </a:lnTo>
                  <a:lnTo>
                    <a:pt x="196" y="97"/>
                  </a:lnTo>
                  <a:lnTo>
                    <a:pt x="190" y="103"/>
                  </a:lnTo>
                  <a:lnTo>
                    <a:pt x="177" y="106"/>
                  </a:lnTo>
                  <a:lnTo>
                    <a:pt x="167" y="113"/>
                  </a:lnTo>
                  <a:lnTo>
                    <a:pt x="158" y="116"/>
                  </a:lnTo>
                  <a:lnTo>
                    <a:pt x="129" y="122"/>
                  </a:lnTo>
                  <a:lnTo>
                    <a:pt x="97" y="126"/>
                  </a:lnTo>
                  <a:lnTo>
                    <a:pt x="71" y="126"/>
                  </a:lnTo>
                  <a:lnTo>
                    <a:pt x="42" y="122"/>
                  </a:lnTo>
                  <a:lnTo>
                    <a:pt x="26" y="116"/>
                  </a:lnTo>
                  <a:lnTo>
                    <a:pt x="13" y="109"/>
                  </a:lnTo>
                  <a:lnTo>
                    <a:pt x="6" y="97"/>
                  </a:lnTo>
                  <a:lnTo>
                    <a:pt x="0" y="84"/>
                  </a:lnTo>
                  <a:lnTo>
                    <a:pt x="3" y="71"/>
                  </a:lnTo>
                  <a:lnTo>
                    <a:pt x="6" y="58"/>
                  </a:lnTo>
                  <a:lnTo>
                    <a:pt x="19" y="45"/>
                  </a:lnTo>
                  <a:lnTo>
                    <a:pt x="35" y="32"/>
                  </a:lnTo>
                  <a:lnTo>
                    <a:pt x="35" y="32"/>
                  </a:lnTo>
                  <a:lnTo>
                    <a:pt x="35" y="32"/>
                  </a:lnTo>
                  <a:lnTo>
                    <a:pt x="35" y="32"/>
                  </a:lnTo>
                  <a:lnTo>
                    <a:pt x="45" y="26"/>
                  </a:lnTo>
                  <a:lnTo>
                    <a:pt x="55" y="22"/>
                  </a:lnTo>
                  <a:lnTo>
                    <a:pt x="67" y="16"/>
                  </a:lnTo>
                  <a:lnTo>
                    <a:pt x="77" y="13"/>
                  </a:lnTo>
                  <a:lnTo>
                    <a:pt x="106" y="6"/>
                  </a:lnTo>
                  <a:lnTo>
                    <a:pt x="135" y="0"/>
                  </a:lnTo>
                  <a:lnTo>
                    <a:pt x="164" y="0"/>
                  </a:lnTo>
                  <a:lnTo>
                    <a:pt x="190" y="6"/>
                  </a:lnTo>
                  <a:close/>
                </a:path>
              </a:pathLst>
            </a:custGeom>
            <a:solidFill>
              <a:srgbClr val="009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3"/>
            <p:cNvSpPr>
              <a:spLocks/>
            </p:cNvSpPr>
            <p:nvPr userDrawn="1"/>
          </p:nvSpPr>
          <p:spPr bwMode="auto">
            <a:xfrm>
              <a:off x="2211388" y="6408738"/>
              <a:ext cx="584200" cy="117475"/>
            </a:xfrm>
            <a:custGeom>
              <a:avLst/>
              <a:gdLst>
                <a:gd name="T0" fmla="*/ 0 w 368"/>
                <a:gd name="T1" fmla="*/ 51 h 74"/>
                <a:gd name="T2" fmla="*/ 0 w 368"/>
                <a:gd name="T3" fmla="*/ 45 h 74"/>
                <a:gd name="T4" fmla="*/ 3 w 368"/>
                <a:gd name="T5" fmla="*/ 39 h 74"/>
                <a:gd name="T6" fmla="*/ 3 w 368"/>
                <a:gd name="T7" fmla="*/ 39 h 74"/>
                <a:gd name="T8" fmla="*/ 7 w 368"/>
                <a:gd name="T9" fmla="*/ 32 h 74"/>
                <a:gd name="T10" fmla="*/ 13 w 368"/>
                <a:gd name="T11" fmla="*/ 26 h 74"/>
                <a:gd name="T12" fmla="*/ 23 w 368"/>
                <a:gd name="T13" fmla="*/ 19 h 74"/>
                <a:gd name="T14" fmla="*/ 29 w 368"/>
                <a:gd name="T15" fmla="*/ 16 h 74"/>
                <a:gd name="T16" fmla="*/ 32 w 368"/>
                <a:gd name="T17" fmla="*/ 16 h 74"/>
                <a:gd name="T18" fmla="*/ 36 w 368"/>
                <a:gd name="T19" fmla="*/ 16 h 74"/>
                <a:gd name="T20" fmla="*/ 42 w 368"/>
                <a:gd name="T21" fmla="*/ 13 h 74"/>
                <a:gd name="T22" fmla="*/ 45 w 368"/>
                <a:gd name="T23" fmla="*/ 13 h 74"/>
                <a:gd name="T24" fmla="*/ 45 w 368"/>
                <a:gd name="T25" fmla="*/ 13 h 74"/>
                <a:gd name="T26" fmla="*/ 45 w 368"/>
                <a:gd name="T27" fmla="*/ 13 h 74"/>
                <a:gd name="T28" fmla="*/ 45 w 368"/>
                <a:gd name="T29" fmla="*/ 13 h 74"/>
                <a:gd name="T30" fmla="*/ 335 w 368"/>
                <a:gd name="T31" fmla="*/ 0 h 74"/>
                <a:gd name="T32" fmla="*/ 345 w 368"/>
                <a:gd name="T33" fmla="*/ 0 h 74"/>
                <a:gd name="T34" fmla="*/ 355 w 368"/>
                <a:gd name="T35" fmla="*/ 3 h 74"/>
                <a:gd name="T36" fmla="*/ 355 w 368"/>
                <a:gd name="T37" fmla="*/ 3 h 74"/>
                <a:gd name="T38" fmla="*/ 361 w 368"/>
                <a:gd name="T39" fmla="*/ 6 h 74"/>
                <a:gd name="T40" fmla="*/ 364 w 368"/>
                <a:gd name="T41" fmla="*/ 9 h 74"/>
                <a:gd name="T42" fmla="*/ 368 w 368"/>
                <a:gd name="T43" fmla="*/ 16 h 74"/>
                <a:gd name="T44" fmla="*/ 368 w 368"/>
                <a:gd name="T45" fmla="*/ 22 h 74"/>
                <a:gd name="T46" fmla="*/ 368 w 368"/>
                <a:gd name="T47" fmla="*/ 22 h 74"/>
                <a:gd name="T48" fmla="*/ 368 w 368"/>
                <a:gd name="T49" fmla="*/ 29 h 74"/>
                <a:gd name="T50" fmla="*/ 368 w 368"/>
                <a:gd name="T51" fmla="*/ 35 h 74"/>
                <a:gd name="T52" fmla="*/ 361 w 368"/>
                <a:gd name="T53" fmla="*/ 42 h 74"/>
                <a:gd name="T54" fmla="*/ 355 w 368"/>
                <a:gd name="T55" fmla="*/ 48 h 74"/>
                <a:gd name="T56" fmla="*/ 348 w 368"/>
                <a:gd name="T57" fmla="*/ 51 h 74"/>
                <a:gd name="T58" fmla="*/ 339 w 368"/>
                <a:gd name="T59" fmla="*/ 55 h 74"/>
                <a:gd name="T60" fmla="*/ 335 w 368"/>
                <a:gd name="T61" fmla="*/ 58 h 74"/>
                <a:gd name="T62" fmla="*/ 332 w 368"/>
                <a:gd name="T63" fmla="*/ 58 h 74"/>
                <a:gd name="T64" fmla="*/ 329 w 368"/>
                <a:gd name="T65" fmla="*/ 58 h 74"/>
                <a:gd name="T66" fmla="*/ 323 w 368"/>
                <a:gd name="T67" fmla="*/ 58 h 74"/>
                <a:gd name="T68" fmla="*/ 323 w 368"/>
                <a:gd name="T69" fmla="*/ 58 h 74"/>
                <a:gd name="T70" fmla="*/ 323 w 368"/>
                <a:gd name="T71" fmla="*/ 58 h 74"/>
                <a:gd name="T72" fmla="*/ 323 w 368"/>
                <a:gd name="T73" fmla="*/ 58 h 74"/>
                <a:gd name="T74" fmla="*/ 32 w 368"/>
                <a:gd name="T75" fmla="*/ 74 h 74"/>
                <a:gd name="T76" fmla="*/ 23 w 368"/>
                <a:gd name="T77" fmla="*/ 74 h 74"/>
                <a:gd name="T78" fmla="*/ 13 w 368"/>
                <a:gd name="T79" fmla="*/ 71 h 74"/>
                <a:gd name="T80" fmla="*/ 7 w 368"/>
                <a:gd name="T81" fmla="*/ 68 h 74"/>
                <a:gd name="T82" fmla="*/ 3 w 368"/>
                <a:gd name="T83" fmla="*/ 61 h 74"/>
                <a:gd name="T84" fmla="*/ 0 w 368"/>
                <a:gd name="T85" fmla="*/ 58 h 74"/>
                <a:gd name="T86" fmla="*/ 0 w 368"/>
                <a:gd name="T87" fmla="*/ 51 h 74"/>
                <a:gd name="T88" fmla="*/ 0 w 368"/>
                <a:gd name="T89"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8" h="74">
                  <a:moveTo>
                    <a:pt x="0" y="51"/>
                  </a:moveTo>
                  <a:lnTo>
                    <a:pt x="0" y="45"/>
                  </a:lnTo>
                  <a:lnTo>
                    <a:pt x="3" y="39"/>
                  </a:lnTo>
                  <a:lnTo>
                    <a:pt x="3" y="39"/>
                  </a:lnTo>
                  <a:lnTo>
                    <a:pt x="7" y="32"/>
                  </a:lnTo>
                  <a:lnTo>
                    <a:pt x="13" y="26"/>
                  </a:lnTo>
                  <a:lnTo>
                    <a:pt x="23" y="19"/>
                  </a:lnTo>
                  <a:lnTo>
                    <a:pt x="29" y="16"/>
                  </a:lnTo>
                  <a:lnTo>
                    <a:pt x="32" y="16"/>
                  </a:lnTo>
                  <a:lnTo>
                    <a:pt x="36" y="16"/>
                  </a:lnTo>
                  <a:lnTo>
                    <a:pt x="42" y="13"/>
                  </a:lnTo>
                  <a:lnTo>
                    <a:pt x="45" y="13"/>
                  </a:lnTo>
                  <a:lnTo>
                    <a:pt x="45" y="13"/>
                  </a:lnTo>
                  <a:lnTo>
                    <a:pt x="45" y="13"/>
                  </a:lnTo>
                  <a:lnTo>
                    <a:pt x="45" y="13"/>
                  </a:lnTo>
                  <a:lnTo>
                    <a:pt x="335" y="0"/>
                  </a:lnTo>
                  <a:lnTo>
                    <a:pt x="345" y="0"/>
                  </a:lnTo>
                  <a:lnTo>
                    <a:pt x="355" y="3"/>
                  </a:lnTo>
                  <a:lnTo>
                    <a:pt x="355" y="3"/>
                  </a:lnTo>
                  <a:lnTo>
                    <a:pt x="361" y="6"/>
                  </a:lnTo>
                  <a:lnTo>
                    <a:pt x="364" y="9"/>
                  </a:lnTo>
                  <a:lnTo>
                    <a:pt x="368" y="16"/>
                  </a:lnTo>
                  <a:lnTo>
                    <a:pt x="368" y="22"/>
                  </a:lnTo>
                  <a:lnTo>
                    <a:pt x="368" y="22"/>
                  </a:lnTo>
                  <a:lnTo>
                    <a:pt x="368" y="29"/>
                  </a:lnTo>
                  <a:lnTo>
                    <a:pt x="368" y="35"/>
                  </a:lnTo>
                  <a:lnTo>
                    <a:pt x="361" y="42"/>
                  </a:lnTo>
                  <a:lnTo>
                    <a:pt x="355" y="48"/>
                  </a:lnTo>
                  <a:lnTo>
                    <a:pt x="348" y="51"/>
                  </a:lnTo>
                  <a:lnTo>
                    <a:pt x="339" y="55"/>
                  </a:lnTo>
                  <a:lnTo>
                    <a:pt x="335" y="58"/>
                  </a:lnTo>
                  <a:lnTo>
                    <a:pt x="332" y="58"/>
                  </a:lnTo>
                  <a:lnTo>
                    <a:pt x="329" y="58"/>
                  </a:lnTo>
                  <a:lnTo>
                    <a:pt x="323" y="58"/>
                  </a:lnTo>
                  <a:lnTo>
                    <a:pt x="323" y="58"/>
                  </a:lnTo>
                  <a:lnTo>
                    <a:pt x="323" y="58"/>
                  </a:lnTo>
                  <a:lnTo>
                    <a:pt x="323" y="58"/>
                  </a:lnTo>
                  <a:lnTo>
                    <a:pt x="32" y="74"/>
                  </a:lnTo>
                  <a:lnTo>
                    <a:pt x="23" y="74"/>
                  </a:lnTo>
                  <a:lnTo>
                    <a:pt x="13" y="71"/>
                  </a:lnTo>
                  <a:lnTo>
                    <a:pt x="7" y="68"/>
                  </a:lnTo>
                  <a:lnTo>
                    <a:pt x="3" y="61"/>
                  </a:lnTo>
                  <a:lnTo>
                    <a:pt x="0" y="58"/>
                  </a:lnTo>
                  <a:lnTo>
                    <a:pt x="0" y="51"/>
                  </a:lnTo>
                  <a:lnTo>
                    <a:pt x="0" y="51"/>
                  </a:lnTo>
                  <a:close/>
                </a:path>
              </a:pathLst>
            </a:custGeom>
            <a:solidFill>
              <a:srgbClr val="F58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8" name="Picture 2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0105" y="5856186"/>
              <a:ext cx="8335346" cy="91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ectangle 18"/>
          <p:cNvSpPr/>
          <p:nvPr userDrawn="1"/>
        </p:nvSpPr>
        <p:spPr>
          <a:xfrm>
            <a:off x="179511" y="6043600"/>
            <a:ext cx="3438332" cy="8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349661" y="6213721"/>
            <a:ext cx="3098031" cy="599655"/>
            <a:chOff x="393849" y="6021381"/>
            <a:chExt cx="4437063" cy="858838"/>
          </a:xfrm>
        </p:grpSpPr>
        <p:pic>
          <p:nvPicPr>
            <p:cNvPr id="20" name="Picture 65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79887" y="6021381"/>
              <a:ext cx="18510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5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3849" y="6165844"/>
              <a:ext cx="19081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730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2933F-87F2-4021-9502-92A91C59EE67}" type="datetime1">
              <a:rPr lang="en-US" smtClean="0"/>
              <a:t>7/8/2014</a:t>
            </a:fld>
            <a:endParaRPr lang="en-US"/>
          </a:p>
        </p:txBody>
      </p:sp>
      <p:sp>
        <p:nvSpPr>
          <p:cNvPr id="5" name="Footer Placeholder 4"/>
          <p:cNvSpPr>
            <a:spLocks noGrp="1"/>
          </p:cNvSpPr>
          <p:nvPr>
            <p:ph type="ftr" sz="quarter" idx="11"/>
          </p:nvPr>
        </p:nvSpPr>
        <p:spPr/>
        <p:txBody>
          <a:bodyPr/>
          <a:lstStyle/>
          <a:p>
            <a:r>
              <a:rPr lang="en-US" smtClean="0"/>
              <a:t>A CISTER Template</a:t>
            </a:r>
            <a:endParaRPr lang="en-US"/>
          </a:p>
        </p:txBody>
      </p:sp>
      <p:sp>
        <p:nvSpPr>
          <p:cNvPr id="6" name="Slide Number Placeholder 5"/>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332199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6660231" y="188640"/>
            <a:ext cx="2483769" cy="5976664"/>
          </a:xfrm>
          <a:prstGeom prst="rect">
            <a:avLst/>
          </a:prstGeom>
          <a:solidFill>
            <a:srgbClr val="F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179513" y="188640"/>
            <a:ext cx="648071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E80C6-6F7B-4A66-94D6-B2708E3F6D27}" type="datetime1">
              <a:rPr lang="en-US" smtClean="0"/>
              <a:t>7/8/2014</a:t>
            </a:fld>
            <a:endParaRPr lang="en-US"/>
          </a:p>
        </p:txBody>
      </p:sp>
      <p:sp>
        <p:nvSpPr>
          <p:cNvPr id="5" name="Footer Placeholder 4"/>
          <p:cNvSpPr>
            <a:spLocks noGrp="1"/>
          </p:cNvSpPr>
          <p:nvPr>
            <p:ph type="ftr" sz="quarter" idx="11"/>
          </p:nvPr>
        </p:nvSpPr>
        <p:spPr/>
        <p:txBody>
          <a:bodyPr/>
          <a:lstStyle/>
          <a:p>
            <a:r>
              <a:rPr lang="en-US" smtClean="0"/>
              <a:t>A CISTER Template</a:t>
            </a:r>
            <a:endParaRPr lang="en-US"/>
          </a:p>
        </p:txBody>
      </p:sp>
      <p:sp>
        <p:nvSpPr>
          <p:cNvPr id="6" name="Slide Number Placeholder 5"/>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129990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1BA737E-4C38-4B49-BAFF-3950B3257663}" type="slidenum">
              <a:rPr lang="en-US" smtClean="0"/>
              <a:t>‹#›</a:t>
            </a:fld>
            <a:endParaRPr lang="en-US"/>
          </a:p>
        </p:txBody>
      </p:sp>
      <p:sp>
        <p:nvSpPr>
          <p:cNvPr id="9" name="Date Placeholder 3"/>
          <p:cNvSpPr>
            <a:spLocks noGrp="1"/>
          </p:cNvSpPr>
          <p:nvPr>
            <p:ph type="dt" sz="half" idx="2"/>
          </p:nvPr>
        </p:nvSpPr>
        <p:spPr>
          <a:xfrm>
            <a:off x="3623950" y="6329088"/>
            <a:ext cx="1785506" cy="365125"/>
          </a:xfrm>
          <a:prstGeom prst="rect">
            <a:avLst/>
          </a:prstGeom>
        </p:spPr>
        <p:txBody>
          <a:bodyPr vert="horz" lIns="91440" tIns="45720" rIns="91440" bIns="45720" rtlCol="0" anchor="ctr"/>
          <a:lstStyle>
            <a:lvl1pPr algn="l">
              <a:defRPr sz="1200">
                <a:solidFill>
                  <a:schemeClr val="accent1"/>
                </a:solidFill>
              </a:defRPr>
            </a:lvl1pPr>
          </a:lstStyle>
          <a:p>
            <a:fld id="{DBE01314-2727-4D51-B573-ABBB43622AA9}" type="datetime1">
              <a:rPr lang="en-US" smtClean="0"/>
              <a:t>7/8/2014</a:t>
            </a:fld>
            <a:endParaRPr lang="en-US"/>
          </a:p>
        </p:txBody>
      </p:sp>
      <p:sp>
        <p:nvSpPr>
          <p:cNvPr id="10" name="Footer Placeholder 4"/>
          <p:cNvSpPr>
            <a:spLocks noGrp="1"/>
          </p:cNvSpPr>
          <p:nvPr>
            <p:ph type="ftr" sz="quarter" idx="3"/>
          </p:nvPr>
        </p:nvSpPr>
        <p:spPr>
          <a:xfrm>
            <a:off x="5402001" y="6329088"/>
            <a:ext cx="2895600"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A CISTER Template</a:t>
            </a:r>
            <a:endParaRPr lang="en-US" dirty="0"/>
          </a:p>
        </p:txBody>
      </p:sp>
    </p:spTree>
    <p:extLst>
      <p:ext uri="{BB962C8B-B14F-4D97-AF65-F5344CB8AC3E}">
        <p14:creationId xmlns:p14="http://schemas.microsoft.com/office/powerpoint/2010/main" val="31185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179513" y="4437112"/>
            <a:ext cx="8964488" cy="1728192"/>
          </a:xfrm>
          <a:prstGeom prst="rect">
            <a:avLst/>
          </a:prstGeom>
          <a:solidFill>
            <a:srgbClr val="F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1BA737E-4C38-4B49-BAFF-3950B3257663}" type="slidenum">
              <a:rPr lang="en-US" smtClean="0"/>
              <a:t>‹#›</a:t>
            </a:fld>
            <a:endParaRPr lang="en-US"/>
          </a:p>
        </p:txBody>
      </p:sp>
      <p:sp>
        <p:nvSpPr>
          <p:cNvPr id="8" name="Rectangle 7"/>
          <p:cNvSpPr/>
          <p:nvPr userDrawn="1"/>
        </p:nvSpPr>
        <p:spPr>
          <a:xfrm>
            <a:off x="179513" y="0"/>
            <a:ext cx="8964488" cy="1556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2"/>
          </p:nvPr>
        </p:nvSpPr>
        <p:spPr>
          <a:xfrm>
            <a:off x="3623950" y="6329088"/>
            <a:ext cx="1785506" cy="365125"/>
          </a:xfrm>
          <a:prstGeom prst="rect">
            <a:avLst/>
          </a:prstGeom>
        </p:spPr>
        <p:txBody>
          <a:bodyPr vert="horz" lIns="91440" tIns="45720" rIns="91440" bIns="45720" rtlCol="0" anchor="ctr"/>
          <a:lstStyle>
            <a:lvl1pPr algn="l">
              <a:defRPr sz="1200">
                <a:solidFill>
                  <a:schemeClr val="accent1"/>
                </a:solidFill>
              </a:defRPr>
            </a:lvl1pPr>
          </a:lstStyle>
          <a:p>
            <a:fld id="{A9234E46-EAC5-4BBD-A633-69C0267D374B}" type="datetime1">
              <a:rPr lang="en-US" smtClean="0"/>
              <a:t>7/8/2014</a:t>
            </a:fld>
            <a:endParaRPr lang="en-US"/>
          </a:p>
        </p:txBody>
      </p:sp>
      <p:sp>
        <p:nvSpPr>
          <p:cNvPr id="12" name="Footer Placeholder 4"/>
          <p:cNvSpPr>
            <a:spLocks noGrp="1"/>
          </p:cNvSpPr>
          <p:nvPr>
            <p:ph type="ftr" sz="quarter" idx="3"/>
          </p:nvPr>
        </p:nvSpPr>
        <p:spPr>
          <a:xfrm>
            <a:off x="5402001" y="6329088"/>
            <a:ext cx="2895600"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A CISTER Template</a:t>
            </a:r>
            <a:endParaRPr lang="en-US" dirty="0"/>
          </a:p>
        </p:txBody>
      </p:sp>
    </p:spTree>
    <p:extLst>
      <p:ext uri="{BB962C8B-B14F-4D97-AF65-F5344CB8AC3E}">
        <p14:creationId xmlns:p14="http://schemas.microsoft.com/office/powerpoint/2010/main" val="23467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5F052D-135D-4B90-970D-B8EC60C376B5}"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a:p>
        </p:txBody>
      </p:sp>
      <p:sp>
        <p:nvSpPr>
          <p:cNvPr id="7" name="Slide Number Placeholder 6"/>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186163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9F826-8F94-4E8C-A021-7D2D1B03B190}" type="datetime1">
              <a:rPr lang="en-US" smtClean="0"/>
              <a:t>7/8/2014</a:t>
            </a:fld>
            <a:endParaRPr lang="en-US"/>
          </a:p>
        </p:txBody>
      </p:sp>
      <p:sp>
        <p:nvSpPr>
          <p:cNvPr id="8" name="Footer Placeholder 7"/>
          <p:cNvSpPr>
            <a:spLocks noGrp="1"/>
          </p:cNvSpPr>
          <p:nvPr>
            <p:ph type="ftr" sz="quarter" idx="11"/>
          </p:nvPr>
        </p:nvSpPr>
        <p:spPr/>
        <p:txBody>
          <a:bodyPr/>
          <a:lstStyle/>
          <a:p>
            <a:r>
              <a:rPr lang="en-US" smtClean="0"/>
              <a:t>A CISTER Template</a:t>
            </a:r>
            <a:endParaRPr lang="en-US"/>
          </a:p>
        </p:txBody>
      </p:sp>
      <p:sp>
        <p:nvSpPr>
          <p:cNvPr id="9" name="Slide Number Placeholder 8"/>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191111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86AEBE-550E-469F-8952-82E51D7C9C84}" type="datetime1">
              <a:rPr lang="en-US" smtClean="0"/>
              <a:t>7/8/2014</a:t>
            </a:fld>
            <a:endParaRPr lang="en-US"/>
          </a:p>
        </p:txBody>
      </p:sp>
      <p:sp>
        <p:nvSpPr>
          <p:cNvPr id="4" name="Footer Placeholder 3"/>
          <p:cNvSpPr>
            <a:spLocks noGrp="1"/>
          </p:cNvSpPr>
          <p:nvPr>
            <p:ph type="ftr" sz="quarter" idx="11"/>
          </p:nvPr>
        </p:nvSpPr>
        <p:spPr/>
        <p:txBody>
          <a:bodyPr/>
          <a:lstStyle/>
          <a:p>
            <a:r>
              <a:rPr lang="en-US" smtClean="0"/>
              <a:t>A CISTER Template</a:t>
            </a:r>
            <a:endParaRPr lang="en-US"/>
          </a:p>
        </p:txBody>
      </p:sp>
      <p:sp>
        <p:nvSpPr>
          <p:cNvPr id="5" name="Slide Number Placeholder 4"/>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188691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009F6-6251-47BC-AD48-895F89262FB9}" type="datetime1">
              <a:rPr lang="en-US" smtClean="0"/>
              <a:t>7/8/2014</a:t>
            </a:fld>
            <a:endParaRPr lang="en-US"/>
          </a:p>
        </p:txBody>
      </p:sp>
      <p:sp>
        <p:nvSpPr>
          <p:cNvPr id="3" name="Footer Placeholder 2"/>
          <p:cNvSpPr>
            <a:spLocks noGrp="1"/>
          </p:cNvSpPr>
          <p:nvPr>
            <p:ph type="ftr" sz="quarter" idx="11"/>
          </p:nvPr>
        </p:nvSpPr>
        <p:spPr/>
        <p:txBody>
          <a:bodyPr/>
          <a:lstStyle/>
          <a:p>
            <a:r>
              <a:rPr lang="en-US" smtClean="0"/>
              <a:t>A CISTER Template</a:t>
            </a:r>
            <a:endParaRPr lang="en-US"/>
          </a:p>
        </p:txBody>
      </p:sp>
      <p:sp>
        <p:nvSpPr>
          <p:cNvPr id="4" name="Slide Number Placeholder 3"/>
          <p:cNvSpPr>
            <a:spLocks noGrp="1"/>
          </p:cNvSpPr>
          <p:nvPr>
            <p:ph type="sldNum" sz="quarter" idx="12"/>
          </p:nvPr>
        </p:nvSpPr>
        <p:spPr/>
        <p:txBody>
          <a:bodyPr/>
          <a:lstStyle/>
          <a:p>
            <a:fld id="{61BA737E-4C38-4B49-BAFF-3950B3257663}" type="slidenum">
              <a:rPr lang="en-US" smtClean="0"/>
              <a:t>‹#›</a:t>
            </a:fld>
            <a:endParaRPr lang="en-US"/>
          </a:p>
        </p:txBody>
      </p:sp>
      <p:sp>
        <p:nvSpPr>
          <p:cNvPr id="5" name="Rectangle 4"/>
          <p:cNvSpPr/>
          <p:nvPr userDrawn="1"/>
        </p:nvSpPr>
        <p:spPr>
          <a:xfrm>
            <a:off x="179513" y="188640"/>
            <a:ext cx="896448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45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179513" y="188640"/>
            <a:ext cx="896448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1536E-0051-4169-9348-BB0298719C61}"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a:p>
        </p:txBody>
      </p:sp>
      <p:sp>
        <p:nvSpPr>
          <p:cNvPr id="7" name="Slide Number Placeholder 6"/>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209413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179513" y="4797152"/>
            <a:ext cx="8964488" cy="576064"/>
          </a:xfrm>
          <a:prstGeom prst="rect">
            <a:avLst/>
          </a:prstGeom>
          <a:solidFill>
            <a:srgbClr val="F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79513" y="188640"/>
            <a:ext cx="8964488"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ct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5ECB2-C96F-45AC-BF29-3F2A35B3C2DB}"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a:p>
        </p:txBody>
      </p:sp>
      <p:sp>
        <p:nvSpPr>
          <p:cNvPr id="7" name="Slide Number Placeholder 6"/>
          <p:cNvSpPr>
            <a:spLocks noGrp="1"/>
          </p:cNvSpPr>
          <p:nvPr>
            <p:ph type="sldNum" sz="quarter" idx="12"/>
          </p:nvPr>
        </p:nvSpPr>
        <p:spPr/>
        <p:txBody>
          <a:bodyPr/>
          <a:lstStyle/>
          <a:p>
            <a:fld id="{61BA737E-4C38-4B49-BAFF-3950B3257663}" type="slidenum">
              <a:rPr lang="en-US" smtClean="0"/>
              <a:t>‹#›</a:t>
            </a:fld>
            <a:endParaRPr lang="en-US"/>
          </a:p>
        </p:txBody>
      </p:sp>
    </p:spTree>
    <p:extLst>
      <p:ext uri="{BB962C8B-B14F-4D97-AF65-F5344CB8AC3E}">
        <p14:creationId xmlns:p14="http://schemas.microsoft.com/office/powerpoint/2010/main" val="74225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0"/>
            <a:ext cx="9144000" cy="1090613"/>
          </a:xfrm>
          <a:prstGeom prst="rect">
            <a:avLst/>
          </a:prstGeom>
          <a:solidFill>
            <a:srgbClr val="F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0906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23950" y="6329088"/>
            <a:ext cx="1785506" cy="365125"/>
          </a:xfrm>
          <a:prstGeom prst="rect">
            <a:avLst/>
          </a:prstGeom>
        </p:spPr>
        <p:txBody>
          <a:bodyPr vert="horz" lIns="91440" tIns="45720" rIns="91440" bIns="45720" rtlCol="0" anchor="ctr"/>
          <a:lstStyle>
            <a:lvl1pPr algn="l">
              <a:defRPr sz="1200">
                <a:solidFill>
                  <a:schemeClr val="accent1"/>
                </a:solidFill>
              </a:defRPr>
            </a:lvl1pPr>
          </a:lstStyle>
          <a:p>
            <a:fld id="{C61257B8-A574-451F-B7F7-CD4A8FA89B01}" type="datetime1">
              <a:rPr lang="en-US" smtClean="0"/>
              <a:t>7/8/2014</a:t>
            </a:fld>
            <a:endParaRPr lang="en-US"/>
          </a:p>
        </p:txBody>
      </p:sp>
      <p:sp>
        <p:nvSpPr>
          <p:cNvPr id="5" name="Footer Placeholder 4"/>
          <p:cNvSpPr>
            <a:spLocks noGrp="1"/>
          </p:cNvSpPr>
          <p:nvPr>
            <p:ph type="ftr" sz="quarter" idx="3"/>
          </p:nvPr>
        </p:nvSpPr>
        <p:spPr>
          <a:xfrm>
            <a:off x="5402001" y="6329088"/>
            <a:ext cx="2895600"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A CISTER Template</a:t>
            </a:r>
            <a:endParaRPr lang="en-US" dirty="0"/>
          </a:p>
        </p:txBody>
      </p:sp>
      <p:sp>
        <p:nvSpPr>
          <p:cNvPr id="7" name="Rectangle 6"/>
          <p:cNvSpPr/>
          <p:nvPr userDrawn="1"/>
        </p:nvSpPr>
        <p:spPr>
          <a:xfrm>
            <a:off x="0" y="0"/>
            <a:ext cx="179512"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297601" y="6165303"/>
            <a:ext cx="846400" cy="692697"/>
          </a:xfrm>
          <a:prstGeom prst="rect">
            <a:avLst/>
          </a:prstGeom>
          <a:solidFill>
            <a:srgbClr val="009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297600" y="6329088"/>
            <a:ext cx="846401" cy="365125"/>
          </a:xfrm>
          <a:prstGeom prst="rect">
            <a:avLst/>
          </a:prstGeom>
        </p:spPr>
        <p:txBody>
          <a:bodyPr vert="horz" lIns="91440" tIns="45720" rIns="91440" bIns="45720" rtlCol="0" anchor="ctr"/>
          <a:lstStyle>
            <a:lvl1pPr algn="ctr">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fld id="{61BA737E-4C38-4B49-BAFF-3950B3257663}" type="slidenum">
              <a:rPr lang="en-US" smtClean="0"/>
              <a:pPr/>
              <a:t>‹#›</a:t>
            </a:fld>
            <a:endParaRPr lang="en-US"/>
          </a:p>
        </p:txBody>
      </p:sp>
      <p:grpSp>
        <p:nvGrpSpPr>
          <p:cNvPr id="10" name="Group 9"/>
          <p:cNvGrpSpPr/>
          <p:nvPr userDrawn="1"/>
        </p:nvGrpSpPr>
        <p:grpSpPr>
          <a:xfrm>
            <a:off x="323528" y="6414592"/>
            <a:ext cx="3300422" cy="282268"/>
            <a:chOff x="1125538" y="5856186"/>
            <a:chExt cx="10729913" cy="917676"/>
          </a:xfrm>
        </p:grpSpPr>
        <p:sp>
          <p:nvSpPr>
            <p:cNvPr id="11" name="Freeform 230"/>
            <p:cNvSpPr>
              <a:spLocks/>
            </p:cNvSpPr>
            <p:nvPr userDrawn="1"/>
          </p:nvSpPr>
          <p:spPr bwMode="auto">
            <a:xfrm>
              <a:off x="2128838" y="6065838"/>
              <a:ext cx="554038" cy="347663"/>
            </a:xfrm>
            <a:custGeom>
              <a:avLst/>
              <a:gdLst>
                <a:gd name="T0" fmla="*/ 23 w 349"/>
                <a:gd name="T1" fmla="*/ 219 h 219"/>
                <a:gd name="T2" fmla="*/ 23 w 349"/>
                <a:gd name="T3" fmla="*/ 219 h 219"/>
                <a:gd name="T4" fmla="*/ 23 w 349"/>
                <a:gd name="T5" fmla="*/ 219 h 219"/>
                <a:gd name="T6" fmla="*/ 13 w 349"/>
                <a:gd name="T7" fmla="*/ 216 h 219"/>
                <a:gd name="T8" fmla="*/ 7 w 349"/>
                <a:gd name="T9" fmla="*/ 209 h 219"/>
                <a:gd name="T10" fmla="*/ 7 w 349"/>
                <a:gd name="T11" fmla="*/ 209 h 219"/>
                <a:gd name="T12" fmla="*/ 4 w 349"/>
                <a:gd name="T13" fmla="*/ 206 h 219"/>
                <a:gd name="T14" fmla="*/ 0 w 349"/>
                <a:gd name="T15" fmla="*/ 200 h 219"/>
                <a:gd name="T16" fmla="*/ 0 w 349"/>
                <a:gd name="T17" fmla="*/ 200 h 219"/>
                <a:gd name="T18" fmla="*/ 0 w 349"/>
                <a:gd name="T19" fmla="*/ 190 h 219"/>
                <a:gd name="T20" fmla="*/ 4 w 349"/>
                <a:gd name="T21" fmla="*/ 184 h 219"/>
                <a:gd name="T22" fmla="*/ 4 w 349"/>
                <a:gd name="T23" fmla="*/ 184 h 219"/>
                <a:gd name="T24" fmla="*/ 7 w 349"/>
                <a:gd name="T25" fmla="*/ 177 h 219"/>
                <a:gd name="T26" fmla="*/ 13 w 349"/>
                <a:gd name="T27" fmla="*/ 174 h 219"/>
                <a:gd name="T28" fmla="*/ 13 w 349"/>
                <a:gd name="T29" fmla="*/ 174 h 219"/>
                <a:gd name="T30" fmla="*/ 275 w 349"/>
                <a:gd name="T31" fmla="*/ 6 h 219"/>
                <a:gd name="T32" fmla="*/ 294 w 349"/>
                <a:gd name="T33" fmla="*/ 0 h 219"/>
                <a:gd name="T34" fmla="*/ 313 w 349"/>
                <a:gd name="T35" fmla="*/ 0 h 219"/>
                <a:gd name="T36" fmla="*/ 316 w 349"/>
                <a:gd name="T37" fmla="*/ 0 h 219"/>
                <a:gd name="T38" fmla="*/ 320 w 349"/>
                <a:gd name="T39" fmla="*/ 0 h 219"/>
                <a:gd name="T40" fmla="*/ 323 w 349"/>
                <a:gd name="T41" fmla="*/ 0 h 219"/>
                <a:gd name="T42" fmla="*/ 326 w 349"/>
                <a:gd name="T43" fmla="*/ 0 h 219"/>
                <a:gd name="T44" fmla="*/ 326 w 349"/>
                <a:gd name="T45" fmla="*/ 0 h 219"/>
                <a:gd name="T46" fmla="*/ 326 w 349"/>
                <a:gd name="T47" fmla="*/ 0 h 219"/>
                <a:gd name="T48" fmla="*/ 326 w 349"/>
                <a:gd name="T49" fmla="*/ 0 h 219"/>
                <a:gd name="T50" fmla="*/ 336 w 349"/>
                <a:gd name="T51" fmla="*/ 3 h 219"/>
                <a:gd name="T52" fmla="*/ 342 w 349"/>
                <a:gd name="T53" fmla="*/ 9 h 219"/>
                <a:gd name="T54" fmla="*/ 342 w 349"/>
                <a:gd name="T55" fmla="*/ 9 h 219"/>
                <a:gd name="T56" fmla="*/ 346 w 349"/>
                <a:gd name="T57" fmla="*/ 13 h 219"/>
                <a:gd name="T58" fmla="*/ 349 w 349"/>
                <a:gd name="T59" fmla="*/ 19 h 219"/>
                <a:gd name="T60" fmla="*/ 349 w 349"/>
                <a:gd name="T61" fmla="*/ 19 h 219"/>
                <a:gd name="T62" fmla="*/ 349 w 349"/>
                <a:gd name="T63" fmla="*/ 29 h 219"/>
                <a:gd name="T64" fmla="*/ 346 w 349"/>
                <a:gd name="T65" fmla="*/ 35 h 219"/>
                <a:gd name="T66" fmla="*/ 346 w 349"/>
                <a:gd name="T67" fmla="*/ 35 h 219"/>
                <a:gd name="T68" fmla="*/ 342 w 349"/>
                <a:gd name="T69" fmla="*/ 42 h 219"/>
                <a:gd name="T70" fmla="*/ 336 w 349"/>
                <a:gd name="T71" fmla="*/ 45 h 219"/>
                <a:gd name="T72" fmla="*/ 75 w 349"/>
                <a:gd name="T73" fmla="*/ 213 h 219"/>
                <a:gd name="T74" fmla="*/ 55 w 349"/>
                <a:gd name="T75" fmla="*/ 219 h 219"/>
                <a:gd name="T76" fmla="*/ 36 w 349"/>
                <a:gd name="T77" fmla="*/ 219 h 219"/>
                <a:gd name="T78" fmla="*/ 33 w 349"/>
                <a:gd name="T79" fmla="*/ 219 h 219"/>
                <a:gd name="T80" fmla="*/ 29 w 349"/>
                <a:gd name="T81" fmla="*/ 219 h 219"/>
                <a:gd name="T82" fmla="*/ 26 w 349"/>
                <a:gd name="T83" fmla="*/ 219 h 219"/>
                <a:gd name="T84" fmla="*/ 23 w 349"/>
                <a:gd name="T85" fmla="*/ 219 h 219"/>
                <a:gd name="T86" fmla="*/ 23 w 349"/>
                <a:gd name="T8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 h="219">
                  <a:moveTo>
                    <a:pt x="23" y="219"/>
                  </a:moveTo>
                  <a:lnTo>
                    <a:pt x="23" y="219"/>
                  </a:lnTo>
                  <a:lnTo>
                    <a:pt x="23" y="219"/>
                  </a:lnTo>
                  <a:lnTo>
                    <a:pt x="13" y="216"/>
                  </a:lnTo>
                  <a:lnTo>
                    <a:pt x="7" y="209"/>
                  </a:lnTo>
                  <a:lnTo>
                    <a:pt x="7" y="209"/>
                  </a:lnTo>
                  <a:lnTo>
                    <a:pt x="4" y="206"/>
                  </a:lnTo>
                  <a:lnTo>
                    <a:pt x="0" y="200"/>
                  </a:lnTo>
                  <a:lnTo>
                    <a:pt x="0" y="200"/>
                  </a:lnTo>
                  <a:lnTo>
                    <a:pt x="0" y="190"/>
                  </a:lnTo>
                  <a:lnTo>
                    <a:pt x="4" y="184"/>
                  </a:lnTo>
                  <a:lnTo>
                    <a:pt x="4" y="184"/>
                  </a:lnTo>
                  <a:lnTo>
                    <a:pt x="7" y="177"/>
                  </a:lnTo>
                  <a:lnTo>
                    <a:pt x="13" y="174"/>
                  </a:lnTo>
                  <a:lnTo>
                    <a:pt x="13" y="174"/>
                  </a:lnTo>
                  <a:lnTo>
                    <a:pt x="275" y="6"/>
                  </a:lnTo>
                  <a:lnTo>
                    <a:pt x="294" y="0"/>
                  </a:lnTo>
                  <a:lnTo>
                    <a:pt x="313" y="0"/>
                  </a:lnTo>
                  <a:lnTo>
                    <a:pt x="316" y="0"/>
                  </a:lnTo>
                  <a:lnTo>
                    <a:pt x="320" y="0"/>
                  </a:lnTo>
                  <a:lnTo>
                    <a:pt x="323" y="0"/>
                  </a:lnTo>
                  <a:lnTo>
                    <a:pt x="326" y="0"/>
                  </a:lnTo>
                  <a:lnTo>
                    <a:pt x="326" y="0"/>
                  </a:lnTo>
                  <a:lnTo>
                    <a:pt x="326" y="0"/>
                  </a:lnTo>
                  <a:lnTo>
                    <a:pt x="326" y="0"/>
                  </a:lnTo>
                  <a:lnTo>
                    <a:pt x="336" y="3"/>
                  </a:lnTo>
                  <a:lnTo>
                    <a:pt x="342" y="9"/>
                  </a:lnTo>
                  <a:lnTo>
                    <a:pt x="342" y="9"/>
                  </a:lnTo>
                  <a:lnTo>
                    <a:pt x="346" y="13"/>
                  </a:lnTo>
                  <a:lnTo>
                    <a:pt x="349" y="19"/>
                  </a:lnTo>
                  <a:lnTo>
                    <a:pt x="349" y="19"/>
                  </a:lnTo>
                  <a:lnTo>
                    <a:pt x="349" y="29"/>
                  </a:lnTo>
                  <a:lnTo>
                    <a:pt x="346" y="35"/>
                  </a:lnTo>
                  <a:lnTo>
                    <a:pt x="346" y="35"/>
                  </a:lnTo>
                  <a:lnTo>
                    <a:pt x="342" y="42"/>
                  </a:lnTo>
                  <a:lnTo>
                    <a:pt x="336" y="45"/>
                  </a:lnTo>
                  <a:lnTo>
                    <a:pt x="75" y="213"/>
                  </a:lnTo>
                  <a:lnTo>
                    <a:pt x="55" y="219"/>
                  </a:lnTo>
                  <a:lnTo>
                    <a:pt x="36" y="219"/>
                  </a:lnTo>
                  <a:lnTo>
                    <a:pt x="33" y="219"/>
                  </a:lnTo>
                  <a:lnTo>
                    <a:pt x="29" y="219"/>
                  </a:lnTo>
                  <a:lnTo>
                    <a:pt x="26" y="219"/>
                  </a:lnTo>
                  <a:lnTo>
                    <a:pt x="23" y="219"/>
                  </a:lnTo>
                  <a:lnTo>
                    <a:pt x="23" y="219"/>
                  </a:lnTo>
                  <a:close/>
                </a:path>
              </a:pathLst>
            </a:custGeom>
            <a:solidFill>
              <a:srgbClr val="009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31"/>
            <p:cNvSpPr>
              <a:spLocks/>
            </p:cNvSpPr>
            <p:nvPr userDrawn="1"/>
          </p:nvSpPr>
          <p:spPr bwMode="auto">
            <a:xfrm>
              <a:off x="1125538" y="5907088"/>
              <a:ext cx="2073275" cy="854075"/>
            </a:xfrm>
            <a:custGeom>
              <a:avLst/>
              <a:gdLst>
                <a:gd name="T0" fmla="*/ 997 w 1306"/>
                <a:gd name="T1" fmla="*/ 529 h 538"/>
                <a:gd name="T2" fmla="*/ 990 w 1306"/>
                <a:gd name="T3" fmla="*/ 519 h 538"/>
                <a:gd name="T4" fmla="*/ 987 w 1306"/>
                <a:gd name="T5" fmla="*/ 506 h 538"/>
                <a:gd name="T6" fmla="*/ 994 w 1306"/>
                <a:gd name="T7" fmla="*/ 493 h 538"/>
                <a:gd name="T8" fmla="*/ 1026 w 1306"/>
                <a:gd name="T9" fmla="*/ 471 h 538"/>
                <a:gd name="T10" fmla="*/ 1113 w 1306"/>
                <a:gd name="T11" fmla="*/ 406 h 538"/>
                <a:gd name="T12" fmla="*/ 1168 w 1306"/>
                <a:gd name="T13" fmla="*/ 338 h 538"/>
                <a:gd name="T14" fmla="*/ 1190 w 1306"/>
                <a:gd name="T15" fmla="*/ 290 h 538"/>
                <a:gd name="T16" fmla="*/ 1194 w 1306"/>
                <a:gd name="T17" fmla="*/ 245 h 538"/>
                <a:gd name="T18" fmla="*/ 1181 w 1306"/>
                <a:gd name="T19" fmla="*/ 203 h 538"/>
                <a:gd name="T20" fmla="*/ 1148 w 1306"/>
                <a:gd name="T21" fmla="*/ 164 h 538"/>
                <a:gd name="T22" fmla="*/ 1094 w 1306"/>
                <a:gd name="T23" fmla="*/ 129 h 538"/>
                <a:gd name="T24" fmla="*/ 1013 w 1306"/>
                <a:gd name="T25" fmla="*/ 100 h 538"/>
                <a:gd name="T26" fmla="*/ 942 w 1306"/>
                <a:gd name="T27" fmla="*/ 84 h 538"/>
                <a:gd name="T28" fmla="*/ 865 w 1306"/>
                <a:gd name="T29" fmla="*/ 77 h 538"/>
                <a:gd name="T30" fmla="*/ 700 w 1306"/>
                <a:gd name="T31" fmla="*/ 77 h 538"/>
                <a:gd name="T32" fmla="*/ 529 w 1306"/>
                <a:gd name="T33" fmla="*/ 100 h 538"/>
                <a:gd name="T34" fmla="*/ 362 w 1306"/>
                <a:gd name="T35" fmla="*/ 145 h 538"/>
                <a:gd name="T36" fmla="*/ 297 w 1306"/>
                <a:gd name="T37" fmla="*/ 168 h 538"/>
                <a:gd name="T38" fmla="*/ 239 w 1306"/>
                <a:gd name="T39" fmla="*/ 193 h 538"/>
                <a:gd name="T40" fmla="*/ 181 w 1306"/>
                <a:gd name="T41" fmla="*/ 222 h 538"/>
                <a:gd name="T42" fmla="*/ 126 w 1306"/>
                <a:gd name="T43" fmla="*/ 255 h 538"/>
                <a:gd name="T44" fmla="*/ 68 w 1306"/>
                <a:gd name="T45" fmla="*/ 280 h 538"/>
                <a:gd name="T46" fmla="*/ 42 w 1306"/>
                <a:gd name="T47" fmla="*/ 284 h 538"/>
                <a:gd name="T48" fmla="*/ 17 w 1306"/>
                <a:gd name="T49" fmla="*/ 280 h 538"/>
                <a:gd name="T50" fmla="*/ 0 w 1306"/>
                <a:gd name="T51" fmla="*/ 267 h 538"/>
                <a:gd name="T52" fmla="*/ 0 w 1306"/>
                <a:gd name="T53" fmla="*/ 255 h 538"/>
                <a:gd name="T54" fmla="*/ 13 w 1306"/>
                <a:gd name="T55" fmla="*/ 226 h 538"/>
                <a:gd name="T56" fmla="*/ 81 w 1306"/>
                <a:gd name="T57" fmla="*/ 184 h 538"/>
                <a:gd name="T58" fmla="*/ 165 w 1306"/>
                <a:gd name="T59" fmla="*/ 142 h 538"/>
                <a:gd name="T60" fmla="*/ 255 w 1306"/>
                <a:gd name="T61" fmla="*/ 103 h 538"/>
                <a:gd name="T62" fmla="*/ 349 w 1306"/>
                <a:gd name="T63" fmla="*/ 74 h 538"/>
                <a:gd name="T64" fmla="*/ 497 w 1306"/>
                <a:gd name="T65" fmla="*/ 35 h 538"/>
                <a:gd name="T66" fmla="*/ 697 w 1306"/>
                <a:gd name="T67" fmla="*/ 6 h 538"/>
                <a:gd name="T68" fmla="*/ 832 w 1306"/>
                <a:gd name="T69" fmla="*/ 0 h 538"/>
                <a:gd name="T70" fmla="*/ 907 w 1306"/>
                <a:gd name="T71" fmla="*/ 3 h 538"/>
                <a:gd name="T72" fmla="*/ 978 w 1306"/>
                <a:gd name="T73" fmla="*/ 13 h 538"/>
                <a:gd name="T74" fmla="*/ 1042 w 1306"/>
                <a:gd name="T75" fmla="*/ 22 h 538"/>
                <a:gd name="T76" fmla="*/ 1074 w 1306"/>
                <a:gd name="T77" fmla="*/ 32 h 538"/>
                <a:gd name="T78" fmla="*/ 1074 w 1306"/>
                <a:gd name="T79" fmla="*/ 32 h 538"/>
                <a:gd name="T80" fmla="*/ 1171 w 1306"/>
                <a:gd name="T81" fmla="*/ 68 h 538"/>
                <a:gd name="T82" fmla="*/ 1242 w 1306"/>
                <a:gd name="T83" fmla="*/ 113 h 538"/>
                <a:gd name="T84" fmla="*/ 1287 w 1306"/>
                <a:gd name="T85" fmla="*/ 168 h 538"/>
                <a:gd name="T86" fmla="*/ 1303 w 1306"/>
                <a:gd name="T87" fmla="*/ 226 h 538"/>
                <a:gd name="T88" fmla="*/ 1300 w 1306"/>
                <a:gd name="T89" fmla="*/ 287 h 538"/>
                <a:gd name="T90" fmla="*/ 1271 w 1306"/>
                <a:gd name="T91" fmla="*/ 351 h 538"/>
                <a:gd name="T92" fmla="*/ 1242 w 1306"/>
                <a:gd name="T93" fmla="*/ 393 h 538"/>
                <a:gd name="T94" fmla="*/ 1203 w 1306"/>
                <a:gd name="T95" fmla="*/ 432 h 538"/>
                <a:gd name="T96" fmla="*/ 1100 w 1306"/>
                <a:gd name="T97" fmla="*/ 513 h 538"/>
                <a:gd name="T98" fmla="*/ 1074 w 1306"/>
                <a:gd name="T99" fmla="*/ 525 h 538"/>
                <a:gd name="T100" fmla="*/ 1042 w 1306"/>
                <a:gd name="T101" fmla="*/ 538 h 538"/>
                <a:gd name="T102" fmla="*/ 1019 w 1306"/>
                <a:gd name="T10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6" h="538">
                  <a:moveTo>
                    <a:pt x="1007" y="535"/>
                  </a:moveTo>
                  <a:lnTo>
                    <a:pt x="997" y="529"/>
                  </a:lnTo>
                  <a:lnTo>
                    <a:pt x="994" y="525"/>
                  </a:lnTo>
                  <a:lnTo>
                    <a:pt x="990" y="519"/>
                  </a:lnTo>
                  <a:lnTo>
                    <a:pt x="987" y="513"/>
                  </a:lnTo>
                  <a:lnTo>
                    <a:pt x="987" y="506"/>
                  </a:lnTo>
                  <a:lnTo>
                    <a:pt x="990" y="500"/>
                  </a:lnTo>
                  <a:lnTo>
                    <a:pt x="994" y="493"/>
                  </a:lnTo>
                  <a:lnTo>
                    <a:pt x="1000" y="487"/>
                  </a:lnTo>
                  <a:lnTo>
                    <a:pt x="1026" y="471"/>
                  </a:lnTo>
                  <a:lnTo>
                    <a:pt x="1074" y="438"/>
                  </a:lnTo>
                  <a:lnTo>
                    <a:pt x="1113" y="406"/>
                  </a:lnTo>
                  <a:lnTo>
                    <a:pt x="1145" y="371"/>
                  </a:lnTo>
                  <a:lnTo>
                    <a:pt x="1168" y="338"/>
                  </a:lnTo>
                  <a:lnTo>
                    <a:pt x="1181" y="316"/>
                  </a:lnTo>
                  <a:lnTo>
                    <a:pt x="1190" y="290"/>
                  </a:lnTo>
                  <a:lnTo>
                    <a:pt x="1194" y="267"/>
                  </a:lnTo>
                  <a:lnTo>
                    <a:pt x="1194" y="245"/>
                  </a:lnTo>
                  <a:lnTo>
                    <a:pt x="1190" y="222"/>
                  </a:lnTo>
                  <a:lnTo>
                    <a:pt x="1181" y="203"/>
                  </a:lnTo>
                  <a:lnTo>
                    <a:pt x="1168" y="184"/>
                  </a:lnTo>
                  <a:lnTo>
                    <a:pt x="1148" y="164"/>
                  </a:lnTo>
                  <a:lnTo>
                    <a:pt x="1123" y="145"/>
                  </a:lnTo>
                  <a:lnTo>
                    <a:pt x="1094" y="129"/>
                  </a:lnTo>
                  <a:lnTo>
                    <a:pt x="1055" y="113"/>
                  </a:lnTo>
                  <a:lnTo>
                    <a:pt x="1013" y="100"/>
                  </a:lnTo>
                  <a:lnTo>
                    <a:pt x="978" y="90"/>
                  </a:lnTo>
                  <a:lnTo>
                    <a:pt x="942" y="84"/>
                  </a:lnTo>
                  <a:lnTo>
                    <a:pt x="903" y="80"/>
                  </a:lnTo>
                  <a:lnTo>
                    <a:pt x="865" y="77"/>
                  </a:lnTo>
                  <a:lnTo>
                    <a:pt x="784" y="74"/>
                  </a:lnTo>
                  <a:lnTo>
                    <a:pt x="700" y="77"/>
                  </a:lnTo>
                  <a:lnTo>
                    <a:pt x="616" y="87"/>
                  </a:lnTo>
                  <a:lnTo>
                    <a:pt x="529" y="100"/>
                  </a:lnTo>
                  <a:lnTo>
                    <a:pt x="445" y="119"/>
                  </a:lnTo>
                  <a:lnTo>
                    <a:pt x="362" y="145"/>
                  </a:lnTo>
                  <a:lnTo>
                    <a:pt x="329" y="155"/>
                  </a:lnTo>
                  <a:lnTo>
                    <a:pt x="297" y="168"/>
                  </a:lnTo>
                  <a:lnTo>
                    <a:pt x="268" y="180"/>
                  </a:lnTo>
                  <a:lnTo>
                    <a:pt x="239" y="193"/>
                  </a:lnTo>
                  <a:lnTo>
                    <a:pt x="210" y="206"/>
                  </a:lnTo>
                  <a:lnTo>
                    <a:pt x="181" y="222"/>
                  </a:lnTo>
                  <a:lnTo>
                    <a:pt x="152" y="238"/>
                  </a:lnTo>
                  <a:lnTo>
                    <a:pt x="126" y="255"/>
                  </a:lnTo>
                  <a:lnTo>
                    <a:pt x="97" y="267"/>
                  </a:lnTo>
                  <a:lnTo>
                    <a:pt x="68" y="280"/>
                  </a:lnTo>
                  <a:lnTo>
                    <a:pt x="55" y="284"/>
                  </a:lnTo>
                  <a:lnTo>
                    <a:pt x="42" y="284"/>
                  </a:lnTo>
                  <a:lnTo>
                    <a:pt x="26" y="284"/>
                  </a:lnTo>
                  <a:lnTo>
                    <a:pt x="17" y="280"/>
                  </a:lnTo>
                  <a:lnTo>
                    <a:pt x="7" y="274"/>
                  </a:lnTo>
                  <a:lnTo>
                    <a:pt x="0" y="267"/>
                  </a:lnTo>
                  <a:lnTo>
                    <a:pt x="0" y="261"/>
                  </a:lnTo>
                  <a:lnTo>
                    <a:pt x="0" y="255"/>
                  </a:lnTo>
                  <a:lnTo>
                    <a:pt x="4" y="238"/>
                  </a:lnTo>
                  <a:lnTo>
                    <a:pt x="13" y="226"/>
                  </a:lnTo>
                  <a:lnTo>
                    <a:pt x="42" y="206"/>
                  </a:lnTo>
                  <a:lnTo>
                    <a:pt x="81" y="184"/>
                  </a:lnTo>
                  <a:lnTo>
                    <a:pt x="123" y="161"/>
                  </a:lnTo>
                  <a:lnTo>
                    <a:pt x="165" y="142"/>
                  </a:lnTo>
                  <a:lnTo>
                    <a:pt x="210" y="122"/>
                  </a:lnTo>
                  <a:lnTo>
                    <a:pt x="255" y="103"/>
                  </a:lnTo>
                  <a:lnTo>
                    <a:pt x="300" y="87"/>
                  </a:lnTo>
                  <a:lnTo>
                    <a:pt x="349" y="74"/>
                  </a:lnTo>
                  <a:lnTo>
                    <a:pt x="397" y="58"/>
                  </a:lnTo>
                  <a:lnTo>
                    <a:pt x="497" y="35"/>
                  </a:lnTo>
                  <a:lnTo>
                    <a:pt x="597" y="16"/>
                  </a:lnTo>
                  <a:lnTo>
                    <a:pt x="697" y="6"/>
                  </a:lnTo>
                  <a:lnTo>
                    <a:pt x="797" y="0"/>
                  </a:lnTo>
                  <a:lnTo>
                    <a:pt x="832" y="0"/>
                  </a:lnTo>
                  <a:lnTo>
                    <a:pt x="871" y="3"/>
                  </a:lnTo>
                  <a:lnTo>
                    <a:pt x="907" y="3"/>
                  </a:lnTo>
                  <a:lnTo>
                    <a:pt x="942" y="6"/>
                  </a:lnTo>
                  <a:lnTo>
                    <a:pt x="978" y="13"/>
                  </a:lnTo>
                  <a:lnTo>
                    <a:pt x="1010" y="16"/>
                  </a:lnTo>
                  <a:lnTo>
                    <a:pt x="1042" y="22"/>
                  </a:lnTo>
                  <a:lnTo>
                    <a:pt x="1074" y="32"/>
                  </a:lnTo>
                  <a:lnTo>
                    <a:pt x="1074" y="32"/>
                  </a:lnTo>
                  <a:lnTo>
                    <a:pt x="1074" y="32"/>
                  </a:lnTo>
                  <a:lnTo>
                    <a:pt x="1074" y="32"/>
                  </a:lnTo>
                  <a:lnTo>
                    <a:pt x="1126" y="48"/>
                  </a:lnTo>
                  <a:lnTo>
                    <a:pt x="1171" y="68"/>
                  </a:lnTo>
                  <a:lnTo>
                    <a:pt x="1210" y="90"/>
                  </a:lnTo>
                  <a:lnTo>
                    <a:pt x="1242" y="113"/>
                  </a:lnTo>
                  <a:lnTo>
                    <a:pt x="1268" y="138"/>
                  </a:lnTo>
                  <a:lnTo>
                    <a:pt x="1287" y="168"/>
                  </a:lnTo>
                  <a:lnTo>
                    <a:pt x="1297" y="193"/>
                  </a:lnTo>
                  <a:lnTo>
                    <a:pt x="1303" y="226"/>
                  </a:lnTo>
                  <a:lnTo>
                    <a:pt x="1306" y="255"/>
                  </a:lnTo>
                  <a:lnTo>
                    <a:pt x="1300" y="287"/>
                  </a:lnTo>
                  <a:lnTo>
                    <a:pt x="1287" y="319"/>
                  </a:lnTo>
                  <a:lnTo>
                    <a:pt x="1271" y="351"/>
                  </a:lnTo>
                  <a:lnTo>
                    <a:pt x="1258" y="374"/>
                  </a:lnTo>
                  <a:lnTo>
                    <a:pt x="1242" y="393"/>
                  </a:lnTo>
                  <a:lnTo>
                    <a:pt x="1223" y="413"/>
                  </a:lnTo>
                  <a:lnTo>
                    <a:pt x="1203" y="432"/>
                  </a:lnTo>
                  <a:lnTo>
                    <a:pt x="1155" y="474"/>
                  </a:lnTo>
                  <a:lnTo>
                    <a:pt x="1100" y="513"/>
                  </a:lnTo>
                  <a:lnTo>
                    <a:pt x="1094" y="516"/>
                  </a:lnTo>
                  <a:lnTo>
                    <a:pt x="1074" y="525"/>
                  </a:lnTo>
                  <a:lnTo>
                    <a:pt x="1052" y="535"/>
                  </a:lnTo>
                  <a:lnTo>
                    <a:pt x="1042" y="538"/>
                  </a:lnTo>
                  <a:lnTo>
                    <a:pt x="1029" y="538"/>
                  </a:lnTo>
                  <a:lnTo>
                    <a:pt x="1019" y="538"/>
                  </a:lnTo>
                  <a:lnTo>
                    <a:pt x="1007" y="535"/>
                  </a:lnTo>
                  <a:close/>
                </a:path>
              </a:pathLst>
            </a:custGeom>
            <a:solidFill>
              <a:srgbClr val="009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32"/>
            <p:cNvSpPr>
              <a:spLocks/>
            </p:cNvSpPr>
            <p:nvPr userDrawn="1"/>
          </p:nvSpPr>
          <p:spPr bwMode="auto">
            <a:xfrm>
              <a:off x="1817688" y="6408738"/>
              <a:ext cx="368300" cy="200025"/>
            </a:xfrm>
            <a:custGeom>
              <a:avLst/>
              <a:gdLst>
                <a:gd name="T0" fmla="*/ 190 w 232"/>
                <a:gd name="T1" fmla="*/ 6 h 126"/>
                <a:gd name="T2" fmla="*/ 206 w 232"/>
                <a:gd name="T3" fmla="*/ 9 h 126"/>
                <a:gd name="T4" fmla="*/ 219 w 232"/>
                <a:gd name="T5" fmla="*/ 19 h 126"/>
                <a:gd name="T6" fmla="*/ 229 w 232"/>
                <a:gd name="T7" fmla="*/ 32 h 126"/>
                <a:gd name="T8" fmla="*/ 232 w 232"/>
                <a:gd name="T9" fmla="*/ 42 h 126"/>
                <a:gd name="T10" fmla="*/ 232 w 232"/>
                <a:gd name="T11" fmla="*/ 58 h 126"/>
                <a:gd name="T12" fmla="*/ 225 w 232"/>
                <a:gd name="T13" fmla="*/ 71 h 126"/>
                <a:gd name="T14" fmla="*/ 216 w 232"/>
                <a:gd name="T15" fmla="*/ 84 h 126"/>
                <a:gd name="T16" fmla="*/ 200 w 232"/>
                <a:gd name="T17" fmla="*/ 97 h 126"/>
                <a:gd name="T18" fmla="*/ 200 w 232"/>
                <a:gd name="T19" fmla="*/ 97 h 126"/>
                <a:gd name="T20" fmla="*/ 200 w 232"/>
                <a:gd name="T21" fmla="*/ 97 h 126"/>
                <a:gd name="T22" fmla="*/ 196 w 232"/>
                <a:gd name="T23" fmla="*/ 97 h 126"/>
                <a:gd name="T24" fmla="*/ 190 w 232"/>
                <a:gd name="T25" fmla="*/ 103 h 126"/>
                <a:gd name="T26" fmla="*/ 177 w 232"/>
                <a:gd name="T27" fmla="*/ 106 h 126"/>
                <a:gd name="T28" fmla="*/ 167 w 232"/>
                <a:gd name="T29" fmla="*/ 113 h 126"/>
                <a:gd name="T30" fmla="*/ 158 w 232"/>
                <a:gd name="T31" fmla="*/ 116 h 126"/>
                <a:gd name="T32" fmla="*/ 129 w 232"/>
                <a:gd name="T33" fmla="*/ 122 h 126"/>
                <a:gd name="T34" fmla="*/ 97 w 232"/>
                <a:gd name="T35" fmla="*/ 126 h 126"/>
                <a:gd name="T36" fmla="*/ 71 w 232"/>
                <a:gd name="T37" fmla="*/ 126 h 126"/>
                <a:gd name="T38" fmla="*/ 42 w 232"/>
                <a:gd name="T39" fmla="*/ 122 h 126"/>
                <a:gd name="T40" fmla="*/ 26 w 232"/>
                <a:gd name="T41" fmla="*/ 116 h 126"/>
                <a:gd name="T42" fmla="*/ 13 w 232"/>
                <a:gd name="T43" fmla="*/ 109 h 126"/>
                <a:gd name="T44" fmla="*/ 6 w 232"/>
                <a:gd name="T45" fmla="*/ 97 h 126"/>
                <a:gd name="T46" fmla="*/ 0 w 232"/>
                <a:gd name="T47" fmla="*/ 84 h 126"/>
                <a:gd name="T48" fmla="*/ 3 w 232"/>
                <a:gd name="T49" fmla="*/ 71 h 126"/>
                <a:gd name="T50" fmla="*/ 6 w 232"/>
                <a:gd name="T51" fmla="*/ 58 h 126"/>
                <a:gd name="T52" fmla="*/ 19 w 232"/>
                <a:gd name="T53" fmla="*/ 45 h 126"/>
                <a:gd name="T54" fmla="*/ 35 w 232"/>
                <a:gd name="T55" fmla="*/ 32 h 126"/>
                <a:gd name="T56" fmla="*/ 35 w 232"/>
                <a:gd name="T57" fmla="*/ 32 h 126"/>
                <a:gd name="T58" fmla="*/ 35 w 232"/>
                <a:gd name="T59" fmla="*/ 32 h 126"/>
                <a:gd name="T60" fmla="*/ 35 w 232"/>
                <a:gd name="T61" fmla="*/ 32 h 126"/>
                <a:gd name="T62" fmla="*/ 45 w 232"/>
                <a:gd name="T63" fmla="*/ 26 h 126"/>
                <a:gd name="T64" fmla="*/ 55 w 232"/>
                <a:gd name="T65" fmla="*/ 22 h 126"/>
                <a:gd name="T66" fmla="*/ 67 w 232"/>
                <a:gd name="T67" fmla="*/ 16 h 126"/>
                <a:gd name="T68" fmla="*/ 77 w 232"/>
                <a:gd name="T69" fmla="*/ 13 h 126"/>
                <a:gd name="T70" fmla="*/ 106 w 232"/>
                <a:gd name="T71" fmla="*/ 6 h 126"/>
                <a:gd name="T72" fmla="*/ 135 w 232"/>
                <a:gd name="T73" fmla="*/ 0 h 126"/>
                <a:gd name="T74" fmla="*/ 164 w 232"/>
                <a:gd name="T75" fmla="*/ 0 h 126"/>
                <a:gd name="T76" fmla="*/ 190 w 232"/>
                <a:gd name="T7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26">
                  <a:moveTo>
                    <a:pt x="190" y="6"/>
                  </a:moveTo>
                  <a:lnTo>
                    <a:pt x="206" y="9"/>
                  </a:lnTo>
                  <a:lnTo>
                    <a:pt x="219" y="19"/>
                  </a:lnTo>
                  <a:lnTo>
                    <a:pt x="229" y="32"/>
                  </a:lnTo>
                  <a:lnTo>
                    <a:pt x="232" y="42"/>
                  </a:lnTo>
                  <a:lnTo>
                    <a:pt x="232" y="58"/>
                  </a:lnTo>
                  <a:lnTo>
                    <a:pt x="225" y="71"/>
                  </a:lnTo>
                  <a:lnTo>
                    <a:pt x="216" y="84"/>
                  </a:lnTo>
                  <a:lnTo>
                    <a:pt x="200" y="97"/>
                  </a:lnTo>
                  <a:lnTo>
                    <a:pt x="200" y="97"/>
                  </a:lnTo>
                  <a:lnTo>
                    <a:pt x="200" y="97"/>
                  </a:lnTo>
                  <a:lnTo>
                    <a:pt x="196" y="97"/>
                  </a:lnTo>
                  <a:lnTo>
                    <a:pt x="190" y="103"/>
                  </a:lnTo>
                  <a:lnTo>
                    <a:pt x="177" y="106"/>
                  </a:lnTo>
                  <a:lnTo>
                    <a:pt x="167" y="113"/>
                  </a:lnTo>
                  <a:lnTo>
                    <a:pt x="158" y="116"/>
                  </a:lnTo>
                  <a:lnTo>
                    <a:pt x="129" y="122"/>
                  </a:lnTo>
                  <a:lnTo>
                    <a:pt x="97" y="126"/>
                  </a:lnTo>
                  <a:lnTo>
                    <a:pt x="71" y="126"/>
                  </a:lnTo>
                  <a:lnTo>
                    <a:pt x="42" y="122"/>
                  </a:lnTo>
                  <a:lnTo>
                    <a:pt x="26" y="116"/>
                  </a:lnTo>
                  <a:lnTo>
                    <a:pt x="13" y="109"/>
                  </a:lnTo>
                  <a:lnTo>
                    <a:pt x="6" y="97"/>
                  </a:lnTo>
                  <a:lnTo>
                    <a:pt x="0" y="84"/>
                  </a:lnTo>
                  <a:lnTo>
                    <a:pt x="3" y="71"/>
                  </a:lnTo>
                  <a:lnTo>
                    <a:pt x="6" y="58"/>
                  </a:lnTo>
                  <a:lnTo>
                    <a:pt x="19" y="45"/>
                  </a:lnTo>
                  <a:lnTo>
                    <a:pt x="35" y="32"/>
                  </a:lnTo>
                  <a:lnTo>
                    <a:pt x="35" y="32"/>
                  </a:lnTo>
                  <a:lnTo>
                    <a:pt x="35" y="32"/>
                  </a:lnTo>
                  <a:lnTo>
                    <a:pt x="35" y="32"/>
                  </a:lnTo>
                  <a:lnTo>
                    <a:pt x="45" y="26"/>
                  </a:lnTo>
                  <a:lnTo>
                    <a:pt x="55" y="22"/>
                  </a:lnTo>
                  <a:lnTo>
                    <a:pt x="67" y="16"/>
                  </a:lnTo>
                  <a:lnTo>
                    <a:pt x="77" y="13"/>
                  </a:lnTo>
                  <a:lnTo>
                    <a:pt x="106" y="6"/>
                  </a:lnTo>
                  <a:lnTo>
                    <a:pt x="135" y="0"/>
                  </a:lnTo>
                  <a:lnTo>
                    <a:pt x="164" y="0"/>
                  </a:lnTo>
                  <a:lnTo>
                    <a:pt x="190" y="6"/>
                  </a:lnTo>
                  <a:close/>
                </a:path>
              </a:pathLst>
            </a:custGeom>
            <a:solidFill>
              <a:srgbClr val="009D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3"/>
            <p:cNvSpPr>
              <a:spLocks/>
            </p:cNvSpPr>
            <p:nvPr userDrawn="1"/>
          </p:nvSpPr>
          <p:spPr bwMode="auto">
            <a:xfrm>
              <a:off x="2211388" y="6408738"/>
              <a:ext cx="584200" cy="117475"/>
            </a:xfrm>
            <a:custGeom>
              <a:avLst/>
              <a:gdLst>
                <a:gd name="T0" fmla="*/ 0 w 368"/>
                <a:gd name="T1" fmla="*/ 51 h 74"/>
                <a:gd name="T2" fmla="*/ 0 w 368"/>
                <a:gd name="T3" fmla="*/ 45 h 74"/>
                <a:gd name="T4" fmla="*/ 3 w 368"/>
                <a:gd name="T5" fmla="*/ 39 h 74"/>
                <a:gd name="T6" fmla="*/ 3 w 368"/>
                <a:gd name="T7" fmla="*/ 39 h 74"/>
                <a:gd name="T8" fmla="*/ 7 w 368"/>
                <a:gd name="T9" fmla="*/ 32 h 74"/>
                <a:gd name="T10" fmla="*/ 13 w 368"/>
                <a:gd name="T11" fmla="*/ 26 h 74"/>
                <a:gd name="T12" fmla="*/ 23 w 368"/>
                <a:gd name="T13" fmla="*/ 19 h 74"/>
                <a:gd name="T14" fmla="*/ 29 w 368"/>
                <a:gd name="T15" fmla="*/ 16 h 74"/>
                <a:gd name="T16" fmla="*/ 32 w 368"/>
                <a:gd name="T17" fmla="*/ 16 h 74"/>
                <a:gd name="T18" fmla="*/ 36 w 368"/>
                <a:gd name="T19" fmla="*/ 16 h 74"/>
                <a:gd name="T20" fmla="*/ 42 w 368"/>
                <a:gd name="T21" fmla="*/ 13 h 74"/>
                <a:gd name="T22" fmla="*/ 45 w 368"/>
                <a:gd name="T23" fmla="*/ 13 h 74"/>
                <a:gd name="T24" fmla="*/ 45 w 368"/>
                <a:gd name="T25" fmla="*/ 13 h 74"/>
                <a:gd name="T26" fmla="*/ 45 w 368"/>
                <a:gd name="T27" fmla="*/ 13 h 74"/>
                <a:gd name="T28" fmla="*/ 45 w 368"/>
                <a:gd name="T29" fmla="*/ 13 h 74"/>
                <a:gd name="T30" fmla="*/ 335 w 368"/>
                <a:gd name="T31" fmla="*/ 0 h 74"/>
                <a:gd name="T32" fmla="*/ 345 w 368"/>
                <a:gd name="T33" fmla="*/ 0 h 74"/>
                <a:gd name="T34" fmla="*/ 355 w 368"/>
                <a:gd name="T35" fmla="*/ 3 h 74"/>
                <a:gd name="T36" fmla="*/ 355 w 368"/>
                <a:gd name="T37" fmla="*/ 3 h 74"/>
                <a:gd name="T38" fmla="*/ 361 w 368"/>
                <a:gd name="T39" fmla="*/ 6 h 74"/>
                <a:gd name="T40" fmla="*/ 364 w 368"/>
                <a:gd name="T41" fmla="*/ 9 h 74"/>
                <a:gd name="T42" fmla="*/ 368 w 368"/>
                <a:gd name="T43" fmla="*/ 16 h 74"/>
                <a:gd name="T44" fmla="*/ 368 w 368"/>
                <a:gd name="T45" fmla="*/ 22 h 74"/>
                <a:gd name="T46" fmla="*/ 368 w 368"/>
                <a:gd name="T47" fmla="*/ 22 h 74"/>
                <a:gd name="T48" fmla="*/ 368 w 368"/>
                <a:gd name="T49" fmla="*/ 29 h 74"/>
                <a:gd name="T50" fmla="*/ 368 w 368"/>
                <a:gd name="T51" fmla="*/ 35 h 74"/>
                <a:gd name="T52" fmla="*/ 361 w 368"/>
                <a:gd name="T53" fmla="*/ 42 h 74"/>
                <a:gd name="T54" fmla="*/ 355 w 368"/>
                <a:gd name="T55" fmla="*/ 48 h 74"/>
                <a:gd name="T56" fmla="*/ 348 w 368"/>
                <a:gd name="T57" fmla="*/ 51 h 74"/>
                <a:gd name="T58" fmla="*/ 339 w 368"/>
                <a:gd name="T59" fmla="*/ 55 h 74"/>
                <a:gd name="T60" fmla="*/ 335 w 368"/>
                <a:gd name="T61" fmla="*/ 58 h 74"/>
                <a:gd name="T62" fmla="*/ 332 w 368"/>
                <a:gd name="T63" fmla="*/ 58 h 74"/>
                <a:gd name="T64" fmla="*/ 329 w 368"/>
                <a:gd name="T65" fmla="*/ 58 h 74"/>
                <a:gd name="T66" fmla="*/ 323 w 368"/>
                <a:gd name="T67" fmla="*/ 58 h 74"/>
                <a:gd name="T68" fmla="*/ 323 w 368"/>
                <a:gd name="T69" fmla="*/ 58 h 74"/>
                <a:gd name="T70" fmla="*/ 323 w 368"/>
                <a:gd name="T71" fmla="*/ 58 h 74"/>
                <a:gd name="T72" fmla="*/ 323 w 368"/>
                <a:gd name="T73" fmla="*/ 58 h 74"/>
                <a:gd name="T74" fmla="*/ 32 w 368"/>
                <a:gd name="T75" fmla="*/ 74 h 74"/>
                <a:gd name="T76" fmla="*/ 23 w 368"/>
                <a:gd name="T77" fmla="*/ 74 h 74"/>
                <a:gd name="T78" fmla="*/ 13 w 368"/>
                <a:gd name="T79" fmla="*/ 71 h 74"/>
                <a:gd name="T80" fmla="*/ 7 w 368"/>
                <a:gd name="T81" fmla="*/ 68 h 74"/>
                <a:gd name="T82" fmla="*/ 3 w 368"/>
                <a:gd name="T83" fmla="*/ 61 h 74"/>
                <a:gd name="T84" fmla="*/ 0 w 368"/>
                <a:gd name="T85" fmla="*/ 58 h 74"/>
                <a:gd name="T86" fmla="*/ 0 w 368"/>
                <a:gd name="T87" fmla="*/ 51 h 74"/>
                <a:gd name="T88" fmla="*/ 0 w 368"/>
                <a:gd name="T89"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8" h="74">
                  <a:moveTo>
                    <a:pt x="0" y="51"/>
                  </a:moveTo>
                  <a:lnTo>
                    <a:pt x="0" y="45"/>
                  </a:lnTo>
                  <a:lnTo>
                    <a:pt x="3" y="39"/>
                  </a:lnTo>
                  <a:lnTo>
                    <a:pt x="3" y="39"/>
                  </a:lnTo>
                  <a:lnTo>
                    <a:pt x="7" y="32"/>
                  </a:lnTo>
                  <a:lnTo>
                    <a:pt x="13" y="26"/>
                  </a:lnTo>
                  <a:lnTo>
                    <a:pt x="23" y="19"/>
                  </a:lnTo>
                  <a:lnTo>
                    <a:pt x="29" y="16"/>
                  </a:lnTo>
                  <a:lnTo>
                    <a:pt x="32" y="16"/>
                  </a:lnTo>
                  <a:lnTo>
                    <a:pt x="36" y="16"/>
                  </a:lnTo>
                  <a:lnTo>
                    <a:pt x="42" y="13"/>
                  </a:lnTo>
                  <a:lnTo>
                    <a:pt x="45" y="13"/>
                  </a:lnTo>
                  <a:lnTo>
                    <a:pt x="45" y="13"/>
                  </a:lnTo>
                  <a:lnTo>
                    <a:pt x="45" y="13"/>
                  </a:lnTo>
                  <a:lnTo>
                    <a:pt x="45" y="13"/>
                  </a:lnTo>
                  <a:lnTo>
                    <a:pt x="335" y="0"/>
                  </a:lnTo>
                  <a:lnTo>
                    <a:pt x="345" y="0"/>
                  </a:lnTo>
                  <a:lnTo>
                    <a:pt x="355" y="3"/>
                  </a:lnTo>
                  <a:lnTo>
                    <a:pt x="355" y="3"/>
                  </a:lnTo>
                  <a:lnTo>
                    <a:pt x="361" y="6"/>
                  </a:lnTo>
                  <a:lnTo>
                    <a:pt x="364" y="9"/>
                  </a:lnTo>
                  <a:lnTo>
                    <a:pt x="368" y="16"/>
                  </a:lnTo>
                  <a:lnTo>
                    <a:pt x="368" y="22"/>
                  </a:lnTo>
                  <a:lnTo>
                    <a:pt x="368" y="22"/>
                  </a:lnTo>
                  <a:lnTo>
                    <a:pt x="368" y="29"/>
                  </a:lnTo>
                  <a:lnTo>
                    <a:pt x="368" y="35"/>
                  </a:lnTo>
                  <a:lnTo>
                    <a:pt x="361" y="42"/>
                  </a:lnTo>
                  <a:lnTo>
                    <a:pt x="355" y="48"/>
                  </a:lnTo>
                  <a:lnTo>
                    <a:pt x="348" y="51"/>
                  </a:lnTo>
                  <a:lnTo>
                    <a:pt x="339" y="55"/>
                  </a:lnTo>
                  <a:lnTo>
                    <a:pt x="335" y="58"/>
                  </a:lnTo>
                  <a:lnTo>
                    <a:pt x="332" y="58"/>
                  </a:lnTo>
                  <a:lnTo>
                    <a:pt x="329" y="58"/>
                  </a:lnTo>
                  <a:lnTo>
                    <a:pt x="323" y="58"/>
                  </a:lnTo>
                  <a:lnTo>
                    <a:pt x="323" y="58"/>
                  </a:lnTo>
                  <a:lnTo>
                    <a:pt x="323" y="58"/>
                  </a:lnTo>
                  <a:lnTo>
                    <a:pt x="323" y="58"/>
                  </a:lnTo>
                  <a:lnTo>
                    <a:pt x="32" y="74"/>
                  </a:lnTo>
                  <a:lnTo>
                    <a:pt x="23" y="74"/>
                  </a:lnTo>
                  <a:lnTo>
                    <a:pt x="13" y="71"/>
                  </a:lnTo>
                  <a:lnTo>
                    <a:pt x="7" y="68"/>
                  </a:lnTo>
                  <a:lnTo>
                    <a:pt x="3" y="61"/>
                  </a:lnTo>
                  <a:lnTo>
                    <a:pt x="0" y="58"/>
                  </a:lnTo>
                  <a:lnTo>
                    <a:pt x="0" y="51"/>
                  </a:lnTo>
                  <a:lnTo>
                    <a:pt x="0" y="51"/>
                  </a:lnTo>
                  <a:close/>
                </a:path>
              </a:pathLst>
            </a:custGeom>
            <a:solidFill>
              <a:srgbClr val="F58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 name="Picture 23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20105" y="5856186"/>
              <a:ext cx="8335346" cy="917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3176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b="1" kern="1200" cap="none" spc="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mailto:nelis@isep.ipp.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nelis@isep.ipp.p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4.jpeg"/><Relationship Id="rId7"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57.png"/><Relationship Id="rId4" Type="http://schemas.openxmlformats.org/officeDocument/2006/relationships/image" Target="../media/image58.png"/><Relationship Id="rId9" Type="http://schemas.openxmlformats.org/officeDocument/2006/relationships/image" Target="../media/image63.gif"/></Relationships>
</file>

<file path=ppt/slides/_rels/slide52.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64.jpeg"/><Relationship Id="rId7"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59.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69.jpg"/><Relationship Id="rId4" Type="http://schemas.openxmlformats.org/officeDocument/2006/relationships/image" Target="../media/image68.jp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64.jpeg"/><Relationship Id="rId7" Type="http://schemas.openxmlformats.org/officeDocument/2006/relationships/image" Target="../media/image58.png"/><Relationship Id="rId12"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73.png"/><Relationship Id="rId5" Type="http://schemas.openxmlformats.org/officeDocument/2006/relationships/image" Target="../media/image60.png"/><Relationship Id="rId10" Type="http://schemas.openxmlformats.org/officeDocument/2006/relationships/image" Target="../media/image72.png"/><Relationship Id="rId4" Type="http://schemas.openxmlformats.org/officeDocument/2006/relationships/image" Target="../media/image59.png"/><Relationship Id="rId9" Type="http://schemas.openxmlformats.org/officeDocument/2006/relationships/image" Target="../media/image66.png"/></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gif"/><Relationship Id="rId4" Type="http://schemas.openxmlformats.org/officeDocument/2006/relationships/image" Target="../media/image7.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3" y="2130425"/>
            <a:ext cx="8964488" cy="1470025"/>
          </a:xfrm>
        </p:spPr>
        <p:txBody>
          <a:bodyPr>
            <a:noAutofit/>
          </a:bodyPr>
          <a:lstStyle/>
          <a:p>
            <a:r>
              <a:rPr lang="en-US" sz="4000" b="0" i="1" dirty="0">
                <a:effectLst/>
              </a:rPr>
              <a:t>The Challenge of </a:t>
            </a:r>
            <a:r>
              <a:rPr lang="en-US" sz="4000" b="0" i="1" dirty="0" smtClean="0">
                <a:effectLst/>
              </a:rPr>
              <a:t>Time-Predictability </a:t>
            </a:r>
            <a:r>
              <a:rPr lang="en-US" sz="4000" b="0" i="1" dirty="0">
                <a:effectLst/>
              </a:rPr>
              <a:t>in Modern Many-Core Architectures</a:t>
            </a:r>
            <a:endParaRPr lang="en-US" sz="4000" dirty="0"/>
          </a:p>
        </p:txBody>
      </p:sp>
      <p:sp>
        <p:nvSpPr>
          <p:cNvPr id="3" name="Subtitle 2"/>
          <p:cNvSpPr>
            <a:spLocks noGrp="1"/>
          </p:cNvSpPr>
          <p:nvPr>
            <p:ph type="subTitle" idx="1"/>
          </p:nvPr>
        </p:nvSpPr>
        <p:spPr/>
        <p:txBody>
          <a:bodyPr/>
          <a:lstStyle/>
          <a:p>
            <a:r>
              <a:rPr lang="pt-PT" b="1" dirty="0" smtClean="0"/>
              <a:t>Vincent </a:t>
            </a:r>
            <a:r>
              <a:rPr lang="pt-PT" b="1" dirty="0" smtClean="0"/>
              <a:t>Nelis</a:t>
            </a:r>
          </a:p>
          <a:p>
            <a:r>
              <a:rPr lang="pt-PT" b="1" dirty="0" smtClean="0"/>
              <a:t>WCET workshop 2014</a:t>
            </a:r>
            <a:endParaRPr lang="en-US" b="1" dirty="0"/>
          </a:p>
        </p:txBody>
      </p:sp>
      <p:sp>
        <p:nvSpPr>
          <p:cNvPr id="4" name="Date Placeholder 3"/>
          <p:cNvSpPr>
            <a:spLocks noGrp="1"/>
          </p:cNvSpPr>
          <p:nvPr>
            <p:ph type="dt" sz="half" idx="2"/>
          </p:nvPr>
        </p:nvSpPr>
        <p:spPr/>
        <p:txBody>
          <a:bodyPr/>
          <a:lstStyle/>
          <a:p>
            <a:fld id="{0C6AA5BA-A5DA-44B8-A6EB-DFD593B1779C}" type="datetime1">
              <a:rPr lang="en-US" smtClean="0"/>
              <a:t>7/8/2014</a:t>
            </a:fld>
            <a:endParaRPr lang="en-US"/>
          </a:p>
        </p:txBody>
      </p:sp>
      <p:sp>
        <p:nvSpPr>
          <p:cNvPr id="5" name="Footer Placeholder 4"/>
          <p:cNvSpPr>
            <a:spLocks noGrp="1"/>
          </p:cNvSpPr>
          <p:nvPr>
            <p:ph type="ftr" sz="quarter" idx="3"/>
          </p:nvPr>
        </p:nvSpPr>
        <p:spPr/>
        <p:txBody>
          <a:bodyPr/>
          <a:lstStyle/>
          <a:p>
            <a:r>
              <a:rPr lang="en-US" smtClean="0"/>
              <a:t>A CISTER Template</a:t>
            </a:r>
            <a:endParaRPr lang="en-US" dirty="0"/>
          </a:p>
        </p:txBody>
      </p:sp>
      <p:sp>
        <p:nvSpPr>
          <p:cNvPr id="6" name="Slide Number Placeholder 5"/>
          <p:cNvSpPr>
            <a:spLocks noGrp="1"/>
          </p:cNvSpPr>
          <p:nvPr>
            <p:ph type="sldNum" sz="quarter" idx="12"/>
          </p:nvPr>
        </p:nvSpPr>
        <p:spPr/>
        <p:txBody>
          <a:bodyPr/>
          <a:lstStyle/>
          <a:p>
            <a:fld id="{61BA737E-4C38-4B49-BAFF-3950B3257663}" type="slidenum">
              <a:rPr lang="en-US" smtClean="0"/>
              <a:pPr/>
              <a:t>1</a:t>
            </a:fld>
            <a:endParaRPr lang="en-US"/>
          </a:p>
        </p:txBody>
      </p:sp>
      <p:pic>
        <p:nvPicPr>
          <p:cNvPr id="7" name="Picture 16"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8" y="5256422"/>
            <a:ext cx="3816424" cy="66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197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1944" y="4775069"/>
            <a:ext cx="4488923" cy="913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p-socrates.eu/sites/default/files/cister.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431" y="1876140"/>
            <a:ext cx="4960612" cy="1091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socrates.eu/sites/default/files/bsc.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751" y="3251074"/>
            <a:ext cx="4960612" cy="10913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p-socrates.eu/sites/default/files/modena.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2501" y="1876140"/>
            <a:ext cx="4960612" cy="10913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p-socrates.eu/sites/default/files/ethz.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5634" y="3345298"/>
            <a:ext cx="3734345" cy="8215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p-socrates.eu/sites/default/files/evidence.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4319" y="5519369"/>
            <a:ext cx="3734345" cy="82155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p-socrates.eu/sites/default/files/at.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4866806"/>
            <a:ext cx="3734345" cy="8215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p-socrates.eu/sites/default/files/atos.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9283" y="4493137"/>
            <a:ext cx="3734345" cy="8215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o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28" y="332656"/>
            <a:ext cx="5915618" cy="103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88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5915618" cy="10356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6473" y="1628800"/>
            <a:ext cx="8433385" cy="1569660"/>
          </a:xfrm>
          <a:prstGeom prst="rect">
            <a:avLst/>
          </a:prstGeom>
        </p:spPr>
        <p:txBody>
          <a:bodyPr wrap="square">
            <a:spAutoFit/>
          </a:bodyPr>
          <a:lstStyle/>
          <a:p>
            <a:r>
              <a:rPr lang="pt-PT" sz="3200" dirty="0" smtClean="0">
                <a:latin typeface="Berlin Sans FB Demi" panose="020E0802020502020306" pitchFamily="34" charset="0"/>
              </a:rPr>
              <a:t>Regarding the time-predictability, we have identified a few main challenges that we will need to take up before the end of the project.</a:t>
            </a:r>
          </a:p>
        </p:txBody>
      </p:sp>
      <p:sp>
        <p:nvSpPr>
          <p:cNvPr id="12" name="Rectangle 11"/>
          <p:cNvSpPr/>
          <p:nvPr/>
        </p:nvSpPr>
        <p:spPr>
          <a:xfrm>
            <a:off x="376473" y="3717032"/>
            <a:ext cx="8433385" cy="584775"/>
          </a:xfrm>
          <a:prstGeom prst="rect">
            <a:avLst/>
          </a:prstGeom>
        </p:spPr>
        <p:txBody>
          <a:bodyPr wrap="square">
            <a:spAutoFit/>
          </a:bodyPr>
          <a:lstStyle/>
          <a:p>
            <a:r>
              <a:rPr lang="pt-PT" sz="3200" dirty="0" smtClean="0">
                <a:latin typeface="Berlin Sans FB Demi" panose="020E0802020502020306" pitchFamily="34" charset="0"/>
              </a:rPr>
              <a:t>And that’s why I’m here today...</a:t>
            </a:r>
          </a:p>
        </p:txBody>
      </p:sp>
      <p:sp>
        <p:nvSpPr>
          <p:cNvPr id="13" name="Rectangle 12"/>
          <p:cNvSpPr/>
          <p:nvPr/>
        </p:nvSpPr>
        <p:spPr>
          <a:xfrm>
            <a:off x="376473" y="4509120"/>
            <a:ext cx="8433385" cy="1569660"/>
          </a:xfrm>
          <a:prstGeom prst="rect">
            <a:avLst/>
          </a:prstGeom>
        </p:spPr>
        <p:txBody>
          <a:bodyPr wrap="square">
            <a:spAutoFit/>
          </a:bodyPr>
          <a:lstStyle/>
          <a:p>
            <a:pPr algn="ctr"/>
            <a:r>
              <a:rPr lang="pt-PT" sz="3200" dirty="0" smtClean="0">
                <a:latin typeface="Berlin Sans FB Demi" panose="020E0802020502020306" pitchFamily="34" charset="0"/>
              </a:rPr>
              <a:t>Interested?</a:t>
            </a:r>
          </a:p>
          <a:p>
            <a:pPr algn="ctr"/>
            <a:r>
              <a:rPr lang="pt-PT" sz="3200" dirty="0" smtClean="0">
                <a:latin typeface="Berlin Sans FB Demi" panose="020E0802020502020306" pitchFamily="34" charset="0"/>
              </a:rPr>
              <a:t>-&gt; </a:t>
            </a:r>
            <a:r>
              <a:rPr lang="pt-PT" sz="3200" dirty="0" smtClean="0">
                <a:latin typeface="Berlin Sans FB Demi" panose="020E0802020502020306" pitchFamily="34" charset="0"/>
                <a:hlinkClick r:id="rId4"/>
              </a:rPr>
              <a:t>nelis@isep.ipp.pt</a:t>
            </a:r>
            <a:endParaRPr lang="pt-PT" sz="3200" dirty="0" smtClean="0">
              <a:latin typeface="Berlin Sans FB Demi" panose="020E0802020502020306" pitchFamily="34" charset="0"/>
            </a:endParaRPr>
          </a:p>
          <a:p>
            <a:pPr algn="ctr"/>
            <a:r>
              <a:rPr lang="pt-PT" sz="3200" dirty="0" smtClean="0">
                <a:latin typeface="Berlin Sans FB Demi" panose="020E0802020502020306" pitchFamily="34" charset="0"/>
              </a:rPr>
              <a:t>00 351 91 206 68 04</a:t>
            </a:r>
          </a:p>
        </p:txBody>
      </p:sp>
    </p:spTree>
    <p:extLst>
      <p:ext uri="{BB962C8B-B14F-4D97-AF65-F5344CB8AC3E}">
        <p14:creationId xmlns:p14="http://schemas.microsoft.com/office/powerpoint/2010/main" val="407718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478" y="3929729"/>
            <a:ext cx="1945456" cy="1724705"/>
            <a:chOff x="467544" y="2417278"/>
            <a:chExt cx="1945456" cy="1724705"/>
          </a:xfrm>
        </p:grpSpPr>
        <p:pic>
          <p:nvPicPr>
            <p:cNvPr id="54" name="Picture 4" descr="http://community.ebay.com.au/t5/image/serverpage/image-id/19877iE2444148AE52F5AC/image-size/original?v=mpbl-1&amp;p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21" y="2417278"/>
              <a:ext cx="1724703" cy="1724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2852936"/>
              <a:ext cx="1945456" cy="1276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45399" y="548680"/>
            <a:ext cx="8946464" cy="1661993"/>
            <a:chOff x="179512" y="2132856"/>
            <a:chExt cx="8946464" cy="1661993"/>
          </a:xfrm>
        </p:grpSpPr>
        <p:sp>
          <p:nvSpPr>
            <p:cNvPr id="5" name="TextBox 4"/>
            <p:cNvSpPr txBox="1"/>
            <p:nvPr/>
          </p:nvSpPr>
          <p:spPr>
            <a:xfrm>
              <a:off x="179512" y="2132856"/>
              <a:ext cx="8946464" cy="1661993"/>
            </a:xfrm>
            <a:prstGeom prst="rect">
              <a:avLst/>
            </a:prstGeom>
            <a:noFill/>
          </p:spPr>
          <p:txBody>
            <a:bodyPr wrap="square" rtlCol="0">
              <a:spAutoFit/>
            </a:bodyPr>
            <a:lstStyle/>
            <a:p>
              <a:pPr algn="ctr"/>
              <a:r>
                <a:rPr lang="pt-PT" sz="4400" b="1" dirty="0" smtClean="0">
                  <a:latin typeface="Snoopy" panose="00000400000000000000" pitchFamily="2" charset="0"/>
                </a:rPr>
                <a:t>Challenge number 1</a:t>
              </a:r>
            </a:p>
            <a:p>
              <a:endParaRPr lang="pt-PT" dirty="0"/>
            </a:p>
            <a:p>
              <a:pPr algn="ctr"/>
              <a:r>
                <a:rPr lang="pt-PT" sz="4000" dirty="0" smtClean="0">
                  <a:latin typeface="Berlin Sans FB Demi" panose="020E0802020502020306" pitchFamily="34" charset="0"/>
                </a:rPr>
                <a:t>Define a suitable application model</a:t>
              </a:r>
              <a:endParaRPr lang="en-US" sz="4000" dirty="0">
                <a:latin typeface="Berlin Sans FB Demi" panose="020E0802020502020306" pitchFamily="34" charset="0"/>
              </a:endParaRPr>
            </a:p>
          </p:txBody>
        </p:sp>
        <p:grpSp>
          <p:nvGrpSpPr>
            <p:cNvPr id="14" name="Group 13"/>
            <p:cNvGrpSpPr/>
            <p:nvPr/>
          </p:nvGrpSpPr>
          <p:grpSpPr>
            <a:xfrm>
              <a:off x="912202" y="2614040"/>
              <a:ext cx="7498982" cy="263610"/>
              <a:chOff x="912202" y="2614040"/>
              <a:chExt cx="7498982" cy="263610"/>
            </a:xfrm>
            <a:solidFill>
              <a:schemeClr val="accent2"/>
            </a:solidFill>
          </p:grpSpPr>
          <p:cxnSp>
            <p:nvCxnSpPr>
              <p:cNvPr id="10" name="Straight Connector 9"/>
              <p:cNvCxnSpPr/>
              <p:nvPr/>
            </p:nvCxnSpPr>
            <p:spPr>
              <a:xfrm>
                <a:off x="1331640" y="2852936"/>
                <a:ext cx="6768752"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12202"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7789600"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http://iproactive.com/uploads/scratch-head-smil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90" y="4108035"/>
            <a:ext cx="1452515" cy="1466757"/>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2195736" y="2564905"/>
            <a:ext cx="6789626" cy="3858796"/>
            <a:chOff x="2771800" y="3002761"/>
            <a:chExt cx="6019208" cy="3420939"/>
          </a:xfrm>
        </p:grpSpPr>
        <p:sp>
          <p:nvSpPr>
            <p:cNvPr id="22" name="Freeform 21"/>
            <p:cNvSpPr/>
            <p:nvPr/>
          </p:nvSpPr>
          <p:spPr>
            <a:xfrm>
              <a:off x="4459055" y="4030858"/>
              <a:ext cx="1037967" cy="1267886"/>
            </a:xfrm>
            <a:custGeom>
              <a:avLst/>
              <a:gdLst>
                <a:gd name="connsiteX0" fmla="*/ 263611 w 1037967"/>
                <a:gd name="connsiteY0" fmla="*/ 1267886 h 1267886"/>
                <a:gd name="connsiteX1" fmla="*/ 0 w 1037967"/>
                <a:gd name="connsiteY1" fmla="*/ 798329 h 1267886"/>
                <a:gd name="connsiteX2" fmla="*/ 263611 w 1037967"/>
                <a:gd name="connsiteY2" fmla="*/ 56923 h 1267886"/>
                <a:gd name="connsiteX3" fmla="*/ 1037967 w 1037967"/>
                <a:gd name="connsiteY3" fmla="*/ 106350 h 1267886"/>
              </a:gdLst>
              <a:ahLst/>
              <a:cxnLst>
                <a:cxn ang="0">
                  <a:pos x="connsiteX0" y="connsiteY0"/>
                </a:cxn>
                <a:cxn ang="0">
                  <a:pos x="connsiteX1" y="connsiteY1"/>
                </a:cxn>
                <a:cxn ang="0">
                  <a:pos x="connsiteX2" y="connsiteY2"/>
                </a:cxn>
                <a:cxn ang="0">
                  <a:pos x="connsiteX3" y="connsiteY3"/>
                </a:cxn>
              </a:cxnLst>
              <a:rect l="l" t="t" r="r" b="b"/>
              <a:pathLst>
                <a:path w="1037967" h="1267886">
                  <a:moveTo>
                    <a:pt x="263611" y="1267886"/>
                  </a:moveTo>
                  <a:cubicBezTo>
                    <a:pt x="131805" y="1134021"/>
                    <a:pt x="0" y="1000156"/>
                    <a:pt x="0" y="798329"/>
                  </a:cubicBezTo>
                  <a:cubicBezTo>
                    <a:pt x="0" y="596502"/>
                    <a:pt x="90616" y="172253"/>
                    <a:pt x="263611" y="56923"/>
                  </a:cubicBezTo>
                  <a:cubicBezTo>
                    <a:pt x="436606" y="-58407"/>
                    <a:pt x="737286" y="23971"/>
                    <a:pt x="1037967" y="10635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
            <p:cNvSpPr/>
            <p:nvPr/>
          </p:nvSpPr>
          <p:spPr>
            <a:xfrm>
              <a:off x="6123096" y="3848881"/>
              <a:ext cx="225374" cy="225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33" name="Ovale 5"/>
            <p:cNvSpPr/>
            <p:nvPr/>
          </p:nvSpPr>
          <p:spPr>
            <a:xfrm>
              <a:off x="6889477" y="4096845"/>
              <a:ext cx="225374" cy="2253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500" b="1" dirty="0"/>
            </a:p>
          </p:txBody>
        </p:sp>
        <p:sp>
          <p:nvSpPr>
            <p:cNvPr id="34" name="Ovale 6"/>
            <p:cNvSpPr/>
            <p:nvPr/>
          </p:nvSpPr>
          <p:spPr>
            <a:xfrm>
              <a:off x="7002126" y="4613716"/>
              <a:ext cx="225374" cy="225374"/>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500" b="1" dirty="0"/>
            </a:p>
          </p:txBody>
        </p:sp>
        <p:sp>
          <p:nvSpPr>
            <p:cNvPr id="35" name="Ovale 7"/>
            <p:cNvSpPr/>
            <p:nvPr/>
          </p:nvSpPr>
          <p:spPr>
            <a:xfrm>
              <a:off x="6078017" y="4490513"/>
              <a:ext cx="225374" cy="225374"/>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sz="1500" b="1" dirty="0"/>
            </a:p>
          </p:txBody>
        </p:sp>
        <p:sp>
          <p:nvSpPr>
            <p:cNvPr id="36" name="Ovale 8"/>
            <p:cNvSpPr/>
            <p:nvPr/>
          </p:nvSpPr>
          <p:spPr>
            <a:xfrm>
              <a:off x="6348495" y="4795581"/>
              <a:ext cx="225374" cy="225374"/>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sz="1500" b="1" dirty="0"/>
            </a:p>
          </p:txBody>
        </p:sp>
        <p:sp>
          <p:nvSpPr>
            <p:cNvPr id="37" name="Ovale 9"/>
            <p:cNvSpPr/>
            <p:nvPr/>
          </p:nvSpPr>
          <p:spPr>
            <a:xfrm>
              <a:off x="5852618" y="5099090"/>
              <a:ext cx="225374" cy="225374"/>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sz="1500" b="1" dirty="0"/>
            </a:p>
          </p:txBody>
        </p:sp>
        <p:sp>
          <p:nvSpPr>
            <p:cNvPr id="38" name="Ovale 10"/>
            <p:cNvSpPr/>
            <p:nvPr/>
          </p:nvSpPr>
          <p:spPr>
            <a:xfrm>
              <a:off x="5108802" y="5504808"/>
              <a:ext cx="225374" cy="225374"/>
            </a:xfrm>
            <a:prstGeom prst="ellipse">
              <a:avLst/>
            </a:prstGeom>
            <a:solidFill>
              <a:srgbClr val="FFFF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sz="1500" b="1" dirty="0"/>
            </a:p>
          </p:txBody>
        </p:sp>
        <p:cxnSp>
          <p:nvCxnSpPr>
            <p:cNvPr id="39" name="Connettore 2 12"/>
            <p:cNvCxnSpPr>
              <a:stCxn id="32" idx="6"/>
              <a:endCxn id="33" idx="1"/>
            </p:cNvCxnSpPr>
            <p:nvPr/>
          </p:nvCxnSpPr>
          <p:spPr>
            <a:xfrm>
              <a:off x="6348470" y="3961568"/>
              <a:ext cx="574013" cy="16828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Connettore 2 14"/>
            <p:cNvCxnSpPr>
              <a:stCxn id="64" idx="4"/>
              <a:endCxn id="35" idx="1"/>
            </p:cNvCxnSpPr>
            <p:nvPr/>
          </p:nvCxnSpPr>
          <p:spPr>
            <a:xfrm>
              <a:off x="5769242" y="4306308"/>
              <a:ext cx="341780" cy="2172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Connettore 2 16"/>
            <p:cNvCxnSpPr>
              <a:stCxn id="51" idx="5"/>
              <a:endCxn id="38" idx="1"/>
            </p:cNvCxnSpPr>
            <p:nvPr/>
          </p:nvCxnSpPr>
          <p:spPr>
            <a:xfrm>
              <a:off x="4917992" y="5393667"/>
              <a:ext cx="223815" cy="14414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Connettore 2 19"/>
            <p:cNvCxnSpPr>
              <a:stCxn id="53" idx="5"/>
              <a:endCxn id="37" idx="0"/>
            </p:cNvCxnSpPr>
            <p:nvPr/>
          </p:nvCxnSpPr>
          <p:spPr>
            <a:xfrm>
              <a:off x="5887232" y="4885766"/>
              <a:ext cx="78073" cy="213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Connettore 2 21"/>
            <p:cNvCxnSpPr>
              <a:stCxn id="35" idx="5"/>
              <a:endCxn id="36" idx="1"/>
            </p:cNvCxnSpPr>
            <p:nvPr/>
          </p:nvCxnSpPr>
          <p:spPr>
            <a:xfrm>
              <a:off x="6270385" y="4682882"/>
              <a:ext cx="111116" cy="1457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Connettore 2 23"/>
            <p:cNvCxnSpPr>
              <a:stCxn id="33" idx="4"/>
              <a:endCxn id="34" idx="0"/>
            </p:cNvCxnSpPr>
            <p:nvPr/>
          </p:nvCxnSpPr>
          <p:spPr>
            <a:xfrm>
              <a:off x="7002164" y="4322219"/>
              <a:ext cx="112649" cy="2914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Connettore 2 28"/>
            <p:cNvCxnSpPr>
              <a:endCxn id="35" idx="7"/>
            </p:cNvCxnSpPr>
            <p:nvPr/>
          </p:nvCxnSpPr>
          <p:spPr>
            <a:xfrm flipH="1">
              <a:off x="6270385" y="4412378"/>
              <a:ext cx="246355" cy="111141"/>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Connettore 2 30"/>
            <p:cNvCxnSpPr>
              <a:stCxn id="36" idx="3"/>
              <a:endCxn id="37" idx="7"/>
            </p:cNvCxnSpPr>
            <p:nvPr/>
          </p:nvCxnSpPr>
          <p:spPr>
            <a:xfrm flipH="1">
              <a:off x="6044987" y="4987949"/>
              <a:ext cx="336514" cy="144146"/>
            </a:xfrm>
            <a:prstGeom prst="straightConnector1">
              <a:avLst/>
            </a:prstGeom>
            <a:ln w="28575">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Freccia curva 39"/>
            <p:cNvSpPr/>
            <p:nvPr/>
          </p:nvSpPr>
          <p:spPr>
            <a:xfrm rot="10800000">
              <a:off x="5010092" y="4523518"/>
              <a:ext cx="1676501" cy="880614"/>
            </a:xfrm>
            <a:prstGeom prst="bentArrow">
              <a:avLst>
                <a:gd name="adj1" fmla="val 25000"/>
                <a:gd name="adj2" fmla="val 3006"/>
                <a:gd name="adj3" fmla="val 6759"/>
                <a:gd name="adj4" fmla="val 39574"/>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48" name="Freccia a destra 42"/>
            <p:cNvSpPr/>
            <p:nvPr/>
          </p:nvSpPr>
          <p:spPr>
            <a:xfrm rot="9543015">
              <a:off x="4963376" y="5172181"/>
              <a:ext cx="349329" cy="58743"/>
            </a:xfrm>
            <a:prstGeom prst="rightArrow">
              <a:avLst>
                <a:gd name="adj1" fmla="val 100000"/>
                <a:gd name="adj2" fmla="val 79984"/>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50" name="Ovale 22"/>
            <p:cNvSpPr/>
            <p:nvPr/>
          </p:nvSpPr>
          <p:spPr>
            <a:xfrm>
              <a:off x="5018642" y="4457458"/>
              <a:ext cx="225374" cy="225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51" name="Ovale 24"/>
            <p:cNvSpPr/>
            <p:nvPr/>
          </p:nvSpPr>
          <p:spPr>
            <a:xfrm>
              <a:off x="4725624" y="5201299"/>
              <a:ext cx="225374" cy="22537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52" name="Ovale 25"/>
            <p:cNvSpPr/>
            <p:nvPr/>
          </p:nvSpPr>
          <p:spPr>
            <a:xfrm>
              <a:off x="4703084" y="5719716"/>
              <a:ext cx="225374" cy="22537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b="1" dirty="0"/>
            </a:p>
          </p:txBody>
        </p:sp>
        <p:sp>
          <p:nvSpPr>
            <p:cNvPr id="53" name="Ovale 27"/>
            <p:cNvSpPr/>
            <p:nvPr/>
          </p:nvSpPr>
          <p:spPr>
            <a:xfrm>
              <a:off x="5694864" y="4693397"/>
              <a:ext cx="225374" cy="225374"/>
            </a:xfrm>
            <a:prstGeom prst="ellipse">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sz="1500" b="1" dirty="0"/>
            </a:p>
          </p:txBody>
        </p:sp>
        <p:sp>
          <p:nvSpPr>
            <p:cNvPr id="55" name="Ovale 31"/>
            <p:cNvSpPr/>
            <p:nvPr/>
          </p:nvSpPr>
          <p:spPr>
            <a:xfrm>
              <a:off x="6528814" y="4277139"/>
              <a:ext cx="225374" cy="22537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500" b="1" dirty="0"/>
            </a:p>
          </p:txBody>
        </p:sp>
        <p:cxnSp>
          <p:nvCxnSpPr>
            <p:cNvPr id="56" name="Connettore 2 15"/>
            <p:cNvCxnSpPr>
              <a:stCxn id="33" idx="2"/>
              <a:endCxn id="55" idx="7"/>
            </p:cNvCxnSpPr>
            <p:nvPr/>
          </p:nvCxnSpPr>
          <p:spPr>
            <a:xfrm flipH="1">
              <a:off x="6721182" y="4209532"/>
              <a:ext cx="168295" cy="1006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Connettore 2 34"/>
            <p:cNvCxnSpPr>
              <a:stCxn id="32" idx="2"/>
              <a:endCxn id="64" idx="0"/>
            </p:cNvCxnSpPr>
            <p:nvPr/>
          </p:nvCxnSpPr>
          <p:spPr>
            <a:xfrm flipH="1">
              <a:off x="5609708" y="3961568"/>
              <a:ext cx="513388" cy="696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Connettore 2 36"/>
            <p:cNvCxnSpPr>
              <a:stCxn id="64" idx="2"/>
              <a:endCxn id="50" idx="7"/>
            </p:cNvCxnSpPr>
            <p:nvPr/>
          </p:nvCxnSpPr>
          <p:spPr>
            <a:xfrm flipH="1">
              <a:off x="5211011" y="4306308"/>
              <a:ext cx="239162" cy="1841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Connettore 2 38"/>
            <p:cNvCxnSpPr>
              <a:stCxn id="50" idx="3"/>
              <a:endCxn id="51" idx="0"/>
            </p:cNvCxnSpPr>
            <p:nvPr/>
          </p:nvCxnSpPr>
          <p:spPr>
            <a:xfrm flipH="1">
              <a:off x="4838311" y="4649826"/>
              <a:ext cx="213337" cy="5514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0" name="Connettore 2 41"/>
            <p:cNvCxnSpPr>
              <a:stCxn id="51" idx="4"/>
              <a:endCxn id="52" idx="0"/>
            </p:cNvCxnSpPr>
            <p:nvPr/>
          </p:nvCxnSpPr>
          <p:spPr>
            <a:xfrm flipH="1">
              <a:off x="4815771" y="5426673"/>
              <a:ext cx="22540" cy="2930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Connettore 2 44"/>
            <p:cNvCxnSpPr>
              <a:stCxn id="35" idx="2"/>
              <a:endCxn id="53" idx="7"/>
            </p:cNvCxnSpPr>
            <p:nvPr/>
          </p:nvCxnSpPr>
          <p:spPr>
            <a:xfrm flipH="1">
              <a:off x="5887232" y="4603200"/>
              <a:ext cx="190785" cy="1232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Connettore 2 46"/>
            <p:cNvCxnSpPr>
              <a:endCxn id="68" idx="3"/>
            </p:cNvCxnSpPr>
            <p:nvPr/>
          </p:nvCxnSpPr>
          <p:spPr>
            <a:xfrm flipH="1">
              <a:off x="5535471" y="4869584"/>
              <a:ext cx="233771" cy="2119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5013893" y="3659409"/>
              <a:ext cx="1199447" cy="829849"/>
            </a:xfrm>
            <a:custGeom>
              <a:avLst/>
              <a:gdLst>
                <a:gd name="connsiteX0" fmla="*/ 13198 w 1199447"/>
                <a:gd name="connsiteY0" fmla="*/ 829849 h 829849"/>
                <a:gd name="connsiteX1" fmla="*/ 103814 w 1199447"/>
                <a:gd name="connsiteY1" fmla="*/ 385006 h 829849"/>
                <a:gd name="connsiteX2" fmla="*/ 779317 w 1199447"/>
                <a:gd name="connsiteY2" fmla="*/ 6065 h 829849"/>
                <a:gd name="connsiteX3" fmla="*/ 1199447 w 1199447"/>
                <a:gd name="connsiteY3" fmla="*/ 187298 h 829849"/>
              </a:gdLst>
              <a:ahLst/>
              <a:cxnLst>
                <a:cxn ang="0">
                  <a:pos x="connsiteX0" y="connsiteY0"/>
                </a:cxn>
                <a:cxn ang="0">
                  <a:pos x="connsiteX1" y="connsiteY1"/>
                </a:cxn>
                <a:cxn ang="0">
                  <a:pos x="connsiteX2" y="connsiteY2"/>
                </a:cxn>
                <a:cxn ang="0">
                  <a:pos x="connsiteX3" y="connsiteY3"/>
                </a:cxn>
              </a:cxnLst>
              <a:rect l="l" t="t" r="r" b="b"/>
              <a:pathLst>
                <a:path w="1199447" h="829849">
                  <a:moveTo>
                    <a:pt x="13198" y="829849"/>
                  </a:moveTo>
                  <a:cubicBezTo>
                    <a:pt x="-5337" y="676076"/>
                    <a:pt x="-23872" y="522303"/>
                    <a:pt x="103814" y="385006"/>
                  </a:cubicBezTo>
                  <a:cubicBezTo>
                    <a:pt x="231500" y="247709"/>
                    <a:pt x="596712" y="39016"/>
                    <a:pt x="779317" y="6065"/>
                  </a:cubicBezTo>
                  <a:cubicBezTo>
                    <a:pt x="961922" y="-26886"/>
                    <a:pt x="1080684" y="80206"/>
                    <a:pt x="1199447" y="18729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rved Down Arrow 24"/>
            <p:cNvSpPr/>
            <p:nvPr/>
          </p:nvSpPr>
          <p:spPr>
            <a:xfrm>
              <a:off x="3522951" y="3002761"/>
              <a:ext cx="2241345" cy="864096"/>
            </a:xfrm>
            <a:prstGeom prst="curvedDown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nvGrpSpPr>
            <p:cNvPr id="27" name="Group 26"/>
            <p:cNvGrpSpPr/>
            <p:nvPr/>
          </p:nvGrpSpPr>
          <p:grpSpPr>
            <a:xfrm>
              <a:off x="2771800" y="3225518"/>
              <a:ext cx="1973850" cy="1745110"/>
              <a:chOff x="2300768" y="3068960"/>
              <a:chExt cx="1973850" cy="1745110"/>
            </a:xfrm>
          </p:grpSpPr>
          <p:sp>
            <p:nvSpPr>
              <p:cNvPr id="26" name="Rectangle 25"/>
              <p:cNvSpPr/>
              <p:nvPr/>
            </p:nvSpPr>
            <p:spPr>
              <a:xfrm>
                <a:off x="2300768" y="3068960"/>
                <a:ext cx="1973850" cy="1743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upload.wikimedia.org/wikipedia/commons/thumb/7/75/CodeCmmt002.svg/300px-CodeCmmt00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769" y="3068960"/>
                <a:ext cx="1946218" cy="1745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8" name="Bent Arrow 27"/>
            <p:cNvSpPr/>
            <p:nvPr/>
          </p:nvSpPr>
          <p:spPr>
            <a:xfrm rot="16200000">
              <a:off x="5854517" y="5277825"/>
              <a:ext cx="717454" cy="1227835"/>
            </a:xfrm>
            <a:prstGeom prst="ben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032" name="Picture 8" descr="http://cdn.static-economist.com/sites/default/files/imagecache/full-width/images/2012/07/blogs/johnson/code_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429" y="5598738"/>
              <a:ext cx="2011689" cy="824962"/>
            </a:xfrm>
            <a:prstGeom prst="rect">
              <a:avLst/>
            </a:prstGeom>
            <a:noFill/>
            <a:extLst>
              <a:ext uri="{909E8E84-426E-40DD-AFC4-6F175D3DCCD1}">
                <a14:hiddenFill xmlns:a14="http://schemas.microsoft.com/office/drawing/2010/main">
                  <a:solidFill>
                    <a:srgbClr val="FFFFFF"/>
                  </a:solidFill>
                </a14:hiddenFill>
              </a:ext>
            </a:extLst>
          </p:spPr>
        </p:pic>
        <p:sp>
          <p:nvSpPr>
            <p:cNvPr id="82" name="Bent Arrow 81"/>
            <p:cNvSpPr/>
            <p:nvPr/>
          </p:nvSpPr>
          <p:spPr>
            <a:xfrm rot="10800000">
              <a:off x="7340187" y="3741514"/>
              <a:ext cx="717454" cy="1227835"/>
            </a:xfrm>
            <a:prstGeom prst="bentArrow">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030" name="Picture 6" descr="http://www.riehler.com/wp-content/uploads/2011/03/source-cod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2543" y="3248955"/>
              <a:ext cx="1468465" cy="12849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4" name="Isosceles Triangle 63"/>
            <p:cNvSpPr/>
            <p:nvPr/>
          </p:nvSpPr>
          <p:spPr>
            <a:xfrm>
              <a:off x="5450173" y="4031249"/>
              <a:ext cx="319069" cy="275059"/>
            </a:xfrm>
            <a:prstGeom prst="triangl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336214" y="4981918"/>
              <a:ext cx="199257" cy="199257"/>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353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349260"/>
            <a:ext cx="8964488" cy="707886"/>
          </a:xfrm>
          <a:prstGeom prst="rect">
            <a:avLst/>
          </a:prstGeom>
          <a:noFill/>
        </p:spPr>
        <p:txBody>
          <a:bodyPr wrap="square" rtlCol="0">
            <a:spAutoFit/>
          </a:bodyPr>
          <a:lstStyle/>
          <a:p>
            <a:pPr algn="ctr"/>
            <a:r>
              <a:rPr lang="pt-PT" sz="4000" dirty="0">
                <a:latin typeface="Berlin Sans FB Demi" panose="020E0802020502020306" pitchFamily="34" charset="0"/>
              </a:rPr>
              <a:t>Liu &amp; </a:t>
            </a:r>
            <a:r>
              <a:rPr lang="pt-PT" sz="4000" dirty="0" smtClean="0">
                <a:latin typeface="Berlin Sans FB Demi" panose="020E0802020502020306" pitchFamily="34" charset="0"/>
              </a:rPr>
              <a:t>Layland</a:t>
            </a:r>
            <a:r>
              <a:rPr lang="en-US" sz="4000" dirty="0" smtClean="0">
                <a:latin typeface="Berlin Sans FB Demi" panose="020E0802020502020306" pitchFamily="34" charset="0"/>
              </a:rPr>
              <a:t> and all derivatives</a:t>
            </a:r>
            <a:endParaRPr lang="en-US" sz="4000" dirty="0">
              <a:latin typeface="Berlin Sans FB Demi" panose="020E0802020502020306" pitchFamily="34" charset="0"/>
            </a:endParaRPr>
          </a:p>
        </p:txBody>
      </p:sp>
      <p:sp>
        <p:nvSpPr>
          <p:cNvPr id="2" name="TextBox 1"/>
          <p:cNvSpPr txBox="1"/>
          <p:nvPr/>
        </p:nvSpPr>
        <p:spPr>
          <a:xfrm>
            <a:off x="3676127" y="1146849"/>
            <a:ext cx="1492716" cy="707886"/>
          </a:xfrm>
          <a:prstGeom prst="rect">
            <a:avLst/>
          </a:prstGeom>
          <a:noFill/>
        </p:spPr>
        <p:txBody>
          <a:bodyPr wrap="none" rtlCol="0">
            <a:spAutoFit/>
          </a:bodyPr>
          <a:lstStyle/>
          <a:p>
            <a:r>
              <a:rPr lang="pt-PT" sz="4000" dirty="0" smtClean="0">
                <a:latin typeface="Berlin Sans FB Demi" panose="020E0802020502020306" pitchFamily="34" charset="0"/>
              </a:rPr>
              <a:t>C</a:t>
            </a:r>
            <a:r>
              <a:rPr lang="pt-PT" sz="4000" baseline="-25000" dirty="0" smtClean="0">
                <a:latin typeface="Berlin Sans FB Demi" panose="020E0802020502020306" pitchFamily="34" charset="0"/>
              </a:rPr>
              <a:t>i</a:t>
            </a:r>
            <a:r>
              <a:rPr lang="pt-PT" sz="4000" dirty="0" smtClean="0">
                <a:latin typeface="Berlin Sans FB Demi" panose="020E0802020502020306" pitchFamily="34" charset="0"/>
              </a:rPr>
              <a:t> , T</a:t>
            </a:r>
            <a:r>
              <a:rPr lang="pt-PT" sz="4000" baseline="-25000" dirty="0" smtClean="0">
                <a:latin typeface="Berlin Sans FB Demi" panose="020E0802020502020306" pitchFamily="34" charset="0"/>
              </a:rPr>
              <a:t>i</a:t>
            </a:r>
            <a:r>
              <a:rPr lang="pt-PT" sz="4000" dirty="0" smtClean="0">
                <a:latin typeface="Berlin Sans FB Demi" panose="020E0802020502020306" pitchFamily="34" charset="0"/>
              </a:rPr>
              <a:t> </a:t>
            </a:r>
            <a:endParaRPr lang="en-US" sz="4000" dirty="0">
              <a:latin typeface="Berlin Sans FB Demi" panose="020E0802020502020306" pitchFamily="34" charset="0"/>
            </a:endParaRPr>
          </a:p>
        </p:txBody>
      </p:sp>
      <p:pic>
        <p:nvPicPr>
          <p:cNvPr id="1026" name="Picture 2" descr="http://image.shutterstock.com/display_pic_with_logo/328678/328678,1241629699,2/stock-vector-this-vector-picture-represents-a-complete-plant-with-root-and-foliage-29785030.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024" b="4379"/>
          <a:stretch/>
        </p:blipFill>
        <p:spPr bwMode="auto">
          <a:xfrm>
            <a:off x="1457945" y="1854735"/>
            <a:ext cx="6279391" cy="35629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77958" y="2077669"/>
            <a:ext cx="8718839" cy="3986317"/>
            <a:chOff x="477958" y="2077669"/>
            <a:chExt cx="8718839" cy="3986317"/>
          </a:xfrm>
        </p:grpSpPr>
        <p:sp>
          <p:nvSpPr>
            <p:cNvPr id="7" name="TextBox 6"/>
            <p:cNvSpPr txBox="1"/>
            <p:nvPr/>
          </p:nvSpPr>
          <p:spPr>
            <a:xfrm>
              <a:off x="477958" y="2077669"/>
              <a:ext cx="1500732" cy="646331"/>
            </a:xfrm>
            <a:prstGeom prst="rect">
              <a:avLst/>
            </a:prstGeom>
            <a:noFill/>
          </p:spPr>
          <p:txBody>
            <a:bodyPr wrap="none" rtlCol="0">
              <a:spAutoFit/>
            </a:bodyPr>
            <a:lstStyle/>
            <a:p>
              <a:r>
                <a:rPr lang="pt-PT" sz="3600" dirty="0" smtClean="0">
                  <a:latin typeface="Berlin Sans FB Demi" panose="020E0802020502020306" pitchFamily="34" charset="0"/>
                </a:rPr>
                <a:t>O</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O</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8" name="TextBox 7"/>
            <p:cNvSpPr txBox="1"/>
            <p:nvPr/>
          </p:nvSpPr>
          <p:spPr>
            <a:xfrm>
              <a:off x="787856" y="2899235"/>
              <a:ext cx="1481496" cy="646331"/>
            </a:xfrm>
            <a:prstGeom prst="rect">
              <a:avLst/>
            </a:prstGeom>
            <a:noFill/>
          </p:spPr>
          <p:txBody>
            <a:bodyPr wrap="none" rtlCol="0">
              <a:spAutoFit/>
            </a:bodyPr>
            <a:lstStyle/>
            <a:p>
              <a:r>
                <a:rPr lang="pt-PT" sz="3600" dirty="0" smtClean="0">
                  <a:latin typeface="Berlin Sans FB Demi" panose="020E0802020502020306" pitchFamily="34" charset="0"/>
                </a:rPr>
                <a:t>O</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O</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9" name="TextBox 8"/>
            <p:cNvSpPr txBox="1"/>
            <p:nvPr/>
          </p:nvSpPr>
          <p:spPr>
            <a:xfrm>
              <a:off x="1384690" y="3720801"/>
              <a:ext cx="1385316" cy="646331"/>
            </a:xfrm>
            <a:prstGeom prst="rect">
              <a:avLst/>
            </a:prstGeom>
            <a:noFill/>
          </p:spPr>
          <p:txBody>
            <a:bodyPr wrap="none" rtlCol="0">
              <a:spAutoFit/>
            </a:bodyPr>
            <a:lstStyle/>
            <a:p>
              <a:r>
                <a:rPr lang="pt-PT" sz="3600" dirty="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&lt; D</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0" name="TextBox 9"/>
            <p:cNvSpPr txBox="1"/>
            <p:nvPr/>
          </p:nvSpPr>
          <p:spPr>
            <a:xfrm>
              <a:off x="1831214" y="4539386"/>
              <a:ext cx="1423788" cy="646331"/>
            </a:xfrm>
            <a:prstGeom prst="rect">
              <a:avLst/>
            </a:prstGeom>
            <a:noFill/>
          </p:spPr>
          <p:txBody>
            <a:bodyPr wrap="none" rtlCol="0">
              <a:spAutoFit/>
            </a:bodyPr>
            <a:lstStyle/>
            <a:p>
              <a:r>
                <a:rPr lang="pt-PT" sz="3600" dirty="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D</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1" name="TextBox 10"/>
            <p:cNvSpPr txBox="1"/>
            <p:nvPr/>
          </p:nvSpPr>
          <p:spPr>
            <a:xfrm>
              <a:off x="2573040" y="5359077"/>
              <a:ext cx="1385316" cy="646331"/>
            </a:xfrm>
            <a:prstGeom prst="rect">
              <a:avLst/>
            </a:prstGeom>
            <a:noFill/>
          </p:spPr>
          <p:txBody>
            <a:bodyPr wrap="none" rtlCol="0">
              <a:spAutoFit/>
            </a:bodyPr>
            <a:lstStyle/>
            <a:p>
              <a:r>
                <a:rPr lang="pt-PT" sz="3600" dirty="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&gt; D</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2" name="TextBox 11"/>
            <p:cNvSpPr txBox="1"/>
            <p:nvPr/>
          </p:nvSpPr>
          <p:spPr>
            <a:xfrm>
              <a:off x="5818920" y="4535837"/>
              <a:ext cx="1572866"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a:t>
              </a:r>
              <a:r>
                <a:rPr lang="pt-PT" sz="3600" dirty="0">
                  <a:latin typeface="Berlin Sans FB Demi" panose="020E0802020502020306" pitchFamily="34" charset="0"/>
                </a:rPr>
                <a:t>=</a:t>
              </a:r>
              <a:r>
                <a:rPr lang="pt-PT" sz="3600" dirty="0" smtClean="0">
                  <a:latin typeface="Berlin Sans FB Demi" panose="020E0802020502020306" pitchFamily="34" charset="0"/>
                </a:rPr>
                <a:t> kT</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3" name="TextBox 12"/>
            <p:cNvSpPr txBox="1"/>
            <p:nvPr/>
          </p:nvSpPr>
          <p:spPr>
            <a:xfrm>
              <a:off x="6362280" y="3710099"/>
              <a:ext cx="1276311"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a:t>
              </a:r>
              <a:r>
                <a:rPr lang="pt-PT" sz="3600" dirty="0">
                  <a:latin typeface="Berlin Sans FB Demi" panose="020E0802020502020306" pitchFamily="34" charset="0"/>
                </a:rPr>
                <a:t>≠</a:t>
              </a:r>
              <a:r>
                <a:rPr lang="pt-PT" sz="3600" dirty="0" smtClean="0">
                  <a:latin typeface="Berlin Sans FB Demi" panose="020E0802020502020306" pitchFamily="34" charset="0"/>
                </a:rPr>
                <a:t> T</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4" name="TextBox 13"/>
            <p:cNvSpPr txBox="1"/>
            <p:nvPr/>
          </p:nvSpPr>
          <p:spPr>
            <a:xfrm>
              <a:off x="7051157" y="2899235"/>
              <a:ext cx="1295547"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T</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5" name="TextBox 14"/>
            <p:cNvSpPr txBox="1"/>
            <p:nvPr/>
          </p:nvSpPr>
          <p:spPr>
            <a:xfrm>
              <a:off x="4422485" y="5417655"/>
              <a:ext cx="2803973" cy="646331"/>
            </a:xfrm>
            <a:prstGeom prst="rect">
              <a:avLst/>
            </a:prstGeom>
            <a:noFill/>
          </p:spPr>
          <p:txBody>
            <a:bodyPr wrap="none" rtlCol="0">
              <a:spAutoFit/>
            </a:bodyPr>
            <a:lstStyle/>
            <a:p>
              <a:r>
                <a:rPr lang="pt-PT" sz="3600" dirty="0" smtClean="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[c</a:t>
              </a:r>
              <a:r>
                <a:rPr lang="pt-PT" sz="3600" baseline="-25000" dirty="0">
                  <a:latin typeface="Berlin Sans FB Demi" panose="020E0802020502020306" pitchFamily="34" charset="0"/>
                </a:rPr>
                <a:t>k</a:t>
              </a:r>
              <a:r>
                <a:rPr lang="pt-PT" sz="3600" dirty="0" smtClean="0">
                  <a:latin typeface="Berlin Sans FB Demi" panose="020E0802020502020306" pitchFamily="34" charset="0"/>
                </a:rPr>
                <a:t>,..., c</a:t>
              </a:r>
              <a:r>
                <a:rPr lang="pt-PT" sz="3600" baseline="-25000" dirty="0">
                  <a:latin typeface="Berlin Sans FB Demi" panose="020E0802020502020306" pitchFamily="34" charset="0"/>
                </a:rPr>
                <a:t>l</a:t>
              </a:r>
              <a:r>
                <a:rPr lang="pt-PT" sz="3600" dirty="0" smtClean="0">
                  <a:latin typeface="Berlin Sans FB Demi" panose="020E0802020502020306" pitchFamily="34" charset="0"/>
                </a:rPr>
                <a:t>]</a:t>
              </a:r>
              <a:endParaRPr lang="en-US" sz="3600" baseline="-25000" dirty="0">
                <a:latin typeface="Berlin Sans FB Demi" panose="020E0802020502020306" pitchFamily="34" charset="0"/>
              </a:endParaRPr>
            </a:p>
          </p:txBody>
        </p:sp>
        <p:sp>
          <p:nvSpPr>
            <p:cNvPr id="16" name="TextBox 15"/>
            <p:cNvSpPr txBox="1"/>
            <p:nvPr/>
          </p:nvSpPr>
          <p:spPr>
            <a:xfrm>
              <a:off x="7575840" y="2077669"/>
              <a:ext cx="1620957"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spor.</a:t>
              </a:r>
              <a:endParaRPr lang="en-US" sz="3600" baseline="-25000" dirty="0">
                <a:latin typeface="Berlin Sans FB Demi" panose="020E0802020502020306" pitchFamily="34" charset="0"/>
              </a:endParaRPr>
            </a:p>
          </p:txBody>
        </p:sp>
      </p:grpSp>
    </p:spTree>
    <p:extLst>
      <p:ext uri="{BB962C8B-B14F-4D97-AF65-F5344CB8AC3E}">
        <p14:creationId xmlns:p14="http://schemas.microsoft.com/office/powerpoint/2010/main" val="42320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349260"/>
            <a:ext cx="8964488" cy="707886"/>
          </a:xfrm>
          <a:prstGeom prst="rect">
            <a:avLst/>
          </a:prstGeom>
          <a:noFill/>
        </p:spPr>
        <p:txBody>
          <a:bodyPr wrap="square" rtlCol="0">
            <a:spAutoFit/>
          </a:bodyPr>
          <a:lstStyle/>
          <a:p>
            <a:pPr algn="ctr"/>
            <a:r>
              <a:rPr lang="pt-PT" sz="4000" dirty="0">
                <a:latin typeface="Berlin Sans FB Demi" panose="020E0802020502020306" pitchFamily="34" charset="0"/>
              </a:rPr>
              <a:t>Liu &amp; </a:t>
            </a:r>
            <a:r>
              <a:rPr lang="pt-PT" sz="4000" dirty="0" smtClean="0">
                <a:latin typeface="Berlin Sans FB Demi" panose="020E0802020502020306" pitchFamily="34" charset="0"/>
              </a:rPr>
              <a:t>Layland</a:t>
            </a:r>
            <a:r>
              <a:rPr lang="en-US" sz="4000" dirty="0" smtClean="0">
                <a:latin typeface="Berlin Sans FB Demi" panose="020E0802020502020306" pitchFamily="34" charset="0"/>
              </a:rPr>
              <a:t> and all derivatives</a:t>
            </a:r>
            <a:endParaRPr lang="en-US" sz="4000" dirty="0">
              <a:latin typeface="Berlin Sans FB Demi" panose="020E0802020502020306" pitchFamily="34" charset="0"/>
            </a:endParaRPr>
          </a:p>
        </p:txBody>
      </p:sp>
      <p:grpSp>
        <p:nvGrpSpPr>
          <p:cNvPr id="3" name="Group 2"/>
          <p:cNvGrpSpPr/>
          <p:nvPr/>
        </p:nvGrpSpPr>
        <p:grpSpPr>
          <a:xfrm>
            <a:off x="477958" y="1146849"/>
            <a:ext cx="8718839" cy="4917137"/>
            <a:chOff x="477958" y="1146849"/>
            <a:chExt cx="8718839" cy="4917137"/>
          </a:xfrm>
        </p:grpSpPr>
        <p:sp>
          <p:nvSpPr>
            <p:cNvPr id="2" name="TextBox 1"/>
            <p:cNvSpPr txBox="1"/>
            <p:nvPr/>
          </p:nvSpPr>
          <p:spPr>
            <a:xfrm>
              <a:off x="3676127" y="1146849"/>
              <a:ext cx="1492716" cy="707886"/>
            </a:xfrm>
            <a:prstGeom prst="rect">
              <a:avLst/>
            </a:prstGeom>
            <a:noFill/>
          </p:spPr>
          <p:txBody>
            <a:bodyPr wrap="none" rtlCol="0">
              <a:spAutoFit/>
            </a:bodyPr>
            <a:lstStyle/>
            <a:p>
              <a:r>
                <a:rPr lang="pt-PT" sz="4000" dirty="0" smtClean="0">
                  <a:latin typeface="Berlin Sans FB Demi" panose="020E0802020502020306" pitchFamily="34" charset="0"/>
                </a:rPr>
                <a:t>C</a:t>
              </a:r>
              <a:r>
                <a:rPr lang="pt-PT" sz="4000" baseline="-25000" dirty="0" smtClean="0">
                  <a:latin typeface="Berlin Sans FB Demi" panose="020E0802020502020306" pitchFamily="34" charset="0"/>
                </a:rPr>
                <a:t>i</a:t>
              </a:r>
              <a:r>
                <a:rPr lang="pt-PT" sz="4000" dirty="0" smtClean="0">
                  <a:latin typeface="Berlin Sans FB Demi" panose="020E0802020502020306" pitchFamily="34" charset="0"/>
                </a:rPr>
                <a:t> , T</a:t>
              </a:r>
              <a:r>
                <a:rPr lang="pt-PT" sz="4000" baseline="-25000" dirty="0" smtClean="0">
                  <a:latin typeface="Berlin Sans FB Demi" panose="020E0802020502020306" pitchFamily="34" charset="0"/>
                </a:rPr>
                <a:t>i</a:t>
              </a:r>
              <a:r>
                <a:rPr lang="pt-PT" sz="4000" dirty="0" smtClean="0">
                  <a:latin typeface="Berlin Sans FB Demi" panose="020E0802020502020306" pitchFamily="34" charset="0"/>
                </a:rPr>
                <a:t> </a:t>
              </a:r>
              <a:endParaRPr lang="en-US" sz="4000" dirty="0">
                <a:latin typeface="Berlin Sans FB Demi" panose="020E0802020502020306" pitchFamily="34" charset="0"/>
              </a:endParaRPr>
            </a:p>
          </p:txBody>
        </p:sp>
        <p:pic>
          <p:nvPicPr>
            <p:cNvPr id="1026" name="Picture 2" descr="http://image.shutterstock.com/display_pic_with_logo/328678/328678,1241629699,2/stock-vector-this-vector-picture-represents-a-complete-plant-with-root-and-foliage-29785030.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024" b="4379"/>
            <a:stretch/>
          </p:blipFill>
          <p:spPr bwMode="auto">
            <a:xfrm>
              <a:off x="1457945" y="1854735"/>
              <a:ext cx="6279391" cy="35629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77958" y="2077669"/>
              <a:ext cx="8718839" cy="3986317"/>
              <a:chOff x="477958" y="2077669"/>
              <a:chExt cx="8718839" cy="3986317"/>
            </a:xfrm>
          </p:grpSpPr>
          <p:sp>
            <p:nvSpPr>
              <p:cNvPr id="7" name="TextBox 6"/>
              <p:cNvSpPr txBox="1"/>
              <p:nvPr/>
            </p:nvSpPr>
            <p:spPr>
              <a:xfrm>
                <a:off x="477958" y="2077669"/>
                <a:ext cx="1500732" cy="646331"/>
              </a:xfrm>
              <a:prstGeom prst="rect">
                <a:avLst/>
              </a:prstGeom>
              <a:noFill/>
            </p:spPr>
            <p:txBody>
              <a:bodyPr wrap="none" rtlCol="0">
                <a:spAutoFit/>
              </a:bodyPr>
              <a:lstStyle/>
              <a:p>
                <a:r>
                  <a:rPr lang="pt-PT" sz="3600" dirty="0" smtClean="0">
                    <a:latin typeface="Berlin Sans FB Demi" panose="020E0802020502020306" pitchFamily="34" charset="0"/>
                  </a:rPr>
                  <a:t>O</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O</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8" name="TextBox 7"/>
              <p:cNvSpPr txBox="1"/>
              <p:nvPr/>
            </p:nvSpPr>
            <p:spPr>
              <a:xfrm>
                <a:off x="787856" y="2899235"/>
                <a:ext cx="1481496" cy="646331"/>
              </a:xfrm>
              <a:prstGeom prst="rect">
                <a:avLst/>
              </a:prstGeom>
              <a:noFill/>
            </p:spPr>
            <p:txBody>
              <a:bodyPr wrap="none" rtlCol="0">
                <a:spAutoFit/>
              </a:bodyPr>
              <a:lstStyle/>
              <a:p>
                <a:r>
                  <a:rPr lang="pt-PT" sz="3600" dirty="0" smtClean="0">
                    <a:latin typeface="Berlin Sans FB Demi" panose="020E0802020502020306" pitchFamily="34" charset="0"/>
                  </a:rPr>
                  <a:t>O</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O</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9" name="TextBox 8"/>
              <p:cNvSpPr txBox="1"/>
              <p:nvPr/>
            </p:nvSpPr>
            <p:spPr>
              <a:xfrm>
                <a:off x="1384690" y="3720801"/>
                <a:ext cx="1385316" cy="646331"/>
              </a:xfrm>
              <a:prstGeom prst="rect">
                <a:avLst/>
              </a:prstGeom>
              <a:noFill/>
            </p:spPr>
            <p:txBody>
              <a:bodyPr wrap="none" rtlCol="0">
                <a:spAutoFit/>
              </a:bodyPr>
              <a:lstStyle/>
              <a:p>
                <a:r>
                  <a:rPr lang="pt-PT" sz="3600" dirty="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&lt; D</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0" name="TextBox 9"/>
              <p:cNvSpPr txBox="1"/>
              <p:nvPr/>
            </p:nvSpPr>
            <p:spPr>
              <a:xfrm>
                <a:off x="1831214" y="4539386"/>
                <a:ext cx="1423788" cy="646331"/>
              </a:xfrm>
              <a:prstGeom prst="rect">
                <a:avLst/>
              </a:prstGeom>
              <a:noFill/>
            </p:spPr>
            <p:txBody>
              <a:bodyPr wrap="none" rtlCol="0">
                <a:spAutoFit/>
              </a:bodyPr>
              <a:lstStyle/>
              <a:p>
                <a:r>
                  <a:rPr lang="pt-PT" sz="3600" dirty="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D</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1" name="TextBox 10"/>
              <p:cNvSpPr txBox="1"/>
              <p:nvPr/>
            </p:nvSpPr>
            <p:spPr>
              <a:xfrm>
                <a:off x="2573040" y="5359077"/>
                <a:ext cx="1385316" cy="646331"/>
              </a:xfrm>
              <a:prstGeom prst="rect">
                <a:avLst/>
              </a:prstGeom>
              <a:noFill/>
            </p:spPr>
            <p:txBody>
              <a:bodyPr wrap="none" rtlCol="0">
                <a:spAutoFit/>
              </a:bodyPr>
              <a:lstStyle/>
              <a:p>
                <a:r>
                  <a:rPr lang="pt-PT" sz="3600" dirty="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&gt; D</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2" name="TextBox 11"/>
              <p:cNvSpPr txBox="1"/>
              <p:nvPr/>
            </p:nvSpPr>
            <p:spPr>
              <a:xfrm>
                <a:off x="5818920" y="4535837"/>
                <a:ext cx="1572866"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a:t>
                </a:r>
                <a:r>
                  <a:rPr lang="pt-PT" sz="3600" dirty="0">
                    <a:latin typeface="Berlin Sans FB Demi" panose="020E0802020502020306" pitchFamily="34" charset="0"/>
                  </a:rPr>
                  <a:t>=</a:t>
                </a:r>
                <a:r>
                  <a:rPr lang="pt-PT" sz="3600" dirty="0" smtClean="0">
                    <a:latin typeface="Berlin Sans FB Demi" panose="020E0802020502020306" pitchFamily="34" charset="0"/>
                  </a:rPr>
                  <a:t> kT</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3" name="TextBox 12"/>
              <p:cNvSpPr txBox="1"/>
              <p:nvPr/>
            </p:nvSpPr>
            <p:spPr>
              <a:xfrm>
                <a:off x="6362280" y="3710099"/>
                <a:ext cx="1276311"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a:t>
                </a:r>
                <a:r>
                  <a:rPr lang="pt-PT" sz="3600" dirty="0">
                    <a:latin typeface="Berlin Sans FB Demi" panose="020E0802020502020306" pitchFamily="34" charset="0"/>
                  </a:rPr>
                  <a:t>≠</a:t>
                </a:r>
                <a:r>
                  <a:rPr lang="pt-PT" sz="3600" dirty="0" smtClean="0">
                    <a:latin typeface="Berlin Sans FB Demi" panose="020E0802020502020306" pitchFamily="34" charset="0"/>
                  </a:rPr>
                  <a:t> T</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4" name="TextBox 13"/>
              <p:cNvSpPr txBox="1"/>
              <p:nvPr/>
            </p:nvSpPr>
            <p:spPr>
              <a:xfrm>
                <a:off x="7051157" y="2899235"/>
                <a:ext cx="1295547"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T</a:t>
                </a:r>
                <a:r>
                  <a:rPr lang="pt-PT" sz="3600" baseline="-25000" dirty="0" smtClean="0">
                    <a:latin typeface="Berlin Sans FB Demi" panose="020E0802020502020306" pitchFamily="34" charset="0"/>
                  </a:rPr>
                  <a:t>j</a:t>
                </a:r>
                <a:endParaRPr lang="en-US" sz="3600" baseline="-25000" dirty="0">
                  <a:latin typeface="Berlin Sans FB Demi" panose="020E0802020502020306" pitchFamily="34" charset="0"/>
                </a:endParaRPr>
              </a:p>
            </p:txBody>
          </p:sp>
          <p:sp>
            <p:nvSpPr>
              <p:cNvPr id="15" name="TextBox 14"/>
              <p:cNvSpPr txBox="1"/>
              <p:nvPr/>
            </p:nvSpPr>
            <p:spPr>
              <a:xfrm>
                <a:off x="4422485" y="5417655"/>
                <a:ext cx="2803973" cy="646331"/>
              </a:xfrm>
              <a:prstGeom prst="rect">
                <a:avLst/>
              </a:prstGeom>
              <a:noFill/>
            </p:spPr>
            <p:txBody>
              <a:bodyPr wrap="none" rtlCol="0">
                <a:spAutoFit/>
              </a:bodyPr>
              <a:lstStyle/>
              <a:p>
                <a:r>
                  <a:rPr lang="pt-PT" sz="3600" dirty="0" smtClean="0">
                    <a:latin typeface="Berlin Sans FB Demi" panose="020E0802020502020306" pitchFamily="34" charset="0"/>
                  </a:rPr>
                  <a:t>C</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 [c</a:t>
                </a:r>
                <a:r>
                  <a:rPr lang="pt-PT" sz="3600" baseline="-25000" dirty="0">
                    <a:latin typeface="Berlin Sans FB Demi" panose="020E0802020502020306" pitchFamily="34" charset="0"/>
                  </a:rPr>
                  <a:t>k</a:t>
                </a:r>
                <a:r>
                  <a:rPr lang="pt-PT" sz="3600" dirty="0" smtClean="0">
                    <a:latin typeface="Berlin Sans FB Demi" panose="020E0802020502020306" pitchFamily="34" charset="0"/>
                  </a:rPr>
                  <a:t>,..., c</a:t>
                </a:r>
                <a:r>
                  <a:rPr lang="pt-PT" sz="3600" baseline="-25000" dirty="0">
                    <a:latin typeface="Berlin Sans FB Demi" panose="020E0802020502020306" pitchFamily="34" charset="0"/>
                  </a:rPr>
                  <a:t>l</a:t>
                </a:r>
                <a:r>
                  <a:rPr lang="pt-PT" sz="3600" dirty="0" smtClean="0">
                    <a:latin typeface="Berlin Sans FB Demi" panose="020E0802020502020306" pitchFamily="34" charset="0"/>
                  </a:rPr>
                  <a:t>]</a:t>
                </a:r>
                <a:endParaRPr lang="en-US" sz="3600" baseline="-25000" dirty="0">
                  <a:latin typeface="Berlin Sans FB Demi" panose="020E0802020502020306" pitchFamily="34" charset="0"/>
                </a:endParaRPr>
              </a:p>
            </p:txBody>
          </p:sp>
          <p:sp>
            <p:nvSpPr>
              <p:cNvPr id="16" name="TextBox 15"/>
              <p:cNvSpPr txBox="1"/>
              <p:nvPr/>
            </p:nvSpPr>
            <p:spPr>
              <a:xfrm>
                <a:off x="7575840" y="2077669"/>
                <a:ext cx="1620957" cy="646331"/>
              </a:xfrm>
              <a:prstGeom prst="rect">
                <a:avLst/>
              </a:prstGeom>
              <a:noFill/>
            </p:spPr>
            <p:txBody>
              <a:bodyPr wrap="none" rtlCol="0">
                <a:spAutoFit/>
              </a:bodyPr>
              <a:lstStyle/>
              <a:p>
                <a:r>
                  <a:rPr lang="pt-PT" sz="3600" dirty="0" smtClean="0">
                    <a:latin typeface="Berlin Sans FB Demi" panose="020E0802020502020306" pitchFamily="34" charset="0"/>
                  </a:rPr>
                  <a:t>T</a:t>
                </a:r>
                <a:r>
                  <a:rPr lang="pt-PT" sz="3600" baseline="-25000" dirty="0" smtClean="0">
                    <a:latin typeface="Berlin Sans FB Demi" panose="020E0802020502020306" pitchFamily="34" charset="0"/>
                  </a:rPr>
                  <a:t>i</a:t>
                </a:r>
                <a:r>
                  <a:rPr lang="pt-PT" sz="3600" dirty="0" smtClean="0">
                    <a:latin typeface="Berlin Sans FB Demi" panose="020E0802020502020306" pitchFamily="34" charset="0"/>
                  </a:rPr>
                  <a:t> spor.</a:t>
                </a:r>
                <a:endParaRPr lang="en-US" sz="3600" baseline="-25000" dirty="0">
                  <a:latin typeface="Berlin Sans FB Demi" panose="020E0802020502020306" pitchFamily="34" charset="0"/>
                </a:endParaRPr>
              </a:p>
            </p:txBody>
          </p:sp>
        </p:grpSp>
      </p:grpSp>
      <p:sp>
        <p:nvSpPr>
          <p:cNvPr id="17" name="TextBox 16"/>
          <p:cNvSpPr txBox="1"/>
          <p:nvPr/>
        </p:nvSpPr>
        <p:spPr>
          <a:xfrm>
            <a:off x="611560" y="1548081"/>
            <a:ext cx="8529682" cy="4031873"/>
          </a:xfrm>
          <a:prstGeom prst="rect">
            <a:avLst/>
          </a:prstGeom>
          <a:noFill/>
        </p:spPr>
        <p:txBody>
          <a:bodyPr wrap="square" rtlCol="0">
            <a:spAutoFit/>
          </a:bodyPr>
          <a:lstStyle/>
          <a:p>
            <a:pPr marL="571500" indent="-571500">
              <a:buFont typeface="Wingdings" panose="05000000000000000000" pitchFamily="2" charset="2"/>
              <a:buChar char="q"/>
            </a:pPr>
            <a:r>
              <a:rPr lang="pt-PT" sz="3200" dirty="0" smtClean="0">
                <a:latin typeface="Berlin Sans FB Demi" panose="020E0802020502020306" pitchFamily="34" charset="0"/>
              </a:rPr>
              <a:t>Model the timing aspects only</a:t>
            </a:r>
          </a:p>
          <a:p>
            <a:pPr marL="571500" indent="-571500">
              <a:buFont typeface="Wingdings" panose="05000000000000000000" pitchFamily="2" charset="2"/>
              <a:buChar char="q"/>
            </a:pPr>
            <a:r>
              <a:rPr lang="pt-PT" sz="3200" dirty="0" smtClean="0">
                <a:latin typeface="Berlin Sans FB Demi" panose="020E0802020502020306" pitchFamily="34" charset="0"/>
              </a:rPr>
              <a:t>No information on</a:t>
            </a:r>
          </a:p>
          <a:p>
            <a:pPr marL="1028700" lvl="1" indent="-571500">
              <a:buFont typeface="Wingdings" panose="05000000000000000000" pitchFamily="2" charset="2"/>
              <a:buChar char="§"/>
            </a:pPr>
            <a:r>
              <a:rPr lang="pt-PT" sz="3200" dirty="0" smtClean="0">
                <a:latin typeface="Berlin Sans FB Demi" panose="020E0802020502020306" pitchFamily="34" charset="0"/>
              </a:rPr>
              <a:t>The inner structure of the task</a:t>
            </a:r>
          </a:p>
          <a:p>
            <a:pPr marL="1028700" lvl="1" indent="-571500">
              <a:buFont typeface="Wingdings" panose="05000000000000000000" pitchFamily="2" charset="2"/>
              <a:buChar char="§"/>
            </a:pPr>
            <a:r>
              <a:rPr lang="pt-PT" sz="3200" dirty="0" smtClean="0">
                <a:latin typeface="Berlin Sans FB Demi" panose="020E0802020502020306" pitchFamily="34" charset="0"/>
              </a:rPr>
              <a:t>The functional properties</a:t>
            </a:r>
          </a:p>
          <a:p>
            <a:pPr marL="1028700" lvl="1" indent="-571500">
              <a:buFont typeface="Wingdings" panose="05000000000000000000" pitchFamily="2" charset="2"/>
              <a:buChar char="§"/>
            </a:pPr>
            <a:r>
              <a:rPr lang="pt-PT" sz="3200" dirty="0" smtClean="0">
                <a:latin typeface="Berlin Sans FB Demi" panose="020E0802020502020306" pitchFamily="34" charset="0"/>
              </a:rPr>
              <a:t>The parallelization opportunities</a:t>
            </a:r>
          </a:p>
          <a:p>
            <a:pPr marL="1028700" lvl="1" indent="-571500">
              <a:buFont typeface="Wingdings" panose="05000000000000000000" pitchFamily="2" charset="2"/>
              <a:buChar char="§"/>
            </a:pPr>
            <a:r>
              <a:rPr lang="pt-PT" sz="3200" dirty="0" smtClean="0">
                <a:latin typeface="Berlin Sans FB Demi" panose="020E0802020502020306" pitchFamily="34" charset="0"/>
              </a:rPr>
              <a:t>Etc.</a:t>
            </a:r>
          </a:p>
          <a:p>
            <a:pPr marL="571500" indent="-571500">
              <a:buFont typeface="Wingdings" panose="05000000000000000000" pitchFamily="2" charset="2"/>
              <a:buChar char="q"/>
            </a:pPr>
            <a:r>
              <a:rPr lang="pt-PT" sz="3200" dirty="0" smtClean="0">
                <a:latin typeface="Berlin Sans FB Demi" panose="020E0802020502020306" pitchFamily="34" charset="0"/>
              </a:rPr>
              <a:t>Not rich enough!</a:t>
            </a:r>
          </a:p>
          <a:p>
            <a:pPr marL="1028700" lvl="1" indent="-571500">
              <a:buFont typeface="Arial" panose="020B0604020202020204" pitchFamily="34" charset="0"/>
              <a:buChar char="•"/>
            </a:pPr>
            <a:endParaRPr lang="en-US" sz="3200" dirty="0">
              <a:latin typeface="Berlin Sans FB Demi" panose="020E0802020502020306" pitchFamily="34" charset="0"/>
            </a:endParaRPr>
          </a:p>
        </p:txBody>
      </p:sp>
    </p:spTree>
    <p:extLst>
      <p:ext uri="{BB962C8B-B14F-4D97-AF65-F5344CB8AC3E}">
        <p14:creationId xmlns:p14="http://schemas.microsoft.com/office/powerpoint/2010/main" val="8224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750"/>
                                        <p:tgtEl>
                                          <p:spTgt spid="3"/>
                                        </p:tgtEl>
                                        <p:attrNameLst>
                                          <p:attrName>ppt_x</p:attrName>
                                        </p:attrNameLst>
                                      </p:cBhvr>
                                      <p:tavLst>
                                        <p:tav tm="0">
                                          <p:val>
                                            <p:strVal val="ppt_x"/>
                                          </p:val>
                                        </p:tav>
                                        <p:tav tm="100000">
                                          <p:val>
                                            <p:strVal val="0-ppt_w/2"/>
                                          </p:val>
                                        </p:tav>
                                      </p:tavLst>
                                    </p:anim>
                                    <p:anim calcmode="lin" valueType="num">
                                      <p:cBhvr additive="base">
                                        <p:cTn id="7" dur="750"/>
                                        <p:tgtEl>
                                          <p:spTgt spid="3"/>
                                        </p:tgtEl>
                                        <p:attrNameLst>
                                          <p:attrName>ppt_y</p:attrName>
                                        </p:attrNameLst>
                                      </p:cBhvr>
                                      <p:tavLst>
                                        <p:tav tm="0">
                                          <p:val>
                                            <p:strVal val="ppt_y"/>
                                          </p:val>
                                        </p:tav>
                                        <p:tav tm="100000">
                                          <p:val>
                                            <p:strVal val="ppt_y"/>
                                          </p:val>
                                        </p:tav>
                                      </p:tavLst>
                                    </p:anim>
                                    <p:set>
                                      <p:cBhvr>
                                        <p:cTn id="8" dur="1" fill="hold">
                                          <p:stCondLst>
                                            <p:cond delay="749"/>
                                          </p:stCondLst>
                                        </p:cTn>
                                        <p:tgtEl>
                                          <p:spTgt spid="3"/>
                                        </p:tgtEl>
                                        <p:attrNameLst>
                                          <p:attrName>style.visibility</p:attrName>
                                        </p:attrNameLst>
                                      </p:cBhvr>
                                      <p:to>
                                        <p:strVal val="hidden"/>
                                      </p:to>
                                    </p:set>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404664"/>
            <a:ext cx="8946464" cy="707886"/>
          </a:xfrm>
          <a:prstGeom prst="rect">
            <a:avLst/>
          </a:prstGeom>
          <a:noFill/>
        </p:spPr>
        <p:txBody>
          <a:bodyPr wrap="square" rtlCol="0">
            <a:spAutoFit/>
          </a:bodyPr>
          <a:lstStyle/>
          <a:p>
            <a:r>
              <a:rPr lang="pt-PT" sz="4000" dirty="0" smtClean="0">
                <a:latin typeface="Berlin Sans FB Demi" panose="020E0802020502020306" pitchFamily="34" charset="0"/>
              </a:rPr>
              <a:t>And what about the // task models?</a:t>
            </a:r>
            <a:endParaRPr lang="en-US" sz="4000" dirty="0">
              <a:latin typeface="Berlin Sans FB Demi" panose="020E0802020502020306" pitchFamily="34" charset="0"/>
            </a:endParaRPr>
          </a:p>
        </p:txBody>
      </p:sp>
      <p:grpSp>
        <p:nvGrpSpPr>
          <p:cNvPr id="47" name="Group 46"/>
          <p:cNvGrpSpPr/>
          <p:nvPr/>
        </p:nvGrpSpPr>
        <p:grpSpPr>
          <a:xfrm>
            <a:off x="3491880" y="1556146"/>
            <a:ext cx="1851808" cy="5170650"/>
            <a:chOff x="3491880" y="1556146"/>
            <a:chExt cx="1851808" cy="5170650"/>
          </a:xfrm>
        </p:grpSpPr>
        <p:cxnSp>
          <p:nvCxnSpPr>
            <p:cNvPr id="38" name="Straight Connector 37"/>
            <p:cNvCxnSpPr/>
            <p:nvPr/>
          </p:nvCxnSpPr>
          <p:spPr>
            <a:xfrm flipH="1">
              <a:off x="4095147" y="1556146"/>
              <a:ext cx="792088" cy="1944216"/>
            </a:xfrm>
            <a:prstGeom prst="line">
              <a:avLst/>
            </a:prstGeom>
            <a:ln w="38100"/>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H="1">
              <a:off x="4093821" y="3414177"/>
              <a:ext cx="899626" cy="86185"/>
            </a:xfrm>
            <a:prstGeom prst="line">
              <a:avLst/>
            </a:prstGeom>
            <a:ln w="3810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flipH="1">
              <a:off x="4184865" y="3413302"/>
              <a:ext cx="808240" cy="1983861"/>
            </a:xfrm>
            <a:prstGeom prst="line">
              <a:avLst/>
            </a:prstGeom>
            <a:ln w="38100"/>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H="1">
              <a:off x="4180371" y="5319874"/>
              <a:ext cx="899626" cy="86185"/>
            </a:xfrm>
            <a:prstGeom prst="line">
              <a:avLst/>
            </a:prstGeom>
            <a:ln w="38100"/>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flipH="1">
              <a:off x="4506108" y="5318999"/>
              <a:ext cx="573547" cy="1407797"/>
            </a:xfrm>
            <a:prstGeom prst="line">
              <a:avLst/>
            </a:prstGeom>
            <a:ln w="38100"/>
          </p:spPr>
          <p:style>
            <a:lnRef idx="1">
              <a:schemeClr val="dk1"/>
            </a:lnRef>
            <a:fillRef idx="0">
              <a:schemeClr val="dk1"/>
            </a:fillRef>
            <a:effectRef idx="0">
              <a:schemeClr val="dk1"/>
            </a:effectRef>
            <a:fontRef idx="minor">
              <a:schemeClr val="tx1"/>
            </a:fontRef>
          </p:style>
        </p:cxnSp>
        <p:pic>
          <p:nvPicPr>
            <p:cNvPr id="2050" name="Picture 2" descr="http://st-listas.20minutos.es/images/2013-12/374142/list_640px.jpg?1387488895"/>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20880" r="20059"/>
            <a:stretch/>
          </p:blipFill>
          <p:spPr bwMode="auto">
            <a:xfrm>
              <a:off x="3491880" y="2840008"/>
              <a:ext cx="1851808" cy="23515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p:cNvGrpSpPr/>
          <p:nvPr/>
        </p:nvGrpSpPr>
        <p:grpSpPr>
          <a:xfrm>
            <a:off x="553534" y="1196753"/>
            <a:ext cx="2780948" cy="4968551"/>
            <a:chOff x="553534" y="1196753"/>
            <a:chExt cx="2780948" cy="4968551"/>
          </a:xfrm>
        </p:grpSpPr>
        <p:grpSp>
          <p:nvGrpSpPr>
            <p:cNvPr id="50" name="Group 49"/>
            <p:cNvGrpSpPr/>
            <p:nvPr/>
          </p:nvGrpSpPr>
          <p:grpSpPr>
            <a:xfrm>
              <a:off x="553534" y="1919452"/>
              <a:ext cx="2780948" cy="4245852"/>
              <a:chOff x="553534" y="1919452"/>
              <a:chExt cx="2780948" cy="4245852"/>
            </a:xfrm>
          </p:grpSpPr>
          <p:grpSp>
            <p:nvGrpSpPr>
              <p:cNvPr id="8" name="Group 7"/>
              <p:cNvGrpSpPr/>
              <p:nvPr/>
            </p:nvGrpSpPr>
            <p:grpSpPr>
              <a:xfrm>
                <a:off x="556469" y="4690558"/>
                <a:ext cx="2778013" cy="1474746"/>
                <a:chOff x="263227" y="3963239"/>
                <a:chExt cx="3553130" cy="1904161"/>
              </a:xfrm>
            </p:grpSpPr>
            <p:pic>
              <p:nvPicPr>
                <p:cNvPr id="19"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227" y="3963239"/>
                  <a:ext cx="931168" cy="9311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302" y="3963239"/>
                  <a:ext cx="931168" cy="9311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828" y="3963239"/>
                  <a:ext cx="931168" cy="9311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5189" y="3963239"/>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227" y="4936231"/>
                  <a:ext cx="931168" cy="9311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6302" y="4936231"/>
                  <a:ext cx="931168" cy="93116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828" y="4936231"/>
                  <a:ext cx="931168" cy="9311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http://icons.iconarchive.com/icons/icons-land/vista-people/256/Office-Customer-Male-Ligh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5189" y="4936232"/>
                  <a:ext cx="931168" cy="931168"/>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2" descr="http://icons.iconarchive.com/icons/custom-icon-design/pretty-office-4/256/Open-Folder-Full-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1169" y="1919452"/>
                <a:ext cx="932982" cy="93298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53534" y="3219687"/>
                <a:ext cx="2772685" cy="1001401"/>
                <a:chOff x="463730" y="3502637"/>
                <a:chExt cx="3036638" cy="1096732"/>
              </a:xfrm>
            </p:grpSpPr>
            <p:pic>
              <p:nvPicPr>
                <p:cNvPr id="2072"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730" y="3528445"/>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6790" y="3510261"/>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9483" y="3528445"/>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6388" y="3502637"/>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73" y="3810032"/>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1433" y="3791848"/>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4126" y="3810032"/>
                  <a:ext cx="789337" cy="78933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http://www.bcs.org.bd/img/do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1031" y="3784224"/>
                  <a:ext cx="789337" cy="78933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Arrow Connector 10"/>
              <p:cNvCxnSpPr>
                <a:stCxn id="30" idx="2"/>
                <a:endCxn id="33" idx="0"/>
              </p:cNvCxnSpPr>
              <p:nvPr/>
            </p:nvCxnSpPr>
            <p:spPr>
              <a:xfrm>
                <a:off x="1877660" y="2852434"/>
                <a:ext cx="1083957" cy="367253"/>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a:stCxn id="30" idx="2"/>
                <a:endCxn id="32" idx="0"/>
              </p:cNvCxnSpPr>
              <p:nvPr/>
            </p:nvCxnSpPr>
            <p:spPr>
              <a:xfrm>
                <a:off x="1877660" y="2852434"/>
                <a:ext cx="392844" cy="390818"/>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a:stCxn id="30" idx="2"/>
                <a:endCxn id="31" idx="0"/>
              </p:cNvCxnSpPr>
              <p:nvPr/>
            </p:nvCxnSpPr>
            <p:spPr>
              <a:xfrm flipH="1">
                <a:off x="1601499" y="2852434"/>
                <a:ext cx="276161" cy="374214"/>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stCxn id="30" idx="2"/>
                <a:endCxn id="2072" idx="0"/>
              </p:cNvCxnSpPr>
              <p:nvPr/>
            </p:nvCxnSpPr>
            <p:spPr>
              <a:xfrm flipH="1">
                <a:off x="913897" y="2852434"/>
                <a:ext cx="963763" cy="390818"/>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34" idx="2"/>
                <a:endCxn id="19" idx="0"/>
              </p:cNvCxnSpPr>
              <p:nvPr/>
            </p:nvCxnSpPr>
            <p:spPr>
              <a:xfrm>
                <a:off x="918136" y="4221088"/>
                <a:ext cx="2350" cy="469470"/>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stCxn id="35" idx="2"/>
                <a:endCxn id="20" idx="0"/>
              </p:cNvCxnSpPr>
              <p:nvPr/>
            </p:nvCxnSpPr>
            <p:spPr>
              <a:xfrm flipH="1">
                <a:off x="1603099" y="4204485"/>
                <a:ext cx="2639" cy="486073"/>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a:stCxn id="36" idx="2"/>
                <a:endCxn id="21" idx="0"/>
              </p:cNvCxnSpPr>
              <p:nvPr/>
            </p:nvCxnSpPr>
            <p:spPr>
              <a:xfrm>
                <a:off x="2274744" y="4221088"/>
                <a:ext cx="5066" cy="469470"/>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a:stCxn id="37" idx="2"/>
                <a:endCxn id="22" idx="0"/>
              </p:cNvCxnSpPr>
              <p:nvPr/>
            </p:nvCxnSpPr>
            <p:spPr>
              <a:xfrm>
                <a:off x="2965856" y="4197524"/>
                <a:ext cx="4610" cy="493034"/>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sp>
          <p:nvSpPr>
            <p:cNvPr id="39" name="TextBox 38"/>
            <p:cNvSpPr txBox="1"/>
            <p:nvPr/>
          </p:nvSpPr>
          <p:spPr>
            <a:xfrm>
              <a:off x="869964" y="1196753"/>
              <a:ext cx="2159037" cy="769441"/>
            </a:xfrm>
            <a:prstGeom prst="rect">
              <a:avLst/>
            </a:prstGeom>
            <a:noFill/>
          </p:spPr>
          <p:txBody>
            <a:bodyPr wrap="square" rtlCol="0">
              <a:spAutoFit/>
            </a:bodyPr>
            <a:lstStyle/>
            <a:p>
              <a:r>
                <a:rPr lang="pt-PT" sz="4400" b="1" dirty="0" smtClean="0">
                  <a:latin typeface="Snoopy" panose="00000400000000000000" pitchFamily="2" charset="0"/>
                </a:rPr>
                <a:t>Data</a:t>
              </a:r>
              <a:endParaRPr lang="en-US" sz="4000" b="1" dirty="0">
                <a:latin typeface="Snoopy" panose="00000400000000000000" pitchFamily="2" charset="0"/>
              </a:endParaRPr>
            </a:p>
          </p:txBody>
        </p:sp>
      </p:grpSp>
      <p:grpSp>
        <p:nvGrpSpPr>
          <p:cNvPr id="56" name="Group 55"/>
          <p:cNvGrpSpPr/>
          <p:nvPr/>
        </p:nvGrpSpPr>
        <p:grpSpPr>
          <a:xfrm>
            <a:off x="5580112" y="1196752"/>
            <a:ext cx="3443700" cy="4737317"/>
            <a:chOff x="5580112" y="1196752"/>
            <a:chExt cx="3443700" cy="4737317"/>
          </a:xfrm>
        </p:grpSpPr>
        <p:grpSp>
          <p:nvGrpSpPr>
            <p:cNvPr id="48" name="Group 47"/>
            <p:cNvGrpSpPr/>
            <p:nvPr/>
          </p:nvGrpSpPr>
          <p:grpSpPr>
            <a:xfrm>
              <a:off x="5580112" y="1919452"/>
              <a:ext cx="3443700" cy="4014617"/>
              <a:chOff x="5580112" y="1919452"/>
              <a:chExt cx="3443700" cy="4014617"/>
            </a:xfrm>
          </p:grpSpPr>
          <p:grpSp>
            <p:nvGrpSpPr>
              <p:cNvPr id="4" name="Group 3"/>
              <p:cNvGrpSpPr/>
              <p:nvPr/>
            </p:nvGrpSpPr>
            <p:grpSpPr>
              <a:xfrm>
                <a:off x="5580112" y="4005064"/>
                <a:ext cx="3443700" cy="1929005"/>
                <a:chOff x="5652120" y="4005064"/>
                <a:chExt cx="3392400" cy="1900269"/>
              </a:xfrm>
            </p:grpSpPr>
            <p:pic>
              <p:nvPicPr>
                <p:cNvPr id="2052" name="Picture 4" descr="http://icons.iconarchive.com/icons/icons-land/vista-people/256/Person-Male-Light-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2120" y="4005064"/>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iles.softicons.com/download/toolbar-icons/vista-people-icons-by-icons-land/png/256x256/Misc/Person_Undefined_Female_Dar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5843" y="4974165"/>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nursing.ju.edu.jo/PublishingImages/faculty%20Staff/unknown%20fema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8333" y="4968516"/>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ajess.arabstudiesjournals.com/images/NoIamageUs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3352" y="4005064"/>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nigde112.gov.tr/wp-content/uploads/Customer_Male_Ligh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7904" y="4005064"/>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fancyicons.com/download/?id=3230&amp;t=png&amp;s=25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13352" y="4968516"/>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st.singaporetech.edu.sg/Images/studen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416736" y="4005064"/>
                  <a:ext cx="931168" cy="9311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ajess.arabstudiesjournals.com/images/NoIamageUs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52120" y="4974165"/>
                  <a:ext cx="931168" cy="931168"/>
                </a:xfrm>
                <a:prstGeom prst="rect">
                  <a:avLst/>
                </a:prstGeom>
                <a:noFill/>
                <a:extLst>
                  <a:ext uri="{909E8E84-426E-40DD-AFC4-6F175D3DCCD1}">
                    <a14:hiddenFill xmlns:a14="http://schemas.microsoft.com/office/drawing/2010/main">
                      <a:solidFill>
                        <a:srgbClr val="FFFFFF"/>
                      </a:solidFill>
                    </a14:hiddenFill>
                  </a:ext>
                </a:extLst>
              </p:spPr>
            </p:pic>
          </p:grpSp>
          <p:pic>
            <p:nvPicPr>
              <p:cNvPr id="69" name="Picture 22" descr="http://icons.iconarchive.com/icons/custom-icon-design/pretty-office-4/256/Open-Folder-Full-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8128" y="1919452"/>
                <a:ext cx="932982" cy="93298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Arrow Connector 69"/>
              <p:cNvCxnSpPr>
                <a:stCxn id="69" idx="2"/>
                <a:endCxn id="2052" idx="0"/>
              </p:cNvCxnSpPr>
              <p:nvPr/>
            </p:nvCxnSpPr>
            <p:spPr>
              <a:xfrm flipH="1">
                <a:off x="6052737" y="2852434"/>
                <a:ext cx="1141882" cy="1152630"/>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a:stCxn id="69" idx="2"/>
                <a:endCxn id="2066" idx="0"/>
              </p:cNvCxnSpPr>
              <p:nvPr/>
            </p:nvCxnSpPr>
            <p:spPr>
              <a:xfrm flipH="1">
                <a:off x="6828915" y="2852434"/>
                <a:ext cx="365704" cy="1152630"/>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77" name="Straight Arrow Connector 76"/>
              <p:cNvCxnSpPr>
                <a:stCxn id="69" idx="2"/>
                <a:endCxn id="2062" idx="0"/>
              </p:cNvCxnSpPr>
              <p:nvPr/>
            </p:nvCxnSpPr>
            <p:spPr>
              <a:xfrm>
                <a:off x="7194619" y="2852434"/>
                <a:ext cx="579546" cy="1152630"/>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80" name="Straight Arrow Connector 79"/>
              <p:cNvCxnSpPr>
                <a:stCxn id="69" idx="2"/>
                <a:endCxn id="2060" idx="0"/>
              </p:cNvCxnSpPr>
              <p:nvPr/>
            </p:nvCxnSpPr>
            <p:spPr>
              <a:xfrm>
                <a:off x="7194619" y="2852434"/>
                <a:ext cx="1356569" cy="1152630"/>
              </a:xfrm>
              <a:prstGeom prst="straightConnector1">
                <a:avLst/>
              </a:prstGeom>
              <a:ln w="38100">
                <a:headEnd type="none" w="med" len="med"/>
                <a:tailEnd type="triangle" w="lg" len="lg"/>
              </a:ln>
            </p:spPr>
            <p:style>
              <a:lnRef idx="1">
                <a:schemeClr val="accent2"/>
              </a:lnRef>
              <a:fillRef idx="0">
                <a:schemeClr val="accent2"/>
              </a:fillRef>
              <a:effectRef idx="0">
                <a:schemeClr val="accent2"/>
              </a:effectRef>
              <a:fontRef idx="minor">
                <a:schemeClr val="tx1"/>
              </a:fontRef>
            </p:style>
          </p:cxnSp>
        </p:grpSp>
        <p:sp>
          <p:nvSpPr>
            <p:cNvPr id="40" name="TextBox 39"/>
            <p:cNvSpPr txBox="1"/>
            <p:nvPr/>
          </p:nvSpPr>
          <p:spPr>
            <a:xfrm>
              <a:off x="6203146" y="1196752"/>
              <a:ext cx="2159037" cy="769441"/>
            </a:xfrm>
            <a:prstGeom prst="rect">
              <a:avLst/>
            </a:prstGeom>
            <a:noFill/>
          </p:spPr>
          <p:txBody>
            <a:bodyPr wrap="square" rtlCol="0">
              <a:spAutoFit/>
            </a:bodyPr>
            <a:lstStyle/>
            <a:p>
              <a:r>
                <a:rPr lang="pt-PT" sz="4400" b="1" dirty="0" smtClean="0">
                  <a:latin typeface="Snoopy" panose="00000400000000000000" pitchFamily="2" charset="0"/>
                </a:rPr>
                <a:t>Task</a:t>
              </a:r>
              <a:endParaRPr lang="en-US" sz="4000" b="1" dirty="0">
                <a:latin typeface="Snoopy" panose="00000400000000000000" pitchFamily="2" charset="0"/>
              </a:endParaRPr>
            </a:p>
          </p:txBody>
        </p:sp>
      </p:grpSp>
    </p:spTree>
    <p:extLst>
      <p:ext uri="{BB962C8B-B14F-4D97-AF65-F5344CB8AC3E}">
        <p14:creationId xmlns:p14="http://schemas.microsoft.com/office/powerpoint/2010/main" val="208663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 presetClass="entr" presetSubtype="8"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 calcmode="lin" valueType="num">
                                      <p:cBhvr additive="base">
                                        <p:cTn id="10" dur="750" fill="hold"/>
                                        <p:tgtEl>
                                          <p:spTgt spid="54"/>
                                        </p:tgtEl>
                                        <p:attrNameLst>
                                          <p:attrName>ppt_x</p:attrName>
                                        </p:attrNameLst>
                                      </p:cBhvr>
                                      <p:tavLst>
                                        <p:tav tm="0">
                                          <p:val>
                                            <p:strVal val="0-#ppt_w/2"/>
                                          </p:val>
                                        </p:tav>
                                        <p:tav tm="100000">
                                          <p:val>
                                            <p:strVal val="#ppt_x"/>
                                          </p:val>
                                        </p:tav>
                                      </p:tavLst>
                                    </p:anim>
                                    <p:anim calcmode="lin" valueType="num">
                                      <p:cBhvr additive="base">
                                        <p:cTn id="11" dur="750" fill="hold"/>
                                        <p:tgtEl>
                                          <p:spTgt spid="5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additive="base">
                                        <p:cTn id="14" dur="750" fill="hold"/>
                                        <p:tgtEl>
                                          <p:spTgt spid="56"/>
                                        </p:tgtEl>
                                        <p:attrNameLst>
                                          <p:attrName>ppt_x</p:attrName>
                                        </p:attrNameLst>
                                      </p:cBhvr>
                                      <p:tavLst>
                                        <p:tav tm="0">
                                          <p:val>
                                            <p:strVal val="1+#ppt_w/2"/>
                                          </p:val>
                                        </p:tav>
                                        <p:tav tm="100000">
                                          <p:val>
                                            <p:strVal val="#ppt_x"/>
                                          </p:val>
                                        </p:tav>
                                      </p:tavLst>
                                    </p:anim>
                                    <p:anim calcmode="lin" valueType="num">
                                      <p:cBhvr additive="base">
                                        <p:cTn id="15" dur="7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36" y="116632"/>
            <a:ext cx="8946464" cy="707886"/>
          </a:xfrm>
          <a:prstGeom prst="rect">
            <a:avLst/>
          </a:prstGeom>
          <a:noFill/>
        </p:spPr>
        <p:txBody>
          <a:bodyPr wrap="square" rtlCol="0">
            <a:spAutoFit/>
          </a:bodyPr>
          <a:lstStyle/>
          <a:p>
            <a:pPr algn="ctr"/>
            <a:r>
              <a:rPr lang="pt-PT" sz="4000" dirty="0" smtClean="0">
                <a:latin typeface="Berlin Sans FB Demi" panose="020E0802020502020306" pitchFamily="34" charset="0"/>
              </a:rPr>
              <a:t>Data parallelism</a:t>
            </a:r>
            <a:endParaRPr lang="en-US" sz="4000" dirty="0">
              <a:latin typeface="Berlin Sans FB Demi" panose="020E0802020502020306" pitchFamily="34" charset="0"/>
            </a:endParaRPr>
          </a:p>
        </p:txBody>
      </p:sp>
      <p:grpSp>
        <p:nvGrpSpPr>
          <p:cNvPr id="3" name="Group 2"/>
          <p:cNvGrpSpPr/>
          <p:nvPr/>
        </p:nvGrpSpPr>
        <p:grpSpPr>
          <a:xfrm>
            <a:off x="2195736" y="5229200"/>
            <a:ext cx="5170656" cy="1297760"/>
            <a:chOff x="2195736" y="5229200"/>
            <a:chExt cx="5170656" cy="1297760"/>
          </a:xfrm>
        </p:grpSpPr>
        <p:pic>
          <p:nvPicPr>
            <p:cNvPr id="8"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2843808" y="5229200"/>
              <a:ext cx="779481" cy="779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5940152" y="5229200"/>
              <a:ext cx="779481" cy="779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5736" y="6003740"/>
              <a:ext cx="2087431" cy="523220"/>
            </a:xfrm>
            <a:prstGeom prst="rect">
              <a:avLst/>
            </a:prstGeom>
            <a:noFill/>
          </p:spPr>
          <p:txBody>
            <a:bodyPr wrap="none" rtlCol="0">
              <a:spAutoFit/>
            </a:bodyPr>
            <a:lstStyle/>
            <a:p>
              <a:r>
                <a:rPr lang="pt-PT" sz="2800" b="1" dirty="0" smtClean="0">
                  <a:solidFill>
                    <a:srgbClr val="C00000"/>
                  </a:solidFill>
                  <a:latin typeface="Snoopy" panose="00000400000000000000" pitchFamily="2" charset="0"/>
                </a:rPr>
                <a:t>Core “A”</a:t>
              </a:r>
              <a:endParaRPr lang="en-US" sz="2800" b="1" dirty="0">
                <a:solidFill>
                  <a:srgbClr val="C00000"/>
                </a:solidFill>
                <a:latin typeface="Snoopy" panose="00000400000000000000" pitchFamily="2" charset="0"/>
              </a:endParaRPr>
            </a:p>
          </p:txBody>
        </p:sp>
        <p:sp>
          <p:nvSpPr>
            <p:cNvPr id="10" name="TextBox 9"/>
            <p:cNvSpPr txBox="1"/>
            <p:nvPr/>
          </p:nvSpPr>
          <p:spPr>
            <a:xfrm>
              <a:off x="5293389" y="6002096"/>
              <a:ext cx="2073003" cy="523220"/>
            </a:xfrm>
            <a:prstGeom prst="rect">
              <a:avLst/>
            </a:prstGeom>
            <a:noFill/>
          </p:spPr>
          <p:txBody>
            <a:bodyPr wrap="none" rtlCol="0">
              <a:spAutoFit/>
            </a:bodyPr>
            <a:lstStyle/>
            <a:p>
              <a:r>
                <a:rPr lang="pt-PT" sz="2800" b="1" dirty="0" smtClean="0">
                  <a:solidFill>
                    <a:srgbClr val="0070C0"/>
                  </a:solidFill>
                  <a:latin typeface="Snoopy" panose="00000400000000000000" pitchFamily="2" charset="0"/>
                </a:rPr>
                <a:t>Core “B”</a:t>
              </a:r>
              <a:endParaRPr lang="en-US" sz="2800" b="1" dirty="0">
                <a:solidFill>
                  <a:srgbClr val="0070C0"/>
                </a:solidFill>
                <a:latin typeface="Snoopy" panose="00000400000000000000" pitchFamily="2" charset="0"/>
              </a:endParaRPr>
            </a:p>
          </p:txBody>
        </p:sp>
      </p:grpSp>
      <p:sp>
        <p:nvSpPr>
          <p:cNvPr id="12" name="Rectangle 1"/>
          <p:cNvSpPr>
            <a:spLocks noChangeArrowheads="1"/>
          </p:cNvSpPr>
          <p:nvPr/>
        </p:nvSpPr>
        <p:spPr bwMode="auto">
          <a:xfrm>
            <a:off x="1419064" y="1530457"/>
            <a:ext cx="6768752" cy="2554545"/>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if</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C00000"/>
                </a:solidFill>
                <a:effectLst/>
                <a:latin typeface="Snoopy" panose="00000400000000000000" pitchFamily="2" charset="0"/>
              </a:rPr>
              <a:t>Core </a:t>
            </a:r>
            <a:r>
              <a:rPr kumimoji="0" lang="en-US" altLang="en-US" sz="20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rPr>
              <a:t>=</a:t>
            </a:r>
            <a:r>
              <a:rPr kumimoji="0" lang="en-US" altLang="en-US" sz="2000" b="1" i="0" u="none" strike="noStrike" cap="none" normalizeH="0" baseline="0" dirty="0" smtClean="0">
                <a:ln>
                  <a:noFill/>
                </a:ln>
                <a:solidFill>
                  <a:srgbClr val="C00000"/>
                </a:solidFill>
                <a:effectLst/>
                <a:latin typeface="Courier New" panose="02070309020205020404" pitchFamily="49" charset="0"/>
              </a:rPr>
              <a:t> </a:t>
            </a:r>
            <a:r>
              <a:rPr kumimoji="0" lang="en-US" altLang="en-US" sz="2000" b="1" i="0" u="none" strike="noStrike" cap="none" normalizeH="0" baseline="0" dirty="0" smtClean="0">
                <a:ln>
                  <a:noFill/>
                </a:ln>
                <a:solidFill>
                  <a:srgbClr val="C00000"/>
                </a:solidFill>
                <a:effectLst/>
                <a:latin typeface="Snoopy" panose="00000400000000000000" pitchFamily="2" charset="0"/>
              </a:rPr>
              <a:t>A</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0000"/>
                </a:solidFill>
                <a:latin typeface="Courier New" panose="02070309020205020404" pitchFamily="49" charset="0"/>
              </a:rPr>
              <a:t>   </a:t>
            </a:r>
            <a:r>
              <a:rPr kumimoji="0" lang="en-US" altLang="en-US" sz="2000" b="0" i="0" u="none" strike="noStrike" cap="none" normalizeH="0" baseline="0" dirty="0" err="1" smtClean="0">
                <a:ln>
                  <a:noFill/>
                </a:ln>
                <a:solidFill>
                  <a:srgbClr val="C00000"/>
                </a:solidFill>
                <a:effectLst/>
                <a:latin typeface="Courier New" panose="02070309020205020404" pitchFamily="49" charset="0"/>
              </a:rPr>
              <a:t>lower_limit</a:t>
            </a:r>
            <a:r>
              <a:rPr kumimoji="0" lang="en-US" altLang="en-US" sz="2000" b="0" i="0" u="none" strike="noStrike" cap="none" normalizeH="0" baseline="0" dirty="0" smtClean="0">
                <a:ln>
                  <a:noFill/>
                </a:ln>
                <a:solidFill>
                  <a:srgbClr val="C00000"/>
                </a:solidFill>
                <a:effectLst/>
                <a:latin typeface="Courier New" panose="02070309020205020404" pitchFamily="49" charset="0"/>
              </a:rPr>
              <a:t> := 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  </a:t>
            </a:r>
            <a:r>
              <a:rPr kumimoji="0" lang="en-US" altLang="en-US" sz="2000" b="0" i="0" u="none" strike="noStrike" cap="none" normalizeH="0" baseline="0" dirty="0" err="1" smtClean="0">
                <a:ln>
                  <a:noFill/>
                </a:ln>
                <a:solidFill>
                  <a:srgbClr val="C00000"/>
                </a:solidFill>
                <a:effectLst/>
                <a:latin typeface="Courier New" panose="02070309020205020404" pitchFamily="49" charset="0"/>
              </a:rPr>
              <a:t>upper_limit</a:t>
            </a:r>
            <a:r>
              <a:rPr kumimoji="0" lang="en-US" altLang="en-US" sz="2000" b="0" i="0" u="none" strike="noStrike" cap="none" normalizeH="0" baseline="0" dirty="0" smtClean="0">
                <a:ln>
                  <a:noFill/>
                </a:ln>
                <a:solidFill>
                  <a:srgbClr val="C00000"/>
                </a:solidFill>
                <a:effectLst/>
                <a:latin typeface="Courier New" panose="02070309020205020404" pitchFamily="49" charset="0"/>
              </a:rPr>
              <a:t> := 4</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else if</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70C0"/>
                </a:solidFill>
                <a:effectLst/>
                <a:latin typeface="Snoopy" panose="00000400000000000000" pitchFamily="2" charset="0"/>
              </a:rPr>
              <a:t>Core</a:t>
            </a:r>
            <a:r>
              <a:rPr kumimoji="0" lang="en-US" altLang="en-US" sz="2000" b="0" i="0" u="none" strike="noStrike" cap="none" normalizeH="0" baseline="0" dirty="0" smtClean="0">
                <a:ln>
                  <a:noFill/>
                </a:ln>
                <a:solidFill>
                  <a:srgbClr val="0070C0"/>
                </a:solidFill>
                <a:effectLst/>
                <a:latin typeface="Courier New" panose="02070309020205020404" pitchFamily="49" charset="0"/>
              </a:rPr>
              <a:t> </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70C0"/>
                </a:solidFill>
                <a:effectLst/>
                <a:latin typeface="Snoopy" panose="00000400000000000000" pitchFamily="2" charset="0"/>
              </a:rPr>
              <a:t>B</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kumimoji="0" lang="en-US" altLang="en-US" sz="2000" b="0" i="0" u="none" strike="noStrike" cap="none" normalizeH="0" baseline="0" dirty="0" err="1" smtClean="0">
                <a:ln>
                  <a:noFill/>
                </a:ln>
                <a:solidFill>
                  <a:srgbClr val="0070C0"/>
                </a:solidFill>
                <a:effectLst/>
                <a:latin typeface="Courier New" panose="02070309020205020404" pitchFamily="49" charset="0"/>
              </a:rPr>
              <a:t>lower_limit</a:t>
            </a:r>
            <a:r>
              <a:rPr kumimoji="0" lang="en-US" altLang="en-US" sz="2000" b="0" i="0" u="none" strike="noStrike" cap="none" normalizeH="0" baseline="0" dirty="0" smtClean="0">
                <a:ln>
                  <a:noFill/>
                </a:ln>
                <a:solidFill>
                  <a:srgbClr val="0070C0"/>
                </a:solidFill>
                <a:effectLst/>
                <a:latin typeface="Courier New" panose="02070309020205020404" pitchFamily="49" charset="0"/>
              </a:rPr>
              <a:t> := 5</a:t>
            </a:r>
            <a:r>
              <a:rPr kumimoji="0" lang="en-US" altLang="en-US" sz="2000" b="0" i="0" u="none" strike="noStrike" cap="none" normalizeH="0" dirty="0" smtClean="0">
                <a:ln>
                  <a:noFill/>
                </a:ln>
                <a:solidFill>
                  <a:srgbClr val="0070C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70C0"/>
                </a:solidFill>
                <a:latin typeface="Courier New" panose="02070309020205020404" pitchFamily="49" charset="0"/>
              </a:rPr>
              <a:t> </a:t>
            </a:r>
            <a:r>
              <a:rPr lang="en-US" altLang="en-US" sz="2000" dirty="0" smtClean="0">
                <a:solidFill>
                  <a:srgbClr val="0070C0"/>
                </a:solidFill>
                <a:latin typeface="Courier New" panose="02070309020205020404" pitchFamily="49" charset="0"/>
              </a:rPr>
              <a:t>  </a:t>
            </a:r>
            <a:r>
              <a:rPr kumimoji="0" lang="en-US" altLang="en-US" sz="2000" b="0" i="0" u="none" strike="noStrike" cap="none" normalizeH="0" baseline="0" dirty="0" err="1" smtClean="0">
                <a:ln>
                  <a:noFill/>
                </a:ln>
                <a:solidFill>
                  <a:srgbClr val="0070C0"/>
                </a:solidFill>
                <a:effectLst/>
                <a:latin typeface="Courier New" panose="02070309020205020404" pitchFamily="49" charset="0"/>
              </a:rPr>
              <a:t>upper_limit</a:t>
            </a:r>
            <a:r>
              <a:rPr kumimoji="0" lang="en-US" altLang="en-US" sz="2000" b="0" i="0" u="none" strike="noStrike" cap="none" normalizeH="0" baseline="0" dirty="0" smtClean="0">
                <a:ln>
                  <a:noFill/>
                </a:ln>
                <a:solidFill>
                  <a:srgbClr val="0070C0"/>
                </a:solidFill>
                <a:effectLst/>
                <a:latin typeface="Courier New" panose="02070309020205020404" pitchFamily="49" charset="0"/>
              </a:rPr>
              <a:t> := 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for</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0" i="0" u="none" strike="noStrike" cap="none" normalizeH="0" baseline="0" dirty="0" err="1" smtClean="0">
                <a:ln>
                  <a:noFill/>
                </a:ln>
                <a:solidFill>
                  <a:srgbClr val="000000"/>
                </a:solidFill>
                <a:effectLst/>
                <a:latin typeface="Courier New" panose="02070309020205020404" pitchFamily="49" charset="0"/>
              </a:rPr>
              <a:t>i</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0000"/>
                </a:solidFill>
                <a:effectLst/>
                <a:latin typeface="Courier New" panose="02070309020205020404" pitchFamily="49" charset="0"/>
              </a:rPr>
              <a:t>from</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0" i="0" u="none" strike="noStrike" cap="none" normalizeH="0" baseline="0" dirty="0" err="1" smtClean="0">
                <a:ln>
                  <a:noFill/>
                </a:ln>
                <a:solidFill>
                  <a:srgbClr val="000000"/>
                </a:solidFill>
                <a:effectLst/>
                <a:latin typeface="Courier New" panose="02070309020205020404" pitchFamily="49" charset="0"/>
              </a:rPr>
              <a:t>lower_limit</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0000"/>
                </a:solidFill>
                <a:effectLst/>
                <a:latin typeface="Courier New" panose="02070309020205020404" pitchFamily="49" charset="0"/>
              </a:rPr>
              <a:t>to</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0" i="0" u="none" strike="noStrike" cap="none" normalizeH="0" baseline="0" dirty="0" err="1" smtClean="0">
                <a:ln>
                  <a:noFill/>
                </a:ln>
                <a:solidFill>
                  <a:srgbClr val="000000"/>
                </a:solidFill>
                <a:effectLst/>
                <a:latin typeface="Courier New" panose="02070309020205020404" pitchFamily="49" charset="0"/>
              </a:rPr>
              <a:t>upper_limit</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0000"/>
                </a:solidFill>
                <a:effectLst/>
                <a:latin typeface="Courier New" panose="02070309020205020404" pitchFamily="49" charset="0"/>
              </a:rPr>
              <a:t>by</a:t>
            </a:r>
            <a:r>
              <a:rPr kumimoji="0" lang="en-US" altLang="en-US" sz="2000" b="0" i="0" u="none" strike="noStrike" cap="none" normalizeH="0" baseline="0" dirty="0" smtClean="0">
                <a:ln>
                  <a:noFill/>
                </a:ln>
                <a:solidFill>
                  <a:srgbClr val="000000"/>
                </a:solidFill>
                <a:effectLst/>
                <a:latin typeface="Courier New" panose="02070309020205020404" pitchFamily="49" charset="0"/>
              </a:rPr>
              <a:t>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rPr>
              <a:t>   foo(Array[</a:t>
            </a:r>
            <a:r>
              <a:rPr kumimoji="0" lang="en-US" altLang="en-US" sz="2000" b="0" i="0" u="none" strike="noStrike" cap="none" normalizeH="0" baseline="0" dirty="0" err="1" smtClean="0">
                <a:ln>
                  <a:noFill/>
                </a:ln>
                <a:solidFill>
                  <a:srgbClr val="000000"/>
                </a:solidFill>
                <a:effectLst/>
                <a:latin typeface="Courier New" panose="02070309020205020404" pitchFamily="49" charset="0"/>
              </a:rPr>
              <a:t>i</a:t>
            </a:r>
            <a:r>
              <a:rPr kumimoji="0" lang="en-US" altLang="en-US" sz="2000" b="0" i="0" u="none" strike="noStrike" cap="none" normalizeH="0" baseline="0" dirty="0" smtClean="0">
                <a:ln>
                  <a:noFill/>
                </a:ln>
                <a:solidFill>
                  <a:srgbClr val="000000"/>
                </a:solidFill>
                <a:effectLst/>
                <a:latin typeface="Courier New" panose="02070309020205020404" pitchFamily="49" charset="0"/>
              </a:rPr>
              <a:t>])</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2"/>
          <p:cNvSpPr/>
          <p:nvPr/>
        </p:nvSpPr>
        <p:spPr>
          <a:xfrm>
            <a:off x="455019" y="836936"/>
            <a:ext cx="1903085" cy="523220"/>
          </a:xfrm>
          <a:prstGeom prst="rect">
            <a:avLst/>
          </a:prstGeom>
        </p:spPr>
        <p:txBody>
          <a:bodyPr wrap="none">
            <a:spAutoFit/>
          </a:bodyPr>
          <a:lstStyle/>
          <a:p>
            <a:r>
              <a:rPr lang="en-US" altLang="en-US" sz="2800" b="1" dirty="0" smtClean="0">
                <a:solidFill>
                  <a:srgbClr val="000000"/>
                </a:solidFill>
                <a:latin typeface="Courier New" panose="02070309020205020404" pitchFamily="49" charset="0"/>
              </a:rPr>
              <a:t>Array = </a:t>
            </a:r>
            <a:endParaRPr lang="en-US" sz="2800" b="1" dirty="0"/>
          </a:p>
        </p:txBody>
      </p:sp>
      <p:grpSp>
        <p:nvGrpSpPr>
          <p:cNvPr id="6" name="Group 5"/>
          <p:cNvGrpSpPr/>
          <p:nvPr/>
        </p:nvGrpSpPr>
        <p:grpSpPr>
          <a:xfrm>
            <a:off x="2314064" y="4149080"/>
            <a:ext cx="4866381" cy="1011193"/>
            <a:chOff x="2314064" y="4149080"/>
            <a:chExt cx="4866381" cy="1011193"/>
          </a:xfrm>
        </p:grpSpPr>
        <p:sp>
          <p:nvSpPr>
            <p:cNvPr id="14" name="Down Arrow 13"/>
            <p:cNvSpPr/>
            <p:nvPr/>
          </p:nvSpPr>
          <p:spPr>
            <a:xfrm>
              <a:off x="3017523" y="4164950"/>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p:cNvSpPr/>
            <p:nvPr/>
          </p:nvSpPr>
          <p:spPr>
            <a:xfrm>
              <a:off x="6113868" y="4149080"/>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2314064" y="4790941"/>
              <a:ext cx="1838965" cy="369332"/>
            </a:xfrm>
            <a:prstGeom prst="rect">
              <a:avLst/>
            </a:prstGeom>
          </p:spPr>
          <p:txBody>
            <a:bodyPr wrap="none">
              <a:spAutoFit/>
            </a:bodyPr>
            <a:lstStyle/>
            <a:p>
              <a:r>
                <a:rPr lang="en-US" altLang="en-US" b="1" dirty="0">
                  <a:solidFill>
                    <a:srgbClr val="C00000"/>
                  </a:solidFill>
                  <a:latin typeface="Courier New" panose="02070309020205020404" pitchFamily="49" charset="0"/>
                </a:rPr>
                <a:t>foo</a:t>
              </a:r>
              <a:r>
                <a:rPr lang="en-US" altLang="en-US" b="1" dirty="0" smtClean="0">
                  <a:solidFill>
                    <a:srgbClr val="C00000"/>
                  </a:solidFill>
                  <a:latin typeface="Courier New" panose="02070309020205020404" pitchFamily="49" charset="0"/>
                </a:rPr>
                <a:t>([5, 18])</a:t>
              </a:r>
              <a:endParaRPr lang="en-US" b="1" dirty="0">
                <a:solidFill>
                  <a:srgbClr val="C00000"/>
                </a:solidFill>
              </a:endParaRPr>
            </a:p>
          </p:txBody>
        </p:sp>
        <p:sp>
          <p:nvSpPr>
            <p:cNvPr id="19" name="Rectangle 18"/>
            <p:cNvSpPr/>
            <p:nvPr/>
          </p:nvSpPr>
          <p:spPr>
            <a:xfrm>
              <a:off x="5479338" y="4729101"/>
              <a:ext cx="1701107" cy="369332"/>
            </a:xfrm>
            <a:prstGeom prst="rect">
              <a:avLst/>
            </a:prstGeom>
          </p:spPr>
          <p:txBody>
            <a:bodyPr wrap="none">
              <a:spAutoFit/>
            </a:bodyPr>
            <a:lstStyle/>
            <a:p>
              <a:r>
                <a:rPr lang="en-US" altLang="en-US" b="1" dirty="0">
                  <a:solidFill>
                    <a:srgbClr val="0070C0"/>
                  </a:solidFill>
                  <a:latin typeface="Courier New" panose="02070309020205020404" pitchFamily="49" charset="0"/>
                </a:rPr>
                <a:t>foo</a:t>
              </a:r>
              <a:r>
                <a:rPr lang="en-US" altLang="en-US" b="1" dirty="0" smtClean="0">
                  <a:solidFill>
                    <a:srgbClr val="0070C0"/>
                  </a:solidFill>
                  <a:latin typeface="Courier New" panose="02070309020205020404" pitchFamily="49" charset="0"/>
                </a:rPr>
                <a:t>([9, 3])</a:t>
              </a:r>
              <a:endParaRPr lang="en-US" b="1" dirty="0">
                <a:solidFill>
                  <a:srgbClr val="0070C0"/>
                </a:solidFill>
              </a:endParaRPr>
            </a:p>
          </p:txBody>
        </p:sp>
      </p:grpSp>
      <p:graphicFrame>
        <p:nvGraphicFramePr>
          <p:cNvPr id="2" name="Table 1"/>
          <p:cNvGraphicFramePr>
            <a:graphicFrameLocks noGrp="1"/>
          </p:cNvGraphicFramePr>
          <p:nvPr>
            <p:extLst>
              <p:ext uri="{D42A27DB-BD31-4B8C-83A1-F6EECF244321}">
                <p14:modId xmlns:p14="http://schemas.microsoft.com/office/powerpoint/2010/main" val="140306162"/>
              </p:ext>
            </p:extLst>
          </p:nvPr>
        </p:nvGraphicFramePr>
        <p:xfrm>
          <a:off x="2195736" y="908720"/>
          <a:ext cx="6096000" cy="370840"/>
        </p:xfrm>
        <a:graphic>
          <a:graphicData uri="http://schemas.openxmlformats.org/drawingml/2006/table">
            <a:tbl>
              <a:tblPr firstRow="1" bandRow="1">
                <a:tableStyleId>{0505E3EF-67EA-436B-97B2-0124C06EBD24}</a:tableStyleId>
              </a:tblPr>
              <a:tblGrid>
                <a:gridCol w="1524000"/>
                <a:gridCol w="1524000"/>
                <a:gridCol w="1524000"/>
                <a:gridCol w="1524000"/>
              </a:tblGrid>
              <a:tr h="370840">
                <a:tc>
                  <a:txBody>
                    <a:bodyPr/>
                    <a:lstStyle/>
                    <a:p>
                      <a:pPr algn="ctr"/>
                      <a:r>
                        <a:rPr lang="pt-PT" b="1" dirty="0" smtClean="0">
                          <a:solidFill>
                            <a:srgbClr val="C00000"/>
                          </a:solidFill>
                        </a:rPr>
                        <a:t>5</a:t>
                      </a:r>
                      <a:endParaRPr lang="en-US" b="1" dirty="0">
                        <a:solidFill>
                          <a:srgbClr val="C00000"/>
                        </a:solidFill>
                      </a:endParaRPr>
                    </a:p>
                  </a:txBody>
                  <a:tcPr/>
                </a:tc>
                <a:tc>
                  <a:txBody>
                    <a:bodyPr/>
                    <a:lstStyle/>
                    <a:p>
                      <a:pPr algn="ctr"/>
                      <a:r>
                        <a:rPr lang="pt-PT" b="1" dirty="0" smtClean="0">
                          <a:solidFill>
                            <a:srgbClr val="C00000"/>
                          </a:solidFill>
                        </a:rPr>
                        <a:t>18</a:t>
                      </a:r>
                      <a:endParaRPr lang="en-US" b="1" dirty="0">
                        <a:solidFill>
                          <a:srgbClr val="C00000"/>
                        </a:solidFill>
                      </a:endParaRPr>
                    </a:p>
                  </a:txBody>
                  <a:tcPr/>
                </a:tc>
                <a:tc>
                  <a:txBody>
                    <a:bodyPr/>
                    <a:lstStyle/>
                    <a:p>
                      <a:pPr algn="ctr"/>
                      <a:r>
                        <a:rPr lang="pt-PT" b="1" dirty="0" smtClean="0">
                          <a:solidFill>
                            <a:srgbClr val="0070C0"/>
                          </a:solidFill>
                        </a:rPr>
                        <a:t>9</a:t>
                      </a:r>
                      <a:endParaRPr lang="en-US" b="1" dirty="0">
                        <a:solidFill>
                          <a:srgbClr val="0070C0"/>
                        </a:solidFill>
                      </a:endParaRPr>
                    </a:p>
                  </a:txBody>
                  <a:tcPr/>
                </a:tc>
                <a:tc>
                  <a:txBody>
                    <a:bodyPr/>
                    <a:lstStyle/>
                    <a:p>
                      <a:pPr algn="ctr"/>
                      <a:r>
                        <a:rPr lang="pt-PT" b="1" dirty="0" smtClean="0">
                          <a:solidFill>
                            <a:srgbClr val="0070C0"/>
                          </a:solidFill>
                        </a:rPr>
                        <a:t>3</a:t>
                      </a:r>
                      <a:endParaRPr lang="en-US" b="1" dirty="0">
                        <a:solidFill>
                          <a:srgbClr val="0070C0"/>
                        </a:solidFill>
                      </a:endParaRPr>
                    </a:p>
                  </a:txBody>
                  <a:tcPr/>
                </a:tc>
              </a:tr>
            </a:tbl>
          </a:graphicData>
        </a:graphic>
      </p:graphicFrame>
    </p:spTree>
    <p:extLst>
      <p:ext uri="{BB962C8B-B14F-4D97-AF65-F5344CB8AC3E}">
        <p14:creationId xmlns:p14="http://schemas.microsoft.com/office/powerpoint/2010/main" val="6110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36" y="116632"/>
            <a:ext cx="8946464" cy="707886"/>
          </a:xfrm>
          <a:prstGeom prst="rect">
            <a:avLst/>
          </a:prstGeom>
          <a:noFill/>
        </p:spPr>
        <p:txBody>
          <a:bodyPr wrap="square" rtlCol="0">
            <a:spAutoFit/>
          </a:bodyPr>
          <a:lstStyle/>
          <a:p>
            <a:pPr algn="ctr"/>
            <a:r>
              <a:rPr lang="pt-PT" sz="4000" dirty="0" smtClean="0">
                <a:latin typeface="Berlin Sans FB Demi" panose="020E0802020502020306" pitchFamily="34" charset="0"/>
              </a:rPr>
              <a:t>Data parallelism</a:t>
            </a:r>
            <a:endParaRPr lang="en-US" sz="4000" dirty="0">
              <a:latin typeface="Berlin Sans FB Demi" panose="020E0802020502020306" pitchFamily="34" charset="0"/>
            </a:endParaRPr>
          </a:p>
        </p:txBody>
      </p:sp>
      <p:sp>
        <p:nvSpPr>
          <p:cNvPr id="13" name="Rectangle 12"/>
          <p:cNvSpPr/>
          <p:nvPr/>
        </p:nvSpPr>
        <p:spPr>
          <a:xfrm>
            <a:off x="455019" y="836936"/>
            <a:ext cx="1903085" cy="523220"/>
          </a:xfrm>
          <a:prstGeom prst="rect">
            <a:avLst/>
          </a:prstGeom>
        </p:spPr>
        <p:txBody>
          <a:bodyPr wrap="none">
            <a:spAutoFit/>
          </a:bodyPr>
          <a:lstStyle/>
          <a:p>
            <a:r>
              <a:rPr lang="en-US" altLang="en-US" sz="2800" b="1" dirty="0" smtClean="0">
                <a:solidFill>
                  <a:srgbClr val="000000"/>
                </a:solidFill>
                <a:latin typeface="Courier New" panose="02070309020205020404" pitchFamily="49" charset="0"/>
              </a:rPr>
              <a:t>Array = </a:t>
            </a:r>
            <a:endParaRPr lang="en-US" sz="2800" b="1" dirty="0"/>
          </a:p>
        </p:txBody>
      </p:sp>
      <p:graphicFrame>
        <p:nvGraphicFramePr>
          <p:cNvPr id="2" name="Table 1"/>
          <p:cNvGraphicFramePr>
            <a:graphicFrameLocks noGrp="1"/>
          </p:cNvGraphicFramePr>
          <p:nvPr/>
        </p:nvGraphicFramePr>
        <p:xfrm>
          <a:off x="2195736" y="908720"/>
          <a:ext cx="6096000" cy="370840"/>
        </p:xfrm>
        <a:graphic>
          <a:graphicData uri="http://schemas.openxmlformats.org/drawingml/2006/table">
            <a:tbl>
              <a:tblPr firstRow="1" bandRow="1">
                <a:tableStyleId>{0505E3EF-67EA-436B-97B2-0124C06EBD24}</a:tableStyleId>
              </a:tblPr>
              <a:tblGrid>
                <a:gridCol w="1524000"/>
                <a:gridCol w="1524000"/>
                <a:gridCol w="1524000"/>
                <a:gridCol w="1524000"/>
              </a:tblGrid>
              <a:tr h="370840">
                <a:tc>
                  <a:txBody>
                    <a:bodyPr/>
                    <a:lstStyle/>
                    <a:p>
                      <a:pPr algn="ctr"/>
                      <a:r>
                        <a:rPr lang="pt-PT" b="1" dirty="0" smtClean="0">
                          <a:solidFill>
                            <a:srgbClr val="C00000"/>
                          </a:solidFill>
                        </a:rPr>
                        <a:t>5</a:t>
                      </a:r>
                      <a:endParaRPr lang="en-US" b="1" dirty="0">
                        <a:solidFill>
                          <a:srgbClr val="C00000"/>
                        </a:solidFill>
                      </a:endParaRPr>
                    </a:p>
                  </a:txBody>
                  <a:tcPr/>
                </a:tc>
                <a:tc>
                  <a:txBody>
                    <a:bodyPr/>
                    <a:lstStyle/>
                    <a:p>
                      <a:pPr algn="ctr"/>
                      <a:r>
                        <a:rPr lang="pt-PT" b="1" dirty="0" smtClean="0">
                          <a:solidFill>
                            <a:srgbClr val="C00000"/>
                          </a:solidFill>
                        </a:rPr>
                        <a:t>18</a:t>
                      </a:r>
                      <a:endParaRPr lang="en-US" b="1" dirty="0">
                        <a:solidFill>
                          <a:srgbClr val="C00000"/>
                        </a:solidFill>
                      </a:endParaRPr>
                    </a:p>
                  </a:txBody>
                  <a:tcPr/>
                </a:tc>
                <a:tc>
                  <a:txBody>
                    <a:bodyPr/>
                    <a:lstStyle/>
                    <a:p>
                      <a:pPr algn="ctr"/>
                      <a:r>
                        <a:rPr lang="pt-PT" b="1" dirty="0" smtClean="0">
                          <a:solidFill>
                            <a:srgbClr val="0070C0"/>
                          </a:solidFill>
                        </a:rPr>
                        <a:t>9</a:t>
                      </a:r>
                      <a:endParaRPr lang="en-US" b="1" dirty="0">
                        <a:solidFill>
                          <a:srgbClr val="0070C0"/>
                        </a:solidFill>
                      </a:endParaRPr>
                    </a:p>
                  </a:txBody>
                  <a:tcPr/>
                </a:tc>
                <a:tc>
                  <a:txBody>
                    <a:bodyPr/>
                    <a:lstStyle/>
                    <a:p>
                      <a:pPr algn="ctr"/>
                      <a:r>
                        <a:rPr lang="pt-PT" b="1" dirty="0" smtClean="0">
                          <a:solidFill>
                            <a:srgbClr val="0070C0"/>
                          </a:solidFill>
                        </a:rPr>
                        <a:t>3</a:t>
                      </a:r>
                      <a:endParaRPr lang="en-US" b="1" dirty="0">
                        <a:solidFill>
                          <a:srgbClr val="0070C0"/>
                        </a:solidFill>
                      </a:endParaRPr>
                    </a:p>
                  </a:txBody>
                  <a:tcPr/>
                </a:tc>
              </a:tr>
            </a:tbl>
          </a:graphicData>
        </a:graphic>
      </p:graphicFrame>
      <p:grpSp>
        <p:nvGrpSpPr>
          <p:cNvPr id="34" name="Group 33"/>
          <p:cNvGrpSpPr/>
          <p:nvPr/>
        </p:nvGrpSpPr>
        <p:grpSpPr>
          <a:xfrm>
            <a:off x="1418658" y="4509120"/>
            <a:ext cx="6624736" cy="1588933"/>
            <a:chOff x="1403648" y="1883929"/>
            <a:chExt cx="6624736" cy="1588933"/>
          </a:xfrm>
        </p:grpSpPr>
        <p:sp>
          <p:nvSpPr>
            <p:cNvPr id="3" name="Rounded Rectangle 2"/>
            <p:cNvSpPr/>
            <p:nvPr/>
          </p:nvSpPr>
          <p:spPr>
            <a:xfrm>
              <a:off x="1403648" y="2401998"/>
              <a:ext cx="1584176" cy="432048"/>
            </a:xfrm>
            <a:prstGeom prst="roundRect">
              <a:avLst>
                <a:gd name="adj" fmla="val 79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p:cNvSpPr/>
            <p:nvPr/>
          </p:nvSpPr>
          <p:spPr>
            <a:xfrm>
              <a:off x="3779912" y="1883929"/>
              <a:ext cx="1944216" cy="432048"/>
            </a:xfrm>
            <a:prstGeom prst="roundRect">
              <a:avLst>
                <a:gd name="adj" fmla="val 7918"/>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en-US" b="1" dirty="0">
                  <a:solidFill>
                    <a:srgbClr val="C00000"/>
                  </a:solidFill>
                  <a:latin typeface="Courier New" panose="02070309020205020404" pitchFamily="49" charset="0"/>
                </a:rPr>
                <a:t>foo([5, 18])</a:t>
              </a:r>
              <a:endParaRPr lang="en-US" b="1" dirty="0">
                <a:solidFill>
                  <a:srgbClr val="C00000"/>
                </a:solidFill>
              </a:endParaRPr>
            </a:p>
          </p:txBody>
        </p:sp>
        <p:sp>
          <p:nvSpPr>
            <p:cNvPr id="20" name="Rounded Rectangle 19"/>
            <p:cNvSpPr/>
            <p:nvPr/>
          </p:nvSpPr>
          <p:spPr>
            <a:xfrm>
              <a:off x="3779912" y="3040814"/>
              <a:ext cx="1944216" cy="432048"/>
            </a:xfrm>
            <a:prstGeom prst="roundRect">
              <a:avLst>
                <a:gd name="adj" fmla="val 7918"/>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en-US" b="1" dirty="0">
                  <a:solidFill>
                    <a:srgbClr val="0070C0"/>
                  </a:solidFill>
                  <a:latin typeface="Courier New" panose="02070309020205020404" pitchFamily="49" charset="0"/>
                </a:rPr>
                <a:t>foo</a:t>
              </a:r>
              <a:r>
                <a:rPr lang="en-US" altLang="en-US" b="1" dirty="0" smtClean="0">
                  <a:solidFill>
                    <a:srgbClr val="0070C0"/>
                  </a:solidFill>
                  <a:latin typeface="Courier New" panose="02070309020205020404" pitchFamily="49" charset="0"/>
                </a:rPr>
                <a:t>([9, 3])</a:t>
              </a:r>
              <a:endParaRPr lang="en-US" b="1" dirty="0">
                <a:solidFill>
                  <a:srgbClr val="0070C0"/>
                </a:solidFill>
              </a:endParaRPr>
            </a:p>
          </p:txBody>
        </p:sp>
        <p:sp>
          <p:nvSpPr>
            <p:cNvPr id="21" name="Rounded Rectangle 20"/>
            <p:cNvSpPr/>
            <p:nvPr/>
          </p:nvSpPr>
          <p:spPr>
            <a:xfrm>
              <a:off x="6444208" y="2404452"/>
              <a:ext cx="1584176" cy="432048"/>
            </a:xfrm>
            <a:prstGeom prst="roundRect">
              <a:avLst>
                <a:gd name="adj" fmla="val 79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 name="Straight Arrow Connector 6"/>
            <p:cNvCxnSpPr>
              <a:stCxn id="3" idx="3"/>
              <a:endCxn id="15" idx="1"/>
            </p:cNvCxnSpPr>
            <p:nvPr/>
          </p:nvCxnSpPr>
          <p:spPr>
            <a:xfrm flipV="1">
              <a:off x="2987824" y="2099953"/>
              <a:ext cx="792088" cy="5180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 idx="3"/>
              <a:endCxn id="20" idx="1"/>
            </p:cNvCxnSpPr>
            <p:nvPr/>
          </p:nvCxnSpPr>
          <p:spPr>
            <a:xfrm>
              <a:off x="2987824" y="2618022"/>
              <a:ext cx="792088" cy="6388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5" idx="3"/>
              <a:endCxn id="21" idx="1"/>
            </p:cNvCxnSpPr>
            <p:nvPr/>
          </p:nvCxnSpPr>
          <p:spPr>
            <a:xfrm>
              <a:off x="5724128" y="2099953"/>
              <a:ext cx="720080" cy="5205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3"/>
              <a:endCxn id="21" idx="1"/>
            </p:cNvCxnSpPr>
            <p:nvPr/>
          </p:nvCxnSpPr>
          <p:spPr>
            <a:xfrm flipV="1">
              <a:off x="5724128" y="2620476"/>
              <a:ext cx="720080" cy="6363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905165" y="2535363"/>
              <a:ext cx="165317" cy="1653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ectangle 31"/>
            <p:cNvSpPr/>
            <p:nvPr/>
          </p:nvSpPr>
          <p:spPr>
            <a:xfrm>
              <a:off x="2396841" y="2771892"/>
              <a:ext cx="922047" cy="461665"/>
            </a:xfrm>
            <a:prstGeom prst="rect">
              <a:avLst/>
            </a:prstGeom>
          </p:spPr>
          <p:txBody>
            <a:bodyPr wrap="none">
              <a:spAutoFit/>
            </a:bodyPr>
            <a:lstStyle/>
            <a:p>
              <a:r>
                <a:rPr lang="en-US" altLang="en-US" sz="2400" b="1" dirty="0" smtClean="0">
                  <a:latin typeface="Courier New" panose="02070309020205020404" pitchFamily="49" charset="0"/>
                </a:rPr>
                <a:t>fork</a:t>
              </a:r>
              <a:endParaRPr lang="en-US" sz="2400" dirty="0"/>
            </a:p>
          </p:txBody>
        </p:sp>
        <p:sp>
          <p:nvSpPr>
            <p:cNvPr id="33" name="Rectangle 32"/>
            <p:cNvSpPr/>
            <p:nvPr/>
          </p:nvSpPr>
          <p:spPr>
            <a:xfrm>
              <a:off x="6145751" y="2772135"/>
              <a:ext cx="922047" cy="461665"/>
            </a:xfrm>
            <a:prstGeom prst="rect">
              <a:avLst/>
            </a:prstGeom>
          </p:spPr>
          <p:txBody>
            <a:bodyPr wrap="none">
              <a:spAutoFit/>
            </a:bodyPr>
            <a:lstStyle/>
            <a:p>
              <a:r>
                <a:rPr lang="en-US" altLang="en-US" sz="2400" b="1" dirty="0" smtClean="0">
                  <a:latin typeface="Courier New" panose="02070309020205020404" pitchFamily="49" charset="0"/>
                </a:rPr>
                <a:t>join</a:t>
              </a:r>
              <a:endParaRPr lang="en-US" sz="2400" dirty="0"/>
            </a:p>
          </p:txBody>
        </p:sp>
      </p:grpSp>
      <p:grpSp>
        <p:nvGrpSpPr>
          <p:cNvPr id="4" name="Group 3"/>
          <p:cNvGrpSpPr/>
          <p:nvPr/>
        </p:nvGrpSpPr>
        <p:grpSpPr>
          <a:xfrm>
            <a:off x="3794922" y="3973788"/>
            <a:ext cx="1944216" cy="461665"/>
            <a:chOff x="3782825" y="2601512"/>
            <a:chExt cx="1944216" cy="461665"/>
          </a:xfrm>
        </p:grpSpPr>
        <p:cxnSp>
          <p:nvCxnSpPr>
            <p:cNvPr id="36" name="Straight Arrow Connector 35"/>
            <p:cNvCxnSpPr/>
            <p:nvPr/>
          </p:nvCxnSpPr>
          <p:spPr>
            <a:xfrm>
              <a:off x="3782825" y="3009264"/>
              <a:ext cx="1944216" cy="0"/>
            </a:xfrm>
            <a:prstGeom prst="straightConnector1">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54635" y="2601512"/>
              <a:ext cx="1000595" cy="461665"/>
            </a:xfrm>
            <a:prstGeom prst="rect">
              <a:avLst/>
            </a:prstGeom>
            <a:noFill/>
          </p:spPr>
          <p:txBody>
            <a:bodyPr wrap="none" rtlCol="0">
              <a:spAutoFit/>
            </a:bodyPr>
            <a:lstStyle/>
            <a:p>
              <a:r>
                <a:rPr lang="pt-PT" sz="2400" b="1" dirty="0" smtClean="0">
                  <a:solidFill>
                    <a:srgbClr val="C00000"/>
                  </a:solidFill>
                  <a:latin typeface="Berlin Sans FB Demi" panose="020E0802020502020306" pitchFamily="34" charset="0"/>
                </a:rPr>
                <a:t>WCET</a:t>
              </a:r>
              <a:endParaRPr lang="en-US" sz="2400" b="1" dirty="0">
                <a:solidFill>
                  <a:srgbClr val="C00000"/>
                </a:solidFill>
                <a:latin typeface="Berlin Sans FB Demi" panose="020E0802020502020306" pitchFamily="34" charset="0"/>
              </a:endParaRPr>
            </a:p>
          </p:txBody>
        </p:sp>
      </p:grpSp>
      <p:grpSp>
        <p:nvGrpSpPr>
          <p:cNvPr id="6" name="Group 5"/>
          <p:cNvGrpSpPr/>
          <p:nvPr/>
        </p:nvGrpSpPr>
        <p:grpSpPr>
          <a:xfrm>
            <a:off x="1162002" y="3894147"/>
            <a:ext cx="2397015" cy="982019"/>
            <a:chOff x="1149905" y="2521871"/>
            <a:chExt cx="2397015" cy="982019"/>
          </a:xfrm>
        </p:grpSpPr>
        <p:sp>
          <p:nvSpPr>
            <p:cNvPr id="42" name="Freeform 41"/>
            <p:cNvSpPr/>
            <p:nvPr/>
          </p:nvSpPr>
          <p:spPr>
            <a:xfrm flipH="1">
              <a:off x="2706661" y="2951917"/>
              <a:ext cx="840259" cy="551973"/>
            </a:xfrm>
            <a:custGeom>
              <a:avLst/>
              <a:gdLst>
                <a:gd name="connsiteX0" fmla="*/ 0 w 840259"/>
                <a:gd name="connsiteY0" fmla="*/ 551973 h 551973"/>
                <a:gd name="connsiteX1" fmla="*/ 82378 w 840259"/>
                <a:gd name="connsiteY1" fmla="*/ 288363 h 551973"/>
                <a:gd name="connsiteX2" fmla="*/ 222421 w 840259"/>
                <a:gd name="connsiteY2" fmla="*/ 82417 h 551973"/>
                <a:gd name="connsiteX3" fmla="*/ 469557 w 840259"/>
                <a:gd name="connsiteY3" fmla="*/ 38 h 551973"/>
                <a:gd name="connsiteX4" fmla="*/ 840259 w 840259"/>
                <a:gd name="connsiteY4" fmla="*/ 90655 h 55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259" h="551973">
                  <a:moveTo>
                    <a:pt x="0" y="551973"/>
                  </a:moveTo>
                  <a:cubicBezTo>
                    <a:pt x="22654" y="459297"/>
                    <a:pt x="45308" y="366622"/>
                    <a:pt x="82378" y="288363"/>
                  </a:cubicBezTo>
                  <a:cubicBezTo>
                    <a:pt x="119448" y="210104"/>
                    <a:pt x="157891" y="130471"/>
                    <a:pt x="222421" y="82417"/>
                  </a:cubicBezTo>
                  <a:cubicBezTo>
                    <a:pt x="286951" y="34363"/>
                    <a:pt x="366584" y="-1335"/>
                    <a:pt x="469557" y="38"/>
                  </a:cubicBezTo>
                  <a:cubicBezTo>
                    <a:pt x="572530" y="1411"/>
                    <a:pt x="840259" y="90655"/>
                    <a:pt x="840259" y="90655"/>
                  </a:cubicBezTo>
                </a:path>
              </a:pathLst>
            </a:cu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149905" y="2521871"/>
              <a:ext cx="1604927" cy="830997"/>
            </a:xfrm>
            <a:prstGeom prst="rect">
              <a:avLst/>
            </a:prstGeom>
          </p:spPr>
          <p:txBody>
            <a:bodyPr wrap="none">
              <a:spAutoFit/>
            </a:bodyPr>
            <a:lstStyle/>
            <a:p>
              <a:pPr algn="r"/>
              <a:r>
                <a:rPr lang="pt-PT" sz="2400" b="1" dirty="0" smtClean="0">
                  <a:latin typeface="Arial Narrow" panose="020B0606020202030204" pitchFamily="34" charset="0"/>
                </a:rPr>
                <a:t>Precedence</a:t>
              </a:r>
            </a:p>
            <a:p>
              <a:pPr algn="r"/>
              <a:r>
                <a:rPr lang="pt-PT" sz="2400" b="1" dirty="0" smtClean="0">
                  <a:latin typeface="Arial Narrow" panose="020B0606020202030204" pitchFamily="34" charset="0"/>
                </a:rPr>
                <a:t>constraint</a:t>
              </a:r>
              <a:endParaRPr lang="en-US" sz="2400" dirty="0">
                <a:latin typeface="Arial Narrow" panose="020B0606020202030204" pitchFamily="34" charset="0"/>
              </a:endParaRPr>
            </a:p>
          </p:txBody>
        </p:sp>
      </p:grpSp>
      <p:sp>
        <p:nvSpPr>
          <p:cNvPr id="44" name="TextBox 43"/>
          <p:cNvSpPr txBox="1"/>
          <p:nvPr/>
        </p:nvSpPr>
        <p:spPr>
          <a:xfrm>
            <a:off x="197536" y="1340768"/>
            <a:ext cx="8946464" cy="523220"/>
          </a:xfrm>
          <a:prstGeom prst="rect">
            <a:avLst/>
          </a:prstGeom>
          <a:noFill/>
        </p:spPr>
        <p:txBody>
          <a:bodyPr wrap="square" rtlCol="0">
            <a:spAutoFit/>
          </a:bodyPr>
          <a:lstStyle/>
          <a:p>
            <a:pPr algn="ctr"/>
            <a:r>
              <a:rPr lang="pt-PT" sz="2800" dirty="0" smtClean="0">
                <a:latin typeface="Berlin Sans FB Demi" panose="020E0802020502020306" pitchFamily="34" charset="0"/>
              </a:rPr>
              <a:t>Fork/join task model</a:t>
            </a:r>
            <a:endParaRPr lang="en-US" sz="2800" dirty="0">
              <a:latin typeface="Berlin Sans FB Demi" panose="020E0802020502020306" pitchFamily="34" charset="0"/>
            </a:endParaRPr>
          </a:p>
        </p:txBody>
      </p:sp>
      <p:grpSp>
        <p:nvGrpSpPr>
          <p:cNvPr id="131" name="Group 130"/>
          <p:cNvGrpSpPr/>
          <p:nvPr/>
        </p:nvGrpSpPr>
        <p:grpSpPr>
          <a:xfrm>
            <a:off x="656917" y="2123667"/>
            <a:ext cx="8027701" cy="1176344"/>
            <a:chOff x="720763" y="4773567"/>
            <a:chExt cx="8027701" cy="1176344"/>
          </a:xfrm>
        </p:grpSpPr>
        <p:sp>
          <p:nvSpPr>
            <p:cNvPr id="26" name="Rounded Rectangle 25"/>
            <p:cNvSpPr/>
            <p:nvPr/>
          </p:nvSpPr>
          <p:spPr>
            <a:xfrm>
              <a:off x="720763" y="4773567"/>
              <a:ext cx="758346" cy="212202"/>
            </a:xfrm>
            <a:prstGeom prst="roundRect">
              <a:avLst>
                <a:gd name="adj" fmla="val 79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ounded Rectangle 27"/>
            <p:cNvSpPr/>
            <p:nvPr/>
          </p:nvSpPr>
          <p:spPr>
            <a:xfrm>
              <a:off x="1785311" y="4773567"/>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C00000"/>
                </a:solidFill>
              </a:endParaRPr>
            </a:p>
          </p:txBody>
        </p:sp>
        <p:sp>
          <p:nvSpPr>
            <p:cNvPr id="29" name="Rounded Rectangle 28"/>
            <p:cNvSpPr/>
            <p:nvPr/>
          </p:nvSpPr>
          <p:spPr>
            <a:xfrm>
              <a:off x="1785311" y="5085184"/>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70C0"/>
                </a:solidFill>
              </a:endParaRPr>
            </a:p>
          </p:txBody>
        </p:sp>
        <p:sp>
          <p:nvSpPr>
            <p:cNvPr id="31" name="Rounded Rectangle 30"/>
            <p:cNvSpPr/>
            <p:nvPr/>
          </p:nvSpPr>
          <p:spPr>
            <a:xfrm>
              <a:off x="3084036" y="4773567"/>
              <a:ext cx="758346" cy="212202"/>
            </a:xfrm>
            <a:prstGeom prst="roundRect">
              <a:avLst>
                <a:gd name="adj" fmla="val 79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Arrow Connector 34"/>
            <p:cNvCxnSpPr>
              <a:stCxn id="26" idx="3"/>
              <a:endCxn id="28" idx="1"/>
            </p:cNvCxnSpPr>
            <p:nvPr/>
          </p:nvCxnSpPr>
          <p:spPr>
            <a:xfrm>
              <a:off x="1479109" y="4879668"/>
              <a:ext cx="30620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6" idx="3"/>
              <a:endCxn id="29" idx="1"/>
            </p:cNvCxnSpPr>
            <p:nvPr/>
          </p:nvCxnSpPr>
          <p:spPr>
            <a:xfrm>
              <a:off x="1479109" y="4879668"/>
              <a:ext cx="306202" cy="311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3"/>
              <a:endCxn id="31" idx="1"/>
            </p:cNvCxnSpPr>
            <p:nvPr/>
          </p:nvCxnSpPr>
          <p:spPr>
            <a:xfrm>
              <a:off x="2716008" y="4879668"/>
              <a:ext cx="3680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a:endCxn id="31" idx="1"/>
            </p:cNvCxnSpPr>
            <p:nvPr/>
          </p:nvCxnSpPr>
          <p:spPr>
            <a:xfrm flipV="1">
              <a:off x="2716008" y="4879668"/>
              <a:ext cx="368028" cy="311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1785311" y="5410989"/>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70C0"/>
                </a:solidFill>
              </a:endParaRPr>
            </a:p>
          </p:txBody>
        </p:sp>
        <p:cxnSp>
          <p:nvCxnSpPr>
            <p:cNvPr id="48" name="Straight Arrow Connector 47"/>
            <p:cNvCxnSpPr>
              <a:stCxn id="26" idx="3"/>
              <a:endCxn id="47" idx="1"/>
            </p:cNvCxnSpPr>
            <p:nvPr/>
          </p:nvCxnSpPr>
          <p:spPr>
            <a:xfrm>
              <a:off x="1479109" y="4879668"/>
              <a:ext cx="306202" cy="637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3"/>
              <a:endCxn id="31" idx="1"/>
            </p:cNvCxnSpPr>
            <p:nvPr/>
          </p:nvCxnSpPr>
          <p:spPr>
            <a:xfrm flipV="1">
              <a:off x="2716008" y="4879668"/>
              <a:ext cx="368028" cy="6374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1757891" y="5737709"/>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70C0"/>
                </a:solidFill>
              </a:endParaRPr>
            </a:p>
          </p:txBody>
        </p:sp>
        <p:cxnSp>
          <p:nvCxnSpPr>
            <p:cNvPr id="51" name="Straight Arrow Connector 50"/>
            <p:cNvCxnSpPr>
              <a:stCxn id="26" idx="3"/>
              <a:endCxn id="50" idx="1"/>
            </p:cNvCxnSpPr>
            <p:nvPr/>
          </p:nvCxnSpPr>
          <p:spPr>
            <a:xfrm>
              <a:off x="1479109" y="4879668"/>
              <a:ext cx="278782" cy="9641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0" idx="3"/>
              <a:endCxn id="31" idx="1"/>
            </p:cNvCxnSpPr>
            <p:nvPr/>
          </p:nvCxnSpPr>
          <p:spPr>
            <a:xfrm flipV="1">
              <a:off x="2688588" y="4879668"/>
              <a:ext cx="395448" cy="9641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4210410" y="4773567"/>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C00000"/>
                </a:solidFill>
              </a:endParaRPr>
            </a:p>
          </p:txBody>
        </p:sp>
        <p:sp>
          <p:nvSpPr>
            <p:cNvPr id="69" name="Rounded Rectangle 68"/>
            <p:cNvSpPr/>
            <p:nvPr/>
          </p:nvSpPr>
          <p:spPr>
            <a:xfrm>
              <a:off x="4210410" y="5085184"/>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70C0"/>
                </a:solidFill>
              </a:endParaRPr>
            </a:p>
          </p:txBody>
        </p:sp>
        <p:cxnSp>
          <p:nvCxnSpPr>
            <p:cNvPr id="72" name="Straight Arrow Connector 71"/>
            <p:cNvCxnSpPr>
              <a:stCxn id="31" idx="3"/>
              <a:endCxn id="68" idx="1"/>
            </p:cNvCxnSpPr>
            <p:nvPr/>
          </p:nvCxnSpPr>
          <p:spPr>
            <a:xfrm>
              <a:off x="3842382" y="4879668"/>
              <a:ext cx="3680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3"/>
              <a:endCxn id="69" idx="1"/>
            </p:cNvCxnSpPr>
            <p:nvPr/>
          </p:nvCxnSpPr>
          <p:spPr>
            <a:xfrm>
              <a:off x="3842382" y="4879668"/>
              <a:ext cx="368028" cy="311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5527763" y="4781228"/>
              <a:ext cx="758346" cy="212202"/>
            </a:xfrm>
            <a:prstGeom prst="roundRect">
              <a:avLst>
                <a:gd name="adj" fmla="val 79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85" name="Straight Arrow Connector 84"/>
            <p:cNvCxnSpPr>
              <a:stCxn id="68" idx="3"/>
              <a:endCxn id="84" idx="1"/>
            </p:cNvCxnSpPr>
            <p:nvPr/>
          </p:nvCxnSpPr>
          <p:spPr>
            <a:xfrm>
              <a:off x="5141107" y="4879668"/>
              <a:ext cx="386656" cy="7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9" idx="3"/>
              <a:endCxn id="84" idx="1"/>
            </p:cNvCxnSpPr>
            <p:nvPr/>
          </p:nvCxnSpPr>
          <p:spPr>
            <a:xfrm flipV="1">
              <a:off x="5141107" y="4887329"/>
              <a:ext cx="386656" cy="3039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0" name="Rounded Rectangle 99"/>
            <p:cNvSpPr/>
            <p:nvPr/>
          </p:nvSpPr>
          <p:spPr>
            <a:xfrm>
              <a:off x="6672765" y="4781228"/>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C00000"/>
                </a:solidFill>
              </a:endParaRPr>
            </a:p>
          </p:txBody>
        </p:sp>
        <p:sp>
          <p:nvSpPr>
            <p:cNvPr id="101" name="Rounded Rectangle 100"/>
            <p:cNvSpPr/>
            <p:nvPr/>
          </p:nvSpPr>
          <p:spPr>
            <a:xfrm>
              <a:off x="6672765" y="5092845"/>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70C0"/>
                </a:solidFill>
              </a:endParaRPr>
            </a:p>
          </p:txBody>
        </p:sp>
        <p:cxnSp>
          <p:nvCxnSpPr>
            <p:cNvPr id="102" name="Straight Arrow Connector 101"/>
            <p:cNvCxnSpPr>
              <a:stCxn id="84" idx="3"/>
              <a:endCxn id="100" idx="1"/>
            </p:cNvCxnSpPr>
            <p:nvPr/>
          </p:nvCxnSpPr>
          <p:spPr>
            <a:xfrm>
              <a:off x="6286109" y="4887329"/>
              <a:ext cx="3866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4" idx="3"/>
              <a:endCxn id="101" idx="1"/>
            </p:cNvCxnSpPr>
            <p:nvPr/>
          </p:nvCxnSpPr>
          <p:spPr>
            <a:xfrm>
              <a:off x="6286109" y="4887329"/>
              <a:ext cx="386656" cy="3116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7990118" y="4773567"/>
              <a:ext cx="758346" cy="212202"/>
            </a:xfrm>
            <a:prstGeom prst="roundRect">
              <a:avLst>
                <a:gd name="adj" fmla="val 79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5" name="Straight Arrow Connector 104"/>
            <p:cNvCxnSpPr>
              <a:stCxn id="100" idx="3"/>
              <a:endCxn id="104" idx="1"/>
            </p:cNvCxnSpPr>
            <p:nvPr/>
          </p:nvCxnSpPr>
          <p:spPr>
            <a:xfrm flipV="1">
              <a:off x="7603462" y="4879668"/>
              <a:ext cx="386656" cy="7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1" idx="3"/>
              <a:endCxn id="104" idx="1"/>
            </p:cNvCxnSpPr>
            <p:nvPr/>
          </p:nvCxnSpPr>
          <p:spPr>
            <a:xfrm flipV="1">
              <a:off x="7603462" y="4879668"/>
              <a:ext cx="386656" cy="3192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6672764" y="5419428"/>
              <a:ext cx="930697" cy="212202"/>
            </a:xfrm>
            <a:prstGeom prst="roundRect">
              <a:avLst>
                <a:gd name="adj" fmla="val 791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rgbClr val="0070C0"/>
                </a:solidFill>
              </a:endParaRPr>
            </a:p>
          </p:txBody>
        </p:sp>
        <p:cxnSp>
          <p:nvCxnSpPr>
            <p:cNvPr id="108" name="Straight Arrow Connector 107"/>
            <p:cNvCxnSpPr>
              <a:stCxn id="84" idx="3"/>
              <a:endCxn id="107" idx="1"/>
            </p:cNvCxnSpPr>
            <p:nvPr/>
          </p:nvCxnSpPr>
          <p:spPr>
            <a:xfrm>
              <a:off x="6286109" y="4887329"/>
              <a:ext cx="386655" cy="638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7" idx="3"/>
              <a:endCxn id="104" idx="1"/>
            </p:cNvCxnSpPr>
            <p:nvPr/>
          </p:nvCxnSpPr>
          <p:spPr>
            <a:xfrm flipV="1">
              <a:off x="7603461" y="4879668"/>
              <a:ext cx="386657" cy="6458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3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36" y="116632"/>
            <a:ext cx="8946464" cy="707886"/>
          </a:xfrm>
          <a:prstGeom prst="rect">
            <a:avLst/>
          </a:prstGeom>
          <a:noFill/>
        </p:spPr>
        <p:txBody>
          <a:bodyPr wrap="square" rtlCol="0">
            <a:spAutoFit/>
          </a:bodyPr>
          <a:lstStyle/>
          <a:p>
            <a:pPr algn="ctr"/>
            <a:r>
              <a:rPr lang="pt-PT" sz="4000" dirty="0" smtClean="0">
                <a:latin typeface="Berlin Sans FB Demi" panose="020E0802020502020306" pitchFamily="34" charset="0"/>
              </a:rPr>
              <a:t>Task parallelism</a:t>
            </a:r>
            <a:endParaRPr lang="en-US" sz="4000" dirty="0">
              <a:latin typeface="Berlin Sans FB Demi" panose="020E0802020502020306" pitchFamily="34" charset="0"/>
            </a:endParaRPr>
          </a:p>
        </p:txBody>
      </p:sp>
      <p:sp>
        <p:nvSpPr>
          <p:cNvPr id="12" name="Rectangle 1"/>
          <p:cNvSpPr>
            <a:spLocks noChangeArrowheads="1"/>
          </p:cNvSpPr>
          <p:nvPr/>
        </p:nvSpPr>
        <p:spPr bwMode="auto">
          <a:xfrm>
            <a:off x="1042072" y="1672926"/>
            <a:ext cx="7257392" cy="1938992"/>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if</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C00000"/>
                </a:solidFill>
                <a:effectLst/>
                <a:latin typeface="Snoopy" panose="00000400000000000000" pitchFamily="2" charset="0"/>
              </a:rPr>
              <a:t>Core </a:t>
            </a:r>
            <a:r>
              <a:rPr kumimoji="0" lang="en-US" altLang="en-US" sz="20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rPr>
              <a:t>=</a:t>
            </a:r>
            <a:r>
              <a:rPr kumimoji="0" lang="en-US" altLang="en-US" sz="2000" b="1" i="0" u="none" strike="noStrike" cap="none" normalizeH="0" baseline="0" dirty="0" smtClean="0">
                <a:ln>
                  <a:noFill/>
                </a:ln>
                <a:solidFill>
                  <a:srgbClr val="C00000"/>
                </a:solidFill>
                <a:effectLst/>
                <a:latin typeface="Courier New" panose="02070309020205020404" pitchFamily="49" charset="0"/>
              </a:rPr>
              <a:t> </a:t>
            </a:r>
            <a:r>
              <a:rPr kumimoji="0" lang="en-US" altLang="en-US" sz="2000" b="1" i="0" u="none" strike="noStrike" cap="none" normalizeH="0" baseline="0" dirty="0" smtClean="0">
                <a:ln>
                  <a:noFill/>
                </a:ln>
                <a:solidFill>
                  <a:srgbClr val="C00000"/>
                </a:solidFill>
                <a:effectLst/>
                <a:latin typeface="Snoopy" panose="00000400000000000000" pitchFamily="2" charset="0"/>
              </a:rPr>
              <a:t>A</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lvl="0" eaLnBrk="0" fontAlgn="base" hangingPunct="0">
              <a:spcBef>
                <a:spcPct val="0"/>
              </a:spcBef>
              <a:spcAft>
                <a:spcPct val="0"/>
              </a:spcAft>
            </a:pPr>
            <a:r>
              <a:rPr lang="en-US" altLang="en-US" sz="2000" dirty="0" smtClean="0">
                <a:solidFill>
                  <a:srgbClr val="000000"/>
                </a:solidFill>
                <a:latin typeface="Courier New" panose="02070309020205020404" pitchFamily="49" charset="0"/>
              </a:rPr>
              <a:t>   </a:t>
            </a:r>
            <a:r>
              <a:rPr lang="en-US" altLang="en-US" sz="2000" b="1" dirty="0">
                <a:solidFill>
                  <a:srgbClr val="C00000"/>
                </a:solidFill>
                <a:latin typeface="Courier New" panose="02070309020205020404" pitchFamily="49" charset="0"/>
              </a:rPr>
              <a:t>for</a:t>
            </a:r>
            <a:r>
              <a:rPr lang="en-US" altLang="en-US" sz="2000" dirty="0">
                <a:solidFill>
                  <a:srgbClr val="C00000"/>
                </a:solidFill>
                <a:latin typeface="Courier New" panose="02070309020205020404" pitchFamily="49" charset="0"/>
              </a:rPr>
              <a:t> </a:t>
            </a:r>
            <a:r>
              <a:rPr lang="en-US" altLang="en-US" sz="2000" dirty="0" err="1">
                <a:solidFill>
                  <a:srgbClr val="C00000"/>
                </a:solidFill>
                <a:latin typeface="Courier New" panose="02070309020205020404" pitchFamily="49" charset="0"/>
              </a:rPr>
              <a:t>i</a:t>
            </a:r>
            <a:r>
              <a:rPr lang="en-US" altLang="en-US" sz="2000" dirty="0">
                <a:solidFill>
                  <a:srgbClr val="C00000"/>
                </a:solidFill>
                <a:latin typeface="Courier New" panose="02070309020205020404" pitchFamily="49" charset="0"/>
              </a:rPr>
              <a:t> </a:t>
            </a:r>
            <a:r>
              <a:rPr lang="en-US" altLang="en-US" sz="2000" b="1" dirty="0">
                <a:solidFill>
                  <a:srgbClr val="C00000"/>
                </a:solidFill>
                <a:latin typeface="Courier New" panose="02070309020205020404" pitchFamily="49" charset="0"/>
              </a:rPr>
              <a:t>from</a:t>
            </a: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1 </a:t>
            </a:r>
            <a:r>
              <a:rPr lang="en-US" altLang="en-US" sz="2000" b="1" dirty="0">
                <a:solidFill>
                  <a:srgbClr val="C00000"/>
                </a:solidFill>
                <a:latin typeface="Courier New" panose="02070309020205020404" pitchFamily="49" charset="0"/>
              </a:rPr>
              <a:t>to</a:t>
            </a: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4 </a:t>
            </a:r>
            <a:r>
              <a:rPr lang="en-US" altLang="en-US" sz="2000" b="1" dirty="0">
                <a:solidFill>
                  <a:srgbClr val="C00000"/>
                </a:solidFill>
                <a:latin typeface="Courier New" panose="02070309020205020404" pitchFamily="49" charset="0"/>
              </a:rPr>
              <a:t>by</a:t>
            </a:r>
            <a:r>
              <a:rPr lang="en-US" altLang="en-US" sz="2000" dirty="0">
                <a:solidFill>
                  <a:srgbClr val="C00000"/>
                </a:solidFill>
                <a:latin typeface="Courier New" panose="02070309020205020404" pitchFamily="49" charset="0"/>
              </a:rPr>
              <a:t> 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b="1" dirty="0" err="1" smtClean="0">
                <a:solidFill>
                  <a:srgbClr val="C00000"/>
                </a:solidFill>
                <a:latin typeface="Courier New" panose="02070309020205020404" pitchFamily="49" charset="0"/>
              </a:rPr>
              <a:t>func</a:t>
            </a:r>
            <a:r>
              <a:rPr lang="en-US" altLang="en-US" sz="2000" b="1" dirty="0" smtClean="0">
                <a:solidFill>
                  <a:srgbClr val="C00000"/>
                </a:solidFill>
                <a:latin typeface="Courier New" panose="02070309020205020404" pitchFamily="49" charset="0"/>
              </a:rPr>
              <a:t>(Array[</a:t>
            </a:r>
            <a:r>
              <a:rPr lang="en-US" altLang="en-US" sz="2000" b="1" dirty="0" err="1" smtClean="0">
                <a:solidFill>
                  <a:srgbClr val="C00000"/>
                </a:solidFill>
                <a:latin typeface="Courier New" panose="02070309020205020404" pitchFamily="49" charset="0"/>
              </a:rPr>
              <a:t>i</a:t>
            </a:r>
            <a:r>
              <a:rPr lang="en-US" altLang="en-US" sz="2000" b="1" dirty="0">
                <a:solidFill>
                  <a:srgbClr val="C00000"/>
                </a:solidFill>
                <a:latin typeface="Courier New" panose="02070309020205020404" pitchFamily="49" charset="0"/>
              </a:rPr>
              <a:t>])</a:t>
            </a:r>
            <a:r>
              <a:rPr lang="en-US" altLang="en-US" sz="2000" dirty="0"/>
              <a:t> </a:t>
            </a: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else if</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70C0"/>
                </a:solidFill>
                <a:effectLst/>
                <a:latin typeface="Snoopy" panose="00000400000000000000" pitchFamily="2" charset="0"/>
              </a:rPr>
              <a:t>Core</a:t>
            </a:r>
            <a:r>
              <a:rPr kumimoji="0" lang="en-US" altLang="en-US" sz="2000" b="0" i="0" u="none" strike="noStrike" cap="none" normalizeH="0" baseline="0" dirty="0" smtClean="0">
                <a:ln>
                  <a:noFill/>
                </a:ln>
                <a:solidFill>
                  <a:srgbClr val="0070C0"/>
                </a:solidFill>
                <a:effectLst/>
                <a:latin typeface="Courier New" panose="02070309020205020404" pitchFamily="49" charset="0"/>
              </a:rPr>
              <a:t> </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70C0"/>
                </a:solidFill>
                <a:effectLst/>
                <a:latin typeface="Snoopy" panose="00000400000000000000" pitchFamily="2" charset="0"/>
              </a:rPr>
              <a:t>B</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b="1" dirty="0">
                <a:solidFill>
                  <a:srgbClr val="0070C0"/>
                </a:solidFill>
                <a:latin typeface="Courier New" panose="02070309020205020404" pitchFamily="49" charset="0"/>
              </a:rPr>
              <a:t>for</a:t>
            </a:r>
            <a:r>
              <a:rPr lang="en-US" altLang="en-US" sz="2000" dirty="0">
                <a:solidFill>
                  <a:srgbClr val="0070C0"/>
                </a:solidFill>
                <a:latin typeface="Courier New" panose="02070309020205020404" pitchFamily="49" charset="0"/>
              </a:rPr>
              <a:t> </a:t>
            </a:r>
            <a:r>
              <a:rPr lang="en-US" altLang="en-US" sz="2000" dirty="0" err="1">
                <a:solidFill>
                  <a:srgbClr val="0070C0"/>
                </a:solidFill>
                <a:latin typeface="Courier New" panose="02070309020205020404" pitchFamily="49" charset="0"/>
              </a:rPr>
              <a:t>i</a:t>
            </a:r>
            <a:r>
              <a:rPr lang="en-US" altLang="en-US" sz="2000" dirty="0">
                <a:solidFill>
                  <a:srgbClr val="0070C0"/>
                </a:solidFill>
                <a:latin typeface="Courier New" panose="02070309020205020404" pitchFamily="49" charset="0"/>
              </a:rPr>
              <a:t> </a:t>
            </a:r>
            <a:r>
              <a:rPr lang="en-US" altLang="en-US" sz="2000" b="1" dirty="0">
                <a:solidFill>
                  <a:srgbClr val="0070C0"/>
                </a:solidFill>
                <a:latin typeface="Courier New" panose="02070309020205020404" pitchFamily="49" charset="0"/>
              </a:rPr>
              <a:t>from</a:t>
            </a:r>
            <a:r>
              <a:rPr lang="en-US" altLang="en-US" sz="2000" dirty="0">
                <a:solidFill>
                  <a:srgbClr val="0070C0"/>
                </a:solidFill>
                <a:latin typeface="Courier New" panose="02070309020205020404" pitchFamily="49" charset="0"/>
              </a:rPr>
              <a:t> </a:t>
            </a:r>
            <a:r>
              <a:rPr lang="en-US" altLang="en-US" sz="2000" dirty="0" smtClean="0">
                <a:solidFill>
                  <a:srgbClr val="0070C0"/>
                </a:solidFill>
                <a:latin typeface="Courier New" panose="02070309020205020404" pitchFamily="49" charset="0"/>
              </a:rPr>
              <a:t>1 </a:t>
            </a:r>
            <a:r>
              <a:rPr lang="en-US" altLang="en-US" sz="2000" b="1" dirty="0" smtClean="0">
                <a:solidFill>
                  <a:srgbClr val="0070C0"/>
                </a:solidFill>
                <a:latin typeface="Courier New" panose="02070309020205020404" pitchFamily="49" charset="0"/>
              </a:rPr>
              <a:t>to</a:t>
            </a:r>
            <a:r>
              <a:rPr lang="en-US" altLang="en-US" sz="2000" dirty="0" smtClean="0">
                <a:solidFill>
                  <a:srgbClr val="0070C0"/>
                </a:solidFill>
                <a:latin typeface="Courier New" panose="02070309020205020404" pitchFamily="49" charset="0"/>
              </a:rPr>
              <a:t> 4 </a:t>
            </a:r>
            <a:r>
              <a:rPr lang="en-US" altLang="en-US" sz="2000" b="1" dirty="0" smtClean="0">
                <a:solidFill>
                  <a:srgbClr val="0070C0"/>
                </a:solidFill>
                <a:latin typeface="Courier New" panose="02070309020205020404" pitchFamily="49" charset="0"/>
              </a:rPr>
              <a:t>by</a:t>
            </a:r>
            <a:r>
              <a:rPr lang="en-US" altLang="en-US" sz="2000" dirty="0" smtClean="0">
                <a:solidFill>
                  <a:srgbClr val="0070C0"/>
                </a:solidFill>
                <a:latin typeface="Courier New" panose="02070309020205020404" pitchFamily="49" charset="0"/>
              </a:rPr>
              <a:t> </a:t>
            </a:r>
            <a:r>
              <a:rPr lang="en-US" altLang="en-US" sz="2000" dirty="0">
                <a:solidFill>
                  <a:srgbClr val="0070C0"/>
                </a:solidFill>
                <a:latin typeface="Courier New" panose="02070309020205020404" pitchFamily="49" charset="0"/>
              </a:rPr>
              <a:t>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b="1" dirty="0" err="1" smtClean="0">
                <a:solidFill>
                  <a:srgbClr val="0070C0"/>
                </a:solidFill>
                <a:latin typeface="Courier New" panose="02070309020205020404" pitchFamily="49" charset="0"/>
              </a:rPr>
              <a:t>otherfunc</a:t>
            </a:r>
            <a:r>
              <a:rPr lang="en-US" altLang="en-US" sz="2000" b="1" dirty="0" smtClean="0">
                <a:solidFill>
                  <a:srgbClr val="0070C0"/>
                </a:solidFill>
                <a:latin typeface="Courier New" panose="02070309020205020404" pitchFamily="49" charset="0"/>
              </a:rPr>
              <a:t>(Array[</a:t>
            </a:r>
            <a:r>
              <a:rPr lang="en-US" altLang="en-US" sz="2000" b="1" dirty="0" err="1" smtClean="0">
                <a:solidFill>
                  <a:srgbClr val="0070C0"/>
                </a:solidFill>
                <a:latin typeface="Courier New" panose="02070309020205020404" pitchFamily="49" charset="0"/>
              </a:rPr>
              <a:t>i</a:t>
            </a:r>
            <a:r>
              <a:rPr lang="en-US" altLang="en-US" sz="2000" b="1" dirty="0">
                <a:solidFill>
                  <a:srgbClr val="0070C0"/>
                </a:solidFill>
                <a:latin typeface="Courier New" panose="02070309020205020404" pitchFamily="49" charset="0"/>
              </a:rPr>
              <a:t>])</a:t>
            </a:r>
            <a:r>
              <a:rPr lang="en-US" altLang="en-US" sz="2000" b="1" dirty="0">
                <a:solidFill>
                  <a:srgbClr val="0070C0"/>
                </a:solidFill>
              </a:rPr>
              <a:t> </a:t>
            </a:r>
            <a:endParaRPr lang="en-US" altLang="en-US" sz="2000" b="1" dirty="0">
              <a:solidFill>
                <a:srgbClr val="0070C0"/>
              </a:solidFill>
              <a:latin typeface="Arial" panose="020B0604020202020204" pitchFamily="34" charset="0"/>
            </a:endParaRPr>
          </a:p>
        </p:txBody>
      </p:sp>
      <p:sp>
        <p:nvSpPr>
          <p:cNvPr id="13" name="Rectangle 12"/>
          <p:cNvSpPr/>
          <p:nvPr/>
        </p:nvSpPr>
        <p:spPr>
          <a:xfrm>
            <a:off x="455019" y="836936"/>
            <a:ext cx="1903085" cy="523220"/>
          </a:xfrm>
          <a:prstGeom prst="rect">
            <a:avLst/>
          </a:prstGeom>
        </p:spPr>
        <p:txBody>
          <a:bodyPr wrap="none">
            <a:spAutoFit/>
          </a:bodyPr>
          <a:lstStyle/>
          <a:p>
            <a:r>
              <a:rPr lang="en-US" altLang="en-US" sz="2800" b="1" dirty="0" smtClean="0">
                <a:solidFill>
                  <a:srgbClr val="000000"/>
                </a:solidFill>
                <a:latin typeface="Courier New" panose="02070309020205020404" pitchFamily="49" charset="0"/>
              </a:rPr>
              <a:t>Array = </a:t>
            </a:r>
            <a:endParaRPr lang="en-US" sz="2800" b="1" dirty="0"/>
          </a:p>
        </p:txBody>
      </p:sp>
      <p:grpSp>
        <p:nvGrpSpPr>
          <p:cNvPr id="4" name="Group 3"/>
          <p:cNvGrpSpPr/>
          <p:nvPr/>
        </p:nvGrpSpPr>
        <p:grpSpPr>
          <a:xfrm>
            <a:off x="956117" y="3698222"/>
            <a:ext cx="7341593" cy="992000"/>
            <a:chOff x="956117" y="3698222"/>
            <a:chExt cx="7341593" cy="992000"/>
          </a:xfrm>
        </p:grpSpPr>
        <p:sp>
          <p:nvSpPr>
            <p:cNvPr id="14" name="Down Arrow 13"/>
            <p:cNvSpPr/>
            <p:nvPr/>
          </p:nvSpPr>
          <p:spPr>
            <a:xfrm>
              <a:off x="2142080" y="3698222"/>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p:cNvSpPr/>
            <p:nvPr/>
          </p:nvSpPr>
          <p:spPr>
            <a:xfrm>
              <a:off x="6335054" y="3698222"/>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956117" y="4320890"/>
              <a:ext cx="2803973" cy="369332"/>
            </a:xfrm>
            <a:prstGeom prst="rect">
              <a:avLst/>
            </a:prstGeom>
          </p:spPr>
          <p:txBody>
            <a:bodyPr wrap="none">
              <a:spAutoFit/>
            </a:bodyPr>
            <a:lstStyle/>
            <a:p>
              <a:r>
                <a:rPr lang="en-US" altLang="en-US" b="1" dirty="0" err="1" smtClean="0">
                  <a:solidFill>
                    <a:srgbClr val="C00000"/>
                  </a:solidFill>
                  <a:latin typeface="Courier New" panose="02070309020205020404" pitchFamily="49" charset="0"/>
                </a:rPr>
                <a:t>func</a:t>
              </a:r>
              <a:r>
                <a:rPr lang="en-US" altLang="en-US" b="1" dirty="0" smtClean="0">
                  <a:solidFill>
                    <a:srgbClr val="C00000"/>
                  </a:solidFill>
                  <a:latin typeface="Courier New" panose="02070309020205020404" pitchFamily="49" charset="0"/>
                </a:rPr>
                <a:t>(</a:t>
              </a:r>
              <a:r>
                <a:rPr lang="en-US" altLang="en-US" b="1" dirty="0" smtClean="0">
                  <a:latin typeface="Courier New" panose="02070309020205020404" pitchFamily="49" charset="0"/>
                </a:rPr>
                <a:t>[5, 18, 9, 3]</a:t>
              </a:r>
              <a:r>
                <a:rPr lang="en-US" altLang="en-US" b="1" dirty="0" smtClean="0">
                  <a:solidFill>
                    <a:srgbClr val="C00000"/>
                  </a:solidFill>
                  <a:latin typeface="Courier New" panose="02070309020205020404" pitchFamily="49" charset="0"/>
                </a:rPr>
                <a:t>)</a:t>
              </a:r>
              <a:endParaRPr lang="en-US" b="1" dirty="0">
                <a:solidFill>
                  <a:srgbClr val="C00000"/>
                </a:solidFill>
              </a:endParaRPr>
            </a:p>
          </p:txBody>
        </p:sp>
        <p:sp>
          <p:nvSpPr>
            <p:cNvPr id="19" name="Rectangle 18"/>
            <p:cNvSpPr/>
            <p:nvPr/>
          </p:nvSpPr>
          <p:spPr>
            <a:xfrm>
              <a:off x="4804446" y="4320126"/>
              <a:ext cx="3493264" cy="369332"/>
            </a:xfrm>
            <a:prstGeom prst="rect">
              <a:avLst/>
            </a:prstGeom>
          </p:spPr>
          <p:txBody>
            <a:bodyPr wrap="none">
              <a:spAutoFit/>
            </a:bodyPr>
            <a:lstStyle/>
            <a:p>
              <a:r>
                <a:rPr lang="en-US" altLang="en-US" b="1" dirty="0" err="1" smtClean="0">
                  <a:solidFill>
                    <a:srgbClr val="0070C0"/>
                  </a:solidFill>
                  <a:latin typeface="Courier New" panose="02070309020205020404" pitchFamily="49" charset="0"/>
                </a:rPr>
                <a:t>otherfunc</a:t>
              </a:r>
              <a:r>
                <a:rPr lang="en-US" altLang="en-US" b="1" dirty="0" smtClean="0">
                  <a:solidFill>
                    <a:srgbClr val="0070C0"/>
                  </a:solidFill>
                  <a:latin typeface="Courier New" panose="02070309020205020404" pitchFamily="49" charset="0"/>
                </a:rPr>
                <a:t>(</a:t>
              </a:r>
              <a:r>
                <a:rPr lang="en-US" altLang="en-US" b="1" dirty="0" smtClean="0">
                  <a:latin typeface="Courier New" panose="02070309020205020404" pitchFamily="49" charset="0"/>
                </a:rPr>
                <a:t>[5, 18, 9, 3]</a:t>
              </a:r>
              <a:r>
                <a:rPr lang="en-US" altLang="en-US" b="1" dirty="0" smtClean="0">
                  <a:solidFill>
                    <a:srgbClr val="0070C0"/>
                  </a:solidFill>
                  <a:latin typeface="Courier New" panose="02070309020205020404" pitchFamily="49" charset="0"/>
                </a:rPr>
                <a:t>)</a:t>
              </a:r>
              <a:endParaRPr lang="en-US" b="1" dirty="0">
                <a:solidFill>
                  <a:srgbClr val="0070C0"/>
                </a:solidFill>
              </a:endParaRPr>
            </a:p>
          </p:txBody>
        </p:sp>
      </p:grpSp>
      <p:graphicFrame>
        <p:nvGraphicFramePr>
          <p:cNvPr id="2" name="Table 1"/>
          <p:cNvGraphicFramePr>
            <a:graphicFrameLocks noGrp="1"/>
          </p:cNvGraphicFramePr>
          <p:nvPr>
            <p:extLst>
              <p:ext uri="{D42A27DB-BD31-4B8C-83A1-F6EECF244321}">
                <p14:modId xmlns:p14="http://schemas.microsoft.com/office/powerpoint/2010/main" val="3638314825"/>
              </p:ext>
            </p:extLst>
          </p:nvPr>
        </p:nvGraphicFramePr>
        <p:xfrm>
          <a:off x="2195736" y="908720"/>
          <a:ext cx="6096000" cy="370840"/>
        </p:xfrm>
        <a:graphic>
          <a:graphicData uri="http://schemas.openxmlformats.org/drawingml/2006/table">
            <a:tbl>
              <a:tblPr firstRow="1" bandRow="1">
                <a:tableStyleId>{0505E3EF-67EA-436B-97B2-0124C06EBD24}</a:tableStyleId>
              </a:tblPr>
              <a:tblGrid>
                <a:gridCol w="1524000"/>
                <a:gridCol w="1524000"/>
                <a:gridCol w="1524000"/>
                <a:gridCol w="1524000"/>
              </a:tblGrid>
              <a:tr h="370840">
                <a:tc>
                  <a:txBody>
                    <a:bodyPr/>
                    <a:lstStyle/>
                    <a:p>
                      <a:pPr algn="ctr"/>
                      <a:r>
                        <a:rPr lang="pt-PT" b="1" dirty="0" smtClean="0">
                          <a:solidFill>
                            <a:schemeClr val="tx1"/>
                          </a:solidFill>
                        </a:rPr>
                        <a:t>5</a:t>
                      </a:r>
                      <a:endParaRPr lang="en-US" b="1" dirty="0">
                        <a:solidFill>
                          <a:schemeClr val="tx1"/>
                        </a:solidFill>
                      </a:endParaRPr>
                    </a:p>
                  </a:txBody>
                  <a:tcPr/>
                </a:tc>
                <a:tc>
                  <a:txBody>
                    <a:bodyPr/>
                    <a:lstStyle/>
                    <a:p>
                      <a:pPr algn="ctr"/>
                      <a:r>
                        <a:rPr lang="pt-PT" b="1" dirty="0" smtClean="0">
                          <a:solidFill>
                            <a:schemeClr val="tx1"/>
                          </a:solidFill>
                        </a:rPr>
                        <a:t>18</a:t>
                      </a:r>
                      <a:endParaRPr lang="en-US" b="1" dirty="0">
                        <a:solidFill>
                          <a:schemeClr val="tx1"/>
                        </a:solidFill>
                      </a:endParaRPr>
                    </a:p>
                  </a:txBody>
                  <a:tcPr/>
                </a:tc>
                <a:tc>
                  <a:txBody>
                    <a:bodyPr/>
                    <a:lstStyle/>
                    <a:p>
                      <a:pPr algn="ctr"/>
                      <a:r>
                        <a:rPr lang="pt-PT" b="1" dirty="0" smtClean="0">
                          <a:solidFill>
                            <a:schemeClr val="tx1"/>
                          </a:solidFill>
                        </a:rPr>
                        <a:t>9</a:t>
                      </a:r>
                      <a:endParaRPr lang="en-US" b="1" dirty="0">
                        <a:solidFill>
                          <a:schemeClr val="tx1"/>
                        </a:solidFill>
                      </a:endParaRPr>
                    </a:p>
                  </a:txBody>
                  <a:tcPr/>
                </a:tc>
                <a:tc>
                  <a:txBody>
                    <a:bodyPr/>
                    <a:lstStyle/>
                    <a:p>
                      <a:pPr algn="ctr"/>
                      <a:r>
                        <a:rPr lang="pt-PT" b="1" dirty="0" smtClean="0">
                          <a:solidFill>
                            <a:schemeClr val="tx1"/>
                          </a:solidFill>
                        </a:rPr>
                        <a:t>3</a:t>
                      </a:r>
                      <a:endParaRPr lang="en-US" b="1" dirty="0">
                        <a:solidFill>
                          <a:schemeClr val="tx1"/>
                        </a:solidFill>
                      </a:endParaRPr>
                    </a:p>
                  </a:txBody>
                  <a:tcPr/>
                </a:tc>
              </a:tr>
            </a:tbl>
          </a:graphicData>
        </a:graphic>
      </p:graphicFrame>
      <p:grpSp>
        <p:nvGrpSpPr>
          <p:cNvPr id="3" name="Group 2"/>
          <p:cNvGrpSpPr/>
          <p:nvPr/>
        </p:nvGrpSpPr>
        <p:grpSpPr>
          <a:xfrm>
            <a:off x="1314387" y="4746334"/>
            <a:ext cx="6268030" cy="1281193"/>
            <a:chOff x="1314387" y="4746334"/>
            <a:chExt cx="6268030" cy="1281193"/>
          </a:xfrm>
        </p:grpSpPr>
        <p:pic>
          <p:nvPicPr>
            <p:cNvPr id="8"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1968363" y="4747211"/>
              <a:ext cx="779481" cy="779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6156176" y="4746334"/>
              <a:ext cx="779481" cy="7794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14387" y="5504307"/>
              <a:ext cx="2087431" cy="523220"/>
            </a:xfrm>
            <a:prstGeom prst="rect">
              <a:avLst/>
            </a:prstGeom>
            <a:noFill/>
          </p:spPr>
          <p:txBody>
            <a:bodyPr wrap="none" rtlCol="0">
              <a:spAutoFit/>
            </a:bodyPr>
            <a:lstStyle/>
            <a:p>
              <a:r>
                <a:rPr lang="pt-PT" sz="2800" b="1" dirty="0" smtClean="0">
                  <a:solidFill>
                    <a:srgbClr val="C00000"/>
                  </a:solidFill>
                  <a:latin typeface="Snoopy" panose="00000400000000000000" pitchFamily="2" charset="0"/>
                </a:rPr>
                <a:t>Core “A”</a:t>
              </a:r>
              <a:endParaRPr lang="en-US" sz="2800" b="1" dirty="0">
                <a:solidFill>
                  <a:srgbClr val="C00000"/>
                </a:solidFill>
                <a:latin typeface="Snoopy" panose="00000400000000000000" pitchFamily="2" charset="0"/>
              </a:endParaRPr>
            </a:p>
          </p:txBody>
        </p:sp>
        <p:sp>
          <p:nvSpPr>
            <p:cNvPr id="21" name="TextBox 20"/>
            <p:cNvSpPr txBox="1"/>
            <p:nvPr/>
          </p:nvSpPr>
          <p:spPr>
            <a:xfrm>
              <a:off x="5509414" y="5504307"/>
              <a:ext cx="2073003" cy="523220"/>
            </a:xfrm>
            <a:prstGeom prst="rect">
              <a:avLst/>
            </a:prstGeom>
            <a:noFill/>
          </p:spPr>
          <p:txBody>
            <a:bodyPr wrap="none" rtlCol="0">
              <a:spAutoFit/>
            </a:bodyPr>
            <a:lstStyle/>
            <a:p>
              <a:r>
                <a:rPr lang="pt-PT" sz="2800" b="1" dirty="0" smtClean="0">
                  <a:solidFill>
                    <a:srgbClr val="0070C0"/>
                  </a:solidFill>
                  <a:latin typeface="Snoopy" panose="00000400000000000000" pitchFamily="2" charset="0"/>
                </a:rPr>
                <a:t>Core “B”</a:t>
              </a:r>
              <a:endParaRPr lang="en-US" sz="2800" b="1" dirty="0">
                <a:solidFill>
                  <a:srgbClr val="0070C0"/>
                </a:solidFill>
                <a:latin typeface="Snoopy" panose="00000400000000000000" pitchFamily="2" charset="0"/>
              </a:endParaRPr>
            </a:p>
          </p:txBody>
        </p:sp>
      </p:grpSp>
    </p:spTree>
    <p:extLst>
      <p:ext uri="{BB962C8B-B14F-4D97-AF65-F5344CB8AC3E}">
        <p14:creationId xmlns:p14="http://schemas.microsoft.com/office/powerpoint/2010/main" val="20884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36" y="116632"/>
            <a:ext cx="8946464" cy="707886"/>
          </a:xfrm>
          <a:prstGeom prst="rect">
            <a:avLst/>
          </a:prstGeom>
          <a:noFill/>
        </p:spPr>
        <p:txBody>
          <a:bodyPr wrap="square" rtlCol="0">
            <a:spAutoFit/>
          </a:bodyPr>
          <a:lstStyle/>
          <a:p>
            <a:pPr algn="ctr"/>
            <a:r>
              <a:rPr lang="pt-PT" sz="4000" dirty="0" smtClean="0">
                <a:latin typeface="Berlin Sans FB Demi" panose="020E0802020502020306" pitchFamily="34" charset="0"/>
              </a:rPr>
              <a:t>Task parallelism</a:t>
            </a:r>
            <a:endParaRPr lang="en-US" sz="4000" dirty="0">
              <a:latin typeface="Berlin Sans FB Demi" panose="020E0802020502020306" pitchFamily="34" charset="0"/>
            </a:endParaRPr>
          </a:p>
        </p:txBody>
      </p:sp>
      <p:pic>
        <p:nvPicPr>
          <p:cNvPr id="8"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1968363" y="4747211"/>
            <a:ext cx="779481" cy="779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6156176" y="4746334"/>
            <a:ext cx="779481" cy="7794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5019" y="836936"/>
            <a:ext cx="1903085" cy="523220"/>
          </a:xfrm>
          <a:prstGeom prst="rect">
            <a:avLst/>
          </a:prstGeom>
        </p:spPr>
        <p:txBody>
          <a:bodyPr wrap="none">
            <a:spAutoFit/>
          </a:bodyPr>
          <a:lstStyle/>
          <a:p>
            <a:r>
              <a:rPr lang="en-US" altLang="en-US" sz="2800" b="1" dirty="0" smtClean="0">
                <a:solidFill>
                  <a:srgbClr val="000000"/>
                </a:solidFill>
                <a:latin typeface="Courier New" panose="02070309020205020404" pitchFamily="49" charset="0"/>
              </a:rPr>
              <a:t>Array = </a:t>
            </a:r>
            <a:endParaRPr lang="en-US" sz="2800" b="1" dirty="0"/>
          </a:p>
        </p:txBody>
      </p:sp>
      <p:sp>
        <p:nvSpPr>
          <p:cNvPr id="14" name="Down Arrow 13"/>
          <p:cNvSpPr/>
          <p:nvPr/>
        </p:nvSpPr>
        <p:spPr>
          <a:xfrm>
            <a:off x="2142080" y="3698222"/>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Down Arrow 16"/>
          <p:cNvSpPr/>
          <p:nvPr/>
        </p:nvSpPr>
        <p:spPr>
          <a:xfrm>
            <a:off x="6335054" y="3698222"/>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956117" y="4320890"/>
            <a:ext cx="2803973" cy="369332"/>
          </a:xfrm>
          <a:prstGeom prst="rect">
            <a:avLst/>
          </a:prstGeom>
        </p:spPr>
        <p:txBody>
          <a:bodyPr wrap="none">
            <a:spAutoFit/>
          </a:bodyPr>
          <a:lstStyle/>
          <a:p>
            <a:r>
              <a:rPr lang="en-US" altLang="en-US" b="1" dirty="0" err="1" smtClean="0">
                <a:solidFill>
                  <a:srgbClr val="C00000"/>
                </a:solidFill>
                <a:latin typeface="Courier New" panose="02070309020205020404" pitchFamily="49" charset="0"/>
              </a:rPr>
              <a:t>func</a:t>
            </a:r>
            <a:r>
              <a:rPr lang="en-US" altLang="en-US" b="1" dirty="0" smtClean="0">
                <a:solidFill>
                  <a:srgbClr val="C00000"/>
                </a:solidFill>
                <a:latin typeface="Courier New" panose="02070309020205020404" pitchFamily="49" charset="0"/>
              </a:rPr>
              <a:t>(</a:t>
            </a:r>
            <a:r>
              <a:rPr lang="en-US" altLang="en-US" b="1" dirty="0" smtClean="0">
                <a:latin typeface="Courier New" panose="02070309020205020404" pitchFamily="49" charset="0"/>
              </a:rPr>
              <a:t>[5, 18, 9, 3]</a:t>
            </a:r>
            <a:r>
              <a:rPr lang="en-US" altLang="en-US" b="1" dirty="0" smtClean="0">
                <a:solidFill>
                  <a:srgbClr val="C00000"/>
                </a:solidFill>
                <a:latin typeface="Courier New" panose="02070309020205020404" pitchFamily="49" charset="0"/>
              </a:rPr>
              <a:t>)</a:t>
            </a:r>
            <a:endParaRPr lang="en-US" b="1" dirty="0">
              <a:solidFill>
                <a:srgbClr val="C00000"/>
              </a:solidFill>
            </a:endParaRPr>
          </a:p>
        </p:txBody>
      </p:sp>
      <p:sp>
        <p:nvSpPr>
          <p:cNvPr id="19" name="Rectangle 18"/>
          <p:cNvSpPr/>
          <p:nvPr/>
        </p:nvSpPr>
        <p:spPr>
          <a:xfrm>
            <a:off x="4804446" y="4320126"/>
            <a:ext cx="3493264" cy="369332"/>
          </a:xfrm>
          <a:prstGeom prst="rect">
            <a:avLst/>
          </a:prstGeom>
        </p:spPr>
        <p:txBody>
          <a:bodyPr wrap="none">
            <a:spAutoFit/>
          </a:bodyPr>
          <a:lstStyle/>
          <a:p>
            <a:r>
              <a:rPr lang="en-US" altLang="en-US" b="1" dirty="0" err="1" smtClean="0">
                <a:solidFill>
                  <a:srgbClr val="0070C0"/>
                </a:solidFill>
                <a:latin typeface="Courier New" panose="02070309020205020404" pitchFamily="49" charset="0"/>
              </a:rPr>
              <a:t>otherfunc</a:t>
            </a:r>
            <a:r>
              <a:rPr lang="en-US" altLang="en-US" b="1" dirty="0" smtClean="0">
                <a:solidFill>
                  <a:srgbClr val="0070C0"/>
                </a:solidFill>
                <a:latin typeface="Courier New" panose="02070309020205020404" pitchFamily="49" charset="0"/>
              </a:rPr>
              <a:t>(</a:t>
            </a:r>
            <a:r>
              <a:rPr lang="en-US" altLang="en-US" b="1" dirty="0" smtClean="0">
                <a:latin typeface="Courier New" panose="02070309020205020404" pitchFamily="49" charset="0"/>
              </a:rPr>
              <a:t>[5, 18, 9, 3]</a:t>
            </a:r>
            <a:r>
              <a:rPr lang="en-US" altLang="en-US" b="1" dirty="0" smtClean="0">
                <a:solidFill>
                  <a:srgbClr val="0070C0"/>
                </a:solidFill>
                <a:latin typeface="Courier New" panose="02070309020205020404" pitchFamily="49" charset="0"/>
              </a:rPr>
              <a:t>)</a:t>
            </a:r>
            <a:endParaRPr lang="en-US" b="1" dirty="0">
              <a:solidFill>
                <a:srgbClr val="0070C0"/>
              </a:solidFill>
            </a:endParaRPr>
          </a:p>
        </p:txBody>
      </p:sp>
      <p:graphicFrame>
        <p:nvGraphicFramePr>
          <p:cNvPr id="2" name="Table 1"/>
          <p:cNvGraphicFramePr>
            <a:graphicFrameLocks noGrp="1"/>
          </p:cNvGraphicFramePr>
          <p:nvPr/>
        </p:nvGraphicFramePr>
        <p:xfrm>
          <a:off x="2195736" y="908720"/>
          <a:ext cx="6096000" cy="370840"/>
        </p:xfrm>
        <a:graphic>
          <a:graphicData uri="http://schemas.openxmlformats.org/drawingml/2006/table">
            <a:tbl>
              <a:tblPr firstRow="1" bandRow="1">
                <a:tableStyleId>{0505E3EF-67EA-436B-97B2-0124C06EBD24}</a:tableStyleId>
              </a:tblPr>
              <a:tblGrid>
                <a:gridCol w="1524000"/>
                <a:gridCol w="1524000"/>
                <a:gridCol w="1524000"/>
                <a:gridCol w="1524000"/>
              </a:tblGrid>
              <a:tr h="370840">
                <a:tc>
                  <a:txBody>
                    <a:bodyPr/>
                    <a:lstStyle/>
                    <a:p>
                      <a:pPr algn="ctr"/>
                      <a:r>
                        <a:rPr lang="pt-PT" b="1" dirty="0" smtClean="0">
                          <a:solidFill>
                            <a:schemeClr val="tx1"/>
                          </a:solidFill>
                        </a:rPr>
                        <a:t>5</a:t>
                      </a:r>
                      <a:endParaRPr lang="en-US" b="1" dirty="0">
                        <a:solidFill>
                          <a:schemeClr val="tx1"/>
                        </a:solidFill>
                      </a:endParaRPr>
                    </a:p>
                  </a:txBody>
                  <a:tcPr/>
                </a:tc>
                <a:tc>
                  <a:txBody>
                    <a:bodyPr/>
                    <a:lstStyle/>
                    <a:p>
                      <a:pPr algn="ctr"/>
                      <a:r>
                        <a:rPr lang="pt-PT" b="1" dirty="0" smtClean="0">
                          <a:solidFill>
                            <a:schemeClr val="tx1"/>
                          </a:solidFill>
                        </a:rPr>
                        <a:t>18</a:t>
                      </a:r>
                      <a:endParaRPr lang="en-US" b="1" dirty="0">
                        <a:solidFill>
                          <a:schemeClr val="tx1"/>
                        </a:solidFill>
                      </a:endParaRPr>
                    </a:p>
                  </a:txBody>
                  <a:tcPr/>
                </a:tc>
                <a:tc>
                  <a:txBody>
                    <a:bodyPr/>
                    <a:lstStyle/>
                    <a:p>
                      <a:pPr algn="ctr"/>
                      <a:r>
                        <a:rPr lang="pt-PT" b="1" dirty="0" smtClean="0">
                          <a:solidFill>
                            <a:schemeClr val="tx1"/>
                          </a:solidFill>
                        </a:rPr>
                        <a:t>9</a:t>
                      </a:r>
                      <a:endParaRPr lang="en-US" b="1" dirty="0">
                        <a:solidFill>
                          <a:schemeClr val="tx1"/>
                        </a:solidFill>
                      </a:endParaRPr>
                    </a:p>
                  </a:txBody>
                  <a:tcPr/>
                </a:tc>
                <a:tc>
                  <a:txBody>
                    <a:bodyPr/>
                    <a:lstStyle/>
                    <a:p>
                      <a:pPr algn="ctr"/>
                      <a:r>
                        <a:rPr lang="pt-PT" b="1" dirty="0" smtClean="0">
                          <a:solidFill>
                            <a:schemeClr val="tx1"/>
                          </a:solidFill>
                        </a:rPr>
                        <a:t>3</a:t>
                      </a:r>
                      <a:endParaRPr lang="en-US" b="1" dirty="0">
                        <a:solidFill>
                          <a:schemeClr val="tx1"/>
                        </a:solidFill>
                      </a:endParaRPr>
                    </a:p>
                  </a:txBody>
                  <a:tcPr/>
                </a:tc>
              </a:tr>
            </a:tbl>
          </a:graphicData>
        </a:graphic>
      </p:graphicFrame>
      <p:grpSp>
        <p:nvGrpSpPr>
          <p:cNvPr id="4" name="Group 3"/>
          <p:cNvGrpSpPr/>
          <p:nvPr/>
        </p:nvGrpSpPr>
        <p:grpSpPr>
          <a:xfrm>
            <a:off x="606167" y="2294041"/>
            <a:ext cx="7635301" cy="1252306"/>
            <a:chOff x="606167" y="2294041"/>
            <a:chExt cx="7635301" cy="1252306"/>
          </a:xfrm>
        </p:grpSpPr>
        <p:sp>
          <p:nvSpPr>
            <p:cNvPr id="12" name="Rectangle 1"/>
            <p:cNvSpPr>
              <a:spLocks noChangeArrowheads="1"/>
            </p:cNvSpPr>
            <p:nvPr/>
          </p:nvSpPr>
          <p:spPr bwMode="auto">
            <a:xfrm>
              <a:off x="606167" y="2838461"/>
              <a:ext cx="3570700" cy="707886"/>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smtClean="0">
                  <a:solidFill>
                    <a:srgbClr val="C00000"/>
                  </a:solidFill>
                  <a:latin typeface="Courier New" panose="02070309020205020404" pitchFamily="49" charset="0"/>
                </a:rPr>
                <a:t>for</a:t>
              </a:r>
              <a:r>
                <a:rPr lang="en-US" altLang="en-US" sz="2000" dirty="0" smtClean="0">
                  <a:solidFill>
                    <a:srgbClr val="C00000"/>
                  </a:solidFill>
                  <a:latin typeface="Courier New" panose="02070309020205020404" pitchFamily="49" charset="0"/>
                </a:rPr>
                <a:t> </a:t>
              </a:r>
              <a:r>
                <a:rPr lang="en-US" altLang="en-US" sz="2000" dirty="0" err="1">
                  <a:solidFill>
                    <a:srgbClr val="C00000"/>
                  </a:solidFill>
                  <a:latin typeface="Courier New" panose="02070309020205020404" pitchFamily="49" charset="0"/>
                </a:rPr>
                <a:t>i</a:t>
              </a:r>
              <a:r>
                <a:rPr lang="en-US" altLang="en-US" sz="2000" dirty="0">
                  <a:solidFill>
                    <a:srgbClr val="C00000"/>
                  </a:solidFill>
                  <a:latin typeface="Courier New" panose="02070309020205020404" pitchFamily="49" charset="0"/>
                </a:rPr>
                <a:t> </a:t>
              </a:r>
              <a:r>
                <a:rPr lang="en-US" altLang="en-US" sz="2000" b="1" dirty="0">
                  <a:solidFill>
                    <a:srgbClr val="C00000"/>
                  </a:solidFill>
                  <a:latin typeface="Courier New" panose="02070309020205020404" pitchFamily="49" charset="0"/>
                </a:rPr>
                <a:t>from</a:t>
              </a: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1 </a:t>
              </a:r>
              <a:r>
                <a:rPr lang="en-US" altLang="en-US" sz="2000" b="1" dirty="0" smtClean="0">
                  <a:solidFill>
                    <a:srgbClr val="C00000"/>
                  </a:solidFill>
                  <a:latin typeface="Courier New" panose="02070309020205020404" pitchFamily="49" charset="0"/>
                </a:rPr>
                <a:t>to</a:t>
              </a:r>
              <a:r>
                <a:rPr lang="en-US" altLang="en-US" sz="2000" dirty="0" smtClean="0">
                  <a:solidFill>
                    <a:srgbClr val="C00000"/>
                  </a:solidFill>
                  <a:latin typeface="Courier New" panose="02070309020205020404" pitchFamily="49" charset="0"/>
                </a:rPr>
                <a:t> 4 </a:t>
              </a:r>
              <a:r>
                <a:rPr lang="en-US" altLang="en-US" sz="2000" b="1" dirty="0" smtClean="0">
                  <a:solidFill>
                    <a:srgbClr val="C00000"/>
                  </a:solidFill>
                  <a:latin typeface="Courier New" panose="02070309020205020404" pitchFamily="49" charset="0"/>
                </a:rPr>
                <a:t>by</a:t>
              </a:r>
              <a:r>
                <a:rPr lang="en-US" altLang="en-US" sz="2000" dirty="0" smtClean="0">
                  <a:solidFill>
                    <a:srgbClr val="C00000"/>
                  </a:solidFill>
                  <a:latin typeface="Courier New" panose="02070309020205020404" pitchFamily="49" charset="0"/>
                </a:rPr>
                <a:t> </a:t>
              </a:r>
              <a:r>
                <a:rPr lang="en-US" altLang="en-US" sz="2000" dirty="0">
                  <a:solidFill>
                    <a:srgbClr val="C00000"/>
                  </a:solidFill>
                  <a:latin typeface="Courier New" panose="02070309020205020404" pitchFamily="49" charset="0"/>
                </a:rPr>
                <a:t>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b="1" dirty="0" err="1" smtClean="0">
                  <a:solidFill>
                    <a:srgbClr val="C00000"/>
                  </a:solidFill>
                  <a:latin typeface="Courier New" panose="02070309020205020404" pitchFamily="49" charset="0"/>
                </a:rPr>
                <a:t>func</a:t>
              </a:r>
              <a:r>
                <a:rPr lang="en-US" altLang="en-US" sz="2000" b="1" dirty="0" smtClean="0">
                  <a:solidFill>
                    <a:srgbClr val="C00000"/>
                  </a:solidFill>
                  <a:latin typeface="Courier New" panose="02070309020205020404" pitchFamily="49" charset="0"/>
                </a:rPr>
                <a:t>(Array[</a:t>
              </a:r>
              <a:r>
                <a:rPr lang="en-US" altLang="en-US" sz="2000" b="1" dirty="0" err="1" smtClean="0">
                  <a:solidFill>
                    <a:srgbClr val="C00000"/>
                  </a:solidFill>
                  <a:latin typeface="Courier New" panose="02070309020205020404" pitchFamily="49" charset="0"/>
                </a:rPr>
                <a:t>i</a:t>
              </a:r>
              <a:r>
                <a:rPr lang="en-US" altLang="en-US" sz="2000" b="1" dirty="0">
                  <a:solidFill>
                    <a:srgbClr val="C00000"/>
                  </a:solidFill>
                  <a:latin typeface="Courier New" panose="02070309020205020404" pitchFamily="49" charset="0"/>
                </a:rPr>
                <a:t>])</a:t>
              </a:r>
              <a:r>
                <a:rPr lang="en-US" altLang="en-US" sz="2000" dirty="0"/>
                <a:t> </a:t>
              </a:r>
              <a:endParaRPr lang="en-US" altLang="en-US" sz="2000" dirty="0">
                <a:latin typeface="Arial" panose="020B0604020202020204" pitchFamily="34" charset="0"/>
              </a:endParaRPr>
            </a:p>
          </p:txBody>
        </p:sp>
        <p:sp>
          <p:nvSpPr>
            <p:cNvPr id="15" name="Rectangle 1"/>
            <p:cNvSpPr>
              <a:spLocks noChangeArrowheads="1"/>
            </p:cNvSpPr>
            <p:nvPr/>
          </p:nvSpPr>
          <p:spPr bwMode="auto">
            <a:xfrm>
              <a:off x="4670768" y="2838461"/>
              <a:ext cx="3570700" cy="707886"/>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smtClean="0">
                  <a:solidFill>
                    <a:srgbClr val="0070C0"/>
                  </a:solidFill>
                  <a:latin typeface="Courier New" panose="02070309020205020404" pitchFamily="49" charset="0"/>
                </a:rPr>
                <a:t>for</a:t>
              </a:r>
              <a:r>
                <a:rPr lang="en-US" altLang="en-US" sz="2000" dirty="0" smtClean="0">
                  <a:solidFill>
                    <a:srgbClr val="0070C0"/>
                  </a:solidFill>
                  <a:latin typeface="Courier New" panose="02070309020205020404" pitchFamily="49" charset="0"/>
                </a:rPr>
                <a:t> </a:t>
              </a:r>
              <a:r>
                <a:rPr lang="en-US" altLang="en-US" sz="2000" dirty="0" err="1">
                  <a:solidFill>
                    <a:srgbClr val="0070C0"/>
                  </a:solidFill>
                  <a:latin typeface="Courier New" panose="02070309020205020404" pitchFamily="49" charset="0"/>
                </a:rPr>
                <a:t>i</a:t>
              </a:r>
              <a:r>
                <a:rPr lang="en-US" altLang="en-US" sz="2000" dirty="0">
                  <a:solidFill>
                    <a:srgbClr val="0070C0"/>
                  </a:solidFill>
                  <a:latin typeface="Courier New" panose="02070309020205020404" pitchFamily="49" charset="0"/>
                </a:rPr>
                <a:t> </a:t>
              </a:r>
              <a:r>
                <a:rPr lang="en-US" altLang="en-US" sz="2000" b="1" dirty="0">
                  <a:solidFill>
                    <a:srgbClr val="0070C0"/>
                  </a:solidFill>
                  <a:latin typeface="Courier New" panose="02070309020205020404" pitchFamily="49" charset="0"/>
                </a:rPr>
                <a:t>from</a:t>
              </a:r>
              <a:r>
                <a:rPr lang="en-US" altLang="en-US" sz="2000" dirty="0">
                  <a:solidFill>
                    <a:srgbClr val="0070C0"/>
                  </a:solidFill>
                  <a:latin typeface="Courier New" panose="02070309020205020404" pitchFamily="49" charset="0"/>
                </a:rPr>
                <a:t> </a:t>
              </a:r>
              <a:r>
                <a:rPr lang="en-US" altLang="en-US" sz="2000" dirty="0" smtClean="0">
                  <a:solidFill>
                    <a:srgbClr val="0070C0"/>
                  </a:solidFill>
                  <a:latin typeface="Courier New" panose="02070309020205020404" pitchFamily="49" charset="0"/>
                </a:rPr>
                <a:t>1 </a:t>
              </a:r>
              <a:r>
                <a:rPr lang="en-US" altLang="en-US" sz="2000" b="1" dirty="0" smtClean="0">
                  <a:solidFill>
                    <a:srgbClr val="0070C0"/>
                  </a:solidFill>
                  <a:latin typeface="Courier New" panose="02070309020205020404" pitchFamily="49" charset="0"/>
                </a:rPr>
                <a:t>to</a:t>
              </a:r>
              <a:r>
                <a:rPr lang="en-US" altLang="en-US" sz="2000" dirty="0" smtClean="0">
                  <a:solidFill>
                    <a:srgbClr val="0070C0"/>
                  </a:solidFill>
                  <a:latin typeface="Courier New" panose="02070309020205020404" pitchFamily="49" charset="0"/>
                </a:rPr>
                <a:t> 4 </a:t>
              </a:r>
              <a:r>
                <a:rPr lang="en-US" altLang="en-US" sz="2000" b="1" dirty="0" smtClean="0">
                  <a:solidFill>
                    <a:srgbClr val="0070C0"/>
                  </a:solidFill>
                  <a:latin typeface="Courier New" panose="02070309020205020404" pitchFamily="49" charset="0"/>
                </a:rPr>
                <a:t>by</a:t>
              </a:r>
              <a:r>
                <a:rPr lang="en-US" altLang="en-US" sz="2000" dirty="0" smtClean="0">
                  <a:solidFill>
                    <a:srgbClr val="0070C0"/>
                  </a:solidFill>
                  <a:latin typeface="Courier New" panose="02070309020205020404" pitchFamily="49" charset="0"/>
                </a:rPr>
                <a:t> </a:t>
              </a:r>
              <a:r>
                <a:rPr lang="en-US" altLang="en-US" sz="2000" dirty="0">
                  <a:solidFill>
                    <a:srgbClr val="0070C0"/>
                  </a:solidFill>
                  <a:latin typeface="Courier New" panose="02070309020205020404" pitchFamily="49" charset="0"/>
                </a:rPr>
                <a:t>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b="1" dirty="0" err="1" smtClean="0">
                  <a:solidFill>
                    <a:srgbClr val="0070C0"/>
                  </a:solidFill>
                  <a:latin typeface="Courier New" panose="02070309020205020404" pitchFamily="49" charset="0"/>
                </a:rPr>
                <a:t>otherfunc</a:t>
              </a:r>
              <a:r>
                <a:rPr lang="en-US" altLang="en-US" sz="2000" b="1" dirty="0" smtClean="0">
                  <a:solidFill>
                    <a:srgbClr val="0070C0"/>
                  </a:solidFill>
                  <a:latin typeface="Courier New" panose="02070309020205020404" pitchFamily="49" charset="0"/>
                </a:rPr>
                <a:t>(Array[</a:t>
              </a:r>
              <a:r>
                <a:rPr lang="en-US" altLang="en-US" sz="2000" b="1" dirty="0" err="1" smtClean="0">
                  <a:solidFill>
                    <a:srgbClr val="0070C0"/>
                  </a:solidFill>
                  <a:latin typeface="Courier New" panose="02070309020205020404" pitchFamily="49" charset="0"/>
                </a:rPr>
                <a:t>i</a:t>
              </a:r>
              <a:r>
                <a:rPr lang="en-US" altLang="en-US" sz="2000" b="1" dirty="0">
                  <a:solidFill>
                    <a:srgbClr val="0070C0"/>
                  </a:solidFill>
                  <a:latin typeface="Courier New" panose="02070309020205020404" pitchFamily="49" charset="0"/>
                </a:rPr>
                <a:t>])</a:t>
              </a:r>
              <a:r>
                <a:rPr lang="en-US" altLang="en-US" sz="2000" b="1" dirty="0">
                  <a:solidFill>
                    <a:srgbClr val="0070C0"/>
                  </a:solidFill>
                </a:rPr>
                <a:t> </a:t>
              </a:r>
              <a:endParaRPr lang="en-US" altLang="en-US" sz="2000" b="1" dirty="0">
                <a:solidFill>
                  <a:srgbClr val="0070C0"/>
                </a:solidFill>
                <a:latin typeface="Arial" panose="020B0604020202020204" pitchFamily="34" charset="0"/>
              </a:endParaRPr>
            </a:p>
          </p:txBody>
        </p:sp>
        <p:sp>
          <p:nvSpPr>
            <p:cNvPr id="3" name="TextBox 2"/>
            <p:cNvSpPr txBox="1"/>
            <p:nvPr/>
          </p:nvSpPr>
          <p:spPr>
            <a:xfrm>
              <a:off x="1328013" y="2294041"/>
              <a:ext cx="2060179" cy="461665"/>
            </a:xfrm>
            <a:prstGeom prst="rect">
              <a:avLst/>
            </a:prstGeom>
            <a:noFill/>
          </p:spPr>
          <p:txBody>
            <a:bodyPr wrap="none" rtlCol="0">
              <a:spAutoFit/>
            </a:bodyPr>
            <a:lstStyle/>
            <a:p>
              <a:r>
                <a:rPr lang="pt-PT" sz="2400" b="1" dirty="0" smtClean="0">
                  <a:solidFill>
                    <a:srgbClr val="C00000"/>
                  </a:solidFill>
                  <a:latin typeface="Snoopy" panose="00000400000000000000" pitchFamily="2" charset="0"/>
                </a:rPr>
                <a:t>Actor “X”</a:t>
              </a:r>
              <a:endParaRPr lang="en-US" sz="2400" b="1" dirty="0">
                <a:solidFill>
                  <a:srgbClr val="C00000"/>
                </a:solidFill>
                <a:latin typeface="Snoopy" panose="00000400000000000000" pitchFamily="2" charset="0"/>
              </a:endParaRPr>
            </a:p>
          </p:txBody>
        </p:sp>
        <p:sp>
          <p:nvSpPr>
            <p:cNvPr id="16" name="TextBox 15"/>
            <p:cNvSpPr txBox="1"/>
            <p:nvPr/>
          </p:nvSpPr>
          <p:spPr>
            <a:xfrm>
              <a:off x="5554662" y="2294041"/>
              <a:ext cx="2058577" cy="461665"/>
            </a:xfrm>
            <a:prstGeom prst="rect">
              <a:avLst/>
            </a:prstGeom>
            <a:noFill/>
          </p:spPr>
          <p:txBody>
            <a:bodyPr wrap="none" rtlCol="0">
              <a:spAutoFit/>
            </a:bodyPr>
            <a:lstStyle/>
            <a:p>
              <a:r>
                <a:rPr lang="pt-PT" sz="2400" b="1" dirty="0" smtClean="0">
                  <a:solidFill>
                    <a:srgbClr val="0070C0"/>
                  </a:solidFill>
                  <a:latin typeface="Snoopy" panose="00000400000000000000" pitchFamily="2" charset="0"/>
                </a:rPr>
                <a:t>Actor “Y”</a:t>
              </a:r>
              <a:endParaRPr lang="en-US" sz="2400" b="1" dirty="0">
                <a:solidFill>
                  <a:srgbClr val="0070C0"/>
                </a:solidFill>
                <a:latin typeface="Snoopy" panose="00000400000000000000" pitchFamily="2" charset="0"/>
              </a:endParaRPr>
            </a:p>
          </p:txBody>
        </p:sp>
      </p:grpSp>
      <p:sp>
        <p:nvSpPr>
          <p:cNvPr id="20" name="TextBox 19"/>
          <p:cNvSpPr txBox="1"/>
          <p:nvPr/>
        </p:nvSpPr>
        <p:spPr>
          <a:xfrm>
            <a:off x="1314387" y="5504307"/>
            <a:ext cx="2087431" cy="523220"/>
          </a:xfrm>
          <a:prstGeom prst="rect">
            <a:avLst/>
          </a:prstGeom>
          <a:noFill/>
        </p:spPr>
        <p:txBody>
          <a:bodyPr wrap="none" rtlCol="0">
            <a:spAutoFit/>
          </a:bodyPr>
          <a:lstStyle/>
          <a:p>
            <a:r>
              <a:rPr lang="pt-PT" sz="2800" b="1" dirty="0" smtClean="0">
                <a:solidFill>
                  <a:srgbClr val="C00000"/>
                </a:solidFill>
                <a:latin typeface="Snoopy" panose="00000400000000000000" pitchFamily="2" charset="0"/>
              </a:rPr>
              <a:t>Core “A”</a:t>
            </a:r>
            <a:endParaRPr lang="en-US" sz="2800" b="1" dirty="0">
              <a:solidFill>
                <a:srgbClr val="C00000"/>
              </a:solidFill>
              <a:latin typeface="Snoopy" panose="00000400000000000000" pitchFamily="2" charset="0"/>
            </a:endParaRPr>
          </a:p>
        </p:txBody>
      </p:sp>
      <p:sp>
        <p:nvSpPr>
          <p:cNvPr id="21" name="TextBox 20"/>
          <p:cNvSpPr txBox="1"/>
          <p:nvPr/>
        </p:nvSpPr>
        <p:spPr>
          <a:xfrm>
            <a:off x="5509414" y="5504307"/>
            <a:ext cx="2073003" cy="523220"/>
          </a:xfrm>
          <a:prstGeom prst="rect">
            <a:avLst/>
          </a:prstGeom>
          <a:noFill/>
        </p:spPr>
        <p:txBody>
          <a:bodyPr wrap="none" rtlCol="0">
            <a:spAutoFit/>
          </a:bodyPr>
          <a:lstStyle/>
          <a:p>
            <a:r>
              <a:rPr lang="pt-PT" sz="2800" b="1" dirty="0" smtClean="0">
                <a:solidFill>
                  <a:srgbClr val="0070C0"/>
                </a:solidFill>
                <a:latin typeface="Snoopy" panose="00000400000000000000" pitchFamily="2" charset="0"/>
              </a:rPr>
              <a:t>Core “B”</a:t>
            </a:r>
            <a:endParaRPr lang="en-US" sz="2800" b="1" dirty="0">
              <a:solidFill>
                <a:srgbClr val="0070C0"/>
              </a:solidFill>
              <a:latin typeface="Snoopy" panose="00000400000000000000" pitchFamily="2" charset="0"/>
            </a:endParaRPr>
          </a:p>
        </p:txBody>
      </p:sp>
      <p:sp>
        <p:nvSpPr>
          <p:cNvPr id="22" name="Rectangle 1"/>
          <p:cNvSpPr>
            <a:spLocks noChangeArrowheads="1"/>
          </p:cNvSpPr>
          <p:nvPr/>
        </p:nvSpPr>
        <p:spPr bwMode="auto">
          <a:xfrm>
            <a:off x="1042072" y="1672926"/>
            <a:ext cx="7257392" cy="1938992"/>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if</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C00000"/>
                </a:solidFill>
                <a:effectLst/>
                <a:latin typeface="Snoopy" panose="00000400000000000000" pitchFamily="2" charset="0"/>
              </a:rPr>
              <a:t>Core </a:t>
            </a:r>
            <a:r>
              <a:rPr kumimoji="0" lang="en-US" altLang="en-US" sz="20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rPr>
              <a:t>=</a:t>
            </a:r>
            <a:r>
              <a:rPr kumimoji="0" lang="en-US" altLang="en-US" sz="2000" b="1" i="0" u="none" strike="noStrike" cap="none" normalizeH="0" baseline="0" dirty="0" smtClean="0">
                <a:ln>
                  <a:noFill/>
                </a:ln>
                <a:solidFill>
                  <a:srgbClr val="C00000"/>
                </a:solidFill>
                <a:effectLst/>
                <a:latin typeface="Courier New" panose="02070309020205020404" pitchFamily="49" charset="0"/>
              </a:rPr>
              <a:t> </a:t>
            </a:r>
            <a:r>
              <a:rPr kumimoji="0" lang="en-US" altLang="en-US" sz="2000" b="1" i="0" u="none" strike="noStrike" cap="none" normalizeH="0" baseline="0" dirty="0" smtClean="0">
                <a:ln>
                  <a:noFill/>
                </a:ln>
                <a:solidFill>
                  <a:srgbClr val="C00000"/>
                </a:solidFill>
                <a:effectLst/>
                <a:latin typeface="Snoopy" panose="00000400000000000000" pitchFamily="2" charset="0"/>
              </a:rPr>
              <a:t>A</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lvl="0" eaLnBrk="0" fontAlgn="base" hangingPunct="0">
              <a:spcBef>
                <a:spcPct val="0"/>
              </a:spcBef>
              <a:spcAft>
                <a:spcPct val="0"/>
              </a:spcAft>
            </a:pPr>
            <a:r>
              <a:rPr lang="en-US" altLang="en-US" sz="2000" dirty="0" smtClean="0">
                <a:solidFill>
                  <a:srgbClr val="000000"/>
                </a:solidFill>
                <a:latin typeface="Courier New" panose="02070309020205020404" pitchFamily="49" charset="0"/>
              </a:rPr>
              <a:t>   </a:t>
            </a:r>
            <a:r>
              <a:rPr lang="en-US" altLang="en-US" sz="2000" b="1" dirty="0">
                <a:solidFill>
                  <a:srgbClr val="C00000"/>
                </a:solidFill>
                <a:latin typeface="Courier New" panose="02070309020205020404" pitchFamily="49" charset="0"/>
              </a:rPr>
              <a:t>for</a:t>
            </a:r>
            <a:r>
              <a:rPr lang="en-US" altLang="en-US" sz="2000" dirty="0">
                <a:solidFill>
                  <a:srgbClr val="C00000"/>
                </a:solidFill>
                <a:latin typeface="Courier New" panose="02070309020205020404" pitchFamily="49" charset="0"/>
              </a:rPr>
              <a:t> </a:t>
            </a:r>
            <a:r>
              <a:rPr lang="en-US" altLang="en-US" sz="2000" dirty="0" err="1">
                <a:solidFill>
                  <a:srgbClr val="C00000"/>
                </a:solidFill>
                <a:latin typeface="Courier New" panose="02070309020205020404" pitchFamily="49" charset="0"/>
              </a:rPr>
              <a:t>i</a:t>
            </a:r>
            <a:r>
              <a:rPr lang="en-US" altLang="en-US" sz="2000" dirty="0">
                <a:solidFill>
                  <a:srgbClr val="C00000"/>
                </a:solidFill>
                <a:latin typeface="Courier New" panose="02070309020205020404" pitchFamily="49" charset="0"/>
              </a:rPr>
              <a:t> </a:t>
            </a:r>
            <a:r>
              <a:rPr lang="en-US" altLang="en-US" sz="2000" b="1" dirty="0">
                <a:solidFill>
                  <a:srgbClr val="C00000"/>
                </a:solidFill>
                <a:latin typeface="Courier New" panose="02070309020205020404" pitchFamily="49" charset="0"/>
              </a:rPr>
              <a:t>from</a:t>
            </a: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1 </a:t>
            </a:r>
            <a:r>
              <a:rPr lang="en-US" altLang="en-US" sz="2000" b="1" dirty="0">
                <a:solidFill>
                  <a:srgbClr val="C00000"/>
                </a:solidFill>
                <a:latin typeface="Courier New" panose="02070309020205020404" pitchFamily="49" charset="0"/>
              </a:rPr>
              <a:t>to</a:t>
            </a: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4 </a:t>
            </a:r>
            <a:r>
              <a:rPr lang="en-US" altLang="en-US" sz="2000" b="1" dirty="0">
                <a:solidFill>
                  <a:srgbClr val="C00000"/>
                </a:solidFill>
                <a:latin typeface="Courier New" panose="02070309020205020404" pitchFamily="49" charset="0"/>
              </a:rPr>
              <a:t>by</a:t>
            </a:r>
            <a:r>
              <a:rPr lang="en-US" altLang="en-US" sz="2000" dirty="0">
                <a:solidFill>
                  <a:srgbClr val="C00000"/>
                </a:solidFill>
                <a:latin typeface="Courier New" panose="02070309020205020404" pitchFamily="49" charset="0"/>
              </a:rPr>
              <a:t> 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b="1" dirty="0" err="1" smtClean="0">
                <a:solidFill>
                  <a:srgbClr val="C00000"/>
                </a:solidFill>
                <a:latin typeface="Courier New" panose="02070309020205020404" pitchFamily="49" charset="0"/>
              </a:rPr>
              <a:t>func</a:t>
            </a:r>
            <a:r>
              <a:rPr lang="en-US" altLang="en-US" sz="2000" b="1" dirty="0" smtClean="0">
                <a:solidFill>
                  <a:srgbClr val="C00000"/>
                </a:solidFill>
                <a:latin typeface="Courier New" panose="02070309020205020404" pitchFamily="49" charset="0"/>
              </a:rPr>
              <a:t>(Array[</a:t>
            </a:r>
            <a:r>
              <a:rPr lang="en-US" altLang="en-US" sz="2000" b="1" dirty="0" err="1" smtClean="0">
                <a:solidFill>
                  <a:srgbClr val="C00000"/>
                </a:solidFill>
                <a:latin typeface="Courier New" panose="02070309020205020404" pitchFamily="49" charset="0"/>
              </a:rPr>
              <a:t>i</a:t>
            </a:r>
            <a:r>
              <a:rPr lang="en-US" altLang="en-US" sz="2000" b="1" dirty="0">
                <a:solidFill>
                  <a:srgbClr val="C00000"/>
                </a:solidFill>
                <a:latin typeface="Courier New" panose="02070309020205020404" pitchFamily="49" charset="0"/>
              </a:rPr>
              <a:t>])</a:t>
            </a:r>
            <a:r>
              <a:rPr lang="en-US" altLang="en-US" sz="2000" dirty="0"/>
              <a:t> </a:t>
            </a: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ourier New" panose="02070309020205020404" pitchFamily="49" charset="0"/>
              </a:rPr>
              <a:t>else if</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70C0"/>
                </a:solidFill>
                <a:effectLst/>
                <a:latin typeface="Snoopy" panose="00000400000000000000" pitchFamily="2" charset="0"/>
              </a:rPr>
              <a:t>Core</a:t>
            </a:r>
            <a:r>
              <a:rPr kumimoji="0" lang="en-US" altLang="en-US" sz="2000" b="0" i="0" u="none" strike="noStrike" cap="none" normalizeH="0" baseline="0" dirty="0" smtClean="0">
                <a:ln>
                  <a:noFill/>
                </a:ln>
                <a:solidFill>
                  <a:srgbClr val="0070C0"/>
                </a:solidFill>
                <a:effectLst/>
                <a:latin typeface="Courier New" panose="02070309020205020404" pitchFamily="49" charset="0"/>
              </a:rPr>
              <a:t> </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r>
              <a:rPr kumimoji="0" lang="en-US" altLang="en-US" sz="2000" b="1" i="0" u="none" strike="noStrike" cap="none" normalizeH="0" baseline="0" dirty="0" smtClean="0">
                <a:ln>
                  <a:noFill/>
                </a:ln>
                <a:solidFill>
                  <a:srgbClr val="0070C0"/>
                </a:solidFill>
                <a:effectLst/>
                <a:latin typeface="Snoopy" panose="00000400000000000000" pitchFamily="2" charset="0"/>
              </a:rPr>
              <a:t>B</a:t>
            </a:r>
            <a:r>
              <a:rPr kumimoji="0" lang="en-US" altLang="en-US" sz="2000" b="0" i="0" u="none" strike="noStrike" cap="none" normalizeH="0" baseline="0" dirty="0" smtClean="0">
                <a:ln>
                  <a:noFill/>
                </a:ln>
                <a:solidFill>
                  <a:srgbClr val="000000"/>
                </a:solidFill>
                <a:effectLst/>
                <a:latin typeface="Courier New" panose="02070309020205020404" pitchFamily="49" charset="0"/>
              </a:rPr>
              <a:t> </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b="1" dirty="0">
                <a:solidFill>
                  <a:srgbClr val="0070C0"/>
                </a:solidFill>
                <a:latin typeface="Courier New" panose="02070309020205020404" pitchFamily="49" charset="0"/>
              </a:rPr>
              <a:t>for</a:t>
            </a:r>
            <a:r>
              <a:rPr lang="en-US" altLang="en-US" sz="2000" dirty="0">
                <a:solidFill>
                  <a:srgbClr val="0070C0"/>
                </a:solidFill>
                <a:latin typeface="Courier New" panose="02070309020205020404" pitchFamily="49" charset="0"/>
              </a:rPr>
              <a:t> </a:t>
            </a:r>
            <a:r>
              <a:rPr lang="en-US" altLang="en-US" sz="2000" dirty="0" err="1">
                <a:solidFill>
                  <a:srgbClr val="0070C0"/>
                </a:solidFill>
                <a:latin typeface="Courier New" panose="02070309020205020404" pitchFamily="49" charset="0"/>
              </a:rPr>
              <a:t>i</a:t>
            </a:r>
            <a:r>
              <a:rPr lang="en-US" altLang="en-US" sz="2000" dirty="0">
                <a:solidFill>
                  <a:srgbClr val="0070C0"/>
                </a:solidFill>
                <a:latin typeface="Courier New" panose="02070309020205020404" pitchFamily="49" charset="0"/>
              </a:rPr>
              <a:t> </a:t>
            </a:r>
            <a:r>
              <a:rPr lang="en-US" altLang="en-US" sz="2000" b="1" dirty="0">
                <a:solidFill>
                  <a:srgbClr val="0070C0"/>
                </a:solidFill>
                <a:latin typeface="Courier New" panose="02070309020205020404" pitchFamily="49" charset="0"/>
              </a:rPr>
              <a:t>from</a:t>
            </a:r>
            <a:r>
              <a:rPr lang="en-US" altLang="en-US" sz="2000" dirty="0">
                <a:solidFill>
                  <a:srgbClr val="0070C0"/>
                </a:solidFill>
                <a:latin typeface="Courier New" panose="02070309020205020404" pitchFamily="49" charset="0"/>
              </a:rPr>
              <a:t> </a:t>
            </a:r>
            <a:r>
              <a:rPr lang="en-US" altLang="en-US" sz="2000" dirty="0" smtClean="0">
                <a:solidFill>
                  <a:srgbClr val="0070C0"/>
                </a:solidFill>
                <a:latin typeface="Courier New" panose="02070309020205020404" pitchFamily="49" charset="0"/>
              </a:rPr>
              <a:t>1 </a:t>
            </a:r>
            <a:r>
              <a:rPr lang="en-US" altLang="en-US" sz="2000" b="1" dirty="0" smtClean="0">
                <a:solidFill>
                  <a:srgbClr val="0070C0"/>
                </a:solidFill>
                <a:latin typeface="Courier New" panose="02070309020205020404" pitchFamily="49" charset="0"/>
              </a:rPr>
              <a:t>to</a:t>
            </a:r>
            <a:r>
              <a:rPr lang="en-US" altLang="en-US" sz="2000" dirty="0" smtClean="0">
                <a:solidFill>
                  <a:srgbClr val="0070C0"/>
                </a:solidFill>
                <a:latin typeface="Courier New" panose="02070309020205020404" pitchFamily="49" charset="0"/>
              </a:rPr>
              <a:t> 4 </a:t>
            </a:r>
            <a:r>
              <a:rPr lang="en-US" altLang="en-US" sz="2000" b="1" dirty="0" smtClean="0">
                <a:solidFill>
                  <a:srgbClr val="0070C0"/>
                </a:solidFill>
                <a:latin typeface="Courier New" panose="02070309020205020404" pitchFamily="49" charset="0"/>
              </a:rPr>
              <a:t>by</a:t>
            </a:r>
            <a:r>
              <a:rPr lang="en-US" altLang="en-US" sz="2000" dirty="0" smtClean="0">
                <a:solidFill>
                  <a:srgbClr val="0070C0"/>
                </a:solidFill>
                <a:latin typeface="Courier New" panose="02070309020205020404" pitchFamily="49" charset="0"/>
              </a:rPr>
              <a:t> </a:t>
            </a:r>
            <a:r>
              <a:rPr lang="en-US" altLang="en-US" sz="2000" dirty="0">
                <a:solidFill>
                  <a:srgbClr val="0070C0"/>
                </a:solidFill>
                <a:latin typeface="Courier New" panose="02070309020205020404" pitchFamily="49" charset="0"/>
              </a:rPr>
              <a:t>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b="1" dirty="0" err="1" smtClean="0">
                <a:solidFill>
                  <a:srgbClr val="0070C0"/>
                </a:solidFill>
                <a:latin typeface="Courier New" panose="02070309020205020404" pitchFamily="49" charset="0"/>
              </a:rPr>
              <a:t>otherfunc</a:t>
            </a:r>
            <a:r>
              <a:rPr lang="en-US" altLang="en-US" sz="2000" b="1" dirty="0" smtClean="0">
                <a:solidFill>
                  <a:srgbClr val="0070C0"/>
                </a:solidFill>
                <a:latin typeface="Courier New" panose="02070309020205020404" pitchFamily="49" charset="0"/>
              </a:rPr>
              <a:t>(Array[</a:t>
            </a:r>
            <a:r>
              <a:rPr lang="en-US" altLang="en-US" sz="2000" b="1" dirty="0" err="1" smtClean="0">
                <a:solidFill>
                  <a:srgbClr val="0070C0"/>
                </a:solidFill>
                <a:latin typeface="Courier New" panose="02070309020205020404" pitchFamily="49" charset="0"/>
              </a:rPr>
              <a:t>i</a:t>
            </a:r>
            <a:r>
              <a:rPr lang="en-US" altLang="en-US" sz="2000" b="1" dirty="0">
                <a:solidFill>
                  <a:srgbClr val="0070C0"/>
                </a:solidFill>
                <a:latin typeface="Courier New" panose="02070309020205020404" pitchFamily="49" charset="0"/>
              </a:rPr>
              <a:t>])</a:t>
            </a:r>
            <a:r>
              <a:rPr lang="en-US" altLang="en-US" sz="2000" b="1" dirty="0">
                <a:solidFill>
                  <a:srgbClr val="0070C0"/>
                </a:solidFill>
              </a:rPr>
              <a:t> </a:t>
            </a:r>
            <a:endParaRPr lang="en-US" altLang="en-US" sz="20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14037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What’s a many-core platform?</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2</a:t>
            </a:fld>
            <a:endParaRPr lang="en-US"/>
          </a:p>
        </p:txBody>
      </p:sp>
      <p:sp>
        <p:nvSpPr>
          <p:cNvPr id="5" name="Date Placeholder 4"/>
          <p:cNvSpPr>
            <a:spLocks noGrp="1"/>
          </p:cNvSpPr>
          <p:nvPr>
            <p:ph type="dt" sz="half" idx="2"/>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3"/>
          </p:nvPr>
        </p:nvSpPr>
        <p:spPr/>
        <p:txBody>
          <a:bodyPr/>
          <a:lstStyle/>
          <a:p>
            <a:r>
              <a:rPr lang="en-US" smtClean="0"/>
              <a:t>A CISTER Template</a:t>
            </a:r>
            <a:endParaRPr lang="en-US" dirty="0"/>
          </a:p>
        </p:txBody>
      </p:sp>
      <p:pic>
        <p:nvPicPr>
          <p:cNvPr id="7" name="Picture 2" descr="http://api.ning.com/files/zKTAwOrzxQKQI0*kjZHvNqBgtnthZJxl1PZ2uEx7V3LnoGIm4D6EXCKvUKVXBvx0dhEMyq8iCZLqNaiA9d5EJa8kOOqogQ-r/ohm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4790549" cy="475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36" y="116632"/>
            <a:ext cx="8946464" cy="707886"/>
          </a:xfrm>
          <a:prstGeom prst="rect">
            <a:avLst/>
          </a:prstGeom>
          <a:noFill/>
        </p:spPr>
        <p:txBody>
          <a:bodyPr wrap="square" rtlCol="0">
            <a:spAutoFit/>
          </a:bodyPr>
          <a:lstStyle/>
          <a:p>
            <a:pPr algn="ctr"/>
            <a:r>
              <a:rPr lang="pt-PT" sz="4000" dirty="0" smtClean="0">
                <a:latin typeface="Berlin Sans FB Demi" panose="020E0802020502020306" pitchFamily="34" charset="0"/>
              </a:rPr>
              <a:t>Task parallelism</a:t>
            </a:r>
            <a:endParaRPr lang="en-US" sz="4000" dirty="0">
              <a:latin typeface="Berlin Sans FB Demi" panose="020E0802020502020306" pitchFamily="34" charset="0"/>
            </a:endParaRPr>
          </a:p>
        </p:txBody>
      </p:sp>
      <p:pic>
        <p:nvPicPr>
          <p:cNvPr id="8"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1968363" y="4747211"/>
            <a:ext cx="779481" cy="779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psdgraphics.com/wp-content/uploads/2011/03/gp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12" t="4952" r="15726" b="4264"/>
          <a:stretch/>
        </p:blipFill>
        <p:spPr bwMode="auto">
          <a:xfrm>
            <a:off x="6156176" y="4746334"/>
            <a:ext cx="779481" cy="7794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5019" y="836936"/>
            <a:ext cx="1903085" cy="523220"/>
          </a:xfrm>
          <a:prstGeom prst="rect">
            <a:avLst/>
          </a:prstGeom>
        </p:spPr>
        <p:txBody>
          <a:bodyPr wrap="none">
            <a:spAutoFit/>
          </a:bodyPr>
          <a:lstStyle/>
          <a:p>
            <a:r>
              <a:rPr lang="en-US" altLang="en-US" sz="2800" b="1" dirty="0" smtClean="0">
                <a:solidFill>
                  <a:srgbClr val="000000"/>
                </a:solidFill>
                <a:latin typeface="Courier New" panose="02070309020205020404" pitchFamily="49" charset="0"/>
              </a:rPr>
              <a:t>Array = </a:t>
            </a:r>
            <a:endParaRPr lang="en-US" sz="2800" b="1" dirty="0"/>
          </a:p>
        </p:txBody>
      </p:sp>
      <p:graphicFrame>
        <p:nvGraphicFramePr>
          <p:cNvPr id="2" name="Table 1"/>
          <p:cNvGraphicFramePr>
            <a:graphicFrameLocks noGrp="1"/>
          </p:cNvGraphicFramePr>
          <p:nvPr/>
        </p:nvGraphicFramePr>
        <p:xfrm>
          <a:off x="2195736" y="908720"/>
          <a:ext cx="6096000" cy="370840"/>
        </p:xfrm>
        <a:graphic>
          <a:graphicData uri="http://schemas.openxmlformats.org/drawingml/2006/table">
            <a:tbl>
              <a:tblPr firstRow="1" bandRow="1">
                <a:tableStyleId>{0505E3EF-67EA-436B-97B2-0124C06EBD24}</a:tableStyleId>
              </a:tblPr>
              <a:tblGrid>
                <a:gridCol w="1524000"/>
                <a:gridCol w="1524000"/>
                <a:gridCol w="1524000"/>
                <a:gridCol w="1524000"/>
              </a:tblGrid>
              <a:tr h="370840">
                <a:tc>
                  <a:txBody>
                    <a:bodyPr/>
                    <a:lstStyle/>
                    <a:p>
                      <a:pPr algn="ctr"/>
                      <a:r>
                        <a:rPr lang="pt-PT" b="1" dirty="0" smtClean="0">
                          <a:solidFill>
                            <a:schemeClr val="tx1"/>
                          </a:solidFill>
                        </a:rPr>
                        <a:t>5</a:t>
                      </a:r>
                      <a:endParaRPr lang="en-US" b="1" dirty="0">
                        <a:solidFill>
                          <a:schemeClr val="tx1"/>
                        </a:solidFill>
                      </a:endParaRPr>
                    </a:p>
                  </a:txBody>
                  <a:tcPr/>
                </a:tc>
                <a:tc>
                  <a:txBody>
                    <a:bodyPr/>
                    <a:lstStyle/>
                    <a:p>
                      <a:pPr algn="ctr"/>
                      <a:r>
                        <a:rPr lang="pt-PT" b="1" dirty="0" smtClean="0">
                          <a:solidFill>
                            <a:schemeClr val="tx1"/>
                          </a:solidFill>
                        </a:rPr>
                        <a:t>18</a:t>
                      </a:r>
                      <a:endParaRPr lang="en-US" b="1" dirty="0">
                        <a:solidFill>
                          <a:schemeClr val="tx1"/>
                        </a:solidFill>
                      </a:endParaRPr>
                    </a:p>
                  </a:txBody>
                  <a:tcPr/>
                </a:tc>
                <a:tc>
                  <a:txBody>
                    <a:bodyPr/>
                    <a:lstStyle/>
                    <a:p>
                      <a:pPr algn="ctr"/>
                      <a:r>
                        <a:rPr lang="pt-PT" b="1" dirty="0" smtClean="0">
                          <a:solidFill>
                            <a:schemeClr val="tx1"/>
                          </a:solidFill>
                        </a:rPr>
                        <a:t>9</a:t>
                      </a:r>
                      <a:endParaRPr lang="en-US" b="1" dirty="0">
                        <a:solidFill>
                          <a:schemeClr val="tx1"/>
                        </a:solidFill>
                      </a:endParaRPr>
                    </a:p>
                  </a:txBody>
                  <a:tcPr/>
                </a:tc>
                <a:tc>
                  <a:txBody>
                    <a:bodyPr/>
                    <a:lstStyle/>
                    <a:p>
                      <a:pPr algn="ctr"/>
                      <a:r>
                        <a:rPr lang="pt-PT" b="1" dirty="0" smtClean="0">
                          <a:solidFill>
                            <a:schemeClr val="tx1"/>
                          </a:solidFill>
                        </a:rPr>
                        <a:t>3</a:t>
                      </a:r>
                      <a:endParaRPr lang="en-US" b="1" dirty="0">
                        <a:solidFill>
                          <a:schemeClr val="tx1"/>
                        </a:solidFill>
                      </a:endParaRPr>
                    </a:p>
                  </a:txBody>
                  <a:tcPr/>
                </a:tc>
              </a:tr>
            </a:tbl>
          </a:graphicData>
        </a:graphic>
      </p:graphicFrame>
      <p:sp>
        <p:nvSpPr>
          <p:cNvPr id="20" name="TextBox 19"/>
          <p:cNvSpPr txBox="1"/>
          <p:nvPr/>
        </p:nvSpPr>
        <p:spPr>
          <a:xfrm>
            <a:off x="1314387" y="5504307"/>
            <a:ext cx="2087431" cy="523220"/>
          </a:xfrm>
          <a:prstGeom prst="rect">
            <a:avLst/>
          </a:prstGeom>
          <a:noFill/>
        </p:spPr>
        <p:txBody>
          <a:bodyPr wrap="none" rtlCol="0">
            <a:spAutoFit/>
          </a:bodyPr>
          <a:lstStyle/>
          <a:p>
            <a:r>
              <a:rPr lang="pt-PT" sz="2800" b="1" dirty="0" smtClean="0">
                <a:solidFill>
                  <a:srgbClr val="C00000"/>
                </a:solidFill>
                <a:latin typeface="Snoopy" panose="00000400000000000000" pitchFamily="2" charset="0"/>
              </a:rPr>
              <a:t>Core “A”</a:t>
            </a:r>
            <a:endParaRPr lang="en-US" sz="2800" b="1" dirty="0">
              <a:solidFill>
                <a:srgbClr val="C00000"/>
              </a:solidFill>
              <a:latin typeface="Snoopy" panose="00000400000000000000" pitchFamily="2" charset="0"/>
            </a:endParaRPr>
          </a:p>
        </p:txBody>
      </p:sp>
      <p:sp>
        <p:nvSpPr>
          <p:cNvPr id="21" name="TextBox 20"/>
          <p:cNvSpPr txBox="1"/>
          <p:nvPr/>
        </p:nvSpPr>
        <p:spPr>
          <a:xfrm>
            <a:off x="5509414" y="5504307"/>
            <a:ext cx="2073003" cy="523220"/>
          </a:xfrm>
          <a:prstGeom prst="rect">
            <a:avLst/>
          </a:prstGeom>
          <a:noFill/>
        </p:spPr>
        <p:txBody>
          <a:bodyPr wrap="none" rtlCol="0">
            <a:spAutoFit/>
          </a:bodyPr>
          <a:lstStyle/>
          <a:p>
            <a:r>
              <a:rPr lang="pt-PT" sz="2800" b="1" dirty="0" smtClean="0">
                <a:solidFill>
                  <a:srgbClr val="0070C0"/>
                </a:solidFill>
                <a:latin typeface="Snoopy" panose="00000400000000000000" pitchFamily="2" charset="0"/>
              </a:rPr>
              <a:t>Core “B”</a:t>
            </a:r>
            <a:endParaRPr lang="en-US" sz="2800" b="1" dirty="0">
              <a:solidFill>
                <a:srgbClr val="0070C0"/>
              </a:solidFill>
              <a:latin typeface="Snoopy" panose="00000400000000000000" pitchFamily="2" charset="0"/>
            </a:endParaRPr>
          </a:p>
        </p:txBody>
      </p:sp>
      <p:grpSp>
        <p:nvGrpSpPr>
          <p:cNvPr id="6" name="Group 5"/>
          <p:cNvGrpSpPr/>
          <p:nvPr/>
        </p:nvGrpSpPr>
        <p:grpSpPr>
          <a:xfrm>
            <a:off x="1485948" y="2780928"/>
            <a:ext cx="2060179" cy="1008215"/>
            <a:chOff x="1485948" y="2780928"/>
            <a:chExt cx="2060179" cy="1008215"/>
          </a:xfrm>
        </p:grpSpPr>
        <p:sp>
          <p:nvSpPr>
            <p:cNvPr id="3" name="TextBox 2"/>
            <p:cNvSpPr txBox="1"/>
            <p:nvPr/>
          </p:nvSpPr>
          <p:spPr>
            <a:xfrm>
              <a:off x="1485948" y="2780928"/>
              <a:ext cx="2060179" cy="461665"/>
            </a:xfrm>
            <a:prstGeom prst="rect">
              <a:avLst/>
            </a:prstGeom>
            <a:noFill/>
          </p:spPr>
          <p:txBody>
            <a:bodyPr wrap="none" rtlCol="0">
              <a:spAutoFit/>
            </a:bodyPr>
            <a:lstStyle/>
            <a:p>
              <a:r>
                <a:rPr lang="pt-PT" sz="2400" b="1" dirty="0" smtClean="0">
                  <a:solidFill>
                    <a:srgbClr val="C00000"/>
                  </a:solidFill>
                  <a:latin typeface="Snoopy" panose="00000400000000000000" pitchFamily="2" charset="0"/>
                </a:rPr>
                <a:t>Actor “X”</a:t>
              </a:r>
              <a:endParaRPr lang="en-US" sz="2400" b="1" dirty="0">
                <a:solidFill>
                  <a:srgbClr val="C00000"/>
                </a:solidFill>
                <a:latin typeface="Snoopy" panose="00000400000000000000" pitchFamily="2" charset="0"/>
              </a:endParaRPr>
            </a:p>
          </p:txBody>
        </p:sp>
        <p:sp>
          <p:nvSpPr>
            <p:cNvPr id="22" name="Rounded Rectangle 21"/>
            <p:cNvSpPr/>
            <p:nvPr/>
          </p:nvSpPr>
          <p:spPr>
            <a:xfrm>
              <a:off x="1566014" y="3357095"/>
              <a:ext cx="1584176"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10" name="Group 9"/>
          <p:cNvGrpSpPr/>
          <p:nvPr/>
        </p:nvGrpSpPr>
        <p:grpSpPr>
          <a:xfrm>
            <a:off x="5580112" y="2780928"/>
            <a:ext cx="2058577" cy="1008215"/>
            <a:chOff x="5580112" y="2780928"/>
            <a:chExt cx="2058577" cy="1008215"/>
          </a:xfrm>
        </p:grpSpPr>
        <p:sp>
          <p:nvSpPr>
            <p:cNvPr id="16" name="TextBox 15"/>
            <p:cNvSpPr txBox="1"/>
            <p:nvPr/>
          </p:nvSpPr>
          <p:spPr>
            <a:xfrm>
              <a:off x="5580112" y="2780928"/>
              <a:ext cx="2058577" cy="461665"/>
            </a:xfrm>
            <a:prstGeom prst="rect">
              <a:avLst/>
            </a:prstGeom>
            <a:noFill/>
          </p:spPr>
          <p:txBody>
            <a:bodyPr wrap="none" rtlCol="0">
              <a:spAutoFit/>
            </a:bodyPr>
            <a:lstStyle/>
            <a:p>
              <a:r>
                <a:rPr lang="pt-PT" sz="2400" b="1" dirty="0" smtClean="0">
                  <a:solidFill>
                    <a:srgbClr val="0070C0"/>
                  </a:solidFill>
                  <a:latin typeface="Snoopy" panose="00000400000000000000" pitchFamily="2" charset="0"/>
                </a:rPr>
                <a:t>Actor “Y”</a:t>
              </a:r>
              <a:endParaRPr lang="en-US" sz="2400" b="1" dirty="0">
                <a:solidFill>
                  <a:srgbClr val="0070C0"/>
                </a:solidFill>
                <a:latin typeface="Snoopy" panose="00000400000000000000" pitchFamily="2" charset="0"/>
              </a:endParaRPr>
            </a:p>
          </p:txBody>
        </p:sp>
        <p:sp>
          <p:nvSpPr>
            <p:cNvPr id="23" name="Rounded Rectangle 22"/>
            <p:cNvSpPr/>
            <p:nvPr/>
          </p:nvSpPr>
          <p:spPr>
            <a:xfrm>
              <a:off x="5753827" y="3357095"/>
              <a:ext cx="1584176" cy="432048"/>
            </a:xfrm>
            <a:prstGeom prst="roundRect">
              <a:avLst>
                <a:gd name="adj" fmla="val 7918"/>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15" name="Group 14"/>
          <p:cNvGrpSpPr/>
          <p:nvPr/>
        </p:nvGrpSpPr>
        <p:grpSpPr>
          <a:xfrm>
            <a:off x="3150190" y="1693876"/>
            <a:ext cx="2603637" cy="1765914"/>
            <a:chOff x="3150190" y="1693876"/>
            <a:chExt cx="2603637" cy="1765914"/>
          </a:xfrm>
        </p:grpSpPr>
        <p:cxnSp>
          <p:nvCxnSpPr>
            <p:cNvPr id="7" name="Straight Arrow Connector 6"/>
            <p:cNvCxnSpPr/>
            <p:nvPr/>
          </p:nvCxnSpPr>
          <p:spPr>
            <a:xfrm>
              <a:off x="3150190" y="3417398"/>
              <a:ext cx="2603637" cy="0"/>
            </a:xfrm>
            <a:prstGeom prst="straightConnector1">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626301" y="1693876"/>
              <a:ext cx="1659429" cy="1765914"/>
              <a:chOff x="3626301" y="1693876"/>
              <a:chExt cx="1659429" cy="1765914"/>
            </a:xfrm>
          </p:grpSpPr>
          <p:sp>
            <p:nvSpPr>
              <p:cNvPr id="25" name="Rectangle 24"/>
              <p:cNvSpPr/>
              <p:nvPr/>
            </p:nvSpPr>
            <p:spPr>
              <a:xfrm>
                <a:off x="3626301" y="1693876"/>
                <a:ext cx="1659429" cy="830997"/>
              </a:xfrm>
              <a:prstGeom prst="rect">
                <a:avLst/>
              </a:prstGeom>
            </p:spPr>
            <p:txBody>
              <a:bodyPr wrap="none">
                <a:spAutoFit/>
              </a:bodyPr>
              <a:lstStyle/>
              <a:p>
                <a:pPr algn="ctr"/>
                <a:r>
                  <a:rPr lang="en-US" altLang="en-US" sz="2400" b="1" dirty="0" smtClean="0">
                    <a:latin typeface="Arial Narrow" panose="020B0606020202030204" pitchFamily="34" charset="0"/>
                  </a:rPr>
                  <a:t>data</a:t>
                </a:r>
              </a:p>
              <a:p>
                <a:pPr algn="ctr"/>
                <a:r>
                  <a:rPr lang="en-US" altLang="en-US" sz="2400" b="1" dirty="0" smtClean="0">
                    <a:latin typeface="Arial Narrow" panose="020B0606020202030204" pitchFamily="34" charset="0"/>
                  </a:rPr>
                  <a:t>dependency</a:t>
                </a:r>
                <a:endParaRPr lang="en-US" sz="2400" dirty="0">
                  <a:latin typeface="Arial Narrow" panose="020B0606020202030204" pitchFamily="34" charset="0"/>
                </a:endParaRPr>
              </a:p>
            </p:txBody>
          </p:sp>
          <p:cxnSp>
            <p:nvCxnSpPr>
              <p:cNvPr id="11" name="Straight Connector 10"/>
              <p:cNvCxnSpPr/>
              <p:nvPr/>
            </p:nvCxnSpPr>
            <p:spPr>
              <a:xfrm flipV="1">
                <a:off x="4452008" y="2500987"/>
                <a:ext cx="0" cy="95880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3150189" y="3710781"/>
            <a:ext cx="2603637" cy="1123309"/>
            <a:chOff x="3150189" y="3710781"/>
            <a:chExt cx="2603637" cy="1123309"/>
          </a:xfrm>
        </p:grpSpPr>
        <p:cxnSp>
          <p:nvCxnSpPr>
            <p:cNvPr id="27" name="Straight Arrow Connector 26"/>
            <p:cNvCxnSpPr/>
            <p:nvPr/>
          </p:nvCxnSpPr>
          <p:spPr>
            <a:xfrm>
              <a:off x="3150189" y="3710781"/>
              <a:ext cx="2603637"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653121" y="3710781"/>
              <a:ext cx="1604927" cy="1123309"/>
              <a:chOff x="3653121" y="3710781"/>
              <a:chExt cx="1604927" cy="1123309"/>
            </a:xfrm>
          </p:grpSpPr>
          <p:cxnSp>
            <p:nvCxnSpPr>
              <p:cNvPr id="28" name="Straight Connector 27"/>
              <p:cNvCxnSpPr/>
              <p:nvPr/>
            </p:nvCxnSpPr>
            <p:spPr>
              <a:xfrm flipV="1">
                <a:off x="3653414" y="3710781"/>
                <a:ext cx="0" cy="95880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53121" y="4003093"/>
                <a:ext cx="1604927" cy="830997"/>
              </a:xfrm>
              <a:prstGeom prst="rect">
                <a:avLst/>
              </a:prstGeom>
            </p:spPr>
            <p:txBody>
              <a:bodyPr wrap="none">
                <a:spAutoFit/>
              </a:bodyPr>
              <a:lstStyle/>
              <a:p>
                <a:r>
                  <a:rPr lang="en-US" altLang="en-US" sz="2400" b="1" dirty="0" smtClean="0">
                    <a:latin typeface="Arial Narrow" panose="020B0606020202030204" pitchFamily="34" charset="0"/>
                  </a:rPr>
                  <a:t>Precedence</a:t>
                </a:r>
              </a:p>
              <a:p>
                <a:r>
                  <a:rPr lang="pt-PT" sz="2400" b="1" dirty="0" smtClean="0">
                    <a:latin typeface="Arial Narrow" panose="020B0606020202030204" pitchFamily="34" charset="0"/>
                  </a:rPr>
                  <a:t>constraint</a:t>
                </a:r>
                <a:endParaRPr lang="en-US" sz="2400" dirty="0">
                  <a:latin typeface="Arial Narrow" panose="020B0606020202030204" pitchFamily="34" charset="0"/>
                </a:endParaRPr>
              </a:p>
            </p:txBody>
          </p:sp>
        </p:grpSp>
      </p:grpSp>
      <p:grpSp>
        <p:nvGrpSpPr>
          <p:cNvPr id="18" name="Group 17"/>
          <p:cNvGrpSpPr/>
          <p:nvPr/>
        </p:nvGrpSpPr>
        <p:grpSpPr>
          <a:xfrm>
            <a:off x="606167" y="2294041"/>
            <a:ext cx="3570700" cy="2396181"/>
            <a:chOff x="606167" y="2294041"/>
            <a:chExt cx="3570700" cy="2396181"/>
          </a:xfrm>
        </p:grpSpPr>
        <p:sp>
          <p:nvSpPr>
            <p:cNvPr id="36" name="Down Arrow 35"/>
            <p:cNvSpPr/>
            <p:nvPr/>
          </p:nvSpPr>
          <p:spPr>
            <a:xfrm>
              <a:off x="2142080" y="3698222"/>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p:nvSpPr>
          <p:spPr>
            <a:xfrm>
              <a:off x="956117" y="4320890"/>
              <a:ext cx="2803973" cy="369332"/>
            </a:xfrm>
            <a:prstGeom prst="rect">
              <a:avLst/>
            </a:prstGeom>
          </p:spPr>
          <p:txBody>
            <a:bodyPr wrap="none">
              <a:spAutoFit/>
            </a:bodyPr>
            <a:lstStyle/>
            <a:p>
              <a:r>
                <a:rPr lang="en-US" altLang="en-US" b="1" dirty="0" err="1" smtClean="0">
                  <a:solidFill>
                    <a:srgbClr val="C00000"/>
                  </a:solidFill>
                  <a:latin typeface="Courier New" panose="02070309020205020404" pitchFamily="49" charset="0"/>
                </a:rPr>
                <a:t>func</a:t>
              </a:r>
              <a:r>
                <a:rPr lang="en-US" altLang="en-US" b="1" dirty="0" smtClean="0">
                  <a:solidFill>
                    <a:srgbClr val="C00000"/>
                  </a:solidFill>
                  <a:latin typeface="Courier New" panose="02070309020205020404" pitchFamily="49" charset="0"/>
                </a:rPr>
                <a:t>(</a:t>
              </a:r>
              <a:r>
                <a:rPr lang="en-US" altLang="en-US" b="1" dirty="0" smtClean="0">
                  <a:latin typeface="Courier New" panose="02070309020205020404" pitchFamily="49" charset="0"/>
                </a:rPr>
                <a:t>[5, 18, 9, 3]</a:t>
              </a:r>
              <a:r>
                <a:rPr lang="en-US" altLang="en-US" b="1" dirty="0" smtClean="0">
                  <a:solidFill>
                    <a:srgbClr val="C00000"/>
                  </a:solidFill>
                  <a:latin typeface="Courier New" panose="02070309020205020404" pitchFamily="49" charset="0"/>
                </a:rPr>
                <a:t>)</a:t>
              </a:r>
              <a:endParaRPr lang="en-US" b="1" dirty="0">
                <a:solidFill>
                  <a:srgbClr val="C00000"/>
                </a:solidFill>
              </a:endParaRPr>
            </a:p>
          </p:txBody>
        </p:sp>
        <p:sp>
          <p:nvSpPr>
            <p:cNvPr id="41" name="Rectangle 1"/>
            <p:cNvSpPr>
              <a:spLocks noChangeArrowheads="1"/>
            </p:cNvSpPr>
            <p:nvPr/>
          </p:nvSpPr>
          <p:spPr bwMode="auto">
            <a:xfrm>
              <a:off x="606167" y="2838461"/>
              <a:ext cx="3570700" cy="707886"/>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smtClean="0">
                  <a:solidFill>
                    <a:srgbClr val="C00000"/>
                  </a:solidFill>
                  <a:latin typeface="Courier New" panose="02070309020205020404" pitchFamily="49" charset="0"/>
                </a:rPr>
                <a:t>for</a:t>
              </a:r>
              <a:r>
                <a:rPr lang="en-US" altLang="en-US" sz="2000" dirty="0" smtClean="0">
                  <a:solidFill>
                    <a:srgbClr val="C00000"/>
                  </a:solidFill>
                  <a:latin typeface="Courier New" panose="02070309020205020404" pitchFamily="49" charset="0"/>
                </a:rPr>
                <a:t> </a:t>
              </a:r>
              <a:r>
                <a:rPr lang="en-US" altLang="en-US" sz="2000" dirty="0" err="1">
                  <a:solidFill>
                    <a:srgbClr val="C00000"/>
                  </a:solidFill>
                  <a:latin typeface="Courier New" panose="02070309020205020404" pitchFamily="49" charset="0"/>
                </a:rPr>
                <a:t>i</a:t>
              </a:r>
              <a:r>
                <a:rPr lang="en-US" altLang="en-US" sz="2000" dirty="0">
                  <a:solidFill>
                    <a:srgbClr val="C00000"/>
                  </a:solidFill>
                  <a:latin typeface="Courier New" panose="02070309020205020404" pitchFamily="49" charset="0"/>
                </a:rPr>
                <a:t> </a:t>
              </a:r>
              <a:r>
                <a:rPr lang="en-US" altLang="en-US" sz="2000" b="1" dirty="0">
                  <a:solidFill>
                    <a:srgbClr val="C00000"/>
                  </a:solidFill>
                  <a:latin typeface="Courier New" panose="02070309020205020404" pitchFamily="49" charset="0"/>
                </a:rPr>
                <a:t>from</a:t>
              </a:r>
              <a:r>
                <a:rPr lang="en-US" altLang="en-US" sz="2000" dirty="0">
                  <a:solidFill>
                    <a:srgbClr val="C00000"/>
                  </a:solidFill>
                  <a:latin typeface="Courier New" panose="02070309020205020404" pitchFamily="49" charset="0"/>
                </a:rPr>
                <a:t> </a:t>
              </a:r>
              <a:r>
                <a:rPr lang="en-US" altLang="en-US" sz="2000" dirty="0" smtClean="0">
                  <a:solidFill>
                    <a:srgbClr val="C00000"/>
                  </a:solidFill>
                  <a:latin typeface="Courier New" panose="02070309020205020404" pitchFamily="49" charset="0"/>
                </a:rPr>
                <a:t>1 </a:t>
              </a:r>
              <a:r>
                <a:rPr lang="en-US" altLang="en-US" sz="2000" b="1" dirty="0" smtClean="0">
                  <a:solidFill>
                    <a:srgbClr val="C00000"/>
                  </a:solidFill>
                  <a:latin typeface="Courier New" panose="02070309020205020404" pitchFamily="49" charset="0"/>
                </a:rPr>
                <a:t>to</a:t>
              </a:r>
              <a:r>
                <a:rPr lang="en-US" altLang="en-US" sz="2000" dirty="0" smtClean="0">
                  <a:solidFill>
                    <a:srgbClr val="C00000"/>
                  </a:solidFill>
                  <a:latin typeface="Courier New" panose="02070309020205020404" pitchFamily="49" charset="0"/>
                </a:rPr>
                <a:t> 4 </a:t>
              </a:r>
              <a:r>
                <a:rPr lang="en-US" altLang="en-US" sz="2000" b="1" dirty="0" smtClean="0">
                  <a:solidFill>
                    <a:srgbClr val="C00000"/>
                  </a:solidFill>
                  <a:latin typeface="Courier New" panose="02070309020205020404" pitchFamily="49" charset="0"/>
                </a:rPr>
                <a:t>by</a:t>
              </a:r>
              <a:r>
                <a:rPr lang="en-US" altLang="en-US" sz="2000" dirty="0" smtClean="0">
                  <a:solidFill>
                    <a:srgbClr val="C00000"/>
                  </a:solidFill>
                  <a:latin typeface="Courier New" panose="02070309020205020404" pitchFamily="49" charset="0"/>
                </a:rPr>
                <a:t> </a:t>
              </a:r>
              <a:r>
                <a:rPr lang="en-US" altLang="en-US" sz="2000" dirty="0">
                  <a:solidFill>
                    <a:srgbClr val="C00000"/>
                  </a:solidFill>
                  <a:latin typeface="Courier New" panose="02070309020205020404" pitchFamily="49" charset="0"/>
                </a:rPr>
                <a:t>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b="1" dirty="0" err="1" smtClean="0">
                  <a:solidFill>
                    <a:srgbClr val="C00000"/>
                  </a:solidFill>
                  <a:latin typeface="Courier New" panose="02070309020205020404" pitchFamily="49" charset="0"/>
                </a:rPr>
                <a:t>func</a:t>
              </a:r>
              <a:r>
                <a:rPr lang="en-US" altLang="en-US" sz="2000" b="1" dirty="0" smtClean="0">
                  <a:solidFill>
                    <a:srgbClr val="C00000"/>
                  </a:solidFill>
                  <a:latin typeface="Courier New" panose="02070309020205020404" pitchFamily="49" charset="0"/>
                </a:rPr>
                <a:t>(Array[</a:t>
              </a:r>
              <a:r>
                <a:rPr lang="en-US" altLang="en-US" sz="2000" b="1" dirty="0" err="1" smtClean="0">
                  <a:solidFill>
                    <a:srgbClr val="C00000"/>
                  </a:solidFill>
                  <a:latin typeface="Courier New" panose="02070309020205020404" pitchFamily="49" charset="0"/>
                </a:rPr>
                <a:t>i</a:t>
              </a:r>
              <a:r>
                <a:rPr lang="en-US" altLang="en-US" sz="2000" b="1" dirty="0">
                  <a:solidFill>
                    <a:srgbClr val="C00000"/>
                  </a:solidFill>
                  <a:latin typeface="Courier New" panose="02070309020205020404" pitchFamily="49" charset="0"/>
                </a:rPr>
                <a:t>])</a:t>
              </a:r>
              <a:r>
                <a:rPr lang="en-US" altLang="en-US" sz="2000" dirty="0"/>
                <a:t> </a:t>
              </a:r>
              <a:endParaRPr lang="en-US" altLang="en-US" sz="2000" dirty="0">
                <a:latin typeface="Arial" panose="020B0604020202020204" pitchFamily="34" charset="0"/>
              </a:endParaRPr>
            </a:p>
          </p:txBody>
        </p:sp>
        <p:sp>
          <p:nvSpPr>
            <p:cNvPr id="43" name="TextBox 42"/>
            <p:cNvSpPr txBox="1"/>
            <p:nvPr/>
          </p:nvSpPr>
          <p:spPr>
            <a:xfrm>
              <a:off x="1328013" y="2294041"/>
              <a:ext cx="2060179" cy="461665"/>
            </a:xfrm>
            <a:prstGeom prst="rect">
              <a:avLst/>
            </a:prstGeom>
            <a:noFill/>
          </p:spPr>
          <p:txBody>
            <a:bodyPr wrap="none" rtlCol="0">
              <a:spAutoFit/>
            </a:bodyPr>
            <a:lstStyle/>
            <a:p>
              <a:r>
                <a:rPr lang="pt-PT" sz="2400" b="1" dirty="0" smtClean="0">
                  <a:solidFill>
                    <a:srgbClr val="C00000"/>
                  </a:solidFill>
                  <a:latin typeface="Snoopy" panose="00000400000000000000" pitchFamily="2" charset="0"/>
                </a:rPr>
                <a:t>Actor “X”</a:t>
              </a:r>
              <a:endParaRPr lang="en-US" sz="2400" b="1" dirty="0">
                <a:solidFill>
                  <a:srgbClr val="C00000"/>
                </a:solidFill>
                <a:latin typeface="Snoopy" panose="00000400000000000000" pitchFamily="2" charset="0"/>
              </a:endParaRPr>
            </a:p>
          </p:txBody>
        </p:sp>
      </p:grpSp>
      <p:grpSp>
        <p:nvGrpSpPr>
          <p:cNvPr id="45" name="Group 44"/>
          <p:cNvGrpSpPr/>
          <p:nvPr/>
        </p:nvGrpSpPr>
        <p:grpSpPr>
          <a:xfrm>
            <a:off x="4670768" y="2294041"/>
            <a:ext cx="3626942" cy="2395417"/>
            <a:chOff x="4670768" y="2294041"/>
            <a:chExt cx="3626942" cy="2395417"/>
          </a:xfrm>
        </p:grpSpPr>
        <p:sp>
          <p:nvSpPr>
            <p:cNvPr id="37" name="Down Arrow 36"/>
            <p:cNvSpPr/>
            <p:nvPr/>
          </p:nvSpPr>
          <p:spPr>
            <a:xfrm>
              <a:off x="6335054" y="3698222"/>
              <a:ext cx="432048" cy="56415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Rectangle 38"/>
            <p:cNvSpPr/>
            <p:nvPr/>
          </p:nvSpPr>
          <p:spPr>
            <a:xfrm>
              <a:off x="4804446" y="4320126"/>
              <a:ext cx="3493264" cy="369332"/>
            </a:xfrm>
            <a:prstGeom prst="rect">
              <a:avLst/>
            </a:prstGeom>
          </p:spPr>
          <p:txBody>
            <a:bodyPr wrap="none">
              <a:spAutoFit/>
            </a:bodyPr>
            <a:lstStyle/>
            <a:p>
              <a:r>
                <a:rPr lang="en-US" altLang="en-US" b="1" dirty="0" err="1" smtClean="0">
                  <a:solidFill>
                    <a:srgbClr val="0070C0"/>
                  </a:solidFill>
                  <a:latin typeface="Courier New" panose="02070309020205020404" pitchFamily="49" charset="0"/>
                </a:rPr>
                <a:t>otherfunc</a:t>
              </a:r>
              <a:r>
                <a:rPr lang="en-US" altLang="en-US" b="1" dirty="0" smtClean="0">
                  <a:solidFill>
                    <a:srgbClr val="0070C0"/>
                  </a:solidFill>
                  <a:latin typeface="Courier New" panose="02070309020205020404" pitchFamily="49" charset="0"/>
                </a:rPr>
                <a:t>(</a:t>
              </a:r>
              <a:r>
                <a:rPr lang="en-US" altLang="en-US" b="1" dirty="0" smtClean="0">
                  <a:latin typeface="Courier New" panose="02070309020205020404" pitchFamily="49" charset="0"/>
                </a:rPr>
                <a:t>[5, 18, 9, 3]</a:t>
              </a:r>
              <a:r>
                <a:rPr lang="en-US" altLang="en-US" b="1" dirty="0" smtClean="0">
                  <a:solidFill>
                    <a:srgbClr val="0070C0"/>
                  </a:solidFill>
                  <a:latin typeface="Courier New" panose="02070309020205020404" pitchFamily="49" charset="0"/>
                </a:rPr>
                <a:t>)</a:t>
              </a:r>
              <a:endParaRPr lang="en-US" b="1" dirty="0">
                <a:solidFill>
                  <a:srgbClr val="0070C0"/>
                </a:solidFill>
              </a:endParaRPr>
            </a:p>
          </p:txBody>
        </p:sp>
        <p:sp>
          <p:nvSpPr>
            <p:cNvPr id="42" name="Rectangle 1"/>
            <p:cNvSpPr>
              <a:spLocks noChangeArrowheads="1"/>
            </p:cNvSpPr>
            <p:nvPr/>
          </p:nvSpPr>
          <p:spPr bwMode="auto">
            <a:xfrm>
              <a:off x="4670768" y="2838461"/>
              <a:ext cx="3570700" cy="707886"/>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smtClean="0">
                  <a:solidFill>
                    <a:srgbClr val="0070C0"/>
                  </a:solidFill>
                  <a:latin typeface="Courier New" panose="02070309020205020404" pitchFamily="49" charset="0"/>
                </a:rPr>
                <a:t>for</a:t>
              </a:r>
              <a:r>
                <a:rPr lang="en-US" altLang="en-US" sz="2000" dirty="0" smtClean="0">
                  <a:solidFill>
                    <a:srgbClr val="0070C0"/>
                  </a:solidFill>
                  <a:latin typeface="Courier New" panose="02070309020205020404" pitchFamily="49" charset="0"/>
                </a:rPr>
                <a:t> </a:t>
              </a:r>
              <a:r>
                <a:rPr lang="en-US" altLang="en-US" sz="2000" dirty="0" err="1">
                  <a:solidFill>
                    <a:srgbClr val="0070C0"/>
                  </a:solidFill>
                  <a:latin typeface="Courier New" panose="02070309020205020404" pitchFamily="49" charset="0"/>
                </a:rPr>
                <a:t>i</a:t>
              </a:r>
              <a:r>
                <a:rPr lang="en-US" altLang="en-US" sz="2000" dirty="0">
                  <a:solidFill>
                    <a:srgbClr val="0070C0"/>
                  </a:solidFill>
                  <a:latin typeface="Courier New" panose="02070309020205020404" pitchFamily="49" charset="0"/>
                </a:rPr>
                <a:t> </a:t>
              </a:r>
              <a:r>
                <a:rPr lang="en-US" altLang="en-US" sz="2000" b="1" dirty="0">
                  <a:solidFill>
                    <a:srgbClr val="0070C0"/>
                  </a:solidFill>
                  <a:latin typeface="Courier New" panose="02070309020205020404" pitchFamily="49" charset="0"/>
                </a:rPr>
                <a:t>from</a:t>
              </a:r>
              <a:r>
                <a:rPr lang="en-US" altLang="en-US" sz="2000" dirty="0">
                  <a:solidFill>
                    <a:srgbClr val="0070C0"/>
                  </a:solidFill>
                  <a:latin typeface="Courier New" panose="02070309020205020404" pitchFamily="49" charset="0"/>
                </a:rPr>
                <a:t> </a:t>
              </a:r>
              <a:r>
                <a:rPr lang="en-US" altLang="en-US" sz="2000" dirty="0" smtClean="0">
                  <a:solidFill>
                    <a:srgbClr val="0070C0"/>
                  </a:solidFill>
                  <a:latin typeface="Courier New" panose="02070309020205020404" pitchFamily="49" charset="0"/>
                </a:rPr>
                <a:t>1 </a:t>
              </a:r>
              <a:r>
                <a:rPr lang="en-US" altLang="en-US" sz="2000" b="1" dirty="0" smtClean="0">
                  <a:solidFill>
                    <a:srgbClr val="0070C0"/>
                  </a:solidFill>
                  <a:latin typeface="Courier New" panose="02070309020205020404" pitchFamily="49" charset="0"/>
                </a:rPr>
                <a:t>to</a:t>
              </a:r>
              <a:r>
                <a:rPr lang="en-US" altLang="en-US" sz="2000" dirty="0" smtClean="0">
                  <a:solidFill>
                    <a:srgbClr val="0070C0"/>
                  </a:solidFill>
                  <a:latin typeface="Courier New" panose="02070309020205020404" pitchFamily="49" charset="0"/>
                </a:rPr>
                <a:t> 4 </a:t>
              </a:r>
              <a:r>
                <a:rPr lang="en-US" altLang="en-US" sz="2000" b="1" dirty="0" smtClean="0">
                  <a:solidFill>
                    <a:srgbClr val="0070C0"/>
                  </a:solidFill>
                  <a:latin typeface="Courier New" panose="02070309020205020404" pitchFamily="49" charset="0"/>
                </a:rPr>
                <a:t>by</a:t>
              </a:r>
              <a:r>
                <a:rPr lang="en-US" altLang="en-US" sz="2000" dirty="0" smtClean="0">
                  <a:solidFill>
                    <a:srgbClr val="0070C0"/>
                  </a:solidFill>
                  <a:latin typeface="Courier New" panose="02070309020205020404" pitchFamily="49" charset="0"/>
                </a:rPr>
                <a:t> </a:t>
              </a:r>
              <a:r>
                <a:rPr lang="en-US" altLang="en-US" sz="2000" dirty="0">
                  <a:solidFill>
                    <a:srgbClr val="0070C0"/>
                  </a:solidFill>
                  <a:latin typeface="Courier New" panose="02070309020205020404" pitchFamily="49" charset="0"/>
                </a:rPr>
                <a:t>1</a:t>
              </a:r>
            </a:p>
            <a:p>
              <a:pPr lvl="0" eaLnBrk="0" fontAlgn="base" hangingPunct="0">
                <a:spcBef>
                  <a:spcPct val="0"/>
                </a:spcBef>
                <a:spcAft>
                  <a:spcPct val="0"/>
                </a:spcAft>
              </a:pPr>
              <a:r>
                <a:rPr lang="en-US" altLang="en-US" sz="2000" dirty="0">
                  <a:solidFill>
                    <a:srgbClr val="000000"/>
                  </a:solidFill>
                  <a:latin typeface="Courier New" panose="02070309020205020404" pitchFamily="49" charset="0"/>
                </a:rPr>
                <a:t>   </a:t>
              </a:r>
              <a:r>
                <a:rPr lang="en-US" altLang="en-US" sz="2000" b="1" dirty="0" err="1" smtClean="0">
                  <a:solidFill>
                    <a:srgbClr val="0070C0"/>
                  </a:solidFill>
                  <a:latin typeface="Courier New" panose="02070309020205020404" pitchFamily="49" charset="0"/>
                </a:rPr>
                <a:t>otherfunc</a:t>
              </a:r>
              <a:r>
                <a:rPr lang="en-US" altLang="en-US" sz="2000" b="1" dirty="0" smtClean="0">
                  <a:solidFill>
                    <a:srgbClr val="0070C0"/>
                  </a:solidFill>
                  <a:latin typeface="Courier New" panose="02070309020205020404" pitchFamily="49" charset="0"/>
                </a:rPr>
                <a:t>(Array[</a:t>
              </a:r>
              <a:r>
                <a:rPr lang="en-US" altLang="en-US" sz="2000" b="1" dirty="0" err="1" smtClean="0">
                  <a:solidFill>
                    <a:srgbClr val="0070C0"/>
                  </a:solidFill>
                  <a:latin typeface="Courier New" panose="02070309020205020404" pitchFamily="49" charset="0"/>
                </a:rPr>
                <a:t>i</a:t>
              </a:r>
              <a:r>
                <a:rPr lang="en-US" altLang="en-US" sz="2000" b="1" dirty="0">
                  <a:solidFill>
                    <a:srgbClr val="0070C0"/>
                  </a:solidFill>
                  <a:latin typeface="Courier New" panose="02070309020205020404" pitchFamily="49" charset="0"/>
                </a:rPr>
                <a:t>])</a:t>
              </a:r>
              <a:r>
                <a:rPr lang="en-US" altLang="en-US" sz="2000" b="1" dirty="0">
                  <a:solidFill>
                    <a:srgbClr val="0070C0"/>
                  </a:solidFill>
                </a:rPr>
                <a:t> </a:t>
              </a:r>
              <a:endParaRPr lang="en-US" altLang="en-US" sz="2000" b="1" dirty="0">
                <a:solidFill>
                  <a:srgbClr val="0070C0"/>
                </a:solidFill>
                <a:latin typeface="Arial" panose="020B0604020202020204" pitchFamily="34" charset="0"/>
              </a:endParaRPr>
            </a:p>
          </p:txBody>
        </p:sp>
        <p:sp>
          <p:nvSpPr>
            <p:cNvPr id="44" name="TextBox 43"/>
            <p:cNvSpPr txBox="1"/>
            <p:nvPr/>
          </p:nvSpPr>
          <p:spPr>
            <a:xfrm>
              <a:off x="5554662" y="2294041"/>
              <a:ext cx="2058577" cy="461665"/>
            </a:xfrm>
            <a:prstGeom prst="rect">
              <a:avLst/>
            </a:prstGeom>
            <a:noFill/>
          </p:spPr>
          <p:txBody>
            <a:bodyPr wrap="none" rtlCol="0">
              <a:spAutoFit/>
            </a:bodyPr>
            <a:lstStyle/>
            <a:p>
              <a:r>
                <a:rPr lang="pt-PT" sz="2400" b="1" dirty="0" smtClean="0">
                  <a:solidFill>
                    <a:srgbClr val="0070C0"/>
                  </a:solidFill>
                  <a:latin typeface="Snoopy" panose="00000400000000000000" pitchFamily="2" charset="0"/>
                </a:rPr>
                <a:t>Actor “Y”</a:t>
              </a:r>
              <a:endParaRPr lang="en-US" sz="2400" b="1" dirty="0">
                <a:solidFill>
                  <a:srgbClr val="0070C0"/>
                </a:solidFill>
                <a:latin typeface="Snoopy" panose="00000400000000000000" pitchFamily="2" charset="0"/>
              </a:endParaRPr>
            </a:p>
          </p:txBody>
        </p:sp>
      </p:grpSp>
    </p:spTree>
    <p:extLst>
      <p:ext uri="{BB962C8B-B14F-4D97-AF65-F5344CB8AC3E}">
        <p14:creationId xmlns:p14="http://schemas.microsoft.com/office/powerpoint/2010/main" val="5760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36" y="116632"/>
            <a:ext cx="8946464" cy="707886"/>
          </a:xfrm>
          <a:prstGeom prst="rect">
            <a:avLst/>
          </a:prstGeom>
          <a:noFill/>
        </p:spPr>
        <p:txBody>
          <a:bodyPr wrap="square" rtlCol="0">
            <a:spAutoFit/>
          </a:bodyPr>
          <a:lstStyle/>
          <a:p>
            <a:pPr algn="ctr"/>
            <a:r>
              <a:rPr lang="pt-PT" sz="4000" dirty="0">
                <a:latin typeface="Berlin Sans FB Demi" panose="020E0802020502020306" pitchFamily="34" charset="0"/>
              </a:rPr>
              <a:t>Task parallelism</a:t>
            </a:r>
            <a:endParaRPr lang="en-US" sz="4000" dirty="0">
              <a:latin typeface="Berlin Sans FB Demi" panose="020E0802020502020306" pitchFamily="34" charset="0"/>
            </a:endParaRPr>
          </a:p>
        </p:txBody>
      </p:sp>
      <p:cxnSp>
        <p:nvCxnSpPr>
          <p:cNvPr id="67" name="Straight Arrow Connector 66"/>
          <p:cNvCxnSpPr>
            <a:stCxn id="22" idx="2"/>
            <a:endCxn id="39" idx="1"/>
          </p:cNvCxnSpPr>
          <p:nvPr/>
        </p:nvCxnSpPr>
        <p:spPr>
          <a:xfrm>
            <a:off x="1224677" y="3009796"/>
            <a:ext cx="786974" cy="920684"/>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11751" y="2204214"/>
            <a:ext cx="1750800" cy="805582"/>
            <a:chOff x="472296" y="1831330"/>
            <a:chExt cx="1750800" cy="805582"/>
          </a:xfrm>
        </p:grpSpPr>
        <p:sp>
          <p:nvSpPr>
            <p:cNvPr id="3" name="TextBox 2"/>
            <p:cNvSpPr txBox="1"/>
            <p:nvPr/>
          </p:nvSpPr>
          <p:spPr>
            <a:xfrm>
              <a:off x="472296" y="1831330"/>
              <a:ext cx="1750800" cy="400110"/>
            </a:xfrm>
            <a:prstGeom prst="rect">
              <a:avLst/>
            </a:prstGeom>
            <a:noFill/>
          </p:spPr>
          <p:txBody>
            <a:bodyPr wrap="none" rtlCol="0">
              <a:spAutoFit/>
            </a:bodyPr>
            <a:lstStyle/>
            <a:p>
              <a:r>
                <a:rPr lang="pt-PT" sz="2000" b="1" dirty="0" smtClean="0">
                  <a:solidFill>
                    <a:srgbClr val="C00000"/>
                  </a:solidFill>
                  <a:latin typeface="Snoopy" panose="00000400000000000000" pitchFamily="2" charset="0"/>
                </a:rPr>
                <a:t>Actor “A”</a:t>
              </a:r>
              <a:endParaRPr lang="en-US" sz="2000" b="1" dirty="0">
                <a:solidFill>
                  <a:srgbClr val="C00000"/>
                </a:solidFill>
                <a:latin typeface="Snoopy" panose="00000400000000000000" pitchFamily="2" charset="0"/>
              </a:endParaRPr>
            </a:p>
          </p:txBody>
        </p:sp>
        <p:sp>
          <p:nvSpPr>
            <p:cNvPr id="22" name="Rounded Rectangle 21"/>
            <p:cNvSpPr/>
            <p:nvPr/>
          </p:nvSpPr>
          <p:spPr>
            <a:xfrm>
              <a:off x="755576" y="2204864"/>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cxnSp>
        <p:nvCxnSpPr>
          <p:cNvPr id="27" name="Straight Arrow Connector 26"/>
          <p:cNvCxnSpPr>
            <a:stCxn id="22" idx="3"/>
            <a:endCxn id="48" idx="1"/>
          </p:cNvCxnSpPr>
          <p:nvPr/>
        </p:nvCxnSpPr>
        <p:spPr>
          <a:xfrm flipV="1">
            <a:off x="1754323" y="2290366"/>
            <a:ext cx="2176316" cy="50340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728371" y="3340922"/>
            <a:ext cx="1729961" cy="805582"/>
            <a:chOff x="472296" y="1831330"/>
            <a:chExt cx="1729961" cy="805582"/>
          </a:xfrm>
        </p:grpSpPr>
        <p:sp>
          <p:nvSpPr>
            <p:cNvPr id="38" name="TextBox 37"/>
            <p:cNvSpPr txBox="1"/>
            <p:nvPr/>
          </p:nvSpPr>
          <p:spPr>
            <a:xfrm>
              <a:off x="472296" y="1831330"/>
              <a:ext cx="1729961" cy="400110"/>
            </a:xfrm>
            <a:prstGeom prst="rect">
              <a:avLst/>
            </a:prstGeom>
            <a:noFill/>
          </p:spPr>
          <p:txBody>
            <a:bodyPr wrap="none" rtlCol="0">
              <a:spAutoFit/>
            </a:bodyPr>
            <a:lstStyle/>
            <a:p>
              <a:r>
                <a:rPr lang="pt-PT" sz="2000" b="1" dirty="0" smtClean="0">
                  <a:solidFill>
                    <a:srgbClr val="0070C0"/>
                  </a:solidFill>
                  <a:latin typeface="Snoopy" panose="00000400000000000000" pitchFamily="2" charset="0"/>
                </a:rPr>
                <a:t>Actor “C”</a:t>
              </a:r>
              <a:endParaRPr lang="en-US" sz="2000" b="1" dirty="0">
                <a:solidFill>
                  <a:srgbClr val="0070C0"/>
                </a:solidFill>
                <a:latin typeface="Snoopy" panose="00000400000000000000" pitchFamily="2" charset="0"/>
              </a:endParaRPr>
            </a:p>
          </p:txBody>
        </p:sp>
        <p:sp>
          <p:nvSpPr>
            <p:cNvPr id="39" name="Rounded Rectangle 38"/>
            <p:cNvSpPr/>
            <p:nvPr/>
          </p:nvSpPr>
          <p:spPr>
            <a:xfrm>
              <a:off x="755576" y="2204864"/>
              <a:ext cx="1059292" cy="432048"/>
            </a:xfrm>
            <a:prstGeom prst="roundRect">
              <a:avLst>
                <a:gd name="adj" fmla="val 7918"/>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40" name="Group 39"/>
          <p:cNvGrpSpPr/>
          <p:nvPr/>
        </p:nvGrpSpPr>
        <p:grpSpPr>
          <a:xfrm>
            <a:off x="3647359" y="3009796"/>
            <a:ext cx="1747594" cy="805582"/>
            <a:chOff x="472296" y="1831330"/>
            <a:chExt cx="1747594" cy="805582"/>
          </a:xfrm>
        </p:grpSpPr>
        <p:sp>
          <p:nvSpPr>
            <p:cNvPr id="41" name="TextBox 40"/>
            <p:cNvSpPr txBox="1"/>
            <p:nvPr/>
          </p:nvSpPr>
          <p:spPr>
            <a:xfrm>
              <a:off x="472296" y="1831330"/>
              <a:ext cx="1747594" cy="400110"/>
            </a:xfrm>
            <a:prstGeom prst="rect">
              <a:avLst/>
            </a:prstGeom>
            <a:noFill/>
          </p:spPr>
          <p:txBody>
            <a:bodyPr wrap="none" rtlCol="0">
              <a:spAutoFit/>
            </a:bodyPr>
            <a:lstStyle/>
            <a:p>
              <a:r>
                <a:rPr lang="pt-PT" sz="2000" b="1" dirty="0" smtClean="0">
                  <a:solidFill>
                    <a:srgbClr val="FFC000"/>
                  </a:solidFill>
                  <a:latin typeface="Snoopy" panose="00000400000000000000" pitchFamily="2" charset="0"/>
                </a:rPr>
                <a:t>Actor “D”</a:t>
              </a:r>
              <a:endParaRPr lang="en-US" sz="2000" b="1" dirty="0">
                <a:solidFill>
                  <a:srgbClr val="FFC000"/>
                </a:solidFill>
                <a:latin typeface="Snoopy" panose="00000400000000000000" pitchFamily="2" charset="0"/>
              </a:endParaRPr>
            </a:p>
          </p:txBody>
        </p:sp>
        <p:sp>
          <p:nvSpPr>
            <p:cNvPr id="42" name="Rounded Rectangle 41"/>
            <p:cNvSpPr/>
            <p:nvPr/>
          </p:nvSpPr>
          <p:spPr>
            <a:xfrm>
              <a:off x="755576" y="2204864"/>
              <a:ext cx="1059292" cy="432048"/>
            </a:xfrm>
            <a:prstGeom prst="roundRect">
              <a:avLst>
                <a:gd name="adj" fmla="val 7918"/>
              </a:avLst>
            </a:prstGeom>
            <a:solidFill>
              <a:srgbClr val="FFC000"/>
            </a:soli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43" name="Group 42"/>
          <p:cNvGrpSpPr/>
          <p:nvPr/>
        </p:nvGrpSpPr>
        <p:grpSpPr>
          <a:xfrm>
            <a:off x="3294158" y="4498992"/>
            <a:ext cx="1736373" cy="805582"/>
            <a:chOff x="472296" y="1831330"/>
            <a:chExt cx="1736373" cy="805582"/>
          </a:xfrm>
        </p:grpSpPr>
        <p:sp>
          <p:nvSpPr>
            <p:cNvPr id="44" name="TextBox 43"/>
            <p:cNvSpPr txBox="1"/>
            <p:nvPr/>
          </p:nvSpPr>
          <p:spPr>
            <a:xfrm>
              <a:off x="472296" y="1831330"/>
              <a:ext cx="1736373" cy="400110"/>
            </a:xfrm>
            <a:prstGeom prst="rect">
              <a:avLst/>
            </a:prstGeom>
            <a:noFill/>
          </p:spPr>
          <p:txBody>
            <a:bodyPr wrap="none" rtlCol="0">
              <a:spAutoFit/>
            </a:bodyPr>
            <a:lstStyle/>
            <a:p>
              <a:r>
                <a:rPr lang="pt-PT" sz="2000" b="1" dirty="0" smtClean="0">
                  <a:solidFill>
                    <a:srgbClr val="FF0000"/>
                  </a:solidFill>
                  <a:latin typeface="Snoopy" panose="00000400000000000000" pitchFamily="2" charset="0"/>
                </a:rPr>
                <a:t>Actor “G”</a:t>
              </a:r>
              <a:endParaRPr lang="en-US" sz="2000" b="1" dirty="0">
                <a:solidFill>
                  <a:srgbClr val="FF0000"/>
                </a:solidFill>
                <a:latin typeface="Snoopy" panose="00000400000000000000" pitchFamily="2" charset="0"/>
              </a:endParaRPr>
            </a:p>
          </p:txBody>
        </p:sp>
        <p:sp>
          <p:nvSpPr>
            <p:cNvPr id="45" name="Rounded Rectangle 44"/>
            <p:cNvSpPr/>
            <p:nvPr/>
          </p:nvSpPr>
          <p:spPr>
            <a:xfrm>
              <a:off x="755576" y="2204864"/>
              <a:ext cx="1059292" cy="432048"/>
            </a:xfrm>
            <a:prstGeom prst="roundRect">
              <a:avLst>
                <a:gd name="adj" fmla="val 7918"/>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46" name="Group 45"/>
          <p:cNvGrpSpPr/>
          <p:nvPr/>
        </p:nvGrpSpPr>
        <p:grpSpPr>
          <a:xfrm>
            <a:off x="3647359" y="1700808"/>
            <a:ext cx="1739579" cy="805582"/>
            <a:chOff x="472296" y="1831330"/>
            <a:chExt cx="1739579" cy="805582"/>
          </a:xfrm>
        </p:grpSpPr>
        <p:sp>
          <p:nvSpPr>
            <p:cNvPr id="47" name="TextBox 46"/>
            <p:cNvSpPr txBox="1"/>
            <p:nvPr/>
          </p:nvSpPr>
          <p:spPr>
            <a:xfrm>
              <a:off x="472296" y="1831330"/>
              <a:ext cx="1739579" cy="400110"/>
            </a:xfrm>
            <a:prstGeom prst="rect">
              <a:avLst/>
            </a:prstGeom>
            <a:noFill/>
          </p:spPr>
          <p:txBody>
            <a:bodyPr wrap="none" rtlCol="0">
              <a:spAutoFit/>
            </a:bodyPr>
            <a:lstStyle/>
            <a:p>
              <a:r>
                <a:rPr lang="pt-PT" sz="2000" b="1" dirty="0" smtClean="0">
                  <a:solidFill>
                    <a:srgbClr val="00B050"/>
                  </a:solidFill>
                  <a:latin typeface="Snoopy" panose="00000400000000000000" pitchFamily="2" charset="0"/>
                </a:rPr>
                <a:t>Actor “B”</a:t>
              </a:r>
              <a:endParaRPr lang="en-US" sz="2000" b="1" dirty="0">
                <a:solidFill>
                  <a:srgbClr val="00B050"/>
                </a:solidFill>
                <a:latin typeface="Snoopy" panose="00000400000000000000" pitchFamily="2" charset="0"/>
              </a:endParaRPr>
            </a:p>
          </p:txBody>
        </p:sp>
        <p:sp>
          <p:nvSpPr>
            <p:cNvPr id="48" name="Rounded Rectangle 47"/>
            <p:cNvSpPr/>
            <p:nvPr/>
          </p:nvSpPr>
          <p:spPr>
            <a:xfrm>
              <a:off x="755576" y="2204864"/>
              <a:ext cx="1059292" cy="432048"/>
            </a:xfrm>
            <a:prstGeom prst="roundRect">
              <a:avLst>
                <a:gd name="adj" fmla="val 7918"/>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49" name="Group 48"/>
          <p:cNvGrpSpPr/>
          <p:nvPr/>
        </p:nvGrpSpPr>
        <p:grpSpPr>
          <a:xfrm>
            <a:off x="5807599" y="2390981"/>
            <a:ext cx="1704313" cy="805582"/>
            <a:chOff x="472296" y="1831330"/>
            <a:chExt cx="1704313" cy="805582"/>
          </a:xfrm>
        </p:grpSpPr>
        <p:sp>
          <p:nvSpPr>
            <p:cNvPr id="50" name="TextBox 49"/>
            <p:cNvSpPr txBox="1"/>
            <p:nvPr/>
          </p:nvSpPr>
          <p:spPr>
            <a:xfrm>
              <a:off x="472296" y="1831330"/>
              <a:ext cx="1704313" cy="400110"/>
            </a:xfrm>
            <a:prstGeom prst="rect">
              <a:avLst/>
            </a:prstGeom>
            <a:noFill/>
          </p:spPr>
          <p:txBody>
            <a:bodyPr wrap="none" rtlCol="0">
              <a:spAutoFit/>
            </a:bodyPr>
            <a:lstStyle/>
            <a:p>
              <a:r>
                <a:rPr lang="pt-PT" sz="2000" b="1" dirty="0" smtClean="0">
                  <a:solidFill>
                    <a:srgbClr val="7030A0"/>
                  </a:solidFill>
                  <a:latin typeface="Snoopy" panose="00000400000000000000" pitchFamily="2" charset="0"/>
                </a:rPr>
                <a:t>Actor “E”</a:t>
              </a:r>
              <a:endParaRPr lang="en-US" sz="2000" b="1" dirty="0">
                <a:solidFill>
                  <a:srgbClr val="7030A0"/>
                </a:solidFill>
                <a:latin typeface="Snoopy" panose="00000400000000000000" pitchFamily="2" charset="0"/>
              </a:endParaRPr>
            </a:p>
          </p:txBody>
        </p:sp>
        <p:sp>
          <p:nvSpPr>
            <p:cNvPr id="51" name="Rounded Rectangle 50"/>
            <p:cNvSpPr/>
            <p:nvPr/>
          </p:nvSpPr>
          <p:spPr>
            <a:xfrm>
              <a:off x="755576" y="2204864"/>
              <a:ext cx="1059292" cy="432048"/>
            </a:xfrm>
            <a:prstGeom prst="roundRect">
              <a:avLst>
                <a:gd name="adj" fmla="val 7918"/>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52" name="Group 51"/>
          <p:cNvGrpSpPr/>
          <p:nvPr/>
        </p:nvGrpSpPr>
        <p:grpSpPr>
          <a:xfrm>
            <a:off x="5505289" y="4062351"/>
            <a:ext cx="1749197" cy="805582"/>
            <a:chOff x="472296" y="1831330"/>
            <a:chExt cx="1749197" cy="805582"/>
          </a:xfrm>
        </p:grpSpPr>
        <p:sp>
          <p:nvSpPr>
            <p:cNvPr id="53" name="TextBox 52"/>
            <p:cNvSpPr txBox="1"/>
            <p:nvPr/>
          </p:nvSpPr>
          <p:spPr>
            <a:xfrm>
              <a:off x="472296" y="1831330"/>
              <a:ext cx="1749197" cy="400110"/>
            </a:xfrm>
            <a:prstGeom prst="rect">
              <a:avLst/>
            </a:prstGeom>
            <a:noFill/>
          </p:spPr>
          <p:txBody>
            <a:bodyPr wrap="none" rtlCol="0">
              <a:spAutoFit/>
            </a:bodyPr>
            <a:lstStyle/>
            <a:p>
              <a:r>
                <a:rPr lang="pt-PT" sz="2000" b="1" dirty="0" smtClean="0">
                  <a:latin typeface="Snoopy" panose="00000400000000000000" pitchFamily="2" charset="0"/>
                </a:rPr>
                <a:t>Actor “H”</a:t>
              </a:r>
              <a:endParaRPr lang="en-US" sz="2000" b="1" dirty="0">
                <a:latin typeface="Snoopy" panose="00000400000000000000" pitchFamily="2" charset="0"/>
              </a:endParaRPr>
            </a:p>
          </p:txBody>
        </p:sp>
        <p:sp>
          <p:nvSpPr>
            <p:cNvPr id="54" name="Rounded Rectangle 53"/>
            <p:cNvSpPr/>
            <p:nvPr/>
          </p:nvSpPr>
          <p:spPr>
            <a:xfrm>
              <a:off x="755576" y="2204864"/>
              <a:ext cx="1059292" cy="432048"/>
            </a:xfrm>
            <a:prstGeom prst="roundRect">
              <a:avLst>
                <a:gd name="adj" fmla="val 7918"/>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55" name="Group 54"/>
          <p:cNvGrpSpPr/>
          <p:nvPr/>
        </p:nvGrpSpPr>
        <p:grpSpPr>
          <a:xfrm>
            <a:off x="5273211" y="5565499"/>
            <a:ext cx="1728358" cy="805582"/>
            <a:chOff x="472296" y="1831330"/>
            <a:chExt cx="1728358" cy="805582"/>
          </a:xfrm>
        </p:grpSpPr>
        <p:sp>
          <p:nvSpPr>
            <p:cNvPr id="56" name="TextBox 55"/>
            <p:cNvSpPr txBox="1"/>
            <p:nvPr/>
          </p:nvSpPr>
          <p:spPr>
            <a:xfrm>
              <a:off x="472296" y="1831330"/>
              <a:ext cx="1728358" cy="400110"/>
            </a:xfrm>
            <a:prstGeom prst="rect">
              <a:avLst/>
            </a:prstGeom>
            <a:noFill/>
          </p:spPr>
          <p:txBody>
            <a:bodyPr wrap="none" rtlCol="0">
              <a:spAutoFit/>
            </a:bodyPr>
            <a:lstStyle/>
            <a:p>
              <a:r>
                <a:rPr lang="pt-PT" sz="2000" b="1" dirty="0" smtClean="0">
                  <a:solidFill>
                    <a:schemeClr val="bg1">
                      <a:lumMod val="50000"/>
                    </a:schemeClr>
                  </a:solidFill>
                  <a:latin typeface="Snoopy" panose="00000400000000000000" pitchFamily="2" charset="0"/>
                </a:rPr>
                <a:t>Actor “J”</a:t>
              </a:r>
              <a:endParaRPr lang="en-US" sz="2000" b="1" dirty="0">
                <a:solidFill>
                  <a:schemeClr val="bg1">
                    <a:lumMod val="50000"/>
                  </a:schemeClr>
                </a:solidFill>
                <a:latin typeface="Snoopy" panose="00000400000000000000" pitchFamily="2" charset="0"/>
              </a:endParaRPr>
            </a:p>
          </p:txBody>
        </p:sp>
        <p:sp>
          <p:nvSpPr>
            <p:cNvPr id="57" name="Rounded Rectangle 56"/>
            <p:cNvSpPr/>
            <p:nvPr/>
          </p:nvSpPr>
          <p:spPr>
            <a:xfrm>
              <a:off x="755576" y="2204864"/>
              <a:ext cx="1059292" cy="432048"/>
            </a:xfrm>
            <a:prstGeom prst="roundRect">
              <a:avLst>
                <a:gd name="adj" fmla="val 7918"/>
              </a:avLst>
            </a:prstGeom>
            <a:solidFill>
              <a:schemeClr val="bg1">
                <a:lumMod val="50000"/>
              </a:schemeClr>
            </a:solid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58" name="Group 57"/>
          <p:cNvGrpSpPr/>
          <p:nvPr/>
        </p:nvGrpSpPr>
        <p:grpSpPr>
          <a:xfrm>
            <a:off x="7150171" y="5162708"/>
            <a:ext cx="1744388" cy="805582"/>
            <a:chOff x="472296" y="1831330"/>
            <a:chExt cx="1744388" cy="805582"/>
          </a:xfrm>
        </p:grpSpPr>
        <p:sp>
          <p:nvSpPr>
            <p:cNvPr id="59" name="TextBox 58"/>
            <p:cNvSpPr txBox="1"/>
            <p:nvPr/>
          </p:nvSpPr>
          <p:spPr>
            <a:xfrm>
              <a:off x="472296" y="1831330"/>
              <a:ext cx="1744388" cy="400110"/>
            </a:xfrm>
            <a:prstGeom prst="rect">
              <a:avLst/>
            </a:prstGeom>
            <a:noFill/>
          </p:spPr>
          <p:txBody>
            <a:bodyPr wrap="none" rtlCol="0">
              <a:spAutoFit/>
            </a:bodyPr>
            <a:lstStyle/>
            <a:p>
              <a:r>
                <a:rPr lang="pt-PT" sz="2000" b="1" dirty="0" smtClean="0">
                  <a:solidFill>
                    <a:schemeClr val="bg1">
                      <a:lumMod val="75000"/>
                    </a:schemeClr>
                  </a:solidFill>
                  <a:latin typeface="Snoopy" panose="00000400000000000000" pitchFamily="2" charset="0"/>
                </a:rPr>
                <a:t>Actor “K”</a:t>
              </a:r>
              <a:endParaRPr lang="en-US" sz="2000" b="1" dirty="0">
                <a:solidFill>
                  <a:schemeClr val="bg1">
                    <a:lumMod val="75000"/>
                  </a:schemeClr>
                </a:solidFill>
                <a:latin typeface="Snoopy" panose="00000400000000000000" pitchFamily="2" charset="0"/>
              </a:endParaRPr>
            </a:p>
          </p:txBody>
        </p:sp>
        <p:sp>
          <p:nvSpPr>
            <p:cNvPr id="60" name="Rounded Rectangle 59"/>
            <p:cNvSpPr/>
            <p:nvPr/>
          </p:nvSpPr>
          <p:spPr>
            <a:xfrm>
              <a:off x="755576" y="2204864"/>
              <a:ext cx="1059292" cy="432048"/>
            </a:xfrm>
            <a:prstGeom prst="roundRect">
              <a:avLst>
                <a:gd name="adj" fmla="val 7918"/>
              </a:avLst>
            </a:prstGeom>
            <a:solidFill>
              <a:schemeClr val="bg1">
                <a:lumMod val="8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61" name="Group 60"/>
          <p:cNvGrpSpPr/>
          <p:nvPr/>
        </p:nvGrpSpPr>
        <p:grpSpPr>
          <a:xfrm>
            <a:off x="7291195" y="3154155"/>
            <a:ext cx="1638590" cy="805582"/>
            <a:chOff x="472296" y="1831330"/>
            <a:chExt cx="1638590" cy="805582"/>
          </a:xfrm>
        </p:grpSpPr>
        <p:sp>
          <p:nvSpPr>
            <p:cNvPr id="62" name="TextBox 61"/>
            <p:cNvSpPr txBox="1"/>
            <p:nvPr/>
          </p:nvSpPr>
          <p:spPr>
            <a:xfrm>
              <a:off x="472296" y="1831330"/>
              <a:ext cx="1638590" cy="400110"/>
            </a:xfrm>
            <a:prstGeom prst="rect">
              <a:avLst/>
            </a:prstGeom>
            <a:noFill/>
          </p:spPr>
          <p:txBody>
            <a:bodyPr wrap="none" rtlCol="0">
              <a:spAutoFit/>
            </a:bodyPr>
            <a:lstStyle/>
            <a:p>
              <a:r>
                <a:rPr lang="pt-PT" sz="2000" b="1" dirty="0" smtClean="0">
                  <a:solidFill>
                    <a:schemeClr val="accent5">
                      <a:lumMod val="50000"/>
                    </a:schemeClr>
                  </a:solidFill>
                  <a:latin typeface="Snoopy" panose="00000400000000000000" pitchFamily="2" charset="0"/>
                </a:rPr>
                <a:t>Actor “I”</a:t>
              </a:r>
              <a:endParaRPr lang="en-US" sz="2000" b="1" dirty="0">
                <a:solidFill>
                  <a:schemeClr val="accent5">
                    <a:lumMod val="50000"/>
                  </a:schemeClr>
                </a:solidFill>
                <a:latin typeface="Snoopy" panose="00000400000000000000" pitchFamily="2" charset="0"/>
              </a:endParaRPr>
            </a:p>
          </p:txBody>
        </p:sp>
        <p:sp>
          <p:nvSpPr>
            <p:cNvPr id="63" name="Rounded Rectangle 62"/>
            <p:cNvSpPr/>
            <p:nvPr/>
          </p:nvSpPr>
          <p:spPr>
            <a:xfrm>
              <a:off x="755576" y="2204864"/>
              <a:ext cx="1059292" cy="432048"/>
            </a:xfrm>
            <a:prstGeom prst="roundRect">
              <a:avLst>
                <a:gd name="adj" fmla="val 7918"/>
              </a:avLst>
            </a:prstGeom>
            <a:solidFill>
              <a:schemeClr val="accent5">
                <a:lumMod val="50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grpSp>
        <p:nvGrpSpPr>
          <p:cNvPr id="64" name="Group 63"/>
          <p:cNvGrpSpPr/>
          <p:nvPr/>
        </p:nvGrpSpPr>
        <p:grpSpPr>
          <a:xfrm>
            <a:off x="411870" y="4462461"/>
            <a:ext cx="1702710" cy="805582"/>
            <a:chOff x="472296" y="1831330"/>
            <a:chExt cx="1702710" cy="805582"/>
          </a:xfrm>
        </p:grpSpPr>
        <p:sp>
          <p:nvSpPr>
            <p:cNvPr id="65" name="TextBox 64"/>
            <p:cNvSpPr txBox="1"/>
            <p:nvPr/>
          </p:nvSpPr>
          <p:spPr>
            <a:xfrm>
              <a:off x="472296" y="1831330"/>
              <a:ext cx="1702710" cy="400110"/>
            </a:xfrm>
            <a:prstGeom prst="rect">
              <a:avLst/>
            </a:prstGeom>
            <a:noFill/>
          </p:spPr>
          <p:txBody>
            <a:bodyPr wrap="none" rtlCol="0">
              <a:spAutoFit/>
            </a:bodyPr>
            <a:lstStyle/>
            <a:p>
              <a:r>
                <a:rPr lang="pt-PT" sz="2000" b="1" dirty="0" smtClean="0">
                  <a:solidFill>
                    <a:srgbClr val="92D050"/>
                  </a:solidFill>
                  <a:latin typeface="Snoopy" panose="00000400000000000000" pitchFamily="2" charset="0"/>
                </a:rPr>
                <a:t>Actor “F”</a:t>
              </a:r>
              <a:endParaRPr lang="en-US" sz="2000" b="1" dirty="0">
                <a:solidFill>
                  <a:srgbClr val="92D050"/>
                </a:solidFill>
                <a:latin typeface="Snoopy" panose="00000400000000000000" pitchFamily="2" charset="0"/>
              </a:endParaRPr>
            </a:p>
          </p:txBody>
        </p:sp>
        <p:sp>
          <p:nvSpPr>
            <p:cNvPr id="66" name="Rounded Rectangle 65"/>
            <p:cNvSpPr/>
            <p:nvPr/>
          </p:nvSpPr>
          <p:spPr>
            <a:xfrm>
              <a:off x="755576" y="2204864"/>
              <a:ext cx="1059292" cy="432048"/>
            </a:xfrm>
            <a:prstGeom prst="roundRect">
              <a:avLst>
                <a:gd name="adj" fmla="val 7918"/>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cxnSp>
        <p:nvCxnSpPr>
          <p:cNvPr id="68" name="Straight Arrow Connector 67"/>
          <p:cNvCxnSpPr>
            <a:stCxn id="39" idx="2"/>
            <a:endCxn id="66" idx="3"/>
          </p:cNvCxnSpPr>
          <p:nvPr/>
        </p:nvCxnSpPr>
        <p:spPr>
          <a:xfrm flipH="1">
            <a:off x="1754442" y="4146504"/>
            <a:ext cx="786855" cy="90551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9" idx="2"/>
            <a:endCxn id="45" idx="1"/>
          </p:cNvCxnSpPr>
          <p:nvPr/>
        </p:nvCxnSpPr>
        <p:spPr>
          <a:xfrm>
            <a:off x="2541297" y="4146504"/>
            <a:ext cx="1036141" cy="94204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9" idx="3"/>
            <a:endCxn id="42" idx="1"/>
          </p:cNvCxnSpPr>
          <p:nvPr/>
        </p:nvCxnSpPr>
        <p:spPr>
          <a:xfrm flipV="1">
            <a:off x="3070943" y="3599354"/>
            <a:ext cx="859696" cy="33112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8" idx="3"/>
            <a:endCxn id="51" idx="1"/>
          </p:cNvCxnSpPr>
          <p:nvPr/>
        </p:nvCxnSpPr>
        <p:spPr>
          <a:xfrm>
            <a:off x="4989931" y="2290366"/>
            <a:ext cx="1100948" cy="69017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51" idx="1"/>
            <a:endCxn id="42" idx="3"/>
          </p:cNvCxnSpPr>
          <p:nvPr/>
        </p:nvCxnSpPr>
        <p:spPr>
          <a:xfrm flipH="1">
            <a:off x="4989931" y="2980539"/>
            <a:ext cx="1100948" cy="61881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51" idx="2"/>
            <a:endCxn id="63" idx="1"/>
          </p:cNvCxnSpPr>
          <p:nvPr/>
        </p:nvCxnSpPr>
        <p:spPr>
          <a:xfrm>
            <a:off x="6620525" y="3196563"/>
            <a:ext cx="953950" cy="54715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4" idx="2"/>
            <a:endCxn id="60" idx="1"/>
          </p:cNvCxnSpPr>
          <p:nvPr/>
        </p:nvCxnSpPr>
        <p:spPr>
          <a:xfrm>
            <a:off x="6318215" y="4867933"/>
            <a:ext cx="1115236" cy="88433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5" idx="2"/>
            <a:endCxn id="57" idx="1"/>
          </p:cNvCxnSpPr>
          <p:nvPr/>
        </p:nvCxnSpPr>
        <p:spPr>
          <a:xfrm>
            <a:off x="4107084" y="5304574"/>
            <a:ext cx="1449407" cy="850483"/>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63" idx="2"/>
            <a:endCxn id="54" idx="3"/>
          </p:cNvCxnSpPr>
          <p:nvPr/>
        </p:nvCxnSpPr>
        <p:spPr>
          <a:xfrm flipH="1">
            <a:off x="6847861" y="3959737"/>
            <a:ext cx="1256260" cy="692172"/>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45" idx="3"/>
            <a:endCxn id="51" idx="1"/>
          </p:cNvCxnSpPr>
          <p:nvPr/>
        </p:nvCxnSpPr>
        <p:spPr>
          <a:xfrm flipV="1">
            <a:off x="4636730" y="2980539"/>
            <a:ext cx="1454149" cy="210801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66" idx="3"/>
            <a:endCxn id="57" idx="1"/>
          </p:cNvCxnSpPr>
          <p:nvPr/>
        </p:nvCxnSpPr>
        <p:spPr>
          <a:xfrm>
            <a:off x="1754442" y="5052019"/>
            <a:ext cx="3802049" cy="1103038"/>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97536" y="915396"/>
            <a:ext cx="8946464" cy="523220"/>
          </a:xfrm>
          <a:prstGeom prst="rect">
            <a:avLst/>
          </a:prstGeom>
          <a:noFill/>
        </p:spPr>
        <p:txBody>
          <a:bodyPr wrap="square" rtlCol="0">
            <a:spAutoFit/>
          </a:bodyPr>
          <a:lstStyle/>
          <a:p>
            <a:pPr algn="ctr"/>
            <a:r>
              <a:rPr lang="pt-PT" sz="2800" dirty="0" smtClean="0">
                <a:latin typeface="Berlin Sans FB Demi" panose="020E0802020502020306" pitchFamily="34" charset="0"/>
              </a:rPr>
              <a:t>DAG task model</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172524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par>
                          <p:cTn id="8" fill="hold">
                            <p:stCondLst>
                              <p:cond delay="25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50"/>
                                        <p:tgtEl>
                                          <p:spTgt spid="67"/>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250"/>
                                        <p:tgtEl>
                                          <p:spTgt spid="27"/>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5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250"/>
                                        <p:tgtEl>
                                          <p:spTgt spid="37"/>
                                        </p:tgtEl>
                                      </p:cBhvr>
                                    </p:animEffect>
                                  </p:childTnLst>
                                </p:cTn>
                              </p:par>
                            </p:childTnLst>
                          </p:cTn>
                        </p:par>
                        <p:par>
                          <p:cTn id="22" fill="hold">
                            <p:stCondLst>
                              <p:cond delay="750"/>
                            </p:stCondLst>
                            <p:childTnLst>
                              <p:par>
                                <p:cTn id="23" presetID="22" presetClass="entr" presetSubtype="2"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right)">
                                      <p:cBhvr>
                                        <p:cTn id="25" dur="250"/>
                                        <p:tgtEl>
                                          <p:spTgt spid="68"/>
                                        </p:tgtEl>
                                      </p:cBhvr>
                                    </p:animEffect>
                                  </p:childTnLst>
                                </p:cTn>
                              </p:par>
                              <p:par>
                                <p:cTn id="26" presetID="22" presetClass="entr" presetSubtype="8"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250"/>
                                        <p:tgtEl>
                                          <p:spTgt spid="69"/>
                                        </p:tgtEl>
                                      </p:cBhvr>
                                    </p:animEffect>
                                  </p:childTnLst>
                                </p:cTn>
                              </p:par>
                              <p:par>
                                <p:cTn id="29" presetID="22" presetClass="entr" presetSubtype="8"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250"/>
                                        <p:tgtEl>
                                          <p:spTgt spid="72"/>
                                        </p:tgtEl>
                                      </p:cBhvr>
                                    </p:animEffect>
                                  </p:childTnLst>
                                </p:cTn>
                              </p:par>
                              <p:par>
                                <p:cTn id="32" presetID="22" presetClass="entr" presetSubtype="8"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left)">
                                      <p:cBhvr>
                                        <p:cTn id="34" dur="250"/>
                                        <p:tgtEl>
                                          <p:spTgt spid="75"/>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25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250"/>
                                        <p:tgtEl>
                                          <p:spTgt spid="49"/>
                                        </p:tgtEl>
                                      </p:cBhvr>
                                    </p:animEffect>
                                  </p:childTnLst>
                                </p:cTn>
                              </p:par>
                              <p:par>
                                <p:cTn id="42" presetID="10" presetClass="entr" presetSubtype="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250"/>
                                        <p:tgtEl>
                                          <p:spTgt spid="64"/>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50"/>
                                        <p:tgtEl>
                                          <p:spTgt spid="40"/>
                                        </p:tgtEl>
                                      </p:cBhvr>
                                    </p:animEffect>
                                  </p:childTnLst>
                                </p:cTn>
                              </p:par>
                            </p:childTnLst>
                          </p:cTn>
                        </p:par>
                        <p:par>
                          <p:cTn id="48" fill="hold">
                            <p:stCondLst>
                              <p:cond delay="1250"/>
                            </p:stCondLst>
                            <p:childTnLst>
                              <p:par>
                                <p:cTn id="49" presetID="22" presetClass="entr" presetSubtype="8"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left)">
                                      <p:cBhvr>
                                        <p:cTn id="51" dur="250"/>
                                        <p:tgtEl>
                                          <p:spTgt spid="97"/>
                                        </p:tgtEl>
                                      </p:cBhvr>
                                    </p:animEffect>
                                  </p:childTnLst>
                                </p:cTn>
                              </p:par>
                              <p:par>
                                <p:cTn id="52" presetID="22" presetClass="entr" presetSubtype="8" fill="hold" nodeType="with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wipe(left)">
                                      <p:cBhvr>
                                        <p:cTn id="54" dur="250"/>
                                        <p:tgtEl>
                                          <p:spTgt spid="88"/>
                                        </p:tgtEl>
                                      </p:cBhvr>
                                    </p:animEffect>
                                  </p:childTnLst>
                                </p:cTn>
                              </p:par>
                              <p:par>
                                <p:cTn id="55" presetID="22" presetClass="entr" presetSubtype="8"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left)">
                                      <p:cBhvr>
                                        <p:cTn id="57" dur="250"/>
                                        <p:tgtEl>
                                          <p:spTgt spid="94"/>
                                        </p:tgtEl>
                                      </p:cBhvr>
                                    </p:animEffect>
                                  </p:childTnLst>
                                </p:cTn>
                              </p:par>
                              <p:par>
                                <p:cTn id="58" presetID="22" presetClass="entr" presetSubtype="2" fill="hold"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right)">
                                      <p:cBhvr>
                                        <p:cTn id="60" dur="250"/>
                                        <p:tgtEl>
                                          <p:spTgt spid="79"/>
                                        </p:tgtEl>
                                      </p:cBhvr>
                                    </p:animEffect>
                                  </p:childTnLst>
                                </p:cTn>
                              </p:par>
                              <p:par>
                                <p:cTn id="61" presetID="22" presetClass="entr" presetSubtype="8"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wipe(left)">
                                      <p:cBhvr>
                                        <p:cTn id="63" dur="250"/>
                                        <p:tgtEl>
                                          <p:spTgt spid="82"/>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250"/>
                                        <p:tgtEl>
                                          <p:spTgt spid="61"/>
                                        </p:tgtEl>
                                      </p:cBhvr>
                                    </p:animEffect>
                                  </p:childTnLst>
                                </p:cTn>
                              </p:par>
                              <p:par>
                                <p:cTn id="68" presetID="10"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250"/>
                                        <p:tgtEl>
                                          <p:spTgt spid="55"/>
                                        </p:tgtEl>
                                      </p:cBhvr>
                                    </p:animEffect>
                                  </p:childTnLst>
                                </p:cTn>
                              </p:par>
                            </p:childTnLst>
                          </p:cTn>
                        </p:par>
                        <p:par>
                          <p:cTn id="71" fill="hold">
                            <p:stCondLst>
                              <p:cond delay="1750"/>
                            </p:stCondLst>
                            <p:childTnLst>
                              <p:par>
                                <p:cTn id="72" presetID="22" presetClass="entr" presetSubtype="2" fill="hold" nodeType="afterEffect">
                                  <p:stCondLst>
                                    <p:cond delay="0"/>
                                  </p:stCondLst>
                                  <p:childTnLst>
                                    <p:set>
                                      <p:cBhvr>
                                        <p:cTn id="73" dur="1" fill="hold">
                                          <p:stCondLst>
                                            <p:cond delay="0"/>
                                          </p:stCondLst>
                                        </p:cTn>
                                        <p:tgtEl>
                                          <p:spTgt spid="91"/>
                                        </p:tgtEl>
                                        <p:attrNameLst>
                                          <p:attrName>style.visibility</p:attrName>
                                        </p:attrNameLst>
                                      </p:cBhvr>
                                      <p:to>
                                        <p:strVal val="visible"/>
                                      </p:to>
                                    </p:set>
                                    <p:animEffect transition="in" filter="wipe(right)">
                                      <p:cBhvr>
                                        <p:cTn id="74" dur="250"/>
                                        <p:tgtEl>
                                          <p:spTgt spid="91"/>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250"/>
                                        <p:tgtEl>
                                          <p:spTgt spid="52"/>
                                        </p:tgtEl>
                                      </p:cBhvr>
                                    </p:animEffect>
                                  </p:childTnLst>
                                </p:cTn>
                              </p:par>
                            </p:childTnLst>
                          </p:cTn>
                        </p:par>
                        <p:par>
                          <p:cTn id="79" fill="hold">
                            <p:stCondLst>
                              <p:cond delay="2250"/>
                            </p:stCondLst>
                            <p:childTnLst>
                              <p:par>
                                <p:cTn id="80" presetID="22" presetClass="entr" presetSubtype="8"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250"/>
                                        <p:tgtEl>
                                          <p:spTgt spid="85"/>
                                        </p:tgtEl>
                                      </p:cBhvr>
                                    </p:animEffec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
          <p:cNvSpPr>
            <a:spLocks noChangeArrowheads="1"/>
          </p:cNvSpPr>
          <p:nvPr/>
        </p:nvSpPr>
        <p:spPr bwMode="auto">
          <a:xfrm>
            <a:off x="205748" y="865743"/>
            <a:ext cx="5945284" cy="3139321"/>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x := A()</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if</a:t>
            </a:r>
            <a:r>
              <a:rPr kumimoji="0" lang="pt-PT" altLang="en-US" i="0" u="none" strike="noStrike" cap="none" normalizeH="0" dirty="0" smtClean="0">
                <a:ln>
                  <a:noFill/>
                </a:ln>
                <a:solidFill>
                  <a:schemeClr val="tx1"/>
                </a:solidFill>
                <a:effectLst/>
                <a:latin typeface="Courier New" panose="02070309020205020404" pitchFamily="49" charset="0"/>
                <a:cs typeface="Courier New" panose="02070309020205020404" pitchFamily="49" charset="0"/>
              </a:rPr>
              <a:t> (x &gt; 1)</a:t>
            </a:r>
            <a:r>
              <a:rPr lang="en-US" altLang="en-US" dirty="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solidFill>
                  <a:srgbClr val="00B050"/>
                </a:solidFill>
                <a:latin typeface="Courier New" panose="02070309020205020404" pitchFamily="49" charset="0"/>
                <a:cs typeface="Courier New" panose="02070309020205020404" pitchFamily="49" charset="0"/>
              </a:rPr>
              <a:t>#pragma omp parallel for reduction(+:y)</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latin typeface="Courier New" panose="02070309020205020404" pitchFamily="49" charset="0"/>
                <a:cs typeface="Courier New" panose="02070309020205020404" pitchFamily="49" charset="0"/>
              </a:rPr>
              <a:t>for</a:t>
            </a:r>
            <a:r>
              <a:rPr lang="pt-PT" altLang="en-US" dirty="0" smtClean="0">
                <a:latin typeface="Courier New" panose="02070309020205020404" pitchFamily="49" charset="0"/>
                <a:cs typeface="Courier New" panose="02070309020205020404" pitchFamily="49" charset="0"/>
              </a:rPr>
              <a:t> (i=0; i&lt;4; i++)</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y := B(i)</a:t>
            </a:r>
            <a:endParaRPr lang="en-US" altLang="en-US" dirty="0" smtClean="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b="1" dirty="0" smtClean="0">
                <a:latin typeface="Courier New" panose="02070309020205020404" pitchFamily="49" charset="0"/>
                <a:cs typeface="Courier New" panose="02070309020205020404" pitchFamily="49" charset="0"/>
              </a:rPr>
              <a:t>} else {</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solidFill>
                  <a:srgbClr val="00B050"/>
                </a:solidFill>
                <a:latin typeface="Courier New" panose="02070309020205020404" pitchFamily="49" charset="0"/>
                <a:cs typeface="Courier New" panose="02070309020205020404" pitchFamily="49" charset="0"/>
              </a:rPr>
              <a:t>#</a:t>
            </a:r>
            <a:r>
              <a:rPr lang="pt-PT" altLang="en-US" b="1" dirty="0">
                <a:solidFill>
                  <a:srgbClr val="00B050"/>
                </a:solidFill>
                <a:latin typeface="Courier New" panose="02070309020205020404" pitchFamily="49" charset="0"/>
                <a:cs typeface="Courier New" panose="02070309020205020404" pitchFamily="49" charset="0"/>
              </a:rPr>
              <a:t>pragma omp parallel for reduction(+:y)</a:t>
            </a:r>
          </a:p>
          <a:p>
            <a:pPr lvl="0" eaLnBrk="0" fontAlgn="base" hangingPunct="0">
              <a:spcBef>
                <a:spcPct val="0"/>
              </a:spcBef>
              <a:spcAft>
                <a:spcPct val="0"/>
              </a:spcAft>
            </a:pPr>
            <a:r>
              <a:rPr lang="pt-PT" altLang="en-US" dirty="0">
                <a:latin typeface="Courier New" panose="02070309020205020404" pitchFamily="49" charset="0"/>
                <a:cs typeface="Courier New" panose="02070309020205020404" pitchFamily="49" charset="0"/>
              </a:rPr>
              <a:t>   </a:t>
            </a:r>
            <a:r>
              <a:rPr lang="pt-PT" altLang="en-US" b="1" dirty="0">
                <a:latin typeface="Courier New" panose="02070309020205020404" pitchFamily="49" charset="0"/>
                <a:cs typeface="Courier New" panose="02070309020205020404" pitchFamily="49" charset="0"/>
              </a:rPr>
              <a:t>for</a:t>
            </a:r>
            <a:r>
              <a:rPr lang="pt-PT" altLang="en-US" dirty="0">
                <a:latin typeface="Courier New" panose="02070309020205020404" pitchFamily="49" charset="0"/>
                <a:cs typeface="Courier New" panose="02070309020205020404" pitchFamily="49" charset="0"/>
              </a:rPr>
              <a:t> (i=0; </a:t>
            </a:r>
            <a:r>
              <a:rPr lang="pt-PT" altLang="en-US" dirty="0" smtClean="0">
                <a:latin typeface="Courier New" panose="02070309020205020404" pitchFamily="49" charset="0"/>
                <a:cs typeface="Courier New" panose="02070309020205020404" pitchFamily="49" charset="0"/>
              </a:rPr>
              <a:t>i&lt;2; </a:t>
            </a:r>
            <a:r>
              <a:rPr lang="pt-PT" altLang="en-US" dirty="0">
                <a:latin typeface="Courier New" panose="02070309020205020404" pitchFamily="49" charset="0"/>
                <a:cs typeface="Courier New" panose="02070309020205020404" pitchFamily="49" charset="0"/>
              </a:rPr>
              <a:t>i++)</a:t>
            </a:r>
          </a:p>
          <a:p>
            <a:pPr lvl="0" eaLnBrk="0" fontAlgn="base" hangingPunct="0">
              <a:spcBef>
                <a:spcPct val="0"/>
              </a:spcBef>
              <a:spcAft>
                <a:spcPct val="0"/>
              </a:spcAft>
            </a:pPr>
            <a:r>
              <a:rPr lang="pt-PT" altLang="en-US" dirty="0">
                <a:latin typeface="Courier New" panose="02070309020205020404" pitchFamily="49" charset="0"/>
                <a:cs typeface="Courier New" panose="02070309020205020404" pitchFamily="49" charset="0"/>
              </a:rPr>
              <a:t>      y := </a:t>
            </a:r>
            <a:r>
              <a:rPr lang="pt-PT" altLang="en-US" dirty="0" smtClean="0">
                <a:latin typeface="Courier New" panose="02070309020205020404" pitchFamily="49" charset="0"/>
                <a:cs typeface="Courier New" panose="02070309020205020404" pitchFamily="49" charset="0"/>
              </a:rPr>
              <a:t>C(i)</a:t>
            </a:r>
          </a:p>
          <a:p>
            <a:pPr lvl="0" eaLnBrk="0" fontAlgn="base" hangingPunct="0">
              <a:spcBef>
                <a:spcPct val="0"/>
              </a:spcBef>
              <a:spcAft>
                <a:spcPct val="0"/>
              </a:spcAft>
            </a:pPr>
            <a:r>
              <a:rPr lang="pt-PT" altLang="en-US" b="1" dirty="0" smtClean="0">
                <a:latin typeface="Courier New" panose="02070309020205020404" pitchFamily="49" charset="0"/>
                <a:cs typeface="Courier New" panose="02070309020205020404" pitchFamily="49" charset="0"/>
              </a:rPr>
              <a:t>}</a:t>
            </a:r>
          </a:p>
          <a:p>
            <a:pPr lvl="0" eaLnBrk="0" fontAlgn="base" hangingPunct="0">
              <a:spcBef>
                <a:spcPct val="0"/>
              </a:spcBef>
              <a:spcAft>
                <a:spcPct val="0"/>
              </a:spcAft>
            </a:pPr>
            <a:r>
              <a:rPr lang="pt-PT" altLang="en-US" dirty="0" smtClean="0">
                <a:latin typeface="Courier New" panose="02070309020205020404" pitchFamily="49" charset="0"/>
                <a:cs typeface="Courier New" panose="02070309020205020404" pitchFamily="49" charset="0"/>
              </a:rPr>
              <a:t>z := D(y)</a:t>
            </a:r>
            <a:endParaRPr lang="en-US" altLang="en-US" dirty="0" smtClean="0">
              <a:latin typeface="Courier New" panose="02070309020205020404" pitchFamily="49" charset="0"/>
              <a:cs typeface="Courier New" panose="02070309020205020404" pitchFamily="49" charset="0"/>
            </a:endParaRPr>
          </a:p>
        </p:txBody>
      </p:sp>
      <p:sp>
        <p:nvSpPr>
          <p:cNvPr id="3" name="Freeform 2"/>
          <p:cNvSpPr/>
          <p:nvPr/>
        </p:nvSpPr>
        <p:spPr>
          <a:xfrm>
            <a:off x="3522344" y="2868742"/>
            <a:ext cx="4001503" cy="3861408"/>
          </a:xfrm>
          <a:custGeom>
            <a:avLst/>
            <a:gdLst>
              <a:gd name="connsiteX0" fmla="*/ 3166780 w 4001503"/>
              <a:gd name="connsiteY0" fmla="*/ 22739 h 3861408"/>
              <a:gd name="connsiteX1" fmla="*/ 3941137 w 4001503"/>
              <a:gd name="connsiteY1" fmla="*/ 344015 h 3861408"/>
              <a:gd name="connsiteX2" fmla="*/ 3891710 w 4001503"/>
              <a:gd name="connsiteY2" fmla="*/ 1159561 h 3861408"/>
              <a:gd name="connsiteX3" fmla="*/ 3422153 w 4001503"/>
              <a:gd name="connsiteY3" fmla="*/ 1933917 h 3861408"/>
              <a:gd name="connsiteX4" fmla="*/ 3512770 w 4001503"/>
              <a:gd name="connsiteY4" fmla="*/ 2955409 h 3861408"/>
              <a:gd name="connsiteX5" fmla="*/ 3759905 w 4001503"/>
              <a:gd name="connsiteY5" fmla="*/ 3779193 h 3861408"/>
              <a:gd name="connsiteX6" fmla="*/ 2310045 w 4001503"/>
              <a:gd name="connsiteY6" fmla="*/ 3738004 h 3861408"/>
              <a:gd name="connsiteX7" fmla="*/ 571861 w 4001503"/>
              <a:gd name="connsiteY7" fmla="*/ 2947172 h 3861408"/>
              <a:gd name="connsiteX8" fmla="*/ 3451 w 4001503"/>
              <a:gd name="connsiteY8" fmla="*/ 2246955 h 3861408"/>
              <a:gd name="connsiteX9" fmla="*/ 505959 w 4001503"/>
              <a:gd name="connsiteY9" fmla="*/ 920663 h 3861408"/>
              <a:gd name="connsiteX10" fmla="*/ 3166780 w 4001503"/>
              <a:gd name="connsiteY10" fmla="*/ 22739 h 386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1503" h="3861408">
                <a:moveTo>
                  <a:pt x="3166780" y="22739"/>
                </a:moveTo>
                <a:cubicBezTo>
                  <a:pt x="3739310" y="-73369"/>
                  <a:pt x="3820315" y="154545"/>
                  <a:pt x="3941137" y="344015"/>
                </a:cubicBezTo>
                <a:cubicBezTo>
                  <a:pt x="4061959" y="533485"/>
                  <a:pt x="3978207" y="894577"/>
                  <a:pt x="3891710" y="1159561"/>
                </a:cubicBezTo>
                <a:cubicBezTo>
                  <a:pt x="3805213" y="1424545"/>
                  <a:pt x="3485310" y="1634609"/>
                  <a:pt x="3422153" y="1933917"/>
                </a:cubicBezTo>
                <a:cubicBezTo>
                  <a:pt x="3358996" y="2233225"/>
                  <a:pt x="3456478" y="2647863"/>
                  <a:pt x="3512770" y="2955409"/>
                </a:cubicBezTo>
                <a:cubicBezTo>
                  <a:pt x="3569062" y="3262955"/>
                  <a:pt x="3960359" y="3648761"/>
                  <a:pt x="3759905" y="3779193"/>
                </a:cubicBezTo>
                <a:cubicBezTo>
                  <a:pt x="3559451" y="3909626"/>
                  <a:pt x="2841386" y="3876674"/>
                  <a:pt x="2310045" y="3738004"/>
                </a:cubicBezTo>
                <a:cubicBezTo>
                  <a:pt x="1778704" y="3599334"/>
                  <a:pt x="956293" y="3195680"/>
                  <a:pt x="571861" y="2947172"/>
                </a:cubicBezTo>
                <a:cubicBezTo>
                  <a:pt x="187429" y="2698664"/>
                  <a:pt x="14435" y="2584707"/>
                  <a:pt x="3451" y="2246955"/>
                </a:cubicBezTo>
                <a:cubicBezTo>
                  <a:pt x="-7533" y="1909204"/>
                  <a:pt x="-24009" y="1289993"/>
                  <a:pt x="505959" y="920663"/>
                </a:cubicBezTo>
                <a:cubicBezTo>
                  <a:pt x="1035927" y="551333"/>
                  <a:pt x="2594250" y="118847"/>
                  <a:pt x="3166780" y="2273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Berlin Sans FB Demi" panose="020E0802020502020306" pitchFamily="34" charset="0"/>
            </a:endParaRPr>
          </a:p>
        </p:txBody>
      </p:sp>
      <p:sp>
        <p:nvSpPr>
          <p:cNvPr id="7" name="Freeform 6"/>
          <p:cNvSpPr/>
          <p:nvPr/>
        </p:nvSpPr>
        <p:spPr>
          <a:xfrm>
            <a:off x="5641210" y="2843621"/>
            <a:ext cx="3482335" cy="3942772"/>
          </a:xfrm>
          <a:custGeom>
            <a:avLst/>
            <a:gdLst>
              <a:gd name="connsiteX0" fmla="*/ 570120 w 3482335"/>
              <a:gd name="connsiteY0" fmla="*/ 31384 h 3942772"/>
              <a:gd name="connsiteX1" fmla="*/ 2291828 w 3482335"/>
              <a:gd name="connsiteY1" fmla="*/ 764552 h 3942772"/>
              <a:gd name="connsiteX2" fmla="*/ 3428649 w 3482335"/>
              <a:gd name="connsiteY2" fmla="*/ 1654238 h 3942772"/>
              <a:gd name="connsiteX3" fmla="*/ 3140325 w 3482335"/>
              <a:gd name="connsiteY3" fmla="*/ 2725157 h 3942772"/>
              <a:gd name="connsiteX4" fmla="*/ 1764606 w 3482335"/>
              <a:gd name="connsiteY4" fmla="*/ 3656033 h 3942772"/>
              <a:gd name="connsiteX5" fmla="*/ 248844 w 3482335"/>
              <a:gd name="connsiteY5" fmla="*/ 3886693 h 3942772"/>
              <a:gd name="connsiteX6" fmla="*/ 817255 w 3482335"/>
              <a:gd name="connsiteY6" fmla="*/ 2733395 h 3942772"/>
              <a:gd name="connsiteX7" fmla="*/ 1731655 w 3482335"/>
              <a:gd name="connsiteY7" fmla="*/ 2057893 h 3942772"/>
              <a:gd name="connsiteX8" fmla="*/ 792541 w 3482335"/>
              <a:gd name="connsiteY8" fmla="*/ 1209395 h 3942772"/>
              <a:gd name="connsiteX9" fmla="*/ 75849 w 3482335"/>
              <a:gd name="connsiteY9" fmla="*/ 764552 h 3942772"/>
              <a:gd name="connsiteX10" fmla="*/ 75849 w 3482335"/>
              <a:gd name="connsiteY10" fmla="*/ 196141 h 3942772"/>
              <a:gd name="connsiteX11" fmla="*/ 570120 w 3482335"/>
              <a:gd name="connsiteY11" fmla="*/ 31384 h 394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335" h="3942772">
                <a:moveTo>
                  <a:pt x="570120" y="31384"/>
                </a:moveTo>
                <a:cubicBezTo>
                  <a:pt x="939450" y="126119"/>
                  <a:pt x="1815407" y="494076"/>
                  <a:pt x="2291828" y="764552"/>
                </a:cubicBezTo>
                <a:cubicBezTo>
                  <a:pt x="2768249" y="1035028"/>
                  <a:pt x="3287233" y="1327471"/>
                  <a:pt x="3428649" y="1654238"/>
                </a:cubicBezTo>
                <a:cubicBezTo>
                  <a:pt x="3570065" y="1981006"/>
                  <a:pt x="3417665" y="2391525"/>
                  <a:pt x="3140325" y="2725157"/>
                </a:cubicBezTo>
                <a:cubicBezTo>
                  <a:pt x="2862985" y="3058789"/>
                  <a:pt x="2246519" y="3462444"/>
                  <a:pt x="1764606" y="3656033"/>
                </a:cubicBezTo>
                <a:cubicBezTo>
                  <a:pt x="1282693" y="3849622"/>
                  <a:pt x="406736" y="4040466"/>
                  <a:pt x="248844" y="3886693"/>
                </a:cubicBezTo>
                <a:cubicBezTo>
                  <a:pt x="90952" y="3732920"/>
                  <a:pt x="570120" y="3038195"/>
                  <a:pt x="817255" y="2733395"/>
                </a:cubicBezTo>
                <a:cubicBezTo>
                  <a:pt x="1064390" y="2428595"/>
                  <a:pt x="1735774" y="2311893"/>
                  <a:pt x="1731655" y="2057893"/>
                </a:cubicBezTo>
                <a:cubicBezTo>
                  <a:pt x="1727536" y="1803893"/>
                  <a:pt x="1068509" y="1424952"/>
                  <a:pt x="792541" y="1209395"/>
                </a:cubicBezTo>
                <a:cubicBezTo>
                  <a:pt x="516573" y="993838"/>
                  <a:pt x="195298" y="933428"/>
                  <a:pt x="75849" y="764552"/>
                </a:cubicBezTo>
                <a:cubicBezTo>
                  <a:pt x="-43600" y="595676"/>
                  <a:pt x="-5156" y="316963"/>
                  <a:pt x="75849" y="196141"/>
                </a:cubicBezTo>
                <a:cubicBezTo>
                  <a:pt x="156854" y="75319"/>
                  <a:pt x="200790" y="-63351"/>
                  <a:pt x="570120" y="31384"/>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751868" y="3789539"/>
            <a:ext cx="1885857" cy="858509"/>
            <a:chOff x="6751868" y="3789539"/>
            <a:chExt cx="1885857" cy="858509"/>
          </a:xfrm>
        </p:grpSpPr>
        <p:cxnSp>
          <p:nvCxnSpPr>
            <p:cNvPr id="19" name="Conexão recta unidireccional 15"/>
            <p:cNvCxnSpPr>
              <a:stCxn id="11" idx="5"/>
              <a:endCxn id="16" idx="0"/>
            </p:cNvCxnSpPr>
            <p:nvPr/>
          </p:nvCxnSpPr>
          <p:spPr>
            <a:xfrm rot="16200000" flipH="1">
              <a:off x="6933504" y="3607904"/>
              <a:ext cx="858508" cy="122177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0" name="Conexão recta unidireccional 20"/>
            <p:cNvCxnSpPr>
              <a:stCxn id="11" idx="5"/>
              <a:endCxn id="17" idx="0"/>
            </p:cNvCxnSpPr>
            <p:nvPr/>
          </p:nvCxnSpPr>
          <p:spPr>
            <a:xfrm rot="16200000" flipH="1">
              <a:off x="7265543" y="3275864"/>
              <a:ext cx="858508" cy="188585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6" name="Group 5"/>
          <p:cNvGrpSpPr/>
          <p:nvPr/>
        </p:nvGrpSpPr>
        <p:grpSpPr>
          <a:xfrm>
            <a:off x="4368651" y="3789539"/>
            <a:ext cx="1992235" cy="858510"/>
            <a:chOff x="4368651" y="3789539"/>
            <a:chExt cx="1992235" cy="858510"/>
          </a:xfrm>
        </p:grpSpPr>
        <p:cxnSp>
          <p:nvCxnSpPr>
            <p:cNvPr id="21" name="Conexão recta unidireccional 23"/>
            <p:cNvCxnSpPr>
              <a:stCxn id="11" idx="3"/>
              <a:endCxn id="15" idx="0"/>
            </p:cNvCxnSpPr>
            <p:nvPr/>
          </p:nvCxnSpPr>
          <p:spPr>
            <a:xfrm rot="16200000" flipH="1">
              <a:off x="5925877" y="4213038"/>
              <a:ext cx="858508" cy="1151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2" name="Conexão recta unidireccional 26"/>
            <p:cNvCxnSpPr>
              <a:stCxn id="11" idx="3"/>
              <a:endCxn id="14" idx="0"/>
            </p:cNvCxnSpPr>
            <p:nvPr/>
          </p:nvCxnSpPr>
          <p:spPr>
            <a:xfrm rot="5400000">
              <a:off x="5593839" y="3892510"/>
              <a:ext cx="858508" cy="65257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3" name="Conexão recta unidireccional 30"/>
            <p:cNvCxnSpPr>
              <a:stCxn id="11" idx="3"/>
              <a:endCxn id="13" idx="0"/>
            </p:cNvCxnSpPr>
            <p:nvPr/>
          </p:nvCxnSpPr>
          <p:spPr>
            <a:xfrm rot="5400000">
              <a:off x="5261799" y="3560471"/>
              <a:ext cx="858508" cy="131664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4" name="Conexão recta unidireccional 33"/>
            <p:cNvCxnSpPr>
              <a:stCxn id="11" idx="3"/>
              <a:endCxn id="12" idx="0"/>
            </p:cNvCxnSpPr>
            <p:nvPr/>
          </p:nvCxnSpPr>
          <p:spPr>
            <a:xfrm rot="5400000">
              <a:off x="4929760" y="3228431"/>
              <a:ext cx="858508" cy="198072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31" name="Group 30"/>
          <p:cNvGrpSpPr/>
          <p:nvPr/>
        </p:nvGrpSpPr>
        <p:grpSpPr>
          <a:xfrm>
            <a:off x="4368650" y="5198275"/>
            <a:ext cx="2075594" cy="858509"/>
            <a:chOff x="4368650" y="5198275"/>
            <a:chExt cx="2075594" cy="858509"/>
          </a:xfrm>
        </p:grpSpPr>
        <p:cxnSp>
          <p:nvCxnSpPr>
            <p:cNvPr id="25" name="Conexão recta unidireccional 39"/>
            <p:cNvCxnSpPr>
              <a:stCxn id="15" idx="4"/>
              <a:endCxn id="18" idx="1"/>
            </p:cNvCxnSpPr>
            <p:nvPr/>
          </p:nvCxnSpPr>
          <p:spPr>
            <a:xfrm rot="16200000" flipH="1">
              <a:off x="5973311" y="5585850"/>
              <a:ext cx="858508" cy="8335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6" name="Conexão recta unidireccional 42"/>
            <p:cNvCxnSpPr>
              <a:stCxn id="14" idx="4"/>
              <a:endCxn id="18" idx="1"/>
            </p:cNvCxnSpPr>
            <p:nvPr/>
          </p:nvCxnSpPr>
          <p:spPr>
            <a:xfrm rot="16200000" flipH="1">
              <a:off x="5641272" y="5253810"/>
              <a:ext cx="858508" cy="74743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7" name="Conexão recta unidireccional 45"/>
            <p:cNvCxnSpPr>
              <a:stCxn id="13" idx="4"/>
              <a:endCxn id="18" idx="1"/>
            </p:cNvCxnSpPr>
            <p:nvPr/>
          </p:nvCxnSpPr>
          <p:spPr>
            <a:xfrm rot="16200000" flipH="1">
              <a:off x="5309232" y="4921772"/>
              <a:ext cx="858508" cy="141151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8" name="Conexão recta unidireccional 48"/>
            <p:cNvCxnSpPr>
              <a:stCxn id="12" idx="4"/>
              <a:endCxn id="18" idx="1"/>
            </p:cNvCxnSpPr>
            <p:nvPr/>
          </p:nvCxnSpPr>
          <p:spPr>
            <a:xfrm rot="16200000" flipH="1">
              <a:off x="4977193" y="4589733"/>
              <a:ext cx="858508" cy="207559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6846738" y="5198277"/>
            <a:ext cx="1790990" cy="858508"/>
            <a:chOff x="6846738" y="5198277"/>
            <a:chExt cx="1790990" cy="858508"/>
          </a:xfrm>
        </p:grpSpPr>
        <p:cxnSp>
          <p:nvCxnSpPr>
            <p:cNvPr id="29" name="Conexão recta unidireccional 51"/>
            <p:cNvCxnSpPr>
              <a:stCxn id="16" idx="4"/>
              <a:endCxn id="18" idx="7"/>
            </p:cNvCxnSpPr>
            <p:nvPr/>
          </p:nvCxnSpPr>
          <p:spPr>
            <a:xfrm rot="5400000">
              <a:off x="6980940" y="5064075"/>
              <a:ext cx="858508" cy="1126911"/>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30" name="Conexão recta unidireccional 54"/>
            <p:cNvCxnSpPr>
              <a:stCxn id="17" idx="4"/>
              <a:endCxn id="18" idx="7"/>
            </p:cNvCxnSpPr>
            <p:nvPr/>
          </p:nvCxnSpPr>
          <p:spPr>
            <a:xfrm rot="5400000">
              <a:off x="7312980" y="4732037"/>
              <a:ext cx="858508" cy="179098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4" name="Group 3"/>
          <p:cNvGrpSpPr/>
          <p:nvPr/>
        </p:nvGrpSpPr>
        <p:grpSpPr>
          <a:xfrm>
            <a:off x="6211629" y="2837973"/>
            <a:ext cx="718466" cy="1032147"/>
            <a:chOff x="6211629" y="2837973"/>
            <a:chExt cx="718466" cy="1032147"/>
          </a:xfrm>
        </p:grpSpPr>
        <p:sp>
          <p:nvSpPr>
            <p:cNvPr id="11" name="Oval 10"/>
            <p:cNvSpPr/>
            <p:nvPr/>
          </p:nvSpPr>
          <p:spPr>
            <a:xfrm>
              <a:off x="6266018" y="3319891"/>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34" name="TextBox 33"/>
            <p:cNvSpPr txBox="1"/>
            <p:nvPr/>
          </p:nvSpPr>
          <p:spPr>
            <a:xfrm>
              <a:off x="6211629" y="2837973"/>
              <a:ext cx="718466" cy="523220"/>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grpSp>
      <p:grpSp>
        <p:nvGrpSpPr>
          <p:cNvPr id="32" name="Group 31"/>
          <p:cNvGrpSpPr/>
          <p:nvPr/>
        </p:nvGrpSpPr>
        <p:grpSpPr>
          <a:xfrm>
            <a:off x="6360886" y="5505019"/>
            <a:ext cx="920628" cy="1021414"/>
            <a:chOff x="6360886" y="5505019"/>
            <a:chExt cx="920628" cy="1021414"/>
          </a:xfrm>
        </p:grpSpPr>
        <p:sp>
          <p:nvSpPr>
            <p:cNvPr id="18" name="Oval 17"/>
            <p:cNvSpPr/>
            <p:nvPr/>
          </p:nvSpPr>
          <p:spPr>
            <a:xfrm>
              <a:off x="6360886" y="5976204"/>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36" name="TextBox 35"/>
            <p:cNvSpPr txBox="1"/>
            <p:nvPr/>
          </p:nvSpPr>
          <p:spPr>
            <a:xfrm>
              <a:off x="6361069" y="5505019"/>
              <a:ext cx="920445" cy="523220"/>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grpSp>
      <p:grpSp>
        <p:nvGrpSpPr>
          <p:cNvPr id="5" name="Group 4"/>
          <p:cNvGrpSpPr/>
          <p:nvPr/>
        </p:nvGrpSpPr>
        <p:grpSpPr>
          <a:xfrm>
            <a:off x="3675293" y="4103773"/>
            <a:ext cx="3335963" cy="1157128"/>
            <a:chOff x="3675293" y="4103773"/>
            <a:chExt cx="3335963" cy="1157128"/>
          </a:xfrm>
        </p:grpSpPr>
        <p:sp>
          <p:nvSpPr>
            <p:cNvPr id="2" name="Rectangle 1"/>
            <p:cNvSpPr/>
            <p:nvPr/>
          </p:nvSpPr>
          <p:spPr>
            <a:xfrm>
              <a:off x="3954646" y="4585418"/>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a:latin typeface="Berlin Sans FB Demi" panose="020E0802020502020306" pitchFamily="34" charset="0"/>
              </a:endParaRPr>
            </a:p>
          </p:txBody>
        </p:sp>
        <p:sp>
          <p:nvSpPr>
            <p:cNvPr id="12" name="Oval 11"/>
            <p:cNvSpPr/>
            <p:nvPr/>
          </p:nvSpPr>
          <p:spPr>
            <a:xfrm>
              <a:off x="4084046"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13" name="Oval 12"/>
            <p:cNvSpPr/>
            <p:nvPr/>
          </p:nvSpPr>
          <p:spPr>
            <a:xfrm>
              <a:off x="4748124"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14" name="Oval 13"/>
            <p:cNvSpPr/>
            <p:nvPr/>
          </p:nvSpPr>
          <p:spPr>
            <a:xfrm>
              <a:off x="5412203"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15" name="Oval 14"/>
            <p:cNvSpPr/>
            <p:nvPr/>
          </p:nvSpPr>
          <p:spPr>
            <a:xfrm>
              <a:off x="6076281"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35" name="TextBox 34"/>
            <p:cNvSpPr txBox="1"/>
            <p:nvPr/>
          </p:nvSpPr>
          <p:spPr>
            <a:xfrm>
              <a:off x="3675293" y="4103773"/>
              <a:ext cx="925253" cy="523220"/>
            </a:xfrm>
            <a:prstGeom prst="rect">
              <a:avLst/>
            </a:prstGeom>
            <a:noFill/>
          </p:spPr>
          <p:txBody>
            <a:bodyPr wrap="none" rtlCol="0">
              <a:spAutoFit/>
            </a:bodyPr>
            <a:lstStyle/>
            <a:p>
              <a:r>
                <a:rPr lang="pt-PT" sz="2800" b="1" dirty="0">
                  <a:latin typeface="Berlin Sans FB Demi" panose="020E0802020502020306" pitchFamily="34" charset="0"/>
                </a:rPr>
                <a:t>B(0)</a:t>
              </a:r>
              <a:endParaRPr lang="en-US" sz="2800" b="1" dirty="0">
                <a:latin typeface="Berlin Sans FB Demi" panose="020E0802020502020306" pitchFamily="34" charset="0"/>
              </a:endParaRPr>
            </a:p>
          </p:txBody>
        </p:sp>
        <p:sp>
          <p:nvSpPr>
            <p:cNvPr id="38" name="TextBox 37"/>
            <p:cNvSpPr txBox="1"/>
            <p:nvPr/>
          </p:nvSpPr>
          <p:spPr>
            <a:xfrm>
              <a:off x="4621992" y="4116285"/>
              <a:ext cx="814647" cy="523220"/>
            </a:xfrm>
            <a:prstGeom prst="rect">
              <a:avLst/>
            </a:prstGeom>
            <a:noFill/>
          </p:spPr>
          <p:txBody>
            <a:bodyPr wrap="none" rtlCol="0">
              <a:spAutoFit/>
            </a:bodyPr>
            <a:lstStyle/>
            <a:p>
              <a:r>
                <a:rPr lang="pt-PT" sz="2800" b="1" dirty="0">
                  <a:latin typeface="Berlin Sans FB Demi" panose="020E0802020502020306" pitchFamily="34" charset="0"/>
                </a:rPr>
                <a:t>B(1)</a:t>
              </a:r>
              <a:endParaRPr lang="en-US" sz="2800" b="1" dirty="0">
                <a:latin typeface="Berlin Sans FB Demi" panose="020E0802020502020306" pitchFamily="34" charset="0"/>
              </a:endParaRPr>
            </a:p>
          </p:txBody>
        </p:sp>
        <p:sp>
          <p:nvSpPr>
            <p:cNvPr id="39" name="TextBox 38"/>
            <p:cNvSpPr txBox="1"/>
            <p:nvPr/>
          </p:nvSpPr>
          <p:spPr>
            <a:xfrm>
              <a:off x="5336718" y="4113694"/>
              <a:ext cx="885179" cy="523220"/>
            </a:xfrm>
            <a:prstGeom prst="rect">
              <a:avLst/>
            </a:prstGeom>
            <a:noFill/>
          </p:spPr>
          <p:txBody>
            <a:bodyPr wrap="none" rtlCol="0">
              <a:spAutoFit/>
            </a:bodyPr>
            <a:lstStyle/>
            <a:p>
              <a:r>
                <a:rPr lang="pt-PT" sz="2800" b="1" dirty="0">
                  <a:latin typeface="Berlin Sans FB Demi" panose="020E0802020502020306" pitchFamily="34" charset="0"/>
                </a:rPr>
                <a:t>B(2)</a:t>
              </a:r>
              <a:endParaRPr lang="en-US" sz="2800" b="1" dirty="0">
                <a:latin typeface="Berlin Sans FB Demi" panose="020E0802020502020306" pitchFamily="34" charset="0"/>
              </a:endParaRPr>
            </a:p>
          </p:txBody>
        </p:sp>
        <p:sp>
          <p:nvSpPr>
            <p:cNvPr id="40" name="TextBox 39"/>
            <p:cNvSpPr txBox="1"/>
            <p:nvPr/>
          </p:nvSpPr>
          <p:spPr>
            <a:xfrm>
              <a:off x="6137299" y="4135720"/>
              <a:ext cx="873957" cy="523220"/>
            </a:xfrm>
            <a:prstGeom prst="rect">
              <a:avLst/>
            </a:prstGeom>
            <a:noFill/>
          </p:spPr>
          <p:txBody>
            <a:bodyPr wrap="none" rtlCol="0">
              <a:spAutoFit/>
            </a:bodyPr>
            <a:lstStyle/>
            <a:p>
              <a:r>
                <a:rPr lang="pt-PT" sz="2800" b="1" dirty="0">
                  <a:latin typeface="Berlin Sans FB Demi" panose="020E0802020502020306" pitchFamily="34" charset="0"/>
                </a:rPr>
                <a:t>B(3)</a:t>
              </a:r>
              <a:endParaRPr lang="en-US" sz="2800" b="1" dirty="0">
                <a:latin typeface="Berlin Sans FB Demi" panose="020E0802020502020306" pitchFamily="34" charset="0"/>
              </a:endParaRPr>
            </a:p>
          </p:txBody>
        </p:sp>
      </p:grpSp>
      <p:grpSp>
        <p:nvGrpSpPr>
          <p:cNvPr id="42" name="Group 41"/>
          <p:cNvGrpSpPr/>
          <p:nvPr/>
        </p:nvGrpSpPr>
        <p:grpSpPr>
          <a:xfrm>
            <a:off x="7471057" y="4110333"/>
            <a:ext cx="1691903" cy="1148416"/>
            <a:chOff x="7471057" y="4110333"/>
            <a:chExt cx="1691903" cy="1148416"/>
          </a:xfrm>
        </p:grpSpPr>
        <p:sp>
          <p:nvSpPr>
            <p:cNvPr id="43" name="Rectangle 42"/>
            <p:cNvSpPr/>
            <p:nvPr/>
          </p:nvSpPr>
          <p:spPr>
            <a:xfrm>
              <a:off x="7502446" y="4583266"/>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a:latin typeface="Berlin Sans FB Demi" panose="020E0802020502020306" pitchFamily="34" charset="0"/>
              </a:endParaRPr>
            </a:p>
          </p:txBody>
        </p:sp>
        <p:sp>
          <p:nvSpPr>
            <p:cNvPr id="16" name="Oval 15"/>
            <p:cNvSpPr/>
            <p:nvPr/>
          </p:nvSpPr>
          <p:spPr>
            <a:xfrm>
              <a:off x="768904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17" name="Oval 16"/>
            <p:cNvSpPr/>
            <p:nvPr/>
          </p:nvSpPr>
          <p:spPr>
            <a:xfrm>
              <a:off x="835312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37" name="TextBox 36"/>
            <p:cNvSpPr txBox="1"/>
            <p:nvPr/>
          </p:nvSpPr>
          <p:spPr>
            <a:xfrm>
              <a:off x="7471057" y="4110333"/>
              <a:ext cx="920445" cy="523220"/>
            </a:xfrm>
            <a:prstGeom prst="rect">
              <a:avLst/>
            </a:prstGeom>
            <a:noFill/>
          </p:spPr>
          <p:txBody>
            <a:bodyPr wrap="none" rtlCol="0">
              <a:spAutoFit/>
            </a:bodyPr>
            <a:lstStyle/>
            <a:p>
              <a:r>
                <a:rPr lang="pt-PT" sz="2800" b="1" dirty="0">
                  <a:latin typeface="Berlin Sans FB Demi" panose="020E0802020502020306" pitchFamily="34" charset="0"/>
                </a:rPr>
                <a:t>C(0)</a:t>
              </a:r>
              <a:endParaRPr lang="en-US" sz="2800" b="1" dirty="0">
                <a:latin typeface="Berlin Sans FB Demi" panose="020E0802020502020306" pitchFamily="34" charset="0"/>
              </a:endParaRPr>
            </a:p>
          </p:txBody>
        </p:sp>
        <p:sp>
          <p:nvSpPr>
            <p:cNvPr id="41" name="TextBox 40"/>
            <p:cNvSpPr txBox="1"/>
            <p:nvPr/>
          </p:nvSpPr>
          <p:spPr>
            <a:xfrm>
              <a:off x="8353123" y="4138631"/>
              <a:ext cx="809837" cy="523220"/>
            </a:xfrm>
            <a:prstGeom prst="rect">
              <a:avLst/>
            </a:prstGeom>
            <a:noFill/>
          </p:spPr>
          <p:txBody>
            <a:bodyPr wrap="none" rtlCol="0">
              <a:spAutoFit/>
            </a:bodyPr>
            <a:lstStyle/>
            <a:p>
              <a:r>
                <a:rPr lang="pt-PT" sz="2800" b="1" dirty="0">
                  <a:latin typeface="Berlin Sans FB Demi" panose="020E0802020502020306" pitchFamily="34" charset="0"/>
                </a:rPr>
                <a:t>C(1)</a:t>
              </a:r>
              <a:endParaRPr lang="en-US" sz="2800" b="1" dirty="0">
                <a:latin typeface="Berlin Sans FB Demi" panose="020E0802020502020306" pitchFamily="34" charset="0"/>
              </a:endParaRPr>
            </a:p>
          </p:txBody>
        </p:sp>
      </p:grpSp>
      <p:grpSp>
        <p:nvGrpSpPr>
          <p:cNvPr id="46" name="Group 45"/>
          <p:cNvGrpSpPr/>
          <p:nvPr/>
        </p:nvGrpSpPr>
        <p:grpSpPr>
          <a:xfrm>
            <a:off x="6445149" y="1829746"/>
            <a:ext cx="2362000" cy="1959791"/>
            <a:chOff x="6445149" y="1829746"/>
            <a:chExt cx="2362000" cy="1959791"/>
          </a:xfrm>
        </p:grpSpPr>
        <p:sp>
          <p:nvSpPr>
            <p:cNvPr id="47" name="Rectangle 46"/>
            <p:cNvSpPr/>
            <p:nvPr/>
          </p:nvSpPr>
          <p:spPr>
            <a:xfrm>
              <a:off x="6812692" y="1829746"/>
              <a:ext cx="1994457" cy="461665"/>
            </a:xfrm>
            <a:prstGeom prst="rect">
              <a:avLst/>
            </a:prstGeom>
          </p:spPr>
          <p:txBody>
            <a:bodyPr wrap="none">
              <a:spAutoFit/>
            </a:bodyPr>
            <a:lstStyle/>
            <a:p>
              <a:pPr algn="r"/>
              <a:r>
                <a:rPr lang="pt-PT" sz="2400" b="1" dirty="0" smtClean="0">
                  <a:latin typeface="Arial Narrow" panose="020B0606020202030204" pitchFamily="34" charset="0"/>
                </a:rPr>
                <a:t>Execution path</a:t>
              </a:r>
              <a:endParaRPr lang="en-US" sz="2400" dirty="0">
                <a:latin typeface="Arial Narrow" panose="020B0606020202030204" pitchFamily="34" charset="0"/>
              </a:endParaRPr>
            </a:p>
          </p:txBody>
        </p:sp>
        <p:sp>
          <p:nvSpPr>
            <p:cNvPr id="9" name="Freeform 8"/>
            <p:cNvSpPr/>
            <p:nvPr/>
          </p:nvSpPr>
          <p:spPr>
            <a:xfrm>
              <a:off x="8276001" y="2224348"/>
              <a:ext cx="351580" cy="1565189"/>
            </a:xfrm>
            <a:custGeom>
              <a:avLst/>
              <a:gdLst>
                <a:gd name="connsiteX0" fmla="*/ 0 w 351580"/>
                <a:gd name="connsiteY0" fmla="*/ 1565189 h 1565189"/>
                <a:gd name="connsiteX1" fmla="*/ 345989 w 351580"/>
                <a:gd name="connsiteY1" fmla="*/ 650789 h 1565189"/>
                <a:gd name="connsiteX2" fmla="*/ 181232 w 351580"/>
                <a:gd name="connsiteY2" fmla="*/ 0 h 1565189"/>
              </a:gdLst>
              <a:ahLst/>
              <a:cxnLst>
                <a:cxn ang="0">
                  <a:pos x="connsiteX0" y="connsiteY0"/>
                </a:cxn>
                <a:cxn ang="0">
                  <a:pos x="connsiteX1" y="connsiteY1"/>
                </a:cxn>
                <a:cxn ang="0">
                  <a:pos x="connsiteX2" y="connsiteY2"/>
                </a:cxn>
              </a:cxnLst>
              <a:rect l="l" t="t" r="r" b="b"/>
              <a:pathLst>
                <a:path w="351580" h="1565189">
                  <a:moveTo>
                    <a:pt x="0" y="1565189"/>
                  </a:moveTo>
                  <a:cubicBezTo>
                    <a:pt x="157892" y="1238421"/>
                    <a:pt x="315784" y="911654"/>
                    <a:pt x="345989" y="650789"/>
                  </a:cubicBezTo>
                  <a:cubicBezTo>
                    <a:pt x="376194" y="389924"/>
                    <a:pt x="278713" y="194962"/>
                    <a:pt x="181232" y="0"/>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445149" y="2050024"/>
              <a:ext cx="367543" cy="816744"/>
            </a:xfrm>
            <a:custGeom>
              <a:avLst/>
              <a:gdLst>
                <a:gd name="connsiteX0" fmla="*/ 268689 w 367543"/>
                <a:gd name="connsiteY0" fmla="*/ 816744 h 816744"/>
                <a:gd name="connsiteX1" fmla="*/ 13316 w 367543"/>
                <a:gd name="connsiteY1" fmla="*/ 330711 h 816744"/>
                <a:gd name="connsiteX2" fmla="*/ 70981 w 367543"/>
                <a:gd name="connsiteY2" fmla="*/ 50625 h 816744"/>
                <a:gd name="connsiteX3" fmla="*/ 367543 w 367543"/>
                <a:gd name="connsiteY3" fmla="*/ 1198 h 816744"/>
              </a:gdLst>
              <a:ahLst/>
              <a:cxnLst>
                <a:cxn ang="0">
                  <a:pos x="connsiteX0" y="connsiteY0"/>
                </a:cxn>
                <a:cxn ang="0">
                  <a:pos x="connsiteX1" y="connsiteY1"/>
                </a:cxn>
                <a:cxn ang="0">
                  <a:pos x="connsiteX2" y="connsiteY2"/>
                </a:cxn>
                <a:cxn ang="0">
                  <a:pos x="connsiteX3" y="connsiteY3"/>
                </a:cxn>
              </a:cxnLst>
              <a:rect l="l" t="t" r="r" b="b"/>
              <a:pathLst>
                <a:path w="367543" h="816744">
                  <a:moveTo>
                    <a:pt x="268689" y="816744"/>
                  </a:moveTo>
                  <a:cubicBezTo>
                    <a:pt x="157478" y="637570"/>
                    <a:pt x="46267" y="458397"/>
                    <a:pt x="13316" y="330711"/>
                  </a:cubicBezTo>
                  <a:cubicBezTo>
                    <a:pt x="-19635" y="203024"/>
                    <a:pt x="11943" y="105544"/>
                    <a:pt x="70981" y="50625"/>
                  </a:cubicBezTo>
                  <a:cubicBezTo>
                    <a:pt x="130019" y="-4294"/>
                    <a:pt x="248781" y="-1548"/>
                    <a:pt x="367543" y="1198"/>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197536" y="116632"/>
            <a:ext cx="8946464" cy="646331"/>
          </a:xfrm>
          <a:prstGeom prst="rect">
            <a:avLst/>
          </a:prstGeom>
          <a:noFill/>
        </p:spPr>
        <p:txBody>
          <a:bodyPr wrap="square" rtlCol="0">
            <a:spAutoFit/>
          </a:bodyPr>
          <a:lstStyle/>
          <a:p>
            <a:pPr algn="ctr"/>
            <a:r>
              <a:rPr lang="pt-PT" sz="3600" dirty="0" smtClean="0">
                <a:latin typeface="Berlin Sans FB Demi" panose="020E0802020502020306" pitchFamily="34" charset="0"/>
              </a:rPr>
              <a:t>What are the limitations of these models?</a:t>
            </a:r>
            <a:endParaRPr lang="en-US" sz="3600" dirty="0">
              <a:latin typeface="Berlin Sans FB Demi" panose="020E0802020502020306" pitchFamily="34" charset="0"/>
            </a:endParaRPr>
          </a:p>
        </p:txBody>
      </p:sp>
    </p:spTree>
    <p:extLst>
      <p:ext uri="{BB962C8B-B14F-4D97-AF65-F5344CB8AC3E}">
        <p14:creationId xmlns:p14="http://schemas.microsoft.com/office/powerpoint/2010/main" val="4096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500"/>
                                        <p:tgtEl>
                                          <p:spTgt spid="33"/>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97536" y="3717032"/>
            <a:ext cx="8946464" cy="2554545"/>
          </a:xfrm>
          <a:prstGeom prst="rect">
            <a:avLst/>
          </a:prstGeom>
          <a:noFill/>
        </p:spPr>
        <p:txBody>
          <a:bodyPr wrap="square" rtlCol="0">
            <a:spAutoFit/>
          </a:bodyPr>
          <a:lstStyle/>
          <a:p>
            <a:pPr algn="ctr"/>
            <a:r>
              <a:rPr lang="pt-PT" sz="4000" dirty="0" smtClean="0">
                <a:latin typeface="Berlin Sans FB Demi" panose="020E0802020502020306" pitchFamily="34" charset="0"/>
              </a:rPr>
              <a:t>None of these models properly capture the conditional execution!</a:t>
            </a:r>
          </a:p>
          <a:p>
            <a:pPr algn="ctr"/>
            <a:r>
              <a:rPr lang="pt-PT" sz="4000" dirty="0" smtClean="0">
                <a:latin typeface="Berlin Sans FB Demi" panose="020E0802020502020306" pitchFamily="34" charset="0"/>
              </a:rPr>
              <a:t>Let’s have a look at how the F/J and DAG model this task...</a:t>
            </a:r>
            <a:endParaRPr lang="en-US" sz="4000" dirty="0">
              <a:latin typeface="Berlin Sans FB Demi" panose="020E0802020502020306" pitchFamily="34" charset="0"/>
            </a:endParaRPr>
          </a:p>
        </p:txBody>
      </p:sp>
      <p:sp>
        <p:nvSpPr>
          <p:cNvPr id="9" name="Rectangle 1"/>
          <p:cNvSpPr>
            <a:spLocks noChangeArrowheads="1"/>
          </p:cNvSpPr>
          <p:nvPr/>
        </p:nvSpPr>
        <p:spPr bwMode="auto">
          <a:xfrm>
            <a:off x="205748" y="201696"/>
            <a:ext cx="5945284" cy="3139321"/>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x := A()</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if</a:t>
            </a:r>
            <a:r>
              <a:rPr kumimoji="0" lang="pt-PT" altLang="en-US" i="0" u="none" strike="noStrike" cap="none" normalizeH="0" dirty="0" smtClean="0">
                <a:ln>
                  <a:noFill/>
                </a:ln>
                <a:solidFill>
                  <a:schemeClr val="tx1"/>
                </a:solidFill>
                <a:effectLst/>
                <a:latin typeface="Courier New" panose="02070309020205020404" pitchFamily="49" charset="0"/>
                <a:cs typeface="Courier New" panose="02070309020205020404" pitchFamily="49" charset="0"/>
              </a:rPr>
              <a:t> (x &gt; 1)</a:t>
            </a:r>
            <a:r>
              <a:rPr lang="en-US" altLang="en-US" dirty="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solidFill>
                  <a:srgbClr val="00B050"/>
                </a:solidFill>
                <a:latin typeface="Courier New" panose="02070309020205020404" pitchFamily="49" charset="0"/>
                <a:cs typeface="Courier New" panose="02070309020205020404" pitchFamily="49" charset="0"/>
              </a:rPr>
              <a:t>#pragma omp parallel for reduction(+:y)</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latin typeface="Courier New" panose="02070309020205020404" pitchFamily="49" charset="0"/>
                <a:cs typeface="Courier New" panose="02070309020205020404" pitchFamily="49" charset="0"/>
              </a:rPr>
              <a:t>for</a:t>
            </a:r>
            <a:r>
              <a:rPr lang="pt-PT" altLang="en-US" dirty="0" smtClean="0">
                <a:latin typeface="Courier New" panose="02070309020205020404" pitchFamily="49" charset="0"/>
                <a:cs typeface="Courier New" panose="02070309020205020404" pitchFamily="49" charset="0"/>
              </a:rPr>
              <a:t> (i=0; i&lt;4; i++)</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y := B(i)</a:t>
            </a:r>
            <a:endParaRPr lang="en-US" altLang="en-US" dirty="0" smtClean="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b="1" dirty="0" smtClean="0">
                <a:latin typeface="Courier New" panose="02070309020205020404" pitchFamily="49" charset="0"/>
                <a:cs typeface="Courier New" panose="02070309020205020404" pitchFamily="49" charset="0"/>
              </a:rPr>
              <a:t>} else {</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solidFill>
                  <a:srgbClr val="00B050"/>
                </a:solidFill>
                <a:latin typeface="Courier New" panose="02070309020205020404" pitchFamily="49" charset="0"/>
                <a:cs typeface="Courier New" panose="02070309020205020404" pitchFamily="49" charset="0"/>
              </a:rPr>
              <a:t>#</a:t>
            </a:r>
            <a:r>
              <a:rPr lang="pt-PT" altLang="en-US" b="1" dirty="0">
                <a:solidFill>
                  <a:srgbClr val="00B050"/>
                </a:solidFill>
                <a:latin typeface="Courier New" panose="02070309020205020404" pitchFamily="49" charset="0"/>
                <a:cs typeface="Courier New" panose="02070309020205020404" pitchFamily="49" charset="0"/>
              </a:rPr>
              <a:t>pragma omp parallel for reduction(+:y)</a:t>
            </a:r>
          </a:p>
          <a:p>
            <a:pPr lvl="0" eaLnBrk="0" fontAlgn="base" hangingPunct="0">
              <a:spcBef>
                <a:spcPct val="0"/>
              </a:spcBef>
              <a:spcAft>
                <a:spcPct val="0"/>
              </a:spcAft>
            </a:pPr>
            <a:r>
              <a:rPr lang="pt-PT" altLang="en-US" dirty="0">
                <a:latin typeface="Courier New" panose="02070309020205020404" pitchFamily="49" charset="0"/>
                <a:cs typeface="Courier New" panose="02070309020205020404" pitchFamily="49" charset="0"/>
              </a:rPr>
              <a:t>   </a:t>
            </a:r>
            <a:r>
              <a:rPr lang="pt-PT" altLang="en-US" b="1" dirty="0">
                <a:latin typeface="Courier New" panose="02070309020205020404" pitchFamily="49" charset="0"/>
                <a:cs typeface="Courier New" panose="02070309020205020404" pitchFamily="49" charset="0"/>
              </a:rPr>
              <a:t>for</a:t>
            </a:r>
            <a:r>
              <a:rPr lang="pt-PT" altLang="en-US" dirty="0">
                <a:latin typeface="Courier New" panose="02070309020205020404" pitchFamily="49" charset="0"/>
                <a:cs typeface="Courier New" panose="02070309020205020404" pitchFamily="49" charset="0"/>
              </a:rPr>
              <a:t> (i=0; </a:t>
            </a:r>
            <a:r>
              <a:rPr lang="pt-PT" altLang="en-US" dirty="0" smtClean="0">
                <a:latin typeface="Courier New" panose="02070309020205020404" pitchFamily="49" charset="0"/>
                <a:cs typeface="Courier New" panose="02070309020205020404" pitchFamily="49" charset="0"/>
              </a:rPr>
              <a:t>i&lt;2; </a:t>
            </a:r>
            <a:r>
              <a:rPr lang="pt-PT" altLang="en-US" dirty="0">
                <a:latin typeface="Courier New" panose="02070309020205020404" pitchFamily="49" charset="0"/>
                <a:cs typeface="Courier New" panose="02070309020205020404" pitchFamily="49" charset="0"/>
              </a:rPr>
              <a:t>i++)</a:t>
            </a:r>
          </a:p>
          <a:p>
            <a:pPr lvl="0" eaLnBrk="0" fontAlgn="base" hangingPunct="0">
              <a:spcBef>
                <a:spcPct val="0"/>
              </a:spcBef>
              <a:spcAft>
                <a:spcPct val="0"/>
              </a:spcAft>
            </a:pPr>
            <a:r>
              <a:rPr lang="pt-PT" altLang="en-US" dirty="0">
                <a:latin typeface="Courier New" panose="02070309020205020404" pitchFamily="49" charset="0"/>
                <a:cs typeface="Courier New" panose="02070309020205020404" pitchFamily="49" charset="0"/>
              </a:rPr>
              <a:t>      y := </a:t>
            </a:r>
            <a:r>
              <a:rPr lang="pt-PT" altLang="en-US" dirty="0" smtClean="0">
                <a:latin typeface="Courier New" panose="02070309020205020404" pitchFamily="49" charset="0"/>
                <a:cs typeface="Courier New" panose="02070309020205020404" pitchFamily="49" charset="0"/>
              </a:rPr>
              <a:t>C(i)</a:t>
            </a:r>
          </a:p>
          <a:p>
            <a:pPr lvl="0" eaLnBrk="0" fontAlgn="base" hangingPunct="0">
              <a:spcBef>
                <a:spcPct val="0"/>
              </a:spcBef>
              <a:spcAft>
                <a:spcPct val="0"/>
              </a:spcAft>
            </a:pPr>
            <a:r>
              <a:rPr lang="pt-PT" altLang="en-US" b="1" dirty="0" smtClean="0">
                <a:latin typeface="Courier New" panose="02070309020205020404" pitchFamily="49" charset="0"/>
                <a:cs typeface="Courier New" panose="02070309020205020404" pitchFamily="49" charset="0"/>
              </a:rPr>
              <a:t>}</a:t>
            </a:r>
          </a:p>
          <a:p>
            <a:pPr lvl="0" eaLnBrk="0" fontAlgn="base" hangingPunct="0">
              <a:spcBef>
                <a:spcPct val="0"/>
              </a:spcBef>
              <a:spcAft>
                <a:spcPct val="0"/>
              </a:spcAft>
            </a:pPr>
            <a:r>
              <a:rPr lang="pt-PT" altLang="en-US" dirty="0" smtClean="0">
                <a:latin typeface="Courier New" panose="02070309020205020404" pitchFamily="49" charset="0"/>
                <a:cs typeface="Courier New" panose="02070309020205020404" pitchFamily="49" charset="0"/>
              </a:rPr>
              <a:t>z := D(y)</a:t>
            </a:r>
            <a:endParaRPr lang="en-US" altLang="en-US"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0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fade">
                                      <p:cBhvr>
                                        <p:cTn id="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5598" y="394267"/>
            <a:ext cx="5749313" cy="3016099"/>
            <a:chOff x="375598" y="394267"/>
            <a:chExt cx="5749313" cy="3016099"/>
          </a:xfrm>
        </p:grpSpPr>
        <p:sp>
          <p:nvSpPr>
            <p:cNvPr id="42" name="Rounded Rectangle 41"/>
            <p:cNvSpPr/>
            <p:nvPr/>
          </p:nvSpPr>
          <p:spPr>
            <a:xfrm>
              <a:off x="2602633" y="901874"/>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4" name="Rounded Rectangle 43"/>
            <p:cNvSpPr/>
            <p:nvPr/>
          </p:nvSpPr>
          <p:spPr>
            <a:xfrm>
              <a:off x="2602633" y="2476485"/>
              <a:ext cx="1059292" cy="432048"/>
            </a:xfrm>
            <a:prstGeom prst="roundRect">
              <a:avLst>
                <a:gd name="adj" fmla="val 7918"/>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6" name="Rounded Rectangle 45"/>
            <p:cNvSpPr/>
            <p:nvPr/>
          </p:nvSpPr>
          <p:spPr>
            <a:xfrm>
              <a:off x="375598" y="1761182"/>
              <a:ext cx="1059292" cy="432048"/>
            </a:xfrm>
            <a:prstGeom prst="roundRect">
              <a:avLst>
                <a:gd name="adj" fmla="val 7918"/>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8" name="Rounded Rectangle 47"/>
            <p:cNvSpPr/>
            <p:nvPr/>
          </p:nvSpPr>
          <p:spPr>
            <a:xfrm>
              <a:off x="5065619" y="1760272"/>
              <a:ext cx="1059292" cy="432048"/>
            </a:xfrm>
            <a:prstGeom prst="roundRect">
              <a:avLst>
                <a:gd name="adj" fmla="val 7918"/>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9" name="Rounded Rectangle 48"/>
            <p:cNvSpPr/>
            <p:nvPr/>
          </p:nvSpPr>
          <p:spPr>
            <a:xfrm>
              <a:off x="2602633" y="394267"/>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0" name="Rounded Rectangle 49"/>
            <p:cNvSpPr/>
            <p:nvPr/>
          </p:nvSpPr>
          <p:spPr>
            <a:xfrm>
              <a:off x="2602633" y="1909986"/>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1" name="Rounded Rectangle 50"/>
            <p:cNvSpPr/>
            <p:nvPr/>
          </p:nvSpPr>
          <p:spPr>
            <a:xfrm>
              <a:off x="2602633" y="1402379"/>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2" name="Rounded Rectangle 51"/>
            <p:cNvSpPr/>
            <p:nvPr/>
          </p:nvSpPr>
          <p:spPr>
            <a:xfrm>
              <a:off x="2597225" y="2978318"/>
              <a:ext cx="1059292" cy="432048"/>
            </a:xfrm>
            <a:prstGeom prst="roundRect">
              <a:avLst>
                <a:gd name="adj" fmla="val 7918"/>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cxnSp>
          <p:nvCxnSpPr>
            <p:cNvPr id="53" name="Conexão recta unidireccional 33"/>
            <p:cNvCxnSpPr>
              <a:stCxn id="46" idx="3"/>
              <a:endCxn id="49" idx="1"/>
            </p:cNvCxnSpPr>
            <p:nvPr/>
          </p:nvCxnSpPr>
          <p:spPr>
            <a:xfrm flipV="1">
              <a:off x="1434890" y="610291"/>
              <a:ext cx="1167743" cy="136691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4" name="Conexão recta unidireccional 33"/>
            <p:cNvCxnSpPr>
              <a:stCxn id="46" idx="3"/>
              <a:endCxn id="42" idx="1"/>
            </p:cNvCxnSpPr>
            <p:nvPr/>
          </p:nvCxnSpPr>
          <p:spPr>
            <a:xfrm flipV="1">
              <a:off x="1434890" y="1117898"/>
              <a:ext cx="1167743" cy="85930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5" name="Conexão recta unidireccional 33"/>
            <p:cNvCxnSpPr>
              <a:stCxn id="46" idx="3"/>
              <a:endCxn id="51" idx="1"/>
            </p:cNvCxnSpPr>
            <p:nvPr/>
          </p:nvCxnSpPr>
          <p:spPr>
            <a:xfrm flipV="1">
              <a:off x="1434890" y="1618403"/>
              <a:ext cx="1167743" cy="35880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7" name="Conexão recta unidireccional 33"/>
            <p:cNvCxnSpPr>
              <a:stCxn id="46" idx="3"/>
              <a:endCxn id="50" idx="1"/>
            </p:cNvCxnSpPr>
            <p:nvPr/>
          </p:nvCxnSpPr>
          <p:spPr>
            <a:xfrm>
              <a:off x="1434890" y="1977206"/>
              <a:ext cx="1167743" cy="14880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0" name="Conexão recta unidireccional 33"/>
            <p:cNvCxnSpPr>
              <a:stCxn id="46" idx="3"/>
              <a:endCxn id="44" idx="1"/>
            </p:cNvCxnSpPr>
            <p:nvPr/>
          </p:nvCxnSpPr>
          <p:spPr>
            <a:xfrm>
              <a:off x="1434890" y="1977206"/>
              <a:ext cx="1167743" cy="71530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3" name="Conexão recta unidireccional 33"/>
            <p:cNvCxnSpPr>
              <a:stCxn id="46" idx="3"/>
              <a:endCxn id="52" idx="1"/>
            </p:cNvCxnSpPr>
            <p:nvPr/>
          </p:nvCxnSpPr>
          <p:spPr>
            <a:xfrm>
              <a:off x="1434890" y="1977206"/>
              <a:ext cx="1162335" cy="121713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6" name="Conexão recta unidireccional 33"/>
            <p:cNvCxnSpPr>
              <a:stCxn id="49" idx="3"/>
              <a:endCxn id="48" idx="1"/>
            </p:cNvCxnSpPr>
            <p:nvPr/>
          </p:nvCxnSpPr>
          <p:spPr>
            <a:xfrm>
              <a:off x="3661925" y="610291"/>
              <a:ext cx="1403694" cy="136600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9" name="Conexão recta unidireccional 33"/>
            <p:cNvCxnSpPr>
              <a:stCxn id="42" idx="3"/>
              <a:endCxn id="48" idx="1"/>
            </p:cNvCxnSpPr>
            <p:nvPr/>
          </p:nvCxnSpPr>
          <p:spPr>
            <a:xfrm>
              <a:off x="3661925" y="1117898"/>
              <a:ext cx="1403694" cy="85839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2" name="Conexão recta unidireccional 33"/>
            <p:cNvCxnSpPr>
              <a:stCxn id="51" idx="3"/>
              <a:endCxn id="48" idx="1"/>
            </p:cNvCxnSpPr>
            <p:nvPr/>
          </p:nvCxnSpPr>
          <p:spPr>
            <a:xfrm>
              <a:off x="3661925" y="1618403"/>
              <a:ext cx="1403694" cy="35789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5" name="Conexão recta unidireccional 33"/>
            <p:cNvCxnSpPr>
              <a:stCxn id="50" idx="3"/>
              <a:endCxn id="48" idx="1"/>
            </p:cNvCxnSpPr>
            <p:nvPr/>
          </p:nvCxnSpPr>
          <p:spPr>
            <a:xfrm flipV="1">
              <a:off x="3661925" y="1976296"/>
              <a:ext cx="1403694" cy="14971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8" name="Conexão recta unidireccional 33"/>
            <p:cNvCxnSpPr>
              <a:stCxn id="44" idx="3"/>
              <a:endCxn id="48" idx="1"/>
            </p:cNvCxnSpPr>
            <p:nvPr/>
          </p:nvCxnSpPr>
          <p:spPr>
            <a:xfrm flipV="1">
              <a:off x="3661925" y="1976296"/>
              <a:ext cx="1403694" cy="71621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1" name="Conexão recta unidireccional 33"/>
            <p:cNvCxnSpPr>
              <a:stCxn id="52" idx="3"/>
              <a:endCxn id="48" idx="1"/>
            </p:cNvCxnSpPr>
            <p:nvPr/>
          </p:nvCxnSpPr>
          <p:spPr>
            <a:xfrm flipV="1">
              <a:off x="3656517" y="1976296"/>
              <a:ext cx="1409102" cy="121804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sp>
        <p:nvSpPr>
          <p:cNvPr id="108" name="TextBox 107"/>
          <p:cNvSpPr txBox="1"/>
          <p:nvPr/>
        </p:nvSpPr>
        <p:spPr>
          <a:xfrm>
            <a:off x="4907654" y="105030"/>
            <a:ext cx="4014678" cy="1569660"/>
          </a:xfrm>
          <a:prstGeom prst="rect">
            <a:avLst/>
          </a:prstGeom>
          <a:noFill/>
        </p:spPr>
        <p:txBody>
          <a:bodyPr wrap="square" rtlCol="0">
            <a:spAutoFit/>
          </a:bodyPr>
          <a:lstStyle/>
          <a:p>
            <a:r>
              <a:rPr lang="pt-PT" sz="4000" dirty="0" smtClean="0">
                <a:latin typeface="Berlin Sans FB Demi" panose="020E0802020502020306" pitchFamily="34" charset="0"/>
              </a:rPr>
              <a:t>Option 1:</a:t>
            </a:r>
          </a:p>
          <a:p>
            <a:r>
              <a:rPr lang="pt-PT" sz="2800" dirty="0" smtClean="0">
                <a:latin typeface="Berlin Sans FB Demi" panose="020E0802020502020306" pitchFamily="34" charset="0"/>
              </a:rPr>
              <a:t>Ignore the conditional execution</a:t>
            </a:r>
            <a:endParaRPr lang="en-US" sz="2800" dirty="0">
              <a:latin typeface="Berlin Sans FB Demi" panose="020E0802020502020306" pitchFamily="34" charset="0"/>
            </a:endParaRPr>
          </a:p>
        </p:txBody>
      </p:sp>
      <p:grpSp>
        <p:nvGrpSpPr>
          <p:cNvPr id="5" name="Group 4"/>
          <p:cNvGrpSpPr/>
          <p:nvPr/>
        </p:nvGrpSpPr>
        <p:grpSpPr>
          <a:xfrm>
            <a:off x="3522344" y="2837973"/>
            <a:ext cx="5640616" cy="3948420"/>
            <a:chOff x="3522344" y="2837973"/>
            <a:chExt cx="5640616" cy="3948420"/>
          </a:xfrm>
        </p:grpSpPr>
        <p:sp>
          <p:nvSpPr>
            <p:cNvPr id="58" name="Freeform 57"/>
            <p:cNvSpPr/>
            <p:nvPr/>
          </p:nvSpPr>
          <p:spPr>
            <a:xfrm>
              <a:off x="3522344" y="2868742"/>
              <a:ext cx="4001503" cy="3861408"/>
            </a:xfrm>
            <a:custGeom>
              <a:avLst/>
              <a:gdLst>
                <a:gd name="connsiteX0" fmla="*/ 3166780 w 4001503"/>
                <a:gd name="connsiteY0" fmla="*/ 22739 h 3861408"/>
                <a:gd name="connsiteX1" fmla="*/ 3941137 w 4001503"/>
                <a:gd name="connsiteY1" fmla="*/ 344015 h 3861408"/>
                <a:gd name="connsiteX2" fmla="*/ 3891710 w 4001503"/>
                <a:gd name="connsiteY2" fmla="*/ 1159561 h 3861408"/>
                <a:gd name="connsiteX3" fmla="*/ 3422153 w 4001503"/>
                <a:gd name="connsiteY3" fmla="*/ 1933917 h 3861408"/>
                <a:gd name="connsiteX4" fmla="*/ 3512770 w 4001503"/>
                <a:gd name="connsiteY4" fmla="*/ 2955409 h 3861408"/>
                <a:gd name="connsiteX5" fmla="*/ 3759905 w 4001503"/>
                <a:gd name="connsiteY5" fmla="*/ 3779193 h 3861408"/>
                <a:gd name="connsiteX6" fmla="*/ 2310045 w 4001503"/>
                <a:gd name="connsiteY6" fmla="*/ 3738004 h 3861408"/>
                <a:gd name="connsiteX7" fmla="*/ 571861 w 4001503"/>
                <a:gd name="connsiteY7" fmla="*/ 2947172 h 3861408"/>
                <a:gd name="connsiteX8" fmla="*/ 3451 w 4001503"/>
                <a:gd name="connsiteY8" fmla="*/ 2246955 h 3861408"/>
                <a:gd name="connsiteX9" fmla="*/ 505959 w 4001503"/>
                <a:gd name="connsiteY9" fmla="*/ 920663 h 3861408"/>
                <a:gd name="connsiteX10" fmla="*/ 3166780 w 4001503"/>
                <a:gd name="connsiteY10" fmla="*/ 22739 h 386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1503" h="3861408">
                  <a:moveTo>
                    <a:pt x="3166780" y="22739"/>
                  </a:moveTo>
                  <a:cubicBezTo>
                    <a:pt x="3739310" y="-73369"/>
                    <a:pt x="3820315" y="154545"/>
                    <a:pt x="3941137" y="344015"/>
                  </a:cubicBezTo>
                  <a:cubicBezTo>
                    <a:pt x="4061959" y="533485"/>
                    <a:pt x="3978207" y="894577"/>
                    <a:pt x="3891710" y="1159561"/>
                  </a:cubicBezTo>
                  <a:cubicBezTo>
                    <a:pt x="3805213" y="1424545"/>
                    <a:pt x="3485310" y="1634609"/>
                    <a:pt x="3422153" y="1933917"/>
                  </a:cubicBezTo>
                  <a:cubicBezTo>
                    <a:pt x="3358996" y="2233225"/>
                    <a:pt x="3456478" y="2647863"/>
                    <a:pt x="3512770" y="2955409"/>
                  </a:cubicBezTo>
                  <a:cubicBezTo>
                    <a:pt x="3569062" y="3262955"/>
                    <a:pt x="3960359" y="3648761"/>
                    <a:pt x="3759905" y="3779193"/>
                  </a:cubicBezTo>
                  <a:cubicBezTo>
                    <a:pt x="3559451" y="3909626"/>
                    <a:pt x="2841386" y="3876674"/>
                    <a:pt x="2310045" y="3738004"/>
                  </a:cubicBezTo>
                  <a:cubicBezTo>
                    <a:pt x="1778704" y="3599334"/>
                    <a:pt x="956293" y="3195680"/>
                    <a:pt x="571861" y="2947172"/>
                  </a:cubicBezTo>
                  <a:cubicBezTo>
                    <a:pt x="187429" y="2698664"/>
                    <a:pt x="14435" y="2584707"/>
                    <a:pt x="3451" y="2246955"/>
                  </a:cubicBezTo>
                  <a:cubicBezTo>
                    <a:pt x="-7533" y="1909204"/>
                    <a:pt x="-24009" y="1289993"/>
                    <a:pt x="505959" y="920663"/>
                  </a:cubicBezTo>
                  <a:cubicBezTo>
                    <a:pt x="1035927" y="551333"/>
                    <a:pt x="2594250" y="118847"/>
                    <a:pt x="3166780" y="2273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Berlin Sans FB Demi" panose="020E0802020502020306" pitchFamily="34" charset="0"/>
              </a:endParaRPr>
            </a:p>
          </p:txBody>
        </p:sp>
        <p:sp>
          <p:nvSpPr>
            <p:cNvPr id="59" name="Freeform 58"/>
            <p:cNvSpPr/>
            <p:nvPr/>
          </p:nvSpPr>
          <p:spPr>
            <a:xfrm>
              <a:off x="5641210" y="2843621"/>
              <a:ext cx="3482335" cy="3942772"/>
            </a:xfrm>
            <a:custGeom>
              <a:avLst/>
              <a:gdLst>
                <a:gd name="connsiteX0" fmla="*/ 570120 w 3482335"/>
                <a:gd name="connsiteY0" fmla="*/ 31384 h 3942772"/>
                <a:gd name="connsiteX1" fmla="*/ 2291828 w 3482335"/>
                <a:gd name="connsiteY1" fmla="*/ 764552 h 3942772"/>
                <a:gd name="connsiteX2" fmla="*/ 3428649 w 3482335"/>
                <a:gd name="connsiteY2" fmla="*/ 1654238 h 3942772"/>
                <a:gd name="connsiteX3" fmla="*/ 3140325 w 3482335"/>
                <a:gd name="connsiteY3" fmla="*/ 2725157 h 3942772"/>
                <a:gd name="connsiteX4" fmla="*/ 1764606 w 3482335"/>
                <a:gd name="connsiteY4" fmla="*/ 3656033 h 3942772"/>
                <a:gd name="connsiteX5" fmla="*/ 248844 w 3482335"/>
                <a:gd name="connsiteY5" fmla="*/ 3886693 h 3942772"/>
                <a:gd name="connsiteX6" fmla="*/ 817255 w 3482335"/>
                <a:gd name="connsiteY6" fmla="*/ 2733395 h 3942772"/>
                <a:gd name="connsiteX7" fmla="*/ 1731655 w 3482335"/>
                <a:gd name="connsiteY7" fmla="*/ 2057893 h 3942772"/>
                <a:gd name="connsiteX8" fmla="*/ 792541 w 3482335"/>
                <a:gd name="connsiteY8" fmla="*/ 1209395 h 3942772"/>
                <a:gd name="connsiteX9" fmla="*/ 75849 w 3482335"/>
                <a:gd name="connsiteY9" fmla="*/ 764552 h 3942772"/>
                <a:gd name="connsiteX10" fmla="*/ 75849 w 3482335"/>
                <a:gd name="connsiteY10" fmla="*/ 196141 h 3942772"/>
                <a:gd name="connsiteX11" fmla="*/ 570120 w 3482335"/>
                <a:gd name="connsiteY11" fmla="*/ 31384 h 394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335" h="3942772">
                  <a:moveTo>
                    <a:pt x="570120" y="31384"/>
                  </a:moveTo>
                  <a:cubicBezTo>
                    <a:pt x="939450" y="126119"/>
                    <a:pt x="1815407" y="494076"/>
                    <a:pt x="2291828" y="764552"/>
                  </a:cubicBezTo>
                  <a:cubicBezTo>
                    <a:pt x="2768249" y="1035028"/>
                    <a:pt x="3287233" y="1327471"/>
                    <a:pt x="3428649" y="1654238"/>
                  </a:cubicBezTo>
                  <a:cubicBezTo>
                    <a:pt x="3570065" y="1981006"/>
                    <a:pt x="3417665" y="2391525"/>
                    <a:pt x="3140325" y="2725157"/>
                  </a:cubicBezTo>
                  <a:cubicBezTo>
                    <a:pt x="2862985" y="3058789"/>
                    <a:pt x="2246519" y="3462444"/>
                    <a:pt x="1764606" y="3656033"/>
                  </a:cubicBezTo>
                  <a:cubicBezTo>
                    <a:pt x="1282693" y="3849622"/>
                    <a:pt x="406736" y="4040466"/>
                    <a:pt x="248844" y="3886693"/>
                  </a:cubicBezTo>
                  <a:cubicBezTo>
                    <a:pt x="90952" y="3732920"/>
                    <a:pt x="570120" y="3038195"/>
                    <a:pt x="817255" y="2733395"/>
                  </a:cubicBezTo>
                  <a:cubicBezTo>
                    <a:pt x="1064390" y="2428595"/>
                    <a:pt x="1735774" y="2311893"/>
                    <a:pt x="1731655" y="2057893"/>
                  </a:cubicBezTo>
                  <a:cubicBezTo>
                    <a:pt x="1727536" y="1803893"/>
                    <a:pt x="1068509" y="1424952"/>
                    <a:pt x="792541" y="1209395"/>
                  </a:cubicBezTo>
                  <a:cubicBezTo>
                    <a:pt x="516573" y="993838"/>
                    <a:pt x="195298" y="933428"/>
                    <a:pt x="75849" y="764552"/>
                  </a:cubicBezTo>
                  <a:cubicBezTo>
                    <a:pt x="-43600" y="595676"/>
                    <a:pt x="-5156" y="316963"/>
                    <a:pt x="75849" y="196141"/>
                  </a:cubicBezTo>
                  <a:cubicBezTo>
                    <a:pt x="156854" y="75319"/>
                    <a:pt x="200790" y="-63351"/>
                    <a:pt x="570120" y="31384"/>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6751868" y="3789539"/>
              <a:ext cx="1885857" cy="858509"/>
              <a:chOff x="6751868" y="3789539"/>
              <a:chExt cx="1885857" cy="858509"/>
            </a:xfrm>
          </p:grpSpPr>
          <p:cxnSp>
            <p:nvCxnSpPr>
              <p:cNvPr id="62" name="Conexão recta unidireccional 15"/>
              <p:cNvCxnSpPr>
                <a:stCxn id="85" idx="5"/>
                <a:endCxn id="102" idx="0"/>
              </p:cNvCxnSpPr>
              <p:nvPr/>
            </p:nvCxnSpPr>
            <p:spPr>
              <a:xfrm rot="16200000" flipH="1">
                <a:off x="6933504" y="3607904"/>
                <a:ext cx="858508" cy="122177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4" name="Conexão recta unidireccional 20"/>
              <p:cNvCxnSpPr>
                <a:stCxn id="85" idx="5"/>
                <a:endCxn id="103" idx="0"/>
              </p:cNvCxnSpPr>
              <p:nvPr/>
            </p:nvCxnSpPr>
            <p:spPr>
              <a:xfrm rot="16200000" flipH="1">
                <a:off x="7265543" y="3275864"/>
                <a:ext cx="858508" cy="188585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65" name="Group 64"/>
            <p:cNvGrpSpPr/>
            <p:nvPr/>
          </p:nvGrpSpPr>
          <p:grpSpPr>
            <a:xfrm>
              <a:off x="4368651" y="3789539"/>
              <a:ext cx="1992235" cy="858510"/>
              <a:chOff x="4368651" y="3789539"/>
              <a:chExt cx="1992235" cy="858510"/>
            </a:xfrm>
          </p:grpSpPr>
          <p:cxnSp>
            <p:nvCxnSpPr>
              <p:cNvPr id="67" name="Conexão recta unidireccional 23"/>
              <p:cNvCxnSpPr>
                <a:stCxn id="85" idx="3"/>
                <a:endCxn id="95" idx="0"/>
              </p:cNvCxnSpPr>
              <p:nvPr/>
            </p:nvCxnSpPr>
            <p:spPr>
              <a:xfrm rot="16200000" flipH="1">
                <a:off x="5925877" y="4213038"/>
                <a:ext cx="858508" cy="1151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8" name="Conexão recta unidireccional 26"/>
              <p:cNvCxnSpPr>
                <a:stCxn id="85" idx="3"/>
                <a:endCxn id="94" idx="0"/>
              </p:cNvCxnSpPr>
              <p:nvPr/>
            </p:nvCxnSpPr>
            <p:spPr>
              <a:xfrm rot="5400000">
                <a:off x="5593839" y="3892510"/>
                <a:ext cx="858508" cy="65257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0" name="Conexão recta unidireccional 30"/>
              <p:cNvCxnSpPr>
                <a:stCxn id="85" idx="3"/>
                <a:endCxn id="93" idx="0"/>
              </p:cNvCxnSpPr>
              <p:nvPr/>
            </p:nvCxnSpPr>
            <p:spPr>
              <a:xfrm rot="5400000">
                <a:off x="5261799" y="3560471"/>
                <a:ext cx="858508" cy="131664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1" name="Conexão recta unidireccional 33"/>
              <p:cNvCxnSpPr>
                <a:stCxn id="85" idx="3"/>
                <a:endCxn id="92" idx="0"/>
              </p:cNvCxnSpPr>
              <p:nvPr/>
            </p:nvCxnSpPr>
            <p:spPr>
              <a:xfrm rot="5400000">
                <a:off x="4929760" y="3228431"/>
                <a:ext cx="858508" cy="198072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73" name="Group 72"/>
            <p:cNvGrpSpPr/>
            <p:nvPr/>
          </p:nvGrpSpPr>
          <p:grpSpPr>
            <a:xfrm>
              <a:off x="4368650" y="5198275"/>
              <a:ext cx="2075594" cy="858509"/>
              <a:chOff x="4368650" y="5198275"/>
              <a:chExt cx="2075594" cy="858509"/>
            </a:xfrm>
          </p:grpSpPr>
          <p:cxnSp>
            <p:nvCxnSpPr>
              <p:cNvPr id="74" name="Conexão recta unidireccional 39"/>
              <p:cNvCxnSpPr>
                <a:stCxn id="95" idx="4"/>
                <a:endCxn id="88" idx="1"/>
              </p:cNvCxnSpPr>
              <p:nvPr/>
            </p:nvCxnSpPr>
            <p:spPr>
              <a:xfrm rot="16200000" flipH="1">
                <a:off x="5973311" y="5585850"/>
                <a:ext cx="858508" cy="8335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6" name="Conexão recta unidireccional 42"/>
              <p:cNvCxnSpPr>
                <a:stCxn id="94" idx="4"/>
                <a:endCxn id="88" idx="1"/>
              </p:cNvCxnSpPr>
              <p:nvPr/>
            </p:nvCxnSpPr>
            <p:spPr>
              <a:xfrm rot="16200000" flipH="1">
                <a:off x="5641272" y="5253810"/>
                <a:ext cx="858508" cy="74743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7" name="Conexão recta unidireccional 45"/>
              <p:cNvCxnSpPr>
                <a:stCxn id="93" idx="4"/>
                <a:endCxn id="88" idx="1"/>
              </p:cNvCxnSpPr>
              <p:nvPr/>
            </p:nvCxnSpPr>
            <p:spPr>
              <a:xfrm rot="16200000" flipH="1">
                <a:off x="5309232" y="4921772"/>
                <a:ext cx="858508" cy="141151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9" name="Conexão recta unidireccional 48"/>
              <p:cNvCxnSpPr>
                <a:stCxn id="92" idx="4"/>
                <a:endCxn id="88" idx="1"/>
              </p:cNvCxnSpPr>
              <p:nvPr/>
            </p:nvCxnSpPr>
            <p:spPr>
              <a:xfrm rot="16200000" flipH="1">
                <a:off x="4977193" y="4589733"/>
                <a:ext cx="858508" cy="207559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80" name="Group 79"/>
            <p:cNvGrpSpPr/>
            <p:nvPr/>
          </p:nvGrpSpPr>
          <p:grpSpPr>
            <a:xfrm>
              <a:off x="6846738" y="5198277"/>
              <a:ext cx="1790990" cy="858508"/>
              <a:chOff x="6846738" y="5198277"/>
              <a:chExt cx="1790990" cy="858508"/>
            </a:xfrm>
          </p:grpSpPr>
          <p:cxnSp>
            <p:nvCxnSpPr>
              <p:cNvPr id="82" name="Conexão recta unidireccional 51"/>
              <p:cNvCxnSpPr>
                <a:stCxn id="102" idx="4"/>
                <a:endCxn id="88" idx="7"/>
              </p:cNvCxnSpPr>
              <p:nvPr/>
            </p:nvCxnSpPr>
            <p:spPr>
              <a:xfrm rot="5400000">
                <a:off x="6980940" y="5064075"/>
                <a:ext cx="858508" cy="1126911"/>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3" name="Conexão recta unidireccional 54"/>
              <p:cNvCxnSpPr>
                <a:stCxn id="103" idx="4"/>
                <a:endCxn id="88" idx="7"/>
              </p:cNvCxnSpPr>
              <p:nvPr/>
            </p:nvCxnSpPr>
            <p:spPr>
              <a:xfrm rot="5400000">
                <a:off x="7312980" y="4732037"/>
                <a:ext cx="858508" cy="179098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84" name="Group 83"/>
            <p:cNvGrpSpPr/>
            <p:nvPr/>
          </p:nvGrpSpPr>
          <p:grpSpPr>
            <a:xfrm>
              <a:off x="6211629" y="2837973"/>
              <a:ext cx="718466" cy="1032147"/>
              <a:chOff x="6211629" y="2837973"/>
              <a:chExt cx="718466" cy="1032147"/>
            </a:xfrm>
          </p:grpSpPr>
          <p:sp>
            <p:nvSpPr>
              <p:cNvPr id="85" name="Oval 84"/>
              <p:cNvSpPr/>
              <p:nvPr/>
            </p:nvSpPr>
            <p:spPr>
              <a:xfrm>
                <a:off x="6266018" y="3319891"/>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86" name="TextBox 85"/>
              <p:cNvSpPr txBox="1"/>
              <p:nvPr/>
            </p:nvSpPr>
            <p:spPr>
              <a:xfrm>
                <a:off x="6211629" y="2837973"/>
                <a:ext cx="718466" cy="523220"/>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grpSp>
        <p:grpSp>
          <p:nvGrpSpPr>
            <p:cNvPr id="87" name="Group 86"/>
            <p:cNvGrpSpPr/>
            <p:nvPr/>
          </p:nvGrpSpPr>
          <p:grpSpPr>
            <a:xfrm>
              <a:off x="6360886" y="5505019"/>
              <a:ext cx="920628" cy="1021414"/>
              <a:chOff x="6360886" y="5505019"/>
              <a:chExt cx="920628" cy="1021414"/>
            </a:xfrm>
          </p:grpSpPr>
          <p:sp>
            <p:nvSpPr>
              <p:cNvPr id="88" name="Oval 87"/>
              <p:cNvSpPr/>
              <p:nvPr/>
            </p:nvSpPr>
            <p:spPr>
              <a:xfrm>
                <a:off x="6360886" y="5976204"/>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89" name="TextBox 88"/>
              <p:cNvSpPr txBox="1"/>
              <p:nvPr/>
            </p:nvSpPr>
            <p:spPr>
              <a:xfrm>
                <a:off x="6361069" y="5505019"/>
                <a:ext cx="920445" cy="523220"/>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grpSp>
        <p:grpSp>
          <p:nvGrpSpPr>
            <p:cNvPr id="90" name="Group 89"/>
            <p:cNvGrpSpPr/>
            <p:nvPr/>
          </p:nvGrpSpPr>
          <p:grpSpPr>
            <a:xfrm>
              <a:off x="3675293" y="4103773"/>
              <a:ext cx="3335963" cy="1157128"/>
              <a:chOff x="3675293" y="4103773"/>
              <a:chExt cx="3335963" cy="1157128"/>
            </a:xfrm>
          </p:grpSpPr>
          <p:sp>
            <p:nvSpPr>
              <p:cNvPr id="91" name="Rectangle 90"/>
              <p:cNvSpPr/>
              <p:nvPr/>
            </p:nvSpPr>
            <p:spPr>
              <a:xfrm>
                <a:off x="3954646" y="4585418"/>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a:latin typeface="Berlin Sans FB Demi" panose="020E0802020502020306" pitchFamily="34" charset="0"/>
                </a:endParaRPr>
              </a:p>
            </p:txBody>
          </p:sp>
          <p:sp>
            <p:nvSpPr>
              <p:cNvPr id="92" name="Oval 91"/>
              <p:cNvSpPr/>
              <p:nvPr/>
            </p:nvSpPr>
            <p:spPr>
              <a:xfrm>
                <a:off x="4084046"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93" name="Oval 92"/>
              <p:cNvSpPr/>
              <p:nvPr/>
            </p:nvSpPr>
            <p:spPr>
              <a:xfrm>
                <a:off x="4748124"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94" name="Oval 93"/>
              <p:cNvSpPr/>
              <p:nvPr/>
            </p:nvSpPr>
            <p:spPr>
              <a:xfrm>
                <a:off x="5412203"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95" name="Oval 94"/>
              <p:cNvSpPr/>
              <p:nvPr/>
            </p:nvSpPr>
            <p:spPr>
              <a:xfrm>
                <a:off x="6076281"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96" name="TextBox 95"/>
              <p:cNvSpPr txBox="1"/>
              <p:nvPr/>
            </p:nvSpPr>
            <p:spPr>
              <a:xfrm>
                <a:off x="3675293" y="4103773"/>
                <a:ext cx="925253" cy="523220"/>
              </a:xfrm>
              <a:prstGeom prst="rect">
                <a:avLst/>
              </a:prstGeom>
              <a:noFill/>
            </p:spPr>
            <p:txBody>
              <a:bodyPr wrap="none" rtlCol="0">
                <a:spAutoFit/>
              </a:bodyPr>
              <a:lstStyle/>
              <a:p>
                <a:r>
                  <a:rPr lang="pt-PT" sz="2800" b="1" dirty="0">
                    <a:latin typeface="Berlin Sans FB Demi" panose="020E0802020502020306" pitchFamily="34" charset="0"/>
                  </a:rPr>
                  <a:t>B(0)</a:t>
                </a:r>
                <a:endParaRPr lang="en-US" sz="2800" b="1" dirty="0">
                  <a:latin typeface="Berlin Sans FB Demi" panose="020E0802020502020306" pitchFamily="34" charset="0"/>
                </a:endParaRPr>
              </a:p>
            </p:txBody>
          </p:sp>
          <p:sp>
            <p:nvSpPr>
              <p:cNvPr id="97" name="TextBox 96"/>
              <p:cNvSpPr txBox="1"/>
              <p:nvPr/>
            </p:nvSpPr>
            <p:spPr>
              <a:xfrm>
                <a:off x="4621992" y="4116285"/>
                <a:ext cx="814647" cy="523220"/>
              </a:xfrm>
              <a:prstGeom prst="rect">
                <a:avLst/>
              </a:prstGeom>
              <a:noFill/>
            </p:spPr>
            <p:txBody>
              <a:bodyPr wrap="none" rtlCol="0">
                <a:spAutoFit/>
              </a:bodyPr>
              <a:lstStyle/>
              <a:p>
                <a:r>
                  <a:rPr lang="pt-PT" sz="2800" b="1" dirty="0">
                    <a:latin typeface="Berlin Sans FB Demi" panose="020E0802020502020306" pitchFamily="34" charset="0"/>
                  </a:rPr>
                  <a:t>B(1)</a:t>
                </a:r>
                <a:endParaRPr lang="en-US" sz="2800" b="1" dirty="0">
                  <a:latin typeface="Berlin Sans FB Demi" panose="020E0802020502020306" pitchFamily="34" charset="0"/>
                </a:endParaRPr>
              </a:p>
            </p:txBody>
          </p:sp>
          <p:sp>
            <p:nvSpPr>
              <p:cNvPr id="98" name="TextBox 97"/>
              <p:cNvSpPr txBox="1"/>
              <p:nvPr/>
            </p:nvSpPr>
            <p:spPr>
              <a:xfrm>
                <a:off x="5336718" y="4113694"/>
                <a:ext cx="885179" cy="523220"/>
              </a:xfrm>
              <a:prstGeom prst="rect">
                <a:avLst/>
              </a:prstGeom>
              <a:noFill/>
            </p:spPr>
            <p:txBody>
              <a:bodyPr wrap="none" rtlCol="0">
                <a:spAutoFit/>
              </a:bodyPr>
              <a:lstStyle/>
              <a:p>
                <a:r>
                  <a:rPr lang="pt-PT" sz="2800" b="1" dirty="0">
                    <a:latin typeface="Berlin Sans FB Demi" panose="020E0802020502020306" pitchFamily="34" charset="0"/>
                  </a:rPr>
                  <a:t>B(2)</a:t>
                </a:r>
                <a:endParaRPr lang="en-US" sz="2800" b="1" dirty="0">
                  <a:latin typeface="Berlin Sans FB Demi" panose="020E0802020502020306" pitchFamily="34" charset="0"/>
                </a:endParaRPr>
              </a:p>
            </p:txBody>
          </p:sp>
          <p:sp>
            <p:nvSpPr>
              <p:cNvPr id="99" name="TextBox 98"/>
              <p:cNvSpPr txBox="1"/>
              <p:nvPr/>
            </p:nvSpPr>
            <p:spPr>
              <a:xfrm>
                <a:off x="6137299" y="4135720"/>
                <a:ext cx="873957" cy="523220"/>
              </a:xfrm>
              <a:prstGeom prst="rect">
                <a:avLst/>
              </a:prstGeom>
              <a:noFill/>
            </p:spPr>
            <p:txBody>
              <a:bodyPr wrap="none" rtlCol="0">
                <a:spAutoFit/>
              </a:bodyPr>
              <a:lstStyle/>
              <a:p>
                <a:r>
                  <a:rPr lang="pt-PT" sz="2800" b="1" dirty="0">
                    <a:latin typeface="Berlin Sans FB Demi" panose="020E0802020502020306" pitchFamily="34" charset="0"/>
                  </a:rPr>
                  <a:t>B(3)</a:t>
                </a:r>
                <a:endParaRPr lang="en-US" sz="2800" b="1" dirty="0">
                  <a:latin typeface="Berlin Sans FB Demi" panose="020E0802020502020306" pitchFamily="34" charset="0"/>
                </a:endParaRPr>
              </a:p>
            </p:txBody>
          </p:sp>
        </p:grpSp>
        <p:grpSp>
          <p:nvGrpSpPr>
            <p:cNvPr id="100" name="Group 99"/>
            <p:cNvGrpSpPr/>
            <p:nvPr/>
          </p:nvGrpSpPr>
          <p:grpSpPr>
            <a:xfrm>
              <a:off x="7471057" y="4110333"/>
              <a:ext cx="1691903" cy="1148416"/>
              <a:chOff x="7471057" y="4110333"/>
              <a:chExt cx="1691903" cy="1148416"/>
            </a:xfrm>
          </p:grpSpPr>
          <p:sp>
            <p:nvSpPr>
              <p:cNvPr id="101" name="Rectangle 100"/>
              <p:cNvSpPr/>
              <p:nvPr/>
            </p:nvSpPr>
            <p:spPr>
              <a:xfrm>
                <a:off x="7502446" y="4583266"/>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a:latin typeface="Berlin Sans FB Demi" panose="020E0802020502020306" pitchFamily="34" charset="0"/>
                </a:endParaRPr>
              </a:p>
            </p:txBody>
          </p:sp>
          <p:sp>
            <p:nvSpPr>
              <p:cNvPr id="102" name="Oval 101"/>
              <p:cNvSpPr/>
              <p:nvPr/>
            </p:nvSpPr>
            <p:spPr>
              <a:xfrm>
                <a:off x="768904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103" name="Oval 102"/>
              <p:cNvSpPr/>
              <p:nvPr/>
            </p:nvSpPr>
            <p:spPr>
              <a:xfrm>
                <a:off x="835312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104" name="TextBox 103"/>
              <p:cNvSpPr txBox="1"/>
              <p:nvPr/>
            </p:nvSpPr>
            <p:spPr>
              <a:xfrm>
                <a:off x="7471057" y="4110333"/>
                <a:ext cx="920445" cy="523220"/>
              </a:xfrm>
              <a:prstGeom prst="rect">
                <a:avLst/>
              </a:prstGeom>
              <a:noFill/>
            </p:spPr>
            <p:txBody>
              <a:bodyPr wrap="none" rtlCol="0">
                <a:spAutoFit/>
              </a:bodyPr>
              <a:lstStyle/>
              <a:p>
                <a:r>
                  <a:rPr lang="pt-PT" sz="2800" b="1" dirty="0">
                    <a:latin typeface="Berlin Sans FB Demi" panose="020E0802020502020306" pitchFamily="34" charset="0"/>
                  </a:rPr>
                  <a:t>C(0)</a:t>
                </a:r>
                <a:endParaRPr lang="en-US" sz="2800" b="1" dirty="0">
                  <a:latin typeface="Berlin Sans FB Demi" panose="020E0802020502020306" pitchFamily="34" charset="0"/>
                </a:endParaRPr>
              </a:p>
            </p:txBody>
          </p:sp>
          <p:sp>
            <p:nvSpPr>
              <p:cNvPr id="105" name="TextBox 104"/>
              <p:cNvSpPr txBox="1"/>
              <p:nvPr/>
            </p:nvSpPr>
            <p:spPr>
              <a:xfrm>
                <a:off x="8353123" y="4138631"/>
                <a:ext cx="809837" cy="523220"/>
              </a:xfrm>
              <a:prstGeom prst="rect">
                <a:avLst/>
              </a:prstGeom>
              <a:noFill/>
            </p:spPr>
            <p:txBody>
              <a:bodyPr wrap="none" rtlCol="0">
                <a:spAutoFit/>
              </a:bodyPr>
              <a:lstStyle/>
              <a:p>
                <a:r>
                  <a:rPr lang="pt-PT" sz="2800" b="1" dirty="0">
                    <a:latin typeface="Berlin Sans FB Demi" panose="020E0802020502020306" pitchFamily="34" charset="0"/>
                  </a:rPr>
                  <a:t>C(1)</a:t>
                </a:r>
                <a:endParaRPr lang="en-US" sz="2800" b="1" dirty="0">
                  <a:latin typeface="Berlin Sans FB Demi" panose="020E0802020502020306" pitchFamily="34" charset="0"/>
                </a:endParaRPr>
              </a:p>
            </p:txBody>
          </p:sp>
        </p:grpSp>
      </p:grpSp>
      <p:pic>
        <p:nvPicPr>
          <p:cNvPr id="12290" name="Picture 2" descr="http://www.clipartbest.com/cliparts/dcr/bGR/dcrbGRqc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481" y="556336"/>
            <a:ext cx="5837266" cy="583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8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602633" y="901874"/>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4" name="Rounded Rectangle 43"/>
          <p:cNvSpPr/>
          <p:nvPr/>
        </p:nvSpPr>
        <p:spPr>
          <a:xfrm>
            <a:off x="2602633" y="2476485"/>
            <a:ext cx="1059292" cy="432048"/>
          </a:xfrm>
          <a:prstGeom prst="roundRect">
            <a:avLst>
              <a:gd name="adj" fmla="val 7918"/>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6" name="Rounded Rectangle 45"/>
          <p:cNvSpPr/>
          <p:nvPr/>
        </p:nvSpPr>
        <p:spPr>
          <a:xfrm>
            <a:off x="375598" y="1761182"/>
            <a:ext cx="1059292" cy="432048"/>
          </a:xfrm>
          <a:prstGeom prst="roundRect">
            <a:avLst>
              <a:gd name="adj" fmla="val 7918"/>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8" name="Rounded Rectangle 47"/>
          <p:cNvSpPr/>
          <p:nvPr/>
        </p:nvSpPr>
        <p:spPr>
          <a:xfrm>
            <a:off x="5065619" y="1760272"/>
            <a:ext cx="1059292" cy="432048"/>
          </a:xfrm>
          <a:prstGeom prst="roundRect">
            <a:avLst>
              <a:gd name="adj" fmla="val 7918"/>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49" name="Rounded Rectangle 48"/>
          <p:cNvSpPr/>
          <p:nvPr/>
        </p:nvSpPr>
        <p:spPr>
          <a:xfrm>
            <a:off x="2602633" y="394267"/>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0" name="Rounded Rectangle 49"/>
          <p:cNvSpPr/>
          <p:nvPr/>
        </p:nvSpPr>
        <p:spPr>
          <a:xfrm>
            <a:off x="2602633" y="1909986"/>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1" name="Rounded Rectangle 50"/>
          <p:cNvSpPr/>
          <p:nvPr/>
        </p:nvSpPr>
        <p:spPr>
          <a:xfrm>
            <a:off x="2602633" y="1402379"/>
            <a:ext cx="1059292" cy="432048"/>
          </a:xfrm>
          <a:prstGeom prst="roundRect">
            <a:avLst>
              <a:gd name="adj" fmla="val 7918"/>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2" name="Rounded Rectangle 51"/>
          <p:cNvSpPr/>
          <p:nvPr/>
        </p:nvSpPr>
        <p:spPr>
          <a:xfrm>
            <a:off x="2597225" y="2978318"/>
            <a:ext cx="1059292" cy="432048"/>
          </a:xfrm>
          <a:prstGeom prst="roundRect">
            <a:avLst>
              <a:gd name="adj" fmla="val 7918"/>
            </a:avLst>
          </a:prstGeom>
          <a:solidFill>
            <a:srgbClr val="0070C0"/>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cxnSp>
        <p:nvCxnSpPr>
          <p:cNvPr id="53" name="Conexão recta unidireccional 33"/>
          <p:cNvCxnSpPr>
            <a:stCxn id="46" idx="3"/>
            <a:endCxn id="49" idx="1"/>
          </p:cNvCxnSpPr>
          <p:nvPr/>
        </p:nvCxnSpPr>
        <p:spPr>
          <a:xfrm flipV="1">
            <a:off x="1434890" y="610291"/>
            <a:ext cx="1167743" cy="136691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4" name="Conexão recta unidireccional 33"/>
          <p:cNvCxnSpPr>
            <a:stCxn id="46" idx="3"/>
            <a:endCxn id="42" idx="1"/>
          </p:cNvCxnSpPr>
          <p:nvPr/>
        </p:nvCxnSpPr>
        <p:spPr>
          <a:xfrm flipV="1">
            <a:off x="1434890" y="1117898"/>
            <a:ext cx="1167743" cy="85930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5" name="Conexão recta unidireccional 33"/>
          <p:cNvCxnSpPr>
            <a:stCxn id="46" idx="3"/>
            <a:endCxn id="51" idx="1"/>
          </p:cNvCxnSpPr>
          <p:nvPr/>
        </p:nvCxnSpPr>
        <p:spPr>
          <a:xfrm flipV="1">
            <a:off x="1434890" y="1618403"/>
            <a:ext cx="1167743" cy="35880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7" name="Conexão recta unidireccional 33"/>
          <p:cNvCxnSpPr>
            <a:stCxn id="46" idx="3"/>
            <a:endCxn id="50" idx="1"/>
          </p:cNvCxnSpPr>
          <p:nvPr/>
        </p:nvCxnSpPr>
        <p:spPr>
          <a:xfrm>
            <a:off x="1434890" y="1977206"/>
            <a:ext cx="1167743" cy="14880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0" name="Conexão recta unidireccional 33"/>
          <p:cNvCxnSpPr>
            <a:stCxn id="46" idx="3"/>
            <a:endCxn id="44" idx="1"/>
          </p:cNvCxnSpPr>
          <p:nvPr/>
        </p:nvCxnSpPr>
        <p:spPr>
          <a:xfrm>
            <a:off x="1434890" y="1977206"/>
            <a:ext cx="1167743" cy="71530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3" name="Conexão recta unidireccional 33"/>
          <p:cNvCxnSpPr>
            <a:stCxn id="46" idx="3"/>
            <a:endCxn id="52" idx="1"/>
          </p:cNvCxnSpPr>
          <p:nvPr/>
        </p:nvCxnSpPr>
        <p:spPr>
          <a:xfrm>
            <a:off x="1434890" y="1977206"/>
            <a:ext cx="1162335" cy="121713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6" name="Conexão recta unidireccional 33"/>
          <p:cNvCxnSpPr>
            <a:stCxn id="49" idx="3"/>
            <a:endCxn id="48" idx="1"/>
          </p:cNvCxnSpPr>
          <p:nvPr/>
        </p:nvCxnSpPr>
        <p:spPr>
          <a:xfrm>
            <a:off x="3661925" y="610291"/>
            <a:ext cx="1403694" cy="136600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9" name="Conexão recta unidireccional 33"/>
          <p:cNvCxnSpPr>
            <a:stCxn id="42" idx="3"/>
            <a:endCxn id="48" idx="1"/>
          </p:cNvCxnSpPr>
          <p:nvPr/>
        </p:nvCxnSpPr>
        <p:spPr>
          <a:xfrm>
            <a:off x="3661925" y="1117898"/>
            <a:ext cx="1403694" cy="85839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2" name="Conexão recta unidireccional 33"/>
          <p:cNvCxnSpPr>
            <a:stCxn id="51" idx="3"/>
            <a:endCxn id="48" idx="1"/>
          </p:cNvCxnSpPr>
          <p:nvPr/>
        </p:nvCxnSpPr>
        <p:spPr>
          <a:xfrm>
            <a:off x="3661925" y="1618403"/>
            <a:ext cx="1403694" cy="35789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5" name="Conexão recta unidireccional 33"/>
          <p:cNvCxnSpPr>
            <a:stCxn id="50" idx="3"/>
            <a:endCxn id="48" idx="1"/>
          </p:cNvCxnSpPr>
          <p:nvPr/>
        </p:nvCxnSpPr>
        <p:spPr>
          <a:xfrm flipV="1">
            <a:off x="3661925" y="1976296"/>
            <a:ext cx="1403694" cy="14971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8" name="Conexão recta unidireccional 33"/>
          <p:cNvCxnSpPr>
            <a:stCxn id="44" idx="3"/>
            <a:endCxn id="48" idx="1"/>
          </p:cNvCxnSpPr>
          <p:nvPr/>
        </p:nvCxnSpPr>
        <p:spPr>
          <a:xfrm flipV="1">
            <a:off x="3661925" y="1976296"/>
            <a:ext cx="1403694" cy="716213"/>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1" name="Conexão recta unidireccional 33"/>
          <p:cNvCxnSpPr>
            <a:stCxn id="52" idx="3"/>
            <a:endCxn id="48" idx="1"/>
          </p:cNvCxnSpPr>
          <p:nvPr/>
        </p:nvCxnSpPr>
        <p:spPr>
          <a:xfrm flipV="1">
            <a:off x="3656517" y="1976296"/>
            <a:ext cx="1409102" cy="121804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396631" y="3696175"/>
            <a:ext cx="8279825" cy="1815882"/>
          </a:xfrm>
          <a:prstGeom prst="rect">
            <a:avLst/>
          </a:prstGeom>
          <a:noFill/>
        </p:spPr>
        <p:txBody>
          <a:bodyPr wrap="square" rtlCol="0">
            <a:spAutoFit/>
          </a:bodyPr>
          <a:lstStyle/>
          <a:p>
            <a:r>
              <a:rPr lang="pt-PT" sz="2800" dirty="0" smtClean="0">
                <a:latin typeface="Berlin Sans FB Demi" panose="020E0802020502020306" pitchFamily="34" charset="0"/>
              </a:rPr>
              <a:t>It assumes that every single line of the code of the task is executed each time the task is run, including the code of every if and else statement, every function, etc.</a:t>
            </a:r>
          </a:p>
        </p:txBody>
      </p:sp>
      <p:sp>
        <p:nvSpPr>
          <p:cNvPr id="24" name="TextBox 23"/>
          <p:cNvSpPr txBox="1"/>
          <p:nvPr/>
        </p:nvSpPr>
        <p:spPr>
          <a:xfrm>
            <a:off x="4907654" y="105030"/>
            <a:ext cx="4014678" cy="1569660"/>
          </a:xfrm>
          <a:prstGeom prst="rect">
            <a:avLst/>
          </a:prstGeom>
          <a:noFill/>
        </p:spPr>
        <p:txBody>
          <a:bodyPr wrap="square" rtlCol="0">
            <a:spAutoFit/>
          </a:bodyPr>
          <a:lstStyle/>
          <a:p>
            <a:r>
              <a:rPr lang="pt-PT" sz="4000" dirty="0" smtClean="0">
                <a:latin typeface="Berlin Sans FB Demi" panose="020E0802020502020306" pitchFamily="34" charset="0"/>
              </a:rPr>
              <a:t>Option 1:</a:t>
            </a:r>
          </a:p>
          <a:p>
            <a:r>
              <a:rPr lang="pt-PT" sz="2800" dirty="0" smtClean="0">
                <a:latin typeface="Berlin Sans FB Demi" panose="020E0802020502020306" pitchFamily="34" charset="0"/>
              </a:rPr>
              <a:t>Ignore the conditional execution</a:t>
            </a:r>
            <a:endParaRPr lang="en-US" sz="2800" dirty="0">
              <a:latin typeface="Berlin Sans FB Demi" panose="020E0802020502020306" pitchFamily="34" charset="0"/>
            </a:endParaRPr>
          </a:p>
        </p:txBody>
      </p:sp>
    </p:spTree>
    <p:extLst>
      <p:ext uri="{BB962C8B-B14F-4D97-AF65-F5344CB8AC3E}">
        <p14:creationId xmlns:p14="http://schemas.microsoft.com/office/powerpoint/2010/main" val="2635086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396631" y="692696"/>
            <a:ext cx="7343721" cy="1138773"/>
          </a:xfrm>
          <a:prstGeom prst="rect">
            <a:avLst/>
          </a:prstGeom>
          <a:noFill/>
        </p:spPr>
        <p:txBody>
          <a:bodyPr wrap="square" rtlCol="0">
            <a:spAutoFit/>
          </a:bodyPr>
          <a:lstStyle/>
          <a:p>
            <a:r>
              <a:rPr lang="pt-PT" sz="4000" dirty="0" smtClean="0">
                <a:latin typeface="Berlin Sans FB Demi" panose="020E0802020502020306" pitchFamily="34" charset="0"/>
              </a:rPr>
              <a:t>Option 2:</a:t>
            </a:r>
          </a:p>
          <a:p>
            <a:r>
              <a:rPr lang="pt-PT" sz="2800" dirty="0" smtClean="0">
                <a:latin typeface="Berlin Sans FB Demi" panose="020E0802020502020306" pitchFamily="34" charset="0"/>
              </a:rPr>
              <a:t>Identify the worst-case execution path</a:t>
            </a:r>
            <a:endParaRPr lang="en-US" sz="2800" dirty="0">
              <a:latin typeface="Berlin Sans FB Demi" panose="020E0802020502020306" pitchFamily="34" charset="0"/>
            </a:endParaRPr>
          </a:p>
        </p:txBody>
      </p:sp>
      <p:pic>
        <p:nvPicPr>
          <p:cNvPr id="15364" name="Picture 4" descr="http://www.workamper.com/ibn/wp-content/uploads/2011/10/direction-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36912"/>
            <a:ext cx="2719047" cy="29384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07904" y="2924944"/>
            <a:ext cx="5283819" cy="1938992"/>
          </a:xfrm>
          <a:prstGeom prst="rect">
            <a:avLst/>
          </a:prstGeom>
        </p:spPr>
        <p:txBody>
          <a:bodyPr wrap="none">
            <a:spAutoFit/>
          </a:bodyPr>
          <a:lstStyle/>
          <a:p>
            <a:r>
              <a:rPr lang="pt-PT" sz="6000" b="1" dirty="0">
                <a:latin typeface="Snoopy" panose="00000400000000000000" pitchFamily="2" charset="0"/>
              </a:rPr>
              <a:t>Challenge </a:t>
            </a:r>
            <a:endParaRPr lang="pt-PT" sz="6000" b="1" dirty="0" smtClean="0">
              <a:latin typeface="Snoopy" panose="00000400000000000000" pitchFamily="2" charset="0"/>
            </a:endParaRPr>
          </a:p>
          <a:p>
            <a:r>
              <a:rPr lang="pt-PT" sz="6000" b="1" dirty="0" smtClean="0">
                <a:latin typeface="Snoopy" panose="00000400000000000000" pitchFamily="2" charset="0"/>
              </a:rPr>
              <a:t>number 2</a:t>
            </a:r>
            <a:endParaRPr lang="pt-PT" sz="6000" b="1" dirty="0">
              <a:latin typeface="Snoopy" panose="00000400000000000000" pitchFamily="2" charset="0"/>
            </a:endParaRPr>
          </a:p>
        </p:txBody>
      </p:sp>
    </p:spTree>
    <p:extLst>
      <p:ext uri="{BB962C8B-B14F-4D97-AF65-F5344CB8AC3E}">
        <p14:creationId xmlns:p14="http://schemas.microsoft.com/office/powerpoint/2010/main" val="3796313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5399" y="692696"/>
            <a:ext cx="8946464" cy="1046440"/>
            <a:chOff x="179512" y="2132856"/>
            <a:chExt cx="8946464" cy="1046440"/>
          </a:xfrm>
        </p:grpSpPr>
        <p:sp>
          <p:nvSpPr>
            <p:cNvPr id="5" name="TextBox 4"/>
            <p:cNvSpPr txBox="1"/>
            <p:nvPr/>
          </p:nvSpPr>
          <p:spPr>
            <a:xfrm>
              <a:off x="179512" y="2132856"/>
              <a:ext cx="8946464" cy="1046440"/>
            </a:xfrm>
            <a:prstGeom prst="rect">
              <a:avLst/>
            </a:prstGeom>
            <a:noFill/>
          </p:spPr>
          <p:txBody>
            <a:bodyPr wrap="square" rtlCol="0">
              <a:spAutoFit/>
            </a:bodyPr>
            <a:lstStyle/>
            <a:p>
              <a:pPr algn="ctr"/>
              <a:r>
                <a:rPr lang="pt-PT" sz="4400" b="1" dirty="0" smtClean="0">
                  <a:latin typeface="Snoopy" panose="00000400000000000000" pitchFamily="2" charset="0"/>
                </a:rPr>
                <a:t>Challenge number 2</a:t>
              </a:r>
            </a:p>
            <a:p>
              <a:endParaRPr lang="pt-PT" dirty="0"/>
            </a:p>
          </p:txBody>
        </p:sp>
        <p:grpSp>
          <p:nvGrpSpPr>
            <p:cNvPr id="14" name="Group 13"/>
            <p:cNvGrpSpPr/>
            <p:nvPr/>
          </p:nvGrpSpPr>
          <p:grpSpPr>
            <a:xfrm>
              <a:off x="912202" y="2614040"/>
              <a:ext cx="7555855" cy="263610"/>
              <a:chOff x="912202" y="2614040"/>
              <a:chExt cx="7555855" cy="263610"/>
            </a:xfrm>
            <a:solidFill>
              <a:schemeClr val="accent2"/>
            </a:solidFill>
          </p:grpSpPr>
          <p:cxnSp>
            <p:nvCxnSpPr>
              <p:cNvPr id="10" name="Straight Connector 9"/>
              <p:cNvCxnSpPr/>
              <p:nvPr/>
            </p:nvCxnSpPr>
            <p:spPr>
              <a:xfrm>
                <a:off x="1331640" y="2852936"/>
                <a:ext cx="6768752"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12202"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7846473"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468721" y="1630179"/>
            <a:ext cx="8604448" cy="1323439"/>
          </a:xfrm>
          <a:prstGeom prst="rect">
            <a:avLst/>
          </a:prstGeom>
        </p:spPr>
        <p:txBody>
          <a:bodyPr wrap="square">
            <a:spAutoFit/>
          </a:bodyPr>
          <a:lstStyle/>
          <a:p>
            <a:pPr algn="ctr"/>
            <a:r>
              <a:rPr lang="pt-PT" sz="4000" dirty="0">
                <a:latin typeface="Berlin Sans FB Demi" panose="020E0802020502020306" pitchFamily="34" charset="0"/>
              </a:rPr>
              <a:t>Identify the worst-case execution path in a parallel program</a:t>
            </a:r>
            <a:endParaRPr lang="en-US" sz="4000" dirty="0">
              <a:latin typeface="Berlin Sans FB Demi" panose="020E0802020502020306" pitchFamily="34" charset="0"/>
            </a:endParaRPr>
          </a:p>
        </p:txBody>
      </p:sp>
      <p:pic>
        <p:nvPicPr>
          <p:cNvPr id="16388" name="Picture 4" descr="http://eflow.mx/en/images/solved-maze-puzzle.jpg"/>
          <p:cNvPicPr>
            <a:picLocks noChangeAspect="1" noChangeArrowheads="1"/>
          </p:cNvPicPr>
          <p:nvPr/>
        </p:nvPicPr>
        <p:blipFill rotWithShape="1">
          <a:blip r:embed="rId2">
            <a:extLst>
              <a:ext uri="{28A0092B-C50C-407E-A947-70E740481C1C}">
                <a14:useLocalDpi xmlns:a14="http://schemas.microsoft.com/office/drawing/2010/main" val="0"/>
              </a:ext>
            </a:extLst>
          </a:blip>
          <a:srcRect b="11133"/>
          <a:stretch/>
        </p:blipFill>
        <p:spPr bwMode="auto">
          <a:xfrm>
            <a:off x="3767521" y="3933056"/>
            <a:ext cx="4070343" cy="28937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466708" y="3218038"/>
            <a:ext cx="2128770" cy="2548264"/>
            <a:chOff x="1619672" y="3231486"/>
            <a:chExt cx="2128770" cy="2548264"/>
          </a:xfrm>
        </p:grpSpPr>
        <p:pic>
          <p:nvPicPr>
            <p:cNvPr id="54" name="Picture 6" descr="http://www.pdf24.org/images/Direction_sign_ne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231486"/>
              <a:ext cx="2128770" cy="2548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6434" y="3467002"/>
              <a:ext cx="1478290" cy="369332"/>
            </a:xfrm>
            <a:prstGeom prst="rect">
              <a:avLst/>
            </a:prstGeom>
            <a:noFill/>
          </p:spPr>
          <p:txBody>
            <a:bodyPr wrap="none" rtlCol="0">
              <a:spAutoFit/>
            </a:bodyPr>
            <a:lstStyle/>
            <a:p>
              <a:r>
                <a:rPr lang="pt-PT" dirty="0" smtClean="0">
                  <a:latin typeface="Berlin Sans FB Demi" panose="020E0802020502020306" pitchFamily="34" charset="0"/>
                </a:rPr>
                <a:t>Not this way</a:t>
              </a:r>
              <a:endParaRPr lang="en-US" dirty="0">
                <a:latin typeface="Berlin Sans FB Demi" panose="020E0802020502020306" pitchFamily="34" charset="0"/>
              </a:endParaRPr>
            </a:p>
          </p:txBody>
        </p:sp>
        <p:sp>
          <p:nvSpPr>
            <p:cNvPr id="63" name="TextBox 62"/>
            <p:cNvSpPr txBox="1"/>
            <p:nvPr/>
          </p:nvSpPr>
          <p:spPr>
            <a:xfrm>
              <a:off x="1730736" y="4033911"/>
              <a:ext cx="1189749" cy="307777"/>
            </a:xfrm>
            <a:prstGeom prst="rect">
              <a:avLst/>
            </a:prstGeom>
            <a:noFill/>
          </p:spPr>
          <p:txBody>
            <a:bodyPr wrap="none" rtlCol="0">
              <a:spAutoFit/>
            </a:bodyPr>
            <a:lstStyle/>
            <a:p>
              <a:r>
                <a:rPr lang="pt-PT" sz="1400" dirty="0" smtClean="0">
                  <a:latin typeface="Berlin Sans FB Demi" panose="020E0802020502020306" pitchFamily="34" charset="0"/>
                </a:rPr>
                <a:t>Not this way</a:t>
              </a:r>
              <a:endParaRPr lang="en-US" sz="1400" dirty="0">
                <a:latin typeface="Berlin Sans FB Demi" panose="020E0802020502020306" pitchFamily="34" charset="0"/>
              </a:endParaRPr>
            </a:p>
          </p:txBody>
        </p:sp>
        <p:sp>
          <p:nvSpPr>
            <p:cNvPr id="65" name="TextBox 64"/>
            <p:cNvSpPr txBox="1"/>
            <p:nvPr/>
          </p:nvSpPr>
          <p:spPr>
            <a:xfrm>
              <a:off x="2076434" y="4500264"/>
              <a:ext cx="1189749" cy="307777"/>
            </a:xfrm>
            <a:prstGeom prst="rect">
              <a:avLst/>
            </a:prstGeom>
            <a:noFill/>
          </p:spPr>
          <p:txBody>
            <a:bodyPr wrap="none" rtlCol="0">
              <a:spAutoFit/>
            </a:bodyPr>
            <a:lstStyle/>
            <a:p>
              <a:r>
                <a:rPr lang="pt-PT" sz="1400" dirty="0" smtClean="0">
                  <a:latin typeface="Berlin Sans FB Demi" panose="020E0802020502020306" pitchFamily="34" charset="0"/>
                </a:rPr>
                <a:t>Not this way</a:t>
              </a:r>
              <a:endParaRPr lang="en-US" sz="1400" dirty="0">
                <a:latin typeface="Berlin Sans FB Demi" panose="020E0802020502020306" pitchFamily="34" charset="0"/>
              </a:endParaRPr>
            </a:p>
          </p:txBody>
        </p:sp>
      </p:grpSp>
      <p:pic>
        <p:nvPicPr>
          <p:cNvPr id="1026" name="Picture 2" descr="http://iproactive.com/uploads/scratch-head-smile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223" y="4725144"/>
            <a:ext cx="1452515" cy="146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6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643" y="692696"/>
            <a:ext cx="8483299" cy="1077218"/>
          </a:xfrm>
          <a:prstGeom prst="rect">
            <a:avLst/>
          </a:prstGeom>
        </p:spPr>
        <p:txBody>
          <a:bodyPr wrap="square">
            <a:spAutoFit/>
          </a:bodyPr>
          <a:lstStyle/>
          <a:p>
            <a:r>
              <a:rPr lang="pt-PT" sz="3200" dirty="0">
                <a:latin typeface="Berlin Sans FB Demi" panose="020E0802020502020306" pitchFamily="34" charset="0"/>
              </a:rPr>
              <a:t>What </a:t>
            </a:r>
            <a:r>
              <a:rPr lang="pt-PT" sz="3200" dirty="0" smtClean="0">
                <a:latin typeface="Berlin Sans FB Demi" panose="020E0802020502020306" pitchFamily="34" charset="0"/>
              </a:rPr>
              <a:t>does it mean:</a:t>
            </a:r>
          </a:p>
          <a:p>
            <a:r>
              <a:rPr lang="pt-PT" sz="3200" dirty="0" smtClean="0">
                <a:latin typeface="Berlin Sans FB Demi" panose="020E0802020502020306" pitchFamily="34" charset="0"/>
              </a:rPr>
              <a:t>“worst-case” </a:t>
            </a:r>
            <a:r>
              <a:rPr lang="pt-PT" sz="3200" dirty="0">
                <a:latin typeface="Berlin Sans FB Demi" panose="020E0802020502020306" pitchFamily="34" charset="0"/>
              </a:rPr>
              <a:t>execution </a:t>
            </a:r>
            <a:r>
              <a:rPr lang="pt-PT" sz="3200" dirty="0" smtClean="0">
                <a:latin typeface="Berlin Sans FB Demi" panose="020E0802020502020306" pitchFamily="34" charset="0"/>
              </a:rPr>
              <a:t>path?</a:t>
            </a:r>
          </a:p>
        </p:txBody>
      </p:sp>
      <p:sp>
        <p:nvSpPr>
          <p:cNvPr id="5" name="Rectangle 4"/>
          <p:cNvSpPr/>
          <p:nvPr/>
        </p:nvSpPr>
        <p:spPr>
          <a:xfrm>
            <a:off x="316642" y="2132856"/>
            <a:ext cx="8483299" cy="2062103"/>
          </a:xfrm>
          <a:prstGeom prst="rect">
            <a:avLst/>
          </a:prstGeom>
        </p:spPr>
        <p:txBody>
          <a:bodyPr wrap="square">
            <a:spAutoFit/>
          </a:bodyPr>
          <a:lstStyle/>
          <a:p>
            <a:r>
              <a:rPr lang="pt-PT" sz="3200" dirty="0" smtClean="0">
                <a:latin typeface="Berlin Sans FB Demi" panose="020E0802020502020306" pitchFamily="34" charset="0"/>
              </a:rPr>
              <a:t>From a response time point of view, the “worst-case” </a:t>
            </a:r>
            <a:r>
              <a:rPr lang="pt-PT" sz="3200" dirty="0">
                <a:latin typeface="Berlin Sans FB Demi" panose="020E0802020502020306" pitchFamily="34" charset="0"/>
              </a:rPr>
              <a:t>execution </a:t>
            </a:r>
            <a:r>
              <a:rPr lang="pt-PT" sz="3200" dirty="0" smtClean="0">
                <a:latin typeface="Berlin Sans FB Demi" panose="020E0802020502020306" pitchFamily="34" charset="0"/>
              </a:rPr>
              <a:t>path is the one that creates the maximum interference on the other tasks</a:t>
            </a:r>
          </a:p>
        </p:txBody>
      </p:sp>
      <p:sp>
        <p:nvSpPr>
          <p:cNvPr id="6" name="Rectangle 5"/>
          <p:cNvSpPr/>
          <p:nvPr/>
        </p:nvSpPr>
        <p:spPr>
          <a:xfrm>
            <a:off x="395536" y="4609003"/>
            <a:ext cx="8483299" cy="1077218"/>
          </a:xfrm>
          <a:prstGeom prst="rect">
            <a:avLst/>
          </a:prstGeom>
        </p:spPr>
        <p:txBody>
          <a:bodyPr wrap="square">
            <a:spAutoFit/>
          </a:bodyPr>
          <a:lstStyle/>
          <a:p>
            <a:r>
              <a:rPr lang="pt-PT" sz="3200" u="sng" dirty="0" smtClean="0">
                <a:latin typeface="Berlin Sans FB Demi" panose="020E0802020502020306" pitchFamily="34" charset="0"/>
              </a:rPr>
              <a:t>Sequential task</a:t>
            </a:r>
          </a:p>
          <a:p>
            <a:pPr algn="ctr"/>
            <a:r>
              <a:rPr lang="pt-PT" sz="3200" dirty="0" smtClean="0">
                <a:latin typeface="Berlin Sans FB Demi" panose="020E0802020502020306" pitchFamily="34" charset="0"/>
              </a:rPr>
              <a:t>worst-case </a:t>
            </a:r>
            <a:r>
              <a:rPr lang="pt-PT" sz="3200" dirty="0">
                <a:latin typeface="Berlin Sans FB Demi" panose="020E0802020502020306" pitchFamily="34" charset="0"/>
              </a:rPr>
              <a:t>execution </a:t>
            </a:r>
            <a:r>
              <a:rPr lang="pt-PT" sz="3200" dirty="0" smtClean="0">
                <a:latin typeface="Berlin Sans FB Demi" panose="020E0802020502020306" pitchFamily="34" charset="0"/>
              </a:rPr>
              <a:t>path = longest path</a:t>
            </a:r>
          </a:p>
        </p:txBody>
      </p:sp>
    </p:spTree>
    <p:extLst>
      <p:ext uri="{BB962C8B-B14F-4D97-AF65-F5344CB8AC3E}">
        <p14:creationId xmlns:p14="http://schemas.microsoft.com/office/powerpoint/2010/main" val="3688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
          <p:cNvSpPr>
            <a:spLocks noChangeArrowheads="1"/>
          </p:cNvSpPr>
          <p:nvPr/>
        </p:nvSpPr>
        <p:spPr bwMode="auto">
          <a:xfrm>
            <a:off x="205748" y="201696"/>
            <a:ext cx="5945284" cy="3139321"/>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x := A()</a:t>
            </a: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if</a:t>
            </a:r>
            <a:r>
              <a:rPr kumimoji="0" lang="pt-PT" altLang="en-US" i="0" u="none" strike="noStrike" cap="none" normalizeH="0" dirty="0" smtClean="0">
                <a:ln>
                  <a:noFill/>
                </a:ln>
                <a:solidFill>
                  <a:schemeClr val="tx1"/>
                </a:solidFill>
                <a:effectLst/>
                <a:latin typeface="Courier New" panose="02070309020205020404" pitchFamily="49" charset="0"/>
                <a:cs typeface="Courier New" panose="02070309020205020404" pitchFamily="49" charset="0"/>
              </a:rPr>
              <a:t> (x &gt; 1)</a:t>
            </a:r>
            <a:r>
              <a:rPr lang="en-US" altLang="en-US" dirty="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solidFill>
                  <a:srgbClr val="00B050"/>
                </a:solidFill>
                <a:latin typeface="Courier New" panose="02070309020205020404" pitchFamily="49" charset="0"/>
                <a:cs typeface="Courier New" panose="02070309020205020404" pitchFamily="49" charset="0"/>
              </a:rPr>
              <a:t>#pragma omp parallel for reduction(+:y)</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latin typeface="Courier New" panose="02070309020205020404" pitchFamily="49" charset="0"/>
                <a:cs typeface="Courier New" panose="02070309020205020404" pitchFamily="49" charset="0"/>
              </a:rPr>
              <a:t>for</a:t>
            </a:r>
            <a:r>
              <a:rPr lang="pt-PT" altLang="en-US" dirty="0" smtClean="0">
                <a:latin typeface="Courier New" panose="02070309020205020404" pitchFamily="49" charset="0"/>
                <a:cs typeface="Courier New" panose="02070309020205020404" pitchFamily="49" charset="0"/>
              </a:rPr>
              <a:t> (i=0; i&lt;4; i++)</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y := B(i)</a:t>
            </a:r>
            <a:endParaRPr lang="en-US" altLang="en-US" dirty="0" smtClean="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PT" altLang="en-US" b="1" dirty="0" smtClean="0">
                <a:latin typeface="Courier New" panose="02070309020205020404" pitchFamily="49" charset="0"/>
                <a:cs typeface="Courier New" panose="02070309020205020404" pitchFamily="49" charset="0"/>
              </a:rPr>
              <a:t>} else {</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a:latin typeface="Courier New" panose="02070309020205020404" pitchFamily="49" charset="0"/>
                <a:cs typeface="Courier New" panose="02070309020205020404" pitchFamily="49" charset="0"/>
              </a:rPr>
              <a:t> </a:t>
            </a:r>
            <a:r>
              <a:rPr lang="pt-PT" altLang="en-US" dirty="0" smtClean="0">
                <a:latin typeface="Courier New" panose="02070309020205020404" pitchFamily="49" charset="0"/>
                <a:cs typeface="Courier New" panose="02070309020205020404" pitchFamily="49" charset="0"/>
              </a:rPr>
              <a:t>  </a:t>
            </a:r>
            <a:r>
              <a:rPr lang="pt-PT" altLang="en-US" b="1" dirty="0" smtClean="0">
                <a:solidFill>
                  <a:srgbClr val="00B050"/>
                </a:solidFill>
                <a:latin typeface="Courier New" panose="02070309020205020404" pitchFamily="49" charset="0"/>
                <a:cs typeface="Courier New" panose="02070309020205020404" pitchFamily="49" charset="0"/>
              </a:rPr>
              <a:t>#</a:t>
            </a:r>
            <a:r>
              <a:rPr lang="pt-PT" altLang="en-US" b="1" dirty="0">
                <a:solidFill>
                  <a:srgbClr val="00B050"/>
                </a:solidFill>
                <a:latin typeface="Courier New" panose="02070309020205020404" pitchFamily="49" charset="0"/>
                <a:cs typeface="Courier New" panose="02070309020205020404" pitchFamily="49" charset="0"/>
              </a:rPr>
              <a:t>pragma omp parallel for reduction(+:y)</a:t>
            </a:r>
          </a:p>
          <a:p>
            <a:pPr lvl="0" eaLnBrk="0" fontAlgn="base" hangingPunct="0">
              <a:spcBef>
                <a:spcPct val="0"/>
              </a:spcBef>
              <a:spcAft>
                <a:spcPct val="0"/>
              </a:spcAft>
            </a:pPr>
            <a:r>
              <a:rPr lang="pt-PT" altLang="en-US" dirty="0">
                <a:latin typeface="Courier New" panose="02070309020205020404" pitchFamily="49" charset="0"/>
                <a:cs typeface="Courier New" panose="02070309020205020404" pitchFamily="49" charset="0"/>
              </a:rPr>
              <a:t>   </a:t>
            </a:r>
            <a:r>
              <a:rPr lang="pt-PT" altLang="en-US" b="1" dirty="0">
                <a:latin typeface="Courier New" panose="02070309020205020404" pitchFamily="49" charset="0"/>
                <a:cs typeface="Courier New" panose="02070309020205020404" pitchFamily="49" charset="0"/>
              </a:rPr>
              <a:t>for</a:t>
            </a:r>
            <a:r>
              <a:rPr lang="pt-PT" altLang="en-US" dirty="0">
                <a:latin typeface="Courier New" panose="02070309020205020404" pitchFamily="49" charset="0"/>
                <a:cs typeface="Courier New" panose="02070309020205020404" pitchFamily="49" charset="0"/>
              </a:rPr>
              <a:t> (i=0; </a:t>
            </a:r>
            <a:r>
              <a:rPr lang="pt-PT" altLang="en-US" dirty="0" smtClean="0">
                <a:latin typeface="Courier New" panose="02070309020205020404" pitchFamily="49" charset="0"/>
                <a:cs typeface="Courier New" panose="02070309020205020404" pitchFamily="49" charset="0"/>
              </a:rPr>
              <a:t>i&lt;2; </a:t>
            </a:r>
            <a:r>
              <a:rPr lang="pt-PT" altLang="en-US" dirty="0">
                <a:latin typeface="Courier New" panose="02070309020205020404" pitchFamily="49" charset="0"/>
                <a:cs typeface="Courier New" panose="02070309020205020404" pitchFamily="49" charset="0"/>
              </a:rPr>
              <a:t>i++)</a:t>
            </a:r>
          </a:p>
          <a:p>
            <a:pPr lvl="0" eaLnBrk="0" fontAlgn="base" hangingPunct="0">
              <a:spcBef>
                <a:spcPct val="0"/>
              </a:spcBef>
              <a:spcAft>
                <a:spcPct val="0"/>
              </a:spcAft>
            </a:pPr>
            <a:r>
              <a:rPr lang="pt-PT" altLang="en-US" dirty="0">
                <a:latin typeface="Courier New" panose="02070309020205020404" pitchFamily="49" charset="0"/>
                <a:cs typeface="Courier New" panose="02070309020205020404" pitchFamily="49" charset="0"/>
              </a:rPr>
              <a:t>      y := </a:t>
            </a:r>
            <a:r>
              <a:rPr lang="pt-PT" altLang="en-US" dirty="0" smtClean="0">
                <a:latin typeface="Courier New" panose="02070309020205020404" pitchFamily="49" charset="0"/>
                <a:cs typeface="Courier New" panose="02070309020205020404" pitchFamily="49" charset="0"/>
              </a:rPr>
              <a:t>C(i)</a:t>
            </a:r>
          </a:p>
          <a:p>
            <a:pPr lvl="0" eaLnBrk="0" fontAlgn="base" hangingPunct="0">
              <a:spcBef>
                <a:spcPct val="0"/>
              </a:spcBef>
              <a:spcAft>
                <a:spcPct val="0"/>
              </a:spcAft>
            </a:pPr>
            <a:r>
              <a:rPr lang="pt-PT" altLang="en-US" b="1" dirty="0" smtClean="0">
                <a:latin typeface="Courier New" panose="02070309020205020404" pitchFamily="49" charset="0"/>
                <a:cs typeface="Courier New" panose="02070309020205020404" pitchFamily="49" charset="0"/>
              </a:rPr>
              <a:t>}</a:t>
            </a:r>
          </a:p>
          <a:p>
            <a:pPr lvl="0" eaLnBrk="0" fontAlgn="base" hangingPunct="0">
              <a:spcBef>
                <a:spcPct val="0"/>
              </a:spcBef>
              <a:spcAft>
                <a:spcPct val="0"/>
              </a:spcAft>
            </a:pPr>
            <a:r>
              <a:rPr lang="pt-PT" altLang="en-US" dirty="0" smtClean="0">
                <a:latin typeface="Courier New" panose="02070309020205020404" pitchFamily="49" charset="0"/>
                <a:cs typeface="Courier New" panose="02070309020205020404" pitchFamily="49" charset="0"/>
              </a:rPr>
              <a:t>z := D(y)</a:t>
            </a:r>
            <a:endParaRPr lang="en-US" altLang="en-US" dirty="0" smtClean="0">
              <a:latin typeface="Courier New" panose="02070309020205020404" pitchFamily="49" charset="0"/>
              <a:cs typeface="Courier New" panose="02070309020205020404" pitchFamily="49" charset="0"/>
            </a:endParaRPr>
          </a:p>
        </p:txBody>
      </p:sp>
      <p:grpSp>
        <p:nvGrpSpPr>
          <p:cNvPr id="4" name="Group 3"/>
          <p:cNvGrpSpPr/>
          <p:nvPr/>
        </p:nvGrpSpPr>
        <p:grpSpPr>
          <a:xfrm>
            <a:off x="3522344" y="1829746"/>
            <a:ext cx="5640616" cy="4956647"/>
            <a:chOff x="3522344" y="1829746"/>
            <a:chExt cx="5640616" cy="4956647"/>
          </a:xfrm>
        </p:grpSpPr>
        <p:sp>
          <p:nvSpPr>
            <p:cNvPr id="42" name="Freeform 41"/>
            <p:cNvSpPr/>
            <p:nvPr/>
          </p:nvSpPr>
          <p:spPr>
            <a:xfrm>
              <a:off x="3522344" y="2868742"/>
              <a:ext cx="4001503" cy="3861408"/>
            </a:xfrm>
            <a:custGeom>
              <a:avLst/>
              <a:gdLst>
                <a:gd name="connsiteX0" fmla="*/ 3166780 w 4001503"/>
                <a:gd name="connsiteY0" fmla="*/ 22739 h 3861408"/>
                <a:gd name="connsiteX1" fmla="*/ 3941137 w 4001503"/>
                <a:gd name="connsiteY1" fmla="*/ 344015 h 3861408"/>
                <a:gd name="connsiteX2" fmla="*/ 3891710 w 4001503"/>
                <a:gd name="connsiteY2" fmla="*/ 1159561 h 3861408"/>
                <a:gd name="connsiteX3" fmla="*/ 3422153 w 4001503"/>
                <a:gd name="connsiteY3" fmla="*/ 1933917 h 3861408"/>
                <a:gd name="connsiteX4" fmla="*/ 3512770 w 4001503"/>
                <a:gd name="connsiteY4" fmla="*/ 2955409 h 3861408"/>
                <a:gd name="connsiteX5" fmla="*/ 3759905 w 4001503"/>
                <a:gd name="connsiteY5" fmla="*/ 3779193 h 3861408"/>
                <a:gd name="connsiteX6" fmla="*/ 2310045 w 4001503"/>
                <a:gd name="connsiteY6" fmla="*/ 3738004 h 3861408"/>
                <a:gd name="connsiteX7" fmla="*/ 571861 w 4001503"/>
                <a:gd name="connsiteY7" fmla="*/ 2947172 h 3861408"/>
                <a:gd name="connsiteX8" fmla="*/ 3451 w 4001503"/>
                <a:gd name="connsiteY8" fmla="*/ 2246955 h 3861408"/>
                <a:gd name="connsiteX9" fmla="*/ 505959 w 4001503"/>
                <a:gd name="connsiteY9" fmla="*/ 920663 h 3861408"/>
                <a:gd name="connsiteX10" fmla="*/ 3166780 w 4001503"/>
                <a:gd name="connsiteY10" fmla="*/ 22739 h 386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1503" h="3861408">
                  <a:moveTo>
                    <a:pt x="3166780" y="22739"/>
                  </a:moveTo>
                  <a:cubicBezTo>
                    <a:pt x="3739310" y="-73369"/>
                    <a:pt x="3820315" y="154545"/>
                    <a:pt x="3941137" y="344015"/>
                  </a:cubicBezTo>
                  <a:cubicBezTo>
                    <a:pt x="4061959" y="533485"/>
                    <a:pt x="3978207" y="894577"/>
                    <a:pt x="3891710" y="1159561"/>
                  </a:cubicBezTo>
                  <a:cubicBezTo>
                    <a:pt x="3805213" y="1424545"/>
                    <a:pt x="3485310" y="1634609"/>
                    <a:pt x="3422153" y="1933917"/>
                  </a:cubicBezTo>
                  <a:cubicBezTo>
                    <a:pt x="3358996" y="2233225"/>
                    <a:pt x="3456478" y="2647863"/>
                    <a:pt x="3512770" y="2955409"/>
                  </a:cubicBezTo>
                  <a:cubicBezTo>
                    <a:pt x="3569062" y="3262955"/>
                    <a:pt x="3960359" y="3648761"/>
                    <a:pt x="3759905" y="3779193"/>
                  </a:cubicBezTo>
                  <a:cubicBezTo>
                    <a:pt x="3559451" y="3909626"/>
                    <a:pt x="2841386" y="3876674"/>
                    <a:pt x="2310045" y="3738004"/>
                  </a:cubicBezTo>
                  <a:cubicBezTo>
                    <a:pt x="1778704" y="3599334"/>
                    <a:pt x="956293" y="3195680"/>
                    <a:pt x="571861" y="2947172"/>
                  </a:cubicBezTo>
                  <a:cubicBezTo>
                    <a:pt x="187429" y="2698664"/>
                    <a:pt x="14435" y="2584707"/>
                    <a:pt x="3451" y="2246955"/>
                  </a:cubicBezTo>
                  <a:cubicBezTo>
                    <a:pt x="-7533" y="1909204"/>
                    <a:pt x="-24009" y="1289993"/>
                    <a:pt x="505959" y="920663"/>
                  </a:cubicBezTo>
                  <a:cubicBezTo>
                    <a:pt x="1035927" y="551333"/>
                    <a:pt x="2594250" y="118847"/>
                    <a:pt x="3166780" y="2273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Berlin Sans FB Demi" panose="020E0802020502020306" pitchFamily="34" charset="0"/>
              </a:endParaRPr>
            </a:p>
          </p:txBody>
        </p:sp>
        <p:sp>
          <p:nvSpPr>
            <p:cNvPr id="44" name="Freeform 43"/>
            <p:cNvSpPr/>
            <p:nvPr/>
          </p:nvSpPr>
          <p:spPr>
            <a:xfrm>
              <a:off x="5641210" y="2843621"/>
              <a:ext cx="3482335" cy="3942772"/>
            </a:xfrm>
            <a:custGeom>
              <a:avLst/>
              <a:gdLst>
                <a:gd name="connsiteX0" fmla="*/ 570120 w 3482335"/>
                <a:gd name="connsiteY0" fmla="*/ 31384 h 3942772"/>
                <a:gd name="connsiteX1" fmla="*/ 2291828 w 3482335"/>
                <a:gd name="connsiteY1" fmla="*/ 764552 h 3942772"/>
                <a:gd name="connsiteX2" fmla="*/ 3428649 w 3482335"/>
                <a:gd name="connsiteY2" fmla="*/ 1654238 h 3942772"/>
                <a:gd name="connsiteX3" fmla="*/ 3140325 w 3482335"/>
                <a:gd name="connsiteY3" fmla="*/ 2725157 h 3942772"/>
                <a:gd name="connsiteX4" fmla="*/ 1764606 w 3482335"/>
                <a:gd name="connsiteY4" fmla="*/ 3656033 h 3942772"/>
                <a:gd name="connsiteX5" fmla="*/ 248844 w 3482335"/>
                <a:gd name="connsiteY5" fmla="*/ 3886693 h 3942772"/>
                <a:gd name="connsiteX6" fmla="*/ 817255 w 3482335"/>
                <a:gd name="connsiteY6" fmla="*/ 2733395 h 3942772"/>
                <a:gd name="connsiteX7" fmla="*/ 1731655 w 3482335"/>
                <a:gd name="connsiteY7" fmla="*/ 2057893 h 3942772"/>
                <a:gd name="connsiteX8" fmla="*/ 792541 w 3482335"/>
                <a:gd name="connsiteY8" fmla="*/ 1209395 h 3942772"/>
                <a:gd name="connsiteX9" fmla="*/ 75849 w 3482335"/>
                <a:gd name="connsiteY9" fmla="*/ 764552 h 3942772"/>
                <a:gd name="connsiteX10" fmla="*/ 75849 w 3482335"/>
                <a:gd name="connsiteY10" fmla="*/ 196141 h 3942772"/>
                <a:gd name="connsiteX11" fmla="*/ 570120 w 3482335"/>
                <a:gd name="connsiteY11" fmla="*/ 31384 h 394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335" h="3942772">
                  <a:moveTo>
                    <a:pt x="570120" y="31384"/>
                  </a:moveTo>
                  <a:cubicBezTo>
                    <a:pt x="939450" y="126119"/>
                    <a:pt x="1815407" y="494076"/>
                    <a:pt x="2291828" y="764552"/>
                  </a:cubicBezTo>
                  <a:cubicBezTo>
                    <a:pt x="2768249" y="1035028"/>
                    <a:pt x="3287233" y="1327471"/>
                    <a:pt x="3428649" y="1654238"/>
                  </a:cubicBezTo>
                  <a:cubicBezTo>
                    <a:pt x="3570065" y="1981006"/>
                    <a:pt x="3417665" y="2391525"/>
                    <a:pt x="3140325" y="2725157"/>
                  </a:cubicBezTo>
                  <a:cubicBezTo>
                    <a:pt x="2862985" y="3058789"/>
                    <a:pt x="2246519" y="3462444"/>
                    <a:pt x="1764606" y="3656033"/>
                  </a:cubicBezTo>
                  <a:cubicBezTo>
                    <a:pt x="1282693" y="3849622"/>
                    <a:pt x="406736" y="4040466"/>
                    <a:pt x="248844" y="3886693"/>
                  </a:cubicBezTo>
                  <a:cubicBezTo>
                    <a:pt x="90952" y="3732920"/>
                    <a:pt x="570120" y="3038195"/>
                    <a:pt x="817255" y="2733395"/>
                  </a:cubicBezTo>
                  <a:cubicBezTo>
                    <a:pt x="1064390" y="2428595"/>
                    <a:pt x="1735774" y="2311893"/>
                    <a:pt x="1731655" y="2057893"/>
                  </a:cubicBezTo>
                  <a:cubicBezTo>
                    <a:pt x="1727536" y="1803893"/>
                    <a:pt x="1068509" y="1424952"/>
                    <a:pt x="792541" y="1209395"/>
                  </a:cubicBezTo>
                  <a:cubicBezTo>
                    <a:pt x="516573" y="993838"/>
                    <a:pt x="195298" y="933428"/>
                    <a:pt x="75849" y="764552"/>
                  </a:cubicBezTo>
                  <a:cubicBezTo>
                    <a:pt x="-43600" y="595676"/>
                    <a:pt x="-5156" y="316963"/>
                    <a:pt x="75849" y="196141"/>
                  </a:cubicBezTo>
                  <a:cubicBezTo>
                    <a:pt x="156854" y="75319"/>
                    <a:pt x="200790" y="-63351"/>
                    <a:pt x="570120" y="31384"/>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6751868" y="3789539"/>
              <a:ext cx="1885857" cy="858509"/>
              <a:chOff x="6751868" y="3789539"/>
              <a:chExt cx="1885857" cy="858509"/>
            </a:xfrm>
          </p:grpSpPr>
          <p:cxnSp>
            <p:nvCxnSpPr>
              <p:cNvPr id="48" name="Conexão recta unidireccional 15"/>
              <p:cNvCxnSpPr>
                <a:stCxn id="64" idx="5"/>
                <a:endCxn id="81" idx="0"/>
              </p:cNvCxnSpPr>
              <p:nvPr/>
            </p:nvCxnSpPr>
            <p:spPr>
              <a:xfrm rot="16200000" flipH="1">
                <a:off x="6933504" y="3607904"/>
                <a:ext cx="858508" cy="122177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9" name="Conexão recta unidireccional 20"/>
              <p:cNvCxnSpPr>
                <a:stCxn id="64" idx="5"/>
                <a:endCxn id="82" idx="0"/>
              </p:cNvCxnSpPr>
              <p:nvPr/>
            </p:nvCxnSpPr>
            <p:spPr>
              <a:xfrm rot="16200000" flipH="1">
                <a:off x="7265543" y="3275864"/>
                <a:ext cx="858508" cy="188585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50" name="Group 49"/>
            <p:cNvGrpSpPr/>
            <p:nvPr/>
          </p:nvGrpSpPr>
          <p:grpSpPr>
            <a:xfrm>
              <a:off x="4368651" y="3789539"/>
              <a:ext cx="1992235" cy="858510"/>
              <a:chOff x="4368651" y="3789539"/>
              <a:chExt cx="1992235" cy="858510"/>
            </a:xfrm>
          </p:grpSpPr>
          <p:cxnSp>
            <p:nvCxnSpPr>
              <p:cNvPr id="51" name="Conexão recta unidireccional 23"/>
              <p:cNvCxnSpPr>
                <a:stCxn id="64" idx="3"/>
                <a:endCxn id="74" idx="0"/>
              </p:cNvCxnSpPr>
              <p:nvPr/>
            </p:nvCxnSpPr>
            <p:spPr>
              <a:xfrm rot="16200000" flipH="1">
                <a:off x="5925877" y="4213038"/>
                <a:ext cx="858508" cy="1151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Conexão recta unidireccional 26"/>
              <p:cNvCxnSpPr>
                <a:stCxn id="64" idx="3"/>
                <a:endCxn id="73" idx="0"/>
              </p:cNvCxnSpPr>
              <p:nvPr/>
            </p:nvCxnSpPr>
            <p:spPr>
              <a:xfrm rot="5400000">
                <a:off x="5593839" y="3892510"/>
                <a:ext cx="858508" cy="65257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3" name="Conexão recta unidireccional 30"/>
              <p:cNvCxnSpPr>
                <a:stCxn id="64" idx="3"/>
                <a:endCxn id="72" idx="0"/>
              </p:cNvCxnSpPr>
              <p:nvPr/>
            </p:nvCxnSpPr>
            <p:spPr>
              <a:xfrm rot="5400000">
                <a:off x="5261799" y="3560471"/>
                <a:ext cx="858508" cy="131664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4" name="Conexão recta unidireccional 33"/>
              <p:cNvCxnSpPr>
                <a:stCxn id="64" idx="3"/>
                <a:endCxn id="71" idx="0"/>
              </p:cNvCxnSpPr>
              <p:nvPr/>
            </p:nvCxnSpPr>
            <p:spPr>
              <a:xfrm rot="5400000">
                <a:off x="4929760" y="3228431"/>
                <a:ext cx="858508" cy="198072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55" name="Group 54"/>
            <p:cNvGrpSpPr/>
            <p:nvPr/>
          </p:nvGrpSpPr>
          <p:grpSpPr>
            <a:xfrm>
              <a:off x="4368650" y="5198275"/>
              <a:ext cx="2075594" cy="858509"/>
              <a:chOff x="4368650" y="5198275"/>
              <a:chExt cx="2075594" cy="858509"/>
            </a:xfrm>
          </p:grpSpPr>
          <p:cxnSp>
            <p:nvCxnSpPr>
              <p:cNvPr id="56" name="Conexão recta unidireccional 39"/>
              <p:cNvCxnSpPr>
                <a:stCxn id="74" idx="4"/>
                <a:endCxn id="67" idx="1"/>
              </p:cNvCxnSpPr>
              <p:nvPr/>
            </p:nvCxnSpPr>
            <p:spPr>
              <a:xfrm rot="16200000" flipH="1">
                <a:off x="5973311" y="5585850"/>
                <a:ext cx="858508" cy="8335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7" name="Conexão recta unidireccional 42"/>
              <p:cNvCxnSpPr>
                <a:stCxn id="73" idx="4"/>
                <a:endCxn id="67" idx="1"/>
              </p:cNvCxnSpPr>
              <p:nvPr/>
            </p:nvCxnSpPr>
            <p:spPr>
              <a:xfrm rot="16200000" flipH="1">
                <a:off x="5641272" y="5253810"/>
                <a:ext cx="858508" cy="74743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8" name="Conexão recta unidireccional 45"/>
              <p:cNvCxnSpPr>
                <a:stCxn id="72" idx="4"/>
                <a:endCxn id="67" idx="1"/>
              </p:cNvCxnSpPr>
              <p:nvPr/>
            </p:nvCxnSpPr>
            <p:spPr>
              <a:xfrm rot="16200000" flipH="1">
                <a:off x="5309232" y="4921772"/>
                <a:ext cx="858508" cy="141151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9" name="Conexão recta unidireccional 48"/>
              <p:cNvCxnSpPr>
                <a:stCxn id="71" idx="4"/>
                <a:endCxn id="67" idx="1"/>
              </p:cNvCxnSpPr>
              <p:nvPr/>
            </p:nvCxnSpPr>
            <p:spPr>
              <a:xfrm rot="16200000" flipH="1">
                <a:off x="4977193" y="4589733"/>
                <a:ext cx="858508" cy="207559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60" name="Group 59"/>
            <p:cNvGrpSpPr/>
            <p:nvPr/>
          </p:nvGrpSpPr>
          <p:grpSpPr>
            <a:xfrm>
              <a:off x="6846738" y="5198277"/>
              <a:ext cx="1790990" cy="858508"/>
              <a:chOff x="6846738" y="5198277"/>
              <a:chExt cx="1790990" cy="858508"/>
            </a:xfrm>
          </p:grpSpPr>
          <p:cxnSp>
            <p:nvCxnSpPr>
              <p:cNvPr id="61" name="Conexão recta unidireccional 51"/>
              <p:cNvCxnSpPr>
                <a:stCxn id="81" idx="4"/>
                <a:endCxn id="67" idx="7"/>
              </p:cNvCxnSpPr>
              <p:nvPr/>
            </p:nvCxnSpPr>
            <p:spPr>
              <a:xfrm rot="5400000">
                <a:off x="6980940" y="5064075"/>
                <a:ext cx="858508" cy="1126911"/>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2" name="Conexão recta unidireccional 54"/>
              <p:cNvCxnSpPr>
                <a:stCxn id="82" idx="4"/>
                <a:endCxn id="67" idx="7"/>
              </p:cNvCxnSpPr>
              <p:nvPr/>
            </p:nvCxnSpPr>
            <p:spPr>
              <a:xfrm rot="5400000">
                <a:off x="7312980" y="4732037"/>
                <a:ext cx="858508" cy="179098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63" name="Group 62"/>
            <p:cNvGrpSpPr/>
            <p:nvPr/>
          </p:nvGrpSpPr>
          <p:grpSpPr>
            <a:xfrm>
              <a:off x="6211629" y="2837973"/>
              <a:ext cx="718466" cy="1032147"/>
              <a:chOff x="6211629" y="2837973"/>
              <a:chExt cx="718466" cy="1032147"/>
            </a:xfrm>
          </p:grpSpPr>
          <p:sp>
            <p:nvSpPr>
              <p:cNvPr id="64" name="Oval 63"/>
              <p:cNvSpPr/>
              <p:nvPr/>
            </p:nvSpPr>
            <p:spPr>
              <a:xfrm>
                <a:off x="6266018" y="3319891"/>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65" name="TextBox 64"/>
              <p:cNvSpPr txBox="1"/>
              <p:nvPr/>
            </p:nvSpPr>
            <p:spPr>
              <a:xfrm>
                <a:off x="6211629" y="2837973"/>
                <a:ext cx="718466" cy="523220"/>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grpSp>
        <p:grpSp>
          <p:nvGrpSpPr>
            <p:cNvPr id="66" name="Group 65"/>
            <p:cNvGrpSpPr/>
            <p:nvPr/>
          </p:nvGrpSpPr>
          <p:grpSpPr>
            <a:xfrm>
              <a:off x="6360886" y="5505019"/>
              <a:ext cx="920628" cy="1021414"/>
              <a:chOff x="6360886" y="5505019"/>
              <a:chExt cx="920628" cy="1021414"/>
            </a:xfrm>
          </p:grpSpPr>
          <p:sp>
            <p:nvSpPr>
              <p:cNvPr id="67" name="Oval 66"/>
              <p:cNvSpPr/>
              <p:nvPr/>
            </p:nvSpPr>
            <p:spPr>
              <a:xfrm>
                <a:off x="6360886" y="5976204"/>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68" name="TextBox 67"/>
              <p:cNvSpPr txBox="1"/>
              <p:nvPr/>
            </p:nvSpPr>
            <p:spPr>
              <a:xfrm>
                <a:off x="6361069" y="5505019"/>
                <a:ext cx="920445" cy="523220"/>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grpSp>
        <p:grpSp>
          <p:nvGrpSpPr>
            <p:cNvPr id="69" name="Group 68"/>
            <p:cNvGrpSpPr/>
            <p:nvPr/>
          </p:nvGrpSpPr>
          <p:grpSpPr>
            <a:xfrm>
              <a:off x="3675293" y="4103773"/>
              <a:ext cx="3335963" cy="1157128"/>
              <a:chOff x="3675293" y="4103773"/>
              <a:chExt cx="3335963" cy="1157128"/>
            </a:xfrm>
          </p:grpSpPr>
          <p:sp>
            <p:nvSpPr>
              <p:cNvPr id="70" name="Rectangle 69"/>
              <p:cNvSpPr/>
              <p:nvPr/>
            </p:nvSpPr>
            <p:spPr>
              <a:xfrm>
                <a:off x="3954646" y="4585418"/>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a:latin typeface="Berlin Sans FB Demi" panose="020E0802020502020306" pitchFamily="34" charset="0"/>
                </a:endParaRPr>
              </a:p>
            </p:txBody>
          </p:sp>
          <p:sp>
            <p:nvSpPr>
              <p:cNvPr id="71" name="Oval 70"/>
              <p:cNvSpPr/>
              <p:nvPr/>
            </p:nvSpPr>
            <p:spPr>
              <a:xfrm>
                <a:off x="4084046"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72" name="Oval 71"/>
              <p:cNvSpPr/>
              <p:nvPr/>
            </p:nvSpPr>
            <p:spPr>
              <a:xfrm>
                <a:off x="4748124"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73" name="Oval 72"/>
              <p:cNvSpPr/>
              <p:nvPr/>
            </p:nvSpPr>
            <p:spPr>
              <a:xfrm>
                <a:off x="5412203"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74" name="Oval 73"/>
              <p:cNvSpPr/>
              <p:nvPr/>
            </p:nvSpPr>
            <p:spPr>
              <a:xfrm>
                <a:off x="6076281"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75" name="TextBox 74"/>
              <p:cNvSpPr txBox="1"/>
              <p:nvPr/>
            </p:nvSpPr>
            <p:spPr>
              <a:xfrm>
                <a:off x="3675293" y="4103773"/>
                <a:ext cx="925253" cy="523220"/>
              </a:xfrm>
              <a:prstGeom prst="rect">
                <a:avLst/>
              </a:prstGeom>
              <a:noFill/>
            </p:spPr>
            <p:txBody>
              <a:bodyPr wrap="none" rtlCol="0">
                <a:spAutoFit/>
              </a:bodyPr>
              <a:lstStyle/>
              <a:p>
                <a:r>
                  <a:rPr lang="pt-PT" sz="2800" b="1" dirty="0">
                    <a:latin typeface="Berlin Sans FB Demi" panose="020E0802020502020306" pitchFamily="34" charset="0"/>
                  </a:rPr>
                  <a:t>B(0)</a:t>
                </a:r>
                <a:endParaRPr lang="en-US" sz="2800" b="1" dirty="0">
                  <a:latin typeface="Berlin Sans FB Demi" panose="020E0802020502020306" pitchFamily="34" charset="0"/>
                </a:endParaRPr>
              </a:p>
            </p:txBody>
          </p:sp>
          <p:sp>
            <p:nvSpPr>
              <p:cNvPr id="76" name="TextBox 75"/>
              <p:cNvSpPr txBox="1"/>
              <p:nvPr/>
            </p:nvSpPr>
            <p:spPr>
              <a:xfrm>
                <a:off x="4621992" y="4116285"/>
                <a:ext cx="814647" cy="523220"/>
              </a:xfrm>
              <a:prstGeom prst="rect">
                <a:avLst/>
              </a:prstGeom>
              <a:noFill/>
            </p:spPr>
            <p:txBody>
              <a:bodyPr wrap="none" rtlCol="0">
                <a:spAutoFit/>
              </a:bodyPr>
              <a:lstStyle/>
              <a:p>
                <a:r>
                  <a:rPr lang="pt-PT" sz="2800" b="1" dirty="0">
                    <a:latin typeface="Berlin Sans FB Demi" panose="020E0802020502020306" pitchFamily="34" charset="0"/>
                  </a:rPr>
                  <a:t>B(1)</a:t>
                </a:r>
                <a:endParaRPr lang="en-US" sz="2800" b="1" dirty="0">
                  <a:latin typeface="Berlin Sans FB Demi" panose="020E0802020502020306" pitchFamily="34" charset="0"/>
                </a:endParaRPr>
              </a:p>
            </p:txBody>
          </p:sp>
          <p:sp>
            <p:nvSpPr>
              <p:cNvPr id="77" name="TextBox 76"/>
              <p:cNvSpPr txBox="1"/>
              <p:nvPr/>
            </p:nvSpPr>
            <p:spPr>
              <a:xfrm>
                <a:off x="5336718" y="4113694"/>
                <a:ext cx="885179" cy="523220"/>
              </a:xfrm>
              <a:prstGeom prst="rect">
                <a:avLst/>
              </a:prstGeom>
              <a:noFill/>
            </p:spPr>
            <p:txBody>
              <a:bodyPr wrap="none" rtlCol="0">
                <a:spAutoFit/>
              </a:bodyPr>
              <a:lstStyle/>
              <a:p>
                <a:r>
                  <a:rPr lang="pt-PT" sz="2800" b="1" dirty="0">
                    <a:latin typeface="Berlin Sans FB Demi" panose="020E0802020502020306" pitchFamily="34" charset="0"/>
                  </a:rPr>
                  <a:t>B(2)</a:t>
                </a:r>
                <a:endParaRPr lang="en-US" sz="2800" b="1" dirty="0">
                  <a:latin typeface="Berlin Sans FB Demi" panose="020E0802020502020306" pitchFamily="34" charset="0"/>
                </a:endParaRPr>
              </a:p>
            </p:txBody>
          </p:sp>
          <p:sp>
            <p:nvSpPr>
              <p:cNvPr id="78" name="TextBox 77"/>
              <p:cNvSpPr txBox="1"/>
              <p:nvPr/>
            </p:nvSpPr>
            <p:spPr>
              <a:xfrm>
                <a:off x="6137299" y="4135720"/>
                <a:ext cx="873957" cy="523220"/>
              </a:xfrm>
              <a:prstGeom prst="rect">
                <a:avLst/>
              </a:prstGeom>
              <a:noFill/>
            </p:spPr>
            <p:txBody>
              <a:bodyPr wrap="none" rtlCol="0">
                <a:spAutoFit/>
              </a:bodyPr>
              <a:lstStyle/>
              <a:p>
                <a:r>
                  <a:rPr lang="pt-PT" sz="2800" b="1" dirty="0">
                    <a:latin typeface="Berlin Sans FB Demi" panose="020E0802020502020306" pitchFamily="34" charset="0"/>
                  </a:rPr>
                  <a:t>B(3)</a:t>
                </a:r>
                <a:endParaRPr lang="en-US" sz="2800" b="1" dirty="0">
                  <a:latin typeface="Berlin Sans FB Demi" panose="020E0802020502020306" pitchFamily="34" charset="0"/>
                </a:endParaRPr>
              </a:p>
            </p:txBody>
          </p:sp>
        </p:grpSp>
        <p:grpSp>
          <p:nvGrpSpPr>
            <p:cNvPr id="79" name="Group 78"/>
            <p:cNvGrpSpPr/>
            <p:nvPr/>
          </p:nvGrpSpPr>
          <p:grpSpPr>
            <a:xfrm>
              <a:off x="7471057" y="4110333"/>
              <a:ext cx="1691903" cy="1148416"/>
              <a:chOff x="7471057" y="4110333"/>
              <a:chExt cx="1691903" cy="1148416"/>
            </a:xfrm>
          </p:grpSpPr>
          <p:sp>
            <p:nvSpPr>
              <p:cNvPr id="80" name="Rectangle 79"/>
              <p:cNvSpPr/>
              <p:nvPr/>
            </p:nvSpPr>
            <p:spPr>
              <a:xfrm>
                <a:off x="7502446" y="4583266"/>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a:latin typeface="Berlin Sans FB Demi" panose="020E0802020502020306" pitchFamily="34" charset="0"/>
                </a:endParaRPr>
              </a:p>
            </p:txBody>
          </p:sp>
          <p:sp>
            <p:nvSpPr>
              <p:cNvPr id="81" name="Oval 80"/>
              <p:cNvSpPr/>
              <p:nvPr/>
            </p:nvSpPr>
            <p:spPr>
              <a:xfrm>
                <a:off x="768904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82" name="Oval 81"/>
              <p:cNvSpPr/>
              <p:nvPr/>
            </p:nvSpPr>
            <p:spPr>
              <a:xfrm>
                <a:off x="835312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800" dirty="0">
                  <a:latin typeface="Berlin Sans FB Demi" panose="020E0802020502020306" pitchFamily="34" charset="0"/>
                </a:endParaRPr>
              </a:p>
            </p:txBody>
          </p:sp>
          <p:sp>
            <p:nvSpPr>
              <p:cNvPr id="83" name="TextBox 82"/>
              <p:cNvSpPr txBox="1"/>
              <p:nvPr/>
            </p:nvSpPr>
            <p:spPr>
              <a:xfrm>
                <a:off x="7471057" y="4110333"/>
                <a:ext cx="920445" cy="523220"/>
              </a:xfrm>
              <a:prstGeom prst="rect">
                <a:avLst/>
              </a:prstGeom>
              <a:noFill/>
            </p:spPr>
            <p:txBody>
              <a:bodyPr wrap="none" rtlCol="0">
                <a:spAutoFit/>
              </a:bodyPr>
              <a:lstStyle/>
              <a:p>
                <a:r>
                  <a:rPr lang="pt-PT" sz="2800" b="1" dirty="0">
                    <a:latin typeface="Berlin Sans FB Demi" panose="020E0802020502020306" pitchFamily="34" charset="0"/>
                  </a:rPr>
                  <a:t>C(0)</a:t>
                </a:r>
                <a:endParaRPr lang="en-US" sz="2800" b="1" dirty="0">
                  <a:latin typeface="Berlin Sans FB Demi" panose="020E0802020502020306" pitchFamily="34" charset="0"/>
                </a:endParaRPr>
              </a:p>
            </p:txBody>
          </p:sp>
          <p:sp>
            <p:nvSpPr>
              <p:cNvPr id="84" name="TextBox 83"/>
              <p:cNvSpPr txBox="1"/>
              <p:nvPr/>
            </p:nvSpPr>
            <p:spPr>
              <a:xfrm>
                <a:off x="8353123" y="4138631"/>
                <a:ext cx="809837" cy="523220"/>
              </a:xfrm>
              <a:prstGeom prst="rect">
                <a:avLst/>
              </a:prstGeom>
              <a:noFill/>
            </p:spPr>
            <p:txBody>
              <a:bodyPr wrap="none" rtlCol="0">
                <a:spAutoFit/>
              </a:bodyPr>
              <a:lstStyle/>
              <a:p>
                <a:r>
                  <a:rPr lang="pt-PT" sz="2800" b="1" dirty="0">
                    <a:latin typeface="Berlin Sans FB Demi" panose="020E0802020502020306" pitchFamily="34" charset="0"/>
                  </a:rPr>
                  <a:t>C(1)</a:t>
                </a:r>
                <a:endParaRPr lang="en-US" sz="2800" b="1" dirty="0">
                  <a:latin typeface="Berlin Sans FB Demi" panose="020E0802020502020306" pitchFamily="34" charset="0"/>
                </a:endParaRPr>
              </a:p>
            </p:txBody>
          </p:sp>
        </p:grpSp>
        <p:grpSp>
          <p:nvGrpSpPr>
            <p:cNvPr id="85" name="Group 84"/>
            <p:cNvGrpSpPr/>
            <p:nvPr/>
          </p:nvGrpSpPr>
          <p:grpSpPr>
            <a:xfrm>
              <a:off x="6445149" y="1829746"/>
              <a:ext cx="2362000" cy="1959791"/>
              <a:chOff x="6445149" y="1829746"/>
              <a:chExt cx="2362000" cy="1959791"/>
            </a:xfrm>
          </p:grpSpPr>
          <p:sp>
            <p:nvSpPr>
              <p:cNvPr id="86" name="Rectangle 85"/>
              <p:cNvSpPr/>
              <p:nvPr/>
            </p:nvSpPr>
            <p:spPr>
              <a:xfrm>
                <a:off x="6812692" y="1829746"/>
                <a:ext cx="1994457" cy="461665"/>
              </a:xfrm>
              <a:prstGeom prst="rect">
                <a:avLst/>
              </a:prstGeom>
            </p:spPr>
            <p:txBody>
              <a:bodyPr wrap="none">
                <a:spAutoFit/>
              </a:bodyPr>
              <a:lstStyle/>
              <a:p>
                <a:pPr algn="r"/>
                <a:r>
                  <a:rPr lang="pt-PT" sz="2400" b="1" dirty="0" smtClean="0">
                    <a:latin typeface="Arial Narrow" panose="020B0606020202030204" pitchFamily="34" charset="0"/>
                  </a:rPr>
                  <a:t>Execution path</a:t>
                </a:r>
                <a:endParaRPr lang="en-US" sz="2400" dirty="0">
                  <a:latin typeface="Arial Narrow" panose="020B0606020202030204" pitchFamily="34" charset="0"/>
                </a:endParaRPr>
              </a:p>
            </p:txBody>
          </p:sp>
          <p:sp>
            <p:nvSpPr>
              <p:cNvPr id="87" name="Freeform 86"/>
              <p:cNvSpPr/>
              <p:nvPr/>
            </p:nvSpPr>
            <p:spPr>
              <a:xfrm>
                <a:off x="8276001" y="2224348"/>
                <a:ext cx="351580" cy="1565189"/>
              </a:xfrm>
              <a:custGeom>
                <a:avLst/>
                <a:gdLst>
                  <a:gd name="connsiteX0" fmla="*/ 0 w 351580"/>
                  <a:gd name="connsiteY0" fmla="*/ 1565189 h 1565189"/>
                  <a:gd name="connsiteX1" fmla="*/ 345989 w 351580"/>
                  <a:gd name="connsiteY1" fmla="*/ 650789 h 1565189"/>
                  <a:gd name="connsiteX2" fmla="*/ 181232 w 351580"/>
                  <a:gd name="connsiteY2" fmla="*/ 0 h 1565189"/>
                </a:gdLst>
                <a:ahLst/>
                <a:cxnLst>
                  <a:cxn ang="0">
                    <a:pos x="connsiteX0" y="connsiteY0"/>
                  </a:cxn>
                  <a:cxn ang="0">
                    <a:pos x="connsiteX1" y="connsiteY1"/>
                  </a:cxn>
                  <a:cxn ang="0">
                    <a:pos x="connsiteX2" y="connsiteY2"/>
                  </a:cxn>
                </a:cxnLst>
                <a:rect l="l" t="t" r="r" b="b"/>
                <a:pathLst>
                  <a:path w="351580" h="1565189">
                    <a:moveTo>
                      <a:pt x="0" y="1565189"/>
                    </a:moveTo>
                    <a:cubicBezTo>
                      <a:pt x="157892" y="1238421"/>
                      <a:pt x="315784" y="911654"/>
                      <a:pt x="345989" y="650789"/>
                    </a:cubicBezTo>
                    <a:cubicBezTo>
                      <a:pt x="376194" y="389924"/>
                      <a:pt x="278713" y="194962"/>
                      <a:pt x="181232" y="0"/>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6445149" y="2050024"/>
                <a:ext cx="367543" cy="816744"/>
              </a:xfrm>
              <a:custGeom>
                <a:avLst/>
                <a:gdLst>
                  <a:gd name="connsiteX0" fmla="*/ 268689 w 367543"/>
                  <a:gd name="connsiteY0" fmla="*/ 816744 h 816744"/>
                  <a:gd name="connsiteX1" fmla="*/ 13316 w 367543"/>
                  <a:gd name="connsiteY1" fmla="*/ 330711 h 816744"/>
                  <a:gd name="connsiteX2" fmla="*/ 70981 w 367543"/>
                  <a:gd name="connsiteY2" fmla="*/ 50625 h 816744"/>
                  <a:gd name="connsiteX3" fmla="*/ 367543 w 367543"/>
                  <a:gd name="connsiteY3" fmla="*/ 1198 h 816744"/>
                </a:gdLst>
                <a:ahLst/>
                <a:cxnLst>
                  <a:cxn ang="0">
                    <a:pos x="connsiteX0" y="connsiteY0"/>
                  </a:cxn>
                  <a:cxn ang="0">
                    <a:pos x="connsiteX1" y="connsiteY1"/>
                  </a:cxn>
                  <a:cxn ang="0">
                    <a:pos x="connsiteX2" y="connsiteY2"/>
                  </a:cxn>
                  <a:cxn ang="0">
                    <a:pos x="connsiteX3" y="connsiteY3"/>
                  </a:cxn>
                </a:cxnLst>
                <a:rect l="l" t="t" r="r" b="b"/>
                <a:pathLst>
                  <a:path w="367543" h="816744">
                    <a:moveTo>
                      <a:pt x="268689" y="816744"/>
                    </a:moveTo>
                    <a:cubicBezTo>
                      <a:pt x="157478" y="637570"/>
                      <a:pt x="46267" y="458397"/>
                      <a:pt x="13316" y="330711"/>
                    </a:cubicBezTo>
                    <a:cubicBezTo>
                      <a:pt x="-19635" y="203024"/>
                      <a:pt x="11943" y="105544"/>
                      <a:pt x="70981" y="50625"/>
                    </a:cubicBezTo>
                    <a:cubicBezTo>
                      <a:pt x="130019" y="-4294"/>
                      <a:pt x="248781" y="-1548"/>
                      <a:pt x="367543" y="1198"/>
                    </a:cubicBezTo>
                  </a:path>
                </a:pathLst>
              </a:cu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9480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3</a:t>
            </a:fld>
            <a:endParaRPr lang="en-US"/>
          </a:p>
        </p:txBody>
      </p:sp>
      <p:sp>
        <p:nvSpPr>
          <p:cNvPr id="3" name="Rectangle 2"/>
          <p:cNvSpPr/>
          <p:nvPr/>
        </p:nvSpPr>
        <p:spPr>
          <a:xfrm>
            <a:off x="442358" y="476672"/>
            <a:ext cx="8507288" cy="2062103"/>
          </a:xfrm>
          <a:prstGeom prst="rect">
            <a:avLst/>
          </a:prstGeom>
        </p:spPr>
        <p:txBody>
          <a:bodyPr wrap="square">
            <a:spAutoFit/>
          </a:bodyPr>
          <a:lstStyle/>
          <a:p>
            <a:r>
              <a:rPr lang="en-US" sz="3200" i="1" dirty="0" smtClean="0">
                <a:latin typeface="Berlin Sans FB Demi" panose="020E0802020502020306" pitchFamily="34" charset="0"/>
              </a:rPr>
              <a:t>“Many-core processors are defined as chips with several tens, but more likely hundreds, or even thousands of processor cores”</a:t>
            </a:r>
          </a:p>
          <a:p>
            <a:pPr algn="r"/>
            <a:r>
              <a:rPr lang="en-US" sz="3200" i="1" dirty="0" smtClean="0">
                <a:latin typeface="Berlin Sans FB Demi" panose="020E0802020502020306" pitchFamily="34" charset="0"/>
              </a:rPr>
              <a:t>-- </a:t>
            </a:r>
            <a:r>
              <a:rPr lang="en-US" sz="3200" i="1" dirty="0" err="1" smtClean="0">
                <a:latin typeface="Berlin Sans FB Demi" panose="020E0802020502020306" pitchFamily="34" charset="0"/>
              </a:rPr>
              <a:t>András</a:t>
            </a:r>
            <a:r>
              <a:rPr lang="en-US" sz="3200" i="1" dirty="0" smtClean="0">
                <a:latin typeface="Berlin Sans FB Demi" panose="020E0802020502020306" pitchFamily="34" charset="0"/>
              </a:rPr>
              <a:t> </a:t>
            </a:r>
            <a:r>
              <a:rPr lang="en-US" sz="3200" i="1" dirty="0" err="1">
                <a:latin typeface="Berlin Sans FB Demi" panose="020E0802020502020306" pitchFamily="34" charset="0"/>
              </a:rPr>
              <a:t>Vajda</a:t>
            </a:r>
            <a:endParaRPr lang="en-US" sz="3200" i="1" dirty="0">
              <a:latin typeface="Berlin Sans FB Demi" panose="020E0802020502020306" pitchFamily="34" charset="0"/>
            </a:endParaRPr>
          </a:p>
        </p:txBody>
      </p:sp>
      <p:sp>
        <p:nvSpPr>
          <p:cNvPr id="7" name="Rectangle 6"/>
          <p:cNvSpPr/>
          <p:nvPr/>
        </p:nvSpPr>
        <p:spPr>
          <a:xfrm>
            <a:off x="2021146" y="2649106"/>
            <a:ext cx="6928500" cy="707886"/>
          </a:xfrm>
          <a:prstGeom prst="rect">
            <a:avLst/>
          </a:prstGeom>
        </p:spPr>
        <p:txBody>
          <a:bodyPr wrap="none">
            <a:spAutoFit/>
          </a:bodyPr>
          <a:lstStyle/>
          <a:p>
            <a:pPr algn="r"/>
            <a:r>
              <a:rPr lang="en-US" sz="2000" i="1" dirty="0" err="1" smtClean="0">
                <a:latin typeface="Berlin Sans FB Demi" panose="020E0802020502020306" pitchFamily="34" charset="0"/>
              </a:rPr>
              <a:t>András</a:t>
            </a:r>
            <a:r>
              <a:rPr lang="en-US" sz="2000" i="1" dirty="0" smtClean="0">
                <a:latin typeface="Berlin Sans FB Demi" panose="020E0802020502020306" pitchFamily="34" charset="0"/>
              </a:rPr>
              <a:t> </a:t>
            </a:r>
            <a:r>
              <a:rPr lang="en-US" sz="2000" i="1" dirty="0" err="1" smtClean="0">
                <a:latin typeface="Berlin Sans FB Demi" panose="020E0802020502020306" pitchFamily="34" charset="0"/>
              </a:rPr>
              <a:t>Vajda</a:t>
            </a:r>
            <a:r>
              <a:rPr lang="en-US" sz="2000" i="1" dirty="0" smtClean="0">
                <a:latin typeface="Berlin Sans FB Demi" panose="020E0802020502020306" pitchFamily="34" charset="0"/>
              </a:rPr>
              <a:t>. </a:t>
            </a:r>
            <a:r>
              <a:rPr lang="en-US" sz="2000" i="1" dirty="0">
                <a:latin typeface="Berlin Sans FB Demi" panose="020E0802020502020306" pitchFamily="34" charset="0"/>
              </a:rPr>
              <a:t>Programming Many-Core </a:t>
            </a:r>
            <a:r>
              <a:rPr lang="en-US" sz="2000" i="1" dirty="0" smtClean="0">
                <a:latin typeface="Berlin Sans FB Demi" panose="020E0802020502020306" pitchFamily="34" charset="0"/>
              </a:rPr>
              <a:t>Chips. </a:t>
            </a:r>
          </a:p>
          <a:p>
            <a:pPr algn="r"/>
            <a:r>
              <a:rPr lang="en-US" sz="2000" i="1" dirty="0">
                <a:latin typeface="Berlin Sans FB Demi" panose="020E0802020502020306" pitchFamily="34" charset="0"/>
              </a:rPr>
              <a:t>ISBN: 978-1-4419-9738-8 (Print) 978-1-4419-9739-5 (Online)</a:t>
            </a:r>
          </a:p>
        </p:txBody>
      </p:sp>
      <p:sp>
        <p:nvSpPr>
          <p:cNvPr id="2" name="Rectangle 1"/>
          <p:cNvSpPr/>
          <p:nvPr/>
        </p:nvSpPr>
        <p:spPr>
          <a:xfrm>
            <a:off x="179512" y="4005064"/>
            <a:ext cx="8691094" cy="1077218"/>
          </a:xfrm>
          <a:prstGeom prst="rect">
            <a:avLst/>
          </a:prstGeom>
        </p:spPr>
        <p:txBody>
          <a:bodyPr wrap="square">
            <a:spAutoFit/>
          </a:bodyPr>
          <a:lstStyle/>
          <a:p>
            <a:r>
              <a:rPr lang="en-US" sz="3200" i="1" dirty="0" smtClean="0">
                <a:latin typeface="Berlin Sans FB Demi" panose="020E0802020502020306" pitchFamily="34" charset="0"/>
              </a:rPr>
              <a:t>A many-core platform is a platform containing many cores.</a:t>
            </a:r>
            <a:endParaRPr lang="en-US" sz="3200" i="1" dirty="0">
              <a:latin typeface="Berlin Sans FB Demi" panose="020E0802020502020306" pitchFamily="34" charset="0"/>
            </a:endParaRPr>
          </a:p>
        </p:txBody>
      </p:sp>
    </p:spTree>
    <p:extLst>
      <p:ext uri="{BB962C8B-B14F-4D97-AF65-F5344CB8AC3E}">
        <p14:creationId xmlns:p14="http://schemas.microsoft.com/office/powerpoint/2010/main" val="32363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612648" y="768096"/>
            <a:ext cx="3750735" cy="4166574"/>
            <a:chOff x="2267998" y="2110832"/>
            <a:chExt cx="2880582" cy="3199948"/>
          </a:xfrm>
        </p:grpSpPr>
        <p:sp>
          <p:nvSpPr>
            <p:cNvPr id="8" name="Rectangle 7"/>
            <p:cNvSpPr/>
            <p:nvPr/>
          </p:nvSpPr>
          <p:spPr>
            <a:xfrm>
              <a:off x="2267998" y="3376360"/>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b="1"/>
            </a:p>
          </p:txBody>
        </p:sp>
        <p:sp>
          <p:nvSpPr>
            <p:cNvPr id="9" name="Oval 8"/>
            <p:cNvSpPr/>
            <p:nvPr/>
          </p:nvSpPr>
          <p:spPr>
            <a:xfrm>
              <a:off x="3423684" y="2110832"/>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10" name="Oval 9"/>
            <p:cNvSpPr/>
            <p:nvPr/>
          </p:nvSpPr>
          <p:spPr>
            <a:xfrm>
              <a:off x="2397398"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11" name="Oval 10"/>
            <p:cNvSpPr/>
            <p:nvPr/>
          </p:nvSpPr>
          <p:spPr>
            <a:xfrm>
              <a:off x="3061476"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12" name="Oval 11"/>
            <p:cNvSpPr/>
            <p:nvPr/>
          </p:nvSpPr>
          <p:spPr>
            <a:xfrm>
              <a:off x="3725555"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13" name="Oval 12"/>
            <p:cNvSpPr/>
            <p:nvPr/>
          </p:nvSpPr>
          <p:spPr>
            <a:xfrm>
              <a:off x="4389633"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17" name="Oval 16"/>
            <p:cNvSpPr/>
            <p:nvPr/>
          </p:nvSpPr>
          <p:spPr>
            <a:xfrm>
              <a:off x="3421234" y="4760551"/>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cxnSp>
          <p:nvCxnSpPr>
            <p:cNvPr id="20" name="Conexão recta unidireccional 23"/>
            <p:cNvCxnSpPr>
              <a:stCxn id="9" idx="4"/>
              <a:endCxn id="13" idx="0"/>
            </p:cNvCxnSpPr>
            <p:nvPr/>
          </p:nvCxnSpPr>
          <p:spPr>
            <a:xfrm>
              <a:off x="3708289" y="2661061"/>
              <a:ext cx="965949"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1" name="Conexão recta unidireccional 26"/>
            <p:cNvCxnSpPr>
              <a:stCxn id="9" idx="4"/>
              <a:endCxn id="12" idx="0"/>
            </p:cNvCxnSpPr>
            <p:nvPr/>
          </p:nvCxnSpPr>
          <p:spPr>
            <a:xfrm>
              <a:off x="3708289" y="2661061"/>
              <a:ext cx="301871"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2" name="Conexão recta unidireccional 30"/>
            <p:cNvCxnSpPr>
              <a:stCxn id="9" idx="4"/>
              <a:endCxn id="11" idx="0"/>
            </p:cNvCxnSpPr>
            <p:nvPr/>
          </p:nvCxnSpPr>
          <p:spPr>
            <a:xfrm flipH="1">
              <a:off x="3346081" y="2661061"/>
              <a:ext cx="362208"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3" name="Conexão recta unidireccional 33"/>
            <p:cNvCxnSpPr>
              <a:stCxn id="9" idx="4"/>
              <a:endCxn id="10" idx="0"/>
            </p:cNvCxnSpPr>
            <p:nvPr/>
          </p:nvCxnSpPr>
          <p:spPr>
            <a:xfrm flipH="1">
              <a:off x="2682003" y="2661061"/>
              <a:ext cx="1026286"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4" name="Conexão recta unidireccional 39"/>
            <p:cNvCxnSpPr>
              <a:stCxn id="13" idx="4"/>
              <a:endCxn id="17" idx="0"/>
            </p:cNvCxnSpPr>
            <p:nvPr/>
          </p:nvCxnSpPr>
          <p:spPr>
            <a:xfrm flipH="1">
              <a:off x="3705839" y="3989219"/>
              <a:ext cx="968399"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5" name="Conexão recta unidireccional 42"/>
            <p:cNvCxnSpPr>
              <a:stCxn id="12" idx="4"/>
              <a:endCxn id="17" idx="0"/>
            </p:cNvCxnSpPr>
            <p:nvPr/>
          </p:nvCxnSpPr>
          <p:spPr>
            <a:xfrm flipH="1">
              <a:off x="3705839" y="3989219"/>
              <a:ext cx="304321"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6" name="Conexão recta unidireccional 45"/>
            <p:cNvCxnSpPr>
              <a:stCxn id="11" idx="4"/>
              <a:endCxn id="17" idx="0"/>
            </p:cNvCxnSpPr>
            <p:nvPr/>
          </p:nvCxnSpPr>
          <p:spPr>
            <a:xfrm>
              <a:off x="3346081" y="3989219"/>
              <a:ext cx="359758"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7" name="Conexão recta unidireccional 48"/>
            <p:cNvCxnSpPr>
              <a:stCxn id="10" idx="4"/>
              <a:endCxn id="17" idx="0"/>
            </p:cNvCxnSpPr>
            <p:nvPr/>
          </p:nvCxnSpPr>
          <p:spPr>
            <a:xfrm>
              <a:off x="2682003" y="3989219"/>
              <a:ext cx="1023836"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961083" y="2164202"/>
              <a:ext cx="551785" cy="401835"/>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sp>
          <p:nvSpPr>
            <p:cNvPr id="31" name="TextBox 30"/>
            <p:cNvSpPr txBox="1"/>
            <p:nvPr/>
          </p:nvSpPr>
          <p:spPr>
            <a:xfrm>
              <a:off x="2375316" y="3026244"/>
              <a:ext cx="710599" cy="401835"/>
            </a:xfrm>
            <a:prstGeom prst="rect">
              <a:avLst/>
            </a:prstGeom>
            <a:noFill/>
          </p:spPr>
          <p:txBody>
            <a:bodyPr wrap="none" rtlCol="0">
              <a:spAutoFit/>
            </a:bodyPr>
            <a:lstStyle/>
            <a:p>
              <a:r>
                <a:rPr lang="pt-PT" sz="2800" b="1" dirty="0">
                  <a:latin typeface="Berlin Sans FB Demi" panose="020E0802020502020306" pitchFamily="34" charset="0"/>
                </a:rPr>
                <a:t>B(0)</a:t>
              </a:r>
              <a:endParaRPr lang="en-US" sz="2800" b="1" dirty="0">
                <a:latin typeface="Berlin Sans FB Demi" panose="020E0802020502020306" pitchFamily="34" charset="0"/>
              </a:endParaRPr>
            </a:p>
          </p:txBody>
        </p:sp>
        <p:sp>
          <p:nvSpPr>
            <p:cNvPr id="32" name="TextBox 31"/>
            <p:cNvSpPr txBox="1"/>
            <p:nvPr/>
          </p:nvSpPr>
          <p:spPr>
            <a:xfrm>
              <a:off x="3990443" y="4820925"/>
              <a:ext cx="706906" cy="401835"/>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sp>
          <p:nvSpPr>
            <p:cNvPr id="34" name="TextBox 33"/>
            <p:cNvSpPr txBox="1"/>
            <p:nvPr/>
          </p:nvSpPr>
          <p:spPr>
            <a:xfrm>
              <a:off x="3062146" y="3028439"/>
              <a:ext cx="625653" cy="401835"/>
            </a:xfrm>
            <a:prstGeom prst="rect">
              <a:avLst/>
            </a:prstGeom>
            <a:noFill/>
          </p:spPr>
          <p:txBody>
            <a:bodyPr wrap="none" rtlCol="0">
              <a:spAutoFit/>
            </a:bodyPr>
            <a:lstStyle/>
            <a:p>
              <a:r>
                <a:rPr lang="pt-PT" sz="2800" b="1" dirty="0">
                  <a:latin typeface="Berlin Sans FB Demi" panose="020E0802020502020306" pitchFamily="34" charset="0"/>
                </a:rPr>
                <a:t>B(1)</a:t>
              </a:r>
              <a:endParaRPr lang="en-US" sz="2800" b="1" dirty="0">
                <a:latin typeface="Berlin Sans FB Demi" panose="020E0802020502020306" pitchFamily="34" charset="0"/>
              </a:endParaRPr>
            </a:p>
          </p:txBody>
        </p:sp>
        <p:sp>
          <p:nvSpPr>
            <p:cNvPr id="35" name="TextBox 34"/>
            <p:cNvSpPr txBox="1"/>
            <p:nvPr/>
          </p:nvSpPr>
          <p:spPr>
            <a:xfrm>
              <a:off x="3707980" y="3027340"/>
              <a:ext cx="679822" cy="401835"/>
            </a:xfrm>
            <a:prstGeom prst="rect">
              <a:avLst/>
            </a:prstGeom>
            <a:noFill/>
          </p:spPr>
          <p:txBody>
            <a:bodyPr wrap="none" rtlCol="0">
              <a:spAutoFit/>
            </a:bodyPr>
            <a:lstStyle/>
            <a:p>
              <a:r>
                <a:rPr lang="pt-PT" sz="2800" b="1" dirty="0">
                  <a:latin typeface="Berlin Sans FB Demi" panose="020E0802020502020306" pitchFamily="34" charset="0"/>
                </a:rPr>
                <a:t>B(2)</a:t>
              </a:r>
              <a:endParaRPr lang="en-US" sz="2800" b="1" dirty="0">
                <a:latin typeface="Berlin Sans FB Demi" panose="020E0802020502020306" pitchFamily="34" charset="0"/>
              </a:endParaRPr>
            </a:p>
          </p:txBody>
        </p:sp>
        <p:sp>
          <p:nvSpPr>
            <p:cNvPr id="36" name="TextBox 35"/>
            <p:cNvSpPr txBox="1"/>
            <p:nvPr/>
          </p:nvSpPr>
          <p:spPr>
            <a:xfrm>
              <a:off x="4422285" y="3032988"/>
              <a:ext cx="671203" cy="401835"/>
            </a:xfrm>
            <a:prstGeom prst="rect">
              <a:avLst/>
            </a:prstGeom>
            <a:noFill/>
          </p:spPr>
          <p:txBody>
            <a:bodyPr wrap="none" rtlCol="0">
              <a:spAutoFit/>
            </a:bodyPr>
            <a:lstStyle/>
            <a:p>
              <a:r>
                <a:rPr lang="pt-PT" sz="2800" b="1" dirty="0">
                  <a:latin typeface="Berlin Sans FB Demi" panose="020E0802020502020306" pitchFamily="34" charset="0"/>
                </a:rPr>
                <a:t>B(3)</a:t>
              </a:r>
              <a:endParaRPr lang="en-US" sz="2800" b="1" dirty="0">
                <a:latin typeface="Berlin Sans FB Demi" panose="020E0802020502020306" pitchFamily="34" charset="0"/>
              </a:endParaRPr>
            </a:p>
          </p:txBody>
        </p:sp>
      </p:grpSp>
      <p:grpSp>
        <p:nvGrpSpPr>
          <p:cNvPr id="65" name="Group 64"/>
          <p:cNvGrpSpPr/>
          <p:nvPr/>
        </p:nvGrpSpPr>
        <p:grpSpPr>
          <a:xfrm>
            <a:off x="5649876" y="768289"/>
            <a:ext cx="2286091" cy="4169552"/>
            <a:chOff x="5807385" y="2110832"/>
            <a:chExt cx="1755728" cy="3202235"/>
          </a:xfrm>
        </p:grpSpPr>
        <p:sp>
          <p:nvSpPr>
            <p:cNvPr id="7" name="Rectangle 6"/>
            <p:cNvSpPr/>
            <p:nvPr/>
          </p:nvSpPr>
          <p:spPr>
            <a:xfrm>
              <a:off x="5815798" y="3374208"/>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b="1"/>
            </a:p>
          </p:txBody>
        </p:sp>
        <p:sp>
          <p:nvSpPr>
            <p:cNvPr id="14" name="Oval 13"/>
            <p:cNvSpPr/>
            <p:nvPr/>
          </p:nvSpPr>
          <p:spPr>
            <a:xfrm>
              <a:off x="6002395" y="3438990"/>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15" name="Oval 14"/>
            <p:cNvSpPr/>
            <p:nvPr/>
          </p:nvSpPr>
          <p:spPr>
            <a:xfrm>
              <a:off x="6666475" y="3438990"/>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cxnSp>
          <p:nvCxnSpPr>
            <p:cNvPr id="18" name="Conexão recta unidireccional 15"/>
            <p:cNvCxnSpPr>
              <a:stCxn id="42" idx="4"/>
              <a:endCxn id="14" idx="0"/>
            </p:cNvCxnSpPr>
            <p:nvPr/>
          </p:nvCxnSpPr>
          <p:spPr>
            <a:xfrm flipH="1">
              <a:off x="6287000" y="2661061"/>
              <a:ext cx="307331"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19" name="Conexão recta unidireccional 20"/>
            <p:cNvCxnSpPr>
              <a:stCxn id="42" idx="4"/>
              <a:endCxn id="15" idx="0"/>
            </p:cNvCxnSpPr>
            <p:nvPr/>
          </p:nvCxnSpPr>
          <p:spPr>
            <a:xfrm>
              <a:off x="6594331" y="2661061"/>
              <a:ext cx="356749"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8" name="Conexão recta unidireccional 51"/>
            <p:cNvCxnSpPr>
              <a:stCxn id="14" idx="4"/>
              <a:endCxn id="44" idx="0"/>
            </p:cNvCxnSpPr>
            <p:nvPr/>
          </p:nvCxnSpPr>
          <p:spPr>
            <a:xfrm>
              <a:off x="6287000" y="3989219"/>
              <a:ext cx="284604" cy="77361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29" name="Conexão recta unidireccional 54"/>
            <p:cNvCxnSpPr>
              <a:stCxn id="15" idx="4"/>
              <a:endCxn id="44" idx="0"/>
            </p:cNvCxnSpPr>
            <p:nvPr/>
          </p:nvCxnSpPr>
          <p:spPr>
            <a:xfrm flipH="1">
              <a:off x="6571604" y="3989219"/>
              <a:ext cx="379476" cy="77361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807385" y="3032988"/>
              <a:ext cx="706906" cy="401835"/>
            </a:xfrm>
            <a:prstGeom prst="rect">
              <a:avLst/>
            </a:prstGeom>
            <a:noFill/>
          </p:spPr>
          <p:txBody>
            <a:bodyPr wrap="none" rtlCol="0">
              <a:spAutoFit/>
            </a:bodyPr>
            <a:lstStyle/>
            <a:p>
              <a:r>
                <a:rPr lang="pt-PT" sz="2800" b="1" dirty="0">
                  <a:latin typeface="Berlin Sans FB Demi" panose="020E0802020502020306" pitchFamily="34" charset="0"/>
                </a:rPr>
                <a:t>C(0)</a:t>
              </a:r>
              <a:endParaRPr lang="en-US" sz="2800" b="1" dirty="0">
                <a:latin typeface="Berlin Sans FB Demi" panose="020E0802020502020306" pitchFamily="34" charset="0"/>
              </a:endParaRPr>
            </a:p>
          </p:txBody>
        </p:sp>
        <p:sp>
          <p:nvSpPr>
            <p:cNvPr id="37" name="TextBox 36"/>
            <p:cNvSpPr txBox="1"/>
            <p:nvPr/>
          </p:nvSpPr>
          <p:spPr>
            <a:xfrm>
              <a:off x="6845463" y="3039562"/>
              <a:ext cx="621959" cy="401835"/>
            </a:xfrm>
            <a:prstGeom prst="rect">
              <a:avLst/>
            </a:prstGeom>
            <a:noFill/>
          </p:spPr>
          <p:txBody>
            <a:bodyPr wrap="none" rtlCol="0">
              <a:spAutoFit/>
            </a:bodyPr>
            <a:lstStyle/>
            <a:p>
              <a:r>
                <a:rPr lang="pt-PT" sz="2800" b="1" dirty="0">
                  <a:latin typeface="Berlin Sans FB Demi" panose="020E0802020502020306" pitchFamily="34" charset="0"/>
                </a:rPr>
                <a:t>C(1)</a:t>
              </a:r>
              <a:endParaRPr lang="en-US" sz="2800" b="1" dirty="0">
                <a:latin typeface="Berlin Sans FB Demi" panose="020E0802020502020306" pitchFamily="34" charset="0"/>
              </a:endParaRPr>
            </a:p>
          </p:txBody>
        </p:sp>
        <p:sp>
          <p:nvSpPr>
            <p:cNvPr id="42" name="Oval 41"/>
            <p:cNvSpPr/>
            <p:nvPr/>
          </p:nvSpPr>
          <p:spPr>
            <a:xfrm>
              <a:off x="6309726" y="2110832"/>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43" name="TextBox 42"/>
            <p:cNvSpPr txBox="1"/>
            <p:nvPr/>
          </p:nvSpPr>
          <p:spPr>
            <a:xfrm>
              <a:off x="6856207" y="2164732"/>
              <a:ext cx="551785" cy="401835"/>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sp>
          <p:nvSpPr>
            <p:cNvPr id="44" name="Oval 43"/>
            <p:cNvSpPr/>
            <p:nvPr/>
          </p:nvSpPr>
          <p:spPr>
            <a:xfrm>
              <a:off x="6286999" y="4762838"/>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PT" sz="2000" b="1" dirty="0">
                <a:solidFill>
                  <a:schemeClr val="bg1"/>
                </a:solidFill>
                <a:latin typeface="Arial Black" panose="020B0A04020102020204" pitchFamily="34" charset="0"/>
              </a:endParaRPr>
            </a:p>
          </p:txBody>
        </p:sp>
        <p:sp>
          <p:nvSpPr>
            <p:cNvPr id="45" name="TextBox 44"/>
            <p:cNvSpPr txBox="1"/>
            <p:nvPr/>
          </p:nvSpPr>
          <p:spPr>
            <a:xfrm>
              <a:off x="6856207" y="4821455"/>
              <a:ext cx="706906" cy="401835"/>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grpSp>
      <p:sp>
        <p:nvSpPr>
          <p:cNvPr id="66" name="Rectangle 65"/>
          <p:cNvSpPr/>
          <p:nvPr/>
        </p:nvSpPr>
        <p:spPr>
          <a:xfrm>
            <a:off x="1403648" y="128826"/>
            <a:ext cx="2068195" cy="646331"/>
          </a:xfrm>
          <a:prstGeom prst="rect">
            <a:avLst/>
          </a:prstGeom>
        </p:spPr>
        <p:txBody>
          <a:bodyPr wrap="none">
            <a:spAutoFit/>
          </a:bodyPr>
          <a:lstStyle/>
          <a:p>
            <a:r>
              <a:rPr lang="pt-PT" altLang="en-US" sz="3600" b="1" dirty="0" smtClean="0">
                <a:latin typeface="Berlin Sans FB Demi" panose="020E0802020502020306" pitchFamily="34" charset="0"/>
                <a:cs typeface="Courier New" panose="02070309020205020404" pitchFamily="49" charset="0"/>
              </a:rPr>
              <a:t>“if” path</a:t>
            </a:r>
            <a:r>
              <a:rPr lang="en-US" altLang="en-US" sz="3600" b="1" dirty="0" smtClean="0">
                <a:latin typeface="Berlin Sans FB Demi" panose="020E0802020502020306" pitchFamily="34" charset="0"/>
                <a:cs typeface="Courier New" panose="02070309020205020404" pitchFamily="49" charset="0"/>
              </a:rPr>
              <a:t> </a:t>
            </a:r>
            <a:endParaRPr lang="en-US" sz="3600" b="1" dirty="0">
              <a:latin typeface="Berlin Sans FB Demi" panose="020E0802020502020306" pitchFamily="34" charset="0"/>
            </a:endParaRPr>
          </a:p>
        </p:txBody>
      </p:sp>
      <p:sp>
        <p:nvSpPr>
          <p:cNvPr id="67" name="Rectangle 66"/>
          <p:cNvSpPr/>
          <p:nvPr/>
        </p:nvSpPr>
        <p:spPr>
          <a:xfrm>
            <a:off x="5478383" y="128826"/>
            <a:ext cx="2412840" cy="646331"/>
          </a:xfrm>
          <a:prstGeom prst="rect">
            <a:avLst/>
          </a:prstGeom>
        </p:spPr>
        <p:txBody>
          <a:bodyPr wrap="none">
            <a:spAutoFit/>
          </a:bodyPr>
          <a:lstStyle/>
          <a:p>
            <a:r>
              <a:rPr lang="pt-PT" altLang="en-US" sz="3600" b="1" dirty="0" smtClean="0">
                <a:latin typeface="Berlin Sans FB Demi" panose="020E0802020502020306" pitchFamily="34" charset="0"/>
                <a:cs typeface="Courier New" panose="02070309020205020404" pitchFamily="49" charset="0"/>
              </a:rPr>
              <a:t>“else” path</a:t>
            </a:r>
            <a:endParaRPr lang="en-US" sz="3600" b="1" dirty="0">
              <a:latin typeface="Berlin Sans FB Demi" panose="020E0802020502020306" pitchFamily="34" charset="0"/>
            </a:endParaRPr>
          </a:p>
        </p:txBody>
      </p:sp>
      <p:sp>
        <p:nvSpPr>
          <p:cNvPr id="46" name="Rectangle 45"/>
          <p:cNvSpPr/>
          <p:nvPr/>
        </p:nvSpPr>
        <p:spPr>
          <a:xfrm>
            <a:off x="4839000" y="4995738"/>
            <a:ext cx="3653655" cy="1384995"/>
          </a:xfrm>
          <a:prstGeom prst="rect">
            <a:avLst/>
          </a:prstGeom>
        </p:spPr>
        <p:txBody>
          <a:bodyPr wrap="square">
            <a:spAutoFit/>
          </a:bodyPr>
          <a:lstStyle/>
          <a:p>
            <a:pPr algn="ctr"/>
            <a:r>
              <a:rPr lang="en-US" sz="2800" dirty="0" smtClean="0">
                <a:latin typeface="Berlin Sans FB Demi" panose="020E0802020502020306" pitchFamily="34" charset="0"/>
              </a:rPr>
              <a:t>Workload (W) </a:t>
            </a:r>
            <a:r>
              <a:rPr lang="en-US" sz="2800" dirty="0">
                <a:latin typeface="Berlin Sans FB Demi" panose="020E0802020502020306" pitchFamily="34" charset="0"/>
              </a:rPr>
              <a:t>= </a:t>
            </a:r>
            <a:r>
              <a:rPr lang="en-US" sz="2800" dirty="0" smtClean="0">
                <a:latin typeface="Berlin Sans FB Demi" panose="020E0802020502020306" pitchFamily="34" charset="0"/>
              </a:rPr>
              <a:t>43</a:t>
            </a:r>
            <a:endParaRPr lang="en-US" sz="2800" dirty="0">
              <a:latin typeface="Berlin Sans FB Demi" panose="020E0802020502020306" pitchFamily="34" charset="0"/>
            </a:endParaRPr>
          </a:p>
          <a:p>
            <a:pPr algn="ctr"/>
            <a:r>
              <a:rPr lang="en-US" sz="2800" dirty="0" smtClean="0">
                <a:latin typeface="Berlin Sans FB Demi" panose="020E0802020502020306" pitchFamily="34" charset="0"/>
              </a:rPr>
              <a:t>Crit. Path (CP) = </a:t>
            </a:r>
            <a:r>
              <a:rPr lang="en-US" sz="2800" u="sng" dirty="0" smtClean="0">
                <a:latin typeface="Berlin Sans FB Demi" panose="020E0802020502020306" pitchFamily="34" charset="0"/>
              </a:rPr>
              <a:t>23</a:t>
            </a:r>
          </a:p>
          <a:p>
            <a:pPr algn="ctr"/>
            <a:r>
              <a:rPr lang="pt-PT" sz="2800" dirty="0" smtClean="0">
                <a:latin typeface="Berlin Sans FB Demi" panose="020E0802020502020306" pitchFamily="34" charset="0"/>
              </a:rPr>
              <a:t>Conc. Level (CL) =  2</a:t>
            </a:r>
            <a:endParaRPr lang="en-US" sz="2800" dirty="0">
              <a:latin typeface="Berlin Sans FB Demi" panose="020E0802020502020306" pitchFamily="34" charset="0"/>
            </a:endParaRPr>
          </a:p>
        </p:txBody>
      </p:sp>
      <p:sp>
        <p:nvSpPr>
          <p:cNvPr id="48" name="Rectangle 47"/>
          <p:cNvSpPr/>
          <p:nvPr/>
        </p:nvSpPr>
        <p:spPr>
          <a:xfrm>
            <a:off x="611560" y="4991767"/>
            <a:ext cx="3653655" cy="1384995"/>
          </a:xfrm>
          <a:prstGeom prst="rect">
            <a:avLst/>
          </a:prstGeom>
        </p:spPr>
        <p:txBody>
          <a:bodyPr wrap="square">
            <a:spAutoFit/>
          </a:bodyPr>
          <a:lstStyle/>
          <a:p>
            <a:pPr algn="ctr"/>
            <a:r>
              <a:rPr lang="en-US" sz="2800" dirty="0" smtClean="0">
                <a:latin typeface="Berlin Sans FB Demi" panose="020E0802020502020306" pitchFamily="34" charset="0"/>
              </a:rPr>
              <a:t>Workload (W) </a:t>
            </a:r>
            <a:r>
              <a:rPr lang="en-US" sz="2800" dirty="0">
                <a:latin typeface="Berlin Sans FB Demi" panose="020E0802020502020306" pitchFamily="34" charset="0"/>
              </a:rPr>
              <a:t>= </a:t>
            </a:r>
            <a:r>
              <a:rPr lang="en-US" sz="2800" u="sng" dirty="0" smtClean="0">
                <a:latin typeface="Berlin Sans FB Demi" panose="020E0802020502020306" pitchFamily="34" charset="0"/>
              </a:rPr>
              <a:t>45</a:t>
            </a:r>
            <a:endParaRPr lang="en-US" sz="2800" u="sng" dirty="0">
              <a:latin typeface="Berlin Sans FB Demi" panose="020E0802020502020306" pitchFamily="34" charset="0"/>
            </a:endParaRPr>
          </a:p>
          <a:p>
            <a:pPr algn="ctr"/>
            <a:r>
              <a:rPr lang="en-US" sz="2800" dirty="0" smtClean="0">
                <a:latin typeface="Berlin Sans FB Demi" panose="020E0802020502020306" pitchFamily="34" charset="0"/>
              </a:rPr>
              <a:t>Crit. Path (CP) = 22</a:t>
            </a:r>
          </a:p>
          <a:p>
            <a:pPr algn="ctr"/>
            <a:r>
              <a:rPr lang="pt-PT" sz="2800" dirty="0" smtClean="0">
                <a:latin typeface="Berlin Sans FB Demi" panose="020E0802020502020306" pitchFamily="34" charset="0"/>
              </a:rPr>
              <a:t>Conc. Level (CL) =  </a:t>
            </a:r>
            <a:r>
              <a:rPr lang="pt-PT" sz="2800" u="sng" dirty="0" smtClean="0">
                <a:latin typeface="Berlin Sans FB Demi" panose="020E0802020502020306" pitchFamily="34" charset="0"/>
              </a:rPr>
              <a:t>4</a:t>
            </a:r>
            <a:endParaRPr lang="en-US" sz="2800" u="sng" dirty="0">
              <a:latin typeface="Berlin Sans FB Demi" panose="020E0802020502020306" pitchFamily="34" charset="0"/>
            </a:endParaRPr>
          </a:p>
        </p:txBody>
      </p:sp>
      <p:grpSp>
        <p:nvGrpSpPr>
          <p:cNvPr id="47" name="Group 46"/>
          <p:cNvGrpSpPr/>
          <p:nvPr/>
        </p:nvGrpSpPr>
        <p:grpSpPr>
          <a:xfrm>
            <a:off x="614551" y="767491"/>
            <a:ext cx="3750735" cy="4166574"/>
            <a:chOff x="2267998" y="2110832"/>
            <a:chExt cx="2880582" cy="3199948"/>
          </a:xfrm>
        </p:grpSpPr>
        <p:sp>
          <p:nvSpPr>
            <p:cNvPr id="49" name="Rectangle 48"/>
            <p:cNvSpPr/>
            <p:nvPr/>
          </p:nvSpPr>
          <p:spPr>
            <a:xfrm>
              <a:off x="2267998" y="3376360"/>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b="1"/>
            </a:p>
          </p:txBody>
        </p:sp>
        <p:sp>
          <p:nvSpPr>
            <p:cNvPr id="50" name="Oval 49"/>
            <p:cNvSpPr/>
            <p:nvPr/>
          </p:nvSpPr>
          <p:spPr>
            <a:xfrm>
              <a:off x="3423684" y="2110832"/>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a:t>
              </a:r>
              <a:endParaRPr lang="pt-PT" sz="2000" b="1" dirty="0">
                <a:solidFill>
                  <a:schemeClr val="bg1"/>
                </a:solidFill>
                <a:latin typeface="Arial Black" panose="020B0A04020102020204" pitchFamily="34" charset="0"/>
              </a:endParaRPr>
            </a:p>
          </p:txBody>
        </p:sp>
        <p:sp>
          <p:nvSpPr>
            <p:cNvPr id="51" name="Oval 50"/>
            <p:cNvSpPr/>
            <p:nvPr/>
          </p:nvSpPr>
          <p:spPr>
            <a:xfrm>
              <a:off x="2397398"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a:solidFill>
                    <a:schemeClr val="bg1"/>
                  </a:solidFill>
                  <a:latin typeface="Arial Black" panose="020B0A04020102020204" pitchFamily="34" charset="0"/>
                </a:rPr>
                <a:t>4</a:t>
              </a:r>
            </a:p>
          </p:txBody>
        </p:sp>
        <p:sp>
          <p:nvSpPr>
            <p:cNvPr id="52" name="Oval 51"/>
            <p:cNvSpPr/>
            <p:nvPr/>
          </p:nvSpPr>
          <p:spPr>
            <a:xfrm>
              <a:off x="3061476"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8</a:t>
              </a:r>
              <a:endParaRPr lang="pt-PT" sz="2000" b="1" dirty="0">
                <a:solidFill>
                  <a:schemeClr val="bg1"/>
                </a:solidFill>
                <a:latin typeface="Arial Black" panose="020B0A04020102020204" pitchFamily="34" charset="0"/>
              </a:endParaRPr>
            </a:p>
          </p:txBody>
        </p:sp>
        <p:sp>
          <p:nvSpPr>
            <p:cNvPr id="53" name="Oval 52"/>
            <p:cNvSpPr/>
            <p:nvPr/>
          </p:nvSpPr>
          <p:spPr>
            <a:xfrm>
              <a:off x="3725555"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11</a:t>
              </a:r>
              <a:endParaRPr lang="pt-PT" sz="2000" b="1" dirty="0">
                <a:solidFill>
                  <a:schemeClr val="bg1"/>
                </a:solidFill>
                <a:latin typeface="Arial Black" panose="020B0A04020102020204" pitchFamily="34" charset="0"/>
              </a:endParaRPr>
            </a:p>
          </p:txBody>
        </p:sp>
        <p:sp>
          <p:nvSpPr>
            <p:cNvPr id="54" name="Oval 53"/>
            <p:cNvSpPr/>
            <p:nvPr/>
          </p:nvSpPr>
          <p:spPr>
            <a:xfrm>
              <a:off x="4389633"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19</a:t>
              </a:r>
              <a:endParaRPr lang="pt-PT" sz="2000" b="1" dirty="0">
                <a:solidFill>
                  <a:schemeClr val="bg1"/>
                </a:solidFill>
                <a:latin typeface="Arial Black" panose="020B0A04020102020204" pitchFamily="34" charset="0"/>
              </a:endParaRPr>
            </a:p>
          </p:txBody>
        </p:sp>
        <p:sp>
          <p:nvSpPr>
            <p:cNvPr id="55" name="Oval 54"/>
            <p:cNvSpPr/>
            <p:nvPr/>
          </p:nvSpPr>
          <p:spPr>
            <a:xfrm>
              <a:off x="3421234" y="4760551"/>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a:t>
              </a:r>
              <a:endParaRPr lang="pt-PT" sz="2000" b="1" dirty="0">
                <a:solidFill>
                  <a:schemeClr val="bg1"/>
                </a:solidFill>
                <a:latin typeface="Arial Black" panose="020B0A04020102020204" pitchFamily="34" charset="0"/>
              </a:endParaRPr>
            </a:p>
          </p:txBody>
        </p:sp>
        <p:cxnSp>
          <p:nvCxnSpPr>
            <p:cNvPr id="56" name="Conexão recta unidireccional 23"/>
            <p:cNvCxnSpPr>
              <a:stCxn id="50" idx="4"/>
              <a:endCxn id="54" idx="0"/>
            </p:cNvCxnSpPr>
            <p:nvPr/>
          </p:nvCxnSpPr>
          <p:spPr>
            <a:xfrm>
              <a:off x="3708289" y="2661061"/>
              <a:ext cx="965949"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7" name="Conexão recta unidireccional 26"/>
            <p:cNvCxnSpPr>
              <a:stCxn id="50" idx="4"/>
              <a:endCxn id="53" idx="0"/>
            </p:cNvCxnSpPr>
            <p:nvPr/>
          </p:nvCxnSpPr>
          <p:spPr>
            <a:xfrm>
              <a:off x="3708289" y="2661061"/>
              <a:ext cx="301871"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8" name="Conexão recta unidireccional 30"/>
            <p:cNvCxnSpPr>
              <a:stCxn id="50" idx="4"/>
              <a:endCxn id="52" idx="0"/>
            </p:cNvCxnSpPr>
            <p:nvPr/>
          </p:nvCxnSpPr>
          <p:spPr>
            <a:xfrm flipH="1">
              <a:off x="3346081" y="2661061"/>
              <a:ext cx="362208"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9" name="Conexão recta unidireccional 33"/>
            <p:cNvCxnSpPr>
              <a:stCxn id="50" idx="4"/>
              <a:endCxn id="51" idx="0"/>
            </p:cNvCxnSpPr>
            <p:nvPr/>
          </p:nvCxnSpPr>
          <p:spPr>
            <a:xfrm flipH="1">
              <a:off x="2682003" y="2661061"/>
              <a:ext cx="1026286"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0" name="Conexão recta unidireccional 39"/>
            <p:cNvCxnSpPr>
              <a:stCxn id="54" idx="4"/>
              <a:endCxn id="55" idx="0"/>
            </p:cNvCxnSpPr>
            <p:nvPr/>
          </p:nvCxnSpPr>
          <p:spPr>
            <a:xfrm flipH="1">
              <a:off x="3705839" y="3989219"/>
              <a:ext cx="968399"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1" name="Conexão recta unidireccional 42"/>
            <p:cNvCxnSpPr>
              <a:stCxn id="53" idx="4"/>
              <a:endCxn id="55" idx="0"/>
            </p:cNvCxnSpPr>
            <p:nvPr/>
          </p:nvCxnSpPr>
          <p:spPr>
            <a:xfrm flipH="1">
              <a:off x="3705839" y="3989219"/>
              <a:ext cx="304321"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2" name="Conexão recta unidireccional 45"/>
            <p:cNvCxnSpPr>
              <a:stCxn id="52" idx="4"/>
              <a:endCxn id="55" idx="0"/>
            </p:cNvCxnSpPr>
            <p:nvPr/>
          </p:nvCxnSpPr>
          <p:spPr>
            <a:xfrm>
              <a:off x="3346081" y="3989219"/>
              <a:ext cx="359758"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3" name="Conexão recta unidireccional 48"/>
            <p:cNvCxnSpPr>
              <a:stCxn id="51" idx="4"/>
              <a:endCxn id="55" idx="0"/>
            </p:cNvCxnSpPr>
            <p:nvPr/>
          </p:nvCxnSpPr>
          <p:spPr>
            <a:xfrm>
              <a:off x="2682003" y="3989219"/>
              <a:ext cx="1023836"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961083" y="2164202"/>
              <a:ext cx="551785" cy="401835"/>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sp>
          <p:nvSpPr>
            <p:cNvPr id="69" name="TextBox 68"/>
            <p:cNvSpPr txBox="1"/>
            <p:nvPr/>
          </p:nvSpPr>
          <p:spPr>
            <a:xfrm>
              <a:off x="2375316" y="3026244"/>
              <a:ext cx="710599" cy="401835"/>
            </a:xfrm>
            <a:prstGeom prst="rect">
              <a:avLst/>
            </a:prstGeom>
            <a:noFill/>
          </p:spPr>
          <p:txBody>
            <a:bodyPr wrap="none" rtlCol="0">
              <a:spAutoFit/>
            </a:bodyPr>
            <a:lstStyle/>
            <a:p>
              <a:r>
                <a:rPr lang="pt-PT" sz="2800" b="1" dirty="0">
                  <a:latin typeface="Berlin Sans FB Demi" panose="020E0802020502020306" pitchFamily="34" charset="0"/>
                </a:rPr>
                <a:t>B(0)</a:t>
              </a:r>
              <a:endParaRPr lang="en-US" sz="2800" b="1" dirty="0">
                <a:latin typeface="Berlin Sans FB Demi" panose="020E0802020502020306" pitchFamily="34" charset="0"/>
              </a:endParaRPr>
            </a:p>
          </p:txBody>
        </p:sp>
        <p:sp>
          <p:nvSpPr>
            <p:cNvPr id="70" name="TextBox 69"/>
            <p:cNvSpPr txBox="1"/>
            <p:nvPr/>
          </p:nvSpPr>
          <p:spPr>
            <a:xfrm>
              <a:off x="3990443" y="4820925"/>
              <a:ext cx="706906" cy="401835"/>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sp>
          <p:nvSpPr>
            <p:cNvPr id="71" name="TextBox 70"/>
            <p:cNvSpPr txBox="1"/>
            <p:nvPr/>
          </p:nvSpPr>
          <p:spPr>
            <a:xfrm>
              <a:off x="3062146" y="3028439"/>
              <a:ext cx="625653" cy="401835"/>
            </a:xfrm>
            <a:prstGeom prst="rect">
              <a:avLst/>
            </a:prstGeom>
            <a:noFill/>
          </p:spPr>
          <p:txBody>
            <a:bodyPr wrap="none" rtlCol="0">
              <a:spAutoFit/>
            </a:bodyPr>
            <a:lstStyle/>
            <a:p>
              <a:r>
                <a:rPr lang="pt-PT" sz="2800" b="1" dirty="0">
                  <a:latin typeface="Berlin Sans FB Demi" panose="020E0802020502020306" pitchFamily="34" charset="0"/>
                </a:rPr>
                <a:t>B(1)</a:t>
              </a:r>
              <a:endParaRPr lang="en-US" sz="2800" b="1" dirty="0">
                <a:latin typeface="Berlin Sans FB Demi" panose="020E0802020502020306" pitchFamily="34" charset="0"/>
              </a:endParaRPr>
            </a:p>
          </p:txBody>
        </p:sp>
        <p:sp>
          <p:nvSpPr>
            <p:cNvPr id="72" name="TextBox 71"/>
            <p:cNvSpPr txBox="1"/>
            <p:nvPr/>
          </p:nvSpPr>
          <p:spPr>
            <a:xfrm>
              <a:off x="3707980" y="3027340"/>
              <a:ext cx="679822" cy="401835"/>
            </a:xfrm>
            <a:prstGeom prst="rect">
              <a:avLst/>
            </a:prstGeom>
            <a:noFill/>
          </p:spPr>
          <p:txBody>
            <a:bodyPr wrap="none" rtlCol="0">
              <a:spAutoFit/>
            </a:bodyPr>
            <a:lstStyle/>
            <a:p>
              <a:r>
                <a:rPr lang="pt-PT" sz="2800" b="1" dirty="0">
                  <a:latin typeface="Berlin Sans FB Demi" panose="020E0802020502020306" pitchFamily="34" charset="0"/>
                </a:rPr>
                <a:t>B(2)</a:t>
              </a:r>
              <a:endParaRPr lang="en-US" sz="2800" b="1" dirty="0">
                <a:latin typeface="Berlin Sans FB Demi" panose="020E0802020502020306" pitchFamily="34" charset="0"/>
              </a:endParaRPr>
            </a:p>
          </p:txBody>
        </p:sp>
        <p:sp>
          <p:nvSpPr>
            <p:cNvPr id="73" name="TextBox 72"/>
            <p:cNvSpPr txBox="1"/>
            <p:nvPr/>
          </p:nvSpPr>
          <p:spPr>
            <a:xfrm>
              <a:off x="4422285" y="3032988"/>
              <a:ext cx="671203" cy="401835"/>
            </a:xfrm>
            <a:prstGeom prst="rect">
              <a:avLst/>
            </a:prstGeom>
            <a:noFill/>
          </p:spPr>
          <p:txBody>
            <a:bodyPr wrap="none" rtlCol="0">
              <a:spAutoFit/>
            </a:bodyPr>
            <a:lstStyle/>
            <a:p>
              <a:r>
                <a:rPr lang="pt-PT" sz="2800" b="1" dirty="0">
                  <a:latin typeface="Berlin Sans FB Demi" panose="020E0802020502020306" pitchFamily="34" charset="0"/>
                </a:rPr>
                <a:t>B(3)</a:t>
              </a:r>
              <a:endParaRPr lang="en-US" sz="2800" b="1" dirty="0">
                <a:latin typeface="Berlin Sans FB Demi" panose="020E0802020502020306" pitchFamily="34" charset="0"/>
              </a:endParaRPr>
            </a:p>
          </p:txBody>
        </p:sp>
      </p:grpSp>
      <p:grpSp>
        <p:nvGrpSpPr>
          <p:cNvPr id="74" name="Group 73"/>
          <p:cNvGrpSpPr/>
          <p:nvPr/>
        </p:nvGrpSpPr>
        <p:grpSpPr>
          <a:xfrm>
            <a:off x="5650992" y="768096"/>
            <a:ext cx="2286091" cy="4169552"/>
            <a:chOff x="5807385" y="2110832"/>
            <a:chExt cx="1755728" cy="3202235"/>
          </a:xfrm>
        </p:grpSpPr>
        <p:sp>
          <p:nvSpPr>
            <p:cNvPr id="75" name="Rectangle 74"/>
            <p:cNvSpPr/>
            <p:nvPr/>
          </p:nvSpPr>
          <p:spPr>
            <a:xfrm>
              <a:off x="5815798" y="3374208"/>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b="1"/>
            </a:p>
          </p:txBody>
        </p:sp>
        <p:sp>
          <p:nvSpPr>
            <p:cNvPr id="76" name="Oval 75"/>
            <p:cNvSpPr/>
            <p:nvPr/>
          </p:nvSpPr>
          <p:spPr>
            <a:xfrm>
              <a:off x="6002395" y="3438990"/>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20</a:t>
              </a:r>
              <a:endParaRPr lang="pt-PT" sz="2000" b="1" dirty="0">
                <a:solidFill>
                  <a:schemeClr val="bg1"/>
                </a:solidFill>
                <a:latin typeface="Arial Black" panose="020B0A04020102020204" pitchFamily="34" charset="0"/>
              </a:endParaRPr>
            </a:p>
          </p:txBody>
        </p:sp>
        <p:sp>
          <p:nvSpPr>
            <p:cNvPr id="77" name="Oval 76"/>
            <p:cNvSpPr/>
            <p:nvPr/>
          </p:nvSpPr>
          <p:spPr>
            <a:xfrm>
              <a:off x="6666475" y="3438990"/>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20</a:t>
              </a:r>
              <a:endParaRPr lang="pt-PT" sz="2000" b="1" dirty="0">
                <a:solidFill>
                  <a:schemeClr val="bg1"/>
                </a:solidFill>
                <a:latin typeface="Arial Black" panose="020B0A04020102020204" pitchFamily="34" charset="0"/>
              </a:endParaRPr>
            </a:p>
          </p:txBody>
        </p:sp>
        <p:cxnSp>
          <p:nvCxnSpPr>
            <p:cNvPr id="78" name="Conexão recta unidireccional 15"/>
            <p:cNvCxnSpPr>
              <a:stCxn id="84" idx="4"/>
              <a:endCxn id="76" idx="0"/>
            </p:cNvCxnSpPr>
            <p:nvPr/>
          </p:nvCxnSpPr>
          <p:spPr>
            <a:xfrm flipH="1">
              <a:off x="6287000" y="2661061"/>
              <a:ext cx="307331"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9" name="Conexão recta unidireccional 20"/>
            <p:cNvCxnSpPr>
              <a:stCxn id="84" idx="4"/>
              <a:endCxn id="77" idx="0"/>
            </p:cNvCxnSpPr>
            <p:nvPr/>
          </p:nvCxnSpPr>
          <p:spPr>
            <a:xfrm>
              <a:off x="6594331" y="2661061"/>
              <a:ext cx="356749"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0" name="Conexão recta unidireccional 51"/>
            <p:cNvCxnSpPr>
              <a:stCxn id="76" idx="4"/>
              <a:endCxn id="86" idx="0"/>
            </p:cNvCxnSpPr>
            <p:nvPr/>
          </p:nvCxnSpPr>
          <p:spPr>
            <a:xfrm>
              <a:off x="6287000" y="3989219"/>
              <a:ext cx="284604" cy="77361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1" name="Conexão recta unidireccional 54"/>
            <p:cNvCxnSpPr>
              <a:stCxn id="77" idx="4"/>
              <a:endCxn id="86" idx="0"/>
            </p:cNvCxnSpPr>
            <p:nvPr/>
          </p:nvCxnSpPr>
          <p:spPr>
            <a:xfrm flipH="1">
              <a:off x="6571604" y="3989219"/>
              <a:ext cx="379476" cy="77361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5807385" y="3032988"/>
              <a:ext cx="706906" cy="401835"/>
            </a:xfrm>
            <a:prstGeom prst="rect">
              <a:avLst/>
            </a:prstGeom>
            <a:noFill/>
          </p:spPr>
          <p:txBody>
            <a:bodyPr wrap="none" rtlCol="0">
              <a:spAutoFit/>
            </a:bodyPr>
            <a:lstStyle/>
            <a:p>
              <a:r>
                <a:rPr lang="pt-PT" sz="2800" b="1" dirty="0">
                  <a:latin typeface="Berlin Sans FB Demi" panose="020E0802020502020306" pitchFamily="34" charset="0"/>
                </a:rPr>
                <a:t>C(0)</a:t>
              </a:r>
              <a:endParaRPr lang="en-US" sz="2800" b="1" dirty="0">
                <a:latin typeface="Berlin Sans FB Demi" panose="020E0802020502020306" pitchFamily="34" charset="0"/>
              </a:endParaRPr>
            </a:p>
          </p:txBody>
        </p:sp>
        <p:sp>
          <p:nvSpPr>
            <p:cNvPr id="83" name="TextBox 82"/>
            <p:cNvSpPr txBox="1"/>
            <p:nvPr/>
          </p:nvSpPr>
          <p:spPr>
            <a:xfrm>
              <a:off x="6845463" y="3039562"/>
              <a:ext cx="621959" cy="401835"/>
            </a:xfrm>
            <a:prstGeom prst="rect">
              <a:avLst/>
            </a:prstGeom>
            <a:noFill/>
          </p:spPr>
          <p:txBody>
            <a:bodyPr wrap="none" rtlCol="0">
              <a:spAutoFit/>
            </a:bodyPr>
            <a:lstStyle/>
            <a:p>
              <a:r>
                <a:rPr lang="pt-PT" sz="2800" b="1" dirty="0">
                  <a:latin typeface="Berlin Sans FB Demi" panose="020E0802020502020306" pitchFamily="34" charset="0"/>
                </a:rPr>
                <a:t>C(1)</a:t>
              </a:r>
              <a:endParaRPr lang="en-US" sz="2800" b="1" dirty="0">
                <a:latin typeface="Berlin Sans FB Demi" panose="020E0802020502020306" pitchFamily="34" charset="0"/>
              </a:endParaRPr>
            </a:p>
          </p:txBody>
        </p:sp>
        <p:sp>
          <p:nvSpPr>
            <p:cNvPr id="84" name="Oval 83"/>
            <p:cNvSpPr/>
            <p:nvPr/>
          </p:nvSpPr>
          <p:spPr>
            <a:xfrm>
              <a:off x="6309726" y="2110832"/>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a:t>
              </a:r>
              <a:endParaRPr lang="pt-PT" sz="2000" b="1" dirty="0">
                <a:solidFill>
                  <a:schemeClr val="bg1"/>
                </a:solidFill>
                <a:latin typeface="Arial Black" panose="020B0A04020102020204" pitchFamily="34" charset="0"/>
              </a:endParaRPr>
            </a:p>
          </p:txBody>
        </p:sp>
        <p:sp>
          <p:nvSpPr>
            <p:cNvPr id="85" name="TextBox 84"/>
            <p:cNvSpPr txBox="1"/>
            <p:nvPr/>
          </p:nvSpPr>
          <p:spPr>
            <a:xfrm>
              <a:off x="6856207" y="2164732"/>
              <a:ext cx="551785" cy="401835"/>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sp>
          <p:nvSpPr>
            <p:cNvPr id="86" name="Oval 85"/>
            <p:cNvSpPr/>
            <p:nvPr/>
          </p:nvSpPr>
          <p:spPr>
            <a:xfrm>
              <a:off x="6286999" y="4762838"/>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a:t>
              </a:r>
              <a:endParaRPr lang="pt-PT" sz="2000" b="1" dirty="0">
                <a:solidFill>
                  <a:schemeClr val="bg1"/>
                </a:solidFill>
                <a:latin typeface="Arial Black" panose="020B0A04020102020204" pitchFamily="34" charset="0"/>
              </a:endParaRPr>
            </a:p>
          </p:txBody>
        </p:sp>
        <p:sp>
          <p:nvSpPr>
            <p:cNvPr id="87" name="TextBox 86"/>
            <p:cNvSpPr txBox="1"/>
            <p:nvPr/>
          </p:nvSpPr>
          <p:spPr>
            <a:xfrm>
              <a:off x="6856207" y="4821455"/>
              <a:ext cx="706906" cy="401835"/>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grpSp>
    </p:spTree>
    <p:extLst>
      <p:ext uri="{BB962C8B-B14F-4D97-AF65-F5344CB8AC3E}">
        <p14:creationId xmlns:p14="http://schemas.microsoft.com/office/powerpoint/2010/main" val="40165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Effect transition="in" filter="fade">
                                      <p:cBhvr>
                                        <p:cTn id="15" dur="500"/>
                                        <p:tgtEl>
                                          <p:spTgt spid="4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500"/>
                                        <p:tgtEl>
                                          <p:spTgt spid="4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xEl>
                                              <p:pRg st="1" end="1"/>
                                            </p:txEl>
                                          </p:spTgt>
                                        </p:tgtEl>
                                        <p:attrNameLst>
                                          <p:attrName>style.visibility</p:attrName>
                                        </p:attrNameLst>
                                      </p:cBhvr>
                                      <p:to>
                                        <p:strVal val="visible"/>
                                      </p:to>
                                    </p:set>
                                    <p:animEffect transition="in" filter="fade">
                                      <p:cBhvr>
                                        <p:cTn id="23" dur="500"/>
                                        <p:tgtEl>
                                          <p:spTgt spid="48">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6">
                                            <p:txEl>
                                              <p:pRg st="1" end="1"/>
                                            </p:txEl>
                                          </p:spTgt>
                                        </p:tgtEl>
                                        <p:attrNameLst>
                                          <p:attrName>style.visibility</p:attrName>
                                        </p:attrNameLst>
                                      </p:cBhvr>
                                      <p:to>
                                        <p:strVal val="visible"/>
                                      </p:to>
                                    </p:set>
                                    <p:animEffect transition="in" filter="fade">
                                      <p:cBhvr>
                                        <p:cTn id="26" dur="500"/>
                                        <p:tgtEl>
                                          <p:spTgt spid="4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xEl>
                                              <p:pRg st="2" end="2"/>
                                            </p:txEl>
                                          </p:spTgt>
                                        </p:tgtEl>
                                        <p:attrNameLst>
                                          <p:attrName>style.visibility</p:attrName>
                                        </p:attrNameLst>
                                      </p:cBhvr>
                                      <p:to>
                                        <p:strVal val="visible"/>
                                      </p:to>
                                    </p:set>
                                    <p:animEffect transition="in" filter="fade">
                                      <p:cBhvr>
                                        <p:cTn id="31" dur="500"/>
                                        <p:tgtEl>
                                          <p:spTgt spid="48">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xEl>
                                              <p:pRg st="2" end="2"/>
                                            </p:txEl>
                                          </p:spTgt>
                                        </p:tgtEl>
                                        <p:attrNameLst>
                                          <p:attrName>style.visibility</p:attrName>
                                        </p:attrNameLst>
                                      </p:cBhvr>
                                      <p:to>
                                        <p:strVal val="visible"/>
                                      </p:to>
                                    </p:set>
                                    <p:animEffect transition="in" filter="fade">
                                      <p:cBhvr>
                                        <p:cTn id="34"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614551" y="767491"/>
            <a:ext cx="3750735" cy="4166574"/>
            <a:chOff x="2267998" y="2110832"/>
            <a:chExt cx="2880582" cy="3199948"/>
          </a:xfrm>
        </p:grpSpPr>
        <p:sp>
          <p:nvSpPr>
            <p:cNvPr id="49" name="Rectangle 48"/>
            <p:cNvSpPr/>
            <p:nvPr/>
          </p:nvSpPr>
          <p:spPr>
            <a:xfrm>
              <a:off x="2267998" y="3376360"/>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b="1"/>
            </a:p>
          </p:txBody>
        </p:sp>
        <p:sp>
          <p:nvSpPr>
            <p:cNvPr id="50" name="Oval 49"/>
            <p:cNvSpPr/>
            <p:nvPr/>
          </p:nvSpPr>
          <p:spPr>
            <a:xfrm>
              <a:off x="3423684" y="2110832"/>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a:t>
              </a:r>
              <a:endParaRPr lang="pt-PT" sz="2000" b="1" dirty="0">
                <a:solidFill>
                  <a:schemeClr val="bg1"/>
                </a:solidFill>
                <a:latin typeface="Arial Black" panose="020B0A04020102020204" pitchFamily="34" charset="0"/>
              </a:endParaRPr>
            </a:p>
          </p:txBody>
        </p:sp>
        <p:sp>
          <p:nvSpPr>
            <p:cNvPr id="51" name="Oval 50"/>
            <p:cNvSpPr/>
            <p:nvPr/>
          </p:nvSpPr>
          <p:spPr>
            <a:xfrm>
              <a:off x="2397398"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a:solidFill>
                    <a:schemeClr val="bg1"/>
                  </a:solidFill>
                  <a:latin typeface="Arial Black" panose="020B0A04020102020204" pitchFamily="34" charset="0"/>
                </a:rPr>
                <a:t>4</a:t>
              </a:r>
            </a:p>
          </p:txBody>
        </p:sp>
        <p:sp>
          <p:nvSpPr>
            <p:cNvPr id="52" name="Oval 51"/>
            <p:cNvSpPr/>
            <p:nvPr/>
          </p:nvSpPr>
          <p:spPr>
            <a:xfrm>
              <a:off x="3061476"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8</a:t>
              </a:r>
              <a:endParaRPr lang="pt-PT" sz="2000" b="1" dirty="0">
                <a:solidFill>
                  <a:schemeClr val="bg1"/>
                </a:solidFill>
                <a:latin typeface="Arial Black" panose="020B0A04020102020204" pitchFamily="34" charset="0"/>
              </a:endParaRPr>
            </a:p>
          </p:txBody>
        </p:sp>
        <p:sp>
          <p:nvSpPr>
            <p:cNvPr id="53" name="Oval 52"/>
            <p:cNvSpPr/>
            <p:nvPr/>
          </p:nvSpPr>
          <p:spPr>
            <a:xfrm>
              <a:off x="3725555"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11</a:t>
              </a:r>
              <a:endParaRPr lang="pt-PT" sz="2000" b="1" dirty="0">
                <a:solidFill>
                  <a:schemeClr val="bg1"/>
                </a:solidFill>
                <a:latin typeface="Arial Black" panose="020B0A04020102020204" pitchFamily="34" charset="0"/>
              </a:endParaRPr>
            </a:p>
          </p:txBody>
        </p:sp>
        <p:sp>
          <p:nvSpPr>
            <p:cNvPr id="54" name="Oval 53"/>
            <p:cNvSpPr/>
            <p:nvPr/>
          </p:nvSpPr>
          <p:spPr>
            <a:xfrm>
              <a:off x="4389633" y="3438990"/>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19</a:t>
              </a:r>
              <a:endParaRPr lang="pt-PT" sz="2000" b="1" dirty="0">
                <a:solidFill>
                  <a:schemeClr val="bg1"/>
                </a:solidFill>
                <a:latin typeface="Arial Black" panose="020B0A04020102020204" pitchFamily="34" charset="0"/>
              </a:endParaRPr>
            </a:p>
          </p:txBody>
        </p:sp>
        <p:sp>
          <p:nvSpPr>
            <p:cNvPr id="55" name="Oval 54"/>
            <p:cNvSpPr/>
            <p:nvPr/>
          </p:nvSpPr>
          <p:spPr>
            <a:xfrm>
              <a:off x="3421234" y="4760551"/>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a:t>
              </a:r>
              <a:endParaRPr lang="pt-PT" sz="2000" b="1" dirty="0">
                <a:solidFill>
                  <a:schemeClr val="bg1"/>
                </a:solidFill>
                <a:latin typeface="Arial Black" panose="020B0A04020102020204" pitchFamily="34" charset="0"/>
              </a:endParaRPr>
            </a:p>
          </p:txBody>
        </p:sp>
        <p:cxnSp>
          <p:nvCxnSpPr>
            <p:cNvPr id="56" name="Conexão recta unidireccional 23"/>
            <p:cNvCxnSpPr>
              <a:stCxn id="50" idx="4"/>
              <a:endCxn id="54" idx="0"/>
            </p:cNvCxnSpPr>
            <p:nvPr/>
          </p:nvCxnSpPr>
          <p:spPr>
            <a:xfrm>
              <a:off x="3708289" y="2661061"/>
              <a:ext cx="965949"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7" name="Conexão recta unidireccional 26"/>
            <p:cNvCxnSpPr>
              <a:stCxn id="50" idx="4"/>
              <a:endCxn id="53" idx="0"/>
            </p:cNvCxnSpPr>
            <p:nvPr/>
          </p:nvCxnSpPr>
          <p:spPr>
            <a:xfrm>
              <a:off x="3708289" y="2661061"/>
              <a:ext cx="301871"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8" name="Conexão recta unidireccional 30"/>
            <p:cNvCxnSpPr>
              <a:stCxn id="50" idx="4"/>
              <a:endCxn id="52" idx="0"/>
            </p:cNvCxnSpPr>
            <p:nvPr/>
          </p:nvCxnSpPr>
          <p:spPr>
            <a:xfrm flipH="1">
              <a:off x="3346081" y="2661061"/>
              <a:ext cx="362208"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9" name="Conexão recta unidireccional 33"/>
            <p:cNvCxnSpPr>
              <a:stCxn id="50" idx="4"/>
              <a:endCxn id="51" idx="0"/>
            </p:cNvCxnSpPr>
            <p:nvPr/>
          </p:nvCxnSpPr>
          <p:spPr>
            <a:xfrm flipH="1">
              <a:off x="2682003" y="2661061"/>
              <a:ext cx="1026286"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0" name="Conexão recta unidireccional 39"/>
            <p:cNvCxnSpPr>
              <a:stCxn id="54" idx="4"/>
              <a:endCxn id="55" idx="0"/>
            </p:cNvCxnSpPr>
            <p:nvPr/>
          </p:nvCxnSpPr>
          <p:spPr>
            <a:xfrm flipH="1">
              <a:off x="3705839" y="3989219"/>
              <a:ext cx="968399"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1" name="Conexão recta unidireccional 42"/>
            <p:cNvCxnSpPr>
              <a:stCxn id="53" idx="4"/>
              <a:endCxn id="55" idx="0"/>
            </p:cNvCxnSpPr>
            <p:nvPr/>
          </p:nvCxnSpPr>
          <p:spPr>
            <a:xfrm flipH="1">
              <a:off x="3705839" y="3989219"/>
              <a:ext cx="304321"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2" name="Conexão recta unidireccional 45"/>
            <p:cNvCxnSpPr>
              <a:stCxn id="52" idx="4"/>
              <a:endCxn id="55" idx="0"/>
            </p:cNvCxnSpPr>
            <p:nvPr/>
          </p:nvCxnSpPr>
          <p:spPr>
            <a:xfrm>
              <a:off x="3346081" y="3989219"/>
              <a:ext cx="359758"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63" name="Conexão recta unidireccional 48"/>
            <p:cNvCxnSpPr>
              <a:stCxn id="51" idx="4"/>
              <a:endCxn id="55" idx="0"/>
            </p:cNvCxnSpPr>
            <p:nvPr/>
          </p:nvCxnSpPr>
          <p:spPr>
            <a:xfrm>
              <a:off x="2682003" y="3989219"/>
              <a:ext cx="1023836" cy="771332"/>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961083" y="2164202"/>
              <a:ext cx="551785" cy="401835"/>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sp>
          <p:nvSpPr>
            <p:cNvPr id="69" name="TextBox 68"/>
            <p:cNvSpPr txBox="1"/>
            <p:nvPr/>
          </p:nvSpPr>
          <p:spPr>
            <a:xfrm>
              <a:off x="2375316" y="3026244"/>
              <a:ext cx="710599" cy="401835"/>
            </a:xfrm>
            <a:prstGeom prst="rect">
              <a:avLst/>
            </a:prstGeom>
            <a:noFill/>
          </p:spPr>
          <p:txBody>
            <a:bodyPr wrap="none" rtlCol="0">
              <a:spAutoFit/>
            </a:bodyPr>
            <a:lstStyle/>
            <a:p>
              <a:r>
                <a:rPr lang="pt-PT" sz="2800" b="1" dirty="0">
                  <a:latin typeface="Berlin Sans FB Demi" panose="020E0802020502020306" pitchFamily="34" charset="0"/>
                </a:rPr>
                <a:t>B(0)</a:t>
              </a:r>
              <a:endParaRPr lang="en-US" sz="2800" b="1" dirty="0">
                <a:latin typeface="Berlin Sans FB Demi" panose="020E0802020502020306" pitchFamily="34" charset="0"/>
              </a:endParaRPr>
            </a:p>
          </p:txBody>
        </p:sp>
        <p:sp>
          <p:nvSpPr>
            <p:cNvPr id="70" name="TextBox 69"/>
            <p:cNvSpPr txBox="1"/>
            <p:nvPr/>
          </p:nvSpPr>
          <p:spPr>
            <a:xfrm>
              <a:off x="3990443" y="4820925"/>
              <a:ext cx="706906" cy="401835"/>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sp>
          <p:nvSpPr>
            <p:cNvPr id="71" name="TextBox 70"/>
            <p:cNvSpPr txBox="1"/>
            <p:nvPr/>
          </p:nvSpPr>
          <p:spPr>
            <a:xfrm>
              <a:off x="3062146" y="3028439"/>
              <a:ext cx="625653" cy="401835"/>
            </a:xfrm>
            <a:prstGeom prst="rect">
              <a:avLst/>
            </a:prstGeom>
            <a:noFill/>
          </p:spPr>
          <p:txBody>
            <a:bodyPr wrap="none" rtlCol="0">
              <a:spAutoFit/>
            </a:bodyPr>
            <a:lstStyle/>
            <a:p>
              <a:r>
                <a:rPr lang="pt-PT" sz="2800" b="1" dirty="0">
                  <a:latin typeface="Berlin Sans FB Demi" panose="020E0802020502020306" pitchFamily="34" charset="0"/>
                </a:rPr>
                <a:t>B(1)</a:t>
              </a:r>
              <a:endParaRPr lang="en-US" sz="2800" b="1" dirty="0">
                <a:latin typeface="Berlin Sans FB Demi" panose="020E0802020502020306" pitchFamily="34" charset="0"/>
              </a:endParaRPr>
            </a:p>
          </p:txBody>
        </p:sp>
        <p:sp>
          <p:nvSpPr>
            <p:cNvPr id="72" name="TextBox 71"/>
            <p:cNvSpPr txBox="1"/>
            <p:nvPr/>
          </p:nvSpPr>
          <p:spPr>
            <a:xfrm>
              <a:off x="3707980" y="3027340"/>
              <a:ext cx="679822" cy="401835"/>
            </a:xfrm>
            <a:prstGeom prst="rect">
              <a:avLst/>
            </a:prstGeom>
            <a:noFill/>
          </p:spPr>
          <p:txBody>
            <a:bodyPr wrap="none" rtlCol="0">
              <a:spAutoFit/>
            </a:bodyPr>
            <a:lstStyle/>
            <a:p>
              <a:r>
                <a:rPr lang="pt-PT" sz="2800" b="1" dirty="0">
                  <a:latin typeface="Berlin Sans FB Demi" panose="020E0802020502020306" pitchFamily="34" charset="0"/>
                </a:rPr>
                <a:t>B(2)</a:t>
              </a:r>
              <a:endParaRPr lang="en-US" sz="2800" b="1" dirty="0">
                <a:latin typeface="Berlin Sans FB Demi" panose="020E0802020502020306" pitchFamily="34" charset="0"/>
              </a:endParaRPr>
            </a:p>
          </p:txBody>
        </p:sp>
        <p:sp>
          <p:nvSpPr>
            <p:cNvPr id="73" name="TextBox 72"/>
            <p:cNvSpPr txBox="1"/>
            <p:nvPr/>
          </p:nvSpPr>
          <p:spPr>
            <a:xfrm>
              <a:off x="4422285" y="3032988"/>
              <a:ext cx="671203" cy="401835"/>
            </a:xfrm>
            <a:prstGeom prst="rect">
              <a:avLst/>
            </a:prstGeom>
            <a:noFill/>
          </p:spPr>
          <p:txBody>
            <a:bodyPr wrap="none" rtlCol="0">
              <a:spAutoFit/>
            </a:bodyPr>
            <a:lstStyle/>
            <a:p>
              <a:r>
                <a:rPr lang="pt-PT" sz="2800" b="1" dirty="0">
                  <a:latin typeface="Berlin Sans FB Demi" panose="020E0802020502020306" pitchFamily="34" charset="0"/>
                </a:rPr>
                <a:t>B(3)</a:t>
              </a:r>
              <a:endParaRPr lang="en-US" sz="2800" b="1" dirty="0">
                <a:latin typeface="Berlin Sans FB Demi" panose="020E0802020502020306" pitchFamily="34" charset="0"/>
              </a:endParaRPr>
            </a:p>
          </p:txBody>
        </p:sp>
      </p:grpSp>
      <p:grpSp>
        <p:nvGrpSpPr>
          <p:cNvPr id="74" name="Group 73"/>
          <p:cNvGrpSpPr/>
          <p:nvPr/>
        </p:nvGrpSpPr>
        <p:grpSpPr>
          <a:xfrm>
            <a:off x="5650992" y="768096"/>
            <a:ext cx="2286091" cy="4169552"/>
            <a:chOff x="5807385" y="2110832"/>
            <a:chExt cx="1755728" cy="3202235"/>
          </a:xfrm>
        </p:grpSpPr>
        <p:sp>
          <p:nvSpPr>
            <p:cNvPr id="75" name="Rectangle 74"/>
            <p:cNvSpPr/>
            <p:nvPr/>
          </p:nvSpPr>
          <p:spPr>
            <a:xfrm>
              <a:off x="5815798" y="3374208"/>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000" b="1"/>
            </a:p>
          </p:txBody>
        </p:sp>
        <p:sp>
          <p:nvSpPr>
            <p:cNvPr id="76" name="Oval 75"/>
            <p:cNvSpPr/>
            <p:nvPr/>
          </p:nvSpPr>
          <p:spPr>
            <a:xfrm>
              <a:off x="6002395" y="3438990"/>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20</a:t>
              </a:r>
              <a:endParaRPr lang="pt-PT" sz="2000" b="1" dirty="0">
                <a:solidFill>
                  <a:schemeClr val="bg1"/>
                </a:solidFill>
                <a:latin typeface="Arial Black" panose="020B0A04020102020204" pitchFamily="34" charset="0"/>
              </a:endParaRPr>
            </a:p>
          </p:txBody>
        </p:sp>
        <p:sp>
          <p:nvSpPr>
            <p:cNvPr id="77" name="Oval 76"/>
            <p:cNvSpPr/>
            <p:nvPr/>
          </p:nvSpPr>
          <p:spPr>
            <a:xfrm>
              <a:off x="6666475" y="3438990"/>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20</a:t>
              </a:r>
              <a:endParaRPr lang="pt-PT" sz="2000" b="1" dirty="0">
                <a:solidFill>
                  <a:schemeClr val="bg1"/>
                </a:solidFill>
                <a:latin typeface="Arial Black" panose="020B0A04020102020204" pitchFamily="34" charset="0"/>
              </a:endParaRPr>
            </a:p>
          </p:txBody>
        </p:sp>
        <p:cxnSp>
          <p:nvCxnSpPr>
            <p:cNvPr id="78" name="Conexão recta unidireccional 15"/>
            <p:cNvCxnSpPr>
              <a:stCxn id="84" idx="4"/>
              <a:endCxn id="76" idx="0"/>
            </p:cNvCxnSpPr>
            <p:nvPr/>
          </p:nvCxnSpPr>
          <p:spPr>
            <a:xfrm flipH="1">
              <a:off x="6287000" y="2661061"/>
              <a:ext cx="307331"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9" name="Conexão recta unidireccional 20"/>
            <p:cNvCxnSpPr>
              <a:stCxn id="84" idx="4"/>
              <a:endCxn id="77" idx="0"/>
            </p:cNvCxnSpPr>
            <p:nvPr/>
          </p:nvCxnSpPr>
          <p:spPr>
            <a:xfrm>
              <a:off x="6594331" y="2661061"/>
              <a:ext cx="356749" cy="77792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0" name="Conexão recta unidireccional 51"/>
            <p:cNvCxnSpPr>
              <a:stCxn id="76" idx="4"/>
              <a:endCxn id="86" idx="0"/>
            </p:cNvCxnSpPr>
            <p:nvPr/>
          </p:nvCxnSpPr>
          <p:spPr>
            <a:xfrm>
              <a:off x="6287000" y="3989219"/>
              <a:ext cx="284604" cy="77361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1" name="Conexão recta unidireccional 54"/>
            <p:cNvCxnSpPr>
              <a:stCxn id="77" idx="4"/>
              <a:endCxn id="86" idx="0"/>
            </p:cNvCxnSpPr>
            <p:nvPr/>
          </p:nvCxnSpPr>
          <p:spPr>
            <a:xfrm flipH="1">
              <a:off x="6571604" y="3989219"/>
              <a:ext cx="379476" cy="77361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82" name="TextBox 81"/>
            <p:cNvSpPr txBox="1"/>
            <p:nvPr/>
          </p:nvSpPr>
          <p:spPr>
            <a:xfrm>
              <a:off x="5807385" y="3032988"/>
              <a:ext cx="706906" cy="401835"/>
            </a:xfrm>
            <a:prstGeom prst="rect">
              <a:avLst/>
            </a:prstGeom>
            <a:noFill/>
          </p:spPr>
          <p:txBody>
            <a:bodyPr wrap="none" rtlCol="0">
              <a:spAutoFit/>
            </a:bodyPr>
            <a:lstStyle/>
            <a:p>
              <a:r>
                <a:rPr lang="pt-PT" sz="2800" b="1" dirty="0">
                  <a:latin typeface="Berlin Sans FB Demi" panose="020E0802020502020306" pitchFamily="34" charset="0"/>
                </a:rPr>
                <a:t>C(0)</a:t>
              </a:r>
              <a:endParaRPr lang="en-US" sz="2800" b="1" dirty="0">
                <a:latin typeface="Berlin Sans FB Demi" panose="020E0802020502020306" pitchFamily="34" charset="0"/>
              </a:endParaRPr>
            </a:p>
          </p:txBody>
        </p:sp>
        <p:sp>
          <p:nvSpPr>
            <p:cNvPr id="83" name="TextBox 82"/>
            <p:cNvSpPr txBox="1"/>
            <p:nvPr/>
          </p:nvSpPr>
          <p:spPr>
            <a:xfrm>
              <a:off x="6845463" y="3039562"/>
              <a:ext cx="621959" cy="401835"/>
            </a:xfrm>
            <a:prstGeom prst="rect">
              <a:avLst/>
            </a:prstGeom>
            <a:noFill/>
          </p:spPr>
          <p:txBody>
            <a:bodyPr wrap="none" rtlCol="0">
              <a:spAutoFit/>
            </a:bodyPr>
            <a:lstStyle/>
            <a:p>
              <a:r>
                <a:rPr lang="pt-PT" sz="2800" b="1" dirty="0">
                  <a:latin typeface="Berlin Sans FB Demi" panose="020E0802020502020306" pitchFamily="34" charset="0"/>
                </a:rPr>
                <a:t>C(1)</a:t>
              </a:r>
              <a:endParaRPr lang="en-US" sz="2800" b="1" dirty="0">
                <a:latin typeface="Berlin Sans FB Demi" panose="020E0802020502020306" pitchFamily="34" charset="0"/>
              </a:endParaRPr>
            </a:p>
          </p:txBody>
        </p:sp>
        <p:sp>
          <p:nvSpPr>
            <p:cNvPr id="84" name="Oval 83"/>
            <p:cNvSpPr/>
            <p:nvPr/>
          </p:nvSpPr>
          <p:spPr>
            <a:xfrm>
              <a:off x="6309726" y="2110832"/>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a:t>
              </a:r>
              <a:endParaRPr lang="pt-PT" sz="2000" b="1" dirty="0">
                <a:solidFill>
                  <a:schemeClr val="bg1"/>
                </a:solidFill>
                <a:latin typeface="Arial Black" panose="020B0A04020102020204" pitchFamily="34" charset="0"/>
              </a:endParaRPr>
            </a:p>
          </p:txBody>
        </p:sp>
        <p:sp>
          <p:nvSpPr>
            <p:cNvPr id="85" name="TextBox 84"/>
            <p:cNvSpPr txBox="1"/>
            <p:nvPr/>
          </p:nvSpPr>
          <p:spPr>
            <a:xfrm>
              <a:off x="6856207" y="2164732"/>
              <a:ext cx="551785" cy="401835"/>
            </a:xfrm>
            <a:prstGeom prst="rect">
              <a:avLst/>
            </a:prstGeom>
            <a:noFill/>
          </p:spPr>
          <p:txBody>
            <a:bodyPr wrap="none" rtlCol="0">
              <a:spAutoFit/>
            </a:bodyPr>
            <a:lstStyle/>
            <a:p>
              <a:r>
                <a:rPr lang="pt-PT" sz="2800" b="1" dirty="0">
                  <a:latin typeface="Berlin Sans FB Demi" panose="020E0802020502020306" pitchFamily="34" charset="0"/>
                </a:rPr>
                <a:t>A()</a:t>
              </a:r>
              <a:endParaRPr lang="en-US" sz="2800" b="1" dirty="0">
                <a:latin typeface="Berlin Sans FB Demi" panose="020E0802020502020306" pitchFamily="34" charset="0"/>
              </a:endParaRPr>
            </a:p>
          </p:txBody>
        </p:sp>
        <p:sp>
          <p:nvSpPr>
            <p:cNvPr id="86" name="Oval 85"/>
            <p:cNvSpPr/>
            <p:nvPr/>
          </p:nvSpPr>
          <p:spPr>
            <a:xfrm>
              <a:off x="6286999" y="4762838"/>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2</a:t>
              </a:r>
              <a:endParaRPr lang="pt-PT" sz="2000" b="1" dirty="0">
                <a:solidFill>
                  <a:schemeClr val="bg1"/>
                </a:solidFill>
                <a:latin typeface="Arial Black" panose="020B0A04020102020204" pitchFamily="34" charset="0"/>
              </a:endParaRPr>
            </a:p>
          </p:txBody>
        </p:sp>
        <p:sp>
          <p:nvSpPr>
            <p:cNvPr id="87" name="TextBox 86"/>
            <p:cNvSpPr txBox="1"/>
            <p:nvPr/>
          </p:nvSpPr>
          <p:spPr>
            <a:xfrm>
              <a:off x="6856207" y="4821455"/>
              <a:ext cx="706906" cy="401835"/>
            </a:xfrm>
            <a:prstGeom prst="rect">
              <a:avLst/>
            </a:prstGeom>
            <a:noFill/>
          </p:spPr>
          <p:txBody>
            <a:bodyPr wrap="none" rtlCol="0">
              <a:spAutoFit/>
            </a:bodyPr>
            <a:lstStyle/>
            <a:p>
              <a:r>
                <a:rPr lang="pt-PT" sz="2800" b="1" dirty="0">
                  <a:latin typeface="Berlin Sans FB Demi" panose="020E0802020502020306" pitchFamily="34" charset="0"/>
                </a:rPr>
                <a:t>D(y)</a:t>
              </a:r>
              <a:endParaRPr lang="en-US" sz="2800" b="1" dirty="0">
                <a:latin typeface="Berlin Sans FB Demi" panose="020E0802020502020306" pitchFamily="34" charset="0"/>
              </a:endParaRPr>
            </a:p>
          </p:txBody>
        </p:sp>
      </p:grpSp>
      <p:sp>
        <p:nvSpPr>
          <p:cNvPr id="46" name="Rectangle 45"/>
          <p:cNvSpPr/>
          <p:nvPr/>
        </p:nvSpPr>
        <p:spPr>
          <a:xfrm>
            <a:off x="4839000" y="4995738"/>
            <a:ext cx="3653655" cy="1384995"/>
          </a:xfrm>
          <a:prstGeom prst="rect">
            <a:avLst/>
          </a:prstGeom>
        </p:spPr>
        <p:txBody>
          <a:bodyPr wrap="square">
            <a:spAutoFit/>
          </a:bodyPr>
          <a:lstStyle/>
          <a:p>
            <a:pPr algn="ctr"/>
            <a:r>
              <a:rPr lang="en-US" sz="2800" dirty="0" smtClean="0">
                <a:latin typeface="Berlin Sans FB Demi" panose="020E0802020502020306" pitchFamily="34" charset="0"/>
              </a:rPr>
              <a:t>Workload (W) </a:t>
            </a:r>
            <a:r>
              <a:rPr lang="en-US" sz="2800" dirty="0">
                <a:latin typeface="Berlin Sans FB Demi" panose="020E0802020502020306" pitchFamily="34" charset="0"/>
              </a:rPr>
              <a:t>= </a:t>
            </a:r>
            <a:r>
              <a:rPr lang="en-US" sz="2800" dirty="0" smtClean="0">
                <a:latin typeface="Berlin Sans FB Demi" panose="020E0802020502020306" pitchFamily="34" charset="0"/>
              </a:rPr>
              <a:t>43</a:t>
            </a:r>
            <a:endParaRPr lang="en-US" sz="2800" dirty="0">
              <a:latin typeface="Berlin Sans FB Demi" panose="020E0802020502020306" pitchFamily="34" charset="0"/>
            </a:endParaRPr>
          </a:p>
          <a:p>
            <a:pPr algn="ctr"/>
            <a:r>
              <a:rPr lang="en-US" sz="2800" dirty="0" smtClean="0">
                <a:latin typeface="Berlin Sans FB Demi" panose="020E0802020502020306" pitchFamily="34" charset="0"/>
              </a:rPr>
              <a:t>Crit. Path (CP) = </a:t>
            </a:r>
            <a:r>
              <a:rPr lang="en-US" sz="2800" u="sng" dirty="0" smtClean="0">
                <a:latin typeface="Berlin Sans FB Demi" panose="020E0802020502020306" pitchFamily="34" charset="0"/>
              </a:rPr>
              <a:t>23</a:t>
            </a:r>
          </a:p>
          <a:p>
            <a:pPr algn="ctr"/>
            <a:r>
              <a:rPr lang="pt-PT" sz="2800" dirty="0" smtClean="0">
                <a:latin typeface="Berlin Sans FB Demi" panose="020E0802020502020306" pitchFamily="34" charset="0"/>
              </a:rPr>
              <a:t>Conc. Level (CL) =  2</a:t>
            </a:r>
            <a:endParaRPr lang="en-US" sz="2800" dirty="0">
              <a:latin typeface="Berlin Sans FB Demi" panose="020E0802020502020306" pitchFamily="34" charset="0"/>
            </a:endParaRPr>
          </a:p>
        </p:txBody>
      </p:sp>
      <p:sp>
        <p:nvSpPr>
          <p:cNvPr id="48" name="Rectangle 47"/>
          <p:cNvSpPr/>
          <p:nvPr/>
        </p:nvSpPr>
        <p:spPr>
          <a:xfrm>
            <a:off x="611560" y="4991767"/>
            <a:ext cx="3653655" cy="1384995"/>
          </a:xfrm>
          <a:prstGeom prst="rect">
            <a:avLst/>
          </a:prstGeom>
        </p:spPr>
        <p:txBody>
          <a:bodyPr wrap="square">
            <a:spAutoFit/>
          </a:bodyPr>
          <a:lstStyle/>
          <a:p>
            <a:pPr algn="ctr"/>
            <a:r>
              <a:rPr lang="en-US" sz="2800" dirty="0" smtClean="0">
                <a:latin typeface="Berlin Sans FB Demi" panose="020E0802020502020306" pitchFamily="34" charset="0"/>
              </a:rPr>
              <a:t>Workload (W) </a:t>
            </a:r>
            <a:r>
              <a:rPr lang="en-US" sz="2800" dirty="0">
                <a:latin typeface="Berlin Sans FB Demi" panose="020E0802020502020306" pitchFamily="34" charset="0"/>
              </a:rPr>
              <a:t>= </a:t>
            </a:r>
            <a:r>
              <a:rPr lang="en-US" sz="2800" u="sng" dirty="0" smtClean="0">
                <a:latin typeface="Berlin Sans FB Demi" panose="020E0802020502020306" pitchFamily="34" charset="0"/>
              </a:rPr>
              <a:t>45</a:t>
            </a:r>
            <a:endParaRPr lang="en-US" sz="2800" u="sng" dirty="0">
              <a:latin typeface="Berlin Sans FB Demi" panose="020E0802020502020306" pitchFamily="34" charset="0"/>
            </a:endParaRPr>
          </a:p>
          <a:p>
            <a:pPr algn="ctr"/>
            <a:r>
              <a:rPr lang="en-US" sz="2800" dirty="0" smtClean="0">
                <a:latin typeface="Berlin Sans FB Demi" panose="020E0802020502020306" pitchFamily="34" charset="0"/>
              </a:rPr>
              <a:t>Crit. Path (CP) = 22</a:t>
            </a:r>
          </a:p>
          <a:p>
            <a:pPr algn="ctr"/>
            <a:r>
              <a:rPr lang="pt-PT" sz="2800" dirty="0" smtClean="0">
                <a:latin typeface="Berlin Sans FB Demi" panose="020E0802020502020306" pitchFamily="34" charset="0"/>
              </a:rPr>
              <a:t>Conc. Level (CL) =  </a:t>
            </a:r>
            <a:r>
              <a:rPr lang="pt-PT" sz="2800" u="sng" dirty="0" smtClean="0">
                <a:latin typeface="Berlin Sans FB Demi" panose="020E0802020502020306" pitchFamily="34" charset="0"/>
              </a:rPr>
              <a:t>4</a:t>
            </a:r>
            <a:endParaRPr lang="en-US" sz="2800" u="sng" dirty="0">
              <a:latin typeface="Berlin Sans FB Demi" panose="020E0802020502020306" pitchFamily="34" charset="0"/>
            </a:endParaRPr>
          </a:p>
        </p:txBody>
      </p:sp>
      <p:cxnSp>
        <p:nvCxnSpPr>
          <p:cNvPr id="3" name="Straight Connector 2"/>
          <p:cNvCxnSpPr/>
          <p:nvPr/>
        </p:nvCxnSpPr>
        <p:spPr>
          <a:xfrm>
            <a:off x="240038" y="5157192"/>
            <a:ext cx="8640960" cy="0"/>
          </a:xfrm>
          <a:prstGeom prst="line">
            <a:avLst/>
          </a:prstGeom>
          <a:ln w="57150"/>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8056353" y="4406025"/>
            <a:ext cx="1075936" cy="707886"/>
          </a:xfrm>
          <a:prstGeom prst="rect">
            <a:avLst/>
          </a:prstGeom>
          <a:noFill/>
        </p:spPr>
        <p:txBody>
          <a:bodyPr wrap="none" rtlCol="0">
            <a:spAutoFit/>
          </a:bodyPr>
          <a:lstStyle/>
          <a:p>
            <a:r>
              <a:rPr lang="pt-PT" sz="4000" b="1" dirty="0" smtClean="0">
                <a:latin typeface="Snoopy" panose="00000400000000000000" pitchFamily="2" charset="0"/>
              </a:rPr>
              <a:t>HP</a:t>
            </a:r>
            <a:endParaRPr lang="en-US" sz="4000" b="1" dirty="0">
              <a:latin typeface="Snoopy" panose="00000400000000000000" pitchFamily="2" charset="0"/>
            </a:endParaRPr>
          </a:p>
        </p:txBody>
      </p:sp>
      <p:sp>
        <p:nvSpPr>
          <p:cNvPr id="88" name="TextBox 87"/>
          <p:cNvSpPr txBox="1"/>
          <p:nvPr/>
        </p:nvSpPr>
        <p:spPr>
          <a:xfrm>
            <a:off x="8087612" y="5243755"/>
            <a:ext cx="1013419" cy="707886"/>
          </a:xfrm>
          <a:prstGeom prst="rect">
            <a:avLst/>
          </a:prstGeom>
          <a:noFill/>
        </p:spPr>
        <p:txBody>
          <a:bodyPr wrap="none" rtlCol="0">
            <a:spAutoFit/>
          </a:bodyPr>
          <a:lstStyle/>
          <a:p>
            <a:r>
              <a:rPr lang="pt-PT" sz="4000" b="1" dirty="0">
                <a:latin typeface="Snoopy" panose="00000400000000000000" pitchFamily="2" charset="0"/>
              </a:rPr>
              <a:t>L</a:t>
            </a:r>
            <a:r>
              <a:rPr lang="pt-PT" sz="4000" b="1" dirty="0" smtClean="0">
                <a:latin typeface="Snoopy" panose="00000400000000000000" pitchFamily="2" charset="0"/>
              </a:rPr>
              <a:t>P</a:t>
            </a:r>
            <a:endParaRPr lang="en-US" sz="4000" b="1" dirty="0">
              <a:latin typeface="Snoopy" panose="00000400000000000000" pitchFamily="2" charset="0"/>
            </a:endParaRPr>
          </a:p>
        </p:txBody>
      </p:sp>
      <p:sp>
        <p:nvSpPr>
          <p:cNvPr id="89" name="Oval 88"/>
          <p:cNvSpPr/>
          <p:nvPr/>
        </p:nvSpPr>
        <p:spPr>
          <a:xfrm>
            <a:off x="4181970" y="5589278"/>
            <a:ext cx="741153" cy="716440"/>
          </a:xfrm>
          <a:prstGeom prst="ellipse">
            <a:avLst/>
          </a:prstGeom>
          <a:solidFill>
            <a:schemeClr val="tx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10</a:t>
            </a:r>
            <a:endParaRPr lang="pt-PT" sz="2000" b="1" dirty="0">
              <a:solidFill>
                <a:schemeClr val="bg1"/>
              </a:solidFill>
              <a:latin typeface="Arial Black" panose="020B0A04020102020204" pitchFamily="34" charset="0"/>
            </a:endParaRPr>
          </a:p>
        </p:txBody>
      </p:sp>
      <p:grpSp>
        <p:nvGrpSpPr>
          <p:cNvPr id="6" name="Group 5"/>
          <p:cNvGrpSpPr/>
          <p:nvPr/>
        </p:nvGrpSpPr>
        <p:grpSpPr>
          <a:xfrm>
            <a:off x="390739" y="5243755"/>
            <a:ext cx="3693803" cy="640135"/>
            <a:chOff x="390739" y="5243755"/>
            <a:chExt cx="3693803" cy="640135"/>
          </a:xfrm>
        </p:grpSpPr>
        <p:sp>
          <p:nvSpPr>
            <p:cNvPr id="90" name="Rectangle 89"/>
            <p:cNvSpPr/>
            <p:nvPr/>
          </p:nvSpPr>
          <p:spPr>
            <a:xfrm>
              <a:off x="390739" y="5243755"/>
              <a:ext cx="2776659" cy="523220"/>
            </a:xfrm>
            <a:prstGeom prst="rect">
              <a:avLst/>
            </a:prstGeom>
          </p:spPr>
          <p:txBody>
            <a:bodyPr wrap="square">
              <a:spAutoFit/>
            </a:bodyPr>
            <a:lstStyle/>
            <a:p>
              <a:pPr algn="ctr"/>
              <a:r>
                <a:rPr lang="pt-PT" sz="2800" dirty="0" smtClean="0">
                  <a:latin typeface="Berlin Sans FB Demi" panose="020E0802020502020306" pitchFamily="34" charset="0"/>
                </a:rPr>
                <a:t>Response time</a:t>
              </a:r>
              <a:endParaRPr lang="en-US" sz="2800" u="sng" dirty="0">
                <a:latin typeface="Berlin Sans FB Demi" panose="020E0802020502020306" pitchFamily="34" charset="0"/>
              </a:endParaRPr>
            </a:p>
          </p:txBody>
        </p:sp>
        <p:sp>
          <p:nvSpPr>
            <p:cNvPr id="5" name="Right Arrow 4"/>
            <p:cNvSpPr/>
            <p:nvPr/>
          </p:nvSpPr>
          <p:spPr>
            <a:xfrm rot="856538">
              <a:off x="3078351" y="5484639"/>
              <a:ext cx="1006191" cy="3992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p:cNvSpPr/>
          <p:nvPr/>
        </p:nvSpPr>
        <p:spPr>
          <a:xfrm>
            <a:off x="1403648" y="128826"/>
            <a:ext cx="2068195" cy="646331"/>
          </a:xfrm>
          <a:prstGeom prst="rect">
            <a:avLst/>
          </a:prstGeom>
        </p:spPr>
        <p:txBody>
          <a:bodyPr wrap="none">
            <a:spAutoFit/>
          </a:bodyPr>
          <a:lstStyle/>
          <a:p>
            <a:r>
              <a:rPr lang="pt-PT" altLang="en-US" sz="3600" b="1" dirty="0" smtClean="0">
                <a:latin typeface="Berlin Sans FB Demi" panose="020E0802020502020306" pitchFamily="34" charset="0"/>
                <a:cs typeface="Courier New" panose="02070309020205020404" pitchFamily="49" charset="0"/>
              </a:rPr>
              <a:t>“if” path</a:t>
            </a:r>
            <a:r>
              <a:rPr lang="en-US" altLang="en-US" sz="3600" b="1" dirty="0" smtClean="0">
                <a:latin typeface="Berlin Sans FB Demi" panose="020E0802020502020306" pitchFamily="34" charset="0"/>
                <a:cs typeface="Courier New" panose="02070309020205020404" pitchFamily="49" charset="0"/>
              </a:rPr>
              <a:t> </a:t>
            </a:r>
            <a:endParaRPr lang="en-US" sz="3600" b="1" dirty="0">
              <a:latin typeface="Berlin Sans FB Demi" panose="020E0802020502020306" pitchFamily="34" charset="0"/>
            </a:endParaRPr>
          </a:p>
        </p:txBody>
      </p:sp>
      <p:sp>
        <p:nvSpPr>
          <p:cNvPr id="65" name="Rectangle 64"/>
          <p:cNvSpPr/>
          <p:nvPr/>
        </p:nvSpPr>
        <p:spPr>
          <a:xfrm>
            <a:off x="5478383" y="128826"/>
            <a:ext cx="2412840" cy="646331"/>
          </a:xfrm>
          <a:prstGeom prst="rect">
            <a:avLst/>
          </a:prstGeom>
        </p:spPr>
        <p:txBody>
          <a:bodyPr wrap="none">
            <a:spAutoFit/>
          </a:bodyPr>
          <a:lstStyle/>
          <a:p>
            <a:r>
              <a:rPr lang="pt-PT" altLang="en-US" sz="3600" b="1" dirty="0" smtClean="0">
                <a:latin typeface="Berlin Sans FB Demi" panose="020E0802020502020306" pitchFamily="34" charset="0"/>
                <a:cs typeface="Courier New" panose="02070309020205020404" pitchFamily="49" charset="0"/>
              </a:rPr>
              <a:t>“else” path</a:t>
            </a:r>
            <a:endParaRPr lang="en-US" sz="3600" b="1" dirty="0">
              <a:latin typeface="Berlin Sans FB Demi" panose="020E0802020502020306" pitchFamily="34" charset="0"/>
            </a:endParaRPr>
          </a:p>
        </p:txBody>
      </p:sp>
    </p:spTree>
    <p:extLst>
      <p:ext uri="{BB962C8B-B14F-4D97-AF65-F5344CB8AC3E}">
        <p14:creationId xmlns:p14="http://schemas.microsoft.com/office/powerpoint/2010/main" val="381606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 grpId="0"/>
      <p:bldP spid="88" grpId="0"/>
      <p:bldP spid="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27584" y="3588256"/>
            <a:ext cx="7395154" cy="2357095"/>
            <a:chOff x="827584" y="3588256"/>
            <a:chExt cx="7395154" cy="2357095"/>
          </a:xfrm>
        </p:grpSpPr>
        <p:grpSp>
          <p:nvGrpSpPr>
            <p:cNvPr id="27" name="Group 26"/>
            <p:cNvGrpSpPr/>
            <p:nvPr/>
          </p:nvGrpSpPr>
          <p:grpSpPr>
            <a:xfrm>
              <a:off x="827584" y="3674665"/>
              <a:ext cx="7395154" cy="2258824"/>
              <a:chOff x="827584" y="2996951"/>
              <a:chExt cx="7395154" cy="2258824"/>
            </a:xfrm>
          </p:grpSpPr>
          <p:pic>
            <p:nvPicPr>
              <p:cNvPr id="30"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827584" y="2996951"/>
                <a:ext cx="3698982" cy="22588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4523756" y="2996951"/>
                <a:ext cx="3698982" cy="225882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Straight Connector 32"/>
            <p:cNvCxnSpPr/>
            <p:nvPr/>
          </p:nvCxnSpPr>
          <p:spPr>
            <a:xfrm>
              <a:off x="841642" y="3697689"/>
              <a:ext cx="0" cy="224766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905126" y="3588256"/>
              <a:ext cx="4784317" cy="646331"/>
            </a:xfrm>
            <a:prstGeom prst="rect">
              <a:avLst/>
            </a:prstGeom>
          </p:spPr>
          <p:txBody>
            <a:bodyPr wrap="square">
              <a:spAutoFit/>
            </a:bodyPr>
            <a:lstStyle/>
            <a:p>
              <a:r>
                <a:rPr lang="pt-PT" sz="3600" dirty="0" smtClean="0">
                  <a:latin typeface="Berlin Sans FB Demi" panose="020E0802020502020306" pitchFamily="34" charset="0"/>
                </a:rPr>
                <a:t>Case 2: the “else” path</a:t>
              </a:r>
              <a:endParaRPr lang="en-US" sz="3600" u="sng" dirty="0">
                <a:latin typeface="Berlin Sans FB Demi" panose="020E0802020502020306" pitchFamily="34" charset="0"/>
              </a:endParaRPr>
            </a:p>
          </p:txBody>
        </p:sp>
      </p:grpSp>
      <p:grpSp>
        <p:nvGrpSpPr>
          <p:cNvPr id="22" name="Group 21"/>
          <p:cNvGrpSpPr/>
          <p:nvPr/>
        </p:nvGrpSpPr>
        <p:grpSpPr>
          <a:xfrm>
            <a:off x="827584" y="332656"/>
            <a:ext cx="7395154" cy="2258824"/>
            <a:chOff x="827584" y="2996951"/>
            <a:chExt cx="7395154" cy="2258824"/>
          </a:xfrm>
        </p:grpSpPr>
        <p:pic>
          <p:nvPicPr>
            <p:cNvPr id="29"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827584" y="2996951"/>
              <a:ext cx="3698982" cy="22588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4523756" y="2996951"/>
              <a:ext cx="3698982" cy="225882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Straight Connector 35"/>
          <p:cNvCxnSpPr/>
          <p:nvPr/>
        </p:nvCxnSpPr>
        <p:spPr>
          <a:xfrm>
            <a:off x="841642" y="355680"/>
            <a:ext cx="0" cy="224766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23720" y="1479511"/>
            <a:ext cx="726319" cy="379321"/>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4</a:t>
            </a:r>
            <a:endParaRPr lang="en-US" sz="2400" dirty="0">
              <a:latin typeface="Berlin Sans FB Demi" panose="020E0802020502020306" pitchFamily="34" charset="0"/>
            </a:endParaRPr>
          </a:p>
        </p:txBody>
      </p:sp>
      <p:grpSp>
        <p:nvGrpSpPr>
          <p:cNvPr id="4" name="Group 3"/>
          <p:cNvGrpSpPr/>
          <p:nvPr/>
        </p:nvGrpSpPr>
        <p:grpSpPr>
          <a:xfrm>
            <a:off x="827584" y="2587700"/>
            <a:ext cx="7124131" cy="672480"/>
            <a:chOff x="827584" y="2587700"/>
            <a:chExt cx="7124131" cy="672480"/>
          </a:xfrm>
        </p:grpSpPr>
        <p:sp>
          <p:nvSpPr>
            <p:cNvPr id="26" name="Rectangle 25"/>
            <p:cNvSpPr/>
            <p:nvPr/>
          </p:nvSpPr>
          <p:spPr>
            <a:xfrm>
              <a:off x="6908712" y="2736960"/>
              <a:ext cx="1004871" cy="523220"/>
            </a:xfrm>
            <a:prstGeom prst="rect">
              <a:avLst/>
            </a:prstGeom>
          </p:spPr>
          <p:txBody>
            <a:bodyPr wrap="square">
              <a:spAutoFit/>
            </a:bodyPr>
            <a:lstStyle/>
            <a:p>
              <a:r>
                <a:rPr lang="pt-PT" sz="2800" dirty="0" smtClean="0">
                  <a:latin typeface="Berlin Sans FB Demi" panose="020E0802020502020306" pitchFamily="34" charset="0"/>
                </a:rPr>
                <a:t>time</a:t>
              </a:r>
              <a:endParaRPr lang="en-US" sz="2800" dirty="0">
                <a:latin typeface="Berlin Sans FB Demi" panose="020E0802020502020306" pitchFamily="34" charset="0"/>
              </a:endParaRPr>
            </a:p>
          </p:txBody>
        </p:sp>
        <p:sp>
          <p:nvSpPr>
            <p:cNvPr id="28" name="Right Arrow 27"/>
            <p:cNvSpPr/>
            <p:nvPr/>
          </p:nvSpPr>
          <p:spPr>
            <a:xfrm>
              <a:off x="827584" y="2587700"/>
              <a:ext cx="7124131" cy="283953"/>
            </a:xfrm>
            <a:prstGeom prst="right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sp>
        <p:nvSpPr>
          <p:cNvPr id="44" name="Rounded Rectangle 43"/>
          <p:cNvSpPr/>
          <p:nvPr/>
        </p:nvSpPr>
        <p:spPr>
          <a:xfrm>
            <a:off x="833922" y="1472832"/>
            <a:ext cx="169592" cy="386000"/>
          </a:xfrm>
          <a:prstGeom prst="roundRect">
            <a:avLst>
              <a:gd name="adj" fmla="val 8499"/>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47" name="Rounded Rectangle 46"/>
          <p:cNvSpPr/>
          <p:nvPr/>
        </p:nvSpPr>
        <p:spPr>
          <a:xfrm>
            <a:off x="1764922" y="1479510"/>
            <a:ext cx="1456204" cy="379321"/>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8</a:t>
            </a:r>
            <a:endParaRPr lang="en-US" sz="2400" dirty="0">
              <a:latin typeface="Berlin Sans FB Demi" panose="020E0802020502020306" pitchFamily="34" charset="0"/>
            </a:endParaRPr>
          </a:p>
        </p:txBody>
      </p:sp>
      <p:sp>
        <p:nvSpPr>
          <p:cNvPr id="49" name="Rounded Rectangle 48"/>
          <p:cNvSpPr/>
          <p:nvPr/>
        </p:nvSpPr>
        <p:spPr>
          <a:xfrm>
            <a:off x="1023720" y="2038339"/>
            <a:ext cx="2036112" cy="378203"/>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11</a:t>
            </a:r>
            <a:endParaRPr lang="en-US" sz="2400" dirty="0">
              <a:latin typeface="Berlin Sans FB Demi" panose="020E0802020502020306" pitchFamily="34" charset="0"/>
            </a:endParaRPr>
          </a:p>
        </p:txBody>
      </p:sp>
      <p:sp>
        <p:nvSpPr>
          <p:cNvPr id="50" name="Rounded Rectangle 49"/>
          <p:cNvSpPr/>
          <p:nvPr/>
        </p:nvSpPr>
        <p:spPr>
          <a:xfrm>
            <a:off x="3059831" y="2038339"/>
            <a:ext cx="3519582" cy="378203"/>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19</a:t>
            </a:r>
            <a:endParaRPr lang="en-US" sz="2400" dirty="0">
              <a:latin typeface="Berlin Sans FB Demi" panose="020E0802020502020306" pitchFamily="34" charset="0"/>
            </a:endParaRPr>
          </a:p>
        </p:txBody>
      </p:sp>
      <p:sp>
        <p:nvSpPr>
          <p:cNvPr id="51" name="Rounded Rectangle 50"/>
          <p:cNvSpPr/>
          <p:nvPr/>
        </p:nvSpPr>
        <p:spPr>
          <a:xfrm>
            <a:off x="6572180" y="1472832"/>
            <a:ext cx="345118" cy="386000"/>
          </a:xfrm>
          <a:prstGeom prst="roundRect">
            <a:avLst>
              <a:gd name="adj" fmla="val 0"/>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a:t>
            </a:r>
            <a:endParaRPr lang="en-US" sz="2400" dirty="0">
              <a:latin typeface="Berlin Sans FB Demi" panose="020E0802020502020306" pitchFamily="34" charset="0"/>
            </a:endParaRPr>
          </a:p>
        </p:txBody>
      </p:sp>
      <p:sp>
        <p:nvSpPr>
          <p:cNvPr id="16" name="Rounded Rectangle 15"/>
          <p:cNvSpPr/>
          <p:nvPr/>
        </p:nvSpPr>
        <p:spPr>
          <a:xfrm>
            <a:off x="869592" y="2036361"/>
            <a:ext cx="128016" cy="365760"/>
          </a:xfrm>
          <a:prstGeom prst="roundRect">
            <a:avLst>
              <a:gd name="adj" fmla="val 8499"/>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17" name="Rounded Rectangle 16"/>
          <p:cNvSpPr/>
          <p:nvPr/>
        </p:nvSpPr>
        <p:spPr>
          <a:xfrm>
            <a:off x="3228846" y="1483968"/>
            <a:ext cx="1645920" cy="373906"/>
          </a:xfrm>
          <a:prstGeom prst="roundRect">
            <a:avLst>
              <a:gd name="adj"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9</a:t>
            </a:r>
            <a:endParaRPr lang="en-US" sz="2400" dirty="0">
              <a:latin typeface="Berlin Sans FB Demi" panose="020E0802020502020306" pitchFamily="34" charset="0"/>
            </a:endParaRPr>
          </a:p>
        </p:txBody>
      </p:sp>
      <p:sp>
        <p:nvSpPr>
          <p:cNvPr id="23" name="Rectangle 22"/>
          <p:cNvSpPr/>
          <p:nvPr/>
        </p:nvSpPr>
        <p:spPr>
          <a:xfrm>
            <a:off x="905126" y="246247"/>
            <a:ext cx="4784317" cy="646331"/>
          </a:xfrm>
          <a:prstGeom prst="rect">
            <a:avLst/>
          </a:prstGeom>
        </p:spPr>
        <p:txBody>
          <a:bodyPr wrap="square">
            <a:spAutoFit/>
          </a:bodyPr>
          <a:lstStyle/>
          <a:p>
            <a:r>
              <a:rPr lang="pt-PT" sz="3600" dirty="0" smtClean="0">
                <a:latin typeface="Berlin Sans FB Demi" panose="020E0802020502020306" pitchFamily="34" charset="0"/>
              </a:rPr>
              <a:t>Case 1: the “if” path</a:t>
            </a:r>
            <a:endParaRPr lang="en-US" sz="3600" u="sng" dirty="0">
              <a:latin typeface="Berlin Sans FB Demi" panose="020E0802020502020306" pitchFamily="34" charset="0"/>
            </a:endParaRPr>
          </a:p>
        </p:txBody>
      </p:sp>
      <p:grpSp>
        <p:nvGrpSpPr>
          <p:cNvPr id="5" name="Group 4"/>
          <p:cNvGrpSpPr/>
          <p:nvPr/>
        </p:nvGrpSpPr>
        <p:grpSpPr>
          <a:xfrm>
            <a:off x="4887074" y="449630"/>
            <a:ext cx="3347972" cy="2403306"/>
            <a:chOff x="4887074" y="449630"/>
            <a:chExt cx="3347972" cy="2403306"/>
          </a:xfrm>
        </p:grpSpPr>
        <p:grpSp>
          <p:nvGrpSpPr>
            <p:cNvPr id="18" name="Group 17"/>
            <p:cNvGrpSpPr/>
            <p:nvPr/>
          </p:nvGrpSpPr>
          <p:grpSpPr>
            <a:xfrm>
              <a:off x="4937472" y="449630"/>
              <a:ext cx="3297574" cy="869109"/>
              <a:chOff x="-285061" y="5202330"/>
              <a:chExt cx="3297574" cy="869109"/>
            </a:xfrm>
          </p:grpSpPr>
          <p:sp>
            <p:nvSpPr>
              <p:cNvPr id="19" name="Rectangle 18"/>
              <p:cNvSpPr/>
              <p:nvPr/>
            </p:nvSpPr>
            <p:spPr>
              <a:xfrm>
                <a:off x="234855" y="5202330"/>
                <a:ext cx="2777658" cy="461665"/>
              </a:xfrm>
              <a:prstGeom prst="rect">
                <a:avLst/>
              </a:prstGeom>
              <a:ln>
                <a:noFill/>
              </a:ln>
            </p:spPr>
            <p:txBody>
              <a:bodyPr wrap="square">
                <a:spAutoFit/>
              </a:bodyPr>
              <a:lstStyle/>
              <a:p>
                <a:r>
                  <a:rPr lang="pt-PT" sz="2400" dirty="0" smtClean="0">
                    <a:solidFill>
                      <a:srgbClr val="FF0000"/>
                    </a:solidFill>
                    <a:latin typeface="Berlin Sans FB Demi" panose="020E0802020502020306" pitchFamily="34" charset="0"/>
                  </a:rPr>
                  <a:t>Response time = 22</a:t>
                </a:r>
                <a:endParaRPr lang="en-US" sz="2400" dirty="0">
                  <a:solidFill>
                    <a:srgbClr val="FF0000"/>
                  </a:solidFill>
                  <a:latin typeface="Berlin Sans FB Demi" panose="020E0802020502020306" pitchFamily="34" charset="0"/>
                </a:endParaRPr>
              </a:p>
            </p:txBody>
          </p:sp>
          <p:sp>
            <p:nvSpPr>
              <p:cNvPr id="20" name="Right Arrow 19"/>
              <p:cNvSpPr/>
              <p:nvPr/>
            </p:nvSpPr>
            <p:spPr>
              <a:xfrm rot="9155709">
                <a:off x="-285061" y="5672188"/>
                <a:ext cx="699007" cy="39925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p:cNvCxnSpPr/>
            <p:nvPr/>
          </p:nvCxnSpPr>
          <p:spPr>
            <a:xfrm>
              <a:off x="4887074" y="911295"/>
              <a:ext cx="0" cy="194164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1023720" y="4821520"/>
            <a:ext cx="3675887" cy="379321"/>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20</a:t>
            </a:r>
            <a:endParaRPr lang="en-US" sz="2400" dirty="0">
              <a:latin typeface="Berlin Sans FB Demi" panose="020E0802020502020306" pitchFamily="34" charset="0"/>
            </a:endParaRPr>
          </a:p>
        </p:txBody>
      </p:sp>
      <p:grpSp>
        <p:nvGrpSpPr>
          <p:cNvPr id="7" name="Group 6"/>
          <p:cNvGrpSpPr/>
          <p:nvPr/>
        </p:nvGrpSpPr>
        <p:grpSpPr>
          <a:xfrm>
            <a:off x="827584" y="5929709"/>
            <a:ext cx="7124131" cy="672480"/>
            <a:chOff x="827584" y="5929709"/>
            <a:chExt cx="7124131" cy="672480"/>
          </a:xfrm>
        </p:grpSpPr>
        <p:sp>
          <p:nvSpPr>
            <p:cNvPr id="35" name="Rectangle 34"/>
            <p:cNvSpPr/>
            <p:nvPr/>
          </p:nvSpPr>
          <p:spPr>
            <a:xfrm>
              <a:off x="6908712" y="6078969"/>
              <a:ext cx="1004871" cy="523220"/>
            </a:xfrm>
            <a:prstGeom prst="rect">
              <a:avLst/>
            </a:prstGeom>
          </p:spPr>
          <p:txBody>
            <a:bodyPr wrap="square">
              <a:spAutoFit/>
            </a:bodyPr>
            <a:lstStyle/>
            <a:p>
              <a:r>
                <a:rPr lang="pt-PT" sz="2800" dirty="0" smtClean="0">
                  <a:latin typeface="Berlin Sans FB Demi" panose="020E0802020502020306" pitchFamily="34" charset="0"/>
                </a:rPr>
                <a:t>time</a:t>
              </a:r>
              <a:endParaRPr lang="en-US" sz="2800" dirty="0">
                <a:latin typeface="Berlin Sans FB Demi" panose="020E0802020502020306" pitchFamily="34" charset="0"/>
              </a:endParaRPr>
            </a:p>
          </p:txBody>
        </p:sp>
        <p:sp>
          <p:nvSpPr>
            <p:cNvPr id="37" name="Right Arrow 36"/>
            <p:cNvSpPr/>
            <p:nvPr/>
          </p:nvSpPr>
          <p:spPr>
            <a:xfrm>
              <a:off x="827584" y="5929709"/>
              <a:ext cx="7124131" cy="283953"/>
            </a:xfrm>
            <a:prstGeom prst="right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sp>
        <p:nvSpPr>
          <p:cNvPr id="38" name="Rounded Rectangle 37"/>
          <p:cNvSpPr/>
          <p:nvPr/>
        </p:nvSpPr>
        <p:spPr>
          <a:xfrm>
            <a:off x="833922" y="4814841"/>
            <a:ext cx="169592" cy="386000"/>
          </a:xfrm>
          <a:prstGeom prst="roundRect">
            <a:avLst>
              <a:gd name="adj" fmla="val 8499"/>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40" name="Rounded Rectangle 39"/>
          <p:cNvSpPr/>
          <p:nvPr/>
        </p:nvSpPr>
        <p:spPr>
          <a:xfrm>
            <a:off x="1023719" y="5380348"/>
            <a:ext cx="3675888" cy="378203"/>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20</a:t>
            </a:r>
            <a:endParaRPr lang="en-US" sz="2400" dirty="0">
              <a:latin typeface="Berlin Sans FB Demi" panose="020E0802020502020306" pitchFamily="34" charset="0"/>
            </a:endParaRPr>
          </a:p>
        </p:txBody>
      </p:sp>
      <p:sp>
        <p:nvSpPr>
          <p:cNvPr id="42" name="Rounded Rectangle 41"/>
          <p:cNvSpPr/>
          <p:nvPr/>
        </p:nvSpPr>
        <p:spPr>
          <a:xfrm>
            <a:off x="4711104" y="4821519"/>
            <a:ext cx="345118" cy="379321"/>
          </a:xfrm>
          <a:prstGeom prst="roundRect">
            <a:avLst>
              <a:gd name="adj" fmla="val 0"/>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a:t>
            </a:r>
            <a:endParaRPr lang="en-US" sz="2400" dirty="0">
              <a:latin typeface="Berlin Sans FB Demi" panose="020E0802020502020306" pitchFamily="34" charset="0"/>
            </a:endParaRPr>
          </a:p>
        </p:txBody>
      </p:sp>
      <p:sp>
        <p:nvSpPr>
          <p:cNvPr id="46" name="Rounded Rectangle 45"/>
          <p:cNvSpPr/>
          <p:nvPr/>
        </p:nvSpPr>
        <p:spPr>
          <a:xfrm>
            <a:off x="869592" y="5378370"/>
            <a:ext cx="128016" cy="365760"/>
          </a:xfrm>
          <a:prstGeom prst="roundRect">
            <a:avLst>
              <a:gd name="adj" fmla="val 8499"/>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48" name="Rounded Rectangle 47"/>
          <p:cNvSpPr/>
          <p:nvPr/>
        </p:nvSpPr>
        <p:spPr>
          <a:xfrm>
            <a:off x="4708642" y="5382496"/>
            <a:ext cx="1645920" cy="373906"/>
          </a:xfrm>
          <a:prstGeom prst="roundRect">
            <a:avLst>
              <a:gd name="adj"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9</a:t>
            </a:r>
            <a:endParaRPr lang="en-US" sz="2400" dirty="0">
              <a:latin typeface="Berlin Sans FB Demi" panose="020E0802020502020306" pitchFamily="34" charset="0"/>
            </a:endParaRPr>
          </a:p>
        </p:txBody>
      </p:sp>
      <p:grpSp>
        <p:nvGrpSpPr>
          <p:cNvPr id="8" name="Group 7"/>
          <p:cNvGrpSpPr/>
          <p:nvPr/>
        </p:nvGrpSpPr>
        <p:grpSpPr>
          <a:xfrm>
            <a:off x="6354562" y="4272021"/>
            <a:ext cx="2321894" cy="1941641"/>
            <a:chOff x="6354562" y="4272021"/>
            <a:chExt cx="2321894" cy="1941641"/>
          </a:xfrm>
        </p:grpSpPr>
        <p:grpSp>
          <p:nvGrpSpPr>
            <p:cNvPr id="54" name="Group 53"/>
            <p:cNvGrpSpPr/>
            <p:nvPr/>
          </p:nvGrpSpPr>
          <p:grpSpPr>
            <a:xfrm>
              <a:off x="6398021" y="4459518"/>
              <a:ext cx="2278435" cy="884334"/>
              <a:chOff x="-285061" y="5187105"/>
              <a:chExt cx="2278435" cy="884334"/>
            </a:xfrm>
          </p:grpSpPr>
          <p:sp>
            <p:nvSpPr>
              <p:cNvPr id="55" name="Rectangle 54"/>
              <p:cNvSpPr/>
              <p:nvPr/>
            </p:nvSpPr>
            <p:spPr>
              <a:xfrm>
                <a:off x="439425" y="5187105"/>
                <a:ext cx="1553949" cy="830997"/>
              </a:xfrm>
              <a:prstGeom prst="rect">
                <a:avLst/>
              </a:prstGeom>
              <a:ln>
                <a:noFill/>
              </a:ln>
            </p:spPr>
            <p:txBody>
              <a:bodyPr wrap="square">
                <a:spAutoFit/>
              </a:bodyPr>
              <a:lstStyle/>
              <a:p>
                <a:r>
                  <a:rPr lang="pt-PT" sz="2400" dirty="0" smtClean="0">
                    <a:solidFill>
                      <a:srgbClr val="FF0000"/>
                    </a:solidFill>
                    <a:latin typeface="Berlin Sans FB Demi" panose="020E0802020502020306" pitchFamily="34" charset="0"/>
                  </a:rPr>
                  <a:t>Response </a:t>
                </a:r>
              </a:p>
              <a:p>
                <a:r>
                  <a:rPr lang="pt-PT" sz="2400" dirty="0" smtClean="0">
                    <a:solidFill>
                      <a:srgbClr val="FF0000"/>
                    </a:solidFill>
                    <a:latin typeface="Berlin Sans FB Demi" panose="020E0802020502020306" pitchFamily="34" charset="0"/>
                  </a:rPr>
                  <a:t>time = 30</a:t>
                </a:r>
                <a:endParaRPr lang="en-US" sz="2400" dirty="0">
                  <a:solidFill>
                    <a:srgbClr val="FF0000"/>
                  </a:solidFill>
                  <a:latin typeface="Berlin Sans FB Demi" panose="020E0802020502020306" pitchFamily="34" charset="0"/>
                </a:endParaRPr>
              </a:p>
            </p:txBody>
          </p:sp>
          <p:sp>
            <p:nvSpPr>
              <p:cNvPr id="56" name="Right Arrow 55"/>
              <p:cNvSpPr/>
              <p:nvPr/>
            </p:nvSpPr>
            <p:spPr>
              <a:xfrm rot="9155709">
                <a:off x="-285061" y="5672188"/>
                <a:ext cx="699007" cy="39925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a:off x="6354562" y="4272021"/>
              <a:ext cx="0" cy="1941641"/>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99012" y="1492153"/>
            <a:ext cx="590746" cy="997878"/>
            <a:chOff x="199012" y="1492153"/>
            <a:chExt cx="590746" cy="997878"/>
          </a:xfrm>
        </p:grpSpPr>
        <p:pic>
          <p:nvPicPr>
            <p:cNvPr id="59"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200374" y="1492153"/>
              <a:ext cx="589384" cy="45337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199012" y="2036659"/>
              <a:ext cx="589384" cy="453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192452" y="4875016"/>
            <a:ext cx="590746" cy="997878"/>
            <a:chOff x="199012" y="1492153"/>
            <a:chExt cx="590746" cy="997878"/>
          </a:xfrm>
        </p:grpSpPr>
        <p:pic>
          <p:nvPicPr>
            <p:cNvPr id="62"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200374" y="1492153"/>
              <a:ext cx="589384" cy="45337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199012" y="2036659"/>
              <a:ext cx="589384" cy="4533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92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500"/>
                                        <p:tgtEl>
                                          <p:spTgt spid="40"/>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left)">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P spid="47" grpId="0" animBg="1"/>
      <p:bldP spid="49" grpId="0" animBg="1"/>
      <p:bldP spid="50" grpId="0" animBg="1"/>
      <p:bldP spid="51" grpId="0" animBg="1"/>
      <p:bldP spid="16" grpId="0" animBg="1"/>
      <p:bldP spid="17" grpId="0" animBg="1"/>
      <p:bldP spid="23" grpId="0"/>
      <p:bldP spid="34" grpId="0" animBg="1"/>
      <p:bldP spid="38" grpId="0" animBg="1"/>
      <p:bldP spid="40" grpId="0" animBg="1"/>
      <p:bldP spid="42" grpId="0" animBg="1"/>
      <p:bldP spid="46" grpId="0" animBg="1"/>
      <p:bldP spid="4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27584" y="3674665"/>
            <a:ext cx="7395154" cy="2270686"/>
            <a:chOff x="827584" y="3674665"/>
            <a:chExt cx="7395154" cy="2270686"/>
          </a:xfrm>
        </p:grpSpPr>
        <p:grpSp>
          <p:nvGrpSpPr>
            <p:cNvPr id="27" name="Group 26"/>
            <p:cNvGrpSpPr/>
            <p:nvPr/>
          </p:nvGrpSpPr>
          <p:grpSpPr>
            <a:xfrm>
              <a:off x="827584" y="3674665"/>
              <a:ext cx="7395154" cy="2258824"/>
              <a:chOff x="827584" y="2996951"/>
              <a:chExt cx="7395154" cy="2258824"/>
            </a:xfrm>
          </p:grpSpPr>
          <p:pic>
            <p:nvPicPr>
              <p:cNvPr id="30"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827584" y="2996951"/>
                <a:ext cx="3698982" cy="22588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4523756" y="2996951"/>
                <a:ext cx="3698982" cy="225882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Straight Connector 32"/>
            <p:cNvCxnSpPr/>
            <p:nvPr/>
          </p:nvCxnSpPr>
          <p:spPr>
            <a:xfrm>
              <a:off x="841642" y="3697689"/>
              <a:ext cx="0" cy="224766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827584" y="332656"/>
            <a:ext cx="7395154" cy="2258824"/>
            <a:chOff x="827584" y="2996951"/>
            <a:chExt cx="7395154" cy="2258824"/>
          </a:xfrm>
        </p:grpSpPr>
        <p:pic>
          <p:nvPicPr>
            <p:cNvPr id="29"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827584" y="2996951"/>
              <a:ext cx="3698982" cy="22588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melusine.eu.org/syracuse/metapost/cours/moinard/qrepere/qrepere-1.png"/>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38934"/>
            <a:stretch/>
          </p:blipFill>
          <p:spPr bwMode="auto">
            <a:xfrm>
              <a:off x="4523756" y="2996951"/>
              <a:ext cx="3698982" cy="225882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6" name="Straight Connector 35"/>
          <p:cNvCxnSpPr/>
          <p:nvPr/>
        </p:nvCxnSpPr>
        <p:spPr>
          <a:xfrm>
            <a:off x="841642" y="355680"/>
            <a:ext cx="0" cy="224766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27584" y="2587700"/>
            <a:ext cx="7124131" cy="672480"/>
            <a:chOff x="827584" y="2587700"/>
            <a:chExt cx="7124131" cy="672480"/>
          </a:xfrm>
        </p:grpSpPr>
        <p:sp>
          <p:nvSpPr>
            <p:cNvPr id="26" name="Rectangle 25"/>
            <p:cNvSpPr/>
            <p:nvPr/>
          </p:nvSpPr>
          <p:spPr>
            <a:xfrm>
              <a:off x="6908712" y="2736960"/>
              <a:ext cx="1004871" cy="523220"/>
            </a:xfrm>
            <a:prstGeom prst="rect">
              <a:avLst/>
            </a:prstGeom>
          </p:spPr>
          <p:txBody>
            <a:bodyPr wrap="square">
              <a:spAutoFit/>
            </a:bodyPr>
            <a:lstStyle/>
            <a:p>
              <a:r>
                <a:rPr lang="pt-PT" sz="2800" dirty="0" smtClean="0">
                  <a:latin typeface="Berlin Sans FB Demi" panose="020E0802020502020306" pitchFamily="34" charset="0"/>
                </a:rPr>
                <a:t>time</a:t>
              </a:r>
              <a:endParaRPr lang="en-US" sz="2800" dirty="0">
                <a:latin typeface="Berlin Sans FB Demi" panose="020E0802020502020306" pitchFamily="34" charset="0"/>
              </a:endParaRPr>
            </a:p>
          </p:txBody>
        </p:sp>
        <p:sp>
          <p:nvSpPr>
            <p:cNvPr id="28" name="Right Arrow 27"/>
            <p:cNvSpPr/>
            <p:nvPr/>
          </p:nvSpPr>
          <p:spPr>
            <a:xfrm>
              <a:off x="827584" y="2587700"/>
              <a:ext cx="7124131" cy="283953"/>
            </a:xfrm>
            <a:prstGeom prst="right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sp>
        <p:nvSpPr>
          <p:cNvPr id="49" name="Rounded Rectangle 48"/>
          <p:cNvSpPr/>
          <p:nvPr/>
        </p:nvSpPr>
        <p:spPr>
          <a:xfrm>
            <a:off x="1013264" y="1480455"/>
            <a:ext cx="2036112" cy="378203"/>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11</a:t>
            </a:r>
            <a:endParaRPr lang="en-US" sz="2400" dirty="0">
              <a:latin typeface="Berlin Sans FB Demi" panose="020E0802020502020306" pitchFamily="34" charset="0"/>
            </a:endParaRPr>
          </a:p>
        </p:txBody>
      </p:sp>
      <p:sp>
        <p:nvSpPr>
          <p:cNvPr id="50" name="Rounded Rectangle 49"/>
          <p:cNvSpPr/>
          <p:nvPr/>
        </p:nvSpPr>
        <p:spPr>
          <a:xfrm>
            <a:off x="1022776" y="2038339"/>
            <a:ext cx="3519582" cy="378203"/>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19</a:t>
            </a:r>
            <a:endParaRPr lang="en-US" sz="2400" dirty="0">
              <a:latin typeface="Berlin Sans FB Demi" panose="020E0802020502020306" pitchFamily="34" charset="0"/>
            </a:endParaRPr>
          </a:p>
        </p:txBody>
      </p:sp>
      <p:sp>
        <p:nvSpPr>
          <p:cNvPr id="17" name="Rounded Rectangle 16"/>
          <p:cNvSpPr/>
          <p:nvPr/>
        </p:nvSpPr>
        <p:spPr>
          <a:xfrm>
            <a:off x="1764576" y="371785"/>
            <a:ext cx="1645920" cy="373906"/>
          </a:xfrm>
          <a:prstGeom prst="roundRect">
            <a:avLst>
              <a:gd name="adj"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9</a:t>
            </a:r>
            <a:endParaRPr lang="en-US" sz="2400" dirty="0">
              <a:latin typeface="Berlin Sans FB Demi" panose="020E0802020502020306" pitchFamily="34" charset="0"/>
            </a:endParaRPr>
          </a:p>
        </p:txBody>
      </p:sp>
      <p:grpSp>
        <p:nvGrpSpPr>
          <p:cNvPr id="5" name="Group 4"/>
          <p:cNvGrpSpPr/>
          <p:nvPr/>
        </p:nvGrpSpPr>
        <p:grpSpPr>
          <a:xfrm>
            <a:off x="3425002" y="367336"/>
            <a:ext cx="3434444" cy="2338598"/>
            <a:chOff x="4887074" y="514338"/>
            <a:chExt cx="3434444" cy="2338598"/>
          </a:xfrm>
        </p:grpSpPr>
        <p:grpSp>
          <p:nvGrpSpPr>
            <p:cNvPr id="18" name="Group 17"/>
            <p:cNvGrpSpPr/>
            <p:nvPr/>
          </p:nvGrpSpPr>
          <p:grpSpPr>
            <a:xfrm>
              <a:off x="4933197" y="953328"/>
              <a:ext cx="3388321" cy="724030"/>
              <a:chOff x="-289336" y="5706028"/>
              <a:chExt cx="3388321" cy="724030"/>
            </a:xfrm>
          </p:grpSpPr>
          <p:sp>
            <p:nvSpPr>
              <p:cNvPr id="19" name="Rectangle 18"/>
              <p:cNvSpPr/>
              <p:nvPr/>
            </p:nvSpPr>
            <p:spPr>
              <a:xfrm>
                <a:off x="321327" y="5968393"/>
                <a:ext cx="2777658" cy="461665"/>
              </a:xfrm>
              <a:prstGeom prst="rect">
                <a:avLst/>
              </a:prstGeom>
              <a:ln>
                <a:noFill/>
              </a:ln>
            </p:spPr>
            <p:txBody>
              <a:bodyPr wrap="square">
                <a:spAutoFit/>
              </a:bodyPr>
              <a:lstStyle/>
              <a:p>
                <a:r>
                  <a:rPr lang="pt-PT" sz="2400" dirty="0" smtClean="0">
                    <a:solidFill>
                      <a:srgbClr val="FF0000"/>
                    </a:solidFill>
                    <a:latin typeface="Berlin Sans FB Demi" panose="020E0802020502020306" pitchFamily="34" charset="0"/>
                  </a:rPr>
                  <a:t>Response time = 14</a:t>
                </a:r>
                <a:endParaRPr lang="en-US" sz="2400" dirty="0">
                  <a:solidFill>
                    <a:srgbClr val="FF0000"/>
                  </a:solidFill>
                  <a:latin typeface="Berlin Sans FB Demi" panose="020E0802020502020306" pitchFamily="34" charset="0"/>
                </a:endParaRPr>
              </a:p>
            </p:txBody>
          </p:sp>
          <p:sp>
            <p:nvSpPr>
              <p:cNvPr id="20" name="Right Arrow 19"/>
              <p:cNvSpPr/>
              <p:nvPr/>
            </p:nvSpPr>
            <p:spPr>
              <a:xfrm rot="13220048">
                <a:off x="-289336" y="5706028"/>
                <a:ext cx="699007" cy="39925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Connector 24"/>
            <p:cNvCxnSpPr/>
            <p:nvPr/>
          </p:nvCxnSpPr>
          <p:spPr>
            <a:xfrm>
              <a:off x="4887074" y="514338"/>
              <a:ext cx="0" cy="2338598"/>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827584" y="5929709"/>
            <a:ext cx="7124131" cy="672480"/>
            <a:chOff x="827584" y="5929709"/>
            <a:chExt cx="7124131" cy="672480"/>
          </a:xfrm>
        </p:grpSpPr>
        <p:sp>
          <p:nvSpPr>
            <p:cNvPr id="35" name="Rectangle 34"/>
            <p:cNvSpPr/>
            <p:nvPr/>
          </p:nvSpPr>
          <p:spPr>
            <a:xfrm>
              <a:off x="6908712" y="6078969"/>
              <a:ext cx="1004871" cy="523220"/>
            </a:xfrm>
            <a:prstGeom prst="rect">
              <a:avLst/>
            </a:prstGeom>
          </p:spPr>
          <p:txBody>
            <a:bodyPr wrap="square">
              <a:spAutoFit/>
            </a:bodyPr>
            <a:lstStyle/>
            <a:p>
              <a:r>
                <a:rPr lang="pt-PT" sz="2800" dirty="0" smtClean="0">
                  <a:latin typeface="Berlin Sans FB Demi" panose="020E0802020502020306" pitchFamily="34" charset="0"/>
                </a:rPr>
                <a:t>time</a:t>
              </a:r>
              <a:endParaRPr lang="en-US" sz="2800" dirty="0">
                <a:latin typeface="Berlin Sans FB Demi" panose="020E0802020502020306" pitchFamily="34" charset="0"/>
              </a:endParaRPr>
            </a:p>
          </p:txBody>
        </p:sp>
        <p:sp>
          <p:nvSpPr>
            <p:cNvPr id="37" name="Right Arrow 36"/>
            <p:cNvSpPr/>
            <p:nvPr/>
          </p:nvSpPr>
          <p:spPr>
            <a:xfrm>
              <a:off x="827584" y="5929709"/>
              <a:ext cx="7124131" cy="283953"/>
            </a:xfrm>
            <a:prstGeom prst="rightArrow">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8" name="Group 7"/>
          <p:cNvGrpSpPr/>
          <p:nvPr/>
        </p:nvGrpSpPr>
        <p:grpSpPr>
          <a:xfrm>
            <a:off x="2680278" y="4765077"/>
            <a:ext cx="3755277" cy="1407527"/>
            <a:chOff x="6354562" y="4806135"/>
            <a:chExt cx="3755277" cy="1407527"/>
          </a:xfrm>
        </p:grpSpPr>
        <p:grpSp>
          <p:nvGrpSpPr>
            <p:cNvPr id="54" name="Group 53"/>
            <p:cNvGrpSpPr/>
            <p:nvPr/>
          </p:nvGrpSpPr>
          <p:grpSpPr>
            <a:xfrm>
              <a:off x="6374156" y="5175444"/>
              <a:ext cx="3735683" cy="624650"/>
              <a:chOff x="-308926" y="5903031"/>
              <a:chExt cx="3735683" cy="624650"/>
            </a:xfrm>
          </p:grpSpPr>
          <p:sp>
            <p:nvSpPr>
              <p:cNvPr id="55" name="Rectangle 54"/>
              <p:cNvSpPr/>
              <p:nvPr/>
            </p:nvSpPr>
            <p:spPr>
              <a:xfrm>
                <a:off x="401698" y="6066016"/>
                <a:ext cx="3025059" cy="461665"/>
              </a:xfrm>
              <a:prstGeom prst="rect">
                <a:avLst/>
              </a:prstGeom>
              <a:ln>
                <a:noFill/>
              </a:ln>
            </p:spPr>
            <p:txBody>
              <a:bodyPr wrap="square">
                <a:spAutoFit/>
              </a:bodyPr>
              <a:lstStyle/>
              <a:p>
                <a:r>
                  <a:rPr lang="pt-PT" sz="2400" dirty="0" smtClean="0">
                    <a:solidFill>
                      <a:srgbClr val="FF0000"/>
                    </a:solidFill>
                    <a:latin typeface="Berlin Sans FB Demi" panose="020E0802020502020306" pitchFamily="34" charset="0"/>
                  </a:rPr>
                  <a:t>Response time = 10</a:t>
                </a:r>
                <a:endParaRPr lang="en-US" sz="2400" dirty="0">
                  <a:solidFill>
                    <a:srgbClr val="FF0000"/>
                  </a:solidFill>
                  <a:latin typeface="Berlin Sans FB Demi" panose="020E0802020502020306" pitchFamily="34" charset="0"/>
                </a:endParaRPr>
              </a:p>
            </p:txBody>
          </p:sp>
          <p:sp>
            <p:nvSpPr>
              <p:cNvPr id="56" name="Right Arrow 55"/>
              <p:cNvSpPr/>
              <p:nvPr/>
            </p:nvSpPr>
            <p:spPr>
              <a:xfrm rot="12757917">
                <a:off x="-308926" y="5903031"/>
                <a:ext cx="699007" cy="399251"/>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a:off x="6354562" y="4806135"/>
              <a:ext cx="0" cy="140752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59" name="Rounded Rectangle 58"/>
          <p:cNvSpPr/>
          <p:nvPr/>
        </p:nvSpPr>
        <p:spPr>
          <a:xfrm>
            <a:off x="1031440" y="367336"/>
            <a:ext cx="726319" cy="379321"/>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4</a:t>
            </a:r>
            <a:endParaRPr lang="en-US" sz="2400" dirty="0">
              <a:latin typeface="Berlin Sans FB Demi" panose="020E0802020502020306" pitchFamily="34" charset="0"/>
            </a:endParaRPr>
          </a:p>
        </p:txBody>
      </p:sp>
      <p:sp>
        <p:nvSpPr>
          <p:cNvPr id="60" name="Rounded Rectangle 59"/>
          <p:cNvSpPr/>
          <p:nvPr/>
        </p:nvSpPr>
        <p:spPr>
          <a:xfrm>
            <a:off x="841642" y="360657"/>
            <a:ext cx="169592" cy="386000"/>
          </a:xfrm>
          <a:prstGeom prst="roundRect">
            <a:avLst>
              <a:gd name="adj" fmla="val 8499"/>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61" name="Rounded Rectangle 60"/>
          <p:cNvSpPr/>
          <p:nvPr/>
        </p:nvSpPr>
        <p:spPr>
          <a:xfrm>
            <a:off x="1022778" y="916849"/>
            <a:ext cx="1456204" cy="379321"/>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8</a:t>
            </a:r>
            <a:endParaRPr lang="en-US" sz="2400" dirty="0">
              <a:latin typeface="Berlin Sans FB Demi" panose="020E0802020502020306" pitchFamily="34" charset="0"/>
            </a:endParaRPr>
          </a:p>
        </p:txBody>
      </p:sp>
      <p:sp>
        <p:nvSpPr>
          <p:cNvPr id="64" name="Rounded Rectangle 63"/>
          <p:cNvSpPr/>
          <p:nvPr/>
        </p:nvSpPr>
        <p:spPr>
          <a:xfrm>
            <a:off x="4523756" y="360657"/>
            <a:ext cx="345118" cy="386000"/>
          </a:xfrm>
          <a:prstGeom prst="roundRect">
            <a:avLst>
              <a:gd name="adj" fmla="val 0"/>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a:t>
            </a:r>
            <a:endParaRPr lang="en-US" sz="2400" dirty="0">
              <a:latin typeface="Berlin Sans FB Demi" panose="020E0802020502020306" pitchFamily="34" charset="0"/>
            </a:endParaRPr>
          </a:p>
        </p:txBody>
      </p:sp>
      <p:sp>
        <p:nvSpPr>
          <p:cNvPr id="67" name="Rounded Rectangle 66"/>
          <p:cNvSpPr/>
          <p:nvPr/>
        </p:nvSpPr>
        <p:spPr>
          <a:xfrm>
            <a:off x="835304" y="924186"/>
            <a:ext cx="170024" cy="365760"/>
          </a:xfrm>
          <a:prstGeom prst="roundRect">
            <a:avLst>
              <a:gd name="adj" fmla="val 8499"/>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69" name="Rounded Rectangle 68"/>
          <p:cNvSpPr/>
          <p:nvPr/>
        </p:nvSpPr>
        <p:spPr>
          <a:xfrm>
            <a:off x="1031440" y="3708631"/>
            <a:ext cx="3675887" cy="379321"/>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20</a:t>
            </a:r>
            <a:endParaRPr lang="en-US" sz="2400" dirty="0">
              <a:latin typeface="Berlin Sans FB Demi" panose="020E0802020502020306" pitchFamily="34" charset="0"/>
            </a:endParaRPr>
          </a:p>
        </p:txBody>
      </p:sp>
      <p:sp>
        <p:nvSpPr>
          <p:cNvPr id="70" name="Rounded Rectangle 69"/>
          <p:cNvSpPr/>
          <p:nvPr/>
        </p:nvSpPr>
        <p:spPr>
          <a:xfrm>
            <a:off x="841642" y="3701952"/>
            <a:ext cx="169592" cy="386000"/>
          </a:xfrm>
          <a:prstGeom prst="roundRect">
            <a:avLst>
              <a:gd name="adj" fmla="val 8499"/>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71" name="Rounded Rectangle 70"/>
          <p:cNvSpPr/>
          <p:nvPr/>
        </p:nvSpPr>
        <p:spPr>
          <a:xfrm>
            <a:off x="1031439" y="4267459"/>
            <a:ext cx="3675888" cy="378203"/>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20</a:t>
            </a:r>
            <a:endParaRPr lang="en-US" sz="2400" dirty="0">
              <a:latin typeface="Berlin Sans FB Demi" panose="020E0802020502020306" pitchFamily="34" charset="0"/>
            </a:endParaRPr>
          </a:p>
        </p:txBody>
      </p:sp>
      <p:sp>
        <p:nvSpPr>
          <p:cNvPr id="72" name="Rounded Rectangle 71"/>
          <p:cNvSpPr/>
          <p:nvPr/>
        </p:nvSpPr>
        <p:spPr>
          <a:xfrm>
            <a:off x="4718824" y="3708630"/>
            <a:ext cx="345118" cy="379321"/>
          </a:xfrm>
          <a:prstGeom prst="roundRect">
            <a:avLst>
              <a:gd name="adj" fmla="val 0"/>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2</a:t>
            </a:r>
            <a:endParaRPr lang="en-US" sz="2400" dirty="0">
              <a:latin typeface="Berlin Sans FB Demi" panose="020E0802020502020306" pitchFamily="34" charset="0"/>
            </a:endParaRPr>
          </a:p>
        </p:txBody>
      </p:sp>
      <p:sp>
        <p:nvSpPr>
          <p:cNvPr id="75" name="Rounded Rectangle 74"/>
          <p:cNvSpPr/>
          <p:nvPr/>
        </p:nvSpPr>
        <p:spPr>
          <a:xfrm>
            <a:off x="850678" y="4265481"/>
            <a:ext cx="154650" cy="365760"/>
          </a:xfrm>
          <a:prstGeom prst="roundRect">
            <a:avLst>
              <a:gd name="adj" fmla="val 8499"/>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1</a:t>
            </a:r>
            <a:endParaRPr lang="en-US" sz="2400" dirty="0">
              <a:latin typeface="Berlin Sans FB Demi" panose="020E0802020502020306" pitchFamily="34" charset="0"/>
            </a:endParaRPr>
          </a:p>
        </p:txBody>
      </p:sp>
      <p:sp>
        <p:nvSpPr>
          <p:cNvPr id="76" name="Rounded Rectangle 75"/>
          <p:cNvSpPr/>
          <p:nvPr/>
        </p:nvSpPr>
        <p:spPr>
          <a:xfrm>
            <a:off x="1023719" y="4827126"/>
            <a:ext cx="1645920" cy="373906"/>
          </a:xfrm>
          <a:prstGeom prst="roundRect">
            <a:avLst>
              <a:gd name="adj" fmla="val 0"/>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9</a:t>
            </a:r>
            <a:endParaRPr lang="en-US" sz="2400" dirty="0">
              <a:latin typeface="Berlin Sans FB Demi" panose="020E0802020502020306" pitchFamily="34" charset="0"/>
            </a:endParaRPr>
          </a:p>
        </p:txBody>
      </p:sp>
      <p:grpSp>
        <p:nvGrpSpPr>
          <p:cNvPr id="10" name="Group 9"/>
          <p:cNvGrpSpPr/>
          <p:nvPr/>
        </p:nvGrpSpPr>
        <p:grpSpPr>
          <a:xfrm>
            <a:off x="193814" y="406873"/>
            <a:ext cx="595944" cy="2083158"/>
            <a:chOff x="193814" y="406873"/>
            <a:chExt cx="595944" cy="2083158"/>
          </a:xfrm>
        </p:grpSpPr>
        <p:grpSp>
          <p:nvGrpSpPr>
            <p:cNvPr id="78" name="Group 77"/>
            <p:cNvGrpSpPr/>
            <p:nvPr/>
          </p:nvGrpSpPr>
          <p:grpSpPr>
            <a:xfrm>
              <a:off x="199012" y="1492153"/>
              <a:ext cx="590746" cy="997878"/>
              <a:chOff x="199012" y="1492153"/>
              <a:chExt cx="590746" cy="997878"/>
            </a:xfrm>
          </p:grpSpPr>
          <p:pic>
            <p:nvPicPr>
              <p:cNvPr id="79"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200374" y="1492153"/>
                <a:ext cx="589384" cy="45337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199012" y="2036659"/>
                <a:ext cx="589384" cy="453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Group 80"/>
            <p:cNvGrpSpPr/>
            <p:nvPr/>
          </p:nvGrpSpPr>
          <p:grpSpPr>
            <a:xfrm>
              <a:off x="193814" y="406873"/>
              <a:ext cx="590746" cy="997878"/>
              <a:chOff x="199012" y="1492153"/>
              <a:chExt cx="590746" cy="997878"/>
            </a:xfrm>
          </p:grpSpPr>
          <p:pic>
            <p:nvPicPr>
              <p:cNvPr id="82"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200374" y="1492153"/>
                <a:ext cx="589384" cy="4533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199012" y="2036659"/>
                <a:ext cx="589384" cy="45337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4" name="Group 83"/>
          <p:cNvGrpSpPr/>
          <p:nvPr/>
        </p:nvGrpSpPr>
        <p:grpSpPr>
          <a:xfrm>
            <a:off x="197094" y="3762497"/>
            <a:ext cx="595944" cy="2083158"/>
            <a:chOff x="193814" y="406873"/>
            <a:chExt cx="595944" cy="2083158"/>
          </a:xfrm>
        </p:grpSpPr>
        <p:grpSp>
          <p:nvGrpSpPr>
            <p:cNvPr id="85" name="Group 84"/>
            <p:cNvGrpSpPr/>
            <p:nvPr/>
          </p:nvGrpSpPr>
          <p:grpSpPr>
            <a:xfrm>
              <a:off x="199012" y="1492153"/>
              <a:ext cx="590746" cy="997878"/>
              <a:chOff x="199012" y="1492153"/>
              <a:chExt cx="590746" cy="997878"/>
            </a:xfrm>
          </p:grpSpPr>
          <p:pic>
            <p:nvPicPr>
              <p:cNvPr id="89"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200374" y="1492153"/>
                <a:ext cx="589384" cy="45337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199012" y="2036659"/>
                <a:ext cx="589384" cy="4533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p:cNvGrpSpPr/>
            <p:nvPr/>
          </p:nvGrpSpPr>
          <p:grpSpPr>
            <a:xfrm>
              <a:off x="193814" y="406873"/>
              <a:ext cx="590746" cy="997878"/>
              <a:chOff x="199012" y="1492153"/>
              <a:chExt cx="590746" cy="997878"/>
            </a:xfrm>
          </p:grpSpPr>
          <p:pic>
            <p:nvPicPr>
              <p:cNvPr id="87"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200374" y="1492153"/>
                <a:ext cx="589384" cy="45337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industry-illustration.com/material/019.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84" t="4421" r="10248" b="7153"/>
              <a:stretch/>
            </p:blipFill>
            <p:spPr bwMode="auto">
              <a:xfrm>
                <a:off x="199012" y="2036659"/>
                <a:ext cx="589384" cy="45337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9698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left)">
                                      <p:cBhvr>
                                        <p:cTn id="49" dur="500"/>
                                        <p:tgtEl>
                                          <p:spTgt spid="71"/>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left)">
                                      <p:cBhvr>
                                        <p:cTn id="62" dur="500"/>
                                        <p:tgtEl>
                                          <p:spTgt spid="7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17" grpId="0" animBg="1"/>
      <p:bldP spid="59" grpId="0" animBg="1"/>
      <p:bldP spid="60" grpId="0" animBg="1"/>
      <p:bldP spid="61" grpId="0" animBg="1"/>
      <p:bldP spid="64" grpId="0" animBg="1"/>
      <p:bldP spid="67" grpId="0" animBg="1"/>
      <p:bldP spid="69" grpId="0" animBg="1"/>
      <p:bldP spid="70" grpId="0" animBg="1"/>
      <p:bldP spid="71" grpId="0" animBg="1"/>
      <p:bldP spid="72" grpId="0" animBg="1"/>
      <p:bldP spid="75" grpId="0" animBg="1"/>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31605" y="3668445"/>
            <a:ext cx="8388867" cy="2280834"/>
            <a:chOff x="431605" y="3668445"/>
            <a:chExt cx="8388867" cy="2280834"/>
          </a:xfrm>
        </p:grpSpPr>
        <p:sp>
          <p:nvSpPr>
            <p:cNvPr id="70" name="Rectangle 69"/>
            <p:cNvSpPr/>
            <p:nvPr/>
          </p:nvSpPr>
          <p:spPr>
            <a:xfrm>
              <a:off x="433525" y="3724996"/>
              <a:ext cx="8386947" cy="2224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8" name="TextBox 147"/>
            <p:cNvSpPr txBox="1"/>
            <p:nvPr/>
          </p:nvSpPr>
          <p:spPr>
            <a:xfrm>
              <a:off x="431605" y="3668445"/>
              <a:ext cx="2274982" cy="584775"/>
            </a:xfrm>
            <a:prstGeom prst="rect">
              <a:avLst/>
            </a:prstGeom>
            <a:noFill/>
          </p:spPr>
          <p:txBody>
            <a:bodyPr wrap="none" rtlCol="0">
              <a:spAutoFit/>
            </a:bodyPr>
            <a:lstStyle/>
            <a:p>
              <a:r>
                <a:rPr lang="pt-PT" sz="3200" dirty="0" smtClean="0">
                  <a:latin typeface="Berlin Sans FB Demi" panose="020E0802020502020306" pitchFamily="34" charset="0"/>
                </a:rPr>
                <a:t>Task 2:</a:t>
              </a:r>
              <a:r>
                <a:rPr lang="pt-PT" sz="2000" dirty="0" smtClean="0">
                  <a:latin typeface="Berlin Sans FB Demi" panose="020E0802020502020306" pitchFamily="34" charset="0"/>
                </a:rPr>
                <a:t> </a:t>
              </a:r>
              <a:r>
                <a:rPr lang="pt-PT" sz="2000" b="1" dirty="0" smtClean="0">
                  <a:latin typeface="Snoopy" panose="00000400000000000000" pitchFamily="2" charset="0"/>
                </a:rPr>
                <a:t>LOW</a:t>
              </a:r>
              <a:endParaRPr lang="en-US" sz="2000" dirty="0">
                <a:latin typeface="Berlin Sans FB Demi" panose="020E0802020502020306" pitchFamily="34" charset="0"/>
              </a:endParaRPr>
            </a:p>
          </p:txBody>
        </p:sp>
      </p:grpSp>
      <p:sp>
        <p:nvSpPr>
          <p:cNvPr id="94" name="TextBox 93"/>
          <p:cNvSpPr txBox="1"/>
          <p:nvPr/>
        </p:nvSpPr>
        <p:spPr>
          <a:xfrm>
            <a:off x="7373462" y="5234941"/>
            <a:ext cx="1382690" cy="300082"/>
          </a:xfrm>
          <a:prstGeom prst="rect">
            <a:avLst/>
          </a:prstGeom>
          <a:solidFill>
            <a:srgbClr val="FF0000"/>
          </a:solidFill>
        </p:spPr>
        <p:txBody>
          <a:bodyPr wrap="none" rtlCol="0">
            <a:spAutoFit/>
          </a:bodyPr>
          <a:lstStyle/>
          <a:p>
            <a:r>
              <a:rPr lang="pt-PT" sz="1350" b="1" dirty="0">
                <a:solidFill>
                  <a:schemeClr val="bg1"/>
                </a:solidFill>
              </a:rPr>
              <a:t>Max Conc. Lvl</a:t>
            </a:r>
            <a:endParaRPr lang="en-US" sz="1350" b="1" dirty="0">
              <a:solidFill>
                <a:schemeClr val="bg1"/>
              </a:solidFill>
            </a:endParaRPr>
          </a:p>
        </p:txBody>
      </p:sp>
      <p:grpSp>
        <p:nvGrpSpPr>
          <p:cNvPr id="27" name="Group 26"/>
          <p:cNvGrpSpPr/>
          <p:nvPr/>
        </p:nvGrpSpPr>
        <p:grpSpPr>
          <a:xfrm>
            <a:off x="820332" y="4318338"/>
            <a:ext cx="7713758" cy="1172165"/>
            <a:chOff x="820332" y="4318338"/>
            <a:chExt cx="7713758" cy="1172165"/>
          </a:xfrm>
        </p:grpSpPr>
        <p:grpSp>
          <p:nvGrpSpPr>
            <p:cNvPr id="96" name="Group 95"/>
            <p:cNvGrpSpPr/>
            <p:nvPr/>
          </p:nvGrpSpPr>
          <p:grpSpPr>
            <a:xfrm>
              <a:off x="2964293" y="4318797"/>
              <a:ext cx="328416" cy="721312"/>
              <a:chOff x="1283858" y="2986745"/>
              <a:chExt cx="376785" cy="961749"/>
            </a:xfrm>
          </p:grpSpPr>
          <p:sp>
            <p:nvSpPr>
              <p:cNvPr id="145" name="Oval 144"/>
              <p:cNvSpPr/>
              <p:nvPr/>
            </p:nvSpPr>
            <p:spPr>
              <a:xfrm>
                <a:off x="1283858" y="2986745"/>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46" name="Oval 145"/>
              <p:cNvSpPr/>
              <p:nvPr/>
            </p:nvSpPr>
            <p:spPr>
              <a:xfrm>
                <a:off x="1283858" y="3571709"/>
                <a:ext cx="376785" cy="376785"/>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srgbClr val="FF0000"/>
                  </a:solidFill>
                </a:endParaRPr>
              </a:p>
            </p:txBody>
          </p:sp>
          <p:cxnSp>
            <p:nvCxnSpPr>
              <p:cNvPr id="147" name="Straight Arrow Connector 146"/>
              <p:cNvCxnSpPr>
                <a:stCxn id="145" idx="4"/>
                <a:endCxn id="146" idx="0"/>
              </p:cNvCxnSpPr>
              <p:nvPr/>
            </p:nvCxnSpPr>
            <p:spPr>
              <a:xfrm>
                <a:off x="1472251" y="3363530"/>
                <a:ext cx="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7" name="Group 96"/>
            <p:cNvGrpSpPr/>
            <p:nvPr/>
          </p:nvGrpSpPr>
          <p:grpSpPr>
            <a:xfrm>
              <a:off x="2082898" y="4320959"/>
              <a:ext cx="330342" cy="1160949"/>
              <a:chOff x="3428507" y="2986745"/>
              <a:chExt cx="378994" cy="1547932"/>
            </a:xfrm>
          </p:grpSpPr>
          <p:sp>
            <p:nvSpPr>
              <p:cNvPr id="140" name="Oval 139"/>
              <p:cNvSpPr/>
              <p:nvPr/>
            </p:nvSpPr>
            <p:spPr>
              <a:xfrm>
                <a:off x="3430716" y="2986745"/>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41" name="Oval 140"/>
              <p:cNvSpPr/>
              <p:nvPr/>
            </p:nvSpPr>
            <p:spPr>
              <a:xfrm>
                <a:off x="3428507" y="4157892"/>
                <a:ext cx="376785" cy="376785"/>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srgbClr val="FF0000"/>
                  </a:solidFill>
                </a:endParaRPr>
              </a:p>
            </p:txBody>
          </p:sp>
          <p:cxnSp>
            <p:nvCxnSpPr>
              <p:cNvPr id="142" name="Straight Arrow Connector 141"/>
              <p:cNvCxnSpPr>
                <a:stCxn id="140" idx="4"/>
                <a:endCxn id="143" idx="0"/>
              </p:cNvCxnSpPr>
              <p:nvPr/>
            </p:nvCxnSpPr>
            <p:spPr>
              <a:xfrm flipH="1">
                <a:off x="3618004" y="336353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3429611" y="3571709"/>
                <a:ext cx="376785" cy="376785"/>
              </a:xfrm>
              <a:prstGeom prst="ellipse">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FF0000"/>
                  </a:solidFill>
                </a:endParaRPr>
              </a:p>
            </p:txBody>
          </p:sp>
          <p:cxnSp>
            <p:nvCxnSpPr>
              <p:cNvPr id="144" name="Straight Arrow Connector 143"/>
              <p:cNvCxnSpPr>
                <a:stCxn id="143" idx="4"/>
                <a:endCxn id="141" idx="0"/>
              </p:cNvCxnSpPr>
              <p:nvPr/>
            </p:nvCxnSpPr>
            <p:spPr>
              <a:xfrm flipH="1">
                <a:off x="3616900" y="3948494"/>
                <a:ext cx="1104"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6224978" y="4319931"/>
              <a:ext cx="765341" cy="1170572"/>
              <a:chOff x="3887915" y="3000702"/>
              <a:chExt cx="878060" cy="1560762"/>
            </a:xfrm>
          </p:grpSpPr>
          <p:sp>
            <p:nvSpPr>
              <p:cNvPr id="133" name="Oval 132"/>
              <p:cNvSpPr/>
              <p:nvPr/>
            </p:nvSpPr>
            <p:spPr>
              <a:xfrm>
                <a:off x="4127359" y="3000702"/>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34" name="Oval 133"/>
              <p:cNvSpPr/>
              <p:nvPr/>
            </p:nvSpPr>
            <p:spPr>
              <a:xfrm>
                <a:off x="3887915" y="4171849"/>
                <a:ext cx="376785" cy="376785"/>
              </a:xfrm>
              <a:prstGeom prst="ellipse">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rgbClr val="FF0000"/>
                  </a:solidFill>
                </a:endParaRPr>
              </a:p>
            </p:txBody>
          </p:sp>
          <p:cxnSp>
            <p:nvCxnSpPr>
              <p:cNvPr id="135" name="Straight Arrow Connector 134"/>
              <p:cNvCxnSpPr>
                <a:stCxn id="133" idx="4"/>
                <a:endCxn id="136" idx="0"/>
              </p:cNvCxnSpPr>
              <p:nvPr/>
            </p:nvCxnSpPr>
            <p:spPr>
              <a:xfrm flipH="1">
                <a:off x="4314647" y="3377487"/>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6" name="Oval 135"/>
              <p:cNvSpPr/>
              <p:nvPr/>
            </p:nvSpPr>
            <p:spPr>
              <a:xfrm>
                <a:off x="4126254" y="3585666"/>
                <a:ext cx="376785" cy="376785"/>
              </a:xfrm>
              <a:prstGeom prst="ellipse">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FF0000"/>
                  </a:solidFill>
                </a:endParaRPr>
              </a:p>
            </p:txBody>
          </p:sp>
          <p:cxnSp>
            <p:nvCxnSpPr>
              <p:cNvPr id="137" name="Straight Arrow Connector 136"/>
              <p:cNvCxnSpPr>
                <a:stCxn id="136" idx="4"/>
                <a:endCxn id="134" idx="0"/>
              </p:cNvCxnSpPr>
              <p:nvPr/>
            </p:nvCxnSpPr>
            <p:spPr>
              <a:xfrm flipH="1">
                <a:off x="4076308" y="3962451"/>
                <a:ext cx="238339"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4389190" y="4184679"/>
                <a:ext cx="376785" cy="376785"/>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srgbClr val="FF0000"/>
                  </a:solidFill>
                </a:endParaRPr>
              </a:p>
            </p:txBody>
          </p:sp>
          <p:cxnSp>
            <p:nvCxnSpPr>
              <p:cNvPr id="139" name="Straight Arrow Connector 138"/>
              <p:cNvCxnSpPr>
                <a:stCxn id="136" idx="4"/>
                <a:endCxn id="138" idx="0"/>
              </p:cNvCxnSpPr>
              <p:nvPr/>
            </p:nvCxnSpPr>
            <p:spPr>
              <a:xfrm>
                <a:off x="4314647" y="3962451"/>
                <a:ext cx="262936" cy="222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820332" y="4318796"/>
              <a:ext cx="753178" cy="721312"/>
              <a:chOff x="2036323" y="2986745"/>
              <a:chExt cx="864105" cy="961749"/>
            </a:xfrm>
          </p:grpSpPr>
          <p:sp>
            <p:nvSpPr>
              <p:cNvPr id="128" name="Oval 127"/>
              <p:cNvSpPr/>
              <p:nvPr/>
            </p:nvSpPr>
            <p:spPr>
              <a:xfrm>
                <a:off x="2259603" y="2986745"/>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29" name="Oval 128"/>
              <p:cNvSpPr/>
              <p:nvPr/>
            </p:nvSpPr>
            <p:spPr>
              <a:xfrm>
                <a:off x="2036323" y="3571709"/>
                <a:ext cx="376785" cy="376785"/>
              </a:xfrm>
              <a:prstGeom prst="ellipse">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rgbClr val="FF0000"/>
                  </a:solidFill>
                </a:endParaRPr>
              </a:p>
            </p:txBody>
          </p:sp>
          <p:cxnSp>
            <p:nvCxnSpPr>
              <p:cNvPr id="130" name="Straight Arrow Connector 129"/>
              <p:cNvCxnSpPr>
                <a:stCxn id="128" idx="4"/>
                <a:endCxn id="129" idx="0"/>
              </p:cNvCxnSpPr>
              <p:nvPr/>
            </p:nvCxnSpPr>
            <p:spPr>
              <a:xfrm flipH="1">
                <a:off x="2224716" y="3363530"/>
                <a:ext cx="22328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1" name="Oval 130"/>
              <p:cNvSpPr/>
              <p:nvPr/>
            </p:nvSpPr>
            <p:spPr>
              <a:xfrm>
                <a:off x="2523643" y="3571709"/>
                <a:ext cx="376785" cy="376785"/>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srgbClr val="FF0000"/>
                  </a:solidFill>
                </a:endParaRPr>
              </a:p>
            </p:txBody>
          </p:sp>
          <p:cxnSp>
            <p:nvCxnSpPr>
              <p:cNvPr id="132" name="Straight Arrow Connector 131"/>
              <p:cNvCxnSpPr>
                <a:stCxn id="128" idx="4"/>
                <a:endCxn id="131" idx="0"/>
              </p:cNvCxnSpPr>
              <p:nvPr/>
            </p:nvCxnSpPr>
            <p:spPr>
              <a:xfrm>
                <a:off x="2447996" y="3363530"/>
                <a:ext cx="26404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7356014" y="4319140"/>
              <a:ext cx="1178076" cy="722157"/>
              <a:chOff x="5328592" y="2999575"/>
              <a:chExt cx="1351582" cy="962876"/>
            </a:xfrm>
          </p:grpSpPr>
          <p:sp>
            <p:nvSpPr>
              <p:cNvPr id="121" name="Oval 120"/>
              <p:cNvSpPr/>
              <p:nvPr/>
            </p:nvSpPr>
            <p:spPr>
              <a:xfrm>
                <a:off x="5817017" y="2999575"/>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22" name="Oval 121"/>
              <p:cNvSpPr/>
              <p:nvPr/>
            </p:nvSpPr>
            <p:spPr>
              <a:xfrm>
                <a:off x="5328592" y="3584539"/>
                <a:ext cx="376785" cy="376785"/>
              </a:xfrm>
              <a:prstGeom prst="ellipse">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rgbClr val="FF0000"/>
                  </a:solidFill>
                </a:endParaRPr>
              </a:p>
            </p:txBody>
          </p:sp>
          <p:cxnSp>
            <p:nvCxnSpPr>
              <p:cNvPr id="123" name="Straight Arrow Connector 122"/>
              <p:cNvCxnSpPr>
                <a:stCxn id="121" idx="4"/>
                <a:endCxn id="122" idx="0"/>
              </p:cNvCxnSpPr>
              <p:nvPr/>
            </p:nvCxnSpPr>
            <p:spPr>
              <a:xfrm flipH="1">
                <a:off x="5516985" y="3376360"/>
                <a:ext cx="48842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4" name="Oval 123"/>
              <p:cNvSpPr/>
              <p:nvPr/>
            </p:nvSpPr>
            <p:spPr>
              <a:xfrm>
                <a:off x="5815912" y="3584539"/>
                <a:ext cx="376785" cy="376785"/>
              </a:xfrm>
              <a:prstGeom prst="ellipse">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rgbClr val="FF0000"/>
                  </a:solidFill>
                </a:endParaRPr>
              </a:p>
            </p:txBody>
          </p:sp>
          <p:cxnSp>
            <p:nvCxnSpPr>
              <p:cNvPr id="125" name="Straight Arrow Connector 124"/>
              <p:cNvCxnSpPr>
                <a:stCxn id="121" idx="4"/>
                <a:endCxn id="124" idx="0"/>
              </p:cNvCxnSpPr>
              <p:nvPr/>
            </p:nvCxnSpPr>
            <p:spPr>
              <a:xfrm flipH="1">
                <a:off x="6004305" y="337636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6303389" y="3585666"/>
                <a:ext cx="376785" cy="376785"/>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srgbClr val="FF0000"/>
                  </a:solidFill>
                </a:endParaRPr>
              </a:p>
            </p:txBody>
          </p:sp>
          <p:cxnSp>
            <p:nvCxnSpPr>
              <p:cNvPr id="127" name="Straight Arrow Connector 126"/>
              <p:cNvCxnSpPr>
                <a:stCxn id="121" idx="4"/>
                <a:endCxn id="126" idx="0"/>
              </p:cNvCxnSpPr>
              <p:nvPr/>
            </p:nvCxnSpPr>
            <p:spPr>
              <a:xfrm>
                <a:off x="6005410" y="3376360"/>
                <a:ext cx="486372" cy="2093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4904093" y="4325200"/>
              <a:ext cx="753178" cy="1161794"/>
              <a:chOff x="6890444" y="2999575"/>
              <a:chExt cx="864105" cy="1549059"/>
            </a:xfrm>
          </p:grpSpPr>
          <p:sp>
            <p:nvSpPr>
              <p:cNvPr id="114" name="Oval 113"/>
              <p:cNvSpPr/>
              <p:nvPr/>
            </p:nvSpPr>
            <p:spPr>
              <a:xfrm>
                <a:off x="7113724" y="2999575"/>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15" name="Oval 114"/>
              <p:cNvSpPr/>
              <p:nvPr/>
            </p:nvSpPr>
            <p:spPr>
              <a:xfrm>
                <a:off x="6890444" y="3584539"/>
                <a:ext cx="376785" cy="376785"/>
              </a:xfrm>
              <a:prstGeom prst="ellipse">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rgbClr val="FF0000"/>
                  </a:solidFill>
                </a:endParaRPr>
              </a:p>
            </p:txBody>
          </p:sp>
          <p:cxnSp>
            <p:nvCxnSpPr>
              <p:cNvPr id="116" name="Straight Arrow Connector 115"/>
              <p:cNvCxnSpPr>
                <a:stCxn id="114" idx="4"/>
                <a:endCxn id="115" idx="0"/>
              </p:cNvCxnSpPr>
              <p:nvPr/>
            </p:nvCxnSpPr>
            <p:spPr>
              <a:xfrm flipH="1">
                <a:off x="7078837" y="3376360"/>
                <a:ext cx="22328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7377764" y="3584539"/>
                <a:ext cx="376785" cy="376785"/>
              </a:xfrm>
              <a:prstGeom prst="ellipse">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FF0000"/>
                  </a:solidFill>
                </a:endParaRPr>
              </a:p>
            </p:txBody>
          </p:sp>
          <p:cxnSp>
            <p:nvCxnSpPr>
              <p:cNvPr id="118" name="Straight Arrow Connector 117"/>
              <p:cNvCxnSpPr>
                <a:stCxn id="114" idx="4"/>
                <a:endCxn id="117" idx="0"/>
              </p:cNvCxnSpPr>
              <p:nvPr/>
            </p:nvCxnSpPr>
            <p:spPr>
              <a:xfrm>
                <a:off x="7302117" y="3376360"/>
                <a:ext cx="26404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9" name="Oval 118"/>
              <p:cNvSpPr/>
              <p:nvPr/>
            </p:nvSpPr>
            <p:spPr>
              <a:xfrm>
                <a:off x="7377764" y="4171849"/>
                <a:ext cx="376785" cy="376785"/>
              </a:xfrm>
              <a:prstGeom prst="ellipse">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srgbClr val="FF0000"/>
                  </a:solidFill>
                </a:endParaRPr>
              </a:p>
            </p:txBody>
          </p:sp>
          <p:cxnSp>
            <p:nvCxnSpPr>
              <p:cNvPr id="120" name="Straight Arrow Connector 119"/>
              <p:cNvCxnSpPr>
                <a:stCxn id="117" idx="4"/>
                <a:endCxn id="119" idx="0"/>
              </p:cNvCxnSpPr>
              <p:nvPr/>
            </p:nvCxnSpPr>
            <p:spPr>
              <a:xfrm>
                <a:off x="7566157" y="3961324"/>
                <a:ext cx="0" cy="210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3725759" y="4318338"/>
              <a:ext cx="775692" cy="1160949"/>
              <a:chOff x="3777529" y="4657915"/>
              <a:chExt cx="889936" cy="1547932"/>
            </a:xfrm>
          </p:grpSpPr>
          <p:sp>
            <p:nvSpPr>
              <p:cNvPr id="103" name="Oval 102"/>
              <p:cNvSpPr/>
              <p:nvPr/>
            </p:nvSpPr>
            <p:spPr>
              <a:xfrm>
                <a:off x="4055838" y="4657915"/>
                <a:ext cx="376785" cy="376785"/>
              </a:xfrm>
              <a:prstGeom prst="ellipse">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p>
            </p:txBody>
          </p:sp>
          <p:sp>
            <p:nvSpPr>
              <p:cNvPr id="104" name="Oval 103"/>
              <p:cNvSpPr/>
              <p:nvPr/>
            </p:nvSpPr>
            <p:spPr>
              <a:xfrm>
                <a:off x="3777529" y="5829062"/>
                <a:ext cx="376785" cy="376785"/>
              </a:xfrm>
              <a:prstGeom prst="ellipse">
                <a:avLst/>
              </a:prstGeom>
              <a:solidFill>
                <a:srgbClr val="7030A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solidFill>
                    <a:srgbClr val="FF0000"/>
                  </a:solidFill>
                </a:endParaRPr>
              </a:p>
            </p:txBody>
          </p:sp>
          <p:cxnSp>
            <p:nvCxnSpPr>
              <p:cNvPr id="105" name="Straight Arrow Connector 104"/>
              <p:cNvCxnSpPr>
                <a:stCxn id="103" idx="4"/>
                <a:endCxn id="106" idx="0"/>
              </p:cNvCxnSpPr>
              <p:nvPr/>
            </p:nvCxnSpPr>
            <p:spPr>
              <a:xfrm flipH="1">
                <a:off x="4243126" y="503470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6" name="Oval 105"/>
              <p:cNvSpPr/>
              <p:nvPr/>
            </p:nvSpPr>
            <p:spPr>
              <a:xfrm>
                <a:off x="4054733" y="5242879"/>
                <a:ext cx="376785" cy="376785"/>
              </a:xfrm>
              <a:prstGeom prst="ellipse">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FF0000"/>
                  </a:solidFill>
                </a:endParaRPr>
              </a:p>
            </p:txBody>
          </p:sp>
          <p:cxnSp>
            <p:nvCxnSpPr>
              <p:cNvPr id="107" name="Straight Arrow Connector 106"/>
              <p:cNvCxnSpPr>
                <a:stCxn id="106" idx="4"/>
                <a:endCxn id="104" idx="0"/>
              </p:cNvCxnSpPr>
              <p:nvPr/>
            </p:nvCxnSpPr>
            <p:spPr>
              <a:xfrm flipH="1">
                <a:off x="3965922" y="5619664"/>
                <a:ext cx="277204"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06" idx="4"/>
                <a:endCxn id="109" idx="0"/>
              </p:cNvCxnSpPr>
              <p:nvPr/>
            </p:nvCxnSpPr>
            <p:spPr>
              <a:xfrm>
                <a:off x="4243126" y="5619664"/>
                <a:ext cx="235947"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Oval 108"/>
              <p:cNvSpPr/>
              <p:nvPr/>
            </p:nvSpPr>
            <p:spPr>
              <a:xfrm>
                <a:off x="4290680" y="5829062"/>
                <a:ext cx="376785" cy="376785"/>
              </a:xfrm>
              <a:prstGeom prst="ellipse">
                <a:avLst/>
              </a:prstGeom>
              <a:solidFill>
                <a:srgbClr val="92D05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solidFill>
                    <a:srgbClr val="FF0000"/>
                  </a:solidFill>
                </a:endParaRPr>
              </a:p>
            </p:txBody>
          </p:sp>
        </p:grpSp>
      </p:grpSp>
      <p:sp>
        <p:nvSpPr>
          <p:cNvPr id="3" name="Rectangle 2"/>
          <p:cNvSpPr/>
          <p:nvPr/>
        </p:nvSpPr>
        <p:spPr>
          <a:xfrm>
            <a:off x="433524" y="380641"/>
            <a:ext cx="8386948" cy="2588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p:cNvSpPr txBox="1"/>
          <p:nvPr/>
        </p:nvSpPr>
        <p:spPr>
          <a:xfrm>
            <a:off x="431605" y="327370"/>
            <a:ext cx="2242922" cy="584775"/>
          </a:xfrm>
          <a:prstGeom prst="rect">
            <a:avLst/>
          </a:prstGeom>
          <a:noFill/>
        </p:spPr>
        <p:txBody>
          <a:bodyPr wrap="none" rtlCol="0">
            <a:spAutoFit/>
          </a:bodyPr>
          <a:lstStyle/>
          <a:p>
            <a:r>
              <a:rPr lang="pt-PT" sz="3200" dirty="0" smtClean="0">
                <a:latin typeface="Berlin Sans FB Demi" panose="020E0802020502020306" pitchFamily="34" charset="0"/>
              </a:rPr>
              <a:t>Task 1:</a:t>
            </a:r>
            <a:r>
              <a:rPr lang="pt-PT" sz="2000" dirty="0" smtClean="0">
                <a:latin typeface="Berlin Sans FB Demi" panose="020E0802020502020306" pitchFamily="34" charset="0"/>
              </a:rPr>
              <a:t> </a:t>
            </a:r>
            <a:r>
              <a:rPr lang="pt-PT" sz="2000" b="1" dirty="0" smtClean="0">
                <a:latin typeface="Snoopy" panose="00000400000000000000" pitchFamily="2" charset="0"/>
              </a:rPr>
              <a:t>HIGH</a:t>
            </a:r>
            <a:endParaRPr lang="en-US" sz="2000" dirty="0">
              <a:latin typeface="Berlin Sans FB Demi" panose="020E0802020502020306" pitchFamily="34" charset="0"/>
            </a:endParaRPr>
          </a:p>
        </p:txBody>
      </p:sp>
      <p:sp>
        <p:nvSpPr>
          <p:cNvPr id="5" name="TextBox 4"/>
          <p:cNvSpPr txBox="1"/>
          <p:nvPr/>
        </p:nvSpPr>
        <p:spPr>
          <a:xfrm>
            <a:off x="2547719" y="2204852"/>
            <a:ext cx="1233125" cy="300082"/>
          </a:xfrm>
          <a:prstGeom prst="rect">
            <a:avLst/>
          </a:prstGeom>
          <a:solidFill>
            <a:srgbClr val="FF0000"/>
          </a:solidFill>
        </p:spPr>
        <p:txBody>
          <a:bodyPr wrap="square" rtlCol="0">
            <a:spAutoFit/>
          </a:bodyPr>
          <a:lstStyle/>
          <a:p>
            <a:r>
              <a:rPr lang="pt-PT" sz="1350" b="1" dirty="0">
                <a:solidFill>
                  <a:schemeClr val="bg1"/>
                </a:solidFill>
              </a:rPr>
              <a:t>Max Workload</a:t>
            </a:r>
            <a:endParaRPr lang="en-US" sz="1350" b="1" dirty="0">
              <a:solidFill>
                <a:schemeClr val="bg1"/>
              </a:solidFill>
            </a:endParaRPr>
          </a:p>
        </p:txBody>
      </p:sp>
      <p:sp>
        <p:nvSpPr>
          <p:cNvPr id="59" name="TextBox 58"/>
          <p:cNvSpPr txBox="1"/>
          <p:nvPr/>
        </p:nvSpPr>
        <p:spPr>
          <a:xfrm>
            <a:off x="7352597" y="2624862"/>
            <a:ext cx="1400350" cy="300082"/>
          </a:xfrm>
          <a:prstGeom prst="rect">
            <a:avLst/>
          </a:prstGeom>
          <a:solidFill>
            <a:srgbClr val="FF0000"/>
          </a:solidFill>
        </p:spPr>
        <p:txBody>
          <a:bodyPr wrap="none" rtlCol="0">
            <a:spAutoFit/>
          </a:bodyPr>
          <a:lstStyle/>
          <a:p>
            <a:r>
              <a:rPr lang="pt-PT" sz="1350" b="1" dirty="0">
                <a:solidFill>
                  <a:schemeClr val="bg1"/>
                </a:solidFill>
              </a:rPr>
              <a:t>Max Crit. Path</a:t>
            </a:r>
            <a:endParaRPr lang="en-US" sz="1350" b="1" dirty="0">
              <a:solidFill>
                <a:schemeClr val="bg1"/>
              </a:solidFill>
            </a:endParaRPr>
          </a:p>
        </p:txBody>
      </p:sp>
      <p:sp>
        <p:nvSpPr>
          <p:cNvPr id="12" name="TextBox 11"/>
          <p:cNvSpPr txBox="1"/>
          <p:nvPr/>
        </p:nvSpPr>
        <p:spPr>
          <a:xfrm>
            <a:off x="5958361" y="1775637"/>
            <a:ext cx="1382690" cy="300082"/>
          </a:xfrm>
          <a:prstGeom prst="rect">
            <a:avLst/>
          </a:prstGeom>
          <a:solidFill>
            <a:srgbClr val="FF0000"/>
          </a:solidFill>
        </p:spPr>
        <p:txBody>
          <a:bodyPr wrap="none" rtlCol="0">
            <a:spAutoFit/>
          </a:bodyPr>
          <a:lstStyle/>
          <a:p>
            <a:r>
              <a:rPr lang="pt-PT" sz="1350" b="1" dirty="0">
                <a:solidFill>
                  <a:schemeClr val="bg1"/>
                </a:solidFill>
              </a:rPr>
              <a:t>Max Conc. Lvl</a:t>
            </a:r>
            <a:endParaRPr lang="en-US" sz="1350" b="1" dirty="0">
              <a:solidFill>
                <a:schemeClr val="bg1"/>
              </a:solidFill>
            </a:endParaRPr>
          </a:p>
        </p:txBody>
      </p:sp>
      <p:grpSp>
        <p:nvGrpSpPr>
          <p:cNvPr id="6" name="Group 5"/>
          <p:cNvGrpSpPr/>
          <p:nvPr/>
        </p:nvGrpSpPr>
        <p:grpSpPr>
          <a:xfrm>
            <a:off x="1130396" y="938387"/>
            <a:ext cx="7349978" cy="1606910"/>
            <a:chOff x="961167" y="3990414"/>
            <a:chExt cx="8432479" cy="2142546"/>
          </a:xfrm>
        </p:grpSpPr>
        <p:grpSp>
          <p:nvGrpSpPr>
            <p:cNvPr id="14" name="Group 13"/>
            <p:cNvGrpSpPr/>
            <p:nvPr/>
          </p:nvGrpSpPr>
          <p:grpSpPr>
            <a:xfrm>
              <a:off x="961167" y="3990414"/>
              <a:ext cx="376785" cy="961749"/>
              <a:chOff x="1283858" y="2986745"/>
              <a:chExt cx="376785" cy="961749"/>
            </a:xfrm>
          </p:grpSpPr>
          <p:sp>
            <p:nvSpPr>
              <p:cNvPr id="16" name="Oval 15"/>
              <p:cNvSpPr/>
              <p:nvPr/>
            </p:nvSpPr>
            <p:spPr>
              <a:xfrm>
                <a:off x="1283858" y="298674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Oval 16"/>
              <p:cNvSpPr/>
              <p:nvPr/>
            </p:nvSpPr>
            <p:spPr>
              <a:xfrm>
                <a:off x="1283858" y="357170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8" name="Straight Arrow Connector 17"/>
              <p:cNvCxnSpPr>
                <a:stCxn id="16" idx="4"/>
                <a:endCxn id="17" idx="0"/>
              </p:cNvCxnSpPr>
              <p:nvPr/>
            </p:nvCxnSpPr>
            <p:spPr>
              <a:xfrm>
                <a:off x="1472251" y="3363530"/>
                <a:ext cx="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053953" y="3996408"/>
              <a:ext cx="378994" cy="1547932"/>
              <a:chOff x="3428507" y="2986745"/>
              <a:chExt cx="378994" cy="1547932"/>
            </a:xfrm>
          </p:grpSpPr>
          <p:sp>
            <p:nvSpPr>
              <p:cNvPr id="30" name="Oval 29"/>
              <p:cNvSpPr/>
              <p:nvPr/>
            </p:nvSpPr>
            <p:spPr>
              <a:xfrm>
                <a:off x="3430716" y="298674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1" name="Oval 30"/>
              <p:cNvSpPr/>
              <p:nvPr/>
            </p:nvSpPr>
            <p:spPr>
              <a:xfrm>
                <a:off x="3428507" y="4157892"/>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32" name="Straight Arrow Connector 31"/>
              <p:cNvCxnSpPr>
                <a:stCxn id="30" idx="4"/>
                <a:endCxn id="33" idx="0"/>
              </p:cNvCxnSpPr>
              <p:nvPr/>
            </p:nvCxnSpPr>
            <p:spPr>
              <a:xfrm flipH="1">
                <a:off x="3618004" y="336353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429611" y="3571709"/>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34" name="Straight Arrow Connector 33"/>
              <p:cNvCxnSpPr>
                <a:stCxn id="33" idx="4"/>
                <a:endCxn id="31" idx="0"/>
              </p:cNvCxnSpPr>
              <p:nvPr/>
            </p:nvCxnSpPr>
            <p:spPr>
              <a:xfrm flipH="1">
                <a:off x="3616900" y="3948494"/>
                <a:ext cx="1104"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2806416" y="3996408"/>
              <a:ext cx="878060" cy="1560762"/>
              <a:chOff x="3887915" y="3000702"/>
              <a:chExt cx="878060" cy="1560762"/>
            </a:xfrm>
          </p:grpSpPr>
          <p:sp>
            <p:nvSpPr>
              <p:cNvPr id="38" name="Oval 37"/>
              <p:cNvSpPr/>
              <p:nvPr/>
            </p:nvSpPr>
            <p:spPr>
              <a:xfrm>
                <a:off x="4127359" y="3000702"/>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9" name="Oval 38"/>
              <p:cNvSpPr/>
              <p:nvPr/>
            </p:nvSpPr>
            <p:spPr>
              <a:xfrm>
                <a:off x="3887915" y="417184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40" name="Straight Arrow Connector 39"/>
              <p:cNvCxnSpPr>
                <a:stCxn id="38" idx="4"/>
                <a:endCxn id="41" idx="0"/>
              </p:cNvCxnSpPr>
              <p:nvPr/>
            </p:nvCxnSpPr>
            <p:spPr>
              <a:xfrm flipH="1">
                <a:off x="4314647" y="3377487"/>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4126254" y="3585666"/>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42" name="Straight Arrow Connector 41"/>
              <p:cNvCxnSpPr>
                <a:stCxn id="41" idx="4"/>
                <a:endCxn id="39" idx="0"/>
              </p:cNvCxnSpPr>
              <p:nvPr/>
            </p:nvCxnSpPr>
            <p:spPr>
              <a:xfrm flipH="1">
                <a:off x="4076308" y="3962451"/>
                <a:ext cx="238339"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389190" y="418467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44" name="Straight Arrow Connector 43"/>
              <p:cNvCxnSpPr>
                <a:stCxn id="41" idx="4"/>
                <a:endCxn id="43" idx="0"/>
              </p:cNvCxnSpPr>
              <p:nvPr/>
            </p:nvCxnSpPr>
            <p:spPr>
              <a:xfrm>
                <a:off x="4314647" y="3962451"/>
                <a:ext cx="262936" cy="222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3936222" y="4002063"/>
              <a:ext cx="864105" cy="961749"/>
              <a:chOff x="2036323" y="2986745"/>
              <a:chExt cx="864105" cy="961749"/>
            </a:xfrm>
          </p:grpSpPr>
          <p:sp>
            <p:nvSpPr>
              <p:cNvPr id="54" name="Oval 53"/>
              <p:cNvSpPr/>
              <p:nvPr/>
            </p:nvSpPr>
            <p:spPr>
              <a:xfrm>
                <a:off x="2259603" y="298674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Oval 54"/>
              <p:cNvSpPr/>
              <p:nvPr/>
            </p:nvSpPr>
            <p:spPr>
              <a:xfrm>
                <a:off x="2036323" y="357170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56" name="Straight Arrow Connector 55"/>
              <p:cNvCxnSpPr>
                <a:stCxn id="54" idx="4"/>
                <a:endCxn id="55" idx="0"/>
              </p:cNvCxnSpPr>
              <p:nvPr/>
            </p:nvCxnSpPr>
            <p:spPr>
              <a:xfrm flipH="1">
                <a:off x="2224716" y="3363530"/>
                <a:ext cx="22328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2523643" y="357170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58" name="Straight Arrow Connector 57"/>
              <p:cNvCxnSpPr>
                <a:stCxn id="54" idx="4"/>
                <a:endCxn id="57" idx="0"/>
              </p:cNvCxnSpPr>
              <p:nvPr/>
            </p:nvCxnSpPr>
            <p:spPr>
              <a:xfrm>
                <a:off x="2447996" y="3363530"/>
                <a:ext cx="26404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6569396" y="4005203"/>
              <a:ext cx="1351582" cy="962876"/>
              <a:chOff x="5328592" y="2999575"/>
              <a:chExt cx="1351582" cy="962876"/>
            </a:xfrm>
          </p:grpSpPr>
          <p:sp>
            <p:nvSpPr>
              <p:cNvPr id="63" name="Oval 62"/>
              <p:cNvSpPr/>
              <p:nvPr/>
            </p:nvSpPr>
            <p:spPr>
              <a:xfrm>
                <a:off x="5817017" y="299957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4" name="Oval 63"/>
              <p:cNvSpPr/>
              <p:nvPr/>
            </p:nvSpPr>
            <p:spPr>
              <a:xfrm>
                <a:off x="5328592" y="358453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65" name="Straight Arrow Connector 64"/>
              <p:cNvCxnSpPr>
                <a:stCxn id="63" idx="4"/>
                <a:endCxn id="64" idx="0"/>
              </p:cNvCxnSpPr>
              <p:nvPr/>
            </p:nvCxnSpPr>
            <p:spPr>
              <a:xfrm flipH="1">
                <a:off x="5516985" y="3376360"/>
                <a:ext cx="48842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5815912" y="358453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67" name="Straight Arrow Connector 66"/>
              <p:cNvCxnSpPr>
                <a:stCxn id="63" idx="4"/>
                <a:endCxn id="66" idx="0"/>
              </p:cNvCxnSpPr>
              <p:nvPr/>
            </p:nvCxnSpPr>
            <p:spPr>
              <a:xfrm flipH="1">
                <a:off x="6004305" y="337636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6303389" y="3585666"/>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69" name="Straight Arrow Connector 68"/>
              <p:cNvCxnSpPr>
                <a:stCxn id="63" idx="4"/>
                <a:endCxn id="68" idx="0"/>
              </p:cNvCxnSpPr>
              <p:nvPr/>
            </p:nvCxnSpPr>
            <p:spPr>
              <a:xfrm>
                <a:off x="6005410" y="3376360"/>
                <a:ext cx="486372" cy="2093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5290652" y="4002063"/>
              <a:ext cx="864105" cy="1549059"/>
              <a:chOff x="6890444" y="2999575"/>
              <a:chExt cx="864105" cy="1549059"/>
            </a:xfrm>
          </p:grpSpPr>
          <p:sp>
            <p:nvSpPr>
              <p:cNvPr id="73" name="Oval 72"/>
              <p:cNvSpPr/>
              <p:nvPr/>
            </p:nvSpPr>
            <p:spPr>
              <a:xfrm>
                <a:off x="7113724" y="299957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4" name="Oval 73"/>
              <p:cNvSpPr/>
              <p:nvPr/>
            </p:nvSpPr>
            <p:spPr>
              <a:xfrm>
                <a:off x="6890444" y="358453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75" name="Straight Arrow Connector 74"/>
              <p:cNvCxnSpPr>
                <a:stCxn id="73" idx="4"/>
                <a:endCxn id="74" idx="0"/>
              </p:cNvCxnSpPr>
              <p:nvPr/>
            </p:nvCxnSpPr>
            <p:spPr>
              <a:xfrm flipH="1">
                <a:off x="7078837" y="3376360"/>
                <a:ext cx="22328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7377764" y="3584539"/>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77" name="Straight Arrow Connector 76"/>
              <p:cNvCxnSpPr>
                <a:stCxn id="73" idx="4"/>
                <a:endCxn id="76" idx="0"/>
              </p:cNvCxnSpPr>
              <p:nvPr/>
            </p:nvCxnSpPr>
            <p:spPr>
              <a:xfrm>
                <a:off x="7302117" y="3376360"/>
                <a:ext cx="26404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7377764" y="417184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79" name="Straight Arrow Connector 78"/>
              <p:cNvCxnSpPr>
                <a:stCxn id="76" idx="4"/>
                <a:endCxn id="78" idx="0"/>
              </p:cNvCxnSpPr>
              <p:nvPr/>
            </p:nvCxnSpPr>
            <p:spPr>
              <a:xfrm>
                <a:off x="7566157" y="3961324"/>
                <a:ext cx="0" cy="210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a:off x="8252227" y="4005581"/>
              <a:ext cx="1141419" cy="2127379"/>
              <a:chOff x="3777529" y="4657915"/>
              <a:chExt cx="1141419" cy="2127379"/>
            </a:xfrm>
          </p:grpSpPr>
          <p:sp>
            <p:nvSpPr>
              <p:cNvPr id="81" name="Oval 80"/>
              <p:cNvSpPr/>
              <p:nvPr/>
            </p:nvSpPr>
            <p:spPr>
              <a:xfrm>
                <a:off x="4055838" y="465791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2" name="Oval 81"/>
              <p:cNvSpPr/>
              <p:nvPr/>
            </p:nvSpPr>
            <p:spPr>
              <a:xfrm>
                <a:off x="3777529" y="5829062"/>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83" name="Straight Arrow Connector 82"/>
              <p:cNvCxnSpPr>
                <a:stCxn id="81" idx="4"/>
                <a:endCxn id="84" idx="0"/>
              </p:cNvCxnSpPr>
              <p:nvPr/>
            </p:nvCxnSpPr>
            <p:spPr>
              <a:xfrm flipH="1">
                <a:off x="4243126" y="503470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4054733" y="5242879"/>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85" name="Straight Arrow Connector 84"/>
              <p:cNvCxnSpPr>
                <a:stCxn id="84" idx="4"/>
                <a:endCxn id="82" idx="0"/>
              </p:cNvCxnSpPr>
              <p:nvPr/>
            </p:nvCxnSpPr>
            <p:spPr>
              <a:xfrm flipH="1">
                <a:off x="3965922" y="5619664"/>
                <a:ext cx="277204"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4" idx="4"/>
                <a:endCxn id="88" idx="0"/>
              </p:cNvCxnSpPr>
              <p:nvPr/>
            </p:nvCxnSpPr>
            <p:spPr>
              <a:xfrm>
                <a:off x="4243126" y="5619664"/>
                <a:ext cx="235947"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4290680" y="5829062"/>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sp>
            <p:nvSpPr>
              <p:cNvPr id="89" name="Oval 88"/>
              <p:cNvSpPr/>
              <p:nvPr/>
            </p:nvSpPr>
            <p:spPr>
              <a:xfrm>
                <a:off x="4051584" y="640850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90" name="Straight Arrow Connector 89"/>
              <p:cNvCxnSpPr>
                <a:stCxn id="88" idx="4"/>
                <a:endCxn id="89" idx="0"/>
              </p:cNvCxnSpPr>
              <p:nvPr/>
            </p:nvCxnSpPr>
            <p:spPr>
              <a:xfrm flipH="1">
                <a:off x="4239977" y="6205847"/>
                <a:ext cx="239096" cy="202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8" idx="4"/>
                <a:endCxn id="92" idx="0"/>
              </p:cNvCxnSpPr>
              <p:nvPr/>
            </p:nvCxnSpPr>
            <p:spPr>
              <a:xfrm>
                <a:off x="4479073" y="6205847"/>
                <a:ext cx="251483" cy="202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4542163" y="640850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grpSp>
      </p:grpSp>
      <p:sp>
        <p:nvSpPr>
          <p:cNvPr id="86" name="TextBox 85"/>
          <p:cNvSpPr txBox="1"/>
          <p:nvPr/>
        </p:nvSpPr>
        <p:spPr>
          <a:xfrm>
            <a:off x="7373462" y="5566817"/>
            <a:ext cx="1387421" cy="300082"/>
          </a:xfrm>
          <a:prstGeom prst="rect">
            <a:avLst/>
          </a:prstGeom>
          <a:solidFill>
            <a:srgbClr val="FF0000"/>
          </a:solidFill>
        </p:spPr>
        <p:txBody>
          <a:bodyPr wrap="square" rtlCol="0">
            <a:spAutoFit/>
          </a:bodyPr>
          <a:lstStyle/>
          <a:p>
            <a:r>
              <a:rPr lang="pt-PT" sz="1350" b="1" dirty="0">
                <a:solidFill>
                  <a:schemeClr val="bg1"/>
                </a:solidFill>
              </a:rPr>
              <a:t>Max Workload</a:t>
            </a:r>
            <a:endParaRPr lang="en-US" sz="1350" b="1" dirty="0">
              <a:solidFill>
                <a:schemeClr val="bg1"/>
              </a:solidFill>
            </a:endParaRPr>
          </a:p>
        </p:txBody>
      </p:sp>
      <p:sp>
        <p:nvSpPr>
          <p:cNvPr id="93" name="TextBox 92"/>
          <p:cNvSpPr txBox="1"/>
          <p:nvPr/>
        </p:nvSpPr>
        <p:spPr>
          <a:xfrm>
            <a:off x="3568570" y="5577190"/>
            <a:ext cx="1257723" cy="300082"/>
          </a:xfrm>
          <a:prstGeom prst="rect">
            <a:avLst/>
          </a:prstGeom>
          <a:solidFill>
            <a:srgbClr val="FF0000"/>
          </a:solidFill>
        </p:spPr>
        <p:txBody>
          <a:bodyPr wrap="square" rtlCol="0">
            <a:spAutoFit/>
          </a:bodyPr>
          <a:lstStyle/>
          <a:p>
            <a:r>
              <a:rPr lang="pt-PT" sz="1350" b="1" dirty="0">
                <a:solidFill>
                  <a:schemeClr val="bg1"/>
                </a:solidFill>
              </a:rPr>
              <a:t>Max Crit. Path</a:t>
            </a:r>
            <a:endParaRPr lang="en-US" sz="1350" b="1" dirty="0">
              <a:solidFill>
                <a:schemeClr val="bg1"/>
              </a:solidFill>
            </a:endParaRPr>
          </a:p>
        </p:txBody>
      </p:sp>
      <p:sp>
        <p:nvSpPr>
          <p:cNvPr id="29" name="Oval 28"/>
          <p:cNvSpPr/>
          <p:nvPr/>
        </p:nvSpPr>
        <p:spPr>
          <a:xfrm>
            <a:off x="4716016" y="620688"/>
            <a:ext cx="1242345" cy="18842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620143" y="3918009"/>
            <a:ext cx="1242345" cy="18842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29" idx="3"/>
            <a:endCxn id="149" idx="7"/>
          </p:cNvCxnSpPr>
          <p:nvPr/>
        </p:nvCxnSpPr>
        <p:spPr>
          <a:xfrm flipH="1">
            <a:off x="2680551" y="2228993"/>
            <a:ext cx="2217402" cy="1964957"/>
          </a:xfrm>
          <a:prstGeom prst="straightConnector1">
            <a:avLst/>
          </a:prstGeom>
          <a:ln w="571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985051" y="2862857"/>
            <a:ext cx="3262432" cy="954107"/>
          </a:xfrm>
          <a:prstGeom prst="rect">
            <a:avLst/>
          </a:prstGeom>
        </p:spPr>
        <p:txBody>
          <a:bodyPr wrap="none">
            <a:spAutoFit/>
          </a:bodyPr>
          <a:lstStyle/>
          <a:p>
            <a:r>
              <a:rPr lang="pt-PT" sz="2800" dirty="0" smtClean="0">
                <a:latin typeface="Berlin Sans FB Demi" panose="020E0802020502020306" pitchFamily="34" charset="0"/>
              </a:rPr>
              <a:t>Lead to worst-case </a:t>
            </a:r>
          </a:p>
          <a:p>
            <a:r>
              <a:rPr lang="pt-PT" sz="2800" dirty="0" smtClean="0">
                <a:latin typeface="Berlin Sans FB Demi" panose="020E0802020502020306" pitchFamily="34" charset="0"/>
              </a:rPr>
              <a:t>response time</a:t>
            </a:r>
            <a:endParaRPr lang="en-US" sz="2800" dirty="0"/>
          </a:p>
        </p:txBody>
      </p:sp>
    </p:spTree>
    <p:extLst>
      <p:ext uri="{BB962C8B-B14F-4D97-AF65-F5344CB8AC3E}">
        <p14:creationId xmlns:p14="http://schemas.microsoft.com/office/powerpoint/2010/main" val="21353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strVal val="#ppt_x"/>
                                          </p:val>
                                        </p:tav>
                                        <p:tav tm="100000">
                                          <p:val>
                                            <p:strVal val="#ppt_x"/>
                                          </p:val>
                                        </p:tav>
                                      </p:tavLst>
                                    </p:anim>
                                    <p:anim calcmode="lin" valueType="num">
                                      <p:cBhvr>
                                        <p:cTn id="20" dur="5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anim calcmode="lin" valueType="num">
                                      <p:cBhvr>
                                        <p:cTn id="25" dur="500" fill="hold"/>
                                        <p:tgtEl>
                                          <p:spTgt spid="59"/>
                                        </p:tgtEl>
                                        <p:attrNameLst>
                                          <p:attrName>ppt_x</p:attrName>
                                        </p:attrNameLst>
                                      </p:cBhvr>
                                      <p:tavLst>
                                        <p:tav tm="0">
                                          <p:val>
                                            <p:strVal val="#ppt_x"/>
                                          </p:val>
                                        </p:tav>
                                        <p:tav tm="100000">
                                          <p:val>
                                            <p:strVal val="#ppt_x"/>
                                          </p:val>
                                        </p:tav>
                                      </p:tavLst>
                                    </p:anim>
                                    <p:anim calcmode="lin" valueType="num">
                                      <p:cBhvr>
                                        <p:cTn id="26"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fade">
                                      <p:cBhvr>
                                        <p:cTn id="41" dur="500"/>
                                        <p:tgtEl>
                                          <p:spTgt spid="93"/>
                                        </p:tgtEl>
                                      </p:cBhvr>
                                    </p:animEffect>
                                    <p:anim calcmode="lin" valueType="num">
                                      <p:cBhvr>
                                        <p:cTn id="42" dur="500" fill="hold"/>
                                        <p:tgtEl>
                                          <p:spTgt spid="93"/>
                                        </p:tgtEl>
                                        <p:attrNameLst>
                                          <p:attrName>ppt_x</p:attrName>
                                        </p:attrNameLst>
                                      </p:cBhvr>
                                      <p:tavLst>
                                        <p:tav tm="0">
                                          <p:val>
                                            <p:strVal val="#ppt_x"/>
                                          </p:val>
                                        </p:tav>
                                        <p:tav tm="100000">
                                          <p:val>
                                            <p:strVal val="#ppt_x"/>
                                          </p:val>
                                        </p:tav>
                                      </p:tavLst>
                                    </p:anim>
                                    <p:anim calcmode="lin" valueType="num">
                                      <p:cBhvr>
                                        <p:cTn id="43" dur="500" fill="hold"/>
                                        <p:tgtEl>
                                          <p:spTgt spid="93"/>
                                        </p:tgtEl>
                                        <p:attrNameLst>
                                          <p:attrName>ppt_y</p:attrName>
                                        </p:attrNameLst>
                                      </p:cBhvr>
                                      <p:tavLst>
                                        <p:tav tm="0">
                                          <p:val>
                                            <p:strVal val="#ppt_y+.1"/>
                                          </p:val>
                                        </p:tav>
                                        <p:tav tm="100000">
                                          <p:val>
                                            <p:strVal val="#ppt_y"/>
                                          </p:val>
                                        </p:tav>
                                      </p:tavLst>
                                    </p:anim>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anim calcmode="lin" valueType="num">
                                      <p:cBhvr>
                                        <p:cTn id="48" dur="500" fill="hold"/>
                                        <p:tgtEl>
                                          <p:spTgt spid="94"/>
                                        </p:tgtEl>
                                        <p:attrNameLst>
                                          <p:attrName>ppt_x</p:attrName>
                                        </p:attrNameLst>
                                      </p:cBhvr>
                                      <p:tavLst>
                                        <p:tav tm="0">
                                          <p:val>
                                            <p:strVal val="#ppt_x"/>
                                          </p:val>
                                        </p:tav>
                                        <p:tav tm="100000">
                                          <p:val>
                                            <p:strVal val="#ppt_x"/>
                                          </p:val>
                                        </p:tav>
                                      </p:tavLst>
                                    </p:anim>
                                    <p:anim calcmode="lin" valueType="num">
                                      <p:cBhvr>
                                        <p:cTn id="49" dur="500" fill="hold"/>
                                        <p:tgtEl>
                                          <p:spTgt spid="9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500"/>
                                        <p:tgtEl>
                                          <p:spTgt spid="86"/>
                                        </p:tgtEl>
                                      </p:cBhvr>
                                    </p:animEffect>
                                    <p:anim calcmode="lin" valueType="num">
                                      <p:cBhvr>
                                        <p:cTn id="54" dur="500" fill="hold"/>
                                        <p:tgtEl>
                                          <p:spTgt spid="86"/>
                                        </p:tgtEl>
                                        <p:attrNameLst>
                                          <p:attrName>ppt_x</p:attrName>
                                        </p:attrNameLst>
                                      </p:cBhvr>
                                      <p:tavLst>
                                        <p:tav tm="0">
                                          <p:val>
                                            <p:strVal val="#ppt_x"/>
                                          </p:val>
                                        </p:tav>
                                        <p:tav tm="100000">
                                          <p:val>
                                            <p:strVal val="#ppt_x"/>
                                          </p:val>
                                        </p:tav>
                                      </p:tavLst>
                                    </p:anim>
                                    <p:anim calcmode="lin" valueType="num">
                                      <p:cBhvr>
                                        <p:cTn id="55" dur="5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49"/>
                                        </p:tgtEl>
                                        <p:attrNameLst>
                                          <p:attrName>style.visibility</p:attrName>
                                        </p:attrNameLst>
                                      </p:cBhvr>
                                      <p:to>
                                        <p:strVal val="visible"/>
                                      </p:to>
                                    </p:set>
                                    <p:animEffect transition="in" filter="fade">
                                      <p:cBhvr>
                                        <p:cTn id="60" dur="500"/>
                                        <p:tgtEl>
                                          <p:spTgt spid="1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500"/>
                            </p:stCondLst>
                            <p:childTnLst>
                              <p:par>
                                <p:cTn id="65" presetID="6" presetClass="entr" presetSubtype="32"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circle(out)">
                                      <p:cBhvr>
                                        <p:cTn id="67" dur="500"/>
                                        <p:tgtEl>
                                          <p:spTgt spid="37"/>
                                        </p:tgtEl>
                                      </p:cBhvr>
                                    </p:animEffec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5" grpId="0" animBg="1"/>
      <p:bldP spid="59" grpId="0" animBg="1"/>
      <p:bldP spid="12" grpId="0" animBg="1"/>
      <p:bldP spid="86" grpId="0" animBg="1"/>
      <p:bldP spid="93" grpId="0" animBg="1"/>
      <p:bldP spid="29" grpId="0" animBg="1"/>
      <p:bldP spid="149" grpId="0" animBg="1"/>
      <p:bldP spid="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5" y="3140968"/>
            <a:ext cx="8483299" cy="1015663"/>
          </a:xfrm>
          <a:prstGeom prst="rect">
            <a:avLst/>
          </a:prstGeom>
        </p:spPr>
        <p:txBody>
          <a:bodyPr wrap="square">
            <a:spAutoFit/>
          </a:bodyPr>
          <a:lstStyle/>
          <a:p>
            <a:r>
              <a:rPr lang="pt-PT" sz="3200" u="sng" dirty="0" smtClean="0">
                <a:latin typeface="Berlin Sans FB Demi" panose="020E0802020502020306" pitchFamily="34" charset="0"/>
              </a:rPr>
              <a:t>Sequential task</a:t>
            </a:r>
          </a:p>
          <a:p>
            <a:pPr algn="ctr"/>
            <a:r>
              <a:rPr lang="pt-PT" sz="2800" dirty="0" smtClean="0">
                <a:latin typeface="Berlin Sans FB Demi" panose="020E0802020502020306" pitchFamily="34" charset="0"/>
              </a:rPr>
              <a:t>worst-case </a:t>
            </a:r>
            <a:r>
              <a:rPr lang="pt-PT" sz="2800" dirty="0">
                <a:latin typeface="Berlin Sans FB Demi" panose="020E0802020502020306" pitchFamily="34" charset="0"/>
              </a:rPr>
              <a:t>execution </a:t>
            </a:r>
            <a:r>
              <a:rPr lang="pt-PT" sz="2800" dirty="0" smtClean="0">
                <a:latin typeface="Berlin Sans FB Demi" panose="020E0802020502020306" pitchFamily="34" charset="0"/>
              </a:rPr>
              <a:t>path = longest path</a:t>
            </a:r>
          </a:p>
        </p:txBody>
      </p:sp>
      <p:sp>
        <p:nvSpPr>
          <p:cNvPr id="4" name="Rectangle 3"/>
          <p:cNvSpPr/>
          <p:nvPr/>
        </p:nvSpPr>
        <p:spPr>
          <a:xfrm>
            <a:off x="1043608" y="1124744"/>
            <a:ext cx="7763219" cy="1569660"/>
          </a:xfrm>
          <a:prstGeom prst="rect">
            <a:avLst/>
          </a:prstGeom>
        </p:spPr>
        <p:txBody>
          <a:bodyPr wrap="square">
            <a:spAutoFit/>
          </a:bodyPr>
          <a:lstStyle/>
          <a:p>
            <a:r>
              <a:rPr lang="pt-PT" sz="3200" dirty="0">
                <a:latin typeface="Berlin Sans FB Demi" panose="020E0802020502020306" pitchFamily="34" charset="0"/>
              </a:rPr>
              <a:t>Identify the worst-case execution path in a parallel </a:t>
            </a:r>
            <a:r>
              <a:rPr lang="pt-PT" sz="3200" dirty="0" smtClean="0">
                <a:latin typeface="Berlin Sans FB Demi" panose="020E0802020502020306" pitchFamily="34" charset="0"/>
              </a:rPr>
              <a:t>program (from a schedulability point of view)</a:t>
            </a:r>
            <a:endParaRPr lang="en-US" sz="3200" dirty="0">
              <a:latin typeface="Berlin Sans FB Demi" panose="020E0802020502020306" pitchFamily="34" charset="0"/>
            </a:endParaRPr>
          </a:p>
        </p:txBody>
      </p:sp>
      <p:sp>
        <p:nvSpPr>
          <p:cNvPr id="6" name="TextBox 5"/>
          <p:cNvSpPr txBox="1"/>
          <p:nvPr/>
        </p:nvSpPr>
        <p:spPr>
          <a:xfrm>
            <a:off x="395536" y="451333"/>
            <a:ext cx="7128792" cy="1046440"/>
          </a:xfrm>
          <a:prstGeom prst="rect">
            <a:avLst/>
          </a:prstGeom>
          <a:noFill/>
        </p:spPr>
        <p:txBody>
          <a:bodyPr wrap="square" rtlCol="0">
            <a:spAutoFit/>
          </a:bodyPr>
          <a:lstStyle/>
          <a:p>
            <a:r>
              <a:rPr lang="pt-PT" sz="4400" b="1" dirty="0" smtClean="0">
                <a:latin typeface="Snoopy" panose="00000400000000000000" pitchFamily="2" charset="0"/>
              </a:rPr>
              <a:t>Challenge number 2</a:t>
            </a:r>
          </a:p>
          <a:p>
            <a:endParaRPr lang="pt-PT" dirty="0"/>
          </a:p>
        </p:txBody>
      </p:sp>
      <p:sp>
        <p:nvSpPr>
          <p:cNvPr id="11" name="Rectangle 10"/>
          <p:cNvSpPr/>
          <p:nvPr/>
        </p:nvSpPr>
        <p:spPr>
          <a:xfrm>
            <a:off x="395536" y="4406661"/>
            <a:ext cx="8483299" cy="1015663"/>
          </a:xfrm>
          <a:prstGeom prst="rect">
            <a:avLst/>
          </a:prstGeom>
        </p:spPr>
        <p:txBody>
          <a:bodyPr wrap="square">
            <a:spAutoFit/>
          </a:bodyPr>
          <a:lstStyle/>
          <a:p>
            <a:r>
              <a:rPr lang="pt-PT" sz="3200" u="sng" dirty="0" smtClean="0">
                <a:latin typeface="Berlin Sans FB Demi" panose="020E0802020502020306" pitchFamily="34" charset="0"/>
              </a:rPr>
              <a:t>Parallel task</a:t>
            </a:r>
          </a:p>
          <a:p>
            <a:pPr algn="ctr"/>
            <a:r>
              <a:rPr lang="pt-PT" sz="2800" dirty="0" smtClean="0">
                <a:latin typeface="Berlin Sans FB Demi" panose="020E0802020502020306" pitchFamily="34" charset="0"/>
              </a:rPr>
              <a:t>worst-case </a:t>
            </a:r>
            <a:r>
              <a:rPr lang="pt-PT" sz="2800" dirty="0">
                <a:latin typeface="Berlin Sans FB Demi" panose="020E0802020502020306" pitchFamily="34" charset="0"/>
              </a:rPr>
              <a:t>execution </a:t>
            </a:r>
            <a:r>
              <a:rPr lang="pt-PT" sz="2800" dirty="0" smtClean="0">
                <a:latin typeface="Berlin Sans FB Demi" panose="020E0802020502020306" pitchFamily="34" charset="0"/>
              </a:rPr>
              <a:t>path = ???</a:t>
            </a:r>
          </a:p>
        </p:txBody>
      </p:sp>
    </p:spTree>
    <p:extLst>
      <p:ext uri="{BB962C8B-B14F-4D97-AF65-F5344CB8AC3E}">
        <p14:creationId xmlns:p14="http://schemas.microsoft.com/office/powerpoint/2010/main" val="237156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5399" y="692696"/>
            <a:ext cx="8946464" cy="1046440"/>
            <a:chOff x="179512" y="2132856"/>
            <a:chExt cx="8946464" cy="1046440"/>
          </a:xfrm>
        </p:grpSpPr>
        <p:sp>
          <p:nvSpPr>
            <p:cNvPr id="5" name="TextBox 4"/>
            <p:cNvSpPr txBox="1"/>
            <p:nvPr/>
          </p:nvSpPr>
          <p:spPr>
            <a:xfrm>
              <a:off x="179512" y="2132856"/>
              <a:ext cx="8946464" cy="1046440"/>
            </a:xfrm>
            <a:prstGeom prst="rect">
              <a:avLst/>
            </a:prstGeom>
            <a:noFill/>
          </p:spPr>
          <p:txBody>
            <a:bodyPr wrap="square" rtlCol="0">
              <a:spAutoFit/>
            </a:bodyPr>
            <a:lstStyle/>
            <a:p>
              <a:pPr algn="ctr"/>
              <a:r>
                <a:rPr lang="pt-PT" sz="4400" b="1" dirty="0" smtClean="0">
                  <a:latin typeface="Snoopy" panose="00000400000000000000" pitchFamily="2" charset="0"/>
                </a:rPr>
                <a:t>Challenge number 3</a:t>
              </a:r>
            </a:p>
            <a:p>
              <a:endParaRPr lang="pt-PT" dirty="0"/>
            </a:p>
          </p:txBody>
        </p:sp>
        <p:grpSp>
          <p:nvGrpSpPr>
            <p:cNvPr id="14" name="Group 13"/>
            <p:cNvGrpSpPr/>
            <p:nvPr/>
          </p:nvGrpSpPr>
          <p:grpSpPr>
            <a:xfrm>
              <a:off x="912202" y="2614040"/>
              <a:ext cx="7555855" cy="263610"/>
              <a:chOff x="912202" y="2614040"/>
              <a:chExt cx="7555855" cy="263610"/>
            </a:xfrm>
            <a:solidFill>
              <a:schemeClr val="accent2"/>
            </a:solidFill>
          </p:grpSpPr>
          <p:cxnSp>
            <p:nvCxnSpPr>
              <p:cNvPr id="10" name="Straight Connector 9"/>
              <p:cNvCxnSpPr/>
              <p:nvPr/>
            </p:nvCxnSpPr>
            <p:spPr>
              <a:xfrm>
                <a:off x="1331640" y="2852936"/>
                <a:ext cx="6768752"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12202"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7846473"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468721" y="1630179"/>
            <a:ext cx="8604448" cy="1323439"/>
          </a:xfrm>
          <a:prstGeom prst="rect">
            <a:avLst/>
          </a:prstGeom>
        </p:spPr>
        <p:txBody>
          <a:bodyPr wrap="square">
            <a:spAutoFit/>
          </a:bodyPr>
          <a:lstStyle/>
          <a:p>
            <a:pPr algn="ctr"/>
            <a:r>
              <a:rPr lang="pt-PT" sz="4000" dirty="0" smtClean="0">
                <a:latin typeface="Berlin Sans FB Demi" panose="020E0802020502020306" pitchFamily="34" charset="0"/>
              </a:rPr>
              <a:t>Even if we know what’s the worst path, how do we find it?</a:t>
            </a:r>
            <a:endParaRPr lang="en-US" sz="4000" dirty="0">
              <a:latin typeface="Berlin Sans FB Demi" panose="020E0802020502020306" pitchFamily="34" charset="0"/>
            </a:endParaRPr>
          </a:p>
        </p:txBody>
      </p:sp>
      <p:pic>
        <p:nvPicPr>
          <p:cNvPr id="1026" name="Picture 2" descr="http://iproactive.com/uploads/scratch-head-smil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318" y="4646561"/>
            <a:ext cx="1452515" cy="146675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3491880" y="3946047"/>
            <a:ext cx="235566" cy="517382"/>
            <a:chOff x="1283858" y="2986745"/>
            <a:chExt cx="376785" cy="961749"/>
          </a:xfrm>
        </p:grpSpPr>
        <p:sp>
          <p:nvSpPr>
            <p:cNvPr id="80" name="Oval 79"/>
            <p:cNvSpPr/>
            <p:nvPr/>
          </p:nvSpPr>
          <p:spPr>
            <a:xfrm>
              <a:off x="1283858"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Oval 80"/>
            <p:cNvSpPr/>
            <p:nvPr/>
          </p:nvSpPr>
          <p:spPr>
            <a:xfrm>
              <a:off x="1283858"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82" name="Straight Arrow Connector 81"/>
            <p:cNvCxnSpPr>
              <a:stCxn id="80" idx="4"/>
              <a:endCxn id="81" idx="0"/>
            </p:cNvCxnSpPr>
            <p:nvPr/>
          </p:nvCxnSpPr>
          <p:spPr>
            <a:xfrm>
              <a:off x="1472251" y="3363530"/>
              <a:ext cx="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183057" y="4999272"/>
            <a:ext cx="236947" cy="832726"/>
            <a:chOff x="3428507" y="2986745"/>
            <a:chExt cx="378994" cy="1547932"/>
          </a:xfrm>
        </p:grpSpPr>
        <p:sp>
          <p:nvSpPr>
            <p:cNvPr id="75" name="Oval 74"/>
            <p:cNvSpPr/>
            <p:nvPr/>
          </p:nvSpPr>
          <p:spPr>
            <a:xfrm>
              <a:off x="3430716"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6" name="Oval 75"/>
            <p:cNvSpPr/>
            <p:nvPr/>
          </p:nvSpPr>
          <p:spPr>
            <a:xfrm>
              <a:off x="3428507" y="4157892"/>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77" name="Straight Arrow Connector 76"/>
            <p:cNvCxnSpPr>
              <a:stCxn id="75" idx="4"/>
              <a:endCxn id="78" idx="0"/>
            </p:cNvCxnSpPr>
            <p:nvPr/>
          </p:nvCxnSpPr>
          <p:spPr>
            <a:xfrm flipH="1">
              <a:off x="3618004" y="336353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3429611" y="357170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79" name="Straight Arrow Connector 78"/>
            <p:cNvCxnSpPr>
              <a:stCxn id="78" idx="4"/>
              <a:endCxn id="76" idx="0"/>
            </p:cNvCxnSpPr>
            <p:nvPr/>
          </p:nvCxnSpPr>
          <p:spPr>
            <a:xfrm flipH="1">
              <a:off x="3616900" y="3948494"/>
              <a:ext cx="1104"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3348705" y="4975216"/>
            <a:ext cx="548964" cy="839628"/>
            <a:chOff x="3887915" y="3000702"/>
            <a:chExt cx="878060" cy="1560762"/>
          </a:xfrm>
        </p:grpSpPr>
        <p:sp>
          <p:nvSpPr>
            <p:cNvPr id="68" name="Oval 67"/>
            <p:cNvSpPr/>
            <p:nvPr/>
          </p:nvSpPr>
          <p:spPr>
            <a:xfrm>
              <a:off x="4127359" y="3000702"/>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Oval 68"/>
            <p:cNvSpPr/>
            <p:nvPr/>
          </p:nvSpPr>
          <p:spPr>
            <a:xfrm>
              <a:off x="3887915" y="417184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70" name="Straight Arrow Connector 69"/>
            <p:cNvCxnSpPr>
              <a:stCxn id="68" idx="4"/>
              <a:endCxn id="71" idx="0"/>
            </p:cNvCxnSpPr>
            <p:nvPr/>
          </p:nvCxnSpPr>
          <p:spPr>
            <a:xfrm flipH="1">
              <a:off x="4314647" y="3377487"/>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126254" y="3585666"/>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72" name="Straight Arrow Connector 71"/>
            <p:cNvCxnSpPr>
              <a:stCxn id="71" idx="4"/>
              <a:endCxn id="69" idx="0"/>
            </p:cNvCxnSpPr>
            <p:nvPr/>
          </p:nvCxnSpPr>
          <p:spPr>
            <a:xfrm flipH="1">
              <a:off x="4076308" y="3962451"/>
              <a:ext cx="238339"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4389190" y="418467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74" name="Straight Arrow Connector 73"/>
            <p:cNvCxnSpPr>
              <a:stCxn id="71" idx="4"/>
              <a:endCxn id="73" idx="0"/>
            </p:cNvCxnSpPr>
            <p:nvPr/>
          </p:nvCxnSpPr>
          <p:spPr>
            <a:xfrm>
              <a:off x="4314647" y="3962451"/>
              <a:ext cx="262936" cy="22222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3804270" y="4206512"/>
            <a:ext cx="540239" cy="517383"/>
            <a:chOff x="2036323" y="2986745"/>
            <a:chExt cx="864105" cy="961749"/>
          </a:xfrm>
        </p:grpSpPr>
        <p:sp>
          <p:nvSpPr>
            <p:cNvPr id="61" name="Oval 60"/>
            <p:cNvSpPr/>
            <p:nvPr/>
          </p:nvSpPr>
          <p:spPr>
            <a:xfrm>
              <a:off x="2259603"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Oval 61"/>
            <p:cNvSpPr/>
            <p:nvPr/>
          </p:nvSpPr>
          <p:spPr>
            <a:xfrm>
              <a:off x="2036323" y="35717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64" name="Straight Arrow Connector 63"/>
            <p:cNvCxnSpPr>
              <a:stCxn id="61" idx="4"/>
              <a:endCxn id="62" idx="0"/>
            </p:cNvCxnSpPr>
            <p:nvPr/>
          </p:nvCxnSpPr>
          <p:spPr>
            <a:xfrm flipH="1">
              <a:off x="2224716" y="336353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2523643"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67" name="Straight Arrow Connector 66"/>
            <p:cNvCxnSpPr>
              <a:stCxn id="61" idx="4"/>
              <a:endCxn id="66" idx="0"/>
            </p:cNvCxnSpPr>
            <p:nvPr/>
          </p:nvCxnSpPr>
          <p:spPr>
            <a:xfrm>
              <a:off x="2447996" y="336353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4312766" y="5673010"/>
            <a:ext cx="845011" cy="517989"/>
            <a:chOff x="5328592" y="2999575"/>
            <a:chExt cx="1351582" cy="962876"/>
          </a:xfrm>
        </p:grpSpPr>
        <p:sp>
          <p:nvSpPr>
            <p:cNvPr id="53" name="Oval 52"/>
            <p:cNvSpPr/>
            <p:nvPr/>
          </p:nvSpPr>
          <p:spPr>
            <a:xfrm>
              <a:off x="5817017"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Oval 54"/>
            <p:cNvSpPr/>
            <p:nvPr/>
          </p:nvSpPr>
          <p:spPr>
            <a:xfrm>
              <a:off x="5328592"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56" name="Straight Arrow Connector 55"/>
            <p:cNvCxnSpPr>
              <a:stCxn id="53" idx="4"/>
              <a:endCxn id="55" idx="0"/>
            </p:cNvCxnSpPr>
            <p:nvPr/>
          </p:nvCxnSpPr>
          <p:spPr>
            <a:xfrm flipH="1">
              <a:off x="5516985" y="3376360"/>
              <a:ext cx="48842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5815912"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58" name="Straight Arrow Connector 57"/>
            <p:cNvCxnSpPr>
              <a:stCxn id="53" idx="4"/>
              <a:endCxn id="57" idx="0"/>
            </p:cNvCxnSpPr>
            <p:nvPr/>
          </p:nvCxnSpPr>
          <p:spPr>
            <a:xfrm flipH="1">
              <a:off x="6004305" y="337636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6303389" y="3585666"/>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60" name="Straight Arrow Connector 59"/>
            <p:cNvCxnSpPr>
              <a:stCxn id="53" idx="4"/>
              <a:endCxn id="59" idx="0"/>
            </p:cNvCxnSpPr>
            <p:nvPr/>
          </p:nvCxnSpPr>
          <p:spPr>
            <a:xfrm>
              <a:off x="6005410" y="3376360"/>
              <a:ext cx="486372" cy="209306"/>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4640480" y="4841625"/>
            <a:ext cx="540239" cy="833333"/>
            <a:chOff x="6890444" y="2999575"/>
            <a:chExt cx="864105" cy="1549059"/>
          </a:xfrm>
        </p:grpSpPr>
        <p:sp>
          <p:nvSpPr>
            <p:cNvPr id="46" name="Oval 45"/>
            <p:cNvSpPr/>
            <p:nvPr/>
          </p:nvSpPr>
          <p:spPr>
            <a:xfrm>
              <a:off x="7113724"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7" name="Oval 46"/>
            <p:cNvSpPr/>
            <p:nvPr/>
          </p:nvSpPr>
          <p:spPr>
            <a:xfrm>
              <a:off x="6890444"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48" name="Straight Arrow Connector 47"/>
            <p:cNvCxnSpPr>
              <a:stCxn id="46" idx="4"/>
              <a:endCxn id="47" idx="0"/>
            </p:cNvCxnSpPr>
            <p:nvPr/>
          </p:nvCxnSpPr>
          <p:spPr>
            <a:xfrm flipH="1">
              <a:off x="7078837" y="337636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377764" y="358453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50" name="Straight Arrow Connector 49"/>
            <p:cNvCxnSpPr>
              <a:stCxn id="46" idx="4"/>
              <a:endCxn id="49" idx="0"/>
            </p:cNvCxnSpPr>
            <p:nvPr/>
          </p:nvCxnSpPr>
          <p:spPr>
            <a:xfrm>
              <a:off x="7302117" y="337636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7377764" y="417184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52" name="Straight Arrow Connector 51"/>
            <p:cNvCxnSpPr>
              <a:stCxn id="49" idx="4"/>
              <a:endCxn id="51" idx="0"/>
            </p:cNvCxnSpPr>
            <p:nvPr/>
          </p:nvCxnSpPr>
          <p:spPr>
            <a:xfrm>
              <a:off x="7566157" y="3961324"/>
              <a:ext cx="0" cy="210525"/>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4406117" y="3553713"/>
            <a:ext cx="721390" cy="1156912"/>
            <a:chOff x="3777529" y="4657915"/>
            <a:chExt cx="1141419" cy="2127379"/>
          </a:xfrm>
        </p:grpSpPr>
        <p:sp>
          <p:nvSpPr>
            <p:cNvPr id="35" name="Oval 34"/>
            <p:cNvSpPr/>
            <p:nvPr/>
          </p:nvSpPr>
          <p:spPr>
            <a:xfrm>
              <a:off x="4055838" y="465791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Oval 35"/>
            <p:cNvSpPr/>
            <p:nvPr/>
          </p:nvSpPr>
          <p:spPr>
            <a:xfrm>
              <a:off x="3777529" y="5829062"/>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37" name="Straight Arrow Connector 36"/>
            <p:cNvCxnSpPr>
              <a:stCxn id="35" idx="4"/>
              <a:endCxn id="38" idx="0"/>
            </p:cNvCxnSpPr>
            <p:nvPr/>
          </p:nvCxnSpPr>
          <p:spPr>
            <a:xfrm flipH="1">
              <a:off x="4243126" y="503470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4054733" y="524287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39" name="Straight Arrow Connector 38"/>
            <p:cNvCxnSpPr>
              <a:stCxn id="38" idx="4"/>
              <a:endCxn id="36" idx="0"/>
            </p:cNvCxnSpPr>
            <p:nvPr/>
          </p:nvCxnSpPr>
          <p:spPr>
            <a:xfrm flipH="1">
              <a:off x="3965922" y="5619664"/>
              <a:ext cx="277204"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8" idx="4"/>
              <a:endCxn id="41" idx="0"/>
            </p:cNvCxnSpPr>
            <p:nvPr/>
          </p:nvCxnSpPr>
          <p:spPr>
            <a:xfrm>
              <a:off x="4243126" y="5619664"/>
              <a:ext cx="235947"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4290680" y="5829062"/>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sp>
          <p:nvSpPr>
            <p:cNvPr id="42" name="Oval 41"/>
            <p:cNvSpPr/>
            <p:nvPr/>
          </p:nvSpPr>
          <p:spPr>
            <a:xfrm>
              <a:off x="4051584" y="64085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43" name="Straight Arrow Connector 42"/>
            <p:cNvCxnSpPr>
              <a:stCxn id="41" idx="4"/>
              <a:endCxn id="42" idx="0"/>
            </p:cNvCxnSpPr>
            <p:nvPr/>
          </p:nvCxnSpPr>
          <p:spPr>
            <a:xfrm flipH="1">
              <a:off x="4239977" y="6205847"/>
              <a:ext cx="239096" cy="202662"/>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1" idx="4"/>
              <a:endCxn id="45" idx="0"/>
            </p:cNvCxnSpPr>
            <p:nvPr/>
          </p:nvCxnSpPr>
          <p:spPr>
            <a:xfrm>
              <a:off x="4479073" y="6205847"/>
              <a:ext cx="251483" cy="202662"/>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542163" y="64085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grpSp>
      <p:grpSp>
        <p:nvGrpSpPr>
          <p:cNvPr id="84" name="Group 83"/>
          <p:cNvGrpSpPr/>
          <p:nvPr/>
        </p:nvGrpSpPr>
        <p:grpSpPr>
          <a:xfrm>
            <a:off x="3838823" y="3200941"/>
            <a:ext cx="540239" cy="833333"/>
            <a:chOff x="6890444" y="2999575"/>
            <a:chExt cx="864105" cy="1549059"/>
          </a:xfrm>
        </p:grpSpPr>
        <p:sp>
          <p:nvSpPr>
            <p:cNvPr id="85" name="Oval 84"/>
            <p:cNvSpPr/>
            <p:nvPr/>
          </p:nvSpPr>
          <p:spPr>
            <a:xfrm>
              <a:off x="7113724"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6" name="Oval 85"/>
            <p:cNvSpPr/>
            <p:nvPr/>
          </p:nvSpPr>
          <p:spPr>
            <a:xfrm>
              <a:off x="6890444"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87" name="Straight Arrow Connector 86"/>
            <p:cNvCxnSpPr>
              <a:stCxn id="85" idx="4"/>
              <a:endCxn id="86" idx="0"/>
            </p:cNvCxnSpPr>
            <p:nvPr/>
          </p:nvCxnSpPr>
          <p:spPr>
            <a:xfrm flipH="1">
              <a:off x="7078837" y="337636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7377764" y="358453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89" name="Straight Arrow Connector 88"/>
            <p:cNvCxnSpPr>
              <a:stCxn id="85" idx="4"/>
              <a:endCxn id="88" idx="0"/>
            </p:cNvCxnSpPr>
            <p:nvPr/>
          </p:nvCxnSpPr>
          <p:spPr>
            <a:xfrm>
              <a:off x="7302117" y="337636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7377764" y="417184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91" name="Straight Arrow Connector 90"/>
            <p:cNvCxnSpPr>
              <a:stCxn id="88" idx="4"/>
              <a:endCxn id="90" idx="0"/>
            </p:cNvCxnSpPr>
            <p:nvPr/>
          </p:nvCxnSpPr>
          <p:spPr>
            <a:xfrm>
              <a:off x="7566157" y="3961324"/>
              <a:ext cx="0" cy="210525"/>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5257384" y="4010085"/>
            <a:ext cx="235566" cy="517382"/>
            <a:chOff x="1283858" y="2986745"/>
            <a:chExt cx="376785" cy="961749"/>
          </a:xfrm>
        </p:grpSpPr>
        <p:sp>
          <p:nvSpPr>
            <p:cNvPr id="93" name="Oval 92"/>
            <p:cNvSpPr/>
            <p:nvPr/>
          </p:nvSpPr>
          <p:spPr>
            <a:xfrm>
              <a:off x="1283858"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4" name="Oval 93"/>
            <p:cNvSpPr/>
            <p:nvPr/>
          </p:nvSpPr>
          <p:spPr>
            <a:xfrm>
              <a:off x="1283858"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95" name="Straight Arrow Connector 94"/>
            <p:cNvCxnSpPr>
              <a:stCxn id="93" idx="4"/>
              <a:endCxn id="94" idx="0"/>
            </p:cNvCxnSpPr>
            <p:nvPr/>
          </p:nvCxnSpPr>
          <p:spPr>
            <a:xfrm>
              <a:off x="1472251" y="3363530"/>
              <a:ext cx="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5291352" y="5669230"/>
            <a:ext cx="548964" cy="839628"/>
            <a:chOff x="3887915" y="3000702"/>
            <a:chExt cx="878060" cy="1560762"/>
          </a:xfrm>
        </p:grpSpPr>
        <p:sp>
          <p:nvSpPr>
            <p:cNvPr id="97" name="Oval 96"/>
            <p:cNvSpPr/>
            <p:nvPr/>
          </p:nvSpPr>
          <p:spPr>
            <a:xfrm>
              <a:off x="4127359" y="3000702"/>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8" name="Oval 97"/>
            <p:cNvSpPr/>
            <p:nvPr/>
          </p:nvSpPr>
          <p:spPr>
            <a:xfrm>
              <a:off x="3887915" y="417184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99" name="Straight Arrow Connector 98"/>
            <p:cNvCxnSpPr>
              <a:stCxn id="97" idx="4"/>
              <a:endCxn id="100" idx="0"/>
            </p:cNvCxnSpPr>
            <p:nvPr/>
          </p:nvCxnSpPr>
          <p:spPr>
            <a:xfrm flipH="1">
              <a:off x="4314647" y="3377487"/>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4126254" y="3585666"/>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01" name="Straight Arrow Connector 100"/>
            <p:cNvCxnSpPr>
              <a:stCxn id="100" idx="4"/>
              <a:endCxn id="98" idx="0"/>
            </p:cNvCxnSpPr>
            <p:nvPr/>
          </p:nvCxnSpPr>
          <p:spPr>
            <a:xfrm flipH="1">
              <a:off x="4076308" y="3962451"/>
              <a:ext cx="238339"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4389190" y="418467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03" name="Straight Arrow Connector 102"/>
            <p:cNvCxnSpPr>
              <a:stCxn id="100" idx="4"/>
              <a:endCxn id="102" idx="0"/>
            </p:cNvCxnSpPr>
            <p:nvPr/>
          </p:nvCxnSpPr>
          <p:spPr>
            <a:xfrm>
              <a:off x="4314647" y="3962451"/>
              <a:ext cx="262936" cy="22222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5302711" y="4735812"/>
            <a:ext cx="540239" cy="517383"/>
            <a:chOff x="2036323" y="2986745"/>
            <a:chExt cx="864105" cy="961749"/>
          </a:xfrm>
        </p:grpSpPr>
        <p:sp>
          <p:nvSpPr>
            <p:cNvPr id="105" name="Oval 104"/>
            <p:cNvSpPr/>
            <p:nvPr/>
          </p:nvSpPr>
          <p:spPr>
            <a:xfrm>
              <a:off x="2259603"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6" name="Oval 105"/>
            <p:cNvSpPr/>
            <p:nvPr/>
          </p:nvSpPr>
          <p:spPr>
            <a:xfrm>
              <a:off x="2036323" y="35717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07" name="Straight Arrow Connector 106"/>
            <p:cNvCxnSpPr>
              <a:stCxn id="105" idx="4"/>
              <a:endCxn id="106" idx="0"/>
            </p:cNvCxnSpPr>
            <p:nvPr/>
          </p:nvCxnSpPr>
          <p:spPr>
            <a:xfrm flipH="1">
              <a:off x="2224716" y="336353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08" name="Oval 107"/>
            <p:cNvSpPr/>
            <p:nvPr/>
          </p:nvSpPr>
          <p:spPr>
            <a:xfrm>
              <a:off x="2523643"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09" name="Straight Arrow Connector 108"/>
            <p:cNvCxnSpPr>
              <a:stCxn id="105" idx="4"/>
              <a:endCxn id="108" idx="0"/>
            </p:cNvCxnSpPr>
            <p:nvPr/>
          </p:nvCxnSpPr>
          <p:spPr>
            <a:xfrm>
              <a:off x="2447996" y="336353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12" name="Group 111"/>
          <p:cNvGrpSpPr/>
          <p:nvPr/>
        </p:nvGrpSpPr>
        <p:grpSpPr>
          <a:xfrm>
            <a:off x="3959072" y="5963634"/>
            <a:ext cx="235566" cy="517382"/>
            <a:chOff x="1283858" y="2986745"/>
            <a:chExt cx="376785" cy="961749"/>
          </a:xfrm>
        </p:grpSpPr>
        <p:sp>
          <p:nvSpPr>
            <p:cNvPr id="114" name="Oval 113"/>
            <p:cNvSpPr/>
            <p:nvPr/>
          </p:nvSpPr>
          <p:spPr>
            <a:xfrm>
              <a:off x="1283858"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5" name="Oval 114"/>
            <p:cNvSpPr/>
            <p:nvPr/>
          </p:nvSpPr>
          <p:spPr>
            <a:xfrm>
              <a:off x="1283858"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17" name="Straight Arrow Connector 116"/>
            <p:cNvCxnSpPr>
              <a:stCxn id="114" idx="4"/>
              <a:endCxn id="115" idx="0"/>
            </p:cNvCxnSpPr>
            <p:nvPr/>
          </p:nvCxnSpPr>
          <p:spPr>
            <a:xfrm>
              <a:off x="1472251" y="3363530"/>
              <a:ext cx="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a:off x="5932697" y="4087627"/>
            <a:ext cx="236947" cy="832726"/>
            <a:chOff x="3428507" y="2986745"/>
            <a:chExt cx="378994" cy="1547932"/>
          </a:xfrm>
        </p:grpSpPr>
        <p:sp>
          <p:nvSpPr>
            <p:cNvPr id="119" name="Oval 118"/>
            <p:cNvSpPr/>
            <p:nvPr/>
          </p:nvSpPr>
          <p:spPr>
            <a:xfrm>
              <a:off x="3430716"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2" name="Oval 121"/>
            <p:cNvSpPr/>
            <p:nvPr/>
          </p:nvSpPr>
          <p:spPr>
            <a:xfrm>
              <a:off x="3428507" y="4157892"/>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23" name="Straight Arrow Connector 122"/>
            <p:cNvCxnSpPr>
              <a:stCxn id="119" idx="4"/>
              <a:endCxn id="124" idx="0"/>
            </p:cNvCxnSpPr>
            <p:nvPr/>
          </p:nvCxnSpPr>
          <p:spPr>
            <a:xfrm flipH="1">
              <a:off x="3618004" y="336353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24" name="Oval 123"/>
            <p:cNvSpPr/>
            <p:nvPr/>
          </p:nvSpPr>
          <p:spPr>
            <a:xfrm>
              <a:off x="3429611" y="357170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25" name="Straight Arrow Connector 124"/>
            <p:cNvCxnSpPr>
              <a:stCxn id="124" idx="4"/>
              <a:endCxn id="122" idx="0"/>
            </p:cNvCxnSpPr>
            <p:nvPr/>
          </p:nvCxnSpPr>
          <p:spPr>
            <a:xfrm flipH="1">
              <a:off x="3616900" y="3948494"/>
              <a:ext cx="1104"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a:off x="5616597" y="3000292"/>
            <a:ext cx="548964" cy="839628"/>
            <a:chOff x="3887915" y="3000702"/>
            <a:chExt cx="878060" cy="1560762"/>
          </a:xfrm>
        </p:grpSpPr>
        <p:sp>
          <p:nvSpPr>
            <p:cNvPr id="127" name="Oval 126"/>
            <p:cNvSpPr/>
            <p:nvPr/>
          </p:nvSpPr>
          <p:spPr>
            <a:xfrm>
              <a:off x="4127359" y="3000702"/>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8" name="Oval 127"/>
            <p:cNvSpPr/>
            <p:nvPr/>
          </p:nvSpPr>
          <p:spPr>
            <a:xfrm>
              <a:off x="3887915" y="417184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29" name="Straight Arrow Connector 128"/>
            <p:cNvCxnSpPr>
              <a:stCxn id="127" idx="4"/>
              <a:endCxn id="130" idx="0"/>
            </p:cNvCxnSpPr>
            <p:nvPr/>
          </p:nvCxnSpPr>
          <p:spPr>
            <a:xfrm flipH="1">
              <a:off x="4314647" y="3377487"/>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30" name="Oval 129"/>
            <p:cNvSpPr/>
            <p:nvPr/>
          </p:nvSpPr>
          <p:spPr>
            <a:xfrm>
              <a:off x="4126254" y="3585666"/>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31" name="Straight Arrow Connector 130"/>
            <p:cNvCxnSpPr>
              <a:stCxn id="130" idx="4"/>
              <a:endCxn id="128" idx="0"/>
            </p:cNvCxnSpPr>
            <p:nvPr/>
          </p:nvCxnSpPr>
          <p:spPr>
            <a:xfrm flipH="1">
              <a:off x="4076308" y="3962451"/>
              <a:ext cx="238339"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32" name="Oval 131"/>
            <p:cNvSpPr/>
            <p:nvPr/>
          </p:nvSpPr>
          <p:spPr>
            <a:xfrm>
              <a:off x="4389190" y="418467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33" name="Straight Arrow Connector 132"/>
            <p:cNvCxnSpPr>
              <a:stCxn id="130" idx="4"/>
              <a:endCxn id="132" idx="0"/>
            </p:cNvCxnSpPr>
            <p:nvPr/>
          </p:nvCxnSpPr>
          <p:spPr>
            <a:xfrm>
              <a:off x="4314647" y="3962451"/>
              <a:ext cx="262936" cy="22222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34" name="Group 133"/>
          <p:cNvGrpSpPr/>
          <p:nvPr/>
        </p:nvGrpSpPr>
        <p:grpSpPr>
          <a:xfrm>
            <a:off x="6112149" y="6306163"/>
            <a:ext cx="540239" cy="517383"/>
            <a:chOff x="2036323" y="2986745"/>
            <a:chExt cx="864105" cy="961749"/>
          </a:xfrm>
        </p:grpSpPr>
        <p:sp>
          <p:nvSpPr>
            <p:cNvPr id="135" name="Oval 134"/>
            <p:cNvSpPr/>
            <p:nvPr/>
          </p:nvSpPr>
          <p:spPr>
            <a:xfrm>
              <a:off x="2259603"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6" name="Oval 135"/>
            <p:cNvSpPr/>
            <p:nvPr/>
          </p:nvSpPr>
          <p:spPr>
            <a:xfrm>
              <a:off x="2036323" y="35717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37" name="Straight Arrow Connector 136"/>
            <p:cNvCxnSpPr>
              <a:stCxn id="135" idx="4"/>
              <a:endCxn id="136" idx="0"/>
            </p:cNvCxnSpPr>
            <p:nvPr/>
          </p:nvCxnSpPr>
          <p:spPr>
            <a:xfrm flipH="1">
              <a:off x="2224716" y="336353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2523643"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39" name="Straight Arrow Connector 138"/>
            <p:cNvCxnSpPr>
              <a:stCxn id="135" idx="4"/>
              <a:endCxn id="138" idx="0"/>
            </p:cNvCxnSpPr>
            <p:nvPr/>
          </p:nvCxnSpPr>
          <p:spPr>
            <a:xfrm>
              <a:off x="2447996" y="336353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5927179" y="5415690"/>
            <a:ext cx="845011" cy="517989"/>
            <a:chOff x="5328592" y="2999575"/>
            <a:chExt cx="1351582" cy="962876"/>
          </a:xfrm>
        </p:grpSpPr>
        <p:sp>
          <p:nvSpPr>
            <p:cNvPr id="141" name="Oval 140"/>
            <p:cNvSpPr/>
            <p:nvPr/>
          </p:nvSpPr>
          <p:spPr>
            <a:xfrm>
              <a:off x="5817017"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2" name="Oval 141"/>
            <p:cNvSpPr/>
            <p:nvPr/>
          </p:nvSpPr>
          <p:spPr>
            <a:xfrm>
              <a:off x="5328592"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43" name="Straight Arrow Connector 142"/>
            <p:cNvCxnSpPr>
              <a:stCxn id="141" idx="4"/>
              <a:endCxn id="142" idx="0"/>
            </p:cNvCxnSpPr>
            <p:nvPr/>
          </p:nvCxnSpPr>
          <p:spPr>
            <a:xfrm flipH="1">
              <a:off x="5516985" y="3376360"/>
              <a:ext cx="48842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44" name="Oval 143"/>
            <p:cNvSpPr/>
            <p:nvPr/>
          </p:nvSpPr>
          <p:spPr>
            <a:xfrm>
              <a:off x="5815912"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45" name="Straight Arrow Connector 144"/>
            <p:cNvCxnSpPr>
              <a:stCxn id="141" idx="4"/>
              <a:endCxn id="144" idx="0"/>
            </p:cNvCxnSpPr>
            <p:nvPr/>
          </p:nvCxnSpPr>
          <p:spPr>
            <a:xfrm flipH="1">
              <a:off x="6004305" y="337636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6303389" y="3585666"/>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47" name="Straight Arrow Connector 146"/>
            <p:cNvCxnSpPr>
              <a:stCxn id="141" idx="4"/>
              <a:endCxn id="146" idx="0"/>
            </p:cNvCxnSpPr>
            <p:nvPr/>
          </p:nvCxnSpPr>
          <p:spPr>
            <a:xfrm>
              <a:off x="6005410" y="3376360"/>
              <a:ext cx="486372" cy="209306"/>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6294855" y="4598506"/>
            <a:ext cx="540239" cy="833333"/>
            <a:chOff x="6890444" y="2999575"/>
            <a:chExt cx="864105" cy="1549059"/>
          </a:xfrm>
        </p:grpSpPr>
        <p:sp>
          <p:nvSpPr>
            <p:cNvPr id="149" name="Oval 148"/>
            <p:cNvSpPr/>
            <p:nvPr/>
          </p:nvSpPr>
          <p:spPr>
            <a:xfrm>
              <a:off x="7113724"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0" name="Oval 149"/>
            <p:cNvSpPr/>
            <p:nvPr/>
          </p:nvSpPr>
          <p:spPr>
            <a:xfrm>
              <a:off x="6890444"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51" name="Straight Arrow Connector 150"/>
            <p:cNvCxnSpPr>
              <a:stCxn id="149" idx="4"/>
              <a:endCxn id="150" idx="0"/>
            </p:cNvCxnSpPr>
            <p:nvPr/>
          </p:nvCxnSpPr>
          <p:spPr>
            <a:xfrm flipH="1">
              <a:off x="7078837" y="337636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52" name="Oval 151"/>
            <p:cNvSpPr/>
            <p:nvPr/>
          </p:nvSpPr>
          <p:spPr>
            <a:xfrm>
              <a:off x="7377764" y="358453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53" name="Straight Arrow Connector 152"/>
            <p:cNvCxnSpPr>
              <a:stCxn id="149" idx="4"/>
              <a:endCxn id="152" idx="0"/>
            </p:cNvCxnSpPr>
            <p:nvPr/>
          </p:nvCxnSpPr>
          <p:spPr>
            <a:xfrm>
              <a:off x="7302117" y="337636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54" name="Oval 153"/>
            <p:cNvSpPr/>
            <p:nvPr/>
          </p:nvSpPr>
          <p:spPr>
            <a:xfrm>
              <a:off x="7377764" y="417184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55" name="Straight Arrow Connector 154"/>
            <p:cNvCxnSpPr>
              <a:stCxn id="152" idx="4"/>
              <a:endCxn id="154" idx="0"/>
            </p:cNvCxnSpPr>
            <p:nvPr/>
          </p:nvCxnSpPr>
          <p:spPr>
            <a:xfrm>
              <a:off x="7566157" y="3961324"/>
              <a:ext cx="0" cy="210525"/>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56" name="Group 155"/>
          <p:cNvGrpSpPr/>
          <p:nvPr/>
        </p:nvGrpSpPr>
        <p:grpSpPr>
          <a:xfrm>
            <a:off x="6441610" y="3189855"/>
            <a:ext cx="721390" cy="1156912"/>
            <a:chOff x="3777529" y="4657915"/>
            <a:chExt cx="1141419" cy="2127379"/>
          </a:xfrm>
        </p:grpSpPr>
        <p:sp>
          <p:nvSpPr>
            <p:cNvPr id="157" name="Oval 156"/>
            <p:cNvSpPr/>
            <p:nvPr/>
          </p:nvSpPr>
          <p:spPr>
            <a:xfrm>
              <a:off x="4055838" y="465791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8" name="Oval 157"/>
            <p:cNvSpPr/>
            <p:nvPr/>
          </p:nvSpPr>
          <p:spPr>
            <a:xfrm>
              <a:off x="3777529" y="5829062"/>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59" name="Straight Arrow Connector 158"/>
            <p:cNvCxnSpPr>
              <a:stCxn id="157" idx="4"/>
              <a:endCxn id="160" idx="0"/>
            </p:cNvCxnSpPr>
            <p:nvPr/>
          </p:nvCxnSpPr>
          <p:spPr>
            <a:xfrm flipH="1">
              <a:off x="4243126" y="503470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60" name="Oval 159"/>
            <p:cNvSpPr/>
            <p:nvPr/>
          </p:nvSpPr>
          <p:spPr>
            <a:xfrm>
              <a:off x="4054733" y="524287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61" name="Straight Arrow Connector 160"/>
            <p:cNvCxnSpPr>
              <a:stCxn id="160" idx="4"/>
              <a:endCxn id="158" idx="0"/>
            </p:cNvCxnSpPr>
            <p:nvPr/>
          </p:nvCxnSpPr>
          <p:spPr>
            <a:xfrm flipH="1">
              <a:off x="3965922" y="5619664"/>
              <a:ext cx="277204"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a:stCxn id="160" idx="4"/>
              <a:endCxn id="163" idx="0"/>
            </p:cNvCxnSpPr>
            <p:nvPr/>
          </p:nvCxnSpPr>
          <p:spPr>
            <a:xfrm>
              <a:off x="4243126" y="5619664"/>
              <a:ext cx="235947"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63" name="Oval 162"/>
            <p:cNvSpPr/>
            <p:nvPr/>
          </p:nvSpPr>
          <p:spPr>
            <a:xfrm>
              <a:off x="4290680" y="5829062"/>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sp>
          <p:nvSpPr>
            <p:cNvPr id="164" name="Oval 163"/>
            <p:cNvSpPr/>
            <p:nvPr/>
          </p:nvSpPr>
          <p:spPr>
            <a:xfrm>
              <a:off x="4051584" y="64085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65" name="Straight Arrow Connector 164"/>
            <p:cNvCxnSpPr>
              <a:stCxn id="163" idx="4"/>
              <a:endCxn id="164" idx="0"/>
            </p:cNvCxnSpPr>
            <p:nvPr/>
          </p:nvCxnSpPr>
          <p:spPr>
            <a:xfrm flipH="1">
              <a:off x="4239977" y="6205847"/>
              <a:ext cx="239096" cy="202662"/>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63" idx="4"/>
              <a:endCxn id="167" idx="0"/>
            </p:cNvCxnSpPr>
            <p:nvPr/>
          </p:nvCxnSpPr>
          <p:spPr>
            <a:xfrm>
              <a:off x="4479073" y="6205847"/>
              <a:ext cx="251483" cy="202662"/>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4542163" y="64085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grpSp>
      <p:grpSp>
        <p:nvGrpSpPr>
          <p:cNvPr id="168" name="Group 167"/>
          <p:cNvGrpSpPr/>
          <p:nvPr/>
        </p:nvGrpSpPr>
        <p:grpSpPr>
          <a:xfrm>
            <a:off x="4960564" y="2931163"/>
            <a:ext cx="540239" cy="833333"/>
            <a:chOff x="6890444" y="2999575"/>
            <a:chExt cx="864105" cy="1549059"/>
          </a:xfrm>
        </p:grpSpPr>
        <p:sp>
          <p:nvSpPr>
            <p:cNvPr id="169" name="Oval 168"/>
            <p:cNvSpPr/>
            <p:nvPr/>
          </p:nvSpPr>
          <p:spPr>
            <a:xfrm>
              <a:off x="7113724"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0" name="Oval 169"/>
            <p:cNvSpPr/>
            <p:nvPr/>
          </p:nvSpPr>
          <p:spPr>
            <a:xfrm>
              <a:off x="6890444"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71" name="Straight Arrow Connector 170"/>
            <p:cNvCxnSpPr>
              <a:stCxn id="169" idx="4"/>
              <a:endCxn id="170" idx="0"/>
            </p:cNvCxnSpPr>
            <p:nvPr/>
          </p:nvCxnSpPr>
          <p:spPr>
            <a:xfrm flipH="1">
              <a:off x="7078837" y="337636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72" name="Oval 171"/>
            <p:cNvSpPr/>
            <p:nvPr/>
          </p:nvSpPr>
          <p:spPr>
            <a:xfrm>
              <a:off x="7377764" y="358453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73" name="Straight Arrow Connector 172"/>
            <p:cNvCxnSpPr>
              <a:stCxn id="169" idx="4"/>
              <a:endCxn id="172" idx="0"/>
            </p:cNvCxnSpPr>
            <p:nvPr/>
          </p:nvCxnSpPr>
          <p:spPr>
            <a:xfrm>
              <a:off x="7302117" y="337636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74" name="Oval 173"/>
            <p:cNvSpPr/>
            <p:nvPr/>
          </p:nvSpPr>
          <p:spPr>
            <a:xfrm>
              <a:off x="7377764" y="417184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75" name="Straight Arrow Connector 174"/>
            <p:cNvCxnSpPr>
              <a:stCxn id="172" idx="4"/>
              <a:endCxn id="174" idx="0"/>
            </p:cNvCxnSpPr>
            <p:nvPr/>
          </p:nvCxnSpPr>
          <p:spPr>
            <a:xfrm>
              <a:off x="7566157" y="3961324"/>
              <a:ext cx="0" cy="210525"/>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76" name="Group 175"/>
          <p:cNvGrpSpPr/>
          <p:nvPr/>
        </p:nvGrpSpPr>
        <p:grpSpPr>
          <a:xfrm>
            <a:off x="7295375" y="3469697"/>
            <a:ext cx="235566" cy="517382"/>
            <a:chOff x="1283858" y="2986745"/>
            <a:chExt cx="376785" cy="961749"/>
          </a:xfrm>
        </p:grpSpPr>
        <p:sp>
          <p:nvSpPr>
            <p:cNvPr id="177" name="Oval 176"/>
            <p:cNvSpPr/>
            <p:nvPr/>
          </p:nvSpPr>
          <p:spPr>
            <a:xfrm>
              <a:off x="1283858"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8" name="Oval 177"/>
            <p:cNvSpPr/>
            <p:nvPr/>
          </p:nvSpPr>
          <p:spPr>
            <a:xfrm>
              <a:off x="1283858"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79" name="Straight Arrow Connector 178"/>
            <p:cNvCxnSpPr>
              <a:stCxn id="177" idx="4"/>
              <a:endCxn id="178" idx="0"/>
            </p:cNvCxnSpPr>
            <p:nvPr/>
          </p:nvCxnSpPr>
          <p:spPr>
            <a:xfrm>
              <a:off x="1472251" y="3363530"/>
              <a:ext cx="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80" name="Group 179"/>
          <p:cNvGrpSpPr/>
          <p:nvPr/>
        </p:nvGrpSpPr>
        <p:grpSpPr>
          <a:xfrm>
            <a:off x="6983370" y="5680023"/>
            <a:ext cx="548964" cy="839628"/>
            <a:chOff x="3887915" y="3000702"/>
            <a:chExt cx="878060" cy="1560762"/>
          </a:xfrm>
        </p:grpSpPr>
        <p:sp>
          <p:nvSpPr>
            <p:cNvPr id="181" name="Oval 180"/>
            <p:cNvSpPr/>
            <p:nvPr/>
          </p:nvSpPr>
          <p:spPr>
            <a:xfrm>
              <a:off x="4127359" y="3000702"/>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2" name="Oval 181"/>
            <p:cNvSpPr/>
            <p:nvPr/>
          </p:nvSpPr>
          <p:spPr>
            <a:xfrm>
              <a:off x="3887915" y="417184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83" name="Straight Arrow Connector 182"/>
            <p:cNvCxnSpPr>
              <a:stCxn id="181" idx="4"/>
              <a:endCxn id="184" idx="0"/>
            </p:cNvCxnSpPr>
            <p:nvPr/>
          </p:nvCxnSpPr>
          <p:spPr>
            <a:xfrm flipH="1">
              <a:off x="4314647" y="3377487"/>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84" name="Oval 183"/>
            <p:cNvSpPr/>
            <p:nvPr/>
          </p:nvSpPr>
          <p:spPr>
            <a:xfrm>
              <a:off x="4126254" y="3585666"/>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85" name="Straight Arrow Connector 184"/>
            <p:cNvCxnSpPr>
              <a:stCxn id="184" idx="4"/>
              <a:endCxn id="182" idx="0"/>
            </p:cNvCxnSpPr>
            <p:nvPr/>
          </p:nvCxnSpPr>
          <p:spPr>
            <a:xfrm flipH="1">
              <a:off x="4076308" y="3962451"/>
              <a:ext cx="238339"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a:off x="4389190" y="418467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87" name="Straight Arrow Connector 186"/>
            <p:cNvCxnSpPr>
              <a:stCxn id="184" idx="4"/>
              <a:endCxn id="186" idx="0"/>
            </p:cNvCxnSpPr>
            <p:nvPr/>
          </p:nvCxnSpPr>
          <p:spPr>
            <a:xfrm>
              <a:off x="4314647" y="3962451"/>
              <a:ext cx="262936" cy="22222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88" name="Group 187"/>
          <p:cNvGrpSpPr/>
          <p:nvPr/>
        </p:nvGrpSpPr>
        <p:grpSpPr>
          <a:xfrm>
            <a:off x="7051433" y="4646561"/>
            <a:ext cx="540239" cy="517383"/>
            <a:chOff x="2036323" y="2986745"/>
            <a:chExt cx="864105" cy="961749"/>
          </a:xfrm>
        </p:grpSpPr>
        <p:sp>
          <p:nvSpPr>
            <p:cNvPr id="189" name="Oval 188"/>
            <p:cNvSpPr/>
            <p:nvPr/>
          </p:nvSpPr>
          <p:spPr>
            <a:xfrm>
              <a:off x="2259603"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0" name="Oval 189"/>
            <p:cNvSpPr/>
            <p:nvPr/>
          </p:nvSpPr>
          <p:spPr>
            <a:xfrm>
              <a:off x="2036323" y="35717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91" name="Straight Arrow Connector 190"/>
            <p:cNvCxnSpPr>
              <a:stCxn id="189" idx="4"/>
              <a:endCxn id="190" idx="0"/>
            </p:cNvCxnSpPr>
            <p:nvPr/>
          </p:nvCxnSpPr>
          <p:spPr>
            <a:xfrm flipH="1">
              <a:off x="2224716" y="336353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92" name="Oval 191"/>
            <p:cNvSpPr/>
            <p:nvPr/>
          </p:nvSpPr>
          <p:spPr>
            <a:xfrm>
              <a:off x="2523643"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93" name="Straight Arrow Connector 192"/>
            <p:cNvCxnSpPr>
              <a:stCxn id="189" idx="4"/>
              <a:endCxn id="192" idx="0"/>
            </p:cNvCxnSpPr>
            <p:nvPr/>
          </p:nvCxnSpPr>
          <p:spPr>
            <a:xfrm>
              <a:off x="2447996" y="336353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30925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721" y="260648"/>
            <a:ext cx="8604448" cy="1323439"/>
          </a:xfrm>
          <a:prstGeom prst="rect">
            <a:avLst/>
          </a:prstGeom>
        </p:spPr>
        <p:txBody>
          <a:bodyPr wrap="square">
            <a:spAutoFit/>
          </a:bodyPr>
          <a:lstStyle/>
          <a:p>
            <a:r>
              <a:rPr lang="pt-PT" sz="4000" dirty="0" smtClean="0">
                <a:latin typeface="Berlin Sans FB Demi" panose="020E0802020502020306" pitchFamily="34" charset="0"/>
              </a:rPr>
              <a:t>The number of execution paths is extredibly high</a:t>
            </a:r>
            <a:endParaRPr lang="en-US" sz="4000" dirty="0">
              <a:latin typeface="Berlin Sans FB Demi" panose="020E0802020502020306" pitchFamily="34" charset="0"/>
            </a:endParaRPr>
          </a:p>
        </p:txBody>
      </p:sp>
      <p:sp>
        <p:nvSpPr>
          <p:cNvPr id="112" name="Rectangle 1"/>
          <p:cNvSpPr>
            <a:spLocks noChangeArrowheads="1"/>
          </p:cNvSpPr>
          <p:nvPr/>
        </p:nvSpPr>
        <p:spPr bwMode="auto">
          <a:xfrm>
            <a:off x="497714" y="1812643"/>
            <a:ext cx="5945284" cy="923330"/>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n-NO" altLang="en-US" b="1" dirty="0">
                <a:latin typeface="Courier New" panose="02070309020205020404" pitchFamily="49" charset="0"/>
                <a:cs typeface="Courier New" panose="02070309020205020404" pitchFamily="49" charset="0"/>
              </a:rPr>
              <a:t>for</a:t>
            </a:r>
            <a:r>
              <a:rPr lang="nn-NO" altLang="en-US" dirty="0">
                <a:latin typeface="Courier New" panose="02070309020205020404" pitchFamily="49" charset="0"/>
                <a:cs typeface="Courier New" panose="02070309020205020404" pitchFamily="49" charset="0"/>
              </a:rPr>
              <a:t>(</a:t>
            </a:r>
            <a:r>
              <a:rPr lang="nn-NO" altLang="en-US" b="1" dirty="0">
                <a:latin typeface="Courier New" panose="02070309020205020404" pitchFamily="49" charset="0"/>
                <a:cs typeface="Courier New" panose="02070309020205020404" pitchFamily="49" charset="0"/>
              </a:rPr>
              <a:t>int </a:t>
            </a:r>
            <a:r>
              <a:rPr lang="nn-NO" altLang="en-US" dirty="0">
                <a:latin typeface="Courier New" panose="02070309020205020404" pitchFamily="49" charset="0"/>
                <a:cs typeface="Courier New" panose="02070309020205020404" pitchFamily="49" charset="0"/>
              </a:rPr>
              <a:t>i=0; i&lt;N; i++) {</a:t>
            </a:r>
          </a:p>
          <a:p>
            <a:pPr lvl="0" eaLnBrk="0" fontAlgn="base" hangingPunct="0">
              <a:spcBef>
                <a:spcPct val="0"/>
              </a:spcBef>
              <a:spcAft>
                <a:spcPct val="0"/>
              </a:spcAft>
            </a:pPr>
            <a:r>
              <a:rPr lang="nn-NO" altLang="en-US" dirty="0" smtClean="0">
                <a:latin typeface="Courier New" panose="02070309020205020404" pitchFamily="49" charset="0"/>
                <a:cs typeface="Courier New" panose="02070309020205020404" pitchFamily="49" charset="0"/>
              </a:rPr>
              <a:t>   </a:t>
            </a:r>
            <a:r>
              <a:rPr lang="nn-NO" altLang="en-US" b="1" dirty="0" smtClean="0">
                <a:latin typeface="Courier New" panose="02070309020205020404" pitchFamily="49" charset="0"/>
                <a:cs typeface="Courier New" panose="02070309020205020404" pitchFamily="49" charset="0"/>
              </a:rPr>
              <a:t>if</a:t>
            </a:r>
            <a:r>
              <a:rPr lang="nn-NO" altLang="en-US" dirty="0" smtClean="0">
                <a:latin typeface="Courier New" panose="02070309020205020404" pitchFamily="49" charset="0"/>
                <a:cs typeface="Courier New" panose="02070309020205020404" pitchFamily="49" charset="0"/>
              </a:rPr>
              <a:t>(i </a:t>
            </a:r>
            <a:r>
              <a:rPr lang="nn-NO" altLang="en-US" dirty="0">
                <a:latin typeface="Courier New" panose="02070309020205020404" pitchFamily="49" charset="0"/>
                <a:cs typeface="Courier New" panose="02070309020205020404" pitchFamily="49" charset="0"/>
              </a:rPr>
              <a:t>&gt; </a:t>
            </a:r>
            <a:r>
              <a:rPr lang="nn-NO" altLang="en-US" dirty="0" smtClean="0">
                <a:latin typeface="Courier New" panose="02070309020205020404" pitchFamily="49" charset="0"/>
                <a:cs typeface="Courier New" panose="02070309020205020404" pitchFamily="49" charset="0"/>
              </a:rPr>
              <a:t>x) </a:t>
            </a:r>
            <a:r>
              <a:rPr lang="nn-NO" altLang="en-US" b="1" dirty="0" smtClean="0">
                <a:latin typeface="Courier New" panose="02070309020205020404" pitchFamily="49" charset="0"/>
                <a:cs typeface="Courier New" panose="02070309020205020404" pitchFamily="49" charset="0"/>
              </a:rPr>
              <a:t>cilk_spawn</a:t>
            </a:r>
            <a:r>
              <a:rPr lang="nn-NO" altLang="en-US" dirty="0" smtClean="0">
                <a:latin typeface="Courier New" panose="02070309020205020404" pitchFamily="49" charset="0"/>
                <a:cs typeface="Courier New" panose="02070309020205020404" pitchFamily="49" charset="0"/>
              </a:rPr>
              <a:t> </a:t>
            </a:r>
            <a:r>
              <a:rPr lang="nn-NO" altLang="en-US" dirty="0" smtClean="0">
                <a:latin typeface="Courier New" panose="02070309020205020404" pitchFamily="49" charset="0"/>
                <a:cs typeface="Courier New" panose="02070309020205020404" pitchFamily="49" charset="0"/>
              </a:rPr>
              <a:t>func(</a:t>
            </a:r>
            <a:r>
              <a:rPr lang="nn-NO" altLang="en-US" dirty="0" smtClean="0">
                <a:latin typeface="Courier New" panose="02070309020205020404" pitchFamily="49" charset="0"/>
                <a:cs typeface="Courier New" panose="02070309020205020404" pitchFamily="49" charset="0"/>
              </a:rPr>
              <a:t>i</a:t>
            </a:r>
            <a:r>
              <a:rPr lang="nn-NO" altLang="en-US" dirty="0" smtClean="0">
                <a:latin typeface="Courier New" panose="02070309020205020404" pitchFamily="49" charset="0"/>
                <a:cs typeface="Courier New" panose="02070309020205020404" pitchFamily="49" charset="0"/>
              </a:rPr>
              <a:t>)</a:t>
            </a:r>
            <a:r>
              <a:rPr lang="nn-NO" altLang="en-US" dirty="0" smtClean="0">
                <a:latin typeface="Courier New" panose="02070309020205020404" pitchFamily="49" charset="0"/>
                <a:cs typeface="Courier New" panose="02070309020205020404" pitchFamily="49" charset="0"/>
              </a:rPr>
              <a:t>;</a:t>
            </a:r>
          </a:p>
          <a:p>
            <a:pPr lvl="0" eaLnBrk="0" fontAlgn="base" hangingPunct="0">
              <a:spcBef>
                <a:spcPct val="0"/>
              </a:spcBef>
              <a:spcAft>
                <a:spcPct val="0"/>
              </a:spcAft>
            </a:pPr>
            <a:r>
              <a:rPr lang="nn-NO" altLang="en-US" smtClean="0">
                <a:latin typeface="Courier New" panose="02070309020205020404" pitchFamily="49" charset="0"/>
                <a:cs typeface="Courier New" panose="02070309020205020404" pitchFamily="49" charset="0"/>
              </a:rPr>
              <a:t>}</a:t>
            </a:r>
            <a:endParaRPr lang="pt-PT" altLang="en-US" dirty="0" smtClean="0">
              <a:latin typeface="Courier New" panose="02070309020205020404" pitchFamily="49" charset="0"/>
              <a:cs typeface="Courier New" panose="02070309020205020404" pitchFamily="49" charset="0"/>
            </a:endParaRPr>
          </a:p>
        </p:txBody>
      </p:sp>
      <p:sp>
        <p:nvSpPr>
          <p:cNvPr id="114" name="Rectangle 113"/>
          <p:cNvSpPr/>
          <p:nvPr/>
        </p:nvSpPr>
        <p:spPr>
          <a:xfrm>
            <a:off x="468721" y="3018144"/>
            <a:ext cx="8820472" cy="1077218"/>
          </a:xfrm>
          <a:prstGeom prst="rect">
            <a:avLst/>
          </a:prstGeom>
        </p:spPr>
        <p:txBody>
          <a:bodyPr wrap="square">
            <a:spAutoFit/>
          </a:bodyPr>
          <a:lstStyle/>
          <a:p>
            <a:r>
              <a:rPr lang="pt-PT" sz="3200" dirty="0" smtClean="0">
                <a:latin typeface="Berlin Sans FB Demi" panose="020E0802020502020306" pitchFamily="34" charset="0"/>
              </a:rPr>
              <a:t>Intuitively, we want to think that x &gt; N is the worst-case scenario, but is it?</a:t>
            </a:r>
            <a:endParaRPr lang="en-US" sz="3200" dirty="0">
              <a:latin typeface="Berlin Sans FB Demi" panose="020E0802020502020306" pitchFamily="34" charset="0"/>
            </a:endParaRPr>
          </a:p>
        </p:txBody>
      </p:sp>
    </p:spTree>
    <p:extLst>
      <p:ext uri="{BB962C8B-B14F-4D97-AF65-F5344CB8AC3E}">
        <p14:creationId xmlns:p14="http://schemas.microsoft.com/office/powerpoint/2010/main" val="232968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721" y="260648"/>
            <a:ext cx="8604448" cy="1323439"/>
          </a:xfrm>
          <a:prstGeom prst="rect">
            <a:avLst/>
          </a:prstGeom>
        </p:spPr>
        <p:txBody>
          <a:bodyPr wrap="square">
            <a:spAutoFit/>
          </a:bodyPr>
          <a:lstStyle/>
          <a:p>
            <a:r>
              <a:rPr lang="pt-PT" sz="4000" dirty="0" smtClean="0">
                <a:latin typeface="Berlin Sans FB Demi" panose="020E0802020502020306" pitchFamily="34" charset="0"/>
              </a:rPr>
              <a:t>The number of execution paths </a:t>
            </a:r>
            <a:r>
              <a:rPr lang="pt-PT" sz="4000" dirty="0">
                <a:latin typeface="Berlin Sans FB Demi" panose="020E0802020502020306" pitchFamily="34" charset="0"/>
              </a:rPr>
              <a:t>is extredibly high</a:t>
            </a:r>
            <a:endParaRPr lang="en-US" sz="4000" dirty="0">
              <a:latin typeface="Berlin Sans FB Demi" panose="020E0802020502020306" pitchFamily="34" charset="0"/>
            </a:endParaRPr>
          </a:p>
        </p:txBody>
      </p:sp>
      <p:sp>
        <p:nvSpPr>
          <p:cNvPr id="112" name="Rectangle 1"/>
          <p:cNvSpPr>
            <a:spLocks noChangeArrowheads="1"/>
          </p:cNvSpPr>
          <p:nvPr/>
        </p:nvSpPr>
        <p:spPr bwMode="auto">
          <a:xfrm>
            <a:off x="611560" y="1700808"/>
            <a:ext cx="5945284" cy="1754326"/>
          </a:xfrm>
          <a:prstGeom prst="rect">
            <a:avLst/>
          </a:prstGeom>
          <a:solidFill>
            <a:srgbClr val="F9F9F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Void compute (int* A, int i, int j) {</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b="1" dirty="0" smtClean="0">
                <a:solidFill>
                  <a:srgbClr val="00B050"/>
                </a:solidFill>
                <a:latin typeface="Courier New" panose="02070309020205020404" pitchFamily="49" charset="0"/>
                <a:cs typeface="Courier New" panose="02070309020205020404" pitchFamily="49" charset="0"/>
              </a:rPr>
              <a:t>   #pragma omp task depend(out:A[i])</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   Produce(&amp;A[i])</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b="1" dirty="0" smtClean="0">
                <a:solidFill>
                  <a:srgbClr val="00B050"/>
                </a:solidFill>
                <a:latin typeface="Courier New" panose="02070309020205020404" pitchFamily="49" charset="0"/>
                <a:cs typeface="Courier New" panose="02070309020205020404" pitchFamily="49" charset="0"/>
              </a:rPr>
              <a:t>   #</a:t>
            </a:r>
            <a:r>
              <a:rPr lang="pt-PT" altLang="en-US" b="1" dirty="0">
                <a:solidFill>
                  <a:srgbClr val="00B050"/>
                </a:solidFill>
                <a:latin typeface="Courier New" panose="02070309020205020404" pitchFamily="49" charset="0"/>
                <a:cs typeface="Courier New" panose="02070309020205020404" pitchFamily="49" charset="0"/>
              </a:rPr>
              <a:t>pragma omp </a:t>
            </a:r>
            <a:r>
              <a:rPr lang="pt-PT" altLang="en-US" b="1" dirty="0" smtClean="0">
                <a:solidFill>
                  <a:srgbClr val="00B050"/>
                </a:solidFill>
                <a:latin typeface="Courier New" panose="02070309020205020404" pitchFamily="49" charset="0"/>
                <a:cs typeface="Courier New" panose="02070309020205020404" pitchFamily="49" charset="0"/>
              </a:rPr>
              <a:t>task depend(in:A[j])</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   Consume(&amp;A[j])</a:t>
            </a:r>
          </a:p>
          <a:p>
            <a:pPr marL="0" marR="0" lvl="0" indent="0" algn="l" defTabSz="914400" rtl="0" eaLnBrk="0" fontAlgn="base" latinLnBrk="0" hangingPunct="0">
              <a:lnSpc>
                <a:spcPct val="100000"/>
              </a:lnSpc>
              <a:spcBef>
                <a:spcPct val="0"/>
              </a:spcBef>
              <a:spcAft>
                <a:spcPct val="0"/>
              </a:spcAft>
              <a:buClrTx/>
              <a:buSzTx/>
              <a:buFontTx/>
              <a:buNone/>
              <a:tabLst/>
            </a:pPr>
            <a:r>
              <a:rPr lang="pt-PT" altLang="en-US" dirty="0" smtClean="0">
                <a:latin typeface="Courier New" panose="02070309020205020404" pitchFamily="49" charset="0"/>
                <a:cs typeface="Courier New" panose="02070309020205020404" pitchFamily="49" charset="0"/>
              </a:rPr>
              <a:t>}</a:t>
            </a:r>
          </a:p>
        </p:txBody>
      </p:sp>
      <p:sp>
        <p:nvSpPr>
          <p:cNvPr id="114" name="Rectangle 113"/>
          <p:cNvSpPr/>
          <p:nvPr/>
        </p:nvSpPr>
        <p:spPr>
          <a:xfrm>
            <a:off x="468721" y="3572016"/>
            <a:ext cx="8820472" cy="584775"/>
          </a:xfrm>
          <a:prstGeom prst="rect">
            <a:avLst/>
          </a:prstGeom>
        </p:spPr>
        <p:txBody>
          <a:bodyPr wrap="square">
            <a:spAutoFit/>
          </a:bodyPr>
          <a:lstStyle/>
          <a:p>
            <a:r>
              <a:rPr lang="pt-PT" sz="3200" dirty="0" smtClean="0">
                <a:latin typeface="Berlin Sans FB Demi" panose="020E0802020502020306" pitchFamily="34" charset="0"/>
              </a:rPr>
              <a:t>Depending if i=j or i&lt;&gt;j, at runtime we will have</a:t>
            </a:r>
            <a:endParaRPr lang="en-US" sz="3200" dirty="0">
              <a:latin typeface="Berlin Sans FB Demi" panose="020E0802020502020306" pitchFamily="34" charset="0"/>
            </a:endParaRPr>
          </a:p>
        </p:txBody>
      </p:sp>
      <p:sp>
        <p:nvSpPr>
          <p:cNvPr id="119" name="Oval 118"/>
          <p:cNvSpPr/>
          <p:nvPr/>
        </p:nvSpPr>
        <p:spPr>
          <a:xfrm>
            <a:off x="1261206" y="4728784"/>
            <a:ext cx="741153" cy="716440"/>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P</a:t>
            </a:r>
            <a:endParaRPr lang="pt-PT" sz="2000" b="1" dirty="0">
              <a:solidFill>
                <a:schemeClr val="bg1"/>
              </a:solidFill>
              <a:latin typeface="Arial Black" panose="020B0A04020102020204" pitchFamily="34" charset="0"/>
            </a:endParaRPr>
          </a:p>
        </p:txBody>
      </p:sp>
      <p:sp>
        <p:nvSpPr>
          <p:cNvPr id="125" name="Oval 124"/>
          <p:cNvSpPr/>
          <p:nvPr/>
        </p:nvSpPr>
        <p:spPr>
          <a:xfrm>
            <a:off x="2483768" y="4728784"/>
            <a:ext cx="741153" cy="716440"/>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C</a:t>
            </a:r>
            <a:endParaRPr lang="pt-PT" sz="2000" b="1" dirty="0">
              <a:solidFill>
                <a:schemeClr val="bg1"/>
              </a:solidFill>
              <a:latin typeface="Arial Black" panose="020B0A04020102020204" pitchFamily="34" charset="0"/>
            </a:endParaRPr>
          </a:p>
        </p:txBody>
      </p:sp>
      <p:cxnSp>
        <p:nvCxnSpPr>
          <p:cNvPr id="133" name="Conexão recta unidireccional 48"/>
          <p:cNvCxnSpPr>
            <a:stCxn id="119" idx="6"/>
            <a:endCxn id="125" idx="2"/>
          </p:cNvCxnSpPr>
          <p:nvPr/>
        </p:nvCxnSpPr>
        <p:spPr>
          <a:xfrm>
            <a:off x="2002359" y="5087004"/>
            <a:ext cx="481409" cy="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43" name="Oval 142"/>
          <p:cNvSpPr/>
          <p:nvPr/>
        </p:nvSpPr>
        <p:spPr>
          <a:xfrm>
            <a:off x="4963705" y="4726623"/>
            <a:ext cx="741153" cy="716440"/>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P</a:t>
            </a:r>
            <a:endParaRPr lang="pt-PT" sz="2000" b="1" dirty="0">
              <a:solidFill>
                <a:schemeClr val="bg1"/>
              </a:solidFill>
              <a:latin typeface="Arial Black" panose="020B0A04020102020204" pitchFamily="34" charset="0"/>
            </a:endParaRPr>
          </a:p>
        </p:txBody>
      </p:sp>
      <p:sp>
        <p:nvSpPr>
          <p:cNvPr id="144" name="Oval 143"/>
          <p:cNvSpPr/>
          <p:nvPr/>
        </p:nvSpPr>
        <p:spPr>
          <a:xfrm>
            <a:off x="6186267" y="4726623"/>
            <a:ext cx="741153" cy="716440"/>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pt-PT" sz="2000" b="1" dirty="0" smtClean="0">
                <a:solidFill>
                  <a:schemeClr val="bg1"/>
                </a:solidFill>
                <a:latin typeface="Arial Black" panose="020B0A04020102020204" pitchFamily="34" charset="0"/>
              </a:rPr>
              <a:t>C</a:t>
            </a:r>
            <a:endParaRPr lang="pt-PT" sz="2000" b="1" dirty="0">
              <a:solidFill>
                <a:schemeClr val="bg1"/>
              </a:solidFill>
              <a:latin typeface="Arial Black" panose="020B0A04020102020204" pitchFamily="34" charset="0"/>
            </a:endParaRPr>
          </a:p>
        </p:txBody>
      </p:sp>
      <p:sp>
        <p:nvSpPr>
          <p:cNvPr id="22" name="Rectangle 21"/>
          <p:cNvSpPr/>
          <p:nvPr/>
        </p:nvSpPr>
        <p:spPr>
          <a:xfrm>
            <a:off x="1875909" y="4273673"/>
            <a:ext cx="607859" cy="584775"/>
          </a:xfrm>
          <a:prstGeom prst="rect">
            <a:avLst/>
          </a:prstGeom>
        </p:spPr>
        <p:txBody>
          <a:bodyPr wrap="none">
            <a:spAutoFit/>
          </a:bodyPr>
          <a:lstStyle/>
          <a:p>
            <a:r>
              <a:rPr lang="pt-PT" sz="3200" dirty="0">
                <a:latin typeface="Berlin Sans FB Demi" panose="020E0802020502020306" pitchFamily="34" charset="0"/>
              </a:rPr>
              <a:t>i=j</a:t>
            </a:r>
            <a:endParaRPr lang="en-US" sz="3200" dirty="0"/>
          </a:p>
        </p:txBody>
      </p:sp>
      <p:sp>
        <p:nvSpPr>
          <p:cNvPr id="146" name="Rectangle 145"/>
          <p:cNvSpPr/>
          <p:nvPr/>
        </p:nvSpPr>
        <p:spPr>
          <a:xfrm>
            <a:off x="5607356" y="4273673"/>
            <a:ext cx="740908" cy="584775"/>
          </a:xfrm>
          <a:prstGeom prst="rect">
            <a:avLst/>
          </a:prstGeom>
        </p:spPr>
        <p:txBody>
          <a:bodyPr wrap="none">
            <a:spAutoFit/>
          </a:bodyPr>
          <a:lstStyle/>
          <a:p>
            <a:r>
              <a:rPr lang="pt-PT" sz="3200" dirty="0" smtClean="0">
                <a:latin typeface="Berlin Sans FB Demi" panose="020E0802020502020306" pitchFamily="34" charset="0"/>
              </a:rPr>
              <a:t>i&lt;&gt;j</a:t>
            </a:r>
            <a:endParaRPr lang="en-US" sz="3200" dirty="0"/>
          </a:p>
        </p:txBody>
      </p:sp>
    </p:spTree>
    <p:extLst>
      <p:ext uri="{BB962C8B-B14F-4D97-AF65-F5344CB8AC3E}">
        <p14:creationId xmlns:p14="http://schemas.microsoft.com/office/powerpoint/2010/main" val="11833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animEffect transition="in" filter="fade">
                                      <p:cBhvr>
                                        <p:cTn id="21" dur="500"/>
                                        <p:tgtEl>
                                          <p:spTgt spid="1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500"/>
                                        <p:tgtEl>
                                          <p:spTgt spid="1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fade">
                                      <p:cBhvr>
                                        <p:cTn id="27" dur="500"/>
                                        <p:tgtEl>
                                          <p:spTgt spid="1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4" grpId="0"/>
      <p:bldP spid="119" grpId="0" animBg="1"/>
      <p:bldP spid="125" grpId="0" animBg="1"/>
      <p:bldP spid="143" grpId="0" animBg="1"/>
      <p:bldP spid="144" grpId="0" animBg="1"/>
      <p:bldP spid="22" grpId="0"/>
      <p:bldP spid="1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318" y="278328"/>
            <a:ext cx="8604448" cy="1323439"/>
          </a:xfrm>
          <a:prstGeom prst="rect">
            <a:avLst/>
          </a:prstGeom>
        </p:spPr>
        <p:txBody>
          <a:bodyPr wrap="square">
            <a:spAutoFit/>
          </a:bodyPr>
          <a:lstStyle/>
          <a:p>
            <a:pPr algn="ctr"/>
            <a:r>
              <a:rPr lang="pt-PT" sz="4000" dirty="0" smtClean="0">
                <a:latin typeface="Berlin Sans FB Demi" panose="020E0802020502020306" pitchFamily="34" charset="0"/>
              </a:rPr>
              <a:t>Even if we know what’s the worst path, how do we find it?</a:t>
            </a:r>
            <a:endParaRPr lang="en-US" sz="4000" dirty="0">
              <a:latin typeface="Berlin Sans FB Demi" panose="020E0802020502020306" pitchFamily="34" charset="0"/>
            </a:endParaRPr>
          </a:p>
        </p:txBody>
      </p:sp>
      <p:grpSp>
        <p:nvGrpSpPr>
          <p:cNvPr id="27" name="Group 26"/>
          <p:cNvGrpSpPr/>
          <p:nvPr/>
        </p:nvGrpSpPr>
        <p:grpSpPr>
          <a:xfrm>
            <a:off x="1990929" y="3212081"/>
            <a:ext cx="235566" cy="517382"/>
            <a:chOff x="1283858" y="2986745"/>
            <a:chExt cx="376785" cy="961749"/>
          </a:xfrm>
        </p:grpSpPr>
        <p:sp>
          <p:nvSpPr>
            <p:cNvPr id="80" name="Oval 79"/>
            <p:cNvSpPr/>
            <p:nvPr/>
          </p:nvSpPr>
          <p:spPr>
            <a:xfrm>
              <a:off x="1283858"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1" name="Oval 80"/>
            <p:cNvSpPr/>
            <p:nvPr/>
          </p:nvSpPr>
          <p:spPr>
            <a:xfrm>
              <a:off x="1283858"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82" name="Straight Arrow Connector 81"/>
            <p:cNvCxnSpPr>
              <a:stCxn id="80" idx="4"/>
              <a:endCxn id="81" idx="0"/>
            </p:cNvCxnSpPr>
            <p:nvPr/>
          </p:nvCxnSpPr>
          <p:spPr>
            <a:xfrm>
              <a:off x="1472251" y="3363530"/>
              <a:ext cx="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682106" y="4265306"/>
            <a:ext cx="236947" cy="832726"/>
            <a:chOff x="3428507" y="2986745"/>
            <a:chExt cx="378994" cy="1547932"/>
          </a:xfrm>
        </p:grpSpPr>
        <p:sp>
          <p:nvSpPr>
            <p:cNvPr id="75" name="Oval 74"/>
            <p:cNvSpPr/>
            <p:nvPr/>
          </p:nvSpPr>
          <p:spPr>
            <a:xfrm>
              <a:off x="3430716"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6" name="Oval 75"/>
            <p:cNvSpPr/>
            <p:nvPr/>
          </p:nvSpPr>
          <p:spPr>
            <a:xfrm>
              <a:off x="3428507" y="4157892"/>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77" name="Straight Arrow Connector 76"/>
            <p:cNvCxnSpPr>
              <a:stCxn id="75" idx="4"/>
              <a:endCxn id="78" idx="0"/>
            </p:cNvCxnSpPr>
            <p:nvPr/>
          </p:nvCxnSpPr>
          <p:spPr>
            <a:xfrm flipH="1">
              <a:off x="3618004" y="336353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3429611" y="357170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79" name="Straight Arrow Connector 78"/>
            <p:cNvCxnSpPr>
              <a:stCxn id="78" idx="4"/>
              <a:endCxn id="76" idx="0"/>
            </p:cNvCxnSpPr>
            <p:nvPr/>
          </p:nvCxnSpPr>
          <p:spPr>
            <a:xfrm flipH="1">
              <a:off x="3616900" y="3948494"/>
              <a:ext cx="1104"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847754" y="4241250"/>
            <a:ext cx="548964" cy="839628"/>
            <a:chOff x="3887915" y="3000702"/>
            <a:chExt cx="878060" cy="1560762"/>
          </a:xfrm>
        </p:grpSpPr>
        <p:sp>
          <p:nvSpPr>
            <p:cNvPr id="68" name="Oval 67"/>
            <p:cNvSpPr/>
            <p:nvPr/>
          </p:nvSpPr>
          <p:spPr>
            <a:xfrm>
              <a:off x="4127359" y="3000702"/>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9" name="Oval 68"/>
            <p:cNvSpPr/>
            <p:nvPr/>
          </p:nvSpPr>
          <p:spPr>
            <a:xfrm>
              <a:off x="3887915" y="417184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70" name="Straight Arrow Connector 69"/>
            <p:cNvCxnSpPr>
              <a:stCxn id="68" idx="4"/>
              <a:endCxn id="71" idx="0"/>
            </p:cNvCxnSpPr>
            <p:nvPr/>
          </p:nvCxnSpPr>
          <p:spPr>
            <a:xfrm flipH="1">
              <a:off x="4314647" y="3377487"/>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126254" y="3585666"/>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72" name="Straight Arrow Connector 71"/>
            <p:cNvCxnSpPr>
              <a:stCxn id="71" idx="4"/>
              <a:endCxn id="69" idx="0"/>
            </p:cNvCxnSpPr>
            <p:nvPr/>
          </p:nvCxnSpPr>
          <p:spPr>
            <a:xfrm flipH="1">
              <a:off x="4076308" y="3962451"/>
              <a:ext cx="238339"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4389190" y="418467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74" name="Straight Arrow Connector 73"/>
            <p:cNvCxnSpPr>
              <a:stCxn id="71" idx="4"/>
              <a:endCxn id="73" idx="0"/>
            </p:cNvCxnSpPr>
            <p:nvPr/>
          </p:nvCxnSpPr>
          <p:spPr>
            <a:xfrm>
              <a:off x="4314647" y="3962451"/>
              <a:ext cx="262936" cy="22222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2303319" y="3472546"/>
            <a:ext cx="540239" cy="517383"/>
            <a:chOff x="2036323" y="2986745"/>
            <a:chExt cx="864105" cy="961749"/>
          </a:xfrm>
        </p:grpSpPr>
        <p:sp>
          <p:nvSpPr>
            <p:cNvPr id="61" name="Oval 60"/>
            <p:cNvSpPr/>
            <p:nvPr/>
          </p:nvSpPr>
          <p:spPr>
            <a:xfrm>
              <a:off x="2259603"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Oval 61"/>
            <p:cNvSpPr/>
            <p:nvPr/>
          </p:nvSpPr>
          <p:spPr>
            <a:xfrm>
              <a:off x="2036323" y="35717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64" name="Straight Arrow Connector 63"/>
            <p:cNvCxnSpPr>
              <a:stCxn id="61" idx="4"/>
              <a:endCxn id="62" idx="0"/>
            </p:cNvCxnSpPr>
            <p:nvPr/>
          </p:nvCxnSpPr>
          <p:spPr>
            <a:xfrm flipH="1">
              <a:off x="2224716" y="336353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2523643"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67" name="Straight Arrow Connector 66"/>
            <p:cNvCxnSpPr>
              <a:stCxn id="61" idx="4"/>
              <a:endCxn id="66" idx="0"/>
            </p:cNvCxnSpPr>
            <p:nvPr/>
          </p:nvCxnSpPr>
          <p:spPr>
            <a:xfrm>
              <a:off x="2447996" y="336353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2811815" y="4939044"/>
            <a:ext cx="845011" cy="517989"/>
            <a:chOff x="5328592" y="2999575"/>
            <a:chExt cx="1351582" cy="962876"/>
          </a:xfrm>
        </p:grpSpPr>
        <p:sp>
          <p:nvSpPr>
            <p:cNvPr id="53" name="Oval 52"/>
            <p:cNvSpPr/>
            <p:nvPr/>
          </p:nvSpPr>
          <p:spPr>
            <a:xfrm>
              <a:off x="5817017"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5" name="Oval 54"/>
            <p:cNvSpPr/>
            <p:nvPr/>
          </p:nvSpPr>
          <p:spPr>
            <a:xfrm>
              <a:off x="5328592"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56" name="Straight Arrow Connector 55"/>
            <p:cNvCxnSpPr>
              <a:stCxn id="53" idx="4"/>
              <a:endCxn id="55" idx="0"/>
            </p:cNvCxnSpPr>
            <p:nvPr/>
          </p:nvCxnSpPr>
          <p:spPr>
            <a:xfrm flipH="1">
              <a:off x="5516985" y="3376360"/>
              <a:ext cx="48842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5815912"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58" name="Straight Arrow Connector 57"/>
            <p:cNvCxnSpPr>
              <a:stCxn id="53" idx="4"/>
              <a:endCxn id="57" idx="0"/>
            </p:cNvCxnSpPr>
            <p:nvPr/>
          </p:nvCxnSpPr>
          <p:spPr>
            <a:xfrm flipH="1">
              <a:off x="6004305" y="337636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6303389" y="3585666"/>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60" name="Straight Arrow Connector 59"/>
            <p:cNvCxnSpPr>
              <a:stCxn id="53" idx="4"/>
              <a:endCxn id="59" idx="0"/>
            </p:cNvCxnSpPr>
            <p:nvPr/>
          </p:nvCxnSpPr>
          <p:spPr>
            <a:xfrm>
              <a:off x="6005410" y="3376360"/>
              <a:ext cx="486372" cy="209306"/>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3139529" y="4107659"/>
            <a:ext cx="540239" cy="833333"/>
            <a:chOff x="6890444" y="2999575"/>
            <a:chExt cx="864105" cy="1549059"/>
          </a:xfrm>
        </p:grpSpPr>
        <p:sp>
          <p:nvSpPr>
            <p:cNvPr id="46" name="Oval 45"/>
            <p:cNvSpPr/>
            <p:nvPr/>
          </p:nvSpPr>
          <p:spPr>
            <a:xfrm>
              <a:off x="7113724"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7" name="Oval 46"/>
            <p:cNvSpPr/>
            <p:nvPr/>
          </p:nvSpPr>
          <p:spPr>
            <a:xfrm>
              <a:off x="6890444"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48" name="Straight Arrow Connector 47"/>
            <p:cNvCxnSpPr>
              <a:stCxn id="46" idx="4"/>
              <a:endCxn id="47" idx="0"/>
            </p:cNvCxnSpPr>
            <p:nvPr/>
          </p:nvCxnSpPr>
          <p:spPr>
            <a:xfrm flipH="1">
              <a:off x="7078837" y="337636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7377764" y="358453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50" name="Straight Arrow Connector 49"/>
            <p:cNvCxnSpPr>
              <a:stCxn id="46" idx="4"/>
              <a:endCxn id="49" idx="0"/>
            </p:cNvCxnSpPr>
            <p:nvPr/>
          </p:nvCxnSpPr>
          <p:spPr>
            <a:xfrm>
              <a:off x="7302117" y="337636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7377764" y="417184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52" name="Straight Arrow Connector 51"/>
            <p:cNvCxnSpPr>
              <a:stCxn id="49" idx="4"/>
              <a:endCxn id="51" idx="0"/>
            </p:cNvCxnSpPr>
            <p:nvPr/>
          </p:nvCxnSpPr>
          <p:spPr>
            <a:xfrm>
              <a:off x="7566157" y="3961324"/>
              <a:ext cx="0" cy="210525"/>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2905166" y="2819747"/>
            <a:ext cx="721390" cy="1156912"/>
            <a:chOff x="3777529" y="4657915"/>
            <a:chExt cx="1141419" cy="2127379"/>
          </a:xfrm>
        </p:grpSpPr>
        <p:sp>
          <p:nvSpPr>
            <p:cNvPr id="35" name="Oval 34"/>
            <p:cNvSpPr/>
            <p:nvPr/>
          </p:nvSpPr>
          <p:spPr>
            <a:xfrm>
              <a:off x="4055838" y="465791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6" name="Oval 35"/>
            <p:cNvSpPr/>
            <p:nvPr/>
          </p:nvSpPr>
          <p:spPr>
            <a:xfrm>
              <a:off x="3777529" y="5829062"/>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37" name="Straight Arrow Connector 36"/>
            <p:cNvCxnSpPr>
              <a:stCxn id="35" idx="4"/>
              <a:endCxn id="38" idx="0"/>
            </p:cNvCxnSpPr>
            <p:nvPr/>
          </p:nvCxnSpPr>
          <p:spPr>
            <a:xfrm flipH="1">
              <a:off x="4243126" y="5034700"/>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4054733" y="524287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39" name="Straight Arrow Connector 38"/>
            <p:cNvCxnSpPr>
              <a:stCxn id="38" idx="4"/>
              <a:endCxn id="36" idx="0"/>
            </p:cNvCxnSpPr>
            <p:nvPr/>
          </p:nvCxnSpPr>
          <p:spPr>
            <a:xfrm flipH="1">
              <a:off x="3965922" y="5619664"/>
              <a:ext cx="277204"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8" idx="4"/>
              <a:endCxn id="41" idx="0"/>
            </p:cNvCxnSpPr>
            <p:nvPr/>
          </p:nvCxnSpPr>
          <p:spPr>
            <a:xfrm>
              <a:off x="4243126" y="5619664"/>
              <a:ext cx="235947"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4290680" y="5829062"/>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sp>
          <p:nvSpPr>
            <p:cNvPr id="42" name="Oval 41"/>
            <p:cNvSpPr/>
            <p:nvPr/>
          </p:nvSpPr>
          <p:spPr>
            <a:xfrm>
              <a:off x="4051584" y="64085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43" name="Straight Arrow Connector 42"/>
            <p:cNvCxnSpPr>
              <a:stCxn id="41" idx="4"/>
              <a:endCxn id="42" idx="0"/>
            </p:cNvCxnSpPr>
            <p:nvPr/>
          </p:nvCxnSpPr>
          <p:spPr>
            <a:xfrm flipH="1">
              <a:off x="4239977" y="6205847"/>
              <a:ext cx="239096" cy="202662"/>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41" idx="4"/>
              <a:endCxn id="45" idx="0"/>
            </p:cNvCxnSpPr>
            <p:nvPr/>
          </p:nvCxnSpPr>
          <p:spPr>
            <a:xfrm>
              <a:off x="4479073" y="6205847"/>
              <a:ext cx="251483" cy="202662"/>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542163" y="64085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grpSp>
      <p:grpSp>
        <p:nvGrpSpPr>
          <p:cNvPr id="84" name="Group 83"/>
          <p:cNvGrpSpPr/>
          <p:nvPr/>
        </p:nvGrpSpPr>
        <p:grpSpPr>
          <a:xfrm>
            <a:off x="2337872" y="2466975"/>
            <a:ext cx="540239" cy="833333"/>
            <a:chOff x="6890444" y="2999575"/>
            <a:chExt cx="864105" cy="1549059"/>
          </a:xfrm>
        </p:grpSpPr>
        <p:sp>
          <p:nvSpPr>
            <p:cNvPr id="85" name="Oval 84"/>
            <p:cNvSpPr/>
            <p:nvPr/>
          </p:nvSpPr>
          <p:spPr>
            <a:xfrm>
              <a:off x="7113724" y="299957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6" name="Oval 85"/>
            <p:cNvSpPr/>
            <p:nvPr/>
          </p:nvSpPr>
          <p:spPr>
            <a:xfrm>
              <a:off x="6890444" y="358453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87" name="Straight Arrow Connector 86"/>
            <p:cNvCxnSpPr>
              <a:stCxn id="85" idx="4"/>
              <a:endCxn id="86" idx="0"/>
            </p:cNvCxnSpPr>
            <p:nvPr/>
          </p:nvCxnSpPr>
          <p:spPr>
            <a:xfrm flipH="1">
              <a:off x="7078837" y="337636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7377764" y="3584539"/>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89" name="Straight Arrow Connector 88"/>
            <p:cNvCxnSpPr>
              <a:stCxn id="85" idx="4"/>
              <a:endCxn id="88" idx="0"/>
            </p:cNvCxnSpPr>
            <p:nvPr/>
          </p:nvCxnSpPr>
          <p:spPr>
            <a:xfrm>
              <a:off x="7302117" y="337636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90" name="Oval 89"/>
            <p:cNvSpPr/>
            <p:nvPr/>
          </p:nvSpPr>
          <p:spPr>
            <a:xfrm>
              <a:off x="7377764" y="417184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91" name="Straight Arrow Connector 90"/>
            <p:cNvCxnSpPr>
              <a:stCxn id="88" idx="4"/>
              <a:endCxn id="90" idx="0"/>
            </p:cNvCxnSpPr>
            <p:nvPr/>
          </p:nvCxnSpPr>
          <p:spPr>
            <a:xfrm>
              <a:off x="7566157" y="3961324"/>
              <a:ext cx="0" cy="210525"/>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3796940" y="3097612"/>
            <a:ext cx="235566" cy="517382"/>
            <a:chOff x="1283858" y="2986745"/>
            <a:chExt cx="376785" cy="961749"/>
          </a:xfrm>
        </p:grpSpPr>
        <p:sp>
          <p:nvSpPr>
            <p:cNvPr id="93" name="Oval 92"/>
            <p:cNvSpPr/>
            <p:nvPr/>
          </p:nvSpPr>
          <p:spPr>
            <a:xfrm>
              <a:off x="1283858"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4" name="Oval 93"/>
            <p:cNvSpPr/>
            <p:nvPr/>
          </p:nvSpPr>
          <p:spPr>
            <a:xfrm>
              <a:off x="1283858"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95" name="Straight Arrow Connector 94"/>
            <p:cNvCxnSpPr>
              <a:stCxn id="93" idx="4"/>
              <a:endCxn id="94" idx="0"/>
            </p:cNvCxnSpPr>
            <p:nvPr/>
          </p:nvCxnSpPr>
          <p:spPr>
            <a:xfrm>
              <a:off x="1472251" y="3363530"/>
              <a:ext cx="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a:off x="3790401" y="4935264"/>
            <a:ext cx="548964" cy="839628"/>
            <a:chOff x="3887915" y="3000702"/>
            <a:chExt cx="878060" cy="1560762"/>
          </a:xfrm>
        </p:grpSpPr>
        <p:sp>
          <p:nvSpPr>
            <p:cNvPr id="97" name="Oval 96"/>
            <p:cNvSpPr/>
            <p:nvPr/>
          </p:nvSpPr>
          <p:spPr>
            <a:xfrm>
              <a:off x="4127359" y="3000702"/>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8" name="Oval 97"/>
            <p:cNvSpPr/>
            <p:nvPr/>
          </p:nvSpPr>
          <p:spPr>
            <a:xfrm>
              <a:off x="3887915" y="417184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99" name="Straight Arrow Connector 98"/>
            <p:cNvCxnSpPr>
              <a:stCxn id="97" idx="4"/>
              <a:endCxn id="100" idx="0"/>
            </p:cNvCxnSpPr>
            <p:nvPr/>
          </p:nvCxnSpPr>
          <p:spPr>
            <a:xfrm flipH="1">
              <a:off x="4314647" y="3377487"/>
              <a:ext cx="1105"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4126254" y="3585666"/>
              <a:ext cx="376785" cy="376785"/>
            </a:xfrm>
            <a:prstGeom prst="ellipse">
              <a:avLst/>
            </a:prstGeom>
            <a:solidFill>
              <a:srgbClr val="0070C0"/>
            </a:solidFill>
            <a:ln w="3175"/>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01" name="Straight Arrow Connector 100"/>
            <p:cNvCxnSpPr>
              <a:stCxn id="100" idx="4"/>
              <a:endCxn id="98" idx="0"/>
            </p:cNvCxnSpPr>
            <p:nvPr/>
          </p:nvCxnSpPr>
          <p:spPr>
            <a:xfrm flipH="1">
              <a:off x="4076308" y="3962451"/>
              <a:ext cx="238339" cy="20939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4389190" y="418467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03" name="Straight Arrow Connector 102"/>
            <p:cNvCxnSpPr>
              <a:stCxn id="100" idx="4"/>
              <a:endCxn id="102" idx="0"/>
            </p:cNvCxnSpPr>
            <p:nvPr/>
          </p:nvCxnSpPr>
          <p:spPr>
            <a:xfrm>
              <a:off x="4314647" y="3962451"/>
              <a:ext cx="262936" cy="222228"/>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grpSp>
        <p:nvGrpSpPr>
          <p:cNvPr id="104" name="Group 103"/>
          <p:cNvGrpSpPr/>
          <p:nvPr/>
        </p:nvGrpSpPr>
        <p:grpSpPr>
          <a:xfrm>
            <a:off x="3801760" y="4001846"/>
            <a:ext cx="540239" cy="517383"/>
            <a:chOff x="2036323" y="2986745"/>
            <a:chExt cx="864105" cy="961749"/>
          </a:xfrm>
        </p:grpSpPr>
        <p:sp>
          <p:nvSpPr>
            <p:cNvPr id="105" name="Oval 104"/>
            <p:cNvSpPr/>
            <p:nvPr/>
          </p:nvSpPr>
          <p:spPr>
            <a:xfrm>
              <a:off x="2259603" y="2986745"/>
              <a:ext cx="376785" cy="376785"/>
            </a:xfrm>
            <a:prstGeom prst="ellipse">
              <a:avLst/>
            </a:prstGeom>
            <a:solidFill>
              <a:srgbClr val="00B050"/>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6" name="Oval 105"/>
            <p:cNvSpPr/>
            <p:nvPr/>
          </p:nvSpPr>
          <p:spPr>
            <a:xfrm>
              <a:off x="2036323" y="3571709"/>
              <a:ext cx="376785" cy="376785"/>
            </a:xfrm>
            <a:prstGeom prst="ellipse">
              <a:avLst/>
            </a:prstGeom>
            <a:solidFill>
              <a:srgbClr val="FFC000"/>
            </a:solidFill>
            <a:ln w="3175"/>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07" name="Straight Arrow Connector 106"/>
            <p:cNvCxnSpPr>
              <a:stCxn id="105" idx="4"/>
              <a:endCxn id="106" idx="0"/>
            </p:cNvCxnSpPr>
            <p:nvPr/>
          </p:nvCxnSpPr>
          <p:spPr>
            <a:xfrm flipH="1">
              <a:off x="2224716" y="3363530"/>
              <a:ext cx="22328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sp>
          <p:nvSpPr>
            <p:cNvPr id="108" name="Oval 107"/>
            <p:cNvSpPr/>
            <p:nvPr/>
          </p:nvSpPr>
          <p:spPr>
            <a:xfrm>
              <a:off x="2523643" y="3571709"/>
              <a:ext cx="376785" cy="376785"/>
            </a:xfrm>
            <a:prstGeom prst="ellipse">
              <a:avLst/>
            </a:prstGeom>
            <a:solidFill>
              <a:srgbClr val="C00000"/>
            </a:solidFill>
            <a:ln w="31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09" name="Straight Arrow Connector 108"/>
            <p:cNvCxnSpPr>
              <a:stCxn id="105" idx="4"/>
              <a:endCxn id="108" idx="0"/>
            </p:cNvCxnSpPr>
            <p:nvPr/>
          </p:nvCxnSpPr>
          <p:spPr>
            <a:xfrm>
              <a:off x="2447996" y="3363530"/>
              <a:ext cx="264040" cy="208179"/>
            </a:xfrm>
            <a:prstGeom prst="straightConnector1">
              <a:avLst/>
            </a:prstGeom>
            <a:ln w="3175">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a:off x="2645345" y="2228873"/>
            <a:ext cx="1997873" cy="228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915800" y="2397692"/>
            <a:ext cx="1463226" cy="7163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736350" y="2804443"/>
            <a:ext cx="490145" cy="22935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652816" y="4625042"/>
            <a:ext cx="3211569" cy="113449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076671" y="3924662"/>
            <a:ext cx="353921" cy="18502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387" name="Rectangle 16386"/>
          <p:cNvSpPr/>
          <p:nvPr/>
        </p:nvSpPr>
        <p:spPr>
          <a:xfrm>
            <a:off x="5914685" y="2097643"/>
            <a:ext cx="729687" cy="369332"/>
          </a:xfrm>
          <a:prstGeom prst="rect">
            <a:avLst/>
          </a:prstGeom>
        </p:spPr>
        <p:txBody>
          <a:bodyPr wrap="none">
            <a:spAutoFit/>
          </a:bodyPr>
          <a:lstStyle/>
          <a:p>
            <a:r>
              <a:rPr lang="pt-PT" dirty="0" smtClean="0">
                <a:latin typeface="Berlin Sans FB Demi" panose="020E0802020502020306" pitchFamily="34" charset="0"/>
              </a:rPr>
              <a:t>entry</a:t>
            </a:r>
            <a:endParaRPr lang="en-US" dirty="0"/>
          </a:p>
        </p:txBody>
      </p:sp>
      <p:sp>
        <p:nvSpPr>
          <p:cNvPr id="120" name="Rectangle 119"/>
          <p:cNvSpPr/>
          <p:nvPr/>
        </p:nvSpPr>
        <p:spPr>
          <a:xfrm>
            <a:off x="5998042" y="5447109"/>
            <a:ext cx="562975" cy="369332"/>
          </a:xfrm>
          <a:prstGeom prst="rect">
            <a:avLst/>
          </a:prstGeom>
        </p:spPr>
        <p:txBody>
          <a:bodyPr wrap="none">
            <a:spAutoFit/>
          </a:bodyPr>
          <a:lstStyle/>
          <a:p>
            <a:r>
              <a:rPr lang="pt-PT" dirty="0" smtClean="0">
                <a:latin typeface="Berlin Sans FB Demi" panose="020E0802020502020306" pitchFamily="34" charset="0"/>
              </a:rPr>
              <a:t>exit</a:t>
            </a:r>
            <a:endParaRPr lang="en-US" dirty="0"/>
          </a:p>
        </p:txBody>
      </p:sp>
      <p:pic>
        <p:nvPicPr>
          <p:cNvPr id="121" name="Picture 2" descr="http://www.clipartbest.com/cliparts/dcr/bGR/dcrbGRqc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0426" y="2558626"/>
            <a:ext cx="851463" cy="851463"/>
          </a:xfrm>
          <a:prstGeom prst="rect">
            <a:avLst/>
          </a:prstGeom>
          <a:noFill/>
          <a:extLst>
            <a:ext uri="{909E8E84-426E-40DD-AFC4-6F175D3DCCD1}">
              <a14:hiddenFill xmlns:a14="http://schemas.microsoft.com/office/drawing/2010/main">
                <a:solidFill>
                  <a:srgbClr val="FFFFFF"/>
                </a:solidFill>
              </a14:hiddenFill>
            </a:ext>
          </a:extLst>
        </p:spPr>
      </p:pic>
      <p:sp>
        <p:nvSpPr>
          <p:cNvPr id="16389" name="Freeform 16388"/>
          <p:cNvSpPr/>
          <p:nvPr/>
        </p:nvSpPr>
        <p:spPr>
          <a:xfrm>
            <a:off x="6156176" y="2276872"/>
            <a:ext cx="1582844" cy="3199808"/>
          </a:xfrm>
          <a:custGeom>
            <a:avLst/>
            <a:gdLst>
              <a:gd name="connsiteX0" fmla="*/ 98959 w 1582844"/>
              <a:gd name="connsiteY0" fmla="*/ 177934 h 3199808"/>
              <a:gd name="connsiteX1" fmla="*/ 464719 w 1582844"/>
              <a:gd name="connsiteY1" fmla="*/ 265019 h 3199808"/>
              <a:gd name="connsiteX2" fmla="*/ 403759 w 1582844"/>
              <a:gd name="connsiteY2" fmla="*/ 543694 h 3199808"/>
              <a:gd name="connsiteX3" fmla="*/ 586639 w 1582844"/>
              <a:gd name="connsiteY3" fmla="*/ 691739 h 3199808"/>
              <a:gd name="connsiteX4" fmla="*/ 839188 w 1582844"/>
              <a:gd name="connsiteY4" fmla="*/ 508859 h 3199808"/>
              <a:gd name="connsiteX5" fmla="*/ 778228 w 1582844"/>
              <a:gd name="connsiteY5" fmla="*/ 221477 h 3199808"/>
              <a:gd name="connsiteX6" fmla="*/ 865314 w 1582844"/>
              <a:gd name="connsiteY6" fmla="*/ 47305 h 3199808"/>
              <a:gd name="connsiteX7" fmla="*/ 1074319 w 1582844"/>
              <a:gd name="connsiteY7" fmla="*/ 3762 h 3199808"/>
              <a:gd name="connsiteX8" fmla="*/ 1257199 w 1582844"/>
              <a:gd name="connsiteY8" fmla="*/ 29888 h 3199808"/>
              <a:gd name="connsiteX9" fmla="*/ 1544582 w 1582844"/>
              <a:gd name="connsiteY9" fmla="*/ 247602 h 3199808"/>
              <a:gd name="connsiteX10" fmla="*/ 1561999 w 1582844"/>
              <a:gd name="connsiteY10" fmla="*/ 552402 h 3199808"/>
              <a:gd name="connsiteX11" fmla="*/ 1379119 w 1582844"/>
              <a:gd name="connsiteY11" fmla="*/ 813659 h 3199808"/>
              <a:gd name="connsiteX12" fmla="*/ 978525 w 1582844"/>
              <a:gd name="connsiteY12" fmla="*/ 935579 h 3199808"/>
              <a:gd name="connsiteX13" fmla="*/ 560514 w 1582844"/>
              <a:gd name="connsiteY13" fmla="*/ 918162 h 3199808"/>
              <a:gd name="connsiteX14" fmla="*/ 168628 w 1582844"/>
              <a:gd name="connsiteY14" fmla="*/ 926871 h 3199808"/>
              <a:gd name="connsiteX15" fmla="*/ 3165 w 1582844"/>
              <a:gd name="connsiteY15" fmla="*/ 1292631 h 3199808"/>
              <a:gd name="connsiteX16" fmla="*/ 299256 w 1582844"/>
              <a:gd name="connsiteY16" fmla="*/ 1771602 h 3199808"/>
              <a:gd name="connsiteX17" fmla="*/ 421176 w 1582844"/>
              <a:gd name="connsiteY17" fmla="*/ 2433454 h 3199808"/>
              <a:gd name="connsiteX18" fmla="*/ 151211 w 1582844"/>
              <a:gd name="connsiteY18" fmla="*/ 3199808 h 319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844" h="3199808">
                <a:moveTo>
                  <a:pt x="98959" y="177934"/>
                </a:moveTo>
                <a:cubicBezTo>
                  <a:pt x="256439" y="190996"/>
                  <a:pt x="413919" y="204059"/>
                  <a:pt x="464719" y="265019"/>
                </a:cubicBezTo>
                <a:cubicBezTo>
                  <a:pt x="515519" y="325979"/>
                  <a:pt x="383439" y="472574"/>
                  <a:pt x="403759" y="543694"/>
                </a:cubicBezTo>
                <a:cubicBezTo>
                  <a:pt x="424079" y="614814"/>
                  <a:pt x="514068" y="697545"/>
                  <a:pt x="586639" y="691739"/>
                </a:cubicBezTo>
                <a:cubicBezTo>
                  <a:pt x="659210" y="685933"/>
                  <a:pt x="807256" y="587236"/>
                  <a:pt x="839188" y="508859"/>
                </a:cubicBezTo>
                <a:cubicBezTo>
                  <a:pt x="871120" y="430482"/>
                  <a:pt x="773874" y="298403"/>
                  <a:pt x="778228" y="221477"/>
                </a:cubicBezTo>
                <a:cubicBezTo>
                  <a:pt x="782582" y="144551"/>
                  <a:pt x="815966" y="83591"/>
                  <a:pt x="865314" y="47305"/>
                </a:cubicBezTo>
                <a:cubicBezTo>
                  <a:pt x="914662" y="11019"/>
                  <a:pt x="1009005" y="6665"/>
                  <a:pt x="1074319" y="3762"/>
                </a:cubicBezTo>
                <a:cubicBezTo>
                  <a:pt x="1139633" y="859"/>
                  <a:pt x="1178822" y="-10752"/>
                  <a:pt x="1257199" y="29888"/>
                </a:cubicBezTo>
                <a:cubicBezTo>
                  <a:pt x="1335576" y="70528"/>
                  <a:pt x="1493782" y="160516"/>
                  <a:pt x="1544582" y="247602"/>
                </a:cubicBezTo>
                <a:cubicBezTo>
                  <a:pt x="1595382" y="334688"/>
                  <a:pt x="1589576" y="458059"/>
                  <a:pt x="1561999" y="552402"/>
                </a:cubicBezTo>
                <a:cubicBezTo>
                  <a:pt x="1534422" y="646745"/>
                  <a:pt x="1476365" y="749796"/>
                  <a:pt x="1379119" y="813659"/>
                </a:cubicBezTo>
                <a:cubicBezTo>
                  <a:pt x="1281873" y="877522"/>
                  <a:pt x="1114959" y="918162"/>
                  <a:pt x="978525" y="935579"/>
                </a:cubicBezTo>
                <a:cubicBezTo>
                  <a:pt x="842091" y="952996"/>
                  <a:pt x="695497" y="919613"/>
                  <a:pt x="560514" y="918162"/>
                </a:cubicBezTo>
                <a:cubicBezTo>
                  <a:pt x="425531" y="916711"/>
                  <a:pt x="261519" y="864460"/>
                  <a:pt x="168628" y="926871"/>
                </a:cubicBezTo>
                <a:cubicBezTo>
                  <a:pt x="75737" y="989282"/>
                  <a:pt x="-18606" y="1151843"/>
                  <a:pt x="3165" y="1292631"/>
                </a:cubicBezTo>
                <a:cubicBezTo>
                  <a:pt x="24936" y="1433419"/>
                  <a:pt x="229588" y="1581465"/>
                  <a:pt x="299256" y="1771602"/>
                </a:cubicBezTo>
                <a:cubicBezTo>
                  <a:pt x="368924" y="1961739"/>
                  <a:pt x="445850" y="2195420"/>
                  <a:pt x="421176" y="2433454"/>
                </a:cubicBezTo>
                <a:cubicBezTo>
                  <a:pt x="396502" y="2671488"/>
                  <a:pt x="273856" y="2935648"/>
                  <a:pt x="151211" y="3199808"/>
                </a:cubicBezTo>
              </a:path>
            </a:pathLst>
          </a:custGeom>
          <a:noFill/>
          <a:ln>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0" name="Freeform 16389"/>
          <p:cNvSpPr/>
          <p:nvPr/>
        </p:nvSpPr>
        <p:spPr>
          <a:xfrm>
            <a:off x="5711433" y="2453119"/>
            <a:ext cx="532995" cy="1140823"/>
          </a:xfrm>
          <a:custGeom>
            <a:avLst/>
            <a:gdLst>
              <a:gd name="connsiteX0" fmla="*/ 532995 w 532995"/>
              <a:gd name="connsiteY0" fmla="*/ 0 h 1140823"/>
              <a:gd name="connsiteX1" fmla="*/ 202070 w 532995"/>
              <a:gd name="connsiteY1" fmla="*/ 165463 h 1140823"/>
              <a:gd name="connsiteX2" fmla="*/ 1773 w 532995"/>
              <a:gd name="connsiteY2" fmla="*/ 444137 h 1140823"/>
              <a:gd name="connsiteX3" fmla="*/ 123693 w 532995"/>
              <a:gd name="connsiteY3" fmla="*/ 984069 h 1140823"/>
              <a:gd name="connsiteX4" fmla="*/ 445910 w 532995"/>
              <a:gd name="connsiteY4" fmla="*/ 1140823 h 1140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95" h="1140823">
                <a:moveTo>
                  <a:pt x="532995" y="0"/>
                </a:moveTo>
                <a:cubicBezTo>
                  <a:pt x="411801" y="45720"/>
                  <a:pt x="290607" y="91440"/>
                  <a:pt x="202070" y="165463"/>
                </a:cubicBezTo>
                <a:cubicBezTo>
                  <a:pt x="113533" y="239486"/>
                  <a:pt x="14836" y="307703"/>
                  <a:pt x="1773" y="444137"/>
                </a:cubicBezTo>
                <a:cubicBezTo>
                  <a:pt x="-11290" y="580571"/>
                  <a:pt x="49670" y="867955"/>
                  <a:pt x="123693" y="984069"/>
                </a:cubicBezTo>
                <a:cubicBezTo>
                  <a:pt x="197716" y="1100183"/>
                  <a:pt x="321813" y="1120503"/>
                  <a:pt x="445910" y="11408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0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nodeType="afterEffect">
                                  <p:stCondLst>
                                    <p:cond delay="1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nodeType="afterEffect">
                                  <p:stCondLst>
                                    <p:cond delay="10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nodeType="afterEffect">
                                  <p:stCondLst>
                                    <p:cond delay="10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1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10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nodeType="afterEffect">
                                  <p:stCondLst>
                                    <p:cond delay="100"/>
                                  </p:stCondLst>
                                  <p:childTnLst>
                                    <p:set>
                                      <p:cBhvr>
                                        <p:cTn id="27" dur="1" fill="hold">
                                          <p:stCondLst>
                                            <p:cond delay="0"/>
                                          </p:stCondLst>
                                        </p:cTn>
                                        <p:tgtEl>
                                          <p:spTgt spid="84"/>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nodeType="afterEffect">
                                  <p:stCondLst>
                                    <p:cond delay="100"/>
                                  </p:stCondLst>
                                  <p:childTnLst>
                                    <p:set>
                                      <p:cBhvr>
                                        <p:cTn id="30" dur="1" fill="hold">
                                          <p:stCondLst>
                                            <p:cond delay="0"/>
                                          </p:stCondLst>
                                        </p:cTn>
                                        <p:tgtEl>
                                          <p:spTgt spid="92"/>
                                        </p:tgtEl>
                                        <p:attrNameLst>
                                          <p:attrName>style.visibility</p:attrName>
                                        </p:attrNameLst>
                                      </p:cBhvr>
                                      <p:to>
                                        <p:strVal val="visible"/>
                                      </p:to>
                                    </p:set>
                                  </p:childTnLst>
                                </p:cTn>
                              </p:par>
                            </p:childTnLst>
                          </p:cTn>
                        </p:par>
                        <p:par>
                          <p:cTn id="31" fill="hold">
                            <p:stCondLst>
                              <p:cond delay="800"/>
                            </p:stCondLst>
                            <p:childTnLst>
                              <p:par>
                                <p:cTn id="32" presetID="1" presetClass="entr" presetSubtype="0" fill="hold" nodeType="afterEffect">
                                  <p:stCondLst>
                                    <p:cond delay="100"/>
                                  </p:stCondLst>
                                  <p:childTnLst>
                                    <p:set>
                                      <p:cBhvr>
                                        <p:cTn id="33" dur="1" fill="hold">
                                          <p:stCondLst>
                                            <p:cond delay="0"/>
                                          </p:stCondLst>
                                        </p:cTn>
                                        <p:tgtEl>
                                          <p:spTgt spid="96"/>
                                        </p:tgtEl>
                                        <p:attrNameLst>
                                          <p:attrName>style.visibility</p:attrName>
                                        </p:attrNameLst>
                                      </p:cBhvr>
                                      <p:to>
                                        <p:strVal val="visible"/>
                                      </p:to>
                                    </p:set>
                                  </p:childTnLst>
                                </p:cTn>
                              </p:par>
                            </p:childTnLst>
                          </p:cTn>
                        </p:par>
                        <p:par>
                          <p:cTn id="34" fill="hold">
                            <p:stCondLst>
                              <p:cond delay="900"/>
                            </p:stCondLst>
                            <p:childTnLst>
                              <p:par>
                                <p:cTn id="35" presetID="1" presetClass="entr" presetSubtype="0" fill="hold" nodeType="afterEffect">
                                  <p:stCondLst>
                                    <p:cond delay="10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500"/>
                                        <p:tgtEl>
                                          <p:spTgt spid="110"/>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113"/>
                                        </p:tgtEl>
                                        <p:attrNameLst>
                                          <p:attrName>style.visibility</p:attrName>
                                        </p:attrNameLst>
                                      </p:cBhvr>
                                      <p:to>
                                        <p:strVal val="visible"/>
                                      </p:to>
                                    </p:set>
                                    <p:animEffect transition="in" filter="fade">
                                      <p:cBhvr>
                                        <p:cTn id="53" dur="500"/>
                                        <p:tgtEl>
                                          <p:spTgt spid="113"/>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500"/>
                                        <p:tgtEl>
                                          <p:spTgt spid="1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387"/>
                                        </p:tgtEl>
                                        <p:attrNameLst>
                                          <p:attrName>style.visibility</p:attrName>
                                        </p:attrNameLst>
                                      </p:cBhvr>
                                      <p:to>
                                        <p:strVal val="visible"/>
                                      </p:to>
                                    </p:set>
                                    <p:animEffect transition="in" filter="fade">
                                      <p:cBhvr>
                                        <p:cTn id="62" dur="500"/>
                                        <p:tgtEl>
                                          <p:spTgt spid="1638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fade">
                                      <p:cBhvr>
                                        <p:cTn id="65" dur="500"/>
                                        <p:tgtEl>
                                          <p:spTgt spid="12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389"/>
                                        </p:tgtEl>
                                        <p:attrNameLst>
                                          <p:attrName>style.visibility</p:attrName>
                                        </p:attrNameLst>
                                      </p:cBhvr>
                                      <p:to>
                                        <p:strVal val="visible"/>
                                      </p:to>
                                    </p:set>
                                    <p:animEffect transition="in" filter="fade">
                                      <p:cBhvr>
                                        <p:cTn id="70" dur="500"/>
                                        <p:tgtEl>
                                          <p:spTgt spid="1638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390"/>
                                        </p:tgtEl>
                                        <p:attrNameLst>
                                          <p:attrName>style.visibility</p:attrName>
                                        </p:attrNameLst>
                                      </p:cBhvr>
                                      <p:to>
                                        <p:strVal val="visible"/>
                                      </p:to>
                                    </p:set>
                                    <p:animEffect transition="in" filter="fade">
                                      <p:cBhvr>
                                        <p:cTn id="75" dur="500"/>
                                        <p:tgtEl>
                                          <p:spTgt spid="1639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20" grpId="0"/>
      <p:bldP spid="16389" grpId="0" animBg="1"/>
      <p:bldP spid="1639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9552" y="476672"/>
            <a:ext cx="8433385" cy="1754326"/>
          </a:xfrm>
          <a:prstGeom prst="rect">
            <a:avLst/>
          </a:prstGeom>
        </p:spPr>
        <p:txBody>
          <a:bodyPr wrap="square">
            <a:spAutoFit/>
          </a:bodyPr>
          <a:lstStyle/>
          <a:p>
            <a:pPr algn="just"/>
            <a:r>
              <a:rPr lang="pt-PT" sz="3600" dirty="0">
                <a:latin typeface="Berlin Sans FB Demi" panose="020E0802020502020306" pitchFamily="34" charset="0"/>
              </a:rPr>
              <a:t>A </a:t>
            </a:r>
            <a:r>
              <a:rPr lang="pt-PT" sz="3600" dirty="0" smtClean="0">
                <a:latin typeface="Berlin Sans FB Demi" panose="020E0802020502020306" pitchFamily="34" charset="0"/>
              </a:rPr>
              <a:t>many-core platform, it </a:t>
            </a:r>
            <a:r>
              <a:rPr lang="pt-PT" sz="3600" dirty="0">
                <a:latin typeface="Berlin Sans FB Demi" panose="020E0802020502020306" pitchFamily="34" charset="0"/>
              </a:rPr>
              <a:t>is </a:t>
            </a:r>
            <a:r>
              <a:rPr lang="pt-PT" sz="3600" dirty="0" smtClean="0">
                <a:latin typeface="Berlin Sans FB Demi" panose="020E0802020502020306" pitchFamily="34" charset="0"/>
              </a:rPr>
              <a:t>like an entire </a:t>
            </a:r>
            <a:r>
              <a:rPr lang="pt-PT" sz="3600" dirty="0">
                <a:latin typeface="Berlin Sans FB Demi" panose="020E0802020502020306" pitchFamily="34" charset="0"/>
              </a:rPr>
              <a:t>distributed </a:t>
            </a:r>
            <a:r>
              <a:rPr lang="pt-PT" sz="3600" dirty="0" smtClean="0">
                <a:latin typeface="Berlin Sans FB Demi" panose="020E0802020502020306" pitchFamily="34" charset="0"/>
              </a:rPr>
              <a:t>system squeezed into a single chip.</a:t>
            </a:r>
            <a:endParaRPr lang="en-US" sz="3600" dirty="0">
              <a:latin typeface="Berlin Sans FB Demi" panose="020E0802020502020306" pitchFamily="34" charset="0"/>
            </a:endParaRPr>
          </a:p>
        </p:txBody>
      </p:sp>
      <p:sp>
        <p:nvSpPr>
          <p:cNvPr id="3" name="Rectangle 2"/>
          <p:cNvSpPr/>
          <p:nvPr/>
        </p:nvSpPr>
        <p:spPr>
          <a:xfrm>
            <a:off x="531031" y="2420888"/>
            <a:ext cx="8441905" cy="3539430"/>
          </a:xfrm>
          <a:prstGeom prst="rect">
            <a:avLst/>
          </a:prstGeom>
        </p:spPr>
        <p:txBody>
          <a:bodyPr wrap="square">
            <a:spAutoFit/>
          </a:bodyPr>
          <a:lstStyle/>
          <a:p>
            <a:pPr algn="just"/>
            <a:r>
              <a:rPr lang="en-US" sz="2800" dirty="0" smtClean="0">
                <a:latin typeface="Berlin Sans FB Demi" panose="020E0802020502020306" pitchFamily="34" charset="0"/>
              </a:rPr>
              <a:t>“A </a:t>
            </a:r>
            <a:r>
              <a:rPr lang="en-US" sz="2800" dirty="0">
                <a:solidFill>
                  <a:srgbClr val="FF0000"/>
                </a:solidFill>
                <a:latin typeface="Berlin Sans FB Demi" panose="020E0802020502020306" pitchFamily="34" charset="0"/>
              </a:rPr>
              <a:t>distributed system </a:t>
            </a:r>
            <a:r>
              <a:rPr lang="en-US" sz="2800" dirty="0">
                <a:latin typeface="Berlin Sans FB Demi" panose="020E0802020502020306" pitchFamily="34" charset="0"/>
              </a:rPr>
              <a:t>is a software system in which components located on </a:t>
            </a:r>
            <a:r>
              <a:rPr lang="en-US" sz="2800" dirty="0" smtClean="0">
                <a:solidFill>
                  <a:srgbClr val="FF0000"/>
                </a:solidFill>
                <a:latin typeface="Berlin Sans FB Demi" panose="020E0802020502020306" pitchFamily="34" charset="0"/>
              </a:rPr>
              <a:t>networked computers </a:t>
            </a:r>
            <a:r>
              <a:rPr lang="en-US" sz="2800" dirty="0" smtClean="0">
                <a:latin typeface="Berlin Sans FB Demi" panose="020E0802020502020306" pitchFamily="34" charset="0"/>
              </a:rPr>
              <a:t>communicate </a:t>
            </a:r>
            <a:r>
              <a:rPr lang="en-US" sz="2800" dirty="0">
                <a:latin typeface="Berlin Sans FB Demi" panose="020E0802020502020306" pitchFamily="34" charset="0"/>
              </a:rPr>
              <a:t>and coordinate their actions </a:t>
            </a:r>
            <a:r>
              <a:rPr lang="en-US" sz="2800" dirty="0" smtClean="0">
                <a:latin typeface="Berlin Sans FB Demi" panose="020E0802020502020306" pitchFamily="34" charset="0"/>
              </a:rPr>
              <a:t>by </a:t>
            </a:r>
            <a:r>
              <a:rPr lang="en-US" sz="2800" dirty="0" smtClean="0">
                <a:solidFill>
                  <a:srgbClr val="FF0000"/>
                </a:solidFill>
                <a:latin typeface="Berlin Sans FB Demi" panose="020E0802020502020306" pitchFamily="34" charset="0"/>
              </a:rPr>
              <a:t>passing messages</a:t>
            </a:r>
            <a:r>
              <a:rPr lang="en-US" sz="2800" dirty="0" smtClean="0">
                <a:latin typeface="Berlin Sans FB Demi" panose="020E0802020502020306" pitchFamily="34" charset="0"/>
              </a:rPr>
              <a:t>.”</a:t>
            </a:r>
          </a:p>
          <a:p>
            <a:pPr algn="just"/>
            <a:endParaRPr lang="en-US" sz="2800" dirty="0" smtClean="0">
              <a:latin typeface="Berlin Sans FB Demi" panose="020E0802020502020306" pitchFamily="34" charset="0"/>
            </a:endParaRPr>
          </a:p>
          <a:p>
            <a:pPr algn="r"/>
            <a:r>
              <a:rPr lang="en-US" sz="2800" dirty="0" smtClean="0">
                <a:latin typeface="Berlin Sans FB Demi" panose="020E0802020502020306" pitchFamily="34" charset="0"/>
              </a:rPr>
              <a:t>-- </a:t>
            </a:r>
            <a:r>
              <a:rPr lang="en-US" sz="2800" dirty="0" err="1" smtClean="0">
                <a:latin typeface="Berlin Sans FB Demi" panose="020E0802020502020306" pitchFamily="34" charset="0"/>
              </a:rPr>
              <a:t>Coulouris</a:t>
            </a:r>
            <a:r>
              <a:rPr lang="en-US" sz="2800" dirty="0">
                <a:latin typeface="Berlin Sans FB Demi" panose="020E0802020502020306" pitchFamily="34" charset="0"/>
              </a:rPr>
              <a:t>, George; Jean </a:t>
            </a:r>
            <a:r>
              <a:rPr lang="en-US" sz="2800" dirty="0" err="1">
                <a:latin typeface="Berlin Sans FB Demi" panose="020E0802020502020306" pitchFamily="34" charset="0"/>
              </a:rPr>
              <a:t>Dollimore</a:t>
            </a:r>
            <a:r>
              <a:rPr lang="en-US" sz="2800" dirty="0">
                <a:latin typeface="Berlin Sans FB Demi" panose="020E0802020502020306" pitchFamily="34" charset="0"/>
              </a:rPr>
              <a:t>; Tim </a:t>
            </a:r>
            <a:r>
              <a:rPr lang="en-US" sz="2800" dirty="0" err="1">
                <a:latin typeface="Berlin Sans FB Demi" panose="020E0802020502020306" pitchFamily="34" charset="0"/>
              </a:rPr>
              <a:t>Kindberg</a:t>
            </a:r>
            <a:r>
              <a:rPr lang="en-US" sz="2800" dirty="0">
                <a:latin typeface="Berlin Sans FB Demi" panose="020E0802020502020306" pitchFamily="34" charset="0"/>
              </a:rPr>
              <a:t>; Gordon Blair (2011). </a:t>
            </a:r>
            <a:r>
              <a:rPr lang="en-US" sz="2800" i="1" dirty="0">
                <a:latin typeface="Berlin Sans FB Demi" panose="020E0802020502020306" pitchFamily="34" charset="0"/>
              </a:rPr>
              <a:t>Distributed Systems: Concepts and Design (5th Edition)</a:t>
            </a:r>
            <a:r>
              <a:rPr lang="en-US" sz="2800" dirty="0">
                <a:latin typeface="Berlin Sans FB Demi" panose="020E0802020502020306" pitchFamily="34" charset="0"/>
              </a:rPr>
              <a:t>. Boston: Addison-Wesley.</a:t>
            </a:r>
          </a:p>
        </p:txBody>
      </p:sp>
    </p:spTree>
    <p:extLst>
      <p:ext uri="{BB962C8B-B14F-4D97-AF65-F5344CB8AC3E}">
        <p14:creationId xmlns:p14="http://schemas.microsoft.com/office/powerpoint/2010/main" val="425647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45399" y="372676"/>
            <a:ext cx="8946464" cy="1046440"/>
            <a:chOff x="179512" y="2132856"/>
            <a:chExt cx="8946464" cy="1046440"/>
          </a:xfrm>
        </p:grpSpPr>
        <p:sp>
          <p:nvSpPr>
            <p:cNvPr id="5" name="TextBox 4"/>
            <p:cNvSpPr txBox="1"/>
            <p:nvPr/>
          </p:nvSpPr>
          <p:spPr>
            <a:xfrm>
              <a:off x="179512" y="2132856"/>
              <a:ext cx="8946464" cy="1046440"/>
            </a:xfrm>
            <a:prstGeom prst="rect">
              <a:avLst/>
            </a:prstGeom>
            <a:noFill/>
          </p:spPr>
          <p:txBody>
            <a:bodyPr wrap="square" rtlCol="0">
              <a:spAutoFit/>
            </a:bodyPr>
            <a:lstStyle/>
            <a:p>
              <a:pPr algn="ctr"/>
              <a:r>
                <a:rPr lang="pt-PT" sz="4400" b="1" dirty="0" smtClean="0">
                  <a:latin typeface="Snoopy" panose="00000400000000000000" pitchFamily="2" charset="0"/>
                </a:rPr>
                <a:t>Challenge number 4</a:t>
              </a:r>
            </a:p>
            <a:p>
              <a:endParaRPr lang="pt-PT" dirty="0"/>
            </a:p>
          </p:txBody>
        </p:sp>
        <p:grpSp>
          <p:nvGrpSpPr>
            <p:cNvPr id="14" name="Group 13"/>
            <p:cNvGrpSpPr/>
            <p:nvPr/>
          </p:nvGrpSpPr>
          <p:grpSpPr>
            <a:xfrm>
              <a:off x="912202" y="2614040"/>
              <a:ext cx="7555855" cy="263610"/>
              <a:chOff x="912202" y="2614040"/>
              <a:chExt cx="7555855" cy="263610"/>
            </a:xfrm>
            <a:solidFill>
              <a:schemeClr val="accent2"/>
            </a:solidFill>
          </p:grpSpPr>
          <p:cxnSp>
            <p:nvCxnSpPr>
              <p:cNvPr id="10" name="Straight Connector 9"/>
              <p:cNvCxnSpPr/>
              <p:nvPr/>
            </p:nvCxnSpPr>
            <p:spPr>
              <a:xfrm>
                <a:off x="1331640" y="2852936"/>
                <a:ext cx="6768752"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12202"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7846473"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472532" y="1124744"/>
            <a:ext cx="8604448" cy="1323439"/>
          </a:xfrm>
          <a:prstGeom prst="rect">
            <a:avLst/>
          </a:prstGeom>
        </p:spPr>
        <p:txBody>
          <a:bodyPr wrap="square">
            <a:spAutoFit/>
          </a:bodyPr>
          <a:lstStyle/>
          <a:p>
            <a:pPr algn="ctr"/>
            <a:r>
              <a:rPr lang="pt-PT" sz="4000" dirty="0" smtClean="0">
                <a:latin typeface="Berlin Sans FB Demi" panose="020E0802020502020306" pitchFamily="34" charset="0"/>
              </a:rPr>
              <a:t>What about the use and impact of the shared resources?</a:t>
            </a:r>
            <a:endParaRPr lang="en-US" sz="4000" dirty="0">
              <a:latin typeface="Berlin Sans FB Demi" panose="020E0802020502020306" pitchFamily="34" charset="0"/>
            </a:endParaRPr>
          </a:p>
        </p:txBody>
      </p:sp>
      <p:pic>
        <p:nvPicPr>
          <p:cNvPr id="11" name="Picture 10" descr="http://2.bp.blogspot.com/_Wkf8KRzIk-o/TNWD1ZlBsXI/AAAAAAAADj4/Mrd3C2sBS6c/s1600/download-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5506" y="2708920"/>
            <a:ext cx="428625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027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ndustry-illustration.com/material/019.jpg"/>
          <p:cNvPicPr>
            <a:picLocks noChangeAspect="1" noChangeArrowheads="1"/>
          </p:cNvPicPr>
          <p:nvPr/>
        </p:nvPicPr>
        <p:blipFill rotWithShape="1">
          <a:blip r:embed="rId2">
            <a:extLst>
              <a:ext uri="{28A0092B-C50C-407E-A947-70E740481C1C}">
                <a14:useLocalDpi xmlns:a14="http://schemas.microsoft.com/office/drawing/2010/main" val="0"/>
              </a:ext>
            </a:extLst>
          </a:blip>
          <a:srcRect l="9284" t="8843" r="13343" b="11574"/>
          <a:stretch/>
        </p:blipFill>
        <p:spPr bwMode="auto">
          <a:xfrm>
            <a:off x="2004416" y="3416204"/>
            <a:ext cx="1600179" cy="115212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110013" y="2768132"/>
            <a:ext cx="1388984" cy="440449"/>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pic>
        <p:nvPicPr>
          <p:cNvPr id="15" name="Picture 2" descr="http://industry-illustration.com/material/019.jpg"/>
          <p:cNvPicPr>
            <a:picLocks noChangeAspect="1" noChangeArrowheads="1"/>
          </p:cNvPicPr>
          <p:nvPr/>
        </p:nvPicPr>
        <p:blipFill rotWithShape="1">
          <a:blip r:embed="rId2">
            <a:extLst>
              <a:ext uri="{28A0092B-C50C-407E-A947-70E740481C1C}">
                <a14:useLocalDpi xmlns:a14="http://schemas.microsoft.com/office/drawing/2010/main" val="0"/>
              </a:ext>
            </a:extLst>
          </a:blip>
          <a:srcRect l="9284" t="8843" r="13343" b="11574"/>
          <a:stretch/>
        </p:blipFill>
        <p:spPr bwMode="auto">
          <a:xfrm>
            <a:off x="5820840" y="3416204"/>
            <a:ext cx="1600179" cy="1152128"/>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5926437" y="2768132"/>
            <a:ext cx="1388984" cy="440449"/>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grpSp>
        <p:nvGrpSpPr>
          <p:cNvPr id="41" name="Group 40"/>
          <p:cNvGrpSpPr/>
          <p:nvPr/>
        </p:nvGrpSpPr>
        <p:grpSpPr>
          <a:xfrm>
            <a:off x="2804504" y="1461658"/>
            <a:ext cx="3816426" cy="1481482"/>
            <a:chOff x="2804504" y="826382"/>
            <a:chExt cx="3816426" cy="1481482"/>
          </a:xfrm>
        </p:grpSpPr>
        <p:grpSp>
          <p:nvGrpSpPr>
            <p:cNvPr id="4" name="Group 3"/>
            <p:cNvGrpSpPr/>
            <p:nvPr/>
          </p:nvGrpSpPr>
          <p:grpSpPr>
            <a:xfrm>
              <a:off x="4042008" y="826382"/>
              <a:ext cx="1656184" cy="1481482"/>
              <a:chOff x="3851920" y="3573016"/>
              <a:chExt cx="1656184" cy="1481482"/>
            </a:xfrm>
          </p:grpSpPr>
          <p:pic>
            <p:nvPicPr>
              <p:cNvPr id="4100" name="Picture 4" descr="https://encrypted-tbn2.gstatic.com/images?q=tbn:ANd9GcTSikMM-EMPCnyKudkshsrBowCEKVVzuddgtczW_kYD3dT-TR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573016"/>
                <a:ext cx="1656184" cy="1481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940855">
                <a:off x="4461621" y="4129092"/>
                <a:ext cx="808235" cy="369332"/>
              </a:xfrm>
              <a:prstGeom prst="rect">
                <a:avLst/>
              </a:prstGeom>
              <a:noFill/>
              <a:scene3d>
                <a:camera prst="isometricOffAxis1Right"/>
                <a:lightRig rig="threePt" dir="t"/>
              </a:scene3d>
            </p:spPr>
            <p:txBody>
              <a:bodyPr wrap="none" rtlCol="0">
                <a:spAutoFit/>
              </a:bodyPr>
              <a:lstStyle/>
              <a:p>
                <a:r>
                  <a:rPr lang="pt-PT" dirty="0" smtClean="0">
                    <a:latin typeface="Berlin Sans FB Demi" panose="020E0802020502020306" pitchFamily="34" charset="0"/>
                  </a:rPr>
                  <a:t>Cache</a:t>
                </a:r>
                <a:endParaRPr lang="en-US" dirty="0">
                  <a:latin typeface="Berlin Sans FB Demi" panose="020E0802020502020306" pitchFamily="34" charset="0"/>
                </a:endParaRPr>
              </a:p>
            </p:txBody>
          </p:sp>
        </p:grpSp>
        <p:cxnSp>
          <p:nvCxnSpPr>
            <p:cNvPr id="7" name="Elbow Connector 6"/>
            <p:cNvCxnSpPr>
              <a:stCxn id="11" idx="0"/>
            </p:cNvCxnSpPr>
            <p:nvPr/>
          </p:nvCxnSpPr>
          <p:spPr>
            <a:xfrm rot="5400000" flipH="1" flipV="1">
              <a:off x="3081350" y="1290277"/>
              <a:ext cx="565734" cy="1119425"/>
            </a:xfrm>
            <a:prstGeom prst="bentConnector2">
              <a:avLst/>
            </a:prstGeom>
            <a:ln w="38100">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6" idx="0"/>
              <a:endCxn id="4100" idx="3"/>
            </p:cNvCxnSpPr>
            <p:nvPr/>
          </p:nvCxnSpPr>
          <p:spPr>
            <a:xfrm rot="16200000" flipV="1">
              <a:off x="5840691" y="1424625"/>
              <a:ext cx="637741" cy="922737"/>
            </a:xfrm>
            <a:prstGeom prst="bentConnector2">
              <a:avLst/>
            </a:prstGeom>
            <a:ln w="38100">
              <a:solidFill>
                <a:srgbClr val="92D05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835696" y="2768132"/>
            <a:ext cx="1923677" cy="440449"/>
            <a:chOff x="1835696" y="2132856"/>
            <a:chExt cx="1923677" cy="440449"/>
          </a:xfrm>
        </p:grpSpPr>
        <p:sp>
          <p:nvSpPr>
            <p:cNvPr id="49" name="Rounded Rectangle 48"/>
            <p:cNvSpPr/>
            <p:nvPr/>
          </p:nvSpPr>
          <p:spPr>
            <a:xfrm>
              <a:off x="1835696" y="2132856"/>
              <a:ext cx="1923677" cy="440449"/>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0" name="Rounded Rectangle 49"/>
            <p:cNvSpPr/>
            <p:nvPr/>
          </p:nvSpPr>
          <p:spPr>
            <a:xfrm>
              <a:off x="1846493" y="2148149"/>
              <a:ext cx="261058" cy="411480"/>
            </a:xfrm>
            <a:prstGeom prst="roundRect">
              <a:avLst>
                <a:gd name="adj" fmla="val 0"/>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sp>
          <p:nvSpPr>
            <p:cNvPr id="51" name="Rounded Rectangle 50"/>
            <p:cNvSpPr/>
            <p:nvPr/>
          </p:nvSpPr>
          <p:spPr>
            <a:xfrm>
              <a:off x="3481909" y="2149591"/>
              <a:ext cx="261058" cy="411480"/>
            </a:xfrm>
            <a:prstGeom prst="roundRect">
              <a:avLst>
                <a:gd name="adj" fmla="val 0"/>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grpSp>
      <p:grpSp>
        <p:nvGrpSpPr>
          <p:cNvPr id="52" name="Group 51"/>
          <p:cNvGrpSpPr/>
          <p:nvPr/>
        </p:nvGrpSpPr>
        <p:grpSpPr>
          <a:xfrm>
            <a:off x="5659090" y="2768132"/>
            <a:ext cx="1923677" cy="440449"/>
            <a:chOff x="1835696" y="2132856"/>
            <a:chExt cx="1923677" cy="440449"/>
          </a:xfrm>
        </p:grpSpPr>
        <p:sp>
          <p:nvSpPr>
            <p:cNvPr id="53" name="Rounded Rectangle 52"/>
            <p:cNvSpPr/>
            <p:nvPr/>
          </p:nvSpPr>
          <p:spPr>
            <a:xfrm>
              <a:off x="1835696" y="2132856"/>
              <a:ext cx="1923677" cy="440449"/>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54" name="Rounded Rectangle 53"/>
            <p:cNvSpPr/>
            <p:nvPr/>
          </p:nvSpPr>
          <p:spPr>
            <a:xfrm>
              <a:off x="1846493" y="2148149"/>
              <a:ext cx="261058" cy="411480"/>
            </a:xfrm>
            <a:prstGeom prst="roundRect">
              <a:avLst>
                <a:gd name="adj" fmla="val 0"/>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sp>
          <p:nvSpPr>
            <p:cNvPr id="55" name="Rounded Rectangle 54"/>
            <p:cNvSpPr/>
            <p:nvPr/>
          </p:nvSpPr>
          <p:spPr>
            <a:xfrm>
              <a:off x="3481909" y="2149591"/>
              <a:ext cx="261058" cy="411480"/>
            </a:xfrm>
            <a:prstGeom prst="roundRect">
              <a:avLst>
                <a:gd name="adj" fmla="val 0"/>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grpSp>
      <p:grpSp>
        <p:nvGrpSpPr>
          <p:cNvPr id="44" name="Group 43"/>
          <p:cNvGrpSpPr/>
          <p:nvPr/>
        </p:nvGrpSpPr>
        <p:grpSpPr>
          <a:xfrm>
            <a:off x="1547664" y="2768132"/>
            <a:ext cx="2494344" cy="440449"/>
            <a:chOff x="1547664" y="2627436"/>
            <a:chExt cx="2494344" cy="440449"/>
          </a:xfrm>
        </p:grpSpPr>
        <p:sp>
          <p:nvSpPr>
            <p:cNvPr id="59" name="Rounded Rectangle 58"/>
            <p:cNvSpPr/>
            <p:nvPr/>
          </p:nvSpPr>
          <p:spPr>
            <a:xfrm>
              <a:off x="1547664" y="2627436"/>
              <a:ext cx="2494344" cy="440449"/>
            </a:xfrm>
            <a:prstGeom prst="roundRect">
              <a:avLst>
                <a:gd name="adj" fmla="val 0"/>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60" name="Rounded Rectangle 59"/>
            <p:cNvSpPr/>
            <p:nvPr/>
          </p:nvSpPr>
          <p:spPr>
            <a:xfrm>
              <a:off x="1567003" y="2642729"/>
              <a:ext cx="532054" cy="411480"/>
            </a:xfrm>
            <a:prstGeom prst="roundRect">
              <a:avLst>
                <a:gd name="adj" fmla="val 0"/>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sp>
          <p:nvSpPr>
            <p:cNvPr id="61" name="Rounded Rectangle 60"/>
            <p:cNvSpPr/>
            <p:nvPr/>
          </p:nvSpPr>
          <p:spPr>
            <a:xfrm>
              <a:off x="3473414" y="2644171"/>
              <a:ext cx="548640" cy="411480"/>
            </a:xfrm>
            <a:prstGeom prst="roundRect">
              <a:avLst>
                <a:gd name="adj" fmla="val 0"/>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grpSp>
      <p:grpSp>
        <p:nvGrpSpPr>
          <p:cNvPr id="63" name="Group 62"/>
          <p:cNvGrpSpPr/>
          <p:nvPr/>
        </p:nvGrpSpPr>
        <p:grpSpPr>
          <a:xfrm>
            <a:off x="5385455" y="2771860"/>
            <a:ext cx="2494344" cy="440449"/>
            <a:chOff x="1547664" y="2627436"/>
            <a:chExt cx="2494344" cy="440449"/>
          </a:xfrm>
        </p:grpSpPr>
        <p:sp>
          <p:nvSpPr>
            <p:cNvPr id="64" name="Rounded Rectangle 63"/>
            <p:cNvSpPr/>
            <p:nvPr/>
          </p:nvSpPr>
          <p:spPr>
            <a:xfrm>
              <a:off x="1547664" y="2627436"/>
              <a:ext cx="2494344" cy="440449"/>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latin typeface="Berlin Sans FB Demi" panose="020E0802020502020306" pitchFamily="34" charset="0"/>
                </a:rPr>
                <a:t>WCET</a:t>
              </a:r>
              <a:endParaRPr lang="en-US" sz="2400" dirty="0">
                <a:latin typeface="Berlin Sans FB Demi" panose="020E0802020502020306" pitchFamily="34" charset="0"/>
              </a:endParaRPr>
            </a:p>
          </p:txBody>
        </p:sp>
        <p:sp>
          <p:nvSpPr>
            <p:cNvPr id="65" name="Rounded Rectangle 64"/>
            <p:cNvSpPr/>
            <p:nvPr/>
          </p:nvSpPr>
          <p:spPr>
            <a:xfrm>
              <a:off x="1567003" y="2642729"/>
              <a:ext cx="532054" cy="411480"/>
            </a:xfrm>
            <a:prstGeom prst="roundRect">
              <a:avLst>
                <a:gd name="adj" fmla="val 0"/>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sp>
          <p:nvSpPr>
            <p:cNvPr id="66" name="Rounded Rectangle 65"/>
            <p:cNvSpPr/>
            <p:nvPr/>
          </p:nvSpPr>
          <p:spPr>
            <a:xfrm>
              <a:off x="3473414" y="2644171"/>
              <a:ext cx="548640" cy="411480"/>
            </a:xfrm>
            <a:prstGeom prst="roundRect">
              <a:avLst>
                <a:gd name="adj" fmla="val 0"/>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grpSp>
      <p:sp>
        <p:nvSpPr>
          <p:cNvPr id="68" name="Rectangle 67"/>
          <p:cNvSpPr/>
          <p:nvPr/>
        </p:nvSpPr>
        <p:spPr>
          <a:xfrm>
            <a:off x="321698" y="296632"/>
            <a:ext cx="8822301" cy="1200329"/>
          </a:xfrm>
          <a:prstGeom prst="rect">
            <a:avLst/>
          </a:prstGeom>
        </p:spPr>
        <p:txBody>
          <a:bodyPr wrap="square">
            <a:spAutoFit/>
          </a:bodyPr>
          <a:lstStyle/>
          <a:p>
            <a:r>
              <a:rPr lang="pt-PT" sz="3600" dirty="0" smtClean="0">
                <a:latin typeface="Berlin Sans FB Demi" panose="020E0802020502020306" pitchFamily="34" charset="0"/>
              </a:rPr>
              <a:t>What matters is “when” the task executes, not “where”.</a:t>
            </a:r>
            <a:endParaRPr lang="en-US" sz="3600" dirty="0">
              <a:latin typeface="Berlin Sans FB Demi" panose="020E0802020502020306" pitchFamily="34" charset="0"/>
            </a:endParaRPr>
          </a:p>
        </p:txBody>
      </p:sp>
      <p:grpSp>
        <p:nvGrpSpPr>
          <p:cNvPr id="2" name="Group 1"/>
          <p:cNvGrpSpPr/>
          <p:nvPr/>
        </p:nvGrpSpPr>
        <p:grpSpPr>
          <a:xfrm>
            <a:off x="3604595" y="4064275"/>
            <a:ext cx="5310299" cy="2601683"/>
            <a:chOff x="3604595" y="4064275"/>
            <a:chExt cx="5310299" cy="2601683"/>
          </a:xfrm>
        </p:grpSpPr>
        <p:cxnSp>
          <p:nvCxnSpPr>
            <p:cNvPr id="30" name="Straight Arrow Connector 29"/>
            <p:cNvCxnSpPr>
              <a:stCxn id="3074" idx="3"/>
              <a:endCxn id="15" idx="1"/>
            </p:cNvCxnSpPr>
            <p:nvPr/>
          </p:nvCxnSpPr>
          <p:spPr>
            <a:xfrm>
              <a:off x="3604595" y="4064276"/>
              <a:ext cx="2216245"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44718" y="4730609"/>
              <a:ext cx="1491114" cy="523220"/>
            </a:xfrm>
            <a:prstGeom prst="rect">
              <a:avLst/>
            </a:prstGeom>
            <a:noFill/>
          </p:spPr>
          <p:txBody>
            <a:bodyPr wrap="none" rtlCol="0">
              <a:spAutoFit/>
            </a:bodyPr>
            <a:lstStyle/>
            <a:p>
              <a:r>
                <a:rPr lang="pt-PT" sz="2800" dirty="0" smtClean="0">
                  <a:latin typeface="Berlin Sans FB Demi" panose="020E0802020502020306" pitchFamily="34" charset="0"/>
                </a:rPr>
                <a:t>Memory</a:t>
              </a:r>
              <a:endParaRPr lang="en-US" sz="2800" dirty="0">
                <a:latin typeface="Berlin Sans FB Demi" panose="020E0802020502020306" pitchFamily="34" charset="0"/>
              </a:endParaRPr>
            </a:p>
          </p:txBody>
        </p:sp>
        <p:sp>
          <p:nvSpPr>
            <p:cNvPr id="38" name="Freeform 37"/>
            <p:cNvSpPr/>
            <p:nvPr/>
          </p:nvSpPr>
          <p:spPr>
            <a:xfrm>
              <a:off x="3759373" y="4064275"/>
              <a:ext cx="2162456" cy="2601683"/>
            </a:xfrm>
            <a:custGeom>
              <a:avLst/>
              <a:gdLst>
                <a:gd name="connsiteX0" fmla="*/ 899713 w 2162456"/>
                <a:gd name="connsiteY0" fmla="*/ 0 h 2686592"/>
                <a:gd name="connsiteX1" fmla="*/ 821336 w 2162456"/>
                <a:gd name="connsiteY1" fmla="*/ 609600 h 2686592"/>
                <a:gd name="connsiteX2" fmla="*/ 142067 w 2162456"/>
                <a:gd name="connsiteY2" fmla="*/ 1332412 h 2686592"/>
                <a:gd name="connsiteX3" fmla="*/ 20147 w 2162456"/>
                <a:gd name="connsiteY3" fmla="*/ 2090058 h 2686592"/>
                <a:gd name="connsiteX4" fmla="*/ 429450 w 2162456"/>
                <a:gd name="connsiteY4" fmla="*/ 2612572 h 2686592"/>
                <a:gd name="connsiteX5" fmla="*/ 1422227 w 2162456"/>
                <a:gd name="connsiteY5" fmla="*/ 2638698 h 2686592"/>
                <a:gd name="connsiteX6" fmla="*/ 2162456 w 2162456"/>
                <a:gd name="connsiteY6" fmla="*/ 2194560 h 26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456" h="2686592">
                  <a:moveTo>
                    <a:pt x="899713" y="0"/>
                  </a:moveTo>
                  <a:cubicBezTo>
                    <a:pt x="923661" y="193765"/>
                    <a:pt x="947610" y="387531"/>
                    <a:pt x="821336" y="609600"/>
                  </a:cubicBezTo>
                  <a:cubicBezTo>
                    <a:pt x="695062" y="831669"/>
                    <a:pt x="275598" y="1085669"/>
                    <a:pt x="142067" y="1332412"/>
                  </a:cubicBezTo>
                  <a:cubicBezTo>
                    <a:pt x="8536" y="1579155"/>
                    <a:pt x="-27750" y="1876698"/>
                    <a:pt x="20147" y="2090058"/>
                  </a:cubicBezTo>
                  <a:cubicBezTo>
                    <a:pt x="68044" y="2303418"/>
                    <a:pt x="195770" y="2521132"/>
                    <a:pt x="429450" y="2612572"/>
                  </a:cubicBezTo>
                  <a:cubicBezTo>
                    <a:pt x="663130" y="2704012"/>
                    <a:pt x="1133393" y="2708367"/>
                    <a:pt x="1422227" y="2638698"/>
                  </a:cubicBezTo>
                  <a:cubicBezTo>
                    <a:pt x="1711061" y="2569029"/>
                    <a:pt x="1936758" y="2381794"/>
                    <a:pt x="2162456" y="2194560"/>
                  </a:cubicBezTo>
                </a:path>
              </a:pathLst>
            </a:custGeom>
            <a:noFill/>
            <a:ln w="38100">
              <a:solidFill>
                <a:srgbClr val="FF0000"/>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4vector.com/i/free-vector-ram-computer-memory-clip-art_116383_Ram_Computer_Memory_clip_art_h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607" y="5262323"/>
              <a:ext cx="2838287" cy="9029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5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72731" y="1797226"/>
            <a:ext cx="7996824" cy="4075180"/>
            <a:chOff x="572731" y="1797226"/>
            <a:chExt cx="7996824" cy="4075180"/>
          </a:xfrm>
        </p:grpSpPr>
        <p:grpSp>
          <p:nvGrpSpPr>
            <p:cNvPr id="67" name="Group 66"/>
            <p:cNvGrpSpPr/>
            <p:nvPr/>
          </p:nvGrpSpPr>
          <p:grpSpPr>
            <a:xfrm>
              <a:off x="572731" y="1797226"/>
              <a:ext cx="6214631" cy="4075180"/>
              <a:chOff x="572731" y="1797226"/>
              <a:chExt cx="6214631" cy="4075180"/>
            </a:xfrm>
          </p:grpSpPr>
          <p:pic>
            <p:nvPicPr>
              <p:cNvPr id="3074"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579749" y="1797226"/>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2745428" y="1830275"/>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4911107" y="1797226"/>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572731" y="3283310"/>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2738410" y="3316359"/>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4904089" y="3283310"/>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600682" y="4802443"/>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2766361" y="4835492"/>
                <a:ext cx="1440160" cy="10369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industry-illustration.com/material/01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284" t="8843" r="13343" b="11574"/>
              <a:stretch/>
            </p:blipFill>
            <p:spPr bwMode="auto">
              <a:xfrm>
                <a:off x="4932040" y="4802443"/>
                <a:ext cx="1440160" cy="1036914"/>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a:off x="2127556" y="2326733"/>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127555" y="3834816"/>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145147" y="5445224"/>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4310825" y="2304165"/>
                <a:ext cx="610855" cy="3118491"/>
                <a:chOff x="4310825" y="2304165"/>
                <a:chExt cx="610855" cy="3118491"/>
              </a:xfrm>
            </p:grpSpPr>
            <p:cxnSp>
              <p:nvCxnSpPr>
                <p:cNvPr id="46" name="Straight Arrow Connector 45"/>
                <p:cNvCxnSpPr/>
                <p:nvPr/>
              </p:nvCxnSpPr>
              <p:spPr>
                <a:xfrm>
                  <a:off x="4310826" y="2304165"/>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310825" y="3812248"/>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328417" y="5422656"/>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16200000">
                <a:off x="3356252" y="2367218"/>
                <a:ext cx="290634" cy="4355366"/>
                <a:chOff x="4297306" y="1683952"/>
                <a:chExt cx="728840" cy="4355366"/>
              </a:xfrm>
            </p:grpSpPr>
            <p:cxnSp>
              <p:nvCxnSpPr>
                <p:cNvPr id="51" name="Straight Arrow Connector 50"/>
                <p:cNvCxnSpPr/>
                <p:nvPr/>
              </p:nvCxnSpPr>
              <p:spPr>
                <a:xfrm>
                  <a:off x="4321186" y="1683952"/>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297306" y="3837657"/>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32883" y="6039318"/>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16200000">
                <a:off x="3353128" y="830874"/>
                <a:ext cx="290634" cy="4355366"/>
                <a:chOff x="4297306" y="1683952"/>
                <a:chExt cx="728840" cy="4355366"/>
              </a:xfrm>
            </p:grpSpPr>
            <p:cxnSp>
              <p:nvCxnSpPr>
                <p:cNvPr id="56" name="Straight Arrow Connector 55"/>
                <p:cNvCxnSpPr/>
                <p:nvPr/>
              </p:nvCxnSpPr>
              <p:spPr>
                <a:xfrm>
                  <a:off x="4321186" y="1683952"/>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297306" y="3837657"/>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432883" y="6039318"/>
                  <a:ext cx="593263"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62" name="Straight Arrow Connector 61"/>
              <p:cNvCxnSpPr/>
              <p:nvPr/>
            </p:nvCxnSpPr>
            <p:spPr>
              <a:xfrm>
                <a:off x="6447754" y="3812248"/>
                <a:ext cx="339608" cy="0"/>
              </a:xfrm>
              <a:prstGeom prst="straightConnector1">
                <a:avLst/>
              </a:prstGeom>
              <a:ln w="381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078441" y="2055930"/>
              <a:ext cx="1491114" cy="3389294"/>
              <a:chOff x="7078441" y="2055930"/>
              <a:chExt cx="1491114" cy="3389294"/>
            </a:xfrm>
          </p:grpSpPr>
          <p:sp>
            <p:nvSpPr>
              <p:cNvPr id="39" name="TextBox 38"/>
              <p:cNvSpPr txBox="1"/>
              <p:nvPr/>
            </p:nvSpPr>
            <p:spPr>
              <a:xfrm>
                <a:off x="7078441" y="2055930"/>
                <a:ext cx="1491114" cy="523220"/>
              </a:xfrm>
              <a:prstGeom prst="rect">
                <a:avLst/>
              </a:prstGeom>
              <a:noFill/>
            </p:spPr>
            <p:txBody>
              <a:bodyPr wrap="none" rtlCol="0">
                <a:spAutoFit/>
              </a:bodyPr>
              <a:lstStyle/>
              <a:p>
                <a:r>
                  <a:rPr lang="pt-PT" sz="2800" dirty="0" smtClean="0">
                    <a:latin typeface="Berlin Sans FB Demi" panose="020E0802020502020306" pitchFamily="34" charset="0"/>
                  </a:rPr>
                  <a:t>Memory</a:t>
                </a:r>
                <a:endParaRPr lang="en-US" sz="2800" dirty="0">
                  <a:latin typeface="Berlin Sans FB Demi" panose="020E0802020502020306" pitchFamily="34" charset="0"/>
                </a:endParaRPr>
              </a:p>
            </p:txBody>
          </p:sp>
          <p:pic>
            <p:nvPicPr>
              <p:cNvPr id="37" name="Picture 2" descr="http://4vector.com/i/free-vector-ram-computer-memory-clip-art_116383_Ram_Computer_Memory_clip_art_high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43044" y="3574590"/>
                <a:ext cx="2838287" cy="90298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8" name="Rectangle 67"/>
          <p:cNvSpPr/>
          <p:nvPr/>
        </p:nvSpPr>
        <p:spPr>
          <a:xfrm>
            <a:off x="321698" y="296632"/>
            <a:ext cx="8822301" cy="1200329"/>
          </a:xfrm>
          <a:prstGeom prst="rect">
            <a:avLst/>
          </a:prstGeom>
        </p:spPr>
        <p:txBody>
          <a:bodyPr wrap="square">
            <a:spAutoFit/>
          </a:bodyPr>
          <a:lstStyle/>
          <a:p>
            <a:r>
              <a:rPr lang="pt-PT" sz="3600" dirty="0" smtClean="0">
                <a:latin typeface="Berlin Sans FB Demi" panose="020E0802020502020306" pitchFamily="34" charset="0"/>
              </a:rPr>
              <a:t>What matters is “when” the task executes, not “where”.</a:t>
            </a:r>
            <a:endParaRPr lang="en-US" sz="3600" dirty="0">
              <a:latin typeface="Berlin Sans FB Demi" panose="020E0802020502020306" pitchFamily="34" charset="0"/>
            </a:endParaRPr>
          </a:p>
        </p:txBody>
      </p:sp>
      <p:sp>
        <p:nvSpPr>
          <p:cNvPr id="65" name="Freeform 64"/>
          <p:cNvSpPr/>
          <p:nvPr/>
        </p:nvSpPr>
        <p:spPr>
          <a:xfrm>
            <a:off x="1283623" y="2001836"/>
            <a:ext cx="5766717" cy="1652522"/>
          </a:xfrm>
          <a:custGeom>
            <a:avLst/>
            <a:gdLst>
              <a:gd name="connsiteX0" fmla="*/ 82417 w 5324977"/>
              <a:gd name="connsiteY0" fmla="*/ 0 h 1104025"/>
              <a:gd name="connsiteX1" fmla="*/ 718143 w 5324977"/>
              <a:gd name="connsiteY1" fmla="*/ 940525 h 1104025"/>
              <a:gd name="connsiteX2" fmla="*/ 5324977 w 5324977"/>
              <a:gd name="connsiteY2" fmla="*/ 1097280 h 1104025"/>
            </a:gdLst>
            <a:ahLst/>
            <a:cxnLst>
              <a:cxn ang="0">
                <a:pos x="connsiteX0" y="connsiteY0"/>
              </a:cxn>
              <a:cxn ang="0">
                <a:pos x="connsiteX1" y="connsiteY1"/>
              </a:cxn>
              <a:cxn ang="0">
                <a:pos x="connsiteX2" y="connsiteY2"/>
              </a:cxn>
            </a:cxnLst>
            <a:rect l="l" t="t" r="r" b="b"/>
            <a:pathLst>
              <a:path w="5324977" h="1104025">
                <a:moveTo>
                  <a:pt x="82417" y="0"/>
                </a:moveTo>
                <a:cubicBezTo>
                  <a:pt x="-36600" y="378822"/>
                  <a:pt x="-155617" y="757645"/>
                  <a:pt x="718143" y="940525"/>
                </a:cubicBezTo>
                <a:cubicBezTo>
                  <a:pt x="1591903" y="1123405"/>
                  <a:pt x="3458440" y="1110342"/>
                  <a:pt x="5324977" y="1097280"/>
                </a:cubicBezTo>
              </a:path>
            </a:pathLst>
          </a:custGeom>
          <a:noFill/>
          <a:ln w="76200">
            <a:solidFill>
              <a:srgbClr val="00B0F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59984" y="1691622"/>
            <a:ext cx="1388984" cy="440449"/>
          </a:xfrm>
          <a:prstGeom prst="roundRect">
            <a:avLst>
              <a:gd name="adj" fmla="val 0"/>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Berlin Sans FB Demi" panose="020E0802020502020306" pitchFamily="34" charset="0"/>
            </a:endParaRPr>
          </a:p>
        </p:txBody>
      </p:sp>
      <p:sp>
        <p:nvSpPr>
          <p:cNvPr id="66" name="Freeform 65"/>
          <p:cNvSpPr/>
          <p:nvPr/>
        </p:nvSpPr>
        <p:spPr>
          <a:xfrm>
            <a:off x="5416731" y="3654358"/>
            <a:ext cx="1793966" cy="1239859"/>
          </a:xfrm>
          <a:custGeom>
            <a:avLst/>
            <a:gdLst>
              <a:gd name="connsiteX0" fmla="*/ 0 w 1793966"/>
              <a:gd name="connsiteY0" fmla="*/ 810286 h 810286"/>
              <a:gd name="connsiteX1" fmla="*/ 374469 w 1793966"/>
              <a:gd name="connsiteY1" fmla="*/ 96183 h 810286"/>
              <a:gd name="connsiteX2" fmla="*/ 1793966 w 1793966"/>
              <a:gd name="connsiteY2" fmla="*/ 26515 h 810286"/>
            </a:gdLst>
            <a:ahLst/>
            <a:cxnLst>
              <a:cxn ang="0">
                <a:pos x="connsiteX0" y="connsiteY0"/>
              </a:cxn>
              <a:cxn ang="0">
                <a:pos x="connsiteX1" y="connsiteY1"/>
              </a:cxn>
              <a:cxn ang="0">
                <a:pos x="connsiteX2" y="connsiteY2"/>
              </a:cxn>
            </a:cxnLst>
            <a:rect l="l" t="t" r="r" b="b"/>
            <a:pathLst>
              <a:path w="1793966" h="810286">
                <a:moveTo>
                  <a:pt x="0" y="810286"/>
                </a:moveTo>
                <a:cubicBezTo>
                  <a:pt x="37737" y="518548"/>
                  <a:pt x="75475" y="226811"/>
                  <a:pt x="374469" y="96183"/>
                </a:cubicBezTo>
                <a:cubicBezTo>
                  <a:pt x="673463" y="-34445"/>
                  <a:pt x="1233714" y="-3965"/>
                  <a:pt x="1793966" y="26515"/>
                </a:cubicBezTo>
              </a:path>
            </a:pathLst>
          </a:custGeom>
          <a:noFill/>
          <a:ln w="76200">
            <a:solidFill>
              <a:srgbClr val="00B0F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1699" y="292926"/>
            <a:ext cx="8822301" cy="646331"/>
          </a:xfrm>
          <a:prstGeom prst="rect">
            <a:avLst/>
          </a:prstGeom>
        </p:spPr>
        <p:txBody>
          <a:bodyPr wrap="square">
            <a:spAutoFit/>
          </a:bodyPr>
          <a:lstStyle/>
          <a:p>
            <a:r>
              <a:rPr lang="pt-PT" sz="3600" dirty="0" smtClean="0">
                <a:latin typeface="Berlin Sans FB Demi" panose="020E0802020502020306" pitchFamily="34" charset="0"/>
              </a:rPr>
              <a:t>Now, the position matters.</a:t>
            </a:r>
            <a:endParaRPr lang="en-US" sz="3600" dirty="0">
              <a:latin typeface="Berlin Sans FB Demi" panose="020E0802020502020306" pitchFamily="34" charset="0"/>
            </a:endParaRPr>
          </a:p>
        </p:txBody>
      </p:sp>
    </p:spTree>
    <p:extLst>
      <p:ext uri="{BB962C8B-B14F-4D97-AF65-F5344CB8AC3E}">
        <p14:creationId xmlns:p14="http://schemas.microsoft.com/office/powerpoint/2010/main" val="160484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5"/>
                                        </p:tgtEl>
                                      </p:cBhvr>
                                    </p:animEffect>
                                    <p:set>
                                      <p:cBhvr>
                                        <p:cTn id="27" dur="1" fill="hold">
                                          <p:stCondLst>
                                            <p:cond delay="499"/>
                                          </p:stCondLst>
                                        </p:cTn>
                                        <p:tgtEl>
                                          <p:spTgt spid="65"/>
                                        </p:tgtEl>
                                        <p:attrNameLst>
                                          <p:attrName>style.visibility</p:attrName>
                                        </p:attrNameLst>
                                      </p:cBhvr>
                                      <p:to>
                                        <p:strVal val="hidden"/>
                                      </p:to>
                                    </p:set>
                                  </p:childTnLst>
                                </p:cTn>
                              </p:par>
                            </p:childTnLst>
                          </p:cTn>
                        </p:par>
                        <p:par>
                          <p:cTn id="28" fill="hold">
                            <p:stCondLst>
                              <p:cond delay="500"/>
                            </p:stCondLst>
                            <p:childTnLst>
                              <p:par>
                                <p:cTn id="29" presetID="42" presetClass="path" presetSubtype="0" accel="50000" decel="50000" fill="hold" grpId="0" nodeType="afterEffect">
                                  <p:stCondLst>
                                    <p:cond delay="0"/>
                                  </p:stCondLst>
                                  <p:childTnLst>
                                    <p:animMotion origin="layout" path="M 2.22222E-6 -3.7037E-6 L 0.44514 0.46274 " pathEditMode="relative" rAng="0" ptsTypes="AA">
                                      <p:cBhvr>
                                        <p:cTn id="30" dur="1000" fill="hold"/>
                                        <p:tgtEl>
                                          <p:spTgt spid="6"/>
                                        </p:tgtEl>
                                        <p:attrNameLst>
                                          <p:attrName>ppt_x</p:attrName>
                                          <p:attrName>ppt_y</p:attrName>
                                        </p:attrNameLst>
                                      </p:cBhvr>
                                      <p:rCtr x="22257" y="23125"/>
                                    </p:animMotion>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5" grpId="0" animBg="1"/>
      <p:bldP spid="65" grpId="1" animBg="1"/>
      <p:bldP spid="6" grpId="0" animBg="1"/>
      <p:bldP spid="6" grpId="1" animBg="1"/>
      <p:bldP spid="66" grpId="0" animBg="1"/>
      <p:bldP spid="7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static.parade.condenast.com/wp-content/uploads/2013/09/maths-problems-marilyn-ft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25" y="2222589"/>
            <a:ext cx="4956717" cy="309794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45399" y="372676"/>
            <a:ext cx="8946464" cy="1046440"/>
            <a:chOff x="179512" y="2132856"/>
            <a:chExt cx="8946464" cy="1046440"/>
          </a:xfrm>
        </p:grpSpPr>
        <p:sp>
          <p:nvSpPr>
            <p:cNvPr id="5" name="TextBox 4"/>
            <p:cNvSpPr txBox="1"/>
            <p:nvPr/>
          </p:nvSpPr>
          <p:spPr>
            <a:xfrm>
              <a:off x="179512" y="2132856"/>
              <a:ext cx="8946464" cy="1046440"/>
            </a:xfrm>
            <a:prstGeom prst="rect">
              <a:avLst/>
            </a:prstGeom>
            <a:noFill/>
          </p:spPr>
          <p:txBody>
            <a:bodyPr wrap="square" rtlCol="0">
              <a:spAutoFit/>
            </a:bodyPr>
            <a:lstStyle/>
            <a:p>
              <a:pPr algn="ctr"/>
              <a:r>
                <a:rPr lang="pt-PT" sz="4400" b="1" dirty="0" smtClean="0">
                  <a:latin typeface="Snoopy" panose="00000400000000000000" pitchFamily="2" charset="0"/>
                </a:rPr>
                <a:t>Challenge number </a:t>
              </a:r>
              <a:r>
                <a:rPr lang="pt-PT" sz="4400" b="1" dirty="0">
                  <a:latin typeface="Snoopy" panose="00000400000000000000" pitchFamily="2" charset="0"/>
                </a:rPr>
                <a:t>5</a:t>
              </a:r>
              <a:endParaRPr lang="pt-PT" sz="4400" b="1" dirty="0" smtClean="0">
                <a:latin typeface="Snoopy" panose="00000400000000000000" pitchFamily="2" charset="0"/>
              </a:endParaRPr>
            </a:p>
            <a:p>
              <a:endParaRPr lang="pt-PT" dirty="0"/>
            </a:p>
          </p:txBody>
        </p:sp>
        <p:grpSp>
          <p:nvGrpSpPr>
            <p:cNvPr id="14" name="Group 13"/>
            <p:cNvGrpSpPr/>
            <p:nvPr/>
          </p:nvGrpSpPr>
          <p:grpSpPr>
            <a:xfrm>
              <a:off x="912202" y="2614040"/>
              <a:ext cx="7555855" cy="263610"/>
              <a:chOff x="912202" y="2614040"/>
              <a:chExt cx="7555855" cy="263610"/>
            </a:xfrm>
            <a:solidFill>
              <a:schemeClr val="accent2"/>
            </a:solidFill>
          </p:grpSpPr>
          <p:cxnSp>
            <p:nvCxnSpPr>
              <p:cNvPr id="10" name="Straight Connector 9"/>
              <p:cNvCxnSpPr/>
              <p:nvPr/>
            </p:nvCxnSpPr>
            <p:spPr>
              <a:xfrm>
                <a:off x="1331640" y="2852936"/>
                <a:ext cx="6768752" cy="0"/>
              </a:xfrm>
              <a:prstGeom prst="line">
                <a:avLst/>
              </a:prstGeom>
              <a:grpFill/>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912202"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7846473" y="2614040"/>
                <a:ext cx="621584" cy="263610"/>
              </a:xfrm>
              <a:custGeom>
                <a:avLst/>
                <a:gdLst>
                  <a:gd name="connsiteX0" fmla="*/ 621584 w 621584"/>
                  <a:gd name="connsiteY0" fmla="*/ 263610 h 263610"/>
                  <a:gd name="connsiteX1" fmla="*/ 11984 w 621584"/>
                  <a:gd name="connsiteY1" fmla="*/ 214183 h 263610"/>
                  <a:gd name="connsiteX2" fmla="*/ 275595 w 621584"/>
                  <a:gd name="connsiteY2" fmla="*/ 0 h 263610"/>
                </a:gdLst>
                <a:ahLst/>
                <a:cxnLst>
                  <a:cxn ang="0">
                    <a:pos x="connsiteX0" y="connsiteY0"/>
                  </a:cxn>
                  <a:cxn ang="0">
                    <a:pos x="connsiteX1" y="connsiteY1"/>
                  </a:cxn>
                  <a:cxn ang="0">
                    <a:pos x="connsiteX2" y="connsiteY2"/>
                  </a:cxn>
                </a:cxnLst>
                <a:rect l="l" t="t" r="r" b="b"/>
                <a:pathLst>
                  <a:path w="621584" h="263610">
                    <a:moveTo>
                      <a:pt x="621584" y="263610"/>
                    </a:moveTo>
                    <a:cubicBezTo>
                      <a:pt x="345616" y="260864"/>
                      <a:pt x="69649" y="258118"/>
                      <a:pt x="11984" y="214183"/>
                    </a:cubicBezTo>
                    <a:cubicBezTo>
                      <a:pt x="-45681" y="170248"/>
                      <a:pt x="114957" y="85124"/>
                      <a:pt x="275595" y="0"/>
                    </a:cubicBezTo>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472532" y="1124744"/>
            <a:ext cx="8604448" cy="707886"/>
          </a:xfrm>
          <a:prstGeom prst="rect">
            <a:avLst/>
          </a:prstGeom>
        </p:spPr>
        <p:txBody>
          <a:bodyPr wrap="square">
            <a:spAutoFit/>
          </a:bodyPr>
          <a:lstStyle/>
          <a:p>
            <a:pPr algn="ctr"/>
            <a:r>
              <a:rPr lang="pt-PT" sz="4000" dirty="0" smtClean="0">
                <a:latin typeface="Berlin Sans FB Demi" panose="020E0802020502020306" pitchFamily="34" charset="0"/>
              </a:rPr>
              <a:t>What about the implementation?</a:t>
            </a:r>
            <a:endParaRPr lang="en-US" sz="4000" dirty="0">
              <a:latin typeface="Berlin Sans FB Demi" panose="020E0802020502020306" pitchFamily="34" charset="0"/>
            </a:endParaRPr>
          </a:p>
        </p:txBody>
      </p:sp>
      <p:pic>
        <p:nvPicPr>
          <p:cNvPr id="5124" name="Picture 4" descr="http://www.lesliejthompson.com/wp-content/uploads/2009/02/computer_confusion-300x28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5081" y="3413447"/>
            <a:ext cx="3768336" cy="356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62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81834" y="1171392"/>
            <a:ext cx="1512168" cy="2016224"/>
            <a:chOff x="1907704" y="548680"/>
            <a:chExt cx="1512168" cy="2016224"/>
          </a:xfrm>
        </p:grpSpPr>
        <p:sp>
          <p:nvSpPr>
            <p:cNvPr id="4" name="Rectangle 3"/>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6" name="Rounded Rectangle 5"/>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7" name="Rounded Rectangle 6"/>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10" name="Group 9"/>
          <p:cNvGrpSpPr/>
          <p:nvPr/>
        </p:nvGrpSpPr>
        <p:grpSpPr>
          <a:xfrm>
            <a:off x="4794202" y="1171392"/>
            <a:ext cx="1512168" cy="2016224"/>
            <a:chOff x="1907704" y="548680"/>
            <a:chExt cx="1512168" cy="2016224"/>
          </a:xfrm>
        </p:grpSpPr>
        <p:sp>
          <p:nvSpPr>
            <p:cNvPr id="11" name="Rectangle 10"/>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13" name="Rounded Rectangle 12"/>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15" name="Rounded Rectangle 14"/>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16" name="Group 15"/>
          <p:cNvGrpSpPr/>
          <p:nvPr/>
        </p:nvGrpSpPr>
        <p:grpSpPr>
          <a:xfrm>
            <a:off x="1481834" y="4051712"/>
            <a:ext cx="1512168" cy="2016224"/>
            <a:chOff x="1907704" y="548680"/>
            <a:chExt cx="1512168" cy="2016224"/>
          </a:xfrm>
        </p:grpSpPr>
        <p:sp>
          <p:nvSpPr>
            <p:cNvPr id="17" name="Rectangle 16"/>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19" name="Rounded Rectangle 18"/>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20" name="Rounded Rectangle 19"/>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21" name="Group 20"/>
          <p:cNvGrpSpPr/>
          <p:nvPr/>
        </p:nvGrpSpPr>
        <p:grpSpPr>
          <a:xfrm>
            <a:off x="4776852" y="4051712"/>
            <a:ext cx="1512168" cy="2016224"/>
            <a:chOff x="1907704" y="548680"/>
            <a:chExt cx="1512168" cy="2016224"/>
          </a:xfrm>
        </p:grpSpPr>
        <p:sp>
          <p:nvSpPr>
            <p:cNvPr id="22" name="Rectangle 21"/>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24" name="Rounded Rectangle 23"/>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25" name="Rounded Rectangle 24"/>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sp>
        <p:nvSpPr>
          <p:cNvPr id="26" name="Rounded Rectangle 25"/>
          <p:cNvSpPr/>
          <p:nvPr/>
        </p:nvSpPr>
        <p:spPr>
          <a:xfrm>
            <a:off x="7602514" y="1996089"/>
            <a:ext cx="1152128" cy="3391165"/>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External Mem[s]</a:t>
            </a:r>
            <a:endParaRPr lang="en-US" dirty="0">
              <a:latin typeface="Berlin Sans FB Demi" panose="020E0802020502020306" pitchFamily="34" charset="0"/>
            </a:endParaRPr>
          </a:p>
        </p:txBody>
      </p:sp>
      <p:grpSp>
        <p:nvGrpSpPr>
          <p:cNvPr id="51" name="Group 50"/>
          <p:cNvGrpSpPr/>
          <p:nvPr/>
        </p:nvGrpSpPr>
        <p:grpSpPr>
          <a:xfrm>
            <a:off x="2994002" y="2179504"/>
            <a:ext cx="2257343" cy="2880320"/>
            <a:chOff x="2994002" y="2179504"/>
            <a:chExt cx="2257343" cy="2880320"/>
          </a:xfrm>
        </p:grpSpPr>
        <p:sp>
          <p:nvSpPr>
            <p:cNvPr id="9" name="Oval 8"/>
            <p:cNvSpPr/>
            <p:nvPr/>
          </p:nvSpPr>
          <p:spPr>
            <a:xfrm>
              <a:off x="3570066" y="3403640"/>
              <a:ext cx="576064" cy="576064"/>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4193042" y="3116137"/>
              <a:ext cx="1058303" cy="646331"/>
            </a:xfrm>
            <a:prstGeom prst="rect">
              <a:avLst/>
            </a:prstGeom>
            <a:noFill/>
          </p:spPr>
          <p:txBody>
            <a:bodyPr wrap="none" rtlCol="0">
              <a:spAutoFit/>
            </a:bodyPr>
            <a:lstStyle/>
            <a:p>
              <a:r>
                <a:rPr lang="pt-PT" sz="3600" dirty="0" smtClean="0">
                  <a:latin typeface="Berlin Sans FB Demi" panose="020E0802020502020306" pitchFamily="34" charset="0"/>
                </a:rPr>
                <a:t>NoC</a:t>
              </a:r>
              <a:endParaRPr lang="en-US" sz="3600" dirty="0">
                <a:latin typeface="Berlin Sans FB Demi" panose="020E0802020502020306" pitchFamily="34" charset="0"/>
              </a:endParaRPr>
            </a:p>
          </p:txBody>
        </p:sp>
        <p:cxnSp>
          <p:nvCxnSpPr>
            <p:cNvPr id="29" name="Straight Arrow Connector 28"/>
            <p:cNvCxnSpPr>
              <a:stCxn id="17" idx="3"/>
              <a:endCxn id="9" idx="3"/>
            </p:cNvCxnSpPr>
            <p:nvPr/>
          </p:nvCxnSpPr>
          <p:spPr>
            <a:xfrm flipV="1">
              <a:off x="2994002" y="3895341"/>
              <a:ext cx="660427" cy="116448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1"/>
              <a:endCxn id="9" idx="5"/>
            </p:cNvCxnSpPr>
            <p:nvPr/>
          </p:nvCxnSpPr>
          <p:spPr>
            <a:xfrm flipH="1" flipV="1">
              <a:off x="4061767" y="3895341"/>
              <a:ext cx="715085" cy="116448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1"/>
              <a:endCxn id="9" idx="7"/>
            </p:cNvCxnSpPr>
            <p:nvPr/>
          </p:nvCxnSpPr>
          <p:spPr>
            <a:xfrm flipH="1">
              <a:off x="4061767" y="2179504"/>
              <a:ext cx="732435" cy="130849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3"/>
              <a:endCxn id="9" idx="1"/>
            </p:cNvCxnSpPr>
            <p:nvPr/>
          </p:nvCxnSpPr>
          <p:spPr>
            <a:xfrm>
              <a:off x="2994002" y="2179504"/>
              <a:ext cx="660427" cy="130849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a:stCxn id="26" idx="1"/>
            <a:endCxn id="9" idx="6"/>
          </p:cNvCxnSpPr>
          <p:nvPr/>
        </p:nvCxnSpPr>
        <p:spPr>
          <a:xfrm flipH="1">
            <a:off x="4146130" y="3691672"/>
            <a:ext cx="3456384"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259632" y="980728"/>
            <a:ext cx="5262761" cy="53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9512" y="128826"/>
            <a:ext cx="8964488" cy="707886"/>
          </a:xfrm>
          <a:prstGeom prst="rect">
            <a:avLst/>
          </a:prstGeom>
        </p:spPr>
        <p:txBody>
          <a:bodyPr wrap="square">
            <a:spAutoFit/>
          </a:bodyPr>
          <a:lstStyle/>
          <a:p>
            <a:pPr algn="ctr"/>
            <a:r>
              <a:rPr lang="pt-PT" sz="4000" dirty="0" smtClean="0">
                <a:latin typeface="Berlin Sans FB Demi" panose="020E0802020502020306" pitchFamily="34" charset="0"/>
              </a:rPr>
              <a:t>Quick overview of the architecture</a:t>
            </a:r>
            <a:endParaRPr lang="en-US" sz="4000" dirty="0"/>
          </a:p>
        </p:txBody>
      </p:sp>
    </p:spTree>
    <p:extLst>
      <p:ext uri="{BB962C8B-B14F-4D97-AF65-F5344CB8AC3E}">
        <p14:creationId xmlns:p14="http://schemas.microsoft.com/office/powerpoint/2010/main" val="171554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12256" y="516071"/>
            <a:ext cx="1512168" cy="2016224"/>
            <a:chOff x="1907704" y="548680"/>
            <a:chExt cx="1512168" cy="2016224"/>
          </a:xfrm>
        </p:grpSpPr>
        <p:sp>
          <p:nvSpPr>
            <p:cNvPr id="4" name="Rectangle 3"/>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6" name="Rounded Rectangle 5"/>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7" name="Rounded Rectangle 6"/>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10" name="Group 9"/>
          <p:cNvGrpSpPr/>
          <p:nvPr/>
        </p:nvGrpSpPr>
        <p:grpSpPr>
          <a:xfrm>
            <a:off x="3824624" y="516071"/>
            <a:ext cx="1512168" cy="2016224"/>
            <a:chOff x="1907704" y="548680"/>
            <a:chExt cx="1512168" cy="2016224"/>
          </a:xfrm>
        </p:grpSpPr>
        <p:sp>
          <p:nvSpPr>
            <p:cNvPr id="11" name="Rectangle 10"/>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13" name="Rounded Rectangle 12"/>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15" name="Rounded Rectangle 14"/>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16" name="Group 15"/>
          <p:cNvGrpSpPr/>
          <p:nvPr/>
        </p:nvGrpSpPr>
        <p:grpSpPr>
          <a:xfrm>
            <a:off x="512256" y="3396391"/>
            <a:ext cx="1512168" cy="2016224"/>
            <a:chOff x="1907704" y="548680"/>
            <a:chExt cx="1512168" cy="2016224"/>
          </a:xfrm>
        </p:grpSpPr>
        <p:sp>
          <p:nvSpPr>
            <p:cNvPr id="17" name="Rectangle 16"/>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19" name="Rounded Rectangle 18"/>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20" name="Rounded Rectangle 19"/>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21" name="Group 20"/>
          <p:cNvGrpSpPr/>
          <p:nvPr/>
        </p:nvGrpSpPr>
        <p:grpSpPr>
          <a:xfrm>
            <a:off x="3807274" y="3396391"/>
            <a:ext cx="1512168" cy="2016224"/>
            <a:chOff x="1907704" y="548680"/>
            <a:chExt cx="1512168" cy="2016224"/>
          </a:xfrm>
        </p:grpSpPr>
        <p:sp>
          <p:nvSpPr>
            <p:cNvPr id="22" name="Rectangle 21"/>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24" name="Rounded Rectangle 23"/>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25" name="Rounded Rectangle 24"/>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sp>
        <p:nvSpPr>
          <p:cNvPr id="26" name="Rounded Rectangle 25"/>
          <p:cNvSpPr/>
          <p:nvPr/>
        </p:nvSpPr>
        <p:spPr>
          <a:xfrm>
            <a:off x="6632936" y="1340768"/>
            <a:ext cx="1152128" cy="3391165"/>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External Mem[s]</a:t>
            </a:r>
            <a:endParaRPr lang="en-US" dirty="0">
              <a:latin typeface="Berlin Sans FB Demi" panose="020E0802020502020306" pitchFamily="34" charset="0"/>
            </a:endParaRPr>
          </a:p>
        </p:txBody>
      </p:sp>
      <p:grpSp>
        <p:nvGrpSpPr>
          <p:cNvPr id="51" name="Group 50"/>
          <p:cNvGrpSpPr/>
          <p:nvPr/>
        </p:nvGrpSpPr>
        <p:grpSpPr>
          <a:xfrm>
            <a:off x="2024424" y="1524183"/>
            <a:ext cx="2257343" cy="2880320"/>
            <a:chOff x="2994002" y="2179504"/>
            <a:chExt cx="2257343" cy="2880320"/>
          </a:xfrm>
        </p:grpSpPr>
        <p:sp>
          <p:nvSpPr>
            <p:cNvPr id="9" name="Oval 8"/>
            <p:cNvSpPr/>
            <p:nvPr/>
          </p:nvSpPr>
          <p:spPr>
            <a:xfrm>
              <a:off x="3570066" y="3403640"/>
              <a:ext cx="576064" cy="576064"/>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4193042" y="3116137"/>
              <a:ext cx="1058303" cy="646331"/>
            </a:xfrm>
            <a:prstGeom prst="rect">
              <a:avLst/>
            </a:prstGeom>
            <a:noFill/>
          </p:spPr>
          <p:txBody>
            <a:bodyPr wrap="none" rtlCol="0">
              <a:spAutoFit/>
            </a:bodyPr>
            <a:lstStyle/>
            <a:p>
              <a:r>
                <a:rPr lang="pt-PT" sz="3600" dirty="0" smtClean="0">
                  <a:latin typeface="Berlin Sans FB Demi" panose="020E0802020502020306" pitchFamily="34" charset="0"/>
                </a:rPr>
                <a:t>NoC</a:t>
              </a:r>
              <a:endParaRPr lang="en-US" sz="3600" dirty="0">
                <a:latin typeface="Berlin Sans FB Demi" panose="020E0802020502020306" pitchFamily="34" charset="0"/>
              </a:endParaRPr>
            </a:p>
          </p:txBody>
        </p:sp>
        <p:cxnSp>
          <p:nvCxnSpPr>
            <p:cNvPr id="29" name="Straight Arrow Connector 28"/>
            <p:cNvCxnSpPr>
              <a:stCxn id="17" idx="3"/>
              <a:endCxn id="9" idx="3"/>
            </p:cNvCxnSpPr>
            <p:nvPr/>
          </p:nvCxnSpPr>
          <p:spPr>
            <a:xfrm flipV="1">
              <a:off x="2994002" y="3895341"/>
              <a:ext cx="660427" cy="116448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1"/>
              <a:endCxn id="9" idx="5"/>
            </p:cNvCxnSpPr>
            <p:nvPr/>
          </p:nvCxnSpPr>
          <p:spPr>
            <a:xfrm flipH="1" flipV="1">
              <a:off x="4061767" y="3895341"/>
              <a:ext cx="715085" cy="116448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1"/>
              <a:endCxn id="9" idx="7"/>
            </p:cNvCxnSpPr>
            <p:nvPr/>
          </p:nvCxnSpPr>
          <p:spPr>
            <a:xfrm flipH="1">
              <a:off x="4061767" y="2179504"/>
              <a:ext cx="732435" cy="130849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3"/>
              <a:endCxn id="9" idx="1"/>
            </p:cNvCxnSpPr>
            <p:nvPr/>
          </p:nvCxnSpPr>
          <p:spPr>
            <a:xfrm>
              <a:off x="2994002" y="2179504"/>
              <a:ext cx="660427" cy="130849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a:stCxn id="26" idx="1"/>
            <a:endCxn id="9" idx="6"/>
          </p:cNvCxnSpPr>
          <p:nvPr/>
        </p:nvCxnSpPr>
        <p:spPr>
          <a:xfrm flipH="1">
            <a:off x="3176552" y="3036351"/>
            <a:ext cx="3456384"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90054" y="325407"/>
            <a:ext cx="5262761" cy="53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9512" y="128826"/>
            <a:ext cx="8964488" cy="707886"/>
          </a:xfrm>
          <a:prstGeom prst="rect">
            <a:avLst/>
          </a:prstGeom>
        </p:spPr>
        <p:txBody>
          <a:bodyPr wrap="square">
            <a:spAutoFit/>
          </a:bodyPr>
          <a:lstStyle/>
          <a:p>
            <a:pPr algn="ctr"/>
            <a:endParaRPr lang="en-US" sz="4000" dirty="0"/>
          </a:p>
        </p:txBody>
      </p:sp>
      <p:grpSp>
        <p:nvGrpSpPr>
          <p:cNvPr id="34" name="Group 33"/>
          <p:cNvGrpSpPr/>
          <p:nvPr/>
        </p:nvGrpSpPr>
        <p:grpSpPr>
          <a:xfrm>
            <a:off x="5529508" y="3937561"/>
            <a:ext cx="3612313" cy="2806089"/>
            <a:chOff x="3675293" y="2837973"/>
            <a:chExt cx="5387356" cy="3688460"/>
          </a:xfrm>
        </p:grpSpPr>
        <p:grpSp>
          <p:nvGrpSpPr>
            <p:cNvPr id="38" name="Group 37"/>
            <p:cNvGrpSpPr/>
            <p:nvPr/>
          </p:nvGrpSpPr>
          <p:grpSpPr>
            <a:xfrm>
              <a:off x="6751868" y="3789539"/>
              <a:ext cx="1885857" cy="858509"/>
              <a:chOff x="6751868" y="3789539"/>
              <a:chExt cx="1885857" cy="858509"/>
            </a:xfrm>
          </p:grpSpPr>
          <p:cxnSp>
            <p:nvCxnSpPr>
              <p:cNvPr id="82" name="Conexão recta unidireccional 15"/>
              <p:cNvCxnSpPr>
                <a:stCxn id="70" idx="5"/>
                <a:endCxn id="55" idx="0"/>
              </p:cNvCxnSpPr>
              <p:nvPr/>
            </p:nvCxnSpPr>
            <p:spPr>
              <a:xfrm rot="16200000" flipH="1">
                <a:off x="6933504" y="3607904"/>
                <a:ext cx="858508" cy="122177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3" name="Conexão recta unidireccional 20"/>
              <p:cNvCxnSpPr>
                <a:stCxn id="70" idx="5"/>
                <a:endCxn id="56" idx="0"/>
              </p:cNvCxnSpPr>
              <p:nvPr/>
            </p:nvCxnSpPr>
            <p:spPr>
              <a:xfrm rot="16200000" flipH="1">
                <a:off x="7265543" y="3275864"/>
                <a:ext cx="858508" cy="188585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4368651" y="3789539"/>
              <a:ext cx="1992235" cy="858510"/>
              <a:chOff x="4368651" y="3789539"/>
              <a:chExt cx="1992235" cy="858510"/>
            </a:xfrm>
          </p:grpSpPr>
          <p:cxnSp>
            <p:nvCxnSpPr>
              <p:cNvPr id="78" name="Conexão recta unidireccional 23"/>
              <p:cNvCxnSpPr>
                <a:stCxn id="70" idx="3"/>
                <a:endCxn id="63" idx="0"/>
              </p:cNvCxnSpPr>
              <p:nvPr/>
            </p:nvCxnSpPr>
            <p:spPr>
              <a:xfrm rot="16200000" flipH="1">
                <a:off x="5925877" y="4213038"/>
                <a:ext cx="858508" cy="1151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9" name="Conexão recta unidireccional 26"/>
              <p:cNvCxnSpPr>
                <a:stCxn id="70" idx="3"/>
                <a:endCxn id="62" idx="0"/>
              </p:cNvCxnSpPr>
              <p:nvPr/>
            </p:nvCxnSpPr>
            <p:spPr>
              <a:xfrm rot="5400000">
                <a:off x="5593839" y="3892510"/>
                <a:ext cx="858508" cy="652570"/>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0" name="Conexão recta unidireccional 30"/>
              <p:cNvCxnSpPr>
                <a:stCxn id="70" idx="3"/>
                <a:endCxn id="61" idx="0"/>
              </p:cNvCxnSpPr>
              <p:nvPr/>
            </p:nvCxnSpPr>
            <p:spPr>
              <a:xfrm rot="5400000">
                <a:off x="5261799" y="3560471"/>
                <a:ext cx="858508" cy="131664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1" name="Conexão recta unidireccional 33"/>
              <p:cNvCxnSpPr>
                <a:stCxn id="70" idx="3"/>
                <a:endCxn id="60" idx="0"/>
              </p:cNvCxnSpPr>
              <p:nvPr/>
            </p:nvCxnSpPr>
            <p:spPr>
              <a:xfrm rot="5400000">
                <a:off x="4929760" y="3228431"/>
                <a:ext cx="858508" cy="1980725"/>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4368650" y="5198275"/>
              <a:ext cx="2075594" cy="858509"/>
              <a:chOff x="4368650" y="5198275"/>
              <a:chExt cx="2075594" cy="858509"/>
            </a:xfrm>
          </p:grpSpPr>
          <p:cxnSp>
            <p:nvCxnSpPr>
              <p:cNvPr id="74" name="Conexão recta unidireccional 39"/>
              <p:cNvCxnSpPr>
                <a:stCxn id="63" idx="4"/>
                <a:endCxn id="68" idx="1"/>
              </p:cNvCxnSpPr>
              <p:nvPr/>
            </p:nvCxnSpPr>
            <p:spPr>
              <a:xfrm rot="16200000" flipH="1">
                <a:off x="5973311" y="5585850"/>
                <a:ext cx="858508" cy="83359"/>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5" name="Conexão recta unidireccional 42"/>
              <p:cNvCxnSpPr>
                <a:stCxn id="62" idx="4"/>
                <a:endCxn id="68" idx="1"/>
              </p:cNvCxnSpPr>
              <p:nvPr/>
            </p:nvCxnSpPr>
            <p:spPr>
              <a:xfrm rot="16200000" flipH="1">
                <a:off x="5641272" y="5253810"/>
                <a:ext cx="858508" cy="747437"/>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6" name="Conexão recta unidireccional 45"/>
              <p:cNvCxnSpPr>
                <a:stCxn id="61" idx="4"/>
                <a:endCxn id="68" idx="1"/>
              </p:cNvCxnSpPr>
              <p:nvPr/>
            </p:nvCxnSpPr>
            <p:spPr>
              <a:xfrm rot="16200000" flipH="1">
                <a:off x="5309232" y="4921772"/>
                <a:ext cx="858508" cy="1411516"/>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7" name="Conexão recta unidireccional 48"/>
              <p:cNvCxnSpPr>
                <a:stCxn id="60" idx="4"/>
                <a:endCxn id="68" idx="1"/>
              </p:cNvCxnSpPr>
              <p:nvPr/>
            </p:nvCxnSpPr>
            <p:spPr>
              <a:xfrm rot="16200000" flipH="1">
                <a:off x="4977193" y="4589733"/>
                <a:ext cx="858508" cy="2075594"/>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42" name="Group 41"/>
            <p:cNvGrpSpPr/>
            <p:nvPr/>
          </p:nvGrpSpPr>
          <p:grpSpPr>
            <a:xfrm>
              <a:off x="6846738" y="5198277"/>
              <a:ext cx="1790990" cy="858508"/>
              <a:chOff x="6846738" y="5198277"/>
              <a:chExt cx="1790990" cy="858508"/>
            </a:xfrm>
          </p:grpSpPr>
          <p:cxnSp>
            <p:nvCxnSpPr>
              <p:cNvPr id="72" name="Conexão recta unidireccional 51"/>
              <p:cNvCxnSpPr>
                <a:stCxn id="55" idx="4"/>
                <a:endCxn id="68" idx="7"/>
              </p:cNvCxnSpPr>
              <p:nvPr/>
            </p:nvCxnSpPr>
            <p:spPr>
              <a:xfrm rot="5400000">
                <a:off x="6980940" y="5064075"/>
                <a:ext cx="858508" cy="1126911"/>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73" name="Conexão recta unidireccional 54"/>
              <p:cNvCxnSpPr>
                <a:stCxn id="56" idx="4"/>
                <a:endCxn id="68" idx="7"/>
              </p:cNvCxnSpPr>
              <p:nvPr/>
            </p:nvCxnSpPr>
            <p:spPr>
              <a:xfrm rot="5400000">
                <a:off x="7312980" y="4732037"/>
                <a:ext cx="858508" cy="1790988"/>
              </a:xfrm>
              <a:prstGeom prst="straightConnector1">
                <a:avLst/>
              </a:prstGeom>
              <a:ln w="28575">
                <a:prstDash val="solid"/>
                <a:headEnd type="none" w="med" len="med"/>
                <a:tailEnd type="triangle" w="lg" len="lg"/>
              </a:ln>
            </p:spPr>
            <p:style>
              <a:lnRef idx="1">
                <a:schemeClr val="dk1"/>
              </a:lnRef>
              <a:fillRef idx="0">
                <a:schemeClr val="dk1"/>
              </a:fillRef>
              <a:effectRef idx="0">
                <a:schemeClr val="dk1"/>
              </a:effectRef>
              <a:fontRef idx="minor">
                <a:schemeClr val="tx1"/>
              </a:fontRef>
            </p:style>
          </p:cxnSp>
        </p:grpSp>
        <p:grpSp>
          <p:nvGrpSpPr>
            <p:cNvPr id="43" name="Group 42"/>
            <p:cNvGrpSpPr/>
            <p:nvPr/>
          </p:nvGrpSpPr>
          <p:grpSpPr>
            <a:xfrm>
              <a:off x="6211629" y="2837973"/>
              <a:ext cx="623598" cy="1032147"/>
              <a:chOff x="6211629" y="2837973"/>
              <a:chExt cx="623598" cy="1032147"/>
            </a:xfrm>
          </p:grpSpPr>
          <p:sp>
            <p:nvSpPr>
              <p:cNvPr id="70" name="Oval 69"/>
              <p:cNvSpPr/>
              <p:nvPr/>
            </p:nvSpPr>
            <p:spPr>
              <a:xfrm>
                <a:off x="6266018" y="3319891"/>
                <a:ext cx="569209" cy="550229"/>
              </a:xfrm>
              <a:prstGeom prst="ellipse">
                <a:avLst/>
              </a:prstGeom>
              <a:solidFill>
                <a:srgbClr val="00B050"/>
              </a:solidFill>
              <a:ln>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71" name="TextBox 70"/>
              <p:cNvSpPr txBox="1"/>
              <p:nvPr/>
            </p:nvSpPr>
            <p:spPr>
              <a:xfrm>
                <a:off x="6211629" y="2837973"/>
                <a:ext cx="490840" cy="338554"/>
              </a:xfrm>
              <a:prstGeom prst="rect">
                <a:avLst/>
              </a:prstGeom>
              <a:noFill/>
            </p:spPr>
            <p:txBody>
              <a:bodyPr wrap="none" rtlCol="0">
                <a:spAutoFit/>
              </a:bodyPr>
              <a:lstStyle/>
              <a:p>
                <a:r>
                  <a:rPr lang="pt-PT" sz="1600" b="1" dirty="0">
                    <a:latin typeface="Berlin Sans FB Demi" panose="020E0802020502020306" pitchFamily="34" charset="0"/>
                  </a:rPr>
                  <a:t>A()</a:t>
                </a:r>
                <a:endParaRPr lang="en-US" sz="1600" b="1" dirty="0">
                  <a:latin typeface="Berlin Sans FB Demi" panose="020E0802020502020306" pitchFamily="34" charset="0"/>
                </a:endParaRPr>
              </a:p>
            </p:txBody>
          </p:sp>
        </p:grpSp>
        <p:grpSp>
          <p:nvGrpSpPr>
            <p:cNvPr id="44" name="Group 43"/>
            <p:cNvGrpSpPr/>
            <p:nvPr/>
          </p:nvGrpSpPr>
          <p:grpSpPr>
            <a:xfrm>
              <a:off x="6360886" y="5505019"/>
              <a:ext cx="604836" cy="1021414"/>
              <a:chOff x="6360886" y="5505019"/>
              <a:chExt cx="604836" cy="1021414"/>
            </a:xfrm>
          </p:grpSpPr>
          <p:sp>
            <p:nvSpPr>
              <p:cNvPr id="68" name="Oval 67"/>
              <p:cNvSpPr/>
              <p:nvPr/>
            </p:nvSpPr>
            <p:spPr>
              <a:xfrm>
                <a:off x="6360886" y="5976204"/>
                <a:ext cx="569209" cy="550229"/>
              </a:xfrm>
              <a:prstGeom prst="ellipse">
                <a:avLst/>
              </a:prstGeom>
              <a:solidFill>
                <a:srgbClr val="7030A0"/>
              </a:solidFill>
              <a:ln>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69" name="TextBox 68"/>
              <p:cNvSpPr txBox="1"/>
              <p:nvPr/>
            </p:nvSpPr>
            <p:spPr>
              <a:xfrm>
                <a:off x="6361069" y="5505019"/>
                <a:ext cx="604653" cy="338554"/>
              </a:xfrm>
              <a:prstGeom prst="rect">
                <a:avLst/>
              </a:prstGeom>
              <a:noFill/>
            </p:spPr>
            <p:txBody>
              <a:bodyPr wrap="none" rtlCol="0">
                <a:spAutoFit/>
              </a:bodyPr>
              <a:lstStyle/>
              <a:p>
                <a:r>
                  <a:rPr lang="pt-PT" sz="1600" b="1" dirty="0">
                    <a:latin typeface="Berlin Sans FB Demi" panose="020E0802020502020306" pitchFamily="34" charset="0"/>
                  </a:rPr>
                  <a:t>D(y)</a:t>
                </a:r>
                <a:endParaRPr lang="en-US" sz="1600" b="1" dirty="0">
                  <a:latin typeface="Berlin Sans FB Demi" panose="020E0802020502020306" pitchFamily="34" charset="0"/>
                </a:endParaRPr>
              </a:p>
            </p:txBody>
          </p:sp>
        </p:grpSp>
        <p:grpSp>
          <p:nvGrpSpPr>
            <p:cNvPr id="45" name="Group 44"/>
            <p:cNvGrpSpPr/>
            <p:nvPr/>
          </p:nvGrpSpPr>
          <p:grpSpPr>
            <a:xfrm>
              <a:off x="3675293" y="4103773"/>
              <a:ext cx="3159935" cy="1157128"/>
              <a:chOff x="3675293" y="4103773"/>
              <a:chExt cx="3159935" cy="1157128"/>
            </a:xfrm>
          </p:grpSpPr>
          <p:sp>
            <p:nvSpPr>
              <p:cNvPr id="59" name="Rectangle 58"/>
              <p:cNvSpPr/>
              <p:nvPr/>
            </p:nvSpPr>
            <p:spPr>
              <a:xfrm>
                <a:off x="3954646" y="4585418"/>
                <a:ext cx="2880582" cy="675483"/>
              </a:xfrm>
              <a:prstGeom prst="rect">
                <a:avLst/>
              </a:prstGeom>
              <a:noFill/>
              <a:ln w="28575">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latin typeface="Berlin Sans FB Demi" panose="020E0802020502020306" pitchFamily="34" charset="0"/>
                </a:endParaRPr>
              </a:p>
            </p:txBody>
          </p:sp>
          <p:sp>
            <p:nvSpPr>
              <p:cNvPr id="60" name="Oval 59"/>
              <p:cNvSpPr/>
              <p:nvPr/>
            </p:nvSpPr>
            <p:spPr>
              <a:xfrm>
                <a:off x="4084046"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61" name="Oval 60"/>
              <p:cNvSpPr/>
              <p:nvPr/>
            </p:nvSpPr>
            <p:spPr>
              <a:xfrm>
                <a:off x="4748124"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62" name="Oval 61"/>
              <p:cNvSpPr/>
              <p:nvPr/>
            </p:nvSpPr>
            <p:spPr>
              <a:xfrm>
                <a:off x="5412203"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63" name="Oval 62"/>
              <p:cNvSpPr/>
              <p:nvPr/>
            </p:nvSpPr>
            <p:spPr>
              <a:xfrm>
                <a:off x="6076281" y="4648048"/>
                <a:ext cx="569209" cy="550229"/>
              </a:xfrm>
              <a:prstGeom prst="ellipse">
                <a:avLst/>
              </a:prstGeom>
              <a:solidFill>
                <a:srgbClr val="C00000"/>
              </a:solidFill>
              <a:ln>
                <a:solidFill>
                  <a:srgbClr val="C0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64" name="TextBox 63"/>
              <p:cNvSpPr txBox="1"/>
              <p:nvPr/>
            </p:nvSpPr>
            <p:spPr>
              <a:xfrm>
                <a:off x="3675293" y="4103773"/>
                <a:ext cx="609462" cy="338554"/>
              </a:xfrm>
              <a:prstGeom prst="rect">
                <a:avLst/>
              </a:prstGeom>
              <a:noFill/>
            </p:spPr>
            <p:txBody>
              <a:bodyPr wrap="none" rtlCol="0">
                <a:spAutoFit/>
              </a:bodyPr>
              <a:lstStyle/>
              <a:p>
                <a:r>
                  <a:rPr lang="pt-PT" sz="1600" b="1" dirty="0">
                    <a:latin typeface="Berlin Sans FB Demi" panose="020E0802020502020306" pitchFamily="34" charset="0"/>
                  </a:rPr>
                  <a:t>B(0)</a:t>
                </a:r>
                <a:endParaRPr lang="en-US" sz="1600" b="1" dirty="0">
                  <a:latin typeface="Berlin Sans FB Demi" panose="020E0802020502020306" pitchFamily="34" charset="0"/>
                </a:endParaRPr>
              </a:p>
            </p:txBody>
          </p:sp>
          <p:sp>
            <p:nvSpPr>
              <p:cNvPr id="65" name="TextBox 64"/>
              <p:cNvSpPr txBox="1"/>
              <p:nvPr/>
            </p:nvSpPr>
            <p:spPr>
              <a:xfrm>
                <a:off x="4621992" y="4116285"/>
                <a:ext cx="545342" cy="338554"/>
              </a:xfrm>
              <a:prstGeom prst="rect">
                <a:avLst/>
              </a:prstGeom>
              <a:noFill/>
            </p:spPr>
            <p:txBody>
              <a:bodyPr wrap="none" rtlCol="0">
                <a:spAutoFit/>
              </a:bodyPr>
              <a:lstStyle/>
              <a:p>
                <a:r>
                  <a:rPr lang="pt-PT" sz="1600" b="1" dirty="0">
                    <a:latin typeface="Berlin Sans FB Demi" panose="020E0802020502020306" pitchFamily="34" charset="0"/>
                  </a:rPr>
                  <a:t>B(1)</a:t>
                </a:r>
                <a:endParaRPr lang="en-US" sz="1600" b="1" dirty="0">
                  <a:latin typeface="Berlin Sans FB Demi" panose="020E0802020502020306" pitchFamily="34" charset="0"/>
                </a:endParaRPr>
              </a:p>
            </p:txBody>
          </p:sp>
          <p:sp>
            <p:nvSpPr>
              <p:cNvPr id="66" name="TextBox 65"/>
              <p:cNvSpPr txBox="1"/>
              <p:nvPr/>
            </p:nvSpPr>
            <p:spPr>
              <a:xfrm>
                <a:off x="5336718" y="4113694"/>
                <a:ext cx="585417" cy="338554"/>
              </a:xfrm>
              <a:prstGeom prst="rect">
                <a:avLst/>
              </a:prstGeom>
              <a:noFill/>
            </p:spPr>
            <p:txBody>
              <a:bodyPr wrap="none" rtlCol="0">
                <a:spAutoFit/>
              </a:bodyPr>
              <a:lstStyle/>
              <a:p>
                <a:r>
                  <a:rPr lang="pt-PT" sz="1600" b="1" dirty="0">
                    <a:latin typeface="Berlin Sans FB Demi" panose="020E0802020502020306" pitchFamily="34" charset="0"/>
                  </a:rPr>
                  <a:t>B(2)</a:t>
                </a:r>
                <a:endParaRPr lang="en-US" sz="1600" b="1" dirty="0">
                  <a:latin typeface="Berlin Sans FB Demi" panose="020E0802020502020306" pitchFamily="34" charset="0"/>
                </a:endParaRPr>
              </a:p>
            </p:txBody>
          </p:sp>
          <p:sp>
            <p:nvSpPr>
              <p:cNvPr id="67" name="TextBox 66"/>
              <p:cNvSpPr txBox="1"/>
              <p:nvPr/>
            </p:nvSpPr>
            <p:spPr>
              <a:xfrm>
                <a:off x="6137299" y="4135720"/>
                <a:ext cx="579005" cy="338554"/>
              </a:xfrm>
              <a:prstGeom prst="rect">
                <a:avLst/>
              </a:prstGeom>
              <a:noFill/>
            </p:spPr>
            <p:txBody>
              <a:bodyPr wrap="none" rtlCol="0">
                <a:spAutoFit/>
              </a:bodyPr>
              <a:lstStyle/>
              <a:p>
                <a:r>
                  <a:rPr lang="pt-PT" sz="1600" b="1" dirty="0">
                    <a:latin typeface="Berlin Sans FB Demi" panose="020E0802020502020306" pitchFamily="34" charset="0"/>
                  </a:rPr>
                  <a:t>B(3)</a:t>
                </a:r>
                <a:endParaRPr lang="en-US" sz="1600" b="1" dirty="0">
                  <a:latin typeface="Berlin Sans FB Demi" panose="020E0802020502020306" pitchFamily="34" charset="0"/>
                </a:endParaRPr>
              </a:p>
            </p:txBody>
          </p:sp>
        </p:grpSp>
        <p:grpSp>
          <p:nvGrpSpPr>
            <p:cNvPr id="47" name="Group 46"/>
            <p:cNvGrpSpPr/>
            <p:nvPr/>
          </p:nvGrpSpPr>
          <p:grpSpPr>
            <a:xfrm>
              <a:off x="7471057" y="4110333"/>
              <a:ext cx="1591592" cy="1148416"/>
              <a:chOff x="7471057" y="4110333"/>
              <a:chExt cx="1591592" cy="1148416"/>
            </a:xfrm>
          </p:grpSpPr>
          <p:sp>
            <p:nvSpPr>
              <p:cNvPr id="54" name="Rectangle 53"/>
              <p:cNvSpPr/>
              <p:nvPr/>
            </p:nvSpPr>
            <p:spPr>
              <a:xfrm>
                <a:off x="7502446" y="4583266"/>
                <a:ext cx="1560203" cy="675483"/>
              </a:xfrm>
              <a:prstGeom prst="rect">
                <a:avLst/>
              </a:prstGeom>
              <a:noFill/>
              <a:ln w="28575">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a:latin typeface="Berlin Sans FB Demi" panose="020E0802020502020306" pitchFamily="34" charset="0"/>
                </a:endParaRPr>
              </a:p>
            </p:txBody>
          </p:sp>
          <p:sp>
            <p:nvSpPr>
              <p:cNvPr id="55" name="Oval 54"/>
              <p:cNvSpPr/>
              <p:nvPr/>
            </p:nvSpPr>
            <p:spPr>
              <a:xfrm>
                <a:off x="768904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56" name="Oval 55"/>
              <p:cNvSpPr/>
              <p:nvPr/>
            </p:nvSpPr>
            <p:spPr>
              <a:xfrm>
                <a:off x="8353123" y="4648048"/>
                <a:ext cx="569209" cy="550229"/>
              </a:xfrm>
              <a:prstGeom prst="ellipse">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sz="1600" dirty="0">
                  <a:latin typeface="Berlin Sans FB Demi" panose="020E0802020502020306" pitchFamily="34" charset="0"/>
                </a:endParaRPr>
              </a:p>
            </p:txBody>
          </p:sp>
          <p:sp>
            <p:nvSpPr>
              <p:cNvPr id="57" name="TextBox 56"/>
              <p:cNvSpPr txBox="1"/>
              <p:nvPr/>
            </p:nvSpPr>
            <p:spPr>
              <a:xfrm>
                <a:off x="7471057" y="4110333"/>
                <a:ext cx="606256" cy="338554"/>
              </a:xfrm>
              <a:prstGeom prst="rect">
                <a:avLst/>
              </a:prstGeom>
              <a:noFill/>
            </p:spPr>
            <p:txBody>
              <a:bodyPr wrap="none" rtlCol="0">
                <a:spAutoFit/>
              </a:bodyPr>
              <a:lstStyle/>
              <a:p>
                <a:r>
                  <a:rPr lang="pt-PT" sz="1600" b="1" dirty="0">
                    <a:latin typeface="Berlin Sans FB Demi" panose="020E0802020502020306" pitchFamily="34" charset="0"/>
                  </a:rPr>
                  <a:t>C(0)</a:t>
                </a:r>
                <a:endParaRPr lang="en-US" sz="1600" b="1" dirty="0">
                  <a:latin typeface="Berlin Sans FB Demi" panose="020E0802020502020306" pitchFamily="34" charset="0"/>
                </a:endParaRPr>
              </a:p>
            </p:txBody>
          </p:sp>
          <p:sp>
            <p:nvSpPr>
              <p:cNvPr id="58" name="TextBox 57"/>
              <p:cNvSpPr txBox="1"/>
              <p:nvPr/>
            </p:nvSpPr>
            <p:spPr>
              <a:xfrm>
                <a:off x="8353123" y="4138631"/>
                <a:ext cx="542136" cy="338554"/>
              </a:xfrm>
              <a:prstGeom prst="rect">
                <a:avLst/>
              </a:prstGeom>
              <a:noFill/>
            </p:spPr>
            <p:txBody>
              <a:bodyPr wrap="none" rtlCol="0">
                <a:spAutoFit/>
              </a:bodyPr>
              <a:lstStyle/>
              <a:p>
                <a:r>
                  <a:rPr lang="pt-PT" sz="1600" b="1" dirty="0">
                    <a:latin typeface="Berlin Sans FB Demi" panose="020E0802020502020306" pitchFamily="34" charset="0"/>
                  </a:rPr>
                  <a:t>C(1)</a:t>
                </a:r>
                <a:endParaRPr lang="en-US" sz="1600" b="1" dirty="0">
                  <a:latin typeface="Berlin Sans FB Demi" panose="020E0802020502020306" pitchFamily="34" charset="0"/>
                </a:endParaRPr>
              </a:p>
            </p:txBody>
          </p:sp>
        </p:grpSp>
      </p:grpSp>
    </p:spTree>
    <p:extLst>
      <p:ext uri="{BB962C8B-B14F-4D97-AF65-F5344CB8AC3E}">
        <p14:creationId xmlns:p14="http://schemas.microsoft.com/office/powerpoint/2010/main" val="35455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a:picLocks noChangeAspect="1"/>
          </p:cNvPicPr>
          <p:nvPr/>
        </p:nvPicPr>
        <p:blipFill>
          <a:blip r:embed="rId3">
            <a:clrChange>
              <a:clrFrom>
                <a:srgbClr val="FFFFFF"/>
              </a:clrFrom>
              <a:clrTo>
                <a:srgbClr val="FFFFFF">
                  <a:alpha val="0"/>
                </a:srgbClr>
              </a:clrTo>
            </a:clrChange>
          </a:blip>
          <a:stretch>
            <a:fillRect/>
          </a:stretch>
        </p:blipFill>
        <p:spPr>
          <a:xfrm flipH="1">
            <a:off x="7200072" y="50479"/>
            <a:ext cx="1924050" cy="2371725"/>
          </a:xfrm>
          <a:prstGeom prst="rect">
            <a:avLst/>
          </a:prstGeom>
        </p:spPr>
      </p:pic>
      <p:sp>
        <p:nvSpPr>
          <p:cNvPr id="2" name="TextBox 1"/>
          <p:cNvSpPr txBox="1"/>
          <p:nvPr/>
        </p:nvSpPr>
        <p:spPr>
          <a:xfrm>
            <a:off x="251520" y="188640"/>
            <a:ext cx="8872602" cy="923330"/>
          </a:xfrm>
          <a:prstGeom prst="rect">
            <a:avLst/>
          </a:prstGeom>
          <a:noFill/>
        </p:spPr>
        <p:txBody>
          <a:bodyPr wrap="square" rtlCol="0">
            <a:spAutoFit/>
          </a:bodyPr>
          <a:lstStyle/>
          <a:p>
            <a:pPr algn="ctr"/>
            <a:r>
              <a:rPr lang="pt-PT" sz="5400" dirty="0" smtClean="0">
                <a:latin typeface="Berlin Sans FB Demi" panose="020E0802020502020306" pitchFamily="34" charset="0"/>
              </a:rPr>
              <a:t>Summary</a:t>
            </a:r>
            <a:endParaRPr lang="en-US" sz="5400" dirty="0">
              <a:latin typeface="Berlin Sans FB Demi" panose="020E0802020502020306" pitchFamily="34" charset="0"/>
            </a:endParaRPr>
          </a:p>
        </p:txBody>
      </p:sp>
      <p:sp>
        <p:nvSpPr>
          <p:cNvPr id="84" name="TextBox 83"/>
          <p:cNvSpPr txBox="1"/>
          <p:nvPr/>
        </p:nvSpPr>
        <p:spPr>
          <a:xfrm>
            <a:off x="251520" y="980728"/>
            <a:ext cx="7848872" cy="1077218"/>
          </a:xfrm>
          <a:prstGeom prst="rect">
            <a:avLst/>
          </a:prstGeom>
          <a:noFill/>
        </p:spPr>
        <p:txBody>
          <a:bodyPr wrap="square" rtlCol="0">
            <a:spAutoFit/>
          </a:bodyPr>
          <a:lstStyle/>
          <a:p>
            <a:pPr marL="457200" indent="-457200">
              <a:buFont typeface="Arial" panose="020B0604020202020204" pitchFamily="34" charset="0"/>
              <a:buChar char="•"/>
            </a:pPr>
            <a:r>
              <a:rPr lang="pt-PT" sz="3200" dirty="0" smtClean="0">
                <a:latin typeface="Berlin Sans FB Demi" panose="020E0802020502020306" pitchFamily="34" charset="0"/>
              </a:rPr>
              <a:t>Plenty of new problems for everybody and no </a:t>
            </a:r>
            <a:r>
              <a:rPr lang="pt-PT" sz="3200" dirty="0" smtClean="0">
                <a:latin typeface="Berlin Sans FB Demi" panose="020E0802020502020306" pitchFamily="34" charset="0"/>
              </a:rPr>
              <a:t>“smart” solutions </a:t>
            </a:r>
            <a:r>
              <a:rPr lang="pt-PT" sz="3200" dirty="0" smtClean="0">
                <a:latin typeface="Berlin Sans FB Demi" panose="020E0802020502020306" pitchFamily="34" charset="0"/>
              </a:rPr>
              <a:t>so far</a:t>
            </a:r>
          </a:p>
        </p:txBody>
      </p:sp>
      <p:sp>
        <p:nvSpPr>
          <p:cNvPr id="3" name="Rectangle 2"/>
          <p:cNvSpPr/>
          <p:nvPr/>
        </p:nvSpPr>
        <p:spPr>
          <a:xfrm>
            <a:off x="251520" y="2021258"/>
            <a:ext cx="8853738" cy="1569660"/>
          </a:xfrm>
          <a:prstGeom prst="rect">
            <a:avLst/>
          </a:prstGeom>
        </p:spPr>
        <p:txBody>
          <a:bodyPr wrap="square">
            <a:spAutoFit/>
          </a:bodyPr>
          <a:lstStyle/>
          <a:p>
            <a:pPr marL="914400" lvl="1" indent="-457200">
              <a:buFont typeface="Wingdings" panose="05000000000000000000" pitchFamily="2" charset="2"/>
              <a:buChar char="q"/>
            </a:pPr>
            <a:r>
              <a:rPr lang="pt-PT" sz="3200" dirty="0">
                <a:latin typeface="Berlin Sans FB Demi" panose="020E0802020502020306" pitchFamily="34" charset="0"/>
              </a:rPr>
              <a:t>At the modelling level</a:t>
            </a:r>
          </a:p>
          <a:p>
            <a:pPr marL="914400" lvl="1" indent="-457200">
              <a:buFont typeface="Wingdings" panose="05000000000000000000" pitchFamily="2" charset="2"/>
              <a:buChar char="q"/>
            </a:pPr>
            <a:r>
              <a:rPr lang="pt-PT" sz="3200" dirty="0">
                <a:latin typeface="Berlin Sans FB Demi" panose="020E0802020502020306" pitchFamily="34" charset="0"/>
              </a:rPr>
              <a:t>At the WCET and scheduling analysis level</a:t>
            </a:r>
          </a:p>
          <a:p>
            <a:pPr marL="914400" lvl="1" indent="-457200">
              <a:buFont typeface="Wingdings" panose="05000000000000000000" pitchFamily="2" charset="2"/>
              <a:buChar char="q"/>
            </a:pPr>
            <a:r>
              <a:rPr lang="pt-PT" sz="3200" dirty="0">
                <a:latin typeface="Berlin Sans FB Demi" panose="020E0802020502020306" pitchFamily="34" charset="0"/>
              </a:rPr>
              <a:t>At the implementation level</a:t>
            </a:r>
          </a:p>
        </p:txBody>
      </p:sp>
      <p:sp>
        <p:nvSpPr>
          <p:cNvPr id="87" name="Rectangle 86"/>
          <p:cNvSpPr/>
          <p:nvPr/>
        </p:nvSpPr>
        <p:spPr>
          <a:xfrm>
            <a:off x="-180528" y="3590918"/>
            <a:ext cx="8853738" cy="2554545"/>
          </a:xfrm>
          <a:prstGeom prst="rect">
            <a:avLst/>
          </a:prstGeom>
        </p:spPr>
        <p:txBody>
          <a:bodyPr wrap="square">
            <a:spAutoFit/>
          </a:bodyPr>
          <a:lstStyle/>
          <a:p>
            <a:pPr marL="914400" lvl="1" indent="-457200">
              <a:buFont typeface="Arial" panose="020B0604020202020204" pitchFamily="34" charset="0"/>
              <a:buChar char="•"/>
            </a:pPr>
            <a:r>
              <a:rPr lang="pt-PT" sz="3200" dirty="0" smtClean="0">
                <a:latin typeface="Berlin Sans FB Demi" panose="020E0802020502020306" pitchFamily="34" charset="0"/>
              </a:rPr>
              <a:t>If you find a solution to one of these problems or you wish to collaborate with us on solving them:</a:t>
            </a:r>
          </a:p>
          <a:p>
            <a:pPr lvl="1" algn="r"/>
            <a:r>
              <a:rPr lang="pt-PT" sz="3200" dirty="0" smtClean="0">
                <a:latin typeface="Berlin Sans FB Demi" panose="020E0802020502020306" pitchFamily="34" charset="0"/>
                <a:hlinkClick r:id="rId4"/>
              </a:rPr>
              <a:t>nelis@isep.ipp.pt</a:t>
            </a:r>
            <a:endParaRPr lang="pt-PT" sz="3200" dirty="0" smtClean="0">
              <a:latin typeface="Berlin Sans FB Demi" panose="020E0802020502020306" pitchFamily="34" charset="0"/>
            </a:endParaRPr>
          </a:p>
          <a:p>
            <a:pPr lvl="1" algn="r"/>
            <a:r>
              <a:rPr lang="pt-PT" sz="3200" dirty="0" smtClean="0">
                <a:latin typeface="Berlin Sans FB Demi" panose="020E0802020502020306" pitchFamily="34" charset="0"/>
              </a:rPr>
              <a:t>+351 91 206 68 04</a:t>
            </a:r>
            <a:endParaRPr lang="pt-PT" sz="3200" dirty="0">
              <a:latin typeface="Berlin Sans FB Demi" panose="020E0802020502020306" pitchFamily="34" charset="0"/>
            </a:endParaRPr>
          </a:p>
        </p:txBody>
      </p:sp>
    </p:spTree>
    <p:extLst>
      <p:ext uri="{BB962C8B-B14F-4D97-AF65-F5344CB8AC3E}">
        <p14:creationId xmlns:p14="http://schemas.microsoft.com/office/powerpoint/2010/main" val="265944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500"/>
                                        <p:tgtEl>
                                          <p:spTgt spid="8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animEffect transition="in" filter="fade">
                                      <p:cBhvr>
                                        <p:cTn id="15" dur="5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13" y="2276872"/>
            <a:ext cx="8964488" cy="2308324"/>
          </a:xfrm>
          <a:prstGeom prst="rect">
            <a:avLst/>
          </a:prstGeom>
          <a:noFill/>
        </p:spPr>
        <p:txBody>
          <a:bodyPr wrap="square" rtlCol="0">
            <a:spAutoFit/>
          </a:bodyPr>
          <a:lstStyle/>
          <a:p>
            <a:pPr algn="ctr"/>
            <a:r>
              <a:rPr lang="pt-PT" sz="3600" dirty="0" smtClean="0">
                <a:latin typeface="Berlin Sans FB Demi" panose="020E0802020502020306" pitchFamily="34" charset="0"/>
              </a:rPr>
              <a:t>Thank you</a:t>
            </a:r>
          </a:p>
          <a:p>
            <a:pPr algn="ctr"/>
            <a:r>
              <a:rPr lang="pt-PT" sz="3600" dirty="0">
                <a:latin typeface="Berlin Sans FB Demi" panose="020E0802020502020306" pitchFamily="34" charset="0"/>
              </a:rPr>
              <a:t>f</a:t>
            </a:r>
            <a:r>
              <a:rPr lang="pt-PT" sz="3600" dirty="0" smtClean="0">
                <a:latin typeface="Berlin Sans FB Demi" panose="020E0802020502020306" pitchFamily="34" charset="0"/>
              </a:rPr>
              <a:t>or inviting me,</a:t>
            </a:r>
          </a:p>
          <a:p>
            <a:pPr algn="ctr"/>
            <a:r>
              <a:rPr lang="pt-PT" sz="3600" dirty="0">
                <a:latin typeface="Berlin Sans FB Demi" panose="020E0802020502020306" pitchFamily="34" charset="0"/>
              </a:rPr>
              <a:t>f</a:t>
            </a:r>
            <a:r>
              <a:rPr lang="pt-PT" sz="3600" dirty="0" smtClean="0">
                <a:latin typeface="Berlin Sans FB Demi" panose="020E0802020502020306" pitchFamily="34" charset="0"/>
              </a:rPr>
              <a:t>or listening to me</a:t>
            </a:r>
            <a:r>
              <a:rPr lang="en-US" sz="3600" dirty="0" smtClean="0">
                <a:latin typeface="Berlin Sans FB Demi" panose="020E0802020502020306" pitchFamily="34" charset="0"/>
              </a:rPr>
              <a:t>,</a:t>
            </a:r>
          </a:p>
          <a:p>
            <a:pPr algn="ctr"/>
            <a:r>
              <a:rPr lang="pt-PT" sz="3600" dirty="0" smtClean="0">
                <a:latin typeface="Berlin Sans FB Demi" panose="020E0802020502020306" pitchFamily="34" charset="0"/>
              </a:rPr>
              <a:t>and for helping us solve these problems</a:t>
            </a:r>
          </a:p>
        </p:txBody>
      </p:sp>
      <p:pic>
        <p:nvPicPr>
          <p:cNvPr id="3" name="Picture 2"/>
          <p:cNvPicPr>
            <a:picLocks noChangeAspect="1"/>
          </p:cNvPicPr>
          <p:nvPr/>
        </p:nvPicPr>
        <p:blipFill>
          <a:blip r:embed="rId3"/>
          <a:stretch>
            <a:fillRect/>
          </a:stretch>
        </p:blipFill>
        <p:spPr>
          <a:xfrm>
            <a:off x="5502573" y="258194"/>
            <a:ext cx="3627228" cy="1787847"/>
          </a:xfrm>
          <a:prstGeom prst="rect">
            <a:avLst/>
          </a:prstGeom>
        </p:spPr>
      </p:pic>
    </p:spTree>
    <p:extLst>
      <p:ext uri="{BB962C8B-B14F-4D97-AF65-F5344CB8AC3E}">
        <p14:creationId xmlns:p14="http://schemas.microsoft.com/office/powerpoint/2010/main" val="2892877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276872"/>
            <a:ext cx="8964488" cy="923330"/>
          </a:xfrm>
          <a:prstGeom prst="rect">
            <a:avLst/>
          </a:prstGeom>
          <a:noFill/>
        </p:spPr>
        <p:txBody>
          <a:bodyPr wrap="square" rtlCol="0">
            <a:spAutoFit/>
          </a:bodyPr>
          <a:lstStyle/>
          <a:p>
            <a:pPr algn="ctr"/>
            <a:r>
              <a:rPr lang="pt-PT" sz="5400" dirty="0" smtClean="0">
                <a:latin typeface="Berlin Sans FB Demi" panose="020E0802020502020306" pitchFamily="34" charset="0"/>
              </a:rPr>
              <a:t>Expert System</a:t>
            </a:r>
            <a:endParaRPr lang="en-US" sz="5400" dirty="0">
              <a:latin typeface="Berlin Sans FB Demi" panose="020E0802020502020306" pitchFamily="34" charset="0"/>
            </a:endParaRPr>
          </a:p>
        </p:txBody>
      </p:sp>
    </p:spTree>
    <p:extLst>
      <p:ext uri="{BB962C8B-B14F-4D97-AF65-F5344CB8AC3E}">
        <p14:creationId xmlns:p14="http://schemas.microsoft.com/office/powerpoint/2010/main" val="3611790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49</a:t>
            </a:fld>
            <a:endParaRPr lang="en-US"/>
          </a:p>
        </p:txBody>
      </p:sp>
      <p:pic>
        <p:nvPicPr>
          <p:cNvPr id="14352" name="Picture 16" descr="http://22wb.com/images/envelo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611" y="711414"/>
            <a:ext cx="956713" cy="956713"/>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b2binbound.com/Portals/37998/images/newsoran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992"/>
          <a:stretch/>
        </p:blipFill>
        <p:spPr bwMode="auto">
          <a:xfrm>
            <a:off x="2029341" y="4226570"/>
            <a:ext cx="958483" cy="8051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88667" y="430087"/>
            <a:ext cx="1134986" cy="1499650"/>
            <a:chOff x="572571" y="1803027"/>
            <a:chExt cx="1134986" cy="1499650"/>
          </a:xfrm>
        </p:grpSpPr>
        <p:pic>
          <p:nvPicPr>
            <p:cNvPr id="14338" name="Picture 2" descr="http://www.clker.com/cliparts/b/1/f/a/1195445301811339265dagobert83_female_user_icon.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508" y="1803027"/>
              <a:ext cx="1032049" cy="103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571" y="2779457"/>
              <a:ext cx="1132041" cy="523220"/>
            </a:xfrm>
            <a:prstGeom prst="rect">
              <a:avLst/>
            </a:prstGeom>
          </p:spPr>
          <p:txBody>
            <a:bodyPr wrap="none">
              <a:spAutoFit/>
            </a:bodyPr>
            <a:lstStyle/>
            <a:p>
              <a:r>
                <a:rPr lang="pt-PT" sz="2800" b="1" dirty="0" smtClean="0">
                  <a:latin typeface="Snoopy" panose="00000400000000000000" pitchFamily="2" charset="0"/>
                </a:rPr>
                <a:t>user</a:t>
              </a:r>
              <a:endParaRPr lang="en-US" sz="2800" b="1" dirty="0">
                <a:latin typeface="Snoopy" panose="00000400000000000000" pitchFamily="2" charset="0"/>
              </a:endParaRPr>
            </a:p>
          </p:txBody>
        </p:sp>
      </p:grpSp>
      <p:grpSp>
        <p:nvGrpSpPr>
          <p:cNvPr id="15" name="Group 14"/>
          <p:cNvGrpSpPr/>
          <p:nvPr/>
        </p:nvGrpSpPr>
        <p:grpSpPr>
          <a:xfrm>
            <a:off x="207202" y="3649056"/>
            <a:ext cx="2197720" cy="2652023"/>
            <a:chOff x="311766" y="3561968"/>
            <a:chExt cx="2197720" cy="2652023"/>
          </a:xfrm>
        </p:grpSpPr>
        <p:pic>
          <p:nvPicPr>
            <p:cNvPr id="14348" name="Picture 12" descr="http://files.softicons.com/download/application-icons/vista-stock-icons-by-lokas-software/png/256/office-build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66" y="3561968"/>
              <a:ext cx="1697916" cy="16979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7779" y="5259884"/>
              <a:ext cx="2021707" cy="954107"/>
            </a:xfrm>
            <a:prstGeom prst="rect">
              <a:avLst/>
            </a:prstGeom>
          </p:spPr>
          <p:txBody>
            <a:bodyPr wrap="none">
              <a:spAutoFit/>
            </a:bodyPr>
            <a:lstStyle/>
            <a:p>
              <a:r>
                <a:rPr lang="pt-PT" sz="2800" b="1" dirty="0" smtClean="0">
                  <a:latin typeface="Snoopy" panose="00000400000000000000" pitchFamily="2" charset="0"/>
                </a:rPr>
                <a:t>News </a:t>
              </a:r>
            </a:p>
            <a:p>
              <a:r>
                <a:rPr lang="pt-PT" sz="2800" b="1" dirty="0" smtClean="0">
                  <a:latin typeface="Snoopy" panose="00000400000000000000" pitchFamily="2" charset="0"/>
                </a:rPr>
                <a:t>provider</a:t>
              </a:r>
              <a:endParaRPr lang="en-US" sz="2800" b="1" dirty="0">
                <a:latin typeface="Snoopy" panose="00000400000000000000" pitchFamily="2" charset="0"/>
              </a:endParaRPr>
            </a:p>
          </p:txBody>
        </p:sp>
      </p:grpSp>
      <p:sp>
        <p:nvSpPr>
          <p:cNvPr id="19" name="Down Arrow 18"/>
          <p:cNvSpPr/>
          <p:nvPr/>
        </p:nvSpPr>
        <p:spPr>
          <a:xfrm>
            <a:off x="718490" y="2157239"/>
            <a:ext cx="778275"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rot="10800000">
            <a:off x="718489" y="2157239"/>
            <a:ext cx="778275"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28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5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par>
                                <p:cTn id="14" presetID="42" presetClass="path" presetSubtype="0" accel="50000" decel="50000" fill="hold" nodeType="withEffect">
                                  <p:stCondLst>
                                    <p:cond delay="0"/>
                                  </p:stCondLst>
                                  <p:childTnLst>
                                    <p:animMotion origin="layout" path="M 1.94444E-6 3.7037E-7 L 0.00434 0.49468 " pathEditMode="relative" rAng="0" ptsTypes="AA">
                                      <p:cBhvr>
                                        <p:cTn id="15" dur="1250" fill="hold"/>
                                        <p:tgtEl>
                                          <p:spTgt spid="14352"/>
                                        </p:tgtEl>
                                        <p:attrNameLst>
                                          <p:attrName>ppt_x</p:attrName>
                                          <p:attrName>ppt_y</p:attrName>
                                        </p:attrNameLst>
                                      </p:cBhvr>
                                      <p:rCtr x="208" y="24722"/>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4352"/>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4346"/>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9"/>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nodeType="afterEffect">
                                  <p:stCondLst>
                                    <p:cond delay="0"/>
                                  </p:stCondLst>
                                  <p:childTnLst>
                                    <p:animMotion origin="layout" path="M -0.01893 -0.00694 L -0.02327 -0.50162 " pathEditMode="relative" rAng="0" ptsTypes="AA">
                                      <p:cBhvr>
                                        <p:cTn id="28" dur="1250" fill="hold"/>
                                        <p:tgtEl>
                                          <p:spTgt spid="14346"/>
                                        </p:tgtEl>
                                        <p:attrNameLst>
                                          <p:attrName>ppt_x</p:attrName>
                                          <p:attrName>ppt_y</p:attrName>
                                        </p:attrNameLst>
                                      </p:cBhvr>
                                      <p:rCtr x="-226" y="-247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p:cNvSpPr/>
          <p:nvPr/>
        </p:nvSpPr>
        <p:spPr>
          <a:xfrm>
            <a:off x="531102" y="306522"/>
            <a:ext cx="8433385" cy="1754326"/>
          </a:xfrm>
          <a:prstGeom prst="rect">
            <a:avLst/>
          </a:prstGeom>
        </p:spPr>
        <p:txBody>
          <a:bodyPr wrap="square">
            <a:spAutoFit/>
          </a:bodyPr>
          <a:lstStyle/>
          <a:p>
            <a:r>
              <a:rPr lang="pt-PT" sz="3600" dirty="0">
                <a:latin typeface="Berlin Sans FB Demi" panose="020E0802020502020306" pitchFamily="34" charset="0"/>
              </a:rPr>
              <a:t>A </a:t>
            </a:r>
            <a:r>
              <a:rPr lang="pt-PT" sz="3600" dirty="0" smtClean="0">
                <a:latin typeface="Berlin Sans FB Demi" panose="020E0802020502020306" pitchFamily="34" charset="0"/>
              </a:rPr>
              <a:t>many-core platform, it </a:t>
            </a:r>
            <a:r>
              <a:rPr lang="pt-PT" sz="3600" dirty="0">
                <a:latin typeface="Berlin Sans FB Demi" panose="020E0802020502020306" pitchFamily="34" charset="0"/>
              </a:rPr>
              <a:t>is </a:t>
            </a:r>
            <a:r>
              <a:rPr lang="pt-PT" sz="3600" dirty="0" smtClean="0">
                <a:latin typeface="Berlin Sans FB Demi" panose="020E0802020502020306" pitchFamily="34" charset="0"/>
              </a:rPr>
              <a:t>like an entire </a:t>
            </a:r>
            <a:r>
              <a:rPr lang="pt-PT" sz="3600" dirty="0">
                <a:latin typeface="Berlin Sans FB Demi" panose="020E0802020502020306" pitchFamily="34" charset="0"/>
              </a:rPr>
              <a:t>distributed </a:t>
            </a:r>
            <a:r>
              <a:rPr lang="pt-PT" sz="3600" dirty="0" smtClean="0">
                <a:latin typeface="Berlin Sans FB Demi" panose="020E0802020502020306" pitchFamily="34" charset="0"/>
              </a:rPr>
              <a:t>system squeezed into a single chip.</a:t>
            </a:r>
            <a:endParaRPr lang="en-US" sz="3600" dirty="0">
              <a:latin typeface="Berlin Sans FB Demi" panose="020E0802020502020306" pitchFamily="34" charset="0"/>
            </a:endParaRPr>
          </a:p>
        </p:txBody>
      </p:sp>
      <p:sp>
        <p:nvSpPr>
          <p:cNvPr id="2" name="Rectangle 1"/>
          <p:cNvSpPr/>
          <p:nvPr/>
        </p:nvSpPr>
        <p:spPr>
          <a:xfrm>
            <a:off x="531102" y="2492896"/>
            <a:ext cx="8577402" cy="3416320"/>
          </a:xfrm>
          <a:prstGeom prst="rect">
            <a:avLst/>
          </a:prstGeom>
        </p:spPr>
        <p:txBody>
          <a:bodyPr wrap="square">
            <a:spAutoFit/>
          </a:bodyPr>
          <a:lstStyle/>
          <a:p>
            <a:r>
              <a:rPr lang="pt-PT" sz="3600" dirty="0" smtClean="0">
                <a:latin typeface="Berlin Sans FB Demi" panose="020E0802020502020306" pitchFamily="34" charset="0"/>
              </a:rPr>
              <a:t>Mix between </a:t>
            </a:r>
            <a:r>
              <a:rPr lang="pt-PT" sz="3600" dirty="0" smtClean="0">
                <a:solidFill>
                  <a:srgbClr val="FF0000"/>
                </a:solidFill>
                <a:latin typeface="Berlin Sans FB Demi" panose="020E0802020502020306" pitchFamily="34" charset="0"/>
              </a:rPr>
              <a:t>parallel computing</a:t>
            </a:r>
            <a:r>
              <a:rPr lang="pt-PT" sz="3600" dirty="0" smtClean="0">
                <a:latin typeface="Berlin Sans FB Demi" panose="020E0802020502020306" pitchFamily="34" charset="0"/>
              </a:rPr>
              <a:t> where all processors communicate through a </a:t>
            </a:r>
            <a:r>
              <a:rPr lang="pt-PT" sz="3600" dirty="0" smtClean="0">
                <a:solidFill>
                  <a:srgbClr val="FF0000"/>
                </a:solidFill>
                <a:latin typeface="Berlin Sans FB Demi" panose="020E0802020502020306" pitchFamily="34" charset="0"/>
              </a:rPr>
              <a:t>shared memory</a:t>
            </a:r>
            <a:r>
              <a:rPr lang="pt-PT" sz="3600" dirty="0" smtClean="0">
                <a:latin typeface="Berlin Sans FB Demi" panose="020E0802020502020306" pitchFamily="34" charset="0"/>
              </a:rPr>
              <a:t>, and </a:t>
            </a:r>
            <a:r>
              <a:rPr lang="pt-PT" sz="3600" dirty="0" smtClean="0">
                <a:solidFill>
                  <a:srgbClr val="FF0000"/>
                </a:solidFill>
                <a:latin typeface="Berlin Sans FB Demi" panose="020E0802020502020306" pitchFamily="34" charset="0"/>
              </a:rPr>
              <a:t>distributed computing</a:t>
            </a:r>
            <a:r>
              <a:rPr lang="pt-PT" sz="3600" dirty="0" smtClean="0">
                <a:latin typeface="Berlin Sans FB Demi" panose="020E0802020502020306" pitchFamily="34" charset="0"/>
              </a:rPr>
              <a:t>, where memory is distributed and processors communicate by </a:t>
            </a:r>
            <a:r>
              <a:rPr lang="pt-PT" sz="3600" dirty="0" smtClean="0">
                <a:solidFill>
                  <a:srgbClr val="FF0000"/>
                </a:solidFill>
                <a:latin typeface="Berlin Sans FB Demi" panose="020E0802020502020306" pitchFamily="34" charset="0"/>
              </a:rPr>
              <a:t>passing messages</a:t>
            </a:r>
            <a:r>
              <a:rPr lang="pt-PT" sz="3600" dirty="0" smtClean="0">
                <a:latin typeface="Berlin Sans FB Demi" panose="020E0802020502020306" pitchFamily="34" charset="0"/>
              </a:rPr>
              <a:t>.</a:t>
            </a:r>
            <a:endParaRPr lang="en-US" sz="3600" dirty="0">
              <a:latin typeface="Berlin Sans FB Demi" panose="020E0802020502020306" pitchFamily="34" charset="0"/>
            </a:endParaRPr>
          </a:p>
        </p:txBody>
      </p:sp>
    </p:spTree>
    <p:extLst>
      <p:ext uri="{BB962C8B-B14F-4D97-AF65-F5344CB8AC3E}">
        <p14:creationId xmlns:p14="http://schemas.microsoft.com/office/powerpoint/2010/main" val="2918525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50</a:t>
            </a:fld>
            <a:endParaRPr lang="en-US"/>
          </a:p>
        </p:txBody>
      </p:sp>
      <p:grpSp>
        <p:nvGrpSpPr>
          <p:cNvPr id="12" name="Group 11"/>
          <p:cNvGrpSpPr/>
          <p:nvPr/>
        </p:nvGrpSpPr>
        <p:grpSpPr>
          <a:xfrm>
            <a:off x="488667" y="430087"/>
            <a:ext cx="1134986" cy="1499650"/>
            <a:chOff x="572571" y="1803027"/>
            <a:chExt cx="1134986" cy="1499650"/>
          </a:xfrm>
        </p:grpSpPr>
        <p:pic>
          <p:nvPicPr>
            <p:cNvPr id="14338" name="Picture 2" descr="http://www.clker.com/cliparts/b/1/f/a/1195445301811339265dagobert83_female_user_icon.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08" y="1803027"/>
              <a:ext cx="1032049" cy="103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571" y="2779457"/>
              <a:ext cx="1132041" cy="523220"/>
            </a:xfrm>
            <a:prstGeom prst="rect">
              <a:avLst/>
            </a:prstGeom>
          </p:spPr>
          <p:txBody>
            <a:bodyPr wrap="none">
              <a:spAutoFit/>
            </a:bodyPr>
            <a:lstStyle/>
            <a:p>
              <a:r>
                <a:rPr lang="pt-PT" sz="2800" b="1" dirty="0" smtClean="0">
                  <a:latin typeface="Snoopy" panose="00000400000000000000" pitchFamily="2" charset="0"/>
                </a:rPr>
                <a:t>user</a:t>
              </a:r>
              <a:endParaRPr lang="en-US" sz="2800" b="1" dirty="0">
                <a:latin typeface="Snoopy" panose="00000400000000000000" pitchFamily="2" charset="0"/>
              </a:endParaRPr>
            </a:p>
          </p:txBody>
        </p:sp>
      </p:grpSp>
      <p:grpSp>
        <p:nvGrpSpPr>
          <p:cNvPr id="15" name="Group 14"/>
          <p:cNvGrpSpPr/>
          <p:nvPr/>
        </p:nvGrpSpPr>
        <p:grpSpPr>
          <a:xfrm>
            <a:off x="207202" y="3649056"/>
            <a:ext cx="2197720" cy="2652023"/>
            <a:chOff x="311766" y="3561968"/>
            <a:chExt cx="2197720" cy="2652023"/>
          </a:xfrm>
        </p:grpSpPr>
        <p:pic>
          <p:nvPicPr>
            <p:cNvPr id="14348" name="Picture 12" descr="http://files.softicons.com/download/application-icons/vista-stock-icons-by-lokas-software/png/256/office-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66" y="3561968"/>
              <a:ext cx="1697916" cy="16979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7779" y="5259884"/>
              <a:ext cx="2021707" cy="954107"/>
            </a:xfrm>
            <a:prstGeom prst="rect">
              <a:avLst/>
            </a:prstGeom>
          </p:spPr>
          <p:txBody>
            <a:bodyPr wrap="none">
              <a:spAutoFit/>
            </a:bodyPr>
            <a:lstStyle/>
            <a:p>
              <a:r>
                <a:rPr lang="pt-PT" sz="2800" b="1" dirty="0" smtClean="0">
                  <a:latin typeface="Snoopy" panose="00000400000000000000" pitchFamily="2" charset="0"/>
                </a:rPr>
                <a:t>News </a:t>
              </a:r>
            </a:p>
            <a:p>
              <a:r>
                <a:rPr lang="pt-PT" sz="2800" b="1" dirty="0" smtClean="0">
                  <a:latin typeface="Snoopy" panose="00000400000000000000" pitchFamily="2" charset="0"/>
                </a:rPr>
                <a:t>provider</a:t>
              </a:r>
              <a:endParaRPr lang="en-US" sz="2800" b="1" dirty="0">
                <a:latin typeface="Snoopy" panose="00000400000000000000" pitchFamily="2" charset="0"/>
              </a:endParaRPr>
            </a:p>
          </p:txBody>
        </p:sp>
      </p:grpSp>
      <p:grpSp>
        <p:nvGrpSpPr>
          <p:cNvPr id="16" name="Group 15"/>
          <p:cNvGrpSpPr/>
          <p:nvPr/>
        </p:nvGrpSpPr>
        <p:grpSpPr>
          <a:xfrm>
            <a:off x="6240796" y="463765"/>
            <a:ext cx="2591842" cy="2746729"/>
            <a:chOff x="6300192" y="1321913"/>
            <a:chExt cx="2591842" cy="2746729"/>
          </a:xfrm>
        </p:grpSpPr>
        <p:pic>
          <p:nvPicPr>
            <p:cNvPr id="17" name="Picture 24" descr="http://images.all-free-download.com/images/graphiclarge/vector_building_icon_set_14804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321913"/>
              <a:ext cx="2591842" cy="21688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20872" y="3545422"/>
              <a:ext cx="2371162" cy="523220"/>
            </a:xfrm>
            <a:prstGeom prst="rect">
              <a:avLst/>
            </a:prstGeom>
          </p:spPr>
          <p:txBody>
            <a:bodyPr wrap="none">
              <a:spAutoFit/>
            </a:bodyPr>
            <a:lstStyle/>
            <a:p>
              <a:r>
                <a:rPr lang="pt-PT" sz="2800" b="1" dirty="0" smtClean="0">
                  <a:latin typeface="Snoopy" panose="00000400000000000000" pitchFamily="2" charset="0"/>
                </a:rPr>
                <a:t>Companies</a:t>
              </a:r>
              <a:endParaRPr lang="en-US" sz="2800" b="1" dirty="0">
                <a:latin typeface="Snoopy" panose="00000400000000000000" pitchFamily="2" charset="0"/>
              </a:endParaRPr>
            </a:p>
          </p:txBody>
        </p:sp>
      </p:grpSp>
      <p:pic>
        <p:nvPicPr>
          <p:cNvPr id="19" name="Picture 22" descr="https://cdn1.iconfinder.com/data/icons/SOPHISTIQUE/accounting/png/400/money_ba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6777" y="1462136"/>
            <a:ext cx="1442148" cy="144214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vanalstynechamber.org/wp-content/uploads/2014/05/advertising_ic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401" y="1839391"/>
            <a:ext cx="1695450" cy="11144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919736" y="1303143"/>
            <a:ext cx="4556358" cy="2186920"/>
          </a:xfrm>
          <a:prstGeom prst="wedgeRoundRectCallout">
            <a:avLst>
              <a:gd name="adj1" fmla="val -47943"/>
              <a:gd name="adj2" fmla="val 757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4000" dirty="0" smtClean="0">
                <a:solidFill>
                  <a:schemeClr val="tx1"/>
                </a:solidFill>
                <a:latin typeface="Berlin Sans FB Demi" panose="020E0802020502020306" pitchFamily="34" charset="0"/>
              </a:rPr>
              <a:t>How do I pick the right ads?</a:t>
            </a:r>
            <a:endParaRPr lang="en-US" sz="4000"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277904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395600" y="3284827"/>
            <a:ext cx="1918188" cy="3012060"/>
            <a:chOff x="3501446" y="3524618"/>
            <a:chExt cx="1918188" cy="3012060"/>
          </a:xfrm>
        </p:grpSpPr>
        <p:pic>
          <p:nvPicPr>
            <p:cNvPr id="21" name="Picture 14" descr="http://www.jeffhaanen.com/wp-content/uploads/2012/12/building-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446" y="3524618"/>
              <a:ext cx="1667980" cy="213523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623950" y="5582571"/>
              <a:ext cx="1795684" cy="954107"/>
            </a:xfrm>
            <a:prstGeom prst="rect">
              <a:avLst/>
            </a:prstGeom>
          </p:spPr>
          <p:txBody>
            <a:bodyPr wrap="none">
              <a:spAutoFit/>
            </a:bodyPr>
            <a:lstStyle/>
            <a:p>
              <a:r>
                <a:rPr lang="pt-PT" sz="2800" b="1" dirty="0" smtClean="0">
                  <a:latin typeface="Snoopy" panose="00000400000000000000" pitchFamily="2" charset="0"/>
                </a:rPr>
                <a:t>Expert </a:t>
              </a:r>
            </a:p>
            <a:p>
              <a:r>
                <a:rPr lang="pt-PT" sz="2800" b="1" dirty="0" smtClean="0">
                  <a:latin typeface="Snoopy" panose="00000400000000000000" pitchFamily="2" charset="0"/>
                </a:rPr>
                <a:t>System</a:t>
              </a:r>
              <a:endParaRPr lang="en-US" sz="2800" b="1" dirty="0">
                <a:latin typeface="Snoopy" panose="00000400000000000000" pitchFamily="2" charset="0"/>
              </a:endParaRPr>
            </a:p>
          </p:txBody>
        </p:sp>
      </p:grpSp>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51</a:t>
            </a:fld>
            <a:endParaRPr lang="en-US"/>
          </a:p>
        </p:txBody>
      </p:sp>
      <p:pic>
        <p:nvPicPr>
          <p:cNvPr id="14346" name="Picture 10" descr="http://www.b2binbound.com/Portals/37998/images/newsorang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8992"/>
          <a:stretch/>
        </p:blipFill>
        <p:spPr bwMode="auto">
          <a:xfrm>
            <a:off x="2029341" y="4226570"/>
            <a:ext cx="958483" cy="80512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88667" y="430087"/>
            <a:ext cx="1134986" cy="1499650"/>
            <a:chOff x="572571" y="1803027"/>
            <a:chExt cx="1134986" cy="1499650"/>
          </a:xfrm>
        </p:grpSpPr>
        <p:pic>
          <p:nvPicPr>
            <p:cNvPr id="14338" name="Picture 2" descr="http://www.clker.com/cliparts/b/1/f/a/1195445301811339265dagobert83_female_user_icon.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508" y="1803027"/>
              <a:ext cx="1032049" cy="103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571" y="2779457"/>
              <a:ext cx="1132041" cy="523220"/>
            </a:xfrm>
            <a:prstGeom prst="rect">
              <a:avLst/>
            </a:prstGeom>
          </p:spPr>
          <p:txBody>
            <a:bodyPr wrap="none">
              <a:spAutoFit/>
            </a:bodyPr>
            <a:lstStyle/>
            <a:p>
              <a:r>
                <a:rPr lang="pt-PT" sz="2800" b="1" dirty="0" smtClean="0">
                  <a:latin typeface="Snoopy" panose="00000400000000000000" pitchFamily="2" charset="0"/>
                </a:rPr>
                <a:t>user</a:t>
              </a:r>
              <a:endParaRPr lang="en-US" sz="2800" b="1" dirty="0">
                <a:latin typeface="Snoopy" panose="00000400000000000000" pitchFamily="2" charset="0"/>
              </a:endParaRPr>
            </a:p>
          </p:txBody>
        </p:sp>
      </p:grpSp>
      <p:grpSp>
        <p:nvGrpSpPr>
          <p:cNvPr id="15" name="Group 14"/>
          <p:cNvGrpSpPr/>
          <p:nvPr/>
        </p:nvGrpSpPr>
        <p:grpSpPr>
          <a:xfrm>
            <a:off x="207202" y="3649056"/>
            <a:ext cx="2197720" cy="2652023"/>
            <a:chOff x="311766" y="3561968"/>
            <a:chExt cx="2197720" cy="2652023"/>
          </a:xfrm>
        </p:grpSpPr>
        <p:pic>
          <p:nvPicPr>
            <p:cNvPr id="14348" name="Picture 12" descr="http://files.softicons.com/download/application-icons/vista-stock-icons-by-lokas-software/png/256/office-build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66" y="3561968"/>
              <a:ext cx="1697916" cy="16979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7779" y="5259884"/>
              <a:ext cx="2021707" cy="954107"/>
            </a:xfrm>
            <a:prstGeom prst="rect">
              <a:avLst/>
            </a:prstGeom>
          </p:spPr>
          <p:txBody>
            <a:bodyPr wrap="none">
              <a:spAutoFit/>
            </a:bodyPr>
            <a:lstStyle/>
            <a:p>
              <a:r>
                <a:rPr lang="pt-PT" sz="2800" b="1" dirty="0" smtClean="0">
                  <a:latin typeface="Snoopy" panose="00000400000000000000" pitchFamily="2" charset="0"/>
                </a:rPr>
                <a:t>News </a:t>
              </a:r>
            </a:p>
            <a:p>
              <a:r>
                <a:rPr lang="pt-PT" sz="2800" b="1" dirty="0" smtClean="0">
                  <a:latin typeface="Snoopy" panose="00000400000000000000" pitchFamily="2" charset="0"/>
                </a:rPr>
                <a:t>provider</a:t>
              </a:r>
              <a:endParaRPr lang="en-US" sz="2800" b="1" dirty="0">
                <a:latin typeface="Snoopy" panose="00000400000000000000" pitchFamily="2" charset="0"/>
              </a:endParaRPr>
            </a:p>
          </p:txBody>
        </p:sp>
      </p:grpSp>
      <p:grpSp>
        <p:nvGrpSpPr>
          <p:cNvPr id="16" name="Group 15"/>
          <p:cNvGrpSpPr/>
          <p:nvPr/>
        </p:nvGrpSpPr>
        <p:grpSpPr>
          <a:xfrm>
            <a:off x="6240796" y="463765"/>
            <a:ext cx="2591842" cy="2746729"/>
            <a:chOff x="6300192" y="1321913"/>
            <a:chExt cx="2591842" cy="2746729"/>
          </a:xfrm>
        </p:grpSpPr>
        <p:pic>
          <p:nvPicPr>
            <p:cNvPr id="17" name="Picture 24" descr="http://images.all-free-download.com/images/graphiclarge/vector_building_icon_set_14804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1321913"/>
              <a:ext cx="2591842" cy="21688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20872" y="3545422"/>
              <a:ext cx="2371162" cy="523220"/>
            </a:xfrm>
            <a:prstGeom prst="rect">
              <a:avLst/>
            </a:prstGeom>
          </p:spPr>
          <p:txBody>
            <a:bodyPr wrap="none">
              <a:spAutoFit/>
            </a:bodyPr>
            <a:lstStyle/>
            <a:p>
              <a:r>
                <a:rPr lang="pt-PT" sz="2800" b="1" dirty="0" smtClean="0">
                  <a:latin typeface="Snoopy" panose="00000400000000000000" pitchFamily="2" charset="0"/>
                </a:rPr>
                <a:t>Companies</a:t>
              </a:r>
              <a:endParaRPr lang="en-US" sz="2800" b="1" dirty="0">
                <a:latin typeface="Snoopy" panose="00000400000000000000" pitchFamily="2" charset="0"/>
              </a:endParaRPr>
            </a:p>
          </p:txBody>
        </p:sp>
      </p:grpSp>
      <p:pic>
        <p:nvPicPr>
          <p:cNvPr id="19" name="Picture 22" descr="https://cdn1.iconfinder.com/data/icons/SOPHISTIQUE/accounting/png/400/money_ba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6777" y="1462136"/>
            <a:ext cx="1442148" cy="144214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vanalstynechamber.org/wp-content/uploads/2014/05/advertising_ico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2401" y="1839391"/>
            <a:ext cx="16954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22wb.com/images/envelop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16611" y="711414"/>
            <a:ext cx="956713" cy="956713"/>
          </a:xfrm>
          <a:prstGeom prst="rect">
            <a:avLst/>
          </a:prstGeom>
          <a:noFill/>
          <a:extLst>
            <a:ext uri="{909E8E84-426E-40DD-AFC4-6F175D3DCCD1}">
              <a14:hiddenFill xmlns:a14="http://schemas.microsoft.com/office/drawing/2010/main">
                <a:solidFill>
                  <a:srgbClr val="FFFFFF"/>
                </a:solidFill>
              </a14:hiddenFill>
            </a:ext>
          </a:extLst>
        </p:spPr>
      </p:pic>
      <p:sp>
        <p:nvSpPr>
          <p:cNvPr id="24" name="Down Arrow 23"/>
          <p:cNvSpPr/>
          <p:nvPr/>
        </p:nvSpPr>
        <p:spPr>
          <a:xfrm>
            <a:off x="718490" y="2157239"/>
            <a:ext cx="778275"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8" descr="http://cachemire-de-sournac.com/espionenherbe/media/catalog/category/loupe_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4284" y="3879643"/>
            <a:ext cx="1071108" cy="1071108"/>
          </a:xfrm>
          <a:prstGeom prst="rect">
            <a:avLst/>
          </a:prstGeom>
          <a:noFill/>
          <a:extLst>
            <a:ext uri="{909E8E84-426E-40DD-AFC4-6F175D3DCCD1}">
              <a14:hiddenFill xmlns:a14="http://schemas.microsoft.com/office/drawing/2010/main">
                <a:solidFill>
                  <a:srgbClr val="FFFFFF"/>
                </a:solidFill>
              </a14:hiddenFill>
            </a:ext>
          </a:extLst>
        </p:spPr>
      </p:pic>
      <p:sp>
        <p:nvSpPr>
          <p:cNvPr id="26" name="Down Arrow 25"/>
          <p:cNvSpPr/>
          <p:nvPr/>
        </p:nvSpPr>
        <p:spPr>
          <a:xfrm rot="16200000">
            <a:off x="3539013" y="4837655"/>
            <a:ext cx="778275"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84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1.94444E-6 3.7037E-7 L 0.00434 0.49468 " pathEditMode="relative" rAng="0" ptsTypes="AA">
                                      <p:cBhvr>
                                        <p:cTn id="16" dur="1250" fill="hold"/>
                                        <p:tgtEl>
                                          <p:spTgt spid="23"/>
                                        </p:tgtEl>
                                        <p:attrNameLst>
                                          <p:attrName>ppt_x</p:attrName>
                                          <p:attrName>ppt_y</p:attrName>
                                        </p:attrNameLst>
                                      </p:cBhvr>
                                      <p:rCtr x="208" y="24722"/>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par>
                          <p:cTn id="23" fill="hold">
                            <p:stCondLst>
                              <p:cond delay="0"/>
                            </p:stCondLst>
                            <p:childTnLst>
                              <p:par>
                                <p:cTn id="24" presetID="1" presetClass="exit" presetSubtype="0" fill="hold" nodeType="afterEffect">
                                  <p:stCondLst>
                                    <p:cond delay="0"/>
                                  </p:stCondLst>
                                  <p:childTnLst>
                                    <p:set>
                                      <p:cBhvr>
                                        <p:cTn id="25" dur="1" fill="hold">
                                          <p:stCondLst>
                                            <p:cond delay="0"/>
                                          </p:stCondLst>
                                        </p:cTn>
                                        <p:tgtEl>
                                          <p:spTgt spid="2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childTnLst>
                          </p:cTn>
                        </p:par>
                        <p:par>
                          <p:cTn id="28" fill="hold">
                            <p:stCondLst>
                              <p:cond delay="0"/>
                            </p:stCondLst>
                            <p:childTnLst>
                              <p:par>
                                <p:cTn id="29" presetID="42" presetClass="path" presetSubtype="0" accel="50000" decel="50000" fill="hold" nodeType="afterEffect">
                                  <p:stCondLst>
                                    <p:cond delay="0"/>
                                  </p:stCondLst>
                                  <p:childTnLst>
                                    <p:animMotion origin="layout" path="M 4.44444E-6 1.11022E-16 L 0.37048 -0.00694 " pathEditMode="relative" rAng="0" ptsTypes="AA">
                                      <p:cBhvr>
                                        <p:cTn id="30" dur="1250" fill="hold"/>
                                        <p:tgtEl>
                                          <p:spTgt spid="14346"/>
                                        </p:tgtEl>
                                        <p:attrNameLst>
                                          <p:attrName>ppt_x</p:attrName>
                                          <p:attrName>ppt_y</p:attrName>
                                        </p:attrNameLst>
                                      </p:cBhvr>
                                      <p:rCtr x="18524" y="-34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grpId="1" nodeType="afterEffect">
                                  <p:stCondLst>
                                    <p:cond delay="0"/>
                                  </p:stCondLst>
                                  <p:childTnLst>
                                    <p:set>
                                      <p:cBhvr>
                                        <p:cTn id="37" dur="1" fill="hold">
                                          <p:stCondLst>
                                            <p:cond delay="0"/>
                                          </p:stCondLst>
                                        </p:cTn>
                                        <p:tgtEl>
                                          <p:spTgt spid="26"/>
                                        </p:tgtEl>
                                        <p:attrNameLst>
                                          <p:attrName>style.visibility</p:attrName>
                                        </p:attrNameLst>
                                      </p:cBhvr>
                                      <p:to>
                                        <p:strVal val="hidden"/>
                                      </p:to>
                                    </p:set>
                                  </p:childTnLst>
                                </p:cTn>
                              </p:par>
                            </p:childTnLst>
                          </p:cTn>
                        </p:par>
                        <p:par>
                          <p:cTn id="38" fill="hold">
                            <p:stCondLst>
                              <p:cond delay="0"/>
                            </p:stCondLst>
                            <p:childTnLst>
                              <p:par>
                                <p:cTn id="39" presetID="1" presetClass="path" presetSubtype="0" accel="50000" decel="50000" fill="hold" nodeType="afterEffect">
                                  <p:stCondLst>
                                    <p:cond delay="0"/>
                                  </p:stCondLst>
                                  <p:childTnLst>
                                    <p:animMotion origin="layout" path="M 4.72222E-6 1.85185E-6 C 0.01961 1.85185E-6 0.03559 0.02268 0.03559 0.05069 C 0.03559 0.0787 0.01961 0.10162 4.72222E-6 0.10162 C -0.01962 0.10162 -0.03542 0.0787 -0.03542 0.05069 C -0.03542 0.02268 -0.01962 1.85185E-6 4.72222E-6 1.85185E-6 Z " pathEditMode="relative" rAng="0" ptsTypes="AAAAA">
                                      <p:cBhvr>
                                        <p:cTn id="40" dur="1000" fill="hold"/>
                                        <p:tgtEl>
                                          <p:spTgt spid="25"/>
                                        </p:tgtEl>
                                        <p:attrNameLst>
                                          <p:attrName>ppt_x</p:attrName>
                                          <p:attrName>ppt_y</p:attrName>
                                        </p:attrNameLst>
                                      </p:cBhvr>
                                      <p:rCtr x="0" y="5069"/>
                                    </p:animMotion>
                                  </p:childTnLst>
                                </p:cTn>
                              </p:par>
                            </p:childTnLst>
                          </p:cTn>
                        </p:par>
                        <p:par>
                          <p:cTn id="41" fill="hold">
                            <p:stCondLst>
                              <p:cond delay="1000"/>
                            </p:stCondLst>
                            <p:childTnLst>
                              <p:par>
                                <p:cTn id="42" presetID="1" presetClass="exit" presetSubtype="0" fill="hold" nodeType="afterEffect">
                                  <p:stCondLst>
                                    <p:cond delay="0"/>
                                  </p:stCondLst>
                                  <p:childTnLst>
                                    <p:set>
                                      <p:cBhvr>
                                        <p:cTn id="43" dur="1" fill="hold">
                                          <p:stCondLst>
                                            <p:cond delay="0"/>
                                          </p:stCondLst>
                                        </p:cTn>
                                        <p:tgtEl>
                                          <p:spTgt spid="2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2.77778E-7 2.96296E-6 L 0.04497 0.38426 " pathEditMode="relative" rAng="0" ptsTypes="AA">
                                      <p:cBhvr>
                                        <p:cTn id="47" dur="1250" fill="hold"/>
                                        <p:tgtEl>
                                          <p:spTgt spid="19460"/>
                                        </p:tgtEl>
                                        <p:attrNameLst>
                                          <p:attrName>ppt_x</p:attrName>
                                          <p:attrName>ppt_y</p:attrName>
                                        </p:attrNameLst>
                                      </p:cBhvr>
                                      <p:rCtr x="2240" y="19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395600" y="3284827"/>
            <a:ext cx="1918188" cy="3012060"/>
            <a:chOff x="3501446" y="3524618"/>
            <a:chExt cx="1918188" cy="3012060"/>
          </a:xfrm>
        </p:grpSpPr>
        <p:pic>
          <p:nvPicPr>
            <p:cNvPr id="21" name="Picture 14" descr="http://www.jeffhaanen.com/wp-content/uploads/2012/12/building-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446" y="3524618"/>
              <a:ext cx="1667980" cy="213523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623950" y="5582571"/>
              <a:ext cx="1795684" cy="954107"/>
            </a:xfrm>
            <a:prstGeom prst="rect">
              <a:avLst/>
            </a:prstGeom>
          </p:spPr>
          <p:txBody>
            <a:bodyPr wrap="none">
              <a:spAutoFit/>
            </a:bodyPr>
            <a:lstStyle/>
            <a:p>
              <a:r>
                <a:rPr lang="pt-PT" sz="2800" b="1" dirty="0" smtClean="0">
                  <a:latin typeface="Snoopy" panose="00000400000000000000" pitchFamily="2" charset="0"/>
                </a:rPr>
                <a:t>Expert </a:t>
              </a:r>
            </a:p>
            <a:p>
              <a:r>
                <a:rPr lang="pt-PT" sz="2800" b="1" dirty="0" smtClean="0">
                  <a:latin typeface="Snoopy" panose="00000400000000000000" pitchFamily="2" charset="0"/>
                </a:rPr>
                <a:t>System</a:t>
              </a:r>
              <a:endParaRPr lang="en-US" sz="2800" b="1" dirty="0">
                <a:latin typeface="Snoopy" panose="00000400000000000000" pitchFamily="2" charset="0"/>
              </a:endParaRPr>
            </a:p>
          </p:txBody>
        </p:sp>
      </p:grpSp>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52</a:t>
            </a:fld>
            <a:endParaRPr lang="en-US"/>
          </a:p>
        </p:txBody>
      </p:sp>
      <p:grpSp>
        <p:nvGrpSpPr>
          <p:cNvPr id="12" name="Group 11"/>
          <p:cNvGrpSpPr/>
          <p:nvPr/>
        </p:nvGrpSpPr>
        <p:grpSpPr>
          <a:xfrm>
            <a:off x="488667" y="430087"/>
            <a:ext cx="1134986" cy="1499650"/>
            <a:chOff x="572571" y="1803027"/>
            <a:chExt cx="1134986" cy="1499650"/>
          </a:xfrm>
        </p:grpSpPr>
        <p:pic>
          <p:nvPicPr>
            <p:cNvPr id="14338" name="Picture 2" descr="http://www.clker.com/cliparts/b/1/f/a/1195445301811339265dagobert83_female_user_ic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8" y="1803027"/>
              <a:ext cx="1032049" cy="103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571" y="2779457"/>
              <a:ext cx="1132041" cy="523220"/>
            </a:xfrm>
            <a:prstGeom prst="rect">
              <a:avLst/>
            </a:prstGeom>
          </p:spPr>
          <p:txBody>
            <a:bodyPr wrap="none">
              <a:spAutoFit/>
            </a:bodyPr>
            <a:lstStyle/>
            <a:p>
              <a:r>
                <a:rPr lang="pt-PT" sz="2800" b="1" dirty="0" smtClean="0">
                  <a:latin typeface="Snoopy" panose="00000400000000000000" pitchFamily="2" charset="0"/>
                </a:rPr>
                <a:t>user</a:t>
              </a:r>
              <a:endParaRPr lang="en-US" sz="2800" b="1" dirty="0">
                <a:latin typeface="Snoopy" panose="00000400000000000000" pitchFamily="2" charset="0"/>
              </a:endParaRPr>
            </a:p>
          </p:txBody>
        </p:sp>
      </p:grpSp>
      <p:grpSp>
        <p:nvGrpSpPr>
          <p:cNvPr id="15" name="Group 14"/>
          <p:cNvGrpSpPr/>
          <p:nvPr/>
        </p:nvGrpSpPr>
        <p:grpSpPr>
          <a:xfrm>
            <a:off x="207202" y="3649056"/>
            <a:ext cx="2197720" cy="2652023"/>
            <a:chOff x="311766" y="3561968"/>
            <a:chExt cx="2197720" cy="2652023"/>
          </a:xfrm>
        </p:grpSpPr>
        <p:pic>
          <p:nvPicPr>
            <p:cNvPr id="14348" name="Picture 12" descr="http://files.softicons.com/download/application-icons/vista-stock-icons-by-lokas-software/png/256/office-buil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66" y="3561968"/>
              <a:ext cx="1697916" cy="16979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7779" y="5259884"/>
              <a:ext cx="2021707" cy="954107"/>
            </a:xfrm>
            <a:prstGeom prst="rect">
              <a:avLst/>
            </a:prstGeom>
          </p:spPr>
          <p:txBody>
            <a:bodyPr wrap="none">
              <a:spAutoFit/>
            </a:bodyPr>
            <a:lstStyle/>
            <a:p>
              <a:r>
                <a:rPr lang="pt-PT" sz="2800" b="1" dirty="0" smtClean="0">
                  <a:latin typeface="Snoopy" panose="00000400000000000000" pitchFamily="2" charset="0"/>
                </a:rPr>
                <a:t>News </a:t>
              </a:r>
            </a:p>
            <a:p>
              <a:r>
                <a:rPr lang="pt-PT" sz="2800" b="1" dirty="0" smtClean="0">
                  <a:latin typeface="Snoopy" panose="00000400000000000000" pitchFamily="2" charset="0"/>
                </a:rPr>
                <a:t>provider</a:t>
              </a:r>
              <a:endParaRPr lang="en-US" sz="2800" b="1" dirty="0">
                <a:latin typeface="Snoopy" panose="00000400000000000000" pitchFamily="2" charset="0"/>
              </a:endParaRPr>
            </a:p>
          </p:txBody>
        </p:sp>
      </p:grpSp>
      <p:grpSp>
        <p:nvGrpSpPr>
          <p:cNvPr id="16" name="Group 15"/>
          <p:cNvGrpSpPr/>
          <p:nvPr/>
        </p:nvGrpSpPr>
        <p:grpSpPr>
          <a:xfrm>
            <a:off x="6240796" y="463765"/>
            <a:ext cx="2591842" cy="2746729"/>
            <a:chOff x="6300192" y="1321913"/>
            <a:chExt cx="2591842" cy="2746729"/>
          </a:xfrm>
        </p:grpSpPr>
        <p:pic>
          <p:nvPicPr>
            <p:cNvPr id="17" name="Picture 24" descr="http://images.all-free-download.com/images/graphiclarge/vector_building_icon_set_1480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321913"/>
              <a:ext cx="2591842" cy="21688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20872" y="3545422"/>
              <a:ext cx="2371162" cy="523220"/>
            </a:xfrm>
            <a:prstGeom prst="rect">
              <a:avLst/>
            </a:prstGeom>
          </p:spPr>
          <p:txBody>
            <a:bodyPr wrap="none">
              <a:spAutoFit/>
            </a:bodyPr>
            <a:lstStyle/>
            <a:p>
              <a:r>
                <a:rPr lang="pt-PT" sz="2800" b="1" dirty="0" smtClean="0">
                  <a:latin typeface="Snoopy" panose="00000400000000000000" pitchFamily="2" charset="0"/>
                </a:rPr>
                <a:t>Companies</a:t>
              </a:r>
              <a:endParaRPr lang="en-US" sz="2800" b="1" dirty="0">
                <a:latin typeface="Snoopy" panose="00000400000000000000" pitchFamily="2" charset="0"/>
              </a:endParaRPr>
            </a:p>
          </p:txBody>
        </p:sp>
      </p:grpSp>
      <p:sp>
        <p:nvSpPr>
          <p:cNvPr id="26" name="Down Arrow 25"/>
          <p:cNvSpPr/>
          <p:nvPr/>
        </p:nvSpPr>
        <p:spPr>
          <a:xfrm rot="10800000">
            <a:off x="718490" y="2157239"/>
            <a:ext cx="778275"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5400000">
            <a:off x="3525247" y="5418656"/>
            <a:ext cx="778275"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048071" y="4095451"/>
            <a:ext cx="1695450" cy="1519381"/>
            <a:chOff x="5048071" y="4095451"/>
            <a:chExt cx="1695450" cy="1519381"/>
          </a:xfrm>
        </p:grpSpPr>
        <p:pic>
          <p:nvPicPr>
            <p:cNvPr id="14346" name="Picture 10" descr="http://www.b2binbound.com/Portals/37998/images/newsorang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992"/>
            <a:stretch/>
          </p:blipFill>
          <p:spPr bwMode="auto">
            <a:xfrm>
              <a:off x="5279368" y="4095451"/>
              <a:ext cx="958483" cy="80512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vanalstynechamber.org/wp-content/uploads/2014/05/advertising_ic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071" y="4500407"/>
              <a:ext cx="1695450" cy="1114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434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1.66667E-6 -3.7037E-7 L -0.35746 0.00671 " pathEditMode="relative" rAng="0" ptsTypes="AA">
                                      <p:cBhvr>
                                        <p:cTn id="9" dur="750" fill="hold"/>
                                        <p:tgtEl>
                                          <p:spTgt spid="2"/>
                                        </p:tgtEl>
                                        <p:attrNameLst>
                                          <p:attrName>ppt_x</p:attrName>
                                          <p:attrName>ppt_y</p:attrName>
                                        </p:attrNameLst>
                                      </p:cBhvr>
                                      <p:rCtr x="-17882" y="324"/>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par>
                          <p:cTn id="17" fill="hold">
                            <p:stCondLst>
                              <p:cond delay="0"/>
                            </p:stCondLst>
                            <p:childTnLst>
                              <p:par>
                                <p:cTn id="18" presetID="42" presetClass="path" presetSubtype="0" accel="50000" decel="50000" fill="hold" nodeType="afterEffect">
                                  <p:stCondLst>
                                    <p:cond delay="0"/>
                                  </p:stCondLst>
                                  <p:childTnLst>
                                    <p:animMotion origin="layout" path="M -0.35746 0.00671 L -0.35746 -0.49468 " pathEditMode="relative" rAng="0" ptsTypes="AA">
                                      <p:cBhvr>
                                        <p:cTn id="19" dur="750" fill="hold"/>
                                        <p:tgtEl>
                                          <p:spTgt spid="2"/>
                                        </p:tgtEl>
                                        <p:attrNameLst>
                                          <p:attrName>ppt_x</p:attrName>
                                          <p:attrName>ppt_y</p:attrName>
                                        </p:attrNameLst>
                                      </p:cBhvr>
                                      <p:rCtr x="0" y="-25069"/>
                                    </p:animMotion>
                                  </p:childTnLst>
                                </p:cTn>
                              </p:par>
                            </p:childTnLst>
                          </p:cTn>
                        </p:par>
                        <p:par>
                          <p:cTn id="20" fill="hold">
                            <p:stCondLst>
                              <p:cond delay="750"/>
                            </p:stCondLst>
                            <p:childTnLst>
                              <p:par>
                                <p:cTn id="21" presetID="1" presetClass="exit" presetSubtype="0" fill="hold" grpId="1" nodeType="after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395600" y="3284827"/>
            <a:ext cx="1918188" cy="3012060"/>
            <a:chOff x="3501446" y="3524618"/>
            <a:chExt cx="1918188" cy="3012060"/>
          </a:xfrm>
        </p:grpSpPr>
        <p:pic>
          <p:nvPicPr>
            <p:cNvPr id="21" name="Picture 14" descr="http://www.jeffhaanen.com/wp-content/uploads/2012/12/building-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446" y="3524618"/>
              <a:ext cx="1667980" cy="213523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623950" y="5582571"/>
              <a:ext cx="1795684" cy="954107"/>
            </a:xfrm>
            <a:prstGeom prst="rect">
              <a:avLst/>
            </a:prstGeom>
          </p:spPr>
          <p:txBody>
            <a:bodyPr wrap="none">
              <a:spAutoFit/>
            </a:bodyPr>
            <a:lstStyle/>
            <a:p>
              <a:r>
                <a:rPr lang="pt-PT" sz="2800" b="1" dirty="0" smtClean="0">
                  <a:latin typeface="Snoopy" panose="00000400000000000000" pitchFamily="2" charset="0"/>
                </a:rPr>
                <a:t>Expert </a:t>
              </a:r>
            </a:p>
            <a:p>
              <a:r>
                <a:rPr lang="pt-PT" sz="2800" b="1" dirty="0" smtClean="0">
                  <a:latin typeface="Snoopy" panose="00000400000000000000" pitchFamily="2" charset="0"/>
                </a:rPr>
                <a:t>System</a:t>
              </a:r>
              <a:endParaRPr lang="en-US" sz="2800" b="1" dirty="0">
                <a:latin typeface="Snoopy" panose="00000400000000000000" pitchFamily="2" charset="0"/>
              </a:endParaRPr>
            </a:p>
          </p:txBody>
        </p:sp>
      </p:grpSp>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53</a:t>
            </a:fld>
            <a:endParaRPr lang="en-US"/>
          </a:p>
        </p:txBody>
      </p:sp>
      <p:grpSp>
        <p:nvGrpSpPr>
          <p:cNvPr id="15" name="Group 14"/>
          <p:cNvGrpSpPr/>
          <p:nvPr/>
        </p:nvGrpSpPr>
        <p:grpSpPr>
          <a:xfrm>
            <a:off x="207202" y="3649056"/>
            <a:ext cx="2197720" cy="2652023"/>
            <a:chOff x="311766" y="3561968"/>
            <a:chExt cx="2197720" cy="2652023"/>
          </a:xfrm>
        </p:grpSpPr>
        <p:pic>
          <p:nvPicPr>
            <p:cNvPr id="14348" name="Picture 12" descr="http://files.softicons.com/download/application-icons/vista-stock-icons-by-lokas-software/png/256/office-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66" y="3561968"/>
              <a:ext cx="1697916" cy="16979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7779" y="5259884"/>
              <a:ext cx="2021707" cy="954107"/>
            </a:xfrm>
            <a:prstGeom prst="rect">
              <a:avLst/>
            </a:prstGeom>
          </p:spPr>
          <p:txBody>
            <a:bodyPr wrap="none">
              <a:spAutoFit/>
            </a:bodyPr>
            <a:lstStyle/>
            <a:p>
              <a:r>
                <a:rPr lang="pt-PT" sz="2800" b="1" dirty="0" smtClean="0">
                  <a:latin typeface="Snoopy" panose="00000400000000000000" pitchFamily="2" charset="0"/>
                </a:rPr>
                <a:t>News </a:t>
              </a:r>
            </a:p>
            <a:p>
              <a:r>
                <a:rPr lang="pt-PT" sz="2800" b="1" dirty="0" smtClean="0">
                  <a:latin typeface="Snoopy" panose="00000400000000000000" pitchFamily="2" charset="0"/>
                </a:rPr>
                <a:t>provider</a:t>
              </a:r>
              <a:endParaRPr lang="en-US" sz="2800" b="1" dirty="0">
                <a:latin typeface="Snoopy" panose="00000400000000000000" pitchFamily="2" charset="0"/>
              </a:endParaRPr>
            </a:p>
          </p:txBody>
        </p:sp>
      </p:grpSp>
      <p:grpSp>
        <p:nvGrpSpPr>
          <p:cNvPr id="8" name="Group 7"/>
          <p:cNvGrpSpPr/>
          <p:nvPr/>
        </p:nvGrpSpPr>
        <p:grpSpPr>
          <a:xfrm>
            <a:off x="488667" y="430087"/>
            <a:ext cx="8343971" cy="2780407"/>
            <a:chOff x="488667" y="430087"/>
            <a:chExt cx="8343971" cy="2780407"/>
          </a:xfrm>
        </p:grpSpPr>
        <p:grpSp>
          <p:nvGrpSpPr>
            <p:cNvPr id="12" name="Group 11"/>
            <p:cNvGrpSpPr/>
            <p:nvPr/>
          </p:nvGrpSpPr>
          <p:grpSpPr>
            <a:xfrm>
              <a:off x="488667" y="430087"/>
              <a:ext cx="1134986" cy="1499650"/>
              <a:chOff x="572571" y="1803027"/>
              <a:chExt cx="1134986" cy="1499650"/>
            </a:xfrm>
          </p:grpSpPr>
          <p:pic>
            <p:nvPicPr>
              <p:cNvPr id="14338" name="Picture 2" descr="http://www.clker.com/cliparts/b/1/f/a/1195445301811339265dagobert83_female_user_icon.svg.med.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5508" y="1803027"/>
                <a:ext cx="1032049" cy="103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571" y="2779457"/>
                <a:ext cx="1132041" cy="523220"/>
              </a:xfrm>
              <a:prstGeom prst="rect">
                <a:avLst/>
              </a:prstGeom>
            </p:spPr>
            <p:txBody>
              <a:bodyPr wrap="none">
                <a:spAutoFit/>
              </a:bodyPr>
              <a:lstStyle/>
              <a:p>
                <a:r>
                  <a:rPr lang="pt-PT" sz="2800" b="1" dirty="0" smtClean="0">
                    <a:solidFill>
                      <a:schemeClr val="bg1">
                        <a:lumMod val="85000"/>
                      </a:schemeClr>
                    </a:solidFill>
                    <a:latin typeface="Snoopy" panose="00000400000000000000" pitchFamily="2" charset="0"/>
                  </a:rPr>
                  <a:t>user</a:t>
                </a:r>
                <a:endParaRPr lang="en-US" sz="2800" b="1" dirty="0">
                  <a:solidFill>
                    <a:schemeClr val="bg1">
                      <a:lumMod val="85000"/>
                    </a:schemeClr>
                  </a:solidFill>
                  <a:latin typeface="Snoopy" panose="00000400000000000000" pitchFamily="2" charset="0"/>
                </a:endParaRPr>
              </a:p>
            </p:txBody>
          </p:sp>
        </p:grpSp>
        <p:grpSp>
          <p:nvGrpSpPr>
            <p:cNvPr id="16" name="Group 15"/>
            <p:cNvGrpSpPr/>
            <p:nvPr/>
          </p:nvGrpSpPr>
          <p:grpSpPr>
            <a:xfrm>
              <a:off x="6240796" y="463765"/>
              <a:ext cx="2591842" cy="2746729"/>
              <a:chOff x="6300192" y="1321913"/>
              <a:chExt cx="2591842" cy="2746729"/>
            </a:xfrm>
          </p:grpSpPr>
          <p:pic>
            <p:nvPicPr>
              <p:cNvPr id="17" name="Picture 24" descr="http://images.all-free-download.com/images/graphiclarge/vector_building_icon_set_148049.jp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0192" y="1321913"/>
                <a:ext cx="2591842" cy="21688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20872" y="3545422"/>
                <a:ext cx="2371162" cy="523220"/>
              </a:xfrm>
              <a:prstGeom prst="rect">
                <a:avLst/>
              </a:prstGeom>
            </p:spPr>
            <p:txBody>
              <a:bodyPr wrap="none">
                <a:spAutoFit/>
              </a:bodyPr>
              <a:lstStyle/>
              <a:p>
                <a:r>
                  <a:rPr lang="pt-PT" sz="2800" b="1" dirty="0" smtClean="0">
                    <a:solidFill>
                      <a:schemeClr val="bg1">
                        <a:lumMod val="85000"/>
                      </a:schemeClr>
                    </a:solidFill>
                    <a:latin typeface="Snoopy" panose="00000400000000000000" pitchFamily="2" charset="0"/>
                  </a:rPr>
                  <a:t>Companies</a:t>
                </a:r>
                <a:endParaRPr lang="en-US" sz="2800" b="1" dirty="0">
                  <a:solidFill>
                    <a:schemeClr val="bg1">
                      <a:lumMod val="85000"/>
                    </a:schemeClr>
                  </a:solidFill>
                  <a:latin typeface="Snoopy" panose="00000400000000000000" pitchFamily="2" charset="0"/>
                </a:endParaRPr>
              </a:p>
            </p:txBody>
          </p:sp>
        </p:grpSp>
      </p:grpSp>
      <p:pic>
        <p:nvPicPr>
          <p:cNvPr id="22530" name="Picture 2" descr="http://sweetclipart.com/multisite/sweetclipart/files/business_handsha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7426" y="4149080"/>
            <a:ext cx="3490874" cy="170388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2"/>
          <p:cNvSpPr/>
          <p:nvPr/>
        </p:nvSpPr>
        <p:spPr>
          <a:xfrm>
            <a:off x="1919736" y="1303143"/>
            <a:ext cx="5676600" cy="2186920"/>
          </a:xfrm>
          <a:prstGeom prst="wedgeRoundRectCallout">
            <a:avLst>
              <a:gd name="adj1" fmla="val -47943"/>
              <a:gd name="adj2" fmla="val 757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pt-PT" sz="3600" dirty="0" smtClean="0">
                <a:solidFill>
                  <a:schemeClr val="tx1"/>
                </a:solidFill>
                <a:latin typeface="Berlin Sans FB Demi" panose="020E0802020502020306" pitchFamily="34" charset="0"/>
              </a:rPr>
              <a:t>Condition 1:</a:t>
            </a:r>
          </a:p>
          <a:p>
            <a:pPr lvl="1"/>
            <a:r>
              <a:rPr lang="pt-PT" sz="3600" dirty="0" smtClean="0">
                <a:solidFill>
                  <a:schemeClr val="tx1"/>
                </a:solidFill>
              </a:rPr>
              <a:t>	Do </a:t>
            </a:r>
            <a:r>
              <a:rPr lang="pt-PT" sz="3600" dirty="0">
                <a:solidFill>
                  <a:schemeClr val="tx1"/>
                </a:solidFill>
              </a:rPr>
              <a:t>your job properly</a:t>
            </a:r>
            <a:r>
              <a:rPr lang="pt-PT" sz="3600" dirty="0" smtClean="0">
                <a:solidFill>
                  <a:schemeClr val="tx1"/>
                </a:solidFill>
              </a:rPr>
              <a:t>!</a:t>
            </a:r>
          </a:p>
        </p:txBody>
      </p:sp>
    </p:spTree>
    <p:extLst>
      <p:ext uri="{BB962C8B-B14F-4D97-AF65-F5344CB8AC3E}">
        <p14:creationId xmlns:p14="http://schemas.microsoft.com/office/powerpoint/2010/main" val="2742878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332656"/>
            <a:ext cx="8129525" cy="5112568"/>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908720"/>
            <a:ext cx="5795493" cy="4327301"/>
          </a:xfrm>
          <a:prstGeom prst="rect">
            <a:avLst/>
          </a:prstGeom>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4428" y="1560347"/>
            <a:ext cx="7063172" cy="4222207"/>
          </a:xfrm>
          <a:prstGeom prst="rect">
            <a:avLst/>
          </a:prstGeom>
          <a:ln>
            <a:solidFill>
              <a:schemeClr val="tx1"/>
            </a:solidFill>
          </a:ln>
        </p:spPr>
      </p:pic>
      <p:sp>
        <p:nvSpPr>
          <p:cNvPr id="10" name="Rectangle 9"/>
          <p:cNvSpPr/>
          <p:nvPr/>
        </p:nvSpPr>
        <p:spPr>
          <a:xfrm>
            <a:off x="1298213" y="2349095"/>
            <a:ext cx="6324167" cy="769441"/>
          </a:xfrm>
          <a:prstGeom prst="rect">
            <a:avLst/>
          </a:prstGeom>
        </p:spPr>
        <p:txBody>
          <a:bodyPr wrap="none">
            <a:spAutoFit/>
          </a:bodyPr>
          <a:lstStyle/>
          <a:p>
            <a:pPr lvl="1"/>
            <a:r>
              <a:rPr lang="pt-PT" sz="4400" b="1" dirty="0" smtClean="0">
                <a:latin typeface="Berlin Sans FB Demi" panose="020E0802020502020306" pitchFamily="34" charset="0"/>
              </a:rPr>
              <a:t>What does that mean?</a:t>
            </a:r>
            <a:endParaRPr lang="pt-PT" sz="4400" b="1" dirty="0">
              <a:latin typeface="Berlin Sans FB Demi" panose="020E0802020502020306" pitchFamily="34" charset="0"/>
            </a:endParaRPr>
          </a:p>
        </p:txBody>
      </p:sp>
    </p:spTree>
    <p:extLst>
      <p:ext uri="{BB962C8B-B14F-4D97-AF65-F5344CB8AC3E}">
        <p14:creationId xmlns:p14="http://schemas.microsoft.com/office/powerpoint/2010/main" val="258753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50"/>
                                        <p:tgtEl>
                                          <p:spTgt spid="10"/>
                                        </p:tgtEl>
                                      </p:cBhvr>
                                    </p:animEffect>
                                    <p:set>
                                      <p:cBhvr>
                                        <p:cTn id="7" dur="1" fill="hold">
                                          <p:stCondLst>
                                            <p:cond delay="249"/>
                                          </p:stCondLst>
                                        </p:cTn>
                                        <p:tgtEl>
                                          <p:spTgt spid="10"/>
                                        </p:tgtEl>
                                        <p:attrNameLst>
                                          <p:attrName>style.visibility</p:attrName>
                                        </p:attrNameLst>
                                      </p:cBhvr>
                                      <p:to>
                                        <p:strVal val="hidden"/>
                                      </p:to>
                                    </p:set>
                                  </p:childTnLst>
                                </p:cTn>
                              </p:par>
                            </p:childTnLst>
                          </p:cTn>
                        </p:par>
                        <p:par>
                          <p:cTn id="8" fill="hold">
                            <p:stCondLst>
                              <p:cond delay="25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0-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8" fill="hold"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0-ppt_w/2"/>
                                          </p:val>
                                        </p:tav>
                                      </p:tavLst>
                                    </p:anim>
                                    <p:anim calcmode="lin" valueType="num">
                                      <p:cBhvr additive="base">
                                        <p:cTn id="27" dur="500"/>
                                        <p:tgtEl>
                                          <p:spTgt spid="8"/>
                                        </p:tgtEl>
                                        <p:attrNameLst>
                                          <p:attrName>ppt_y</p:attrName>
                                        </p:attrNameLst>
                                      </p:cBhvr>
                                      <p:tavLst>
                                        <p:tav tm="0">
                                          <p:val>
                                            <p:strVal val="ppt_y"/>
                                          </p:val>
                                        </p:tav>
                                        <p:tav tm="100000">
                                          <p:val>
                                            <p:strVal val="ppt_y"/>
                                          </p:val>
                                        </p:tav>
                                      </p:tavLst>
                                    </p:anim>
                                    <p:set>
                                      <p:cBhvr>
                                        <p:cTn id="28" dur="1" fill="hold">
                                          <p:stCondLst>
                                            <p:cond delay="499"/>
                                          </p:stCondLst>
                                        </p:cTn>
                                        <p:tgtEl>
                                          <p:spTgt spid="8"/>
                                        </p:tgtEl>
                                        <p:attrNameLst>
                                          <p:attrName>style.visibility</p:attrName>
                                        </p:attrNameLst>
                                      </p:cBhvr>
                                      <p:to>
                                        <p:strVal val="hidden"/>
                                      </p:to>
                                    </p:set>
                                  </p:childTnLst>
                                </p:cTn>
                              </p:par>
                              <p:par>
                                <p:cTn id="29" presetID="2" presetClass="entr" presetSubtype="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dirty="0"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55</a:t>
            </a:fld>
            <a:endParaRPr lang="en-US"/>
          </a:p>
        </p:txBody>
      </p:sp>
      <p:sp>
        <p:nvSpPr>
          <p:cNvPr id="10" name="Rectangle 9"/>
          <p:cNvSpPr/>
          <p:nvPr/>
        </p:nvSpPr>
        <p:spPr>
          <a:xfrm>
            <a:off x="2648145" y="3548107"/>
            <a:ext cx="4419800" cy="2123658"/>
          </a:xfrm>
          <a:prstGeom prst="rect">
            <a:avLst/>
          </a:prstGeom>
        </p:spPr>
        <p:txBody>
          <a:bodyPr wrap="none">
            <a:spAutoFit/>
          </a:bodyPr>
          <a:lstStyle/>
          <a:p>
            <a:pPr lvl="1"/>
            <a:r>
              <a:rPr lang="pt-PT" sz="4400" b="1" dirty="0" smtClean="0">
                <a:latin typeface="Berlin Sans FB Demi" panose="020E0802020502020306" pitchFamily="34" charset="0"/>
              </a:rPr>
              <a:t>My jaguar </a:t>
            </a:r>
          </a:p>
          <a:p>
            <a:pPr lvl="1"/>
            <a:r>
              <a:rPr lang="pt-PT" sz="4400" b="1" dirty="0" smtClean="0">
                <a:latin typeface="Berlin Sans FB Demi" panose="020E0802020502020306" pitchFamily="34" charset="0"/>
              </a:rPr>
              <a:t>consumes a lot </a:t>
            </a:r>
          </a:p>
          <a:p>
            <a:pPr lvl="1"/>
            <a:r>
              <a:rPr lang="pt-PT" sz="4400" b="1" dirty="0" smtClean="0">
                <a:latin typeface="Berlin Sans FB Demi" panose="020E0802020502020306" pitchFamily="34" charset="0"/>
              </a:rPr>
              <a:t>of meat.</a:t>
            </a:r>
            <a:endParaRPr lang="pt-PT" sz="4400" b="1" dirty="0">
              <a:latin typeface="Berlin Sans FB Demi" panose="020E0802020502020306" pitchFamily="34" charset="0"/>
            </a:endParaRPr>
          </a:p>
        </p:txBody>
      </p:sp>
      <p:sp>
        <p:nvSpPr>
          <p:cNvPr id="11" name="Rectangle 10"/>
          <p:cNvSpPr/>
          <p:nvPr/>
        </p:nvSpPr>
        <p:spPr>
          <a:xfrm>
            <a:off x="3794333" y="5361932"/>
            <a:ext cx="1944216" cy="769441"/>
          </a:xfrm>
          <a:prstGeom prst="rect">
            <a:avLst/>
          </a:prstGeom>
        </p:spPr>
        <p:txBody>
          <a:bodyPr wrap="square">
            <a:spAutoFit/>
          </a:bodyPr>
          <a:lstStyle/>
          <a:p>
            <a:pPr lvl="1"/>
            <a:r>
              <a:rPr lang="pt-PT" sz="4400" b="1" dirty="0" smtClean="0">
                <a:solidFill>
                  <a:srgbClr val="FF0000"/>
                </a:solidFill>
                <a:latin typeface="Berlin Sans FB Demi" panose="020E0802020502020306" pitchFamily="34" charset="0"/>
              </a:rPr>
              <a:t>gaz</a:t>
            </a:r>
            <a:endParaRPr lang="pt-PT" sz="4400" b="1" dirty="0">
              <a:solidFill>
                <a:srgbClr val="FF0000"/>
              </a:solidFill>
              <a:latin typeface="Berlin Sans FB Demi" panose="020E0802020502020306" pitchFamily="34" charset="0"/>
            </a:endParaRPr>
          </a:p>
        </p:txBody>
      </p:sp>
      <p:pic>
        <p:nvPicPr>
          <p:cNvPr id="2050" name="Picture 2" descr="http://upload.wikimedia.org/wikipedia/commons/0/0a/Standing_jagu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22" y="620689"/>
            <a:ext cx="3962427" cy="2597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e/ed/2011_Jaguar_XJ8_L_--_2011_D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8045" y="620689"/>
            <a:ext cx="3962427" cy="2597638"/>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3794333" y="5024927"/>
            <a:ext cx="1538243" cy="546931"/>
          </a:xfrm>
          <a:custGeom>
            <a:avLst/>
            <a:gdLst>
              <a:gd name="connsiteX0" fmla="*/ 0 w 1538243"/>
              <a:gd name="connsiteY0" fmla="*/ 495656 h 546931"/>
              <a:gd name="connsiteX1" fmla="*/ 34183 w 1538243"/>
              <a:gd name="connsiteY1" fmla="*/ 410198 h 546931"/>
              <a:gd name="connsiteX2" fmla="*/ 59820 w 1538243"/>
              <a:gd name="connsiteY2" fmla="*/ 350378 h 546931"/>
              <a:gd name="connsiteX3" fmla="*/ 128187 w 1538243"/>
              <a:gd name="connsiteY3" fmla="*/ 170916 h 546931"/>
              <a:gd name="connsiteX4" fmla="*/ 162370 w 1538243"/>
              <a:gd name="connsiteY4" fmla="*/ 102550 h 546931"/>
              <a:gd name="connsiteX5" fmla="*/ 188007 w 1538243"/>
              <a:gd name="connsiteY5" fmla="*/ 42729 h 546931"/>
              <a:gd name="connsiteX6" fmla="*/ 196553 w 1538243"/>
              <a:gd name="connsiteY6" fmla="*/ 111095 h 546931"/>
              <a:gd name="connsiteX7" fmla="*/ 205099 w 1538243"/>
              <a:gd name="connsiteY7" fmla="*/ 136733 h 546931"/>
              <a:gd name="connsiteX8" fmla="*/ 213645 w 1538243"/>
              <a:gd name="connsiteY8" fmla="*/ 247828 h 546931"/>
              <a:gd name="connsiteX9" fmla="*/ 205099 w 1538243"/>
              <a:gd name="connsiteY9" fmla="*/ 418744 h 546931"/>
              <a:gd name="connsiteX10" fmla="*/ 196553 w 1538243"/>
              <a:gd name="connsiteY10" fmla="*/ 529839 h 546931"/>
              <a:gd name="connsiteX11" fmla="*/ 230736 w 1538243"/>
              <a:gd name="connsiteY11" fmla="*/ 521294 h 546931"/>
              <a:gd name="connsiteX12" fmla="*/ 333286 w 1538243"/>
              <a:gd name="connsiteY12" fmla="*/ 341832 h 546931"/>
              <a:gd name="connsiteX13" fmla="*/ 358923 w 1538243"/>
              <a:gd name="connsiteY13" fmla="*/ 299103 h 546931"/>
              <a:gd name="connsiteX14" fmla="*/ 418744 w 1538243"/>
              <a:gd name="connsiteY14" fmla="*/ 222191 h 546931"/>
              <a:gd name="connsiteX15" fmla="*/ 427289 w 1538243"/>
              <a:gd name="connsiteY15" fmla="*/ 196553 h 546931"/>
              <a:gd name="connsiteX16" fmla="*/ 521293 w 1538243"/>
              <a:gd name="connsiteY16" fmla="*/ 94004 h 546931"/>
              <a:gd name="connsiteX17" fmla="*/ 546931 w 1538243"/>
              <a:gd name="connsiteY17" fmla="*/ 68366 h 546931"/>
              <a:gd name="connsiteX18" fmla="*/ 572568 w 1538243"/>
              <a:gd name="connsiteY18" fmla="*/ 521294 h 546931"/>
              <a:gd name="connsiteX19" fmla="*/ 623843 w 1538243"/>
              <a:gd name="connsiteY19" fmla="*/ 418744 h 546931"/>
              <a:gd name="connsiteX20" fmla="*/ 726392 w 1538243"/>
              <a:gd name="connsiteY20" fmla="*/ 256374 h 546931"/>
              <a:gd name="connsiteX21" fmla="*/ 777667 w 1538243"/>
              <a:gd name="connsiteY21" fmla="*/ 179462 h 546931"/>
              <a:gd name="connsiteX22" fmla="*/ 846033 w 1538243"/>
              <a:gd name="connsiteY22" fmla="*/ 76912 h 546931"/>
              <a:gd name="connsiteX23" fmla="*/ 897308 w 1538243"/>
              <a:gd name="connsiteY23" fmla="*/ 0 h 546931"/>
              <a:gd name="connsiteX24" fmla="*/ 914400 w 1538243"/>
              <a:gd name="connsiteY24" fmla="*/ 76912 h 546931"/>
              <a:gd name="connsiteX25" fmla="*/ 922946 w 1538243"/>
              <a:gd name="connsiteY25" fmla="*/ 102550 h 546931"/>
              <a:gd name="connsiteX26" fmla="*/ 931491 w 1538243"/>
              <a:gd name="connsiteY26" fmla="*/ 205099 h 546931"/>
              <a:gd name="connsiteX27" fmla="*/ 974220 w 1538243"/>
              <a:gd name="connsiteY27" fmla="*/ 461473 h 546931"/>
              <a:gd name="connsiteX28" fmla="*/ 1034041 w 1538243"/>
              <a:gd name="connsiteY28" fmla="*/ 324740 h 546931"/>
              <a:gd name="connsiteX29" fmla="*/ 1085316 w 1538243"/>
              <a:gd name="connsiteY29" fmla="*/ 205099 h 546931"/>
              <a:gd name="connsiteX30" fmla="*/ 1102407 w 1538243"/>
              <a:gd name="connsiteY30" fmla="*/ 153824 h 546931"/>
              <a:gd name="connsiteX31" fmla="*/ 1145136 w 1538243"/>
              <a:gd name="connsiteY31" fmla="*/ 51275 h 546931"/>
              <a:gd name="connsiteX32" fmla="*/ 1162228 w 1538243"/>
              <a:gd name="connsiteY32" fmla="*/ 76912 h 546931"/>
              <a:gd name="connsiteX33" fmla="*/ 1187865 w 1538243"/>
              <a:gd name="connsiteY33" fmla="*/ 264920 h 546931"/>
              <a:gd name="connsiteX34" fmla="*/ 1196411 w 1538243"/>
              <a:gd name="connsiteY34" fmla="*/ 350378 h 546931"/>
              <a:gd name="connsiteX35" fmla="*/ 1204957 w 1538243"/>
              <a:gd name="connsiteY35" fmla="*/ 452927 h 546931"/>
              <a:gd name="connsiteX36" fmla="*/ 1239140 w 1538243"/>
              <a:gd name="connsiteY36" fmla="*/ 546931 h 546931"/>
              <a:gd name="connsiteX37" fmla="*/ 1298960 w 1538243"/>
              <a:gd name="connsiteY37" fmla="*/ 444381 h 546931"/>
              <a:gd name="connsiteX38" fmla="*/ 1324598 w 1538243"/>
              <a:gd name="connsiteY38" fmla="*/ 410198 h 546931"/>
              <a:gd name="connsiteX39" fmla="*/ 1358781 w 1538243"/>
              <a:gd name="connsiteY39" fmla="*/ 324740 h 546931"/>
              <a:gd name="connsiteX40" fmla="*/ 1435693 w 1538243"/>
              <a:gd name="connsiteY40" fmla="*/ 179462 h 546931"/>
              <a:gd name="connsiteX41" fmla="*/ 1478422 w 1538243"/>
              <a:gd name="connsiteY41" fmla="*/ 111095 h 546931"/>
              <a:gd name="connsiteX42" fmla="*/ 1495514 w 1538243"/>
              <a:gd name="connsiteY42" fmla="*/ 85458 h 546931"/>
              <a:gd name="connsiteX43" fmla="*/ 1521151 w 1538243"/>
              <a:gd name="connsiteY43" fmla="*/ 59821 h 546931"/>
              <a:gd name="connsiteX44" fmla="*/ 1538243 w 1538243"/>
              <a:gd name="connsiteY44" fmla="*/ 34183 h 54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38243" h="546931">
                <a:moveTo>
                  <a:pt x="0" y="495656"/>
                </a:moveTo>
                <a:cubicBezTo>
                  <a:pt x="11394" y="467170"/>
                  <a:pt x="22502" y="438567"/>
                  <a:pt x="34183" y="410198"/>
                </a:cubicBezTo>
                <a:cubicBezTo>
                  <a:pt x="42443" y="390138"/>
                  <a:pt x="52960" y="370959"/>
                  <a:pt x="59820" y="350378"/>
                </a:cubicBezTo>
                <a:cubicBezTo>
                  <a:pt x="73908" y="308116"/>
                  <a:pt x="106939" y="202788"/>
                  <a:pt x="128187" y="170916"/>
                </a:cubicBezTo>
                <a:cubicBezTo>
                  <a:pt x="158451" y="125519"/>
                  <a:pt x="134497" y="165264"/>
                  <a:pt x="162370" y="102550"/>
                </a:cubicBezTo>
                <a:cubicBezTo>
                  <a:pt x="190528" y="39193"/>
                  <a:pt x="170455" y="95383"/>
                  <a:pt x="188007" y="42729"/>
                </a:cubicBezTo>
                <a:cubicBezTo>
                  <a:pt x="190856" y="65518"/>
                  <a:pt x="192445" y="88499"/>
                  <a:pt x="196553" y="111095"/>
                </a:cubicBezTo>
                <a:cubicBezTo>
                  <a:pt x="198164" y="119958"/>
                  <a:pt x="203982" y="127794"/>
                  <a:pt x="205099" y="136733"/>
                </a:cubicBezTo>
                <a:cubicBezTo>
                  <a:pt x="209706" y="173587"/>
                  <a:pt x="210796" y="210796"/>
                  <a:pt x="213645" y="247828"/>
                </a:cubicBezTo>
                <a:cubicBezTo>
                  <a:pt x="210796" y="304800"/>
                  <a:pt x="208550" y="361805"/>
                  <a:pt x="205099" y="418744"/>
                </a:cubicBezTo>
                <a:cubicBezTo>
                  <a:pt x="202852" y="455817"/>
                  <a:pt x="187545" y="493807"/>
                  <a:pt x="196553" y="529839"/>
                </a:cubicBezTo>
                <a:cubicBezTo>
                  <a:pt x="199402" y="541233"/>
                  <a:pt x="219342" y="524142"/>
                  <a:pt x="230736" y="521294"/>
                </a:cubicBezTo>
                <a:cubicBezTo>
                  <a:pt x="278660" y="425449"/>
                  <a:pt x="246541" y="486408"/>
                  <a:pt x="333286" y="341832"/>
                </a:cubicBezTo>
                <a:cubicBezTo>
                  <a:pt x="341832" y="327589"/>
                  <a:pt x="348725" y="312214"/>
                  <a:pt x="358923" y="299103"/>
                </a:cubicBezTo>
                <a:lnTo>
                  <a:pt x="418744" y="222191"/>
                </a:lnTo>
                <a:cubicBezTo>
                  <a:pt x="421592" y="213645"/>
                  <a:pt x="422515" y="204192"/>
                  <a:pt x="427289" y="196553"/>
                </a:cubicBezTo>
                <a:cubicBezTo>
                  <a:pt x="448869" y="162024"/>
                  <a:pt x="495296" y="120001"/>
                  <a:pt x="521293" y="94004"/>
                </a:cubicBezTo>
                <a:lnTo>
                  <a:pt x="546931" y="68366"/>
                </a:lnTo>
                <a:cubicBezTo>
                  <a:pt x="550718" y="140332"/>
                  <a:pt x="569937" y="511898"/>
                  <a:pt x="572568" y="521294"/>
                </a:cubicBezTo>
                <a:cubicBezTo>
                  <a:pt x="586017" y="569327"/>
                  <a:pt x="616359" y="431410"/>
                  <a:pt x="623843" y="418744"/>
                </a:cubicBezTo>
                <a:cubicBezTo>
                  <a:pt x="656409" y="363633"/>
                  <a:pt x="691776" y="310221"/>
                  <a:pt x="726392" y="256374"/>
                </a:cubicBezTo>
                <a:cubicBezTo>
                  <a:pt x="743054" y="230455"/>
                  <a:pt x="762380" y="206215"/>
                  <a:pt x="777667" y="179462"/>
                </a:cubicBezTo>
                <a:cubicBezTo>
                  <a:pt x="854840" y="44407"/>
                  <a:pt x="770547" y="184748"/>
                  <a:pt x="846033" y="76912"/>
                </a:cubicBezTo>
                <a:cubicBezTo>
                  <a:pt x="961423" y="-87930"/>
                  <a:pt x="791028" y="141708"/>
                  <a:pt x="897308" y="0"/>
                </a:cubicBezTo>
                <a:cubicBezTo>
                  <a:pt x="903183" y="29372"/>
                  <a:pt x="906354" y="48750"/>
                  <a:pt x="914400" y="76912"/>
                </a:cubicBezTo>
                <a:cubicBezTo>
                  <a:pt x="916875" y="85574"/>
                  <a:pt x="920097" y="94004"/>
                  <a:pt x="922946" y="102550"/>
                </a:cubicBezTo>
                <a:cubicBezTo>
                  <a:pt x="925794" y="136733"/>
                  <a:pt x="931491" y="170798"/>
                  <a:pt x="931491" y="205099"/>
                </a:cubicBezTo>
                <a:cubicBezTo>
                  <a:pt x="931491" y="493536"/>
                  <a:pt x="834627" y="508006"/>
                  <a:pt x="974220" y="461473"/>
                </a:cubicBezTo>
                <a:cubicBezTo>
                  <a:pt x="1015152" y="400077"/>
                  <a:pt x="980552" y="456032"/>
                  <a:pt x="1034041" y="324740"/>
                </a:cubicBezTo>
                <a:cubicBezTo>
                  <a:pt x="1050411" y="284558"/>
                  <a:pt x="1069202" y="245384"/>
                  <a:pt x="1085316" y="205099"/>
                </a:cubicBezTo>
                <a:cubicBezTo>
                  <a:pt x="1092007" y="188371"/>
                  <a:pt x="1096081" y="170693"/>
                  <a:pt x="1102407" y="153824"/>
                </a:cubicBezTo>
                <a:cubicBezTo>
                  <a:pt x="1132518" y="73530"/>
                  <a:pt x="1117161" y="107227"/>
                  <a:pt x="1145136" y="51275"/>
                </a:cubicBezTo>
                <a:cubicBezTo>
                  <a:pt x="1150833" y="59821"/>
                  <a:pt x="1158414" y="67376"/>
                  <a:pt x="1162228" y="76912"/>
                </a:cubicBezTo>
                <a:cubicBezTo>
                  <a:pt x="1189399" y="144839"/>
                  <a:pt x="1181418" y="184329"/>
                  <a:pt x="1187865" y="264920"/>
                </a:cubicBezTo>
                <a:cubicBezTo>
                  <a:pt x="1190148" y="293457"/>
                  <a:pt x="1193819" y="321867"/>
                  <a:pt x="1196411" y="350378"/>
                </a:cubicBezTo>
                <a:cubicBezTo>
                  <a:pt x="1199517" y="384539"/>
                  <a:pt x="1197670" y="419408"/>
                  <a:pt x="1204957" y="452927"/>
                </a:cubicBezTo>
                <a:cubicBezTo>
                  <a:pt x="1212040" y="485508"/>
                  <a:pt x="1227746" y="515596"/>
                  <a:pt x="1239140" y="546931"/>
                </a:cubicBezTo>
                <a:cubicBezTo>
                  <a:pt x="1259080" y="512748"/>
                  <a:pt x="1275215" y="476040"/>
                  <a:pt x="1298960" y="444381"/>
                </a:cubicBezTo>
                <a:cubicBezTo>
                  <a:pt x="1307506" y="432987"/>
                  <a:pt x="1318228" y="422937"/>
                  <a:pt x="1324598" y="410198"/>
                </a:cubicBezTo>
                <a:cubicBezTo>
                  <a:pt x="1338319" y="382757"/>
                  <a:pt x="1345471" y="352383"/>
                  <a:pt x="1358781" y="324740"/>
                </a:cubicBezTo>
                <a:cubicBezTo>
                  <a:pt x="1382551" y="275371"/>
                  <a:pt x="1410268" y="228000"/>
                  <a:pt x="1435693" y="179462"/>
                </a:cubicBezTo>
                <a:cubicBezTo>
                  <a:pt x="1467238" y="119240"/>
                  <a:pt x="1436104" y="170341"/>
                  <a:pt x="1478422" y="111095"/>
                </a:cubicBezTo>
                <a:cubicBezTo>
                  <a:pt x="1484392" y="102737"/>
                  <a:pt x="1488939" y="93348"/>
                  <a:pt x="1495514" y="85458"/>
                </a:cubicBezTo>
                <a:cubicBezTo>
                  <a:pt x="1503251" y="76174"/>
                  <a:pt x="1513414" y="69105"/>
                  <a:pt x="1521151" y="59821"/>
                </a:cubicBezTo>
                <a:cubicBezTo>
                  <a:pt x="1527726" y="51931"/>
                  <a:pt x="1538243" y="34183"/>
                  <a:pt x="1538243" y="3418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162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395600" y="3284827"/>
            <a:ext cx="1918188" cy="3012060"/>
            <a:chOff x="3501446" y="3524618"/>
            <a:chExt cx="1918188" cy="3012060"/>
          </a:xfrm>
        </p:grpSpPr>
        <p:pic>
          <p:nvPicPr>
            <p:cNvPr id="21" name="Picture 14" descr="http://www.jeffhaanen.com/wp-content/uploads/2012/12/building-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446" y="3524618"/>
              <a:ext cx="1667980" cy="213523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623950" y="5582571"/>
              <a:ext cx="1795684" cy="954107"/>
            </a:xfrm>
            <a:prstGeom prst="rect">
              <a:avLst/>
            </a:prstGeom>
          </p:spPr>
          <p:txBody>
            <a:bodyPr wrap="none">
              <a:spAutoFit/>
            </a:bodyPr>
            <a:lstStyle/>
            <a:p>
              <a:r>
                <a:rPr lang="pt-PT" sz="2800" b="1" dirty="0" smtClean="0">
                  <a:latin typeface="Snoopy" panose="00000400000000000000" pitchFamily="2" charset="0"/>
                </a:rPr>
                <a:t>Expert </a:t>
              </a:r>
            </a:p>
            <a:p>
              <a:r>
                <a:rPr lang="pt-PT" sz="2800" b="1" dirty="0" smtClean="0">
                  <a:latin typeface="Snoopy" panose="00000400000000000000" pitchFamily="2" charset="0"/>
                </a:rPr>
                <a:t>System</a:t>
              </a:r>
              <a:endParaRPr lang="en-US" sz="2800" b="1" dirty="0">
                <a:latin typeface="Snoopy" panose="00000400000000000000" pitchFamily="2" charset="0"/>
              </a:endParaRPr>
            </a:p>
          </p:txBody>
        </p:sp>
      </p:grpSp>
      <p:sp>
        <p:nvSpPr>
          <p:cNvPr id="5" name="Date Placeholder 4"/>
          <p:cNvSpPr>
            <a:spLocks noGrp="1"/>
          </p:cNvSpPr>
          <p:nvPr>
            <p:ph type="dt" sz="half" idx="10"/>
          </p:nvPr>
        </p:nvSpPr>
        <p:spPr/>
        <p:txBody>
          <a:bodyPr/>
          <a:lstStyle/>
          <a:p>
            <a:fld id="{DBE01314-2727-4D51-B573-ABBB43622AA9}" type="datetime1">
              <a:rPr lang="en-US" smtClean="0"/>
              <a:t>7/8/2014</a:t>
            </a:fld>
            <a:endParaRPr lang="en-US"/>
          </a:p>
        </p:txBody>
      </p:sp>
      <p:sp>
        <p:nvSpPr>
          <p:cNvPr id="6" name="Footer Placeholder 5"/>
          <p:cNvSpPr>
            <a:spLocks noGrp="1"/>
          </p:cNvSpPr>
          <p:nvPr>
            <p:ph type="ftr" sz="quarter" idx="11"/>
          </p:nvPr>
        </p:nvSpPr>
        <p:spPr/>
        <p:txBody>
          <a:bodyPr/>
          <a:lstStyle/>
          <a:p>
            <a:r>
              <a:rPr lang="en-US" smtClean="0"/>
              <a:t>A CISTER Template</a:t>
            </a:r>
            <a:endParaRPr lang="en-US" dirty="0"/>
          </a:p>
        </p:txBody>
      </p:sp>
      <p:sp>
        <p:nvSpPr>
          <p:cNvPr id="4" name="Slide Number Placeholder 3"/>
          <p:cNvSpPr>
            <a:spLocks noGrp="1"/>
          </p:cNvSpPr>
          <p:nvPr>
            <p:ph type="sldNum" sz="quarter" idx="12"/>
          </p:nvPr>
        </p:nvSpPr>
        <p:spPr/>
        <p:txBody>
          <a:bodyPr/>
          <a:lstStyle/>
          <a:p>
            <a:fld id="{61BA737E-4C38-4B49-BAFF-3950B3257663}" type="slidenum">
              <a:rPr lang="en-US" smtClean="0"/>
              <a:t>56</a:t>
            </a:fld>
            <a:endParaRPr lang="en-US"/>
          </a:p>
        </p:txBody>
      </p:sp>
      <p:grpSp>
        <p:nvGrpSpPr>
          <p:cNvPr id="12" name="Group 11"/>
          <p:cNvGrpSpPr/>
          <p:nvPr/>
        </p:nvGrpSpPr>
        <p:grpSpPr>
          <a:xfrm>
            <a:off x="488667" y="430087"/>
            <a:ext cx="1134986" cy="1499650"/>
            <a:chOff x="572571" y="1803027"/>
            <a:chExt cx="1134986" cy="1499650"/>
          </a:xfrm>
        </p:grpSpPr>
        <p:pic>
          <p:nvPicPr>
            <p:cNvPr id="14338" name="Picture 2" descr="http://www.clker.com/cliparts/b/1/f/a/1195445301811339265dagobert83_female_user_ic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08" y="1803027"/>
              <a:ext cx="1032049" cy="10320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2571" y="2779457"/>
              <a:ext cx="1132041" cy="523220"/>
            </a:xfrm>
            <a:prstGeom prst="rect">
              <a:avLst/>
            </a:prstGeom>
          </p:spPr>
          <p:txBody>
            <a:bodyPr wrap="none">
              <a:spAutoFit/>
            </a:bodyPr>
            <a:lstStyle/>
            <a:p>
              <a:r>
                <a:rPr lang="pt-PT" sz="2800" b="1" dirty="0" smtClean="0">
                  <a:latin typeface="Snoopy" panose="00000400000000000000" pitchFamily="2" charset="0"/>
                </a:rPr>
                <a:t>user</a:t>
              </a:r>
              <a:endParaRPr lang="en-US" sz="2800" b="1" dirty="0">
                <a:latin typeface="Snoopy" panose="00000400000000000000" pitchFamily="2" charset="0"/>
              </a:endParaRPr>
            </a:p>
          </p:txBody>
        </p:sp>
      </p:grpSp>
      <p:grpSp>
        <p:nvGrpSpPr>
          <p:cNvPr id="15" name="Group 14"/>
          <p:cNvGrpSpPr/>
          <p:nvPr/>
        </p:nvGrpSpPr>
        <p:grpSpPr>
          <a:xfrm>
            <a:off x="207202" y="3649056"/>
            <a:ext cx="2197720" cy="2652023"/>
            <a:chOff x="311766" y="3561968"/>
            <a:chExt cx="2197720" cy="2652023"/>
          </a:xfrm>
        </p:grpSpPr>
        <p:pic>
          <p:nvPicPr>
            <p:cNvPr id="14348" name="Picture 12" descr="http://files.softicons.com/download/application-icons/vista-stock-icons-by-lokas-software/png/256/office-buil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66" y="3561968"/>
              <a:ext cx="1697916" cy="169791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87779" y="5259884"/>
              <a:ext cx="2021707" cy="954107"/>
            </a:xfrm>
            <a:prstGeom prst="rect">
              <a:avLst/>
            </a:prstGeom>
          </p:spPr>
          <p:txBody>
            <a:bodyPr wrap="none">
              <a:spAutoFit/>
            </a:bodyPr>
            <a:lstStyle/>
            <a:p>
              <a:r>
                <a:rPr lang="pt-PT" sz="2800" b="1" dirty="0" smtClean="0">
                  <a:latin typeface="Snoopy" panose="00000400000000000000" pitchFamily="2" charset="0"/>
                </a:rPr>
                <a:t>News </a:t>
              </a:r>
            </a:p>
            <a:p>
              <a:r>
                <a:rPr lang="pt-PT" sz="2800" b="1" dirty="0" smtClean="0">
                  <a:latin typeface="Snoopy" panose="00000400000000000000" pitchFamily="2" charset="0"/>
                </a:rPr>
                <a:t>provider</a:t>
              </a:r>
              <a:endParaRPr lang="en-US" sz="2800" b="1" dirty="0">
                <a:latin typeface="Snoopy" panose="00000400000000000000" pitchFamily="2" charset="0"/>
              </a:endParaRPr>
            </a:p>
          </p:txBody>
        </p:sp>
      </p:grpSp>
      <p:grpSp>
        <p:nvGrpSpPr>
          <p:cNvPr id="16" name="Group 15"/>
          <p:cNvGrpSpPr/>
          <p:nvPr/>
        </p:nvGrpSpPr>
        <p:grpSpPr>
          <a:xfrm>
            <a:off x="6240796" y="463765"/>
            <a:ext cx="2591842" cy="2746729"/>
            <a:chOff x="6300192" y="1321913"/>
            <a:chExt cx="2591842" cy="2746729"/>
          </a:xfrm>
        </p:grpSpPr>
        <p:pic>
          <p:nvPicPr>
            <p:cNvPr id="17" name="Picture 24" descr="http://images.all-free-download.com/images/graphiclarge/vector_building_icon_set_1480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321913"/>
              <a:ext cx="2591842" cy="21688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20872" y="3545422"/>
              <a:ext cx="2371162" cy="523220"/>
            </a:xfrm>
            <a:prstGeom prst="rect">
              <a:avLst/>
            </a:prstGeom>
          </p:spPr>
          <p:txBody>
            <a:bodyPr wrap="none">
              <a:spAutoFit/>
            </a:bodyPr>
            <a:lstStyle/>
            <a:p>
              <a:r>
                <a:rPr lang="pt-PT" sz="2800" b="1" dirty="0" smtClean="0">
                  <a:latin typeface="Snoopy" panose="00000400000000000000" pitchFamily="2" charset="0"/>
                </a:rPr>
                <a:t>Companies</a:t>
              </a:r>
              <a:endParaRPr lang="en-US" sz="2800" b="1" dirty="0">
                <a:latin typeface="Snoopy" panose="00000400000000000000" pitchFamily="2" charset="0"/>
              </a:endParaRPr>
            </a:p>
          </p:txBody>
        </p:sp>
      </p:grpSp>
      <p:grpSp>
        <p:nvGrpSpPr>
          <p:cNvPr id="2" name="Group 1"/>
          <p:cNvGrpSpPr/>
          <p:nvPr/>
        </p:nvGrpSpPr>
        <p:grpSpPr>
          <a:xfrm>
            <a:off x="1928500" y="788495"/>
            <a:ext cx="1695450" cy="1519381"/>
            <a:chOff x="5048071" y="4095451"/>
            <a:chExt cx="1695450" cy="1519381"/>
          </a:xfrm>
        </p:grpSpPr>
        <p:pic>
          <p:nvPicPr>
            <p:cNvPr id="14346" name="Picture 10" descr="http://www.b2binbound.com/Portals/37998/images/newsorang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992"/>
            <a:stretch/>
          </p:blipFill>
          <p:spPr bwMode="auto">
            <a:xfrm>
              <a:off x="5279368" y="4095451"/>
              <a:ext cx="958483" cy="80512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vanalstynechamber.org/wp-content/uploads/2014/05/advertising_ic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8071" y="4500407"/>
              <a:ext cx="1695450" cy="1114425"/>
            </a:xfrm>
            <a:prstGeom prst="rect">
              <a:avLst/>
            </a:prstGeom>
            <a:noFill/>
            <a:extLst>
              <a:ext uri="{909E8E84-426E-40DD-AFC4-6F175D3DCCD1}">
                <a14:hiddenFill xmlns:a14="http://schemas.microsoft.com/office/drawing/2010/main">
                  <a:solidFill>
                    <a:srgbClr val="FFFFFF"/>
                  </a:solidFill>
                </a14:hiddenFill>
              </a:ext>
            </a:extLst>
          </p:spPr>
        </p:pic>
      </p:grpSp>
      <p:pic>
        <p:nvPicPr>
          <p:cNvPr id="22530" name="Picture 2" descr="http://sweetclipart.com/multisite/sweetclipart/files/business_handshak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7426" y="4149080"/>
            <a:ext cx="3490874" cy="170388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ular Callout 22"/>
          <p:cNvSpPr/>
          <p:nvPr/>
        </p:nvSpPr>
        <p:spPr>
          <a:xfrm>
            <a:off x="1919736" y="1052736"/>
            <a:ext cx="5676600" cy="2437327"/>
          </a:xfrm>
          <a:prstGeom prst="wedgeRoundRectCallout">
            <a:avLst>
              <a:gd name="adj1" fmla="val -47943"/>
              <a:gd name="adj2" fmla="val 757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pt-PT" sz="3600" dirty="0" smtClean="0">
                <a:solidFill>
                  <a:schemeClr val="tx1"/>
                </a:solidFill>
                <a:latin typeface="Berlin Sans FB Demi" panose="020E0802020502020306" pitchFamily="34" charset="0"/>
              </a:rPr>
              <a:t>Condition 1:</a:t>
            </a:r>
          </a:p>
          <a:p>
            <a:pPr lvl="1"/>
            <a:r>
              <a:rPr lang="pt-PT" sz="3600" dirty="0" smtClean="0">
                <a:solidFill>
                  <a:schemeClr val="tx1"/>
                </a:solidFill>
              </a:rPr>
              <a:t>	Do </a:t>
            </a:r>
            <a:r>
              <a:rPr lang="pt-PT" sz="3600" dirty="0">
                <a:solidFill>
                  <a:schemeClr val="tx1"/>
                </a:solidFill>
              </a:rPr>
              <a:t>your job properly</a:t>
            </a:r>
            <a:r>
              <a:rPr lang="pt-PT" sz="3600" dirty="0" smtClean="0">
                <a:solidFill>
                  <a:schemeClr val="tx1"/>
                </a:solidFill>
              </a:rPr>
              <a:t>!</a:t>
            </a:r>
          </a:p>
          <a:p>
            <a:pPr lvl="1"/>
            <a:r>
              <a:rPr lang="pt-PT" sz="3600" dirty="0">
                <a:solidFill>
                  <a:schemeClr val="tx1"/>
                </a:solidFill>
                <a:latin typeface="Berlin Sans FB Demi" panose="020E0802020502020306" pitchFamily="34" charset="0"/>
              </a:rPr>
              <a:t>Condition </a:t>
            </a:r>
            <a:r>
              <a:rPr lang="pt-PT" sz="3600" dirty="0" smtClean="0">
                <a:solidFill>
                  <a:schemeClr val="tx1"/>
                </a:solidFill>
                <a:latin typeface="Berlin Sans FB Demi" panose="020E0802020502020306" pitchFamily="34" charset="0"/>
              </a:rPr>
              <a:t>2:</a:t>
            </a:r>
            <a:endParaRPr lang="pt-PT" sz="3600" dirty="0">
              <a:solidFill>
                <a:schemeClr val="tx1"/>
              </a:solidFill>
              <a:latin typeface="Berlin Sans FB Demi" panose="020E0802020502020306" pitchFamily="34" charset="0"/>
            </a:endParaRPr>
          </a:p>
          <a:p>
            <a:pPr lvl="1"/>
            <a:r>
              <a:rPr lang="pt-PT" sz="3600" dirty="0">
                <a:solidFill>
                  <a:schemeClr val="tx1"/>
                </a:solidFill>
              </a:rPr>
              <a:t>	Do </a:t>
            </a:r>
            <a:r>
              <a:rPr lang="pt-PT" sz="3600" dirty="0" smtClean="0">
                <a:solidFill>
                  <a:schemeClr val="tx1"/>
                </a:solidFill>
              </a:rPr>
              <a:t>it on time!</a:t>
            </a:r>
            <a:endParaRPr lang="pt-PT" sz="3600" dirty="0">
              <a:solidFill>
                <a:schemeClr val="tx1"/>
              </a:solidFill>
            </a:endParaRPr>
          </a:p>
        </p:txBody>
      </p:sp>
      <p:grpSp>
        <p:nvGrpSpPr>
          <p:cNvPr id="9" name="Group 8"/>
          <p:cNvGrpSpPr/>
          <p:nvPr/>
        </p:nvGrpSpPr>
        <p:grpSpPr>
          <a:xfrm>
            <a:off x="2904726" y="4059719"/>
            <a:ext cx="5040560" cy="1532272"/>
            <a:chOff x="5220072" y="4128976"/>
            <a:chExt cx="5040560" cy="1532272"/>
          </a:xfrm>
        </p:grpSpPr>
        <p:sp>
          <p:nvSpPr>
            <p:cNvPr id="3" name="Rounded Rectangle 2"/>
            <p:cNvSpPr/>
            <p:nvPr/>
          </p:nvSpPr>
          <p:spPr>
            <a:xfrm>
              <a:off x="5220072" y="4149080"/>
              <a:ext cx="5040560" cy="1512168"/>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602" name="Picture 2" descr="http://icons.iconarchive.com/icons/oxygen-icons.org/oxygen/256/Actions-chronometer-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3699" y="4361509"/>
              <a:ext cx="1154405" cy="11544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10657" y="4128976"/>
              <a:ext cx="3555782" cy="1446550"/>
            </a:xfrm>
            <a:prstGeom prst="rect">
              <a:avLst/>
            </a:prstGeom>
            <a:noFill/>
          </p:spPr>
          <p:txBody>
            <a:bodyPr wrap="none" rtlCol="0">
              <a:spAutoFit/>
            </a:bodyPr>
            <a:lstStyle/>
            <a:p>
              <a:r>
                <a:rPr lang="pt-PT" sz="4400" b="1" dirty="0" smtClean="0">
                  <a:solidFill>
                    <a:srgbClr val="C00000"/>
                  </a:solidFill>
                  <a:latin typeface="Berlin Sans FB Demi" panose="020E0802020502020306" pitchFamily="34" charset="0"/>
                </a:rPr>
                <a:t>10 </a:t>
              </a:r>
            </a:p>
            <a:p>
              <a:r>
                <a:rPr lang="pt-PT" sz="4400" b="1" dirty="0" smtClean="0">
                  <a:solidFill>
                    <a:srgbClr val="C00000"/>
                  </a:solidFill>
                  <a:latin typeface="Berlin Sans FB Demi" panose="020E0802020502020306" pitchFamily="34" charset="0"/>
                </a:rPr>
                <a:t>milli-seconds!</a:t>
              </a:r>
              <a:endParaRPr lang="en-US" sz="4400" b="1" dirty="0">
                <a:solidFill>
                  <a:srgbClr val="C00000"/>
                </a:solidFill>
                <a:latin typeface="Berlin Sans FB Demi" panose="020E0802020502020306" pitchFamily="34" charset="0"/>
              </a:endParaRPr>
            </a:p>
          </p:txBody>
        </p:sp>
      </p:grpSp>
      <p:grpSp>
        <p:nvGrpSpPr>
          <p:cNvPr id="26" name="Group 25"/>
          <p:cNvGrpSpPr/>
          <p:nvPr/>
        </p:nvGrpSpPr>
        <p:grpSpPr>
          <a:xfrm>
            <a:off x="1962785" y="1656565"/>
            <a:ext cx="813440" cy="693736"/>
            <a:chOff x="6432051" y="2814615"/>
            <a:chExt cx="2094110" cy="1785947"/>
          </a:xfrm>
        </p:grpSpPr>
        <p:pic>
          <p:nvPicPr>
            <p:cNvPr id="27" name="Picture 4" descr="http://www.clker.com/cliparts/9/X/B/Q/v/k/speedometer-revamp-m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432051" y="2814615"/>
              <a:ext cx="2094110" cy="1785947"/>
            </a:xfrm>
            <a:prstGeom prst="rect">
              <a:avLst/>
            </a:prstGeom>
            <a:noFill/>
            <a:extLst>
              <a:ext uri="{909E8E84-426E-40DD-AFC4-6F175D3DCCD1}">
                <a14:hiddenFill xmlns:a14="http://schemas.microsoft.com/office/drawing/2010/main">
                  <a:solidFill>
                    <a:srgbClr val="FFFFFF"/>
                  </a:solidFill>
                </a14:hiddenFill>
              </a:ext>
            </a:extLst>
          </p:spPr>
        </p:pic>
        <p:sp>
          <p:nvSpPr>
            <p:cNvPr id="28" name="Isosceles Triangle 27"/>
            <p:cNvSpPr/>
            <p:nvPr/>
          </p:nvSpPr>
          <p:spPr>
            <a:xfrm rot="7190137">
              <a:off x="7640687" y="3404262"/>
              <a:ext cx="264342" cy="9987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descr="http://icons.iconarchive.com/icons/oxygen-icons.org/oxygen/256/Actions-chronometer-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96303" y="2687274"/>
            <a:ext cx="746403" cy="74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99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fade">
                                      <p:cBhvr>
                                        <p:cTn id="7" dur="500"/>
                                        <p:tgtEl>
                                          <p:spTgt spid="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3" end="3"/>
                                            </p:txEl>
                                          </p:spTgt>
                                        </p:tgtEl>
                                        <p:attrNameLst>
                                          <p:attrName>style.visibility</p:attrName>
                                        </p:attrNameLst>
                                      </p:cBhvr>
                                      <p:to>
                                        <p:strVal val="visible"/>
                                      </p:to>
                                    </p:set>
                                    <p:animEffect transition="in" filter="fade">
                                      <p:cBhvr>
                                        <p:cTn id="10" dur="500"/>
                                        <p:tgtEl>
                                          <p:spTgt spid="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6" descr="http://www.downloadpsds.com/wp-content/uploads/2013/08/2013012201100550.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564" t="45375" r="12512" b="13127"/>
          <a:stretch/>
        </p:blipFill>
        <p:spPr bwMode="auto">
          <a:xfrm>
            <a:off x="1023577" y="3995185"/>
            <a:ext cx="2094252" cy="1553799"/>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4902161" y="3367998"/>
            <a:ext cx="2556960" cy="3145616"/>
            <a:chOff x="3467385" y="2214553"/>
            <a:chExt cx="1881683" cy="2314879"/>
          </a:xfrm>
        </p:grpSpPr>
        <p:sp>
          <p:nvSpPr>
            <p:cNvPr id="46" name="Oval 45"/>
            <p:cNvSpPr/>
            <p:nvPr/>
          </p:nvSpPr>
          <p:spPr>
            <a:xfrm>
              <a:off x="3786182" y="2214553"/>
              <a:ext cx="428628" cy="4143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PT" sz="1050" dirty="0"/>
            </a:p>
          </p:txBody>
        </p:sp>
        <p:sp>
          <p:nvSpPr>
            <p:cNvPr id="47" name="Oval 46"/>
            <p:cNvSpPr/>
            <p:nvPr/>
          </p:nvSpPr>
          <p:spPr>
            <a:xfrm>
              <a:off x="3467385" y="3346776"/>
              <a:ext cx="428628" cy="4143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PT" sz="1050" dirty="0"/>
            </a:p>
          </p:txBody>
        </p:sp>
        <p:sp>
          <p:nvSpPr>
            <p:cNvPr id="48" name="Oval 47"/>
            <p:cNvSpPr/>
            <p:nvPr/>
          </p:nvSpPr>
          <p:spPr>
            <a:xfrm>
              <a:off x="4549152" y="3565759"/>
              <a:ext cx="428628" cy="4143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PT" sz="1050" dirty="0"/>
            </a:p>
          </p:txBody>
        </p:sp>
        <p:sp>
          <p:nvSpPr>
            <p:cNvPr id="49" name="Oval 48"/>
            <p:cNvSpPr/>
            <p:nvPr/>
          </p:nvSpPr>
          <p:spPr>
            <a:xfrm>
              <a:off x="4170341" y="2871790"/>
              <a:ext cx="428628" cy="4143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PT" sz="1050" dirty="0"/>
            </a:p>
          </p:txBody>
        </p:sp>
        <p:sp>
          <p:nvSpPr>
            <p:cNvPr id="50" name="Oval 49"/>
            <p:cNvSpPr/>
            <p:nvPr/>
          </p:nvSpPr>
          <p:spPr>
            <a:xfrm>
              <a:off x="4920440" y="2871790"/>
              <a:ext cx="428628" cy="4143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PT" sz="1050" dirty="0"/>
            </a:p>
          </p:txBody>
        </p:sp>
        <p:sp>
          <p:nvSpPr>
            <p:cNvPr id="51" name="Oval 50"/>
            <p:cNvSpPr/>
            <p:nvPr/>
          </p:nvSpPr>
          <p:spPr>
            <a:xfrm>
              <a:off x="3916076" y="4115098"/>
              <a:ext cx="428628" cy="414334"/>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pt-PT" sz="1050" dirty="0"/>
            </a:p>
          </p:txBody>
        </p:sp>
        <p:cxnSp>
          <p:nvCxnSpPr>
            <p:cNvPr id="52" name="Conexão recta unidireccional 23"/>
            <p:cNvCxnSpPr>
              <a:stCxn id="46" idx="4"/>
              <a:endCxn id="50" idx="0"/>
            </p:cNvCxnSpPr>
            <p:nvPr/>
          </p:nvCxnSpPr>
          <p:spPr>
            <a:xfrm>
              <a:off x="4000496" y="2628887"/>
              <a:ext cx="1134258" cy="242903"/>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3" name="Conexão recta unidireccional 26"/>
            <p:cNvCxnSpPr>
              <a:stCxn id="46" idx="4"/>
              <a:endCxn id="49" idx="0"/>
            </p:cNvCxnSpPr>
            <p:nvPr/>
          </p:nvCxnSpPr>
          <p:spPr>
            <a:xfrm>
              <a:off x="4000496" y="2628887"/>
              <a:ext cx="384159" cy="242903"/>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5" name="Conexão recta unidireccional 33"/>
            <p:cNvCxnSpPr>
              <a:stCxn id="46" idx="4"/>
              <a:endCxn id="47" idx="0"/>
            </p:cNvCxnSpPr>
            <p:nvPr/>
          </p:nvCxnSpPr>
          <p:spPr>
            <a:xfrm flipH="1">
              <a:off x="3681699" y="2628887"/>
              <a:ext cx="318797" cy="717889"/>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6" name="Conexão recta unidireccional 39"/>
            <p:cNvCxnSpPr>
              <a:stCxn id="50" idx="4"/>
              <a:endCxn id="48" idx="0"/>
            </p:cNvCxnSpPr>
            <p:nvPr/>
          </p:nvCxnSpPr>
          <p:spPr>
            <a:xfrm flipH="1">
              <a:off x="4763466" y="3286124"/>
              <a:ext cx="371288" cy="279634"/>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7" name="Conexão recta unidireccional 42"/>
            <p:cNvCxnSpPr>
              <a:stCxn id="49" idx="4"/>
              <a:endCxn id="48" idx="0"/>
            </p:cNvCxnSpPr>
            <p:nvPr/>
          </p:nvCxnSpPr>
          <p:spPr>
            <a:xfrm>
              <a:off x="4384655" y="3286124"/>
              <a:ext cx="378811" cy="279634"/>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8" name="Conexão recta unidireccional 45"/>
            <p:cNvCxnSpPr>
              <a:stCxn id="48" idx="4"/>
              <a:endCxn id="51" idx="0"/>
            </p:cNvCxnSpPr>
            <p:nvPr/>
          </p:nvCxnSpPr>
          <p:spPr>
            <a:xfrm flipH="1">
              <a:off x="4130390" y="3980093"/>
              <a:ext cx="633076" cy="135005"/>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59" name="Conexão recta unidireccional 48"/>
            <p:cNvCxnSpPr>
              <a:stCxn id="47" idx="4"/>
              <a:endCxn id="51" idx="0"/>
            </p:cNvCxnSpPr>
            <p:nvPr/>
          </p:nvCxnSpPr>
          <p:spPr>
            <a:xfrm>
              <a:off x="3681699" y="3761111"/>
              <a:ext cx="448691" cy="353987"/>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grpSp>
      <p:sp>
        <p:nvSpPr>
          <p:cNvPr id="4" name="Title 3"/>
          <p:cNvSpPr>
            <a:spLocks noGrp="1"/>
          </p:cNvSpPr>
          <p:nvPr>
            <p:ph type="title" idx="4294967295"/>
          </p:nvPr>
        </p:nvSpPr>
        <p:spPr>
          <a:xfrm>
            <a:off x="179512" y="27476"/>
            <a:ext cx="8964488" cy="1090613"/>
          </a:xfrm>
        </p:spPr>
        <p:txBody>
          <a:bodyPr/>
          <a:lstStyle/>
          <a:p>
            <a:r>
              <a:rPr lang="pt-PT" dirty="0" smtClean="0">
                <a:solidFill>
                  <a:schemeClr val="tx1"/>
                </a:solidFill>
                <a:effectLst/>
                <a:latin typeface="Berlin Sans FB Demi" panose="020E0802020502020306" pitchFamily="34" charset="0"/>
              </a:rPr>
              <a:t>Solution?</a:t>
            </a:r>
            <a:endParaRPr lang="en-US" dirty="0">
              <a:solidFill>
                <a:schemeClr val="tx1"/>
              </a:solidFill>
              <a:effectLst/>
              <a:latin typeface="Berlin Sans FB Demi" panose="020E0802020502020306" pitchFamily="34" charset="0"/>
            </a:endParaRPr>
          </a:p>
        </p:txBody>
      </p:sp>
      <p:sp>
        <p:nvSpPr>
          <p:cNvPr id="99" name="Rectangle 98"/>
          <p:cNvSpPr/>
          <p:nvPr/>
        </p:nvSpPr>
        <p:spPr>
          <a:xfrm>
            <a:off x="452736" y="1063744"/>
            <a:ext cx="7776864" cy="19774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TextBox 99"/>
          <p:cNvSpPr txBox="1"/>
          <p:nvPr/>
        </p:nvSpPr>
        <p:spPr>
          <a:xfrm>
            <a:off x="682435" y="714077"/>
            <a:ext cx="1138453" cy="584775"/>
          </a:xfrm>
          <a:prstGeom prst="rect">
            <a:avLst/>
          </a:prstGeom>
          <a:solidFill>
            <a:schemeClr val="bg1"/>
          </a:solidFill>
        </p:spPr>
        <p:txBody>
          <a:bodyPr wrap="none" rtlCol="0">
            <a:spAutoFit/>
          </a:bodyPr>
          <a:lstStyle/>
          <a:p>
            <a:r>
              <a:rPr lang="pt-PT" sz="3200" dirty="0" smtClean="0">
                <a:latin typeface="Berlin Sans FB Demi" panose="020E0802020502020306" pitchFamily="34" charset="0"/>
              </a:rPr>
              <a:t>Task:</a:t>
            </a:r>
            <a:endParaRPr lang="en-US" sz="2000" dirty="0">
              <a:latin typeface="Berlin Sans FB Demi" panose="020E0802020502020306" pitchFamily="34" charset="0"/>
            </a:endParaRPr>
          </a:p>
        </p:txBody>
      </p:sp>
      <p:grpSp>
        <p:nvGrpSpPr>
          <p:cNvPr id="105" name="Group 104"/>
          <p:cNvGrpSpPr/>
          <p:nvPr/>
        </p:nvGrpSpPr>
        <p:grpSpPr>
          <a:xfrm>
            <a:off x="596752" y="1277680"/>
            <a:ext cx="328416" cy="721312"/>
            <a:chOff x="1283858" y="2986745"/>
            <a:chExt cx="376785" cy="961749"/>
          </a:xfrm>
        </p:grpSpPr>
        <p:sp>
          <p:nvSpPr>
            <p:cNvPr id="154" name="Oval 153"/>
            <p:cNvSpPr/>
            <p:nvPr/>
          </p:nvSpPr>
          <p:spPr>
            <a:xfrm>
              <a:off x="1283858" y="298674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5" name="Oval 154"/>
            <p:cNvSpPr/>
            <p:nvPr/>
          </p:nvSpPr>
          <p:spPr>
            <a:xfrm>
              <a:off x="1283858" y="357170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56" name="Straight Arrow Connector 155"/>
            <p:cNvCxnSpPr>
              <a:stCxn id="154" idx="4"/>
              <a:endCxn id="155" idx="0"/>
            </p:cNvCxnSpPr>
            <p:nvPr/>
          </p:nvCxnSpPr>
          <p:spPr>
            <a:xfrm>
              <a:off x="1472251" y="3363530"/>
              <a:ext cx="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1549254" y="1282176"/>
            <a:ext cx="330341" cy="1160949"/>
            <a:chOff x="3428507" y="2986745"/>
            <a:chExt cx="378994" cy="1547932"/>
          </a:xfrm>
        </p:grpSpPr>
        <p:sp>
          <p:nvSpPr>
            <p:cNvPr id="149" name="Oval 148"/>
            <p:cNvSpPr/>
            <p:nvPr/>
          </p:nvSpPr>
          <p:spPr>
            <a:xfrm>
              <a:off x="3430716" y="298674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0" name="Oval 149"/>
            <p:cNvSpPr/>
            <p:nvPr/>
          </p:nvSpPr>
          <p:spPr>
            <a:xfrm>
              <a:off x="3428507" y="4157892"/>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51" name="Straight Arrow Connector 150"/>
            <p:cNvCxnSpPr>
              <a:stCxn id="149" idx="4"/>
              <a:endCxn id="152" idx="0"/>
            </p:cNvCxnSpPr>
            <p:nvPr/>
          </p:nvCxnSpPr>
          <p:spPr>
            <a:xfrm flipH="1">
              <a:off x="3618004" y="336353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2" name="Oval 151"/>
            <p:cNvSpPr/>
            <p:nvPr/>
          </p:nvSpPr>
          <p:spPr>
            <a:xfrm>
              <a:off x="3429611" y="3571709"/>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53" name="Straight Arrow Connector 152"/>
            <p:cNvCxnSpPr>
              <a:stCxn id="152" idx="4"/>
              <a:endCxn id="150" idx="0"/>
            </p:cNvCxnSpPr>
            <p:nvPr/>
          </p:nvCxnSpPr>
          <p:spPr>
            <a:xfrm flipH="1">
              <a:off x="3616900" y="3948494"/>
              <a:ext cx="1104"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2205121" y="1282176"/>
            <a:ext cx="765341" cy="1170572"/>
            <a:chOff x="3887915" y="3000702"/>
            <a:chExt cx="878060" cy="1560762"/>
          </a:xfrm>
        </p:grpSpPr>
        <p:sp>
          <p:nvSpPr>
            <p:cNvPr id="142" name="Oval 141"/>
            <p:cNvSpPr/>
            <p:nvPr/>
          </p:nvSpPr>
          <p:spPr>
            <a:xfrm>
              <a:off x="4127359" y="3000702"/>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3" name="Oval 142"/>
            <p:cNvSpPr/>
            <p:nvPr/>
          </p:nvSpPr>
          <p:spPr>
            <a:xfrm>
              <a:off x="3887915" y="417184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44" name="Straight Arrow Connector 143"/>
            <p:cNvCxnSpPr>
              <a:stCxn id="142" idx="4"/>
              <a:endCxn id="145" idx="0"/>
            </p:cNvCxnSpPr>
            <p:nvPr/>
          </p:nvCxnSpPr>
          <p:spPr>
            <a:xfrm flipH="1">
              <a:off x="4314647" y="3377487"/>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4126254" y="3585666"/>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46" name="Straight Arrow Connector 145"/>
            <p:cNvCxnSpPr>
              <a:stCxn id="145" idx="4"/>
              <a:endCxn id="143" idx="0"/>
            </p:cNvCxnSpPr>
            <p:nvPr/>
          </p:nvCxnSpPr>
          <p:spPr>
            <a:xfrm flipH="1">
              <a:off x="4076308" y="3962451"/>
              <a:ext cx="238339"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7" name="Oval 146"/>
            <p:cNvSpPr/>
            <p:nvPr/>
          </p:nvSpPr>
          <p:spPr>
            <a:xfrm>
              <a:off x="4389190" y="418467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48" name="Straight Arrow Connector 147"/>
            <p:cNvCxnSpPr>
              <a:stCxn id="145" idx="4"/>
              <a:endCxn id="147" idx="0"/>
            </p:cNvCxnSpPr>
            <p:nvPr/>
          </p:nvCxnSpPr>
          <p:spPr>
            <a:xfrm>
              <a:off x="4314647" y="3962451"/>
              <a:ext cx="262936" cy="222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8" name="Group 107"/>
          <p:cNvGrpSpPr/>
          <p:nvPr/>
        </p:nvGrpSpPr>
        <p:grpSpPr>
          <a:xfrm>
            <a:off x="3189891" y="1286417"/>
            <a:ext cx="753177" cy="721312"/>
            <a:chOff x="2036323" y="2986745"/>
            <a:chExt cx="864105" cy="961749"/>
          </a:xfrm>
        </p:grpSpPr>
        <p:sp>
          <p:nvSpPr>
            <p:cNvPr id="137" name="Oval 136"/>
            <p:cNvSpPr/>
            <p:nvPr/>
          </p:nvSpPr>
          <p:spPr>
            <a:xfrm>
              <a:off x="2259603" y="298674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8" name="Oval 137"/>
            <p:cNvSpPr/>
            <p:nvPr/>
          </p:nvSpPr>
          <p:spPr>
            <a:xfrm>
              <a:off x="2036323" y="357170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39" name="Straight Arrow Connector 138"/>
            <p:cNvCxnSpPr>
              <a:stCxn id="137" idx="4"/>
              <a:endCxn id="138" idx="0"/>
            </p:cNvCxnSpPr>
            <p:nvPr/>
          </p:nvCxnSpPr>
          <p:spPr>
            <a:xfrm flipH="1">
              <a:off x="2224716" y="3363530"/>
              <a:ext cx="22328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0" name="Oval 139"/>
            <p:cNvSpPr/>
            <p:nvPr/>
          </p:nvSpPr>
          <p:spPr>
            <a:xfrm>
              <a:off x="2523643" y="357170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41" name="Straight Arrow Connector 140"/>
            <p:cNvCxnSpPr>
              <a:stCxn id="137" idx="4"/>
              <a:endCxn id="140" idx="0"/>
            </p:cNvCxnSpPr>
            <p:nvPr/>
          </p:nvCxnSpPr>
          <p:spPr>
            <a:xfrm>
              <a:off x="2447996" y="3363530"/>
              <a:ext cx="26404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09" name="Group 108"/>
          <p:cNvGrpSpPr/>
          <p:nvPr/>
        </p:nvGrpSpPr>
        <p:grpSpPr>
          <a:xfrm>
            <a:off x="5485037" y="1288772"/>
            <a:ext cx="1178076" cy="722157"/>
            <a:chOff x="5328592" y="2999575"/>
            <a:chExt cx="1351582" cy="962876"/>
          </a:xfrm>
        </p:grpSpPr>
        <p:sp>
          <p:nvSpPr>
            <p:cNvPr id="130" name="Oval 129"/>
            <p:cNvSpPr/>
            <p:nvPr/>
          </p:nvSpPr>
          <p:spPr>
            <a:xfrm>
              <a:off x="5817017" y="299957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1" name="Oval 130"/>
            <p:cNvSpPr/>
            <p:nvPr/>
          </p:nvSpPr>
          <p:spPr>
            <a:xfrm>
              <a:off x="5328592" y="358453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32" name="Straight Arrow Connector 131"/>
            <p:cNvCxnSpPr>
              <a:stCxn id="130" idx="4"/>
              <a:endCxn id="131" idx="0"/>
            </p:cNvCxnSpPr>
            <p:nvPr/>
          </p:nvCxnSpPr>
          <p:spPr>
            <a:xfrm flipH="1">
              <a:off x="5516985" y="3376360"/>
              <a:ext cx="48842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3" name="Oval 132"/>
            <p:cNvSpPr/>
            <p:nvPr/>
          </p:nvSpPr>
          <p:spPr>
            <a:xfrm>
              <a:off x="5815912" y="358453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34" name="Straight Arrow Connector 133"/>
            <p:cNvCxnSpPr>
              <a:stCxn id="130" idx="4"/>
              <a:endCxn id="133" idx="0"/>
            </p:cNvCxnSpPr>
            <p:nvPr/>
          </p:nvCxnSpPr>
          <p:spPr>
            <a:xfrm flipH="1">
              <a:off x="6004305" y="337636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5" name="Oval 134"/>
            <p:cNvSpPr/>
            <p:nvPr/>
          </p:nvSpPr>
          <p:spPr>
            <a:xfrm>
              <a:off x="6303389" y="3585666"/>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36" name="Straight Arrow Connector 135"/>
            <p:cNvCxnSpPr>
              <a:stCxn id="130" idx="4"/>
              <a:endCxn id="135" idx="0"/>
            </p:cNvCxnSpPr>
            <p:nvPr/>
          </p:nvCxnSpPr>
          <p:spPr>
            <a:xfrm>
              <a:off x="6005410" y="3376360"/>
              <a:ext cx="486372" cy="2093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0" name="Group 109"/>
          <p:cNvGrpSpPr/>
          <p:nvPr/>
        </p:nvGrpSpPr>
        <p:grpSpPr>
          <a:xfrm>
            <a:off x="4370449" y="1286417"/>
            <a:ext cx="753177" cy="1161795"/>
            <a:chOff x="6890444" y="2999575"/>
            <a:chExt cx="864105" cy="1549059"/>
          </a:xfrm>
        </p:grpSpPr>
        <p:sp>
          <p:nvSpPr>
            <p:cNvPr id="123" name="Oval 122"/>
            <p:cNvSpPr/>
            <p:nvPr/>
          </p:nvSpPr>
          <p:spPr>
            <a:xfrm>
              <a:off x="7113724" y="299957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4" name="Oval 123"/>
            <p:cNvSpPr/>
            <p:nvPr/>
          </p:nvSpPr>
          <p:spPr>
            <a:xfrm>
              <a:off x="6890444" y="358453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25" name="Straight Arrow Connector 124"/>
            <p:cNvCxnSpPr>
              <a:stCxn id="123" idx="4"/>
              <a:endCxn id="124" idx="0"/>
            </p:cNvCxnSpPr>
            <p:nvPr/>
          </p:nvCxnSpPr>
          <p:spPr>
            <a:xfrm flipH="1">
              <a:off x="7078837" y="3376360"/>
              <a:ext cx="22328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7377764" y="3584539"/>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27" name="Straight Arrow Connector 126"/>
            <p:cNvCxnSpPr>
              <a:stCxn id="123" idx="4"/>
              <a:endCxn id="126" idx="0"/>
            </p:cNvCxnSpPr>
            <p:nvPr/>
          </p:nvCxnSpPr>
          <p:spPr>
            <a:xfrm>
              <a:off x="7302117" y="3376360"/>
              <a:ext cx="264040"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8" name="Oval 127"/>
            <p:cNvSpPr/>
            <p:nvPr/>
          </p:nvSpPr>
          <p:spPr>
            <a:xfrm>
              <a:off x="7377764" y="417184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cxnSp>
          <p:nvCxnSpPr>
            <p:cNvPr id="129" name="Straight Arrow Connector 128"/>
            <p:cNvCxnSpPr>
              <a:stCxn id="126" idx="4"/>
              <a:endCxn id="128" idx="0"/>
            </p:cNvCxnSpPr>
            <p:nvPr/>
          </p:nvCxnSpPr>
          <p:spPr>
            <a:xfrm>
              <a:off x="7566157" y="3961324"/>
              <a:ext cx="0" cy="210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6951838" y="1289055"/>
            <a:ext cx="994892" cy="1595535"/>
            <a:chOff x="3777529" y="4657915"/>
            <a:chExt cx="1141419" cy="2127379"/>
          </a:xfrm>
        </p:grpSpPr>
        <p:sp>
          <p:nvSpPr>
            <p:cNvPr id="112" name="Oval 111"/>
            <p:cNvSpPr/>
            <p:nvPr/>
          </p:nvSpPr>
          <p:spPr>
            <a:xfrm>
              <a:off x="4055838" y="4657915"/>
              <a:ext cx="376785" cy="376785"/>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3" name="Oval 112"/>
            <p:cNvSpPr/>
            <p:nvPr/>
          </p:nvSpPr>
          <p:spPr>
            <a:xfrm>
              <a:off x="3777529" y="5829062"/>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14" name="Straight Arrow Connector 113"/>
            <p:cNvCxnSpPr>
              <a:stCxn id="112" idx="4"/>
              <a:endCxn id="115" idx="0"/>
            </p:cNvCxnSpPr>
            <p:nvPr/>
          </p:nvCxnSpPr>
          <p:spPr>
            <a:xfrm flipH="1">
              <a:off x="4243126" y="5034700"/>
              <a:ext cx="1105" cy="2081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5" name="Oval 114"/>
            <p:cNvSpPr/>
            <p:nvPr/>
          </p:nvSpPr>
          <p:spPr>
            <a:xfrm>
              <a:off x="4054733" y="5242879"/>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cxnSp>
          <p:nvCxnSpPr>
            <p:cNvPr id="116" name="Straight Arrow Connector 115"/>
            <p:cNvCxnSpPr>
              <a:stCxn id="115" idx="4"/>
              <a:endCxn id="113" idx="0"/>
            </p:cNvCxnSpPr>
            <p:nvPr/>
          </p:nvCxnSpPr>
          <p:spPr>
            <a:xfrm flipH="1">
              <a:off x="3965922" y="5619664"/>
              <a:ext cx="277204"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15" idx="4"/>
              <a:endCxn id="118" idx="0"/>
            </p:cNvCxnSpPr>
            <p:nvPr/>
          </p:nvCxnSpPr>
          <p:spPr>
            <a:xfrm>
              <a:off x="4243126" y="5619664"/>
              <a:ext cx="235947" cy="209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8" name="Oval 117"/>
            <p:cNvSpPr/>
            <p:nvPr/>
          </p:nvSpPr>
          <p:spPr>
            <a:xfrm>
              <a:off x="4290680" y="5829062"/>
              <a:ext cx="376785" cy="376785"/>
            </a:xfrm>
            <a:prstGeom prst="ellipse">
              <a:avLst/>
            </a:prstGeom>
            <a:solidFill>
              <a:srgbClr val="0070C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solidFill>
                  <a:srgbClr val="FF0000"/>
                </a:solidFill>
              </a:endParaRPr>
            </a:p>
          </p:txBody>
        </p:sp>
        <p:sp>
          <p:nvSpPr>
            <p:cNvPr id="119" name="Oval 118"/>
            <p:cNvSpPr/>
            <p:nvPr/>
          </p:nvSpPr>
          <p:spPr>
            <a:xfrm>
              <a:off x="4051584" y="6408509"/>
              <a:ext cx="376785" cy="376785"/>
            </a:xfrm>
            <a:prstGeom prst="ellipse">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solidFill>
                  <a:srgbClr val="FF0000"/>
                </a:solidFill>
              </a:endParaRPr>
            </a:p>
          </p:txBody>
        </p:sp>
        <p:cxnSp>
          <p:nvCxnSpPr>
            <p:cNvPr id="120" name="Straight Arrow Connector 119"/>
            <p:cNvCxnSpPr>
              <a:stCxn id="118" idx="4"/>
              <a:endCxn id="119" idx="0"/>
            </p:cNvCxnSpPr>
            <p:nvPr/>
          </p:nvCxnSpPr>
          <p:spPr>
            <a:xfrm flipH="1">
              <a:off x="4239977" y="6205847"/>
              <a:ext cx="239096" cy="202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118" idx="4"/>
              <a:endCxn id="122" idx="0"/>
            </p:cNvCxnSpPr>
            <p:nvPr/>
          </p:nvCxnSpPr>
          <p:spPr>
            <a:xfrm>
              <a:off x="4479073" y="6205847"/>
              <a:ext cx="251483" cy="2026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Oval 121"/>
            <p:cNvSpPr/>
            <p:nvPr/>
          </p:nvSpPr>
          <p:spPr>
            <a:xfrm>
              <a:off x="4542163" y="6408509"/>
              <a:ext cx="376785" cy="376785"/>
            </a:xfrm>
            <a:prstGeom prst="ellipse">
              <a:avLst/>
            </a:prstGeom>
            <a:solidFill>
              <a:srgbClr val="C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solidFill>
                  <a:srgbClr val="FF0000"/>
                </a:solidFill>
              </a:endParaRPr>
            </a:p>
          </p:txBody>
        </p:sp>
      </p:grpSp>
      <p:pic>
        <p:nvPicPr>
          <p:cNvPr id="159" name="Picture 158"/>
          <p:cNvPicPr>
            <a:picLocks noChangeAspect="1"/>
          </p:cNvPicPr>
          <p:nvPr/>
        </p:nvPicPr>
        <p:blipFill>
          <a:blip r:embed="rId4">
            <a:clrChange>
              <a:clrFrom>
                <a:srgbClr val="FFFFFF"/>
              </a:clrFrom>
              <a:clrTo>
                <a:srgbClr val="FFFFFF">
                  <a:alpha val="0"/>
                </a:srgbClr>
              </a:clrTo>
            </a:clrChange>
          </a:blip>
          <a:stretch>
            <a:fillRect/>
          </a:stretch>
        </p:blipFill>
        <p:spPr>
          <a:xfrm rot="10800000">
            <a:off x="1528044" y="2233070"/>
            <a:ext cx="2437121" cy="2047429"/>
          </a:xfrm>
          <a:prstGeom prst="rect">
            <a:avLst/>
          </a:prstGeom>
        </p:spPr>
      </p:pic>
      <p:sp>
        <p:nvSpPr>
          <p:cNvPr id="5" name="Right Arrow 4"/>
          <p:cNvSpPr/>
          <p:nvPr/>
        </p:nvSpPr>
        <p:spPr>
          <a:xfrm>
            <a:off x="3275856" y="4371475"/>
            <a:ext cx="1410702" cy="7509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Title 3"/>
          <p:cNvSpPr txBox="1">
            <a:spLocks/>
          </p:cNvSpPr>
          <p:nvPr/>
        </p:nvSpPr>
        <p:spPr>
          <a:xfrm>
            <a:off x="6074006" y="5624848"/>
            <a:ext cx="2949360" cy="10906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gn="l"/>
            <a:r>
              <a:rPr lang="pt-PT" sz="2800" b="0" dirty="0" smtClean="0">
                <a:solidFill>
                  <a:schemeClr val="tx1"/>
                </a:solidFill>
                <a:effectLst/>
                <a:latin typeface="Berlin Sans FB Demi" panose="020E0802020502020306" pitchFamily="34" charset="0"/>
              </a:rPr>
              <a:t>To be used in the sched. analysis</a:t>
            </a:r>
            <a:endParaRPr lang="en-US" sz="2800" b="0" dirty="0">
              <a:solidFill>
                <a:schemeClr val="tx1"/>
              </a:solidFill>
              <a:effectLst/>
              <a:latin typeface="Berlin Sans FB Demi" panose="020E0802020502020306" pitchFamily="34" charset="0"/>
            </a:endParaRPr>
          </a:p>
        </p:txBody>
      </p:sp>
      <p:sp>
        <p:nvSpPr>
          <p:cNvPr id="161" name="Title 3"/>
          <p:cNvSpPr txBox="1">
            <a:spLocks/>
          </p:cNvSpPr>
          <p:nvPr/>
        </p:nvSpPr>
        <p:spPr>
          <a:xfrm>
            <a:off x="5984441" y="3055273"/>
            <a:ext cx="2949360" cy="10906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cap="none" spc="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pPr algn="l"/>
            <a:r>
              <a:rPr lang="pt-PT" sz="2800" b="0" dirty="0" smtClean="0">
                <a:solidFill>
                  <a:schemeClr val="tx1"/>
                </a:solidFill>
                <a:effectLst/>
                <a:latin typeface="Berlin Sans FB Demi" panose="020E0802020502020306" pitchFamily="34" charset="0"/>
              </a:rPr>
              <a:t>Creates the max interference</a:t>
            </a:r>
            <a:endParaRPr lang="en-US" sz="2800" b="0" dirty="0">
              <a:solidFill>
                <a:schemeClr val="tx1"/>
              </a:solidFill>
              <a:effectLst/>
              <a:latin typeface="Berlin Sans FB Demi" panose="020E0802020502020306" pitchFamily="34" charset="0"/>
            </a:endParaRPr>
          </a:p>
        </p:txBody>
      </p:sp>
    </p:spTree>
    <p:extLst>
      <p:ext uri="{BB962C8B-B14F-4D97-AF65-F5344CB8AC3E}">
        <p14:creationId xmlns:p14="http://schemas.microsoft.com/office/powerpoint/2010/main" val="1750517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14375 0.46157 " pathEditMode="relative" rAng="0" ptsTypes="AA">
                                      <p:cBhvr>
                                        <p:cTn id="6" dur="500" fill="hold"/>
                                        <p:tgtEl>
                                          <p:spTgt spid="105"/>
                                        </p:tgtEl>
                                        <p:attrNameLst>
                                          <p:attrName>ppt_x</p:attrName>
                                          <p:attrName>ppt_y</p:attrName>
                                        </p:attrNameLst>
                                      </p:cBhvr>
                                      <p:rCtr x="7187" y="23079"/>
                                    </p:animMotion>
                                  </p:childTnLst>
                                </p:cTn>
                              </p:par>
                              <p:par>
                                <p:cTn id="7" presetID="42" presetClass="path" presetSubtype="0" accel="50000" decel="50000" fill="hold" nodeType="withEffect">
                                  <p:stCondLst>
                                    <p:cond delay="250"/>
                                  </p:stCondLst>
                                  <p:childTnLst>
                                    <p:animMotion origin="layout" path="M 2.77556E-17 2.22222E-6 L 0.03438 0.42893 " pathEditMode="relative" rAng="0" ptsTypes="AA">
                                      <p:cBhvr>
                                        <p:cTn id="8" dur="500" fill="hold"/>
                                        <p:tgtEl>
                                          <p:spTgt spid="106"/>
                                        </p:tgtEl>
                                        <p:attrNameLst>
                                          <p:attrName>ppt_x</p:attrName>
                                          <p:attrName>ppt_y</p:attrName>
                                        </p:attrNameLst>
                                      </p:cBhvr>
                                      <p:rCtr x="1719" y="21435"/>
                                    </p:animMotion>
                                  </p:childTnLst>
                                </p:cTn>
                              </p:par>
                              <p:par>
                                <p:cTn id="9" presetID="42" presetClass="path" presetSubtype="0" accel="50000" decel="50000" fill="hold" nodeType="withEffect">
                                  <p:stCondLst>
                                    <p:cond delay="500"/>
                                  </p:stCondLst>
                                  <p:childTnLst>
                                    <p:animMotion origin="layout" path="M 3.88889E-6 -2.22222E-6 L -0.06007 0.42824 " pathEditMode="relative" rAng="0" ptsTypes="AA">
                                      <p:cBhvr>
                                        <p:cTn id="10" dur="500" fill="hold"/>
                                        <p:tgtEl>
                                          <p:spTgt spid="107"/>
                                        </p:tgtEl>
                                        <p:attrNameLst>
                                          <p:attrName>ppt_x</p:attrName>
                                          <p:attrName>ppt_y</p:attrName>
                                        </p:attrNameLst>
                                      </p:cBhvr>
                                      <p:rCtr x="-3003" y="21412"/>
                                    </p:animMotion>
                                  </p:childTnLst>
                                </p:cTn>
                              </p:par>
                              <p:par>
                                <p:cTn id="11" presetID="42" presetClass="path" presetSubtype="0" accel="50000" decel="50000" fill="hold" nodeType="withEffect">
                                  <p:stCondLst>
                                    <p:cond delay="750"/>
                                  </p:stCondLst>
                                  <p:childTnLst>
                                    <p:animMotion origin="layout" path="M -5.55556E-7 3.7037E-6 L -0.16424 0.46041 " pathEditMode="relative" rAng="0" ptsTypes="AA">
                                      <p:cBhvr>
                                        <p:cTn id="12" dur="500" fill="hold"/>
                                        <p:tgtEl>
                                          <p:spTgt spid="108"/>
                                        </p:tgtEl>
                                        <p:attrNameLst>
                                          <p:attrName>ppt_x</p:attrName>
                                          <p:attrName>ppt_y</p:attrName>
                                        </p:attrNameLst>
                                      </p:cBhvr>
                                      <p:rCtr x="-8212" y="23009"/>
                                    </p:animMotion>
                                  </p:childTnLst>
                                </p:cTn>
                              </p:par>
                              <p:par>
                                <p:cTn id="13" presetID="42" presetClass="path" presetSubtype="0" accel="50000" decel="50000" fill="hold" nodeType="withEffect">
                                  <p:stCondLst>
                                    <p:cond delay="1000"/>
                                  </p:stCondLst>
                                  <p:childTnLst>
                                    <p:animMotion origin="layout" path="M 2.77778E-6 -2.22222E-6 L -0.29202 0.42824 " pathEditMode="relative" rAng="0" ptsTypes="AA">
                                      <p:cBhvr>
                                        <p:cTn id="14" dur="500" fill="hold"/>
                                        <p:tgtEl>
                                          <p:spTgt spid="110"/>
                                        </p:tgtEl>
                                        <p:attrNameLst>
                                          <p:attrName>ppt_x</p:attrName>
                                          <p:attrName>ppt_y</p:attrName>
                                        </p:attrNameLst>
                                      </p:cBhvr>
                                      <p:rCtr x="-14601" y="21412"/>
                                    </p:animMotion>
                                  </p:childTnLst>
                                </p:cTn>
                              </p:par>
                              <p:par>
                                <p:cTn id="15" presetID="42" presetClass="path" presetSubtype="0" accel="50000" decel="50000" fill="hold" nodeType="withEffect">
                                  <p:stCondLst>
                                    <p:cond delay="1250"/>
                                  </p:stCondLst>
                                  <p:childTnLst>
                                    <p:animMotion origin="layout" path="M 3.88889E-6 7.40741E-7 L -0.43282 0.45995 " pathEditMode="relative" rAng="0" ptsTypes="AA">
                                      <p:cBhvr>
                                        <p:cTn id="16" dur="500" fill="hold"/>
                                        <p:tgtEl>
                                          <p:spTgt spid="109"/>
                                        </p:tgtEl>
                                        <p:attrNameLst>
                                          <p:attrName>ppt_x</p:attrName>
                                          <p:attrName>ppt_y</p:attrName>
                                        </p:attrNameLst>
                                      </p:cBhvr>
                                      <p:rCtr x="-21649" y="22986"/>
                                    </p:animMotion>
                                  </p:childTnLst>
                                </p:cTn>
                              </p:par>
                              <p:par>
                                <p:cTn id="17" presetID="42" presetClass="path" presetSubtype="0" accel="50000" decel="50000" fill="hold" nodeType="withEffect">
                                  <p:stCondLst>
                                    <p:cond delay="1500"/>
                                  </p:stCondLst>
                                  <p:childTnLst>
                                    <p:animMotion origin="layout" path="M -3.33333E-6 3.33333E-6 L -0.58698 0.39629 " pathEditMode="relative" rAng="0" ptsTypes="AA">
                                      <p:cBhvr>
                                        <p:cTn id="18" dur="500" fill="hold"/>
                                        <p:tgtEl>
                                          <p:spTgt spid="111"/>
                                        </p:tgtEl>
                                        <p:attrNameLst>
                                          <p:attrName>ppt_x</p:attrName>
                                          <p:attrName>ppt_y</p:attrName>
                                        </p:attrNameLst>
                                      </p:cBhvr>
                                      <p:rCtr x="-29358" y="19815"/>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par>
                                <p:cTn id="24" presetID="1" presetClass="exit" presetSubtype="0" fill="hold" nodeType="withEffect">
                                  <p:stCondLst>
                                    <p:cond delay="0"/>
                                  </p:stCondLst>
                                  <p:childTnLst>
                                    <p:set>
                                      <p:cBhvr>
                                        <p:cTn id="25" dur="1" fill="hold">
                                          <p:stCondLst>
                                            <p:cond delay="0"/>
                                          </p:stCondLst>
                                        </p:cTn>
                                        <p:tgtEl>
                                          <p:spTgt spid="10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0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7"/>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0"/>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0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1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59"/>
                                        </p:tgtEl>
                                        <p:attrNameLst>
                                          <p:attrName>style.visibility</p:attrName>
                                        </p:attrNameLst>
                                      </p:cBhvr>
                                      <p:to>
                                        <p:strVal val="visible"/>
                                      </p:to>
                                    </p:set>
                                    <p:animEffect transition="in" filter="fade">
                                      <p:cBhvr>
                                        <p:cTn id="41" dur="500"/>
                                        <p:tgtEl>
                                          <p:spTgt spid="159"/>
                                        </p:tgtEl>
                                      </p:cBhvr>
                                    </p:animEffect>
                                  </p:childTnLst>
                                </p:cTn>
                              </p:par>
                            </p:childTnLst>
                          </p:cTn>
                        </p:par>
                        <p:par>
                          <p:cTn id="42" fill="hold">
                            <p:stCondLst>
                              <p:cond delay="1000"/>
                            </p:stCondLst>
                            <p:childTnLst>
                              <p:par>
                                <p:cTn id="43" presetID="1" presetClass="path" presetSubtype="0" fill="hold" nodeType="afterEffect">
                                  <p:stCondLst>
                                    <p:cond delay="0"/>
                                  </p:stCondLst>
                                  <p:childTnLst>
                                    <p:animMotion origin="layout" path="M 2.77778E-6 1.48148E-6 C 0.04114 1.48148E-6 0.07465 0.03333 0.07465 0.07454 C 0.07465 0.11574 0.04114 0.1493 2.77778E-6 0.1493 C -0.04132 0.1493 -0.07466 0.11574 -0.07466 0.07454 C -0.07466 0.03333 -0.04132 1.48148E-6 2.77778E-6 1.48148E-6 Z " pathEditMode="relative" rAng="0" ptsTypes="AAAAA">
                                      <p:cBhvr>
                                        <p:cTn id="44" dur="500" fill="hold"/>
                                        <p:tgtEl>
                                          <p:spTgt spid="159"/>
                                        </p:tgtEl>
                                        <p:attrNameLst>
                                          <p:attrName>ppt_x</p:attrName>
                                          <p:attrName>ppt_y</p:attrName>
                                        </p:attrNameLst>
                                      </p:cBhvr>
                                      <p:rCtr x="0" y="7454"/>
                                    </p:animMotion>
                                  </p:childTnLst>
                                </p:cTn>
                              </p:par>
                            </p:childTnLst>
                          </p:cTn>
                        </p:par>
                        <p:par>
                          <p:cTn id="45" fill="hold">
                            <p:stCondLst>
                              <p:cond delay="1500"/>
                            </p:stCondLst>
                            <p:childTnLst>
                              <p:par>
                                <p:cTn id="46" presetID="1" presetClass="path" presetSubtype="0" fill="hold" nodeType="afterEffect">
                                  <p:stCondLst>
                                    <p:cond delay="0"/>
                                  </p:stCondLst>
                                  <p:childTnLst>
                                    <p:animMotion origin="layout" path="M 2.77778E-6 1.48148E-6 C 0.04114 1.48148E-6 0.07465 0.03333 0.07465 0.07454 C 0.07465 0.11574 0.04114 0.1493 2.77778E-6 0.1493 C -0.04132 0.1493 -0.07466 0.11574 -0.07466 0.07454 C -0.07466 0.03333 -0.04132 1.48148E-6 2.77778E-6 1.48148E-6 Z " pathEditMode="relative" rAng="0" ptsTypes="AAAAA">
                                      <p:cBhvr>
                                        <p:cTn id="47" dur="500" fill="hold"/>
                                        <p:tgtEl>
                                          <p:spTgt spid="159"/>
                                        </p:tgtEl>
                                        <p:attrNameLst>
                                          <p:attrName>ppt_x</p:attrName>
                                          <p:attrName>ppt_y</p:attrName>
                                        </p:attrNameLst>
                                      </p:cBhvr>
                                      <p:rCtr x="0" y="7454"/>
                                    </p:animMotion>
                                  </p:childTnLst>
                                </p:cTn>
                              </p:par>
                            </p:childTnLst>
                          </p:cTn>
                        </p:par>
                        <p:par>
                          <p:cTn id="48" fill="hold">
                            <p:stCondLst>
                              <p:cond delay="2000"/>
                            </p:stCondLst>
                            <p:childTnLst>
                              <p:par>
                                <p:cTn id="49" presetID="1" presetClass="path" presetSubtype="0" fill="hold" nodeType="afterEffect">
                                  <p:stCondLst>
                                    <p:cond delay="0"/>
                                  </p:stCondLst>
                                  <p:childTnLst>
                                    <p:animMotion origin="layout" path="M 2.77778E-6 1.48148E-6 C 0.04114 1.48148E-6 0.07465 0.03333 0.07465 0.07454 C 0.07465 0.11574 0.04114 0.1493 2.77778E-6 0.1493 C -0.04132 0.1493 -0.07466 0.11574 -0.07466 0.07454 C -0.07466 0.03333 -0.04132 1.48148E-6 2.77778E-6 1.48148E-6 Z " pathEditMode="relative" rAng="0" ptsTypes="AAAAA">
                                      <p:cBhvr>
                                        <p:cTn id="50" dur="500" fill="hold"/>
                                        <p:tgtEl>
                                          <p:spTgt spid="159"/>
                                        </p:tgtEl>
                                        <p:attrNameLst>
                                          <p:attrName>ppt_x</p:attrName>
                                          <p:attrName>ppt_y</p:attrName>
                                        </p:attrNameLst>
                                      </p:cBhvr>
                                      <p:rCtr x="0" y="7454"/>
                                    </p:animMotion>
                                  </p:childTnLst>
                                </p:cTn>
                              </p:par>
                            </p:childTnLst>
                          </p:cTn>
                        </p:par>
                        <p:par>
                          <p:cTn id="51" fill="hold">
                            <p:stCondLst>
                              <p:cond delay="2500"/>
                            </p:stCondLst>
                            <p:childTnLst>
                              <p:par>
                                <p:cTn id="52" presetID="10" presetClass="exit" presetSubtype="0" fill="hold" nodeType="afterEffect">
                                  <p:stCondLst>
                                    <p:cond delay="0"/>
                                  </p:stCondLst>
                                  <p:childTnLst>
                                    <p:animEffect transition="out" filter="fade">
                                      <p:cBhvr>
                                        <p:cTn id="53" dur="500"/>
                                        <p:tgtEl>
                                          <p:spTgt spid="159"/>
                                        </p:tgtEl>
                                      </p:cBhvr>
                                    </p:animEffect>
                                    <p:set>
                                      <p:cBhvr>
                                        <p:cTn id="54" dur="1" fill="hold">
                                          <p:stCondLst>
                                            <p:cond delay="499"/>
                                          </p:stCondLst>
                                        </p:cTn>
                                        <p:tgtEl>
                                          <p:spTgt spid="159"/>
                                        </p:tgtEl>
                                        <p:attrNameLst>
                                          <p:attrName>style.visibility</p:attrName>
                                        </p:attrNameLst>
                                      </p:cBhvr>
                                      <p:to>
                                        <p:strVal val="hidden"/>
                                      </p:to>
                                    </p:set>
                                  </p:childTnLst>
                                </p:cTn>
                              </p:par>
                            </p:childTnLst>
                          </p:cTn>
                        </p:par>
                        <p:par>
                          <p:cTn id="55" fill="hold">
                            <p:stCondLst>
                              <p:cond delay="3000"/>
                            </p:stCondLst>
                            <p:childTnLst>
                              <p:par>
                                <p:cTn id="56" presetID="22" presetClass="entr" presetSubtype="8"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250"/>
                                        <p:tgtEl>
                                          <p:spTgt spid="5"/>
                                        </p:tgtEl>
                                      </p:cBhvr>
                                    </p:animEffect>
                                  </p:childTnLst>
                                </p:cTn>
                              </p:par>
                            </p:childTnLst>
                          </p:cTn>
                        </p:par>
                        <p:par>
                          <p:cTn id="59" fill="hold">
                            <p:stCondLst>
                              <p:cond delay="3250"/>
                            </p:stCondLst>
                            <p:childTnLst>
                              <p:par>
                                <p:cTn id="60" presetID="1" presetClass="entr" presetSubtype="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0" grpId="0"/>
      <p:bldP spid="1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81834" y="1171392"/>
            <a:ext cx="1512168" cy="2016224"/>
            <a:chOff x="1907704" y="548680"/>
            <a:chExt cx="1512168" cy="2016224"/>
          </a:xfrm>
        </p:grpSpPr>
        <p:sp>
          <p:nvSpPr>
            <p:cNvPr id="4" name="Rectangle 3"/>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6" name="Rounded Rectangle 5"/>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7" name="Rounded Rectangle 6"/>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10" name="Group 9"/>
          <p:cNvGrpSpPr/>
          <p:nvPr/>
        </p:nvGrpSpPr>
        <p:grpSpPr>
          <a:xfrm>
            <a:off x="4794202" y="1171392"/>
            <a:ext cx="1512168" cy="2016224"/>
            <a:chOff x="1907704" y="548680"/>
            <a:chExt cx="1512168" cy="2016224"/>
          </a:xfrm>
        </p:grpSpPr>
        <p:sp>
          <p:nvSpPr>
            <p:cNvPr id="11" name="Rectangle 10"/>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13" name="Rounded Rectangle 12"/>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15" name="Rounded Rectangle 14"/>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16" name="Group 15"/>
          <p:cNvGrpSpPr/>
          <p:nvPr/>
        </p:nvGrpSpPr>
        <p:grpSpPr>
          <a:xfrm>
            <a:off x="1481834" y="4051712"/>
            <a:ext cx="1512168" cy="2016224"/>
            <a:chOff x="1907704" y="548680"/>
            <a:chExt cx="1512168" cy="2016224"/>
          </a:xfrm>
        </p:grpSpPr>
        <p:sp>
          <p:nvSpPr>
            <p:cNvPr id="17" name="Rectangle 16"/>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19" name="Rounded Rectangle 18"/>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20" name="Rounded Rectangle 19"/>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grpSp>
        <p:nvGrpSpPr>
          <p:cNvPr id="21" name="Group 20"/>
          <p:cNvGrpSpPr/>
          <p:nvPr/>
        </p:nvGrpSpPr>
        <p:grpSpPr>
          <a:xfrm>
            <a:off x="4776852" y="4051712"/>
            <a:ext cx="1512168" cy="2016224"/>
            <a:chOff x="1907704" y="548680"/>
            <a:chExt cx="1512168" cy="2016224"/>
          </a:xfrm>
        </p:grpSpPr>
        <p:sp>
          <p:nvSpPr>
            <p:cNvPr id="22" name="Rectangle 21"/>
            <p:cNvSpPr/>
            <p:nvPr/>
          </p:nvSpPr>
          <p:spPr>
            <a:xfrm>
              <a:off x="1907704" y="548680"/>
              <a:ext cx="151216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979709" y="1259591"/>
              <a:ext cx="1334043" cy="580589"/>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Local Mem[s]</a:t>
              </a:r>
              <a:endParaRPr lang="en-US" dirty="0">
                <a:latin typeface="Berlin Sans FB Demi" panose="020E0802020502020306" pitchFamily="34" charset="0"/>
              </a:endParaRPr>
            </a:p>
          </p:txBody>
        </p:sp>
        <p:sp>
          <p:nvSpPr>
            <p:cNvPr id="24" name="Rounded Rectangle 23"/>
            <p:cNvSpPr/>
            <p:nvPr/>
          </p:nvSpPr>
          <p:spPr>
            <a:xfrm>
              <a:off x="1979709" y="1912306"/>
              <a:ext cx="1334043" cy="5805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Berlin Sans FB Demi" panose="020E0802020502020306" pitchFamily="34" charset="0"/>
                </a:rPr>
                <a:t>Network Interface</a:t>
              </a:r>
              <a:endParaRPr lang="en-US" dirty="0">
                <a:solidFill>
                  <a:schemeClr val="tx1"/>
                </a:solidFill>
                <a:latin typeface="Berlin Sans FB Demi" panose="020E0802020502020306" pitchFamily="34" charset="0"/>
              </a:endParaRPr>
            </a:p>
          </p:txBody>
        </p:sp>
        <p:sp>
          <p:nvSpPr>
            <p:cNvPr id="25" name="Rounded Rectangle 24"/>
            <p:cNvSpPr/>
            <p:nvPr/>
          </p:nvSpPr>
          <p:spPr>
            <a:xfrm>
              <a:off x="1979709" y="613841"/>
              <a:ext cx="1334043" cy="58058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Processing unit[s]</a:t>
              </a:r>
              <a:endParaRPr lang="en-US" dirty="0">
                <a:latin typeface="Berlin Sans FB Demi" panose="020E0802020502020306" pitchFamily="34" charset="0"/>
              </a:endParaRPr>
            </a:p>
          </p:txBody>
        </p:sp>
      </p:grpSp>
      <p:sp>
        <p:nvSpPr>
          <p:cNvPr id="26" name="Rounded Rectangle 25"/>
          <p:cNvSpPr/>
          <p:nvPr/>
        </p:nvSpPr>
        <p:spPr>
          <a:xfrm>
            <a:off x="7602514" y="1996089"/>
            <a:ext cx="1152128" cy="3391165"/>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latin typeface="Berlin Sans FB Demi" panose="020E0802020502020306" pitchFamily="34" charset="0"/>
              </a:rPr>
              <a:t>External Mem[s]</a:t>
            </a:r>
            <a:endParaRPr lang="en-US" dirty="0">
              <a:latin typeface="Berlin Sans FB Demi" panose="020E0802020502020306" pitchFamily="34" charset="0"/>
            </a:endParaRPr>
          </a:p>
        </p:txBody>
      </p:sp>
      <p:grpSp>
        <p:nvGrpSpPr>
          <p:cNvPr id="51" name="Group 50"/>
          <p:cNvGrpSpPr/>
          <p:nvPr/>
        </p:nvGrpSpPr>
        <p:grpSpPr>
          <a:xfrm>
            <a:off x="2994002" y="2179504"/>
            <a:ext cx="2257343" cy="2880320"/>
            <a:chOff x="2994002" y="2179504"/>
            <a:chExt cx="2257343" cy="2880320"/>
          </a:xfrm>
        </p:grpSpPr>
        <p:sp>
          <p:nvSpPr>
            <p:cNvPr id="9" name="Oval 8"/>
            <p:cNvSpPr/>
            <p:nvPr/>
          </p:nvSpPr>
          <p:spPr>
            <a:xfrm>
              <a:off x="3570066" y="3403640"/>
              <a:ext cx="576064" cy="576064"/>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4193042" y="3116137"/>
              <a:ext cx="1058303" cy="646331"/>
            </a:xfrm>
            <a:prstGeom prst="rect">
              <a:avLst/>
            </a:prstGeom>
            <a:noFill/>
          </p:spPr>
          <p:txBody>
            <a:bodyPr wrap="none" rtlCol="0">
              <a:spAutoFit/>
            </a:bodyPr>
            <a:lstStyle/>
            <a:p>
              <a:r>
                <a:rPr lang="pt-PT" sz="3600" dirty="0" smtClean="0">
                  <a:latin typeface="Berlin Sans FB Demi" panose="020E0802020502020306" pitchFamily="34" charset="0"/>
                </a:rPr>
                <a:t>NoC</a:t>
              </a:r>
              <a:endParaRPr lang="en-US" sz="3600" dirty="0">
                <a:latin typeface="Berlin Sans FB Demi" panose="020E0802020502020306" pitchFamily="34" charset="0"/>
              </a:endParaRPr>
            </a:p>
          </p:txBody>
        </p:sp>
        <p:cxnSp>
          <p:nvCxnSpPr>
            <p:cNvPr id="29" name="Straight Arrow Connector 28"/>
            <p:cNvCxnSpPr>
              <a:stCxn id="17" idx="3"/>
              <a:endCxn id="9" idx="3"/>
            </p:cNvCxnSpPr>
            <p:nvPr/>
          </p:nvCxnSpPr>
          <p:spPr>
            <a:xfrm flipV="1">
              <a:off x="2994002" y="3895341"/>
              <a:ext cx="660427" cy="116448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2" idx="1"/>
              <a:endCxn id="9" idx="5"/>
            </p:cNvCxnSpPr>
            <p:nvPr/>
          </p:nvCxnSpPr>
          <p:spPr>
            <a:xfrm flipH="1" flipV="1">
              <a:off x="4061767" y="3895341"/>
              <a:ext cx="715085" cy="1164483"/>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1"/>
              <a:endCxn id="9" idx="7"/>
            </p:cNvCxnSpPr>
            <p:nvPr/>
          </p:nvCxnSpPr>
          <p:spPr>
            <a:xfrm flipH="1">
              <a:off x="4061767" y="2179504"/>
              <a:ext cx="732435" cy="130849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3"/>
              <a:endCxn id="9" idx="1"/>
            </p:cNvCxnSpPr>
            <p:nvPr/>
          </p:nvCxnSpPr>
          <p:spPr>
            <a:xfrm>
              <a:off x="2994002" y="2179504"/>
              <a:ext cx="660427" cy="1308499"/>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a:stCxn id="26" idx="1"/>
            <a:endCxn id="9" idx="6"/>
          </p:cNvCxnSpPr>
          <p:nvPr/>
        </p:nvCxnSpPr>
        <p:spPr>
          <a:xfrm flipH="1">
            <a:off x="4146130" y="3691672"/>
            <a:ext cx="3456384"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259632" y="980728"/>
            <a:ext cx="5262761" cy="5303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79512" y="128826"/>
            <a:ext cx="8964488" cy="707886"/>
          </a:xfrm>
          <a:prstGeom prst="rect">
            <a:avLst/>
          </a:prstGeom>
        </p:spPr>
        <p:txBody>
          <a:bodyPr wrap="square">
            <a:spAutoFit/>
          </a:bodyPr>
          <a:lstStyle/>
          <a:p>
            <a:pPr algn="ctr"/>
            <a:r>
              <a:rPr lang="pt-PT" sz="4000" dirty="0" smtClean="0">
                <a:latin typeface="Berlin Sans FB Demi" panose="020E0802020502020306" pitchFamily="34" charset="0"/>
              </a:rPr>
              <a:t>Quick overview of the architecture</a:t>
            </a:r>
            <a:endParaRPr lang="en-US" sz="4000" dirty="0"/>
          </a:p>
        </p:txBody>
      </p:sp>
    </p:spTree>
    <p:extLst>
      <p:ext uri="{BB962C8B-B14F-4D97-AF65-F5344CB8AC3E}">
        <p14:creationId xmlns:p14="http://schemas.microsoft.com/office/powerpoint/2010/main" val="392946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332656"/>
            <a:ext cx="8433385" cy="584775"/>
          </a:xfrm>
          <a:prstGeom prst="rect">
            <a:avLst/>
          </a:prstGeom>
        </p:spPr>
        <p:txBody>
          <a:bodyPr wrap="square">
            <a:spAutoFit/>
          </a:bodyPr>
          <a:lstStyle/>
          <a:p>
            <a:r>
              <a:rPr lang="pt-PT" sz="3200" dirty="0" smtClean="0">
                <a:latin typeface="Berlin Sans FB Demi" panose="020E0802020502020306" pitchFamily="34" charset="0"/>
              </a:rPr>
              <a:t>What types of application it is designed for?</a:t>
            </a:r>
          </a:p>
        </p:txBody>
      </p:sp>
      <p:sp>
        <p:nvSpPr>
          <p:cNvPr id="4" name="Rectangle 3"/>
          <p:cNvSpPr/>
          <p:nvPr/>
        </p:nvSpPr>
        <p:spPr>
          <a:xfrm>
            <a:off x="395536" y="980728"/>
            <a:ext cx="7824538" cy="2062103"/>
          </a:xfrm>
          <a:prstGeom prst="rect">
            <a:avLst/>
          </a:prstGeom>
        </p:spPr>
        <p:txBody>
          <a:bodyPr wrap="square">
            <a:spAutoFit/>
          </a:bodyPr>
          <a:lstStyle/>
          <a:p>
            <a:pPr marL="457200" indent="-457200">
              <a:buFont typeface="Arial" panose="020B0604020202020204" pitchFamily="34" charset="0"/>
              <a:buChar char="•"/>
            </a:pPr>
            <a:r>
              <a:rPr lang="pt-PT" sz="3200" dirty="0" smtClean="0">
                <a:latin typeface="Berlin Sans FB Demi" panose="020E0802020502020306" pitchFamily="34" charset="0"/>
              </a:rPr>
              <a:t>Provide huge computing power </a:t>
            </a:r>
            <a:r>
              <a:rPr lang="pt-PT" sz="3200" dirty="0" smtClean="0">
                <a:solidFill>
                  <a:srgbClr val="FF0000"/>
                </a:solidFill>
                <a:latin typeface="Berlin Sans FB Demi" panose="020E0802020502020306" pitchFamily="34" charset="0"/>
              </a:rPr>
              <a:t>through parallelization </a:t>
            </a:r>
            <a:r>
              <a:rPr lang="pt-PT" sz="3200" dirty="0" smtClean="0">
                <a:latin typeface="Berlin Sans FB Demi" panose="020E0802020502020306" pitchFamily="34" charset="0"/>
              </a:rPr>
              <a:t>→ HPC</a:t>
            </a:r>
          </a:p>
          <a:p>
            <a:pPr marL="457200" indent="-457200">
              <a:buFont typeface="Arial" panose="020B0604020202020204" pitchFamily="34" charset="0"/>
              <a:buChar char="•"/>
            </a:pPr>
            <a:r>
              <a:rPr lang="pt-PT" sz="3200" dirty="0" smtClean="0">
                <a:latin typeface="Berlin Sans FB Demi" panose="020E0802020502020306" pitchFamily="34" charset="0"/>
              </a:rPr>
              <a:t>May provide low-power and isolation? → Embedded</a:t>
            </a:r>
          </a:p>
        </p:txBody>
      </p:sp>
      <p:sp>
        <p:nvSpPr>
          <p:cNvPr id="5" name="Up-Down Arrow 4"/>
          <p:cNvSpPr/>
          <p:nvPr/>
        </p:nvSpPr>
        <p:spPr>
          <a:xfrm rot="5400000">
            <a:off x="4346668" y="-38812"/>
            <a:ext cx="593891" cy="8065681"/>
          </a:xfrm>
          <a:prstGeom prst="upDownArrow">
            <a:avLst/>
          </a:prstGeom>
          <a:gradFill flip="none" rotWithShape="1">
            <a:gsLst>
              <a:gs pos="33000">
                <a:srgbClr val="C00000"/>
              </a:gs>
              <a:gs pos="66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56594" y="3068960"/>
            <a:ext cx="3833101" cy="2114123"/>
            <a:chOff x="256594" y="3068960"/>
            <a:chExt cx="3833101" cy="2114123"/>
          </a:xfrm>
        </p:grpSpPr>
        <p:sp>
          <p:nvSpPr>
            <p:cNvPr id="7" name="TextBox 6"/>
            <p:cNvSpPr txBox="1"/>
            <p:nvPr/>
          </p:nvSpPr>
          <p:spPr>
            <a:xfrm>
              <a:off x="1335570" y="3068960"/>
              <a:ext cx="1220206" cy="707886"/>
            </a:xfrm>
            <a:prstGeom prst="rect">
              <a:avLst/>
            </a:prstGeom>
            <a:noFill/>
          </p:spPr>
          <p:txBody>
            <a:bodyPr wrap="none" rtlCol="0">
              <a:spAutoFit/>
            </a:bodyPr>
            <a:lstStyle/>
            <a:p>
              <a:r>
                <a:rPr lang="pt-PT" sz="4000" dirty="0" smtClean="0">
                  <a:latin typeface="Berlin Sans FB Demi" panose="020E0802020502020306" pitchFamily="34" charset="0"/>
                </a:rPr>
                <a:t>HPC</a:t>
              </a:r>
              <a:endParaRPr lang="pt-PT" sz="4000" dirty="0">
                <a:latin typeface="Berlin Sans FB Demi" panose="020E0802020502020306" pitchFamily="34" charset="0"/>
              </a:endParaRPr>
            </a:p>
          </p:txBody>
        </p:sp>
        <p:sp>
          <p:nvSpPr>
            <p:cNvPr id="9" name="TextBox 8"/>
            <p:cNvSpPr txBox="1"/>
            <p:nvPr/>
          </p:nvSpPr>
          <p:spPr>
            <a:xfrm>
              <a:off x="256594" y="4228976"/>
              <a:ext cx="3833101" cy="954107"/>
            </a:xfrm>
            <a:prstGeom prst="rect">
              <a:avLst/>
            </a:prstGeom>
            <a:noFill/>
          </p:spPr>
          <p:txBody>
            <a:bodyPr wrap="none" rtlCol="0">
              <a:spAutoFit/>
            </a:bodyPr>
            <a:lstStyle/>
            <a:p>
              <a:r>
                <a:rPr lang="pt-PT" sz="2800" dirty="0" smtClean="0">
                  <a:latin typeface="Berlin Sans FB Demi" panose="020E0802020502020306" pitchFamily="34" charset="0"/>
                </a:rPr>
                <a:t>Best effort</a:t>
              </a:r>
            </a:p>
            <a:p>
              <a:r>
                <a:rPr lang="pt-PT" sz="2800" dirty="0" smtClean="0">
                  <a:latin typeface="Berlin Sans FB Demi" panose="020E0802020502020306" pitchFamily="34" charset="0"/>
                </a:rPr>
                <a:t>“The faster, the better”</a:t>
              </a:r>
              <a:endParaRPr lang="pt-PT" sz="2800" dirty="0">
                <a:latin typeface="Berlin Sans FB Demi" panose="020E0802020502020306" pitchFamily="34" charset="0"/>
              </a:endParaRPr>
            </a:p>
          </p:txBody>
        </p:sp>
      </p:grpSp>
      <p:grpSp>
        <p:nvGrpSpPr>
          <p:cNvPr id="27" name="Group 26"/>
          <p:cNvGrpSpPr/>
          <p:nvPr/>
        </p:nvGrpSpPr>
        <p:grpSpPr>
          <a:xfrm>
            <a:off x="5125662" y="3068960"/>
            <a:ext cx="3703258" cy="2114123"/>
            <a:chOff x="5125662" y="3068960"/>
            <a:chExt cx="3703258" cy="2114123"/>
          </a:xfrm>
        </p:grpSpPr>
        <p:sp>
          <p:nvSpPr>
            <p:cNvPr id="8" name="TextBox 7"/>
            <p:cNvSpPr txBox="1"/>
            <p:nvPr/>
          </p:nvSpPr>
          <p:spPr>
            <a:xfrm>
              <a:off x="7092280" y="3068960"/>
              <a:ext cx="793807" cy="707886"/>
            </a:xfrm>
            <a:prstGeom prst="rect">
              <a:avLst/>
            </a:prstGeom>
            <a:noFill/>
          </p:spPr>
          <p:txBody>
            <a:bodyPr wrap="none" rtlCol="0">
              <a:spAutoFit/>
            </a:bodyPr>
            <a:lstStyle/>
            <a:p>
              <a:r>
                <a:rPr lang="pt-PT" sz="4000" dirty="0" smtClean="0">
                  <a:latin typeface="Berlin Sans FB Demi" panose="020E0802020502020306" pitchFamily="34" charset="0"/>
                </a:rPr>
                <a:t>EC</a:t>
              </a:r>
              <a:endParaRPr lang="pt-PT" sz="4000" dirty="0">
                <a:latin typeface="Berlin Sans FB Demi" panose="020E0802020502020306" pitchFamily="34" charset="0"/>
              </a:endParaRPr>
            </a:p>
          </p:txBody>
        </p:sp>
        <p:sp>
          <p:nvSpPr>
            <p:cNvPr id="10" name="TextBox 9"/>
            <p:cNvSpPr txBox="1"/>
            <p:nvPr/>
          </p:nvSpPr>
          <p:spPr>
            <a:xfrm>
              <a:off x="5125662" y="4228976"/>
              <a:ext cx="3703258" cy="954107"/>
            </a:xfrm>
            <a:prstGeom prst="rect">
              <a:avLst/>
            </a:prstGeom>
            <a:noFill/>
          </p:spPr>
          <p:txBody>
            <a:bodyPr wrap="none" rtlCol="0">
              <a:spAutoFit/>
            </a:bodyPr>
            <a:lstStyle/>
            <a:p>
              <a:pPr algn="r"/>
              <a:r>
                <a:rPr lang="pt-PT" sz="2800" dirty="0" smtClean="0">
                  <a:latin typeface="Berlin Sans FB Demi" panose="020E0802020502020306" pitchFamily="34" charset="0"/>
                </a:rPr>
                <a:t>Strong guarantees</a:t>
              </a:r>
            </a:p>
            <a:p>
              <a:pPr algn="r"/>
              <a:r>
                <a:rPr lang="pt-PT" sz="2800" dirty="0" smtClean="0">
                  <a:latin typeface="Berlin Sans FB Demi" panose="020E0802020502020306" pitchFamily="34" charset="0"/>
                </a:rPr>
                <a:t>“The safer, the better”</a:t>
              </a:r>
              <a:endParaRPr lang="pt-PT" sz="2800" dirty="0">
                <a:latin typeface="Berlin Sans FB Demi" panose="020E0802020502020306" pitchFamily="34" charset="0"/>
              </a:endParaRPr>
            </a:p>
          </p:txBody>
        </p:sp>
      </p:grpSp>
      <p:grpSp>
        <p:nvGrpSpPr>
          <p:cNvPr id="28" name="Group 27"/>
          <p:cNvGrpSpPr/>
          <p:nvPr/>
        </p:nvGrpSpPr>
        <p:grpSpPr>
          <a:xfrm>
            <a:off x="1067153" y="3994029"/>
            <a:ext cx="7152920" cy="2243283"/>
            <a:chOff x="1067153" y="3994029"/>
            <a:chExt cx="7152920" cy="2243283"/>
          </a:xfrm>
        </p:grpSpPr>
        <p:sp>
          <p:nvSpPr>
            <p:cNvPr id="11" name="TextBox 10"/>
            <p:cNvSpPr txBox="1"/>
            <p:nvPr/>
          </p:nvSpPr>
          <p:spPr>
            <a:xfrm>
              <a:off x="1067153" y="5529426"/>
              <a:ext cx="7152920" cy="707886"/>
            </a:xfrm>
            <a:prstGeom prst="rect">
              <a:avLst/>
            </a:prstGeom>
            <a:noFill/>
          </p:spPr>
          <p:txBody>
            <a:bodyPr wrap="none" rtlCol="0">
              <a:spAutoFit/>
            </a:bodyPr>
            <a:lstStyle/>
            <a:p>
              <a:r>
                <a:rPr lang="pt-PT" sz="4000" dirty="0" smtClean="0">
                  <a:latin typeface="Berlin Sans FB Demi" panose="020E0802020502020306" pitchFamily="34" charset="0"/>
                </a:rPr>
                <a:t>Embedded CEP, B-critical, etc.</a:t>
              </a:r>
              <a:endParaRPr lang="pt-PT" sz="4000" dirty="0">
                <a:latin typeface="Berlin Sans FB Demi" panose="020E0802020502020306" pitchFamily="34" charset="0"/>
              </a:endParaRPr>
            </a:p>
          </p:txBody>
        </p:sp>
        <p:cxnSp>
          <p:nvCxnSpPr>
            <p:cNvPr id="3" name="Straight Arrow Connector 2"/>
            <p:cNvCxnSpPr>
              <a:stCxn id="11" idx="0"/>
            </p:cNvCxnSpPr>
            <p:nvPr/>
          </p:nvCxnSpPr>
          <p:spPr>
            <a:xfrm flipV="1">
              <a:off x="4643613" y="3994029"/>
              <a:ext cx="0" cy="1535397"/>
            </a:xfrm>
            <a:prstGeom prst="straightConnector1">
              <a:avLst/>
            </a:prstGeom>
            <a:ln w="762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444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332656"/>
            <a:ext cx="8433385" cy="584775"/>
          </a:xfrm>
          <a:prstGeom prst="rect">
            <a:avLst/>
          </a:prstGeom>
        </p:spPr>
        <p:txBody>
          <a:bodyPr wrap="square">
            <a:spAutoFit/>
          </a:bodyPr>
          <a:lstStyle/>
          <a:p>
            <a:r>
              <a:rPr lang="pt-PT" sz="3200" dirty="0" smtClean="0">
                <a:latin typeface="Berlin Sans FB Demi" panose="020E0802020502020306" pitchFamily="34" charset="0"/>
              </a:rPr>
              <a:t>Embedded Complex Event Processing</a:t>
            </a:r>
          </a:p>
        </p:txBody>
      </p:sp>
      <p:pic>
        <p:nvPicPr>
          <p:cNvPr id="1042" name="Picture 18" descr="http://sweetclipart.com/multisite/sweetclipart/files/nature_settings_simple_landscape_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226" b="26888"/>
          <a:stretch/>
        </p:blipFill>
        <p:spPr bwMode="auto">
          <a:xfrm>
            <a:off x="388253" y="911023"/>
            <a:ext cx="8640960" cy="21497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0.gstatic.com/images?q=tbn:ANd9GcRiaW_BPQ3r7JkFE3L2tMGyY9cWtojJrhmmhVgh2TNCNbAtVeuv"/>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1883441"/>
            <a:ext cx="1492392" cy="21102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sfree.net/vector/large/jcartier_wireless_video_camera_Vector_Clipart.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507101" y="2163330"/>
            <a:ext cx="1334165" cy="13341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ipartsfree.net/vector/large/wireless-plug_Vector_Clipart.pn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91217" y="2110367"/>
            <a:ext cx="1126355" cy="1440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x/temperature-sensor-14329762.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5317" y="2303332"/>
            <a:ext cx="1512168" cy="12929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weetclipart.com/multisite/sweetclipart/files/medical_red_thermometer_1.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4998" y="2064588"/>
            <a:ext cx="396587" cy="15316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8" descr="http://cachemire-de-sournac.com/espionenherbe/media/catalog/category/loupe_5.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4481" y="9622405"/>
            <a:ext cx="226815" cy="22681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4077835" y="4192643"/>
            <a:ext cx="2223097" cy="1261796"/>
            <a:chOff x="4077835" y="4192643"/>
            <a:chExt cx="2223097" cy="1261796"/>
          </a:xfrm>
        </p:grpSpPr>
        <p:pic>
          <p:nvPicPr>
            <p:cNvPr id="1046" name="Picture 22" descr="http://chimphys.voila.net/methodologie/schema_dessin/entonnoir.gif"/>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7835" y="4192643"/>
              <a:ext cx="1261796" cy="126179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windowslivehelpnow.com/wp-content/uploads/2013/08/Vista-computer.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048" y="4474054"/>
              <a:ext cx="1296884" cy="9726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183573" y="3563596"/>
            <a:ext cx="7063185" cy="957129"/>
            <a:chOff x="1183573" y="3563596"/>
            <a:chExt cx="7063185" cy="957129"/>
          </a:xfrm>
        </p:grpSpPr>
        <p:sp>
          <p:nvSpPr>
            <p:cNvPr id="7" name="Freeform 6"/>
            <p:cNvSpPr/>
            <p:nvPr/>
          </p:nvSpPr>
          <p:spPr>
            <a:xfrm>
              <a:off x="1183573" y="3563596"/>
              <a:ext cx="3465339" cy="957129"/>
            </a:xfrm>
            <a:custGeom>
              <a:avLst/>
              <a:gdLst>
                <a:gd name="connsiteX0" fmla="*/ 149571 w 3465339"/>
                <a:gd name="connsiteY0" fmla="*/ 0 h 957129"/>
                <a:gd name="connsiteX1" fmla="*/ 311941 w 3465339"/>
                <a:gd name="connsiteY1" fmla="*/ 692210 h 957129"/>
                <a:gd name="connsiteX2" fmla="*/ 2935500 w 3465339"/>
                <a:gd name="connsiteY2" fmla="*/ 410198 h 957129"/>
                <a:gd name="connsiteX3" fmla="*/ 3465339 w 3465339"/>
                <a:gd name="connsiteY3" fmla="*/ 957129 h 957129"/>
              </a:gdLst>
              <a:ahLst/>
              <a:cxnLst>
                <a:cxn ang="0">
                  <a:pos x="connsiteX0" y="connsiteY0"/>
                </a:cxn>
                <a:cxn ang="0">
                  <a:pos x="connsiteX1" y="connsiteY1"/>
                </a:cxn>
                <a:cxn ang="0">
                  <a:pos x="connsiteX2" y="connsiteY2"/>
                </a:cxn>
                <a:cxn ang="0">
                  <a:pos x="connsiteX3" y="connsiteY3"/>
                </a:cxn>
              </a:cxnLst>
              <a:rect l="l" t="t" r="r" b="b"/>
              <a:pathLst>
                <a:path w="3465339" h="957129">
                  <a:moveTo>
                    <a:pt x="149571" y="0"/>
                  </a:moveTo>
                  <a:cubicBezTo>
                    <a:pt x="-1405" y="311922"/>
                    <a:pt x="-152381" y="623844"/>
                    <a:pt x="311941" y="692210"/>
                  </a:cubicBezTo>
                  <a:cubicBezTo>
                    <a:pt x="776263" y="760576"/>
                    <a:pt x="2409934" y="366045"/>
                    <a:pt x="2935500" y="410198"/>
                  </a:cubicBezTo>
                  <a:cubicBezTo>
                    <a:pt x="3461066" y="454351"/>
                    <a:pt x="3463202" y="705740"/>
                    <a:pt x="3465339" y="957129"/>
                  </a:cubicBezTo>
                </a:path>
              </a:pathLst>
            </a:custGeom>
            <a:noFill/>
            <a:ln>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976263" y="3597779"/>
              <a:ext cx="1698678" cy="897309"/>
            </a:xfrm>
            <a:custGeom>
              <a:avLst/>
              <a:gdLst>
                <a:gd name="connsiteX0" fmla="*/ 31857 w 1698678"/>
                <a:gd name="connsiteY0" fmla="*/ 0 h 897309"/>
                <a:gd name="connsiteX1" fmla="*/ 185681 w 1698678"/>
                <a:gd name="connsiteY1" fmla="*/ 239283 h 897309"/>
                <a:gd name="connsiteX2" fmla="*/ 1450458 w 1698678"/>
                <a:gd name="connsiteY2" fmla="*/ 188008 h 897309"/>
                <a:gd name="connsiteX3" fmla="*/ 1698287 w 1698678"/>
                <a:gd name="connsiteY3" fmla="*/ 897309 h 897309"/>
              </a:gdLst>
              <a:ahLst/>
              <a:cxnLst>
                <a:cxn ang="0">
                  <a:pos x="connsiteX0" y="connsiteY0"/>
                </a:cxn>
                <a:cxn ang="0">
                  <a:pos x="connsiteX1" y="connsiteY1"/>
                </a:cxn>
                <a:cxn ang="0">
                  <a:pos x="connsiteX2" y="connsiteY2"/>
                </a:cxn>
                <a:cxn ang="0">
                  <a:pos x="connsiteX3" y="connsiteY3"/>
                </a:cxn>
              </a:cxnLst>
              <a:rect l="l" t="t" r="r" b="b"/>
              <a:pathLst>
                <a:path w="1698678" h="897309">
                  <a:moveTo>
                    <a:pt x="31857" y="0"/>
                  </a:moveTo>
                  <a:cubicBezTo>
                    <a:pt x="-9448" y="103974"/>
                    <a:pt x="-50753" y="207948"/>
                    <a:pt x="185681" y="239283"/>
                  </a:cubicBezTo>
                  <a:cubicBezTo>
                    <a:pt x="422115" y="270618"/>
                    <a:pt x="1198357" y="78337"/>
                    <a:pt x="1450458" y="188008"/>
                  </a:cubicBezTo>
                  <a:cubicBezTo>
                    <a:pt x="1702559" y="297679"/>
                    <a:pt x="1700423" y="597494"/>
                    <a:pt x="1698287" y="897309"/>
                  </a:cubicBezTo>
                </a:path>
              </a:pathLst>
            </a:custGeom>
            <a:noFill/>
            <a:ln>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H="1">
              <a:off x="4781419" y="3632194"/>
              <a:ext cx="3465339" cy="773621"/>
            </a:xfrm>
            <a:custGeom>
              <a:avLst/>
              <a:gdLst>
                <a:gd name="connsiteX0" fmla="*/ 149571 w 3465339"/>
                <a:gd name="connsiteY0" fmla="*/ 0 h 957129"/>
                <a:gd name="connsiteX1" fmla="*/ 311941 w 3465339"/>
                <a:gd name="connsiteY1" fmla="*/ 692210 h 957129"/>
                <a:gd name="connsiteX2" fmla="*/ 2935500 w 3465339"/>
                <a:gd name="connsiteY2" fmla="*/ 410198 h 957129"/>
                <a:gd name="connsiteX3" fmla="*/ 3465339 w 3465339"/>
                <a:gd name="connsiteY3" fmla="*/ 957129 h 957129"/>
              </a:gdLst>
              <a:ahLst/>
              <a:cxnLst>
                <a:cxn ang="0">
                  <a:pos x="connsiteX0" y="connsiteY0"/>
                </a:cxn>
                <a:cxn ang="0">
                  <a:pos x="connsiteX1" y="connsiteY1"/>
                </a:cxn>
                <a:cxn ang="0">
                  <a:pos x="connsiteX2" y="connsiteY2"/>
                </a:cxn>
                <a:cxn ang="0">
                  <a:pos x="connsiteX3" y="connsiteY3"/>
                </a:cxn>
              </a:cxnLst>
              <a:rect l="l" t="t" r="r" b="b"/>
              <a:pathLst>
                <a:path w="3465339" h="957129">
                  <a:moveTo>
                    <a:pt x="149571" y="0"/>
                  </a:moveTo>
                  <a:cubicBezTo>
                    <a:pt x="-1405" y="311922"/>
                    <a:pt x="-152381" y="623844"/>
                    <a:pt x="311941" y="692210"/>
                  </a:cubicBezTo>
                  <a:cubicBezTo>
                    <a:pt x="776263" y="760576"/>
                    <a:pt x="2409934" y="366045"/>
                    <a:pt x="2935500" y="410198"/>
                  </a:cubicBezTo>
                  <a:cubicBezTo>
                    <a:pt x="3461066" y="454351"/>
                    <a:pt x="3463202" y="705740"/>
                    <a:pt x="3465339" y="957129"/>
                  </a:cubicBezTo>
                </a:path>
              </a:pathLst>
            </a:custGeom>
            <a:noFill/>
            <a:ln>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4708733" y="3618694"/>
              <a:ext cx="1698678" cy="897309"/>
            </a:xfrm>
            <a:custGeom>
              <a:avLst/>
              <a:gdLst>
                <a:gd name="connsiteX0" fmla="*/ 31857 w 1698678"/>
                <a:gd name="connsiteY0" fmla="*/ 0 h 897309"/>
                <a:gd name="connsiteX1" fmla="*/ 185681 w 1698678"/>
                <a:gd name="connsiteY1" fmla="*/ 239283 h 897309"/>
                <a:gd name="connsiteX2" fmla="*/ 1450458 w 1698678"/>
                <a:gd name="connsiteY2" fmla="*/ 188008 h 897309"/>
                <a:gd name="connsiteX3" fmla="*/ 1698287 w 1698678"/>
                <a:gd name="connsiteY3" fmla="*/ 897309 h 897309"/>
              </a:gdLst>
              <a:ahLst/>
              <a:cxnLst>
                <a:cxn ang="0">
                  <a:pos x="connsiteX0" y="connsiteY0"/>
                </a:cxn>
                <a:cxn ang="0">
                  <a:pos x="connsiteX1" y="connsiteY1"/>
                </a:cxn>
                <a:cxn ang="0">
                  <a:pos x="connsiteX2" y="connsiteY2"/>
                </a:cxn>
                <a:cxn ang="0">
                  <a:pos x="connsiteX3" y="connsiteY3"/>
                </a:cxn>
              </a:cxnLst>
              <a:rect l="l" t="t" r="r" b="b"/>
              <a:pathLst>
                <a:path w="1698678" h="897309">
                  <a:moveTo>
                    <a:pt x="31857" y="0"/>
                  </a:moveTo>
                  <a:cubicBezTo>
                    <a:pt x="-9448" y="103974"/>
                    <a:pt x="-50753" y="207948"/>
                    <a:pt x="185681" y="239283"/>
                  </a:cubicBezTo>
                  <a:cubicBezTo>
                    <a:pt x="422115" y="270618"/>
                    <a:pt x="1198357" y="78337"/>
                    <a:pt x="1450458" y="188008"/>
                  </a:cubicBezTo>
                  <a:cubicBezTo>
                    <a:pt x="1702559" y="297679"/>
                    <a:pt x="1700423" y="597494"/>
                    <a:pt x="1698287" y="897309"/>
                  </a:cubicBezTo>
                </a:path>
              </a:pathLst>
            </a:custGeom>
            <a:noFill/>
            <a:ln>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8" idx="3"/>
            </p:cNvCxnSpPr>
            <p:nvPr/>
          </p:nvCxnSpPr>
          <p:spPr>
            <a:xfrm>
              <a:off x="4662660" y="3654481"/>
              <a:ext cx="11890" cy="840607"/>
            </a:xfrm>
            <a:prstGeom prst="line">
              <a:avLst/>
            </a:prstGeom>
            <a:ln w="28575">
              <a:solidFill>
                <a:srgbClr val="FF0000"/>
              </a:solidFill>
              <a:prstDash val="sys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817959" y="4639655"/>
            <a:ext cx="1882228" cy="1798207"/>
            <a:chOff x="2817959" y="4639655"/>
            <a:chExt cx="1882228" cy="1798207"/>
          </a:xfrm>
        </p:grpSpPr>
        <p:pic>
          <p:nvPicPr>
            <p:cNvPr id="1048" name="Picture 24" descr="http://www.clker.com/cliparts/A/S/Z/3/0/5/cleaned-garbage-can-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7959" y="5475095"/>
              <a:ext cx="712448" cy="962767"/>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a:xfrm>
              <a:off x="3088769" y="4639655"/>
              <a:ext cx="1611418" cy="1676207"/>
            </a:xfrm>
            <a:custGeom>
              <a:avLst/>
              <a:gdLst>
                <a:gd name="connsiteX0" fmla="*/ 1611418 w 1611418"/>
                <a:gd name="connsiteY0" fmla="*/ 684375 h 1676207"/>
                <a:gd name="connsiteX1" fmla="*/ 1491777 w 1611418"/>
                <a:gd name="connsiteY1" fmla="*/ 1350947 h 1676207"/>
                <a:gd name="connsiteX2" fmla="*/ 979029 w 1611418"/>
                <a:gd name="connsiteY2" fmla="*/ 1607321 h 1676207"/>
                <a:gd name="connsiteX3" fmla="*/ 577377 w 1611418"/>
                <a:gd name="connsiteY3" fmla="*/ 111807 h 1676207"/>
                <a:gd name="connsiteX4" fmla="*/ 56083 w 1611418"/>
                <a:gd name="connsiteY4" fmla="*/ 180173 h 1676207"/>
                <a:gd name="connsiteX5" fmla="*/ 38992 w 1611418"/>
                <a:gd name="connsiteY5" fmla="*/ 752741 h 167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1418" h="1676207">
                  <a:moveTo>
                    <a:pt x="1611418" y="684375"/>
                  </a:moveTo>
                  <a:cubicBezTo>
                    <a:pt x="1604296" y="940749"/>
                    <a:pt x="1597175" y="1197123"/>
                    <a:pt x="1491777" y="1350947"/>
                  </a:cubicBezTo>
                  <a:cubicBezTo>
                    <a:pt x="1386379" y="1504771"/>
                    <a:pt x="1131429" y="1813844"/>
                    <a:pt x="979029" y="1607321"/>
                  </a:cubicBezTo>
                  <a:cubicBezTo>
                    <a:pt x="826629" y="1400798"/>
                    <a:pt x="731201" y="349665"/>
                    <a:pt x="577377" y="111807"/>
                  </a:cubicBezTo>
                  <a:cubicBezTo>
                    <a:pt x="423553" y="-126051"/>
                    <a:pt x="145814" y="73351"/>
                    <a:pt x="56083" y="180173"/>
                  </a:cubicBezTo>
                  <a:cubicBezTo>
                    <a:pt x="-33648" y="286995"/>
                    <a:pt x="2672" y="519868"/>
                    <a:pt x="38992" y="752741"/>
                  </a:cubicBezTo>
                </a:path>
              </a:pathLst>
            </a:custGeom>
            <a:noFill/>
            <a:ln>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760007" y="5006345"/>
            <a:ext cx="3191964" cy="1225023"/>
            <a:chOff x="4760007" y="5006345"/>
            <a:chExt cx="3191964" cy="1225023"/>
          </a:xfrm>
        </p:grpSpPr>
        <p:sp>
          <p:nvSpPr>
            <p:cNvPr id="16" name="Freeform 15"/>
            <p:cNvSpPr/>
            <p:nvPr/>
          </p:nvSpPr>
          <p:spPr>
            <a:xfrm>
              <a:off x="4760007" y="5392396"/>
              <a:ext cx="2136449" cy="838972"/>
            </a:xfrm>
            <a:custGeom>
              <a:avLst/>
              <a:gdLst>
                <a:gd name="connsiteX0" fmla="*/ 0 w 2136449"/>
                <a:gd name="connsiteY0" fmla="*/ 0 h 838972"/>
                <a:gd name="connsiteX1" fmla="*/ 401653 w 2136449"/>
                <a:gd name="connsiteY1" fmla="*/ 828942 h 838972"/>
                <a:gd name="connsiteX2" fmla="*/ 2136449 w 2136449"/>
                <a:gd name="connsiteY2" fmla="*/ 384561 h 838972"/>
              </a:gdLst>
              <a:ahLst/>
              <a:cxnLst>
                <a:cxn ang="0">
                  <a:pos x="connsiteX0" y="connsiteY0"/>
                </a:cxn>
                <a:cxn ang="0">
                  <a:pos x="connsiteX1" y="connsiteY1"/>
                </a:cxn>
                <a:cxn ang="0">
                  <a:pos x="connsiteX2" y="connsiteY2"/>
                </a:cxn>
              </a:cxnLst>
              <a:rect l="l" t="t" r="r" b="b"/>
              <a:pathLst>
                <a:path w="2136449" h="838972">
                  <a:moveTo>
                    <a:pt x="0" y="0"/>
                  </a:moveTo>
                  <a:cubicBezTo>
                    <a:pt x="22789" y="382424"/>
                    <a:pt x="45578" y="764848"/>
                    <a:pt x="401653" y="828942"/>
                  </a:cubicBezTo>
                  <a:cubicBezTo>
                    <a:pt x="757728" y="893036"/>
                    <a:pt x="1447088" y="638798"/>
                    <a:pt x="2136449" y="384561"/>
                  </a:cubicBezTo>
                </a:path>
              </a:pathLst>
            </a:custGeom>
            <a:noFill/>
            <a:ln>
              <a:solidFill>
                <a:srgbClr val="FF0000"/>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0" name="Picture 26" descr="https://encrypted-tbn1.gstatic.com/images?q=tbn:ANd9GcSP8pOusoiAqkOBnxzFRWOlSqoJ2mw7CVCnlhAZRGZ2EKqcNh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2244" y="5006345"/>
              <a:ext cx="969727" cy="1053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954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500"/>
                                        <p:tgtEl>
                                          <p:spTgt spid="10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250"/>
                                  </p:stCondLst>
                                  <p:childTnLst>
                                    <p:set>
                                      <p:cBhvr>
                                        <p:cTn id="14" dur="1" fill="hold">
                                          <p:stCondLst>
                                            <p:cond delay="0"/>
                                          </p:stCondLst>
                                        </p:cTn>
                                        <p:tgtEl>
                                          <p:spTgt spid="1030"/>
                                        </p:tgtEl>
                                        <p:attrNameLst>
                                          <p:attrName>style.visibility</p:attrName>
                                        </p:attrNameLst>
                                      </p:cBhvr>
                                      <p:to>
                                        <p:strVal val="visible"/>
                                      </p:to>
                                    </p:set>
                                  </p:childTnLst>
                                </p:cTn>
                              </p:par>
                            </p:childTnLst>
                          </p:cTn>
                        </p:par>
                        <p:par>
                          <p:cTn id="15" fill="hold">
                            <p:stCondLst>
                              <p:cond delay="250"/>
                            </p:stCondLst>
                            <p:childTnLst>
                              <p:par>
                                <p:cTn id="16" presetID="1" presetClass="entr" presetSubtype="0" fill="hold" nodeType="afterEffect">
                                  <p:stCondLst>
                                    <p:cond delay="250"/>
                                  </p:stCondLst>
                                  <p:childTnLst>
                                    <p:set>
                                      <p:cBhvr>
                                        <p:cTn id="17" dur="1" fill="hold">
                                          <p:stCondLst>
                                            <p:cond delay="0"/>
                                          </p:stCondLst>
                                        </p:cTn>
                                        <p:tgtEl>
                                          <p:spTgt spid="103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250"/>
                                  </p:stCondLst>
                                  <p:childTnLst>
                                    <p:set>
                                      <p:cBhvr>
                                        <p:cTn id="20" dur="1" fill="hold">
                                          <p:stCondLst>
                                            <p:cond delay="0"/>
                                          </p:stCondLst>
                                        </p:cTn>
                                        <p:tgtEl>
                                          <p:spTgt spid="1034"/>
                                        </p:tgtEl>
                                        <p:attrNameLst>
                                          <p:attrName>style.visibility</p:attrName>
                                        </p:attrNameLst>
                                      </p:cBhvr>
                                      <p:to>
                                        <p:strVal val="visible"/>
                                      </p:to>
                                    </p:set>
                                  </p:childTnLst>
                                </p:cTn>
                              </p:par>
                            </p:childTnLst>
                          </p:cTn>
                        </p:par>
                        <p:par>
                          <p:cTn id="21" fill="hold">
                            <p:stCondLst>
                              <p:cond delay="750"/>
                            </p:stCondLst>
                            <p:childTnLst>
                              <p:par>
                                <p:cTn id="22" presetID="1" presetClass="entr" presetSubtype="0" fill="hold" nodeType="afterEffect">
                                  <p:stCondLst>
                                    <p:cond delay="250"/>
                                  </p:stCondLst>
                                  <p:childTnLst>
                                    <p:set>
                                      <p:cBhvr>
                                        <p:cTn id="23" dur="1" fill="hold">
                                          <p:stCondLst>
                                            <p:cond delay="0"/>
                                          </p:stCondLst>
                                        </p:cTn>
                                        <p:tgtEl>
                                          <p:spTgt spid="10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5333"/>
            <a:ext cx="5915618" cy="10356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3528" y="1556792"/>
            <a:ext cx="8786886" cy="4524315"/>
          </a:xfrm>
          <a:prstGeom prst="rect">
            <a:avLst/>
          </a:prstGeom>
        </p:spPr>
        <p:txBody>
          <a:bodyPr wrap="square">
            <a:spAutoFit/>
          </a:bodyPr>
          <a:lstStyle/>
          <a:p>
            <a:pPr algn="just" fontAlgn="base"/>
            <a:r>
              <a:rPr lang="en-US" sz="2400" b="1" dirty="0" smtClean="0"/>
              <a:t>Parallel </a:t>
            </a:r>
            <a:r>
              <a:rPr lang="en-US" sz="2400" b="1" dirty="0"/>
              <a:t>Software Framework for Time-Critical Many-core </a:t>
            </a:r>
            <a:r>
              <a:rPr lang="en-US" sz="2400" b="1" dirty="0" smtClean="0"/>
              <a:t>Systems </a:t>
            </a:r>
          </a:p>
          <a:p>
            <a:pPr algn="just" fontAlgn="base"/>
            <a:endParaRPr lang="en-US" sz="2400" b="1" dirty="0" smtClean="0"/>
          </a:p>
          <a:p>
            <a:pPr algn="just" fontAlgn="base"/>
            <a:r>
              <a:rPr lang="en-US" sz="2400" b="1" dirty="0" smtClean="0"/>
              <a:t>Goal:</a:t>
            </a:r>
            <a:r>
              <a:rPr lang="en-US" sz="2400" dirty="0" smtClean="0"/>
              <a:t> allow </a:t>
            </a:r>
            <a:r>
              <a:rPr lang="en-US" sz="2400" dirty="0"/>
              <a:t>current and future applications with </a:t>
            </a:r>
            <a:r>
              <a:rPr lang="en-US" sz="2400" b="1" dirty="0">
                <a:solidFill>
                  <a:srgbClr val="FF0000"/>
                </a:solidFill>
              </a:rPr>
              <a:t>high-performance</a:t>
            </a:r>
            <a:r>
              <a:rPr lang="en-US" sz="2400" dirty="0">
                <a:solidFill>
                  <a:srgbClr val="FF0000"/>
                </a:solidFill>
              </a:rPr>
              <a:t> </a:t>
            </a:r>
            <a:r>
              <a:rPr lang="en-US" sz="2400" dirty="0"/>
              <a:t>and </a:t>
            </a:r>
            <a:r>
              <a:rPr lang="en-US" sz="2400" b="1" dirty="0">
                <a:solidFill>
                  <a:srgbClr val="FF0000"/>
                </a:solidFill>
              </a:rPr>
              <a:t>real-time requirements</a:t>
            </a:r>
            <a:r>
              <a:rPr lang="en-US" sz="2400" b="1" dirty="0"/>
              <a:t> </a:t>
            </a:r>
            <a:r>
              <a:rPr lang="en-US" sz="2400" dirty="0"/>
              <a:t>to fully exploit the huge performance opportunities brought by the most advanced </a:t>
            </a:r>
            <a:r>
              <a:rPr lang="en-US" sz="2400" b="1" dirty="0">
                <a:solidFill>
                  <a:srgbClr val="FF0000"/>
                </a:solidFill>
              </a:rPr>
              <a:t>many-core </a:t>
            </a:r>
            <a:r>
              <a:rPr lang="en-US" sz="2400" dirty="0"/>
              <a:t>processors, whilst ensuring a predictable performance and maintaining (or even reducing) development costs of applications</a:t>
            </a:r>
            <a:r>
              <a:rPr lang="en-US" sz="2400" dirty="0" smtClean="0"/>
              <a:t>.</a:t>
            </a:r>
            <a:endParaRPr lang="en-US" sz="2400" dirty="0"/>
          </a:p>
          <a:p>
            <a:pPr algn="just" fontAlgn="base"/>
            <a:endParaRPr lang="en-US" sz="2400" b="1" dirty="0" smtClean="0"/>
          </a:p>
          <a:p>
            <a:pPr algn="just" fontAlgn="base"/>
            <a:r>
              <a:rPr lang="en-US" sz="2400" b="1" dirty="0" smtClean="0"/>
              <a:t>Purpose:</a:t>
            </a:r>
            <a:r>
              <a:rPr lang="en-US" sz="2400" dirty="0" smtClean="0"/>
              <a:t> develop a new </a:t>
            </a:r>
            <a:r>
              <a:rPr lang="en-US" sz="2400" dirty="0"/>
              <a:t>design framework, from the conceptual design of the system functionality to its physical implementation, to facilitate the deployment of standardized parallel architectures in all kinds of systems.</a:t>
            </a:r>
          </a:p>
        </p:txBody>
      </p:sp>
    </p:spTree>
    <p:extLst>
      <p:ext uri="{BB962C8B-B14F-4D97-AF65-F5344CB8AC3E}">
        <p14:creationId xmlns:p14="http://schemas.microsoft.com/office/powerpoint/2010/main" val="375434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STER">
      <a:dk1>
        <a:srgbClr val="0C0C0C"/>
      </a:dk1>
      <a:lt1>
        <a:srgbClr val="FFFFFF"/>
      </a:lt1>
      <a:dk2>
        <a:srgbClr val="000000"/>
      </a:dk2>
      <a:lt2>
        <a:srgbClr val="FFFFFF"/>
      </a:lt2>
      <a:accent1>
        <a:srgbClr val="009DC9"/>
      </a:accent1>
      <a:accent2>
        <a:srgbClr val="F5874F"/>
      </a:accent2>
      <a:accent3>
        <a:srgbClr val="D9DADA"/>
      </a:accent3>
      <a:accent4>
        <a:srgbClr val="79E2FF"/>
      </a:accent4>
      <a:accent5>
        <a:srgbClr val="FAC3A8"/>
      </a:accent5>
      <a:accent6>
        <a:srgbClr val="00637E"/>
      </a:accent6>
      <a:hlink>
        <a:srgbClr val="009DC9"/>
      </a:hlink>
      <a:folHlink>
        <a:srgbClr val="009DC9"/>
      </a:folHlink>
    </a:clrScheme>
    <a:fontScheme name="CISTER">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3511</TotalTime>
  <Words>2879</Words>
  <Application>Microsoft Office PowerPoint</Application>
  <PresentationFormat>On-screen Show (4:3)</PresentationFormat>
  <Paragraphs>649</Paragraphs>
  <Slides>57</Slides>
  <Notes>30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Arial Black</vt:lpstr>
      <vt:lpstr>Arial Narrow</vt:lpstr>
      <vt:lpstr>Berlin Sans FB Demi</vt:lpstr>
      <vt:lpstr>Calibri</vt:lpstr>
      <vt:lpstr>Courier New</vt:lpstr>
      <vt:lpstr>Franklin Gothic Book</vt:lpstr>
      <vt:lpstr>Franklin Gothic Heavy</vt:lpstr>
      <vt:lpstr>Snoopy</vt:lpstr>
      <vt:lpstr>Wingdings</vt:lpstr>
      <vt:lpstr>Office Theme</vt:lpstr>
      <vt:lpstr>The Challenge of Time-Predictability in Modern Many-Core Architectures</vt:lpstr>
      <vt:lpstr>What’s a many-core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Filipe Pacheco</dc:creator>
  <cp:lastModifiedBy>Vincent Nelis</cp:lastModifiedBy>
  <cp:revision>343</cp:revision>
  <dcterms:created xsi:type="dcterms:W3CDTF">2012-11-20T23:07:51Z</dcterms:created>
  <dcterms:modified xsi:type="dcterms:W3CDTF">2014-07-08T11:18:40Z</dcterms:modified>
</cp:coreProperties>
</file>