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0" r:id="rId3"/>
    <p:sldId id="272" r:id="rId4"/>
    <p:sldId id="258" r:id="rId5"/>
    <p:sldId id="271" r:id="rId6"/>
    <p:sldId id="262" r:id="rId7"/>
    <p:sldId id="269" r:id="rId8"/>
    <p:sldId id="264" r:id="rId9"/>
    <p:sldId id="265" r:id="rId10"/>
    <p:sldId id="267" r:id="rId11"/>
    <p:sldId id="268" r:id="rId12"/>
    <p:sldId id="273" r:id="rId13"/>
    <p:sldId id="274" r:id="rId14"/>
    <p:sldId id="275" r:id="rId15"/>
    <p:sldId id="276" r:id="rId16"/>
    <p:sldId id="284" r:id="rId17"/>
    <p:sldId id="277" r:id="rId18"/>
    <p:sldId id="278" r:id="rId19"/>
    <p:sldId id="279" r:id="rId20"/>
    <p:sldId id="280" r:id="rId21"/>
  </p:sldIdLst>
  <p:sldSz cx="7559675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59B6D"/>
    <a:srgbClr val="FFE0C1"/>
    <a:srgbClr val="FFEEDD"/>
    <a:srgbClr val="CC0000"/>
    <a:srgbClr val="DCE4F1"/>
    <a:srgbClr val="8FA7CD"/>
    <a:srgbClr val="6988BB"/>
    <a:srgbClr val="8BA3CB"/>
    <a:srgbClr val="A8B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2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3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75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38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61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64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36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05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69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43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55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67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7920-57EA-4380-B54B-6055B640A4FB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07F7-A993-4B72-B885-FA5DA2260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35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aking-my-career.com/cv.html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1.svg"/><Relationship Id="rId18" Type="http://schemas.openxmlformats.org/officeDocument/2006/relationships/image" Target="../media/image28.png"/><Relationship Id="rId3" Type="http://schemas.openxmlformats.org/officeDocument/2006/relationships/image" Target="../media/image21.png"/><Relationship Id="rId21" Type="http://schemas.openxmlformats.org/officeDocument/2006/relationships/image" Target="../media/image49.svg"/><Relationship Id="rId7" Type="http://schemas.openxmlformats.org/officeDocument/2006/relationships/hyperlink" Target="http://www.linkedin/namelastname.com" TargetMode="External"/><Relationship Id="rId12" Type="http://schemas.openxmlformats.org/officeDocument/2006/relationships/image" Target="../media/image25.png"/><Relationship Id="rId17" Type="http://schemas.openxmlformats.org/officeDocument/2006/relationships/image" Target="../media/image45.svg"/><Relationship Id="rId2" Type="http://schemas.openxmlformats.org/officeDocument/2006/relationships/image" Target="../media/image12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svg"/><Relationship Id="rId5" Type="http://schemas.openxmlformats.org/officeDocument/2006/relationships/image" Target="../media/image22.png"/><Relationship Id="rId15" Type="http://schemas.openxmlformats.org/officeDocument/2006/relationships/image" Target="../media/image43.svg"/><Relationship Id="rId10" Type="http://schemas.openxmlformats.org/officeDocument/2006/relationships/image" Target="../media/image24.png"/><Relationship Id="rId19" Type="http://schemas.openxmlformats.org/officeDocument/2006/relationships/image" Target="../media/image47.svg"/><Relationship Id="rId4" Type="http://schemas.openxmlformats.org/officeDocument/2006/relationships/image" Target="../media/image34.svg"/><Relationship Id="rId9" Type="http://schemas.microsoft.com/office/2007/relationships/hdphoto" Target="../media/hdphoto3.wdp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hyperlink" Target="http://www.myblog/website/article.com" TargetMode="External"/><Relationship Id="rId2" Type="http://schemas.openxmlformats.org/officeDocument/2006/relationships/image" Target="../media/image13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microsoft.com/office/2007/relationships/hdphoto" Target="../media/hdphoto3.wdp"/><Relationship Id="rId5" Type="http://schemas.openxmlformats.org/officeDocument/2006/relationships/image" Target="../media/image31.png"/><Relationship Id="rId1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1.svg"/><Relationship Id="rId9" Type="http://schemas.openxmlformats.org/officeDocument/2006/relationships/hyperlink" Target="http://www.linkedin/namelastname.com" TargetMode="External"/><Relationship Id="rId1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linkedin/namelastname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5" Type="http://schemas.microsoft.com/office/2007/relationships/hdphoto" Target="../media/hdphoto3.wdp"/><Relationship Id="rId10" Type="http://schemas.openxmlformats.org/officeDocument/2006/relationships/hyperlink" Target="http://www.making-my-career.com/" TargetMode="External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/namelastname.com" TargetMode="External"/><Relationship Id="rId13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5.svg"/><Relationship Id="rId12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://www.myblog/website/article.com" TargetMode="External"/><Relationship Id="rId5" Type="http://schemas.openxmlformats.org/officeDocument/2006/relationships/image" Target="../media/image13.sv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://www.linkedin/namelastname.com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yblog/website/article.com" TargetMode="Externa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://www.linkedin/namelastname.com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yblog/website/article.com" TargetMode="External"/><Relationship Id="rId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http://www.making-my-career.com/" TargetMode="External"/><Relationship Id="rId12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hyperlink" Target="http://www.linkedin/namelastname.com" TargetMode="Externa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hyperlink" Target="http://www.linkedin/namelastname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hyperlink" Target="http://www.making-my-career.com/" TargetMode="Externa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http://www.making-my-career.com/" TargetMode="External"/><Relationship Id="rId12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hyperlink" Target="http://www.linkedin/namelastname.com" TargetMode="Externa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18" Type="http://schemas.openxmlformats.org/officeDocument/2006/relationships/image" Target="../media/image30.sv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hyperlink" Target="http://www.linkedin/namelastname.com" TargetMode="External"/><Relationship Id="rId17" Type="http://schemas.openxmlformats.org/officeDocument/2006/relationships/image" Target="../media/image19.png"/><Relationship Id="rId2" Type="http://schemas.openxmlformats.org/officeDocument/2006/relationships/image" Target="../media/image12.png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microsoft.com/office/2007/relationships/hdphoto" Target="../media/hdphoto2.wdp"/><Relationship Id="rId5" Type="http://schemas.openxmlformats.org/officeDocument/2006/relationships/image" Target="../media/image17.png"/><Relationship Id="rId15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20.png"/><Relationship Id="rId4" Type="http://schemas.openxmlformats.org/officeDocument/2006/relationships/image" Target="../media/image24.svg"/><Relationship Id="rId9" Type="http://schemas.openxmlformats.org/officeDocument/2006/relationships/hyperlink" Target="http://www.making-my-career.com/" TargetMode="External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19B602-BC0E-4528-AFA2-93DC3FDB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DISCLAIMER: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848A43DB-2DCD-40B0-B5E4-EE549E88F585}"/>
              </a:ext>
            </a:extLst>
          </p:cNvPr>
          <p:cNvSpPr txBox="1"/>
          <p:nvPr/>
        </p:nvSpPr>
        <p:spPr>
          <a:xfrm>
            <a:off x="373676" y="2364055"/>
            <a:ext cx="6772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/>
              <a:t>Profiles used are fictional  for illustrative purposes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/>
              <a:t>English and German languages available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/>
              <a:t>Picture used is a model taken from google pictures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 err="1"/>
              <a:t>Text&amp;content</a:t>
            </a:r>
            <a:r>
              <a:rPr lang="en-US" sz="1400" dirty="0"/>
              <a:t> used is just a placeholder and is </a:t>
            </a:r>
            <a:r>
              <a:rPr lang="en-US" sz="1400" u="sng" dirty="0"/>
              <a:t>not</a:t>
            </a:r>
            <a:r>
              <a:rPr lang="en-US" sz="1400" dirty="0"/>
              <a:t> a recommended content</a:t>
            </a:r>
          </a:p>
          <a:p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/>
              <a:t>CV templates pages 2-13 are editable and made by making-my-career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/>
              <a:t>CV templates pages 14-20 are  none-editable inspirations taken from Canva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/>
              <a:t>For the best result, request a free CV-guide and learn more about how to write CV</a:t>
            </a:r>
          </a:p>
          <a:p>
            <a:r>
              <a:rPr lang="en-US" sz="1400" dirty="0"/>
              <a:t>     free for everyone under </a:t>
            </a:r>
            <a:r>
              <a:rPr lang="de-DE" sz="1400" dirty="0">
                <a:hlinkClick r:id="rId2"/>
              </a:rPr>
              <a:t>https://making-my-career.com/cv.html</a:t>
            </a:r>
            <a:r>
              <a:rPr lang="de-DE" sz="1400" dirty="0"/>
              <a:t> </a:t>
            </a:r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/>
              <a:t>Share it on social media, if you like it </a:t>
            </a:r>
            <a:r>
              <a:rPr lang="en-US" sz="1400" dirty="0">
                <a:sym typeface="Wingdings" panose="05000000000000000000" pitchFamily="2" charset="2"/>
              </a:rPr>
              <a:t>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>
              <a:sym typeface="Wingdings" panose="05000000000000000000" pitchFamily="2" charset="2"/>
            </a:endParaRP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dirty="0">
                <a:sym typeface="Wingdings" panose="05000000000000000000" pitchFamily="2" charset="2"/>
              </a:rPr>
              <a:t>LAST UPDATE May 2020</a:t>
            </a:r>
            <a:endParaRPr lang="en-US" sz="1400" dirty="0"/>
          </a:p>
          <a:p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5208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81F36224-0AE0-41DC-AB26-33225E6F5FA1}"/>
              </a:ext>
            </a:extLst>
          </p:cNvPr>
          <p:cNvSpPr/>
          <p:nvPr/>
        </p:nvSpPr>
        <p:spPr>
          <a:xfrm>
            <a:off x="0" y="1"/>
            <a:ext cx="7559675" cy="1879600"/>
          </a:xfrm>
          <a:prstGeom prst="rect">
            <a:avLst/>
          </a:prstGeom>
          <a:solidFill>
            <a:srgbClr val="B8B8B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D1F50823-90B4-41AB-AC27-D970716F1089}"/>
              </a:ext>
            </a:extLst>
          </p:cNvPr>
          <p:cNvSpPr/>
          <p:nvPr/>
        </p:nvSpPr>
        <p:spPr>
          <a:xfrm>
            <a:off x="603115" y="389106"/>
            <a:ext cx="2237362" cy="10050294"/>
          </a:xfrm>
          <a:prstGeom prst="rect">
            <a:avLst/>
          </a:prstGeom>
          <a:solidFill>
            <a:srgbClr val="F6CFBC"/>
          </a:solidFill>
          <a:ln>
            <a:solidFill>
              <a:srgbClr val="F6C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1CC8E652-BECB-447A-A4BF-FD264C2E1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9"/>
          <a:stretch/>
        </p:blipFill>
        <p:spPr>
          <a:xfrm>
            <a:off x="741285" y="527979"/>
            <a:ext cx="1989141" cy="198914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BB04EC8B-FC63-4E84-9953-9ABD527D8532}"/>
              </a:ext>
            </a:extLst>
          </p:cNvPr>
          <p:cNvSpPr/>
          <p:nvPr/>
        </p:nvSpPr>
        <p:spPr>
          <a:xfrm>
            <a:off x="3171217" y="470393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3600" b="1" dirty="0">
                <a:ln w="0"/>
                <a:solidFill>
                  <a:schemeClr val="bg1"/>
                </a:solidFill>
                <a:latin typeface="Rockwell Extra Bold" panose="02060903040505020403" pitchFamily="18" charset="0"/>
                <a:cs typeface="Biome Light" panose="020B0502040204020203" pitchFamily="34" charset="0"/>
              </a:rPr>
              <a:t>NADIZZ   FUTOURZZ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6817542-78EF-41C3-B6A3-8A4C9463FAD6}"/>
              </a:ext>
            </a:extLst>
          </p:cNvPr>
          <p:cNvSpPr txBox="1"/>
          <p:nvPr/>
        </p:nvSpPr>
        <p:spPr>
          <a:xfrm>
            <a:off x="3584591" y="2015003"/>
            <a:ext cx="295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badi Extra Light" panose="020B0604020202020204" pitchFamily="34" charset="0"/>
              </a:rPr>
              <a:t>P R O J E C T    M A N A G E R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xmlns="" id="{1C9A5D8E-1589-4E9F-86AD-5F2E2E194048}"/>
              </a:ext>
            </a:extLst>
          </p:cNvPr>
          <p:cNvCxnSpPr/>
          <p:nvPr/>
        </p:nvCxnSpPr>
        <p:spPr>
          <a:xfrm>
            <a:off x="4267200" y="2412459"/>
            <a:ext cx="16383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AEDAF698-4638-4F19-9414-EED241C14C72}"/>
              </a:ext>
            </a:extLst>
          </p:cNvPr>
          <p:cNvSpPr/>
          <p:nvPr/>
        </p:nvSpPr>
        <p:spPr>
          <a:xfrm>
            <a:off x="3261039" y="2650087"/>
            <a:ext cx="3688427" cy="348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33023A24-C178-4C36-925A-CECDEED429FB}"/>
              </a:ext>
            </a:extLst>
          </p:cNvPr>
          <p:cNvSpPr/>
          <p:nvPr/>
        </p:nvSpPr>
        <p:spPr>
          <a:xfrm>
            <a:off x="4673315" y="2678212"/>
            <a:ext cx="9678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PROFILE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F75906C2-2798-4167-BC6A-E80546699ACB}"/>
              </a:ext>
            </a:extLst>
          </p:cNvPr>
          <p:cNvSpPr/>
          <p:nvPr/>
        </p:nvSpPr>
        <p:spPr>
          <a:xfrm>
            <a:off x="3365061" y="3052263"/>
            <a:ext cx="3591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A professional profile is a brief summary of your skills, strengths, and key experiences. It also should convey what you are seeking or what you have to offer the person reading it. </a:t>
            </a:r>
            <a:endParaRPr lang="de-DE" sz="11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70A21C69-70EA-4E34-A40E-3D20BF062A80}"/>
              </a:ext>
            </a:extLst>
          </p:cNvPr>
          <p:cNvSpPr/>
          <p:nvPr/>
        </p:nvSpPr>
        <p:spPr>
          <a:xfrm>
            <a:off x="3268133" y="4023315"/>
            <a:ext cx="36884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2930120A-729A-4D88-A13E-25DEA9F7E2FE}"/>
              </a:ext>
            </a:extLst>
          </p:cNvPr>
          <p:cNvSpPr/>
          <p:nvPr/>
        </p:nvSpPr>
        <p:spPr>
          <a:xfrm>
            <a:off x="4547960" y="4023315"/>
            <a:ext cx="12186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7AF49AAA-3960-4235-BCCF-BF39DE5C78ED}"/>
              </a:ext>
            </a:extLst>
          </p:cNvPr>
          <p:cNvSpPr txBox="1"/>
          <p:nvPr/>
        </p:nvSpPr>
        <p:spPr>
          <a:xfrm>
            <a:off x="3171217" y="4404567"/>
            <a:ext cx="407726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2017</a:t>
            </a:r>
          </a:p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Fronten Project Manager</a:t>
            </a:r>
          </a:p>
          <a:p>
            <a:r>
              <a:rPr lang="de-DE" sz="1200" dirty="0"/>
              <a:t>INTERNATIONAL  FIRM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Frontend Web Technologien und Frameworks (HTML 5,SCSS/CSS, Angular und </a:t>
            </a:r>
            <a:r>
              <a:rPr lang="de-DE" sz="1100" dirty="0" err="1"/>
              <a:t>TypeScript</a:t>
            </a:r>
            <a:r>
              <a:rPr lang="de-DE" sz="11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Continuous</a:t>
            </a:r>
            <a:r>
              <a:rPr lang="de-DE" sz="1100" dirty="0"/>
              <a:t> Integration, </a:t>
            </a:r>
            <a:r>
              <a:rPr lang="de-DE" sz="1100" dirty="0" err="1"/>
              <a:t>Build</a:t>
            </a:r>
            <a:r>
              <a:rPr lang="de-DE" sz="1100" dirty="0"/>
              <a:t> und Release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Agilen Software-Entwicklungsmethoden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de-DE" sz="1200" dirty="0"/>
          </a:p>
          <a:p>
            <a:endParaRPr lang="de-DE" sz="12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74011087-BEFF-409F-85CC-F116D98FC1D6}"/>
              </a:ext>
            </a:extLst>
          </p:cNvPr>
          <p:cNvSpPr txBox="1"/>
          <p:nvPr/>
        </p:nvSpPr>
        <p:spPr>
          <a:xfrm>
            <a:off x="3123985" y="6372424"/>
            <a:ext cx="40772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2014-2017</a:t>
            </a:r>
          </a:p>
          <a:p>
            <a:r>
              <a:rPr lang="de-DE" sz="1400" b="1" dirty="0"/>
              <a:t>Webdesigner</a:t>
            </a:r>
          </a:p>
          <a:p>
            <a:r>
              <a:rPr lang="de-DE" sz="1200" dirty="0"/>
              <a:t>COMPANY 1234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Responsive Web Designs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Activity Planning and Sequencing, </a:t>
            </a:r>
            <a:r>
              <a:rPr lang="de-DE" sz="1100" dirty="0" err="1"/>
              <a:t>Continuous</a:t>
            </a:r>
            <a:r>
              <a:rPr lang="de-DE" sz="1100" dirty="0"/>
              <a:t> Integration, </a:t>
            </a:r>
            <a:r>
              <a:rPr lang="de-DE" sz="1100" dirty="0" err="1"/>
              <a:t>Build</a:t>
            </a:r>
            <a:r>
              <a:rPr lang="de-DE" sz="1100" dirty="0"/>
              <a:t> und Release Management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Resource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Git</a:t>
            </a:r>
            <a:r>
              <a:rPr lang="de-DE" sz="1100" dirty="0"/>
              <a:t>, Docker und Microservices, </a:t>
            </a:r>
            <a:r>
              <a:rPr lang="de-DE" sz="1200" dirty="0"/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E65ABD1F-DC87-4477-AA8A-04C3AEB6DDBD}"/>
              </a:ext>
            </a:extLst>
          </p:cNvPr>
          <p:cNvSpPr txBox="1"/>
          <p:nvPr/>
        </p:nvSpPr>
        <p:spPr>
          <a:xfrm>
            <a:off x="603115" y="8307003"/>
            <a:ext cx="224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2011-2012    </a:t>
            </a:r>
          </a:p>
          <a:p>
            <a:r>
              <a:rPr lang="de-DE" sz="1200" b="1" dirty="0" err="1"/>
              <a:t>BSc</a:t>
            </a:r>
            <a:r>
              <a:rPr lang="de-DE" sz="1200" b="1" dirty="0"/>
              <a:t> International Economics 	  </a:t>
            </a:r>
          </a:p>
          <a:p>
            <a:r>
              <a:rPr lang="de-DE" sz="1200" dirty="0"/>
              <a:t>Chicago University</a:t>
            </a:r>
          </a:p>
          <a:p>
            <a:r>
              <a:rPr lang="en-US" sz="1200" dirty="0"/>
              <a:t>- Focus area: macroeconomics</a:t>
            </a:r>
          </a:p>
          <a:p>
            <a:r>
              <a:rPr lang="en-US" sz="1200" dirty="0"/>
              <a:t>- Graduation average 1,7</a:t>
            </a:r>
          </a:p>
          <a:p>
            <a:endParaRPr lang="de-DE" sz="12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9A492497-41E0-4675-965E-7D20ADC5122D}"/>
              </a:ext>
            </a:extLst>
          </p:cNvPr>
          <p:cNvSpPr txBox="1"/>
          <p:nvPr/>
        </p:nvSpPr>
        <p:spPr>
          <a:xfrm>
            <a:off x="603115" y="9520121"/>
            <a:ext cx="207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2009-2011</a:t>
            </a:r>
          </a:p>
          <a:p>
            <a:r>
              <a:rPr lang="de-DE" sz="1200" b="1" dirty="0"/>
              <a:t>School HGGS</a:t>
            </a:r>
          </a:p>
          <a:p>
            <a:r>
              <a:rPr lang="de-DE" sz="1200" dirty="0"/>
              <a:t>London, UK</a:t>
            </a:r>
          </a:p>
          <a:p>
            <a:r>
              <a:rPr lang="de-DE" sz="1200" dirty="0"/>
              <a:t>- A-levels, 1.2	</a:t>
            </a:r>
            <a:r>
              <a:rPr lang="de-DE" sz="1200" b="1" dirty="0"/>
              <a:t>	</a:t>
            </a:r>
            <a:endParaRPr lang="de-DE" sz="12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947A725-B924-4412-8980-683406ADDD1B}"/>
              </a:ext>
            </a:extLst>
          </p:cNvPr>
          <p:cNvSpPr/>
          <p:nvPr/>
        </p:nvSpPr>
        <p:spPr>
          <a:xfrm>
            <a:off x="729231" y="7929328"/>
            <a:ext cx="1196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xmlns="" id="{75B092F4-6D95-44D9-AEDB-66693C7EF18F}"/>
              </a:ext>
            </a:extLst>
          </p:cNvPr>
          <p:cNvCxnSpPr>
            <a:cxnSpLocks/>
          </p:cNvCxnSpPr>
          <p:nvPr/>
        </p:nvCxnSpPr>
        <p:spPr>
          <a:xfrm>
            <a:off x="805587" y="8260764"/>
            <a:ext cx="18654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5A4F858C-05A3-47FC-8341-171B010B4C0A}"/>
              </a:ext>
            </a:extLst>
          </p:cNvPr>
          <p:cNvSpPr/>
          <p:nvPr/>
        </p:nvSpPr>
        <p:spPr>
          <a:xfrm>
            <a:off x="741285" y="2570203"/>
            <a:ext cx="9847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</a:rPr>
              <a:t>CONTACT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59D576D1-F31F-4479-AA76-5114447527BB}"/>
              </a:ext>
            </a:extLst>
          </p:cNvPr>
          <p:cNvSpPr txBox="1"/>
          <p:nvPr/>
        </p:nvSpPr>
        <p:spPr>
          <a:xfrm>
            <a:off x="695820" y="2951456"/>
            <a:ext cx="2085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123 Street</a:t>
            </a:r>
          </a:p>
          <a:p>
            <a:r>
              <a:rPr lang="en-US" sz="1100" dirty="0"/>
              <a:t>Some city 763 postal code</a:t>
            </a:r>
          </a:p>
          <a:p>
            <a:endParaRPr lang="en-US" sz="1100" dirty="0"/>
          </a:p>
          <a:p>
            <a:r>
              <a:rPr lang="en-US" sz="1100" dirty="0"/>
              <a:t>email@email.com</a:t>
            </a:r>
          </a:p>
          <a:p>
            <a:r>
              <a:rPr lang="en-US" sz="1100" dirty="0"/>
              <a:t>012345678890</a:t>
            </a:r>
          </a:p>
          <a:p>
            <a:endParaRPr lang="en-US" sz="11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B722B517-7145-4BBE-B60E-A8D5F78C0C44}"/>
              </a:ext>
            </a:extLst>
          </p:cNvPr>
          <p:cNvSpPr/>
          <p:nvPr/>
        </p:nvSpPr>
        <p:spPr>
          <a:xfrm>
            <a:off x="687858" y="4243657"/>
            <a:ext cx="124066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LANGUAGES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D5D08012-EE75-4DCB-A932-F78329EBFB8C}"/>
              </a:ext>
            </a:extLst>
          </p:cNvPr>
          <p:cNvSpPr txBox="1"/>
          <p:nvPr/>
        </p:nvSpPr>
        <p:spPr>
          <a:xfrm>
            <a:off x="723664" y="4650211"/>
            <a:ext cx="158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English – fluent</a:t>
            </a:r>
          </a:p>
          <a:p>
            <a:r>
              <a:rPr lang="en-US" sz="1100" dirty="0"/>
              <a:t>Spanish – fluent</a:t>
            </a:r>
          </a:p>
          <a:p>
            <a:r>
              <a:rPr lang="en-US" sz="1100" dirty="0"/>
              <a:t>French – native speaker</a:t>
            </a:r>
          </a:p>
          <a:p>
            <a:r>
              <a:rPr lang="en-US" sz="1100" dirty="0" err="1"/>
              <a:t>Crotian</a:t>
            </a:r>
            <a:r>
              <a:rPr lang="en-US" sz="1100" dirty="0"/>
              <a:t> – A2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F5C8316B-1126-407B-8CE7-886FAF7F8773}"/>
              </a:ext>
            </a:extLst>
          </p:cNvPr>
          <p:cNvSpPr/>
          <p:nvPr/>
        </p:nvSpPr>
        <p:spPr>
          <a:xfrm>
            <a:off x="695586" y="5554781"/>
            <a:ext cx="7200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xmlns="" id="{921FE768-A0A9-4D00-A277-33BD84C484F1}"/>
              </a:ext>
            </a:extLst>
          </p:cNvPr>
          <p:cNvCxnSpPr>
            <a:cxnSpLocks/>
          </p:cNvCxnSpPr>
          <p:nvPr/>
        </p:nvCxnSpPr>
        <p:spPr>
          <a:xfrm>
            <a:off x="771821" y="2908757"/>
            <a:ext cx="18654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xmlns="" id="{64723124-C164-4917-B38D-7832D9C367AE}"/>
              </a:ext>
            </a:extLst>
          </p:cNvPr>
          <p:cNvCxnSpPr>
            <a:cxnSpLocks/>
          </p:cNvCxnSpPr>
          <p:nvPr/>
        </p:nvCxnSpPr>
        <p:spPr>
          <a:xfrm>
            <a:off x="771821" y="4582620"/>
            <a:ext cx="18654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xmlns="" id="{3B38BA38-411C-4B74-9663-3F07259482DC}"/>
              </a:ext>
            </a:extLst>
          </p:cNvPr>
          <p:cNvSpPr/>
          <p:nvPr/>
        </p:nvSpPr>
        <p:spPr>
          <a:xfrm>
            <a:off x="3268133" y="8427189"/>
            <a:ext cx="36884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xmlns="" id="{7A19D177-281E-4668-90C7-2E960B6B6E6F}"/>
              </a:ext>
            </a:extLst>
          </p:cNvPr>
          <p:cNvSpPr/>
          <p:nvPr/>
        </p:nvSpPr>
        <p:spPr>
          <a:xfrm>
            <a:off x="4277981" y="8427189"/>
            <a:ext cx="130362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PROJECT LIST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xmlns="" id="{0400696F-76AC-4416-8143-30212CAAFB4A}"/>
              </a:ext>
            </a:extLst>
          </p:cNvPr>
          <p:cNvSpPr txBox="1"/>
          <p:nvPr/>
        </p:nvSpPr>
        <p:spPr>
          <a:xfrm>
            <a:off x="707681" y="5898343"/>
            <a:ext cx="2073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Presentation – expert</a:t>
            </a:r>
          </a:p>
          <a:p>
            <a:r>
              <a:rPr lang="en-US" sz="1100" dirty="0"/>
              <a:t>Conflict resolution – expert</a:t>
            </a:r>
          </a:p>
          <a:p>
            <a:r>
              <a:rPr lang="en-US" sz="1100" dirty="0"/>
              <a:t>Written communication - expert</a:t>
            </a:r>
          </a:p>
          <a:p>
            <a:endParaRPr lang="en-US" sz="11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xmlns="" id="{4DEE49FD-BE7B-4CE2-B5AD-BDF6DDA1222C}"/>
              </a:ext>
            </a:extLst>
          </p:cNvPr>
          <p:cNvSpPr txBox="1"/>
          <p:nvPr/>
        </p:nvSpPr>
        <p:spPr>
          <a:xfrm>
            <a:off x="695586" y="6696206"/>
            <a:ext cx="20731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JAVA – expert</a:t>
            </a:r>
          </a:p>
          <a:p>
            <a:r>
              <a:rPr lang="en-US" sz="1100" dirty="0" err="1"/>
              <a:t>Signavio</a:t>
            </a:r>
            <a:r>
              <a:rPr lang="en-US" sz="1100" dirty="0"/>
              <a:t> – expert</a:t>
            </a:r>
          </a:p>
          <a:p>
            <a:r>
              <a:rPr lang="en-US" sz="1100" dirty="0"/>
              <a:t>Python – expert</a:t>
            </a:r>
          </a:p>
          <a:p>
            <a:r>
              <a:rPr lang="en-US" sz="1100" dirty="0"/>
              <a:t>HTML – expert</a:t>
            </a:r>
          </a:p>
          <a:p>
            <a:r>
              <a:rPr lang="en-US" sz="1100" dirty="0"/>
              <a:t>Power BI - student</a:t>
            </a:r>
          </a:p>
          <a:p>
            <a:endParaRPr lang="en-US" sz="1100" dirty="0"/>
          </a:p>
          <a:p>
            <a:endParaRPr lang="en-US" sz="1100" dirty="0"/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D17F00A9-0F0A-47DF-9A58-606E8E1FCF9C}"/>
              </a:ext>
            </a:extLst>
          </p:cNvPr>
          <p:cNvCxnSpPr>
            <a:cxnSpLocks/>
          </p:cNvCxnSpPr>
          <p:nvPr/>
        </p:nvCxnSpPr>
        <p:spPr>
          <a:xfrm>
            <a:off x="793302" y="5893335"/>
            <a:ext cx="18654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xmlns="" id="{CB83455F-55AC-439E-8067-8305794BD270}"/>
              </a:ext>
            </a:extLst>
          </p:cNvPr>
          <p:cNvSpPr/>
          <p:nvPr/>
        </p:nvSpPr>
        <p:spPr>
          <a:xfrm>
            <a:off x="3151669" y="8907167"/>
            <a:ext cx="408703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Project 1: </a:t>
            </a:r>
            <a:r>
              <a:rPr lang="de-DE" sz="1400" b="1" dirty="0" err="1"/>
              <a:t>Updating</a:t>
            </a:r>
            <a:r>
              <a:rPr lang="de-DE" sz="1400" b="1" dirty="0"/>
              <a:t> XYZ.com 2015-2016</a:t>
            </a:r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Duration: 9 </a:t>
            </a:r>
            <a:r>
              <a:rPr lang="de-DE" sz="1100" dirty="0" err="1"/>
              <a:t>month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Technologies </a:t>
            </a:r>
            <a:r>
              <a:rPr lang="de-DE" sz="1100" dirty="0" err="1"/>
              <a:t>Used</a:t>
            </a:r>
            <a:r>
              <a:rPr lang="de-DE" sz="1100" dirty="0"/>
              <a:t>: HTML5/CSS3, PHP, Java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Redesigned</a:t>
            </a:r>
            <a:r>
              <a:rPr lang="de-DE" sz="1100" dirty="0"/>
              <a:t> </a:t>
            </a:r>
            <a:r>
              <a:rPr lang="de-DE" sz="1100" dirty="0" err="1"/>
              <a:t>XYZ’s</a:t>
            </a:r>
            <a:r>
              <a:rPr lang="de-DE" sz="1100" dirty="0"/>
              <a:t> </a:t>
            </a:r>
            <a:r>
              <a:rPr lang="de-DE" sz="1100" dirty="0" err="1"/>
              <a:t>website</a:t>
            </a:r>
            <a:r>
              <a:rPr lang="de-DE" sz="1100" dirty="0"/>
              <a:t> to </a:t>
            </a:r>
            <a:r>
              <a:rPr lang="de-DE" sz="1100" dirty="0" err="1"/>
              <a:t>accompany</a:t>
            </a:r>
            <a:r>
              <a:rPr lang="de-DE" sz="1100" dirty="0"/>
              <a:t> </a:t>
            </a:r>
            <a:r>
              <a:rPr lang="de-DE" sz="1100" dirty="0" err="1"/>
              <a:t>branding</a:t>
            </a:r>
            <a:r>
              <a:rPr lang="de-DE" sz="1100" dirty="0"/>
              <a:t> relaunch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Converted</a:t>
            </a:r>
            <a:r>
              <a:rPr lang="de-DE" sz="1100" dirty="0"/>
              <a:t> Flash-</a:t>
            </a:r>
            <a:r>
              <a:rPr lang="de-DE" sz="1100" dirty="0" err="1"/>
              <a:t>based</a:t>
            </a:r>
            <a:r>
              <a:rPr lang="de-DE" sz="1100" dirty="0"/>
              <a:t> </a:t>
            </a:r>
            <a:r>
              <a:rPr lang="de-DE" sz="1100" dirty="0" err="1"/>
              <a:t>navigation</a:t>
            </a:r>
            <a:r>
              <a:rPr lang="de-DE" sz="1100" dirty="0"/>
              <a:t> to HTML5 </a:t>
            </a:r>
            <a:r>
              <a:rPr lang="de-DE" sz="1100" dirty="0" err="1"/>
              <a:t>standard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Optimized</a:t>
            </a:r>
            <a:r>
              <a:rPr lang="de-DE" sz="1100" dirty="0"/>
              <a:t> </a:t>
            </a:r>
            <a:r>
              <a:rPr lang="de-DE" sz="1100" dirty="0" err="1"/>
              <a:t>website</a:t>
            </a:r>
            <a:r>
              <a:rPr lang="de-DE" sz="1100" dirty="0"/>
              <a:t> for all </a:t>
            </a:r>
            <a:r>
              <a:rPr lang="de-DE" sz="1100" dirty="0" err="1"/>
              <a:t>screens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Developed</a:t>
            </a:r>
            <a:r>
              <a:rPr lang="de-DE" sz="1100" dirty="0"/>
              <a:t> mobile </a:t>
            </a:r>
            <a:r>
              <a:rPr lang="de-DE" sz="1100" dirty="0" err="1"/>
              <a:t>version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57164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81F36224-0AE0-41DC-AB26-33225E6F5FA1}"/>
              </a:ext>
            </a:extLst>
          </p:cNvPr>
          <p:cNvSpPr/>
          <p:nvPr/>
        </p:nvSpPr>
        <p:spPr>
          <a:xfrm>
            <a:off x="0" y="1"/>
            <a:ext cx="7559675" cy="1879600"/>
          </a:xfrm>
          <a:prstGeom prst="rect">
            <a:avLst/>
          </a:prstGeom>
          <a:solidFill>
            <a:srgbClr val="202D3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D1F50823-90B4-41AB-AC27-D970716F1089}"/>
              </a:ext>
            </a:extLst>
          </p:cNvPr>
          <p:cNvSpPr/>
          <p:nvPr/>
        </p:nvSpPr>
        <p:spPr>
          <a:xfrm>
            <a:off x="603115" y="389106"/>
            <a:ext cx="2237362" cy="10050294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6817542-78EF-41C3-B6A3-8A4C9463FAD6}"/>
              </a:ext>
            </a:extLst>
          </p:cNvPr>
          <p:cNvSpPr txBox="1"/>
          <p:nvPr/>
        </p:nvSpPr>
        <p:spPr>
          <a:xfrm>
            <a:off x="3779837" y="2016286"/>
            <a:ext cx="295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badi Extra Light" panose="020B0604020202020204" pitchFamily="34" charset="0"/>
              </a:rPr>
              <a:t>W E B    D E V E L O P E R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xmlns="" id="{1C9A5D8E-1589-4E9F-86AD-5F2E2E194048}"/>
              </a:ext>
            </a:extLst>
          </p:cNvPr>
          <p:cNvCxnSpPr/>
          <p:nvPr/>
        </p:nvCxnSpPr>
        <p:spPr>
          <a:xfrm>
            <a:off x="4267200" y="2412459"/>
            <a:ext cx="16383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AEDAF698-4638-4F19-9414-EED241C14C72}"/>
              </a:ext>
            </a:extLst>
          </p:cNvPr>
          <p:cNvSpPr/>
          <p:nvPr/>
        </p:nvSpPr>
        <p:spPr>
          <a:xfrm>
            <a:off x="3261039" y="2650087"/>
            <a:ext cx="3688427" cy="348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33023A24-C178-4C36-925A-CECDEED429FB}"/>
              </a:ext>
            </a:extLst>
          </p:cNvPr>
          <p:cNvSpPr/>
          <p:nvPr/>
        </p:nvSpPr>
        <p:spPr>
          <a:xfrm>
            <a:off x="4673315" y="2678212"/>
            <a:ext cx="9678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PROFILE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F75906C2-2798-4167-BC6A-E80546699ACB}"/>
              </a:ext>
            </a:extLst>
          </p:cNvPr>
          <p:cNvSpPr/>
          <p:nvPr/>
        </p:nvSpPr>
        <p:spPr>
          <a:xfrm>
            <a:off x="3365061" y="3052263"/>
            <a:ext cx="3591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A professional profile is a brief summary of your skills, strengths, and key experiences. It also should convey what you are seeking or what you have to offer the person reading it. </a:t>
            </a:r>
            <a:endParaRPr lang="de-DE" sz="11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70A21C69-70EA-4E34-A40E-3D20BF062A80}"/>
              </a:ext>
            </a:extLst>
          </p:cNvPr>
          <p:cNvSpPr/>
          <p:nvPr/>
        </p:nvSpPr>
        <p:spPr>
          <a:xfrm>
            <a:off x="3268133" y="4023315"/>
            <a:ext cx="36884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2930120A-729A-4D88-A13E-25DEA9F7E2FE}"/>
              </a:ext>
            </a:extLst>
          </p:cNvPr>
          <p:cNvSpPr/>
          <p:nvPr/>
        </p:nvSpPr>
        <p:spPr>
          <a:xfrm>
            <a:off x="4547960" y="4023315"/>
            <a:ext cx="12186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7AF49AAA-3960-4235-BCCF-BF39DE5C78ED}"/>
              </a:ext>
            </a:extLst>
          </p:cNvPr>
          <p:cNvSpPr txBox="1"/>
          <p:nvPr/>
        </p:nvSpPr>
        <p:spPr>
          <a:xfrm>
            <a:off x="3171217" y="4404567"/>
            <a:ext cx="407726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2017</a:t>
            </a:r>
          </a:p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Fronten Project Manager</a:t>
            </a:r>
          </a:p>
          <a:p>
            <a:r>
              <a:rPr lang="de-DE" sz="1200" dirty="0"/>
              <a:t>INTERNATIONAL  FIRM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Frontend Web Technologien und Frameworks (HTML 5,SCSS/CSS, Angular und </a:t>
            </a:r>
            <a:r>
              <a:rPr lang="de-DE" sz="1100" dirty="0" err="1"/>
              <a:t>TypeScript</a:t>
            </a:r>
            <a:r>
              <a:rPr lang="de-DE" sz="11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Continuous</a:t>
            </a:r>
            <a:r>
              <a:rPr lang="de-DE" sz="1100" dirty="0"/>
              <a:t> Integration, </a:t>
            </a:r>
            <a:r>
              <a:rPr lang="de-DE" sz="1100" dirty="0" err="1"/>
              <a:t>Build</a:t>
            </a:r>
            <a:r>
              <a:rPr lang="de-DE" sz="1100" dirty="0"/>
              <a:t> und Release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Agilen Software-Entwicklungsmethoden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de-DE" sz="1200" dirty="0"/>
          </a:p>
          <a:p>
            <a:endParaRPr lang="de-DE" sz="12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74011087-BEFF-409F-85CC-F116D98FC1D6}"/>
              </a:ext>
            </a:extLst>
          </p:cNvPr>
          <p:cNvSpPr txBox="1"/>
          <p:nvPr/>
        </p:nvSpPr>
        <p:spPr>
          <a:xfrm>
            <a:off x="3123985" y="6372424"/>
            <a:ext cx="40772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2014-2017</a:t>
            </a:r>
          </a:p>
          <a:p>
            <a:r>
              <a:rPr lang="de-DE" sz="1400" b="1" dirty="0"/>
              <a:t>Webdesigner</a:t>
            </a:r>
          </a:p>
          <a:p>
            <a:r>
              <a:rPr lang="de-DE" sz="1200" dirty="0"/>
              <a:t>COMPANY 1234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Responsive Web Designs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Activity Planning and Sequencing, </a:t>
            </a:r>
            <a:r>
              <a:rPr lang="de-DE" sz="1100" dirty="0" err="1"/>
              <a:t>Continuous</a:t>
            </a:r>
            <a:r>
              <a:rPr lang="de-DE" sz="1100" dirty="0"/>
              <a:t> Integration, </a:t>
            </a:r>
            <a:r>
              <a:rPr lang="de-DE" sz="1100" dirty="0" err="1"/>
              <a:t>Build</a:t>
            </a:r>
            <a:r>
              <a:rPr lang="de-DE" sz="1100" dirty="0"/>
              <a:t> und Release Management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Resource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Git</a:t>
            </a:r>
            <a:r>
              <a:rPr lang="de-DE" sz="1100" dirty="0"/>
              <a:t>, Docker und Microservices, </a:t>
            </a:r>
            <a:r>
              <a:rPr lang="de-DE" sz="1200" dirty="0"/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E65ABD1F-DC87-4477-AA8A-04C3AEB6DDBD}"/>
              </a:ext>
            </a:extLst>
          </p:cNvPr>
          <p:cNvSpPr txBox="1"/>
          <p:nvPr/>
        </p:nvSpPr>
        <p:spPr>
          <a:xfrm>
            <a:off x="603115" y="8307003"/>
            <a:ext cx="224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2011-2012    </a:t>
            </a:r>
          </a:p>
          <a:p>
            <a:r>
              <a:rPr lang="de-DE" sz="1200" b="1" dirty="0" err="1">
                <a:solidFill>
                  <a:schemeClr val="bg1"/>
                </a:solidFill>
              </a:rPr>
              <a:t>BSc</a:t>
            </a:r>
            <a:r>
              <a:rPr lang="de-DE" sz="1200" b="1" dirty="0">
                <a:solidFill>
                  <a:schemeClr val="bg1"/>
                </a:solidFill>
              </a:rPr>
              <a:t> International Economics 	  </a:t>
            </a:r>
          </a:p>
          <a:p>
            <a:r>
              <a:rPr lang="de-DE" sz="1200" dirty="0">
                <a:solidFill>
                  <a:schemeClr val="bg1"/>
                </a:solidFill>
              </a:rPr>
              <a:t>Chicago University</a:t>
            </a:r>
          </a:p>
          <a:p>
            <a:r>
              <a:rPr lang="en-US" sz="1200" dirty="0">
                <a:solidFill>
                  <a:schemeClr val="bg1"/>
                </a:solidFill>
              </a:rPr>
              <a:t>- Focus area: macroeconomics</a:t>
            </a:r>
          </a:p>
          <a:p>
            <a:r>
              <a:rPr lang="en-US" sz="1200" dirty="0">
                <a:solidFill>
                  <a:schemeClr val="bg1"/>
                </a:solidFill>
              </a:rPr>
              <a:t>- Graduation average 1,7</a:t>
            </a:r>
          </a:p>
          <a:p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9A492497-41E0-4675-965E-7D20ADC5122D}"/>
              </a:ext>
            </a:extLst>
          </p:cNvPr>
          <p:cNvSpPr txBox="1"/>
          <p:nvPr/>
        </p:nvSpPr>
        <p:spPr>
          <a:xfrm>
            <a:off x="603115" y="9520121"/>
            <a:ext cx="207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2009-2011</a:t>
            </a:r>
          </a:p>
          <a:p>
            <a:r>
              <a:rPr lang="de-DE" sz="1200" b="1" dirty="0">
                <a:solidFill>
                  <a:schemeClr val="bg1"/>
                </a:solidFill>
              </a:rPr>
              <a:t>School HGGS</a:t>
            </a:r>
          </a:p>
          <a:p>
            <a:r>
              <a:rPr lang="de-DE" sz="1200" dirty="0">
                <a:solidFill>
                  <a:schemeClr val="bg1"/>
                </a:solidFill>
              </a:rPr>
              <a:t>London, UK</a:t>
            </a:r>
          </a:p>
          <a:p>
            <a:r>
              <a:rPr lang="de-DE" sz="1200" dirty="0">
                <a:solidFill>
                  <a:schemeClr val="bg1"/>
                </a:solidFill>
              </a:rPr>
              <a:t>- A-levels, 1.2	</a:t>
            </a:r>
            <a:r>
              <a:rPr lang="de-DE" sz="1200" b="1" dirty="0">
                <a:solidFill>
                  <a:schemeClr val="bg1"/>
                </a:solidFill>
              </a:rPr>
              <a:t>	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947A725-B924-4412-8980-683406ADDD1B}"/>
              </a:ext>
            </a:extLst>
          </p:cNvPr>
          <p:cNvSpPr/>
          <p:nvPr/>
        </p:nvSpPr>
        <p:spPr>
          <a:xfrm>
            <a:off x="729231" y="7929328"/>
            <a:ext cx="1196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bg1"/>
                </a:solidFill>
              </a:rPr>
              <a:t>EDUCATION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xmlns="" id="{75B092F4-6D95-44D9-AEDB-66693C7EF18F}"/>
              </a:ext>
            </a:extLst>
          </p:cNvPr>
          <p:cNvCxnSpPr>
            <a:cxnSpLocks/>
          </p:cNvCxnSpPr>
          <p:nvPr/>
        </p:nvCxnSpPr>
        <p:spPr>
          <a:xfrm>
            <a:off x="805587" y="8260764"/>
            <a:ext cx="18654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5A4F858C-05A3-47FC-8341-171B010B4C0A}"/>
              </a:ext>
            </a:extLst>
          </p:cNvPr>
          <p:cNvSpPr/>
          <p:nvPr/>
        </p:nvSpPr>
        <p:spPr>
          <a:xfrm>
            <a:off x="741285" y="2570203"/>
            <a:ext cx="9847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59D576D1-F31F-4479-AA76-5114447527BB}"/>
              </a:ext>
            </a:extLst>
          </p:cNvPr>
          <p:cNvSpPr txBox="1"/>
          <p:nvPr/>
        </p:nvSpPr>
        <p:spPr>
          <a:xfrm>
            <a:off x="695820" y="2951456"/>
            <a:ext cx="2085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123 Street</a:t>
            </a:r>
          </a:p>
          <a:p>
            <a:r>
              <a:rPr lang="en-US" sz="1100" dirty="0">
                <a:solidFill>
                  <a:schemeClr val="bg1"/>
                </a:solidFill>
              </a:rPr>
              <a:t>Some city 763 postal code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email@email.com</a:t>
            </a:r>
          </a:p>
          <a:p>
            <a:r>
              <a:rPr lang="en-US" sz="1100" dirty="0">
                <a:solidFill>
                  <a:schemeClr val="bg1"/>
                </a:solidFill>
              </a:rPr>
              <a:t>012345678890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B722B517-7145-4BBE-B60E-A8D5F78C0C44}"/>
              </a:ext>
            </a:extLst>
          </p:cNvPr>
          <p:cNvSpPr/>
          <p:nvPr/>
        </p:nvSpPr>
        <p:spPr>
          <a:xfrm>
            <a:off x="687858" y="4243657"/>
            <a:ext cx="124066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bg1"/>
                </a:solidFill>
              </a:rPr>
              <a:t>LANGUAGES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D5D08012-EE75-4DCB-A932-F78329EBFB8C}"/>
              </a:ext>
            </a:extLst>
          </p:cNvPr>
          <p:cNvSpPr txBox="1"/>
          <p:nvPr/>
        </p:nvSpPr>
        <p:spPr>
          <a:xfrm>
            <a:off x="723664" y="4650211"/>
            <a:ext cx="158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English – fluent</a:t>
            </a:r>
          </a:p>
          <a:p>
            <a:r>
              <a:rPr lang="en-US" sz="1100" dirty="0">
                <a:solidFill>
                  <a:schemeClr val="bg1"/>
                </a:solidFill>
              </a:rPr>
              <a:t>Spanish – fluent</a:t>
            </a:r>
          </a:p>
          <a:p>
            <a:r>
              <a:rPr lang="en-US" sz="1100" dirty="0">
                <a:solidFill>
                  <a:schemeClr val="bg1"/>
                </a:solidFill>
              </a:rPr>
              <a:t>French – native speaker</a:t>
            </a:r>
          </a:p>
          <a:p>
            <a:r>
              <a:rPr lang="en-US" sz="1100" dirty="0" err="1">
                <a:solidFill>
                  <a:schemeClr val="bg1"/>
                </a:solidFill>
              </a:rPr>
              <a:t>Crotian</a:t>
            </a:r>
            <a:r>
              <a:rPr lang="en-US" sz="1100" dirty="0">
                <a:solidFill>
                  <a:schemeClr val="bg1"/>
                </a:solidFill>
              </a:rPr>
              <a:t> – A2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F5C8316B-1126-407B-8CE7-886FAF7F8773}"/>
              </a:ext>
            </a:extLst>
          </p:cNvPr>
          <p:cNvSpPr/>
          <p:nvPr/>
        </p:nvSpPr>
        <p:spPr>
          <a:xfrm>
            <a:off x="695586" y="5554781"/>
            <a:ext cx="7200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bg1"/>
                </a:solidFill>
              </a:rPr>
              <a:t>SKILLS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xmlns="" id="{921FE768-A0A9-4D00-A277-33BD84C484F1}"/>
              </a:ext>
            </a:extLst>
          </p:cNvPr>
          <p:cNvCxnSpPr>
            <a:cxnSpLocks/>
          </p:cNvCxnSpPr>
          <p:nvPr/>
        </p:nvCxnSpPr>
        <p:spPr>
          <a:xfrm>
            <a:off x="771821" y="2908757"/>
            <a:ext cx="18654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xmlns="" id="{64723124-C164-4917-B38D-7832D9C367AE}"/>
              </a:ext>
            </a:extLst>
          </p:cNvPr>
          <p:cNvCxnSpPr>
            <a:cxnSpLocks/>
          </p:cNvCxnSpPr>
          <p:nvPr/>
        </p:nvCxnSpPr>
        <p:spPr>
          <a:xfrm>
            <a:off x="771821" y="4582620"/>
            <a:ext cx="18654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xmlns="" id="{3B38BA38-411C-4B74-9663-3F07259482DC}"/>
              </a:ext>
            </a:extLst>
          </p:cNvPr>
          <p:cNvSpPr/>
          <p:nvPr/>
        </p:nvSpPr>
        <p:spPr>
          <a:xfrm>
            <a:off x="3268133" y="8427189"/>
            <a:ext cx="36884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xmlns="" id="{7A19D177-281E-4668-90C7-2E960B6B6E6F}"/>
              </a:ext>
            </a:extLst>
          </p:cNvPr>
          <p:cNvSpPr/>
          <p:nvPr/>
        </p:nvSpPr>
        <p:spPr>
          <a:xfrm>
            <a:off x="4277981" y="8427189"/>
            <a:ext cx="130362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PROJECT LIST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xmlns="" id="{0400696F-76AC-4416-8143-30212CAAFB4A}"/>
              </a:ext>
            </a:extLst>
          </p:cNvPr>
          <p:cNvSpPr txBox="1"/>
          <p:nvPr/>
        </p:nvSpPr>
        <p:spPr>
          <a:xfrm>
            <a:off x="707681" y="5898343"/>
            <a:ext cx="2073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Presentation – expert</a:t>
            </a:r>
          </a:p>
          <a:p>
            <a:r>
              <a:rPr lang="en-US" sz="1100" dirty="0">
                <a:solidFill>
                  <a:schemeClr val="bg1"/>
                </a:solidFill>
              </a:rPr>
              <a:t>Conflict resolution – expert</a:t>
            </a:r>
          </a:p>
          <a:p>
            <a:r>
              <a:rPr lang="en-US" sz="1100" dirty="0">
                <a:solidFill>
                  <a:schemeClr val="bg1"/>
                </a:solidFill>
              </a:rPr>
              <a:t>Written communication - expert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xmlns="" id="{4DEE49FD-BE7B-4CE2-B5AD-BDF6DDA1222C}"/>
              </a:ext>
            </a:extLst>
          </p:cNvPr>
          <p:cNvSpPr txBox="1"/>
          <p:nvPr/>
        </p:nvSpPr>
        <p:spPr>
          <a:xfrm>
            <a:off x="695586" y="6696206"/>
            <a:ext cx="20731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JAVA – expert</a:t>
            </a:r>
          </a:p>
          <a:p>
            <a:r>
              <a:rPr lang="en-US" sz="1100" dirty="0" err="1">
                <a:solidFill>
                  <a:schemeClr val="bg1"/>
                </a:solidFill>
              </a:rPr>
              <a:t>Signavio</a:t>
            </a:r>
            <a:r>
              <a:rPr lang="en-US" sz="1100" dirty="0">
                <a:solidFill>
                  <a:schemeClr val="bg1"/>
                </a:solidFill>
              </a:rPr>
              <a:t> – expert</a:t>
            </a:r>
          </a:p>
          <a:p>
            <a:r>
              <a:rPr lang="en-US" sz="1100" dirty="0">
                <a:solidFill>
                  <a:schemeClr val="bg1"/>
                </a:solidFill>
              </a:rPr>
              <a:t>Python – expert</a:t>
            </a:r>
          </a:p>
          <a:p>
            <a:r>
              <a:rPr lang="en-US" sz="1100" dirty="0">
                <a:solidFill>
                  <a:schemeClr val="bg1"/>
                </a:solidFill>
              </a:rPr>
              <a:t>HTML – expert</a:t>
            </a:r>
          </a:p>
          <a:p>
            <a:r>
              <a:rPr lang="en-US" sz="1100" dirty="0">
                <a:solidFill>
                  <a:schemeClr val="bg1"/>
                </a:solidFill>
              </a:rPr>
              <a:t>Power BI - student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D17F00A9-0F0A-47DF-9A58-606E8E1FCF9C}"/>
              </a:ext>
            </a:extLst>
          </p:cNvPr>
          <p:cNvCxnSpPr>
            <a:cxnSpLocks/>
          </p:cNvCxnSpPr>
          <p:nvPr/>
        </p:nvCxnSpPr>
        <p:spPr>
          <a:xfrm>
            <a:off x="793302" y="5893335"/>
            <a:ext cx="18654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xmlns="" id="{CB83455F-55AC-439E-8067-8305794BD270}"/>
              </a:ext>
            </a:extLst>
          </p:cNvPr>
          <p:cNvSpPr/>
          <p:nvPr/>
        </p:nvSpPr>
        <p:spPr>
          <a:xfrm>
            <a:off x="3151669" y="8907167"/>
            <a:ext cx="408703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Project 1: </a:t>
            </a:r>
            <a:r>
              <a:rPr lang="de-DE" sz="1400" b="1" dirty="0" err="1"/>
              <a:t>Updating</a:t>
            </a:r>
            <a:r>
              <a:rPr lang="de-DE" sz="1400" b="1" dirty="0"/>
              <a:t> XYZ.com 2015-2016</a:t>
            </a:r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Duration: 9 </a:t>
            </a:r>
            <a:r>
              <a:rPr lang="de-DE" sz="1100" dirty="0" err="1"/>
              <a:t>month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Technologies </a:t>
            </a:r>
            <a:r>
              <a:rPr lang="de-DE" sz="1100" dirty="0" err="1"/>
              <a:t>Used</a:t>
            </a:r>
            <a:r>
              <a:rPr lang="de-DE" sz="1100" dirty="0"/>
              <a:t>: HTML5/CSS3, PHP, Java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Redesigned</a:t>
            </a:r>
            <a:r>
              <a:rPr lang="de-DE" sz="1100" dirty="0"/>
              <a:t> </a:t>
            </a:r>
            <a:r>
              <a:rPr lang="de-DE" sz="1100" dirty="0" err="1"/>
              <a:t>XYZ’s</a:t>
            </a:r>
            <a:r>
              <a:rPr lang="de-DE" sz="1100" dirty="0"/>
              <a:t> </a:t>
            </a:r>
            <a:r>
              <a:rPr lang="de-DE" sz="1100" dirty="0" err="1"/>
              <a:t>website</a:t>
            </a:r>
            <a:r>
              <a:rPr lang="de-DE" sz="1100" dirty="0"/>
              <a:t> to </a:t>
            </a:r>
            <a:r>
              <a:rPr lang="de-DE" sz="1100" dirty="0" err="1"/>
              <a:t>accompany</a:t>
            </a:r>
            <a:r>
              <a:rPr lang="de-DE" sz="1100" dirty="0"/>
              <a:t> </a:t>
            </a:r>
            <a:r>
              <a:rPr lang="de-DE" sz="1100" dirty="0" err="1"/>
              <a:t>branding</a:t>
            </a:r>
            <a:r>
              <a:rPr lang="de-DE" sz="1100" dirty="0"/>
              <a:t> relaunch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Converted</a:t>
            </a:r>
            <a:r>
              <a:rPr lang="de-DE" sz="1100" dirty="0"/>
              <a:t> Flash-</a:t>
            </a:r>
            <a:r>
              <a:rPr lang="de-DE" sz="1100" dirty="0" err="1"/>
              <a:t>based</a:t>
            </a:r>
            <a:r>
              <a:rPr lang="de-DE" sz="1100" dirty="0"/>
              <a:t> </a:t>
            </a:r>
            <a:r>
              <a:rPr lang="de-DE" sz="1100" dirty="0" err="1"/>
              <a:t>navigation</a:t>
            </a:r>
            <a:r>
              <a:rPr lang="de-DE" sz="1100" dirty="0"/>
              <a:t> to HTML5 </a:t>
            </a:r>
            <a:r>
              <a:rPr lang="de-DE" sz="1100" dirty="0" err="1"/>
              <a:t>standard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Optimized</a:t>
            </a:r>
            <a:r>
              <a:rPr lang="de-DE" sz="1100" dirty="0"/>
              <a:t> </a:t>
            </a:r>
            <a:r>
              <a:rPr lang="de-DE" sz="1100" dirty="0" err="1"/>
              <a:t>website</a:t>
            </a:r>
            <a:r>
              <a:rPr lang="de-DE" sz="1100" dirty="0"/>
              <a:t> for all </a:t>
            </a:r>
            <a:r>
              <a:rPr lang="de-DE" sz="1100" dirty="0" err="1"/>
              <a:t>screens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Developed</a:t>
            </a:r>
            <a:r>
              <a:rPr lang="de-DE" sz="1100" dirty="0"/>
              <a:t> mobile </a:t>
            </a:r>
            <a:r>
              <a:rPr lang="de-DE" sz="1100" dirty="0" err="1"/>
              <a:t>version</a:t>
            </a:r>
            <a:endParaRPr lang="de-DE" sz="1100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xmlns="" id="{7985D57C-0FED-4D02-B0B7-DD735972A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0" b="3"/>
          <a:stretch/>
        </p:blipFill>
        <p:spPr>
          <a:xfrm>
            <a:off x="771821" y="525208"/>
            <a:ext cx="1909871" cy="190986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72AC82A4-29A9-46F7-8E26-95B433D588F4}"/>
              </a:ext>
            </a:extLst>
          </p:cNvPr>
          <p:cNvSpPr/>
          <p:nvPr/>
        </p:nvSpPr>
        <p:spPr>
          <a:xfrm>
            <a:off x="3454295" y="525208"/>
            <a:ext cx="3405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>
                <a:ln w="0"/>
                <a:solidFill>
                  <a:schemeClr val="bg1"/>
                </a:solidFill>
                <a:latin typeface="Rockwell Extra Bold" panose="02060903040505020403" pitchFamily="18" charset="0"/>
                <a:cs typeface="Biome Light" panose="020B0502040204020203" pitchFamily="34" charset="0"/>
              </a:rPr>
              <a:t>ROISO</a:t>
            </a:r>
          </a:p>
          <a:p>
            <a:pPr algn="ctr"/>
            <a:r>
              <a:rPr lang="de-DE" sz="3600" b="1" dirty="0">
                <a:ln w="0"/>
                <a:solidFill>
                  <a:schemeClr val="bg1"/>
                </a:solidFill>
                <a:latin typeface="Rockwell Extra Bold" panose="02060903040505020403" pitchFamily="18" charset="0"/>
                <a:cs typeface="Biome Light" panose="020B0502040204020203" pitchFamily="34" charset="0"/>
              </a:rPr>
              <a:t>HATOURSEN</a:t>
            </a:r>
          </a:p>
        </p:txBody>
      </p:sp>
    </p:spTree>
    <p:extLst>
      <p:ext uri="{BB962C8B-B14F-4D97-AF65-F5344CB8AC3E}">
        <p14:creationId xmlns:p14="http://schemas.microsoft.com/office/powerpoint/2010/main" val="189875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89E5B2B-D5D7-412E-BAB2-DFE64C688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9"/>
          <a:stretch/>
        </p:blipFill>
        <p:spPr>
          <a:xfrm>
            <a:off x="647954" y="483790"/>
            <a:ext cx="1791194" cy="1791196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3" name="Rahmen 2">
            <a:extLst>
              <a:ext uri="{FF2B5EF4-FFF2-40B4-BE49-F238E27FC236}">
                <a16:creationId xmlns:a16="http://schemas.microsoft.com/office/drawing/2014/main" xmlns="" id="{381B568C-9F89-4C20-AE04-CD626F46DD70}"/>
              </a:ext>
            </a:extLst>
          </p:cNvPr>
          <p:cNvSpPr/>
          <p:nvPr/>
        </p:nvSpPr>
        <p:spPr>
          <a:xfrm>
            <a:off x="0" y="0"/>
            <a:ext cx="7559675" cy="10439400"/>
          </a:xfrm>
          <a:prstGeom prst="frame">
            <a:avLst>
              <a:gd name="adj1" fmla="val 3974"/>
            </a:avLst>
          </a:prstGeom>
          <a:solidFill>
            <a:srgbClr val="FFE0C1"/>
          </a:solidFill>
          <a:ln>
            <a:solidFill>
              <a:srgbClr val="FFE0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DDF5BF4E-FEFD-4A4C-8F39-F84FC8B01047}"/>
              </a:ext>
            </a:extLst>
          </p:cNvPr>
          <p:cNvSpPr/>
          <p:nvPr/>
        </p:nvSpPr>
        <p:spPr>
          <a:xfrm>
            <a:off x="3042327" y="883998"/>
            <a:ext cx="145803" cy="400111"/>
          </a:xfrm>
          <a:prstGeom prst="rect">
            <a:avLst/>
          </a:prstGeom>
          <a:solidFill>
            <a:srgbClr val="C59B6D"/>
          </a:solidFill>
          <a:ln>
            <a:solidFill>
              <a:srgbClr val="C59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1997548-FE9D-403D-AED8-6C48EF29DE2A}"/>
              </a:ext>
            </a:extLst>
          </p:cNvPr>
          <p:cNvSpPr/>
          <p:nvPr/>
        </p:nvSpPr>
        <p:spPr>
          <a:xfrm>
            <a:off x="3028812" y="809381"/>
            <a:ext cx="37782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3200" b="1" dirty="0">
                <a:latin typeface="Abadi Extra Light" panose="020B0604020202020204" pitchFamily="34" charset="0"/>
              </a:rPr>
              <a:t>NADIZZ   FUTOURZZ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DAB2DD6C-33B0-4CA4-8073-C9607EF38920}"/>
              </a:ext>
            </a:extLst>
          </p:cNvPr>
          <p:cNvSpPr txBox="1"/>
          <p:nvPr/>
        </p:nvSpPr>
        <p:spPr>
          <a:xfrm>
            <a:off x="3312889" y="1473679"/>
            <a:ext cx="295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59B6D"/>
                </a:solidFill>
                <a:latin typeface="Abadi Extra Light" panose="020B0604020202020204" pitchFamily="34" charset="0"/>
              </a:rPr>
              <a:t>P R O J E C T    M A N A G E 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4797EA12-A28F-4E9A-BB56-9FB450F36E89}"/>
              </a:ext>
            </a:extLst>
          </p:cNvPr>
          <p:cNvSpPr/>
          <p:nvPr/>
        </p:nvSpPr>
        <p:spPr>
          <a:xfrm>
            <a:off x="728071" y="2320805"/>
            <a:ext cx="2128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  </a:t>
            </a:r>
            <a:r>
              <a:rPr lang="de-D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emailemail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@gmail.com</a:t>
            </a:r>
            <a:endParaRPr lang="de-DE" sz="1100" dirty="0">
              <a:solidFill>
                <a:schemeClr val="tx1">
                  <a:lumMod val="85000"/>
                  <a:lumOff val="15000"/>
                </a:schemeClr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8" name="Grafik 7" descr="E-Mail">
            <a:extLst>
              <a:ext uri="{FF2B5EF4-FFF2-40B4-BE49-F238E27FC236}">
                <a16:creationId xmlns:a16="http://schemas.microsoft.com/office/drawing/2014/main" xmlns="" id="{7B1DE79B-6914-4FE4-8E35-E27EA08E3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7954" y="2307169"/>
            <a:ext cx="248888" cy="248888"/>
          </a:xfrm>
          <a:prstGeom prst="rect">
            <a:avLst/>
          </a:prstGeom>
        </p:spPr>
      </p:pic>
      <p:pic>
        <p:nvPicPr>
          <p:cNvPr id="9" name="Grafik 8" descr="Telefon">
            <a:extLst>
              <a:ext uri="{FF2B5EF4-FFF2-40B4-BE49-F238E27FC236}">
                <a16:creationId xmlns:a16="http://schemas.microsoft.com/office/drawing/2014/main" xmlns="" id="{4E48185F-14F9-473C-9598-771DC6696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33046" y="2246289"/>
            <a:ext cx="342449" cy="342449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A2EADA33-8338-4982-8D69-59C68B46BC47}"/>
              </a:ext>
            </a:extLst>
          </p:cNvPr>
          <p:cNvCxnSpPr>
            <a:cxnSpLocks/>
          </p:cNvCxnSpPr>
          <p:nvPr/>
        </p:nvCxnSpPr>
        <p:spPr>
          <a:xfrm>
            <a:off x="497308" y="2617704"/>
            <a:ext cx="6659535" cy="0"/>
          </a:xfrm>
          <a:prstGeom prst="line">
            <a:avLst/>
          </a:prstGeom>
          <a:ln w="28575">
            <a:solidFill>
              <a:srgbClr val="C59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hlinkClick r:id="rId7"/>
            <a:extLst>
              <a:ext uri="{FF2B5EF4-FFF2-40B4-BE49-F238E27FC236}">
                <a16:creationId xmlns:a16="http://schemas.microsoft.com/office/drawing/2014/main" xmlns="" id="{F047242C-A603-47C3-B31A-56276C832F5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59B6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2995" y="2323000"/>
            <a:ext cx="244385" cy="237427"/>
          </a:xfrm>
          <a:prstGeom prst="rect">
            <a:avLst/>
          </a:prstGeom>
          <a:ln>
            <a:noFill/>
          </a:ln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1AB89A5D-A161-4C96-AB04-A18250559968}"/>
              </a:ext>
            </a:extLst>
          </p:cNvPr>
          <p:cNvSpPr/>
          <p:nvPr/>
        </p:nvSpPr>
        <p:spPr>
          <a:xfrm>
            <a:off x="2481279" y="2241659"/>
            <a:ext cx="1577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+</a:t>
            </a:r>
            <a:r>
              <a:rPr lang="de-D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49(0)15667444444</a:t>
            </a:r>
            <a:endParaRPr lang="de-DE" dirty="0"/>
          </a:p>
        </p:txBody>
      </p:sp>
      <p:pic>
        <p:nvPicPr>
          <p:cNvPr id="17" name="Grafik 16" descr="Internet">
            <a:extLst>
              <a:ext uri="{FF2B5EF4-FFF2-40B4-BE49-F238E27FC236}">
                <a16:creationId xmlns:a16="http://schemas.microsoft.com/office/drawing/2014/main" xmlns="" id="{2D0C5DAB-EE61-4AFE-A9CF-9BBFEF8DCD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111699" y="2246289"/>
            <a:ext cx="390850" cy="39085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68EDB99-51B7-4432-B7C5-32C399D19B28}"/>
              </a:ext>
            </a:extLst>
          </p:cNvPr>
          <p:cNvSpPr/>
          <p:nvPr/>
        </p:nvSpPr>
        <p:spPr>
          <a:xfrm>
            <a:off x="4366891" y="2237029"/>
            <a:ext cx="1283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www.nadizzf.com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E6C9D369-8235-4A9D-98B0-A0C75398E4BD}"/>
              </a:ext>
            </a:extLst>
          </p:cNvPr>
          <p:cNvSpPr/>
          <p:nvPr/>
        </p:nvSpPr>
        <p:spPr>
          <a:xfrm>
            <a:off x="5823243" y="2214050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</a:t>
            </a:r>
            <a:r>
              <a:rPr lang="de-DE" sz="1000" dirty="0">
                <a:latin typeface="Abadi Extra Light" panose="020B0604020202020204" pitchFamily="34" charset="0"/>
              </a:rPr>
              <a:t>NADIZZFUTOURZZ</a:t>
            </a:r>
            <a:endParaRPr lang="de-DE" sz="1200" dirty="0">
              <a:latin typeface="Abadi Extra Light" panose="020B0604020202020204" pitchFamily="34" charset="0"/>
            </a:endParaRPr>
          </a:p>
        </p:txBody>
      </p:sp>
      <p:graphicFrame>
        <p:nvGraphicFramePr>
          <p:cNvPr id="24" name="Tabelle 26">
            <a:extLst>
              <a:ext uri="{FF2B5EF4-FFF2-40B4-BE49-F238E27FC236}">
                <a16:creationId xmlns:a16="http://schemas.microsoft.com/office/drawing/2014/main" xmlns="" id="{DA4D5A72-1028-405D-953F-7125B0ABE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18548"/>
              </p:ext>
            </p:extLst>
          </p:nvPr>
        </p:nvGraphicFramePr>
        <p:xfrm>
          <a:off x="715800" y="4107808"/>
          <a:ext cx="2117809" cy="461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809">
                  <a:extLst>
                    <a:ext uri="{9D8B030D-6E8A-4147-A177-3AD203B41FA5}">
                      <a16:colId xmlns:a16="http://schemas.microsoft.com/office/drawing/2014/main" xmlns="" val="3393623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6480072"/>
                  </a:ext>
                </a:extLst>
              </a:tr>
              <a:tr h="375856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32501"/>
                  </a:ext>
                </a:extLst>
              </a:tr>
              <a:tr h="22663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Abadi Extra Light" panose="020B0604020202020204" pitchFamily="34" charset="0"/>
                        </a:rPr>
                        <a:t>IT</a:t>
                      </a:r>
                    </a:p>
                    <a:p>
                      <a:pPr algn="l"/>
                      <a:r>
                        <a:rPr lang="en-US" sz="1100" dirty="0">
                          <a:latin typeface="Abadi Extra Light" panose="020B0604020202020204" pitchFamily="34" charset="0"/>
                        </a:rPr>
                        <a:t>MS office</a:t>
                      </a:r>
                    </a:p>
                    <a:p>
                      <a:pPr algn="l"/>
                      <a:r>
                        <a:rPr lang="en-US" sz="1100" dirty="0">
                          <a:latin typeface="Abadi Extra Light" panose="020B0604020202020204" pitchFamily="34" charset="0"/>
                        </a:rPr>
                        <a:t>Python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SQL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Tableau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Java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  <a:p>
                      <a:pPr algn="l"/>
                      <a:endParaRPr lang="en-US" sz="1100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LANGUAGES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Abadi Extra Light" panose="020B0604020202020204" pitchFamily="34" charset="0"/>
                        </a:rPr>
                        <a:t>EN, DE, IT – </a:t>
                      </a:r>
                      <a:r>
                        <a:rPr lang="de-DE" sz="105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</a:rPr>
                        <a:t>C2</a:t>
                      </a:r>
                      <a:endParaRPr lang="de-DE" sz="1100" dirty="0">
                        <a:latin typeface="Abadi Extra Light" panose="020B0604020202020204" pitchFamily="34" charset="0"/>
                      </a:endParaRPr>
                    </a:p>
                    <a:p>
                      <a:pPr algn="l"/>
                      <a:r>
                        <a:rPr lang="de-DE" sz="1100" dirty="0">
                          <a:latin typeface="Abadi Extra Light" panose="020B0604020202020204" pitchFamily="34" charset="0"/>
                        </a:rPr>
                        <a:t>ES – </a:t>
                      </a:r>
                      <a:r>
                        <a:rPr lang="de-DE" sz="1050" dirty="0">
                          <a:latin typeface="Abadi Extra Light" panose="020B0604020202020204" pitchFamily="34" charset="0"/>
                        </a:rPr>
                        <a:t>Native </a:t>
                      </a:r>
                      <a:r>
                        <a:rPr lang="de-DE" sz="1050" dirty="0" err="1">
                          <a:latin typeface="Abadi Extra Light" panose="020B0604020202020204" pitchFamily="34" charset="0"/>
                        </a:rPr>
                        <a:t>speaker</a:t>
                      </a:r>
                      <a:endParaRPr lang="de-DE" sz="1050" dirty="0">
                        <a:latin typeface="Abadi Extra Light" panose="020B0604020202020204" pitchFamily="34" charset="0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CORE COMPETENCE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Data analytics, agile project management, data driven decisions, predictive analytics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INDUSTRY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AI </a:t>
                      </a:r>
                      <a:r>
                        <a:rPr lang="en-US" sz="1100" b="0" kern="1200" dirty="0" err="1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althorithms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, data science training, data use-case rollout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9091841"/>
                  </a:ext>
                </a:extLst>
              </a:tr>
            </a:tbl>
          </a:graphicData>
        </a:graphic>
      </p:graphicFrame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8E30D135-BE9D-469A-87C2-273D714CEA55}"/>
              </a:ext>
            </a:extLst>
          </p:cNvPr>
          <p:cNvSpPr/>
          <p:nvPr/>
        </p:nvSpPr>
        <p:spPr>
          <a:xfrm>
            <a:off x="3668898" y="8817637"/>
            <a:ext cx="1981694" cy="270412"/>
          </a:xfrm>
          <a:prstGeom prst="rect">
            <a:avLst/>
          </a:prstGeom>
          <a:solidFill>
            <a:srgbClr val="C59B6D">
              <a:alpha val="48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64B62A90-AE3E-469E-91CC-49C580EB6EAA}"/>
              </a:ext>
            </a:extLst>
          </p:cNvPr>
          <p:cNvSpPr/>
          <p:nvPr/>
        </p:nvSpPr>
        <p:spPr>
          <a:xfrm>
            <a:off x="3638151" y="2846908"/>
            <a:ext cx="1981694" cy="270412"/>
          </a:xfrm>
          <a:prstGeom prst="rect">
            <a:avLst/>
          </a:prstGeom>
          <a:solidFill>
            <a:srgbClr val="C59B6D">
              <a:alpha val="48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CF0F5115-77D0-498B-8422-A68469129E77}"/>
              </a:ext>
            </a:extLst>
          </p:cNvPr>
          <p:cNvSpPr/>
          <p:nvPr/>
        </p:nvSpPr>
        <p:spPr>
          <a:xfrm>
            <a:off x="768968" y="4471949"/>
            <a:ext cx="1981694" cy="270412"/>
          </a:xfrm>
          <a:prstGeom prst="rect">
            <a:avLst/>
          </a:prstGeom>
          <a:solidFill>
            <a:srgbClr val="C59B6D">
              <a:alpha val="48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2159C1DF-BE57-4450-8AC2-00CE8D8A7FD1}"/>
              </a:ext>
            </a:extLst>
          </p:cNvPr>
          <p:cNvSpPr txBox="1"/>
          <p:nvPr/>
        </p:nvSpPr>
        <p:spPr>
          <a:xfrm>
            <a:off x="3599719" y="3108839"/>
            <a:ext cx="321328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2015 -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now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Frontend Project Manager</a:t>
            </a:r>
          </a:p>
          <a:p>
            <a:r>
              <a:rPr lang="de-DE" sz="1200" b="1" dirty="0">
                <a:latin typeface="Abadi Extra Light" panose="020B0604020202020204" pitchFamily="34" charset="0"/>
              </a:rPr>
              <a:t>INTERNATIONAL  FIRM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Abadi Extra Light" panose="020B0604020202020204" pitchFamily="34" charset="0"/>
              </a:rPr>
              <a:t>Frontend Web Technologien und Frameworks (HTML 5,SCSS/CSS, Angular und </a:t>
            </a:r>
            <a:r>
              <a:rPr lang="de-DE" sz="1100" dirty="0" err="1">
                <a:latin typeface="Abadi Extra Light" panose="020B0604020202020204" pitchFamily="34" charset="0"/>
              </a:rPr>
              <a:t>TypeScript</a:t>
            </a:r>
            <a:r>
              <a:rPr lang="de-DE" sz="1100" dirty="0">
                <a:latin typeface="Abadi Extra Light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>
                <a:latin typeface="Abadi Extra Light" panose="020B0604020202020204" pitchFamily="34" charset="0"/>
              </a:rPr>
              <a:t>Continuous</a:t>
            </a:r>
            <a:r>
              <a:rPr lang="de-DE" sz="1100" dirty="0">
                <a:latin typeface="Abadi Extra Light" panose="020B0604020202020204" pitchFamily="34" charset="0"/>
              </a:rPr>
              <a:t> Integration, </a:t>
            </a:r>
            <a:r>
              <a:rPr lang="de-DE" sz="1100" dirty="0" err="1">
                <a:latin typeface="Abadi Extra Light" panose="020B0604020202020204" pitchFamily="34" charset="0"/>
              </a:rPr>
              <a:t>Build</a:t>
            </a:r>
            <a:r>
              <a:rPr lang="de-DE" sz="1100" dirty="0">
                <a:latin typeface="Abadi Extra Light" panose="020B0604020202020204" pitchFamily="34" charset="0"/>
              </a:rPr>
              <a:t> und Release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Abadi Extra Light" panose="020B0604020202020204" pitchFamily="34" charset="0"/>
              </a:rPr>
              <a:t>Agilen Software-Entwicklungsmethoden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Abadi Extra Light" panose="020B0604020202020204" pitchFamily="34" charset="0"/>
              </a:rPr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de-DE" sz="1200" dirty="0"/>
          </a:p>
          <a:p>
            <a:endParaRPr lang="de-DE" sz="1200" b="1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088F31C0-E819-4D1A-B95D-483ACCC8053B}"/>
              </a:ext>
            </a:extLst>
          </p:cNvPr>
          <p:cNvSpPr txBox="1"/>
          <p:nvPr/>
        </p:nvSpPr>
        <p:spPr>
          <a:xfrm>
            <a:off x="3566378" y="5192481"/>
            <a:ext cx="321328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2012 - 2015</a:t>
            </a:r>
          </a:p>
          <a:p>
            <a:r>
              <a:rPr lang="de-DE" sz="1400" b="1" dirty="0"/>
              <a:t>Web-designer</a:t>
            </a:r>
          </a:p>
          <a:p>
            <a:r>
              <a:rPr lang="de-DE" sz="1200" b="1" dirty="0">
                <a:latin typeface="Abadi Extra Light" panose="020B0604020202020204" pitchFamily="34" charset="0"/>
              </a:rPr>
              <a:t>COMPANY 1234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Abadi Extra Light" panose="020B0604020202020204" pitchFamily="34" charset="0"/>
              </a:rPr>
              <a:t>Responsive Web Designs</a:t>
            </a:r>
            <a:endParaRPr lang="en-US" sz="1100" dirty="0">
              <a:latin typeface="Abadi Extra Light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badi Extra Light" panose="020B0604020202020204" pitchFamily="34" charset="0"/>
              </a:rPr>
              <a:t>Activity Planning and Sequencing, </a:t>
            </a:r>
            <a:r>
              <a:rPr lang="de-DE" sz="1100" dirty="0" err="1">
                <a:latin typeface="Abadi Extra Light" panose="020B0604020202020204" pitchFamily="34" charset="0"/>
              </a:rPr>
              <a:t>Continuous</a:t>
            </a:r>
            <a:r>
              <a:rPr lang="de-DE" sz="1100" dirty="0">
                <a:latin typeface="Abadi Extra Light" panose="020B0604020202020204" pitchFamily="34" charset="0"/>
              </a:rPr>
              <a:t> Integration, </a:t>
            </a:r>
            <a:r>
              <a:rPr lang="de-DE" sz="1100" dirty="0" err="1">
                <a:latin typeface="Abadi Extra Light" panose="020B0604020202020204" pitchFamily="34" charset="0"/>
              </a:rPr>
              <a:t>Build</a:t>
            </a:r>
            <a:r>
              <a:rPr lang="de-DE" sz="1100" dirty="0">
                <a:latin typeface="Abadi Extra Light" panose="020B0604020202020204" pitchFamily="34" charset="0"/>
              </a:rPr>
              <a:t> und Release Management</a:t>
            </a:r>
            <a:endParaRPr lang="en-US" sz="1100" dirty="0">
              <a:latin typeface="Abadi Extra Light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badi Extra Light" panose="020B0604020202020204" pitchFamily="34" charset="0"/>
              </a:rPr>
              <a:t>Resource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>
                <a:latin typeface="Abadi Extra Light" panose="020B0604020202020204" pitchFamily="34" charset="0"/>
              </a:rPr>
              <a:t>Git</a:t>
            </a:r>
            <a:r>
              <a:rPr lang="de-DE" sz="1100" dirty="0">
                <a:latin typeface="Abadi Extra Light" panose="020B0604020202020204" pitchFamily="34" charset="0"/>
              </a:rPr>
              <a:t>, Docker und Microservices, 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xmlns="" id="{18D80CF8-1006-403E-A826-09ACD8CD82B5}"/>
              </a:ext>
            </a:extLst>
          </p:cNvPr>
          <p:cNvSpPr/>
          <p:nvPr/>
        </p:nvSpPr>
        <p:spPr>
          <a:xfrm>
            <a:off x="735627" y="4440360"/>
            <a:ext cx="7200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xmlns="" id="{4A15E216-F749-422B-BD81-7B212D024CA6}"/>
              </a:ext>
            </a:extLst>
          </p:cNvPr>
          <p:cNvSpPr/>
          <p:nvPr/>
        </p:nvSpPr>
        <p:spPr>
          <a:xfrm>
            <a:off x="3570037" y="2805496"/>
            <a:ext cx="12186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xmlns="" id="{664D9AE9-8C04-402A-AEAE-DE9E42D28F15}"/>
              </a:ext>
            </a:extLst>
          </p:cNvPr>
          <p:cNvSpPr/>
          <p:nvPr/>
        </p:nvSpPr>
        <p:spPr>
          <a:xfrm>
            <a:off x="3675878" y="8783566"/>
            <a:ext cx="11961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xmlns="" id="{4ABBAE45-83CE-4DB0-BBA3-209759790B96}"/>
              </a:ext>
            </a:extLst>
          </p:cNvPr>
          <p:cNvSpPr txBox="1"/>
          <p:nvPr/>
        </p:nvSpPr>
        <p:spPr>
          <a:xfrm>
            <a:off x="3668898" y="9156191"/>
            <a:ext cx="224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badi Extra Light" panose="020B0604020202020204" pitchFamily="34" charset="0"/>
              </a:rPr>
              <a:t>2011-2012    </a:t>
            </a:r>
          </a:p>
          <a:p>
            <a:r>
              <a:rPr lang="de-DE" sz="1100" b="1" dirty="0" err="1">
                <a:latin typeface="Abadi Extra Light" panose="020B0604020202020204" pitchFamily="34" charset="0"/>
              </a:rPr>
              <a:t>BSc</a:t>
            </a:r>
            <a:r>
              <a:rPr lang="de-DE" sz="1100" b="1" dirty="0">
                <a:latin typeface="Abadi Extra Light" panose="020B0604020202020204" pitchFamily="34" charset="0"/>
              </a:rPr>
              <a:t> International Economics </a:t>
            </a:r>
            <a:r>
              <a:rPr lang="de-DE" sz="1200" b="1" dirty="0"/>
              <a:t>	  </a:t>
            </a:r>
          </a:p>
          <a:p>
            <a:r>
              <a:rPr lang="de-DE" sz="1100" dirty="0">
                <a:latin typeface="Abadi Extra Light" panose="020B0604020202020204" pitchFamily="34" charset="0"/>
              </a:rPr>
              <a:t>Chicago University</a:t>
            </a:r>
          </a:p>
          <a:p>
            <a:r>
              <a:rPr lang="en-US" sz="1100" dirty="0">
                <a:latin typeface="Abadi Extra Light" panose="020B0604020202020204" pitchFamily="34" charset="0"/>
              </a:rPr>
              <a:t>- Focus area: macroeconomics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Abadi Extra Light" panose="020B0604020202020204" pitchFamily="34" charset="0"/>
              </a:rPr>
              <a:t>Graduation average 1,7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xmlns="" id="{03CD6ABB-3F34-43C1-BBEA-28D32BC9913D}"/>
              </a:ext>
            </a:extLst>
          </p:cNvPr>
          <p:cNvSpPr/>
          <p:nvPr/>
        </p:nvSpPr>
        <p:spPr>
          <a:xfrm>
            <a:off x="1428542" y="5154021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Abadi Extra Light" panose="020B0604020202020204" pitchFamily="34" charset="0"/>
              </a:rPr>
              <a:t>Advanced</a:t>
            </a:r>
            <a:endParaRPr lang="de-DE" sz="9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xmlns="" id="{B90BF0E9-ABEA-41F8-AD75-45DF116A5D81}"/>
              </a:ext>
            </a:extLst>
          </p:cNvPr>
          <p:cNvSpPr/>
          <p:nvPr/>
        </p:nvSpPr>
        <p:spPr>
          <a:xfrm>
            <a:off x="1441675" y="5577653"/>
            <a:ext cx="45719" cy="274633"/>
          </a:xfrm>
          <a:prstGeom prst="rect">
            <a:avLst/>
          </a:prstGeom>
          <a:solidFill>
            <a:srgbClr val="FFE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55C85A4B-006B-4CB7-9C70-24928B44EF39}"/>
              </a:ext>
            </a:extLst>
          </p:cNvPr>
          <p:cNvSpPr/>
          <p:nvPr/>
        </p:nvSpPr>
        <p:spPr>
          <a:xfrm>
            <a:off x="1441673" y="5870008"/>
            <a:ext cx="45719" cy="221216"/>
          </a:xfrm>
          <a:prstGeom prst="rect">
            <a:avLst/>
          </a:prstGeom>
          <a:solidFill>
            <a:srgbClr val="FFE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AD4C4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xmlns="" id="{B1FD1131-2F3D-4DDA-A1E1-50761463BBD5}"/>
              </a:ext>
            </a:extLst>
          </p:cNvPr>
          <p:cNvSpPr/>
          <p:nvPr/>
        </p:nvSpPr>
        <p:spPr>
          <a:xfrm>
            <a:off x="1441674" y="4862007"/>
            <a:ext cx="45719" cy="698265"/>
          </a:xfrm>
          <a:prstGeom prst="rect">
            <a:avLst/>
          </a:prstGeom>
          <a:solidFill>
            <a:srgbClr val="C59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xmlns="" id="{9DF876B3-F8F7-4068-9808-C4A18259BE33}"/>
              </a:ext>
            </a:extLst>
          </p:cNvPr>
          <p:cNvSpPr/>
          <p:nvPr/>
        </p:nvSpPr>
        <p:spPr>
          <a:xfrm>
            <a:off x="1432225" y="5560110"/>
            <a:ext cx="6415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Abadi Extra Light" panose="020B0604020202020204" pitchFamily="34" charset="0"/>
              </a:rPr>
              <a:t>Very good</a:t>
            </a:r>
            <a:endParaRPr lang="de-DE" sz="9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xmlns="" id="{663ED756-169E-482E-8BE2-0BE89C4B9A25}"/>
              </a:ext>
            </a:extLst>
          </p:cNvPr>
          <p:cNvSpPr/>
          <p:nvPr/>
        </p:nvSpPr>
        <p:spPr>
          <a:xfrm>
            <a:off x="1432225" y="5837653"/>
            <a:ext cx="4219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Abadi Extra Light" panose="020B0604020202020204" pitchFamily="34" charset="0"/>
              </a:rPr>
              <a:t>Basic</a:t>
            </a:r>
            <a:endParaRPr lang="de-DE" sz="9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xmlns="" id="{8FFF8B66-4ACA-414E-A74F-64FD841503FB}"/>
              </a:ext>
            </a:extLst>
          </p:cNvPr>
          <p:cNvCxnSpPr>
            <a:cxnSpLocks/>
          </p:cNvCxnSpPr>
          <p:nvPr/>
        </p:nvCxnSpPr>
        <p:spPr>
          <a:xfrm flipH="1" flipV="1">
            <a:off x="3055209" y="2614160"/>
            <a:ext cx="9012" cy="7530867"/>
          </a:xfrm>
          <a:prstGeom prst="line">
            <a:avLst/>
          </a:prstGeom>
          <a:ln w="28575">
            <a:solidFill>
              <a:srgbClr val="C59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>
            <a:extLst>
              <a:ext uri="{FF2B5EF4-FFF2-40B4-BE49-F238E27FC236}">
                <a16:creationId xmlns:a16="http://schemas.microsoft.com/office/drawing/2014/main" xmlns="" id="{33097B98-37E4-4D11-B72B-9A70C7D40676}"/>
              </a:ext>
            </a:extLst>
          </p:cNvPr>
          <p:cNvSpPr/>
          <p:nvPr/>
        </p:nvSpPr>
        <p:spPr>
          <a:xfrm>
            <a:off x="760956" y="2845279"/>
            <a:ext cx="1981694" cy="264266"/>
          </a:xfrm>
          <a:prstGeom prst="rect">
            <a:avLst/>
          </a:prstGeom>
          <a:solidFill>
            <a:srgbClr val="C59B6D">
              <a:alpha val="48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xmlns="" id="{C4C113C7-C193-4A04-A5F4-8658EC5D0DC8}"/>
              </a:ext>
            </a:extLst>
          </p:cNvPr>
          <p:cNvSpPr/>
          <p:nvPr/>
        </p:nvSpPr>
        <p:spPr>
          <a:xfrm>
            <a:off x="740163" y="2797721"/>
            <a:ext cx="8815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PROFILE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xmlns="" id="{19A1619E-9806-44DA-92B3-40092A48CE6F}"/>
              </a:ext>
            </a:extLst>
          </p:cNvPr>
          <p:cNvSpPr/>
          <p:nvPr/>
        </p:nvSpPr>
        <p:spPr>
          <a:xfrm>
            <a:off x="740163" y="3180262"/>
            <a:ext cx="19816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Abadi Extra Light" panose="020B0604020202020204" pitchFamily="34" charset="0"/>
              </a:rPr>
              <a:t>A professional profile is a brief summary of your skills, strengths, and key experiences. It also should convey what you are seeking or what you have to offer the person reading it. </a:t>
            </a:r>
            <a:endParaRPr lang="de-DE" sz="1100" dirty="0">
              <a:latin typeface="Abadi Extra Light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F4BAE4C5-3C98-48D5-B288-6B5C38AD7BA1}"/>
              </a:ext>
            </a:extLst>
          </p:cNvPr>
          <p:cNvSpPr/>
          <p:nvPr/>
        </p:nvSpPr>
        <p:spPr>
          <a:xfrm>
            <a:off x="768968" y="8979139"/>
            <a:ext cx="1981694" cy="270412"/>
          </a:xfrm>
          <a:prstGeom prst="rect">
            <a:avLst/>
          </a:prstGeom>
          <a:solidFill>
            <a:srgbClr val="C59B6D">
              <a:alpha val="48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xmlns="" id="{A89B85D3-F6A0-4119-8A48-91A4F59C83E8}"/>
              </a:ext>
            </a:extLst>
          </p:cNvPr>
          <p:cNvSpPr/>
          <p:nvPr/>
        </p:nvSpPr>
        <p:spPr>
          <a:xfrm>
            <a:off x="750492" y="8945068"/>
            <a:ext cx="12470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REFERENCES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4A67A14B-D906-4513-A431-31E6037B8FFA}"/>
              </a:ext>
            </a:extLst>
          </p:cNvPr>
          <p:cNvSpPr/>
          <p:nvPr/>
        </p:nvSpPr>
        <p:spPr>
          <a:xfrm>
            <a:off x="763669" y="9290883"/>
            <a:ext cx="16405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100" dirty="0">
                <a:latin typeface="Abadi Extra Light" panose="020B0604020202020204" pitchFamily="34" charset="0"/>
              </a:rPr>
              <a:t>Mr. ABCD EFGH</a:t>
            </a:r>
          </a:p>
          <a:p>
            <a:pPr>
              <a:spcAft>
                <a:spcPts val="0"/>
              </a:spcAft>
            </a:pPr>
            <a:r>
              <a:rPr lang="de-DE" sz="1100" dirty="0">
                <a:latin typeface="Abadi Extra Light" panose="020B0604020202020204" pitchFamily="34" charset="0"/>
              </a:rPr>
              <a:t>Head </a:t>
            </a:r>
            <a:r>
              <a:rPr lang="de-DE" sz="1100" dirty="0" err="1">
                <a:latin typeface="Abadi Extra Light" panose="020B0604020202020204" pitchFamily="34" charset="0"/>
              </a:rPr>
              <a:t>of</a:t>
            </a:r>
            <a:r>
              <a:rPr lang="de-DE" sz="1100" dirty="0">
                <a:latin typeface="Abadi Extra Light" panose="020B0604020202020204" pitchFamily="34" charset="0"/>
              </a:rPr>
              <a:t> Marketing, 1234</a:t>
            </a:r>
          </a:p>
          <a:p>
            <a:pPr>
              <a:spcAft>
                <a:spcPts val="0"/>
              </a:spcAft>
            </a:pPr>
            <a:r>
              <a:rPr lang="de-DE" sz="1100" dirty="0">
                <a:latin typeface="Abadi Extra Light" panose="020B0604020202020204" pitchFamily="34" charset="0"/>
              </a:rPr>
              <a:t>email@email.com   +49(0)15667444444</a:t>
            </a:r>
          </a:p>
          <a:p>
            <a:pPr algn="just">
              <a:spcAft>
                <a:spcPts val="0"/>
              </a:spcAft>
            </a:pPr>
            <a:endParaRPr lang="de-DE" sz="1100" i="1" dirty="0">
              <a:solidFill>
                <a:schemeClr val="tx1">
                  <a:lumMod val="85000"/>
                  <a:lumOff val="15000"/>
                </a:schemeClr>
              </a:solidFill>
              <a:latin typeface="Abadi Extra Light" panose="020B0604020202020204" pitchFamily="34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xmlns="" id="{8BD9B0C0-A6B1-463C-81F4-F2A18930FDCB}"/>
              </a:ext>
            </a:extLst>
          </p:cNvPr>
          <p:cNvSpPr/>
          <p:nvPr/>
        </p:nvSpPr>
        <p:spPr>
          <a:xfrm>
            <a:off x="3599719" y="7225680"/>
            <a:ext cx="377825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2012 - 2015</a:t>
            </a:r>
          </a:p>
          <a:p>
            <a:r>
              <a:rPr lang="de-DE" sz="1400" b="1" dirty="0"/>
              <a:t>Web-designer</a:t>
            </a:r>
          </a:p>
          <a:p>
            <a:r>
              <a:rPr lang="de-DE" sz="1200" b="1" dirty="0">
                <a:latin typeface="Abadi Extra Light" panose="020B0604020202020204" pitchFamily="34" charset="0"/>
              </a:rPr>
              <a:t>COMPANY 1234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Abadi Extra Light" panose="020B0604020202020204" pitchFamily="34" charset="0"/>
              </a:rPr>
              <a:t>Responsive Web Designs</a:t>
            </a:r>
            <a:endParaRPr lang="en-US" sz="1100" dirty="0">
              <a:latin typeface="Abadi Extra Light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badi Extra Light" panose="020B0604020202020204" pitchFamily="34" charset="0"/>
              </a:rPr>
              <a:t>Activity Planning and Sequencing, </a:t>
            </a:r>
            <a:r>
              <a:rPr lang="de-DE" sz="1100" dirty="0" err="1">
                <a:latin typeface="Abadi Extra Light" panose="020B0604020202020204" pitchFamily="34" charset="0"/>
              </a:rPr>
              <a:t>Continuous</a:t>
            </a:r>
            <a:r>
              <a:rPr lang="de-DE" sz="1100" dirty="0">
                <a:latin typeface="Abadi Extra Light" panose="020B0604020202020204" pitchFamily="34" charset="0"/>
              </a:rPr>
              <a:t> Integration, </a:t>
            </a:r>
            <a:r>
              <a:rPr lang="de-DE" sz="1100" dirty="0" err="1">
                <a:latin typeface="Abadi Extra Light" panose="020B0604020202020204" pitchFamily="34" charset="0"/>
              </a:rPr>
              <a:t>Build</a:t>
            </a:r>
            <a:r>
              <a:rPr lang="de-DE" sz="1100" dirty="0">
                <a:latin typeface="Abadi Extra Light" panose="020B0604020202020204" pitchFamily="34" charset="0"/>
              </a:rPr>
              <a:t> und Release Management</a:t>
            </a:r>
            <a:endParaRPr lang="en-US" sz="1600" dirty="0">
              <a:latin typeface="Abadi Extra Light" panose="020B0604020202020204" pitchFamily="34" charset="0"/>
            </a:endParaRPr>
          </a:p>
        </p:txBody>
      </p:sp>
      <p:pic>
        <p:nvPicPr>
          <p:cNvPr id="62" name="Grafik 61" descr="Kopf mit Zahnrädern">
            <a:extLst>
              <a:ext uri="{FF2B5EF4-FFF2-40B4-BE49-F238E27FC236}">
                <a16:creationId xmlns:a16="http://schemas.microsoft.com/office/drawing/2014/main" xmlns="" id="{3E44BCE9-3383-4E57-913D-8574209F69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51483" y="4406870"/>
            <a:ext cx="384144" cy="384144"/>
          </a:xfrm>
          <a:prstGeom prst="rect">
            <a:avLst/>
          </a:prstGeom>
        </p:spPr>
      </p:pic>
      <p:pic>
        <p:nvPicPr>
          <p:cNvPr id="64" name="Grafik 63" descr="Geöffnetes Buch">
            <a:extLst>
              <a:ext uri="{FF2B5EF4-FFF2-40B4-BE49-F238E27FC236}">
                <a16:creationId xmlns:a16="http://schemas.microsoft.com/office/drawing/2014/main" xmlns="" id="{28D5BFF7-CFBC-43D0-B754-BC9F43400E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223104" y="8785749"/>
            <a:ext cx="318637" cy="318637"/>
          </a:xfrm>
          <a:prstGeom prst="rect">
            <a:avLst/>
          </a:prstGeom>
        </p:spPr>
      </p:pic>
      <p:pic>
        <p:nvPicPr>
          <p:cNvPr id="66" name="Grafik 65" descr="Aktenkoffer">
            <a:extLst>
              <a:ext uri="{FF2B5EF4-FFF2-40B4-BE49-F238E27FC236}">
                <a16:creationId xmlns:a16="http://schemas.microsoft.com/office/drawing/2014/main" xmlns="" id="{6B329B7C-4B27-4EA7-A39A-BD7D876C5F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77488" y="2816047"/>
            <a:ext cx="332134" cy="332134"/>
          </a:xfrm>
          <a:prstGeom prst="rect">
            <a:avLst/>
          </a:prstGeom>
        </p:spPr>
      </p:pic>
      <p:pic>
        <p:nvPicPr>
          <p:cNvPr id="68" name="Grafik 67" descr="Marketing">
            <a:extLst>
              <a:ext uri="{FF2B5EF4-FFF2-40B4-BE49-F238E27FC236}">
                <a16:creationId xmlns:a16="http://schemas.microsoft.com/office/drawing/2014/main" xmlns="" id="{B11D7FF0-9AD9-4A68-A820-624A0AC159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43927" y="8895977"/>
            <a:ext cx="384144" cy="384144"/>
          </a:xfrm>
          <a:prstGeom prst="rect">
            <a:avLst/>
          </a:prstGeom>
        </p:spPr>
      </p:pic>
      <p:pic>
        <p:nvPicPr>
          <p:cNvPr id="70" name="Grafik 69" descr="Glühbirne und Zahnrad">
            <a:extLst>
              <a:ext uri="{FF2B5EF4-FFF2-40B4-BE49-F238E27FC236}">
                <a16:creationId xmlns:a16="http://schemas.microsoft.com/office/drawing/2014/main" xmlns="" id="{1C6E5825-7574-48B5-AB15-CFBDF3EC663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232905" y="2747297"/>
            <a:ext cx="415136" cy="4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6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D1F50823-90B4-41AB-AC27-D970716F1089}"/>
              </a:ext>
            </a:extLst>
          </p:cNvPr>
          <p:cNvSpPr/>
          <p:nvPr/>
        </p:nvSpPr>
        <p:spPr>
          <a:xfrm>
            <a:off x="74462" y="2318248"/>
            <a:ext cx="2679666" cy="801560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6817542-78EF-41C3-B6A3-8A4C9463FAD6}"/>
              </a:ext>
            </a:extLst>
          </p:cNvPr>
          <p:cNvSpPr txBox="1"/>
          <p:nvPr/>
        </p:nvSpPr>
        <p:spPr>
          <a:xfrm>
            <a:off x="147998" y="1428690"/>
            <a:ext cx="295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badi Extra Light" panose="020B0604020202020204" pitchFamily="34" charset="0"/>
              </a:rPr>
              <a:t>W E B    D E V E L O P E R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xmlns="" id="{1C9A5D8E-1589-4E9F-86AD-5F2E2E194048}"/>
              </a:ext>
            </a:extLst>
          </p:cNvPr>
          <p:cNvCxnSpPr/>
          <p:nvPr/>
        </p:nvCxnSpPr>
        <p:spPr>
          <a:xfrm>
            <a:off x="672514" y="1303039"/>
            <a:ext cx="163830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AEDAF698-4638-4F19-9414-EED241C14C72}"/>
              </a:ext>
            </a:extLst>
          </p:cNvPr>
          <p:cNvSpPr/>
          <p:nvPr/>
        </p:nvSpPr>
        <p:spPr>
          <a:xfrm>
            <a:off x="3507544" y="2459834"/>
            <a:ext cx="3688427" cy="34849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33023A24-C178-4C36-925A-CECDEED429FB}"/>
              </a:ext>
            </a:extLst>
          </p:cNvPr>
          <p:cNvSpPr/>
          <p:nvPr/>
        </p:nvSpPr>
        <p:spPr>
          <a:xfrm>
            <a:off x="4902140" y="2459834"/>
            <a:ext cx="9678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bg1"/>
                </a:solidFill>
              </a:rPr>
              <a:t>PROFILE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F75906C2-2798-4167-BC6A-E80546699ACB}"/>
              </a:ext>
            </a:extLst>
          </p:cNvPr>
          <p:cNvSpPr/>
          <p:nvPr/>
        </p:nvSpPr>
        <p:spPr>
          <a:xfrm>
            <a:off x="3611566" y="2862010"/>
            <a:ext cx="3591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A professional profile is a brief summary of your skills, strengths, and key experiences. It also should convey what you are seeking or what you have to offer the person reading it. </a:t>
            </a:r>
            <a:endParaRPr lang="de-DE" sz="11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70A21C69-70EA-4E34-A40E-3D20BF062A80}"/>
              </a:ext>
            </a:extLst>
          </p:cNvPr>
          <p:cNvSpPr/>
          <p:nvPr/>
        </p:nvSpPr>
        <p:spPr>
          <a:xfrm>
            <a:off x="3514638" y="4081225"/>
            <a:ext cx="3688427" cy="3385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2930120A-729A-4D88-A13E-25DEA9F7E2FE}"/>
              </a:ext>
            </a:extLst>
          </p:cNvPr>
          <p:cNvSpPr/>
          <p:nvPr/>
        </p:nvSpPr>
        <p:spPr>
          <a:xfrm>
            <a:off x="4794465" y="4081225"/>
            <a:ext cx="12186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bg1"/>
                </a:solidFill>
              </a:rPr>
              <a:t>EXPERIENCE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7AF49AAA-3960-4235-BCCF-BF39DE5C78ED}"/>
              </a:ext>
            </a:extLst>
          </p:cNvPr>
          <p:cNvSpPr txBox="1"/>
          <p:nvPr/>
        </p:nvSpPr>
        <p:spPr>
          <a:xfrm>
            <a:off x="3417722" y="4462477"/>
            <a:ext cx="37782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2017</a:t>
            </a:r>
          </a:p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Fronten Project Manager</a:t>
            </a:r>
          </a:p>
          <a:p>
            <a:r>
              <a:rPr lang="de-DE" sz="1200" dirty="0"/>
              <a:t>INTERNATIONAL  FIRM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Frontend Web Technologien und Frameworks (HTML 5,SCSS/CSS, Angular und </a:t>
            </a:r>
            <a:r>
              <a:rPr lang="de-DE" sz="1100" dirty="0" err="1"/>
              <a:t>TypeScript</a:t>
            </a:r>
            <a:r>
              <a:rPr lang="de-DE" sz="11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Continuous</a:t>
            </a:r>
            <a:r>
              <a:rPr lang="de-DE" sz="1100" dirty="0"/>
              <a:t> Integration, </a:t>
            </a:r>
            <a:r>
              <a:rPr lang="de-DE" sz="1100" dirty="0" err="1"/>
              <a:t>Build</a:t>
            </a:r>
            <a:r>
              <a:rPr lang="de-DE" sz="1100" dirty="0"/>
              <a:t> und Release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Agilen Software-Entwicklungsmethoden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de-DE" sz="1200" dirty="0"/>
          </a:p>
          <a:p>
            <a:endParaRPr lang="de-DE" sz="12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74011087-BEFF-409F-85CC-F116D98FC1D6}"/>
              </a:ext>
            </a:extLst>
          </p:cNvPr>
          <p:cNvSpPr txBox="1"/>
          <p:nvPr/>
        </p:nvSpPr>
        <p:spPr>
          <a:xfrm>
            <a:off x="3417722" y="6392218"/>
            <a:ext cx="37782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2014-2017</a:t>
            </a:r>
          </a:p>
          <a:p>
            <a:r>
              <a:rPr lang="de-DE" sz="1400" b="1" dirty="0"/>
              <a:t>Webdesigner</a:t>
            </a:r>
          </a:p>
          <a:p>
            <a:r>
              <a:rPr lang="de-DE" sz="1200" dirty="0"/>
              <a:t>COMPANY 1234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Responsive Web Designs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Activity Planning and Sequencing, </a:t>
            </a:r>
            <a:r>
              <a:rPr lang="de-DE" sz="1100" dirty="0" err="1"/>
              <a:t>Continuous</a:t>
            </a:r>
            <a:r>
              <a:rPr lang="de-DE" sz="1100" dirty="0"/>
              <a:t> Integration, </a:t>
            </a:r>
            <a:r>
              <a:rPr lang="de-DE" sz="1100" dirty="0" err="1"/>
              <a:t>Build</a:t>
            </a:r>
            <a:r>
              <a:rPr lang="de-DE" sz="1100" dirty="0"/>
              <a:t> und Release Management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Resource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Git</a:t>
            </a:r>
            <a:r>
              <a:rPr lang="de-DE" sz="1100" dirty="0"/>
              <a:t>, Docker und Microservices, </a:t>
            </a:r>
            <a:r>
              <a:rPr lang="de-DE" sz="1200" dirty="0"/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E65ABD1F-DC87-4477-AA8A-04C3AEB6DDBD}"/>
              </a:ext>
            </a:extLst>
          </p:cNvPr>
          <p:cNvSpPr txBox="1"/>
          <p:nvPr/>
        </p:nvSpPr>
        <p:spPr>
          <a:xfrm>
            <a:off x="278083" y="8318253"/>
            <a:ext cx="224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2011-2012    </a:t>
            </a:r>
          </a:p>
          <a:p>
            <a:r>
              <a:rPr lang="de-DE" sz="1200" b="1" dirty="0" err="1">
                <a:solidFill>
                  <a:schemeClr val="bg1"/>
                </a:solidFill>
              </a:rPr>
              <a:t>BSc</a:t>
            </a:r>
            <a:r>
              <a:rPr lang="de-DE" sz="1200" b="1" dirty="0">
                <a:solidFill>
                  <a:schemeClr val="bg1"/>
                </a:solidFill>
              </a:rPr>
              <a:t> International Economics 	  </a:t>
            </a:r>
          </a:p>
          <a:p>
            <a:r>
              <a:rPr lang="de-DE" sz="1200" dirty="0">
                <a:solidFill>
                  <a:schemeClr val="bg1"/>
                </a:solidFill>
              </a:rPr>
              <a:t>Chicago University</a:t>
            </a:r>
          </a:p>
          <a:p>
            <a:r>
              <a:rPr lang="en-US" sz="1200" dirty="0">
                <a:solidFill>
                  <a:schemeClr val="bg1"/>
                </a:solidFill>
              </a:rPr>
              <a:t>- Focus area: macroeconomics</a:t>
            </a:r>
          </a:p>
          <a:p>
            <a:r>
              <a:rPr lang="en-US" sz="1200" dirty="0">
                <a:solidFill>
                  <a:schemeClr val="bg1"/>
                </a:solidFill>
              </a:rPr>
              <a:t>- Graduation average 1,7</a:t>
            </a:r>
          </a:p>
          <a:p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9A492497-41E0-4675-965E-7D20ADC5122D}"/>
              </a:ext>
            </a:extLst>
          </p:cNvPr>
          <p:cNvSpPr txBox="1"/>
          <p:nvPr/>
        </p:nvSpPr>
        <p:spPr>
          <a:xfrm>
            <a:off x="270223" y="9397688"/>
            <a:ext cx="207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2009-2011</a:t>
            </a:r>
          </a:p>
          <a:p>
            <a:r>
              <a:rPr lang="de-DE" sz="1200" b="1" dirty="0">
                <a:solidFill>
                  <a:schemeClr val="bg1"/>
                </a:solidFill>
              </a:rPr>
              <a:t>School HGGS</a:t>
            </a:r>
          </a:p>
          <a:p>
            <a:r>
              <a:rPr lang="de-DE" sz="1200" dirty="0">
                <a:solidFill>
                  <a:schemeClr val="bg1"/>
                </a:solidFill>
              </a:rPr>
              <a:t>London, UK</a:t>
            </a:r>
          </a:p>
          <a:p>
            <a:r>
              <a:rPr lang="de-DE" sz="1200" dirty="0">
                <a:solidFill>
                  <a:schemeClr val="bg1"/>
                </a:solidFill>
              </a:rPr>
              <a:t>- A-levels, 1.2	</a:t>
            </a:r>
            <a:r>
              <a:rPr lang="de-DE" sz="1200" b="1" dirty="0">
                <a:solidFill>
                  <a:schemeClr val="bg1"/>
                </a:solidFill>
              </a:rPr>
              <a:t>	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59D576D1-F31F-4479-AA76-5114447527BB}"/>
              </a:ext>
            </a:extLst>
          </p:cNvPr>
          <p:cNvSpPr txBox="1"/>
          <p:nvPr/>
        </p:nvSpPr>
        <p:spPr>
          <a:xfrm>
            <a:off x="266222" y="2951456"/>
            <a:ext cx="2085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123 Street</a:t>
            </a:r>
          </a:p>
          <a:p>
            <a:r>
              <a:rPr lang="en-US" sz="1100" dirty="0">
                <a:solidFill>
                  <a:schemeClr val="bg1"/>
                </a:solidFill>
              </a:rPr>
              <a:t>Some city 763 postal code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email@email.com</a:t>
            </a:r>
          </a:p>
          <a:p>
            <a:r>
              <a:rPr lang="en-US" sz="1100" dirty="0">
                <a:solidFill>
                  <a:schemeClr val="bg1"/>
                </a:solidFill>
              </a:rPr>
              <a:t>012345678890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D5D08012-EE75-4DCB-A932-F78329EBFB8C}"/>
              </a:ext>
            </a:extLst>
          </p:cNvPr>
          <p:cNvSpPr txBox="1"/>
          <p:nvPr/>
        </p:nvSpPr>
        <p:spPr>
          <a:xfrm>
            <a:off x="291435" y="4459944"/>
            <a:ext cx="158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English – fluent</a:t>
            </a:r>
          </a:p>
          <a:p>
            <a:r>
              <a:rPr lang="en-US" sz="1100" dirty="0">
                <a:solidFill>
                  <a:schemeClr val="bg1"/>
                </a:solidFill>
              </a:rPr>
              <a:t>Spanish – fluent</a:t>
            </a:r>
          </a:p>
          <a:p>
            <a:r>
              <a:rPr lang="en-US" sz="1100" dirty="0">
                <a:solidFill>
                  <a:schemeClr val="bg1"/>
                </a:solidFill>
              </a:rPr>
              <a:t>French – native speaker</a:t>
            </a:r>
          </a:p>
          <a:p>
            <a:r>
              <a:rPr lang="en-US" sz="1100" dirty="0" err="1">
                <a:solidFill>
                  <a:schemeClr val="bg1"/>
                </a:solidFill>
              </a:rPr>
              <a:t>Crotian</a:t>
            </a:r>
            <a:r>
              <a:rPr lang="en-US" sz="1100" dirty="0">
                <a:solidFill>
                  <a:schemeClr val="bg1"/>
                </a:solidFill>
              </a:rPr>
              <a:t> – A2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xmlns="" id="{3B38BA38-411C-4B74-9663-3F07259482DC}"/>
              </a:ext>
            </a:extLst>
          </p:cNvPr>
          <p:cNvSpPr/>
          <p:nvPr/>
        </p:nvSpPr>
        <p:spPr>
          <a:xfrm>
            <a:off x="3514638" y="8485099"/>
            <a:ext cx="3688427" cy="3385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xmlns="" id="{7A19D177-281E-4668-90C7-2E960B6B6E6F}"/>
              </a:ext>
            </a:extLst>
          </p:cNvPr>
          <p:cNvSpPr/>
          <p:nvPr/>
        </p:nvSpPr>
        <p:spPr>
          <a:xfrm>
            <a:off x="4524486" y="8485099"/>
            <a:ext cx="130362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bg1"/>
                </a:solidFill>
              </a:rPr>
              <a:t>PROJECT LIST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xmlns="" id="{0400696F-76AC-4416-8143-30212CAAFB4A}"/>
              </a:ext>
            </a:extLst>
          </p:cNvPr>
          <p:cNvSpPr txBox="1"/>
          <p:nvPr/>
        </p:nvSpPr>
        <p:spPr>
          <a:xfrm>
            <a:off x="278083" y="5955909"/>
            <a:ext cx="2073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Presentation – expert</a:t>
            </a:r>
          </a:p>
          <a:p>
            <a:r>
              <a:rPr lang="en-US" sz="1100" dirty="0">
                <a:solidFill>
                  <a:schemeClr val="bg1"/>
                </a:solidFill>
              </a:rPr>
              <a:t>Conflict resolution – expert</a:t>
            </a:r>
          </a:p>
          <a:p>
            <a:r>
              <a:rPr lang="en-US" sz="1100" dirty="0">
                <a:solidFill>
                  <a:schemeClr val="bg1"/>
                </a:solidFill>
              </a:rPr>
              <a:t>Written communication - expert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xmlns="" id="{4DEE49FD-BE7B-4CE2-B5AD-BDF6DDA1222C}"/>
              </a:ext>
            </a:extLst>
          </p:cNvPr>
          <p:cNvSpPr txBox="1"/>
          <p:nvPr/>
        </p:nvSpPr>
        <p:spPr>
          <a:xfrm>
            <a:off x="278082" y="6606939"/>
            <a:ext cx="20731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JAVA – expert</a:t>
            </a:r>
          </a:p>
          <a:p>
            <a:r>
              <a:rPr lang="en-US" sz="1100" dirty="0" err="1">
                <a:solidFill>
                  <a:schemeClr val="bg1"/>
                </a:solidFill>
              </a:rPr>
              <a:t>Signavio</a:t>
            </a:r>
            <a:r>
              <a:rPr lang="en-US" sz="1100" dirty="0">
                <a:solidFill>
                  <a:schemeClr val="bg1"/>
                </a:solidFill>
              </a:rPr>
              <a:t> – expert</a:t>
            </a:r>
          </a:p>
          <a:p>
            <a:r>
              <a:rPr lang="en-US" sz="1100" dirty="0">
                <a:solidFill>
                  <a:schemeClr val="bg1"/>
                </a:solidFill>
              </a:rPr>
              <a:t>Python – expert</a:t>
            </a:r>
          </a:p>
          <a:p>
            <a:r>
              <a:rPr lang="en-US" sz="1100" dirty="0">
                <a:solidFill>
                  <a:schemeClr val="bg1"/>
                </a:solidFill>
              </a:rPr>
              <a:t>HTML – expert</a:t>
            </a:r>
          </a:p>
          <a:p>
            <a:r>
              <a:rPr lang="en-US" sz="1100" dirty="0">
                <a:solidFill>
                  <a:schemeClr val="bg1"/>
                </a:solidFill>
              </a:rPr>
              <a:t>Power BI - student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xmlns="" id="{CB83455F-55AC-439E-8067-8305794BD270}"/>
              </a:ext>
            </a:extLst>
          </p:cNvPr>
          <p:cNvSpPr/>
          <p:nvPr/>
        </p:nvSpPr>
        <p:spPr>
          <a:xfrm>
            <a:off x="3398174" y="8823653"/>
            <a:ext cx="408703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Project 1: </a:t>
            </a:r>
            <a:r>
              <a:rPr lang="de-DE" sz="1400" b="1" dirty="0" err="1"/>
              <a:t>Updating</a:t>
            </a:r>
            <a:r>
              <a:rPr lang="de-DE" sz="1400" b="1" dirty="0"/>
              <a:t> XYZ.com 2015-2016</a:t>
            </a:r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Duration: 9 </a:t>
            </a:r>
            <a:r>
              <a:rPr lang="de-DE" sz="1100" dirty="0" err="1"/>
              <a:t>month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Technologies </a:t>
            </a:r>
            <a:r>
              <a:rPr lang="de-DE" sz="1100" dirty="0" err="1"/>
              <a:t>Used</a:t>
            </a:r>
            <a:r>
              <a:rPr lang="de-DE" sz="1100" dirty="0"/>
              <a:t>: HTML5/CSS3, PHP, Java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Redesigned</a:t>
            </a:r>
            <a:r>
              <a:rPr lang="de-DE" sz="1100" dirty="0"/>
              <a:t> </a:t>
            </a:r>
            <a:r>
              <a:rPr lang="de-DE" sz="1100" dirty="0" err="1"/>
              <a:t>XYZ’s</a:t>
            </a:r>
            <a:r>
              <a:rPr lang="de-DE" sz="1100" dirty="0"/>
              <a:t> </a:t>
            </a:r>
            <a:r>
              <a:rPr lang="de-DE" sz="1100" dirty="0" err="1"/>
              <a:t>website</a:t>
            </a:r>
            <a:r>
              <a:rPr lang="de-DE" sz="1100" dirty="0"/>
              <a:t> to </a:t>
            </a:r>
            <a:r>
              <a:rPr lang="de-DE" sz="1100" dirty="0" err="1"/>
              <a:t>accompany</a:t>
            </a:r>
            <a:r>
              <a:rPr lang="de-DE" sz="1100" dirty="0"/>
              <a:t> </a:t>
            </a:r>
            <a:r>
              <a:rPr lang="de-DE" sz="1100" dirty="0" err="1"/>
              <a:t>branding</a:t>
            </a:r>
            <a:r>
              <a:rPr lang="de-DE" sz="1100" dirty="0"/>
              <a:t> relaunch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Converted</a:t>
            </a:r>
            <a:r>
              <a:rPr lang="de-DE" sz="1100" dirty="0"/>
              <a:t> Flash-</a:t>
            </a:r>
            <a:r>
              <a:rPr lang="de-DE" sz="1100" dirty="0" err="1"/>
              <a:t>based</a:t>
            </a:r>
            <a:r>
              <a:rPr lang="de-DE" sz="1100" dirty="0"/>
              <a:t> </a:t>
            </a:r>
            <a:r>
              <a:rPr lang="de-DE" sz="1100" dirty="0" err="1"/>
              <a:t>navigation</a:t>
            </a:r>
            <a:r>
              <a:rPr lang="de-DE" sz="1100" dirty="0"/>
              <a:t> to HTML5 </a:t>
            </a:r>
            <a:r>
              <a:rPr lang="de-DE" sz="1100" dirty="0" err="1"/>
              <a:t>standard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Optimized</a:t>
            </a:r>
            <a:r>
              <a:rPr lang="de-DE" sz="1100" dirty="0"/>
              <a:t> </a:t>
            </a:r>
            <a:r>
              <a:rPr lang="de-DE" sz="1100" dirty="0" err="1"/>
              <a:t>website</a:t>
            </a:r>
            <a:r>
              <a:rPr lang="de-DE" sz="1100" dirty="0"/>
              <a:t> for all </a:t>
            </a:r>
            <a:r>
              <a:rPr lang="de-DE" sz="1100" dirty="0" err="1"/>
              <a:t>screens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Developed</a:t>
            </a:r>
            <a:r>
              <a:rPr lang="de-DE" sz="1100" dirty="0"/>
              <a:t> mobile </a:t>
            </a:r>
            <a:r>
              <a:rPr lang="de-DE" sz="1100" dirty="0" err="1"/>
              <a:t>version</a:t>
            </a:r>
            <a:endParaRPr lang="de-DE" sz="1100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xmlns="" id="{7985D57C-0FED-4D02-B0B7-DD735972A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0" b="3"/>
          <a:stretch/>
        </p:blipFill>
        <p:spPr>
          <a:xfrm>
            <a:off x="5165464" y="204445"/>
            <a:ext cx="2030507" cy="203050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72AC82A4-29A9-46F7-8E26-95B433D588F4}"/>
              </a:ext>
            </a:extLst>
          </p:cNvPr>
          <p:cNvSpPr/>
          <p:nvPr/>
        </p:nvSpPr>
        <p:spPr>
          <a:xfrm>
            <a:off x="127955" y="302302"/>
            <a:ext cx="26884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b="1" dirty="0">
                <a:ln w="0"/>
                <a:solidFill>
                  <a:srgbClr val="009999"/>
                </a:solidFill>
                <a:latin typeface="Rockwell Extra Bold" panose="02060903040505020403" pitchFamily="18" charset="0"/>
                <a:cs typeface="Biome Light" panose="020B0502040204020203" pitchFamily="34" charset="0"/>
              </a:rPr>
              <a:t>ROISO</a:t>
            </a:r>
          </a:p>
          <a:p>
            <a:pPr algn="ctr"/>
            <a:r>
              <a:rPr lang="de-DE" sz="2800" b="1" dirty="0">
                <a:ln w="0"/>
                <a:solidFill>
                  <a:srgbClr val="009999"/>
                </a:solidFill>
                <a:latin typeface="Rockwell Extra Bold" panose="02060903040505020403" pitchFamily="18" charset="0"/>
                <a:cs typeface="Biome Light" panose="020B0502040204020203" pitchFamily="34" charset="0"/>
              </a:rPr>
              <a:t>HATOURSEN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028E3E66-2E70-427A-97F3-78197901F207}"/>
              </a:ext>
            </a:extLst>
          </p:cNvPr>
          <p:cNvSpPr/>
          <p:nvPr/>
        </p:nvSpPr>
        <p:spPr>
          <a:xfrm>
            <a:off x="3131318" y="2459834"/>
            <a:ext cx="341518" cy="348494"/>
          </a:xfrm>
          <a:prstGeom prst="rect">
            <a:avLst/>
          </a:prstGeom>
          <a:solidFill>
            <a:srgbClr val="00999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xmlns="" id="{1EA8BBEB-E4E7-4F2A-ACDB-B2270D2DE0A6}"/>
              </a:ext>
            </a:extLst>
          </p:cNvPr>
          <p:cNvSpPr/>
          <p:nvPr/>
        </p:nvSpPr>
        <p:spPr>
          <a:xfrm>
            <a:off x="3134802" y="4083577"/>
            <a:ext cx="341518" cy="338554"/>
          </a:xfrm>
          <a:prstGeom prst="rect">
            <a:avLst/>
          </a:prstGeom>
          <a:solidFill>
            <a:srgbClr val="00999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xmlns="" id="{ACA83654-AA19-40E1-A68A-954ACEBFBAC1}"/>
              </a:ext>
            </a:extLst>
          </p:cNvPr>
          <p:cNvSpPr/>
          <p:nvPr/>
        </p:nvSpPr>
        <p:spPr>
          <a:xfrm>
            <a:off x="3134802" y="8485099"/>
            <a:ext cx="341518" cy="338554"/>
          </a:xfrm>
          <a:prstGeom prst="rect">
            <a:avLst/>
          </a:prstGeom>
          <a:solidFill>
            <a:srgbClr val="00999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5" name="Grafik 34" descr="Kopf mit Zahnrädern">
            <a:extLst>
              <a:ext uri="{FF2B5EF4-FFF2-40B4-BE49-F238E27FC236}">
                <a16:creationId xmlns:a16="http://schemas.microsoft.com/office/drawing/2014/main" xmlns="" id="{852315EF-F4D1-4447-A1D1-9E563B057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122465" y="8470693"/>
            <a:ext cx="384144" cy="384144"/>
          </a:xfrm>
          <a:prstGeom prst="rect">
            <a:avLst/>
          </a:prstGeom>
        </p:spPr>
      </p:pic>
      <p:pic>
        <p:nvPicPr>
          <p:cNvPr id="36" name="Grafik 35" descr="Aktenkoffer">
            <a:extLst>
              <a:ext uri="{FF2B5EF4-FFF2-40B4-BE49-F238E27FC236}">
                <a16:creationId xmlns:a16="http://schemas.microsoft.com/office/drawing/2014/main" xmlns="" id="{92596082-F270-4BF9-90B4-2F339696B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31318" y="4087697"/>
            <a:ext cx="332134" cy="332134"/>
          </a:xfrm>
          <a:prstGeom prst="rect">
            <a:avLst/>
          </a:prstGeom>
        </p:spPr>
      </p:pic>
      <p:pic>
        <p:nvPicPr>
          <p:cNvPr id="37" name="Grafik 36" descr="Glühbirne und Zahnrad">
            <a:extLst>
              <a:ext uri="{FF2B5EF4-FFF2-40B4-BE49-F238E27FC236}">
                <a16:creationId xmlns:a16="http://schemas.microsoft.com/office/drawing/2014/main" xmlns="" id="{4955EDAB-0356-4D99-82E1-E8A408A963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14437" y="2415490"/>
            <a:ext cx="400201" cy="400201"/>
          </a:xfrm>
          <a:prstGeom prst="rect">
            <a:avLst/>
          </a:prstGeom>
        </p:spPr>
      </p:pic>
      <p:pic>
        <p:nvPicPr>
          <p:cNvPr id="38" name="Grafik 37">
            <a:hlinkClick r:id="rId9"/>
            <a:extLst>
              <a:ext uri="{FF2B5EF4-FFF2-40B4-BE49-F238E27FC236}">
                <a16:creationId xmlns:a16="http://schemas.microsoft.com/office/drawing/2014/main" xmlns="" id="{868B1FDA-54AE-4829-8576-0114E7AA22B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971" y="1891785"/>
            <a:ext cx="342450" cy="332700"/>
          </a:xfrm>
          <a:prstGeom prst="rect">
            <a:avLst/>
          </a:prstGeom>
        </p:spPr>
      </p:pic>
      <p:pic>
        <p:nvPicPr>
          <p:cNvPr id="39" name="Grafik 38">
            <a:hlinkClick r:id="rId12"/>
            <a:extLst>
              <a:ext uri="{FF2B5EF4-FFF2-40B4-BE49-F238E27FC236}">
                <a16:creationId xmlns:a16="http://schemas.microsoft.com/office/drawing/2014/main" xmlns="" id="{028DAC3D-B501-4187-8DD7-2F273166077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3671" y="1908790"/>
            <a:ext cx="342450" cy="32852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xmlns="" id="{14FBF594-25B5-4B4B-B810-38D2C68E0F3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871" y="1885931"/>
            <a:ext cx="347228" cy="331445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xmlns="" id="{637879CE-4008-464F-A1C7-3E6C27D14EBA}"/>
              </a:ext>
            </a:extLst>
          </p:cNvPr>
          <p:cNvSpPr/>
          <p:nvPr/>
        </p:nvSpPr>
        <p:spPr>
          <a:xfrm>
            <a:off x="291435" y="2477773"/>
            <a:ext cx="2321908" cy="348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10DA5C33-726B-4623-B26D-A31566B8D404}"/>
              </a:ext>
            </a:extLst>
          </p:cNvPr>
          <p:cNvSpPr/>
          <p:nvPr/>
        </p:nvSpPr>
        <p:spPr>
          <a:xfrm>
            <a:off x="780129" y="2480212"/>
            <a:ext cx="131576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rgbClr val="009999"/>
                </a:solidFill>
              </a:rPr>
              <a:t>CONTACT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xmlns="" id="{6FAE9C25-75BE-4BB5-A5B9-AAD6BD602B42}"/>
              </a:ext>
            </a:extLst>
          </p:cNvPr>
          <p:cNvSpPr/>
          <p:nvPr/>
        </p:nvSpPr>
        <p:spPr>
          <a:xfrm>
            <a:off x="265988" y="4082743"/>
            <a:ext cx="2321908" cy="348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B722B517-7145-4BBE-B60E-A8D5F78C0C44}"/>
              </a:ext>
            </a:extLst>
          </p:cNvPr>
          <p:cNvSpPr/>
          <p:nvPr/>
        </p:nvSpPr>
        <p:spPr>
          <a:xfrm>
            <a:off x="819964" y="4078658"/>
            <a:ext cx="124066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rgbClr val="009999"/>
                </a:solidFill>
              </a:rPr>
              <a:t>LANGUAGES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xmlns="" id="{0FDFF847-27DF-4A2A-A6B8-0D4E91B4D863}"/>
              </a:ext>
            </a:extLst>
          </p:cNvPr>
          <p:cNvSpPr/>
          <p:nvPr/>
        </p:nvSpPr>
        <p:spPr>
          <a:xfrm>
            <a:off x="265988" y="5584502"/>
            <a:ext cx="2321908" cy="348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F5C8316B-1126-407B-8CE7-886FAF7F8773}"/>
              </a:ext>
            </a:extLst>
          </p:cNvPr>
          <p:cNvSpPr/>
          <p:nvPr/>
        </p:nvSpPr>
        <p:spPr>
          <a:xfrm>
            <a:off x="994161" y="5584502"/>
            <a:ext cx="7200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rgbClr val="009999"/>
                </a:solidFill>
              </a:rPr>
              <a:t>SKILLS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xmlns="" id="{DF3D41E6-3925-4B53-9840-6152697D2F3C}"/>
              </a:ext>
            </a:extLst>
          </p:cNvPr>
          <p:cNvSpPr/>
          <p:nvPr/>
        </p:nvSpPr>
        <p:spPr>
          <a:xfrm>
            <a:off x="291435" y="7852031"/>
            <a:ext cx="2321908" cy="348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947A725-B924-4412-8980-683406ADDD1B}"/>
              </a:ext>
            </a:extLst>
          </p:cNvPr>
          <p:cNvSpPr/>
          <p:nvPr/>
        </p:nvSpPr>
        <p:spPr>
          <a:xfrm>
            <a:off x="729960" y="7851909"/>
            <a:ext cx="1196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rgbClr val="009999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5275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CD3021C2-6F22-4E01-8A3F-4333FE048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45"/>
            <a:ext cx="7559675" cy="97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4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287FED63-24B0-472E-9E5F-E664947CD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45"/>
            <a:ext cx="7559675" cy="97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0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xmlns="" id="{60D18F1A-1877-4ACA-92FE-F9D120700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45"/>
            <a:ext cx="7559675" cy="97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9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B59204F-33DE-4A08-9A4C-53A3BD46D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45"/>
            <a:ext cx="7559675" cy="97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EF87B9A2-2BE7-4166-BD67-778816DA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45"/>
            <a:ext cx="7559675" cy="9783110"/>
          </a:xfrm>
          <a:prstGeom prst="rect">
            <a:avLst/>
          </a:prstGeom>
        </p:spPr>
      </p:pic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6ABF20C7-42D8-489A-9227-CDA88051E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45"/>
            <a:ext cx="7559675" cy="97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38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F2824C3D-15C5-49B9-8D5C-276C20BB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45"/>
            <a:ext cx="7559675" cy="97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0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xmlns="" id="{0D7E9B19-71A2-4669-9ACE-BE1AE730B4B9}"/>
              </a:ext>
            </a:extLst>
          </p:cNvPr>
          <p:cNvSpPr/>
          <p:nvPr/>
        </p:nvSpPr>
        <p:spPr>
          <a:xfrm>
            <a:off x="1311274" y="3135770"/>
            <a:ext cx="1183015" cy="208867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xmlns="" id="{EF1D9CE1-2BE9-4879-AB9F-FDD350029A1C}"/>
              </a:ext>
            </a:extLst>
          </p:cNvPr>
          <p:cNvSpPr/>
          <p:nvPr/>
        </p:nvSpPr>
        <p:spPr>
          <a:xfrm>
            <a:off x="309206" y="3139360"/>
            <a:ext cx="923282" cy="208867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xmlns="" id="{60C8E61B-F163-4852-85DA-B4176E574F07}"/>
              </a:ext>
            </a:extLst>
          </p:cNvPr>
          <p:cNvSpPr/>
          <p:nvPr/>
        </p:nvSpPr>
        <p:spPr>
          <a:xfrm>
            <a:off x="320343" y="3631494"/>
            <a:ext cx="1819993" cy="208867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xmlns="" id="{0CA17E16-9557-4192-A215-A3B825043625}"/>
              </a:ext>
            </a:extLst>
          </p:cNvPr>
          <p:cNvSpPr/>
          <p:nvPr/>
        </p:nvSpPr>
        <p:spPr>
          <a:xfrm>
            <a:off x="1100682" y="3380928"/>
            <a:ext cx="1361764" cy="208867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xmlns="" id="{E642C794-4A51-4DDF-8700-C2C7660ED9D2}"/>
              </a:ext>
            </a:extLst>
          </p:cNvPr>
          <p:cNvSpPr/>
          <p:nvPr/>
        </p:nvSpPr>
        <p:spPr>
          <a:xfrm>
            <a:off x="309206" y="3380929"/>
            <a:ext cx="690262" cy="208867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xmlns="" id="{FF69279F-5C01-46CA-A197-5792672FA9E1}"/>
              </a:ext>
            </a:extLst>
          </p:cNvPr>
          <p:cNvSpPr/>
          <p:nvPr/>
        </p:nvSpPr>
        <p:spPr>
          <a:xfrm>
            <a:off x="318045" y="6586616"/>
            <a:ext cx="923282" cy="208867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xmlns="" id="{B1B581F6-0C5E-4836-9828-2D76AD91A95A}"/>
              </a:ext>
            </a:extLst>
          </p:cNvPr>
          <p:cNvSpPr/>
          <p:nvPr/>
        </p:nvSpPr>
        <p:spPr>
          <a:xfrm>
            <a:off x="1066638" y="6832026"/>
            <a:ext cx="1319188" cy="227996"/>
          </a:xfrm>
          <a:prstGeom prst="roundRect">
            <a:avLst/>
          </a:prstGeom>
          <a:solidFill>
            <a:srgbClr val="6988BB">
              <a:alpha val="1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xmlns="" id="{8056CD3F-1839-4022-AD56-F1858FFB2692}"/>
              </a:ext>
            </a:extLst>
          </p:cNvPr>
          <p:cNvSpPr/>
          <p:nvPr/>
        </p:nvSpPr>
        <p:spPr>
          <a:xfrm>
            <a:off x="333937" y="6837690"/>
            <a:ext cx="665531" cy="221469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1A0371A4-5CF9-463A-ABBC-BCC977D32FC5}"/>
              </a:ext>
            </a:extLst>
          </p:cNvPr>
          <p:cNvCxnSpPr>
            <a:cxnSpLocks/>
            <a:stCxn id="35" idx="2"/>
          </p:cNvCxnSpPr>
          <p:nvPr/>
        </p:nvCxnSpPr>
        <p:spPr>
          <a:xfrm flipH="1" flipV="1">
            <a:off x="2868449" y="3237948"/>
            <a:ext cx="1692" cy="1851872"/>
          </a:xfrm>
          <a:prstGeom prst="line">
            <a:avLst/>
          </a:prstGeom>
          <a:noFill/>
          <a:ln w="19050" cap="flat">
            <a:solidFill>
              <a:srgbClr val="DAE2EF"/>
            </a:solidFill>
            <a:prstDash val="solid"/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B6C121F7-2BEA-4C41-87B5-871821957E65}"/>
              </a:ext>
            </a:extLst>
          </p:cNvPr>
          <p:cNvSpPr txBox="1"/>
          <p:nvPr/>
        </p:nvSpPr>
        <p:spPr>
          <a:xfrm>
            <a:off x="2917858" y="1365221"/>
            <a:ext cx="3497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>
                    <a:lumMod val="50000"/>
                  </a:schemeClr>
                </a:solidFill>
                <a:latin typeface="Abadi Extra Light" panose="020B0604020202020204" pitchFamily="34" charset="0"/>
              </a:rPr>
              <a:t> D A T A    S C I E N T I S T 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AD2DB2DC-A082-493C-860D-716B84422FBB}"/>
              </a:ext>
            </a:extLst>
          </p:cNvPr>
          <p:cNvCxnSpPr>
            <a:cxnSpLocks/>
          </p:cNvCxnSpPr>
          <p:nvPr/>
        </p:nvCxnSpPr>
        <p:spPr>
          <a:xfrm>
            <a:off x="4930178" y="1503720"/>
            <a:ext cx="2618972" cy="0"/>
          </a:xfrm>
          <a:prstGeom prst="line">
            <a:avLst/>
          </a:prstGeom>
          <a:ln w="19050">
            <a:solidFill>
              <a:srgbClr val="DAE2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62642EA2-01DD-44A3-9971-04C1BB0EFC2C}"/>
              </a:ext>
            </a:extLst>
          </p:cNvPr>
          <p:cNvSpPr/>
          <p:nvPr/>
        </p:nvSpPr>
        <p:spPr>
          <a:xfrm>
            <a:off x="365747" y="2118934"/>
            <a:ext cx="212854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 emailemail</a:t>
            </a:r>
            <a:r>
              <a:rPr lang="de-D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@gmail.com</a:t>
            </a:r>
          </a:p>
          <a:p>
            <a:pPr algn="just">
              <a:spcAft>
                <a:spcPts val="0"/>
              </a:spcAft>
            </a:pPr>
            <a:endParaRPr lang="de-DE" sz="600" dirty="0">
              <a:solidFill>
                <a:schemeClr val="tx1">
                  <a:lumMod val="85000"/>
                  <a:lumOff val="15000"/>
                </a:schemeClr>
              </a:solidFill>
              <a:latin typeface="Abadi Extra Light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de-D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  +</a:t>
            </a:r>
            <a:r>
              <a:rPr lang="de-DE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49(0)15667444444</a:t>
            </a:r>
            <a:endParaRPr lang="de-DE" sz="1100" dirty="0">
              <a:solidFill>
                <a:schemeClr val="tx1">
                  <a:lumMod val="85000"/>
                  <a:lumOff val="15000"/>
                </a:schemeClr>
              </a:solidFill>
              <a:latin typeface="Abadi Extra Light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8C24039D-1224-41A8-B250-D4676A4193D2}"/>
              </a:ext>
            </a:extLst>
          </p:cNvPr>
          <p:cNvSpPr/>
          <p:nvPr/>
        </p:nvSpPr>
        <p:spPr>
          <a:xfrm>
            <a:off x="2910519" y="7026266"/>
            <a:ext cx="4812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900" b="1" dirty="0">
                <a:solidFill>
                  <a:schemeClr val="bg1">
                    <a:lumMod val="65000"/>
                  </a:schemeClr>
                </a:solidFill>
                <a:latin typeface="Abadi Extra Light" panose="020B0604020202020204" pitchFamily="34" charset="0"/>
              </a:rPr>
              <a:t>07/14</a:t>
            </a:r>
          </a:p>
          <a:p>
            <a:pPr algn="ctr">
              <a:spcAft>
                <a:spcPts val="0"/>
              </a:spcAft>
            </a:pPr>
            <a:r>
              <a:rPr lang="de-DE" sz="900" b="1" dirty="0">
                <a:solidFill>
                  <a:schemeClr val="bg1">
                    <a:lumMod val="65000"/>
                  </a:schemeClr>
                </a:solidFill>
                <a:latin typeface="Abadi Extra Light" panose="020B0604020202020204" pitchFamily="34" charset="0"/>
              </a:rPr>
              <a:t>-</a:t>
            </a:r>
          </a:p>
          <a:p>
            <a:pPr algn="ctr">
              <a:spcAft>
                <a:spcPts val="0"/>
              </a:spcAft>
            </a:pPr>
            <a:r>
              <a:rPr lang="de-DE" sz="900" b="1" dirty="0">
                <a:solidFill>
                  <a:schemeClr val="bg1">
                    <a:lumMod val="65000"/>
                  </a:schemeClr>
                </a:solidFill>
                <a:latin typeface="Abadi Extra Light" panose="020B0604020202020204" pitchFamily="34" charset="0"/>
              </a:rPr>
              <a:t>06/11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A67DDC7C-615B-42D2-95A6-13273107D3BF}"/>
              </a:ext>
            </a:extLst>
          </p:cNvPr>
          <p:cNvSpPr/>
          <p:nvPr/>
        </p:nvSpPr>
        <p:spPr>
          <a:xfrm>
            <a:off x="2799161" y="4951510"/>
            <a:ext cx="6705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900" b="1" dirty="0">
                <a:solidFill>
                  <a:schemeClr val="bg1">
                    <a:lumMod val="65000"/>
                  </a:schemeClr>
                </a:solidFill>
                <a:latin typeface="Abadi Extra Light" panose="020B0604020202020204" pitchFamily="34" charset="0"/>
              </a:rPr>
              <a:t>07/14</a:t>
            </a:r>
          </a:p>
          <a:p>
            <a:pPr algn="ctr">
              <a:spcAft>
                <a:spcPts val="0"/>
              </a:spcAft>
            </a:pPr>
            <a:r>
              <a:rPr lang="de-DE" sz="900" b="1" dirty="0">
                <a:solidFill>
                  <a:schemeClr val="bg1">
                    <a:lumMod val="65000"/>
                  </a:schemeClr>
                </a:solidFill>
                <a:latin typeface="Abadi Extra Light" panose="020B0604020202020204" pitchFamily="34" charset="0"/>
              </a:rPr>
              <a:t>-</a:t>
            </a:r>
          </a:p>
          <a:p>
            <a:pPr algn="ctr">
              <a:spcAft>
                <a:spcPts val="0"/>
              </a:spcAft>
            </a:pPr>
            <a:r>
              <a:rPr lang="de-DE" sz="900" b="1" dirty="0">
                <a:solidFill>
                  <a:schemeClr val="bg1">
                    <a:lumMod val="65000"/>
                  </a:schemeClr>
                </a:solidFill>
                <a:latin typeface="Abadi Extra Light" panose="020B0604020202020204" pitchFamily="34" charset="0"/>
              </a:rPr>
              <a:t>03/18</a:t>
            </a:r>
            <a:endParaRPr lang="de-DE" sz="800" b="1" dirty="0">
              <a:solidFill>
                <a:schemeClr val="bg1">
                  <a:lumMod val="65000"/>
                </a:schemeClr>
              </a:solidFill>
              <a:latin typeface="Abadi Extra Light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06BD37CA-22FE-4A69-9731-B9758092AB84}"/>
              </a:ext>
            </a:extLst>
          </p:cNvPr>
          <p:cNvSpPr/>
          <p:nvPr/>
        </p:nvSpPr>
        <p:spPr>
          <a:xfrm>
            <a:off x="2924070" y="2858426"/>
            <a:ext cx="48122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900" b="1" dirty="0">
                <a:solidFill>
                  <a:schemeClr val="bg1">
                    <a:lumMod val="65000"/>
                  </a:schemeClr>
                </a:solidFill>
                <a:latin typeface="Abadi Extra Light" panose="020B0604020202020204" pitchFamily="34" charset="0"/>
              </a:rPr>
              <a:t>04/15</a:t>
            </a:r>
          </a:p>
          <a:p>
            <a:pPr algn="ctr">
              <a:spcAft>
                <a:spcPts val="0"/>
              </a:spcAft>
            </a:pPr>
            <a:r>
              <a:rPr lang="de-DE" sz="900" b="1" dirty="0">
                <a:solidFill>
                  <a:schemeClr val="bg1">
                    <a:lumMod val="65000"/>
                  </a:schemeClr>
                </a:solidFill>
                <a:latin typeface="Abadi Extra Light" panose="020B0604020202020204" pitchFamily="34" charset="0"/>
              </a:rPr>
              <a:t>-</a:t>
            </a:r>
          </a:p>
          <a:p>
            <a:pPr algn="ctr">
              <a:spcAft>
                <a:spcPts val="0"/>
              </a:spcAft>
            </a:pPr>
            <a:r>
              <a:rPr lang="de-DE" sz="900" b="1" dirty="0">
                <a:solidFill>
                  <a:schemeClr val="bg1">
                    <a:lumMod val="65000"/>
                  </a:schemeClr>
                </a:solidFill>
                <a:latin typeface="Abadi Extra Light" panose="020B0604020202020204" pitchFamily="34" charset="0"/>
              </a:rPr>
              <a:t>heute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B0287827-B68E-43A3-A56B-949DF1CCB132}"/>
              </a:ext>
            </a:extLst>
          </p:cNvPr>
          <p:cNvSpPr/>
          <p:nvPr/>
        </p:nvSpPr>
        <p:spPr>
          <a:xfrm>
            <a:off x="213538" y="8020948"/>
            <a:ext cx="160172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12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 U S B I L D U N G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66C1DF36-B4B9-461A-8EC1-712E687EF4B6}"/>
              </a:ext>
            </a:extLst>
          </p:cNvPr>
          <p:cNvSpPr/>
          <p:nvPr/>
        </p:nvSpPr>
        <p:spPr>
          <a:xfrm>
            <a:off x="231307" y="3979460"/>
            <a:ext cx="1706446" cy="278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12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 K I L </a:t>
            </a:r>
            <a:r>
              <a:rPr lang="de-DE" sz="1200" b="1" dirty="0" err="1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L</a:t>
            </a:r>
            <a:r>
              <a:rPr lang="de-DE" sz="12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 S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8072A8C4-63F5-46C3-9E15-A50497C7152D}"/>
              </a:ext>
            </a:extLst>
          </p:cNvPr>
          <p:cNvSpPr/>
          <p:nvPr/>
        </p:nvSpPr>
        <p:spPr>
          <a:xfrm>
            <a:off x="1592055" y="4645484"/>
            <a:ext cx="5645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Abadi Extra Light" panose="020B0604020202020204" pitchFamily="34" charset="0"/>
              </a:rPr>
              <a:t>Sehr gut</a:t>
            </a:r>
            <a:endParaRPr lang="de-DE" sz="9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F69BCDE3-B2EE-4D15-9932-EC3AF0D3C2B4}"/>
              </a:ext>
            </a:extLst>
          </p:cNvPr>
          <p:cNvSpPr/>
          <p:nvPr/>
        </p:nvSpPr>
        <p:spPr>
          <a:xfrm>
            <a:off x="229237" y="2854389"/>
            <a:ext cx="2307411" cy="2879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12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K E R N K O M P E T E N Z</a:t>
            </a:r>
          </a:p>
        </p:txBody>
      </p:sp>
      <p:pic>
        <p:nvPicPr>
          <p:cNvPr id="34" name="Grafik 33" descr="Kreis mit Pfeil nach rechts">
            <a:extLst>
              <a:ext uri="{FF2B5EF4-FFF2-40B4-BE49-F238E27FC236}">
                <a16:creationId xmlns:a16="http://schemas.microsoft.com/office/drawing/2014/main" xmlns="" id="{F56E0A5E-DA94-47AA-A16B-82CC85EB0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2763145" y="3056316"/>
            <a:ext cx="206299" cy="206299"/>
          </a:xfrm>
          <a:prstGeom prst="rect">
            <a:avLst/>
          </a:prstGeom>
        </p:spPr>
      </p:pic>
      <p:pic>
        <p:nvPicPr>
          <p:cNvPr id="35" name="Grafik 34" descr="Kreis mit Pfeil nach rechts">
            <a:extLst>
              <a:ext uri="{FF2B5EF4-FFF2-40B4-BE49-F238E27FC236}">
                <a16:creationId xmlns:a16="http://schemas.microsoft.com/office/drawing/2014/main" xmlns="" id="{4F101415-EDC1-40BC-BE43-687788D66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2766992" y="5089820"/>
            <a:ext cx="206299" cy="206299"/>
          </a:xfrm>
          <a:prstGeom prst="rect">
            <a:avLst/>
          </a:prstGeom>
        </p:spPr>
      </p:pic>
      <p:pic>
        <p:nvPicPr>
          <p:cNvPr id="36" name="Grafik 35" descr="Kreis mit Pfeil nach rechts">
            <a:extLst>
              <a:ext uri="{FF2B5EF4-FFF2-40B4-BE49-F238E27FC236}">
                <a16:creationId xmlns:a16="http://schemas.microsoft.com/office/drawing/2014/main" xmlns="" id="{5DAC4582-E5E0-46BE-B757-924B27059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2773466" y="7080246"/>
            <a:ext cx="206299" cy="206299"/>
          </a:xfrm>
          <a:prstGeom prst="rect">
            <a:avLst/>
          </a:prstGeom>
        </p:spPr>
      </p:pic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xmlns="" id="{3E0B43C6-28E7-49D8-8D11-7CABE9F4AC5D}"/>
              </a:ext>
            </a:extLst>
          </p:cNvPr>
          <p:cNvCxnSpPr>
            <a:cxnSpLocks/>
          </p:cNvCxnSpPr>
          <p:nvPr/>
        </p:nvCxnSpPr>
        <p:spPr>
          <a:xfrm flipV="1">
            <a:off x="2862350" y="1444631"/>
            <a:ext cx="9032" cy="1632566"/>
          </a:xfrm>
          <a:prstGeom prst="line">
            <a:avLst/>
          </a:prstGeom>
          <a:ln w="19050">
            <a:solidFill>
              <a:srgbClr val="DAE2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xmlns="" id="{190E84EC-AB3E-4B9F-A8CD-EF7BBD4892A0}"/>
              </a:ext>
            </a:extLst>
          </p:cNvPr>
          <p:cNvCxnSpPr>
            <a:cxnSpLocks/>
          </p:cNvCxnSpPr>
          <p:nvPr/>
        </p:nvCxnSpPr>
        <p:spPr>
          <a:xfrm flipH="1" flipV="1">
            <a:off x="2866331" y="5265796"/>
            <a:ext cx="3276" cy="1837924"/>
          </a:xfrm>
          <a:prstGeom prst="line">
            <a:avLst/>
          </a:prstGeom>
          <a:noFill/>
          <a:ln w="19050" cap="flat">
            <a:solidFill>
              <a:srgbClr val="DAE2EF"/>
            </a:solidFill>
            <a:prstDash val="solid"/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xmlns="" id="{016E5F56-BC0E-4D8D-8424-6D4770B74377}"/>
              </a:ext>
            </a:extLst>
          </p:cNvPr>
          <p:cNvCxnSpPr>
            <a:cxnSpLocks/>
          </p:cNvCxnSpPr>
          <p:nvPr/>
        </p:nvCxnSpPr>
        <p:spPr>
          <a:xfrm flipH="1" flipV="1">
            <a:off x="2872245" y="7264266"/>
            <a:ext cx="8338" cy="2813385"/>
          </a:xfrm>
          <a:prstGeom prst="line">
            <a:avLst/>
          </a:prstGeom>
          <a:noFill/>
          <a:ln w="19050" cap="flat">
            <a:solidFill>
              <a:srgbClr val="DAE2EF"/>
            </a:solidFill>
            <a:prstDash val="solid"/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 descr="E-Mail">
            <a:extLst>
              <a:ext uri="{FF2B5EF4-FFF2-40B4-BE49-F238E27FC236}">
                <a16:creationId xmlns:a16="http://schemas.microsoft.com/office/drawing/2014/main" xmlns="" id="{A28123F1-8530-4FAC-AD77-A92FCDF54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848" y="2177668"/>
            <a:ext cx="159591" cy="159591"/>
          </a:xfrm>
          <a:prstGeom prst="rect">
            <a:avLst/>
          </a:prstGeom>
        </p:spPr>
      </p:pic>
      <p:pic>
        <p:nvPicPr>
          <p:cNvPr id="42" name="Grafik 41" descr="Telefon">
            <a:extLst>
              <a:ext uri="{FF2B5EF4-FFF2-40B4-BE49-F238E27FC236}">
                <a16:creationId xmlns:a16="http://schemas.microsoft.com/office/drawing/2014/main" xmlns="" id="{B574BBAD-1410-4016-A973-330347E89C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2359" y="2423909"/>
            <a:ext cx="237513" cy="237513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2CA6D480-A8E8-4E5F-81AF-B517DCCEB85C}"/>
              </a:ext>
            </a:extLst>
          </p:cNvPr>
          <p:cNvSpPr/>
          <p:nvPr/>
        </p:nvSpPr>
        <p:spPr>
          <a:xfrm>
            <a:off x="235681" y="7181557"/>
            <a:ext cx="191110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12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 T A R T U P   W O R K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xmlns="" id="{A232EF82-1BEA-4C9E-9CC7-5864B7372E70}"/>
              </a:ext>
            </a:extLst>
          </p:cNvPr>
          <p:cNvSpPr/>
          <p:nvPr/>
        </p:nvSpPr>
        <p:spPr>
          <a:xfrm>
            <a:off x="239945" y="7395348"/>
            <a:ext cx="22055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dirty="0" err="1">
                <a:latin typeface="Abadi Extra Light" panose="020B0604020202020204" pitchFamily="34" charset="0"/>
              </a:rPr>
              <a:t>Seit</a:t>
            </a:r>
            <a:r>
              <a:rPr lang="en-US" sz="1100" dirty="0">
                <a:latin typeface="Abadi Extra Light" panose="020B0604020202020204" pitchFamily="34" charset="0"/>
              </a:rPr>
              <a:t> 2018 </a:t>
            </a:r>
          </a:p>
          <a:p>
            <a:pPr>
              <a:spcAft>
                <a:spcPts val="0"/>
              </a:spcAft>
            </a:pPr>
            <a:r>
              <a:rPr lang="en-US" sz="1100" b="1" dirty="0">
                <a:latin typeface="Abadi Extra Light" panose="020B0604020202020204" pitchFamily="34" charset="0"/>
              </a:rPr>
              <a:t>TUTORILA</a:t>
            </a:r>
            <a:endParaRPr lang="en-US" sz="1100" dirty="0">
              <a:latin typeface="Abadi Extra Light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latin typeface="Abadi Extra Light" panose="020B0604020202020204" pitchFamily="34" charset="0"/>
              </a:rPr>
              <a:t>Privates Tutoring </a:t>
            </a:r>
            <a:r>
              <a:rPr lang="en-US" sz="1100" dirty="0" err="1">
                <a:latin typeface="Abadi Extra Light" panose="020B0604020202020204" pitchFamily="34" charset="0"/>
              </a:rPr>
              <a:t>für</a:t>
            </a:r>
            <a:r>
              <a:rPr lang="en-US" sz="1100" dirty="0">
                <a:latin typeface="Abadi Extra Light" panose="020B0604020202020204" pitchFamily="34" charset="0"/>
              </a:rPr>
              <a:t> die </a:t>
            </a:r>
            <a:r>
              <a:rPr lang="en-US" sz="1100" dirty="0" err="1">
                <a:latin typeface="Abadi Extra Light" panose="020B0604020202020204" pitchFamily="34" charset="0"/>
              </a:rPr>
              <a:t>Schüler</a:t>
            </a:r>
            <a:endParaRPr lang="en-US" sz="1100" dirty="0">
              <a:latin typeface="Abadi Extra Light" panose="020B06040202020202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xmlns="" id="{761DC139-B1D0-4E14-B8ED-0E58A6CA46F8}"/>
              </a:ext>
            </a:extLst>
          </p:cNvPr>
          <p:cNvSpPr/>
          <p:nvPr/>
        </p:nvSpPr>
        <p:spPr>
          <a:xfrm>
            <a:off x="1605188" y="5069116"/>
            <a:ext cx="45719" cy="274633"/>
          </a:xfrm>
          <a:prstGeom prst="rect">
            <a:avLst/>
          </a:prstGeom>
          <a:solidFill>
            <a:srgbClr val="CDD8E9"/>
          </a:solidFill>
          <a:ln>
            <a:solidFill>
              <a:srgbClr val="CDD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xmlns="" id="{514CBC14-D65E-46D9-8EFC-48F029ECF2C8}"/>
              </a:ext>
            </a:extLst>
          </p:cNvPr>
          <p:cNvSpPr/>
          <p:nvPr/>
        </p:nvSpPr>
        <p:spPr>
          <a:xfrm>
            <a:off x="1605186" y="5361471"/>
            <a:ext cx="45719" cy="221216"/>
          </a:xfrm>
          <a:prstGeom prst="rect">
            <a:avLst/>
          </a:prstGeom>
          <a:solidFill>
            <a:srgbClr val="DAE2EF"/>
          </a:solidFill>
          <a:ln>
            <a:solidFill>
              <a:srgbClr val="DAE2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AD4C4"/>
              </a:solidFill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xmlns="" id="{A3A7C06D-A370-4291-A0D3-B3A550DA90B5}"/>
              </a:ext>
            </a:extLst>
          </p:cNvPr>
          <p:cNvSpPr/>
          <p:nvPr/>
        </p:nvSpPr>
        <p:spPr>
          <a:xfrm>
            <a:off x="1605187" y="4353470"/>
            <a:ext cx="45719" cy="698265"/>
          </a:xfrm>
          <a:prstGeom prst="rect">
            <a:avLst/>
          </a:prstGeom>
          <a:solidFill>
            <a:srgbClr val="A8BAD8"/>
          </a:solidFill>
          <a:ln>
            <a:solidFill>
              <a:srgbClr val="A8B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xmlns="" id="{4FAEBBC9-EDAB-498D-84AC-5AD530FED3B0}"/>
              </a:ext>
            </a:extLst>
          </p:cNvPr>
          <p:cNvSpPr/>
          <p:nvPr/>
        </p:nvSpPr>
        <p:spPr>
          <a:xfrm>
            <a:off x="1595738" y="5051573"/>
            <a:ext cx="3401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Abadi Extra Light" panose="020B0604020202020204" pitchFamily="34" charset="0"/>
              </a:rPr>
              <a:t>Gut</a:t>
            </a:r>
            <a:endParaRPr lang="de-DE" sz="9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xmlns="" id="{921D73BA-9065-4243-8105-BFF4FDEA147E}"/>
              </a:ext>
            </a:extLst>
          </p:cNvPr>
          <p:cNvSpPr/>
          <p:nvPr/>
        </p:nvSpPr>
        <p:spPr>
          <a:xfrm>
            <a:off x="1595738" y="5329116"/>
            <a:ext cx="4219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Abadi Extra Light" panose="020B0604020202020204" pitchFamily="34" charset="0"/>
              </a:rPr>
              <a:t>Basic</a:t>
            </a:r>
            <a:endParaRPr lang="de-DE" sz="9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xmlns="" id="{2D3110FB-158F-408C-A5C9-346914F4745D}"/>
              </a:ext>
            </a:extLst>
          </p:cNvPr>
          <p:cNvSpPr txBox="1"/>
          <p:nvPr/>
        </p:nvSpPr>
        <p:spPr>
          <a:xfrm>
            <a:off x="229237" y="8357533"/>
            <a:ext cx="22420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badi Extra Light" panose="020B0604020202020204" pitchFamily="34" charset="0"/>
              </a:rPr>
              <a:t>2011-2012    </a:t>
            </a:r>
          </a:p>
          <a:p>
            <a:r>
              <a:rPr lang="de-DE" sz="1100" b="1" dirty="0" err="1">
                <a:latin typeface="Abadi Extra Light" panose="020B0604020202020204" pitchFamily="34" charset="0"/>
              </a:rPr>
              <a:t>BSc</a:t>
            </a:r>
            <a:r>
              <a:rPr lang="de-DE" sz="1100" b="1" dirty="0">
                <a:latin typeface="Abadi Extra Light" panose="020B0604020202020204" pitchFamily="34" charset="0"/>
              </a:rPr>
              <a:t> International Economics </a:t>
            </a:r>
            <a:r>
              <a:rPr lang="de-DE" sz="1200" b="1" dirty="0"/>
              <a:t>	  </a:t>
            </a:r>
          </a:p>
          <a:p>
            <a:r>
              <a:rPr lang="de-DE" sz="1100" dirty="0">
                <a:latin typeface="Abadi Extra Light" panose="020B0604020202020204" pitchFamily="34" charset="0"/>
              </a:rPr>
              <a:t>Chicago University</a:t>
            </a:r>
          </a:p>
          <a:p>
            <a:r>
              <a:rPr lang="en-US" sz="1100" dirty="0">
                <a:latin typeface="Abadi Extra Light" panose="020B0604020202020204" pitchFamily="34" charset="0"/>
              </a:rPr>
              <a:t>- Focus area: macroeconomics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Abadi Extra Light" panose="020B0604020202020204" pitchFamily="34" charset="0"/>
              </a:rPr>
              <a:t>Graduation average 1,7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r>
              <a:rPr lang="de-DE" sz="1100" dirty="0">
                <a:latin typeface="Abadi Extra Light" panose="020B0604020202020204" pitchFamily="34" charset="0"/>
              </a:rPr>
              <a:t>2008-2010 </a:t>
            </a:r>
          </a:p>
          <a:p>
            <a:r>
              <a:rPr lang="de-DE" sz="1100" b="1" dirty="0" err="1">
                <a:latin typeface="Abadi Extra Light" panose="020B0604020202020204" pitchFamily="34" charset="0"/>
              </a:rPr>
              <a:t>BSc</a:t>
            </a:r>
            <a:r>
              <a:rPr lang="de-DE" sz="1100" b="1" dirty="0">
                <a:latin typeface="Abadi Extra Light" panose="020B0604020202020204" pitchFamily="34" charset="0"/>
              </a:rPr>
              <a:t> International Economics 	</a:t>
            </a:r>
            <a:r>
              <a:rPr lang="de-DE" sz="1200" b="1" dirty="0"/>
              <a:t>  </a:t>
            </a:r>
          </a:p>
          <a:p>
            <a:r>
              <a:rPr lang="de-DE" sz="1100" dirty="0">
                <a:latin typeface="Abadi Extra Light" panose="020B0604020202020204" pitchFamily="34" charset="0"/>
              </a:rPr>
              <a:t>Chicago University</a:t>
            </a:r>
            <a:endParaRPr lang="en-US" sz="1100" dirty="0">
              <a:latin typeface="Abadi Extra Light" panose="020B0604020202020204" pitchFamily="34" charset="0"/>
            </a:endParaRPr>
          </a:p>
          <a:p>
            <a:endParaRPr lang="de-DE" sz="12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xmlns="" id="{E9F7E601-4B28-47F1-B7DA-699730DD91CF}"/>
              </a:ext>
            </a:extLst>
          </p:cNvPr>
          <p:cNvSpPr txBox="1"/>
          <p:nvPr/>
        </p:nvSpPr>
        <p:spPr>
          <a:xfrm>
            <a:off x="3710587" y="2819191"/>
            <a:ext cx="321328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Data Scientist</a:t>
            </a:r>
          </a:p>
          <a:p>
            <a:r>
              <a:rPr lang="de-DE" sz="1200" b="1" dirty="0">
                <a:latin typeface="Abadi Extra Light" panose="020B0604020202020204" pitchFamily="34" charset="0"/>
              </a:rPr>
              <a:t>INTERNATIONAL  FIRM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Abadi Extra Light" panose="020B0604020202020204" pitchFamily="34" charset="0"/>
              </a:rPr>
              <a:t>Frontend Web Technologien und Frameworks (HTML 5,SCSS/CSS, Angular und </a:t>
            </a:r>
            <a:r>
              <a:rPr lang="de-DE" sz="1000" dirty="0" err="1">
                <a:latin typeface="Abadi Extra Light" panose="020B0604020202020204" pitchFamily="34" charset="0"/>
              </a:rPr>
              <a:t>TypeScript</a:t>
            </a:r>
            <a:r>
              <a:rPr lang="de-DE" sz="1000" dirty="0">
                <a:latin typeface="Abadi Extra Light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latin typeface="Abadi Extra Light" panose="020B0604020202020204" pitchFamily="34" charset="0"/>
              </a:rPr>
              <a:t>Continuous</a:t>
            </a:r>
            <a:r>
              <a:rPr lang="de-DE" sz="1000" dirty="0">
                <a:latin typeface="Abadi Extra Light" panose="020B0604020202020204" pitchFamily="34" charset="0"/>
              </a:rPr>
              <a:t> Integration, </a:t>
            </a:r>
            <a:r>
              <a:rPr lang="de-DE" sz="1000" dirty="0" err="1">
                <a:latin typeface="Abadi Extra Light" panose="020B0604020202020204" pitchFamily="34" charset="0"/>
              </a:rPr>
              <a:t>Build</a:t>
            </a:r>
            <a:r>
              <a:rPr lang="de-DE" sz="1000" dirty="0">
                <a:latin typeface="Abadi Extra Light" panose="020B0604020202020204" pitchFamily="34" charset="0"/>
              </a:rPr>
              <a:t> und Release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Abadi Extra Light" panose="020B0604020202020204" pitchFamily="34" charset="0"/>
              </a:rPr>
              <a:t>Agilen Software-Entwicklungsmethoden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Abadi Extra Light" panose="020B0604020202020204" pitchFamily="34" charset="0"/>
              </a:rPr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de-DE" sz="1200" dirty="0"/>
          </a:p>
          <a:p>
            <a:endParaRPr lang="de-DE" sz="1200" b="1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xmlns="" id="{0285EB03-C3D8-4355-946C-B7C27F9981F7}"/>
              </a:ext>
            </a:extLst>
          </p:cNvPr>
          <p:cNvSpPr txBox="1"/>
          <p:nvPr/>
        </p:nvSpPr>
        <p:spPr>
          <a:xfrm>
            <a:off x="3677246" y="4902833"/>
            <a:ext cx="32132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Webdesigner</a:t>
            </a:r>
          </a:p>
          <a:p>
            <a:r>
              <a:rPr lang="de-DE" sz="1200" b="1" dirty="0">
                <a:latin typeface="Abadi Extra Light" panose="020B0604020202020204" pitchFamily="34" charset="0"/>
              </a:rPr>
              <a:t>COMPANY 1234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Abadi Extra Light" panose="020B0604020202020204" pitchFamily="34" charset="0"/>
              </a:rPr>
              <a:t>Responsive Web Designs</a:t>
            </a:r>
            <a:endParaRPr lang="en-US" sz="1000" dirty="0">
              <a:latin typeface="Abadi Extra Light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badi Extra Light" panose="020B0604020202020204" pitchFamily="34" charset="0"/>
              </a:rPr>
              <a:t>Activity Planning and Sequencing, </a:t>
            </a:r>
            <a:r>
              <a:rPr lang="de-DE" sz="1000" dirty="0" err="1">
                <a:latin typeface="Abadi Extra Light" panose="020B0604020202020204" pitchFamily="34" charset="0"/>
              </a:rPr>
              <a:t>Continuous</a:t>
            </a:r>
            <a:r>
              <a:rPr lang="de-DE" sz="1000" dirty="0">
                <a:latin typeface="Abadi Extra Light" panose="020B0604020202020204" pitchFamily="34" charset="0"/>
              </a:rPr>
              <a:t> Integration, </a:t>
            </a:r>
            <a:r>
              <a:rPr lang="de-DE" sz="1000" dirty="0" err="1">
                <a:latin typeface="Abadi Extra Light" panose="020B0604020202020204" pitchFamily="34" charset="0"/>
              </a:rPr>
              <a:t>Build</a:t>
            </a:r>
            <a:r>
              <a:rPr lang="de-DE" sz="1000" dirty="0">
                <a:latin typeface="Abadi Extra Light" panose="020B0604020202020204" pitchFamily="34" charset="0"/>
              </a:rPr>
              <a:t> und Release Management</a:t>
            </a:r>
            <a:endParaRPr lang="en-US" sz="1000" dirty="0">
              <a:latin typeface="Abadi Extra Light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badi Extra Light" panose="020B0604020202020204" pitchFamily="34" charset="0"/>
              </a:rPr>
              <a:t>Resource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latin typeface="Abadi Extra Light" panose="020B0604020202020204" pitchFamily="34" charset="0"/>
              </a:rPr>
              <a:t>Git</a:t>
            </a:r>
            <a:r>
              <a:rPr lang="de-DE" sz="1000" dirty="0">
                <a:latin typeface="Abadi Extra Light" panose="020B0604020202020204" pitchFamily="34" charset="0"/>
              </a:rPr>
              <a:t>, Docker und Microservices, 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xmlns="" id="{3C546D6F-1D1E-40C4-A615-7F937882758F}"/>
              </a:ext>
            </a:extLst>
          </p:cNvPr>
          <p:cNvSpPr txBox="1"/>
          <p:nvPr/>
        </p:nvSpPr>
        <p:spPr>
          <a:xfrm>
            <a:off x="3677246" y="7038698"/>
            <a:ext cx="32132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Webdesigner</a:t>
            </a:r>
          </a:p>
          <a:p>
            <a:r>
              <a:rPr lang="de-DE" sz="1200" b="1" dirty="0">
                <a:latin typeface="Abadi Extra Light" panose="020B0604020202020204" pitchFamily="34" charset="0"/>
              </a:rPr>
              <a:t>COMPANY 1234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Abadi Extra Light" panose="020B0604020202020204" pitchFamily="34" charset="0"/>
              </a:rPr>
              <a:t>Responsive Web Designs</a:t>
            </a:r>
            <a:endParaRPr lang="en-US" sz="1000" dirty="0">
              <a:latin typeface="Abadi Extra Light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badi Extra Light" panose="020B0604020202020204" pitchFamily="34" charset="0"/>
              </a:rPr>
              <a:t>Activity Planning and Sequencing, </a:t>
            </a:r>
            <a:r>
              <a:rPr lang="de-DE" sz="1000" dirty="0" err="1">
                <a:latin typeface="Abadi Extra Light" panose="020B0604020202020204" pitchFamily="34" charset="0"/>
              </a:rPr>
              <a:t>Continuous</a:t>
            </a:r>
            <a:r>
              <a:rPr lang="de-DE" sz="1000" dirty="0">
                <a:latin typeface="Abadi Extra Light" panose="020B0604020202020204" pitchFamily="34" charset="0"/>
              </a:rPr>
              <a:t> Integration, </a:t>
            </a:r>
            <a:r>
              <a:rPr lang="de-DE" sz="1000" dirty="0" err="1">
                <a:latin typeface="Abadi Extra Light" panose="020B0604020202020204" pitchFamily="34" charset="0"/>
              </a:rPr>
              <a:t>Build</a:t>
            </a:r>
            <a:r>
              <a:rPr lang="de-DE" sz="1000" dirty="0">
                <a:latin typeface="Abadi Extra Light" panose="020B0604020202020204" pitchFamily="34" charset="0"/>
              </a:rPr>
              <a:t> und Release Management</a:t>
            </a:r>
            <a:endParaRPr lang="en-US" sz="1000" dirty="0">
              <a:latin typeface="Abadi Extra Light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badi Extra Light" panose="020B0604020202020204" pitchFamily="34" charset="0"/>
              </a:rPr>
              <a:t>Resource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latin typeface="Abadi Extra Light" panose="020B0604020202020204" pitchFamily="34" charset="0"/>
              </a:rPr>
              <a:t>Git</a:t>
            </a:r>
            <a:r>
              <a:rPr lang="de-DE" sz="1000" dirty="0">
                <a:latin typeface="Abadi Extra Light" panose="020B0604020202020204" pitchFamily="34" charset="0"/>
              </a:rPr>
              <a:t>, Docker und Microservices, 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xmlns="" id="{F0936F6B-E038-4BF5-8FF0-E2C03C6C823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7804" y="1137788"/>
            <a:ext cx="347228" cy="331445"/>
          </a:xfrm>
          <a:prstGeom prst="rect">
            <a:avLst/>
          </a:prstGeom>
        </p:spPr>
      </p:pic>
      <p:pic>
        <p:nvPicPr>
          <p:cNvPr id="63" name="Grafik 62">
            <a:hlinkClick r:id="rId10"/>
            <a:extLst>
              <a:ext uri="{FF2B5EF4-FFF2-40B4-BE49-F238E27FC236}">
                <a16:creationId xmlns:a16="http://schemas.microsoft.com/office/drawing/2014/main" xmlns="" id="{BDE5B7D3-43D4-4D6A-AFAE-97B34E795B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7084" y="1141974"/>
            <a:ext cx="332132" cy="329448"/>
          </a:xfrm>
          <a:prstGeom prst="rect">
            <a:avLst/>
          </a:prstGeom>
        </p:spPr>
      </p:pic>
      <p:pic>
        <p:nvPicPr>
          <p:cNvPr id="64" name="Grafik 63">
            <a:hlinkClick r:id="rId13"/>
            <a:extLst>
              <a:ext uri="{FF2B5EF4-FFF2-40B4-BE49-F238E27FC236}">
                <a16:creationId xmlns:a16="http://schemas.microsoft.com/office/drawing/2014/main" xmlns="" id="{B1FCB812-D601-4B9F-8C03-B150BC89CEE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9596" y="1138722"/>
            <a:ext cx="342450" cy="3327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xmlns="" id="{166179B3-AE1D-4E90-A9E2-3E59FDFFA50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650" b="3"/>
          <a:stretch/>
        </p:blipFill>
        <p:spPr>
          <a:xfrm>
            <a:off x="450132" y="220824"/>
            <a:ext cx="1739151" cy="1739146"/>
          </a:xfrm>
          <a:prstGeom prst="rect">
            <a:avLst/>
          </a:prstGeom>
        </p:spPr>
      </p:pic>
      <p:sp>
        <p:nvSpPr>
          <p:cNvPr id="68" name="Rechteck 67">
            <a:extLst>
              <a:ext uri="{FF2B5EF4-FFF2-40B4-BE49-F238E27FC236}">
                <a16:creationId xmlns:a16="http://schemas.microsoft.com/office/drawing/2014/main" xmlns="" id="{F9C6E5B3-7CE7-42D8-B1A8-88F45A8E4D00}"/>
              </a:ext>
            </a:extLst>
          </p:cNvPr>
          <p:cNvSpPr/>
          <p:nvPr/>
        </p:nvSpPr>
        <p:spPr>
          <a:xfrm>
            <a:off x="1780905" y="477003"/>
            <a:ext cx="492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n w="0"/>
                <a:latin typeface="Perpetua Titling MT" panose="02020502060505020804" pitchFamily="18" charset="0"/>
                <a:cs typeface="Biome Light" panose="020B0502040204020203" pitchFamily="34" charset="0"/>
              </a:rPr>
              <a:t>ROISO  HATOU</a:t>
            </a:r>
          </a:p>
        </p:txBody>
      </p:sp>
      <p:graphicFrame>
        <p:nvGraphicFramePr>
          <p:cNvPr id="10" name="Tabelle 26">
            <a:extLst>
              <a:ext uri="{FF2B5EF4-FFF2-40B4-BE49-F238E27FC236}">
                <a16:creationId xmlns:a16="http://schemas.microsoft.com/office/drawing/2014/main" xmlns="" id="{730D6FA5-D2E8-4F0E-9D62-790E11CBD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893761"/>
              </p:ext>
            </p:extLst>
          </p:nvPr>
        </p:nvGraphicFramePr>
        <p:xfrm>
          <a:off x="239945" y="3634015"/>
          <a:ext cx="2117809" cy="293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809">
                  <a:extLst>
                    <a:ext uri="{9D8B030D-6E8A-4147-A177-3AD203B41FA5}">
                      <a16:colId xmlns:a16="http://schemas.microsoft.com/office/drawing/2014/main" xmlns="" val="3393623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6480072"/>
                  </a:ext>
                </a:extLst>
              </a:tr>
              <a:tr h="375856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32501"/>
                  </a:ext>
                </a:extLst>
              </a:tr>
              <a:tr h="22663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Abadi Extra Light" panose="020B0604020202020204" pitchFamily="34" charset="0"/>
                        </a:rPr>
                        <a:t>EDV - Kenntnisse</a:t>
                      </a:r>
                    </a:p>
                    <a:p>
                      <a:pPr algn="l"/>
                      <a:r>
                        <a:rPr lang="en-US" sz="1100" dirty="0">
                          <a:latin typeface="Abadi Extra Light" panose="020B0604020202020204" pitchFamily="34" charset="0"/>
                        </a:rPr>
                        <a:t>MS office</a:t>
                      </a:r>
                    </a:p>
                    <a:p>
                      <a:pPr algn="l"/>
                      <a:r>
                        <a:rPr lang="en-US" sz="1100" dirty="0">
                          <a:latin typeface="Abadi Extra Light" panose="020B0604020202020204" pitchFamily="34" charset="0"/>
                        </a:rPr>
                        <a:t>Python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SQL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Tableau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Java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  <a:p>
                      <a:pPr algn="l"/>
                      <a:endParaRPr lang="en-US" sz="1100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Sprachen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Abadi Extra Light" panose="020B0604020202020204" pitchFamily="34" charset="0"/>
                        </a:rPr>
                        <a:t>EN, DE, IT – </a:t>
                      </a:r>
                      <a:r>
                        <a:rPr lang="de-DE" sz="105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</a:rPr>
                        <a:t>C2</a:t>
                      </a:r>
                      <a:endParaRPr lang="de-DE" sz="1100" dirty="0">
                        <a:latin typeface="Abadi Extra Light" panose="020B0604020202020204" pitchFamily="34" charset="0"/>
                      </a:endParaRPr>
                    </a:p>
                    <a:p>
                      <a:pPr algn="l"/>
                      <a:r>
                        <a:rPr lang="de-DE" sz="1100" dirty="0">
                          <a:latin typeface="Abadi Extra Light" panose="020B0604020202020204" pitchFamily="34" charset="0"/>
                        </a:rPr>
                        <a:t>ES – </a:t>
                      </a:r>
                      <a:r>
                        <a:rPr lang="de-DE" sz="1050" dirty="0">
                          <a:latin typeface="Abadi Extra Light" panose="020B0604020202020204" pitchFamily="34" charset="0"/>
                        </a:rPr>
                        <a:t>Muttersprache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Industrie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9091841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FE53D2DB-AF32-48CC-BCA4-58603792352A}"/>
              </a:ext>
            </a:extLst>
          </p:cNvPr>
          <p:cNvSpPr/>
          <p:nvPr/>
        </p:nvSpPr>
        <p:spPr>
          <a:xfrm>
            <a:off x="269209" y="3605361"/>
            <a:ext cx="17892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chemeClr val="dk1"/>
                </a:solidFill>
                <a:latin typeface="Abadi Extra Light" panose="020B0604020202020204" pitchFamily="34" charset="0"/>
              </a:rPr>
              <a:t>Data-Analytics-Anwendungen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F51BCF7E-67C4-4007-BF18-25A0ADA21083}"/>
              </a:ext>
            </a:extLst>
          </p:cNvPr>
          <p:cNvSpPr/>
          <p:nvPr/>
        </p:nvSpPr>
        <p:spPr>
          <a:xfrm>
            <a:off x="297823" y="3089138"/>
            <a:ext cx="9637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chemeClr val="dk1"/>
                </a:solidFill>
                <a:latin typeface="Abadi Extra Light" panose="020B0604020202020204" pitchFamily="34" charset="0"/>
              </a:rPr>
              <a:t>Datenanalyse 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A5E14DE6-7F4E-4AB1-91BC-9F558DAF26A2}"/>
              </a:ext>
            </a:extLst>
          </p:cNvPr>
          <p:cNvSpPr/>
          <p:nvPr/>
        </p:nvSpPr>
        <p:spPr>
          <a:xfrm>
            <a:off x="993637" y="6814385"/>
            <a:ext cx="15456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dk1"/>
                </a:solidFill>
                <a:latin typeface="Abadi Extra Light" panose="020B0604020202020204" pitchFamily="34" charset="0"/>
              </a:rPr>
              <a:t>NoSQL-Datenbanken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C3935422-19A6-4F46-B502-91DE5265B983}"/>
              </a:ext>
            </a:extLst>
          </p:cNvPr>
          <p:cNvSpPr/>
          <p:nvPr/>
        </p:nvSpPr>
        <p:spPr>
          <a:xfrm>
            <a:off x="255750" y="6555762"/>
            <a:ext cx="1162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dk1"/>
                </a:solidFill>
                <a:latin typeface="Abadi Extra Light" panose="020B0604020202020204" pitchFamily="34" charset="0"/>
              </a:rPr>
              <a:t>Apache Hadoop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1B34BC5F-BFC3-4E1E-9EF8-F21165AD56B5}"/>
              </a:ext>
            </a:extLst>
          </p:cNvPr>
          <p:cNvSpPr/>
          <p:nvPr/>
        </p:nvSpPr>
        <p:spPr>
          <a:xfrm>
            <a:off x="1255469" y="3084652"/>
            <a:ext cx="12747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>
                <a:solidFill>
                  <a:schemeClr val="dk1"/>
                </a:solidFill>
                <a:latin typeface="Abadi Extra Light" panose="020B0604020202020204" pitchFamily="34" charset="0"/>
              </a:rPr>
              <a:t>Predictive- Analytics</a:t>
            </a:r>
            <a:endParaRPr lang="de-DE" sz="11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7B3E4B74-5A35-4227-8BE1-311FCCE1D5D4}"/>
              </a:ext>
            </a:extLst>
          </p:cNvPr>
          <p:cNvSpPr/>
          <p:nvPr/>
        </p:nvSpPr>
        <p:spPr>
          <a:xfrm>
            <a:off x="1100682" y="3350748"/>
            <a:ext cx="12266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chemeClr val="dk1"/>
                </a:solidFill>
                <a:latin typeface="Abadi Extra Light" panose="020B0604020202020204" pitchFamily="34" charset="0"/>
              </a:rPr>
              <a:t>Analyseverständnis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9232C3D2-5654-43B4-8E39-C4459FC539A7}"/>
              </a:ext>
            </a:extLst>
          </p:cNvPr>
          <p:cNvSpPr/>
          <p:nvPr/>
        </p:nvSpPr>
        <p:spPr>
          <a:xfrm>
            <a:off x="290714" y="3360427"/>
            <a:ext cx="5998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chemeClr val="dk1"/>
                </a:solidFill>
                <a:latin typeface="Abadi Extra Light" panose="020B0604020202020204" pitchFamily="34" charset="0"/>
              </a:rPr>
              <a:t>Flexibel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xmlns="" id="{0ED023CE-25E2-43A7-8485-508018A07D97}"/>
              </a:ext>
            </a:extLst>
          </p:cNvPr>
          <p:cNvSpPr/>
          <p:nvPr/>
        </p:nvSpPr>
        <p:spPr>
          <a:xfrm>
            <a:off x="263896" y="6810137"/>
            <a:ext cx="1162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chemeClr val="dk1"/>
                </a:solidFill>
                <a:latin typeface="Abadi Extra Light" panose="020B0604020202020204" pitchFamily="34" charset="0"/>
              </a:rPr>
              <a:t>pySpark</a:t>
            </a:r>
            <a:endParaRPr lang="de-DE" sz="11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xmlns="" id="{FF0829AA-4D82-46CF-A52F-8FD45170BD98}"/>
              </a:ext>
            </a:extLst>
          </p:cNvPr>
          <p:cNvSpPr/>
          <p:nvPr/>
        </p:nvSpPr>
        <p:spPr>
          <a:xfrm>
            <a:off x="1280248" y="6583004"/>
            <a:ext cx="1105578" cy="205945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xmlns="" id="{04C726B2-5355-4F8A-BA9E-2F61447873D5}"/>
              </a:ext>
            </a:extLst>
          </p:cNvPr>
          <p:cNvSpPr/>
          <p:nvPr/>
        </p:nvSpPr>
        <p:spPr>
          <a:xfrm>
            <a:off x="1261596" y="6562983"/>
            <a:ext cx="1162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chemeClr val="dk1"/>
                </a:solidFill>
                <a:latin typeface="Abadi Extra Light" panose="020B0604020202020204" pitchFamily="34" charset="0"/>
              </a:rPr>
              <a:t>TensorFlow</a:t>
            </a:r>
            <a:endParaRPr lang="de-DE" sz="11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8711A257-1DC1-4E0B-97B9-1ECCDE237528}"/>
              </a:ext>
            </a:extLst>
          </p:cNvPr>
          <p:cNvSpPr/>
          <p:nvPr/>
        </p:nvSpPr>
        <p:spPr>
          <a:xfrm>
            <a:off x="3166356" y="1676707"/>
            <a:ext cx="410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Abadi Extra Light" panose="020B0604020202020204" pitchFamily="34" charset="0"/>
              </a:rPr>
              <a:t>Owning, managing and driving local data analytics initiatives, such as Predictive Maintenance. Focus on developing and maintain ETL processing pipelines for batch and near-real time data as well as analytical/machine learning workflows.</a:t>
            </a:r>
            <a:endParaRPr lang="de-DE" sz="1000" dirty="0">
              <a:latin typeface="Abadi Extra Light" panose="020B0604020202020204" pitchFamily="34" charset="0"/>
            </a:endParaRP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xmlns="" id="{DC0DA452-44ED-45AA-89EB-3F124CC2BAAC}"/>
              </a:ext>
            </a:extLst>
          </p:cNvPr>
          <p:cNvSpPr/>
          <p:nvPr/>
        </p:nvSpPr>
        <p:spPr>
          <a:xfrm>
            <a:off x="3164681" y="9398179"/>
            <a:ext cx="1118561" cy="284836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xmlns="" id="{6BF2DB29-AB01-4F9D-A097-1DD9C53EB162}"/>
              </a:ext>
            </a:extLst>
          </p:cNvPr>
          <p:cNvSpPr/>
          <p:nvPr/>
        </p:nvSpPr>
        <p:spPr>
          <a:xfrm>
            <a:off x="3110755" y="9109567"/>
            <a:ext cx="233108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12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E X P E R T   P O R T F O L I O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xmlns="" id="{4B406818-B8E5-4E1F-97FA-4836E8827AB8}"/>
              </a:ext>
            </a:extLst>
          </p:cNvPr>
          <p:cNvSpPr/>
          <p:nvPr/>
        </p:nvSpPr>
        <p:spPr>
          <a:xfrm>
            <a:off x="3142511" y="9409886"/>
            <a:ext cx="1162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dk1"/>
                </a:solidFill>
                <a:latin typeface="Abadi Extra Light" panose="020B0604020202020204" pitchFamily="34" charset="0"/>
              </a:rPr>
              <a:t>PROJECT LIST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xmlns="" id="{BD7B61FF-94EB-406D-879D-B536CA3BACF5}"/>
              </a:ext>
            </a:extLst>
          </p:cNvPr>
          <p:cNvSpPr/>
          <p:nvPr/>
        </p:nvSpPr>
        <p:spPr>
          <a:xfrm>
            <a:off x="3164679" y="9768132"/>
            <a:ext cx="1118561" cy="284836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xmlns="" id="{8C3A9A39-0389-42CB-B0A2-32F4554AEF0D}"/>
              </a:ext>
            </a:extLst>
          </p:cNvPr>
          <p:cNvSpPr/>
          <p:nvPr/>
        </p:nvSpPr>
        <p:spPr>
          <a:xfrm>
            <a:off x="3151129" y="9779745"/>
            <a:ext cx="1162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dk1"/>
                </a:solidFill>
                <a:latin typeface="Abadi Extra Light" panose="020B0604020202020204" pitchFamily="34" charset="0"/>
              </a:rPr>
              <a:t>DASHBOARDS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xmlns="" id="{5B67DD24-3FEB-42F6-BE45-7A2D20B3EF2B}"/>
              </a:ext>
            </a:extLst>
          </p:cNvPr>
          <p:cNvSpPr/>
          <p:nvPr/>
        </p:nvSpPr>
        <p:spPr>
          <a:xfrm>
            <a:off x="4370897" y="9398380"/>
            <a:ext cx="1118561" cy="284836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xmlns="" id="{092ACD3C-B006-4979-B565-EA73909B5A6B}"/>
              </a:ext>
            </a:extLst>
          </p:cNvPr>
          <p:cNvSpPr/>
          <p:nvPr/>
        </p:nvSpPr>
        <p:spPr>
          <a:xfrm>
            <a:off x="4357347" y="9409993"/>
            <a:ext cx="1162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dk1"/>
                </a:solidFill>
                <a:latin typeface="Abadi Extra Light" panose="020B0604020202020204" pitchFamily="34" charset="0"/>
              </a:rPr>
              <a:t>PUBLICATIONS</a:t>
            </a:r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xmlns="" id="{34F90D9D-1B3E-4FAF-B842-1FC6B6D74FAA}"/>
              </a:ext>
            </a:extLst>
          </p:cNvPr>
          <p:cNvSpPr/>
          <p:nvPr/>
        </p:nvSpPr>
        <p:spPr>
          <a:xfrm>
            <a:off x="4380587" y="9773226"/>
            <a:ext cx="1118561" cy="284836"/>
          </a:xfrm>
          <a:prstGeom prst="roundRect">
            <a:avLst/>
          </a:prstGeom>
          <a:solidFill>
            <a:srgbClr val="6988BB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xmlns="" id="{C6FE8CA2-D4C0-4B41-978E-9AC7CAE77F23}"/>
              </a:ext>
            </a:extLst>
          </p:cNvPr>
          <p:cNvSpPr/>
          <p:nvPr/>
        </p:nvSpPr>
        <p:spPr>
          <a:xfrm>
            <a:off x="4367037" y="9784839"/>
            <a:ext cx="1162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dk1"/>
                </a:solidFill>
                <a:latin typeface="Abadi Extra Light" panose="020B0604020202020204" pitchFamily="34" charset="0"/>
              </a:rPr>
              <a:t>ACHIEVEMENTS</a:t>
            </a:r>
          </a:p>
        </p:txBody>
      </p:sp>
    </p:spTree>
    <p:extLst>
      <p:ext uri="{BB962C8B-B14F-4D97-AF65-F5344CB8AC3E}">
        <p14:creationId xmlns:p14="http://schemas.microsoft.com/office/powerpoint/2010/main" val="351694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25485B57-F390-4463-9E68-6B5140201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45"/>
            <a:ext cx="7559675" cy="97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8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hteck 73">
            <a:extLst>
              <a:ext uri="{FF2B5EF4-FFF2-40B4-BE49-F238E27FC236}">
                <a16:creationId xmlns:a16="http://schemas.microsoft.com/office/drawing/2014/main" xmlns="" id="{D8AA4D8A-FC6A-4A15-ADA1-6AB5FBE8AE44}"/>
              </a:ext>
            </a:extLst>
          </p:cNvPr>
          <p:cNvSpPr/>
          <p:nvPr/>
        </p:nvSpPr>
        <p:spPr>
          <a:xfrm>
            <a:off x="1642837" y="6531915"/>
            <a:ext cx="532518" cy="490678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xmlns="" id="{339C1868-70C2-4860-80FB-7D1B94067AC8}"/>
              </a:ext>
            </a:extLst>
          </p:cNvPr>
          <p:cNvSpPr/>
          <p:nvPr/>
        </p:nvSpPr>
        <p:spPr>
          <a:xfrm>
            <a:off x="1012819" y="6527236"/>
            <a:ext cx="532518" cy="490678"/>
          </a:xfrm>
          <a:prstGeom prst="rect">
            <a:avLst/>
          </a:prstGeom>
          <a:solidFill>
            <a:schemeClr val="accent1">
              <a:lumMod val="50000"/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xmlns="" id="{9DC55560-BF03-4E99-8E7B-278388B3F55B}"/>
              </a:ext>
            </a:extLst>
          </p:cNvPr>
          <p:cNvSpPr/>
          <p:nvPr/>
        </p:nvSpPr>
        <p:spPr>
          <a:xfrm>
            <a:off x="365608" y="6529853"/>
            <a:ext cx="532518" cy="490678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xmlns="" id="{0F1A1213-D58F-4A95-8D99-729F9C7E81FD}"/>
              </a:ext>
            </a:extLst>
          </p:cNvPr>
          <p:cNvSpPr/>
          <p:nvPr/>
        </p:nvSpPr>
        <p:spPr>
          <a:xfrm>
            <a:off x="195141" y="3787896"/>
            <a:ext cx="2158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 </a:t>
            </a:r>
            <a:r>
              <a:rPr lang="de-DE" sz="1200" dirty="0" err="1"/>
              <a:t>Programming</a:t>
            </a:r>
            <a:r>
              <a:rPr lang="de-DE" sz="1200" dirty="0"/>
              <a:t> Skills</a:t>
            </a:r>
          </a:p>
          <a:p>
            <a:r>
              <a:rPr lang="de-DE" sz="1200" dirty="0"/>
              <a:t> </a:t>
            </a:r>
            <a:r>
              <a:rPr lang="de-DE" sz="1200" dirty="0" err="1"/>
              <a:t>Machine</a:t>
            </a:r>
            <a:r>
              <a:rPr lang="de-DE" sz="1200" dirty="0"/>
              <a:t> Learning</a:t>
            </a:r>
          </a:p>
          <a:p>
            <a:r>
              <a:rPr lang="de-DE" sz="1200" dirty="0"/>
              <a:t> Data </a:t>
            </a:r>
            <a:r>
              <a:rPr lang="de-DE" sz="1200" dirty="0" err="1"/>
              <a:t>Wrangling</a:t>
            </a:r>
            <a:endParaRPr lang="de-DE" sz="1200" dirty="0"/>
          </a:p>
          <a:p>
            <a:r>
              <a:rPr lang="de-DE" sz="1200" dirty="0"/>
              <a:t> </a:t>
            </a:r>
            <a:r>
              <a:rPr lang="de-DE" sz="1200" dirty="0" err="1"/>
              <a:t>Advanced</a:t>
            </a:r>
            <a:r>
              <a:rPr lang="de-DE" sz="1200" dirty="0"/>
              <a:t> </a:t>
            </a:r>
            <a:r>
              <a:rPr lang="de-DE" sz="1200" dirty="0" err="1"/>
              <a:t>Statistics</a:t>
            </a:r>
            <a:endParaRPr lang="de-DE" sz="1200" dirty="0"/>
          </a:p>
          <a:p>
            <a:r>
              <a:rPr lang="en-US" sz="1200" dirty="0"/>
              <a:t> Density Estimation</a:t>
            </a:r>
          </a:p>
          <a:p>
            <a:r>
              <a:rPr lang="en-US" sz="1200" dirty="0"/>
              <a:t> Confidence Interval</a:t>
            </a:r>
          </a:p>
          <a:p>
            <a:r>
              <a:rPr lang="en-US" sz="1200" dirty="0"/>
              <a:t> Test of Hypotheses</a:t>
            </a:r>
          </a:p>
          <a:p>
            <a:r>
              <a:rPr lang="de-DE" sz="1200" dirty="0"/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F7DD8018-BDB7-483D-BE56-2256C10CBACC}"/>
              </a:ext>
            </a:extLst>
          </p:cNvPr>
          <p:cNvSpPr/>
          <p:nvPr/>
        </p:nvSpPr>
        <p:spPr>
          <a:xfrm>
            <a:off x="2510971" y="655837"/>
            <a:ext cx="4426858" cy="1739146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6F05C518-A06E-452F-9A71-0F7CEAC48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50" b="3"/>
          <a:stretch/>
        </p:blipFill>
        <p:spPr>
          <a:xfrm>
            <a:off x="5416392" y="322009"/>
            <a:ext cx="1739151" cy="173914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CFB33145-FA36-478E-A285-961DEF8D6863}"/>
              </a:ext>
            </a:extLst>
          </p:cNvPr>
          <p:cNvSpPr/>
          <p:nvPr/>
        </p:nvSpPr>
        <p:spPr>
          <a:xfrm>
            <a:off x="2510971" y="1045492"/>
            <a:ext cx="29054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A professional profile is a brief summary of your skills, strengths, and key experiences. It also should convey what you are seeking or what you have to offer the person reading it. </a:t>
            </a:r>
            <a:endParaRPr lang="de-DE" sz="1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EF166D66-F4B7-4EC4-A443-B7736DD91A6C}"/>
              </a:ext>
            </a:extLst>
          </p:cNvPr>
          <p:cNvSpPr/>
          <p:nvPr/>
        </p:nvSpPr>
        <p:spPr>
          <a:xfrm>
            <a:off x="2511841" y="709301"/>
            <a:ext cx="9678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accent1">
                    <a:lumMod val="50000"/>
                  </a:schemeClr>
                </a:solidFill>
              </a:rPr>
              <a:t>PROFILE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xmlns="" id="{A65D05E7-7025-4380-985D-8DCA1320F207}"/>
              </a:ext>
            </a:extLst>
          </p:cNvPr>
          <p:cNvCxnSpPr/>
          <p:nvPr/>
        </p:nvCxnSpPr>
        <p:spPr>
          <a:xfrm>
            <a:off x="2453509" y="683418"/>
            <a:ext cx="0" cy="173914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2E7FA0D3-3A03-438A-8FF0-6D8667635344}"/>
              </a:ext>
            </a:extLst>
          </p:cNvPr>
          <p:cNvSpPr/>
          <p:nvPr/>
        </p:nvSpPr>
        <p:spPr>
          <a:xfrm>
            <a:off x="-683399" y="754835"/>
            <a:ext cx="37782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3200" b="1" dirty="0">
                <a:ln w="0"/>
                <a:solidFill>
                  <a:schemeClr val="accent1">
                    <a:lumMod val="50000"/>
                  </a:schemeClr>
                </a:solidFill>
                <a:latin typeface="Perpetua Titling MT" panose="02020502060505020804" pitchFamily="18" charset="0"/>
                <a:cs typeface="Biome Light" panose="020B0502040204020203" pitchFamily="34" charset="0"/>
              </a:rPr>
              <a:t>ROISO</a:t>
            </a:r>
          </a:p>
          <a:p>
            <a:pPr algn="ctr"/>
            <a:r>
              <a:rPr lang="de-DE" sz="3200" b="1" dirty="0">
                <a:ln w="0"/>
                <a:solidFill>
                  <a:schemeClr val="accent1">
                    <a:lumMod val="50000"/>
                  </a:schemeClr>
                </a:solidFill>
                <a:latin typeface="Perpetua Titling MT" panose="02020502060505020804" pitchFamily="18" charset="0"/>
                <a:cs typeface="Biome Light" panose="020B0502040204020203" pitchFamily="34" charset="0"/>
              </a:rPr>
              <a:t>HATOU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909B4A6D-A472-4A73-B13C-00C98A590CF6}"/>
              </a:ext>
            </a:extLst>
          </p:cNvPr>
          <p:cNvCxnSpPr>
            <a:cxnSpLocks/>
          </p:cNvCxnSpPr>
          <p:nvPr/>
        </p:nvCxnSpPr>
        <p:spPr>
          <a:xfrm>
            <a:off x="2586036" y="2572178"/>
            <a:ext cx="4569507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62F09A8F-D6B5-459D-8D8A-2F8AA5FAF4D3}"/>
              </a:ext>
            </a:extLst>
          </p:cNvPr>
          <p:cNvSpPr txBox="1"/>
          <p:nvPr/>
        </p:nvSpPr>
        <p:spPr>
          <a:xfrm>
            <a:off x="2868794" y="3148399"/>
            <a:ext cx="45222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2017</a:t>
            </a:r>
          </a:p>
          <a:p>
            <a:r>
              <a:rPr lang="de-DE" sz="1600" b="1" dirty="0">
                <a:solidFill>
                  <a:schemeClr val="accent1">
                    <a:lumMod val="50000"/>
                  </a:schemeClr>
                </a:solidFill>
              </a:rPr>
              <a:t>Senior Frontend Project Manager</a:t>
            </a:r>
          </a:p>
          <a:p>
            <a:r>
              <a:rPr lang="de-DE" sz="1400" dirty="0"/>
              <a:t>INTERNATIONAL  FIRM</a:t>
            </a:r>
          </a:p>
          <a:p>
            <a:endParaRPr lang="de-D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Frontend Web Technologien und Frameworks (HTML 5,SCSS/CSS, Angular und </a:t>
            </a:r>
            <a:r>
              <a:rPr lang="de-DE" sz="1200" dirty="0" err="1"/>
              <a:t>TypeScript</a:t>
            </a:r>
            <a:r>
              <a:rPr lang="de-DE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Continuous</a:t>
            </a:r>
            <a:r>
              <a:rPr lang="de-DE" sz="1200" dirty="0"/>
              <a:t> Integration, </a:t>
            </a:r>
            <a:r>
              <a:rPr lang="de-DE" sz="1200" dirty="0" err="1"/>
              <a:t>Build</a:t>
            </a:r>
            <a:r>
              <a:rPr lang="de-DE" sz="1200" dirty="0"/>
              <a:t> und Release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Agilen Software-Entwicklungsmethoden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de-DE" sz="1400" dirty="0"/>
          </a:p>
          <a:p>
            <a:endParaRPr lang="de-DE" sz="14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534119BF-E4DC-44E8-8562-8A93C9731BA9}"/>
              </a:ext>
            </a:extLst>
          </p:cNvPr>
          <p:cNvSpPr txBox="1"/>
          <p:nvPr/>
        </p:nvSpPr>
        <p:spPr>
          <a:xfrm>
            <a:off x="2868794" y="5357556"/>
            <a:ext cx="45222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2014-2017</a:t>
            </a:r>
          </a:p>
          <a:p>
            <a:r>
              <a:rPr lang="de-DE" sz="1600" b="1" dirty="0">
                <a:solidFill>
                  <a:schemeClr val="accent1">
                    <a:lumMod val="50000"/>
                  </a:schemeClr>
                </a:solidFill>
              </a:rPr>
              <a:t>Webdesigner</a:t>
            </a:r>
          </a:p>
          <a:p>
            <a:r>
              <a:rPr lang="de-DE" sz="1400" dirty="0"/>
              <a:t>COMPANY 1234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Responsive Web Designs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Activity Planning and Sequencing, </a:t>
            </a:r>
            <a:r>
              <a:rPr lang="de-DE" sz="1200" dirty="0" err="1"/>
              <a:t>Continuous</a:t>
            </a:r>
            <a:r>
              <a:rPr lang="de-DE" sz="1200" dirty="0"/>
              <a:t> Integration, </a:t>
            </a:r>
            <a:r>
              <a:rPr lang="de-DE" sz="1200" dirty="0" err="1"/>
              <a:t>Build</a:t>
            </a:r>
            <a:r>
              <a:rPr lang="de-DE" sz="1200" dirty="0"/>
              <a:t> und Release Management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Resource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Git</a:t>
            </a:r>
            <a:r>
              <a:rPr lang="de-DE" sz="1200" dirty="0"/>
              <a:t>, Docker und Microservices, </a:t>
            </a:r>
            <a:r>
              <a:rPr lang="de-DE" sz="1400" dirty="0"/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xmlns="" id="{2BFB70FC-7B7E-4E67-8BD9-4510F675AFC4}"/>
              </a:ext>
            </a:extLst>
          </p:cNvPr>
          <p:cNvCxnSpPr>
            <a:cxnSpLocks/>
          </p:cNvCxnSpPr>
          <p:nvPr/>
        </p:nvCxnSpPr>
        <p:spPr>
          <a:xfrm>
            <a:off x="2891850" y="8055110"/>
            <a:ext cx="456950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90844585-A52F-4D64-87F6-05781ECD37B6}"/>
              </a:ext>
            </a:extLst>
          </p:cNvPr>
          <p:cNvSpPr txBox="1"/>
          <p:nvPr/>
        </p:nvSpPr>
        <p:spPr>
          <a:xfrm>
            <a:off x="2832484" y="8132071"/>
            <a:ext cx="30943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2011-2012  </a:t>
            </a:r>
            <a:r>
              <a:rPr lang="de-DE" sz="1200" dirty="0"/>
              <a:t>  </a:t>
            </a:r>
          </a:p>
          <a:p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</a:rPr>
              <a:t>MSc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</a:rPr>
              <a:t>Advanced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</a:rPr>
              <a:t>data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</a:rPr>
              <a:t>science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1200" dirty="0"/>
              <a:t>Chicago University</a:t>
            </a:r>
          </a:p>
          <a:p>
            <a:r>
              <a:rPr lang="en-US" sz="1200" dirty="0"/>
              <a:t>Focus area: statistics</a:t>
            </a:r>
          </a:p>
          <a:p>
            <a:endParaRPr lang="en-US" sz="1200" dirty="0"/>
          </a:p>
          <a:p>
            <a:r>
              <a:rPr lang="de-DE" sz="1400" dirty="0"/>
              <a:t>2009-2011</a:t>
            </a:r>
            <a:r>
              <a:rPr lang="de-DE" sz="1200" dirty="0"/>
              <a:t> </a:t>
            </a:r>
          </a:p>
          <a:p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</a:rPr>
              <a:t>BSc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</a:rPr>
              <a:t>. Business Economics</a:t>
            </a:r>
            <a:r>
              <a:rPr lang="de-DE" sz="1200" b="1" dirty="0">
                <a:solidFill>
                  <a:schemeClr val="accent1">
                    <a:lumMod val="50000"/>
                  </a:schemeClr>
                </a:solidFill>
              </a:rPr>
              <a:t>	 </a:t>
            </a:r>
          </a:p>
          <a:p>
            <a:r>
              <a:rPr lang="de-DE" sz="1200" dirty="0"/>
              <a:t>Chicago University</a:t>
            </a:r>
          </a:p>
          <a:p>
            <a:r>
              <a:rPr lang="en-US" sz="1200" dirty="0"/>
              <a:t>Focus area: economics</a:t>
            </a:r>
          </a:p>
          <a:p>
            <a:endParaRPr lang="de-DE" sz="12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16754E09-B3FC-4DEE-BBEF-648A4735AE8A}"/>
              </a:ext>
            </a:extLst>
          </p:cNvPr>
          <p:cNvSpPr/>
          <p:nvPr/>
        </p:nvSpPr>
        <p:spPr>
          <a:xfrm>
            <a:off x="271833" y="8996846"/>
            <a:ext cx="1357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>
                <a:ln w="0"/>
                <a:solidFill>
                  <a:schemeClr val="accent1">
                    <a:lumMod val="50000"/>
                  </a:schemeClr>
                </a:solidFill>
                <a:latin typeface="Perpetua Titling MT" panose="02020502060505020804" pitchFamily="18" charset="0"/>
                <a:cs typeface="Biome Light" panose="020B0502040204020203" pitchFamily="34" charset="0"/>
              </a:rPr>
              <a:t>references</a:t>
            </a:r>
            <a:endParaRPr lang="de-DE" sz="1400" b="1" dirty="0">
              <a:ln w="0"/>
              <a:solidFill>
                <a:schemeClr val="accent1">
                  <a:lumMod val="50000"/>
                </a:schemeClr>
              </a:solidFill>
              <a:latin typeface="Perpetua Titling MT" panose="02020502060505020804" pitchFamily="18" charset="0"/>
              <a:cs typeface="Biome Light" panose="020B0502040204020203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432BCCF1-7F1C-4B22-8096-786E52187FAC}"/>
              </a:ext>
            </a:extLst>
          </p:cNvPr>
          <p:cNvSpPr/>
          <p:nvPr/>
        </p:nvSpPr>
        <p:spPr>
          <a:xfrm>
            <a:off x="280768" y="9399005"/>
            <a:ext cx="1713934" cy="86987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C1AB6401-FAC0-4B29-AC58-98355D8717C7}"/>
              </a:ext>
            </a:extLst>
          </p:cNvPr>
          <p:cNvSpPr/>
          <p:nvPr/>
        </p:nvSpPr>
        <p:spPr>
          <a:xfrm>
            <a:off x="434949" y="9726393"/>
            <a:ext cx="164054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 emaileil</a:t>
            </a:r>
            <a:r>
              <a:rPr lang="de-D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@googlemail.com</a:t>
            </a:r>
          </a:p>
          <a:p>
            <a:pPr algn="just">
              <a:spcAft>
                <a:spcPts val="0"/>
              </a:spcAft>
            </a:pPr>
            <a:endParaRPr lang="de-DE" sz="600" dirty="0">
              <a:solidFill>
                <a:schemeClr val="tx1">
                  <a:lumMod val="85000"/>
                  <a:lumOff val="15000"/>
                </a:schemeClr>
              </a:solidFill>
              <a:latin typeface="Abadi Extra Light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de-D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  +</a:t>
            </a:r>
            <a:r>
              <a:rPr lang="de-DE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49(0)15667444444</a:t>
            </a:r>
            <a:endParaRPr lang="de-DE" sz="1100" dirty="0">
              <a:solidFill>
                <a:schemeClr val="tx1">
                  <a:lumMod val="85000"/>
                  <a:lumOff val="15000"/>
                </a:schemeClr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31" name="Grafik 30" descr="E-Mail">
            <a:extLst>
              <a:ext uri="{FF2B5EF4-FFF2-40B4-BE49-F238E27FC236}">
                <a16:creationId xmlns:a16="http://schemas.microsoft.com/office/drawing/2014/main" xmlns="" id="{88A3B27A-E2F3-4674-A6F6-D75B3C725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8049" y="9785127"/>
            <a:ext cx="159591" cy="159591"/>
          </a:xfrm>
          <a:prstGeom prst="rect">
            <a:avLst/>
          </a:prstGeom>
        </p:spPr>
      </p:pic>
      <p:pic>
        <p:nvPicPr>
          <p:cNvPr id="32" name="Grafik 31" descr="Telefon">
            <a:extLst>
              <a:ext uri="{FF2B5EF4-FFF2-40B4-BE49-F238E27FC236}">
                <a16:creationId xmlns:a16="http://schemas.microsoft.com/office/drawing/2014/main" xmlns="" id="{C8AB5F10-CA80-4320-A740-6789894808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1560" y="10031368"/>
            <a:ext cx="237513" cy="237513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xmlns="" id="{0143277D-8D2B-4C15-A323-30B81CCB08FA}"/>
              </a:ext>
            </a:extLst>
          </p:cNvPr>
          <p:cNvSpPr/>
          <p:nvPr/>
        </p:nvSpPr>
        <p:spPr>
          <a:xfrm>
            <a:off x="239867" y="9340271"/>
            <a:ext cx="1640546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 </a:t>
            </a:r>
            <a:r>
              <a:rPr lang="de-DE" sz="1050" dirty="0">
                <a:solidFill>
                  <a:schemeClr val="accent1">
                    <a:lumMod val="50000"/>
                  </a:schemeClr>
                </a:solidFill>
                <a:latin typeface="Abadi Extra Light" panose="020B0604020202020204" pitchFamily="34" charset="0"/>
              </a:rPr>
              <a:t>Mr. ABCD EFGH</a:t>
            </a:r>
          </a:p>
          <a:p>
            <a:pPr algn="just">
              <a:spcAft>
                <a:spcPts val="0"/>
              </a:spcAft>
            </a:pPr>
            <a:r>
              <a:rPr lang="de-DE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 </a:t>
            </a:r>
            <a:r>
              <a:rPr lang="de-DE" sz="9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someone</a:t>
            </a:r>
            <a:r>
              <a:rPr lang="de-DE" sz="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</a:t>
            </a:r>
            <a:r>
              <a:rPr lang="de-DE" sz="9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someone</a:t>
            </a:r>
            <a:endParaRPr lang="de-DE" sz="1100" i="1" dirty="0">
              <a:solidFill>
                <a:schemeClr val="tx1">
                  <a:lumMod val="85000"/>
                  <a:lumOff val="15000"/>
                </a:schemeClr>
              </a:solidFill>
              <a:latin typeface="Abadi Extra Light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xmlns="" id="{456185BA-E06E-46AA-9CBD-6C31E4E4239F}"/>
              </a:ext>
            </a:extLst>
          </p:cNvPr>
          <p:cNvSpPr/>
          <p:nvPr/>
        </p:nvSpPr>
        <p:spPr>
          <a:xfrm>
            <a:off x="2806321" y="7747333"/>
            <a:ext cx="1357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>
                <a:ln w="0"/>
                <a:solidFill>
                  <a:schemeClr val="accent1">
                    <a:lumMod val="50000"/>
                  </a:schemeClr>
                </a:solidFill>
                <a:latin typeface="Perpetua Titling MT" panose="02020502060505020804" pitchFamily="18" charset="0"/>
                <a:cs typeface="Biome Light" panose="020B0502040204020203" pitchFamily="34" charset="0"/>
              </a:rPr>
              <a:t>education</a:t>
            </a:r>
            <a:endParaRPr lang="de-DE" sz="1400" b="1" dirty="0">
              <a:ln w="0"/>
              <a:solidFill>
                <a:schemeClr val="accent1">
                  <a:lumMod val="50000"/>
                </a:schemeClr>
              </a:solidFill>
              <a:latin typeface="Perpetua Titling MT" panose="02020502060505020804" pitchFamily="18" charset="0"/>
              <a:cs typeface="Biome Light" panose="020B0502040204020203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xmlns="" id="{518727D4-785D-428D-86CE-DDE518FDA18B}"/>
              </a:ext>
            </a:extLst>
          </p:cNvPr>
          <p:cNvSpPr/>
          <p:nvPr/>
        </p:nvSpPr>
        <p:spPr>
          <a:xfrm>
            <a:off x="308919" y="5250934"/>
            <a:ext cx="158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n w="0"/>
                <a:solidFill>
                  <a:schemeClr val="accent1">
                    <a:lumMod val="50000"/>
                  </a:schemeClr>
                </a:solidFill>
                <a:latin typeface="Perpetua Titling MT" panose="02020502060505020804" pitchFamily="18" charset="0"/>
                <a:cs typeface="Biome Light" panose="020B0502040204020203" pitchFamily="34" charset="0"/>
              </a:rPr>
              <a:t>ADVANCED</a:t>
            </a:r>
          </a:p>
          <a:p>
            <a:r>
              <a:rPr lang="de-DE" sz="1400" b="1" dirty="0" err="1">
                <a:ln w="0"/>
                <a:solidFill>
                  <a:schemeClr val="accent1">
                    <a:lumMod val="50000"/>
                  </a:schemeClr>
                </a:solidFill>
                <a:latin typeface="Perpetua Titling MT" panose="02020502060505020804" pitchFamily="18" charset="0"/>
                <a:cs typeface="Biome Light" panose="020B0502040204020203" pitchFamily="34" charset="0"/>
              </a:rPr>
              <a:t>skills</a:t>
            </a:r>
            <a:endParaRPr lang="de-DE" sz="1400" b="1" dirty="0">
              <a:ln w="0"/>
              <a:solidFill>
                <a:schemeClr val="accent1">
                  <a:lumMod val="50000"/>
                </a:schemeClr>
              </a:solidFill>
              <a:latin typeface="Perpetua Titling MT" panose="02020502060505020804" pitchFamily="18" charset="0"/>
              <a:cs typeface="Biome Light" panose="020B0502040204020203" pitchFamily="34" charset="0"/>
            </a:endParaRPr>
          </a:p>
        </p:txBody>
      </p:sp>
      <p:pic>
        <p:nvPicPr>
          <p:cNvPr id="44" name="Grafik 43">
            <a:hlinkClick r:id="rId8"/>
            <a:extLst>
              <a:ext uri="{FF2B5EF4-FFF2-40B4-BE49-F238E27FC236}">
                <a16:creationId xmlns:a16="http://schemas.microsoft.com/office/drawing/2014/main" xmlns="" id="{26493EE3-9538-40F7-B458-F6A5CD0C3D8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768" y="2641826"/>
            <a:ext cx="342450" cy="332700"/>
          </a:xfrm>
          <a:prstGeom prst="rect">
            <a:avLst/>
          </a:prstGeom>
        </p:spPr>
      </p:pic>
      <p:pic>
        <p:nvPicPr>
          <p:cNvPr id="45" name="Grafik 44">
            <a:hlinkClick r:id="rId11"/>
            <a:extLst>
              <a:ext uri="{FF2B5EF4-FFF2-40B4-BE49-F238E27FC236}">
                <a16:creationId xmlns:a16="http://schemas.microsoft.com/office/drawing/2014/main" xmlns="" id="{6AD294B0-D25C-417F-8DC5-D1854D631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266" y="2643916"/>
            <a:ext cx="342450" cy="328520"/>
          </a:xfrm>
          <a:prstGeom prst="rect">
            <a:avLst/>
          </a:prstGeom>
        </p:spPr>
      </p:pic>
      <p:sp>
        <p:nvSpPr>
          <p:cNvPr id="51" name="Rechteck 50">
            <a:extLst>
              <a:ext uri="{FF2B5EF4-FFF2-40B4-BE49-F238E27FC236}">
                <a16:creationId xmlns:a16="http://schemas.microsoft.com/office/drawing/2014/main" xmlns="" id="{8F9B3B1F-A977-49E9-A198-A1E3681AB79F}"/>
              </a:ext>
            </a:extLst>
          </p:cNvPr>
          <p:cNvSpPr/>
          <p:nvPr/>
        </p:nvSpPr>
        <p:spPr>
          <a:xfrm>
            <a:off x="242789" y="3209334"/>
            <a:ext cx="1845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n w="0"/>
                <a:solidFill>
                  <a:schemeClr val="accent1">
                    <a:lumMod val="50000"/>
                  </a:schemeClr>
                </a:solidFill>
                <a:latin typeface="Perpetua Titling MT" panose="02020502060505020804" pitchFamily="18" charset="0"/>
                <a:cs typeface="Biome Light" panose="020B0502040204020203" pitchFamily="34" charset="0"/>
              </a:rPr>
              <a:t>Industry </a:t>
            </a:r>
            <a:r>
              <a:rPr lang="de-DE" sz="1400" b="1" dirty="0" err="1">
                <a:ln w="0"/>
                <a:solidFill>
                  <a:schemeClr val="accent1">
                    <a:lumMod val="50000"/>
                  </a:schemeClr>
                </a:solidFill>
                <a:latin typeface="Perpetua Titling MT" panose="02020502060505020804" pitchFamily="18" charset="0"/>
                <a:cs typeface="Biome Light" panose="020B0502040204020203" pitchFamily="34" charset="0"/>
              </a:rPr>
              <a:t>know-how</a:t>
            </a:r>
            <a:endParaRPr lang="de-DE" sz="1400" b="1" dirty="0">
              <a:ln w="0"/>
              <a:solidFill>
                <a:schemeClr val="accent1">
                  <a:lumMod val="50000"/>
                </a:schemeClr>
              </a:solidFill>
              <a:latin typeface="Perpetua Titling MT" panose="02020502060505020804" pitchFamily="18" charset="0"/>
              <a:cs typeface="Biome Light" panose="020B0502040204020203" pitchFamily="34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xmlns="" id="{F1B1A6BC-4FBB-4457-A591-4CCD6560E383}"/>
              </a:ext>
            </a:extLst>
          </p:cNvPr>
          <p:cNvSpPr/>
          <p:nvPr/>
        </p:nvSpPr>
        <p:spPr>
          <a:xfrm>
            <a:off x="248320" y="7319562"/>
            <a:ext cx="1845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n w="0"/>
                <a:solidFill>
                  <a:schemeClr val="accent1">
                    <a:lumMod val="50000"/>
                  </a:schemeClr>
                </a:solidFill>
                <a:latin typeface="Perpetua Titling MT" panose="02020502060505020804" pitchFamily="18" charset="0"/>
                <a:cs typeface="Biome Light" panose="020B0502040204020203" pitchFamily="34" charset="0"/>
              </a:rPr>
              <a:t>PUBLICATIONS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1ED00A7F-EFF0-439F-BB74-B337E6DB07E3}"/>
              </a:ext>
            </a:extLst>
          </p:cNvPr>
          <p:cNvSpPr/>
          <p:nvPr/>
        </p:nvSpPr>
        <p:spPr>
          <a:xfrm>
            <a:off x="259873" y="7710916"/>
            <a:ext cx="2326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Data </a:t>
            </a:r>
            <a:r>
              <a:rPr lang="de-DE" sz="1200" dirty="0" err="1"/>
              <a:t>science</a:t>
            </a:r>
            <a:r>
              <a:rPr lang="de-DE" sz="1200" dirty="0"/>
              <a:t> in </a:t>
            </a:r>
            <a:r>
              <a:rPr lang="de-DE" sz="1200" dirty="0" err="1"/>
              <a:t>marketing</a:t>
            </a:r>
            <a:r>
              <a:rPr lang="de-DE" sz="1200" dirty="0"/>
              <a:t>, Harvard Business Review </a:t>
            </a:r>
          </a:p>
          <a:p>
            <a:r>
              <a:rPr lang="de-DE" sz="1200" dirty="0"/>
              <a:t>09/2018</a:t>
            </a:r>
          </a:p>
          <a:p>
            <a:endParaRPr lang="de-DE" sz="1200" dirty="0"/>
          </a:p>
          <a:p>
            <a:r>
              <a:rPr lang="de-DE" sz="1200" dirty="0"/>
              <a:t>Data </a:t>
            </a:r>
            <a:r>
              <a:rPr lang="de-DE" sz="1200" dirty="0" err="1"/>
              <a:t>analytics</a:t>
            </a:r>
            <a:r>
              <a:rPr lang="de-DE" sz="1200" dirty="0"/>
              <a:t> vs. AI, The Economics, 07/2019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xmlns="" id="{4606BA6E-D262-4989-9C60-A1AEADAF3DE2}"/>
              </a:ext>
            </a:extLst>
          </p:cNvPr>
          <p:cNvSpPr/>
          <p:nvPr/>
        </p:nvSpPr>
        <p:spPr>
          <a:xfrm>
            <a:off x="367808" y="5940915"/>
            <a:ext cx="532518" cy="490678"/>
          </a:xfrm>
          <a:prstGeom prst="rect">
            <a:avLst/>
          </a:prstGeom>
          <a:solidFill>
            <a:schemeClr val="accent1">
              <a:lumMod val="50000"/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xmlns="" id="{7FC5AB00-567C-415A-9F87-341B804DD57D}"/>
              </a:ext>
            </a:extLst>
          </p:cNvPr>
          <p:cNvSpPr/>
          <p:nvPr/>
        </p:nvSpPr>
        <p:spPr>
          <a:xfrm>
            <a:off x="347771" y="6067697"/>
            <a:ext cx="596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Tableau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xmlns="" id="{B851AEE9-C620-422A-92F3-2307CDF5848D}"/>
              </a:ext>
            </a:extLst>
          </p:cNvPr>
          <p:cNvSpPr/>
          <p:nvPr/>
        </p:nvSpPr>
        <p:spPr>
          <a:xfrm>
            <a:off x="1082402" y="6657104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SAS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xmlns="" id="{78755FD7-BF73-44B7-A48E-82FFC2258A9F}"/>
              </a:ext>
            </a:extLst>
          </p:cNvPr>
          <p:cNvSpPr/>
          <p:nvPr/>
        </p:nvSpPr>
        <p:spPr>
          <a:xfrm>
            <a:off x="377630" y="6657159"/>
            <a:ext cx="5084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000" dirty="0" err="1">
                <a:solidFill>
                  <a:schemeClr val="accent1">
                    <a:lumMod val="50000"/>
                  </a:schemeClr>
                </a:solidFill>
              </a:rPr>
              <a:t>BigML</a:t>
            </a:r>
            <a:endParaRPr lang="de-DE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xmlns="" id="{558AF379-7779-42CA-B65B-C87D4ACA59E7}"/>
              </a:ext>
            </a:extLst>
          </p:cNvPr>
          <p:cNvSpPr/>
          <p:nvPr/>
        </p:nvSpPr>
        <p:spPr>
          <a:xfrm>
            <a:off x="1631440" y="6587909"/>
            <a:ext cx="572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000" dirty="0">
                <a:solidFill>
                  <a:schemeClr val="accent1">
                    <a:lumMod val="50000"/>
                  </a:schemeClr>
                </a:solidFill>
              </a:rPr>
              <a:t>Apache</a:t>
            </a:r>
          </a:p>
          <a:p>
            <a:pPr algn="ctr"/>
            <a:r>
              <a:rPr lang="de-DE" sz="1000" dirty="0">
                <a:solidFill>
                  <a:schemeClr val="accent1">
                    <a:lumMod val="50000"/>
                  </a:schemeClr>
                </a:solidFill>
              </a:rPr>
              <a:t>Spark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xmlns="" id="{401ED4D0-339A-4EAF-B928-CD739A4760D1}"/>
              </a:ext>
            </a:extLst>
          </p:cNvPr>
          <p:cNvSpPr/>
          <p:nvPr/>
        </p:nvSpPr>
        <p:spPr>
          <a:xfrm>
            <a:off x="1012819" y="5940915"/>
            <a:ext cx="532518" cy="490678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xmlns="" id="{E48D3F9C-231A-434C-9B09-A88E14F4D3D0}"/>
              </a:ext>
            </a:extLst>
          </p:cNvPr>
          <p:cNvSpPr/>
          <p:nvPr/>
        </p:nvSpPr>
        <p:spPr>
          <a:xfrm>
            <a:off x="1646533" y="5945634"/>
            <a:ext cx="532518" cy="490678"/>
          </a:xfrm>
          <a:prstGeom prst="rect">
            <a:avLst/>
          </a:prstGeom>
          <a:solidFill>
            <a:schemeClr val="accent1">
              <a:lumMod val="50000"/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xmlns="" id="{8F98F2E1-8D9F-45EA-9992-12B35F3A0896}"/>
              </a:ext>
            </a:extLst>
          </p:cNvPr>
          <p:cNvSpPr/>
          <p:nvPr/>
        </p:nvSpPr>
        <p:spPr>
          <a:xfrm>
            <a:off x="976604" y="6077855"/>
            <a:ext cx="5886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000" dirty="0" err="1">
                <a:solidFill>
                  <a:schemeClr val="accent1">
                    <a:lumMod val="50000"/>
                  </a:schemeClr>
                </a:solidFill>
              </a:rPr>
              <a:t>Jupyter</a:t>
            </a:r>
            <a:endParaRPr lang="de-DE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xmlns="" id="{31E64CF8-DD8E-437B-AE3E-BFF8540BA2B4}"/>
              </a:ext>
            </a:extLst>
          </p:cNvPr>
          <p:cNvSpPr/>
          <p:nvPr/>
        </p:nvSpPr>
        <p:spPr>
          <a:xfrm>
            <a:off x="1571687" y="6082516"/>
            <a:ext cx="6799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900" dirty="0" err="1">
                <a:solidFill>
                  <a:schemeClr val="bg1"/>
                </a:solidFill>
              </a:rPr>
              <a:t>Matplotlib</a:t>
            </a:r>
            <a:endParaRPr lang="de-DE" sz="900" dirty="0">
              <a:solidFill>
                <a:schemeClr val="bg1"/>
              </a:solidFill>
            </a:endParaRP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xmlns="" id="{8C8B1CD2-1C8E-49EE-80F7-7BEDF978B294}"/>
              </a:ext>
            </a:extLst>
          </p:cNvPr>
          <p:cNvCxnSpPr>
            <a:cxnSpLocks/>
          </p:cNvCxnSpPr>
          <p:nvPr/>
        </p:nvCxnSpPr>
        <p:spPr>
          <a:xfrm>
            <a:off x="2453509" y="2728811"/>
            <a:ext cx="12366" cy="760304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xmlns="" id="{EDF8E0C1-7A94-42F6-A64C-582EF5CAF122}"/>
              </a:ext>
            </a:extLst>
          </p:cNvPr>
          <p:cNvCxnSpPr>
            <a:cxnSpLocks/>
          </p:cNvCxnSpPr>
          <p:nvPr/>
        </p:nvCxnSpPr>
        <p:spPr>
          <a:xfrm>
            <a:off x="184111" y="2572178"/>
            <a:ext cx="2111753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xmlns="" id="{7515610A-07CC-4DA5-B61A-4B562D6C180F}"/>
              </a:ext>
            </a:extLst>
          </p:cNvPr>
          <p:cNvCxnSpPr>
            <a:cxnSpLocks/>
          </p:cNvCxnSpPr>
          <p:nvPr/>
        </p:nvCxnSpPr>
        <p:spPr>
          <a:xfrm>
            <a:off x="180795" y="3787896"/>
            <a:ext cx="212925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xmlns="" id="{B579F564-D168-44A9-9231-16F1FE82C667}"/>
              </a:ext>
            </a:extLst>
          </p:cNvPr>
          <p:cNvCxnSpPr>
            <a:cxnSpLocks/>
          </p:cNvCxnSpPr>
          <p:nvPr/>
        </p:nvCxnSpPr>
        <p:spPr>
          <a:xfrm>
            <a:off x="195854" y="5774154"/>
            <a:ext cx="212925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xmlns="" id="{CA80E46E-4874-4FF3-B60E-8FFFED6B33DB}"/>
              </a:ext>
            </a:extLst>
          </p:cNvPr>
          <p:cNvCxnSpPr>
            <a:cxnSpLocks/>
          </p:cNvCxnSpPr>
          <p:nvPr/>
        </p:nvCxnSpPr>
        <p:spPr>
          <a:xfrm>
            <a:off x="185467" y="7618616"/>
            <a:ext cx="212925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xmlns="" id="{4639EEFE-EF9E-4D4D-AFC9-31FCFBB4B1C3}"/>
              </a:ext>
            </a:extLst>
          </p:cNvPr>
          <p:cNvCxnSpPr>
            <a:cxnSpLocks/>
          </p:cNvCxnSpPr>
          <p:nvPr/>
        </p:nvCxnSpPr>
        <p:spPr>
          <a:xfrm>
            <a:off x="179603" y="9304623"/>
            <a:ext cx="212925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xmlns="" id="{0997A534-F19F-4E4E-B5F7-51615D147A65}"/>
              </a:ext>
            </a:extLst>
          </p:cNvPr>
          <p:cNvCxnSpPr>
            <a:cxnSpLocks/>
          </p:cNvCxnSpPr>
          <p:nvPr/>
        </p:nvCxnSpPr>
        <p:spPr>
          <a:xfrm>
            <a:off x="2868794" y="3070853"/>
            <a:ext cx="456950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xmlns="" id="{6FF72F40-E990-485C-9D6C-3A3BB9BDCF28}"/>
              </a:ext>
            </a:extLst>
          </p:cNvPr>
          <p:cNvSpPr/>
          <p:nvPr/>
        </p:nvSpPr>
        <p:spPr>
          <a:xfrm>
            <a:off x="2783265" y="2763076"/>
            <a:ext cx="1357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n w="0"/>
                <a:solidFill>
                  <a:schemeClr val="accent1">
                    <a:lumMod val="50000"/>
                  </a:schemeClr>
                </a:solidFill>
                <a:latin typeface="Perpetua Titling MT" panose="02020502060505020804" pitchFamily="18" charset="0"/>
                <a:cs typeface="Biome Light" panose="020B0502040204020203" pitchFamily="34" charset="0"/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130380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3B640E2E-3C0A-4CD4-A085-48A047E8D606}"/>
              </a:ext>
            </a:extLst>
          </p:cNvPr>
          <p:cNvSpPr/>
          <p:nvPr/>
        </p:nvSpPr>
        <p:spPr>
          <a:xfrm>
            <a:off x="15393" y="0"/>
            <a:ext cx="7632829" cy="10439400"/>
          </a:xfrm>
          <a:prstGeom prst="rect">
            <a:avLst/>
          </a:prstGeom>
          <a:solidFill>
            <a:srgbClr val="F6F4F4"/>
          </a:solidFill>
          <a:ln>
            <a:solidFill>
              <a:srgbClr val="F6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u="sng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A914398E-3C0E-4D22-BB12-B14A0402C279}"/>
              </a:ext>
            </a:extLst>
          </p:cNvPr>
          <p:cNvSpPr/>
          <p:nvPr/>
        </p:nvSpPr>
        <p:spPr>
          <a:xfrm>
            <a:off x="664869" y="430265"/>
            <a:ext cx="1946367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600" b="1" cap="none" spc="0" dirty="0">
                <a:ln w="0"/>
                <a:solidFill>
                  <a:srgbClr val="EFA885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NADIZZ</a:t>
            </a:r>
          </a:p>
          <a:p>
            <a:pPr algn="ctr"/>
            <a:r>
              <a:rPr lang="de-DE" sz="2600" b="1" dirty="0">
                <a:ln w="0"/>
                <a:solidFill>
                  <a:srgbClr val="EFA885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FUTOURZZ</a:t>
            </a:r>
            <a:endParaRPr lang="de-DE" sz="2600" b="1" cap="none" spc="0" dirty="0">
              <a:ln w="0"/>
              <a:solidFill>
                <a:srgbClr val="EFA885"/>
              </a:solidFill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A494480F-E433-4A5E-8FB9-60510E1D46C4}"/>
              </a:ext>
            </a:extLst>
          </p:cNvPr>
          <p:cNvSpPr txBox="1"/>
          <p:nvPr/>
        </p:nvSpPr>
        <p:spPr>
          <a:xfrm>
            <a:off x="1107593" y="1384372"/>
            <a:ext cx="208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Project Manager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B2920EC-9E3C-4313-8C38-366FE9147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9"/>
          <a:stretch/>
        </p:blipFill>
        <p:spPr>
          <a:xfrm>
            <a:off x="647206" y="1757046"/>
            <a:ext cx="1981694" cy="1981696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7CD084D1-E999-4E93-B756-2359438F7DDD}"/>
              </a:ext>
            </a:extLst>
          </p:cNvPr>
          <p:cNvSpPr/>
          <p:nvPr/>
        </p:nvSpPr>
        <p:spPr>
          <a:xfrm>
            <a:off x="3386437" y="368468"/>
            <a:ext cx="12186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rgbClr val="EFA885"/>
                </a:solidFill>
              </a:rPr>
              <a:t>EXPERIENCE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0331487F-67BA-4E44-9AD8-327768A83B5A}"/>
              </a:ext>
            </a:extLst>
          </p:cNvPr>
          <p:cNvSpPr txBox="1"/>
          <p:nvPr/>
        </p:nvSpPr>
        <p:spPr>
          <a:xfrm>
            <a:off x="3397658" y="830134"/>
            <a:ext cx="351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EFA885"/>
                </a:solidFill>
              </a:rPr>
              <a:t> </a:t>
            </a:r>
            <a:r>
              <a:rPr lang="de-DE" sz="1200" b="1" dirty="0" err="1">
                <a:solidFill>
                  <a:srgbClr val="EFA885"/>
                </a:solidFill>
              </a:rPr>
              <a:t>Since</a:t>
            </a:r>
            <a:r>
              <a:rPr lang="de-DE" sz="1200" b="1" dirty="0">
                <a:solidFill>
                  <a:srgbClr val="EFA885"/>
                </a:solidFill>
              </a:rPr>
              <a:t> 2017           </a:t>
            </a:r>
            <a:r>
              <a:rPr lang="de-DE" sz="1200" b="1" dirty="0"/>
              <a:t>Senior Project Manager</a:t>
            </a:r>
          </a:p>
          <a:p>
            <a:r>
              <a:rPr lang="de-DE" sz="1200" b="1" dirty="0"/>
              <a:t>                               </a:t>
            </a:r>
            <a:r>
              <a:rPr lang="de-DE" sz="1200" dirty="0"/>
              <a:t>INTERNATIONAL  FIRM</a:t>
            </a:r>
          </a:p>
          <a:p>
            <a:endParaRPr lang="de-DE" sz="1200" b="1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xmlns="" id="{FCD6629F-1CB9-4857-AFCF-5446BD422821}"/>
              </a:ext>
            </a:extLst>
          </p:cNvPr>
          <p:cNvCxnSpPr>
            <a:cxnSpLocks/>
          </p:cNvCxnSpPr>
          <p:nvPr/>
        </p:nvCxnSpPr>
        <p:spPr>
          <a:xfrm>
            <a:off x="3397658" y="707022"/>
            <a:ext cx="37651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B87596E6-736C-4996-80AB-756132335F83}"/>
              </a:ext>
            </a:extLst>
          </p:cNvPr>
          <p:cNvCxnSpPr>
            <a:cxnSpLocks/>
          </p:cNvCxnSpPr>
          <p:nvPr/>
        </p:nvCxnSpPr>
        <p:spPr>
          <a:xfrm flipV="1">
            <a:off x="4389438" y="968634"/>
            <a:ext cx="0" cy="33963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1E107CE7-2984-46DE-B8A2-991097D66C69}"/>
              </a:ext>
            </a:extLst>
          </p:cNvPr>
          <p:cNvSpPr txBox="1"/>
          <p:nvPr/>
        </p:nvSpPr>
        <p:spPr>
          <a:xfrm>
            <a:off x="3457577" y="2190402"/>
            <a:ext cx="351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2A072"/>
                </a:solidFill>
              </a:rPr>
              <a:t>2014-2017</a:t>
            </a:r>
            <a:r>
              <a:rPr lang="de-DE" sz="1200" b="1" dirty="0"/>
              <a:t>           </a:t>
            </a:r>
            <a:r>
              <a:rPr lang="de-DE" sz="1200" b="1" dirty="0" err="1"/>
              <a:t>Specialist</a:t>
            </a:r>
            <a:r>
              <a:rPr lang="de-DE" sz="1200" b="1" dirty="0"/>
              <a:t> Project Manager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COMPANY 1234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2D1B4914-188D-4EC1-974E-8BBEECBA7275}"/>
              </a:ext>
            </a:extLst>
          </p:cNvPr>
          <p:cNvSpPr txBox="1"/>
          <p:nvPr/>
        </p:nvSpPr>
        <p:spPr>
          <a:xfrm>
            <a:off x="3457577" y="3461743"/>
            <a:ext cx="28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2A072"/>
                </a:solidFill>
              </a:rPr>
              <a:t>2012-2014</a:t>
            </a:r>
            <a:r>
              <a:rPr lang="de-DE" sz="1200" b="1" dirty="0"/>
              <a:t>           Junior Project Manager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AGENCY XYZ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C1875BB8-A568-48B1-9DA2-A53BB206DC45}"/>
              </a:ext>
            </a:extLst>
          </p:cNvPr>
          <p:cNvSpPr txBox="1"/>
          <p:nvPr/>
        </p:nvSpPr>
        <p:spPr>
          <a:xfrm>
            <a:off x="4420579" y="1369999"/>
            <a:ext cx="26878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Planning and Defining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Activity Planning and 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Resource Planning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BEFD6159-8918-414A-AC67-B0F935A7E380}"/>
              </a:ext>
            </a:extLst>
          </p:cNvPr>
          <p:cNvSpPr txBox="1"/>
          <p:nvPr/>
        </p:nvSpPr>
        <p:spPr>
          <a:xfrm>
            <a:off x="4420579" y="2652067"/>
            <a:ext cx="26878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Documentation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Creating Charts and Schedules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Risk Analysis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1E62E9C2-2AF0-40AB-83F7-03CC094E4B59}"/>
              </a:ext>
            </a:extLst>
          </p:cNvPr>
          <p:cNvSpPr txBox="1"/>
          <p:nvPr/>
        </p:nvSpPr>
        <p:spPr>
          <a:xfrm>
            <a:off x="4420579" y="3934135"/>
            <a:ext cx="268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Developing</a:t>
            </a:r>
            <a:r>
              <a:rPr lang="de-DE" sz="1100" dirty="0"/>
              <a:t> </a:t>
            </a:r>
            <a:r>
              <a:rPr lang="de-DE" sz="1100" dirty="0" err="1"/>
              <a:t>Schedules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Time </a:t>
            </a:r>
            <a:r>
              <a:rPr lang="de-DE" sz="1100" dirty="0" err="1"/>
              <a:t>Estimating</a:t>
            </a:r>
            <a:endParaRPr lang="de-DE" sz="1100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16A112CD-B4A9-4ADD-98FD-033C40096ADE}"/>
              </a:ext>
            </a:extLst>
          </p:cNvPr>
          <p:cNvSpPr/>
          <p:nvPr/>
        </p:nvSpPr>
        <p:spPr>
          <a:xfrm>
            <a:off x="3397657" y="4657410"/>
            <a:ext cx="11961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rgbClr val="EFA885"/>
                </a:solidFill>
              </a:rPr>
              <a:t>EDUCATION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xmlns="" id="{6FACD409-6B1F-4FD3-85C5-0792E925E5FB}"/>
              </a:ext>
            </a:extLst>
          </p:cNvPr>
          <p:cNvCxnSpPr>
            <a:cxnSpLocks/>
          </p:cNvCxnSpPr>
          <p:nvPr/>
        </p:nvCxnSpPr>
        <p:spPr>
          <a:xfrm>
            <a:off x="3397658" y="4958088"/>
            <a:ext cx="37651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48D1430E-A30B-4046-8DA4-272906CE0CB9}"/>
              </a:ext>
            </a:extLst>
          </p:cNvPr>
          <p:cNvCxnSpPr>
            <a:cxnSpLocks/>
          </p:cNvCxnSpPr>
          <p:nvPr/>
        </p:nvCxnSpPr>
        <p:spPr>
          <a:xfrm flipV="1">
            <a:off x="4389438" y="5219700"/>
            <a:ext cx="0" cy="16417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xmlns="" id="{B1AF0F83-BEFB-4F23-B380-B1C79781E402}"/>
              </a:ext>
            </a:extLst>
          </p:cNvPr>
          <p:cNvCxnSpPr>
            <a:cxnSpLocks/>
          </p:cNvCxnSpPr>
          <p:nvPr/>
        </p:nvCxnSpPr>
        <p:spPr>
          <a:xfrm>
            <a:off x="502130" y="4958088"/>
            <a:ext cx="20850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xmlns="" id="{9595AA7F-1B64-468D-AA83-95BFE9F8CB22}"/>
              </a:ext>
            </a:extLst>
          </p:cNvPr>
          <p:cNvCxnSpPr>
            <a:cxnSpLocks/>
          </p:cNvCxnSpPr>
          <p:nvPr/>
        </p:nvCxnSpPr>
        <p:spPr>
          <a:xfrm>
            <a:off x="476873" y="7979769"/>
            <a:ext cx="20850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xmlns="" id="{9E7724EB-C09A-451C-809C-93860B606466}"/>
              </a:ext>
            </a:extLst>
          </p:cNvPr>
          <p:cNvCxnSpPr>
            <a:cxnSpLocks/>
          </p:cNvCxnSpPr>
          <p:nvPr/>
        </p:nvCxnSpPr>
        <p:spPr>
          <a:xfrm>
            <a:off x="509442" y="9745988"/>
            <a:ext cx="67075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xmlns="" id="{C3ECC86E-FA3C-47AB-885B-6F4E7C74202A}"/>
              </a:ext>
            </a:extLst>
          </p:cNvPr>
          <p:cNvSpPr/>
          <p:nvPr/>
        </p:nvSpPr>
        <p:spPr>
          <a:xfrm>
            <a:off x="502130" y="4602446"/>
            <a:ext cx="7200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rgbClr val="EFA885"/>
                </a:solidFill>
              </a:rPr>
              <a:t>SKILLS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xmlns="" id="{F44DBB73-D5A5-4519-9AC3-7B66E5BC85B7}"/>
              </a:ext>
            </a:extLst>
          </p:cNvPr>
          <p:cNvSpPr/>
          <p:nvPr/>
        </p:nvSpPr>
        <p:spPr>
          <a:xfrm>
            <a:off x="522338" y="7641103"/>
            <a:ext cx="9847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rgbClr val="EFA885"/>
                </a:solidFill>
              </a:rPr>
              <a:t>CONTACT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xmlns="" id="{008895BA-8FDB-461E-8C7C-DD7224DBD1D3}"/>
              </a:ext>
            </a:extLst>
          </p:cNvPr>
          <p:cNvSpPr/>
          <p:nvPr/>
        </p:nvSpPr>
        <p:spPr>
          <a:xfrm>
            <a:off x="439083" y="9407434"/>
            <a:ext cx="163621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rgbClr val="EFA885"/>
                </a:solidFill>
              </a:rPr>
              <a:t>SOCIAL PROFILES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xmlns="" id="{EBFEF33D-2FC3-4CA0-9095-6775052629E6}"/>
              </a:ext>
            </a:extLst>
          </p:cNvPr>
          <p:cNvSpPr txBox="1"/>
          <p:nvPr/>
        </p:nvSpPr>
        <p:spPr>
          <a:xfrm>
            <a:off x="451178" y="8017955"/>
            <a:ext cx="2687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123 Street</a:t>
            </a:r>
          </a:p>
          <a:p>
            <a:r>
              <a:rPr lang="en-US" sz="1100" dirty="0"/>
              <a:t>Some city 763 postal code</a:t>
            </a:r>
          </a:p>
          <a:p>
            <a:endParaRPr lang="en-US" sz="1100" dirty="0"/>
          </a:p>
          <a:p>
            <a:r>
              <a:rPr lang="en-US" sz="1100" dirty="0"/>
              <a:t>email@email.com</a:t>
            </a:r>
          </a:p>
          <a:p>
            <a:r>
              <a:rPr lang="en-US" sz="1100" dirty="0"/>
              <a:t>012345678890</a:t>
            </a:r>
          </a:p>
          <a:p>
            <a:endParaRPr lang="en-US" sz="11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xmlns="" id="{23519489-B6DF-41CE-A270-695C8F88596D}"/>
              </a:ext>
            </a:extLst>
          </p:cNvPr>
          <p:cNvSpPr txBox="1"/>
          <p:nvPr/>
        </p:nvSpPr>
        <p:spPr>
          <a:xfrm>
            <a:off x="3457577" y="5227649"/>
            <a:ext cx="417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EFA885"/>
                </a:solidFill>
              </a:rPr>
              <a:t>2011-2012</a:t>
            </a:r>
            <a:r>
              <a:rPr lang="de-DE" sz="1200" b="1" dirty="0"/>
              <a:t>         </a:t>
            </a:r>
            <a:r>
              <a:rPr lang="de-DE" sz="1200" b="1" dirty="0" err="1"/>
              <a:t>BSc</a:t>
            </a:r>
            <a:r>
              <a:rPr lang="de-DE" sz="1200" b="1" dirty="0"/>
              <a:t> International Economics </a:t>
            </a:r>
          </a:p>
          <a:p>
            <a:r>
              <a:rPr lang="de-DE" sz="1200" b="1" dirty="0"/>
              <a:t>		  </a:t>
            </a:r>
            <a:r>
              <a:rPr lang="de-DE" sz="1200" dirty="0"/>
              <a:t>Chicago University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xmlns="" id="{792C0D8C-BFC4-4BAE-B746-54BEB90BA0A1}"/>
              </a:ext>
            </a:extLst>
          </p:cNvPr>
          <p:cNvSpPr txBox="1"/>
          <p:nvPr/>
        </p:nvSpPr>
        <p:spPr>
          <a:xfrm>
            <a:off x="3457577" y="6370365"/>
            <a:ext cx="351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EFA885"/>
                </a:solidFill>
              </a:rPr>
              <a:t>2009-2011</a:t>
            </a:r>
            <a:r>
              <a:rPr lang="de-DE" sz="1200" b="1" dirty="0"/>
              <a:t>         School HGGS, </a:t>
            </a:r>
            <a:r>
              <a:rPr lang="de-DE" sz="1200" dirty="0"/>
              <a:t>London, UK	</a:t>
            </a:r>
            <a:r>
              <a:rPr lang="de-DE" sz="1200" b="1" dirty="0"/>
              <a:t>	</a:t>
            </a:r>
            <a:endParaRPr lang="de-DE" sz="1200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xmlns="" id="{D522A78E-5C86-46B7-924C-C4F496F0C308}"/>
              </a:ext>
            </a:extLst>
          </p:cNvPr>
          <p:cNvSpPr txBox="1"/>
          <p:nvPr/>
        </p:nvSpPr>
        <p:spPr>
          <a:xfrm>
            <a:off x="4420578" y="5639992"/>
            <a:ext cx="32122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Focus area: macroeconomics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Thesis “crises in 2008 and it global impact”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Graduation top 10 of the class, average 1,7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xmlns="" id="{C8AC2CB7-32D5-45A2-A950-626AF9EF0A84}"/>
              </a:ext>
            </a:extLst>
          </p:cNvPr>
          <p:cNvSpPr txBox="1"/>
          <p:nvPr/>
        </p:nvSpPr>
        <p:spPr>
          <a:xfrm>
            <a:off x="4424224" y="6599820"/>
            <a:ext cx="2687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A-levels, 1,2 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xmlns="" id="{643F462F-72CD-4ADA-A2E8-5195D4785339}"/>
              </a:ext>
            </a:extLst>
          </p:cNvPr>
          <p:cNvCxnSpPr>
            <a:cxnSpLocks/>
          </p:cNvCxnSpPr>
          <p:nvPr/>
        </p:nvCxnSpPr>
        <p:spPr>
          <a:xfrm>
            <a:off x="3397657" y="7975076"/>
            <a:ext cx="20850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xmlns="" id="{2991E0E1-D3A2-4636-8D33-B95A5BCB6FA3}"/>
              </a:ext>
            </a:extLst>
          </p:cNvPr>
          <p:cNvSpPr/>
          <p:nvPr/>
        </p:nvSpPr>
        <p:spPr>
          <a:xfrm>
            <a:off x="3471046" y="7662716"/>
            <a:ext cx="12406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rgbClr val="EFA885"/>
                </a:solidFill>
              </a:rPr>
              <a:t>LANGUAGES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xmlns="" id="{4BF07B09-704A-4F83-97CD-6A03CF4326C4}"/>
              </a:ext>
            </a:extLst>
          </p:cNvPr>
          <p:cNvSpPr txBox="1"/>
          <p:nvPr/>
        </p:nvSpPr>
        <p:spPr>
          <a:xfrm>
            <a:off x="4167478" y="8360580"/>
            <a:ext cx="1133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English, Spanish</a:t>
            </a:r>
          </a:p>
        </p:txBody>
      </p:sp>
      <p:pic>
        <p:nvPicPr>
          <p:cNvPr id="51" name="Grafik 50">
            <a:hlinkClick r:id="rId3"/>
            <a:extLst>
              <a:ext uri="{FF2B5EF4-FFF2-40B4-BE49-F238E27FC236}">
                <a16:creationId xmlns:a16="http://schemas.microsoft.com/office/drawing/2014/main" xmlns="" id="{EE2A874C-F777-4307-B448-F8BC824F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782" y="9913889"/>
            <a:ext cx="342450" cy="332700"/>
          </a:xfrm>
          <a:prstGeom prst="rect">
            <a:avLst/>
          </a:prstGeom>
        </p:spPr>
      </p:pic>
      <p:pic>
        <p:nvPicPr>
          <p:cNvPr id="52" name="Grafik 51">
            <a:hlinkClick r:id="rId6"/>
            <a:extLst>
              <a:ext uri="{FF2B5EF4-FFF2-40B4-BE49-F238E27FC236}">
                <a16:creationId xmlns:a16="http://schemas.microsoft.com/office/drawing/2014/main" xmlns="" id="{8866E88B-B2B8-4AE5-BE13-C1FFA2D373E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93" y="9930894"/>
            <a:ext cx="342450" cy="328520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xmlns="" id="{A6288E24-45B0-4751-B6D7-D6BCFB992CBF}"/>
              </a:ext>
            </a:extLst>
          </p:cNvPr>
          <p:cNvSpPr txBox="1"/>
          <p:nvPr/>
        </p:nvSpPr>
        <p:spPr>
          <a:xfrm>
            <a:off x="491198" y="5268598"/>
            <a:ext cx="2039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Presentation</a:t>
            </a:r>
          </a:p>
          <a:p>
            <a:pPr algn="r"/>
            <a:r>
              <a:rPr lang="en-US" sz="1100" dirty="0"/>
              <a:t>Conflict resolution</a:t>
            </a:r>
          </a:p>
          <a:p>
            <a:pPr algn="r"/>
            <a:r>
              <a:rPr lang="en-US" sz="1100" dirty="0"/>
              <a:t>Written communication  </a:t>
            </a:r>
          </a:p>
          <a:p>
            <a:endParaRPr lang="en-US" sz="1100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xmlns="" id="{0AA2BA88-FC98-49F2-8FEC-6597EC2CF19C}"/>
              </a:ext>
            </a:extLst>
          </p:cNvPr>
          <p:cNvSpPr txBox="1"/>
          <p:nvPr/>
        </p:nvSpPr>
        <p:spPr>
          <a:xfrm>
            <a:off x="476873" y="6574919"/>
            <a:ext cx="2197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JAVA                     Power BI</a:t>
            </a:r>
          </a:p>
          <a:p>
            <a:r>
              <a:rPr lang="en-US" sz="1100" dirty="0"/>
              <a:t>               HTML                         Python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BBD45ADB-95CD-4E7A-8722-89C3BB05B058}"/>
              </a:ext>
            </a:extLst>
          </p:cNvPr>
          <p:cNvSpPr/>
          <p:nvPr/>
        </p:nvSpPr>
        <p:spPr>
          <a:xfrm>
            <a:off x="522338" y="5227649"/>
            <a:ext cx="2039552" cy="45719"/>
          </a:xfrm>
          <a:prstGeom prst="rect">
            <a:avLst/>
          </a:prstGeom>
          <a:solidFill>
            <a:srgbClr val="EFA885"/>
          </a:solidFill>
          <a:ln>
            <a:solidFill>
              <a:srgbClr val="EFA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9B121F4F-8C4C-4BD6-B9CD-95F10D2D6D51}"/>
              </a:ext>
            </a:extLst>
          </p:cNvPr>
          <p:cNvSpPr txBox="1"/>
          <p:nvPr/>
        </p:nvSpPr>
        <p:spPr>
          <a:xfrm>
            <a:off x="1740548" y="4975700"/>
            <a:ext cx="904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i="1" dirty="0"/>
              <a:t>Very strong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FE0D049F-9C54-4B13-9C84-8FCBED763832}"/>
              </a:ext>
            </a:extLst>
          </p:cNvPr>
          <p:cNvSpPr/>
          <p:nvPr/>
        </p:nvSpPr>
        <p:spPr>
          <a:xfrm>
            <a:off x="2319010" y="5211750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xmlns="" id="{7CFD7610-20CF-4139-A466-4715B91FFF98}"/>
              </a:ext>
            </a:extLst>
          </p:cNvPr>
          <p:cNvSpPr/>
          <p:nvPr/>
        </p:nvSpPr>
        <p:spPr>
          <a:xfrm>
            <a:off x="525030" y="6557511"/>
            <a:ext cx="2039552" cy="45719"/>
          </a:xfrm>
          <a:prstGeom prst="rect">
            <a:avLst/>
          </a:prstGeom>
          <a:solidFill>
            <a:srgbClr val="EFA885"/>
          </a:solidFill>
          <a:ln>
            <a:solidFill>
              <a:srgbClr val="EFA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7B7395B9-038C-4A92-B392-3E9F9B95523E}"/>
              </a:ext>
            </a:extLst>
          </p:cNvPr>
          <p:cNvSpPr/>
          <p:nvPr/>
        </p:nvSpPr>
        <p:spPr>
          <a:xfrm>
            <a:off x="442900" y="6302879"/>
            <a:ext cx="22541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i="1" dirty="0"/>
              <a:t>Fundamental        Intermediate       </a:t>
            </a:r>
            <a:r>
              <a:rPr lang="de-DE" sz="900" i="1" dirty="0" err="1"/>
              <a:t>Advanced</a:t>
            </a:r>
            <a:endParaRPr lang="de-DE" sz="900" i="1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FCFD7D5A-1310-40A7-935A-11505BB6C85C}"/>
              </a:ext>
            </a:extLst>
          </p:cNvPr>
          <p:cNvSpPr/>
          <p:nvPr/>
        </p:nvSpPr>
        <p:spPr>
          <a:xfrm>
            <a:off x="2348048" y="6533697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2D449A94-A7F6-4314-B1FA-99D42CB29783}"/>
              </a:ext>
            </a:extLst>
          </p:cNvPr>
          <p:cNvSpPr/>
          <p:nvPr/>
        </p:nvSpPr>
        <p:spPr>
          <a:xfrm>
            <a:off x="1169644" y="6549122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7119295A-124F-463B-A911-4DACFFDACFE1}"/>
              </a:ext>
            </a:extLst>
          </p:cNvPr>
          <p:cNvSpPr/>
          <p:nvPr/>
        </p:nvSpPr>
        <p:spPr>
          <a:xfrm>
            <a:off x="1762611" y="6544529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C568C697-E4DA-492D-92F6-F34008F605B5}"/>
              </a:ext>
            </a:extLst>
          </p:cNvPr>
          <p:cNvSpPr/>
          <p:nvPr/>
        </p:nvSpPr>
        <p:spPr>
          <a:xfrm>
            <a:off x="674341" y="6537577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xmlns="" id="{109C2E63-1418-45F9-B82A-D9810567D71F}"/>
              </a:ext>
            </a:extLst>
          </p:cNvPr>
          <p:cNvCxnSpPr>
            <a:cxnSpLocks/>
          </p:cNvCxnSpPr>
          <p:nvPr/>
        </p:nvCxnSpPr>
        <p:spPr>
          <a:xfrm>
            <a:off x="2391868" y="6617817"/>
            <a:ext cx="0" cy="1850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xmlns="" id="{1556927B-D399-4E36-8C0A-9B8F8D0FDCD0}"/>
              </a:ext>
            </a:extLst>
          </p:cNvPr>
          <p:cNvCxnSpPr>
            <a:cxnSpLocks/>
          </p:cNvCxnSpPr>
          <p:nvPr/>
        </p:nvCxnSpPr>
        <p:spPr>
          <a:xfrm>
            <a:off x="1213464" y="6626967"/>
            <a:ext cx="0" cy="1850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>
            <a:extLst>
              <a:ext uri="{FF2B5EF4-FFF2-40B4-BE49-F238E27FC236}">
                <a16:creationId xmlns:a16="http://schemas.microsoft.com/office/drawing/2014/main" xmlns="" id="{13EF0A56-A1DC-4B01-B02E-2733765B871E}"/>
              </a:ext>
            </a:extLst>
          </p:cNvPr>
          <p:cNvSpPr/>
          <p:nvPr/>
        </p:nvSpPr>
        <p:spPr>
          <a:xfrm>
            <a:off x="3468412" y="8319250"/>
            <a:ext cx="2687840" cy="45719"/>
          </a:xfrm>
          <a:prstGeom prst="rect">
            <a:avLst/>
          </a:prstGeom>
          <a:solidFill>
            <a:srgbClr val="EFA885"/>
          </a:solidFill>
          <a:ln>
            <a:solidFill>
              <a:srgbClr val="EFA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xmlns="" id="{A50385F2-48E3-42DE-B3F4-CF51ED2A86E8}"/>
              </a:ext>
            </a:extLst>
          </p:cNvPr>
          <p:cNvSpPr txBox="1"/>
          <p:nvPr/>
        </p:nvSpPr>
        <p:spPr>
          <a:xfrm>
            <a:off x="3107152" y="8098594"/>
            <a:ext cx="3049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i="1" dirty="0"/>
              <a:t>   A2                     Business </a:t>
            </a:r>
            <a:r>
              <a:rPr lang="de-DE" sz="900" i="1" dirty="0" err="1"/>
              <a:t>fluent</a:t>
            </a:r>
            <a:r>
              <a:rPr lang="de-DE" sz="900" i="1" dirty="0"/>
              <a:t>                Native </a:t>
            </a:r>
            <a:r>
              <a:rPr lang="de-DE" sz="900" i="1" dirty="0" err="1"/>
              <a:t>speaker</a:t>
            </a:r>
            <a:endParaRPr lang="de-DE" sz="900" i="1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xmlns="" id="{336B24D8-3FF1-460C-94D8-8691C0EFC25F}"/>
              </a:ext>
            </a:extLst>
          </p:cNvPr>
          <p:cNvSpPr txBox="1"/>
          <p:nvPr/>
        </p:nvSpPr>
        <p:spPr>
          <a:xfrm>
            <a:off x="5350743" y="8327620"/>
            <a:ext cx="632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French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xmlns="" id="{32A7C702-2D5B-43DA-B870-6C6427C9CE8B}"/>
              </a:ext>
            </a:extLst>
          </p:cNvPr>
          <p:cNvSpPr txBox="1"/>
          <p:nvPr/>
        </p:nvSpPr>
        <p:spPr>
          <a:xfrm>
            <a:off x="3442100" y="8419578"/>
            <a:ext cx="675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Crotian</a:t>
            </a:r>
            <a:endParaRPr lang="en-US" sz="1100" dirty="0"/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xmlns="" id="{932E0B7A-03CB-4F4F-A6FA-AA275531E09A}"/>
              </a:ext>
            </a:extLst>
          </p:cNvPr>
          <p:cNvCxnSpPr>
            <a:cxnSpLocks/>
          </p:cNvCxnSpPr>
          <p:nvPr/>
        </p:nvCxnSpPr>
        <p:spPr>
          <a:xfrm>
            <a:off x="4009558" y="8214010"/>
            <a:ext cx="0" cy="4489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xmlns="" id="{AF34EB7C-A23B-4A78-9D8F-83859B8541BB}"/>
              </a:ext>
            </a:extLst>
          </p:cNvPr>
          <p:cNvCxnSpPr>
            <a:cxnSpLocks/>
          </p:cNvCxnSpPr>
          <p:nvPr/>
        </p:nvCxnSpPr>
        <p:spPr>
          <a:xfrm>
            <a:off x="5206809" y="8214010"/>
            <a:ext cx="5996" cy="3752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xmlns="" id="{FD921700-A0B3-44FC-B050-E9FAEC9FC089}"/>
              </a:ext>
            </a:extLst>
          </p:cNvPr>
          <p:cNvCxnSpPr>
            <a:cxnSpLocks/>
          </p:cNvCxnSpPr>
          <p:nvPr/>
        </p:nvCxnSpPr>
        <p:spPr>
          <a:xfrm>
            <a:off x="3500967" y="8662985"/>
            <a:ext cx="50859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xmlns="" id="{A9CAEF33-9B30-4BEA-983C-DB7309C09EEF}"/>
              </a:ext>
            </a:extLst>
          </p:cNvPr>
          <p:cNvCxnSpPr>
            <a:cxnSpLocks/>
          </p:cNvCxnSpPr>
          <p:nvPr/>
        </p:nvCxnSpPr>
        <p:spPr>
          <a:xfrm>
            <a:off x="4309533" y="8589230"/>
            <a:ext cx="90160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8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le 26">
            <a:extLst>
              <a:ext uri="{FF2B5EF4-FFF2-40B4-BE49-F238E27FC236}">
                <a16:creationId xmlns:a16="http://schemas.microsoft.com/office/drawing/2014/main" xmlns="" id="{823A3E59-F444-496B-AAB2-07CA5EE01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08576"/>
              </p:ext>
            </p:extLst>
          </p:nvPr>
        </p:nvGraphicFramePr>
        <p:xfrm>
          <a:off x="582603" y="5180034"/>
          <a:ext cx="2117809" cy="461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809">
                  <a:extLst>
                    <a:ext uri="{9D8B030D-6E8A-4147-A177-3AD203B41FA5}">
                      <a16:colId xmlns:a16="http://schemas.microsoft.com/office/drawing/2014/main" xmlns="" val="3393623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6480072"/>
                  </a:ext>
                </a:extLst>
              </a:tr>
              <a:tr h="375856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32501"/>
                  </a:ext>
                </a:extLst>
              </a:tr>
              <a:tr h="22663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Abadi Extra Light" panose="020B0604020202020204" pitchFamily="34" charset="0"/>
                        </a:rPr>
                        <a:t>IT</a:t>
                      </a:r>
                    </a:p>
                    <a:p>
                      <a:pPr algn="l"/>
                      <a:r>
                        <a:rPr lang="en-US" sz="1100" dirty="0">
                          <a:latin typeface="Abadi Extra Light" panose="020B0604020202020204" pitchFamily="34" charset="0"/>
                        </a:rPr>
                        <a:t>MS office</a:t>
                      </a:r>
                    </a:p>
                    <a:p>
                      <a:pPr algn="l"/>
                      <a:r>
                        <a:rPr lang="en-US" sz="1100" dirty="0">
                          <a:latin typeface="Abadi Extra Light" panose="020B0604020202020204" pitchFamily="34" charset="0"/>
                        </a:rPr>
                        <a:t>Python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SQL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Tableau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Java</a:t>
                      </a: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  <a:p>
                      <a:pPr algn="l"/>
                      <a:endParaRPr lang="en-US" sz="1100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LANGUAGES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Abadi Extra Light" panose="020B0604020202020204" pitchFamily="34" charset="0"/>
                        </a:rPr>
                        <a:t>EN, DE, IT – </a:t>
                      </a:r>
                      <a:r>
                        <a:rPr lang="de-DE" sz="105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</a:rPr>
                        <a:t>C2</a:t>
                      </a:r>
                      <a:endParaRPr lang="de-DE" sz="1100" dirty="0">
                        <a:latin typeface="Abadi Extra Light" panose="020B0604020202020204" pitchFamily="34" charset="0"/>
                      </a:endParaRPr>
                    </a:p>
                    <a:p>
                      <a:pPr algn="l"/>
                      <a:r>
                        <a:rPr lang="de-DE" sz="1100" dirty="0">
                          <a:latin typeface="Abadi Extra Light" panose="020B0604020202020204" pitchFamily="34" charset="0"/>
                        </a:rPr>
                        <a:t>ES – </a:t>
                      </a:r>
                      <a:r>
                        <a:rPr lang="de-DE" sz="1050" dirty="0">
                          <a:latin typeface="Abadi Extra Light" panose="020B0604020202020204" pitchFamily="34" charset="0"/>
                        </a:rPr>
                        <a:t>Muttersprache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CORE COMPETENCE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Data analytics, agile project management, data driven decisions, predictive analytics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dk1"/>
                        </a:solidFill>
                        <a:latin typeface="Abadi Extra Light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INDUSTRY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AI </a:t>
                      </a:r>
                      <a:r>
                        <a:rPr lang="en-US" sz="1100" b="0" kern="1200" dirty="0" err="1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althorithms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Abadi Extra Light" panose="020B0604020202020204" pitchFamily="34" charset="0"/>
                          <a:ea typeface="+mn-ea"/>
                          <a:cs typeface="+mn-cs"/>
                        </a:rPr>
                        <a:t>, data science training, data use-case rollout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9091841"/>
                  </a:ext>
                </a:extLst>
              </a:tr>
            </a:tbl>
          </a:graphicData>
        </a:graphic>
      </p:graphicFrame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xmlns="" id="{C681BCE4-C735-4A97-92FE-6F30E0959E1D}"/>
              </a:ext>
            </a:extLst>
          </p:cNvPr>
          <p:cNvSpPr/>
          <p:nvPr/>
        </p:nvSpPr>
        <p:spPr>
          <a:xfrm rot="5400000">
            <a:off x="-2076830" y="2018405"/>
            <a:ext cx="6806352" cy="2769541"/>
          </a:xfrm>
          <a:prstGeom prst="rtTriangl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9102553-3EF6-4360-9982-AA5B9DBB6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9"/>
          <a:stretch/>
        </p:blipFill>
        <p:spPr>
          <a:xfrm>
            <a:off x="534911" y="533152"/>
            <a:ext cx="1981694" cy="1981696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66EC1970-C690-4B2D-A361-61E69CDDC48E}"/>
              </a:ext>
            </a:extLst>
          </p:cNvPr>
          <p:cNvSpPr/>
          <p:nvPr/>
        </p:nvSpPr>
        <p:spPr>
          <a:xfrm>
            <a:off x="2089744" y="947164"/>
            <a:ext cx="4578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NADIZZ  FUTOURZZ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xmlns="" id="{2B51BD6A-A486-4D8C-9AC8-9490DA56F1DE}"/>
              </a:ext>
            </a:extLst>
          </p:cNvPr>
          <p:cNvCxnSpPr>
            <a:cxnSpLocks/>
          </p:cNvCxnSpPr>
          <p:nvPr/>
        </p:nvCxnSpPr>
        <p:spPr>
          <a:xfrm>
            <a:off x="2866535" y="1419236"/>
            <a:ext cx="43739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DEB2050-4061-4E00-ACF6-8C1D020E1ABE}"/>
              </a:ext>
            </a:extLst>
          </p:cNvPr>
          <p:cNvSpPr txBox="1"/>
          <p:nvPr/>
        </p:nvSpPr>
        <p:spPr>
          <a:xfrm>
            <a:off x="2866535" y="1484287"/>
            <a:ext cx="2943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/>
              <a:t>Data </a:t>
            </a:r>
            <a:r>
              <a:rPr lang="de-DE" sz="1600" i="1" dirty="0" err="1"/>
              <a:t>science</a:t>
            </a:r>
            <a:r>
              <a:rPr lang="de-DE" sz="1600" i="1" dirty="0"/>
              <a:t> </a:t>
            </a:r>
            <a:r>
              <a:rPr lang="de-DE" sz="1600" i="1" dirty="0" err="1"/>
              <a:t>manager</a:t>
            </a:r>
            <a:endParaRPr lang="de-DE" sz="1600" i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2F42582A-A21F-4FAF-8C4A-9BD29C577E93}"/>
              </a:ext>
            </a:extLst>
          </p:cNvPr>
          <p:cNvSpPr/>
          <p:nvPr/>
        </p:nvSpPr>
        <p:spPr>
          <a:xfrm>
            <a:off x="501757" y="2934844"/>
            <a:ext cx="2249724" cy="19404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03A5B398-4F8D-41FF-B6DF-1C7462808D3D}"/>
              </a:ext>
            </a:extLst>
          </p:cNvPr>
          <p:cNvSpPr/>
          <p:nvPr/>
        </p:nvSpPr>
        <p:spPr>
          <a:xfrm>
            <a:off x="3189016" y="2934843"/>
            <a:ext cx="4103047" cy="52323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DAEDEEC7-64D4-4898-A2AD-FBAF7B8432F8}"/>
              </a:ext>
            </a:extLst>
          </p:cNvPr>
          <p:cNvSpPr/>
          <p:nvPr/>
        </p:nvSpPr>
        <p:spPr>
          <a:xfrm>
            <a:off x="531612" y="5277157"/>
            <a:ext cx="2249724" cy="46171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5D86C28F-C370-4F9C-8674-609CA7C08657}"/>
              </a:ext>
            </a:extLst>
          </p:cNvPr>
          <p:cNvSpPr/>
          <p:nvPr/>
        </p:nvSpPr>
        <p:spPr>
          <a:xfrm>
            <a:off x="3195856" y="8501564"/>
            <a:ext cx="4096208" cy="13927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2836EA12-DBB6-40A0-930E-360C50EA1664}"/>
              </a:ext>
            </a:extLst>
          </p:cNvPr>
          <p:cNvSpPr/>
          <p:nvPr/>
        </p:nvSpPr>
        <p:spPr>
          <a:xfrm>
            <a:off x="635771" y="3108932"/>
            <a:ext cx="1981694" cy="270412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18B60EF5-1469-4F2B-A390-E4A1E72A4767}"/>
              </a:ext>
            </a:extLst>
          </p:cNvPr>
          <p:cNvSpPr/>
          <p:nvPr/>
        </p:nvSpPr>
        <p:spPr>
          <a:xfrm>
            <a:off x="3405864" y="8613587"/>
            <a:ext cx="1981694" cy="270412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5BF193A0-D6A7-429F-823D-B16A45718ECA}"/>
              </a:ext>
            </a:extLst>
          </p:cNvPr>
          <p:cNvSpPr/>
          <p:nvPr/>
        </p:nvSpPr>
        <p:spPr>
          <a:xfrm>
            <a:off x="3405864" y="3161585"/>
            <a:ext cx="1981694" cy="270412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3AE45F23-2D43-476C-9A9E-1809CB6410BD}"/>
              </a:ext>
            </a:extLst>
          </p:cNvPr>
          <p:cNvSpPr/>
          <p:nvPr/>
        </p:nvSpPr>
        <p:spPr>
          <a:xfrm>
            <a:off x="635771" y="5544175"/>
            <a:ext cx="1981694" cy="270412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82220107-EDB6-4325-A6F7-3CAB69CF66A9}"/>
              </a:ext>
            </a:extLst>
          </p:cNvPr>
          <p:cNvSpPr txBox="1"/>
          <p:nvPr/>
        </p:nvSpPr>
        <p:spPr>
          <a:xfrm>
            <a:off x="3488741" y="3778273"/>
            <a:ext cx="321328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2015-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now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Frontend Project Manager</a:t>
            </a:r>
          </a:p>
          <a:p>
            <a:r>
              <a:rPr lang="de-DE" sz="1200" b="1" dirty="0">
                <a:latin typeface="Abadi Extra Light" panose="020B0604020202020204" pitchFamily="34" charset="0"/>
              </a:rPr>
              <a:t>INTERNATIONAL  FIRM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Abadi Extra Light" panose="020B0604020202020204" pitchFamily="34" charset="0"/>
              </a:rPr>
              <a:t>Frontend Web Technologien und Frameworks (HTML 5,SCSS/CSS, Angular und </a:t>
            </a:r>
            <a:r>
              <a:rPr lang="de-DE" sz="1100" dirty="0" err="1">
                <a:latin typeface="Abadi Extra Light" panose="020B0604020202020204" pitchFamily="34" charset="0"/>
              </a:rPr>
              <a:t>TypeScript</a:t>
            </a:r>
            <a:r>
              <a:rPr lang="de-DE" sz="1100" dirty="0">
                <a:latin typeface="Abadi Extra Light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>
                <a:latin typeface="Abadi Extra Light" panose="020B0604020202020204" pitchFamily="34" charset="0"/>
              </a:rPr>
              <a:t>Continuous</a:t>
            </a:r>
            <a:r>
              <a:rPr lang="de-DE" sz="1100" dirty="0">
                <a:latin typeface="Abadi Extra Light" panose="020B0604020202020204" pitchFamily="34" charset="0"/>
              </a:rPr>
              <a:t> Integration, </a:t>
            </a:r>
            <a:r>
              <a:rPr lang="de-DE" sz="1100" dirty="0" err="1">
                <a:latin typeface="Abadi Extra Light" panose="020B0604020202020204" pitchFamily="34" charset="0"/>
              </a:rPr>
              <a:t>Build</a:t>
            </a:r>
            <a:r>
              <a:rPr lang="de-DE" sz="1100" dirty="0">
                <a:latin typeface="Abadi Extra Light" panose="020B0604020202020204" pitchFamily="34" charset="0"/>
              </a:rPr>
              <a:t> und Release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Abadi Extra Light" panose="020B0604020202020204" pitchFamily="34" charset="0"/>
              </a:rPr>
              <a:t>Agilen Software-Entwicklungsmethoden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Abadi Extra Light" panose="020B0604020202020204" pitchFamily="34" charset="0"/>
              </a:rPr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de-DE" sz="1200" dirty="0"/>
          </a:p>
          <a:p>
            <a:endParaRPr lang="de-DE" sz="1200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07076CE6-143B-44DB-992F-5CF3BE976FB6}"/>
              </a:ext>
            </a:extLst>
          </p:cNvPr>
          <p:cNvSpPr txBox="1"/>
          <p:nvPr/>
        </p:nvSpPr>
        <p:spPr>
          <a:xfrm>
            <a:off x="3455400" y="5861915"/>
            <a:ext cx="321328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2012 - 2015</a:t>
            </a:r>
          </a:p>
          <a:p>
            <a:r>
              <a:rPr lang="de-DE" sz="1400" b="1" dirty="0"/>
              <a:t>Web-designer</a:t>
            </a:r>
          </a:p>
          <a:p>
            <a:r>
              <a:rPr lang="de-DE" sz="1200" b="1" dirty="0">
                <a:latin typeface="Abadi Extra Light" panose="020B0604020202020204" pitchFamily="34" charset="0"/>
              </a:rPr>
              <a:t>COMPANY 1234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Abadi Extra Light" panose="020B0604020202020204" pitchFamily="34" charset="0"/>
              </a:rPr>
              <a:t>Responsive Web Designs</a:t>
            </a:r>
            <a:endParaRPr lang="en-US" sz="1100" dirty="0">
              <a:latin typeface="Abadi Extra Light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badi Extra Light" panose="020B0604020202020204" pitchFamily="34" charset="0"/>
              </a:rPr>
              <a:t>Activity Planning and Sequencing, </a:t>
            </a:r>
            <a:r>
              <a:rPr lang="de-DE" sz="1100" dirty="0" err="1">
                <a:latin typeface="Abadi Extra Light" panose="020B0604020202020204" pitchFamily="34" charset="0"/>
              </a:rPr>
              <a:t>Continuous</a:t>
            </a:r>
            <a:r>
              <a:rPr lang="de-DE" sz="1100" dirty="0">
                <a:latin typeface="Abadi Extra Light" panose="020B0604020202020204" pitchFamily="34" charset="0"/>
              </a:rPr>
              <a:t> Integration, </a:t>
            </a:r>
            <a:r>
              <a:rPr lang="de-DE" sz="1100" dirty="0" err="1">
                <a:latin typeface="Abadi Extra Light" panose="020B0604020202020204" pitchFamily="34" charset="0"/>
              </a:rPr>
              <a:t>Build</a:t>
            </a:r>
            <a:r>
              <a:rPr lang="de-DE" sz="1100" dirty="0">
                <a:latin typeface="Abadi Extra Light" panose="020B0604020202020204" pitchFamily="34" charset="0"/>
              </a:rPr>
              <a:t> und Release Management</a:t>
            </a:r>
            <a:endParaRPr lang="en-US" sz="1100" dirty="0">
              <a:latin typeface="Abadi Extra Light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badi Extra Light" panose="020B0604020202020204" pitchFamily="34" charset="0"/>
              </a:rPr>
              <a:t>Resource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>
                <a:latin typeface="Abadi Extra Light" panose="020B0604020202020204" pitchFamily="34" charset="0"/>
              </a:rPr>
              <a:t>Git</a:t>
            </a:r>
            <a:r>
              <a:rPr lang="de-DE" sz="1100" dirty="0">
                <a:latin typeface="Abadi Extra Light" panose="020B0604020202020204" pitchFamily="34" charset="0"/>
              </a:rPr>
              <a:t>, Docker und Microservices, 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8DD494D6-D44F-4DA0-AD03-F5F08CDB8B18}"/>
              </a:ext>
            </a:extLst>
          </p:cNvPr>
          <p:cNvSpPr txBox="1"/>
          <p:nvPr/>
        </p:nvSpPr>
        <p:spPr>
          <a:xfrm>
            <a:off x="635771" y="3512976"/>
            <a:ext cx="1981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badi Extra Light" panose="020B0604020202020204" pitchFamily="34" charset="0"/>
              </a:rPr>
              <a:t>123 Street</a:t>
            </a:r>
          </a:p>
          <a:p>
            <a:r>
              <a:rPr lang="en-US" sz="1100" dirty="0">
                <a:latin typeface="Abadi Extra Light" panose="020B0604020202020204" pitchFamily="34" charset="0"/>
              </a:rPr>
              <a:t>Some city 763 postal code</a:t>
            </a:r>
          </a:p>
          <a:p>
            <a:endParaRPr lang="en-US" sz="1100" dirty="0">
              <a:latin typeface="Abadi Extra Light" panose="020B0604020202020204" pitchFamily="34" charset="0"/>
            </a:endParaRPr>
          </a:p>
          <a:p>
            <a:r>
              <a:rPr lang="en-US" sz="1100" dirty="0">
                <a:latin typeface="Abadi Extra Light" panose="020B0604020202020204" pitchFamily="34" charset="0"/>
              </a:rPr>
              <a:t>email@email.com</a:t>
            </a:r>
          </a:p>
          <a:p>
            <a:r>
              <a:rPr lang="en-US" sz="1100" dirty="0">
                <a:latin typeface="Abadi Extra Light" panose="020B0604020202020204" pitchFamily="34" charset="0"/>
              </a:rPr>
              <a:t>012345678890</a:t>
            </a:r>
          </a:p>
          <a:p>
            <a:endParaRPr lang="en-US" sz="11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F50BB4CB-FC52-48C3-AC67-685CEEE551D8}"/>
              </a:ext>
            </a:extLst>
          </p:cNvPr>
          <p:cNvSpPr/>
          <p:nvPr/>
        </p:nvSpPr>
        <p:spPr>
          <a:xfrm>
            <a:off x="575275" y="5523361"/>
            <a:ext cx="7200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F1506717-B76E-4901-959D-8A581CF781FF}"/>
              </a:ext>
            </a:extLst>
          </p:cNvPr>
          <p:cNvSpPr/>
          <p:nvPr/>
        </p:nvSpPr>
        <p:spPr>
          <a:xfrm>
            <a:off x="3347855" y="3126731"/>
            <a:ext cx="12186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635E3D53-0198-4003-8D71-48B3B3D7BE8D}"/>
              </a:ext>
            </a:extLst>
          </p:cNvPr>
          <p:cNvSpPr/>
          <p:nvPr/>
        </p:nvSpPr>
        <p:spPr>
          <a:xfrm>
            <a:off x="575275" y="3087492"/>
            <a:ext cx="9847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CONTACT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BB70A9E8-B714-47A9-A24C-80813C681F31}"/>
              </a:ext>
            </a:extLst>
          </p:cNvPr>
          <p:cNvSpPr/>
          <p:nvPr/>
        </p:nvSpPr>
        <p:spPr>
          <a:xfrm>
            <a:off x="3412844" y="8579516"/>
            <a:ext cx="11961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4A0F8816-7BD5-4CDE-86E7-ABEE7B881043}"/>
              </a:ext>
            </a:extLst>
          </p:cNvPr>
          <p:cNvSpPr txBox="1"/>
          <p:nvPr/>
        </p:nvSpPr>
        <p:spPr>
          <a:xfrm>
            <a:off x="3405864" y="8952141"/>
            <a:ext cx="224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badi Extra Light" panose="020B0604020202020204" pitchFamily="34" charset="0"/>
              </a:rPr>
              <a:t>2011-2012    </a:t>
            </a:r>
          </a:p>
          <a:p>
            <a:r>
              <a:rPr lang="de-DE" sz="1100" b="1" dirty="0" err="1">
                <a:latin typeface="Abadi Extra Light" panose="020B0604020202020204" pitchFamily="34" charset="0"/>
              </a:rPr>
              <a:t>BSc</a:t>
            </a:r>
            <a:r>
              <a:rPr lang="de-DE" sz="1100" b="1" dirty="0">
                <a:latin typeface="Abadi Extra Light" panose="020B0604020202020204" pitchFamily="34" charset="0"/>
              </a:rPr>
              <a:t> International Economics </a:t>
            </a:r>
            <a:r>
              <a:rPr lang="de-DE" sz="1200" b="1" dirty="0"/>
              <a:t>	  </a:t>
            </a:r>
          </a:p>
          <a:p>
            <a:r>
              <a:rPr lang="de-DE" sz="1100" dirty="0">
                <a:latin typeface="Abadi Extra Light" panose="020B0604020202020204" pitchFamily="34" charset="0"/>
              </a:rPr>
              <a:t>Chicago University</a:t>
            </a:r>
          </a:p>
          <a:p>
            <a:r>
              <a:rPr lang="en-US" sz="1100" dirty="0">
                <a:latin typeface="Abadi Extra Light" panose="020B0604020202020204" pitchFamily="34" charset="0"/>
              </a:rPr>
              <a:t>- Focus area: macroeconomics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Abadi Extra Light" panose="020B0604020202020204" pitchFamily="34" charset="0"/>
              </a:rPr>
              <a:t>Graduation average 1,7</a:t>
            </a:r>
          </a:p>
        </p:txBody>
      </p:sp>
      <p:pic>
        <p:nvPicPr>
          <p:cNvPr id="29" name="Grafik 28">
            <a:hlinkClick r:id="rId3"/>
            <a:extLst>
              <a:ext uri="{FF2B5EF4-FFF2-40B4-BE49-F238E27FC236}">
                <a16:creationId xmlns:a16="http://schemas.microsoft.com/office/drawing/2014/main" xmlns="" id="{5A69B283-AC83-4D00-A395-3ACD501C79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7292" y="1490141"/>
            <a:ext cx="342450" cy="332700"/>
          </a:xfrm>
          <a:prstGeom prst="rect">
            <a:avLst/>
          </a:prstGeom>
        </p:spPr>
      </p:pic>
      <p:pic>
        <p:nvPicPr>
          <p:cNvPr id="30" name="Grafik 29">
            <a:hlinkClick r:id="rId6"/>
            <a:extLst>
              <a:ext uri="{FF2B5EF4-FFF2-40B4-BE49-F238E27FC236}">
                <a16:creationId xmlns:a16="http://schemas.microsoft.com/office/drawing/2014/main" xmlns="" id="{A4905BD1-1771-4B25-9A1C-E41C76DBB5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7992" y="1507146"/>
            <a:ext cx="342450" cy="32852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A931BB95-2004-4B44-B80D-2DF3D6A82809}"/>
              </a:ext>
            </a:extLst>
          </p:cNvPr>
          <p:cNvSpPr/>
          <p:nvPr/>
        </p:nvSpPr>
        <p:spPr>
          <a:xfrm>
            <a:off x="1295345" y="6226247"/>
            <a:ext cx="615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Abadi Extra Light" panose="020B0604020202020204" pitchFamily="34" charset="0"/>
              </a:rPr>
              <a:t>Advanced</a:t>
            </a:r>
            <a:endParaRPr lang="de-DE" sz="9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84813A38-057F-4534-9EF2-0C1176FC6499}"/>
              </a:ext>
            </a:extLst>
          </p:cNvPr>
          <p:cNvSpPr/>
          <p:nvPr/>
        </p:nvSpPr>
        <p:spPr>
          <a:xfrm>
            <a:off x="1308478" y="6649879"/>
            <a:ext cx="45719" cy="2746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xmlns="" id="{F60EFD73-A22A-43BF-99E6-0049AD49E88A}"/>
              </a:ext>
            </a:extLst>
          </p:cNvPr>
          <p:cNvSpPr/>
          <p:nvPr/>
        </p:nvSpPr>
        <p:spPr>
          <a:xfrm>
            <a:off x="1308476" y="6942234"/>
            <a:ext cx="45719" cy="221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AD4C4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xmlns="" id="{E09EB74D-927E-45B6-91DF-6B39390A4596}"/>
              </a:ext>
            </a:extLst>
          </p:cNvPr>
          <p:cNvSpPr/>
          <p:nvPr/>
        </p:nvSpPr>
        <p:spPr>
          <a:xfrm>
            <a:off x="1308477" y="5934233"/>
            <a:ext cx="45719" cy="6982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C2E1D31D-6531-4FCA-8FD5-5C42F7F689EA}"/>
              </a:ext>
            </a:extLst>
          </p:cNvPr>
          <p:cNvSpPr/>
          <p:nvPr/>
        </p:nvSpPr>
        <p:spPr>
          <a:xfrm>
            <a:off x="1299028" y="6632336"/>
            <a:ext cx="6415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Abadi Extra Light" panose="020B0604020202020204" pitchFamily="34" charset="0"/>
              </a:rPr>
              <a:t>Very good</a:t>
            </a:r>
            <a:endParaRPr lang="de-DE" sz="9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xmlns="" id="{AE395C0A-1D09-4BFA-94D6-3DF9BE114C70}"/>
              </a:ext>
            </a:extLst>
          </p:cNvPr>
          <p:cNvSpPr/>
          <p:nvPr/>
        </p:nvSpPr>
        <p:spPr>
          <a:xfrm>
            <a:off x="1299028" y="6909879"/>
            <a:ext cx="4219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Abadi Extra Light" panose="020B0604020202020204" pitchFamily="34" charset="0"/>
              </a:rPr>
              <a:t>Basic</a:t>
            </a:r>
            <a:endParaRPr lang="de-DE" sz="900" dirty="0">
              <a:solidFill>
                <a:schemeClr val="dk1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xmlns="" id="{7AFE0286-8920-422D-A997-2ABA2A59473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8192" y="1484287"/>
            <a:ext cx="347228" cy="3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0D05E4C9-2264-493B-BB28-29E6F89E281D}"/>
              </a:ext>
            </a:extLst>
          </p:cNvPr>
          <p:cNvSpPr/>
          <p:nvPr/>
        </p:nvSpPr>
        <p:spPr>
          <a:xfrm>
            <a:off x="0" y="0"/>
            <a:ext cx="2394857" cy="1043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DA44B2C-212D-457F-8286-FF0683AD9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0" b="3"/>
          <a:stretch/>
        </p:blipFill>
        <p:spPr>
          <a:xfrm>
            <a:off x="316482" y="230001"/>
            <a:ext cx="1685883" cy="1685884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F4EDEA7C-193C-49CC-9A9B-C651A455F005}"/>
              </a:ext>
            </a:extLst>
          </p:cNvPr>
          <p:cNvSpPr/>
          <p:nvPr/>
        </p:nvSpPr>
        <p:spPr>
          <a:xfrm>
            <a:off x="2405933" y="380093"/>
            <a:ext cx="5153742" cy="957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ADA18B10-A8FD-4871-9418-A2601A079C54}"/>
              </a:ext>
            </a:extLst>
          </p:cNvPr>
          <p:cNvSpPr/>
          <p:nvPr/>
        </p:nvSpPr>
        <p:spPr>
          <a:xfrm>
            <a:off x="2862270" y="537817"/>
            <a:ext cx="44599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ROISO HATOURSEN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84677ED1-E32D-4243-9A0F-739D67077468}"/>
              </a:ext>
            </a:extLst>
          </p:cNvPr>
          <p:cNvSpPr/>
          <p:nvPr/>
        </p:nvSpPr>
        <p:spPr>
          <a:xfrm>
            <a:off x="243358" y="2276119"/>
            <a:ext cx="485989" cy="4581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7C07B668-E5E6-4E79-AA95-655C47CBD3DE}"/>
              </a:ext>
            </a:extLst>
          </p:cNvPr>
          <p:cNvSpPr/>
          <p:nvPr/>
        </p:nvSpPr>
        <p:spPr>
          <a:xfrm>
            <a:off x="243359" y="2812974"/>
            <a:ext cx="485989" cy="4581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124BBD74-1926-4A6C-B492-78A287ABE4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738" y="2312185"/>
            <a:ext cx="347228" cy="331445"/>
          </a:xfrm>
          <a:prstGeom prst="rect">
            <a:avLst/>
          </a:prstGeom>
        </p:spPr>
      </p:pic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1369500D-55C9-44B0-9F19-64200DA1F4CF}"/>
              </a:ext>
            </a:extLst>
          </p:cNvPr>
          <p:cNvCxnSpPr>
            <a:cxnSpLocks/>
          </p:cNvCxnSpPr>
          <p:nvPr/>
        </p:nvCxnSpPr>
        <p:spPr>
          <a:xfrm>
            <a:off x="2394857" y="1338036"/>
            <a:ext cx="516481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C8C7F169-4599-4E87-AD37-E2162905098F}"/>
              </a:ext>
            </a:extLst>
          </p:cNvPr>
          <p:cNvSpPr/>
          <p:nvPr/>
        </p:nvSpPr>
        <p:spPr>
          <a:xfrm>
            <a:off x="250906" y="3399794"/>
            <a:ext cx="485989" cy="44120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rafik 19" descr="Hörer">
            <a:extLst>
              <a:ext uri="{FF2B5EF4-FFF2-40B4-BE49-F238E27FC236}">
                <a16:creationId xmlns:a16="http://schemas.microsoft.com/office/drawing/2014/main" xmlns="" id="{10B105D6-59C0-4D80-B678-1AF948729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0286" y="2890303"/>
            <a:ext cx="303212" cy="303212"/>
          </a:xfrm>
          <a:prstGeom prst="rect">
            <a:avLst/>
          </a:prstGeom>
        </p:spPr>
      </p:pic>
      <p:pic>
        <p:nvPicPr>
          <p:cNvPr id="14" name="Grafik 13">
            <a:hlinkClick r:id="rId7"/>
            <a:extLst>
              <a:ext uri="{FF2B5EF4-FFF2-40B4-BE49-F238E27FC236}">
                <a16:creationId xmlns:a16="http://schemas.microsoft.com/office/drawing/2014/main" xmlns="" id="{EFC6DB7E-45D0-4799-9DF3-8D3C34988EF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834" y="3457814"/>
            <a:ext cx="332132" cy="329448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AFAE0493-10DA-4A94-8EFE-25A80221E60D}"/>
              </a:ext>
            </a:extLst>
          </p:cNvPr>
          <p:cNvSpPr/>
          <p:nvPr/>
        </p:nvSpPr>
        <p:spPr>
          <a:xfrm>
            <a:off x="250842" y="4019314"/>
            <a:ext cx="485989" cy="4581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Grafik 22">
            <a:hlinkClick r:id="rId10"/>
            <a:extLst>
              <a:ext uri="{FF2B5EF4-FFF2-40B4-BE49-F238E27FC236}">
                <a16:creationId xmlns:a16="http://schemas.microsoft.com/office/drawing/2014/main" xmlns="" id="{BBAE3120-588F-4DE4-90B5-4DD8F32E45A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000" y="4082022"/>
            <a:ext cx="342450" cy="332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7CB1B368-A7FA-43DA-A97F-073D22E69566}"/>
              </a:ext>
            </a:extLst>
          </p:cNvPr>
          <p:cNvSpPr/>
          <p:nvPr/>
        </p:nvSpPr>
        <p:spPr>
          <a:xfrm>
            <a:off x="798727" y="2353772"/>
            <a:ext cx="16072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email@email.com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012345678890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www.website.com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linkedin/namelastname.com 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xmlns="" id="{F943D67B-A352-4A78-844F-755D1748C317}"/>
              </a:ext>
            </a:extLst>
          </p:cNvPr>
          <p:cNvCxnSpPr>
            <a:cxnSpLocks/>
          </p:cNvCxnSpPr>
          <p:nvPr/>
        </p:nvCxnSpPr>
        <p:spPr>
          <a:xfrm>
            <a:off x="2413087" y="1338036"/>
            <a:ext cx="8165" cy="910136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xmlns="" id="{2E66E976-C8BF-452C-B7BA-6DA2C7CA25E2}"/>
              </a:ext>
            </a:extLst>
          </p:cNvPr>
          <p:cNvCxnSpPr>
            <a:cxnSpLocks/>
          </p:cNvCxnSpPr>
          <p:nvPr/>
        </p:nvCxnSpPr>
        <p:spPr>
          <a:xfrm>
            <a:off x="493836" y="4886779"/>
            <a:ext cx="112485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xmlns="" id="{B5B00A72-E853-4671-A839-33015732F41B}"/>
              </a:ext>
            </a:extLst>
          </p:cNvPr>
          <p:cNvSpPr/>
          <p:nvPr/>
        </p:nvSpPr>
        <p:spPr>
          <a:xfrm>
            <a:off x="3067567" y="1696486"/>
            <a:ext cx="967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PROFILE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xmlns="" id="{5A2CDF39-B667-46A4-A2C2-A00D89A231BD}"/>
              </a:ext>
            </a:extLst>
          </p:cNvPr>
          <p:cNvCxnSpPr>
            <a:cxnSpLocks/>
          </p:cNvCxnSpPr>
          <p:nvPr/>
        </p:nvCxnSpPr>
        <p:spPr>
          <a:xfrm>
            <a:off x="3093962" y="2064008"/>
            <a:ext cx="445735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xmlns="" id="{0FD6684B-6FEC-41A0-B057-7D88A83B8C68}"/>
              </a:ext>
            </a:extLst>
          </p:cNvPr>
          <p:cNvSpPr/>
          <p:nvPr/>
        </p:nvSpPr>
        <p:spPr>
          <a:xfrm>
            <a:off x="3134782" y="2111669"/>
            <a:ext cx="43329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A professional profile is a brief summary of your skills, strengths, and key experiences. It also should convey what you are seeking or what you have to offer the person reading it. </a:t>
            </a:r>
            <a:endParaRPr lang="de-DE" sz="11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12D50B57-BD0C-4606-A4A8-0360D203C165}"/>
              </a:ext>
            </a:extLst>
          </p:cNvPr>
          <p:cNvSpPr/>
          <p:nvPr/>
        </p:nvSpPr>
        <p:spPr>
          <a:xfrm>
            <a:off x="3054944" y="3313520"/>
            <a:ext cx="134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xmlns="" id="{1E304035-2FF9-4CBE-AD91-CB55DAFA8FE4}"/>
              </a:ext>
            </a:extLst>
          </p:cNvPr>
          <p:cNvCxnSpPr>
            <a:cxnSpLocks/>
          </p:cNvCxnSpPr>
          <p:nvPr/>
        </p:nvCxnSpPr>
        <p:spPr>
          <a:xfrm>
            <a:off x="3108388" y="3653264"/>
            <a:ext cx="445735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xmlns="" id="{97B5B921-7DC1-4262-9B83-AB12390D8AB5}"/>
              </a:ext>
            </a:extLst>
          </p:cNvPr>
          <p:cNvSpPr txBox="1"/>
          <p:nvPr/>
        </p:nvSpPr>
        <p:spPr>
          <a:xfrm>
            <a:off x="3134782" y="3848788"/>
            <a:ext cx="440836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2017</a:t>
            </a:r>
          </a:p>
          <a:p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Frontend Project Manager</a:t>
            </a:r>
          </a:p>
          <a:p>
            <a:r>
              <a:rPr lang="de-DE" sz="1200" dirty="0"/>
              <a:t>INTERNATIONAL  FIRM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Frontend Web Technologien und Frameworks (HTML 5,SCSS/CSS, Angular und </a:t>
            </a:r>
            <a:r>
              <a:rPr lang="de-DE" sz="1100" dirty="0" err="1"/>
              <a:t>TypeScript</a:t>
            </a:r>
            <a:r>
              <a:rPr lang="de-DE" sz="11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Continuous</a:t>
            </a:r>
            <a:r>
              <a:rPr lang="de-DE" sz="1100" dirty="0"/>
              <a:t> Integration, </a:t>
            </a:r>
            <a:r>
              <a:rPr lang="de-DE" sz="1100" dirty="0" err="1"/>
              <a:t>Build</a:t>
            </a:r>
            <a:r>
              <a:rPr lang="de-DE" sz="1100" dirty="0"/>
              <a:t> und Release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Agilen Software-Entwicklungsmethoden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de-DE" sz="1200" dirty="0"/>
          </a:p>
          <a:p>
            <a:endParaRPr lang="de-DE" sz="1200" b="1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xmlns="" id="{484E8A66-7866-4E22-ABFA-F81BF627DBC8}"/>
              </a:ext>
            </a:extLst>
          </p:cNvPr>
          <p:cNvSpPr txBox="1"/>
          <p:nvPr/>
        </p:nvSpPr>
        <p:spPr>
          <a:xfrm>
            <a:off x="3175602" y="5777417"/>
            <a:ext cx="43675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2014-2017</a:t>
            </a:r>
          </a:p>
          <a:p>
            <a:r>
              <a:rPr lang="de-DE" sz="1400" b="1" dirty="0"/>
              <a:t>Webdesigner</a:t>
            </a:r>
          </a:p>
          <a:p>
            <a:r>
              <a:rPr lang="de-DE" sz="1200" dirty="0"/>
              <a:t>COMPANY 1234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Responsive Web Designs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Activity Planning and Sequencing, </a:t>
            </a:r>
            <a:r>
              <a:rPr lang="de-DE" sz="1100" dirty="0" err="1"/>
              <a:t>Continuous</a:t>
            </a:r>
            <a:r>
              <a:rPr lang="de-DE" sz="1100" dirty="0"/>
              <a:t> Integration, </a:t>
            </a:r>
            <a:r>
              <a:rPr lang="de-DE" sz="1100" dirty="0" err="1"/>
              <a:t>Build</a:t>
            </a:r>
            <a:r>
              <a:rPr lang="de-DE" sz="1100" dirty="0"/>
              <a:t> und Release Management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Resource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Git</a:t>
            </a:r>
            <a:r>
              <a:rPr lang="de-DE" sz="1100" dirty="0"/>
              <a:t>, Docker und Microservices, </a:t>
            </a:r>
            <a:r>
              <a:rPr lang="de-DE" sz="1200" dirty="0"/>
              <a:t>Entwicklung von Webservices und API Design (SOAP und REST/JSON)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xmlns="" id="{80C88EAA-55CE-440A-89B5-2C2CB5D8CF3D}"/>
              </a:ext>
            </a:extLst>
          </p:cNvPr>
          <p:cNvSpPr/>
          <p:nvPr/>
        </p:nvSpPr>
        <p:spPr>
          <a:xfrm>
            <a:off x="3696706" y="1061037"/>
            <a:ext cx="38740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/>
              <a:t>Webentwickler / Frontend Web Developer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xmlns="" id="{2BDCFBAA-AF4C-4D93-9AF6-0D1D38FE91BD}"/>
              </a:ext>
            </a:extLst>
          </p:cNvPr>
          <p:cNvSpPr/>
          <p:nvPr/>
        </p:nvSpPr>
        <p:spPr>
          <a:xfrm>
            <a:off x="3175602" y="8074827"/>
            <a:ext cx="437571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2012-2013</a:t>
            </a:r>
          </a:p>
          <a:p>
            <a:r>
              <a:rPr lang="de-DE" sz="1400" b="1" dirty="0"/>
              <a:t>Webdesigner</a:t>
            </a:r>
          </a:p>
          <a:p>
            <a:r>
              <a:rPr lang="de-DE" sz="1200" dirty="0"/>
              <a:t>COMPANY 1234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Activity Planning and Sequencing, </a:t>
            </a:r>
            <a:r>
              <a:rPr lang="de-DE" sz="1100" dirty="0" err="1"/>
              <a:t>Continuous</a:t>
            </a:r>
            <a:r>
              <a:rPr lang="de-DE" sz="1100" dirty="0"/>
              <a:t> Integration, </a:t>
            </a:r>
            <a:r>
              <a:rPr lang="de-DE" sz="1100" dirty="0" err="1"/>
              <a:t>Build</a:t>
            </a:r>
            <a:r>
              <a:rPr lang="de-DE" sz="1100" dirty="0"/>
              <a:t> und Release Management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Resource Planning, </a:t>
            </a:r>
            <a:r>
              <a:rPr lang="de-DE" sz="1100" dirty="0"/>
              <a:t>Entwicklung von Webservices und API Design (SOAP und REST/JSON)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Git</a:t>
            </a:r>
            <a:r>
              <a:rPr lang="de-DE" sz="1100" dirty="0"/>
              <a:t>, Docker und Microservices</a:t>
            </a:r>
          </a:p>
        </p:txBody>
      </p: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xmlns="" id="{F35CB819-B7D9-46E4-8DD6-BF8F90A8BE65}"/>
              </a:ext>
            </a:extLst>
          </p:cNvPr>
          <p:cNvCxnSpPr>
            <a:cxnSpLocks/>
          </p:cNvCxnSpPr>
          <p:nvPr/>
        </p:nvCxnSpPr>
        <p:spPr>
          <a:xfrm>
            <a:off x="2394857" y="380093"/>
            <a:ext cx="516481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xmlns="" id="{2A869E13-D876-4E53-A805-C7395D1E5945}"/>
              </a:ext>
            </a:extLst>
          </p:cNvPr>
          <p:cNvCxnSpPr>
            <a:cxnSpLocks/>
          </p:cNvCxnSpPr>
          <p:nvPr/>
        </p:nvCxnSpPr>
        <p:spPr>
          <a:xfrm flipV="1">
            <a:off x="2405932" y="0"/>
            <a:ext cx="0" cy="38811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A8ACECD3-3C43-4190-A3F2-737616C138C3}"/>
              </a:ext>
            </a:extLst>
          </p:cNvPr>
          <p:cNvSpPr/>
          <p:nvPr/>
        </p:nvSpPr>
        <p:spPr>
          <a:xfrm>
            <a:off x="273593" y="5110462"/>
            <a:ext cx="1319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9378BF0F-7227-4421-8446-0AC0B718E741}"/>
              </a:ext>
            </a:extLst>
          </p:cNvPr>
          <p:cNvSpPr txBox="1"/>
          <p:nvPr/>
        </p:nvSpPr>
        <p:spPr>
          <a:xfrm>
            <a:off x="179204" y="5643793"/>
            <a:ext cx="224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2011-2012    </a:t>
            </a:r>
          </a:p>
          <a:p>
            <a:r>
              <a:rPr lang="de-DE" sz="1200" b="1" dirty="0" err="1"/>
              <a:t>BSc</a:t>
            </a:r>
            <a:r>
              <a:rPr lang="de-DE" sz="1200" b="1" dirty="0"/>
              <a:t> International Economics 	  </a:t>
            </a:r>
          </a:p>
          <a:p>
            <a:r>
              <a:rPr lang="de-DE" sz="1200" dirty="0"/>
              <a:t>Chicago University</a:t>
            </a:r>
          </a:p>
          <a:p>
            <a:pPr algn="just"/>
            <a:r>
              <a:rPr lang="en-US" sz="1200" dirty="0"/>
              <a:t>- Focus area: macroeconomics</a:t>
            </a:r>
          </a:p>
          <a:p>
            <a:pPr algn="just"/>
            <a:r>
              <a:rPr lang="en-US" sz="1200" dirty="0"/>
              <a:t>- Graduation average 1,7</a:t>
            </a:r>
          </a:p>
          <a:p>
            <a:endParaRPr lang="de-DE" sz="12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xmlns="" id="{0524932F-D1E3-4A08-B3E3-6C45E662D3A4}"/>
              </a:ext>
            </a:extLst>
          </p:cNvPr>
          <p:cNvSpPr txBox="1"/>
          <p:nvPr/>
        </p:nvSpPr>
        <p:spPr>
          <a:xfrm>
            <a:off x="179204" y="6856911"/>
            <a:ext cx="207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2009-2011</a:t>
            </a:r>
          </a:p>
          <a:p>
            <a:r>
              <a:rPr lang="de-DE" sz="1200" b="1" dirty="0"/>
              <a:t>School HGGS</a:t>
            </a:r>
          </a:p>
          <a:p>
            <a:r>
              <a:rPr lang="de-DE" sz="1200" dirty="0"/>
              <a:t>London, UK</a:t>
            </a:r>
          </a:p>
          <a:p>
            <a:r>
              <a:rPr lang="de-DE" sz="1200" dirty="0"/>
              <a:t>- A-levels, 1.2	</a:t>
            </a:r>
            <a:r>
              <a:rPr lang="de-DE" sz="1200" b="1" dirty="0"/>
              <a:t>	</a:t>
            </a:r>
            <a:endParaRPr lang="de-DE" sz="1200" dirty="0"/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xmlns="" id="{06A2B95A-A993-45E5-8CE4-BC0C2CD0547F}"/>
              </a:ext>
            </a:extLst>
          </p:cNvPr>
          <p:cNvCxnSpPr>
            <a:cxnSpLocks/>
          </p:cNvCxnSpPr>
          <p:nvPr/>
        </p:nvCxnSpPr>
        <p:spPr>
          <a:xfrm>
            <a:off x="514179" y="8337926"/>
            <a:ext cx="112485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xmlns="" id="{B1DC78D9-540C-4500-BA2D-82F8E7888108}"/>
              </a:ext>
            </a:extLst>
          </p:cNvPr>
          <p:cNvSpPr/>
          <p:nvPr/>
        </p:nvSpPr>
        <p:spPr>
          <a:xfrm>
            <a:off x="250842" y="8570916"/>
            <a:ext cx="13692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LANGUAGES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xmlns="" id="{957FFA1A-8E9B-4CA4-B8FF-7A1415F7776F}"/>
              </a:ext>
            </a:extLst>
          </p:cNvPr>
          <p:cNvSpPr txBox="1"/>
          <p:nvPr/>
        </p:nvSpPr>
        <p:spPr>
          <a:xfrm>
            <a:off x="224385" y="8975868"/>
            <a:ext cx="158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English – fluent</a:t>
            </a:r>
          </a:p>
          <a:p>
            <a:r>
              <a:rPr lang="en-US" sz="1100" dirty="0"/>
              <a:t>Spanish – fluent</a:t>
            </a:r>
          </a:p>
          <a:p>
            <a:r>
              <a:rPr lang="en-US" sz="1100" dirty="0"/>
              <a:t>French – native speaker</a:t>
            </a:r>
          </a:p>
          <a:p>
            <a:r>
              <a:rPr lang="en-US" sz="1100" dirty="0" err="1"/>
              <a:t>Crotian</a:t>
            </a:r>
            <a:r>
              <a:rPr lang="en-US" sz="1100" dirty="0"/>
              <a:t> – A2</a:t>
            </a:r>
          </a:p>
        </p:txBody>
      </p:sp>
    </p:spTree>
    <p:extLst>
      <p:ext uri="{BB962C8B-B14F-4D97-AF65-F5344CB8AC3E}">
        <p14:creationId xmlns:p14="http://schemas.microsoft.com/office/powerpoint/2010/main" val="78665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66BD5994-392A-4524-B1FE-5AD477074147}"/>
              </a:ext>
            </a:extLst>
          </p:cNvPr>
          <p:cNvSpPr/>
          <p:nvPr/>
        </p:nvSpPr>
        <p:spPr>
          <a:xfrm>
            <a:off x="0" y="0"/>
            <a:ext cx="2446931" cy="10439079"/>
          </a:xfrm>
          <a:prstGeom prst="rect">
            <a:avLst/>
          </a:prstGeom>
          <a:solidFill>
            <a:srgbClr val="B9DCFF"/>
          </a:solidFill>
          <a:ln>
            <a:solidFill>
              <a:srgbClr val="B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BEE6D631-4DA1-4C7A-A1BA-B90322A3380F}"/>
              </a:ext>
            </a:extLst>
          </p:cNvPr>
          <p:cNvSpPr txBox="1"/>
          <p:nvPr/>
        </p:nvSpPr>
        <p:spPr>
          <a:xfrm>
            <a:off x="1033901" y="1411094"/>
            <a:ext cx="208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Project Manager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2B4FE87D-84C2-42B7-BD94-E7022F54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3800" y="2088543"/>
            <a:ext cx="347228" cy="331445"/>
          </a:xfrm>
          <a:prstGeom prst="rect">
            <a:avLst/>
          </a:prstGeom>
        </p:spPr>
      </p:pic>
      <p:pic>
        <p:nvPicPr>
          <p:cNvPr id="17" name="Grafik 16">
            <a:hlinkClick r:id="rId4"/>
            <a:extLst>
              <a:ext uri="{FF2B5EF4-FFF2-40B4-BE49-F238E27FC236}">
                <a16:creationId xmlns:a16="http://schemas.microsoft.com/office/drawing/2014/main" xmlns="" id="{E2F2D9D2-C2BB-431A-BA3D-ABDB3A2DB6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1099" y="2109788"/>
            <a:ext cx="332132" cy="329448"/>
          </a:xfrm>
          <a:prstGeom prst="rect">
            <a:avLst/>
          </a:prstGeom>
        </p:spPr>
      </p:pic>
      <p:pic>
        <p:nvPicPr>
          <p:cNvPr id="19" name="Grafik 18">
            <a:hlinkClick r:id="rId7"/>
            <a:extLst>
              <a:ext uri="{FF2B5EF4-FFF2-40B4-BE49-F238E27FC236}">
                <a16:creationId xmlns:a16="http://schemas.microsoft.com/office/drawing/2014/main" xmlns="" id="{51562FBA-22CB-4E1E-94F3-3EC2CE0E892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464" y="2102092"/>
            <a:ext cx="342450" cy="3327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AA194BFE-E626-4E4A-B47E-371C849277DF}"/>
              </a:ext>
            </a:extLst>
          </p:cNvPr>
          <p:cNvSpPr txBox="1"/>
          <p:nvPr/>
        </p:nvSpPr>
        <p:spPr>
          <a:xfrm>
            <a:off x="169983" y="3050379"/>
            <a:ext cx="224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2011-2012    </a:t>
            </a:r>
          </a:p>
          <a:p>
            <a:r>
              <a:rPr lang="de-DE" sz="1200" b="1" dirty="0" err="1"/>
              <a:t>BSc</a:t>
            </a:r>
            <a:r>
              <a:rPr lang="de-DE" sz="1200" b="1" dirty="0"/>
              <a:t> International Economics 	  </a:t>
            </a:r>
          </a:p>
          <a:p>
            <a:r>
              <a:rPr lang="de-DE" sz="1200" dirty="0"/>
              <a:t>Chicago University</a:t>
            </a:r>
          </a:p>
          <a:p>
            <a:pPr algn="just"/>
            <a:r>
              <a:rPr lang="en-US" sz="1200" dirty="0"/>
              <a:t>- Focus area: macroeconomics</a:t>
            </a:r>
          </a:p>
          <a:p>
            <a:pPr algn="just"/>
            <a:r>
              <a:rPr lang="en-US" sz="1200" dirty="0"/>
              <a:t>- Graduation average 1,7</a:t>
            </a:r>
          </a:p>
          <a:p>
            <a:endParaRPr lang="de-DE" sz="12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B69953DD-0AE9-4D1C-BC9D-48FCEDB6976C}"/>
              </a:ext>
            </a:extLst>
          </p:cNvPr>
          <p:cNvSpPr txBox="1"/>
          <p:nvPr/>
        </p:nvSpPr>
        <p:spPr>
          <a:xfrm>
            <a:off x="169983" y="4263497"/>
            <a:ext cx="207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2009-2011</a:t>
            </a:r>
          </a:p>
          <a:p>
            <a:r>
              <a:rPr lang="de-DE" sz="1200" b="1" dirty="0"/>
              <a:t>School HGGS</a:t>
            </a:r>
          </a:p>
          <a:p>
            <a:r>
              <a:rPr lang="de-DE" sz="1200" dirty="0"/>
              <a:t>London, UK</a:t>
            </a:r>
          </a:p>
          <a:p>
            <a:r>
              <a:rPr lang="de-DE" sz="1200" dirty="0"/>
              <a:t>- A-levels, 1.2	</a:t>
            </a:r>
            <a:r>
              <a:rPr lang="de-DE" sz="1200" b="1" dirty="0"/>
              <a:t>	</a:t>
            </a:r>
            <a:endParaRPr lang="de-DE" sz="12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EE51072D-D04C-48EB-8711-0ADCB92D255A}"/>
              </a:ext>
            </a:extLst>
          </p:cNvPr>
          <p:cNvSpPr/>
          <p:nvPr/>
        </p:nvSpPr>
        <p:spPr>
          <a:xfrm>
            <a:off x="258516" y="2579060"/>
            <a:ext cx="1319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xmlns="" id="{1F21D9A2-E0B0-4E37-868C-81C2743652BF}"/>
              </a:ext>
            </a:extLst>
          </p:cNvPr>
          <p:cNvCxnSpPr>
            <a:cxnSpLocks/>
          </p:cNvCxnSpPr>
          <p:nvPr/>
        </p:nvCxnSpPr>
        <p:spPr>
          <a:xfrm>
            <a:off x="283854" y="2947547"/>
            <a:ext cx="20850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BF42E791-6A5A-46E1-A197-DE9BEAFF0AE5}"/>
              </a:ext>
            </a:extLst>
          </p:cNvPr>
          <p:cNvSpPr/>
          <p:nvPr/>
        </p:nvSpPr>
        <p:spPr>
          <a:xfrm>
            <a:off x="212013" y="5680732"/>
            <a:ext cx="13692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LANGUAGES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4CB49022-7D38-4558-AF10-DCB00DF7F16A}"/>
              </a:ext>
            </a:extLst>
          </p:cNvPr>
          <p:cNvSpPr txBox="1"/>
          <p:nvPr/>
        </p:nvSpPr>
        <p:spPr>
          <a:xfrm>
            <a:off x="185556" y="6085684"/>
            <a:ext cx="158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English – fluent</a:t>
            </a:r>
          </a:p>
          <a:p>
            <a:r>
              <a:rPr lang="en-US" sz="1100" dirty="0"/>
              <a:t>Spanish – fluent</a:t>
            </a:r>
          </a:p>
          <a:p>
            <a:r>
              <a:rPr lang="en-US" sz="1100" dirty="0"/>
              <a:t>French – native speaker</a:t>
            </a:r>
          </a:p>
          <a:p>
            <a:r>
              <a:rPr lang="en-US" sz="1100" dirty="0" err="1"/>
              <a:t>Crotian</a:t>
            </a:r>
            <a:r>
              <a:rPr lang="en-US" sz="1100" dirty="0"/>
              <a:t> – A2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xmlns="" id="{DDCCD501-6852-4564-8A2F-0ACE4E6B5348}"/>
              </a:ext>
            </a:extLst>
          </p:cNvPr>
          <p:cNvCxnSpPr>
            <a:cxnSpLocks/>
          </p:cNvCxnSpPr>
          <p:nvPr/>
        </p:nvCxnSpPr>
        <p:spPr>
          <a:xfrm>
            <a:off x="264468" y="6050064"/>
            <a:ext cx="20850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866C9739-D6B6-4411-891C-C893FBB8E8FE}"/>
              </a:ext>
            </a:extLst>
          </p:cNvPr>
          <p:cNvSpPr/>
          <p:nvPr/>
        </p:nvSpPr>
        <p:spPr>
          <a:xfrm>
            <a:off x="3232926" y="3608570"/>
            <a:ext cx="13484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2B674D0F-CD57-440E-8647-DD893F2FEC05}"/>
              </a:ext>
            </a:extLst>
          </p:cNvPr>
          <p:cNvSpPr txBox="1"/>
          <p:nvPr/>
        </p:nvSpPr>
        <p:spPr>
          <a:xfrm>
            <a:off x="3297229" y="4182265"/>
            <a:ext cx="351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 </a:t>
            </a:r>
            <a:r>
              <a:rPr lang="de-DE" sz="1200" b="1" dirty="0" err="1"/>
              <a:t>Since</a:t>
            </a:r>
            <a:r>
              <a:rPr lang="de-DE" sz="1200" b="1" dirty="0"/>
              <a:t> 2017           Senior Project Manager</a:t>
            </a:r>
          </a:p>
          <a:p>
            <a:r>
              <a:rPr lang="de-DE" sz="1200" b="1" dirty="0"/>
              <a:t>                               </a:t>
            </a:r>
            <a:r>
              <a:rPr lang="de-DE" sz="1200" dirty="0"/>
              <a:t>INTERNATIONAL  FIRM</a:t>
            </a:r>
          </a:p>
          <a:p>
            <a:endParaRPr lang="de-DE" sz="1200" b="1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5BBF203F-726F-4237-833D-81069D9C91E6}"/>
              </a:ext>
            </a:extLst>
          </p:cNvPr>
          <p:cNvCxnSpPr>
            <a:cxnSpLocks/>
          </p:cNvCxnSpPr>
          <p:nvPr/>
        </p:nvCxnSpPr>
        <p:spPr>
          <a:xfrm>
            <a:off x="3297848" y="3977902"/>
            <a:ext cx="37651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xmlns="" id="{D8B137F8-A17A-4D88-90DA-16054C85AE3B}"/>
              </a:ext>
            </a:extLst>
          </p:cNvPr>
          <p:cNvCxnSpPr>
            <a:cxnSpLocks/>
          </p:cNvCxnSpPr>
          <p:nvPr/>
        </p:nvCxnSpPr>
        <p:spPr>
          <a:xfrm flipV="1">
            <a:off x="4253756" y="4267523"/>
            <a:ext cx="17884" cy="58498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202A27D5-E1D4-4ABF-B4EF-E2D9F74AE03F}"/>
              </a:ext>
            </a:extLst>
          </p:cNvPr>
          <p:cNvSpPr txBox="1"/>
          <p:nvPr/>
        </p:nvSpPr>
        <p:spPr>
          <a:xfrm>
            <a:off x="3357148" y="5542533"/>
            <a:ext cx="351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2014-2017           </a:t>
            </a:r>
            <a:r>
              <a:rPr lang="de-DE" sz="1200" b="1" dirty="0" err="1"/>
              <a:t>Specialist</a:t>
            </a:r>
            <a:r>
              <a:rPr lang="de-DE" sz="1200" b="1" dirty="0"/>
              <a:t> Project Manager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COMPANY 1234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7C0F630C-ED56-4ACB-BDE7-ECCA2E324AEF}"/>
              </a:ext>
            </a:extLst>
          </p:cNvPr>
          <p:cNvSpPr txBox="1"/>
          <p:nvPr/>
        </p:nvSpPr>
        <p:spPr>
          <a:xfrm>
            <a:off x="3357148" y="6813874"/>
            <a:ext cx="28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2012-2014           Junior Project Manager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AGENCY XYZ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83A27E8C-8043-4EE4-BC26-D15D857E9F06}"/>
              </a:ext>
            </a:extLst>
          </p:cNvPr>
          <p:cNvSpPr txBox="1"/>
          <p:nvPr/>
        </p:nvSpPr>
        <p:spPr>
          <a:xfrm>
            <a:off x="4320150" y="4722130"/>
            <a:ext cx="26878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Planning and Defining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Activity Planning and 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Resource Planning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xmlns="" id="{E528EC30-60C4-4EDC-A999-405625F1E052}"/>
              </a:ext>
            </a:extLst>
          </p:cNvPr>
          <p:cNvSpPr txBox="1"/>
          <p:nvPr/>
        </p:nvSpPr>
        <p:spPr>
          <a:xfrm>
            <a:off x="4320150" y="6004198"/>
            <a:ext cx="26878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Documentation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Creating Charts and Schedules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Risk Analysis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C63F0B98-BDE1-476C-9AC7-CA91B75650C8}"/>
              </a:ext>
            </a:extLst>
          </p:cNvPr>
          <p:cNvSpPr txBox="1"/>
          <p:nvPr/>
        </p:nvSpPr>
        <p:spPr>
          <a:xfrm>
            <a:off x="4320150" y="7286266"/>
            <a:ext cx="268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Developing</a:t>
            </a:r>
            <a:r>
              <a:rPr lang="de-DE" sz="1100" dirty="0"/>
              <a:t> </a:t>
            </a:r>
            <a:r>
              <a:rPr lang="de-DE" sz="1100" dirty="0" err="1"/>
              <a:t>Schedules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Time </a:t>
            </a:r>
            <a:r>
              <a:rPr lang="de-DE" sz="1100" dirty="0" err="1"/>
              <a:t>Estimating</a:t>
            </a:r>
            <a:endParaRPr lang="de-DE" sz="11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46437849-8B12-400F-98E9-6271FF917D51}"/>
              </a:ext>
            </a:extLst>
          </p:cNvPr>
          <p:cNvSpPr txBox="1"/>
          <p:nvPr/>
        </p:nvSpPr>
        <p:spPr>
          <a:xfrm>
            <a:off x="3353302" y="7958793"/>
            <a:ext cx="28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2011-2012           Intern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AGENCY XYZ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xmlns="" id="{C482E583-49DB-44E1-9709-FC33A3D4AE2A}"/>
              </a:ext>
            </a:extLst>
          </p:cNvPr>
          <p:cNvSpPr txBox="1"/>
          <p:nvPr/>
        </p:nvSpPr>
        <p:spPr>
          <a:xfrm>
            <a:off x="4316304" y="8431185"/>
            <a:ext cx="268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Developing</a:t>
            </a:r>
            <a:r>
              <a:rPr lang="de-DE" sz="1100" dirty="0"/>
              <a:t> </a:t>
            </a:r>
            <a:r>
              <a:rPr lang="de-DE" sz="1100" dirty="0" err="1"/>
              <a:t>Schedules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Time </a:t>
            </a:r>
            <a:r>
              <a:rPr lang="de-DE" sz="1100" dirty="0" err="1"/>
              <a:t>Estimating</a:t>
            </a:r>
            <a:endParaRPr lang="de-DE" sz="11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xmlns="" id="{1FCC752A-79FA-4DA4-8CF3-FA893E3B6ECB}"/>
              </a:ext>
            </a:extLst>
          </p:cNvPr>
          <p:cNvSpPr/>
          <p:nvPr/>
        </p:nvSpPr>
        <p:spPr>
          <a:xfrm>
            <a:off x="3232926" y="2115980"/>
            <a:ext cx="9678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PROFILE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xmlns="" id="{08A07E65-6D39-4548-983E-000DBFFA0D47}"/>
              </a:ext>
            </a:extLst>
          </p:cNvPr>
          <p:cNvCxnSpPr>
            <a:cxnSpLocks/>
          </p:cNvCxnSpPr>
          <p:nvPr/>
        </p:nvCxnSpPr>
        <p:spPr>
          <a:xfrm>
            <a:off x="3259015" y="2485312"/>
            <a:ext cx="37651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xmlns="" id="{64F2784D-4156-475C-BE65-AE5997068AB4}"/>
              </a:ext>
            </a:extLst>
          </p:cNvPr>
          <p:cNvSpPr/>
          <p:nvPr/>
        </p:nvSpPr>
        <p:spPr>
          <a:xfrm>
            <a:off x="3259015" y="2664335"/>
            <a:ext cx="37651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A professional profile is a brief summary of your skills, strengths, and key experiences. It also should convey what you are seeking or what you have to offer the person reading it. </a:t>
            </a:r>
            <a:endParaRPr lang="de-DE" sz="1100" dirty="0"/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xmlns="" id="{70236638-D882-43AC-8A2F-62F22813F432}"/>
              </a:ext>
            </a:extLst>
          </p:cNvPr>
          <p:cNvCxnSpPr>
            <a:cxnSpLocks/>
          </p:cNvCxnSpPr>
          <p:nvPr/>
        </p:nvCxnSpPr>
        <p:spPr>
          <a:xfrm>
            <a:off x="288840" y="7802145"/>
            <a:ext cx="20850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70ED337D-F931-425A-AC5D-AF380CC82759}"/>
              </a:ext>
            </a:extLst>
          </p:cNvPr>
          <p:cNvSpPr/>
          <p:nvPr/>
        </p:nvSpPr>
        <p:spPr>
          <a:xfrm>
            <a:off x="248108" y="7479688"/>
            <a:ext cx="7857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xmlns="" id="{15F8DB30-3803-4EEA-830B-B3BD37BCF0E3}"/>
              </a:ext>
            </a:extLst>
          </p:cNvPr>
          <p:cNvSpPr txBox="1"/>
          <p:nvPr/>
        </p:nvSpPr>
        <p:spPr>
          <a:xfrm>
            <a:off x="277908" y="8144379"/>
            <a:ext cx="2039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Presentation</a:t>
            </a:r>
          </a:p>
          <a:p>
            <a:pPr algn="r"/>
            <a:r>
              <a:rPr lang="en-US" sz="1100" dirty="0"/>
              <a:t>Conflict resolution</a:t>
            </a:r>
          </a:p>
          <a:p>
            <a:pPr algn="r"/>
            <a:r>
              <a:rPr lang="en-US" sz="1100" dirty="0"/>
              <a:t>Written communication  </a:t>
            </a:r>
          </a:p>
          <a:p>
            <a:endParaRPr lang="en-US" sz="11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xmlns="" id="{0F5C2F62-9C69-4107-9E27-FD98502E52BE}"/>
              </a:ext>
            </a:extLst>
          </p:cNvPr>
          <p:cNvSpPr txBox="1"/>
          <p:nvPr/>
        </p:nvSpPr>
        <p:spPr>
          <a:xfrm>
            <a:off x="309048" y="9077501"/>
            <a:ext cx="2197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JAVA                     Power BI</a:t>
            </a:r>
          </a:p>
          <a:p>
            <a:r>
              <a:rPr lang="en-US" sz="1100" dirty="0"/>
              <a:t>               HTML                         Python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BF0D5AE2-5B11-411A-8D20-89D726736D45}"/>
              </a:ext>
            </a:extLst>
          </p:cNvPr>
          <p:cNvSpPr/>
          <p:nvPr/>
        </p:nvSpPr>
        <p:spPr>
          <a:xfrm>
            <a:off x="309048" y="8071706"/>
            <a:ext cx="203955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xmlns="" id="{3EC51829-FB9E-4CFE-9782-B3B7F32137FC}"/>
              </a:ext>
            </a:extLst>
          </p:cNvPr>
          <p:cNvSpPr txBox="1"/>
          <p:nvPr/>
        </p:nvSpPr>
        <p:spPr>
          <a:xfrm>
            <a:off x="1527258" y="7819757"/>
            <a:ext cx="904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i="1" dirty="0"/>
              <a:t>Very strong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65060201-A4BC-4D2B-AFFF-0B220F2A720C}"/>
              </a:ext>
            </a:extLst>
          </p:cNvPr>
          <p:cNvSpPr/>
          <p:nvPr/>
        </p:nvSpPr>
        <p:spPr>
          <a:xfrm>
            <a:off x="2105720" y="8055807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xmlns="" id="{A4DD88A0-A8BC-4914-8E64-C40B4640DE65}"/>
              </a:ext>
            </a:extLst>
          </p:cNvPr>
          <p:cNvSpPr/>
          <p:nvPr/>
        </p:nvSpPr>
        <p:spPr>
          <a:xfrm>
            <a:off x="357205" y="9060093"/>
            <a:ext cx="203955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xmlns="" id="{C9284684-6134-4EA4-94D8-4BCF89ED2D8D}"/>
              </a:ext>
            </a:extLst>
          </p:cNvPr>
          <p:cNvSpPr/>
          <p:nvPr/>
        </p:nvSpPr>
        <p:spPr>
          <a:xfrm>
            <a:off x="275075" y="8805461"/>
            <a:ext cx="22541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i="1" dirty="0"/>
              <a:t>Fundamental        Intermediate       </a:t>
            </a:r>
            <a:r>
              <a:rPr lang="de-DE" sz="900" i="1" dirty="0" err="1"/>
              <a:t>Advanced</a:t>
            </a:r>
            <a:endParaRPr lang="de-DE" sz="900" i="1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xmlns="" id="{36568B50-B195-461C-908F-1CC1AAAE5ABC}"/>
              </a:ext>
            </a:extLst>
          </p:cNvPr>
          <p:cNvSpPr/>
          <p:nvPr/>
        </p:nvSpPr>
        <p:spPr>
          <a:xfrm>
            <a:off x="2180223" y="9036279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xmlns="" id="{4EB8D685-77C5-4F6B-B553-D2946D6F9C18}"/>
              </a:ext>
            </a:extLst>
          </p:cNvPr>
          <p:cNvSpPr/>
          <p:nvPr/>
        </p:nvSpPr>
        <p:spPr>
          <a:xfrm>
            <a:off x="1001819" y="9051704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xmlns="" id="{5BBF7FF0-800A-4655-85F5-3C928EC8712C}"/>
              </a:ext>
            </a:extLst>
          </p:cNvPr>
          <p:cNvSpPr/>
          <p:nvPr/>
        </p:nvSpPr>
        <p:spPr>
          <a:xfrm>
            <a:off x="1594786" y="9047111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xmlns="" id="{109800E2-00AD-4C65-B996-5C49EB749C0D}"/>
              </a:ext>
            </a:extLst>
          </p:cNvPr>
          <p:cNvSpPr/>
          <p:nvPr/>
        </p:nvSpPr>
        <p:spPr>
          <a:xfrm>
            <a:off x="506516" y="9040159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xmlns="" id="{0F9A49E3-A399-4D3A-9104-5E5B19A979C5}"/>
              </a:ext>
            </a:extLst>
          </p:cNvPr>
          <p:cNvCxnSpPr>
            <a:cxnSpLocks/>
          </p:cNvCxnSpPr>
          <p:nvPr/>
        </p:nvCxnSpPr>
        <p:spPr>
          <a:xfrm>
            <a:off x="2224043" y="9120399"/>
            <a:ext cx="0" cy="1850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xmlns="" id="{F4669827-8A34-436F-B1D3-A674FF179176}"/>
              </a:ext>
            </a:extLst>
          </p:cNvPr>
          <p:cNvCxnSpPr>
            <a:cxnSpLocks/>
          </p:cNvCxnSpPr>
          <p:nvPr/>
        </p:nvCxnSpPr>
        <p:spPr>
          <a:xfrm>
            <a:off x="1045639" y="9129549"/>
            <a:ext cx="0" cy="1850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>
            <a:extLst>
              <a:ext uri="{FF2B5EF4-FFF2-40B4-BE49-F238E27FC236}">
                <a16:creationId xmlns:a16="http://schemas.microsoft.com/office/drawing/2014/main" xmlns="" id="{1506659A-2251-4A84-B3D0-98700FFA2B98}"/>
              </a:ext>
            </a:extLst>
          </p:cNvPr>
          <p:cNvSpPr txBox="1"/>
          <p:nvPr/>
        </p:nvSpPr>
        <p:spPr>
          <a:xfrm>
            <a:off x="3336910" y="9046723"/>
            <a:ext cx="28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2011-2012           Intern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AGENCY XYZ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xmlns="" id="{165ED678-1BD0-4F2A-BF09-72228F12D642}"/>
              </a:ext>
            </a:extLst>
          </p:cNvPr>
          <p:cNvSpPr txBox="1"/>
          <p:nvPr/>
        </p:nvSpPr>
        <p:spPr>
          <a:xfrm>
            <a:off x="4299912" y="9519115"/>
            <a:ext cx="268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Developing</a:t>
            </a:r>
            <a:r>
              <a:rPr lang="de-DE" sz="1100" dirty="0"/>
              <a:t> </a:t>
            </a:r>
            <a:r>
              <a:rPr lang="de-DE" sz="1100" dirty="0" err="1"/>
              <a:t>Schedules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Time </a:t>
            </a:r>
            <a:r>
              <a:rPr lang="de-DE" sz="1100" dirty="0" err="1"/>
              <a:t>Estimating</a:t>
            </a:r>
            <a:endParaRPr lang="de-DE" sz="1100" dirty="0"/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xmlns="" id="{43C60344-1DE9-4229-B0EF-65C641CE31E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50" b="3"/>
          <a:stretch/>
        </p:blipFill>
        <p:spPr>
          <a:xfrm>
            <a:off x="5341023" y="120778"/>
            <a:ext cx="1685883" cy="1685884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54" name="Rechteck 53">
            <a:extLst>
              <a:ext uri="{FF2B5EF4-FFF2-40B4-BE49-F238E27FC236}">
                <a16:creationId xmlns:a16="http://schemas.microsoft.com/office/drawing/2014/main" xmlns="" id="{7AE5DF53-1FFC-49DE-80BC-193DD302D6BC}"/>
              </a:ext>
            </a:extLst>
          </p:cNvPr>
          <p:cNvSpPr/>
          <p:nvPr/>
        </p:nvSpPr>
        <p:spPr>
          <a:xfrm>
            <a:off x="309048" y="179993"/>
            <a:ext cx="35086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000" dirty="0">
                <a:ln w="0"/>
                <a:latin typeface="Biome Light" panose="020B0502040204020203" pitchFamily="34" charset="0"/>
                <a:cs typeface="Biome Light" panose="020B0502040204020203" pitchFamily="34" charset="0"/>
              </a:rPr>
              <a:t>ROISO HATOURSEN</a:t>
            </a:r>
          </a:p>
        </p:txBody>
      </p:sp>
    </p:spTree>
    <p:extLst>
      <p:ext uri="{BB962C8B-B14F-4D97-AF65-F5344CB8AC3E}">
        <p14:creationId xmlns:p14="http://schemas.microsoft.com/office/powerpoint/2010/main" val="291994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66BD5994-392A-4524-B1FE-5AD477074147}"/>
              </a:ext>
            </a:extLst>
          </p:cNvPr>
          <p:cNvSpPr/>
          <p:nvPr/>
        </p:nvSpPr>
        <p:spPr>
          <a:xfrm>
            <a:off x="0" y="0"/>
            <a:ext cx="2446931" cy="10439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F30362F-0195-47AF-9A39-9367388DA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9"/>
          <a:stretch/>
        </p:blipFill>
        <p:spPr>
          <a:xfrm>
            <a:off x="5271796" y="339001"/>
            <a:ext cx="1791194" cy="1791196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31C1CF7D-B6A4-4A46-BFA1-F6913787F191}"/>
              </a:ext>
            </a:extLst>
          </p:cNvPr>
          <p:cNvSpPr/>
          <p:nvPr/>
        </p:nvSpPr>
        <p:spPr>
          <a:xfrm>
            <a:off x="476210" y="163520"/>
            <a:ext cx="28889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cap="none" spc="0" dirty="0">
                <a:ln w="0"/>
                <a:solidFill>
                  <a:schemeClr val="tx1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NADIZZ</a:t>
            </a:r>
          </a:p>
          <a:p>
            <a:pPr algn="ctr"/>
            <a:r>
              <a:rPr lang="de-DE" sz="4000" dirty="0">
                <a:ln w="0"/>
                <a:latin typeface="Biome Light" panose="020B0502040204020203" pitchFamily="34" charset="0"/>
                <a:cs typeface="Biome Light" panose="020B0502040204020203" pitchFamily="34" charset="0"/>
              </a:rPr>
              <a:t>FUTOURZZ</a:t>
            </a:r>
            <a:endParaRPr lang="de-DE" sz="4000" cap="none" spc="0" dirty="0">
              <a:ln w="0"/>
              <a:solidFill>
                <a:schemeClr val="tx1"/>
              </a:solidFill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BEE6D631-4DA1-4C7A-A1BA-B90322A3380F}"/>
              </a:ext>
            </a:extLst>
          </p:cNvPr>
          <p:cNvSpPr txBox="1"/>
          <p:nvPr/>
        </p:nvSpPr>
        <p:spPr>
          <a:xfrm>
            <a:off x="1073209" y="1397039"/>
            <a:ext cx="208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Project Manager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xmlns="" id="{A8914FAD-8244-4C69-AD00-B0ED8D46463C}"/>
              </a:ext>
            </a:extLst>
          </p:cNvPr>
          <p:cNvCxnSpPr>
            <a:cxnSpLocks/>
          </p:cNvCxnSpPr>
          <p:nvPr/>
        </p:nvCxnSpPr>
        <p:spPr>
          <a:xfrm>
            <a:off x="286587" y="2491390"/>
            <a:ext cx="20850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F3316A42-59BD-4749-ABCF-3DE35674C473}"/>
              </a:ext>
            </a:extLst>
          </p:cNvPr>
          <p:cNvSpPr/>
          <p:nvPr/>
        </p:nvSpPr>
        <p:spPr>
          <a:xfrm>
            <a:off x="283513" y="2152724"/>
            <a:ext cx="10818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CONTACT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D8392D5D-1E14-4C20-94BC-83E5F2B2F95B}"/>
              </a:ext>
            </a:extLst>
          </p:cNvPr>
          <p:cNvSpPr/>
          <p:nvPr/>
        </p:nvSpPr>
        <p:spPr>
          <a:xfrm>
            <a:off x="286543" y="9659322"/>
            <a:ext cx="18120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SOCIAL PROFILES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A337591A-6CB4-404A-84CF-6A868E824018}"/>
              </a:ext>
            </a:extLst>
          </p:cNvPr>
          <p:cNvSpPr txBox="1"/>
          <p:nvPr/>
        </p:nvSpPr>
        <p:spPr>
          <a:xfrm>
            <a:off x="286587" y="2537022"/>
            <a:ext cx="2687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123 Street</a:t>
            </a:r>
          </a:p>
          <a:p>
            <a:r>
              <a:rPr lang="en-US" sz="1100" dirty="0"/>
              <a:t>Some city 763 postal code</a:t>
            </a:r>
          </a:p>
          <a:p>
            <a:endParaRPr lang="en-US" sz="1100" dirty="0"/>
          </a:p>
          <a:p>
            <a:r>
              <a:rPr lang="en-US" sz="1100" dirty="0"/>
              <a:t>email@email.com</a:t>
            </a:r>
          </a:p>
          <a:p>
            <a:r>
              <a:rPr lang="en-US" sz="1100" dirty="0"/>
              <a:t>012345678890</a:t>
            </a:r>
          </a:p>
          <a:p>
            <a:endParaRPr lang="en-US" sz="110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D37A8FBF-4970-486D-B9FF-67EE3A2D9B93}"/>
              </a:ext>
            </a:extLst>
          </p:cNvPr>
          <p:cNvCxnSpPr>
            <a:cxnSpLocks/>
          </p:cNvCxnSpPr>
          <p:nvPr/>
        </p:nvCxnSpPr>
        <p:spPr>
          <a:xfrm>
            <a:off x="321663" y="10022417"/>
            <a:ext cx="20850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2B4FE87D-84C2-42B7-BD94-E7022F54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750" y="10052163"/>
            <a:ext cx="347228" cy="331445"/>
          </a:xfrm>
          <a:prstGeom prst="rect">
            <a:avLst/>
          </a:prstGeom>
        </p:spPr>
      </p:pic>
      <p:pic>
        <p:nvPicPr>
          <p:cNvPr id="16" name="Grafik 15" descr="Hörer">
            <a:extLst>
              <a:ext uri="{FF2B5EF4-FFF2-40B4-BE49-F238E27FC236}">
                <a16:creationId xmlns:a16="http://schemas.microsoft.com/office/drawing/2014/main" xmlns="" id="{EDAAB381-EF0B-4C7E-B23C-260BBEEAE8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185741">
            <a:off x="100846" y="3140526"/>
            <a:ext cx="255276" cy="255276"/>
          </a:xfrm>
          <a:prstGeom prst="rect">
            <a:avLst/>
          </a:prstGeom>
        </p:spPr>
      </p:pic>
      <p:pic>
        <p:nvPicPr>
          <p:cNvPr id="17" name="Grafik 16">
            <a:hlinkClick r:id="rId7"/>
            <a:extLst>
              <a:ext uri="{FF2B5EF4-FFF2-40B4-BE49-F238E27FC236}">
                <a16:creationId xmlns:a16="http://schemas.microsoft.com/office/drawing/2014/main" xmlns="" id="{E2F2D9D2-C2BB-431A-BA3D-ABDB3A2DB61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7454" y="10074840"/>
            <a:ext cx="332132" cy="329448"/>
          </a:xfrm>
          <a:prstGeom prst="rect">
            <a:avLst/>
          </a:prstGeom>
        </p:spPr>
      </p:pic>
      <p:pic>
        <p:nvPicPr>
          <p:cNvPr id="19" name="Grafik 18">
            <a:hlinkClick r:id="rId10"/>
            <a:extLst>
              <a:ext uri="{FF2B5EF4-FFF2-40B4-BE49-F238E27FC236}">
                <a16:creationId xmlns:a16="http://schemas.microsoft.com/office/drawing/2014/main" xmlns="" id="{51562FBA-22CB-4E1E-94F3-3EC2CE0E892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722" y="10052662"/>
            <a:ext cx="342450" cy="3327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AA194BFE-E626-4E4A-B47E-371C849277DF}"/>
              </a:ext>
            </a:extLst>
          </p:cNvPr>
          <p:cNvSpPr txBox="1"/>
          <p:nvPr/>
        </p:nvSpPr>
        <p:spPr>
          <a:xfrm>
            <a:off x="222767" y="4080734"/>
            <a:ext cx="224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2011-2012    </a:t>
            </a:r>
          </a:p>
          <a:p>
            <a:r>
              <a:rPr lang="de-DE" sz="1200" b="1" dirty="0" err="1"/>
              <a:t>BSc</a:t>
            </a:r>
            <a:r>
              <a:rPr lang="de-DE" sz="1200" b="1" dirty="0"/>
              <a:t> International Economics 	  </a:t>
            </a:r>
          </a:p>
          <a:p>
            <a:r>
              <a:rPr lang="de-DE" sz="1200" dirty="0"/>
              <a:t>Chicago University</a:t>
            </a:r>
          </a:p>
          <a:p>
            <a:pPr algn="just"/>
            <a:r>
              <a:rPr lang="en-US" sz="1200" dirty="0"/>
              <a:t>- Focus area: macroeconomics</a:t>
            </a:r>
          </a:p>
          <a:p>
            <a:pPr algn="just"/>
            <a:r>
              <a:rPr lang="en-US" sz="1200" dirty="0"/>
              <a:t>- Graduation average 1,7</a:t>
            </a:r>
          </a:p>
          <a:p>
            <a:endParaRPr lang="de-DE" sz="12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B69953DD-0AE9-4D1C-BC9D-48FCEDB6976C}"/>
              </a:ext>
            </a:extLst>
          </p:cNvPr>
          <p:cNvSpPr txBox="1"/>
          <p:nvPr/>
        </p:nvSpPr>
        <p:spPr>
          <a:xfrm>
            <a:off x="222767" y="5293852"/>
            <a:ext cx="207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2009-2011</a:t>
            </a:r>
          </a:p>
          <a:p>
            <a:r>
              <a:rPr lang="de-DE" sz="1200" b="1" dirty="0"/>
              <a:t>School HGGS</a:t>
            </a:r>
          </a:p>
          <a:p>
            <a:r>
              <a:rPr lang="de-DE" sz="1200" dirty="0"/>
              <a:t>London, UK</a:t>
            </a:r>
          </a:p>
          <a:p>
            <a:r>
              <a:rPr lang="de-DE" sz="1200" dirty="0"/>
              <a:t>- A-levels, 1.2	</a:t>
            </a:r>
            <a:r>
              <a:rPr lang="de-DE" sz="1200" b="1" dirty="0"/>
              <a:t>	</a:t>
            </a:r>
            <a:endParaRPr lang="de-DE" sz="12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EE51072D-D04C-48EB-8711-0ADCB92D255A}"/>
              </a:ext>
            </a:extLst>
          </p:cNvPr>
          <p:cNvSpPr/>
          <p:nvPr/>
        </p:nvSpPr>
        <p:spPr>
          <a:xfrm>
            <a:off x="311300" y="3609415"/>
            <a:ext cx="1319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xmlns="" id="{1F21D9A2-E0B0-4E37-868C-81C2743652BF}"/>
              </a:ext>
            </a:extLst>
          </p:cNvPr>
          <p:cNvCxnSpPr>
            <a:cxnSpLocks/>
          </p:cNvCxnSpPr>
          <p:nvPr/>
        </p:nvCxnSpPr>
        <p:spPr>
          <a:xfrm>
            <a:off x="336638" y="3977902"/>
            <a:ext cx="20850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BF42E791-6A5A-46E1-A197-DE9BEAFF0AE5}"/>
              </a:ext>
            </a:extLst>
          </p:cNvPr>
          <p:cNvSpPr/>
          <p:nvPr/>
        </p:nvSpPr>
        <p:spPr>
          <a:xfrm>
            <a:off x="209311" y="6263653"/>
            <a:ext cx="13692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LANGUAGES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4CB49022-7D38-4558-AF10-DCB00DF7F16A}"/>
              </a:ext>
            </a:extLst>
          </p:cNvPr>
          <p:cNvSpPr txBox="1"/>
          <p:nvPr/>
        </p:nvSpPr>
        <p:spPr>
          <a:xfrm>
            <a:off x="182854" y="6668605"/>
            <a:ext cx="158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English – fluent</a:t>
            </a:r>
          </a:p>
          <a:p>
            <a:r>
              <a:rPr lang="en-US" sz="1100" dirty="0"/>
              <a:t>Spanish – fluent</a:t>
            </a:r>
          </a:p>
          <a:p>
            <a:r>
              <a:rPr lang="en-US" sz="1100" dirty="0"/>
              <a:t>French – native speaker</a:t>
            </a:r>
          </a:p>
          <a:p>
            <a:r>
              <a:rPr lang="en-US" sz="1100" dirty="0" err="1"/>
              <a:t>Crotian</a:t>
            </a:r>
            <a:r>
              <a:rPr lang="en-US" sz="1100" dirty="0"/>
              <a:t> – A2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xmlns="" id="{DDCCD501-6852-4564-8A2F-0ACE4E6B5348}"/>
              </a:ext>
            </a:extLst>
          </p:cNvPr>
          <p:cNvCxnSpPr>
            <a:cxnSpLocks/>
          </p:cNvCxnSpPr>
          <p:nvPr/>
        </p:nvCxnSpPr>
        <p:spPr>
          <a:xfrm>
            <a:off x="261766" y="6632985"/>
            <a:ext cx="20850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866C9739-D6B6-4411-891C-C893FBB8E8FE}"/>
              </a:ext>
            </a:extLst>
          </p:cNvPr>
          <p:cNvSpPr/>
          <p:nvPr/>
        </p:nvSpPr>
        <p:spPr>
          <a:xfrm>
            <a:off x="3232926" y="3608570"/>
            <a:ext cx="13484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2B674D0F-CD57-440E-8647-DD893F2FEC05}"/>
              </a:ext>
            </a:extLst>
          </p:cNvPr>
          <p:cNvSpPr txBox="1"/>
          <p:nvPr/>
        </p:nvSpPr>
        <p:spPr>
          <a:xfrm>
            <a:off x="3297229" y="4182265"/>
            <a:ext cx="351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 </a:t>
            </a:r>
            <a:r>
              <a:rPr lang="de-DE" sz="1200" b="1" dirty="0" err="1"/>
              <a:t>Since</a:t>
            </a:r>
            <a:r>
              <a:rPr lang="de-DE" sz="1200" b="1" dirty="0"/>
              <a:t> 2017           Senior Project Manager</a:t>
            </a:r>
          </a:p>
          <a:p>
            <a:r>
              <a:rPr lang="de-DE" sz="1200" b="1" dirty="0"/>
              <a:t>                               </a:t>
            </a:r>
            <a:r>
              <a:rPr lang="de-DE" sz="1200" dirty="0"/>
              <a:t>INTERNATIONAL  FIRM</a:t>
            </a:r>
          </a:p>
          <a:p>
            <a:endParaRPr lang="de-DE" sz="1200" b="1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5BBF203F-726F-4237-833D-81069D9C91E6}"/>
              </a:ext>
            </a:extLst>
          </p:cNvPr>
          <p:cNvCxnSpPr>
            <a:cxnSpLocks/>
          </p:cNvCxnSpPr>
          <p:nvPr/>
        </p:nvCxnSpPr>
        <p:spPr>
          <a:xfrm>
            <a:off x="3297848" y="3977902"/>
            <a:ext cx="37651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xmlns="" id="{D8B137F8-A17A-4D88-90DA-16054C85AE3B}"/>
              </a:ext>
            </a:extLst>
          </p:cNvPr>
          <p:cNvCxnSpPr>
            <a:cxnSpLocks/>
          </p:cNvCxnSpPr>
          <p:nvPr/>
        </p:nvCxnSpPr>
        <p:spPr>
          <a:xfrm flipV="1">
            <a:off x="4253756" y="4267523"/>
            <a:ext cx="17884" cy="58498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202A27D5-E1D4-4ABF-B4EF-E2D9F74AE03F}"/>
              </a:ext>
            </a:extLst>
          </p:cNvPr>
          <p:cNvSpPr txBox="1"/>
          <p:nvPr/>
        </p:nvSpPr>
        <p:spPr>
          <a:xfrm>
            <a:off x="3357148" y="5542533"/>
            <a:ext cx="351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2014-2017           </a:t>
            </a:r>
            <a:r>
              <a:rPr lang="de-DE" sz="1200" b="1" dirty="0" err="1"/>
              <a:t>Specialist</a:t>
            </a:r>
            <a:r>
              <a:rPr lang="de-DE" sz="1200" b="1" dirty="0"/>
              <a:t> Project Manager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COMPANY 1234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7C0F630C-ED56-4ACB-BDE7-ECCA2E324AEF}"/>
              </a:ext>
            </a:extLst>
          </p:cNvPr>
          <p:cNvSpPr txBox="1"/>
          <p:nvPr/>
        </p:nvSpPr>
        <p:spPr>
          <a:xfrm>
            <a:off x="3357148" y="6813874"/>
            <a:ext cx="28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2012-2014           Junior Project Manager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AGENCY XYZ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83A27E8C-8043-4EE4-BC26-D15D857E9F06}"/>
              </a:ext>
            </a:extLst>
          </p:cNvPr>
          <p:cNvSpPr txBox="1"/>
          <p:nvPr/>
        </p:nvSpPr>
        <p:spPr>
          <a:xfrm>
            <a:off x="4320150" y="4722130"/>
            <a:ext cx="26878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Planning and Defining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Activity Planning and 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Resource Planning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xmlns="" id="{E528EC30-60C4-4EDC-A999-405625F1E052}"/>
              </a:ext>
            </a:extLst>
          </p:cNvPr>
          <p:cNvSpPr txBox="1"/>
          <p:nvPr/>
        </p:nvSpPr>
        <p:spPr>
          <a:xfrm>
            <a:off x="4320150" y="6004198"/>
            <a:ext cx="26878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Documentation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Creating Charts and Schedules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Risk Analysis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C63F0B98-BDE1-476C-9AC7-CA91B75650C8}"/>
              </a:ext>
            </a:extLst>
          </p:cNvPr>
          <p:cNvSpPr txBox="1"/>
          <p:nvPr/>
        </p:nvSpPr>
        <p:spPr>
          <a:xfrm>
            <a:off x="4320150" y="7286266"/>
            <a:ext cx="268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Developing</a:t>
            </a:r>
            <a:r>
              <a:rPr lang="de-DE" sz="1100" dirty="0"/>
              <a:t> </a:t>
            </a:r>
            <a:r>
              <a:rPr lang="de-DE" sz="1100" dirty="0" err="1"/>
              <a:t>Schedules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Time </a:t>
            </a:r>
            <a:r>
              <a:rPr lang="de-DE" sz="1100" dirty="0" err="1"/>
              <a:t>Estimating</a:t>
            </a:r>
            <a:endParaRPr lang="de-DE" sz="11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46437849-8B12-400F-98E9-6271FF917D51}"/>
              </a:ext>
            </a:extLst>
          </p:cNvPr>
          <p:cNvSpPr txBox="1"/>
          <p:nvPr/>
        </p:nvSpPr>
        <p:spPr>
          <a:xfrm>
            <a:off x="3353302" y="7958793"/>
            <a:ext cx="28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2011-2012           Intern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AGENCY XYZ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xmlns="" id="{C482E583-49DB-44E1-9709-FC33A3D4AE2A}"/>
              </a:ext>
            </a:extLst>
          </p:cNvPr>
          <p:cNvSpPr txBox="1"/>
          <p:nvPr/>
        </p:nvSpPr>
        <p:spPr>
          <a:xfrm>
            <a:off x="4316304" y="8431185"/>
            <a:ext cx="268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Developing</a:t>
            </a:r>
            <a:r>
              <a:rPr lang="de-DE" sz="1100" dirty="0"/>
              <a:t> </a:t>
            </a:r>
            <a:r>
              <a:rPr lang="de-DE" sz="1100" dirty="0" err="1"/>
              <a:t>Schedules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Time </a:t>
            </a:r>
            <a:r>
              <a:rPr lang="de-DE" sz="1100" dirty="0" err="1"/>
              <a:t>Estimating</a:t>
            </a:r>
            <a:endParaRPr lang="de-DE" sz="11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xmlns="" id="{1FCC752A-79FA-4DA4-8CF3-FA893E3B6ECB}"/>
              </a:ext>
            </a:extLst>
          </p:cNvPr>
          <p:cNvSpPr/>
          <p:nvPr/>
        </p:nvSpPr>
        <p:spPr>
          <a:xfrm>
            <a:off x="3232926" y="2115980"/>
            <a:ext cx="9678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PROFILE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xmlns="" id="{08A07E65-6D39-4548-983E-000DBFFA0D47}"/>
              </a:ext>
            </a:extLst>
          </p:cNvPr>
          <p:cNvCxnSpPr>
            <a:cxnSpLocks/>
          </p:cNvCxnSpPr>
          <p:nvPr/>
        </p:nvCxnSpPr>
        <p:spPr>
          <a:xfrm>
            <a:off x="3259015" y="2485312"/>
            <a:ext cx="37651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xmlns="" id="{64F2784D-4156-475C-BE65-AE5997068AB4}"/>
              </a:ext>
            </a:extLst>
          </p:cNvPr>
          <p:cNvSpPr/>
          <p:nvPr/>
        </p:nvSpPr>
        <p:spPr>
          <a:xfrm>
            <a:off x="3259015" y="2664335"/>
            <a:ext cx="37651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A professional profile is a brief summary of your skills, strengths, and key experiences. It also should convey what you are seeking or what you have to offer the person reading it. </a:t>
            </a:r>
            <a:endParaRPr lang="de-DE" sz="1100" dirty="0"/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xmlns="" id="{70236638-D882-43AC-8A2F-62F22813F432}"/>
              </a:ext>
            </a:extLst>
          </p:cNvPr>
          <p:cNvCxnSpPr>
            <a:cxnSpLocks/>
          </p:cNvCxnSpPr>
          <p:nvPr/>
        </p:nvCxnSpPr>
        <p:spPr>
          <a:xfrm>
            <a:off x="288840" y="7802145"/>
            <a:ext cx="20850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70ED337D-F931-425A-AC5D-AF380CC82759}"/>
              </a:ext>
            </a:extLst>
          </p:cNvPr>
          <p:cNvSpPr/>
          <p:nvPr/>
        </p:nvSpPr>
        <p:spPr>
          <a:xfrm>
            <a:off x="248108" y="7479688"/>
            <a:ext cx="7857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xmlns="" id="{15F8DB30-3803-4EEA-830B-B3BD37BCF0E3}"/>
              </a:ext>
            </a:extLst>
          </p:cNvPr>
          <p:cNvSpPr txBox="1"/>
          <p:nvPr/>
        </p:nvSpPr>
        <p:spPr>
          <a:xfrm>
            <a:off x="277908" y="8144379"/>
            <a:ext cx="2039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Presentation</a:t>
            </a:r>
          </a:p>
          <a:p>
            <a:pPr algn="r"/>
            <a:r>
              <a:rPr lang="en-US" sz="1100" dirty="0"/>
              <a:t>Conflict resolution</a:t>
            </a:r>
          </a:p>
          <a:p>
            <a:pPr algn="r"/>
            <a:r>
              <a:rPr lang="en-US" sz="1100" dirty="0"/>
              <a:t>Written communication  </a:t>
            </a:r>
          </a:p>
          <a:p>
            <a:endParaRPr lang="en-US" sz="11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xmlns="" id="{0F5C2F62-9C69-4107-9E27-FD98502E52BE}"/>
              </a:ext>
            </a:extLst>
          </p:cNvPr>
          <p:cNvSpPr txBox="1"/>
          <p:nvPr/>
        </p:nvSpPr>
        <p:spPr>
          <a:xfrm>
            <a:off x="309048" y="9077501"/>
            <a:ext cx="2197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JAVA                     Power BI</a:t>
            </a:r>
          </a:p>
          <a:p>
            <a:r>
              <a:rPr lang="en-US" sz="1100" dirty="0"/>
              <a:t>               HTML                         Python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BF0D5AE2-5B11-411A-8D20-89D726736D45}"/>
              </a:ext>
            </a:extLst>
          </p:cNvPr>
          <p:cNvSpPr/>
          <p:nvPr/>
        </p:nvSpPr>
        <p:spPr>
          <a:xfrm>
            <a:off x="309048" y="8071706"/>
            <a:ext cx="203955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xmlns="" id="{3EC51829-FB9E-4CFE-9782-B3B7F32137FC}"/>
              </a:ext>
            </a:extLst>
          </p:cNvPr>
          <p:cNvSpPr txBox="1"/>
          <p:nvPr/>
        </p:nvSpPr>
        <p:spPr>
          <a:xfrm>
            <a:off x="1527258" y="7819757"/>
            <a:ext cx="904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i="1" dirty="0"/>
              <a:t>Very strong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65060201-A4BC-4D2B-AFFF-0B220F2A720C}"/>
              </a:ext>
            </a:extLst>
          </p:cNvPr>
          <p:cNvSpPr/>
          <p:nvPr/>
        </p:nvSpPr>
        <p:spPr>
          <a:xfrm>
            <a:off x="2105720" y="8055807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xmlns="" id="{A4DD88A0-A8BC-4914-8E64-C40B4640DE65}"/>
              </a:ext>
            </a:extLst>
          </p:cNvPr>
          <p:cNvSpPr/>
          <p:nvPr/>
        </p:nvSpPr>
        <p:spPr>
          <a:xfrm>
            <a:off x="357205" y="9060093"/>
            <a:ext cx="203955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xmlns="" id="{C9284684-6134-4EA4-94D8-4BCF89ED2D8D}"/>
              </a:ext>
            </a:extLst>
          </p:cNvPr>
          <p:cNvSpPr/>
          <p:nvPr/>
        </p:nvSpPr>
        <p:spPr>
          <a:xfrm>
            <a:off x="275075" y="8805461"/>
            <a:ext cx="22541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i="1" dirty="0"/>
              <a:t>Fundamental        Intermediate       </a:t>
            </a:r>
            <a:r>
              <a:rPr lang="de-DE" sz="900" i="1" dirty="0" err="1"/>
              <a:t>Advanced</a:t>
            </a:r>
            <a:endParaRPr lang="de-DE" sz="900" i="1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xmlns="" id="{36568B50-B195-461C-908F-1CC1AAAE5ABC}"/>
              </a:ext>
            </a:extLst>
          </p:cNvPr>
          <p:cNvSpPr/>
          <p:nvPr/>
        </p:nvSpPr>
        <p:spPr>
          <a:xfrm>
            <a:off x="2180223" y="9036279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xmlns="" id="{4EB8D685-77C5-4F6B-B553-D2946D6F9C18}"/>
              </a:ext>
            </a:extLst>
          </p:cNvPr>
          <p:cNvSpPr/>
          <p:nvPr/>
        </p:nvSpPr>
        <p:spPr>
          <a:xfrm>
            <a:off x="1001819" y="9051704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xmlns="" id="{5BBF7FF0-800A-4655-85F5-3C928EC8712C}"/>
              </a:ext>
            </a:extLst>
          </p:cNvPr>
          <p:cNvSpPr/>
          <p:nvPr/>
        </p:nvSpPr>
        <p:spPr>
          <a:xfrm>
            <a:off x="1594786" y="9047111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xmlns="" id="{109800E2-00AD-4C65-B996-5C49EB749C0D}"/>
              </a:ext>
            </a:extLst>
          </p:cNvPr>
          <p:cNvSpPr/>
          <p:nvPr/>
        </p:nvSpPr>
        <p:spPr>
          <a:xfrm>
            <a:off x="506516" y="9040159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xmlns="" id="{0F9A49E3-A399-4D3A-9104-5E5B19A979C5}"/>
              </a:ext>
            </a:extLst>
          </p:cNvPr>
          <p:cNvCxnSpPr>
            <a:cxnSpLocks/>
          </p:cNvCxnSpPr>
          <p:nvPr/>
        </p:nvCxnSpPr>
        <p:spPr>
          <a:xfrm>
            <a:off x="2224043" y="9120399"/>
            <a:ext cx="0" cy="1850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xmlns="" id="{F4669827-8A34-436F-B1D3-A674FF179176}"/>
              </a:ext>
            </a:extLst>
          </p:cNvPr>
          <p:cNvCxnSpPr>
            <a:cxnSpLocks/>
          </p:cNvCxnSpPr>
          <p:nvPr/>
        </p:nvCxnSpPr>
        <p:spPr>
          <a:xfrm>
            <a:off x="1045639" y="9129549"/>
            <a:ext cx="0" cy="1850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>
            <a:extLst>
              <a:ext uri="{FF2B5EF4-FFF2-40B4-BE49-F238E27FC236}">
                <a16:creationId xmlns:a16="http://schemas.microsoft.com/office/drawing/2014/main" xmlns="" id="{1506659A-2251-4A84-B3D0-98700FFA2B98}"/>
              </a:ext>
            </a:extLst>
          </p:cNvPr>
          <p:cNvSpPr txBox="1"/>
          <p:nvPr/>
        </p:nvSpPr>
        <p:spPr>
          <a:xfrm>
            <a:off x="3336910" y="9046723"/>
            <a:ext cx="28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2011-2012           Intern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AGENCY XYZ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xmlns="" id="{165ED678-1BD0-4F2A-BF09-72228F12D642}"/>
              </a:ext>
            </a:extLst>
          </p:cNvPr>
          <p:cNvSpPr txBox="1"/>
          <p:nvPr/>
        </p:nvSpPr>
        <p:spPr>
          <a:xfrm>
            <a:off x="4299912" y="9519115"/>
            <a:ext cx="268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Developing</a:t>
            </a:r>
            <a:r>
              <a:rPr lang="de-DE" sz="1100" dirty="0"/>
              <a:t> </a:t>
            </a:r>
            <a:r>
              <a:rPr lang="de-DE" sz="1100" dirty="0" err="1"/>
              <a:t>Schedules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Time </a:t>
            </a:r>
            <a:r>
              <a:rPr lang="de-DE" sz="1100" dirty="0" err="1"/>
              <a:t>Estimating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76388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>
            <a:extLst>
              <a:ext uri="{FF2B5EF4-FFF2-40B4-BE49-F238E27FC236}">
                <a16:creationId xmlns:a16="http://schemas.microsoft.com/office/drawing/2014/main" xmlns="" id="{1F5A4F10-F67F-4841-B360-E217969D3C29}"/>
              </a:ext>
            </a:extLst>
          </p:cNvPr>
          <p:cNvSpPr/>
          <p:nvPr/>
        </p:nvSpPr>
        <p:spPr>
          <a:xfrm>
            <a:off x="5624133" y="510316"/>
            <a:ext cx="1935542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F30362F-0195-47AF-9A39-9367388DA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9"/>
          <a:stretch/>
        </p:blipFill>
        <p:spPr>
          <a:xfrm>
            <a:off x="4110040" y="554956"/>
            <a:ext cx="1348447" cy="1348449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31C1CF7D-B6A4-4A46-BFA1-F6913787F191}"/>
              </a:ext>
            </a:extLst>
          </p:cNvPr>
          <p:cNvSpPr/>
          <p:nvPr/>
        </p:nvSpPr>
        <p:spPr>
          <a:xfrm>
            <a:off x="750655" y="455641"/>
            <a:ext cx="32909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4000" b="1" cap="none" spc="0" dirty="0">
                <a:ln w="0"/>
                <a:solidFill>
                  <a:schemeClr val="tx1"/>
                </a:solidFill>
                <a:latin typeface="Rockwell Extra Bold" panose="02060903040505020403" pitchFamily="18" charset="0"/>
                <a:cs typeface="Biome Light" panose="020B0502040204020203" pitchFamily="34" charset="0"/>
              </a:rPr>
              <a:t>NADIZZ</a:t>
            </a:r>
          </a:p>
          <a:p>
            <a:pPr algn="ctr"/>
            <a:r>
              <a:rPr lang="de-DE" sz="4000" b="1" dirty="0">
                <a:ln w="0"/>
                <a:latin typeface="Rockwell Extra Bold" panose="02060903040505020403" pitchFamily="18" charset="0"/>
                <a:cs typeface="Biome Light" panose="020B0502040204020203" pitchFamily="34" charset="0"/>
              </a:rPr>
              <a:t>FUTOURZZ</a:t>
            </a:r>
            <a:endParaRPr lang="de-DE" sz="4000" b="1" cap="none" spc="0" dirty="0">
              <a:ln w="0"/>
              <a:solidFill>
                <a:schemeClr val="tx1"/>
              </a:solidFill>
              <a:latin typeface="Rockwell Extra Bold" panose="02060903040505020403" pitchFamily="18" charset="0"/>
              <a:cs typeface="Biome Light" panose="020B0502040204020203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BEE6D631-4DA1-4C7A-A1BA-B90322A3380F}"/>
              </a:ext>
            </a:extLst>
          </p:cNvPr>
          <p:cNvSpPr txBox="1"/>
          <p:nvPr/>
        </p:nvSpPr>
        <p:spPr>
          <a:xfrm>
            <a:off x="803991" y="1738853"/>
            <a:ext cx="208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Project Manager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xmlns="" id="{A8914FAD-8244-4C69-AD00-B0ED8D46463C}"/>
              </a:ext>
            </a:extLst>
          </p:cNvPr>
          <p:cNvCxnSpPr>
            <a:cxnSpLocks/>
          </p:cNvCxnSpPr>
          <p:nvPr/>
        </p:nvCxnSpPr>
        <p:spPr>
          <a:xfrm>
            <a:off x="5624133" y="842832"/>
            <a:ext cx="178111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F3316A42-59BD-4749-ABCF-3DE35674C473}"/>
              </a:ext>
            </a:extLst>
          </p:cNvPr>
          <p:cNvSpPr/>
          <p:nvPr/>
        </p:nvSpPr>
        <p:spPr>
          <a:xfrm>
            <a:off x="5598445" y="536058"/>
            <a:ext cx="10818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A337591A-6CB4-404A-84CF-6A868E824018}"/>
              </a:ext>
            </a:extLst>
          </p:cNvPr>
          <p:cNvSpPr txBox="1"/>
          <p:nvPr/>
        </p:nvSpPr>
        <p:spPr>
          <a:xfrm>
            <a:off x="5859669" y="938634"/>
            <a:ext cx="17911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123 Street</a:t>
            </a:r>
          </a:p>
          <a:p>
            <a:r>
              <a:rPr lang="en-US" sz="1100" dirty="0">
                <a:solidFill>
                  <a:schemeClr val="bg1"/>
                </a:solidFill>
              </a:rPr>
              <a:t>Some city 763 postal code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email@email.com</a:t>
            </a:r>
          </a:p>
          <a:p>
            <a:r>
              <a:rPr lang="en-US" sz="1100" dirty="0">
                <a:solidFill>
                  <a:schemeClr val="bg1"/>
                </a:solidFill>
              </a:rPr>
              <a:t>012345678890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6" name="Grafik 15" descr="Hörer">
            <a:extLst>
              <a:ext uri="{FF2B5EF4-FFF2-40B4-BE49-F238E27FC236}">
                <a16:creationId xmlns:a16="http://schemas.microsoft.com/office/drawing/2014/main" xmlns="" id="{EDAAB381-EF0B-4C7E-B23C-260BBEEA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185741">
            <a:off x="5659774" y="1503482"/>
            <a:ext cx="255276" cy="255276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866C9739-D6B6-4411-891C-C893FBB8E8FE}"/>
              </a:ext>
            </a:extLst>
          </p:cNvPr>
          <p:cNvSpPr/>
          <p:nvPr/>
        </p:nvSpPr>
        <p:spPr>
          <a:xfrm>
            <a:off x="3270539" y="2203710"/>
            <a:ext cx="13484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2B674D0F-CD57-440E-8647-DD893F2FEC05}"/>
              </a:ext>
            </a:extLst>
          </p:cNvPr>
          <p:cNvSpPr txBox="1"/>
          <p:nvPr/>
        </p:nvSpPr>
        <p:spPr>
          <a:xfrm>
            <a:off x="3334842" y="2777405"/>
            <a:ext cx="351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 </a:t>
            </a:r>
            <a:r>
              <a:rPr lang="de-DE" sz="1200" b="1" dirty="0" err="1"/>
              <a:t>Since</a:t>
            </a:r>
            <a:r>
              <a:rPr lang="de-DE" sz="1200" b="1" dirty="0"/>
              <a:t> 2017           Senior Project Manager</a:t>
            </a:r>
          </a:p>
          <a:p>
            <a:r>
              <a:rPr lang="de-DE" sz="1200" b="1" dirty="0"/>
              <a:t>                               </a:t>
            </a:r>
            <a:r>
              <a:rPr lang="de-DE" sz="1200" dirty="0"/>
              <a:t>INTERNATIONAL  FIRM</a:t>
            </a:r>
          </a:p>
          <a:p>
            <a:endParaRPr lang="de-DE" sz="1200" b="1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xmlns="" id="{5BBF203F-726F-4237-833D-81069D9C91E6}"/>
              </a:ext>
            </a:extLst>
          </p:cNvPr>
          <p:cNvCxnSpPr>
            <a:cxnSpLocks/>
          </p:cNvCxnSpPr>
          <p:nvPr/>
        </p:nvCxnSpPr>
        <p:spPr>
          <a:xfrm>
            <a:off x="3335461" y="2573042"/>
            <a:ext cx="40754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xmlns="" id="{D8B137F8-A17A-4D88-90DA-16054C85AE3B}"/>
              </a:ext>
            </a:extLst>
          </p:cNvPr>
          <p:cNvCxnSpPr>
            <a:cxnSpLocks/>
          </p:cNvCxnSpPr>
          <p:nvPr/>
        </p:nvCxnSpPr>
        <p:spPr>
          <a:xfrm flipV="1">
            <a:off x="4291369" y="2862663"/>
            <a:ext cx="17884" cy="58498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202A27D5-E1D4-4ABF-B4EF-E2D9F74AE03F}"/>
              </a:ext>
            </a:extLst>
          </p:cNvPr>
          <p:cNvSpPr txBox="1"/>
          <p:nvPr/>
        </p:nvSpPr>
        <p:spPr>
          <a:xfrm>
            <a:off x="3394761" y="4137673"/>
            <a:ext cx="351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2014-2017           </a:t>
            </a:r>
            <a:r>
              <a:rPr lang="de-DE" sz="1200" b="1" dirty="0" err="1"/>
              <a:t>Specialist</a:t>
            </a:r>
            <a:r>
              <a:rPr lang="de-DE" sz="1200" b="1" dirty="0"/>
              <a:t> Project Manager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COMPANY 1234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7C0F630C-ED56-4ACB-BDE7-ECCA2E324AEF}"/>
              </a:ext>
            </a:extLst>
          </p:cNvPr>
          <p:cNvSpPr txBox="1"/>
          <p:nvPr/>
        </p:nvSpPr>
        <p:spPr>
          <a:xfrm>
            <a:off x="3394761" y="5409014"/>
            <a:ext cx="28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2012-2014           Junior Project Manager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AGENCY XYZ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83A27E8C-8043-4EE4-BC26-D15D857E9F06}"/>
              </a:ext>
            </a:extLst>
          </p:cNvPr>
          <p:cNvSpPr txBox="1"/>
          <p:nvPr/>
        </p:nvSpPr>
        <p:spPr>
          <a:xfrm>
            <a:off x="4357763" y="3317270"/>
            <a:ext cx="26878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Planning and Defining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Activity Planning and 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Resource Planning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xmlns="" id="{E528EC30-60C4-4EDC-A999-405625F1E052}"/>
              </a:ext>
            </a:extLst>
          </p:cNvPr>
          <p:cNvSpPr txBox="1"/>
          <p:nvPr/>
        </p:nvSpPr>
        <p:spPr>
          <a:xfrm>
            <a:off x="4357763" y="4599338"/>
            <a:ext cx="26878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Documentation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Creating Charts and Schedules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Risk Analysis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C63F0B98-BDE1-476C-9AC7-CA91B75650C8}"/>
              </a:ext>
            </a:extLst>
          </p:cNvPr>
          <p:cNvSpPr txBox="1"/>
          <p:nvPr/>
        </p:nvSpPr>
        <p:spPr>
          <a:xfrm>
            <a:off x="4357763" y="5881406"/>
            <a:ext cx="268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Developing</a:t>
            </a:r>
            <a:r>
              <a:rPr lang="de-DE" sz="1100" dirty="0"/>
              <a:t> </a:t>
            </a:r>
            <a:r>
              <a:rPr lang="de-DE" sz="1100" dirty="0" err="1"/>
              <a:t>Schedules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Time </a:t>
            </a:r>
            <a:r>
              <a:rPr lang="de-DE" sz="1100" dirty="0" err="1"/>
              <a:t>Estimating</a:t>
            </a:r>
            <a:endParaRPr lang="de-DE" sz="11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46437849-8B12-400F-98E9-6271FF917D51}"/>
              </a:ext>
            </a:extLst>
          </p:cNvPr>
          <p:cNvSpPr txBox="1"/>
          <p:nvPr/>
        </p:nvSpPr>
        <p:spPr>
          <a:xfrm>
            <a:off x="3390915" y="6553933"/>
            <a:ext cx="28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2011-2012           Intern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AGENCY XYZ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xmlns="" id="{C482E583-49DB-44E1-9709-FC33A3D4AE2A}"/>
              </a:ext>
            </a:extLst>
          </p:cNvPr>
          <p:cNvSpPr txBox="1"/>
          <p:nvPr/>
        </p:nvSpPr>
        <p:spPr>
          <a:xfrm>
            <a:off x="4353917" y="7026325"/>
            <a:ext cx="268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Developing</a:t>
            </a:r>
            <a:r>
              <a:rPr lang="de-DE" sz="1100" dirty="0"/>
              <a:t> </a:t>
            </a:r>
            <a:r>
              <a:rPr lang="de-DE" sz="1100" dirty="0" err="1"/>
              <a:t>Schedules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Time </a:t>
            </a:r>
            <a:r>
              <a:rPr lang="de-DE" sz="1100" dirty="0" err="1"/>
              <a:t>Estimating</a:t>
            </a:r>
            <a:endParaRPr lang="de-DE" sz="11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70ED337D-F931-425A-AC5D-AF380CC82759}"/>
              </a:ext>
            </a:extLst>
          </p:cNvPr>
          <p:cNvSpPr/>
          <p:nvPr/>
        </p:nvSpPr>
        <p:spPr>
          <a:xfrm>
            <a:off x="2649639" y="8993598"/>
            <a:ext cx="7857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xmlns="" id="{15F8DB30-3803-4EEA-830B-B3BD37BCF0E3}"/>
              </a:ext>
            </a:extLst>
          </p:cNvPr>
          <p:cNvSpPr txBox="1"/>
          <p:nvPr/>
        </p:nvSpPr>
        <p:spPr>
          <a:xfrm>
            <a:off x="2817764" y="9755068"/>
            <a:ext cx="2039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Presentation</a:t>
            </a:r>
          </a:p>
          <a:p>
            <a:pPr algn="r"/>
            <a:r>
              <a:rPr lang="en-US" sz="1100" dirty="0"/>
              <a:t>Conflict resolution</a:t>
            </a:r>
          </a:p>
          <a:p>
            <a:pPr algn="r"/>
            <a:r>
              <a:rPr lang="en-US" sz="1100" dirty="0"/>
              <a:t>Written communication  </a:t>
            </a:r>
          </a:p>
          <a:p>
            <a:endParaRPr lang="en-US" sz="11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xmlns="" id="{0F5C2F62-9C69-4107-9E27-FD98502E52BE}"/>
              </a:ext>
            </a:extLst>
          </p:cNvPr>
          <p:cNvSpPr txBox="1"/>
          <p:nvPr/>
        </p:nvSpPr>
        <p:spPr>
          <a:xfrm>
            <a:off x="5094642" y="9702624"/>
            <a:ext cx="2197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JAVA                     Power BI</a:t>
            </a:r>
          </a:p>
          <a:p>
            <a:r>
              <a:rPr lang="en-US" sz="1100" dirty="0"/>
              <a:t>               HTML                         Python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BF0D5AE2-5B11-411A-8D20-89D726736D45}"/>
              </a:ext>
            </a:extLst>
          </p:cNvPr>
          <p:cNvSpPr/>
          <p:nvPr/>
        </p:nvSpPr>
        <p:spPr>
          <a:xfrm>
            <a:off x="2747231" y="9681375"/>
            <a:ext cx="203955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xmlns="" id="{3EC51829-FB9E-4CFE-9782-B3B7F32137FC}"/>
              </a:ext>
            </a:extLst>
          </p:cNvPr>
          <p:cNvSpPr txBox="1"/>
          <p:nvPr/>
        </p:nvSpPr>
        <p:spPr>
          <a:xfrm>
            <a:off x="3965441" y="9429426"/>
            <a:ext cx="904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i="1" dirty="0"/>
              <a:t>Very strong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65060201-A4BC-4D2B-AFFF-0B220F2A720C}"/>
              </a:ext>
            </a:extLst>
          </p:cNvPr>
          <p:cNvSpPr/>
          <p:nvPr/>
        </p:nvSpPr>
        <p:spPr>
          <a:xfrm>
            <a:off x="4543903" y="9665476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xmlns="" id="{A4DD88A0-A8BC-4914-8E64-C40B4640DE65}"/>
              </a:ext>
            </a:extLst>
          </p:cNvPr>
          <p:cNvSpPr/>
          <p:nvPr/>
        </p:nvSpPr>
        <p:spPr>
          <a:xfrm>
            <a:off x="5142799" y="9685216"/>
            <a:ext cx="203955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xmlns="" id="{C9284684-6134-4EA4-94D8-4BCF89ED2D8D}"/>
              </a:ext>
            </a:extLst>
          </p:cNvPr>
          <p:cNvSpPr/>
          <p:nvPr/>
        </p:nvSpPr>
        <p:spPr>
          <a:xfrm>
            <a:off x="5060669" y="9430584"/>
            <a:ext cx="22541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i="1" dirty="0"/>
              <a:t>Fundamental        Intermediate       </a:t>
            </a:r>
            <a:r>
              <a:rPr lang="de-DE" sz="900" i="1" dirty="0" err="1"/>
              <a:t>Advanced</a:t>
            </a:r>
            <a:endParaRPr lang="de-DE" sz="900" i="1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xmlns="" id="{36568B50-B195-461C-908F-1CC1AAAE5ABC}"/>
              </a:ext>
            </a:extLst>
          </p:cNvPr>
          <p:cNvSpPr/>
          <p:nvPr/>
        </p:nvSpPr>
        <p:spPr>
          <a:xfrm>
            <a:off x="6965817" y="9661402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xmlns="" id="{4EB8D685-77C5-4F6B-B553-D2946D6F9C18}"/>
              </a:ext>
            </a:extLst>
          </p:cNvPr>
          <p:cNvSpPr/>
          <p:nvPr/>
        </p:nvSpPr>
        <p:spPr>
          <a:xfrm>
            <a:off x="5787413" y="9676827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xmlns="" id="{5BBF7FF0-800A-4655-85F5-3C928EC8712C}"/>
              </a:ext>
            </a:extLst>
          </p:cNvPr>
          <p:cNvSpPr/>
          <p:nvPr/>
        </p:nvSpPr>
        <p:spPr>
          <a:xfrm>
            <a:off x="6380380" y="9672234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xmlns="" id="{109800E2-00AD-4C65-B996-5C49EB749C0D}"/>
              </a:ext>
            </a:extLst>
          </p:cNvPr>
          <p:cNvSpPr/>
          <p:nvPr/>
        </p:nvSpPr>
        <p:spPr>
          <a:xfrm>
            <a:off x="5292110" y="9665282"/>
            <a:ext cx="87640" cy="731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xmlns="" id="{0F9A49E3-A399-4D3A-9104-5E5B19A979C5}"/>
              </a:ext>
            </a:extLst>
          </p:cNvPr>
          <p:cNvCxnSpPr>
            <a:cxnSpLocks/>
          </p:cNvCxnSpPr>
          <p:nvPr/>
        </p:nvCxnSpPr>
        <p:spPr>
          <a:xfrm>
            <a:off x="7009637" y="9745522"/>
            <a:ext cx="0" cy="1850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xmlns="" id="{F4669827-8A34-436F-B1D3-A674FF179176}"/>
              </a:ext>
            </a:extLst>
          </p:cNvPr>
          <p:cNvCxnSpPr>
            <a:cxnSpLocks/>
          </p:cNvCxnSpPr>
          <p:nvPr/>
        </p:nvCxnSpPr>
        <p:spPr>
          <a:xfrm>
            <a:off x="5831233" y="9754672"/>
            <a:ext cx="0" cy="1850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>
            <a:extLst>
              <a:ext uri="{FF2B5EF4-FFF2-40B4-BE49-F238E27FC236}">
                <a16:creationId xmlns:a16="http://schemas.microsoft.com/office/drawing/2014/main" xmlns="" id="{1506659A-2251-4A84-B3D0-98700FFA2B98}"/>
              </a:ext>
            </a:extLst>
          </p:cNvPr>
          <p:cNvSpPr txBox="1"/>
          <p:nvPr/>
        </p:nvSpPr>
        <p:spPr>
          <a:xfrm>
            <a:off x="3374523" y="7641863"/>
            <a:ext cx="28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2011-2012           Intern</a:t>
            </a:r>
          </a:p>
          <a:p>
            <a:r>
              <a:rPr lang="de-DE" sz="1200" b="1" dirty="0"/>
              <a:t>		    </a:t>
            </a:r>
            <a:r>
              <a:rPr lang="de-DE" sz="1200" dirty="0"/>
              <a:t>AGENCY XYZ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xmlns="" id="{165ED678-1BD0-4F2A-BF09-72228F12D642}"/>
              </a:ext>
            </a:extLst>
          </p:cNvPr>
          <p:cNvSpPr txBox="1"/>
          <p:nvPr/>
        </p:nvSpPr>
        <p:spPr>
          <a:xfrm>
            <a:off x="4337525" y="8114255"/>
            <a:ext cx="268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/>
              <a:t>Developing</a:t>
            </a:r>
            <a:r>
              <a:rPr lang="de-DE" sz="1100" dirty="0"/>
              <a:t> </a:t>
            </a:r>
            <a:r>
              <a:rPr lang="de-DE" sz="1100" dirty="0" err="1"/>
              <a:t>Schedules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/>
              <a:t>Time </a:t>
            </a:r>
            <a:r>
              <a:rPr lang="de-DE" sz="1100" dirty="0" err="1"/>
              <a:t>Estimating</a:t>
            </a:r>
            <a:endParaRPr lang="de-DE" sz="11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xmlns="" id="{0F8108A0-5828-4737-8FBA-D7F8B6A5E390}"/>
              </a:ext>
            </a:extLst>
          </p:cNvPr>
          <p:cNvSpPr/>
          <p:nvPr/>
        </p:nvSpPr>
        <p:spPr>
          <a:xfrm>
            <a:off x="9649" y="611136"/>
            <a:ext cx="672522" cy="11679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xmlns="" id="{B22AF085-9728-48B6-B21D-6F1EF4937503}"/>
              </a:ext>
            </a:extLst>
          </p:cNvPr>
          <p:cNvSpPr/>
          <p:nvPr/>
        </p:nvSpPr>
        <p:spPr>
          <a:xfrm>
            <a:off x="9649" y="619394"/>
            <a:ext cx="672522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xmlns="" id="{F933A8D4-7D93-4776-8B85-E70FC01E8990}"/>
              </a:ext>
            </a:extLst>
          </p:cNvPr>
          <p:cNvCxnSpPr>
            <a:cxnSpLocks/>
          </p:cNvCxnSpPr>
          <p:nvPr/>
        </p:nvCxnSpPr>
        <p:spPr>
          <a:xfrm>
            <a:off x="2721309" y="9362930"/>
            <a:ext cx="46839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0F853A96-8BF9-45EF-8D6A-023DA4F16E77}"/>
              </a:ext>
            </a:extLst>
          </p:cNvPr>
          <p:cNvSpPr/>
          <p:nvPr/>
        </p:nvSpPr>
        <p:spPr>
          <a:xfrm>
            <a:off x="4262620" y="6685980"/>
            <a:ext cx="63500" cy="468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xmlns="" id="{D0C6DBE3-CC47-4C44-A33F-BBCD7D18456D}"/>
              </a:ext>
            </a:extLst>
          </p:cNvPr>
          <p:cNvSpPr/>
          <p:nvPr/>
        </p:nvSpPr>
        <p:spPr>
          <a:xfrm>
            <a:off x="4277503" y="4287222"/>
            <a:ext cx="63500" cy="468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xmlns="" id="{B4496D80-D313-463F-BB6E-FD7D63E03C5A}"/>
              </a:ext>
            </a:extLst>
          </p:cNvPr>
          <p:cNvSpPr/>
          <p:nvPr/>
        </p:nvSpPr>
        <p:spPr>
          <a:xfrm>
            <a:off x="4277503" y="5543062"/>
            <a:ext cx="63500" cy="468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xmlns="" id="{C313BBB3-62AB-46A6-9851-BB2DB9193F58}"/>
              </a:ext>
            </a:extLst>
          </p:cNvPr>
          <p:cNvSpPr/>
          <p:nvPr/>
        </p:nvSpPr>
        <p:spPr>
          <a:xfrm>
            <a:off x="4277503" y="2898294"/>
            <a:ext cx="63500" cy="468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xmlns="" id="{BE685C9E-8381-416D-9A38-BC1A66085430}"/>
              </a:ext>
            </a:extLst>
          </p:cNvPr>
          <p:cNvSpPr/>
          <p:nvPr/>
        </p:nvSpPr>
        <p:spPr>
          <a:xfrm>
            <a:off x="4268561" y="7787409"/>
            <a:ext cx="63500" cy="468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 descr="Person mit Idee">
            <a:extLst>
              <a:ext uri="{FF2B5EF4-FFF2-40B4-BE49-F238E27FC236}">
                <a16:creationId xmlns:a16="http://schemas.microsoft.com/office/drawing/2014/main" xmlns="" id="{CCFDCD76-D8DB-4B53-834F-D5C9D05D9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38831" y="9003512"/>
            <a:ext cx="265639" cy="265639"/>
          </a:xfrm>
          <a:prstGeom prst="rect">
            <a:avLst/>
          </a:prstGeom>
        </p:spPr>
      </p:pic>
      <p:sp>
        <p:nvSpPr>
          <p:cNvPr id="86" name="Rechteck 85">
            <a:extLst>
              <a:ext uri="{FF2B5EF4-FFF2-40B4-BE49-F238E27FC236}">
                <a16:creationId xmlns:a16="http://schemas.microsoft.com/office/drawing/2014/main" xmlns="" id="{C75A2F9D-720C-42F6-93FE-7F78CAB8A388}"/>
              </a:ext>
            </a:extLst>
          </p:cNvPr>
          <p:cNvSpPr/>
          <p:nvPr/>
        </p:nvSpPr>
        <p:spPr>
          <a:xfrm>
            <a:off x="0" y="2591244"/>
            <a:ext cx="2446931" cy="78478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xmlns="" id="{C8C89A19-F4CA-42A8-A392-56536C7FDC88}"/>
              </a:ext>
            </a:extLst>
          </p:cNvPr>
          <p:cNvSpPr/>
          <p:nvPr/>
        </p:nvSpPr>
        <p:spPr>
          <a:xfrm>
            <a:off x="0" y="9413169"/>
            <a:ext cx="18120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SOCIAL PROFILES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xmlns="" id="{2AEFEC61-CC3E-4A15-89BD-0CF2A9D9ED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300" y="9972009"/>
            <a:ext cx="347228" cy="331445"/>
          </a:xfrm>
          <a:prstGeom prst="rect">
            <a:avLst/>
          </a:prstGeom>
        </p:spPr>
      </p:pic>
      <p:pic>
        <p:nvPicPr>
          <p:cNvPr id="89" name="Grafik 88">
            <a:hlinkClick r:id="rId9"/>
            <a:extLst>
              <a:ext uri="{FF2B5EF4-FFF2-40B4-BE49-F238E27FC236}">
                <a16:creationId xmlns:a16="http://schemas.microsoft.com/office/drawing/2014/main" xmlns="" id="{83D08708-6594-4730-971C-0417DF9FC07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8392" y="9983759"/>
            <a:ext cx="332132" cy="329448"/>
          </a:xfrm>
          <a:prstGeom prst="rect">
            <a:avLst/>
          </a:prstGeom>
        </p:spPr>
      </p:pic>
      <p:pic>
        <p:nvPicPr>
          <p:cNvPr id="90" name="Grafik 89">
            <a:hlinkClick r:id="rId12"/>
            <a:extLst>
              <a:ext uri="{FF2B5EF4-FFF2-40B4-BE49-F238E27FC236}">
                <a16:creationId xmlns:a16="http://schemas.microsoft.com/office/drawing/2014/main" xmlns="" id="{C96AD283-BC31-4C2F-A4DB-FAA630B7CF0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816" y="9972009"/>
            <a:ext cx="342450" cy="332700"/>
          </a:xfrm>
          <a:prstGeom prst="rect">
            <a:avLst/>
          </a:prstGeom>
        </p:spPr>
      </p:pic>
      <p:sp>
        <p:nvSpPr>
          <p:cNvPr id="91" name="Textfeld 90">
            <a:extLst>
              <a:ext uri="{FF2B5EF4-FFF2-40B4-BE49-F238E27FC236}">
                <a16:creationId xmlns:a16="http://schemas.microsoft.com/office/drawing/2014/main" xmlns="" id="{EA78A663-C732-4F17-BE45-808D28F78FD3}"/>
              </a:ext>
            </a:extLst>
          </p:cNvPr>
          <p:cNvSpPr txBox="1"/>
          <p:nvPr/>
        </p:nvSpPr>
        <p:spPr>
          <a:xfrm>
            <a:off x="16993" y="5149917"/>
            <a:ext cx="224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2011-2012    </a:t>
            </a:r>
          </a:p>
          <a:p>
            <a:r>
              <a:rPr lang="de-DE" sz="1200" b="1" dirty="0" err="1"/>
              <a:t>BSc</a:t>
            </a:r>
            <a:r>
              <a:rPr lang="de-DE" sz="1200" b="1" dirty="0"/>
              <a:t> International Economics 	  </a:t>
            </a:r>
          </a:p>
          <a:p>
            <a:r>
              <a:rPr lang="de-DE" sz="1200" dirty="0"/>
              <a:t>Chicago University</a:t>
            </a:r>
          </a:p>
          <a:p>
            <a:r>
              <a:rPr lang="en-US" sz="1200" dirty="0"/>
              <a:t>- Focus area: macroeconomics</a:t>
            </a:r>
          </a:p>
          <a:p>
            <a:r>
              <a:rPr lang="en-US" sz="1200" dirty="0"/>
              <a:t>- Graduation average 1,7</a:t>
            </a:r>
          </a:p>
          <a:p>
            <a:endParaRPr lang="de-DE" sz="1200" dirty="0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xmlns="" id="{D2A0416D-6587-4C1A-B6BE-8CA22F3C14C0}"/>
              </a:ext>
            </a:extLst>
          </p:cNvPr>
          <p:cNvSpPr txBox="1"/>
          <p:nvPr/>
        </p:nvSpPr>
        <p:spPr>
          <a:xfrm>
            <a:off x="16993" y="6363035"/>
            <a:ext cx="207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2009-2011</a:t>
            </a:r>
          </a:p>
          <a:p>
            <a:r>
              <a:rPr lang="de-DE" sz="1200" b="1" dirty="0"/>
              <a:t>School HGGS</a:t>
            </a:r>
          </a:p>
          <a:p>
            <a:r>
              <a:rPr lang="de-DE" sz="1200" dirty="0"/>
              <a:t>London, UK</a:t>
            </a:r>
          </a:p>
          <a:p>
            <a:r>
              <a:rPr lang="de-DE" sz="1200" dirty="0"/>
              <a:t>- A-levels, 1.2	</a:t>
            </a:r>
            <a:r>
              <a:rPr lang="de-DE" sz="1200" b="1" dirty="0"/>
              <a:t>	</a:t>
            </a:r>
            <a:endParaRPr lang="de-DE" sz="1200" dirty="0"/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xmlns="" id="{8DD9367D-CE76-4C2D-BBB6-A418852A312A}"/>
              </a:ext>
            </a:extLst>
          </p:cNvPr>
          <p:cNvSpPr/>
          <p:nvPr/>
        </p:nvSpPr>
        <p:spPr>
          <a:xfrm>
            <a:off x="-33149" y="4705689"/>
            <a:ext cx="1319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xmlns="" id="{DC37526B-D77F-48FF-BF5D-B0E090A4E776}"/>
              </a:ext>
            </a:extLst>
          </p:cNvPr>
          <p:cNvSpPr/>
          <p:nvPr/>
        </p:nvSpPr>
        <p:spPr>
          <a:xfrm>
            <a:off x="-15779" y="7707433"/>
            <a:ext cx="13692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LANGUAGES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xmlns="" id="{46B70423-69BF-46F2-96EF-788084477F5C}"/>
              </a:ext>
            </a:extLst>
          </p:cNvPr>
          <p:cNvSpPr txBox="1"/>
          <p:nvPr/>
        </p:nvSpPr>
        <p:spPr>
          <a:xfrm>
            <a:off x="55706" y="8103528"/>
            <a:ext cx="158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English – fluent</a:t>
            </a:r>
          </a:p>
          <a:p>
            <a:r>
              <a:rPr lang="en-US" sz="1100" dirty="0"/>
              <a:t>Spanish – fluent</a:t>
            </a:r>
          </a:p>
          <a:p>
            <a:r>
              <a:rPr lang="en-US" sz="1100" dirty="0"/>
              <a:t>French – native speaker</a:t>
            </a:r>
          </a:p>
          <a:p>
            <a:r>
              <a:rPr lang="en-US" sz="1100" dirty="0" err="1"/>
              <a:t>Crotian</a:t>
            </a:r>
            <a:r>
              <a:rPr lang="en-US" sz="1100" dirty="0"/>
              <a:t> – A2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xmlns="" id="{BF9CEBE2-55B5-47EE-8444-DB5A4E285061}"/>
              </a:ext>
            </a:extLst>
          </p:cNvPr>
          <p:cNvSpPr/>
          <p:nvPr/>
        </p:nvSpPr>
        <p:spPr>
          <a:xfrm>
            <a:off x="-26089" y="2840032"/>
            <a:ext cx="96789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PROFILE</a:t>
            </a:r>
          </a:p>
        </p:txBody>
      </p: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xmlns="" id="{16C631EE-473B-4FC7-A433-64BE05568608}"/>
              </a:ext>
            </a:extLst>
          </p:cNvPr>
          <p:cNvCxnSpPr>
            <a:cxnSpLocks/>
          </p:cNvCxnSpPr>
          <p:nvPr/>
        </p:nvCxnSpPr>
        <p:spPr>
          <a:xfrm>
            <a:off x="250257" y="3209364"/>
            <a:ext cx="22063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hteck 97">
            <a:extLst>
              <a:ext uri="{FF2B5EF4-FFF2-40B4-BE49-F238E27FC236}">
                <a16:creationId xmlns:a16="http://schemas.microsoft.com/office/drawing/2014/main" xmlns="" id="{F7211C9A-3285-46E2-9903-A6DDBE81A640}"/>
              </a:ext>
            </a:extLst>
          </p:cNvPr>
          <p:cNvSpPr/>
          <p:nvPr/>
        </p:nvSpPr>
        <p:spPr>
          <a:xfrm>
            <a:off x="0" y="3388387"/>
            <a:ext cx="244693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A professional profile is a brief summary of your skills, strengths, and key experiences. It also should convey what you are seeking or what you have to offer the person reading it. </a:t>
            </a:r>
            <a:endParaRPr lang="de-DE" sz="1100" dirty="0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xmlns="" id="{CB6DA4D5-8E36-419B-B8B4-D12BCB9FBB95}"/>
              </a:ext>
            </a:extLst>
          </p:cNvPr>
          <p:cNvCxnSpPr>
            <a:cxnSpLocks/>
          </p:cNvCxnSpPr>
          <p:nvPr/>
        </p:nvCxnSpPr>
        <p:spPr>
          <a:xfrm>
            <a:off x="240608" y="5011661"/>
            <a:ext cx="22063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xmlns="" id="{B16B8BB0-360D-482E-92A8-490D5CA6582F}"/>
              </a:ext>
            </a:extLst>
          </p:cNvPr>
          <p:cNvCxnSpPr>
            <a:cxnSpLocks/>
          </p:cNvCxnSpPr>
          <p:nvPr/>
        </p:nvCxnSpPr>
        <p:spPr>
          <a:xfrm>
            <a:off x="250281" y="8035403"/>
            <a:ext cx="22063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xmlns="" id="{02C0767A-BE0B-4F0E-962D-73FD5B4E8F72}"/>
              </a:ext>
            </a:extLst>
          </p:cNvPr>
          <p:cNvCxnSpPr>
            <a:cxnSpLocks/>
          </p:cNvCxnSpPr>
          <p:nvPr/>
        </p:nvCxnSpPr>
        <p:spPr>
          <a:xfrm>
            <a:off x="240608" y="9842694"/>
            <a:ext cx="22063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Grafik 101" descr="Mitarbeiterausweis">
            <a:extLst>
              <a:ext uri="{FF2B5EF4-FFF2-40B4-BE49-F238E27FC236}">
                <a16:creationId xmlns:a16="http://schemas.microsoft.com/office/drawing/2014/main" xmlns="" id="{CAF8921E-0F19-484C-9341-9F9FF7FAF3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997911" y="2873224"/>
            <a:ext cx="314235" cy="314235"/>
          </a:xfrm>
          <a:prstGeom prst="rect">
            <a:avLst/>
          </a:prstGeom>
        </p:spPr>
      </p:pic>
      <p:pic>
        <p:nvPicPr>
          <p:cNvPr id="103" name="Grafik 102" descr="Diplomrolle">
            <a:extLst>
              <a:ext uri="{FF2B5EF4-FFF2-40B4-BE49-F238E27FC236}">
                <a16:creationId xmlns:a16="http://schemas.microsoft.com/office/drawing/2014/main" xmlns="" id="{36790CB4-6B0E-4CA2-8D31-823811F27F9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981333" y="4727782"/>
            <a:ext cx="313615" cy="313615"/>
          </a:xfrm>
          <a:prstGeom prst="rect">
            <a:avLst/>
          </a:prstGeom>
        </p:spPr>
      </p:pic>
      <p:pic>
        <p:nvPicPr>
          <p:cNvPr id="104" name="Grafik 103" descr="Marketing">
            <a:extLst>
              <a:ext uri="{FF2B5EF4-FFF2-40B4-BE49-F238E27FC236}">
                <a16:creationId xmlns:a16="http://schemas.microsoft.com/office/drawing/2014/main" xmlns="" id="{2621293C-0844-4CDA-853B-10F731FAFA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004399" y="7725183"/>
            <a:ext cx="292471" cy="2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7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2322</Words>
  <Application>Microsoft Office PowerPoint</Application>
  <PresentationFormat>Benutzerdefiniert</PresentationFormat>
  <Paragraphs>738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3" baseType="lpstr">
      <vt:lpstr>Abadi Extra Light</vt:lpstr>
      <vt:lpstr>Aharoni</vt:lpstr>
      <vt:lpstr>Arial</vt:lpstr>
      <vt:lpstr>Biome Light</vt:lpstr>
      <vt:lpstr>Calibri</vt:lpstr>
      <vt:lpstr>Calibri Light</vt:lpstr>
      <vt:lpstr>Nirmala UI</vt:lpstr>
      <vt:lpstr>Perpetua Titling MT</vt:lpstr>
      <vt:lpstr>Rockwell Extra Bold</vt:lpstr>
      <vt:lpstr>Segoe UI Black</vt:lpstr>
      <vt:lpstr>Times New Roman</vt:lpstr>
      <vt:lpstr>Wingdings</vt:lpstr>
      <vt:lpstr>Office</vt:lpstr>
      <vt:lpstr>DISCLAIMER: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Olena .</dc:creator>
  <cp:lastModifiedBy>Diana Frankenhauser</cp:lastModifiedBy>
  <cp:revision>106</cp:revision>
  <dcterms:created xsi:type="dcterms:W3CDTF">2020-02-12T20:41:12Z</dcterms:created>
  <dcterms:modified xsi:type="dcterms:W3CDTF">2020-05-14T10:19:35Z</dcterms:modified>
</cp:coreProperties>
</file>