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219CDE-A474-44CF-84B7-EE73A0606A3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B67D4579-0180-411D-9AE9-79305FA7F36D}">
      <dgm:prSet phldrT="[Text]"/>
      <dgm:spPr/>
      <dgm:t>
        <a:bodyPr/>
        <a:lstStyle/>
        <a:p>
          <a:r>
            <a:rPr lang="de-DE" dirty="0" smtClean="0"/>
            <a:t>Essen Sie frisches Obst &amp; Gemüse!</a:t>
          </a:r>
          <a:endParaRPr lang="de-DE" dirty="0"/>
        </a:p>
      </dgm:t>
    </dgm:pt>
    <dgm:pt modelId="{BE50316B-4A64-4CDB-A33B-09E405CF6F20}" type="parTrans" cxnId="{E0D8F22F-DF3C-4D57-A0BA-6CF4CF08D563}">
      <dgm:prSet/>
      <dgm:spPr/>
      <dgm:t>
        <a:bodyPr/>
        <a:lstStyle/>
        <a:p>
          <a:endParaRPr lang="de-DE"/>
        </a:p>
      </dgm:t>
    </dgm:pt>
    <dgm:pt modelId="{2CCBF248-AD83-4C4C-B144-77AABC258131}" type="sibTrans" cxnId="{E0D8F22F-DF3C-4D57-A0BA-6CF4CF08D563}">
      <dgm:prSet custT="1"/>
      <dgm:spPr/>
      <dgm:t>
        <a:bodyPr/>
        <a:lstStyle/>
        <a:p>
          <a:r>
            <a:rPr lang="de-DE" sz="2000" dirty="0" smtClean="0"/>
            <a:t>Wärme von innen!</a:t>
          </a:r>
          <a:endParaRPr lang="de-DE" sz="2000" dirty="0"/>
        </a:p>
      </dgm:t>
    </dgm:pt>
    <dgm:pt modelId="{540E6BBE-0CEC-4817-AAB5-2495954A0B8F}">
      <dgm:prSet phldrT="[Text]" custT="1"/>
      <dgm:spPr/>
      <dgm:t>
        <a:bodyPr/>
        <a:lstStyle/>
        <a:p>
          <a:r>
            <a:rPr lang="de-DE" sz="2000" dirty="0" smtClean="0"/>
            <a:t>Mit Vitamin D gegen den Winter-blues</a:t>
          </a:r>
          <a:r>
            <a:rPr lang="de-DE" sz="1800" dirty="0" smtClean="0"/>
            <a:t>!</a:t>
          </a:r>
          <a:endParaRPr lang="de-DE" sz="1800" dirty="0"/>
        </a:p>
      </dgm:t>
    </dgm:pt>
    <dgm:pt modelId="{BD87934C-4B96-433E-A13F-A439B64C041A}" type="parTrans" cxnId="{D28A3E83-7329-4511-938D-99D3A4935CFC}">
      <dgm:prSet/>
      <dgm:spPr/>
      <dgm:t>
        <a:bodyPr/>
        <a:lstStyle/>
        <a:p>
          <a:endParaRPr lang="de-DE"/>
        </a:p>
      </dgm:t>
    </dgm:pt>
    <dgm:pt modelId="{3C16505F-640D-427D-BE2D-E9D0503AD3D9}" type="sibTrans" cxnId="{D28A3E83-7329-4511-938D-99D3A4935CFC}">
      <dgm:prSet custT="1"/>
      <dgm:spPr/>
      <dgm:t>
        <a:bodyPr/>
        <a:lstStyle/>
        <a:p>
          <a:r>
            <a:rPr lang="de-DE" sz="1800" dirty="0" smtClean="0"/>
            <a:t>Mit Zwiebeln &amp; Knoblauch gegen Krankheits-erreger</a:t>
          </a:r>
          <a:r>
            <a:rPr lang="de-DE" sz="1400" dirty="0" smtClean="0"/>
            <a:t>!</a:t>
          </a:r>
          <a:endParaRPr lang="de-DE" sz="1400" dirty="0"/>
        </a:p>
      </dgm:t>
    </dgm:pt>
    <dgm:pt modelId="{D17CF6EA-6669-4C9B-9C8A-21F20910C0E5}">
      <dgm:prSet phldrT="[Text]"/>
      <dgm:spPr/>
      <dgm:t>
        <a:bodyPr/>
        <a:lstStyle/>
        <a:p>
          <a:r>
            <a:rPr lang="de-DE" dirty="0" smtClean="0"/>
            <a:t>Rotes Obst schützt die Zellen</a:t>
          </a:r>
          <a:endParaRPr lang="de-DE" dirty="0"/>
        </a:p>
      </dgm:t>
    </dgm:pt>
    <dgm:pt modelId="{CDECFED3-F0F3-41DA-865A-91BE14ED13A7}" type="parTrans" cxnId="{8927B65E-D6EC-40EF-AFBC-DB64C6A56A15}">
      <dgm:prSet/>
      <dgm:spPr/>
      <dgm:t>
        <a:bodyPr/>
        <a:lstStyle/>
        <a:p>
          <a:endParaRPr lang="de-DE"/>
        </a:p>
      </dgm:t>
    </dgm:pt>
    <dgm:pt modelId="{7D5DA336-ADAE-43C8-A114-C8F503E3F849}" type="sibTrans" cxnId="{8927B65E-D6EC-40EF-AFBC-DB64C6A56A15}">
      <dgm:prSet custT="1"/>
      <dgm:spPr/>
      <dgm:t>
        <a:bodyPr/>
        <a:lstStyle/>
        <a:p>
          <a:r>
            <a:rPr lang="de-DE" sz="2000" dirty="0" smtClean="0"/>
            <a:t>Nüsse machen munter</a:t>
          </a:r>
          <a:r>
            <a:rPr lang="de-DE" sz="2400" dirty="0" smtClean="0"/>
            <a:t>!</a:t>
          </a:r>
          <a:endParaRPr lang="de-DE" sz="2400" dirty="0"/>
        </a:p>
      </dgm:t>
    </dgm:pt>
    <dgm:pt modelId="{8D6A3517-533F-4ACD-9BB6-B9FC2BD956AE}">
      <dgm:prSet phldrT="[Text]"/>
      <dgm:spPr/>
      <dgm:t>
        <a:bodyPr/>
        <a:lstStyle/>
        <a:p>
          <a:endParaRPr lang="de-DE" dirty="0"/>
        </a:p>
      </dgm:t>
    </dgm:pt>
    <dgm:pt modelId="{B434728C-78CC-47DE-9DE7-5EC110ECDF9B}" type="parTrans" cxnId="{482750DA-E81C-4FCA-B54B-67DD0EEA05F0}">
      <dgm:prSet/>
      <dgm:spPr/>
      <dgm:t>
        <a:bodyPr/>
        <a:lstStyle/>
        <a:p>
          <a:endParaRPr lang="de-DE"/>
        </a:p>
      </dgm:t>
    </dgm:pt>
    <dgm:pt modelId="{16D53202-F7D4-4CB6-9CD2-43017F3D39E7}" type="sibTrans" cxnId="{482750DA-E81C-4FCA-B54B-67DD0EEA05F0}">
      <dgm:prSet/>
      <dgm:spPr/>
      <dgm:t>
        <a:bodyPr/>
        <a:lstStyle/>
        <a:p>
          <a:endParaRPr lang="de-DE"/>
        </a:p>
      </dgm:t>
    </dgm:pt>
    <dgm:pt modelId="{CD3778CD-5ED3-4AC7-B9C7-826BBF7C6DAE}" type="pres">
      <dgm:prSet presAssocID="{E9219CDE-A474-44CF-84B7-EE73A0606A3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6785D08F-80CD-40F4-9E87-255E9289F8AD}" type="pres">
      <dgm:prSet presAssocID="{B67D4579-0180-411D-9AE9-79305FA7F36D}" presName="composite" presStyleCnt="0"/>
      <dgm:spPr/>
    </dgm:pt>
    <dgm:pt modelId="{843875F7-1009-44C1-9C05-8F04ED5BC6D8}" type="pres">
      <dgm:prSet presAssocID="{B67D4579-0180-411D-9AE9-79305FA7F36D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99F4147-5621-4209-8C8A-01A36E0412C0}" type="pres">
      <dgm:prSet presAssocID="{B67D4579-0180-411D-9AE9-79305FA7F36D}" presName="Childtext1" presStyleLbl="revTx" presStyleIdx="0" presStyleCnt="3" custLinFactX="-100000" custLinFactY="35503" custLinFactNeighborX="-110819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172FD28-476A-48F1-AF14-7B07A97391FA}" type="pres">
      <dgm:prSet presAssocID="{B67D4579-0180-411D-9AE9-79305FA7F36D}" presName="BalanceSpacing" presStyleCnt="0"/>
      <dgm:spPr/>
    </dgm:pt>
    <dgm:pt modelId="{4CFBFD88-7A8E-44BD-BFC6-2BF746C2DD7E}" type="pres">
      <dgm:prSet presAssocID="{B67D4579-0180-411D-9AE9-79305FA7F36D}" presName="BalanceSpacing1" presStyleCnt="0"/>
      <dgm:spPr/>
    </dgm:pt>
    <dgm:pt modelId="{3D6F2083-C5E1-440E-901E-8BBDFB8CFB0A}" type="pres">
      <dgm:prSet presAssocID="{2CCBF248-AD83-4C4C-B144-77AABC258131}" presName="Accent1Text" presStyleLbl="node1" presStyleIdx="1" presStyleCnt="6" custLinFactNeighborX="-57453" custLinFactNeighborY="79847"/>
      <dgm:spPr/>
      <dgm:t>
        <a:bodyPr/>
        <a:lstStyle/>
        <a:p>
          <a:endParaRPr lang="de-DE"/>
        </a:p>
      </dgm:t>
    </dgm:pt>
    <dgm:pt modelId="{FDB49845-09E7-47B6-A42F-772DF28AA258}" type="pres">
      <dgm:prSet presAssocID="{2CCBF248-AD83-4C4C-B144-77AABC258131}" presName="spaceBetweenRectangles" presStyleCnt="0"/>
      <dgm:spPr/>
    </dgm:pt>
    <dgm:pt modelId="{76485E4B-F7C3-44D8-8CDA-332EE645E84A}" type="pres">
      <dgm:prSet presAssocID="{540E6BBE-0CEC-4817-AAB5-2495954A0B8F}" presName="composite" presStyleCnt="0"/>
      <dgm:spPr/>
    </dgm:pt>
    <dgm:pt modelId="{63FF81F9-7A97-408D-9D5A-5F6B3CEAB3E9}" type="pres">
      <dgm:prSet presAssocID="{540E6BBE-0CEC-4817-AAB5-2495954A0B8F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D293D33-FF13-44AF-891D-20A188C4C4BB}" type="pres">
      <dgm:prSet presAssocID="{540E6BBE-0CEC-4817-AAB5-2495954A0B8F}" presName="Childtext1" presStyleLbl="revTx" presStyleIdx="1" presStyleCnt="3" custLinFactNeighborX="-31475" custLinFactNeighborY="-13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386BACF-B51D-4682-B739-F479073FDAC6}" type="pres">
      <dgm:prSet presAssocID="{540E6BBE-0CEC-4817-AAB5-2495954A0B8F}" presName="BalanceSpacing" presStyleCnt="0"/>
      <dgm:spPr/>
    </dgm:pt>
    <dgm:pt modelId="{C94968AB-C36D-4FE8-BF8E-689EF6C8C7A1}" type="pres">
      <dgm:prSet presAssocID="{540E6BBE-0CEC-4817-AAB5-2495954A0B8F}" presName="BalanceSpacing1" presStyleCnt="0"/>
      <dgm:spPr/>
    </dgm:pt>
    <dgm:pt modelId="{DB163154-77A6-4393-84E1-6B8118C25EC1}" type="pres">
      <dgm:prSet presAssocID="{3C16505F-640D-427D-BE2D-E9D0503AD3D9}" presName="Accent1Text" presStyleLbl="node1" presStyleIdx="3" presStyleCnt="6"/>
      <dgm:spPr/>
      <dgm:t>
        <a:bodyPr/>
        <a:lstStyle/>
        <a:p>
          <a:endParaRPr lang="de-DE"/>
        </a:p>
      </dgm:t>
    </dgm:pt>
    <dgm:pt modelId="{52065494-19D3-49F4-BAA7-F45A3DE4AED8}" type="pres">
      <dgm:prSet presAssocID="{3C16505F-640D-427D-BE2D-E9D0503AD3D9}" presName="spaceBetweenRectangles" presStyleCnt="0"/>
      <dgm:spPr/>
    </dgm:pt>
    <dgm:pt modelId="{97DA4867-C63A-42E6-AC01-C3787E9D337A}" type="pres">
      <dgm:prSet presAssocID="{D17CF6EA-6669-4C9B-9C8A-21F20910C0E5}" presName="composite" presStyleCnt="0"/>
      <dgm:spPr/>
    </dgm:pt>
    <dgm:pt modelId="{0B5B36CF-C1AA-49F9-85BF-A58812DB2848}" type="pres">
      <dgm:prSet presAssocID="{D17CF6EA-6669-4C9B-9C8A-21F20910C0E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7F6F6C7-84BF-4FC8-B371-21A568A49A0A}" type="pres">
      <dgm:prSet presAssocID="{D17CF6EA-6669-4C9B-9C8A-21F20910C0E5}" presName="Childtext1" presStyleLbl="revTx" presStyleIdx="2" presStyleCnt="3" custScaleX="80084" custScaleY="93981" custLinFactY="-54528" custLinFactNeighborX="-6295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E2D5C7E-803D-4418-8485-BE578A26FD1D}" type="pres">
      <dgm:prSet presAssocID="{D17CF6EA-6669-4C9B-9C8A-21F20910C0E5}" presName="BalanceSpacing" presStyleCnt="0"/>
      <dgm:spPr/>
    </dgm:pt>
    <dgm:pt modelId="{427BAF1C-EC10-4FAA-876F-5E04F4571B6C}" type="pres">
      <dgm:prSet presAssocID="{D17CF6EA-6669-4C9B-9C8A-21F20910C0E5}" presName="BalanceSpacing1" presStyleCnt="0"/>
      <dgm:spPr/>
    </dgm:pt>
    <dgm:pt modelId="{238FD6ED-7CEB-4728-BC3F-F4ACB2B5558F}" type="pres">
      <dgm:prSet presAssocID="{7D5DA336-ADAE-43C8-A114-C8F503E3F849}" presName="Accent1Text" presStyleLbl="node1" presStyleIdx="5" presStyleCnt="6" custLinFactNeighborX="-6702" custLinFactNeighborY="-641"/>
      <dgm:spPr/>
      <dgm:t>
        <a:bodyPr/>
        <a:lstStyle/>
        <a:p>
          <a:endParaRPr lang="de-DE"/>
        </a:p>
      </dgm:t>
    </dgm:pt>
  </dgm:ptLst>
  <dgm:cxnLst>
    <dgm:cxn modelId="{79E7F137-1011-4F8A-A934-20B07F68799C}" type="presOf" srcId="{7D5DA336-ADAE-43C8-A114-C8F503E3F849}" destId="{238FD6ED-7CEB-4728-BC3F-F4ACB2B5558F}" srcOrd="0" destOrd="0" presId="urn:microsoft.com/office/officeart/2008/layout/AlternatingHexagons"/>
    <dgm:cxn modelId="{D72A7DD8-43DB-4385-B171-4589C33B7423}" type="presOf" srcId="{540E6BBE-0CEC-4817-AAB5-2495954A0B8F}" destId="{63FF81F9-7A97-408D-9D5A-5F6B3CEAB3E9}" srcOrd="0" destOrd="0" presId="urn:microsoft.com/office/officeart/2008/layout/AlternatingHexagons"/>
    <dgm:cxn modelId="{F0E1017E-B72C-4D3B-A8F8-560F0F3BA5E3}" type="presOf" srcId="{E9219CDE-A474-44CF-84B7-EE73A0606A3B}" destId="{CD3778CD-5ED3-4AC7-B9C7-826BBF7C6DAE}" srcOrd="0" destOrd="0" presId="urn:microsoft.com/office/officeart/2008/layout/AlternatingHexagons"/>
    <dgm:cxn modelId="{E0D8F22F-DF3C-4D57-A0BA-6CF4CF08D563}" srcId="{E9219CDE-A474-44CF-84B7-EE73A0606A3B}" destId="{B67D4579-0180-411D-9AE9-79305FA7F36D}" srcOrd="0" destOrd="0" parTransId="{BE50316B-4A64-4CDB-A33B-09E405CF6F20}" sibTransId="{2CCBF248-AD83-4C4C-B144-77AABC258131}"/>
    <dgm:cxn modelId="{D2F05681-21A9-440D-B3B7-45210F54B14F}" type="presOf" srcId="{B67D4579-0180-411D-9AE9-79305FA7F36D}" destId="{843875F7-1009-44C1-9C05-8F04ED5BC6D8}" srcOrd="0" destOrd="0" presId="urn:microsoft.com/office/officeart/2008/layout/AlternatingHexagons"/>
    <dgm:cxn modelId="{2CF063D0-B116-492A-8270-9AB48F08FD3E}" type="presOf" srcId="{2CCBF248-AD83-4C4C-B144-77AABC258131}" destId="{3D6F2083-C5E1-440E-901E-8BBDFB8CFB0A}" srcOrd="0" destOrd="0" presId="urn:microsoft.com/office/officeart/2008/layout/AlternatingHexagons"/>
    <dgm:cxn modelId="{9FC5DFD9-91E2-4476-BA6E-70EDCF2D6A91}" type="presOf" srcId="{D17CF6EA-6669-4C9B-9C8A-21F20910C0E5}" destId="{0B5B36CF-C1AA-49F9-85BF-A58812DB2848}" srcOrd="0" destOrd="0" presId="urn:microsoft.com/office/officeart/2008/layout/AlternatingHexagons"/>
    <dgm:cxn modelId="{F248F101-FCE1-4260-8672-7A2BACEC4BF6}" type="presOf" srcId="{3C16505F-640D-427D-BE2D-E9D0503AD3D9}" destId="{DB163154-77A6-4393-84E1-6B8118C25EC1}" srcOrd="0" destOrd="0" presId="urn:microsoft.com/office/officeart/2008/layout/AlternatingHexagons"/>
    <dgm:cxn modelId="{482750DA-E81C-4FCA-B54B-67DD0EEA05F0}" srcId="{D17CF6EA-6669-4C9B-9C8A-21F20910C0E5}" destId="{8D6A3517-533F-4ACD-9BB6-B9FC2BD956AE}" srcOrd="0" destOrd="0" parTransId="{B434728C-78CC-47DE-9DE7-5EC110ECDF9B}" sibTransId="{16D53202-F7D4-4CB6-9CD2-43017F3D39E7}"/>
    <dgm:cxn modelId="{4D3DB7F8-3B6C-4ADB-B98D-BEA5CCB0D150}" type="presOf" srcId="{8D6A3517-533F-4ACD-9BB6-B9FC2BD956AE}" destId="{77F6F6C7-84BF-4FC8-B371-21A568A49A0A}" srcOrd="0" destOrd="0" presId="urn:microsoft.com/office/officeart/2008/layout/AlternatingHexagons"/>
    <dgm:cxn modelId="{8927B65E-D6EC-40EF-AFBC-DB64C6A56A15}" srcId="{E9219CDE-A474-44CF-84B7-EE73A0606A3B}" destId="{D17CF6EA-6669-4C9B-9C8A-21F20910C0E5}" srcOrd="2" destOrd="0" parTransId="{CDECFED3-F0F3-41DA-865A-91BE14ED13A7}" sibTransId="{7D5DA336-ADAE-43C8-A114-C8F503E3F849}"/>
    <dgm:cxn modelId="{D28A3E83-7329-4511-938D-99D3A4935CFC}" srcId="{E9219CDE-A474-44CF-84B7-EE73A0606A3B}" destId="{540E6BBE-0CEC-4817-AAB5-2495954A0B8F}" srcOrd="1" destOrd="0" parTransId="{BD87934C-4B96-433E-A13F-A439B64C041A}" sibTransId="{3C16505F-640D-427D-BE2D-E9D0503AD3D9}"/>
    <dgm:cxn modelId="{C4F1476E-D955-4871-B065-CABF13D034E8}" type="presParOf" srcId="{CD3778CD-5ED3-4AC7-B9C7-826BBF7C6DAE}" destId="{6785D08F-80CD-40F4-9E87-255E9289F8AD}" srcOrd="0" destOrd="0" presId="urn:microsoft.com/office/officeart/2008/layout/AlternatingHexagons"/>
    <dgm:cxn modelId="{9E8B1DDA-485C-47C2-A5C4-1A470E2E5B13}" type="presParOf" srcId="{6785D08F-80CD-40F4-9E87-255E9289F8AD}" destId="{843875F7-1009-44C1-9C05-8F04ED5BC6D8}" srcOrd="0" destOrd="0" presId="urn:microsoft.com/office/officeart/2008/layout/AlternatingHexagons"/>
    <dgm:cxn modelId="{9BBEDED1-9D2D-4858-825D-479CD2E6296C}" type="presParOf" srcId="{6785D08F-80CD-40F4-9E87-255E9289F8AD}" destId="{E99F4147-5621-4209-8C8A-01A36E0412C0}" srcOrd="1" destOrd="0" presId="urn:microsoft.com/office/officeart/2008/layout/AlternatingHexagons"/>
    <dgm:cxn modelId="{26639BA8-7139-49DC-BC06-DC8EFD8B1AE2}" type="presParOf" srcId="{6785D08F-80CD-40F4-9E87-255E9289F8AD}" destId="{2172FD28-476A-48F1-AF14-7B07A97391FA}" srcOrd="2" destOrd="0" presId="urn:microsoft.com/office/officeart/2008/layout/AlternatingHexagons"/>
    <dgm:cxn modelId="{F613BB82-E6D6-4099-9AE2-B32733323B2E}" type="presParOf" srcId="{6785D08F-80CD-40F4-9E87-255E9289F8AD}" destId="{4CFBFD88-7A8E-44BD-BFC6-2BF746C2DD7E}" srcOrd="3" destOrd="0" presId="urn:microsoft.com/office/officeart/2008/layout/AlternatingHexagons"/>
    <dgm:cxn modelId="{832EEB0A-B557-47D8-A873-E126C1E6643F}" type="presParOf" srcId="{6785D08F-80CD-40F4-9E87-255E9289F8AD}" destId="{3D6F2083-C5E1-440E-901E-8BBDFB8CFB0A}" srcOrd="4" destOrd="0" presId="urn:microsoft.com/office/officeart/2008/layout/AlternatingHexagons"/>
    <dgm:cxn modelId="{8D43D3F8-CC20-4E74-8D9A-58F58D2B73EC}" type="presParOf" srcId="{CD3778CD-5ED3-4AC7-B9C7-826BBF7C6DAE}" destId="{FDB49845-09E7-47B6-A42F-772DF28AA258}" srcOrd="1" destOrd="0" presId="urn:microsoft.com/office/officeart/2008/layout/AlternatingHexagons"/>
    <dgm:cxn modelId="{49F3E67C-B74F-4FF8-BD29-4E59C787C839}" type="presParOf" srcId="{CD3778CD-5ED3-4AC7-B9C7-826BBF7C6DAE}" destId="{76485E4B-F7C3-44D8-8CDA-332EE645E84A}" srcOrd="2" destOrd="0" presId="urn:microsoft.com/office/officeart/2008/layout/AlternatingHexagons"/>
    <dgm:cxn modelId="{FEB924F9-CBF5-4503-BF0E-1D22ACF76599}" type="presParOf" srcId="{76485E4B-F7C3-44D8-8CDA-332EE645E84A}" destId="{63FF81F9-7A97-408D-9D5A-5F6B3CEAB3E9}" srcOrd="0" destOrd="0" presId="urn:microsoft.com/office/officeart/2008/layout/AlternatingHexagons"/>
    <dgm:cxn modelId="{E8011414-5DA1-485B-BC0A-D44FEB90A1B4}" type="presParOf" srcId="{76485E4B-F7C3-44D8-8CDA-332EE645E84A}" destId="{DD293D33-FF13-44AF-891D-20A188C4C4BB}" srcOrd="1" destOrd="0" presId="urn:microsoft.com/office/officeart/2008/layout/AlternatingHexagons"/>
    <dgm:cxn modelId="{A135191B-2759-4322-B7BE-A6E4E0483136}" type="presParOf" srcId="{76485E4B-F7C3-44D8-8CDA-332EE645E84A}" destId="{8386BACF-B51D-4682-B739-F479073FDAC6}" srcOrd="2" destOrd="0" presId="urn:microsoft.com/office/officeart/2008/layout/AlternatingHexagons"/>
    <dgm:cxn modelId="{153F8B64-BE66-4347-BD6F-7C03444B6E2B}" type="presParOf" srcId="{76485E4B-F7C3-44D8-8CDA-332EE645E84A}" destId="{C94968AB-C36D-4FE8-BF8E-689EF6C8C7A1}" srcOrd="3" destOrd="0" presId="urn:microsoft.com/office/officeart/2008/layout/AlternatingHexagons"/>
    <dgm:cxn modelId="{01C06611-4DA9-4293-90DD-6B4C5B98533B}" type="presParOf" srcId="{76485E4B-F7C3-44D8-8CDA-332EE645E84A}" destId="{DB163154-77A6-4393-84E1-6B8118C25EC1}" srcOrd="4" destOrd="0" presId="urn:microsoft.com/office/officeart/2008/layout/AlternatingHexagons"/>
    <dgm:cxn modelId="{914B2F07-87C5-491A-A386-937627327B21}" type="presParOf" srcId="{CD3778CD-5ED3-4AC7-B9C7-826BBF7C6DAE}" destId="{52065494-19D3-49F4-BAA7-F45A3DE4AED8}" srcOrd="3" destOrd="0" presId="urn:microsoft.com/office/officeart/2008/layout/AlternatingHexagons"/>
    <dgm:cxn modelId="{974E2D81-5BB2-458F-841C-B4DC7A5DF738}" type="presParOf" srcId="{CD3778CD-5ED3-4AC7-B9C7-826BBF7C6DAE}" destId="{97DA4867-C63A-42E6-AC01-C3787E9D337A}" srcOrd="4" destOrd="0" presId="urn:microsoft.com/office/officeart/2008/layout/AlternatingHexagons"/>
    <dgm:cxn modelId="{494F796F-37D2-4CF1-A261-03F73A161AD5}" type="presParOf" srcId="{97DA4867-C63A-42E6-AC01-C3787E9D337A}" destId="{0B5B36CF-C1AA-49F9-85BF-A58812DB2848}" srcOrd="0" destOrd="0" presId="urn:microsoft.com/office/officeart/2008/layout/AlternatingHexagons"/>
    <dgm:cxn modelId="{FC3145C5-38AF-4A2B-9041-2672F64661CC}" type="presParOf" srcId="{97DA4867-C63A-42E6-AC01-C3787E9D337A}" destId="{77F6F6C7-84BF-4FC8-B371-21A568A49A0A}" srcOrd="1" destOrd="0" presId="urn:microsoft.com/office/officeart/2008/layout/AlternatingHexagons"/>
    <dgm:cxn modelId="{27424F63-7F8E-44D1-9A7A-C76595B1A95A}" type="presParOf" srcId="{97DA4867-C63A-42E6-AC01-C3787E9D337A}" destId="{AE2D5C7E-803D-4418-8485-BE578A26FD1D}" srcOrd="2" destOrd="0" presId="urn:microsoft.com/office/officeart/2008/layout/AlternatingHexagons"/>
    <dgm:cxn modelId="{17C68D86-B88E-4000-9411-B4D0C4437D44}" type="presParOf" srcId="{97DA4867-C63A-42E6-AC01-C3787E9D337A}" destId="{427BAF1C-EC10-4FAA-876F-5E04F4571B6C}" srcOrd="3" destOrd="0" presId="urn:microsoft.com/office/officeart/2008/layout/AlternatingHexagons"/>
    <dgm:cxn modelId="{7C922CDE-A381-4594-A404-E2B0C0F2DBD7}" type="presParOf" srcId="{97DA4867-C63A-42E6-AC01-C3787E9D337A}" destId="{238FD6ED-7CEB-4728-BC3F-F4ACB2B5558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875F7-1009-44C1-9C05-8F04ED5BC6D8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Essen Sie frisches Obst &amp; Gemüse!</a:t>
          </a:r>
          <a:endParaRPr lang="de-DE" sz="2000" kern="1200" dirty="0"/>
        </a:p>
      </dsp:txBody>
      <dsp:txXfrm rot="-5400000">
        <a:off x="3909687" y="313106"/>
        <a:ext cx="1202866" cy="1382606"/>
      </dsp:txXfrm>
    </dsp:sp>
    <dsp:sp modelId="{E99F4147-5621-4209-8C8A-01A36E0412C0}">
      <dsp:nvSpPr>
        <dsp:cNvPr id="0" name=""/>
        <dsp:cNvSpPr/>
      </dsp:nvSpPr>
      <dsp:spPr>
        <a:xfrm>
          <a:off x="712121" y="2034872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6F2083-C5E1-440E-901E-8BBDFB8CFB0A}">
      <dsp:nvSpPr>
        <dsp:cNvPr id="0" name=""/>
        <dsp:cNvSpPr/>
      </dsp:nvSpPr>
      <dsp:spPr>
        <a:xfrm rot="5400000">
          <a:off x="615504" y="1734485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Wärme von innen!</a:t>
          </a:r>
          <a:endParaRPr lang="de-DE" sz="2000" kern="1200" dirty="0"/>
        </a:p>
      </dsp:txBody>
      <dsp:txXfrm rot="-5400000">
        <a:off x="1018385" y="1916935"/>
        <a:ext cx="1202866" cy="1382606"/>
      </dsp:txXfrm>
    </dsp:sp>
    <dsp:sp modelId="{63FF81F9-7A97-408D-9D5A-5F6B3CEAB3E9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Mit Vitamin D gegen den Winter-blues</a:t>
          </a:r>
          <a:r>
            <a:rPr lang="de-DE" sz="1800" kern="1200" dirty="0" smtClean="0"/>
            <a:t>!</a:t>
          </a:r>
          <a:endParaRPr lang="de-DE" sz="1800" kern="1200" dirty="0"/>
        </a:p>
      </dsp:txBody>
      <dsp:txXfrm rot="-5400000">
        <a:off x="2962418" y="2018030"/>
        <a:ext cx="1202866" cy="1382606"/>
      </dsp:txXfrm>
    </dsp:sp>
    <dsp:sp modelId="{DD293D33-FF13-44AF-891D-20A188C4C4BB}">
      <dsp:nvSpPr>
        <dsp:cNvPr id="0" name=""/>
        <dsp:cNvSpPr/>
      </dsp:nvSpPr>
      <dsp:spPr>
        <a:xfrm>
          <a:off x="0" y="2090812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63154-77A6-4393-84E1-6B8118C25EC1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Mit Zwiebeln &amp; Knoblauch gegen Krankheits-erreger</a:t>
          </a:r>
          <a:r>
            <a:rPr lang="de-DE" sz="1400" kern="1200" dirty="0" smtClean="0"/>
            <a:t>!</a:t>
          </a:r>
          <a:endParaRPr lang="de-DE" sz="1400" kern="1200" dirty="0"/>
        </a:p>
      </dsp:txBody>
      <dsp:txXfrm rot="-5400000">
        <a:off x="4849725" y="2018030"/>
        <a:ext cx="1202866" cy="1382606"/>
      </dsp:txXfrm>
    </dsp:sp>
    <dsp:sp modelId="{0B5B36CF-C1AA-49F9-85BF-A58812DB2848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Rotes Obst schützt die Zellen</a:t>
          </a:r>
          <a:endParaRPr lang="de-DE" sz="2000" kern="1200" dirty="0"/>
        </a:p>
      </dsp:txBody>
      <dsp:txXfrm rot="-5400000">
        <a:off x="3909687" y="3722953"/>
        <a:ext cx="1202866" cy="1382606"/>
      </dsp:txXfrm>
    </dsp:sp>
    <dsp:sp modelId="{77F6F6C7-84BF-4FC8-B371-21A568A49A0A}">
      <dsp:nvSpPr>
        <dsp:cNvPr id="0" name=""/>
        <dsp:cNvSpPr/>
      </dsp:nvSpPr>
      <dsp:spPr>
        <a:xfrm>
          <a:off x="4250017" y="1985602"/>
          <a:ext cx="1795186" cy="1132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 dirty="0"/>
        </a:p>
      </dsp:txBody>
      <dsp:txXfrm>
        <a:off x="4250017" y="1985602"/>
        <a:ext cx="1795186" cy="1132637"/>
      </dsp:txXfrm>
    </dsp:sp>
    <dsp:sp modelId="{238FD6ED-7CEB-4728-BC3F-F4ACB2B5558F}">
      <dsp:nvSpPr>
        <dsp:cNvPr id="0" name=""/>
        <dsp:cNvSpPr/>
      </dsp:nvSpPr>
      <dsp:spPr>
        <a:xfrm rot="5400000">
          <a:off x="1502381" y="3527628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Nüsse machen munter</a:t>
          </a:r>
          <a:r>
            <a:rPr lang="de-DE" sz="2400" kern="1200" dirty="0" smtClean="0"/>
            <a:t>!</a:t>
          </a:r>
          <a:endParaRPr lang="de-DE" sz="2400" kern="1200" dirty="0"/>
        </a:p>
      </dsp:txBody>
      <dsp:txXfrm rot="-5400000">
        <a:off x="1905262" y="3710078"/>
        <a:ext cx="1202866" cy="1382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81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20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545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06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510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9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407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57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27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817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984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CC028-D786-4F75-BA7E-35C293938F5F}" type="datetimeFigureOut">
              <a:rPr lang="de-DE" smtClean="0"/>
              <a:t>09.12.2020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2367-B888-4683-8C95-EA8E5A458B5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1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HWyAs95Mu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76"/>
            <a:ext cx="12192000" cy="690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373487" y="837127"/>
            <a:ext cx="515155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latin typeface="AR JULIAN" panose="02000000000000000000" pitchFamily="2" charset="0"/>
              </a:rPr>
              <a:t>Weihnachtsmenü 2020</a:t>
            </a:r>
          </a:p>
          <a:p>
            <a:pPr algn="ctr"/>
            <a:endParaRPr lang="de-DE" sz="3600" dirty="0">
              <a:latin typeface="AR JULIAN" panose="02000000000000000000" pitchFamily="2" charset="0"/>
            </a:endParaRPr>
          </a:p>
          <a:p>
            <a:pPr algn="ctr"/>
            <a:r>
              <a:rPr lang="de-DE" sz="2800" dirty="0" smtClean="0">
                <a:latin typeface="AR JULIAN" panose="02000000000000000000" pitchFamily="2" charset="0"/>
              </a:rPr>
              <a:t>Betriebliches Gesundheitsmanagement der Universität Ulm </a:t>
            </a:r>
          </a:p>
          <a:p>
            <a:pPr algn="ctr"/>
            <a:r>
              <a:rPr lang="de-DE" sz="2800" dirty="0" smtClean="0">
                <a:latin typeface="AR JULIAN" panose="02000000000000000000" pitchFamily="2" charset="0"/>
              </a:rPr>
              <a:t>Von Julia Hertenberger- Diätassistentin</a:t>
            </a:r>
          </a:p>
          <a:p>
            <a:endParaRPr lang="de-DE" dirty="0">
              <a:latin typeface="AR JULIAN" panose="02000000000000000000" pitchFamily="2" charset="0"/>
            </a:endParaRPr>
          </a:p>
          <a:p>
            <a:endParaRPr lang="de-DE" dirty="0">
              <a:latin typeface="AR JULIAN" panose="02000000000000000000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13" y="4984124"/>
            <a:ext cx="1696849" cy="15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r="14013"/>
          <a:stretch/>
        </p:blipFill>
        <p:spPr>
          <a:xfrm>
            <a:off x="0" y="0"/>
            <a:ext cx="12192000" cy="6986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3184" y="1093718"/>
            <a:ext cx="45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Weihnachtstraum</a:t>
            </a:r>
            <a:endParaRPr lang="de-DE" sz="2400" b="1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685554"/>
              </p:ext>
            </p:extLst>
          </p:nvPr>
        </p:nvGraphicFramePr>
        <p:xfrm>
          <a:off x="141669" y="1736674"/>
          <a:ext cx="8512934" cy="50296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39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3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Zutaten für 6-8 Personen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Zubereitung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4       Äpfel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smtClean="0"/>
                        <a:t>Äpfel schälen</a:t>
                      </a:r>
                      <a:r>
                        <a:rPr lang="de-DE" sz="1600" baseline="0" smtClean="0"/>
                        <a:t> </a:t>
                      </a:r>
                      <a:r>
                        <a:rPr lang="de-DE" sz="1600" baseline="0" dirty="0" smtClean="0"/>
                        <a:t>in kleine Würfel schneiden.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4">
                <a:tc>
                  <a:txBody>
                    <a:bodyPr/>
                    <a:lstStyle/>
                    <a:p>
                      <a:r>
                        <a:rPr lang="de-DE" sz="1600" baseline="0" dirty="0" smtClean="0"/>
                        <a:t>   1 EL Butter</a:t>
                      </a:r>
                    </a:p>
                    <a:p>
                      <a:r>
                        <a:rPr lang="de-DE" sz="1600" baseline="0" dirty="0" smtClean="0"/>
                        <a:t>   1 EL brauner Zucker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Äpfel in Butter und Zucker karamellisieren lassen.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49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100 g  Trockenfrüchte</a:t>
                      </a:r>
                    </a:p>
                    <a:p>
                      <a:r>
                        <a:rPr lang="de-DE" sz="1600" dirty="0" smtClean="0"/>
                        <a:t>            Zimt, Lebekuchengewürz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Trockenfrüchte zerkleinern und zu</a:t>
                      </a:r>
                      <a:r>
                        <a:rPr lang="de-DE" sz="1600" baseline="0" dirty="0" smtClean="0"/>
                        <a:t> den Äpfeln geben. Mit den Gewürzen verfeinern.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49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50 ml Apfelsaft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Saft zugeben und bei geschlossenem Deckel ohne</a:t>
                      </a:r>
                      <a:r>
                        <a:rPr lang="de-DE" sz="1600" baseline="0" dirty="0" smtClean="0"/>
                        <a:t> Hitze ziehen lassen.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49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Creme:</a:t>
                      </a:r>
                    </a:p>
                    <a:p>
                      <a:r>
                        <a:rPr lang="de-DE" sz="1600" dirty="0" smtClean="0"/>
                        <a:t>250 g Dickmilch, Frischkäse etc.</a:t>
                      </a:r>
                    </a:p>
                    <a:p>
                      <a:r>
                        <a:rPr lang="de-DE" sz="1600" dirty="0" smtClean="0"/>
                        <a:t>   1  B saure sahne</a:t>
                      </a:r>
                    </a:p>
                    <a:p>
                      <a:r>
                        <a:rPr lang="de-DE" sz="1600" dirty="0" smtClean="0"/>
                        <a:t>   1 TL Orangenschalenabrieb</a:t>
                      </a:r>
                    </a:p>
                    <a:p>
                      <a:r>
                        <a:rPr lang="de-DE" sz="1600" dirty="0" smtClean="0"/>
                        <a:t>   1 TL O-Saft / Amaretto</a:t>
                      </a:r>
                    </a:p>
                    <a:p>
                      <a:r>
                        <a:rPr lang="de-DE" sz="1600" dirty="0" smtClean="0"/>
                        <a:t>           Mark 1 Vanilleschote</a:t>
                      </a:r>
                    </a:p>
                    <a:p>
                      <a:r>
                        <a:rPr lang="de-DE" sz="1600" dirty="0" smtClean="0"/>
                        <a:t>  1 TL  Honig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 smtClean="0"/>
                    </a:p>
                    <a:p>
                      <a:r>
                        <a:rPr lang="de-DE" sz="1600" dirty="0" smtClean="0"/>
                        <a:t>Alle</a:t>
                      </a:r>
                      <a:r>
                        <a:rPr lang="de-DE" sz="1600" baseline="0" dirty="0" smtClean="0"/>
                        <a:t> Zutaten zu einer feinen Creme verrühren, diese sollte nicht zu süß sein.</a:t>
                      </a:r>
                      <a:endParaRPr lang="de-DE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49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250 g Lebkuchen, Spekulatius 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Zerkleinern</a:t>
                      </a:r>
                      <a:r>
                        <a:rPr lang="de-DE" sz="1600" baseline="0" dirty="0" smtClean="0"/>
                        <a:t> und auf Gläser verteilen. Die Creme darüber schichten und das Kompott obenauf geben.</a:t>
                      </a:r>
                    </a:p>
                    <a:p>
                      <a:r>
                        <a:rPr lang="de-DE" sz="1600" baseline="0" dirty="0" smtClean="0"/>
                        <a:t>Nach belieben ausgarnieren.</a:t>
                      </a:r>
                      <a:endParaRPr lang="de-DE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2231853" y="362193"/>
            <a:ext cx="5178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3"/>
              </a:rPr>
              <a:t>https://</a:t>
            </a:r>
            <a:r>
              <a:rPr lang="de-DE" dirty="0" smtClean="0">
                <a:hlinkClick r:id="rId3"/>
              </a:rPr>
              <a:t>www.youtube.com/watch?v=mHWyAs95Mug</a:t>
            </a:r>
            <a:endParaRPr lang="de-DE" dirty="0" smtClean="0"/>
          </a:p>
          <a:p>
            <a:pPr algn="ctr"/>
            <a:r>
              <a:rPr lang="de-DE" b="1" dirty="0" smtClean="0">
                <a:solidFill>
                  <a:schemeClr val="accent4"/>
                </a:solidFill>
              </a:rPr>
              <a:t>Sehen Sie hier das Video zu diesem Rezept.</a:t>
            </a:r>
            <a:endParaRPr lang="de-DE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3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077200" cy="6858000"/>
          </a:xfrm>
          <a:prstGeom prst="rect">
            <a:avLst/>
          </a:prstGeom>
        </p:spPr>
      </p:pic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3031592853"/>
              </p:ext>
            </p:extLst>
          </p:nvPr>
        </p:nvGraphicFramePr>
        <p:xfrm>
          <a:off x="5634445" y="12762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626" y="1243629"/>
            <a:ext cx="1749704" cy="201185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5279" y="5054118"/>
            <a:ext cx="571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Die 7 Ernährungstipps für den Winter</a:t>
            </a:r>
            <a:endParaRPr lang="de-DE" sz="28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7484060" y="1787891"/>
            <a:ext cx="1530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Bevorzugt Ware aus der Region!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01853" y="4130788"/>
            <a:ext cx="609600" cy="6096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137451" y="4130788"/>
            <a:ext cx="303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Drücken Sie hier um den Beitrag anzuhören!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75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6359" y="-132522"/>
            <a:ext cx="13028359" cy="7328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feld 2"/>
          <p:cNvSpPr txBox="1"/>
          <p:nvPr/>
        </p:nvSpPr>
        <p:spPr>
          <a:xfrm>
            <a:off x="3896139" y="318052"/>
            <a:ext cx="758024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latin typeface="AR JULIAN" panose="02000000000000000000" pitchFamily="2" charset="0"/>
              </a:rPr>
              <a:t>Das Weihnachtsmenü</a:t>
            </a:r>
          </a:p>
          <a:p>
            <a:pPr algn="ctr"/>
            <a:endParaRPr lang="de-DE" sz="2000" dirty="0">
              <a:latin typeface="AR JULIAN" panose="02000000000000000000" pitchFamily="2" charset="0"/>
            </a:endParaRPr>
          </a:p>
          <a:p>
            <a:pPr algn="ctr"/>
            <a:r>
              <a:rPr lang="de-DE" sz="3200" b="1" dirty="0" smtClean="0">
                <a:latin typeface="AR JULIAN" panose="02000000000000000000" pitchFamily="2" charset="0"/>
              </a:rPr>
              <a:t>Vorspeise</a:t>
            </a:r>
          </a:p>
          <a:p>
            <a:pPr algn="ctr"/>
            <a:r>
              <a:rPr lang="de-DE" sz="2800" dirty="0" smtClean="0">
                <a:latin typeface="AR JULIAN" panose="02000000000000000000" pitchFamily="2" charset="0"/>
              </a:rPr>
              <a:t>Carpaccio Von der bete &amp; Feldsalatmousse</a:t>
            </a:r>
          </a:p>
          <a:p>
            <a:pPr algn="ctr"/>
            <a:endParaRPr lang="de-DE" sz="1600" dirty="0">
              <a:latin typeface="AR JULIAN" panose="02000000000000000000" pitchFamily="2" charset="0"/>
            </a:endParaRPr>
          </a:p>
          <a:p>
            <a:pPr algn="ctr"/>
            <a:r>
              <a:rPr lang="de-DE" sz="3200" b="1" dirty="0" smtClean="0">
                <a:latin typeface="AR JULIAN" panose="02000000000000000000" pitchFamily="2" charset="0"/>
              </a:rPr>
              <a:t>Suppe</a:t>
            </a:r>
          </a:p>
          <a:p>
            <a:pPr algn="ctr"/>
            <a:r>
              <a:rPr lang="de-DE" sz="2800" dirty="0" smtClean="0">
                <a:latin typeface="AR JULIAN" panose="02000000000000000000" pitchFamily="2" charset="0"/>
              </a:rPr>
              <a:t>Rosenkohlsüppchen mit Kokos</a:t>
            </a:r>
          </a:p>
          <a:p>
            <a:pPr algn="ctr"/>
            <a:endParaRPr lang="de-DE" sz="2000" dirty="0">
              <a:latin typeface="AR JULIAN" panose="02000000000000000000" pitchFamily="2" charset="0"/>
            </a:endParaRPr>
          </a:p>
          <a:p>
            <a:pPr algn="ctr"/>
            <a:r>
              <a:rPr lang="de-DE" sz="3200" b="1" dirty="0" smtClean="0">
                <a:latin typeface="AR JULIAN" panose="02000000000000000000" pitchFamily="2" charset="0"/>
              </a:rPr>
              <a:t>Hauptgericht</a:t>
            </a:r>
          </a:p>
          <a:p>
            <a:pPr algn="ctr"/>
            <a:r>
              <a:rPr lang="de-DE" sz="2800" dirty="0" smtClean="0">
                <a:latin typeface="AR JULIAN" panose="02000000000000000000" pitchFamily="2" charset="0"/>
              </a:rPr>
              <a:t>Wildschweinfilet Im Knoblauchbett, Kürbisknöpfle &amp; Wurzelgemüse, gratiniert</a:t>
            </a:r>
            <a:endParaRPr lang="de-DE" sz="2800" dirty="0">
              <a:latin typeface="AR JULIAN" panose="02000000000000000000" pitchFamily="2" charset="0"/>
            </a:endParaRPr>
          </a:p>
          <a:p>
            <a:pPr algn="ctr"/>
            <a:endParaRPr lang="de-DE" sz="3200" dirty="0" smtClean="0">
              <a:latin typeface="AR JULIAN" panose="02000000000000000000" pitchFamily="2" charset="0"/>
            </a:endParaRPr>
          </a:p>
          <a:p>
            <a:pPr algn="ctr"/>
            <a:r>
              <a:rPr lang="de-DE" sz="3200" dirty="0" smtClean="0">
                <a:latin typeface="AR JULIAN" panose="02000000000000000000" pitchFamily="2" charset="0"/>
              </a:rPr>
              <a:t>Dessert</a:t>
            </a:r>
          </a:p>
          <a:p>
            <a:pPr algn="ctr"/>
            <a:r>
              <a:rPr lang="de-DE" sz="2800" dirty="0" smtClean="0">
                <a:latin typeface="AR JULIAN" panose="02000000000000000000" pitchFamily="2" charset="0"/>
              </a:rPr>
              <a:t>Weihnachtstraum</a:t>
            </a:r>
          </a:p>
          <a:p>
            <a:endParaRPr lang="de-DE" sz="1600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76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18635"/>
          <a:stretch/>
        </p:blipFill>
        <p:spPr>
          <a:xfrm>
            <a:off x="0" y="0"/>
            <a:ext cx="12192000" cy="6881736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487418"/>
              </p:ext>
            </p:extLst>
          </p:nvPr>
        </p:nvGraphicFramePr>
        <p:xfrm>
          <a:off x="246565" y="1221584"/>
          <a:ext cx="7776973" cy="50541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7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957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+mn-lt"/>
                        </a:rPr>
                        <a:t>Zutaten für 6- 8 Personen</a:t>
                      </a:r>
                      <a:endParaRPr lang="de-DE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+mn-lt"/>
                        </a:rPr>
                        <a:t>Zubereitung</a:t>
                      </a:r>
                      <a:endParaRPr lang="de-DE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9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400" dirty="0" smtClean="0">
                          <a:latin typeface="+mn-lt"/>
                        </a:rPr>
                        <a:t>  2    Rote Bete</a:t>
                      </a:r>
                    </a:p>
                    <a:p>
                      <a:pPr marL="0" indent="0">
                        <a:buNone/>
                      </a:pPr>
                      <a:r>
                        <a:rPr lang="de-DE" sz="1400" baseline="0" dirty="0" smtClean="0">
                          <a:latin typeface="+mn-lt"/>
                        </a:rPr>
                        <a:t>  2    Gelbe</a:t>
                      </a:r>
                      <a:r>
                        <a:rPr lang="de-DE" sz="1400" dirty="0" smtClean="0">
                          <a:latin typeface="+mn-lt"/>
                        </a:rPr>
                        <a:t> Bete*</a:t>
                      </a:r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+mn-lt"/>
                        </a:rPr>
                        <a:t>Die Bete</a:t>
                      </a:r>
                      <a:r>
                        <a:rPr lang="de-DE" sz="1400" baseline="0" dirty="0" smtClean="0">
                          <a:latin typeface="+mn-lt"/>
                        </a:rPr>
                        <a:t> in  dünne Scheiben schneiden und auf eine Platte legen.</a:t>
                      </a:r>
                    </a:p>
                    <a:p>
                      <a:r>
                        <a:rPr lang="de-DE" sz="1400" baseline="0" dirty="0" smtClean="0">
                          <a:latin typeface="+mn-lt"/>
                        </a:rPr>
                        <a:t>(wer es nicht roh möchte, kann die Bete abkochen)</a:t>
                      </a:r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933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+mn-lt"/>
                        </a:rPr>
                        <a:t>50</a:t>
                      </a:r>
                      <a:r>
                        <a:rPr lang="de-DE" sz="1400" baseline="0" dirty="0" smtClean="0">
                          <a:latin typeface="+mn-lt"/>
                        </a:rPr>
                        <a:t> g Pinienkerne</a:t>
                      </a:r>
                    </a:p>
                    <a:p>
                      <a:r>
                        <a:rPr lang="de-DE" sz="1400" baseline="0" dirty="0" smtClean="0">
                          <a:latin typeface="+mn-lt"/>
                        </a:rPr>
                        <a:t>50 g Walnüsse, gehackt</a:t>
                      </a:r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+mn-lt"/>
                        </a:rPr>
                        <a:t>Ohne Zugabe von Fett in einer Pfanne rösten, bis sie eine leichte Bräunung entsteht.</a:t>
                      </a:r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713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+mn-lt"/>
                        </a:rPr>
                        <a:t>  ½ Bd. Schnittlauch</a:t>
                      </a:r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+mn-lt"/>
                        </a:rPr>
                        <a:t>Schnittlauch waschen und in kleine Röllchen schneiden.</a:t>
                      </a:r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4822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+mn-lt"/>
                        </a:rPr>
                        <a:t>Dressing:</a:t>
                      </a:r>
                    </a:p>
                    <a:p>
                      <a:r>
                        <a:rPr lang="de-DE" sz="1400" dirty="0" smtClean="0">
                          <a:latin typeface="+mn-lt"/>
                        </a:rPr>
                        <a:t>  5  EL  Walnussöl</a:t>
                      </a:r>
                    </a:p>
                    <a:p>
                      <a:r>
                        <a:rPr lang="de-DE" sz="1400" baseline="0" dirty="0" smtClean="0">
                          <a:latin typeface="+mn-lt"/>
                        </a:rPr>
                        <a:t>  3  EL  Balsamico Essig, hell</a:t>
                      </a:r>
                    </a:p>
                    <a:p>
                      <a:r>
                        <a:rPr lang="de-DE" sz="1400" baseline="0" dirty="0" smtClean="0">
                          <a:latin typeface="+mn-lt"/>
                        </a:rPr>
                        <a:t>  1 EL  Honig</a:t>
                      </a:r>
                    </a:p>
                    <a:p>
                      <a:r>
                        <a:rPr lang="de-DE" sz="1400" baseline="0" dirty="0" smtClean="0">
                          <a:latin typeface="+mn-lt"/>
                        </a:rPr>
                        <a:t>  1  TL  frischer Meerrettich</a:t>
                      </a:r>
                    </a:p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 smtClean="0">
                        <a:latin typeface="+mn-lt"/>
                      </a:endParaRPr>
                    </a:p>
                    <a:p>
                      <a:r>
                        <a:rPr lang="de-DE" sz="1400" dirty="0" smtClean="0">
                          <a:latin typeface="+mn-lt"/>
                        </a:rPr>
                        <a:t>Die</a:t>
                      </a:r>
                      <a:r>
                        <a:rPr lang="de-DE" sz="1400" baseline="0" dirty="0" smtClean="0">
                          <a:latin typeface="+mn-lt"/>
                        </a:rPr>
                        <a:t> Zutaten miteinander verrühren. Dann die gehackten Walnüssen und Pinienkerne darunter ziehen. </a:t>
                      </a:r>
                    </a:p>
                    <a:p>
                      <a:r>
                        <a:rPr lang="de-DE" sz="1400" baseline="0" dirty="0" smtClean="0">
                          <a:latin typeface="+mn-lt"/>
                        </a:rPr>
                        <a:t>Das Dressing auf der Bete verteilen und Schnittlauchröllchen darüber streuen.</a:t>
                      </a:r>
                      <a:endParaRPr lang="de-DE" sz="14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4822"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 smtClean="0">
                        <a:latin typeface="+mn-lt"/>
                      </a:endParaRPr>
                    </a:p>
                    <a:p>
                      <a:endParaRPr lang="de-DE" sz="1400" dirty="0" smtClean="0">
                        <a:latin typeface="+mn-lt"/>
                      </a:endParaRPr>
                    </a:p>
                    <a:p>
                      <a:r>
                        <a:rPr lang="de-DE" sz="1400" dirty="0" smtClean="0">
                          <a:latin typeface="+mn-lt"/>
                        </a:rPr>
                        <a:t>*Auf dem regionalen Markt, gibt es </a:t>
                      </a:r>
                    </a:p>
                    <a:p>
                      <a:r>
                        <a:rPr lang="de-DE" sz="1400" dirty="0" smtClean="0">
                          <a:latin typeface="+mn-lt"/>
                        </a:rPr>
                        <a:t>unterschiedliche Bete Sorten zu kaufen.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073498" y="489397"/>
            <a:ext cx="493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Rote Bete Carpaccio</a:t>
            </a:r>
            <a:endParaRPr lang="de-DE" sz="24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3" y="4892574"/>
            <a:ext cx="1942682" cy="12864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46125"/>
          <a:stretch/>
        </p:blipFill>
        <p:spPr>
          <a:xfrm>
            <a:off x="5636587" y="4892574"/>
            <a:ext cx="2116496" cy="11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2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305" t="5446" r="-4305" b="-5446"/>
          <a:stretch/>
        </p:blipFill>
        <p:spPr>
          <a:xfrm>
            <a:off x="0" y="0"/>
            <a:ext cx="8077900" cy="6858594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16222"/>
              </p:ext>
            </p:extLst>
          </p:nvPr>
        </p:nvGraphicFramePr>
        <p:xfrm>
          <a:off x="4028225" y="1981796"/>
          <a:ext cx="7794582" cy="4775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1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Zutaten für ca. 10</a:t>
                      </a:r>
                      <a:r>
                        <a:rPr lang="de-DE" sz="1600" baseline="0" dirty="0" smtClean="0"/>
                        <a:t> Personen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Zubereitung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150 g   Feldsalat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Feldsalat waschen und grob hacken.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aseline="0" dirty="0" smtClean="0"/>
                        <a:t> 50 ml  Sahne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 smtClean="0"/>
                        <a:t>Den Feldsalat mit der Sahne pürieren.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200 g   Frischkäse Natur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Der</a:t>
                      </a:r>
                      <a:r>
                        <a:rPr lang="de-DE" sz="1600" baseline="0" dirty="0" smtClean="0"/>
                        <a:t> pürierte Feldsalat unter den Frischkäse rühren. 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1 TL  Zitronensaft / Schale</a:t>
                      </a:r>
                    </a:p>
                    <a:p>
                      <a:r>
                        <a:rPr lang="de-DE" sz="1600" dirty="0" smtClean="0"/>
                        <a:t>            Salz,</a:t>
                      </a:r>
                      <a:r>
                        <a:rPr lang="de-DE" sz="1600" baseline="0" dirty="0" smtClean="0"/>
                        <a:t> Pfeffer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Mit Zitronensaft</a:t>
                      </a:r>
                      <a:r>
                        <a:rPr lang="de-DE" sz="1600" baseline="0" dirty="0" smtClean="0"/>
                        <a:t> -, Schale sowie mit Salz und Pfeffer abschmecken. 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½ P.</a:t>
                      </a:r>
                      <a:r>
                        <a:rPr lang="de-DE" sz="1600" baseline="0" dirty="0" smtClean="0"/>
                        <a:t>  Gelatinefix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Die ganze Masse</a:t>
                      </a:r>
                      <a:r>
                        <a:rPr lang="de-DE" sz="1600" baseline="0" dirty="0" smtClean="0"/>
                        <a:t> kräftig mit der Gelatine verrühren. Nochmals abschmecken und in eine flache Form füllen und kühl stellen.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</a:t>
                      </a:r>
                      <a:r>
                        <a:rPr lang="de-DE" sz="1600" baseline="0" dirty="0" smtClean="0"/>
                        <a:t>  2      Dinkelbrötchen</a:t>
                      </a:r>
                    </a:p>
                    <a:p>
                      <a:r>
                        <a:rPr lang="de-DE" sz="1600" baseline="0" dirty="0" smtClean="0"/>
                        <a:t>    1 EL Öl</a:t>
                      </a:r>
                    </a:p>
                    <a:p>
                      <a:r>
                        <a:rPr lang="de-DE" sz="1600" baseline="0" dirty="0" smtClean="0"/>
                        <a:t>    1       Knoblauchzehe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Brötchen in</a:t>
                      </a:r>
                      <a:r>
                        <a:rPr lang="de-DE" sz="1600" baseline="0" dirty="0" smtClean="0"/>
                        <a:t> Scheiben schneiden und mit dem Öl und der Knoblauchzehe leicht anrösten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Serviertipp:</a:t>
                      </a:r>
                    </a:p>
                    <a:p>
                      <a:r>
                        <a:rPr lang="de-DE" sz="1600" dirty="0" smtClean="0"/>
                        <a:t>Richten</a:t>
                      </a:r>
                      <a:r>
                        <a:rPr lang="de-DE" sz="1600" baseline="0" dirty="0" smtClean="0"/>
                        <a:t> Sie das Bete- Carpaccio auf einen Teller an, daneben als Garnitur ein wenig Feldsalatblätter sowie eine Nocke des Feldsalatmousse. Reichen Sie dazu Brotchips.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6220496" y="618186"/>
            <a:ext cx="524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Feldsalatmousse mit Brot Chip</a:t>
            </a:r>
            <a:endParaRPr lang="de-DE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3986" t="47590" r="39731" b="23360"/>
          <a:stretch/>
        </p:blipFill>
        <p:spPr>
          <a:xfrm>
            <a:off x="4663541" y="5859887"/>
            <a:ext cx="1350894" cy="8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1056" t="561" r="7046" b="-561"/>
          <a:stretch/>
        </p:blipFill>
        <p:spPr>
          <a:xfrm>
            <a:off x="1" y="0"/>
            <a:ext cx="12192000" cy="6882981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802252"/>
              </p:ext>
            </p:extLst>
          </p:nvPr>
        </p:nvGraphicFramePr>
        <p:xfrm>
          <a:off x="254715" y="1210614"/>
          <a:ext cx="7897612" cy="53499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05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839">
                <a:tc>
                  <a:txBody>
                    <a:bodyPr/>
                    <a:lstStyle/>
                    <a:p>
                      <a:r>
                        <a:rPr lang="de-DE" sz="1600" b="1" dirty="0" smtClean="0"/>
                        <a:t>Zutaten für 6-8 Personen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/>
                        <a:t>Zubereitung</a:t>
                      </a:r>
                      <a:endParaRPr lang="de-DE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71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1   kg  Rosenkohl, </a:t>
                      </a:r>
                    </a:p>
                    <a:p>
                      <a:r>
                        <a:rPr lang="de-DE" sz="1600" dirty="0" smtClean="0"/>
                        <a:t>                blanchiert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Rosenkohl verlesen, putzen und vierteln. 5</a:t>
                      </a:r>
                      <a:r>
                        <a:rPr lang="de-DE" sz="1600" baseline="0" dirty="0" smtClean="0"/>
                        <a:t> Rosenkohlviertel beiseite legen.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39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2         Gemüsezwiebeln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Zwiebel pellen und zerkleinern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39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1   St.  Ingwer (ca. 1cm)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Ingwer schälen und grob zerkleinern.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71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2</a:t>
                      </a:r>
                      <a:r>
                        <a:rPr lang="de-DE" sz="1600" baseline="0" dirty="0" smtClean="0"/>
                        <a:t>   EL   Öl</a:t>
                      </a:r>
                    </a:p>
                    <a:p>
                      <a:r>
                        <a:rPr lang="de-DE" sz="1600" baseline="0" dirty="0" smtClean="0"/>
                        <a:t>    2   EL   Curry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Öl</a:t>
                      </a:r>
                      <a:r>
                        <a:rPr lang="de-DE" sz="1600" baseline="0" dirty="0" smtClean="0"/>
                        <a:t> i</a:t>
                      </a:r>
                      <a:r>
                        <a:rPr lang="de-DE" sz="1600" dirty="0" smtClean="0"/>
                        <a:t>n einem Topf erwärmen und darin Zwiebeln, Curry und den Ingwer anschwitzen. Danach den Rosenkohl zufügen.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71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1,2   L   Gemüsebrühe</a:t>
                      </a:r>
                    </a:p>
                    <a:p>
                      <a:r>
                        <a:rPr lang="de-DE" sz="1600" dirty="0" smtClean="0"/>
                        <a:t>200</a:t>
                      </a:r>
                      <a:r>
                        <a:rPr lang="de-DE" sz="1600" baseline="0" dirty="0" smtClean="0"/>
                        <a:t>  ml   Kokosmilch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Mit</a:t>
                      </a:r>
                      <a:r>
                        <a:rPr lang="de-DE" sz="1600" baseline="0" dirty="0" smtClean="0"/>
                        <a:t> Brühe und der Kokosmilch ablöschen.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71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 ½        Zitrone</a:t>
                      </a:r>
                      <a:r>
                        <a:rPr lang="de-DE" sz="1600" baseline="0" dirty="0" smtClean="0"/>
                        <a:t>, Saft/Schale</a:t>
                      </a:r>
                    </a:p>
                    <a:p>
                      <a:r>
                        <a:rPr lang="de-DE" sz="1600" baseline="0" dirty="0" smtClean="0"/>
                        <a:t>                Salz, Pfeffer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Mit Zitronensaft und Zitronenschale sowie Salz und</a:t>
                      </a:r>
                      <a:r>
                        <a:rPr lang="de-DE" sz="1600" baseline="0" dirty="0" smtClean="0"/>
                        <a:t> Pfeffer würzen. 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39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Die Suppe sehr fein pürieren und nochmals</a:t>
                      </a:r>
                      <a:r>
                        <a:rPr lang="de-DE" sz="1600" baseline="0" dirty="0" smtClean="0"/>
                        <a:t> kräftig würzen.</a:t>
                      </a:r>
                    </a:p>
                    <a:p>
                      <a:r>
                        <a:rPr lang="de-DE" sz="1600" baseline="0" dirty="0" smtClean="0"/>
                        <a:t>Die Rosenkohlviertel in die Suppe geben und noch etwas ziehen lassen.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70606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           etwas geröstete </a:t>
                      </a:r>
                    </a:p>
                    <a:p>
                      <a:r>
                        <a:rPr lang="de-DE" sz="1600" dirty="0" smtClean="0"/>
                        <a:t>               Kokosflocken oder   </a:t>
                      </a:r>
                    </a:p>
                    <a:p>
                      <a:r>
                        <a:rPr lang="de-DE" sz="1600" dirty="0" smtClean="0"/>
                        <a:t>               Sesamsamen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Die Suppe in kleine Tassen füllen. Etwas von der restlichen Kokosmilch obenauf geben.</a:t>
                      </a:r>
                      <a:r>
                        <a:rPr lang="de-DE" sz="1600" baseline="0" dirty="0" smtClean="0"/>
                        <a:t> Mit gerösteten Kokosflocken/Sesam bestreuen. 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59854" y="579549"/>
            <a:ext cx="455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Rosenkohlsüppchen mit Kokos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747443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6421" t="7328"/>
          <a:stretch/>
        </p:blipFill>
        <p:spPr>
          <a:xfrm>
            <a:off x="0" y="-38636"/>
            <a:ext cx="8049296" cy="660686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54580" y="206062"/>
            <a:ext cx="654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Wildschweinlende im Knoblauchbett, Kürbisknöpfle &amp; Wurzelgemüse </a:t>
            </a:r>
            <a:endParaRPr lang="de-DE" sz="2400" b="1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321072"/>
              </p:ext>
            </p:extLst>
          </p:nvPr>
        </p:nvGraphicFramePr>
        <p:xfrm>
          <a:off x="3566016" y="1560204"/>
          <a:ext cx="8527245" cy="5252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4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3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Zutaten für ca. 6-8 Personen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Zubereitung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aseline="0" dirty="0" smtClean="0"/>
                        <a:t> 1- 2      Wildschweinlenden</a:t>
                      </a:r>
                    </a:p>
                    <a:p>
                      <a:r>
                        <a:rPr lang="de-DE" sz="1600" baseline="0" dirty="0" smtClean="0"/>
                        <a:t>               Salz, grober Pfeffer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Fleisch kalt abspülen</a:t>
                      </a:r>
                      <a:r>
                        <a:rPr lang="de-DE" sz="1600" baseline="0" dirty="0" smtClean="0"/>
                        <a:t> und trockentupfen. Mit Salz und grobem Pfeffer würzen.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Backofen auf 90° Ober Unterhitze vorheizen.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 4       Knoblauchzehen</a:t>
                      </a:r>
                    </a:p>
                    <a:p>
                      <a:r>
                        <a:rPr lang="de-DE" sz="1600" dirty="0" smtClean="0"/>
                        <a:t>     1</a:t>
                      </a:r>
                      <a:r>
                        <a:rPr lang="de-DE" sz="1600" baseline="0" dirty="0" smtClean="0"/>
                        <a:t>  EL Öl</a:t>
                      </a:r>
                      <a:endParaRPr lang="de-DE" sz="1600" dirty="0" smtClean="0"/>
                    </a:p>
                    <a:p>
                      <a:r>
                        <a:rPr lang="de-DE" sz="1600" baseline="0" dirty="0" smtClean="0"/>
                        <a:t>     2       Rosmarin Zweige</a:t>
                      </a:r>
                    </a:p>
                    <a:p>
                      <a:r>
                        <a:rPr lang="de-DE" sz="1600" baseline="0" dirty="0" smtClean="0"/>
                        <a:t>     2  EL Honig o. Ahornsirup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Knoblauch pellen und fein zerkleinern. Mit dem Honig oder dem Ahornsirup sowie dem Öl verrühren. </a:t>
                      </a:r>
                    </a:p>
                    <a:p>
                      <a:r>
                        <a:rPr lang="de-DE" sz="1600" dirty="0" smtClean="0"/>
                        <a:t>Die</a:t>
                      </a:r>
                      <a:r>
                        <a:rPr lang="de-DE" sz="1600" baseline="0" dirty="0" smtClean="0"/>
                        <a:t> Lenden einpinseln und auf eine Alufolie legen (am besten breitgefächert auslegen) Die Rosmarinzweige auf die Lenden obenauf legen. Die Folie so verschließen das innen noch Luft zirkulieren kann.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600" dirty="0" smtClean="0"/>
                    </a:p>
                    <a:p>
                      <a:endParaRPr lang="de-DE" sz="1600" dirty="0" smtClean="0"/>
                    </a:p>
                    <a:p>
                      <a:endParaRPr lang="de-DE" sz="1600" dirty="0" smtClean="0"/>
                    </a:p>
                    <a:p>
                      <a:endParaRPr lang="de-DE" sz="1600" dirty="0" smtClean="0"/>
                    </a:p>
                    <a:p>
                      <a:endParaRPr lang="de-DE" sz="1600" dirty="0" smtClean="0"/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Bei 90 – 100° ca. 50- 60 Minuten backen. Die Kerntemperatur sollte ca. 60°C betragen. (zartrosarot)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1 EL  Öl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Nach der Garzeit eine Pfanne mit Öl stark erhitzen und das fertige Fleisch</a:t>
                      </a:r>
                      <a:r>
                        <a:rPr lang="de-DE" sz="1600" baseline="0" dirty="0" smtClean="0"/>
                        <a:t> kurz und stark, rundherum braten. Herausnehmen. In dünne Stücke aufschneiden. Sofort servieren.</a:t>
                      </a:r>
                      <a:endParaRPr lang="de-DE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7457" t="33749" r="19303" b="26670"/>
          <a:stretch/>
        </p:blipFill>
        <p:spPr>
          <a:xfrm>
            <a:off x="3664884" y="4534620"/>
            <a:ext cx="2824796" cy="12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823957"/>
              </p:ext>
            </p:extLst>
          </p:nvPr>
        </p:nvGraphicFramePr>
        <p:xfrm>
          <a:off x="228958" y="1505277"/>
          <a:ext cx="8128000" cy="53165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55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Zutaten für 6-8 Personen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Zubereitung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500 g   Kürbisfleisch  </a:t>
                      </a:r>
                    </a:p>
                    <a:p>
                      <a:r>
                        <a:rPr lang="de-DE" sz="1600" dirty="0" smtClean="0"/>
                        <a:t>             (Hokkaido)</a:t>
                      </a:r>
                    </a:p>
                    <a:p>
                      <a:r>
                        <a:rPr lang="de-DE" sz="1600" dirty="0" smtClean="0"/>
                        <a:t>125 ml Gemüsebrühe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Kürbis waschen, klein schneiden und in der Brühe weich kochen. Anschließend pürieren</a:t>
                      </a:r>
                      <a:r>
                        <a:rPr lang="de-DE" sz="1600" baseline="0" dirty="0" smtClean="0"/>
                        <a:t> und abkühlen lassen.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500 g   Weizenmehl Type 550</a:t>
                      </a:r>
                    </a:p>
                    <a:p>
                      <a:r>
                        <a:rPr lang="de-DE" sz="1600" dirty="0" smtClean="0"/>
                        <a:t>    1  TL Salz</a:t>
                      </a:r>
                    </a:p>
                    <a:p>
                      <a:r>
                        <a:rPr lang="de-DE" sz="1600" dirty="0" smtClean="0"/>
                        <a:t>    5       Eier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Alle Zutaten einschließlich Kürbispüree zusammenrühren und kräftig mit</a:t>
                      </a:r>
                      <a:r>
                        <a:rPr lang="de-DE" sz="1600" baseline="0" dirty="0" smtClean="0"/>
                        <a:t> einem Kochlöffel durchschlagen.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118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2 L   Salzwasser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Wasser erwärmen und zum Kochen bringen. Mit dem Knöpfleshobel portionsweise den Teig zu Spätzle verarbeiten. Herausnehmen und in eine Auflaufform geben. Abgedeckt im Ofen warmhalten.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628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Die Knöpfle lassen sich hervorragend</a:t>
                      </a:r>
                      <a:r>
                        <a:rPr lang="de-DE" sz="1600" baseline="0" dirty="0" smtClean="0"/>
                        <a:t> vorbereiten. Kurz vor dem Servieren in heißes Wasser geben oder in der Pfanne anrösten.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72732" y="734096"/>
            <a:ext cx="506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Kürbisknöpfle</a:t>
            </a:r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6" y="3860512"/>
            <a:ext cx="1957924" cy="13029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t="43414"/>
          <a:stretch/>
        </p:blipFill>
        <p:spPr>
          <a:xfrm>
            <a:off x="719018" y="5365120"/>
            <a:ext cx="1728302" cy="13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3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7417" cy="660254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93237" y="515155"/>
            <a:ext cx="642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Wurzelgemüse, gratiniert</a:t>
            </a:r>
            <a:endParaRPr lang="de-DE" sz="2400" b="1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93574"/>
              </p:ext>
            </p:extLst>
          </p:nvPr>
        </p:nvGraphicFramePr>
        <p:xfrm>
          <a:off x="3809285" y="1608308"/>
          <a:ext cx="8128000" cy="5125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58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9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Zutaten für 6-</a:t>
                      </a:r>
                      <a:r>
                        <a:rPr lang="de-DE" sz="1600" baseline="0" dirty="0" smtClean="0"/>
                        <a:t> 8 Personen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Zubereitung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Kruste:</a:t>
                      </a:r>
                    </a:p>
                    <a:p>
                      <a:r>
                        <a:rPr lang="de-DE" sz="1600" dirty="0" smtClean="0"/>
                        <a:t> 60 g   Vollkornmehl</a:t>
                      </a:r>
                    </a:p>
                    <a:p>
                      <a:r>
                        <a:rPr lang="de-DE" sz="1600" dirty="0" smtClean="0"/>
                        <a:t> 60</a:t>
                      </a:r>
                      <a:r>
                        <a:rPr lang="de-DE" sz="1600" baseline="0" dirty="0" smtClean="0"/>
                        <a:t> g    Sesamsamen</a:t>
                      </a:r>
                    </a:p>
                    <a:p>
                      <a:r>
                        <a:rPr lang="de-DE" sz="1600" baseline="0" dirty="0" smtClean="0"/>
                        <a:t> 70 g    Bergkäse</a:t>
                      </a:r>
                    </a:p>
                    <a:p>
                      <a:r>
                        <a:rPr lang="de-DE" sz="1600" baseline="0" dirty="0" smtClean="0"/>
                        <a:t>   1  EL Butter, warm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 smtClean="0"/>
                    </a:p>
                    <a:p>
                      <a:r>
                        <a:rPr lang="de-DE" sz="1600" dirty="0" smtClean="0"/>
                        <a:t>Alle</a:t>
                      </a:r>
                      <a:r>
                        <a:rPr lang="de-DE" sz="1600" baseline="0" dirty="0" smtClean="0"/>
                        <a:t> Zutaten in einer Schüssel miteinander verrühren.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200 g   bunte Karotten</a:t>
                      </a:r>
                    </a:p>
                    <a:p>
                      <a:r>
                        <a:rPr lang="de-DE" sz="1600" dirty="0" smtClean="0"/>
                        <a:t>200</a:t>
                      </a:r>
                      <a:r>
                        <a:rPr lang="de-DE" sz="1600" baseline="0" dirty="0" smtClean="0"/>
                        <a:t> g   Pastinake</a:t>
                      </a:r>
                    </a:p>
                    <a:p>
                      <a:r>
                        <a:rPr lang="de-DE" sz="1600" baseline="0" dirty="0" smtClean="0"/>
                        <a:t>200 g   Steckrüben</a:t>
                      </a:r>
                    </a:p>
                    <a:p>
                      <a:r>
                        <a:rPr lang="de-DE" sz="1600" baseline="0" dirty="0" smtClean="0"/>
                        <a:t>200 g   Zwiebel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Gemüse</a:t>
                      </a:r>
                      <a:r>
                        <a:rPr lang="de-DE" sz="1600" baseline="0" dirty="0" smtClean="0"/>
                        <a:t> küchenfertig vorbereiten. Karotten und Pastinaken in fingerdicke Sticks schneiden. Steckrüben in Scheiben und die Zwiebeln viertel.</a:t>
                      </a:r>
                    </a:p>
                    <a:p>
                      <a:r>
                        <a:rPr lang="de-DE" sz="1600" baseline="0" dirty="0" smtClean="0"/>
                        <a:t>Alles auf einem Backblech / Auflaufform verteilen.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     1 EL Öl</a:t>
                      </a:r>
                    </a:p>
                    <a:p>
                      <a:r>
                        <a:rPr lang="de-DE" sz="1600" dirty="0" smtClean="0"/>
                        <a:t>     2 EL Gemüsebrühe</a:t>
                      </a:r>
                    </a:p>
                    <a:p>
                      <a:r>
                        <a:rPr lang="de-DE" sz="1600" dirty="0" smtClean="0"/>
                        <a:t>              Salz, Pfeffer</a:t>
                      </a:r>
                      <a:r>
                        <a:rPr lang="de-DE" sz="1600" baseline="0" dirty="0" smtClean="0"/>
                        <a:t> </a:t>
                      </a:r>
                    </a:p>
                    <a:p>
                      <a:r>
                        <a:rPr lang="de-DE" sz="1600" baseline="0" dirty="0" smtClean="0"/>
                        <a:t>     1      Prise Zimt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Öl, Brühe, Salz, Pfeffer, Zimt über dem Gemüse verteilen.</a:t>
                      </a:r>
                    </a:p>
                    <a:p>
                      <a:r>
                        <a:rPr lang="de-DE" sz="1600" dirty="0" smtClean="0"/>
                        <a:t>Dann</a:t>
                      </a:r>
                      <a:r>
                        <a:rPr lang="de-DE" sz="1600" baseline="0" dirty="0" smtClean="0"/>
                        <a:t> die Brösel darüber verteilen.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600" dirty="0" smtClean="0"/>
                    </a:p>
                    <a:p>
                      <a:endParaRPr lang="de-DE" sz="1600" dirty="0" smtClean="0"/>
                    </a:p>
                    <a:p>
                      <a:endParaRPr lang="de-DE" sz="1600" dirty="0" smtClean="0"/>
                    </a:p>
                    <a:p>
                      <a:endParaRPr lang="de-DE" sz="1600" dirty="0" smtClean="0"/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Im Backofen bei 200°C ca. 15 -20 Minuten gratinieren (Gemüse sollte noch Biss haben)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29687" b="30628"/>
          <a:stretch/>
        </p:blipFill>
        <p:spPr>
          <a:xfrm>
            <a:off x="4023708" y="5482078"/>
            <a:ext cx="2823425" cy="11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32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1098</Words>
  <Application>Microsoft Office PowerPoint</Application>
  <PresentationFormat>Breitbild</PresentationFormat>
  <Paragraphs>182</Paragraphs>
  <Slides>10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 JULIAN</vt:lpstr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</dc:creator>
  <cp:lastModifiedBy>Windows-Benutzer</cp:lastModifiedBy>
  <cp:revision>60</cp:revision>
  <dcterms:created xsi:type="dcterms:W3CDTF">2020-12-02T19:49:25Z</dcterms:created>
  <dcterms:modified xsi:type="dcterms:W3CDTF">2020-12-09T09:50:22Z</dcterms:modified>
</cp:coreProperties>
</file>