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317" r:id="rId2"/>
    <p:sldId id="310" r:id="rId3"/>
    <p:sldId id="311" r:id="rId4"/>
    <p:sldId id="325" r:id="rId5"/>
    <p:sldId id="326" r:id="rId6"/>
    <p:sldId id="327" r:id="rId7"/>
    <p:sldId id="328" r:id="rId8"/>
    <p:sldId id="329" r:id="rId9"/>
    <p:sldId id="312" r:id="rId10"/>
    <p:sldId id="313" r:id="rId11"/>
    <p:sldId id="314" r:id="rId12"/>
    <p:sldId id="322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18" r:id="rId24"/>
    <p:sldId id="319" r:id="rId25"/>
    <p:sldId id="320" r:id="rId26"/>
    <p:sldId id="304" r:id="rId27"/>
    <p:sldId id="288" r:id="rId28"/>
    <p:sldId id="291" r:id="rId29"/>
    <p:sldId id="292" r:id="rId30"/>
    <p:sldId id="293" r:id="rId31"/>
    <p:sldId id="290" r:id="rId32"/>
    <p:sldId id="256" r:id="rId33"/>
    <p:sldId id="257" r:id="rId34"/>
    <p:sldId id="279" r:id="rId35"/>
    <p:sldId id="280" r:id="rId36"/>
    <p:sldId id="321" r:id="rId37"/>
    <p:sldId id="281" r:id="rId38"/>
    <p:sldId id="282" r:id="rId39"/>
    <p:sldId id="285" r:id="rId40"/>
    <p:sldId id="283" r:id="rId41"/>
    <p:sldId id="284" r:id="rId42"/>
    <p:sldId id="324" r:id="rId43"/>
    <p:sldId id="316" r:id="rId44"/>
    <p:sldId id="315" r:id="rId45"/>
    <p:sldId id="289" r:id="rId46"/>
    <p:sldId id="287" r:id="rId47"/>
    <p:sldId id="323" r:id="rId4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9">
          <p15:clr>
            <a:srgbClr val="A4A3A4"/>
          </p15:clr>
        </p15:guide>
        <p15:guide id="3" pos="4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7FF"/>
    <a:srgbClr val="99CCFF"/>
    <a:srgbClr val="0F04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1" autoAdjust="0"/>
    <p:restoredTop sz="94660"/>
  </p:normalViewPr>
  <p:slideViewPr>
    <p:cSldViewPr>
      <p:cViewPr varScale="1">
        <p:scale>
          <a:sx n="80" d="100"/>
          <a:sy n="80" d="100"/>
        </p:scale>
        <p:origin x="90" y="354"/>
      </p:cViewPr>
      <p:guideLst>
        <p:guide orient="horz" pos="2160"/>
        <p:guide pos="5329"/>
        <p:guide pos="4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russi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zh-CN" sz="2000" dirty="0"/>
              <a:t>Growth</a:t>
            </a:r>
            <a:r>
              <a:rPr lang="en-US" altLang="zh-CN" sz="2000" baseline="0" dirty="0"/>
              <a:t> in spending on fixed assets</a:t>
            </a:r>
            <a:endParaRPr lang="en-US" altLang="zh-CN" sz="2000" dirty="0"/>
          </a:p>
        </c:rich>
      </c:tx>
      <c:layout>
        <c:manualLayout>
          <c:xMode val="edge"/>
          <c:yMode val="edge"/>
          <c:x val="0.25770483835129432"/>
          <c:y val="0.8912774422370578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294685039370078"/>
          <c:y val="7.4433143773694949E-2"/>
          <c:w val="0.85649759405074366"/>
          <c:h val="0.75379593175853021"/>
        </c:manualLayout>
      </c:layout>
      <c:lineChart>
        <c:grouping val="standard"/>
        <c:varyColors val="0"/>
        <c:ser>
          <c:idx val="1"/>
          <c:order val="0"/>
          <c:tx>
            <c:strRef>
              <c:f>Sheet3!$A$2:$A$6</c:f>
              <c:strCache>
                <c:ptCount val="1"/>
                <c:pt idx="0">
                  <c:v>2011 2012 2013 Jan.2014 Feb.2014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altLang="en-US" sz="1600"/>
                      <a:t>10.8%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96D-4481-922C-D23DA4B18515}"/>
                </c:ext>
              </c:extLst>
            </c:dLbl>
            <c:dLbl>
              <c:idx val="1"/>
              <c:spPr/>
              <c:txPr>
                <a:bodyPr/>
                <a:lstStyle/>
                <a:p>
                  <a:pPr algn="ctr" rtl="0">
                    <a:defRPr lang="zh-CN" altLang="en-US" sz="16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796D-4481-922C-D23DA4B18515}"/>
                </c:ext>
              </c:extLst>
            </c:dLbl>
            <c:dLbl>
              <c:idx val="2"/>
              <c:spPr/>
              <c:txPr>
                <a:bodyPr/>
                <a:lstStyle/>
                <a:p>
                  <a:pPr algn="ctr" rtl="0">
                    <a:defRPr lang="zh-CN" altLang="en-US" sz="16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796D-4481-922C-D23DA4B18515}"/>
                </c:ext>
              </c:extLst>
            </c:dLbl>
            <c:dLbl>
              <c:idx val="3"/>
              <c:spPr/>
              <c:txPr>
                <a:bodyPr/>
                <a:lstStyle/>
                <a:p>
                  <a:pPr algn="ctr" rtl="0">
                    <a:defRPr lang="zh-CN" altLang="en-US" sz="16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796D-4481-922C-D23DA4B18515}"/>
                </c:ext>
              </c:extLst>
            </c:dLbl>
            <c:dLbl>
              <c:idx val="4"/>
              <c:spPr/>
              <c:txPr>
                <a:bodyPr/>
                <a:lstStyle/>
                <a:p>
                  <a:pPr algn="ctr" rtl="0">
                    <a:defRPr lang="zh-CN" altLang="en-US" sz="16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796D-4481-922C-D23DA4B1851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Sheet3!$A$2:$A$6</c:f>
              <c:strCach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Jan.2014</c:v>
                </c:pt>
                <c:pt idx="4">
                  <c:v>Feb.2014</c:v>
                </c:pt>
              </c:strCache>
            </c:strRef>
          </c:cat>
          <c:val>
            <c:numRef>
              <c:f>Sheet3!$B$2:$B$6</c:f>
              <c:numCache>
                <c:formatCode>0.0%</c:formatCode>
                <c:ptCount val="5"/>
                <c:pt idx="0">
                  <c:v>0.108</c:v>
                </c:pt>
                <c:pt idx="1">
                  <c:v>6.8000000000000005E-2</c:v>
                </c:pt>
                <c:pt idx="2">
                  <c:v>-2E-3</c:v>
                </c:pt>
                <c:pt idx="3">
                  <c:v>-7.0000000000000007E-2</c:v>
                </c:pt>
                <c:pt idx="4">
                  <c:v>-3.5000000000000003E-2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96D-4481-922C-D23DA4B185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3184808"/>
        <c:axId val="223185984"/>
      </c:lineChart>
      <c:dateAx>
        <c:axId val="223184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3185984"/>
        <c:crosses val="autoZero"/>
        <c:auto val="0"/>
        <c:lblOffset val="100"/>
        <c:baseTimeUnit val="days"/>
      </c:dateAx>
      <c:valAx>
        <c:axId val="223185984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223184808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F96C0-BBAA-4052-89F0-01707B36A910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1E8E7-01F7-4BB9-8E53-C2ECBE119A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239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49C98-5E1F-4E33-9DC2-5DAB7A8D3F4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787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49C98-5E1F-4E33-9DC2-5DAB7A8D3F4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108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1E8E7-01F7-4BB9-8E53-C2ECBE119A86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145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‹Nr.›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f/fb/Kievan_Rus_en.jpg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pb.de/internationales/europa/russland/47922/stagnation-entspannung-perestroika-und-zerfall-1964-19919" TargetMode="External"/><Relationship Id="rId3" Type="http://schemas.openxmlformats.org/officeDocument/2006/relationships/hyperlink" Target="http://www.laender-lexikon.de/Russland_(Geschichte)" TargetMode="External"/><Relationship Id="rId7" Type="http://schemas.openxmlformats.org/officeDocument/2006/relationships/hyperlink" Target="http://www.bpb.de/internationales/europa/russland/47912/aufstieg-zur-europaeischen-grossmacht-850-185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pb.de/internationales/europa/russland/47916/gesellschaftliche-spannungen-und-sturz-des-zaren-1850-1917" TargetMode="External"/><Relationship Id="rId5" Type="http://schemas.openxmlformats.org/officeDocument/2006/relationships/hyperlink" Target="http://www.bpb.de/themen/HSV1QQ" TargetMode="External"/><Relationship Id="rId4" Type="http://schemas.openxmlformats.org/officeDocument/2006/relationships/hyperlink" Target="http://www.russlandinfo.de/informationen/geschichte.html" TargetMode="External"/><Relationship Id="rId9" Type="http://schemas.openxmlformats.org/officeDocument/2006/relationships/hyperlink" Target="http://de.wikipedia.org/wiki/Geschichte_Russlands#Russische_F.C3.B6deration_.28seit_1992.29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edition.cnn.com/2014/02/18/world/europe/ukraine-protests-explainer/" TargetMode="External"/><Relationship Id="rId7" Type="http://schemas.openxmlformats.org/officeDocument/2006/relationships/hyperlink" Target="http://www.bloomberg.com/news/2014-03-21/russia-ukraine-crisis-threatens-europe-economy-cutting-research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inance.qq.com/a/20140516/002806.htm" TargetMode="External"/><Relationship Id="rId5" Type="http://schemas.openxmlformats.org/officeDocument/2006/relationships/hyperlink" Target="http://www.bbc.com/news/world-middle-east-26248275" TargetMode="External"/><Relationship Id="rId4" Type="http://schemas.openxmlformats.org/officeDocument/2006/relationships/hyperlink" Target="http://www.aljazeera.com/news/europe/2014/03/timeline-ukraine-political-crisis-201431143722854652.html" TargetMode="Externa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pb.de/internationales/europa/russland/48008/alkoholismus" TargetMode="External"/><Relationship Id="rId13" Type="http://schemas.openxmlformats.org/officeDocument/2006/relationships/hyperlink" Target="http://www.manager-magazin.de/politik/weltwirtschaft/a-819148.html" TargetMode="External"/><Relationship Id="rId18" Type="http://schemas.openxmlformats.org/officeDocument/2006/relationships/hyperlink" Target="http://www.kenn-dein-limit.info/alkohol-in-zahlen.html" TargetMode="External"/><Relationship Id="rId3" Type="http://schemas.openxmlformats.org/officeDocument/2006/relationships/hyperlink" Target="http://www.eu-asien.de/Russland-Informationen/Uebersicht/Bevoelkerung-Russland.html" TargetMode="External"/><Relationship Id="rId7" Type="http://schemas.openxmlformats.org/officeDocument/2006/relationships/hyperlink" Target="http://de.ria.ru/zeitungen/20131014/267072442.html" TargetMode="External"/><Relationship Id="rId12" Type="http://schemas.openxmlformats.org/officeDocument/2006/relationships/hyperlink" Target="http://www3.weforum.org/docs/WEF_GlobalCompetitivenessReport_2013-14.pdf" TargetMode="External"/><Relationship Id="rId17" Type="http://schemas.openxmlformats.org/officeDocument/2006/relationships/hyperlink" Target="http://www.cdl-rlp.de/Unsere_Arbeit/Abtreibung/Abtreibungszahlen.html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s://www.cia.gov/library/publications/the-world-factbook/geos/rs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eutsch-tuerkische-nachrichten.de/2013/11/494893/demographische-krise-putin-verbietet-werbung-fuer-abtreibungen/" TargetMode="External"/><Relationship Id="rId11" Type="http://schemas.openxmlformats.org/officeDocument/2006/relationships/hyperlink" Target="http://www.weforum.org/issues/global-competitiveness" TargetMode="External"/><Relationship Id="rId5" Type="http://schemas.openxmlformats.org/officeDocument/2006/relationships/hyperlink" Target="http://www.berlin-institut.org/online-handbuchdemografie/bevoelkerungsdynamik/regionale-dynamik/russland.html" TargetMode="External"/><Relationship Id="rId15" Type="http://schemas.openxmlformats.org/officeDocument/2006/relationships/hyperlink" Target="http://www.nationsencyclopedia.com/Europe/Russia-TAXATION.html" TargetMode="External"/><Relationship Id="rId10" Type="http://schemas.openxmlformats.org/officeDocument/2006/relationships/hyperlink" Target="http://www.bbc.com/news/business-20498711" TargetMode="External"/><Relationship Id="rId19" Type="http://schemas.openxmlformats.org/officeDocument/2006/relationships/hyperlink" Target="http://www.nationsencyclopedia.com/Europe/Russia-TAXATION.html#ixzz336OwPEut" TargetMode="External"/><Relationship Id="rId4" Type="http://schemas.openxmlformats.org/officeDocument/2006/relationships/hyperlink" Target="http://www.laender-lexikon.de/Russland_(Wirtschaft)" TargetMode="External"/><Relationship Id="rId9" Type="http://schemas.openxmlformats.org/officeDocument/2006/relationships/hyperlink" Target="http://www.thehindu.com/opinion/lead/the-russians-are-leaving-russia/article2880044.ece" TargetMode="External"/><Relationship Id="rId14" Type="http://schemas.openxmlformats.org/officeDocument/2006/relationships/hyperlink" Target="http://www.deutsch-tuerkische-nachrichten.de/2013/10/492419/korruption-in-russland-300-milliarden-us-dollar-wandern-in-dunkle-kanaele/" TargetMode="Externa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uropean-council.europa.eu/home-page/highlights/eu-russia-joint-commitment-to-develop-strategic-partnership-further?lang=de" TargetMode="External"/><Relationship Id="rId13" Type="http://schemas.openxmlformats.org/officeDocument/2006/relationships/hyperlink" Target="http://www1.wdr.de/themen/wirtschaft/gaspreis108.html" TargetMode="External"/><Relationship Id="rId3" Type="http://schemas.openxmlformats.org/officeDocument/2006/relationships/hyperlink" Target="http://www.focus-economics.com/en/economy/outlook/Russia" TargetMode="External"/><Relationship Id="rId7" Type="http://schemas.openxmlformats.org/officeDocument/2006/relationships/hyperlink" Target="http://www.auswaertiges-amt.de/DE/Aussenpolitik/RegionaleSchwerpunkte/Russland/Russland-und-EU_node.html" TargetMode="External"/><Relationship Id="rId12" Type="http://schemas.openxmlformats.org/officeDocument/2006/relationships/hyperlink" Target="http://www.zeit.de/wirtschaft/unternehmen/2014-04/gaspreis-ukraine-russland-erhoeh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trade.ec.europa.eu/doclib/docs/2006/september/tradoc_113440.pdf" TargetMode="External"/><Relationship Id="rId11" Type="http://schemas.openxmlformats.org/officeDocument/2006/relationships/hyperlink" Target="http://www.owc.de/2014/05/20/russland-rueckt-naeher-an-china/#more-29238" TargetMode="External"/><Relationship Id="rId5" Type="http://schemas.openxmlformats.org/officeDocument/2006/relationships/hyperlink" Target="http://www.faz.net/aktuell/politik/regierungserklaerung-im-bundestag-merkel-stellt-russlands-g8-mitgliedschaft-in-frage-12855270.html" TargetMode="External"/><Relationship Id="rId15" Type="http://schemas.openxmlformats.org/officeDocument/2006/relationships/hyperlink" Target="http://www.welt.de/wirtschaft/energie/article128196912/Russland-bereitet-Befreiungsschlag-gegen-Europa-vor.html" TargetMode="External"/><Relationship Id="rId10" Type="http://schemas.openxmlformats.org/officeDocument/2006/relationships/hyperlink" Target="http://www.bmwi.de/DE/Themen/Aussenwirtschaft/laenderinformationen,did=316538.html" TargetMode="External"/><Relationship Id="rId4" Type="http://schemas.openxmlformats.org/officeDocument/2006/relationships/hyperlink" Target="http://www.tradingeconomics.com/russia/forecast" TargetMode="External"/><Relationship Id="rId9" Type="http://schemas.openxmlformats.org/officeDocument/2006/relationships/hyperlink" Target="http://www.bbc.com/news/business-26418664" TargetMode="External"/><Relationship Id="rId14" Type="http://schemas.openxmlformats.org/officeDocument/2006/relationships/hyperlink" Target="http://www.focus-economics.com/en/economy/region-outlook/Eastern_Europe" TargetMode="Externa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data.worldbank.org/indicator/NY.GDP.MKTP.KD.ZG?end=2015&amp;locations=RU&amp;start=1961&amp;view=char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hyperlink" Target="http://en.wikipedia.org/wiki/Uzbek_SSR" TargetMode="External"/><Relationship Id="rId26" Type="http://schemas.openxmlformats.org/officeDocument/2006/relationships/hyperlink" Target="http://en.wikipedia.org/wiki/Tajik_SSR" TargetMode="External"/><Relationship Id="rId3" Type="http://schemas.openxmlformats.org/officeDocument/2006/relationships/image" Target="../media/image4.png"/><Relationship Id="rId21" Type="http://schemas.openxmlformats.org/officeDocument/2006/relationships/hyperlink" Target="http://en.wikipedia.org/wiki/Azerbaijan_SSR" TargetMode="External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hyperlink" Target="http://en.wikipedia.org/wiki/Belorussian_SSR" TargetMode="External"/><Relationship Id="rId25" Type="http://schemas.openxmlformats.org/officeDocument/2006/relationships/hyperlink" Target="http://en.wikipedia.org/wiki/Kirghiz_SSR" TargetMode="External"/><Relationship Id="rId2" Type="http://schemas.openxmlformats.org/officeDocument/2006/relationships/image" Target="../media/image3.png"/><Relationship Id="rId16" Type="http://schemas.openxmlformats.org/officeDocument/2006/relationships/hyperlink" Target="http://en.wikipedia.org/wiki/Ukrainian_SSR" TargetMode="External"/><Relationship Id="rId20" Type="http://schemas.openxmlformats.org/officeDocument/2006/relationships/hyperlink" Target="http://en.wikipedia.org/wiki/Georgian_SSR" TargetMode="External"/><Relationship Id="rId29" Type="http://schemas.openxmlformats.org/officeDocument/2006/relationships/hyperlink" Target="http://en.wikipedia.org/wiki/Estonian_SS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hyperlink" Target="http://en.wikipedia.org/wiki/Latvian_SSR" TargetMode="External"/><Relationship Id="rId32" Type="http://schemas.openxmlformats.org/officeDocument/2006/relationships/image" Target="../media/image18.png"/><Relationship Id="rId5" Type="http://schemas.openxmlformats.org/officeDocument/2006/relationships/image" Target="../media/image6.png"/><Relationship Id="rId15" Type="http://schemas.openxmlformats.org/officeDocument/2006/relationships/hyperlink" Target="http://en.wikipedia.org/wiki/Russian_SFSR" TargetMode="External"/><Relationship Id="rId23" Type="http://schemas.openxmlformats.org/officeDocument/2006/relationships/hyperlink" Target="http://en.wikipedia.org/wiki/Moldavian_SSR" TargetMode="External"/><Relationship Id="rId28" Type="http://schemas.openxmlformats.org/officeDocument/2006/relationships/hyperlink" Target="http://en.wikipedia.org/wiki/Turkmen_SSR" TargetMode="External"/><Relationship Id="rId10" Type="http://schemas.openxmlformats.org/officeDocument/2006/relationships/image" Target="../media/image11.png"/><Relationship Id="rId19" Type="http://schemas.openxmlformats.org/officeDocument/2006/relationships/hyperlink" Target="http://en.wikipedia.org/wiki/Kazakh_SSR" TargetMode="External"/><Relationship Id="rId31" Type="http://schemas.openxmlformats.org/officeDocument/2006/relationships/image" Target="../media/image17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hyperlink" Target="http://en.wikipedia.org/wiki/Lithuanian_SSR" TargetMode="External"/><Relationship Id="rId27" Type="http://schemas.openxmlformats.org/officeDocument/2006/relationships/hyperlink" Target="http://en.wikipedia.org/wiki/Armenian_SSR" TargetMode="External"/><Relationship Id="rId30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upload.wikimedia.org/wikipedia/commons/5/5a/Peter_de_Grote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1/18/Soviet_Union,_Lenin_(55).jpg" TargetMode="External"/><Relationship Id="rId2" Type="http://schemas.openxmlformats.org/officeDocument/2006/relationships/hyperlink" Target="http://en.wikipedia.org/wiki/File:Soviet_Union,_Lenin_(55)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6000" b="1" spc="600" dirty="0"/>
              <a:t>RUSSIA </a:t>
            </a:r>
          </a:p>
        </p:txBody>
      </p:sp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Dominik Steinborn</a:t>
            </a:r>
          </a:p>
          <a:p>
            <a:r>
              <a:rPr lang="de-DE" dirty="0" err="1"/>
              <a:t>Jiaofei</a:t>
            </a:r>
            <a:r>
              <a:rPr lang="de-DE" dirty="0"/>
              <a:t> </a:t>
            </a:r>
            <a:r>
              <a:rPr lang="de-DE" dirty="0" err="1"/>
              <a:t>Shao</a:t>
            </a:r>
            <a:endParaRPr lang="de-DE" dirty="0"/>
          </a:p>
          <a:p>
            <a:r>
              <a:rPr lang="de-DE" dirty="0"/>
              <a:t>Hannah Ludwig</a:t>
            </a:r>
          </a:p>
          <a:p>
            <a:r>
              <a:rPr lang="de-DE" dirty="0"/>
              <a:t>Elena Bauer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3256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7" y="900057"/>
            <a:ext cx="777622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2. Soviet Union (History between 1918 and 1991)</a:t>
            </a:r>
            <a:endParaRPr lang="zh-CN" altLang="en-US" sz="28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683569" y="1628800"/>
            <a:ext cx="77762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Beginning of 1980s: Destabilization of economy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1991: Baltic countries declare independence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Other Union Republics follow their example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 8</a:t>
            </a:r>
            <a:r>
              <a:rPr lang="en-US" sz="2400" b="1" baseline="30000" dirty="0"/>
              <a:t>th</a:t>
            </a:r>
            <a:r>
              <a:rPr lang="en-US" sz="2400" b="1" dirty="0"/>
              <a:t> of December 1991: Ukraine, Russia and Belarus decide to break up the USSR</a:t>
            </a:r>
          </a:p>
          <a:p>
            <a:pPr>
              <a:lnSpc>
                <a:spcPct val="150000"/>
              </a:lnSpc>
            </a:pP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366186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7" y="900057"/>
            <a:ext cx="777622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Russian Federation (History since 1992)</a:t>
            </a:r>
            <a:endParaRPr lang="zh-CN" altLang="en-US" sz="28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683569" y="1628800"/>
            <a:ext cx="77762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1992: Russian Federation is founded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1993: Conflicts in Moscow lead to new constitution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1999: Jelzin retires, Putin becomes President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Economy From Communism to Capitalism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Middle of 1990: Power struggles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Centralization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Approach to the West</a:t>
            </a:r>
          </a:p>
          <a:p>
            <a:pPr>
              <a:lnSpc>
                <a:spcPct val="150000"/>
              </a:lnSpc>
            </a:pP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618153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1" y="404664"/>
            <a:ext cx="8973917" cy="6453336"/>
          </a:xfrm>
        </p:spPr>
      </p:pic>
    </p:spTree>
    <p:extLst>
      <p:ext uri="{BB962C8B-B14F-4D97-AF65-F5344CB8AC3E}">
        <p14:creationId xmlns:p14="http://schemas.microsoft.com/office/powerpoint/2010/main" val="1193878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008" y="988999"/>
            <a:ext cx="8964488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8100">
            <a:solidFill>
              <a:srgbClr val="0F049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600" dirty="0"/>
              <a:t>PRESENT:</a:t>
            </a:r>
            <a:r>
              <a:rPr lang="en-US" altLang="zh-CN" sz="2800" dirty="0"/>
              <a:t> </a:t>
            </a:r>
            <a:r>
              <a:rPr lang="en-US" altLang="zh-CN" sz="2800" b="1" dirty="0"/>
              <a:t>Ukraine Crisis</a:t>
            </a:r>
            <a:r>
              <a:rPr lang="en-US" altLang="zh-CN" sz="2800" dirty="0"/>
              <a:t> and </a:t>
            </a:r>
            <a:r>
              <a:rPr lang="en-US" altLang="zh-CN" sz="2800" b="1" dirty="0"/>
              <a:t>Annexation of Crimea by Russia </a:t>
            </a:r>
            <a:endParaRPr lang="zh-CN" alt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903" y="2348879"/>
            <a:ext cx="7527479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1. The Cause of the Crisis and Protests</a:t>
            </a:r>
            <a:endParaRPr lang="zh-CN" alt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904" y="4479503"/>
            <a:ext cx="7527480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3. The Impacts of the Crisis</a:t>
            </a:r>
            <a:endParaRPr lang="zh-CN" alt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0904" y="3399383"/>
            <a:ext cx="7527479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2. The Evolution Process of the Crisis and the Annexation</a:t>
            </a:r>
            <a:endParaRPr lang="zh-CN" alt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732242" y="5445224"/>
            <a:ext cx="1944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/>
              <a:t>Jiaofei</a:t>
            </a:r>
            <a:r>
              <a:rPr lang="en-US" altLang="zh-CN" sz="2400" b="1" dirty="0"/>
              <a:t> Shao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03177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上箭头 1"/>
          <p:cNvSpPr/>
          <p:nvPr/>
        </p:nvSpPr>
        <p:spPr>
          <a:xfrm>
            <a:off x="4076546" y="1745233"/>
            <a:ext cx="576064" cy="675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683568" y="2420889"/>
            <a:ext cx="7652172" cy="1296144"/>
          </a:xfrm>
          <a:prstGeom prst="roundRect">
            <a:avLst/>
          </a:prstGeom>
          <a:pattFill prst="pct5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83568" y="1124744"/>
            <a:ext cx="7652172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1. The Cause of the Crisis and Protests</a:t>
            </a:r>
            <a:endParaRPr lang="zh-CN" alt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54516" y="2598003"/>
            <a:ext cx="7796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21.11.2013:  </a:t>
            </a:r>
            <a:r>
              <a:rPr lang="en-US" altLang="zh-CN" sz="2400" dirty="0" err="1"/>
              <a:t>Yanukovich</a:t>
            </a:r>
            <a:r>
              <a:rPr lang="en-US" altLang="zh-CN" sz="2400" dirty="0"/>
              <a:t>  abandoned a trade agreement with the EU, instead seeking closer ties with Russia</a:t>
            </a:r>
            <a:endParaRPr lang="zh-CN" altLang="en-US" sz="2400" dirty="0"/>
          </a:p>
        </p:txBody>
      </p:sp>
      <p:sp>
        <p:nvSpPr>
          <p:cNvPr id="10" name="上箭头 9"/>
          <p:cNvSpPr/>
          <p:nvPr/>
        </p:nvSpPr>
        <p:spPr>
          <a:xfrm>
            <a:off x="4076546" y="3789040"/>
            <a:ext cx="576064" cy="675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683568" y="4437112"/>
            <a:ext cx="7652172" cy="1296144"/>
          </a:xfrm>
          <a:prstGeom prst="roundRect">
            <a:avLst/>
          </a:prstGeom>
          <a:pattFill prst="pct5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54516" y="4509120"/>
            <a:ext cx="7796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The main reason: Russia's opposition to the agreement. -----Russia threatened Ukraine with trade sanctions and steep gas bills.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6171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/>
      <p:bldP spid="10" grpId="0" animBg="1"/>
      <p:bldP spid="11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线形标注 2 26"/>
          <p:cNvSpPr/>
          <p:nvPr/>
        </p:nvSpPr>
        <p:spPr>
          <a:xfrm>
            <a:off x="6228184" y="4365104"/>
            <a:ext cx="2131810" cy="1512167"/>
          </a:xfrm>
          <a:prstGeom prst="borderCallout2">
            <a:avLst>
              <a:gd name="adj1" fmla="val 4893"/>
              <a:gd name="adj2" fmla="val 27382"/>
              <a:gd name="adj3" fmla="val -10323"/>
              <a:gd name="adj4" fmla="val 28319"/>
              <a:gd name="adj5" fmla="val -17372"/>
              <a:gd name="adj6" fmla="val 2831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Kiev saw </a:t>
            </a:r>
            <a:r>
              <a:rPr lang="en-US" altLang="zh-CN" b="1" dirty="0">
                <a:solidFill>
                  <a:srgbClr val="FF0000"/>
                </a:solidFill>
              </a:rPr>
              <a:t>its worst day of violence</a:t>
            </a:r>
            <a:r>
              <a:rPr lang="en-US" altLang="zh-CN" b="1" dirty="0">
                <a:solidFill>
                  <a:schemeClr val="tx1"/>
                </a:solidFill>
              </a:rPr>
              <a:t> for 70 years. 88 people are killed in 48 hours.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908720"/>
            <a:ext cx="7527479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2. The Evolution Process of the Crisis</a:t>
            </a:r>
            <a:endParaRPr lang="zh-CN" altLang="en-US" sz="2800" b="1" dirty="0"/>
          </a:p>
        </p:txBody>
      </p:sp>
      <p:sp>
        <p:nvSpPr>
          <p:cNvPr id="2" name="右箭头 1"/>
          <p:cNvSpPr/>
          <p:nvPr/>
        </p:nvSpPr>
        <p:spPr>
          <a:xfrm>
            <a:off x="197768" y="2996952"/>
            <a:ext cx="8748464" cy="1584176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 rot="18371902">
            <a:off x="-19810" y="3598717"/>
            <a:ext cx="1349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21.11.2013</a:t>
            </a:r>
            <a:endParaRPr lang="zh-CN" altLang="en-US" b="1" dirty="0"/>
          </a:p>
        </p:txBody>
      </p:sp>
      <p:sp>
        <p:nvSpPr>
          <p:cNvPr id="16" name="线形标注 2 15"/>
          <p:cNvSpPr/>
          <p:nvPr/>
        </p:nvSpPr>
        <p:spPr>
          <a:xfrm>
            <a:off x="683568" y="1844824"/>
            <a:ext cx="1728192" cy="1368152"/>
          </a:xfrm>
          <a:prstGeom prst="borderCallout2">
            <a:avLst>
              <a:gd name="adj1" fmla="val 25049"/>
              <a:gd name="adj2" fmla="val 829"/>
              <a:gd name="adj3" fmla="val 30950"/>
              <a:gd name="adj4" fmla="val -11170"/>
              <a:gd name="adj5" fmla="val 135242"/>
              <a:gd name="adj6" fmla="val -1185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err="1">
                <a:solidFill>
                  <a:schemeClr val="tx1"/>
                </a:solidFill>
              </a:rPr>
              <a:t>Yanukovich</a:t>
            </a:r>
            <a:r>
              <a:rPr lang="en-US" altLang="zh-CN" b="1" dirty="0">
                <a:solidFill>
                  <a:schemeClr val="tx1"/>
                </a:solidFill>
              </a:rPr>
              <a:t>  </a:t>
            </a:r>
            <a:r>
              <a:rPr lang="en-US" altLang="zh-CN" b="1" dirty="0">
                <a:solidFill>
                  <a:srgbClr val="FF0000"/>
                </a:solidFill>
              </a:rPr>
              <a:t>abandoned a trade agreement</a:t>
            </a:r>
            <a:r>
              <a:rPr lang="en-US" altLang="zh-CN" b="1" dirty="0">
                <a:solidFill>
                  <a:schemeClr val="tx1"/>
                </a:solidFill>
              </a:rPr>
              <a:t> with the EU.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8371902">
            <a:off x="846386" y="3526709"/>
            <a:ext cx="1349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30.11.2013</a:t>
            </a:r>
            <a:endParaRPr lang="zh-CN" altLang="en-US" b="1" dirty="0"/>
          </a:p>
        </p:txBody>
      </p:sp>
      <p:sp>
        <p:nvSpPr>
          <p:cNvPr id="17" name="线形标注 2 16"/>
          <p:cNvSpPr/>
          <p:nvPr/>
        </p:nvSpPr>
        <p:spPr>
          <a:xfrm>
            <a:off x="197768" y="4577297"/>
            <a:ext cx="2019160" cy="1296144"/>
          </a:xfrm>
          <a:prstGeom prst="borderCallout2">
            <a:avLst>
              <a:gd name="adj1" fmla="val -51443"/>
              <a:gd name="adj2" fmla="val 62637"/>
              <a:gd name="adj3" fmla="val -20088"/>
              <a:gd name="adj4" fmla="val 64531"/>
              <a:gd name="adj5" fmla="val 5223"/>
              <a:gd name="adj6" fmla="val 6495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Public support grew for pro-EU </a:t>
            </a:r>
            <a:r>
              <a:rPr lang="en-US" altLang="zh-CN" b="1" dirty="0">
                <a:solidFill>
                  <a:srgbClr val="FF0000"/>
                </a:solidFill>
              </a:rPr>
              <a:t>anti-government protesters.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8371902">
            <a:off x="2140430" y="3642689"/>
            <a:ext cx="1349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17.12.2013</a:t>
            </a:r>
            <a:endParaRPr lang="zh-CN" altLang="en-US" b="1" dirty="0"/>
          </a:p>
        </p:txBody>
      </p:sp>
      <p:sp>
        <p:nvSpPr>
          <p:cNvPr id="21" name="线形标注 2 20"/>
          <p:cNvSpPr/>
          <p:nvPr/>
        </p:nvSpPr>
        <p:spPr>
          <a:xfrm>
            <a:off x="2815378" y="1556792"/>
            <a:ext cx="2548710" cy="1524811"/>
          </a:xfrm>
          <a:prstGeom prst="borderCallout2">
            <a:avLst>
              <a:gd name="adj1" fmla="val 25049"/>
              <a:gd name="adj2" fmla="val 829"/>
              <a:gd name="adj3" fmla="val 30950"/>
              <a:gd name="adj4" fmla="val -6186"/>
              <a:gd name="adj5" fmla="val 137146"/>
              <a:gd name="adj6" fmla="val -575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Putin announced plans to buy Ukrainian </a:t>
            </a:r>
            <a:r>
              <a:rPr lang="en-US" altLang="zh-CN" b="1" dirty="0">
                <a:solidFill>
                  <a:srgbClr val="FF0000"/>
                </a:solidFill>
              </a:rPr>
              <a:t>government bonds </a:t>
            </a:r>
            <a:r>
              <a:rPr lang="en-US" altLang="zh-CN" b="1" dirty="0">
                <a:solidFill>
                  <a:schemeClr val="tx1"/>
                </a:solidFill>
              </a:rPr>
              <a:t>and </a:t>
            </a:r>
            <a:r>
              <a:rPr lang="en-US" altLang="zh-CN" b="1" dirty="0">
                <a:solidFill>
                  <a:srgbClr val="FF0000"/>
                </a:solidFill>
              </a:rPr>
              <a:t>a cut in cost </a:t>
            </a:r>
            <a:r>
              <a:rPr lang="en-US" altLang="zh-CN" b="1" dirty="0">
                <a:solidFill>
                  <a:schemeClr val="tx1"/>
                </a:solidFill>
              </a:rPr>
              <a:t>of natural</a:t>
            </a:r>
            <a:r>
              <a:rPr lang="en-US" altLang="zh-CN" b="1" dirty="0">
                <a:solidFill>
                  <a:srgbClr val="FF0000"/>
                </a:solidFill>
              </a:rPr>
              <a:t> gas</a:t>
            </a:r>
            <a:r>
              <a:rPr lang="en-US" altLang="zh-CN" b="1" dirty="0">
                <a:solidFill>
                  <a:schemeClr val="tx1"/>
                </a:solidFill>
              </a:rPr>
              <a:t> for Ukraine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8371902">
            <a:off x="3525684" y="3553327"/>
            <a:ext cx="1349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16.1.2014 --</a:t>
            </a:r>
          </a:p>
          <a:p>
            <a:r>
              <a:rPr lang="en-US" altLang="zh-CN" b="1" dirty="0"/>
              <a:t>    28.1.2014</a:t>
            </a:r>
            <a:endParaRPr lang="zh-CN" altLang="en-US" b="1" dirty="0"/>
          </a:p>
        </p:txBody>
      </p:sp>
      <p:sp>
        <p:nvSpPr>
          <p:cNvPr id="23" name="线形标注 2 22"/>
          <p:cNvSpPr/>
          <p:nvPr/>
        </p:nvSpPr>
        <p:spPr>
          <a:xfrm>
            <a:off x="2627784" y="4392699"/>
            <a:ext cx="3240360" cy="1612212"/>
          </a:xfrm>
          <a:prstGeom prst="borderCallout2">
            <a:avLst>
              <a:gd name="adj1" fmla="val -32789"/>
              <a:gd name="adj2" fmla="val 60962"/>
              <a:gd name="adj3" fmla="val -19712"/>
              <a:gd name="adj4" fmla="val 63037"/>
              <a:gd name="adj5" fmla="val 202"/>
              <a:gd name="adj6" fmla="val 6355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Anti-protest laws were passed, but  then were quickly  repealed as </a:t>
            </a:r>
            <a:r>
              <a:rPr lang="en-US" altLang="zh-CN" b="1" dirty="0">
                <a:solidFill>
                  <a:srgbClr val="FF0000"/>
                </a:solidFill>
              </a:rPr>
              <a:t>demonstration escalated</a:t>
            </a:r>
            <a:r>
              <a:rPr lang="en-US" altLang="zh-CN" b="1" dirty="0">
                <a:solidFill>
                  <a:schemeClr val="tx1"/>
                </a:solidFill>
              </a:rPr>
              <a:t>, Protesters die during confrontation with police.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4" name="线形标注 2 23"/>
          <p:cNvSpPr/>
          <p:nvPr/>
        </p:nvSpPr>
        <p:spPr>
          <a:xfrm>
            <a:off x="5724128" y="1556793"/>
            <a:ext cx="2635866" cy="1440160"/>
          </a:xfrm>
          <a:prstGeom prst="borderCallout2">
            <a:avLst>
              <a:gd name="adj1" fmla="val 102316"/>
              <a:gd name="adj2" fmla="val 44669"/>
              <a:gd name="adj3" fmla="val 117175"/>
              <a:gd name="adj4" fmla="val 8411"/>
              <a:gd name="adj5" fmla="val 149799"/>
              <a:gd name="adj6" fmla="val 914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The parliament </a:t>
            </a:r>
            <a:r>
              <a:rPr lang="en-US" altLang="zh-CN" b="1" dirty="0">
                <a:solidFill>
                  <a:srgbClr val="FF0000"/>
                </a:solidFill>
              </a:rPr>
              <a:t>stalled</a:t>
            </a:r>
            <a:r>
              <a:rPr lang="en-US" altLang="zh-CN" b="1" dirty="0">
                <a:solidFill>
                  <a:schemeClr val="tx1"/>
                </a:solidFill>
              </a:rPr>
              <a:t> in passing </a:t>
            </a:r>
            <a:r>
              <a:rPr lang="en-US" altLang="zh-CN" b="1" dirty="0">
                <a:solidFill>
                  <a:srgbClr val="FF0000"/>
                </a:solidFill>
              </a:rPr>
              <a:t>constitutional reform</a:t>
            </a:r>
            <a:r>
              <a:rPr lang="en-US" altLang="zh-CN" b="1" dirty="0">
                <a:solidFill>
                  <a:schemeClr val="tx1"/>
                </a:solidFill>
              </a:rPr>
              <a:t>. Protesters attacked police lines and </a:t>
            </a:r>
            <a:r>
              <a:rPr lang="en-US" altLang="zh-CN" b="1" dirty="0">
                <a:solidFill>
                  <a:srgbClr val="FF0000"/>
                </a:solidFill>
              </a:rPr>
              <a:t>Violence began</a:t>
            </a:r>
            <a:r>
              <a:rPr lang="en-US" altLang="zh-CN" b="1" dirty="0">
                <a:solidFill>
                  <a:schemeClr val="tx1"/>
                </a:solidFill>
              </a:rPr>
              <a:t>.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8371902">
            <a:off x="5452798" y="3554304"/>
            <a:ext cx="1349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18.2.2014</a:t>
            </a:r>
            <a:endParaRPr lang="zh-CN" alt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740352" y="3356992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2013 --2014</a:t>
            </a:r>
            <a:endParaRPr lang="zh-CN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 rot="18371902">
            <a:off x="6367113" y="3466015"/>
            <a:ext cx="1349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20.2.2014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406050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7" grpId="0"/>
      <p:bldP spid="16" grpId="0" animBg="1"/>
      <p:bldP spid="18" grpId="0"/>
      <p:bldP spid="17" grpId="0" animBg="1"/>
      <p:bldP spid="20" grpId="0"/>
      <p:bldP spid="21" grpId="0" animBg="1"/>
      <p:bldP spid="22" grpId="0"/>
      <p:bldP spid="23" grpId="0" animBg="1"/>
      <p:bldP spid="24" grpId="0" animBg="1"/>
      <p:bldP spid="25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908720"/>
            <a:ext cx="7527479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2. The Evolution Process of the Crisis</a:t>
            </a:r>
            <a:endParaRPr lang="zh-CN" altLang="en-US" sz="2800" b="1" dirty="0"/>
          </a:p>
        </p:txBody>
      </p:sp>
      <p:sp>
        <p:nvSpPr>
          <p:cNvPr id="2" name="右箭头 1"/>
          <p:cNvSpPr/>
          <p:nvPr/>
        </p:nvSpPr>
        <p:spPr>
          <a:xfrm>
            <a:off x="197768" y="2996952"/>
            <a:ext cx="8748464" cy="1584176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线形标注 2 16"/>
          <p:cNvSpPr/>
          <p:nvPr/>
        </p:nvSpPr>
        <p:spPr>
          <a:xfrm>
            <a:off x="197768" y="4365103"/>
            <a:ext cx="2430016" cy="1605745"/>
          </a:xfrm>
          <a:prstGeom prst="borderCallout2">
            <a:avLst>
              <a:gd name="adj1" fmla="val -21646"/>
              <a:gd name="adj2" fmla="val 28258"/>
              <a:gd name="adj3" fmla="val -8695"/>
              <a:gd name="adj4" fmla="val 28489"/>
              <a:gd name="adj5" fmla="val 2594"/>
              <a:gd name="adj6" fmla="val 27808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Ukraine vote to </a:t>
            </a:r>
            <a:r>
              <a:rPr lang="en-US" altLang="zh-CN" b="1" dirty="0">
                <a:solidFill>
                  <a:srgbClr val="FF0000"/>
                </a:solidFill>
              </a:rPr>
              <a:t>remove </a:t>
            </a:r>
            <a:r>
              <a:rPr lang="en-US" altLang="zh-CN" b="1" dirty="0" err="1">
                <a:solidFill>
                  <a:srgbClr val="FF0000"/>
                </a:solidFill>
              </a:rPr>
              <a:t>Yanikovich</a:t>
            </a:r>
            <a:r>
              <a:rPr lang="en-US" altLang="zh-CN" b="1" dirty="0">
                <a:solidFill>
                  <a:schemeClr val="tx1"/>
                </a:solidFill>
              </a:rPr>
              <a:t> and assign </a:t>
            </a:r>
            <a:r>
              <a:rPr lang="en-US" altLang="zh-CN" b="1" dirty="0">
                <a:solidFill>
                  <a:srgbClr val="FF0000"/>
                </a:solidFill>
              </a:rPr>
              <a:t>presidential powers </a:t>
            </a:r>
            <a:r>
              <a:rPr lang="en-US" altLang="zh-CN" b="1" dirty="0">
                <a:solidFill>
                  <a:schemeClr val="tx1"/>
                </a:solidFill>
              </a:rPr>
              <a:t>to </a:t>
            </a:r>
            <a:r>
              <a:rPr lang="en-US" altLang="zh-CN" b="1" dirty="0" err="1">
                <a:solidFill>
                  <a:srgbClr val="FF0000"/>
                </a:solidFill>
              </a:rPr>
              <a:t>Oleksandr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r>
              <a:rPr lang="en-US" altLang="zh-CN" b="1" dirty="0" err="1">
                <a:solidFill>
                  <a:srgbClr val="FF0000"/>
                </a:solidFill>
              </a:rPr>
              <a:t>Turchinov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8371902">
            <a:off x="1332233" y="3592123"/>
            <a:ext cx="785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27.02</a:t>
            </a:r>
            <a:endParaRPr lang="zh-CN" altLang="en-US" sz="2000" b="1" dirty="0"/>
          </a:p>
        </p:txBody>
      </p:sp>
      <p:sp>
        <p:nvSpPr>
          <p:cNvPr id="21" name="线形标注 2 20"/>
          <p:cNvSpPr/>
          <p:nvPr/>
        </p:nvSpPr>
        <p:spPr>
          <a:xfrm>
            <a:off x="179512" y="1688164"/>
            <a:ext cx="1916743" cy="1524811"/>
          </a:xfrm>
          <a:prstGeom prst="borderCallout2">
            <a:avLst>
              <a:gd name="adj1" fmla="val 100247"/>
              <a:gd name="adj2" fmla="val 73524"/>
              <a:gd name="adj3" fmla="val 111860"/>
              <a:gd name="adj4" fmla="val 74081"/>
              <a:gd name="adj5" fmla="val 127627"/>
              <a:gd name="adj6" fmla="val 7375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Pro-Russia </a:t>
            </a:r>
            <a:r>
              <a:rPr lang="en-US" altLang="zh-CN" b="1" dirty="0">
                <a:solidFill>
                  <a:schemeClr val="tx1"/>
                </a:solidFill>
              </a:rPr>
              <a:t>armed men seize government buildings in Crimea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8371902">
            <a:off x="2667343" y="3555020"/>
            <a:ext cx="1050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01.03 </a:t>
            </a:r>
          </a:p>
        </p:txBody>
      </p:sp>
      <p:sp>
        <p:nvSpPr>
          <p:cNvPr id="23" name="线形标注 2 22"/>
          <p:cNvSpPr/>
          <p:nvPr/>
        </p:nvSpPr>
        <p:spPr>
          <a:xfrm>
            <a:off x="3017776" y="4633821"/>
            <a:ext cx="2592287" cy="1335945"/>
          </a:xfrm>
          <a:prstGeom prst="borderCallout2">
            <a:avLst>
              <a:gd name="adj1" fmla="val -35679"/>
              <a:gd name="adj2" fmla="val 9624"/>
              <a:gd name="adj3" fmla="val -18644"/>
              <a:gd name="adj4" fmla="val 12701"/>
              <a:gd name="adj5" fmla="val 2442"/>
              <a:gd name="adj6" fmla="val 1627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Russian</a:t>
            </a:r>
            <a:r>
              <a:rPr lang="en-US" altLang="zh-CN" b="1" dirty="0">
                <a:solidFill>
                  <a:schemeClr val="tx1"/>
                </a:solidFill>
              </a:rPr>
              <a:t> approved a request by Putin </a:t>
            </a:r>
            <a:r>
              <a:rPr lang="en-US" altLang="zh-CN" b="1" dirty="0">
                <a:solidFill>
                  <a:srgbClr val="FF0000"/>
                </a:solidFill>
              </a:rPr>
              <a:t>to use military power in Ukraine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4" name="线形标注 2 23"/>
          <p:cNvSpPr/>
          <p:nvPr/>
        </p:nvSpPr>
        <p:spPr>
          <a:xfrm>
            <a:off x="2304936" y="1633638"/>
            <a:ext cx="2195056" cy="1512167"/>
          </a:xfrm>
          <a:prstGeom prst="borderCallout2">
            <a:avLst>
              <a:gd name="adj1" fmla="val 102316"/>
              <a:gd name="adj2" fmla="val 44669"/>
              <a:gd name="adj3" fmla="val 110938"/>
              <a:gd name="adj4" fmla="val 89616"/>
              <a:gd name="adj5" fmla="val 131242"/>
              <a:gd name="adj6" fmla="val 8922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 </a:t>
            </a:r>
            <a:r>
              <a:rPr lang="en-US" altLang="zh-CN" b="1" dirty="0">
                <a:solidFill>
                  <a:srgbClr val="FF0000"/>
                </a:solidFill>
              </a:rPr>
              <a:t>Russia</a:t>
            </a:r>
            <a:r>
              <a:rPr lang="en-US" altLang="zh-CN" b="1" dirty="0">
                <a:solidFill>
                  <a:schemeClr val="tx1"/>
                </a:solidFill>
              </a:rPr>
              <a:t> reversed the rights to </a:t>
            </a:r>
            <a:r>
              <a:rPr lang="en-US" altLang="zh-CN" b="1" dirty="0">
                <a:solidFill>
                  <a:srgbClr val="FF0000"/>
                </a:solidFill>
              </a:rPr>
              <a:t>use all means to protect its citizens</a:t>
            </a:r>
            <a:r>
              <a:rPr lang="en-US" altLang="zh-CN" b="1" dirty="0">
                <a:solidFill>
                  <a:schemeClr val="tx1"/>
                </a:solidFill>
              </a:rPr>
              <a:t> in eastern Ukraine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8371902">
            <a:off x="3945642" y="3548406"/>
            <a:ext cx="1034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04.03</a:t>
            </a:r>
            <a:endParaRPr lang="zh-CN" altLang="en-US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884368" y="3543399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2014</a:t>
            </a:r>
            <a:endParaRPr lang="zh-CN" altLang="en-US" sz="2400" b="1" dirty="0"/>
          </a:p>
        </p:txBody>
      </p:sp>
      <p:sp>
        <p:nvSpPr>
          <p:cNvPr id="18" name="TextBox 17"/>
          <p:cNvSpPr txBox="1"/>
          <p:nvPr/>
        </p:nvSpPr>
        <p:spPr>
          <a:xfrm rot="18371902">
            <a:off x="213651" y="3324720"/>
            <a:ext cx="11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22.02—23.02</a:t>
            </a:r>
            <a:endParaRPr lang="zh-CN" altLang="en-US" sz="2000" b="1" dirty="0"/>
          </a:p>
        </p:txBody>
      </p:sp>
      <p:sp>
        <p:nvSpPr>
          <p:cNvPr id="27" name="线形标注 2 26"/>
          <p:cNvSpPr/>
          <p:nvPr/>
        </p:nvSpPr>
        <p:spPr>
          <a:xfrm>
            <a:off x="6059479" y="4719758"/>
            <a:ext cx="1951453" cy="1245704"/>
          </a:xfrm>
          <a:prstGeom prst="borderCallout2">
            <a:avLst>
              <a:gd name="adj1" fmla="val -48943"/>
              <a:gd name="adj2" fmla="val -13707"/>
              <a:gd name="adj3" fmla="val -26193"/>
              <a:gd name="adj4" fmla="val -12641"/>
              <a:gd name="adj5" fmla="val 2442"/>
              <a:gd name="adj6" fmla="val 4560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The city council in Crimea </a:t>
            </a:r>
            <a:r>
              <a:rPr lang="en-US" altLang="zh-CN" b="1" dirty="0">
                <a:solidFill>
                  <a:srgbClr val="FF0000"/>
                </a:solidFill>
              </a:rPr>
              <a:t>announced joining Russia.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8371902">
            <a:off x="5345764" y="3605779"/>
            <a:ext cx="906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06.03</a:t>
            </a:r>
            <a:endParaRPr lang="zh-CN" altLang="en-US" sz="2000" b="1" dirty="0"/>
          </a:p>
        </p:txBody>
      </p:sp>
      <p:sp>
        <p:nvSpPr>
          <p:cNvPr id="29" name="线形标注 2 28"/>
          <p:cNvSpPr/>
          <p:nvPr/>
        </p:nvSpPr>
        <p:spPr>
          <a:xfrm>
            <a:off x="4788024" y="1631001"/>
            <a:ext cx="1828630" cy="1512167"/>
          </a:xfrm>
          <a:prstGeom prst="borderCallout2">
            <a:avLst>
              <a:gd name="adj1" fmla="val 98957"/>
              <a:gd name="adj2" fmla="val 85757"/>
              <a:gd name="adj3" fmla="val 120214"/>
              <a:gd name="adj4" fmla="val 95982"/>
              <a:gd name="adj5" fmla="val 132362"/>
              <a:gd name="adj6" fmla="val 9609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Russia</a:t>
            </a:r>
            <a:r>
              <a:rPr lang="en-US" altLang="zh-CN" b="1" dirty="0">
                <a:solidFill>
                  <a:schemeClr val="tx1"/>
                </a:solidFill>
              </a:rPr>
              <a:t> said it would </a:t>
            </a:r>
            <a:r>
              <a:rPr lang="en-US" altLang="zh-CN" b="1" dirty="0">
                <a:solidFill>
                  <a:srgbClr val="FF0000"/>
                </a:solidFill>
              </a:rPr>
              <a:t>support Crimea </a:t>
            </a:r>
            <a:r>
              <a:rPr lang="en-US" altLang="zh-CN" b="1" dirty="0">
                <a:solidFill>
                  <a:schemeClr val="tx1"/>
                </a:solidFill>
              </a:rPr>
              <a:t>if the region voted to leave Ukraine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8371902">
            <a:off x="6223294" y="3637899"/>
            <a:ext cx="812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07.03</a:t>
            </a:r>
            <a:endParaRPr lang="zh-CN" altLang="en-US" sz="2000" b="1" dirty="0"/>
          </a:p>
        </p:txBody>
      </p:sp>
      <p:sp>
        <p:nvSpPr>
          <p:cNvPr id="31" name="线形标注 2 30"/>
          <p:cNvSpPr/>
          <p:nvPr/>
        </p:nvSpPr>
        <p:spPr>
          <a:xfrm>
            <a:off x="6732240" y="1622477"/>
            <a:ext cx="2160240" cy="1374475"/>
          </a:xfrm>
          <a:prstGeom prst="borderCallout2">
            <a:avLst>
              <a:gd name="adj1" fmla="val 95787"/>
              <a:gd name="adj2" fmla="val 39742"/>
              <a:gd name="adj3" fmla="val 109614"/>
              <a:gd name="adj4" fmla="val 37517"/>
              <a:gd name="adj5" fmla="val 141506"/>
              <a:gd name="adj6" fmla="val 3794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Obama declared the </a:t>
            </a:r>
            <a:r>
              <a:rPr lang="en-US" altLang="zh-CN" b="1" dirty="0">
                <a:solidFill>
                  <a:srgbClr val="FF0000"/>
                </a:solidFill>
              </a:rPr>
              <a:t>US would "completely reject"</a:t>
            </a:r>
            <a:r>
              <a:rPr lang="en-US" altLang="zh-CN" b="1" dirty="0">
                <a:solidFill>
                  <a:schemeClr val="tx1"/>
                </a:solidFill>
              </a:rPr>
              <a:t> the Crimea </a:t>
            </a:r>
            <a:r>
              <a:rPr lang="en-US" altLang="zh-CN" b="1" dirty="0">
                <a:solidFill>
                  <a:srgbClr val="FF0000"/>
                </a:solidFill>
              </a:rPr>
              <a:t>referendum</a:t>
            </a:r>
            <a:r>
              <a:rPr lang="en-US" altLang="zh-CN" b="1" dirty="0">
                <a:solidFill>
                  <a:schemeClr val="tx1"/>
                </a:solidFill>
              </a:rPr>
              <a:t>.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8371902">
            <a:off x="7176133" y="3616699"/>
            <a:ext cx="812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12.03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829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21" grpId="0" animBg="1"/>
      <p:bldP spid="22" grpId="0"/>
      <p:bldP spid="23" grpId="0" animBg="1"/>
      <p:bldP spid="24" grpId="0" animBg="1"/>
      <p:bldP spid="25" grpId="0"/>
      <p:bldP spid="18" grpId="0"/>
      <p:bldP spid="27" grpId="0" animBg="1"/>
      <p:bldP spid="28" grpId="0"/>
      <p:bldP spid="29" grpId="0" animBg="1"/>
      <p:bldP spid="30" grpId="0"/>
      <p:bldP spid="31" grpId="0" animBg="1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836712"/>
            <a:ext cx="7527479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2. The Evolution Process of the Crisis</a:t>
            </a:r>
            <a:endParaRPr lang="zh-CN" altLang="en-US" sz="2800" b="1" dirty="0"/>
          </a:p>
        </p:txBody>
      </p:sp>
      <p:sp>
        <p:nvSpPr>
          <p:cNvPr id="2" name="右箭头 1"/>
          <p:cNvSpPr/>
          <p:nvPr/>
        </p:nvSpPr>
        <p:spPr>
          <a:xfrm>
            <a:off x="197768" y="2996952"/>
            <a:ext cx="8748464" cy="1584176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线形标注 2 20"/>
          <p:cNvSpPr/>
          <p:nvPr/>
        </p:nvSpPr>
        <p:spPr>
          <a:xfrm>
            <a:off x="323529" y="1700808"/>
            <a:ext cx="2448272" cy="1368152"/>
          </a:xfrm>
          <a:prstGeom prst="borderCallout2">
            <a:avLst>
              <a:gd name="adj1" fmla="val 101476"/>
              <a:gd name="adj2" fmla="val 6860"/>
              <a:gd name="adj3" fmla="val 114965"/>
              <a:gd name="adj4" fmla="val 6828"/>
              <a:gd name="adj5" fmla="val 131060"/>
              <a:gd name="adj6" fmla="val 684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UN Security Council condemned referendum</a:t>
            </a:r>
            <a:r>
              <a:rPr lang="en-US" altLang="zh-CN" b="1" dirty="0">
                <a:solidFill>
                  <a:schemeClr val="tx1"/>
                </a:solidFill>
              </a:rPr>
              <a:t> of Crimea as illegal. 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3" name="线形标注 2 22"/>
          <p:cNvSpPr/>
          <p:nvPr/>
        </p:nvSpPr>
        <p:spPr>
          <a:xfrm>
            <a:off x="251521" y="4542613"/>
            <a:ext cx="2160240" cy="1406667"/>
          </a:xfrm>
          <a:prstGeom prst="borderCallout2">
            <a:avLst>
              <a:gd name="adj1" fmla="val -24567"/>
              <a:gd name="adj2" fmla="val 44554"/>
              <a:gd name="adj3" fmla="val -8818"/>
              <a:gd name="adj4" fmla="val 45431"/>
              <a:gd name="adj5" fmla="val 2442"/>
              <a:gd name="adj6" fmla="val 4560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The result of Crimea's  referendum: </a:t>
            </a:r>
            <a:r>
              <a:rPr lang="en-US" altLang="zh-CN" b="1" dirty="0">
                <a:solidFill>
                  <a:srgbClr val="FF0000"/>
                </a:solidFill>
              </a:rPr>
              <a:t>95% of voters support union with Russia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4" name="线形标注 2 23"/>
          <p:cNvSpPr/>
          <p:nvPr/>
        </p:nvSpPr>
        <p:spPr>
          <a:xfrm>
            <a:off x="5148064" y="1628800"/>
            <a:ext cx="1293771" cy="1440160"/>
          </a:xfrm>
          <a:prstGeom prst="borderCallout2">
            <a:avLst>
              <a:gd name="adj1" fmla="val 102316"/>
              <a:gd name="adj2" fmla="val 44669"/>
              <a:gd name="adj3" fmla="val 110170"/>
              <a:gd name="adj4" fmla="val 26153"/>
              <a:gd name="adj5" fmla="val 149286"/>
              <a:gd name="adj6" fmla="val 2586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The West imposed </a:t>
            </a:r>
            <a:r>
              <a:rPr lang="en-US" altLang="zh-CN" b="1" dirty="0">
                <a:solidFill>
                  <a:srgbClr val="FF0000"/>
                </a:solidFill>
              </a:rPr>
              <a:t>new sanctions on Russia</a:t>
            </a:r>
            <a:r>
              <a:rPr lang="en-US" altLang="zh-CN" b="1" dirty="0">
                <a:solidFill>
                  <a:schemeClr val="tx1"/>
                </a:solidFill>
              </a:rPr>
              <a:t>. 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7" name="线形标注 2 26"/>
          <p:cNvSpPr/>
          <p:nvPr/>
        </p:nvSpPr>
        <p:spPr>
          <a:xfrm>
            <a:off x="6732240" y="1632336"/>
            <a:ext cx="1872208" cy="1364616"/>
          </a:xfrm>
          <a:prstGeom prst="borderCallout2">
            <a:avLst>
              <a:gd name="adj1" fmla="val 139207"/>
              <a:gd name="adj2" fmla="val 6412"/>
              <a:gd name="adj3" fmla="val 116519"/>
              <a:gd name="adj4" fmla="val 6074"/>
              <a:gd name="adj5" fmla="val 97565"/>
              <a:gd name="adj6" fmla="val 1841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Referendums</a:t>
            </a:r>
            <a:r>
              <a:rPr lang="en-US" altLang="zh-CN" b="1" dirty="0">
                <a:solidFill>
                  <a:schemeClr val="tx1"/>
                </a:solidFill>
              </a:rPr>
              <a:t> in </a:t>
            </a:r>
            <a:r>
              <a:rPr lang="en-US" altLang="zh-CN" b="1" dirty="0" err="1">
                <a:solidFill>
                  <a:srgbClr val="FF0000"/>
                </a:solidFill>
              </a:rPr>
              <a:t>Luhansk</a:t>
            </a:r>
            <a:r>
              <a:rPr lang="en-US" altLang="zh-CN" b="1" dirty="0">
                <a:solidFill>
                  <a:srgbClr val="FF0000"/>
                </a:solidFill>
              </a:rPr>
              <a:t> and Donetsk</a:t>
            </a:r>
            <a:r>
              <a:rPr lang="en-US" altLang="zh-CN" b="1" dirty="0">
                <a:solidFill>
                  <a:schemeClr val="tx1"/>
                </a:solidFill>
              </a:rPr>
              <a:t> stated to </a:t>
            </a:r>
            <a:r>
              <a:rPr lang="en-US" altLang="zh-CN" b="1" dirty="0">
                <a:solidFill>
                  <a:srgbClr val="FF0000"/>
                </a:solidFill>
              </a:rPr>
              <a:t>secede form Ukraine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8371902">
            <a:off x="180105" y="3585847"/>
            <a:ext cx="785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15.03</a:t>
            </a:r>
            <a:endParaRPr lang="zh-CN" altLang="en-US" sz="2000" b="1" dirty="0"/>
          </a:p>
        </p:txBody>
      </p:sp>
      <p:sp>
        <p:nvSpPr>
          <p:cNvPr id="30" name="TextBox 29"/>
          <p:cNvSpPr txBox="1"/>
          <p:nvPr/>
        </p:nvSpPr>
        <p:spPr>
          <a:xfrm rot="18371902">
            <a:off x="879786" y="3621726"/>
            <a:ext cx="885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16.03 </a:t>
            </a:r>
          </a:p>
        </p:txBody>
      </p:sp>
      <p:sp>
        <p:nvSpPr>
          <p:cNvPr id="31" name="TextBox 30"/>
          <p:cNvSpPr txBox="1"/>
          <p:nvPr/>
        </p:nvSpPr>
        <p:spPr>
          <a:xfrm rot="18371902">
            <a:off x="2411551" y="3647124"/>
            <a:ext cx="789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18.03</a:t>
            </a:r>
            <a:endParaRPr lang="zh-CN" altLang="en-US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812360" y="3558207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2014</a:t>
            </a:r>
            <a:endParaRPr lang="zh-CN" altLang="en-US" sz="2400" b="1" dirty="0"/>
          </a:p>
        </p:txBody>
      </p:sp>
      <p:sp>
        <p:nvSpPr>
          <p:cNvPr id="35" name="线形标注 2 34"/>
          <p:cNvSpPr/>
          <p:nvPr/>
        </p:nvSpPr>
        <p:spPr>
          <a:xfrm>
            <a:off x="2555775" y="4343739"/>
            <a:ext cx="1452872" cy="1627109"/>
          </a:xfrm>
          <a:prstGeom prst="borderCallout2">
            <a:avLst>
              <a:gd name="adj1" fmla="val 1139"/>
              <a:gd name="adj2" fmla="val 25007"/>
              <a:gd name="adj3" fmla="val -4314"/>
              <a:gd name="adj4" fmla="val 10401"/>
              <a:gd name="adj5" fmla="val -14703"/>
              <a:gd name="adj6" fmla="val 755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Putin signed treaty </a:t>
            </a:r>
            <a:r>
              <a:rPr lang="en-US" altLang="zh-CN" b="1" dirty="0">
                <a:solidFill>
                  <a:srgbClr val="FF0000"/>
                </a:solidFill>
              </a:rPr>
              <a:t>absorbing Crimea into Russia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7" name="线形标注 2 36"/>
          <p:cNvSpPr/>
          <p:nvPr/>
        </p:nvSpPr>
        <p:spPr>
          <a:xfrm>
            <a:off x="3059832" y="1628800"/>
            <a:ext cx="1897631" cy="1584176"/>
          </a:xfrm>
          <a:prstGeom prst="borderCallout2">
            <a:avLst>
              <a:gd name="adj1" fmla="val 99567"/>
              <a:gd name="adj2" fmla="val 41610"/>
              <a:gd name="adj3" fmla="val 106138"/>
              <a:gd name="adj4" fmla="val 25921"/>
              <a:gd name="adj5" fmla="val 132899"/>
              <a:gd name="adj6" fmla="val 2563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7 nations </a:t>
            </a:r>
            <a:r>
              <a:rPr lang="en-US" altLang="zh-CN" b="1" dirty="0">
                <a:solidFill>
                  <a:schemeClr val="tx1"/>
                </a:solidFill>
              </a:rPr>
              <a:t>agreed to </a:t>
            </a:r>
            <a:r>
              <a:rPr lang="en-US" altLang="zh-CN" b="1" dirty="0">
                <a:solidFill>
                  <a:srgbClr val="FF0000"/>
                </a:solidFill>
              </a:rPr>
              <a:t>hold a summit without Russia </a:t>
            </a:r>
            <a:r>
              <a:rPr lang="en-US" altLang="zh-CN" b="1" dirty="0">
                <a:solidFill>
                  <a:schemeClr val="tx1"/>
                </a:solidFill>
              </a:rPr>
              <a:t>until Russia changes course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38" name="线形标注 2 37"/>
          <p:cNvSpPr/>
          <p:nvPr/>
        </p:nvSpPr>
        <p:spPr>
          <a:xfrm>
            <a:off x="4306146" y="4542613"/>
            <a:ext cx="3578222" cy="1428235"/>
          </a:xfrm>
          <a:prstGeom prst="borderCallout2">
            <a:avLst>
              <a:gd name="adj1" fmla="val -37791"/>
              <a:gd name="adj2" fmla="val 14298"/>
              <a:gd name="adj3" fmla="val -14929"/>
              <a:gd name="adj4" fmla="val 14110"/>
              <a:gd name="adj5" fmla="val 596"/>
              <a:gd name="adj6" fmla="val 2882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Pro-Russia Protesters </a:t>
            </a:r>
            <a:r>
              <a:rPr lang="en-US" altLang="zh-CN" b="1" dirty="0">
                <a:solidFill>
                  <a:schemeClr val="tx1"/>
                </a:solidFill>
              </a:rPr>
              <a:t>occupied government buildings in Donetsk, </a:t>
            </a:r>
            <a:r>
              <a:rPr lang="en-US" altLang="zh-CN" b="1" dirty="0" err="1">
                <a:solidFill>
                  <a:schemeClr val="tx1"/>
                </a:solidFill>
              </a:rPr>
              <a:t>Luhansk</a:t>
            </a:r>
            <a:r>
              <a:rPr lang="en-US" altLang="zh-CN" b="1" dirty="0">
                <a:solidFill>
                  <a:schemeClr val="tx1"/>
                </a:solidFill>
              </a:rPr>
              <a:t> and </a:t>
            </a:r>
            <a:r>
              <a:rPr lang="en-US" altLang="zh-CN" b="1" dirty="0" err="1">
                <a:solidFill>
                  <a:schemeClr val="tx1"/>
                </a:solidFill>
              </a:rPr>
              <a:t>Kharkiv</a:t>
            </a:r>
            <a:r>
              <a:rPr lang="en-US" altLang="zh-CN" b="1" dirty="0">
                <a:solidFill>
                  <a:schemeClr val="tx1"/>
                </a:solidFill>
              </a:rPr>
              <a:t>, </a:t>
            </a:r>
            <a:r>
              <a:rPr lang="en-US" altLang="zh-CN" b="1" dirty="0">
                <a:solidFill>
                  <a:srgbClr val="FF0000"/>
                </a:solidFill>
              </a:rPr>
              <a:t>calling for a referendum on independence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18371902">
            <a:off x="3308844" y="3534682"/>
            <a:ext cx="912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24.03</a:t>
            </a:r>
            <a:endParaRPr lang="zh-CN" altLang="en-US" sz="2000" b="1" dirty="0"/>
          </a:p>
        </p:txBody>
      </p:sp>
      <p:sp>
        <p:nvSpPr>
          <p:cNvPr id="40" name="TextBox 39"/>
          <p:cNvSpPr txBox="1"/>
          <p:nvPr/>
        </p:nvSpPr>
        <p:spPr>
          <a:xfrm rot="18371902">
            <a:off x="4280685" y="3641066"/>
            <a:ext cx="804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06.04</a:t>
            </a:r>
            <a:endParaRPr lang="zh-CN" altLang="en-US" sz="2000" b="1" dirty="0"/>
          </a:p>
        </p:txBody>
      </p:sp>
      <p:sp>
        <p:nvSpPr>
          <p:cNvPr id="41" name="TextBox 40"/>
          <p:cNvSpPr txBox="1"/>
          <p:nvPr/>
        </p:nvSpPr>
        <p:spPr>
          <a:xfrm rot="18371902">
            <a:off x="5241786" y="3548406"/>
            <a:ext cx="1034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28.04</a:t>
            </a:r>
            <a:endParaRPr lang="zh-CN" altLang="en-US" sz="2000" b="1" dirty="0"/>
          </a:p>
        </p:txBody>
      </p:sp>
      <p:sp>
        <p:nvSpPr>
          <p:cNvPr id="22" name="TextBox 21"/>
          <p:cNvSpPr txBox="1"/>
          <p:nvPr/>
        </p:nvSpPr>
        <p:spPr>
          <a:xfrm rot="18371902">
            <a:off x="6616260" y="3436341"/>
            <a:ext cx="906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11.05-12.05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4666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 animBg="1"/>
      <p:bldP spid="27" grpId="0" animBg="1"/>
      <p:bldP spid="29" grpId="0"/>
      <p:bldP spid="30" grpId="0"/>
      <p:bldP spid="31" grpId="0"/>
      <p:bldP spid="35" grpId="0" animBg="1"/>
      <p:bldP spid="37" grpId="0" animBg="1"/>
      <p:bldP spid="38" grpId="0" animBg="1"/>
      <p:bldP spid="39" grpId="0"/>
      <p:bldP spid="40" grpId="0"/>
      <p:bldP spid="4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00904" y="1988840"/>
            <a:ext cx="8031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3.1 The Impacts on Russia</a:t>
            </a:r>
          </a:p>
        </p:txBody>
      </p:sp>
      <p:sp>
        <p:nvSpPr>
          <p:cNvPr id="19" name="流程图: 准备 18"/>
          <p:cNvSpPr/>
          <p:nvPr/>
        </p:nvSpPr>
        <p:spPr>
          <a:xfrm>
            <a:off x="3851920" y="3176972"/>
            <a:ext cx="2016224" cy="1152128"/>
          </a:xfrm>
          <a:prstGeom prst="flowChartPreparati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Economic slowdown of</a:t>
            </a:r>
          </a:p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Russia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904" y="980728"/>
            <a:ext cx="752748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The Impacts of the Crisis</a:t>
            </a:r>
            <a:endParaRPr lang="zh-CN" altLang="en-US" sz="2800" b="1" dirty="0"/>
          </a:p>
        </p:txBody>
      </p:sp>
      <p:sp>
        <p:nvSpPr>
          <p:cNvPr id="3" name="流程图: 过程 2"/>
          <p:cNvSpPr/>
          <p:nvPr/>
        </p:nvSpPr>
        <p:spPr>
          <a:xfrm>
            <a:off x="520624" y="2659844"/>
            <a:ext cx="2257762" cy="1129196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Overdependence on export and energy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8" name="流程图: 过程 7"/>
          <p:cNvSpPr/>
          <p:nvPr/>
        </p:nvSpPr>
        <p:spPr>
          <a:xfrm>
            <a:off x="539552" y="3861048"/>
            <a:ext cx="2266547" cy="936104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</a:rPr>
              <a:t>Bad investment environment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6" name="虚尾箭头 5"/>
          <p:cNvSpPr/>
          <p:nvPr/>
        </p:nvSpPr>
        <p:spPr>
          <a:xfrm>
            <a:off x="2915816" y="3212976"/>
            <a:ext cx="936104" cy="1152128"/>
          </a:xfrm>
          <a:prstGeom prst="striped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过程 10"/>
          <p:cNvSpPr/>
          <p:nvPr/>
        </p:nvSpPr>
        <p:spPr>
          <a:xfrm>
            <a:off x="7092280" y="2996952"/>
            <a:ext cx="1800200" cy="1368152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</a:rPr>
              <a:t>Annexation</a:t>
            </a:r>
          </a:p>
          <a:p>
            <a:pPr algn="ctr"/>
            <a:r>
              <a:rPr lang="en-US" altLang="zh-CN" sz="2400" b="1" dirty="0">
                <a:solidFill>
                  <a:srgbClr val="FF0000"/>
                </a:solidFill>
              </a:rPr>
              <a:t> of Crimea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左箭头 9"/>
          <p:cNvSpPr/>
          <p:nvPr/>
        </p:nvSpPr>
        <p:spPr>
          <a:xfrm>
            <a:off x="5868144" y="3320988"/>
            <a:ext cx="1224136" cy="82809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worsen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85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8" grpId="0" animBg="1"/>
      <p:bldP spid="6" grpId="0" animBg="1"/>
      <p:bldP spid="11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904" y="980728"/>
            <a:ext cx="752748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The Impacts of the Crisis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0904" y="1844824"/>
            <a:ext cx="80315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3.1 The Impacts on Russia</a:t>
            </a:r>
          </a:p>
          <a:p>
            <a:endParaRPr lang="en-US" altLang="zh-CN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Deteriorate the Russia’s international political relations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Undermine the confidence  among investors, business and consumers; Outflow of capital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Reduce the Fixed assets investment and Corporate investment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Bring risk to the export of energy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Currency devaluation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Stagflation</a:t>
            </a:r>
          </a:p>
          <a:p>
            <a:r>
              <a:rPr lang="en-US" altLang="zh-CN" sz="2400" b="1" dirty="0"/>
              <a:t>     ——Economic stagnation and currency inflation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3533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72008" y="988999"/>
            <a:ext cx="8964488" cy="4924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8100">
            <a:solidFill>
              <a:srgbClr val="0F049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600" b="1" dirty="0"/>
              <a:t>History</a:t>
            </a:r>
            <a:endParaRPr lang="zh-CN" altLang="en-US" sz="2800" b="1" dirty="0"/>
          </a:p>
        </p:txBody>
      </p:sp>
      <p:sp>
        <p:nvSpPr>
          <p:cNvPr id="6" name="TextBox 7"/>
          <p:cNvSpPr txBox="1"/>
          <p:nvPr/>
        </p:nvSpPr>
        <p:spPr>
          <a:xfrm>
            <a:off x="695649" y="2132856"/>
            <a:ext cx="7764139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1.  	Introduction (History before 1918) 	</a:t>
            </a:r>
            <a:endParaRPr lang="zh-CN" altLang="en-US" sz="2400" b="1" dirty="0"/>
          </a:p>
        </p:txBody>
      </p:sp>
      <p:sp>
        <p:nvSpPr>
          <p:cNvPr id="7" name="TextBox 10"/>
          <p:cNvSpPr txBox="1"/>
          <p:nvPr/>
        </p:nvSpPr>
        <p:spPr>
          <a:xfrm>
            <a:off x="684213" y="4479503"/>
            <a:ext cx="7775575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3. 	Russian Federation (History since 1992)</a:t>
            </a:r>
            <a:endParaRPr lang="zh-CN" altLang="en-US" sz="2400" b="1" dirty="0"/>
          </a:p>
        </p:txBody>
      </p:sp>
      <p:sp>
        <p:nvSpPr>
          <p:cNvPr id="8" name="TextBox 12"/>
          <p:cNvSpPr txBox="1"/>
          <p:nvPr/>
        </p:nvSpPr>
        <p:spPr>
          <a:xfrm>
            <a:off x="684213" y="3284984"/>
            <a:ext cx="7775575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2.  	Soviet Union (History between 1918 and 1991)	</a:t>
            </a:r>
            <a:endParaRPr lang="zh-CN" altLang="en-US" sz="24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5796136" y="5877272"/>
            <a:ext cx="2663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spc="300" dirty="0"/>
              <a:t>Dominik Steinborn</a:t>
            </a:r>
          </a:p>
        </p:txBody>
      </p:sp>
    </p:spTree>
    <p:extLst>
      <p:ext uri="{BB962C8B-B14F-4D97-AF65-F5344CB8AC3E}">
        <p14:creationId xmlns:p14="http://schemas.microsoft.com/office/powerpoint/2010/main" val="420000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图表 5"/>
          <p:cNvGraphicFramePr>
            <a:graphicFrameLocks/>
          </p:cNvGraphicFramePr>
          <p:nvPr>
            <p:extLst/>
          </p:nvPr>
        </p:nvGraphicFramePr>
        <p:xfrm>
          <a:off x="827585" y="1700808"/>
          <a:ext cx="7056783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584" y="980728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Russia: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17578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904" y="980728"/>
            <a:ext cx="752748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The Impacts of the Crisis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0904" y="1844824"/>
            <a:ext cx="80315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3.1 The Impacts on Russia</a:t>
            </a:r>
          </a:p>
          <a:p>
            <a:endParaRPr lang="en-US" altLang="zh-CN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Deteriorate the Russia’s international political relations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Undermine the confidence  among investors, business and consumers; Outflow of capital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Reduce the Fixed assets investment and Corporate investment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Bring risk to the export of energy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Currency devaluation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Stagflation</a:t>
            </a:r>
          </a:p>
          <a:p>
            <a:r>
              <a:rPr lang="en-US" altLang="zh-CN" sz="2400" b="1" dirty="0"/>
              <a:t>     ——Economic stagnation and currency inflation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29239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980728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Russia:</a:t>
            </a:r>
            <a:endParaRPr lang="zh-CN" altLang="en-US" sz="3200" b="1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C343ACC-C1FF-426C-A6D7-56E96811FF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" y="1579348"/>
            <a:ext cx="9144000" cy="184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789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4" y="404664"/>
            <a:ext cx="8812508" cy="6048672"/>
          </a:xfrm>
        </p:spPr>
      </p:pic>
      <p:sp>
        <p:nvSpPr>
          <p:cNvPr id="5" name="Textfeld 4"/>
          <p:cNvSpPr txBox="1"/>
          <p:nvPr/>
        </p:nvSpPr>
        <p:spPr>
          <a:xfrm>
            <a:off x="4860032" y="76470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Low </a:t>
            </a:r>
            <a:r>
              <a:rPr lang="de-DE" dirty="0" err="1"/>
              <a:t>Oil</a:t>
            </a:r>
            <a:r>
              <a:rPr lang="de-DE" dirty="0"/>
              <a:t> Price + EU Trade </a:t>
            </a:r>
            <a:r>
              <a:rPr lang="de-DE" dirty="0" err="1"/>
              <a:t>Reduction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5757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303091"/>
            <a:ext cx="8964488" cy="6294261"/>
          </a:xfrm>
        </p:spPr>
      </p:pic>
    </p:spTree>
    <p:extLst>
      <p:ext uri="{BB962C8B-B14F-4D97-AF65-F5344CB8AC3E}">
        <p14:creationId xmlns:p14="http://schemas.microsoft.com/office/powerpoint/2010/main" val="19855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4" y="274638"/>
            <a:ext cx="8657902" cy="6322714"/>
          </a:xfrm>
        </p:spPr>
      </p:pic>
    </p:spTree>
    <p:extLst>
      <p:ext uri="{BB962C8B-B14F-4D97-AF65-F5344CB8AC3E}">
        <p14:creationId xmlns:p14="http://schemas.microsoft.com/office/powerpoint/2010/main" val="1483310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904" y="980728"/>
            <a:ext cx="752748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The Impacts of the Crisis</a:t>
            </a:r>
            <a:endParaRPr lang="zh-CN" altLang="en-US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00904" y="1988840"/>
            <a:ext cx="8031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3.2 The Impacts on world economy </a:t>
            </a:r>
          </a:p>
          <a:p>
            <a:endParaRPr lang="en-US" altLang="zh-CN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The import and export of energy and agriculture products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Capital Flow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Lower stock price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Higher gold price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Slower economic growth in Europe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/>
              <a:t>Higher energy price, particularly in Europe</a:t>
            </a:r>
          </a:p>
          <a:p>
            <a:endParaRPr lang="en-US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21886094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72008" y="988999"/>
            <a:ext cx="8964488" cy="4924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8100">
            <a:solidFill>
              <a:srgbClr val="0F049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600" dirty="0"/>
              <a:t>PROBLEMS:  </a:t>
            </a:r>
            <a:r>
              <a:rPr lang="en-US" altLang="zh-CN" sz="2600" b="1" dirty="0"/>
              <a:t>Russia </a:t>
            </a:r>
            <a:r>
              <a:rPr lang="en-US" altLang="zh-CN" sz="2600" dirty="0"/>
              <a:t>- marked by </a:t>
            </a:r>
            <a:r>
              <a:rPr lang="en-US" altLang="zh-CN" sz="2600" b="1" dirty="0"/>
              <a:t>extremes</a:t>
            </a:r>
            <a:endParaRPr lang="zh-CN" altLang="en-US" sz="2800" b="1" dirty="0"/>
          </a:p>
        </p:txBody>
      </p:sp>
      <p:sp>
        <p:nvSpPr>
          <p:cNvPr id="6" name="TextBox 7"/>
          <p:cNvSpPr txBox="1"/>
          <p:nvPr/>
        </p:nvSpPr>
        <p:spPr>
          <a:xfrm>
            <a:off x="695649" y="2132856"/>
            <a:ext cx="7764139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1.  	Environmental Problems 	</a:t>
            </a:r>
            <a:endParaRPr lang="zh-CN" altLang="en-US" sz="2400" b="1" dirty="0"/>
          </a:p>
        </p:txBody>
      </p:sp>
      <p:sp>
        <p:nvSpPr>
          <p:cNvPr id="7" name="TextBox 10"/>
          <p:cNvSpPr txBox="1"/>
          <p:nvPr/>
        </p:nvSpPr>
        <p:spPr>
          <a:xfrm>
            <a:off x="684213" y="4479503"/>
            <a:ext cx="7775575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3. 	Economical Problems</a:t>
            </a:r>
            <a:endParaRPr lang="zh-CN" altLang="en-US" sz="2400" b="1" dirty="0"/>
          </a:p>
        </p:txBody>
      </p:sp>
      <p:sp>
        <p:nvSpPr>
          <p:cNvPr id="8" name="TextBox 12"/>
          <p:cNvSpPr txBox="1"/>
          <p:nvPr/>
        </p:nvSpPr>
        <p:spPr>
          <a:xfrm>
            <a:off x="684213" y="3284984"/>
            <a:ext cx="7775575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2.  	Social Problems	</a:t>
            </a:r>
            <a:endParaRPr lang="zh-CN" altLang="en-US" sz="24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6300192" y="5877272"/>
            <a:ext cx="2159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spc="300" dirty="0"/>
              <a:t>Hannah Ludwig </a:t>
            </a:r>
          </a:p>
        </p:txBody>
      </p:sp>
    </p:spTree>
    <p:extLst>
      <p:ext uri="{BB962C8B-B14F-4D97-AF65-F5344CB8AC3E}">
        <p14:creationId xmlns:p14="http://schemas.microsoft.com/office/powerpoint/2010/main" val="10774268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/>
          <p:nvPr/>
        </p:nvSpPr>
        <p:spPr>
          <a:xfrm>
            <a:off x="683567" y="900057"/>
            <a:ext cx="777622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1. Environmental Problems</a:t>
            </a:r>
            <a:endParaRPr lang="zh-CN" altLang="en-US" sz="28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683569" y="1628800"/>
            <a:ext cx="77762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Size 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17 </a:t>
            </a:r>
            <a:r>
              <a:rPr lang="en-US" sz="2400" b="1" dirty="0" err="1"/>
              <a:t>mio</a:t>
            </a:r>
            <a:r>
              <a:rPr lang="en-US" sz="2400" b="1" dirty="0"/>
              <a:t>. </a:t>
            </a:r>
            <a:r>
              <a:rPr lang="en-US" sz="2400" b="1" dirty="0" err="1"/>
              <a:t>sq</a:t>
            </a:r>
            <a:r>
              <a:rPr lang="en-US" sz="2400" b="1" dirty="0"/>
              <a:t> km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11,4 % of planet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Climate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3 different climate zones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Arctic, Subarctic, Subtropical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Population Density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8,5 inhabitants per </a:t>
            </a:r>
            <a:r>
              <a:rPr lang="en-US" sz="2400" b="1" dirty="0" err="1"/>
              <a:t>sq</a:t>
            </a:r>
            <a:r>
              <a:rPr lang="en-US" sz="2400" b="1" dirty="0"/>
              <a:t> km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-273" r="5901" b="-273"/>
          <a:stretch/>
        </p:blipFill>
        <p:spPr>
          <a:xfrm>
            <a:off x="4211960" y="1578030"/>
            <a:ext cx="4773772" cy="236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44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/>
          <p:nvPr/>
        </p:nvSpPr>
        <p:spPr>
          <a:xfrm>
            <a:off x="683567" y="900057"/>
            <a:ext cx="777622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2. Social Problems</a:t>
            </a:r>
            <a:endParaRPr lang="zh-CN" altLang="en-US" sz="28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683569" y="1628800"/>
            <a:ext cx="777622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Fertility Rate &amp; Abortions </a:t>
            </a:r>
          </a:p>
          <a:p>
            <a:pPr lvl="2">
              <a:lnSpc>
                <a:spcPct val="150000"/>
              </a:lnSpc>
            </a:pPr>
            <a:r>
              <a:rPr lang="en-US" sz="1700" dirty="0"/>
              <a:t>Fertility Rate in 2013: Russia 1,61 – Germany 1,43</a:t>
            </a:r>
          </a:p>
          <a:p>
            <a:pPr lvl="2">
              <a:lnSpc>
                <a:spcPct val="150000"/>
              </a:lnSpc>
            </a:pPr>
            <a:r>
              <a:rPr lang="en-US" sz="1700" dirty="0"/>
              <a:t>Abortions in 2012: Russia 814,149 – Germany 106,815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Life Expectancy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Men: 64,7 / Women: 71,9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	</a:t>
            </a:r>
            <a:r>
              <a:rPr lang="en-US" sz="1700" dirty="0"/>
              <a:t>Probability of 48 % for men to die between 15 – 60 years of age.</a:t>
            </a:r>
          </a:p>
          <a:p>
            <a:pPr lvl="1">
              <a:lnSpc>
                <a:spcPct val="150000"/>
              </a:lnSpc>
            </a:pPr>
            <a:r>
              <a:rPr lang="en-US" sz="1700" dirty="0"/>
              <a:t>	Germany: 11,2 %  / Japan: 9,2 %</a:t>
            </a:r>
            <a:r>
              <a:rPr lang="en-US" dirty="0"/>
              <a:t>	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Alcoholism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 </a:t>
            </a:r>
            <a:r>
              <a:rPr lang="en-US" sz="2000" b="1" dirty="0"/>
              <a:t>Alcohol Consumption per capita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	</a:t>
            </a:r>
            <a:r>
              <a:rPr lang="en-US" sz="1700" dirty="0"/>
              <a:t>Russia 19 liters -  Germany 9,5 liters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Population Decline: </a:t>
            </a:r>
            <a:r>
              <a:rPr lang="en-US" sz="2000" dirty="0"/>
              <a:t>by 2050 from currently  142 Mio to 100 Mio. </a:t>
            </a:r>
          </a:p>
        </p:txBody>
      </p:sp>
    </p:spTree>
    <p:extLst>
      <p:ext uri="{BB962C8B-B14F-4D97-AF65-F5344CB8AC3E}">
        <p14:creationId xmlns:p14="http://schemas.microsoft.com/office/powerpoint/2010/main" val="34492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/>
          <p:nvPr/>
        </p:nvSpPr>
        <p:spPr>
          <a:xfrm>
            <a:off x="683567" y="900057"/>
            <a:ext cx="777622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1. Introduction (History before 1918) </a:t>
            </a:r>
            <a:endParaRPr lang="zh-CN" altLang="en-US" sz="28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683569" y="1628800"/>
            <a:ext cx="77762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No Natural Borders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15</a:t>
            </a:r>
            <a:r>
              <a:rPr lang="en-US" sz="2400" b="1" baseline="30000" dirty="0"/>
              <a:t>th</a:t>
            </a:r>
            <a:r>
              <a:rPr lang="en-US" sz="2400" b="1" dirty="0"/>
              <a:t> century: Ivan the Great defeats Mongols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Tsardom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Centuries full of conflicts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Which form of government?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Centralization vs. Decentralization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February revolution 1917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October revolution</a:t>
            </a:r>
          </a:p>
        </p:txBody>
      </p:sp>
    </p:spTree>
    <p:extLst>
      <p:ext uri="{BB962C8B-B14F-4D97-AF65-F5344CB8AC3E}">
        <p14:creationId xmlns:p14="http://schemas.microsoft.com/office/powerpoint/2010/main" val="28189984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7"/>
          <p:cNvSpPr txBox="1"/>
          <p:nvPr/>
        </p:nvSpPr>
        <p:spPr>
          <a:xfrm>
            <a:off x="683567" y="900057"/>
            <a:ext cx="777622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Economical Problems</a:t>
            </a:r>
            <a:endParaRPr lang="zh-CN" altLang="en-US" sz="28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683569" y="1628800"/>
            <a:ext cx="77762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GDP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2013: 1,3 trillion </a:t>
            </a:r>
            <a:r>
              <a:rPr lang="en-US" sz="2400" b="1" dirty="0"/>
              <a:t>€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 GDP – per capita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$18,100  </a:t>
            </a:r>
            <a:r>
              <a:rPr lang="en-US" dirty="0"/>
              <a:t>	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Export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 380 billion € per year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80 % from oil, gas and metal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Unemployment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Low rate ( 5,8 ) but deceptive </a:t>
            </a:r>
          </a:p>
        </p:txBody>
      </p:sp>
    </p:spTree>
    <p:extLst>
      <p:ext uri="{BB962C8B-B14F-4D97-AF65-F5344CB8AC3E}">
        <p14:creationId xmlns:p14="http://schemas.microsoft.com/office/powerpoint/2010/main" val="3459858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t="8449" r="51938" b="63288"/>
          <a:stretch/>
        </p:blipFill>
        <p:spPr>
          <a:xfrm>
            <a:off x="1691680" y="4821764"/>
            <a:ext cx="3888432" cy="1559564"/>
          </a:xfrm>
          <a:prstGeom prst="rect">
            <a:avLst/>
          </a:prstGeom>
        </p:spPr>
      </p:pic>
      <p:pic>
        <p:nvPicPr>
          <p:cNvPr id="3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7"/>
          <p:cNvSpPr txBox="1"/>
          <p:nvPr/>
        </p:nvSpPr>
        <p:spPr>
          <a:xfrm>
            <a:off x="683567" y="900057"/>
            <a:ext cx="777622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Economical Problems</a:t>
            </a:r>
            <a:endParaRPr lang="zh-CN" altLang="en-US" sz="28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708649" y="1558630"/>
            <a:ext cx="777621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International Competitiveness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Index Rank 64 </a:t>
            </a:r>
            <a:r>
              <a:rPr lang="en-US" sz="2000" dirty="0"/>
              <a:t>	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Professionals leave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1/3 of professionals think of moving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b="1" dirty="0"/>
              <a:t>70 % of students think of leaving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Corruption &amp; Tax Rates and Tax Regulations</a:t>
            </a:r>
          </a:p>
        </p:txBody>
      </p:sp>
    </p:spTree>
    <p:extLst>
      <p:ext uri="{BB962C8B-B14F-4D97-AF65-F5344CB8AC3E}">
        <p14:creationId xmlns:p14="http://schemas.microsoft.com/office/powerpoint/2010/main" val="31632208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008" y="988999"/>
            <a:ext cx="8964488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8100">
            <a:solidFill>
              <a:srgbClr val="0F0498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600" dirty="0"/>
              <a:t>FUTURE:</a:t>
            </a:r>
            <a:r>
              <a:rPr lang="en-US" altLang="zh-CN" sz="2800" dirty="0"/>
              <a:t> </a:t>
            </a:r>
            <a:r>
              <a:rPr lang="en-US" altLang="zh-CN" sz="2800" b="1" dirty="0"/>
              <a:t>Ukraine Crisis</a:t>
            </a:r>
            <a:r>
              <a:rPr lang="en-US" altLang="zh-CN" sz="2800" dirty="0"/>
              <a:t> and </a:t>
            </a:r>
            <a:r>
              <a:rPr lang="en-US" altLang="zh-CN" sz="2800" b="1" dirty="0"/>
              <a:t>Annexation of Crimea by Russia </a:t>
            </a:r>
            <a:endParaRPr lang="zh-CN" alt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95649" y="2132856"/>
            <a:ext cx="7764139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1. Trading partners</a:t>
            </a:r>
            <a:endParaRPr lang="zh-CN" alt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4213" y="4479503"/>
            <a:ext cx="7775575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3. Economic Forecast</a:t>
            </a:r>
          </a:p>
          <a:p>
            <a:r>
              <a:rPr lang="en-US" altLang="zh-CN" sz="2400" b="1" dirty="0"/>
              <a:t>	3.1 Short-term</a:t>
            </a:r>
          </a:p>
          <a:p>
            <a:r>
              <a:rPr lang="en-US" altLang="zh-CN" sz="2400" b="1" dirty="0"/>
              <a:t>	3.2 Long-term</a:t>
            </a:r>
            <a:endParaRPr lang="zh-CN" alt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84213" y="3284984"/>
            <a:ext cx="7775575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/>
              <a:t>  2. Consequences of the Crimean Crisis</a:t>
            </a:r>
            <a:endParaRPr lang="zh-CN" altLang="en-US" sz="2400" b="1" dirty="0"/>
          </a:p>
        </p:txBody>
      </p:sp>
      <p:sp>
        <p:nvSpPr>
          <p:cNvPr id="2" name="Textfeld 1"/>
          <p:cNvSpPr txBox="1"/>
          <p:nvPr/>
        </p:nvSpPr>
        <p:spPr>
          <a:xfrm>
            <a:off x="6588224" y="6043354"/>
            <a:ext cx="187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spc="300" dirty="0"/>
              <a:t>Elena Bauer </a:t>
            </a:r>
          </a:p>
        </p:txBody>
      </p:sp>
    </p:spTree>
    <p:extLst>
      <p:ext uri="{BB962C8B-B14F-4D97-AF65-F5344CB8AC3E}">
        <p14:creationId xmlns:p14="http://schemas.microsoft.com/office/powerpoint/2010/main" val="36201984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7" y="900057"/>
            <a:ext cx="777622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1. Trading partners</a:t>
            </a:r>
            <a:endParaRPr lang="zh-CN" altLang="en-US" sz="28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683569" y="1628800"/>
            <a:ext cx="77762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The European Union member states</a:t>
            </a:r>
            <a:endParaRPr lang="de-DE" sz="2400" b="1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most important trading partner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cover 50% of volume of trade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cover 75% of investment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mutual dependence (for example in energy field)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45% of the European demand for natural gas is covered by Russia </a:t>
            </a:r>
          </a:p>
        </p:txBody>
      </p:sp>
    </p:spTree>
    <p:extLst>
      <p:ext uri="{BB962C8B-B14F-4D97-AF65-F5344CB8AC3E}">
        <p14:creationId xmlns:p14="http://schemas.microsoft.com/office/powerpoint/2010/main" val="36461902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1. Trading partners</a:t>
            </a:r>
            <a:endParaRPr lang="zh-CN" altLang="en-US" sz="28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683568" y="1628800"/>
            <a:ext cx="79208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dirty="0"/>
              <a:t> Germany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Russia is the most significant energy supplier for Germany</a:t>
            </a:r>
            <a:endParaRPr lang="de-DE" sz="2400" b="1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400" b="1" dirty="0" err="1">
                <a:sym typeface="Wingdings" panose="05000000000000000000" pitchFamily="2" charset="2"/>
              </a:rPr>
              <a:t>exports</a:t>
            </a:r>
            <a:r>
              <a:rPr lang="de-DE" sz="2400" b="1" dirty="0"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sym typeface="Wingdings" panose="05000000000000000000" pitchFamily="2" charset="2"/>
              </a:rPr>
              <a:t>from</a:t>
            </a:r>
            <a:r>
              <a:rPr lang="de-DE" sz="2400" b="1" dirty="0"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sym typeface="Wingdings" panose="05000000000000000000" pitchFamily="2" charset="2"/>
              </a:rPr>
              <a:t>Russia</a:t>
            </a:r>
            <a:r>
              <a:rPr lang="de-DE" sz="2400" b="1" dirty="0"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sym typeface="Wingdings" panose="05000000000000000000" pitchFamily="2" charset="2"/>
              </a:rPr>
              <a:t>to</a:t>
            </a:r>
            <a:r>
              <a:rPr lang="de-DE" sz="2400" b="1" dirty="0">
                <a:sym typeface="Wingdings" panose="05000000000000000000" pitchFamily="2" charset="2"/>
              </a:rPr>
              <a:t> Germany </a:t>
            </a:r>
            <a:r>
              <a:rPr lang="de-DE" sz="2400" b="1" dirty="0" err="1">
                <a:sym typeface="Wingdings" panose="05000000000000000000" pitchFamily="2" charset="2"/>
              </a:rPr>
              <a:t>are</a:t>
            </a:r>
            <a:r>
              <a:rPr lang="de-DE" sz="2400" b="1" dirty="0"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sym typeface="Wingdings" panose="05000000000000000000" pitchFamily="2" charset="2"/>
              </a:rPr>
              <a:t>about</a:t>
            </a:r>
            <a:r>
              <a:rPr lang="de-DE" sz="2400" b="1" dirty="0">
                <a:sym typeface="Wingdings" panose="05000000000000000000" pitchFamily="2" charset="2"/>
              </a:rPr>
              <a:t> 40.14 </a:t>
            </a:r>
            <a:r>
              <a:rPr lang="de-DE" sz="2400" b="1" dirty="0" err="1">
                <a:sym typeface="Wingdings" panose="05000000000000000000" pitchFamily="2" charset="2"/>
              </a:rPr>
              <a:t>billion</a:t>
            </a:r>
            <a:r>
              <a:rPr lang="de-DE" sz="2400" b="1" dirty="0"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sym typeface="Wingdings" panose="05000000000000000000" pitchFamily="2" charset="2"/>
              </a:rPr>
              <a:t>euro</a:t>
            </a:r>
            <a:r>
              <a:rPr lang="de-DE" sz="2400" b="1" dirty="0"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sym typeface="Wingdings" panose="05000000000000000000" pitchFamily="2" charset="2"/>
              </a:rPr>
              <a:t>worth</a:t>
            </a:r>
            <a:endParaRPr lang="de-DE" sz="2400" b="1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400" b="1" dirty="0" err="1"/>
              <a:t>partnership</a:t>
            </a:r>
            <a:r>
              <a:rPr lang="de-DE" sz="2400" b="1" dirty="0"/>
              <a:t> on </a:t>
            </a:r>
            <a:r>
              <a:rPr lang="de-DE" sz="2400" b="1" dirty="0" err="1"/>
              <a:t>modernization</a:t>
            </a:r>
            <a:r>
              <a:rPr lang="de-DE" sz="2400" b="1" dirty="0"/>
              <a:t> </a:t>
            </a:r>
            <a:r>
              <a:rPr lang="de-DE" sz="2400" b="1" dirty="0" err="1"/>
              <a:t>since</a:t>
            </a:r>
            <a:r>
              <a:rPr lang="de-DE" sz="2400" b="1" dirty="0"/>
              <a:t> 2008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Germany and Russia rely on each other</a:t>
            </a:r>
            <a:endParaRPr lang="de-DE" sz="2400" b="1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23078879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1. Trading partners</a:t>
            </a:r>
            <a:endParaRPr lang="zh-CN" altLang="en-US" sz="2800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683568" y="1556792"/>
            <a:ext cx="77762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dirty="0"/>
              <a:t>China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want to further intensify their economic relation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400" b="1" dirty="0" err="1"/>
              <a:t>focus</a:t>
            </a:r>
            <a:r>
              <a:rPr lang="de-DE" sz="2400" b="1" dirty="0"/>
              <a:t> on </a:t>
            </a:r>
            <a:r>
              <a:rPr lang="de-DE" sz="2400" b="1" dirty="0" err="1"/>
              <a:t>innovation</a:t>
            </a:r>
            <a:r>
              <a:rPr lang="de-DE" sz="2400" b="1" dirty="0"/>
              <a:t> </a:t>
            </a:r>
            <a:r>
              <a:rPr lang="de-DE" sz="2400" b="1" dirty="0" err="1"/>
              <a:t>and</a:t>
            </a:r>
            <a:r>
              <a:rPr lang="de-DE" sz="2400" b="1" dirty="0"/>
              <a:t> </a:t>
            </a:r>
            <a:r>
              <a:rPr lang="de-DE" sz="2400" b="1" dirty="0" err="1"/>
              <a:t>technology</a:t>
            </a:r>
            <a:r>
              <a:rPr lang="de-DE" sz="2400" b="1" dirty="0"/>
              <a:t>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China´s volume of trade with Russia was 10% in 2013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n-US" sz="2400" b="1" dirty="0"/>
              <a:t>APEC (Asia-Pacific Economic Cooperation)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second most important trading partner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APEC´s volume of trade with Russia was 24.3 % in 2013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3792290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638"/>
            <a:ext cx="8892480" cy="6298183"/>
          </a:xfrm>
        </p:spPr>
      </p:pic>
    </p:spTree>
    <p:extLst>
      <p:ext uri="{BB962C8B-B14F-4D97-AF65-F5344CB8AC3E}">
        <p14:creationId xmlns:p14="http://schemas.microsoft.com/office/powerpoint/2010/main" val="22958465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2. Consequences of the Crimean Crisis</a:t>
            </a:r>
            <a:endParaRPr lang="zh-CN" altLang="en-US" sz="28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695325" y="1556792"/>
            <a:ext cx="77644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several sanction against Russia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denied travel visas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ym typeface="Wingdings" panose="05000000000000000000" pitchFamily="2" charset="2"/>
              </a:rPr>
              <a:t>fr</a:t>
            </a:r>
            <a:r>
              <a:rPr lang="en-US" sz="2400" b="1" dirty="0"/>
              <a:t>ozen accounts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increase of gas price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ym typeface="Wingdings" panose="05000000000000000000" pitchFamily="2" charset="2"/>
              </a:rPr>
              <a:t>exclusion </a:t>
            </a:r>
            <a:r>
              <a:rPr lang="en-US" sz="2400" b="1" dirty="0"/>
              <a:t>from the G8 membership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400" b="1" dirty="0" err="1">
                <a:sym typeface="Wingdings" panose="05000000000000000000" pitchFamily="2" charset="2"/>
              </a:rPr>
              <a:t>isolation</a:t>
            </a:r>
            <a:r>
              <a:rPr lang="de-DE" sz="2400" b="1" dirty="0"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sym typeface="Wingdings" panose="05000000000000000000" pitchFamily="2" charset="2"/>
              </a:rPr>
              <a:t>from</a:t>
            </a:r>
            <a:r>
              <a:rPr lang="de-DE" sz="2400" b="1" dirty="0"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sym typeface="Wingdings" panose="05000000000000000000" pitchFamily="2" charset="2"/>
              </a:rPr>
              <a:t>most</a:t>
            </a:r>
            <a:r>
              <a:rPr lang="de-DE" sz="2400" b="1" dirty="0">
                <a:sym typeface="Wingdings" panose="05000000000000000000" pitchFamily="2" charset="2"/>
              </a:rPr>
              <a:t> international </a:t>
            </a:r>
            <a:r>
              <a:rPr lang="de-DE" sz="2400" b="1" dirty="0" err="1">
                <a:sym typeface="Wingdings" panose="05000000000000000000" pitchFamily="2" charset="2"/>
              </a:rPr>
              <a:t>organisations</a:t>
            </a:r>
            <a:endParaRPr lang="de-DE" sz="2400" b="1" dirty="0"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NATO stopped military and civilian cooperation with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     Russia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33098802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Economic forecast</a:t>
            </a:r>
            <a:endParaRPr lang="zh-CN" altLang="en-US" sz="2800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670446" y="1628800"/>
            <a:ext cx="77893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dirty="0"/>
              <a:t>Short-term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400" b="1" dirty="0"/>
              <a:t>a </a:t>
            </a:r>
            <a:r>
              <a:rPr lang="de-DE" sz="2400" b="1" dirty="0" err="1"/>
              <a:t>lot</a:t>
            </a:r>
            <a:r>
              <a:rPr lang="de-DE" sz="2400" b="1" dirty="0"/>
              <a:t> </a:t>
            </a:r>
            <a:r>
              <a:rPr lang="de-DE" sz="2400" b="1" dirty="0" err="1"/>
              <a:t>of</a:t>
            </a:r>
            <a:r>
              <a:rPr lang="de-DE" sz="2400" b="1" dirty="0"/>
              <a:t> countries </a:t>
            </a:r>
            <a:r>
              <a:rPr lang="de-DE" sz="2400" b="1" dirty="0" err="1"/>
              <a:t>depend</a:t>
            </a:r>
            <a:r>
              <a:rPr lang="de-DE" sz="2400" b="1" dirty="0"/>
              <a:t> on </a:t>
            </a:r>
            <a:r>
              <a:rPr lang="de-DE" sz="2400" b="1" dirty="0" err="1"/>
              <a:t>Russia´s</a:t>
            </a:r>
            <a:r>
              <a:rPr lang="de-DE" sz="2400" b="1" dirty="0"/>
              <a:t> </a:t>
            </a:r>
            <a:r>
              <a:rPr lang="de-DE" sz="2400" b="1" dirty="0" err="1"/>
              <a:t>natural</a:t>
            </a:r>
            <a:r>
              <a:rPr lang="de-DE" sz="2400" b="1" dirty="0"/>
              <a:t> </a:t>
            </a:r>
            <a:r>
              <a:rPr lang="de-DE" sz="2400" b="1" dirty="0" err="1"/>
              <a:t>resources</a:t>
            </a:r>
            <a:endParaRPr lang="de-DE" sz="2400" b="1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contractual obligations bind Europe to Russia´s delivery of gas even beyond 2020</a:t>
            </a:r>
          </a:p>
        </p:txBody>
      </p:sp>
    </p:spTree>
    <p:extLst>
      <p:ext uri="{BB962C8B-B14F-4D97-AF65-F5344CB8AC3E}">
        <p14:creationId xmlns:p14="http://schemas.microsoft.com/office/powerpoint/2010/main" val="18037584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Economic forecast</a:t>
            </a:r>
            <a:endParaRPr lang="zh-CN" altLang="en-US" sz="2800" b="1" dirty="0"/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927460"/>
              </p:ext>
            </p:extLst>
          </p:nvPr>
        </p:nvGraphicFramePr>
        <p:xfrm>
          <a:off x="684213" y="2036486"/>
          <a:ext cx="6096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 </a:t>
                      </a:r>
                      <a:r>
                        <a:rPr lang="de-DE" sz="24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million</a:t>
                      </a:r>
                      <a:r>
                        <a:rPr lang="de-DE" sz="2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USD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b="1" dirty="0">
                          <a:solidFill>
                            <a:schemeClr val="tx1"/>
                          </a:solidFill>
                        </a:rPr>
                        <a:t>Exports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36534</a:t>
                      </a:r>
                      <a:endParaRPr lang="de-DE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49337</a:t>
                      </a: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b="1" dirty="0">
                          <a:solidFill>
                            <a:schemeClr val="tx1"/>
                          </a:solidFill>
                        </a:rPr>
                        <a:t>Imports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24105</a:t>
                      </a: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32031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" name="Textfeld 18"/>
          <p:cNvSpPr txBox="1"/>
          <p:nvPr/>
        </p:nvSpPr>
        <p:spPr>
          <a:xfrm>
            <a:off x="683568" y="3789040"/>
            <a:ext cx="77762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ym typeface="Wingdings" panose="05000000000000000000" pitchFamily="2" charset="2"/>
              </a:rPr>
              <a:t>The c</a:t>
            </a:r>
            <a:r>
              <a:rPr lang="de-DE" sz="2400" b="1" dirty="0" err="1"/>
              <a:t>risis</a:t>
            </a:r>
            <a:r>
              <a:rPr lang="de-DE" sz="2400" b="1" dirty="0"/>
              <a:t> </a:t>
            </a:r>
            <a:r>
              <a:rPr lang="de-DE" sz="2400" b="1" dirty="0" err="1"/>
              <a:t>has</a:t>
            </a:r>
            <a:r>
              <a:rPr lang="de-DE" sz="2400" b="1" dirty="0"/>
              <a:t> a </a:t>
            </a:r>
            <a:r>
              <a:rPr lang="de-DE" sz="2400" b="1" dirty="0" err="1"/>
              <a:t>low</a:t>
            </a:r>
            <a:r>
              <a:rPr lang="de-DE" sz="2400" b="1" dirty="0"/>
              <a:t> </a:t>
            </a:r>
            <a:r>
              <a:rPr lang="de-DE" sz="2400" b="1" dirty="0" err="1"/>
              <a:t>influence</a:t>
            </a:r>
            <a:r>
              <a:rPr lang="de-DE" sz="2400" b="1" dirty="0"/>
              <a:t> on </a:t>
            </a:r>
            <a:r>
              <a:rPr lang="de-DE" sz="2400" b="1" dirty="0" err="1"/>
              <a:t>the</a:t>
            </a:r>
            <a:r>
              <a:rPr lang="de-DE" sz="2400" b="1" dirty="0"/>
              <a:t> </a:t>
            </a:r>
            <a:r>
              <a:rPr lang="de-DE" sz="2400" b="1" dirty="0" err="1"/>
              <a:t>economy</a:t>
            </a:r>
            <a:r>
              <a:rPr lang="de-DE" sz="2400" b="1" dirty="0"/>
              <a:t> in </a:t>
            </a:r>
            <a:r>
              <a:rPr lang="de-DE" sz="2400" b="1" dirty="0" err="1"/>
              <a:t>short</a:t>
            </a:r>
            <a:r>
              <a:rPr lang="de-DE" sz="2400" b="1" dirty="0"/>
              <a:t>-term. </a:t>
            </a:r>
            <a:r>
              <a:rPr lang="de-DE" sz="2400" b="1" dirty="0" err="1"/>
              <a:t>There</a:t>
            </a:r>
            <a:r>
              <a:rPr lang="de-DE" sz="2400" b="1" dirty="0"/>
              <a:t> </a:t>
            </a:r>
            <a:r>
              <a:rPr lang="de-DE" sz="2400" b="1" dirty="0" err="1"/>
              <a:t>is</a:t>
            </a:r>
            <a:r>
              <a:rPr lang="de-DE" sz="2400" b="1" dirty="0"/>
              <a:t> </a:t>
            </a:r>
            <a:r>
              <a:rPr lang="de-DE" sz="2400" b="1" dirty="0" err="1"/>
              <a:t>more</a:t>
            </a:r>
            <a:r>
              <a:rPr lang="de-DE" sz="2400" b="1" dirty="0"/>
              <a:t> a </a:t>
            </a:r>
            <a:r>
              <a:rPr lang="de-DE" sz="2400" b="1" dirty="0" err="1"/>
              <a:t>political</a:t>
            </a:r>
            <a:r>
              <a:rPr lang="de-DE" sz="2400" b="1" dirty="0"/>
              <a:t> </a:t>
            </a:r>
            <a:r>
              <a:rPr lang="de-DE" sz="2400" b="1" dirty="0" err="1"/>
              <a:t>than</a:t>
            </a:r>
            <a:r>
              <a:rPr lang="de-DE" sz="2400" b="1" dirty="0"/>
              <a:t> an </a:t>
            </a:r>
            <a:r>
              <a:rPr lang="de-DE" sz="2400" b="1" dirty="0" err="1"/>
              <a:t>economic</a:t>
            </a:r>
            <a:r>
              <a:rPr lang="de-DE" sz="2400" b="1" dirty="0"/>
              <a:t> </a:t>
            </a:r>
            <a:r>
              <a:rPr lang="de-DE" sz="2400" b="1" dirty="0" err="1"/>
              <a:t>problem</a:t>
            </a:r>
            <a:r>
              <a:rPr lang="de-DE" sz="2400" b="1" dirty="0"/>
              <a:t>.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896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de-DE" dirty="0" err="1"/>
              <a:t>Russias</a:t>
            </a:r>
            <a:r>
              <a:rPr lang="de-DE" dirty="0"/>
              <a:t> </a:t>
            </a:r>
            <a:r>
              <a:rPr lang="de-DE" dirty="0" err="1"/>
              <a:t>Beginning</a:t>
            </a:r>
            <a:endParaRPr lang="de-DE" dirty="0"/>
          </a:p>
        </p:txBody>
      </p:sp>
      <p:pic>
        <p:nvPicPr>
          <p:cNvPr id="8194" name="Picture 2" descr="File:Kievan Rus e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799"/>
            <a:ext cx="4680520" cy="462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364088" y="1628799"/>
            <a:ext cx="35283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Viking Posts in </a:t>
            </a:r>
            <a:r>
              <a:rPr lang="de-DE" dirty="0" err="1"/>
              <a:t>Novgorod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Kiev</a:t>
            </a:r>
            <a:r>
              <a:rPr lang="de-DE" dirty="0"/>
              <a:t>.</a:t>
            </a:r>
          </a:p>
          <a:p>
            <a:r>
              <a:rPr lang="de-DE" dirty="0" err="1"/>
              <a:t>Later</a:t>
            </a:r>
            <a:r>
              <a:rPr lang="de-DE" dirty="0"/>
              <a:t> </a:t>
            </a:r>
            <a:r>
              <a:rPr lang="de-DE" dirty="0" err="1"/>
              <a:t>turned</a:t>
            </a:r>
            <a:r>
              <a:rPr lang="de-DE" dirty="0"/>
              <a:t> </a:t>
            </a:r>
            <a:r>
              <a:rPr lang="de-DE" dirty="0" err="1"/>
              <a:t>inslavic</a:t>
            </a:r>
            <a:r>
              <a:rPr lang="de-DE" dirty="0"/>
              <a:t> </a:t>
            </a:r>
            <a:r>
              <a:rPr lang="de-DE" dirty="0" err="1"/>
              <a:t>states</a:t>
            </a:r>
            <a:r>
              <a:rPr lang="de-DE" dirty="0"/>
              <a:t>. </a:t>
            </a:r>
          </a:p>
          <a:p>
            <a:r>
              <a:rPr lang="de-DE" dirty="0"/>
              <a:t>3 </a:t>
            </a:r>
            <a:r>
              <a:rPr lang="de-DE" dirty="0" err="1"/>
              <a:t>Centuries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fighting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Mongols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south-east</a:t>
            </a:r>
            <a:r>
              <a:rPr lang="de-DE" dirty="0"/>
              <a:t>  </a:t>
            </a:r>
            <a:r>
              <a:rPr lang="de-DE" dirty="0" err="1"/>
              <a:t>and</a:t>
            </a:r>
            <a:r>
              <a:rPr lang="de-DE" dirty="0"/>
              <a:t> also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Swedes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Teutonic</a:t>
            </a:r>
            <a:r>
              <a:rPr lang="de-DE" dirty="0"/>
              <a:t> Knights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west .</a:t>
            </a:r>
          </a:p>
          <a:p>
            <a:r>
              <a:rPr lang="de-DE" dirty="0"/>
              <a:t>After </a:t>
            </a:r>
            <a:r>
              <a:rPr lang="de-DE" dirty="0" err="1"/>
              <a:t>the</a:t>
            </a:r>
            <a:r>
              <a:rPr lang="de-DE" dirty="0"/>
              <a:t> fall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Constantinople</a:t>
            </a:r>
            <a:r>
              <a:rPr lang="de-DE" dirty="0"/>
              <a:t>  </a:t>
            </a:r>
            <a:r>
              <a:rPr lang="de-DE" dirty="0" err="1"/>
              <a:t>Moscow</a:t>
            </a:r>
            <a:r>
              <a:rPr lang="de-DE" dirty="0"/>
              <a:t> was </a:t>
            </a:r>
            <a:r>
              <a:rPr lang="de-DE" dirty="0" err="1"/>
              <a:t>praised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Rome</a:t>
            </a:r>
            <a:r>
              <a:rPr lang="de-DE" dirty="0"/>
              <a:t>“.</a:t>
            </a:r>
          </a:p>
          <a:p>
            <a:r>
              <a:rPr lang="de-DE" dirty="0"/>
              <a:t>Ivan IV (</a:t>
            </a:r>
            <a:r>
              <a:rPr lang="de-DE" dirty="0" err="1"/>
              <a:t>the</a:t>
            </a:r>
            <a:r>
              <a:rPr lang="de-DE" dirty="0"/>
              <a:t> Terrible) </a:t>
            </a:r>
            <a:r>
              <a:rPr lang="de-DE" dirty="0" err="1"/>
              <a:t>established</a:t>
            </a:r>
            <a:r>
              <a:rPr lang="de-DE" dirty="0"/>
              <a:t> a </a:t>
            </a:r>
            <a:r>
              <a:rPr lang="de-DE" dirty="0" err="1"/>
              <a:t>highly</a:t>
            </a:r>
            <a:r>
              <a:rPr lang="de-DE" dirty="0"/>
              <a:t> </a:t>
            </a:r>
            <a:r>
              <a:rPr lang="de-DE" dirty="0" err="1"/>
              <a:t>authoritarian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centralistic</a:t>
            </a:r>
            <a:r>
              <a:rPr lang="de-DE" dirty="0"/>
              <a:t> </a:t>
            </a:r>
            <a:r>
              <a:rPr lang="de-DE" dirty="0" err="1"/>
              <a:t>rule</a:t>
            </a:r>
            <a:r>
              <a:rPr lang="de-DE" dirty="0"/>
              <a:t>.</a:t>
            </a:r>
          </a:p>
          <a:p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Cossacks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was a </a:t>
            </a:r>
            <a:r>
              <a:rPr lang="de-DE" dirty="0" err="1"/>
              <a:t>steady</a:t>
            </a:r>
            <a:r>
              <a:rPr lang="de-DE" dirty="0"/>
              <a:t> </a:t>
            </a:r>
            <a:r>
              <a:rPr lang="de-DE" dirty="0" err="1"/>
              <a:t>expansion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Russian</a:t>
            </a:r>
            <a:r>
              <a:rPr lang="de-DE" dirty="0"/>
              <a:t> power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east</a:t>
            </a:r>
            <a:r>
              <a:rPr lang="de-DE" dirty="0"/>
              <a:t>. </a:t>
            </a:r>
            <a:r>
              <a:rPr lang="de-DE" dirty="0">
                <a:solidFill>
                  <a:srgbClr val="FF0000"/>
                </a:solidFill>
              </a:rPr>
              <a:t>Every </a:t>
            </a:r>
            <a:r>
              <a:rPr lang="de-DE">
                <a:solidFill>
                  <a:srgbClr val="FF0000"/>
                </a:solidFill>
              </a:rPr>
              <a:t>hundred </a:t>
            </a:r>
            <a:r>
              <a:rPr lang="de-DE" dirty="0" err="1">
                <a:solidFill>
                  <a:srgbClr val="FF0000"/>
                </a:solidFill>
              </a:rPr>
              <a:t>years</a:t>
            </a:r>
            <a:r>
              <a:rPr lang="de-DE" dirty="0">
                <a:solidFill>
                  <a:srgbClr val="FF0000"/>
                </a:solidFill>
              </a:rPr>
              <a:t> 1200 km.</a:t>
            </a:r>
          </a:p>
        </p:txBody>
      </p:sp>
    </p:spTree>
    <p:extLst>
      <p:ext uri="{BB962C8B-B14F-4D97-AF65-F5344CB8AC3E}">
        <p14:creationId xmlns:p14="http://schemas.microsoft.com/office/powerpoint/2010/main" val="36927897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Economic forecast</a:t>
            </a:r>
            <a:endParaRPr lang="zh-CN" altLang="en-US" sz="28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683568" y="1556792"/>
            <a:ext cx="77762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dirty="0"/>
              <a:t>Long-term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Western countries begin to mull alternatives to reduce its reliance on Russia´s natural resources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Russia looks for more trading partners in Asia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Western sanctions alarm entrepreneurs</a:t>
            </a:r>
          </a:p>
        </p:txBody>
      </p:sp>
    </p:spTree>
    <p:extLst>
      <p:ext uri="{BB962C8B-B14F-4D97-AF65-F5344CB8AC3E}">
        <p14:creationId xmlns:p14="http://schemas.microsoft.com/office/powerpoint/2010/main" val="20310994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3. Economic slowdown</a:t>
            </a:r>
            <a:endParaRPr lang="zh-CN" altLang="en-US" sz="28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684213" y="3417759"/>
            <a:ext cx="77755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ym typeface="Wingdings" panose="05000000000000000000" pitchFamily="2" charset="2"/>
              </a:rPr>
              <a:t>Less investment in Russia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ym typeface="Wingdings" panose="05000000000000000000" pitchFamily="2" charset="2"/>
              </a:rPr>
              <a:t>The c</a:t>
            </a:r>
            <a:r>
              <a:rPr lang="de-DE" sz="2400" b="1" dirty="0" err="1"/>
              <a:t>risis</a:t>
            </a:r>
            <a:r>
              <a:rPr lang="de-DE" sz="2400" b="1" dirty="0"/>
              <a:t> will </a:t>
            </a:r>
            <a:r>
              <a:rPr lang="de-DE" sz="2400" b="1" dirty="0" err="1"/>
              <a:t>have</a:t>
            </a:r>
            <a:r>
              <a:rPr lang="de-DE" sz="2400" b="1" dirty="0"/>
              <a:t> a </a:t>
            </a:r>
            <a:r>
              <a:rPr lang="de-DE" sz="2400" b="1" dirty="0" err="1"/>
              <a:t>huge</a:t>
            </a:r>
            <a:r>
              <a:rPr lang="de-DE" sz="2400" b="1" dirty="0"/>
              <a:t> </a:t>
            </a:r>
            <a:r>
              <a:rPr lang="de-DE" sz="2400" b="1" dirty="0" err="1"/>
              <a:t>influence</a:t>
            </a:r>
            <a:r>
              <a:rPr lang="de-DE" sz="2400" b="1" dirty="0"/>
              <a:t> on </a:t>
            </a:r>
            <a:r>
              <a:rPr lang="de-DE" sz="2400" b="1" dirty="0" err="1"/>
              <a:t>Russia´s</a:t>
            </a:r>
            <a:r>
              <a:rPr lang="de-DE" sz="2400" b="1" dirty="0"/>
              <a:t> </a:t>
            </a:r>
            <a:r>
              <a:rPr lang="de-DE" sz="2400" b="1" dirty="0" err="1"/>
              <a:t>economy</a:t>
            </a:r>
            <a:r>
              <a:rPr lang="de-DE" sz="2400" b="1" dirty="0"/>
              <a:t>, </a:t>
            </a:r>
            <a:r>
              <a:rPr lang="de-DE" sz="2400" b="1" dirty="0" err="1"/>
              <a:t>especially</a:t>
            </a:r>
            <a:r>
              <a:rPr lang="de-DE" sz="2400" b="1" dirty="0"/>
              <a:t> </a:t>
            </a:r>
            <a:r>
              <a:rPr lang="de-DE" sz="2400" b="1" dirty="0" err="1"/>
              <a:t>if</a:t>
            </a:r>
            <a:r>
              <a:rPr lang="de-DE" sz="2400" b="1" dirty="0"/>
              <a:t> </a:t>
            </a:r>
            <a:r>
              <a:rPr lang="de-DE" sz="2400" b="1" dirty="0" err="1"/>
              <a:t>the</a:t>
            </a:r>
            <a:r>
              <a:rPr lang="de-DE" sz="2400" b="1" dirty="0"/>
              <a:t> </a:t>
            </a:r>
            <a:r>
              <a:rPr lang="de-DE" sz="2400" b="1" dirty="0" err="1"/>
              <a:t>conflict</a:t>
            </a:r>
            <a:r>
              <a:rPr lang="de-DE" sz="2400" b="1" dirty="0"/>
              <a:t> </a:t>
            </a:r>
            <a:r>
              <a:rPr lang="de-DE" sz="2400" b="1" dirty="0" err="1"/>
              <a:t>sharpens</a:t>
            </a:r>
            <a:endParaRPr lang="de-DE" sz="2400" b="1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769986"/>
              </p:ext>
            </p:extLst>
          </p:nvPr>
        </p:nvGraphicFramePr>
        <p:xfrm>
          <a:off x="684213" y="1772816"/>
          <a:ext cx="6096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b="1" dirty="0">
                          <a:solidFill>
                            <a:schemeClr val="tx1"/>
                          </a:solidFill>
                        </a:rPr>
                        <a:t>Business </a:t>
                      </a:r>
                      <a:r>
                        <a:rPr lang="de-DE" sz="2400" b="1" dirty="0" err="1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de-DE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-3.00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dirty="0">
                          <a:solidFill>
                            <a:schemeClr val="tx1"/>
                          </a:solidFill>
                        </a:rPr>
                        <a:t>-8.87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6172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Crude</a:t>
            </a:r>
            <a:r>
              <a:rPr lang="de-DE" dirty="0"/>
              <a:t> Oil Price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/>
              <a:t>                    Year                           US-$ Barrel</a:t>
            </a:r>
          </a:p>
          <a:p>
            <a:pPr marL="0" indent="0">
              <a:buNone/>
            </a:pPr>
            <a:r>
              <a:rPr lang="de-DE" dirty="0"/>
              <a:t>	          2011				  110,63</a:t>
            </a:r>
          </a:p>
          <a:p>
            <a:pPr marL="0" indent="0">
              <a:buNone/>
            </a:pPr>
            <a:r>
              <a:rPr lang="de-DE" dirty="0"/>
              <a:t>		2012				  112,01</a:t>
            </a:r>
          </a:p>
          <a:p>
            <a:pPr marL="0" indent="0">
              <a:buNone/>
            </a:pPr>
            <a:r>
              <a:rPr lang="de-DE" dirty="0"/>
              <a:t>		2013				  109,56</a:t>
            </a:r>
          </a:p>
          <a:p>
            <a:pPr marL="0" indent="0">
              <a:buNone/>
            </a:pPr>
            <a:r>
              <a:rPr lang="de-DE" dirty="0"/>
              <a:t>		2014 	             	              99,40</a:t>
            </a:r>
          </a:p>
          <a:p>
            <a:pPr marL="0" indent="0">
              <a:buNone/>
            </a:pPr>
            <a:r>
              <a:rPr lang="de-DE" dirty="0"/>
              <a:t>		2015	               		    53,14</a:t>
            </a:r>
          </a:p>
          <a:p>
            <a:pPr marL="0" indent="0">
              <a:buNone/>
            </a:pPr>
            <a:r>
              <a:rPr lang="de-DE" dirty="0"/>
              <a:t>		2016                                     43,48</a:t>
            </a:r>
          </a:p>
          <a:p>
            <a:pPr marL="0" indent="0">
              <a:buNone/>
            </a:pPr>
            <a:r>
              <a:rPr lang="de-DE" dirty="0"/>
              <a:t>                     May 2017                            48,00</a:t>
            </a:r>
          </a:p>
          <a:p>
            <a:pPr marL="0" indent="0">
              <a:buNone/>
            </a:pPr>
            <a:r>
              <a:rPr lang="de-DE" dirty="0"/>
              <a:t>		November 2017                 62,00</a:t>
            </a:r>
          </a:p>
          <a:p>
            <a:pPr marL="0" indent="0">
              <a:buNone/>
            </a:pPr>
            <a:r>
              <a:rPr lang="de-DE" dirty="0"/>
              <a:t>              		</a:t>
            </a:r>
          </a:p>
        </p:txBody>
      </p:sp>
    </p:spTree>
    <p:extLst>
      <p:ext uri="{BB962C8B-B14F-4D97-AF65-F5344CB8AC3E}">
        <p14:creationId xmlns:p14="http://schemas.microsoft.com/office/powerpoint/2010/main" val="39457029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Sources</a:t>
            </a:r>
            <a:endParaRPr lang="zh-CN" altLang="en-US" sz="28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660618" y="1568981"/>
            <a:ext cx="77755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http://www.zeit.de/politik/ausland/2014-03/russland-ukraine-geschichte</a:t>
            </a:r>
          </a:p>
          <a:p>
            <a:r>
              <a:rPr lang="de-DE" sz="1600" dirty="0">
                <a:hlinkClick r:id="rId3"/>
              </a:rPr>
              <a:t>http://www.laender-lexikon.de/Russland_%28Geschichte%29</a:t>
            </a:r>
            <a:endParaRPr lang="de-DE" sz="1600" dirty="0"/>
          </a:p>
          <a:p>
            <a:r>
              <a:rPr lang="de-DE" sz="1600" dirty="0">
                <a:hlinkClick r:id="rId4"/>
              </a:rPr>
              <a:t>http://www.russlandinfo.de/informationen/geschichte.html</a:t>
            </a:r>
            <a:endParaRPr lang="de-DE" sz="1600" dirty="0"/>
          </a:p>
          <a:p>
            <a:r>
              <a:rPr lang="de-DE" sz="1600" dirty="0">
                <a:hlinkClick r:id="rId5"/>
              </a:rPr>
              <a:t>www.bpb.de/themen/HSV1QQ</a:t>
            </a:r>
            <a:endParaRPr lang="de-DE" sz="1600" dirty="0"/>
          </a:p>
          <a:p>
            <a:r>
              <a:rPr lang="de-DE" sz="1600" dirty="0">
                <a:hlinkClick r:id="rId6"/>
              </a:rPr>
              <a:t>http://www.bpb.de/internationales/europa/russland/47916/gesellschaftliche-spannungen-und-sturz-des-zaren-1850-1917</a:t>
            </a:r>
            <a:endParaRPr lang="de-DE" sz="1600" dirty="0"/>
          </a:p>
          <a:p>
            <a:r>
              <a:rPr lang="de-DE" sz="1600" dirty="0">
                <a:hlinkClick r:id="rId7"/>
              </a:rPr>
              <a:t>http://en.wikipedia.org/wiki/Russia</a:t>
            </a:r>
          </a:p>
          <a:p>
            <a:r>
              <a:rPr lang="de-DE" sz="1600" dirty="0">
                <a:hlinkClick r:id="rId7"/>
              </a:rPr>
              <a:t>http://www.bpb.de/internationales/europa/russland/47912/aufstieg-zur-europaeischen-grossmacht-850-1850</a:t>
            </a:r>
            <a:endParaRPr lang="de-DE" sz="1600" dirty="0"/>
          </a:p>
          <a:p>
            <a:r>
              <a:rPr lang="de-DE" sz="1600" dirty="0">
                <a:hlinkClick r:id="rId8"/>
              </a:rPr>
              <a:t>http://www.bpb.de/internationales/europa/russland/47922/stagnation-entspannung-perestroika-und-zerfall-1964-19919</a:t>
            </a:r>
            <a:endParaRPr lang="de-DE" sz="1600" dirty="0"/>
          </a:p>
          <a:p>
            <a:r>
              <a:rPr lang="de-DE" sz="1600" dirty="0">
                <a:hlinkClick r:id="rId9"/>
              </a:rPr>
              <a:t>http://de.wikipedia.org/wiki/Geschichte_Russlands#Russische_F.C3.B6deration_.28seit_1992.29</a:t>
            </a:r>
            <a:endParaRPr lang="de-DE" sz="1600" dirty="0"/>
          </a:p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9604548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904" y="1988840"/>
            <a:ext cx="8031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17555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2"/>
                </a:solidFill>
              </a:rPr>
              <a:t>Reference</a:t>
            </a:r>
            <a:r>
              <a:rPr lang="zh-CN" altLang="zh-CN" sz="2000" b="1" dirty="0">
                <a:solidFill>
                  <a:schemeClr val="tx2"/>
                </a:solidFill>
              </a:rPr>
              <a:t>：</a:t>
            </a:r>
          </a:p>
          <a:p>
            <a:r>
              <a:rPr lang="en-US" altLang="zh-CN" u="sng" dirty="0">
                <a:solidFill>
                  <a:schemeClr val="tx2"/>
                </a:solidFill>
              </a:rPr>
              <a:t>http://www.hljdpc.gov.cn/jmzxscdt/22391_2.jhtml</a:t>
            </a:r>
            <a:endParaRPr lang="zh-CN" altLang="zh-CN" u="sng" dirty="0">
              <a:solidFill>
                <a:schemeClr val="tx2"/>
              </a:solidFill>
            </a:endParaRPr>
          </a:p>
          <a:p>
            <a:r>
              <a:rPr lang="en-US" altLang="zh-CN" u="sng" dirty="0">
                <a:solidFill>
                  <a:schemeClr val="tx2"/>
                </a:solidFill>
              </a:rPr>
              <a:t>http://www.ibtimes.com/ukraine-crisis-could-have-economic-impact-far-beyond-region-1579674</a:t>
            </a:r>
            <a:endParaRPr lang="zh-CN" altLang="zh-CN" u="sng" dirty="0">
              <a:solidFill>
                <a:schemeClr val="tx2"/>
              </a:solidFill>
            </a:endParaRPr>
          </a:p>
          <a:p>
            <a:r>
              <a:rPr lang="en-US" altLang="zh-CN" u="sng" dirty="0">
                <a:solidFill>
                  <a:schemeClr val="tx2"/>
                </a:solidFill>
                <a:hlinkClick r:id="rId3"/>
              </a:rPr>
              <a:t>http://edition.cnn.com/2014/02/18/world/europe/ukraine-protests-explainer/</a:t>
            </a:r>
            <a:endParaRPr lang="zh-CN" altLang="zh-CN" dirty="0">
              <a:solidFill>
                <a:schemeClr val="tx2"/>
              </a:solidFill>
            </a:endParaRPr>
          </a:p>
          <a:p>
            <a:r>
              <a:rPr lang="en-US" altLang="zh-CN" u="sng" dirty="0">
                <a:solidFill>
                  <a:schemeClr val="tx2"/>
                </a:solidFill>
                <a:hlinkClick r:id="rId4"/>
              </a:rPr>
              <a:t>http://www.aljazeera.com/news/europe/2014/03/timeline-ukraine-political-crisis-201431143722854652.html</a:t>
            </a:r>
            <a:endParaRPr lang="zh-CN" altLang="zh-CN" dirty="0">
              <a:solidFill>
                <a:schemeClr val="tx2"/>
              </a:solidFill>
            </a:endParaRPr>
          </a:p>
          <a:p>
            <a:r>
              <a:rPr lang="en-US" altLang="zh-CN" u="sng" dirty="0">
                <a:solidFill>
                  <a:schemeClr val="tx2"/>
                </a:solidFill>
                <a:hlinkClick r:id="rId5"/>
              </a:rPr>
              <a:t>http://www.bbc.com/news/world-middle-east-26248275</a:t>
            </a:r>
            <a:endParaRPr lang="zh-CN" altLang="zh-CN" dirty="0">
              <a:solidFill>
                <a:schemeClr val="tx2"/>
              </a:solidFill>
            </a:endParaRPr>
          </a:p>
          <a:p>
            <a:r>
              <a:rPr lang="en-US" altLang="zh-CN" u="sng" dirty="0">
                <a:solidFill>
                  <a:schemeClr val="tx2"/>
                </a:solidFill>
                <a:hlinkClick r:id="rId6"/>
              </a:rPr>
              <a:t>http://finance.qq.com/a/20140516/002806.htm</a:t>
            </a:r>
            <a:endParaRPr lang="zh-CN" altLang="zh-CN" dirty="0">
              <a:solidFill>
                <a:schemeClr val="tx2"/>
              </a:solidFill>
            </a:endParaRPr>
          </a:p>
          <a:p>
            <a:r>
              <a:rPr lang="en-US" altLang="zh-CN" u="sng" dirty="0">
                <a:solidFill>
                  <a:schemeClr val="tx2"/>
                </a:solidFill>
                <a:hlinkClick r:id="rId7"/>
              </a:rPr>
              <a:t>http://www.bloomberg.com/news/2014-03-21/russia-ukraine-crisis-threatens-europe-economy-cutting-research.html</a:t>
            </a:r>
            <a:endParaRPr lang="zh-CN" altLang="zh-CN" dirty="0">
              <a:solidFill>
                <a:schemeClr val="tx2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29169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Sources</a:t>
            </a:r>
            <a:endParaRPr lang="zh-CN" altLang="en-US" sz="2800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660618" y="1568981"/>
            <a:ext cx="777557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 </a:t>
            </a:r>
            <a:r>
              <a:rPr lang="de-DE" sz="1600" u="sng" dirty="0">
                <a:hlinkClick r:id="rId3"/>
              </a:rPr>
              <a:t>http://www.eu-asien.de/Russland-Informationen/Uebersicht/Bevoelkerung-Russland.html</a:t>
            </a:r>
            <a:endParaRPr lang="de-DE" sz="1600" dirty="0"/>
          </a:p>
          <a:p>
            <a:r>
              <a:rPr lang="en-GB" sz="1600" u="sng" dirty="0">
                <a:hlinkClick r:id="rId4"/>
              </a:rPr>
              <a:t>http://www.laender-lexikon.de/Russland_(Wirtschaft)</a:t>
            </a:r>
            <a:endParaRPr lang="de-DE" sz="1600" dirty="0"/>
          </a:p>
          <a:p>
            <a:r>
              <a:rPr lang="en-GB" sz="1600" u="sng" dirty="0">
                <a:hlinkClick r:id="rId5"/>
              </a:rPr>
              <a:t>http://www.berlin-institut.org/online-handbuchdemografie/bevoelkerungsdynamik/regionale-dynamik/russland.html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6"/>
              </a:rPr>
              <a:t>http://www.deutsch-tuerkische-nachrichten.de/2013/11/494893/demographische-krise-putin-verbietet-werbung-fuer-abtreibungen/</a:t>
            </a:r>
            <a:endParaRPr lang="de-DE" sz="1600" dirty="0"/>
          </a:p>
          <a:p>
            <a:r>
              <a:rPr lang="en-GB" sz="1600" u="sng" dirty="0">
                <a:hlinkClick r:id="rId7"/>
              </a:rPr>
              <a:t>http://de.ria.ru/zeitungen/20131014/267072442.html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8"/>
              </a:rPr>
              <a:t>http://www.bpb.de/internationales/europa/russland/48008/alkoholismus</a:t>
            </a:r>
            <a:endParaRPr lang="de-DE" sz="1600" dirty="0"/>
          </a:p>
          <a:p>
            <a:r>
              <a:rPr lang="en-GB" sz="1600" u="sng" dirty="0">
                <a:hlinkClick r:id="rId9"/>
              </a:rPr>
              <a:t>http://www.thehindu.com/opinion/lead/the-russians-are-leaving-russia/article2880044.ece</a:t>
            </a:r>
            <a:endParaRPr lang="de-DE" sz="1600" dirty="0"/>
          </a:p>
          <a:p>
            <a:r>
              <a:rPr lang="en-GB" sz="1600" u="sng" dirty="0">
                <a:hlinkClick r:id="rId10"/>
              </a:rPr>
              <a:t>http://www.bbc.com/news/business-20498711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11"/>
              </a:rPr>
              <a:t>http://www.weforum.org/issues/global-competitiveness</a:t>
            </a:r>
            <a:endParaRPr lang="de-DE" sz="1600" dirty="0"/>
          </a:p>
          <a:p>
            <a:r>
              <a:rPr lang="en-GB" sz="1600" u="sng" dirty="0">
                <a:hlinkClick r:id="rId12"/>
              </a:rPr>
              <a:t>http://www3.weforum.org/docs/WEF_GlobalCompetitivenessReport_2013-14.pdf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13"/>
              </a:rPr>
              <a:t>http://www.manager-magazin.de/politik/weltwirtschaft/a-819148.html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14"/>
              </a:rPr>
              <a:t>http://www.deutsch-tuerkische-nachrichten.de/2013/10/492419/korruption-in-russland-300-milliarden-us-dollar-wandern-in-dunkle-kanaele/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15"/>
              </a:rPr>
              <a:t>http://www.nationsencyclopedia.com/Europe/Russia-TAXATION.html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16"/>
              </a:rPr>
              <a:t>https://www.cia.gov/library/publications/the-world-factbook/geos/rs.html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17"/>
              </a:rPr>
              <a:t>http://www.cdl-rlp.de/Unsere_Arbeit/Abtreibung/Abtreibungszahlen.html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18"/>
              </a:rPr>
              <a:t>http://www.kenn-dein-limit.info/alkohol-in-zahlen.html</a:t>
            </a:r>
            <a:r>
              <a:rPr lang="en-GB" sz="1600" dirty="0"/>
              <a:t> </a:t>
            </a:r>
            <a:endParaRPr lang="de-DE" sz="1600" dirty="0"/>
          </a:p>
          <a:p>
            <a:r>
              <a:rPr lang="en-GB" sz="1600" u="sng" dirty="0">
                <a:hlinkClick r:id="rId19"/>
              </a:rPr>
              <a:t>http://www.nationsencyclopedia.com/Europe/Russia-TAXATION.html#ixzz336OwPEut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3302199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7"/>
          <p:cNvSpPr txBox="1"/>
          <p:nvPr/>
        </p:nvSpPr>
        <p:spPr>
          <a:xfrm>
            <a:off x="683568" y="900057"/>
            <a:ext cx="7776220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Sources</a:t>
            </a:r>
            <a:endParaRPr lang="zh-CN" altLang="en-US" sz="28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660618" y="1568981"/>
            <a:ext cx="777557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u="sng" dirty="0">
                <a:hlinkClick r:id="rId3"/>
              </a:rPr>
              <a:t>http://www.focus-economics.com/en/economy/outlook/Russia</a:t>
            </a:r>
            <a:endParaRPr lang="de-DE" sz="1600" dirty="0"/>
          </a:p>
          <a:p>
            <a:r>
              <a:rPr lang="en-US" sz="1600" u="sng" dirty="0">
                <a:hlinkClick r:id="rId4"/>
              </a:rPr>
              <a:t>http://www.tradingeconomics.com/russia/forecast</a:t>
            </a:r>
            <a:endParaRPr lang="de-DE" sz="1600" dirty="0"/>
          </a:p>
          <a:p>
            <a:r>
              <a:rPr lang="en-US" sz="1600" u="sng" dirty="0">
                <a:hlinkClick r:id="rId5"/>
              </a:rPr>
              <a:t>http://www.faz.net/aktuell/politik/regierungserklaerung-im-bundestag-merkel-stellt-russlands-g8-mitgliedschaft-in-frage-12855270.html</a:t>
            </a:r>
            <a:endParaRPr lang="de-DE" sz="1600" dirty="0"/>
          </a:p>
          <a:p>
            <a:r>
              <a:rPr lang="en-US" sz="1600" u="sng" dirty="0">
                <a:hlinkClick r:id="rId6"/>
              </a:rPr>
              <a:t>http://trade.ec.europa.eu/doclib/docs/2006/september/tradoc_113440.pdf</a:t>
            </a:r>
            <a:endParaRPr lang="de-DE" sz="1600" dirty="0"/>
          </a:p>
          <a:p>
            <a:r>
              <a:rPr lang="en-US" sz="1600" u="sng" dirty="0">
                <a:hlinkClick r:id="rId7"/>
              </a:rPr>
              <a:t>http://www.auswaertiges-amt.de/DE/Aussenpolitik/RegionaleSchwerpunkte/Russland/Russland-und-EU_node.html</a:t>
            </a:r>
            <a:endParaRPr lang="de-DE" sz="1600" dirty="0"/>
          </a:p>
          <a:p>
            <a:r>
              <a:rPr lang="en-US" sz="1600" u="sng" dirty="0">
                <a:hlinkClick r:id="rId8"/>
              </a:rPr>
              <a:t>http://www.european-council.europa.eu/home-page/highlights/eu-russia-joint-commitment-to-develop-strategic-partnership-further?lang=de</a:t>
            </a:r>
            <a:endParaRPr lang="de-DE" sz="1600" dirty="0"/>
          </a:p>
          <a:p>
            <a:r>
              <a:rPr lang="en-US" sz="1600" u="sng" dirty="0">
                <a:hlinkClick r:id="rId9"/>
              </a:rPr>
              <a:t>http://www.bbc.com/news/business-26418664</a:t>
            </a:r>
            <a:endParaRPr lang="de-DE" sz="1600" dirty="0"/>
          </a:p>
          <a:p>
            <a:r>
              <a:rPr lang="en-US" sz="1600" u="sng" dirty="0">
                <a:hlinkClick r:id="rId10"/>
              </a:rPr>
              <a:t>http://www.bmwi.de/DE/Themen/Aussenwirtschaft/laenderinformationen,did=316538.html</a:t>
            </a:r>
            <a:endParaRPr lang="de-DE" sz="1600" dirty="0"/>
          </a:p>
          <a:p>
            <a:r>
              <a:rPr lang="en-US" sz="1600" u="sng" dirty="0">
                <a:hlinkClick r:id="rId11"/>
              </a:rPr>
              <a:t>http://www.owc.de/2014/05/20/russland-rueckt-naeher-an-china/#more-29238</a:t>
            </a:r>
            <a:endParaRPr lang="de-DE" sz="1600" dirty="0"/>
          </a:p>
          <a:p>
            <a:r>
              <a:rPr lang="en-US" sz="1600" dirty="0">
                <a:hlinkClick r:id="rId12"/>
              </a:rPr>
              <a:t>http://www.zeit.de/wirtschaft/unternehmen/2014-04/gaspreis-ukraine-russland-erhoeht</a:t>
            </a:r>
            <a:endParaRPr lang="de-DE" sz="1600" b="1" dirty="0"/>
          </a:p>
          <a:p>
            <a:r>
              <a:rPr lang="en-US" sz="1600" dirty="0">
                <a:hlinkClick r:id="rId13"/>
              </a:rPr>
              <a:t>http://www1.wdr.de/themen/wirtschaft/gaspreis108.html</a:t>
            </a:r>
            <a:endParaRPr lang="de-DE" sz="1600" dirty="0"/>
          </a:p>
          <a:p>
            <a:r>
              <a:rPr lang="en-US" sz="1600" u="sng" dirty="0">
                <a:hlinkClick r:id="rId14"/>
              </a:rPr>
              <a:t>http://www.focus-economics.com/en/economy/region-outlook/Eastern_Europe</a:t>
            </a:r>
            <a:endParaRPr lang="de-DE" sz="1600" dirty="0"/>
          </a:p>
          <a:p>
            <a:r>
              <a:rPr lang="en-US" sz="1600" u="sng" dirty="0">
                <a:hlinkClick r:id="rId15"/>
              </a:rPr>
              <a:t>http://www.welt.de/wirtschaft/energie/article128196912/Russland-bereitet-Befreiungsschlag-gegen-Europa-vor.html</a:t>
            </a:r>
            <a:endParaRPr lang="en-US" sz="1600" u="sng" dirty="0"/>
          </a:p>
          <a:p>
            <a:endParaRPr lang="en-US" sz="1600" u="sng" dirty="0"/>
          </a:p>
          <a:p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3594917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Data World Bank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http://data.worldbank.org/indicator/NY.GDP.MKTP.KD.ZG?end=2017&amp;locations=RU&amp;start=1961&amp;view=chart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2428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7" name="Picture 3" descr="Flag of Russian SFS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lag of Ukrainian SS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lag of Belarusian SS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lag of Uzbekistan SS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lag of Kazakhstan SS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lag of Georgian SS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lag of Azerbaijan SS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Flag of Lithuanian SS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lag of Moldovan SS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Flag of Latvian SS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lag of Kyrgyzstan SS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Flag of Tajikistan SS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Flag of Armenian SS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4211977" y="1600200"/>
          <a:ext cx="720046" cy="4525963"/>
        </p:xfrm>
        <a:graphic>
          <a:graphicData uri="http://schemas.openxmlformats.org/drawingml/2006/table">
            <a:tbl>
              <a:tblPr/>
              <a:tblGrid>
                <a:gridCol w="77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5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1498">
                <a:tc>
                  <a:txBody>
                    <a:bodyPr/>
                    <a:lstStyle/>
                    <a:p>
                      <a:r>
                        <a:rPr lang="de-DE" sz="300"/>
                        <a:t>#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00"/>
                        <a:t>Republic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00"/>
                        <a:t>Map of the Union Republics between 1956–1991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1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5" tooltip="Russian SFSR"/>
                        </a:rPr>
                        <a:t>Russian SFSR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5">
                  <a:txBody>
                    <a:bodyPr/>
                    <a:lstStyle/>
                    <a:p>
                      <a:endParaRPr lang="de-DE" sz="300">
                        <a:effectLst/>
                      </a:endParaRP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498">
                <a:tc>
                  <a:txBody>
                    <a:bodyPr/>
                    <a:lstStyle/>
                    <a:p>
                      <a:r>
                        <a:rPr lang="de-DE" sz="300"/>
                        <a:t>2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6" tooltip="Ukrainian SSR"/>
                        </a:rPr>
                        <a:t>Ukrainian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3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7" tooltip="Belorussian SSR"/>
                        </a:rPr>
                        <a:t>Belorussian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4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8" tooltip="Uzbek SSR"/>
                        </a:rPr>
                        <a:t>Uzbek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5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9" tooltip="Kazakh SSR"/>
                        </a:rPr>
                        <a:t>Kazakh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498">
                <a:tc>
                  <a:txBody>
                    <a:bodyPr/>
                    <a:lstStyle/>
                    <a:p>
                      <a:r>
                        <a:rPr lang="de-DE" sz="300"/>
                        <a:t>6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0" tooltip="Georgian SSR"/>
                        </a:rPr>
                        <a:t>Georgian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7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1" tooltip="Azerbaijan SSR"/>
                        </a:rPr>
                        <a:t>Azerbaijan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8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2" tooltip="Lithuanian SSR"/>
                        </a:rPr>
                        <a:t>Lithuanian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9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3" tooltip="Moldavian SSR"/>
                        </a:rPr>
                        <a:t>Moldavian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10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4" tooltip="Latvian SSR"/>
                        </a:rPr>
                        <a:t>Latvian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11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5" tooltip="Kirghiz SSR"/>
                        </a:rPr>
                        <a:t>Kirghiz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498">
                <a:tc>
                  <a:txBody>
                    <a:bodyPr/>
                    <a:lstStyle/>
                    <a:p>
                      <a:r>
                        <a:rPr lang="de-DE" sz="300"/>
                        <a:t>12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6" tooltip="Tajik SSR"/>
                        </a:rPr>
                        <a:t>Tajik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13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7" tooltip="Armenian SSR"/>
                        </a:rPr>
                        <a:t>Armenian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4498">
                <a:tc>
                  <a:txBody>
                    <a:bodyPr/>
                    <a:lstStyle/>
                    <a:p>
                      <a:r>
                        <a:rPr lang="de-DE" sz="300"/>
                        <a:t>14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8" tooltip="Turkmen SSR"/>
                        </a:rPr>
                        <a:t>Turkmen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4498">
                <a:tc>
                  <a:txBody>
                    <a:bodyPr/>
                    <a:lstStyle/>
                    <a:p>
                      <a:r>
                        <a:rPr lang="de-DE" sz="300"/>
                        <a:t>15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 dirty="0" err="1">
                          <a:hlinkClick r:id="rId29" tooltip="Estonian SSR"/>
                        </a:rPr>
                        <a:t>Estonian</a:t>
                      </a:r>
                      <a:r>
                        <a:rPr lang="de-DE" sz="300" dirty="0">
                          <a:hlinkClick r:id="rId29" tooltip="Estonian SSR"/>
                        </a:rPr>
                        <a:t> SSR</a:t>
                      </a:r>
                      <a:endParaRPr lang="de-DE" sz="300" dirty="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043" name="Picture 19" descr="Flag of Russian SFS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Republics of the USSR.sv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37" y="1268760"/>
            <a:ext cx="7679501" cy="50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Flag of Ukrainian SS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Flag of Belarusian SS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Flag of Uzbekistan SS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Flag of Kazakhstan SS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Flag of Georgian SS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Flag of Azerbaijan SS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Flag of Lithuanian SS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Flag of Moldovan SS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Flag of Latvian SS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Flag of Kyrgyzstan SS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Flag of Tajikistan SS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Flag of Armenian SS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Flag of Turkmenistan SSR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Flag of Estonian SSR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66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Modernisation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12290" name="Picture 2" descr="File:Peter de Grot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322629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779912" y="1340768"/>
            <a:ext cx="42484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Peter </a:t>
            </a:r>
            <a:r>
              <a:rPr lang="de-DE" dirty="0" err="1"/>
              <a:t>the</a:t>
            </a:r>
            <a:r>
              <a:rPr lang="de-DE" dirty="0"/>
              <a:t> Great  was an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influence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modernisation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Russia</a:t>
            </a:r>
            <a:r>
              <a:rPr lang="de-DE" dirty="0"/>
              <a:t>.</a:t>
            </a:r>
          </a:p>
          <a:p>
            <a:r>
              <a:rPr lang="de-DE" dirty="0"/>
              <a:t>Access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was </a:t>
            </a:r>
            <a:r>
              <a:rPr lang="de-DE" dirty="0" err="1"/>
              <a:t>attained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funding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Saint Petersburg 1703,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capital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empire</a:t>
            </a:r>
            <a:r>
              <a:rPr lang="de-DE" dirty="0"/>
              <a:t>.</a:t>
            </a:r>
          </a:p>
          <a:p>
            <a:r>
              <a:rPr lang="de-DE" dirty="0"/>
              <a:t>His </a:t>
            </a:r>
            <a:r>
              <a:rPr lang="de-DE" dirty="0" err="1"/>
              <a:t>daughter</a:t>
            </a:r>
            <a:r>
              <a:rPr lang="de-DE" dirty="0"/>
              <a:t> Catherina was </a:t>
            </a:r>
            <a:r>
              <a:rPr lang="de-DE" dirty="0" err="1"/>
              <a:t>followed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Catherine II </a:t>
            </a:r>
            <a:r>
              <a:rPr lang="de-DE" dirty="0" err="1"/>
              <a:t>the</a:t>
            </a:r>
            <a:r>
              <a:rPr lang="de-DE" dirty="0"/>
              <a:t> Great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tried</a:t>
            </a:r>
            <a:r>
              <a:rPr lang="de-DE" dirty="0"/>
              <a:t> in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respects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modernize</a:t>
            </a:r>
            <a:r>
              <a:rPr lang="de-DE" dirty="0"/>
              <a:t> </a:t>
            </a:r>
            <a:r>
              <a:rPr lang="de-DE" dirty="0" err="1"/>
              <a:t>Russia</a:t>
            </a:r>
            <a:r>
              <a:rPr lang="de-DE" dirty="0"/>
              <a:t>. The </a:t>
            </a:r>
            <a:r>
              <a:rPr lang="de-DE" dirty="0" err="1"/>
              <a:t>frontier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</a:t>
            </a:r>
            <a:r>
              <a:rPr lang="de-DE" dirty="0" err="1"/>
              <a:t>till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Black </a:t>
            </a:r>
            <a:r>
              <a:rPr lang="de-DE" dirty="0" err="1"/>
              <a:t>Sea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Napoleon </a:t>
            </a:r>
            <a:r>
              <a:rPr lang="de-DE" dirty="0" err="1"/>
              <a:t>attacked</a:t>
            </a:r>
            <a:r>
              <a:rPr lang="de-DE" dirty="0"/>
              <a:t> </a:t>
            </a:r>
            <a:r>
              <a:rPr lang="de-DE" dirty="0" err="1"/>
              <a:t>Russia</a:t>
            </a:r>
            <a:r>
              <a:rPr lang="de-DE" dirty="0"/>
              <a:t> in 1812 </a:t>
            </a:r>
            <a:r>
              <a:rPr lang="de-DE" dirty="0" err="1"/>
              <a:t>and</a:t>
            </a:r>
            <a:r>
              <a:rPr lang="de-DE" dirty="0"/>
              <a:t> was </a:t>
            </a:r>
            <a:r>
              <a:rPr lang="de-DE" dirty="0" err="1"/>
              <a:t>victorious</a:t>
            </a:r>
            <a:r>
              <a:rPr lang="de-DE" dirty="0"/>
              <a:t> but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winter</a:t>
            </a:r>
            <a:r>
              <a:rPr lang="de-DE" dirty="0"/>
              <a:t> lost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his</a:t>
            </a:r>
            <a:r>
              <a:rPr lang="de-DE" dirty="0"/>
              <a:t> </a:t>
            </a:r>
            <a:r>
              <a:rPr lang="de-DE" dirty="0" err="1"/>
              <a:t>army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 err="1"/>
              <a:t>Russia</a:t>
            </a:r>
            <a:r>
              <a:rPr lang="de-DE" dirty="0"/>
              <a:t> </a:t>
            </a:r>
            <a:r>
              <a:rPr lang="de-DE" dirty="0" err="1"/>
              <a:t>became</a:t>
            </a:r>
            <a:r>
              <a:rPr lang="de-DE" dirty="0"/>
              <a:t> en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European </a:t>
            </a:r>
            <a:r>
              <a:rPr lang="de-DE" dirty="0" err="1"/>
              <a:t>political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4226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Russia</a:t>
            </a:r>
            <a:r>
              <a:rPr lang="de-DE" dirty="0"/>
              <a:t> </a:t>
            </a:r>
            <a:r>
              <a:rPr lang="de-DE" dirty="0" err="1"/>
              <a:t>go</a:t>
            </a:r>
            <a:r>
              <a:rPr lang="de-DE" dirty="0"/>
              <a:t>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 err="1"/>
              <a:t>Russia</a:t>
            </a:r>
            <a:r>
              <a:rPr lang="de-DE" dirty="0"/>
              <a:t> </a:t>
            </a:r>
            <a:r>
              <a:rPr lang="de-DE" dirty="0" err="1"/>
              <a:t>stood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19th </a:t>
            </a:r>
            <a:r>
              <a:rPr lang="de-DE" dirty="0" err="1"/>
              <a:t>century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</a:t>
            </a:r>
            <a:r>
              <a:rPr lang="de-DE" dirty="0" err="1"/>
              <a:t>crossroads</a:t>
            </a:r>
            <a:r>
              <a:rPr lang="de-DE" dirty="0"/>
              <a:t>.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government</a:t>
            </a:r>
            <a:r>
              <a:rPr lang="de-DE" dirty="0"/>
              <a:t> was </a:t>
            </a:r>
            <a:r>
              <a:rPr lang="de-DE" dirty="0" err="1"/>
              <a:t>inefficient</a:t>
            </a:r>
            <a:r>
              <a:rPr lang="de-DE" dirty="0"/>
              <a:t>,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isolated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economy</a:t>
            </a:r>
            <a:r>
              <a:rPr lang="de-DE" dirty="0"/>
              <a:t> </a:t>
            </a:r>
            <a:r>
              <a:rPr lang="de-DE" dirty="0" err="1"/>
              <a:t>backward</a:t>
            </a:r>
            <a:r>
              <a:rPr lang="de-DE" dirty="0"/>
              <a:t>. The </a:t>
            </a:r>
            <a:r>
              <a:rPr lang="de-DE" dirty="0" err="1"/>
              <a:t>options</a:t>
            </a:r>
            <a:r>
              <a:rPr lang="de-DE" dirty="0"/>
              <a:t>:</a:t>
            </a:r>
          </a:p>
          <a:p>
            <a:pPr marL="0" indent="0">
              <a:buNone/>
            </a:pPr>
            <a:r>
              <a:rPr lang="de-DE" dirty="0">
                <a:solidFill>
                  <a:srgbClr val="FF0000"/>
                </a:solidFill>
              </a:rPr>
              <a:t>Liberal </a:t>
            </a:r>
            <a:r>
              <a:rPr lang="de-DE" dirty="0" err="1">
                <a:solidFill>
                  <a:srgbClr val="FF0000"/>
                </a:solidFill>
              </a:rPr>
              <a:t>westernization</a:t>
            </a:r>
            <a:r>
              <a:rPr lang="de-DE" dirty="0">
                <a:solidFill>
                  <a:srgbClr val="FF0000"/>
                </a:solidFill>
              </a:rPr>
              <a:t> ?</a:t>
            </a:r>
          </a:p>
          <a:p>
            <a:pPr marL="0" indent="0">
              <a:buNone/>
            </a:pPr>
            <a:r>
              <a:rPr lang="de-DE" sz="1600" dirty="0" err="1"/>
              <a:t>Or</a:t>
            </a:r>
            <a:endParaRPr lang="de-DE" sz="1600" dirty="0"/>
          </a:p>
          <a:p>
            <a:pPr marL="0" indent="0">
              <a:buNone/>
            </a:pPr>
            <a:r>
              <a:rPr lang="de-DE" dirty="0">
                <a:solidFill>
                  <a:srgbClr val="FF0000"/>
                </a:solidFill>
              </a:rPr>
              <a:t>Orthodoxie, </a:t>
            </a:r>
            <a:r>
              <a:rPr lang="de-DE" dirty="0" err="1">
                <a:solidFill>
                  <a:srgbClr val="FF0000"/>
                </a:solidFill>
              </a:rPr>
              <a:t>autocracy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and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nationalism</a:t>
            </a:r>
            <a:r>
              <a:rPr lang="de-DE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de-DE" dirty="0"/>
              <a:t>Alexander II: End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serfdom</a:t>
            </a:r>
            <a:r>
              <a:rPr lang="de-DE" dirty="0"/>
              <a:t>  in 1861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event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century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/>
              <a:t>Alexander III: A </a:t>
            </a:r>
            <a:r>
              <a:rPr lang="de-DE" dirty="0" err="1"/>
              <a:t>Conservative</a:t>
            </a:r>
            <a:r>
              <a:rPr lang="de-DE" dirty="0"/>
              <a:t> </a:t>
            </a:r>
            <a:r>
              <a:rPr lang="de-DE" dirty="0" err="1"/>
              <a:t>wanted</a:t>
            </a:r>
            <a:r>
              <a:rPr lang="de-DE" dirty="0"/>
              <a:t> </a:t>
            </a:r>
            <a:r>
              <a:rPr lang="de-DE" dirty="0" err="1"/>
              <a:t>isolation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Europe</a:t>
            </a:r>
          </a:p>
          <a:p>
            <a:pPr marL="0" indent="0">
              <a:buNone/>
            </a:pPr>
            <a:r>
              <a:rPr lang="de-DE" dirty="0"/>
              <a:t>The </a:t>
            </a:r>
            <a:r>
              <a:rPr lang="de-DE" dirty="0" err="1"/>
              <a:t>industrial</a:t>
            </a:r>
            <a:r>
              <a:rPr lang="de-DE" dirty="0"/>
              <a:t> Revolution </a:t>
            </a: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west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stronger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504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October</a:t>
            </a:r>
            <a:r>
              <a:rPr lang="de-DE" dirty="0"/>
              <a:t> Revolution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55776" y="1340768"/>
            <a:ext cx="6264696" cy="38164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Constitutional Democratic Party</a:t>
            </a:r>
          </a:p>
          <a:p>
            <a:r>
              <a:rPr lang="de-DE" dirty="0" err="1"/>
              <a:t>Social-Revolutionary</a:t>
            </a:r>
            <a:r>
              <a:rPr lang="de-DE" dirty="0"/>
              <a:t> Party</a:t>
            </a:r>
          </a:p>
          <a:p>
            <a:r>
              <a:rPr lang="de-DE" dirty="0" err="1"/>
              <a:t>Bolsheviks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mesheviks</a:t>
            </a:r>
            <a:endParaRPr lang="de-DE" dirty="0"/>
          </a:p>
          <a:p>
            <a:endParaRPr lang="de-DE" dirty="0"/>
          </a:p>
          <a:p>
            <a:pPr>
              <a:buFont typeface="Arial"/>
              <a:buChar char="•"/>
            </a:pPr>
            <a:r>
              <a:rPr lang="de-DE" dirty="0"/>
              <a:t>In 1917 Kerensky was </a:t>
            </a:r>
            <a:r>
              <a:rPr lang="de-DE" dirty="0" err="1"/>
              <a:t>striken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 putsch </a:t>
            </a:r>
            <a:r>
              <a:rPr lang="de-DE" dirty="0" err="1"/>
              <a:t>of</a:t>
            </a:r>
            <a:r>
              <a:rPr lang="de-DE" dirty="0"/>
              <a:t> Lenin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followed</a:t>
            </a:r>
            <a:r>
              <a:rPr lang="de-DE" dirty="0"/>
              <a:t> </a:t>
            </a:r>
            <a:r>
              <a:rPr lang="de-DE" dirty="0" err="1"/>
              <a:t>civil</a:t>
            </a:r>
            <a:r>
              <a:rPr lang="de-DE" dirty="0"/>
              <a:t> war.</a:t>
            </a:r>
            <a:r>
              <a:rPr lang="de-DE" dirty="0">
                <a:hlinkClick r:id="rId2"/>
              </a:rPr>
              <a:t> </a:t>
            </a:r>
            <a:endParaRPr lang="de-DE" dirty="0"/>
          </a:p>
        </p:txBody>
      </p:sp>
      <p:pic>
        <p:nvPicPr>
          <p:cNvPr id="13314" name="Picture 2" descr="File:Soviet Union, Lenin (55)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11" y="1556792"/>
            <a:ext cx="2289289" cy="310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30511" y="4821725"/>
            <a:ext cx="86899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The </a:t>
            </a:r>
            <a:r>
              <a:rPr lang="de-DE" sz="2400" dirty="0" err="1"/>
              <a:t>industrialization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collectivization</a:t>
            </a:r>
            <a:r>
              <a:rPr lang="de-DE" sz="2400" dirty="0"/>
              <a:t> </a:t>
            </a:r>
            <a:r>
              <a:rPr lang="de-DE" sz="2400" dirty="0" err="1"/>
              <a:t>came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triumph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marxist</a:t>
            </a:r>
            <a:r>
              <a:rPr lang="de-DE" sz="2400" dirty="0"/>
              <a:t> </a:t>
            </a:r>
            <a:r>
              <a:rPr lang="de-DE" sz="2400" dirty="0" err="1"/>
              <a:t>revolution</a:t>
            </a:r>
            <a:r>
              <a:rPr lang="de-DE" sz="2400" dirty="0"/>
              <a:t>. </a:t>
            </a:r>
            <a:r>
              <a:rPr lang="de-DE" sz="2400" dirty="0" err="1"/>
              <a:t>Famine</a:t>
            </a:r>
            <a:r>
              <a:rPr lang="de-DE" sz="2400" dirty="0"/>
              <a:t>, </a:t>
            </a:r>
            <a:r>
              <a:rPr lang="de-DE" sz="2400" dirty="0" err="1"/>
              <a:t>persecutions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hardship</a:t>
            </a:r>
            <a:r>
              <a:rPr lang="de-DE" sz="2400" dirty="0"/>
              <a:t>.</a:t>
            </a:r>
          </a:p>
          <a:p>
            <a:r>
              <a:rPr lang="de-DE" sz="2400" dirty="0" err="1"/>
              <a:t>Dictatorship</a:t>
            </a:r>
            <a:r>
              <a:rPr lang="de-DE" sz="2400" dirty="0"/>
              <a:t> – Joseph Stalin</a:t>
            </a:r>
          </a:p>
          <a:p>
            <a:r>
              <a:rPr lang="de-DE" sz="2400" dirty="0"/>
              <a:t>2. World War   - 27 </a:t>
            </a:r>
            <a:r>
              <a:rPr lang="de-DE" sz="2400" dirty="0" err="1"/>
              <a:t>mio</a:t>
            </a:r>
            <a:r>
              <a:rPr lang="de-DE" sz="2400" dirty="0"/>
              <a:t> </a:t>
            </a:r>
            <a:r>
              <a:rPr lang="de-DE" sz="2400" dirty="0" err="1"/>
              <a:t>Soviet</a:t>
            </a:r>
            <a:r>
              <a:rPr lang="de-DE" sz="2400" dirty="0"/>
              <a:t> </a:t>
            </a:r>
            <a:r>
              <a:rPr lang="de-DE" sz="2400" dirty="0" err="1"/>
              <a:t>Citizents</a:t>
            </a:r>
            <a:r>
              <a:rPr lang="de-DE" sz="2400" dirty="0"/>
              <a:t> </a:t>
            </a:r>
            <a:r>
              <a:rPr lang="de-DE" sz="2400" dirty="0" err="1"/>
              <a:t>died</a:t>
            </a:r>
            <a:r>
              <a:rPr lang="de-DE" sz="2400" dirty="0"/>
              <a:t>.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469454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u=3659539082,3288508811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7" y="900057"/>
            <a:ext cx="7776221" cy="523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cap="rnd">
            <a:round/>
          </a:ln>
          <a:effectLst>
            <a:outerShdw blurRad="50800" dist="38100" dir="45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/>
              <a:t>2. Soviet Union (History between 1918 and 1991)</a:t>
            </a:r>
            <a:endParaRPr lang="zh-CN" altLang="en-US" sz="28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683569" y="1628800"/>
            <a:ext cx="77762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1918: Russian Soviet Federative Socialist Republic (Soviet Russia) is founded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Invasion by Germany and the Republic of Poland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White Army instigates Civil War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Red Army conquers Belarus, Ukraine and Georgia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1922: USSR is founded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1927 to 1953: Josef Stalin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World War II.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1954: Crimea transferred to Ukrainian SSR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b="1" dirty="0"/>
          </a:p>
          <a:p>
            <a:pPr>
              <a:lnSpc>
                <a:spcPct val="150000"/>
              </a:lnSpc>
            </a:pP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455787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2099</Words>
  <Application>Microsoft Office PowerPoint</Application>
  <PresentationFormat>Bildschirmpräsentation (4:3)</PresentationFormat>
  <Paragraphs>385</Paragraphs>
  <Slides>47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47</vt:i4>
      </vt:variant>
    </vt:vector>
  </HeadingPairs>
  <TitlesOfParts>
    <vt:vector size="52" baseType="lpstr">
      <vt:lpstr>宋体</vt:lpstr>
      <vt:lpstr>Arial</vt:lpstr>
      <vt:lpstr>Calibri</vt:lpstr>
      <vt:lpstr>Wingdings</vt:lpstr>
      <vt:lpstr>Office 主题</vt:lpstr>
      <vt:lpstr>RUSSIA </vt:lpstr>
      <vt:lpstr>PowerPoint-Präsentation</vt:lpstr>
      <vt:lpstr>PowerPoint-Präsentation</vt:lpstr>
      <vt:lpstr>Russias Beginning</vt:lpstr>
      <vt:lpstr>PowerPoint-Präsentation</vt:lpstr>
      <vt:lpstr>Modernisation</vt:lpstr>
      <vt:lpstr>Where should Russia go?</vt:lpstr>
      <vt:lpstr>The October Revolution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Crude Oil Price </vt:lpstr>
      <vt:lpstr>PowerPoint-Präsentation</vt:lpstr>
      <vt:lpstr>PowerPoint-Präsentation</vt:lpstr>
      <vt:lpstr>PowerPoint-Präsentation</vt:lpstr>
      <vt:lpstr>PowerPoint-Präsentation</vt:lpstr>
      <vt:lpstr>Data World Bank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Ivan Botskor</cp:lastModifiedBy>
  <cp:revision>89</cp:revision>
  <dcterms:created xsi:type="dcterms:W3CDTF">2014-05-21T09:55:33Z</dcterms:created>
  <dcterms:modified xsi:type="dcterms:W3CDTF">2017-11-15T12:08:40Z</dcterms:modified>
</cp:coreProperties>
</file>