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  <p:sldId id="261" r:id="rId4"/>
    <p:sldId id="266" r:id="rId5"/>
    <p:sldId id="257" r:id="rId6"/>
    <p:sldId id="258" r:id="rId7"/>
    <p:sldId id="259" r:id="rId8"/>
    <p:sldId id="260" r:id="rId9"/>
    <p:sldId id="265" r:id="rId10"/>
    <p:sldId id="262" r:id="rId11"/>
    <p:sldId id="267" r:id="rId12"/>
    <p:sldId id="268" r:id="rId13"/>
    <p:sldId id="269" r:id="rId14"/>
  </p:sldIdLst>
  <p:sldSz cx="9144000" cy="6858000" type="screen4x3"/>
  <p:notesSz cx="6858000" cy="9144000"/>
  <p:custDataLst>
    <p:tags r:id="rId15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482" autoAdjust="0"/>
    <p:restoredTop sz="94660"/>
  </p:normalViewPr>
  <p:slideViewPr>
    <p:cSldViewPr>
      <p:cViewPr varScale="1">
        <p:scale>
          <a:sx n="86" d="100"/>
          <a:sy n="86" d="100"/>
        </p:scale>
        <p:origin x="108" y="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D1A6D-122E-48D0-808C-61375F912549}" type="datetimeFigureOut">
              <a:rPr lang="de-DE" smtClean="0"/>
              <a:pPr/>
              <a:t>15.11.2017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507E4-0F66-4A7D-BC7B-24F32D44734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D1A6D-122E-48D0-808C-61375F912549}" type="datetimeFigureOut">
              <a:rPr lang="de-DE" smtClean="0"/>
              <a:pPr/>
              <a:t>15.11.2017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507E4-0F66-4A7D-BC7B-24F32D44734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D1A6D-122E-48D0-808C-61375F912549}" type="datetimeFigureOut">
              <a:rPr lang="de-DE" smtClean="0"/>
              <a:pPr/>
              <a:t>15.11.2017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507E4-0F66-4A7D-BC7B-24F32D44734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D1A6D-122E-48D0-808C-61375F912549}" type="datetimeFigureOut">
              <a:rPr lang="de-DE" smtClean="0"/>
              <a:pPr/>
              <a:t>15.11.2017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507E4-0F66-4A7D-BC7B-24F32D44734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D1A6D-122E-48D0-808C-61375F912549}" type="datetimeFigureOut">
              <a:rPr lang="de-DE" smtClean="0"/>
              <a:pPr/>
              <a:t>15.11.2017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507E4-0F66-4A7D-BC7B-24F32D44734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D1A6D-122E-48D0-808C-61375F912549}" type="datetimeFigureOut">
              <a:rPr lang="de-DE" smtClean="0"/>
              <a:pPr/>
              <a:t>15.11.2017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507E4-0F66-4A7D-BC7B-24F32D44734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D1A6D-122E-48D0-808C-61375F912549}" type="datetimeFigureOut">
              <a:rPr lang="de-DE" smtClean="0"/>
              <a:pPr/>
              <a:t>15.11.2017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507E4-0F66-4A7D-BC7B-24F32D44734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D1A6D-122E-48D0-808C-61375F912549}" type="datetimeFigureOut">
              <a:rPr lang="de-DE" smtClean="0"/>
              <a:pPr/>
              <a:t>15.11.2017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507E4-0F66-4A7D-BC7B-24F32D44734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D1A6D-122E-48D0-808C-61375F912549}" type="datetimeFigureOut">
              <a:rPr lang="de-DE" smtClean="0"/>
              <a:pPr/>
              <a:t>15.11.2017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507E4-0F66-4A7D-BC7B-24F32D44734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D1A6D-122E-48D0-808C-61375F912549}" type="datetimeFigureOut">
              <a:rPr lang="de-DE" smtClean="0"/>
              <a:pPr/>
              <a:t>15.11.2017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507E4-0F66-4A7D-BC7B-24F32D44734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D1A6D-122E-48D0-808C-61375F912549}" type="datetimeFigureOut">
              <a:rPr lang="de-DE" smtClean="0"/>
              <a:pPr/>
              <a:t>15.11.2017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507E4-0F66-4A7D-BC7B-24F32D44734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6D1A6D-122E-48D0-808C-61375F912549}" type="datetimeFigureOut">
              <a:rPr lang="de-DE" smtClean="0"/>
              <a:pPr/>
              <a:t>15.11.2017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C507E4-0F66-4A7D-BC7B-24F32D44734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de-DE" dirty="0"/>
              <a:t>Information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necessary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 lnSpcReduction="10000"/>
          </a:bodyPr>
          <a:lstStyle/>
          <a:p>
            <a:r>
              <a:rPr lang="de-DE" dirty="0"/>
              <a:t>Just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know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GDP </a:t>
            </a:r>
            <a:r>
              <a:rPr lang="de-DE" dirty="0" err="1"/>
              <a:t>of</a:t>
            </a:r>
            <a:r>
              <a:rPr lang="de-DE" dirty="0"/>
              <a:t> a </a:t>
            </a:r>
            <a:r>
              <a:rPr lang="de-DE" dirty="0" err="1"/>
              <a:t>country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its</a:t>
            </a:r>
            <a:r>
              <a:rPr lang="de-DE" dirty="0"/>
              <a:t> </a:t>
            </a:r>
            <a:r>
              <a:rPr lang="de-DE" dirty="0" err="1"/>
              <a:t>main</a:t>
            </a:r>
            <a:r>
              <a:rPr lang="de-DE" dirty="0"/>
              <a:t> </a:t>
            </a:r>
            <a:r>
              <a:rPr lang="de-DE" dirty="0" err="1"/>
              <a:t>products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just not </a:t>
            </a:r>
            <a:r>
              <a:rPr lang="de-DE" dirty="0" err="1"/>
              <a:t>enough</a:t>
            </a:r>
            <a:r>
              <a:rPr lang="de-DE" dirty="0"/>
              <a:t> </a:t>
            </a:r>
            <a:r>
              <a:rPr lang="de-DE" dirty="0" err="1"/>
              <a:t>information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making</a:t>
            </a:r>
            <a:r>
              <a:rPr lang="de-DE" dirty="0"/>
              <a:t> international </a:t>
            </a:r>
            <a:r>
              <a:rPr lang="de-DE" dirty="0" err="1"/>
              <a:t>management</a:t>
            </a:r>
            <a:r>
              <a:rPr lang="de-DE" dirty="0"/>
              <a:t> </a:t>
            </a:r>
            <a:r>
              <a:rPr lang="de-DE" dirty="0" err="1"/>
              <a:t>decisions</a:t>
            </a:r>
            <a:r>
              <a:rPr lang="de-DE" dirty="0"/>
              <a:t>.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study</a:t>
            </a:r>
            <a:r>
              <a:rPr lang="de-DE" dirty="0"/>
              <a:t> </a:t>
            </a:r>
            <a:r>
              <a:rPr lang="de-DE" dirty="0" err="1"/>
              <a:t>its</a:t>
            </a:r>
            <a:r>
              <a:rPr lang="de-DE" dirty="0"/>
              <a:t> </a:t>
            </a:r>
            <a:r>
              <a:rPr lang="de-DE" dirty="0" err="1"/>
              <a:t>economic</a:t>
            </a:r>
            <a:r>
              <a:rPr lang="de-DE" dirty="0"/>
              <a:t> </a:t>
            </a:r>
            <a:r>
              <a:rPr lang="de-DE" dirty="0" err="1"/>
              <a:t>development</a:t>
            </a:r>
            <a:r>
              <a:rPr lang="de-DE" dirty="0"/>
              <a:t> 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political</a:t>
            </a:r>
            <a:r>
              <a:rPr lang="de-DE" dirty="0"/>
              <a:t> </a:t>
            </a:r>
            <a:r>
              <a:rPr lang="de-DE" dirty="0" err="1"/>
              <a:t>history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well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ideological</a:t>
            </a:r>
            <a:r>
              <a:rPr lang="de-DE" dirty="0"/>
              <a:t> </a:t>
            </a:r>
            <a:r>
              <a:rPr lang="de-DE" dirty="0" err="1"/>
              <a:t>background</a:t>
            </a:r>
            <a:r>
              <a:rPr lang="de-DE" dirty="0"/>
              <a:t>. </a:t>
            </a:r>
          </a:p>
          <a:p>
            <a:r>
              <a:rPr lang="de-DE" dirty="0"/>
              <a:t>A BWL </a:t>
            </a:r>
            <a:r>
              <a:rPr lang="de-DE" dirty="0" err="1"/>
              <a:t>student</a:t>
            </a:r>
            <a:r>
              <a:rPr lang="de-DE" dirty="0"/>
              <a:t> </a:t>
            </a:r>
            <a:r>
              <a:rPr lang="de-DE" dirty="0" err="1"/>
              <a:t>has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try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understand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state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different countries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part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her/</a:t>
            </a:r>
            <a:r>
              <a:rPr lang="de-DE" dirty="0" err="1"/>
              <a:t>his</a:t>
            </a:r>
            <a:r>
              <a:rPr lang="de-DE" dirty="0"/>
              <a:t> </a:t>
            </a:r>
            <a:r>
              <a:rPr lang="de-DE" dirty="0" err="1"/>
              <a:t>college</a:t>
            </a:r>
            <a:r>
              <a:rPr lang="de-DE" dirty="0"/>
              <a:t> </a:t>
            </a:r>
            <a:r>
              <a:rPr lang="de-DE" dirty="0" err="1"/>
              <a:t>education</a:t>
            </a:r>
            <a:r>
              <a:rPr lang="de-DE" dirty="0"/>
              <a:t>. He/</a:t>
            </a:r>
            <a:r>
              <a:rPr lang="de-DE" dirty="0" err="1"/>
              <a:t>She</a:t>
            </a:r>
            <a:r>
              <a:rPr lang="de-DE" dirty="0"/>
              <a:t> will </a:t>
            </a:r>
            <a:r>
              <a:rPr lang="de-DE" dirty="0" err="1"/>
              <a:t>most</a:t>
            </a:r>
            <a:r>
              <a:rPr lang="de-DE" dirty="0"/>
              <a:t> </a:t>
            </a:r>
            <a:r>
              <a:rPr lang="de-DE" dirty="0" err="1"/>
              <a:t>probably</a:t>
            </a:r>
            <a:r>
              <a:rPr lang="de-DE" dirty="0"/>
              <a:t> </a:t>
            </a:r>
            <a:r>
              <a:rPr lang="de-DE" dirty="0" err="1"/>
              <a:t>work</a:t>
            </a:r>
            <a:r>
              <a:rPr lang="de-DE" dirty="0"/>
              <a:t> in a MNC (Multinational Company)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  <a:solidFill>
            <a:schemeClr val="bg1"/>
          </a:solidFill>
        </p:spPr>
        <p:txBody>
          <a:bodyPr/>
          <a:lstStyle/>
          <a:p>
            <a:r>
              <a:rPr lang="de-DE" dirty="0" err="1"/>
              <a:t>Ideology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Political System</a:t>
            </a:r>
          </a:p>
        </p:txBody>
      </p:sp>
      <p:cxnSp>
        <p:nvCxnSpPr>
          <p:cNvPr id="7" name="Gerade Verbindung 6"/>
          <p:cNvCxnSpPr/>
          <p:nvPr/>
        </p:nvCxnSpPr>
        <p:spPr>
          <a:xfrm rot="16200000" flipH="1">
            <a:off x="2000232" y="3857628"/>
            <a:ext cx="4643470" cy="7143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8"/>
          <p:cNvCxnSpPr/>
          <p:nvPr/>
        </p:nvCxnSpPr>
        <p:spPr>
          <a:xfrm>
            <a:off x="1500166" y="3857628"/>
            <a:ext cx="571504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feld 10"/>
          <p:cNvSpPr txBox="1"/>
          <p:nvPr/>
        </p:nvSpPr>
        <p:spPr>
          <a:xfrm>
            <a:off x="3571868" y="1142984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Totalitarism</a:t>
            </a:r>
            <a:endParaRPr lang="de-DE" dirty="0"/>
          </a:p>
        </p:txBody>
      </p:sp>
      <p:sp>
        <p:nvSpPr>
          <p:cNvPr id="12" name="Textfeld 11"/>
          <p:cNvSpPr txBox="1"/>
          <p:nvPr/>
        </p:nvSpPr>
        <p:spPr>
          <a:xfrm>
            <a:off x="3643306" y="6286520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Democracy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142844" y="3571876"/>
            <a:ext cx="1430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Individualism</a:t>
            </a:r>
            <a:endParaRPr lang="de-DE" dirty="0"/>
          </a:p>
        </p:txBody>
      </p:sp>
      <p:sp>
        <p:nvSpPr>
          <p:cNvPr id="14" name="Textfeld 13"/>
          <p:cNvSpPr txBox="1"/>
          <p:nvPr/>
        </p:nvSpPr>
        <p:spPr>
          <a:xfrm>
            <a:off x="7286644" y="3571877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Collectivism</a:t>
            </a:r>
            <a:endParaRPr lang="de-DE" dirty="0"/>
          </a:p>
        </p:txBody>
      </p:sp>
      <p:sp>
        <p:nvSpPr>
          <p:cNvPr id="15" name="Ellipse 14"/>
          <p:cNvSpPr/>
          <p:nvPr/>
        </p:nvSpPr>
        <p:spPr>
          <a:xfrm>
            <a:off x="3286116" y="5143512"/>
            <a:ext cx="214314" cy="21431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Textfeld 15"/>
          <p:cNvSpPr txBox="1"/>
          <p:nvPr/>
        </p:nvSpPr>
        <p:spPr>
          <a:xfrm>
            <a:off x="2357422" y="5072074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USA</a:t>
            </a:r>
          </a:p>
        </p:txBody>
      </p:sp>
      <p:sp>
        <p:nvSpPr>
          <p:cNvPr id="17" name="Ellipse 16"/>
          <p:cNvSpPr/>
          <p:nvPr/>
        </p:nvSpPr>
        <p:spPr>
          <a:xfrm>
            <a:off x="6858016" y="1500174"/>
            <a:ext cx="214314" cy="21431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Textfeld 17"/>
          <p:cNvSpPr txBox="1"/>
          <p:nvPr/>
        </p:nvSpPr>
        <p:spPr>
          <a:xfrm>
            <a:off x="7215206" y="1285860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USSR</a:t>
            </a:r>
          </a:p>
        </p:txBody>
      </p:sp>
      <p:sp>
        <p:nvSpPr>
          <p:cNvPr id="20" name="Ellipse 19"/>
          <p:cNvSpPr/>
          <p:nvPr/>
        </p:nvSpPr>
        <p:spPr>
          <a:xfrm>
            <a:off x="3500430" y="3071810"/>
            <a:ext cx="214314" cy="214314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Ellipse 22"/>
          <p:cNvSpPr/>
          <p:nvPr/>
        </p:nvSpPr>
        <p:spPr>
          <a:xfrm>
            <a:off x="4857752" y="5286388"/>
            <a:ext cx="214314" cy="214314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Textfeld 23"/>
          <p:cNvSpPr txBox="1"/>
          <p:nvPr/>
        </p:nvSpPr>
        <p:spPr>
          <a:xfrm>
            <a:off x="2428860" y="3000372"/>
            <a:ext cx="9286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Russia</a:t>
            </a:r>
            <a:r>
              <a:rPr lang="de-DE" dirty="0"/>
              <a:t> (</a:t>
            </a:r>
            <a:r>
              <a:rPr lang="de-DE" dirty="0" err="1"/>
              <a:t>now</a:t>
            </a:r>
            <a:r>
              <a:rPr lang="de-DE" dirty="0"/>
              <a:t>)</a:t>
            </a:r>
          </a:p>
        </p:txBody>
      </p:sp>
      <p:sp>
        <p:nvSpPr>
          <p:cNvPr id="25" name="Ellipse 24"/>
          <p:cNvSpPr/>
          <p:nvPr/>
        </p:nvSpPr>
        <p:spPr>
          <a:xfrm>
            <a:off x="2571736" y="2643182"/>
            <a:ext cx="142876" cy="142876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Ellipse 26"/>
          <p:cNvSpPr/>
          <p:nvPr/>
        </p:nvSpPr>
        <p:spPr>
          <a:xfrm>
            <a:off x="4643438" y="1643050"/>
            <a:ext cx="214314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Textfeld 27"/>
          <p:cNvSpPr txBox="1"/>
          <p:nvPr/>
        </p:nvSpPr>
        <p:spPr>
          <a:xfrm>
            <a:off x="5000628" y="1571613"/>
            <a:ext cx="11430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Nazi Germany </a:t>
            </a:r>
          </a:p>
        </p:txBody>
      </p:sp>
      <p:sp>
        <p:nvSpPr>
          <p:cNvPr id="29" name="Textfeld 28"/>
          <p:cNvSpPr txBox="1"/>
          <p:nvPr/>
        </p:nvSpPr>
        <p:spPr>
          <a:xfrm>
            <a:off x="4929190" y="4857760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Germany </a:t>
            </a:r>
            <a:r>
              <a:rPr lang="de-DE" dirty="0" err="1"/>
              <a:t>today</a:t>
            </a:r>
            <a:endParaRPr lang="de-DE" dirty="0"/>
          </a:p>
        </p:txBody>
      </p:sp>
      <p:sp>
        <p:nvSpPr>
          <p:cNvPr id="30" name="Textfeld 29"/>
          <p:cNvSpPr txBox="1"/>
          <p:nvPr/>
        </p:nvSpPr>
        <p:spPr>
          <a:xfrm>
            <a:off x="1357290" y="2428868"/>
            <a:ext cx="10001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Cuba Batista</a:t>
            </a:r>
          </a:p>
        </p:txBody>
      </p:sp>
      <p:sp>
        <p:nvSpPr>
          <p:cNvPr id="31" name="Ellipse 30"/>
          <p:cNvSpPr/>
          <p:nvPr/>
        </p:nvSpPr>
        <p:spPr>
          <a:xfrm>
            <a:off x="6858016" y="1928802"/>
            <a:ext cx="142876" cy="142876"/>
          </a:xfrm>
          <a:prstGeom prst="ellipse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Textfeld 31"/>
          <p:cNvSpPr txBox="1"/>
          <p:nvPr/>
        </p:nvSpPr>
        <p:spPr>
          <a:xfrm>
            <a:off x="7215206" y="1857364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Cuba Castro</a:t>
            </a:r>
          </a:p>
        </p:txBody>
      </p:sp>
      <p:sp>
        <p:nvSpPr>
          <p:cNvPr id="33" name="Ellipse 32"/>
          <p:cNvSpPr/>
          <p:nvPr/>
        </p:nvSpPr>
        <p:spPr>
          <a:xfrm>
            <a:off x="5500694" y="5429264"/>
            <a:ext cx="214314" cy="214314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Textfeld 33"/>
          <p:cNvSpPr txBox="1"/>
          <p:nvPr/>
        </p:nvSpPr>
        <p:spPr>
          <a:xfrm>
            <a:off x="5786446" y="5357826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Sweden</a:t>
            </a:r>
            <a:endParaRPr lang="de-DE" dirty="0"/>
          </a:p>
        </p:txBody>
      </p:sp>
      <p:sp>
        <p:nvSpPr>
          <p:cNvPr id="26" name="Ellipse 25"/>
          <p:cNvSpPr/>
          <p:nvPr/>
        </p:nvSpPr>
        <p:spPr>
          <a:xfrm>
            <a:off x="5357818" y="2786058"/>
            <a:ext cx="214314" cy="214314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Textfeld 34"/>
          <p:cNvSpPr txBox="1"/>
          <p:nvPr/>
        </p:nvSpPr>
        <p:spPr>
          <a:xfrm>
            <a:off x="5786446" y="2786058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China</a:t>
            </a:r>
          </a:p>
        </p:txBody>
      </p:sp>
      <p:sp>
        <p:nvSpPr>
          <p:cNvPr id="36" name="Ellipse 35"/>
          <p:cNvSpPr/>
          <p:nvPr/>
        </p:nvSpPr>
        <p:spPr>
          <a:xfrm>
            <a:off x="6786578" y="5072074"/>
            <a:ext cx="142876" cy="142876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7" name="Textfeld 36"/>
          <p:cNvSpPr txBox="1"/>
          <p:nvPr/>
        </p:nvSpPr>
        <p:spPr>
          <a:xfrm>
            <a:off x="7143768" y="4857760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Japan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de-DE" dirty="0"/>
              <a:t>BRICS </a:t>
            </a:r>
            <a:r>
              <a:rPr lang="de-DE" dirty="0" err="1"/>
              <a:t>Nations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07504" y="1772816"/>
            <a:ext cx="8679338" cy="4581142"/>
          </a:xfrm>
        </p:spPr>
        <p:txBody>
          <a:bodyPr/>
          <a:lstStyle/>
          <a:p>
            <a:pPr>
              <a:buNone/>
            </a:pPr>
            <a:r>
              <a:rPr lang="de-DE" dirty="0"/>
              <a:t>Brazil                             X                     </a:t>
            </a:r>
            <a:r>
              <a:rPr lang="de-DE" dirty="0" err="1"/>
              <a:t>X</a:t>
            </a:r>
            <a:r>
              <a:rPr lang="de-DE" dirty="0"/>
              <a:t>   </a:t>
            </a:r>
          </a:p>
          <a:p>
            <a:pPr>
              <a:buNone/>
            </a:pPr>
            <a:r>
              <a:rPr lang="de-DE" dirty="0" err="1"/>
              <a:t>Russia</a:t>
            </a:r>
            <a:r>
              <a:rPr lang="de-DE" dirty="0"/>
              <a:t>             X                                   </a:t>
            </a:r>
            <a:r>
              <a:rPr lang="de-DE" dirty="0" err="1"/>
              <a:t>X</a:t>
            </a:r>
            <a:endParaRPr lang="de-DE" dirty="0"/>
          </a:p>
          <a:p>
            <a:pPr>
              <a:buNone/>
            </a:pPr>
            <a:r>
              <a:rPr lang="de-DE" dirty="0"/>
              <a:t>India                             X                     </a:t>
            </a:r>
            <a:r>
              <a:rPr lang="de-DE" dirty="0" err="1"/>
              <a:t>X</a:t>
            </a:r>
            <a:endParaRPr lang="de-DE" dirty="0"/>
          </a:p>
          <a:p>
            <a:pPr>
              <a:buNone/>
            </a:pPr>
            <a:r>
              <a:rPr lang="de-DE" dirty="0"/>
              <a:t>China             X                                            </a:t>
            </a:r>
            <a:r>
              <a:rPr lang="de-DE" dirty="0" err="1"/>
              <a:t>X</a:t>
            </a:r>
            <a:endParaRPr lang="de-DE" dirty="0"/>
          </a:p>
          <a:p>
            <a:pPr>
              <a:buNone/>
            </a:pPr>
            <a:r>
              <a:rPr lang="de-DE" dirty="0"/>
              <a:t>S. </a:t>
            </a:r>
            <a:r>
              <a:rPr lang="de-DE" dirty="0" err="1"/>
              <a:t>Africa</a:t>
            </a:r>
            <a:r>
              <a:rPr lang="de-DE" dirty="0"/>
              <a:t>                       X                     </a:t>
            </a:r>
            <a:r>
              <a:rPr lang="de-DE" dirty="0" err="1"/>
              <a:t>X</a:t>
            </a: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571604" y="1142984"/>
            <a:ext cx="7215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  </a:t>
            </a:r>
            <a:r>
              <a:rPr lang="de-DE" dirty="0" err="1"/>
              <a:t>Totalitarian</a:t>
            </a:r>
            <a:r>
              <a:rPr lang="de-DE" dirty="0"/>
              <a:t>                Democratic            Individual               Collective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de-DE" dirty="0"/>
              <a:t>„</a:t>
            </a:r>
            <a:r>
              <a:rPr lang="de-DE" dirty="0" err="1"/>
              <a:t>Failed</a:t>
            </a:r>
            <a:r>
              <a:rPr lang="de-DE" dirty="0"/>
              <a:t> States“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70000" lnSpcReduction="20000"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 failed state is a state perceived as having failed at some of the basic conditions and responsibilities of a sovereign government. There is no general consensus on the definition of a failed state. The definition of a failed state according to the Fund for Peace is often used to characterize a state with the following characteristics :</a:t>
            </a:r>
          </a:p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loss of control of its territory, or of the monopoly on the            legitimate use of physical force therein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erosion of legitimate authority to make collective decisions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an inability to provide public services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an inability to interact with other states as a full member of the international community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876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2372" y="267643"/>
            <a:ext cx="8075240" cy="562074"/>
          </a:xfrm>
        </p:spPr>
        <p:txBody>
          <a:bodyPr>
            <a:normAutofit/>
          </a:bodyPr>
          <a:lstStyle/>
          <a:p>
            <a:r>
              <a:rPr lang="de-DE" sz="2800" dirty="0"/>
              <a:t>The </a:t>
            </a:r>
            <a:r>
              <a:rPr lang="de-DE" sz="2800" dirty="0" err="1"/>
              <a:t>problems</a:t>
            </a:r>
            <a:r>
              <a:rPr lang="de-DE" sz="2800" dirty="0"/>
              <a:t> </a:t>
            </a:r>
            <a:r>
              <a:rPr lang="de-DE" sz="2800" dirty="0" err="1"/>
              <a:t>are</a:t>
            </a:r>
            <a:r>
              <a:rPr lang="de-DE" sz="2800" dirty="0"/>
              <a:t> </a:t>
            </a:r>
            <a:r>
              <a:rPr lang="de-DE" sz="2800" dirty="0" err="1"/>
              <a:t>more</a:t>
            </a:r>
            <a:r>
              <a:rPr lang="de-DE" sz="2800" dirty="0"/>
              <a:t> </a:t>
            </a:r>
            <a:r>
              <a:rPr lang="de-DE" sz="2800" dirty="0" err="1"/>
              <a:t>social</a:t>
            </a:r>
            <a:r>
              <a:rPr lang="de-DE" sz="2800" dirty="0"/>
              <a:t> </a:t>
            </a:r>
            <a:r>
              <a:rPr lang="de-DE" sz="2800" dirty="0" err="1"/>
              <a:t>than</a:t>
            </a:r>
            <a:r>
              <a:rPr lang="de-DE" sz="2800" dirty="0"/>
              <a:t> </a:t>
            </a:r>
            <a:r>
              <a:rPr lang="de-DE" sz="2800" dirty="0" err="1"/>
              <a:t>economical</a:t>
            </a:r>
            <a:endParaRPr lang="de-DE" sz="2800" dirty="0"/>
          </a:p>
        </p:txBody>
      </p:sp>
      <p:sp>
        <p:nvSpPr>
          <p:cNvPr id="4" name="Gleichschenkliges Dreieck 3"/>
          <p:cNvSpPr/>
          <p:nvPr/>
        </p:nvSpPr>
        <p:spPr>
          <a:xfrm>
            <a:off x="2884669" y="2081728"/>
            <a:ext cx="3230646" cy="309634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Gleichschenkliges Dreieck 4"/>
          <p:cNvSpPr/>
          <p:nvPr/>
        </p:nvSpPr>
        <p:spPr>
          <a:xfrm>
            <a:off x="4197145" y="2084501"/>
            <a:ext cx="627513" cy="544565"/>
          </a:xfrm>
          <a:prstGeom prst="triangl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Pfeil nach rechts 5"/>
          <p:cNvSpPr/>
          <p:nvPr/>
        </p:nvSpPr>
        <p:spPr>
          <a:xfrm rot="16200000">
            <a:off x="3908691" y="2821551"/>
            <a:ext cx="1182603" cy="792088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extfeld 6"/>
          <p:cNvSpPr txBox="1"/>
          <p:nvPr/>
        </p:nvSpPr>
        <p:spPr>
          <a:xfrm>
            <a:off x="755576" y="1412776"/>
            <a:ext cx="29523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Elites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their</a:t>
            </a:r>
            <a:r>
              <a:rPr lang="de-DE" dirty="0"/>
              <a:t> </a:t>
            </a:r>
            <a:r>
              <a:rPr lang="de-DE" dirty="0" err="1"/>
              <a:t>advantage</a:t>
            </a:r>
            <a:endParaRPr lang="de-DE" dirty="0"/>
          </a:p>
          <a:p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increase</a:t>
            </a:r>
            <a:r>
              <a:rPr lang="de-DE" dirty="0"/>
              <a:t> </a:t>
            </a:r>
            <a:r>
              <a:rPr lang="de-DE" dirty="0" err="1"/>
              <a:t>their</a:t>
            </a:r>
            <a:r>
              <a:rPr lang="de-DE" dirty="0"/>
              <a:t> </a:t>
            </a:r>
            <a:r>
              <a:rPr lang="de-DE" dirty="0" err="1"/>
              <a:t>wealth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power</a:t>
            </a:r>
          </a:p>
        </p:txBody>
      </p:sp>
      <p:sp>
        <p:nvSpPr>
          <p:cNvPr id="9" name="Textfeld 8"/>
          <p:cNvSpPr txBox="1"/>
          <p:nvPr/>
        </p:nvSpPr>
        <p:spPr>
          <a:xfrm flipH="1">
            <a:off x="5481815" y="1458218"/>
            <a:ext cx="261857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But </a:t>
            </a:r>
            <a:r>
              <a:rPr lang="de-DE" dirty="0" err="1"/>
              <a:t>can</a:t>
            </a:r>
            <a:r>
              <a:rPr lang="de-DE" dirty="0"/>
              <a:t> also (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their</a:t>
            </a:r>
            <a:r>
              <a:rPr lang="de-DE" dirty="0"/>
              <a:t> </a:t>
            </a:r>
            <a:r>
              <a:rPr lang="de-DE" dirty="0" err="1"/>
              <a:t>own</a:t>
            </a:r>
            <a:r>
              <a:rPr lang="de-DE" dirty="0"/>
              <a:t> </a:t>
            </a:r>
            <a:r>
              <a:rPr lang="de-DE" dirty="0" err="1"/>
              <a:t>long</a:t>
            </a:r>
            <a:r>
              <a:rPr lang="de-DE" dirty="0"/>
              <a:t>-term </a:t>
            </a:r>
            <a:r>
              <a:rPr lang="de-DE" dirty="0" err="1"/>
              <a:t>benefit</a:t>
            </a:r>
            <a:r>
              <a:rPr lang="de-DE" dirty="0"/>
              <a:t> </a:t>
            </a:r>
            <a:r>
              <a:rPr lang="de-DE" dirty="0" err="1"/>
              <a:t>try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improve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organisation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country</a:t>
            </a:r>
            <a:r>
              <a:rPr lang="de-DE" dirty="0"/>
              <a:t> 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759295" y="3217595"/>
            <a:ext cx="21602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But </a:t>
            </a:r>
            <a:r>
              <a:rPr lang="de-DE" dirty="0" err="1"/>
              <a:t>they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also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short</a:t>
            </a:r>
            <a:r>
              <a:rPr lang="de-DE" dirty="0"/>
              <a:t> </a:t>
            </a:r>
            <a:r>
              <a:rPr lang="de-DE" dirty="0" err="1"/>
              <a:t>sighted</a:t>
            </a:r>
            <a:r>
              <a:rPr lang="de-DE" dirty="0"/>
              <a:t> </a:t>
            </a:r>
            <a:r>
              <a:rPr lang="de-DE" dirty="0" err="1"/>
              <a:t>egoists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take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return</a:t>
            </a:r>
            <a:r>
              <a:rPr lang="de-DE" dirty="0"/>
              <a:t> </a:t>
            </a:r>
            <a:r>
              <a:rPr lang="de-DE" dirty="0" err="1"/>
              <a:t>nothing</a:t>
            </a:r>
            <a:r>
              <a:rPr lang="de-DE" dirty="0"/>
              <a:t>.</a:t>
            </a:r>
          </a:p>
        </p:txBody>
      </p:sp>
      <p:sp>
        <p:nvSpPr>
          <p:cNvPr id="12" name="Pfeil nach unten 11"/>
          <p:cNvSpPr/>
          <p:nvPr/>
        </p:nvSpPr>
        <p:spPr>
          <a:xfrm rot="4453571">
            <a:off x="6006865" y="2536526"/>
            <a:ext cx="369756" cy="1296144"/>
          </a:xfrm>
          <a:prstGeom prst="down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Pfeil nach unten 13"/>
          <p:cNvSpPr/>
          <p:nvPr/>
        </p:nvSpPr>
        <p:spPr>
          <a:xfrm rot="4453571">
            <a:off x="3245144" y="1920824"/>
            <a:ext cx="369756" cy="1296144"/>
          </a:xfrm>
          <a:prstGeom prst="down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Textfeld 2"/>
          <p:cNvSpPr txBox="1"/>
          <p:nvPr/>
        </p:nvSpPr>
        <p:spPr>
          <a:xfrm>
            <a:off x="1187624" y="5661248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An </a:t>
            </a:r>
            <a:r>
              <a:rPr lang="de-DE" dirty="0" err="1"/>
              <a:t>actual</a:t>
            </a:r>
            <a:r>
              <a:rPr lang="de-DE" dirty="0"/>
              <a:t> </a:t>
            </a:r>
            <a:r>
              <a:rPr lang="de-DE" dirty="0" err="1"/>
              <a:t>example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/>
              <a:t> EU?</a:t>
            </a:r>
          </a:p>
        </p:txBody>
      </p:sp>
    </p:spTree>
    <p:extLst>
      <p:ext uri="{BB962C8B-B14F-4D97-AF65-F5344CB8AC3E}">
        <p14:creationId xmlns:p14="http://schemas.microsoft.com/office/powerpoint/2010/main" val="22806059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de-DE" dirty="0"/>
              <a:t>Political Environment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/>
          <a:lstStyle/>
          <a:p>
            <a:pPr>
              <a:buNone/>
            </a:pPr>
            <a:r>
              <a:rPr lang="de-DE" dirty="0"/>
              <a:t>The </a:t>
            </a:r>
            <a:r>
              <a:rPr lang="de-DE" dirty="0" err="1"/>
              <a:t>political</a:t>
            </a:r>
            <a:r>
              <a:rPr lang="de-DE" dirty="0"/>
              <a:t> </a:t>
            </a:r>
            <a:r>
              <a:rPr lang="de-DE" dirty="0" err="1"/>
              <a:t>environment</a:t>
            </a:r>
            <a:r>
              <a:rPr lang="de-DE" dirty="0"/>
              <a:t> </a:t>
            </a:r>
            <a:r>
              <a:rPr lang="de-DE" dirty="0" err="1"/>
              <a:t>affects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economic</a:t>
            </a:r>
            <a:r>
              <a:rPr lang="de-DE" dirty="0"/>
              <a:t> </a:t>
            </a:r>
            <a:r>
              <a:rPr lang="de-DE" dirty="0" err="1"/>
              <a:t>organisation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ultimately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afected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values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citizens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member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 </a:t>
            </a:r>
            <a:r>
              <a:rPr lang="de-DE" dirty="0" err="1"/>
              <a:t>group</a:t>
            </a:r>
            <a:r>
              <a:rPr lang="de-DE" dirty="0"/>
              <a:t>.</a:t>
            </a:r>
          </a:p>
          <a:p>
            <a:pPr>
              <a:buNone/>
            </a:pPr>
            <a:r>
              <a:rPr lang="de-DE" dirty="0"/>
              <a:t>The </a:t>
            </a:r>
            <a:r>
              <a:rPr lang="de-DE" dirty="0" err="1"/>
              <a:t>generally</a:t>
            </a:r>
            <a:r>
              <a:rPr lang="de-DE" dirty="0"/>
              <a:t> </a:t>
            </a:r>
            <a:r>
              <a:rPr lang="de-DE" dirty="0" err="1"/>
              <a:t>accepted</a:t>
            </a:r>
            <a:r>
              <a:rPr lang="de-DE" dirty="0"/>
              <a:t> model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what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correct</a:t>
            </a:r>
            <a:r>
              <a:rPr lang="de-DE" dirty="0"/>
              <a:t> </a:t>
            </a:r>
            <a:r>
              <a:rPr lang="de-DE" dirty="0" err="1"/>
              <a:t>depends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values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norms</a:t>
            </a:r>
            <a:r>
              <a:rPr lang="de-DE" dirty="0"/>
              <a:t> in </a:t>
            </a:r>
            <a:r>
              <a:rPr lang="de-DE" dirty="0" err="1"/>
              <a:t>which</a:t>
            </a:r>
            <a:r>
              <a:rPr lang="de-DE" dirty="0"/>
              <a:t> a </a:t>
            </a:r>
            <a:r>
              <a:rPr lang="de-DE" dirty="0" err="1"/>
              <a:t>society</a:t>
            </a:r>
            <a:r>
              <a:rPr lang="de-DE" dirty="0"/>
              <a:t> </a:t>
            </a:r>
            <a:r>
              <a:rPr lang="de-DE" dirty="0" err="1"/>
              <a:t>believes</a:t>
            </a:r>
            <a:r>
              <a:rPr lang="de-DE" dirty="0"/>
              <a:t>. </a:t>
            </a:r>
            <a:r>
              <a:rPr lang="de-DE" dirty="0" err="1"/>
              <a:t>With</a:t>
            </a:r>
            <a:r>
              <a:rPr lang="de-DE" dirty="0"/>
              <a:t> a </a:t>
            </a:r>
            <a:r>
              <a:rPr lang="de-DE" dirty="0" err="1"/>
              <a:t>background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violent</a:t>
            </a:r>
            <a:r>
              <a:rPr lang="de-DE" dirty="0"/>
              <a:t> </a:t>
            </a:r>
            <a:r>
              <a:rPr lang="de-DE" dirty="0" err="1"/>
              <a:t>social</a:t>
            </a:r>
            <a:r>
              <a:rPr lang="de-DE" dirty="0"/>
              <a:t> </a:t>
            </a:r>
            <a:r>
              <a:rPr lang="de-DE" dirty="0" err="1"/>
              <a:t>change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risks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business</a:t>
            </a:r>
            <a:r>
              <a:rPr lang="de-DE" dirty="0"/>
              <a:t> </a:t>
            </a:r>
            <a:r>
              <a:rPr lang="de-DE" dirty="0" err="1"/>
              <a:t>activity</a:t>
            </a:r>
            <a:r>
              <a:rPr lang="de-DE" dirty="0"/>
              <a:t> </a:t>
            </a:r>
            <a:r>
              <a:rPr lang="de-DE" dirty="0" err="1"/>
              <a:t>increase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a </a:t>
            </a:r>
            <a:r>
              <a:rPr lang="de-DE" dirty="0" err="1"/>
              <a:t>barrier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investment</a:t>
            </a:r>
            <a:r>
              <a:rPr lang="de-DE" dirty="0"/>
              <a:t>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/>
              <a:t>Ideologies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Sets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political</a:t>
            </a:r>
            <a:r>
              <a:rPr lang="de-DE" dirty="0"/>
              <a:t> </a:t>
            </a:r>
            <a:r>
              <a:rPr lang="de-DE" dirty="0" err="1"/>
              <a:t>values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The individual </a:t>
            </a:r>
            <a:r>
              <a:rPr lang="de-DE" dirty="0" err="1"/>
              <a:t>beliefs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values</a:t>
            </a:r>
            <a:r>
              <a:rPr lang="de-DE" dirty="0"/>
              <a:t> </a:t>
            </a:r>
            <a:r>
              <a:rPr lang="de-DE" dirty="0" err="1"/>
              <a:t>when</a:t>
            </a:r>
            <a:r>
              <a:rPr lang="de-DE" dirty="0"/>
              <a:t> </a:t>
            </a:r>
            <a:r>
              <a:rPr lang="de-DE" dirty="0" err="1"/>
              <a:t>added</a:t>
            </a:r>
            <a:r>
              <a:rPr lang="de-DE" dirty="0"/>
              <a:t> </a:t>
            </a:r>
            <a:r>
              <a:rPr lang="de-DE" dirty="0" err="1"/>
              <a:t>together</a:t>
            </a:r>
            <a:r>
              <a:rPr lang="de-DE" dirty="0"/>
              <a:t> form a </a:t>
            </a:r>
            <a:r>
              <a:rPr lang="de-DE" dirty="0" err="1"/>
              <a:t>political</a:t>
            </a:r>
            <a:r>
              <a:rPr lang="de-DE" dirty="0"/>
              <a:t> </a:t>
            </a:r>
            <a:r>
              <a:rPr lang="de-DE" dirty="0" err="1"/>
              <a:t>ideology</a:t>
            </a:r>
            <a:r>
              <a:rPr lang="de-DE" dirty="0"/>
              <a:t>. The </a:t>
            </a:r>
            <a:r>
              <a:rPr lang="de-DE" dirty="0" err="1"/>
              <a:t>political</a:t>
            </a:r>
            <a:r>
              <a:rPr lang="de-DE" dirty="0"/>
              <a:t> </a:t>
            </a:r>
            <a:r>
              <a:rPr lang="de-DE" dirty="0" err="1"/>
              <a:t>ideology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other</a:t>
            </a:r>
            <a:r>
              <a:rPr lang="de-DE" dirty="0"/>
              <a:t> </a:t>
            </a:r>
            <a:r>
              <a:rPr lang="de-DE" dirty="0" err="1"/>
              <a:t>hand</a:t>
            </a:r>
            <a:r>
              <a:rPr lang="de-DE" dirty="0"/>
              <a:t> </a:t>
            </a:r>
            <a:r>
              <a:rPr lang="de-DE" dirty="0" err="1"/>
              <a:t>forges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values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individuals</a:t>
            </a:r>
            <a:r>
              <a:rPr lang="de-DE" dirty="0"/>
              <a:t> </a:t>
            </a:r>
            <a:r>
              <a:rPr lang="de-DE" dirty="0" err="1"/>
              <a:t>over</a:t>
            </a:r>
            <a:r>
              <a:rPr lang="de-DE" dirty="0"/>
              <a:t> time. </a:t>
            </a:r>
          </a:p>
        </p:txBody>
      </p:sp>
      <p:sp>
        <p:nvSpPr>
          <p:cNvPr id="4" name="Ellipse 3"/>
          <p:cNvSpPr/>
          <p:nvPr/>
        </p:nvSpPr>
        <p:spPr>
          <a:xfrm>
            <a:off x="928662" y="3857628"/>
            <a:ext cx="2143140" cy="214314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Pfeil nach rechts 4"/>
          <p:cNvSpPr/>
          <p:nvPr/>
        </p:nvSpPr>
        <p:spPr>
          <a:xfrm>
            <a:off x="3357554" y="3857628"/>
            <a:ext cx="2214578" cy="285752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Ellipse 5"/>
          <p:cNvSpPr/>
          <p:nvPr/>
        </p:nvSpPr>
        <p:spPr>
          <a:xfrm>
            <a:off x="6286512" y="3786190"/>
            <a:ext cx="642942" cy="571504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Ellipse 6"/>
          <p:cNvSpPr/>
          <p:nvPr/>
        </p:nvSpPr>
        <p:spPr>
          <a:xfrm>
            <a:off x="7358082" y="4500570"/>
            <a:ext cx="571504" cy="571504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Ellipse 7"/>
          <p:cNvSpPr/>
          <p:nvPr/>
        </p:nvSpPr>
        <p:spPr>
          <a:xfrm>
            <a:off x="5857884" y="4857760"/>
            <a:ext cx="571504" cy="571504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Ellipse 8"/>
          <p:cNvSpPr/>
          <p:nvPr/>
        </p:nvSpPr>
        <p:spPr>
          <a:xfrm>
            <a:off x="6572264" y="4429132"/>
            <a:ext cx="500066" cy="500066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Ellipse 9"/>
          <p:cNvSpPr/>
          <p:nvPr/>
        </p:nvSpPr>
        <p:spPr>
          <a:xfrm>
            <a:off x="7143768" y="3786190"/>
            <a:ext cx="571504" cy="500066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Ellipse 10"/>
          <p:cNvSpPr/>
          <p:nvPr/>
        </p:nvSpPr>
        <p:spPr>
          <a:xfrm>
            <a:off x="6643702" y="5643578"/>
            <a:ext cx="642942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Ellipse 11"/>
          <p:cNvSpPr/>
          <p:nvPr/>
        </p:nvSpPr>
        <p:spPr>
          <a:xfrm>
            <a:off x="5500694" y="5643578"/>
            <a:ext cx="571504" cy="500066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Ellipse 12"/>
          <p:cNvSpPr/>
          <p:nvPr/>
        </p:nvSpPr>
        <p:spPr>
          <a:xfrm>
            <a:off x="6429388" y="5000636"/>
            <a:ext cx="500066" cy="500066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Ellipse 13"/>
          <p:cNvSpPr/>
          <p:nvPr/>
        </p:nvSpPr>
        <p:spPr>
          <a:xfrm>
            <a:off x="7429520" y="5286388"/>
            <a:ext cx="571504" cy="500066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Pfeil nach rechts 14"/>
          <p:cNvSpPr/>
          <p:nvPr/>
        </p:nvSpPr>
        <p:spPr>
          <a:xfrm rot="10800000">
            <a:off x="4572000" y="4572008"/>
            <a:ext cx="1714512" cy="714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Textfeld 15"/>
          <p:cNvSpPr txBox="1"/>
          <p:nvPr/>
        </p:nvSpPr>
        <p:spPr>
          <a:xfrm>
            <a:off x="1214414" y="4572008"/>
            <a:ext cx="15001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Political </a:t>
            </a:r>
            <a:r>
              <a:rPr lang="de-DE" dirty="0" err="1"/>
              <a:t>Ideology</a:t>
            </a:r>
            <a:endParaRPr lang="de-DE" dirty="0"/>
          </a:p>
        </p:txBody>
      </p:sp>
      <p:sp>
        <p:nvSpPr>
          <p:cNvPr id="17" name="Pfeil nach rechts 16"/>
          <p:cNvSpPr/>
          <p:nvPr/>
        </p:nvSpPr>
        <p:spPr>
          <a:xfrm rot="10800000">
            <a:off x="3929058" y="4929198"/>
            <a:ext cx="1714512" cy="714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Pfeil nach rechts 17"/>
          <p:cNvSpPr/>
          <p:nvPr/>
        </p:nvSpPr>
        <p:spPr>
          <a:xfrm rot="10800000">
            <a:off x="4429124" y="5357826"/>
            <a:ext cx="1714512" cy="714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Pfeil nach rechts 18"/>
          <p:cNvSpPr/>
          <p:nvPr/>
        </p:nvSpPr>
        <p:spPr>
          <a:xfrm rot="10800000">
            <a:off x="3643306" y="5715016"/>
            <a:ext cx="1714512" cy="714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Rechteck 19"/>
          <p:cNvSpPr/>
          <p:nvPr/>
        </p:nvSpPr>
        <p:spPr>
          <a:xfrm>
            <a:off x="5500694" y="3571876"/>
            <a:ext cx="2857520" cy="28575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Textfeld 20"/>
          <p:cNvSpPr txBox="1"/>
          <p:nvPr/>
        </p:nvSpPr>
        <p:spPr>
          <a:xfrm>
            <a:off x="2786050" y="6000768"/>
            <a:ext cx="2071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Feedback </a:t>
            </a:r>
            <a:r>
              <a:rPr lang="de-DE" dirty="0" err="1"/>
              <a:t>mechanism</a:t>
            </a:r>
            <a:endParaRPr lang="de-DE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Political Systems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 fontScale="92500" lnSpcReduction="10000"/>
          </a:bodyPr>
          <a:lstStyle/>
          <a:p>
            <a:r>
              <a:rPr lang="de-DE" dirty="0">
                <a:solidFill>
                  <a:srgbClr val="FF0000"/>
                </a:solidFill>
              </a:rPr>
              <a:t>Democracy </a:t>
            </a:r>
            <a:r>
              <a:rPr lang="de-DE" dirty="0"/>
              <a:t>– </a:t>
            </a:r>
            <a:r>
              <a:rPr lang="de-DE" dirty="0" err="1"/>
              <a:t>Government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controlled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citizents</a:t>
            </a:r>
            <a:r>
              <a:rPr lang="de-DE" dirty="0"/>
              <a:t> </a:t>
            </a:r>
            <a:r>
              <a:rPr lang="de-DE" dirty="0" err="1"/>
              <a:t>through</a:t>
            </a:r>
            <a:r>
              <a:rPr lang="de-DE" dirty="0"/>
              <a:t> </a:t>
            </a:r>
            <a:r>
              <a:rPr lang="de-DE" dirty="0" err="1"/>
              <a:t>elections</a:t>
            </a:r>
            <a:r>
              <a:rPr lang="de-DE" dirty="0"/>
              <a:t>. The </a:t>
            </a:r>
            <a:r>
              <a:rPr lang="de-DE" dirty="0" err="1"/>
              <a:t>elected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held</a:t>
            </a:r>
            <a:r>
              <a:rPr lang="de-DE" dirty="0"/>
              <a:t> </a:t>
            </a:r>
            <a:r>
              <a:rPr lang="de-DE" dirty="0" err="1"/>
              <a:t>accountable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electorate</a:t>
            </a:r>
            <a:r>
              <a:rPr lang="de-DE" dirty="0"/>
              <a:t>. Individual </a:t>
            </a:r>
            <a:r>
              <a:rPr lang="de-DE" dirty="0" err="1"/>
              <a:t>freedoms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secured</a:t>
            </a:r>
            <a:r>
              <a:rPr lang="de-DE" dirty="0"/>
              <a:t>.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think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/>
              <a:t>majority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always</a:t>
            </a:r>
            <a:r>
              <a:rPr lang="de-DE" dirty="0"/>
              <a:t> </a:t>
            </a:r>
            <a:r>
              <a:rPr lang="de-DE" dirty="0" err="1"/>
              <a:t>right</a:t>
            </a:r>
            <a:r>
              <a:rPr lang="de-DE" dirty="0"/>
              <a:t>?</a:t>
            </a:r>
          </a:p>
          <a:p>
            <a:r>
              <a:rPr lang="de-DE" dirty="0" err="1">
                <a:solidFill>
                  <a:srgbClr val="FF0000"/>
                </a:solidFill>
              </a:rPr>
              <a:t>Totalitarism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/>
              <a:t>– </a:t>
            </a:r>
            <a:r>
              <a:rPr lang="de-DE" dirty="0" err="1"/>
              <a:t>There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only</a:t>
            </a:r>
            <a:r>
              <a:rPr lang="de-DE" dirty="0"/>
              <a:t> </a:t>
            </a:r>
            <a:r>
              <a:rPr lang="de-DE" dirty="0" err="1"/>
              <a:t>one</a:t>
            </a:r>
            <a:r>
              <a:rPr lang="de-DE" dirty="0"/>
              <a:t> </a:t>
            </a:r>
            <a:r>
              <a:rPr lang="de-DE" dirty="0" err="1"/>
              <a:t>party</a:t>
            </a:r>
            <a:r>
              <a:rPr lang="de-DE" dirty="0"/>
              <a:t>, </a:t>
            </a:r>
            <a:r>
              <a:rPr lang="de-DE" dirty="0" err="1"/>
              <a:t>which</a:t>
            </a:r>
            <a:r>
              <a:rPr lang="de-DE" dirty="0"/>
              <a:t> </a:t>
            </a:r>
            <a:r>
              <a:rPr lang="de-DE" dirty="0" err="1"/>
              <a:t>controls</a:t>
            </a:r>
            <a:r>
              <a:rPr lang="de-DE" dirty="0"/>
              <a:t> </a:t>
            </a:r>
            <a:r>
              <a:rPr lang="de-DE" dirty="0" err="1"/>
              <a:t>every</a:t>
            </a:r>
            <a:r>
              <a:rPr lang="de-DE" dirty="0"/>
              <a:t> </a:t>
            </a:r>
            <a:r>
              <a:rPr lang="de-DE" dirty="0" err="1"/>
              <a:t>facet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political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human </a:t>
            </a:r>
            <a:r>
              <a:rPr lang="de-DE" dirty="0" err="1"/>
              <a:t>life</a:t>
            </a:r>
            <a:r>
              <a:rPr lang="de-DE" dirty="0"/>
              <a:t>. Suppression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opposition</a:t>
            </a:r>
            <a:r>
              <a:rPr lang="de-DE" dirty="0"/>
              <a:t>. But </a:t>
            </a:r>
            <a:r>
              <a:rPr lang="de-DE" dirty="0" err="1"/>
              <a:t>totalitarism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appear</a:t>
            </a:r>
            <a:r>
              <a:rPr lang="de-DE" dirty="0"/>
              <a:t> in </a:t>
            </a:r>
            <a:r>
              <a:rPr lang="de-DE" dirty="0" err="1"/>
              <a:t>many</a:t>
            </a:r>
            <a:r>
              <a:rPr lang="de-DE" dirty="0"/>
              <a:t> </a:t>
            </a:r>
            <a:r>
              <a:rPr lang="de-DE" dirty="0" err="1"/>
              <a:t>forms</a:t>
            </a:r>
            <a:r>
              <a:rPr lang="de-DE" dirty="0"/>
              <a:t>.</a:t>
            </a:r>
          </a:p>
          <a:p>
            <a:r>
              <a:rPr lang="de-DE" dirty="0" err="1"/>
              <a:t>There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perfect</a:t>
            </a:r>
            <a:r>
              <a:rPr lang="de-DE" dirty="0"/>
              <a:t> </a:t>
            </a:r>
            <a:r>
              <a:rPr lang="de-DE" dirty="0" err="1"/>
              <a:t>democracy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perfect</a:t>
            </a:r>
            <a:r>
              <a:rPr lang="de-DE" dirty="0"/>
              <a:t> </a:t>
            </a:r>
            <a:r>
              <a:rPr lang="de-DE" dirty="0" err="1"/>
              <a:t>totalitarism</a:t>
            </a:r>
            <a:r>
              <a:rPr lang="de-DE" dirty="0"/>
              <a:t>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de-DE" dirty="0" err="1"/>
              <a:t>Individualism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 lnSpcReduction="10000"/>
          </a:bodyPr>
          <a:lstStyle/>
          <a:p>
            <a:r>
              <a:rPr lang="de-DE" dirty="0" err="1"/>
              <a:t>Those</a:t>
            </a:r>
            <a:r>
              <a:rPr lang="de-DE" dirty="0"/>
              <a:t> </a:t>
            </a:r>
            <a:r>
              <a:rPr lang="de-DE" dirty="0" err="1"/>
              <a:t>who</a:t>
            </a:r>
            <a:r>
              <a:rPr lang="de-DE" dirty="0"/>
              <a:t> </a:t>
            </a:r>
            <a:r>
              <a:rPr lang="de-DE" dirty="0" err="1"/>
              <a:t>believe</a:t>
            </a:r>
            <a:r>
              <a:rPr lang="de-DE" dirty="0"/>
              <a:t> in </a:t>
            </a:r>
            <a:r>
              <a:rPr lang="de-DE" dirty="0" err="1"/>
              <a:t>individualism</a:t>
            </a:r>
            <a:r>
              <a:rPr lang="de-DE" dirty="0"/>
              <a:t> </a:t>
            </a:r>
            <a:r>
              <a:rPr lang="de-DE" dirty="0" err="1"/>
              <a:t>adhere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philosophy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people</a:t>
            </a:r>
            <a:r>
              <a:rPr lang="de-DE" dirty="0"/>
              <a:t> </a:t>
            </a:r>
            <a:r>
              <a:rPr lang="de-DE" dirty="0" err="1"/>
              <a:t>should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free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follow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economic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political</a:t>
            </a:r>
            <a:r>
              <a:rPr lang="de-DE" dirty="0"/>
              <a:t> </a:t>
            </a:r>
            <a:r>
              <a:rPr lang="de-DE" dirty="0" err="1"/>
              <a:t>activities</a:t>
            </a:r>
            <a:r>
              <a:rPr lang="de-DE" dirty="0"/>
              <a:t> </a:t>
            </a:r>
            <a:r>
              <a:rPr lang="de-DE" dirty="0" err="1"/>
              <a:t>without</a:t>
            </a:r>
            <a:r>
              <a:rPr lang="de-DE" dirty="0"/>
              <a:t> </a:t>
            </a:r>
            <a:r>
              <a:rPr lang="de-DE" dirty="0" err="1"/>
              <a:t>constraint</a:t>
            </a:r>
            <a:r>
              <a:rPr lang="de-DE" dirty="0"/>
              <a:t>. In </a:t>
            </a:r>
            <a:r>
              <a:rPr lang="de-DE" b="1" dirty="0" err="1"/>
              <a:t>business</a:t>
            </a:r>
            <a:r>
              <a:rPr lang="de-DE" b="1" dirty="0"/>
              <a:t> </a:t>
            </a:r>
            <a:r>
              <a:rPr lang="de-DE" b="1" dirty="0" err="1"/>
              <a:t>context</a:t>
            </a:r>
            <a:r>
              <a:rPr lang="de-DE" b="1" dirty="0"/>
              <a:t> </a:t>
            </a:r>
            <a:r>
              <a:rPr lang="de-DE" b="1" dirty="0" err="1"/>
              <a:t>this</a:t>
            </a:r>
            <a:r>
              <a:rPr lang="de-DE" b="1" dirty="0"/>
              <a:t> </a:t>
            </a:r>
            <a:r>
              <a:rPr lang="de-DE" b="1" dirty="0" err="1"/>
              <a:t>means</a:t>
            </a:r>
            <a:r>
              <a:rPr lang="de-DE" b="1" dirty="0"/>
              <a:t> </a:t>
            </a:r>
            <a:r>
              <a:rPr lang="de-DE" b="1" dirty="0" err="1"/>
              <a:t>capitalism</a:t>
            </a:r>
            <a:r>
              <a:rPr lang="de-DE" b="1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connected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a </a:t>
            </a:r>
            <a:r>
              <a:rPr lang="de-DE" dirty="0" err="1"/>
              <a:t>free</a:t>
            </a:r>
            <a:r>
              <a:rPr lang="de-DE" dirty="0"/>
              <a:t> </a:t>
            </a:r>
            <a:r>
              <a:rPr lang="de-DE" dirty="0" err="1"/>
              <a:t>market</a:t>
            </a:r>
            <a:r>
              <a:rPr lang="de-DE" dirty="0"/>
              <a:t> </a:t>
            </a:r>
            <a:r>
              <a:rPr lang="de-DE" dirty="0" err="1"/>
              <a:t>society</a:t>
            </a:r>
            <a:r>
              <a:rPr lang="de-DE" dirty="0"/>
              <a:t>. Private </a:t>
            </a:r>
            <a:r>
              <a:rPr lang="de-DE" dirty="0" err="1"/>
              <a:t>ownership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thought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motor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increasing</a:t>
            </a:r>
            <a:r>
              <a:rPr lang="de-DE" dirty="0"/>
              <a:t> </a:t>
            </a:r>
            <a:r>
              <a:rPr lang="de-DE" dirty="0" err="1"/>
              <a:t>productivity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competition</a:t>
            </a:r>
            <a:r>
              <a:rPr lang="de-DE" dirty="0"/>
              <a:t>. </a:t>
            </a:r>
            <a:r>
              <a:rPr lang="de-DE" dirty="0" err="1"/>
              <a:t>Why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why</a:t>
            </a:r>
            <a:r>
              <a:rPr lang="de-DE" dirty="0"/>
              <a:t> not?</a:t>
            </a:r>
          </a:p>
          <a:p>
            <a:r>
              <a:rPr lang="de-DE" dirty="0" err="1"/>
              <a:t>Betterment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society</a:t>
            </a:r>
            <a:r>
              <a:rPr lang="de-DE" dirty="0"/>
              <a:t>  - </a:t>
            </a:r>
            <a:r>
              <a:rPr lang="de-DE" dirty="0" err="1"/>
              <a:t>seems</a:t>
            </a:r>
            <a:r>
              <a:rPr lang="de-DE" dirty="0"/>
              <a:t> </a:t>
            </a:r>
            <a:r>
              <a:rPr lang="de-DE" dirty="0" err="1"/>
              <a:t>more</a:t>
            </a:r>
            <a:r>
              <a:rPr lang="de-DE" dirty="0"/>
              <a:t> </a:t>
            </a:r>
            <a:r>
              <a:rPr lang="de-DE" dirty="0" err="1"/>
              <a:t>successful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freedom</a:t>
            </a:r>
            <a:r>
              <a:rPr lang="de-DE" dirty="0"/>
              <a:t>.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de-DE" dirty="0" err="1"/>
              <a:t>Collectivism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 fontScale="85000" lnSpcReduction="20000"/>
          </a:bodyPr>
          <a:lstStyle/>
          <a:p>
            <a:r>
              <a:rPr lang="de-DE" dirty="0" err="1"/>
              <a:t>Collectivism</a:t>
            </a:r>
            <a:r>
              <a:rPr lang="de-DE" dirty="0"/>
              <a:t> </a:t>
            </a:r>
            <a:r>
              <a:rPr lang="de-DE" dirty="0" err="1"/>
              <a:t>views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needs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goals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society</a:t>
            </a:r>
            <a:r>
              <a:rPr lang="de-DE" dirty="0"/>
              <a:t> </a:t>
            </a:r>
            <a:r>
              <a:rPr lang="de-DE" dirty="0" err="1"/>
              <a:t>at</a:t>
            </a:r>
            <a:r>
              <a:rPr lang="de-DE" dirty="0"/>
              <a:t> large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more</a:t>
            </a:r>
            <a:r>
              <a:rPr lang="de-DE" dirty="0"/>
              <a:t> </a:t>
            </a:r>
            <a:r>
              <a:rPr lang="de-DE" dirty="0" err="1"/>
              <a:t>important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individual </a:t>
            </a:r>
            <a:r>
              <a:rPr lang="de-DE" dirty="0" err="1"/>
              <a:t>desires</a:t>
            </a:r>
            <a:r>
              <a:rPr lang="de-DE" dirty="0"/>
              <a:t>. </a:t>
            </a:r>
            <a:r>
              <a:rPr lang="de-DE" dirty="0" err="1"/>
              <a:t>There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general</a:t>
            </a:r>
            <a:r>
              <a:rPr lang="de-DE" dirty="0"/>
              <a:t> form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collectivism</a:t>
            </a:r>
            <a:r>
              <a:rPr lang="de-DE" dirty="0"/>
              <a:t> </a:t>
            </a:r>
            <a:r>
              <a:rPr lang="de-DE" dirty="0" err="1"/>
              <a:t>because</a:t>
            </a:r>
            <a:r>
              <a:rPr lang="de-DE" dirty="0"/>
              <a:t> </a:t>
            </a:r>
            <a:r>
              <a:rPr lang="de-DE" dirty="0" err="1"/>
              <a:t>societal</a:t>
            </a:r>
            <a:r>
              <a:rPr lang="de-DE" dirty="0"/>
              <a:t> </a:t>
            </a:r>
            <a:r>
              <a:rPr lang="de-DE" dirty="0" err="1"/>
              <a:t>goals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way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keep</a:t>
            </a:r>
            <a:r>
              <a:rPr lang="de-DE" dirty="0"/>
              <a:t> </a:t>
            </a:r>
            <a:r>
              <a:rPr lang="de-DE" dirty="0" err="1"/>
              <a:t>people</a:t>
            </a:r>
            <a:r>
              <a:rPr lang="de-DE" dirty="0"/>
              <a:t> </a:t>
            </a:r>
            <a:r>
              <a:rPr lang="de-DE" dirty="0" err="1"/>
              <a:t>focused</a:t>
            </a:r>
            <a:r>
              <a:rPr lang="de-DE" dirty="0"/>
              <a:t> in </a:t>
            </a:r>
            <a:r>
              <a:rPr lang="de-DE" dirty="0" err="1"/>
              <a:t>them</a:t>
            </a:r>
            <a:r>
              <a:rPr lang="de-DE" dirty="0"/>
              <a:t> </a:t>
            </a:r>
            <a:r>
              <a:rPr lang="de-DE" dirty="0" err="1"/>
              <a:t>differ</a:t>
            </a:r>
            <a:r>
              <a:rPr lang="de-DE" dirty="0"/>
              <a:t> </a:t>
            </a:r>
            <a:r>
              <a:rPr lang="de-DE" dirty="0" err="1"/>
              <a:t>greatly</a:t>
            </a:r>
            <a:r>
              <a:rPr lang="de-DE" dirty="0"/>
              <a:t> in national </a:t>
            </a:r>
            <a:r>
              <a:rPr lang="de-DE" dirty="0" err="1"/>
              <a:t>cultures</a:t>
            </a:r>
            <a:r>
              <a:rPr lang="de-DE" dirty="0"/>
              <a:t>. </a:t>
            </a:r>
          </a:p>
          <a:p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appeared</a:t>
            </a:r>
            <a:r>
              <a:rPr lang="de-DE" dirty="0"/>
              <a:t> in Germany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Italy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„National </a:t>
            </a:r>
            <a:r>
              <a:rPr lang="de-DE" dirty="0" err="1"/>
              <a:t>Socialism</a:t>
            </a:r>
            <a:r>
              <a:rPr lang="de-DE" dirty="0"/>
              <a:t>“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fascism</a:t>
            </a:r>
            <a:r>
              <a:rPr lang="de-DE" dirty="0"/>
              <a:t>. An </a:t>
            </a:r>
            <a:r>
              <a:rPr lang="de-DE" dirty="0" err="1"/>
              <a:t>authoritarian</a:t>
            </a:r>
            <a:r>
              <a:rPr lang="de-DE" dirty="0"/>
              <a:t> </a:t>
            </a:r>
            <a:r>
              <a:rPr lang="de-DE" dirty="0" err="1"/>
              <a:t>political</a:t>
            </a:r>
            <a:r>
              <a:rPr lang="de-DE" dirty="0"/>
              <a:t> </a:t>
            </a:r>
            <a:r>
              <a:rPr lang="de-DE" dirty="0" err="1"/>
              <a:t>ideology</a:t>
            </a:r>
            <a:r>
              <a:rPr lang="de-DE" dirty="0"/>
              <a:t>. National </a:t>
            </a:r>
            <a:r>
              <a:rPr lang="de-DE" dirty="0" err="1"/>
              <a:t>unity</a:t>
            </a:r>
            <a:r>
              <a:rPr lang="de-DE" dirty="0"/>
              <a:t> </a:t>
            </a:r>
            <a:r>
              <a:rPr lang="de-DE" dirty="0" err="1"/>
              <a:t>based</a:t>
            </a:r>
            <a:r>
              <a:rPr lang="de-DE" dirty="0"/>
              <a:t> on </a:t>
            </a:r>
            <a:r>
              <a:rPr lang="de-DE" dirty="0" err="1"/>
              <a:t>ethnic</a:t>
            </a:r>
            <a:r>
              <a:rPr lang="de-DE" dirty="0"/>
              <a:t>, </a:t>
            </a:r>
            <a:r>
              <a:rPr lang="de-DE" dirty="0" err="1"/>
              <a:t>religious</a:t>
            </a:r>
            <a:r>
              <a:rPr lang="de-DE" dirty="0"/>
              <a:t>, </a:t>
            </a:r>
            <a:r>
              <a:rPr lang="de-DE" dirty="0" err="1"/>
              <a:t>cultural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racial</a:t>
            </a:r>
            <a:r>
              <a:rPr lang="de-DE" dirty="0"/>
              <a:t> </a:t>
            </a:r>
            <a:r>
              <a:rPr lang="de-DE" dirty="0" err="1"/>
              <a:t>attributes</a:t>
            </a:r>
            <a:r>
              <a:rPr lang="de-DE" dirty="0"/>
              <a:t>.</a:t>
            </a:r>
          </a:p>
          <a:p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appeared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communism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Soviet</a:t>
            </a:r>
            <a:r>
              <a:rPr lang="de-DE" dirty="0"/>
              <a:t> Union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spread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there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Middle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Eastern Europe after </a:t>
            </a:r>
            <a:r>
              <a:rPr lang="de-DE" dirty="0" err="1"/>
              <a:t>the</a:t>
            </a:r>
            <a:r>
              <a:rPr lang="de-DE" dirty="0"/>
              <a:t> 2.WW. Also </a:t>
            </a:r>
            <a:r>
              <a:rPr lang="de-DE" dirty="0" err="1"/>
              <a:t>to</a:t>
            </a:r>
            <a:r>
              <a:rPr lang="de-DE" dirty="0"/>
              <a:t> China, </a:t>
            </a:r>
            <a:r>
              <a:rPr lang="de-DE" dirty="0" err="1"/>
              <a:t>Vietnam,Laos</a:t>
            </a:r>
            <a:r>
              <a:rPr lang="de-DE" dirty="0"/>
              <a:t>, North Korea, </a:t>
            </a:r>
            <a:r>
              <a:rPr lang="de-DE" dirty="0" err="1"/>
              <a:t>etc</a:t>
            </a:r>
            <a:endParaRPr lang="de-DE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de-DE" dirty="0" err="1"/>
              <a:t>Socialism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/>
          <a:lstStyle/>
          <a:p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a </a:t>
            </a:r>
            <a:r>
              <a:rPr lang="de-DE" dirty="0" err="1"/>
              <a:t>society</a:t>
            </a:r>
            <a:r>
              <a:rPr lang="de-DE" dirty="0"/>
              <a:t> </a:t>
            </a:r>
            <a:r>
              <a:rPr lang="de-DE" dirty="0" err="1"/>
              <a:t>where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government</a:t>
            </a:r>
            <a:r>
              <a:rPr lang="de-DE" dirty="0"/>
              <a:t> </a:t>
            </a:r>
            <a:r>
              <a:rPr lang="de-DE" dirty="0" err="1"/>
              <a:t>ownership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institutions</a:t>
            </a:r>
            <a:r>
              <a:rPr lang="de-DE" dirty="0"/>
              <a:t> so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avoid</a:t>
            </a:r>
            <a:r>
              <a:rPr lang="de-DE" dirty="0"/>
              <a:t> </a:t>
            </a:r>
            <a:r>
              <a:rPr lang="de-DE" dirty="0" err="1"/>
              <a:t>explotation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ultimate</a:t>
            </a:r>
            <a:r>
              <a:rPr lang="de-DE" dirty="0"/>
              <a:t> </a:t>
            </a:r>
            <a:r>
              <a:rPr lang="de-DE" dirty="0" err="1"/>
              <a:t>goal</a:t>
            </a:r>
            <a:r>
              <a:rPr lang="de-DE" dirty="0"/>
              <a:t>. </a:t>
            </a:r>
          </a:p>
          <a:p>
            <a:r>
              <a:rPr lang="de-DE" dirty="0" err="1"/>
              <a:t>Communism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historically</a:t>
            </a:r>
            <a:r>
              <a:rPr lang="de-DE" dirty="0"/>
              <a:t> </a:t>
            </a:r>
            <a:r>
              <a:rPr lang="de-DE" dirty="0" err="1"/>
              <a:t>more</a:t>
            </a:r>
            <a:r>
              <a:rPr lang="de-DE" dirty="0"/>
              <a:t> extreme form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socialism</a:t>
            </a:r>
            <a:r>
              <a:rPr lang="de-DE" dirty="0"/>
              <a:t>. First </a:t>
            </a:r>
            <a:r>
              <a:rPr lang="de-DE" dirty="0" err="1"/>
              <a:t>realized</a:t>
            </a:r>
            <a:r>
              <a:rPr lang="de-DE" dirty="0"/>
              <a:t> in </a:t>
            </a:r>
            <a:r>
              <a:rPr lang="de-DE" dirty="0" err="1"/>
              <a:t>Russia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Lenin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followed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Stalin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Soviet</a:t>
            </a:r>
            <a:r>
              <a:rPr lang="de-DE" dirty="0"/>
              <a:t> Union. China, Vietnam, North Korea, Cuba, </a:t>
            </a:r>
            <a:r>
              <a:rPr lang="de-DE" dirty="0" err="1"/>
              <a:t>etc</a:t>
            </a:r>
            <a:r>
              <a:rPr lang="de-DE" dirty="0"/>
              <a:t>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today</a:t>
            </a:r>
            <a:r>
              <a:rPr lang="de-DE" dirty="0"/>
              <a:t> different </a:t>
            </a:r>
            <a:r>
              <a:rPr lang="de-DE" dirty="0" err="1"/>
              <a:t>forms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socialism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communism</a:t>
            </a:r>
            <a:r>
              <a:rPr lang="de-DE" dirty="0"/>
              <a:t>.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714380"/>
          </a:xfrm>
        </p:spPr>
        <p:txBody>
          <a:bodyPr>
            <a:normAutofit fontScale="90000"/>
          </a:bodyPr>
          <a:lstStyle/>
          <a:p>
            <a:r>
              <a:rPr lang="de-DE" dirty="0"/>
              <a:t>Transition countries</a:t>
            </a:r>
          </a:p>
        </p:txBody>
      </p:sp>
      <p:sp>
        <p:nvSpPr>
          <p:cNvPr id="7" name="Rechteck 6"/>
          <p:cNvSpPr/>
          <p:nvPr/>
        </p:nvSpPr>
        <p:spPr>
          <a:xfrm>
            <a:off x="642910" y="1571612"/>
            <a:ext cx="3286148" cy="157163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Tribal</a:t>
            </a:r>
            <a:r>
              <a:rPr lang="de-DE" dirty="0">
                <a:solidFill>
                  <a:schemeClr val="tx1"/>
                </a:solidFill>
              </a:rPr>
              <a:t>, </a:t>
            </a:r>
            <a:r>
              <a:rPr lang="de-DE" dirty="0" err="1">
                <a:solidFill>
                  <a:schemeClr val="tx1"/>
                </a:solidFill>
              </a:rPr>
              <a:t>Colonies</a:t>
            </a:r>
            <a:r>
              <a:rPr lang="de-DE" dirty="0">
                <a:solidFill>
                  <a:schemeClr val="tx1"/>
                </a:solidFill>
              </a:rPr>
              <a:t>, </a:t>
            </a:r>
          </a:p>
        </p:txBody>
      </p:sp>
      <p:sp>
        <p:nvSpPr>
          <p:cNvPr id="9" name="Rechteck 8"/>
          <p:cNvSpPr/>
          <p:nvPr/>
        </p:nvSpPr>
        <p:spPr>
          <a:xfrm>
            <a:off x="5715008" y="1571612"/>
            <a:ext cx="3071834" cy="15716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Socialism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or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Communism</a:t>
            </a:r>
            <a:r>
              <a:rPr lang="de-DE" dirty="0"/>
              <a:t> </a:t>
            </a:r>
          </a:p>
        </p:txBody>
      </p:sp>
      <p:sp>
        <p:nvSpPr>
          <p:cNvPr id="11" name="Rechteck 10"/>
          <p:cNvSpPr/>
          <p:nvPr/>
        </p:nvSpPr>
        <p:spPr>
          <a:xfrm>
            <a:off x="5786446" y="4357694"/>
            <a:ext cx="2928958" cy="171451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Capitalism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642910" y="4357694"/>
            <a:ext cx="3500462" cy="164307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Collectivism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1857356" y="785794"/>
            <a:ext cx="55007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Movements</a:t>
            </a:r>
            <a:r>
              <a:rPr lang="de-DE" dirty="0"/>
              <a:t> </a:t>
            </a:r>
            <a:r>
              <a:rPr lang="de-DE" dirty="0" err="1"/>
              <a:t>according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social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historical</a:t>
            </a:r>
            <a:r>
              <a:rPr lang="de-DE" dirty="0"/>
              <a:t> </a:t>
            </a:r>
            <a:r>
              <a:rPr lang="de-DE" dirty="0" err="1"/>
              <a:t>pressures</a:t>
            </a:r>
            <a:r>
              <a:rPr lang="de-DE" dirty="0"/>
              <a:t>.</a:t>
            </a:r>
          </a:p>
        </p:txBody>
      </p:sp>
      <p:cxnSp>
        <p:nvCxnSpPr>
          <p:cNvPr id="19" name="Gerade Verbindung mit Pfeil 18"/>
          <p:cNvCxnSpPr/>
          <p:nvPr/>
        </p:nvCxnSpPr>
        <p:spPr>
          <a:xfrm rot="5400000" flipH="1" flipV="1">
            <a:off x="7179487" y="3679033"/>
            <a:ext cx="928694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mit Pfeil 20"/>
          <p:cNvCxnSpPr/>
          <p:nvPr/>
        </p:nvCxnSpPr>
        <p:spPr>
          <a:xfrm rot="5400000">
            <a:off x="1821637" y="3679033"/>
            <a:ext cx="928694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 Verbindung mit Pfeil 22"/>
          <p:cNvCxnSpPr/>
          <p:nvPr/>
        </p:nvCxnSpPr>
        <p:spPr>
          <a:xfrm>
            <a:off x="4429124" y="4786322"/>
            <a:ext cx="1000132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mit Pfeil 24"/>
          <p:cNvCxnSpPr/>
          <p:nvPr/>
        </p:nvCxnSpPr>
        <p:spPr>
          <a:xfrm rot="5400000">
            <a:off x="4357686" y="3214686"/>
            <a:ext cx="1285884" cy="114300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mit Pfeil 28"/>
          <p:cNvCxnSpPr/>
          <p:nvPr/>
        </p:nvCxnSpPr>
        <p:spPr>
          <a:xfrm rot="5400000">
            <a:off x="6393669" y="3679033"/>
            <a:ext cx="928694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mit Pfeil 30"/>
          <p:cNvCxnSpPr/>
          <p:nvPr/>
        </p:nvCxnSpPr>
        <p:spPr>
          <a:xfrm>
            <a:off x="4071934" y="2428868"/>
            <a:ext cx="1071570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mit Pfeil 32"/>
          <p:cNvCxnSpPr/>
          <p:nvPr/>
        </p:nvCxnSpPr>
        <p:spPr>
          <a:xfrm rot="10800000">
            <a:off x="4357686" y="5500702"/>
            <a:ext cx="1143008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mit Pfeil 34"/>
          <p:cNvCxnSpPr/>
          <p:nvPr/>
        </p:nvCxnSpPr>
        <p:spPr>
          <a:xfrm>
            <a:off x="4143372" y="3071810"/>
            <a:ext cx="2214578" cy="928694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 Verbindung mit Pfeil 36"/>
          <p:cNvCxnSpPr/>
          <p:nvPr/>
        </p:nvCxnSpPr>
        <p:spPr>
          <a:xfrm>
            <a:off x="8715404" y="3929066"/>
            <a:ext cx="9144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 fontScale="90000"/>
          </a:bodyPr>
          <a:lstStyle/>
          <a:p>
            <a:r>
              <a:rPr lang="de-DE" sz="2800" dirty="0"/>
              <a:t>Economics </a:t>
            </a:r>
            <a:r>
              <a:rPr lang="de-DE" sz="2800" dirty="0" err="1"/>
              <a:t>influence</a:t>
            </a:r>
            <a:r>
              <a:rPr lang="de-DE" sz="2800" dirty="0"/>
              <a:t> </a:t>
            </a:r>
            <a:r>
              <a:rPr lang="de-DE" sz="2800" dirty="0" err="1"/>
              <a:t>the</a:t>
            </a:r>
            <a:r>
              <a:rPr lang="de-DE" sz="2800" dirty="0"/>
              <a:t> </a:t>
            </a:r>
            <a:r>
              <a:rPr lang="de-DE" sz="2800" dirty="0" err="1"/>
              <a:t>social</a:t>
            </a:r>
            <a:r>
              <a:rPr lang="de-DE" sz="2800" dirty="0"/>
              <a:t> </a:t>
            </a:r>
            <a:r>
              <a:rPr lang="de-DE" sz="2800" dirty="0" err="1"/>
              <a:t>structure</a:t>
            </a:r>
            <a:r>
              <a:rPr lang="de-DE" sz="2800" dirty="0"/>
              <a:t>,</a:t>
            </a:r>
            <a:br>
              <a:rPr lang="de-DE" sz="2800" dirty="0"/>
            </a:br>
            <a:r>
              <a:rPr lang="de-DE" sz="2800" dirty="0"/>
              <a:t> </a:t>
            </a:r>
            <a:r>
              <a:rPr lang="de-DE" sz="2800" dirty="0" err="1"/>
              <a:t>ideology</a:t>
            </a:r>
            <a:r>
              <a:rPr lang="de-DE" sz="2800" dirty="0"/>
              <a:t> </a:t>
            </a:r>
            <a:r>
              <a:rPr lang="de-DE" sz="2800" dirty="0" err="1"/>
              <a:t>and</a:t>
            </a:r>
            <a:r>
              <a:rPr lang="de-DE" sz="2800" dirty="0"/>
              <a:t> </a:t>
            </a:r>
            <a:r>
              <a:rPr lang="de-DE" sz="2800" dirty="0" err="1"/>
              <a:t>change</a:t>
            </a:r>
            <a:r>
              <a:rPr lang="de-DE" sz="2800" dirty="0"/>
              <a:t> </a:t>
            </a:r>
            <a:r>
              <a:rPr lang="de-DE" sz="2800" dirty="0" err="1"/>
              <a:t>of</a:t>
            </a:r>
            <a:r>
              <a:rPr lang="de-DE" sz="2800" dirty="0"/>
              <a:t> </a:t>
            </a:r>
            <a:r>
              <a:rPr lang="de-DE" sz="2800" dirty="0" err="1"/>
              <a:t>society</a:t>
            </a:r>
            <a:endParaRPr lang="de-DE" sz="2800" dirty="0"/>
          </a:p>
        </p:txBody>
      </p:sp>
      <p:sp>
        <p:nvSpPr>
          <p:cNvPr id="4" name="Rechteck 3"/>
          <p:cNvSpPr/>
          <p:nvPr/>
        </p:nvSpPr>
        <p:spPr>
          <a:xfrm>
            <a:off x="1428728" y="2000240"/>
            <a:ext cx="185738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/>
              <a:t>A</a:t>
            </a:r>
          </a:p>
        </p:txBody>
      </p:sp>
      <p:sp>
        <p:nvSpPr>
          <p:cNvPr id="5" name="Rechteck 4"/>
          <p:cNvSpPr/>
          <p:nvPr/>
        </p:nvSpPr>
        <p:spPr>
          <a:xfrm>
            <a:off x="5143504" y="2000240"/>
            <a:ext cx="1857388" cy="71438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/>
              <a:t>B</a:t>
            </a:r>
          </a:p>
        </p:txBody>
      </p:sp>
      <p:sp>
        <p:nvSpPr>
          <p:cNvPr id="6" name="Ellipse 5"/>
          <p:cNvSpPr/>
          <p:nvPr/>
        </p:nvSpPr>
        <p:spPr>
          <a:xfrm>
            <a:off x="3143240" y="3929066"/>
            <a:ext cx="1857388" cy="164307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8" name="Gerade Verbindung mit Pfeil 7"/>
          <p:cNvCxnSpPr/>
          <p:nvPr/>
        </p:nvCxnSpPr>
        <p:spPr>
          <a:xfrm rot="5400000" flipH="1" flipV="1">
            <a:off x="4929190" y="3500438"/>
            <a:ext cx="1357322" cy="642942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8"/>
          <p:cNvSpPr txBox="1"/>
          <p:nvPr/>
        </p:nvSpPr>
        <p:spPr>
          <a:xfrm>
            <a:off x="5786446" y="3786190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Better</a:t>
            </a:r>
            <a:r>
              <a:rPr lang="de-DE" dirty="0"/>
              <a:t> </a:t>
            </a:r>
            <a:r>
              <a:rPr lang="de-DE" dirty="0" err="1"/>
              <a:t>Chances</a:t>
            </a:r>
            <a:endParaRPr lang="de-DE" dirty="0"/>
          </a:p>
        </p:txBody>
      </p:sp>
      <p:sp>
        <p:nvSpPr>
          <p:cNvPr id="12" name="Textfeld 11"/>
          <p:cNvSpPr txBox="1"/>
          <p:nvPr/>
        </p:nvSpPr>
        <p:spPr>
          <a:xfrm>
            <a:off x="3500430" y="4572008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Population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142844" y="1500174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Activities</a:t>
            </a:r>
            <a:r>
              <a:rPr lang="de-DE" dirty="0"/>
              <a:t>: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5715008" y="4714884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Some</a:t>
            </a:r>
            <a:r>
              <a:rPr lang="de-DE" dirty="0"/>
              <a:t> </a:t>
            </a:r>
            <a:r>
              <a:rPr lang="de-DE" dirty="0" err="1"/>
              <a:t>examples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you</a:t>
            </a:r>
            <a:endParaRPr lang="de-DE" dirty="0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5&quot;&gt;&lt;property id=&quot;20148&quot; value=&quot;5&quot;/&gt;&lt;property id=&quot;20300&quot; value=&quot;Folie 5 - &amp;quot;Individualism&amp;quot;&quot;/&gt;&lt;property id=&quot;20307&quot; value=&quot;257&quot;/&gt;&lt;/object&gt;&lt;object type=&quot;3&quot; unique_id=&quot;10026&quot;&gt;&lt;property id=&quot;20148&quot; value=&quot;5&quot;/&gt;&lt;property id=&quot;20300&quot; value=&quot;Folie 3 - &amp;quot;Ideologies or Sets of political values&amp;quot;&quot;/&gt;&lt;property id=&quot;20307&quot; value=&quot;261&quot;/&gt;&lt;/object&gt;&lt;object type=&quot;3&quot; unique_id=&quot;10027&quot;&gt;&lt;property id=&quot;20148&quot; value=&quot;5&quot;/&gt;&lt;property id=&quot;20300&quot; value=&quot;Folie 6 - &amp;quot;Collectivism&amp;quot;&quot;/&gt;&lt;property id=&quot;20307&quot; value=&quot;258&quot;/&gt;&lt;/object&gt;&lt;object type=&quot;3&quot; unique_id=&quot;10028&quot;&gt;&lt;property id=&quot;20148&quot; value=&quot;5&quot;/&gt;&lt;property id=&quot;20300&quot; value=&quot;Folie 7 - &amp;quot;Socialism&amp;quot;&quot;/&gt;&lt;property id=&quot;20307&quot; value=&quot;259&quot;/&gt;&lt;/object&gt;&lt;object type=&quot;3&quot; unique_id=&quot;10029&quot;&gt;&lt;property id=&quot;20148&quot; value=&quot;5&quot;/&gt;&lt;property id=&quot;20300&quot; value=&quot;Folie 8 - &amp;quot;Transition countries&amp;quot;&quot;/&gt;&lt;property id=&quot;20307&quot; value=&quot;260&quot;/&gt;&lt;/object&gt;&lt;object type=&quot;3&quot; unique_id=&quot;10030&quot;&gt;&lt;property id=&quot;20148&quot; value=&quot;5&quot;/&gt;&lt;property id=&quot;20300&quot; value=&quot;Folie 10 - &amp;quot;Ideology and Political System&amp;quot;&quot;/&gt;&lt;property id=&quot;20307&quot; value=&quot;262&quot;/&gt;&lt;/object&gt;&lt;object type=&quot;3&quot; unique_id=&quot;10076&quot;&gt;&lt;property id=&quot;20148&quot; value=&quot;5&quot;/&gt;&lt;property id=&quot;20300&quot; value=&quot;Folie 1 - &amp;quot;Information is necessary&amp;quot;&quot;/&gt;&lt;property id=&quot;20307&quot; value=&quot;263&quot;/&gt;&lt;/object&gt;&lt;object type=&quot;3&quot; unique_id=&quot;10077&quot;&gt;&lt;property id=&quot;20148&quot; value=&quot;5&quot;/&gt;&lt;property id=&quot;20300&quot; value=&quot;Folie 2 - &amp;quot;Political Environment&amp;quot;&quot;/&gt;&lt;property id=&quot;20307&quot; value=&quot;264&quot;/&gt;&lt;/object&gt;&lt;object type=&quot;3&quot; unique_id=&quot;10119&quot;&gt;&lt;property id=&quot;20148&quot; value=&quot;5&quot;/&gt;&lt;property id=&quot;20300&quot; value=&quot;Folie 4 - &amp;quot;Political Systems&amp;quot;&quot;/&gt;&lt;property id=&quot;20307&quot; value=&quot;266&quot;/&gt;&lt;/object&gt;&lt;object type=&quot;3&quot; unique_id=&quot;10120&quot;&gt;&lt;property id=&quot;20148&quot; value=&quot;5&quot;/&gt;&lt;property id=&quot;20300&quot; value=&quot;Folie 9 - &amp;quot;Economics influence the social structure,&amp;#x0D;&amp;#x0A; ideology and change of society&amp;quot;&quot;/&gt;&lt;property id=&quot;20307&quot; value=&quot;265&quot;/&gt;&lt;/object&gt;&lt;object type=&quot;3&quot; unique_id=&quot;10794&quot;&gt;&lt;property id=&quot;20148&quot; value=&quot;5&quot;/&gt;&lt;property id=&quot;20300&quot; value=&quot;Folie 11 - &amp;quot;BRIC Nations&amp;quot;&quot;/&gt;&lt;property id=&quot;20307&quot; value=&quot;267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750</Words>
  <Application>Microsoft Office PowerPoint</Application>
  <PresentationFormat>Bildschirmpräsentation (4:3)</PresentationFormat>
  <Paragraphs>72</Paragraphs>
  <Slides>13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16" baseType="lpstr">
      <vt:lpstr>Arial</vt:lpstr>
      <vt:lpstr>Calibri</vt:lpstr>
      <vt:lpstr>Larissa-Design</vt:lpstr>
      <vt:lpstr>Information is necessary</vt:lpstr>
      <vt:lpstr>Political Environment</vt:lpstr>
      <vt:lpstr>Ideologies or Sets of political values</vt:lpstr>
      <vt:lpstr>Political Systems</vt:lpstr>
      <vt:lpstr>Individualism</vt:lpstr>
      <vt:lpstr>Collectivism</vt:lpstr>
      <vt:lpstr>Socialism</vt:lpstr>
      <vt:lpstr>Transition countries</vt:lpstr>
      <vt:lpstr>Economics influence the social structure,  ideology and change of society</vt:lpstr>
      <vt:lpstr>Ideology and Political System</vt:lpstr>
      <vt:lpstr>BRICS Nations</vt:lpstr>
      <vt:lpstr>„Failed States“</vt:lpstr>
      <vt:lpstr>The problems are more social than economical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Political Environment</dc:title>
  <dc:creator>ADMIN</dc:creator>
  <cp:lastModifiedBy>Ivan Botskor</cp:lastModifiedBy>
  <cp:revision>51</cp:revision>
  <dcterms:created xsi:type="dcterms:W3CDTF">2013-03-23T15:50:28Z</dcterms:created>
  <dcterms:modified xsi:type="dcterms:W3CDTF">2017-11-15T10:13:32Z</dcterms:modified>
</cp:coreProperties>
</file>