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  <p:sldId id="268" r:id="rId13"/>
    <p:sldId id="271" r:id="rId14"/>
    <p:sldId id="269" r:id="rId15"/>
    <p:sldId id="270" r:id="rId16"/>
    <p:sldId id="272" r:id="rId17"/>
    <p:sldId id="274" r:id="rId18"/>
    <p:sldId id="273" r:id="rId19"/>
  </p:sldIdLst>
  <p:sldSz cx="9144000" cy="6858000" type="screen4x3"/>
  <p:notesSz cx="6858000" cy="9144000"/>
  <p:custDataLst>
    <p:tags r:id="rId2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88" autoAdjust="0"/>
    <p:restoredTop sz="94660"/>
  </p:normalViewPr>
  <p:slideViewPr>
    <p:cSldViewPr>
      <p:cViewPr varScale="1">
        <p:scale>
          <a:sx n="78" d="100"/>
          <a:sy n="78" d="100"/>
        </p:scale>
        <p:origin x="104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C1896-4F16-45C4-8845-1A42F3778DB9}" type="datetimeFigureOut">
              <a:rPr lang="de-DE" smtClean="0"/>
              <a:pPr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A2236-BC5F-411E-9516-723AB3AF9F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6" name="Picture 2" descr="H:\Dokumente und Einstellungen\Japaninfo\Favoriten\Eigene Dateien\Eigene Bilder\Bild 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90086"/>
            <a:ext cx="7215238" cy="5996434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6-1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/>
          </a:p>
        </p:txBody>
      </p:sp>
      <p:pic>
        <p:nvPicPr>
          <p:cNvPr id="4098" name="Picture 2" descr="H:\Dokumente und Einstellungen\Japaninfo\Favoriten\Eigene Dateien\Eigene Bilder\Bild 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73557"/>
            <a:ext cx="5830112" cy="6384443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214282" y="214290"/>
            <a:ext cx="6286544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6-7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de-DE" dirty="0" err="1"/>
              <a:t>Household</a:t>
            </a:r>
            <a:r>
              <a:rPr lang="de-DE" dirty="0"/>
              <a:t> </a:t>
            </a:r>
            <a:r>
              <a:rPr lang="de-DE" dirty="0" err="1"/>
              <a:t>Saving</a:t>
            </a:r>
            <a:r>
              <a:rPr lang="de-DE" dirty="0"/>
              <a:t>: just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much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6146" name="Picture 2" descr="H:\Dokumente und Einstellungen\Japaninfo\Favoriten\Eigene Dateien\Eigene Bilder\Bild 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8572560" cy="4786346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6-11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bubble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property</a:t>
            </a:r>
            <a:r>
              <a:rPr lang="de-DE" dirty="0"/>
              <a:t> </a:t>
            </a:r>
            <a:r>
              <a:rPr lang="de-DE" dirty="0" err="1"/>
              <a:t>market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170" name="Picture 2" descr="H:\Dokumente und Einstellungen\Japaninfo\Favoriten\Eigene Dateien\Eigene Bilder\Bild 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35013"/>
            <a:ext cx="8143932" cy="5408631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6-12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Will China </a:t>
            </a:r>
            <a:r>
              <a:rPr lang="de-DE" dirty="0" err="1"/>
              <a:t>hit</a:t>
            </a:r>
            <a:r>
              <a:rPr lang="de-DE" dirty="0"/>
              <a:t> a </a:t>
            </a:r>
            <a:r>
              <a:rPr lang="de-DE" dirty="0" err="1"/>
              <a:t>brick</a:t>
            </a:r>
            <a:r>
              <a:rPr lang="de-DE" dirty="0"/>
              <a:t> wall </a:t>
            </a:r>
            <a:br>
              <a:rPr lang="de-DE" dirty="0"/>
            </a:br>
            <a:r>
              <a:rPr lang="de-DE" dirty="0"/>
              <a:t>in 2017 – 2018 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investment</a:t>
            </a:r>
            <a:r>
              <a:rPr lang="de-DE" dirty="0"/>
              <a:t> in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assets</a:t>
            </a:r>
            <a:endParaRPr lang="de-DE" dirty="0"/>
          </a:p>
          <a:p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42%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GDP </a:t>
            </a:r>
            <a:r>
              <a:rPr lang="de-DE" dirty="0" err="1"/>
              <a:t>to</a:t>
            </a:r>
            <a:r>
              <a:rPr lang="de-DE" dirty="0"/>
              <a:t> 50%</a:t>
            </a:r>
          </a:p>
          <a:p>
            <a:r>
              <a:rPr lang="de-DE" dirty="0"/>
              <a:t>„China will </a:t>
            </a:r>
            <a:r>
              <a:rPr lang="de-DE" dirty="0" err="1"/>
              <a:t>face</a:t>
            </a:r>
            <a:r>
              <a:rPr lang="de-DE" dirty="0"/>
              <a:t> an </a:t>
            </a:r>
            <a:r>
              <a:rPr lang="de-DE" dirty="0" err="1"/>
              <a:t>inmense</a:t>
            </a:r>
            <a:r>
              <a:rPr lang="de-DE" dirty="0"/>
              <a:t> </a:t>
            </a:r>
            <a:r>
              <a:rPr lang="de-DE" dirty="0" err="1"/>
              <a:t>overcapacity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a </a:t>
            </a:r>
            <a:r>
              <a:rPr lang="de-DE" dirty="0" err="1"/>
              <a:t>staggering</a:t>
            </a:r>
            <a:r>
              <a:rPr lang="de-DE" dirty="0"/>
              <a:t> non-</a:t>
            </a:r>
            <a:r>
              <a:rPr lang="de-DE" dirty="0" err="1"/>
              <a:t>performing</a:t>
            </a:r>
            <a:r>
              <a:rPr lang="de-DE" dirty="0"/>
              <a:t> </a:t>
            </a:r>
            <a:r>
              <a:rPr lang="de-DE" dirty="0" err="1"/>
              <a:t>loan-problem</a:t>
            </a:r>
            <a:r>
              <a:rPr lang="de-DE" dirty="0"/>
              <a:t>“</a:t>
            </a:r>
          </a:p>
          <a:p>
            <a:r>
              <a:rPr lang="de-DE" dirty="0"/>
              <a:t>                                                </a:t>
            </a:r>
            <a:r>
              <a:rPr lang="de-DE" dirty="0" err="1"/>
              <a:t>Nouriel</a:t>
            </a:r>
            <a:r>
              <a:rPr lang="de-DE" dirty="0"/>
              <a:t> </a:t>
            </a:r>
            <a:r>
              <a:rPr lang="de-DE" dirty="0" err="1"/>
              <a:t>Roubini</a:t>
            </a:r>
            <a:endParaRPr lang="de-DE" dirty="0"/>
          </a:p>
          <a:p>
            <a:pPr>
              <a:buNone/>
            </a:pPr>
            <a:r>
              <a:rPr lang="de-DE" dirty="0"/>
              <a:t>A </a:t>
            </a:r>
            <a:r>
              <a:rPr lang="de-DE" dirty="0" err="1"/>
              <a:t>downturn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affect</a:t>
            </a:r>
            <a:r>
              <a:rPr lang="de-DE" dirty="0"/>
              <a:t> </a:t>
            </a:r>
            <a:r>
              <a:rPr lang="de-DE" dirty="0" err="1"/>
              <a:t>dramatically</a:t>
            </a:r>
            <a:r>
              <a:rPr lang="de-DE" dirty="0"/>
              <a:t> Chinas </a:t>
            </a:r>
            <a:r>
              <a:rPr lang="de-DE" dirty="0" err="1"/>
              <a:t>economic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6-13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Inflation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manage</a:t>
            </a:r>
          </a:p>
        </p:txBody>
      </p:sp>
      <p:pic>
        <p:nvPicPr>
          <p:cNvPr id="8194" name="Picture 2" descr="H:\Dokumente und Einstellungen\Japaninfo\Favoriten\Eigene Dateien\Eigene Bilder\Bild 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214422"/>
            <a:ext cx="4006877" cy="5343711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1785918" y="1071546"/>
            <a:ext cx="857256" cy="5572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6-14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Urbanization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land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conflicts</a:t>
            </a:r>
            <a:endParaRPr lang="de-DE" dirty="0"/>
          </a:p>
        </p:txBody>
      </p:sp>
      <p:pic>
        <p:nvPicPr>
          <p:cNvPr id="9218" name="Picture 2" descr="H:\Dokumente und Einstellungen\Japaninfo\Favoriten\Eigene Dateien\Eigene Bilder\Bild 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6643734" cy="4643470"/>
          </a:xfrm>
          <a:prstGeom prst="rect">
            <a:avLst/>
          </a:prstGeom>
          <a:noFill/>
        </p:spPr>
      </p:pic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6-5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Hukou</a:t>
            </a:r>
            <a:r>
              <a:rPr lang="de-DE" dirty="0"/>
              <a:t>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famine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great</a:t>
            </a:r>
            <a:r>
              <a:rPr lang="de-DE" dirty="0"/>
              <a:t> </a:t>
            </a:r>
            <a:r>
              <a:rPr lang="de-DE" dirty="0" err="1"/>
              <a:t>leap</a:t>
            </a:r>
            <a:r>
              <a:rPr lang="de-DE" dirty="0"/>
              <a:t> </a:t>
            </a:r>
            <a:r>
              <a:rPr lang="de-DE" dirty="0" err="1"/>
              <a:t>forward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was </a:t>
            </a:r>
            <a:r>
              <a:rPr lang="de-DE" dirty="0" err="1"/>
              <a:t>fear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starved</a:t>
            </a:r>
            <a:r>
              <a:rPr lang="de-DE" dirty="0"/>
              <a:t> </a:t>
            </a:r>
            <a:r>
              <a:rPr lang="de-DE" dirty="0" err="1"/>
              <a:t>farmers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flood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cities</a:t>
            </a:r>
            <a:r>
              <a:rPr lang="de-DE" dirty="0"/>
              <a:t>. </a:t>
            </a:r>
            <a:r>
              <a:rPr lang="de-DE" dirty="0" err="1"/>
              <a:t>It</a:t>
            </a:r>
            <a:r>
              <a:rPr lang="de-DE" dirty="0"/>
              <a:t> was </a:t>
            </a:r>
            <a:r>
              <a:rPr lang="de-DE" dirty="0" err="1"/>
              <a:t>decided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:</a:t>
            </a:r>
          </a:p>
          <a:p>
            <a:r>
              <a:rPr lang="de-DE" dirty="0" err="1"/>
              <a:t>Peasants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children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rural </a:t>
            </a:r>
            <a:r>
              <a:rPr lang="de-DE" dirty="0" err="1"/>
              <a:t>hukou</a:t>
            </a:r>
            <a:r>
              <a:rPr lang="de-DE" dirty="0"/>
              <a:t> (</a:t>
            </a:r>
            <a:r>
              <a:rPr lang="de-DE" dirty="0" err="1"/>
              <a:t>residential</a:t>
            </a:r>
            <a:r>
              <a:rPr lang="de-DE" dirty="0"/>
              <a:t> </a:t>
            </a:r>
            <a:r>
              <a:rPr lang="de-DE" dirty="0" err="1"/>
              <a:t>permits</a:t>
            </a:r>
            <a:r>
              <a:rPr lang="de-DE" dirty="0"/>
              <a:t>) </a:t>
            </a:r>
          </a:p>
          <a:p>
            <a:r>
              <a:rPr lang="de-DE" dirty="0"/>
              <a:t>City </a:t>
            </a:r>
            <a:r>
              <a:rPr lang="de-DE" dirty="0" err="1"/>
              <a:t>dwellers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children</a:t>
            </a:r>
            <a:r>
              <a:rPr lang="de-DE" dirty="0"/>
              <a:t>  </a:t>
            </a:r>
            <a:r>
              <a:rPr lang="de-DE" dirty="0" err="1"/>
              <a:t>have</a:t>
            </a:r>
            <a:r>
              <a:rPr lang="de-DE" dirty="0"/>
              <a:t> urban </a:t>
            </a:r>
            <a:r>
              <a:rPr lang="de-DE" dirty="0" err="1"/>
              <a:t>hukou</a:t>
            </a:r>
            <a:endParaRPr lang="de-DE" dirty="0"/>
          </a:p>
          <a:p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not </a:t>
            </a:r>
            <a:r>
              <a:rPr lang="de-DE" dirty="0" err="1"/>
              <a:t>changed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enormous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6-16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My</a:t>
            </a:r>
            <a:r>
              <a:rPr lang="de-DE" dirty="0"/>
              <a:t>, </a:t>
            </a:r>
            <a:r>
              <a:rPr lang="de-DE" dirty="0" err="1"/>
              <a:t>yours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ours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Agricultural</a:t>
            </a:r>
            <a:r>
              <a:rPr lang="de-DE" dirty="0"/>
              <a:t> </a:t>
            </a:r>
            <a:r>
              <a:rPr lang="de-DE" dirty="0" err="1"/>
              <a:t>land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owned</a:t>
            </a:r>
            <a:r>
              <a:rPr lang="de-DE" dirty="0"/>
              <a:t> </a:t>
            </a:r>
            <a:r>
              <a:rPr lang="de-DE" dirty="0" err="1"/>
              <a:t>collectively</a:t>
            </a:r>
            <a:endParaRPr lang="de-DE" dirty="0"/>
          </a:p>
          <a:p>
            <a:r>
              <a:rPr lang="de-DE" dirty="0"/>
              <a:t>Property (e.g. an </a:t>
            </a:r>
            <a:r>
              <a:rPr lang="de-DE" dirty="0" err="1"/>
              <a:t>apartment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cities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owned</a:t>
            </a:r>
            <a:r>
              <a:rPr lang="de-DE" dirty="0"/>
              <a:t> </a:t>
            </a:r>
            <a:r>
              <a:rPr lang="de-DE" dirty="0" err="1"/>
              <a:t>privately</a:t>
            </a:r>
            <a:r>
              <a:rPr lang="de-DE" dirty="0"/>
              <a:t>)</a:t>
            </a:r>
          </a:p>
          <a:p>
            <a:r>
              <a:rPr lang="de-DE" dirty="0"/>
              <a:t>Schools, Hospitals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services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holding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hukou</a:t>
            </a:r>
            <a:r>
              <a:rPr lang="de-DE" dirty="0"/>
              <a:t>“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land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well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cities</a:t>
            </a:r>
            <a:r>
              <a:rPr lang="de-DE" dirty="0"/>
              <a:t> – but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land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6-7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de-DE" dirty="0"/>
              <a:t>170 </a:t>
            </a:r>
            <a:r>
              <a:rPr lang="de-DE" dirty="0" err="1"/>
              <a:t>millions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wrong</a:t>
            </a:r>
            <a:r>
              <a:rPr lang="de-DE" dirty="0"/>
              <a:t> </a:t>
            </a:r>
            <a:r>
              <a:rPr lang="de-DE" dirty="0" err="1"/>
              <a:t>hukou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42" name="Picture 2" descr="H:\Dokumente und Einstellungen\Japaninfo\Favoriten\Eigene Dateien\Eigene Bilder\Bild 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8107736" cy="5429288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214282" y="5929330"/>
            <a:ext cx="850112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</a:t>
            </a:r>
            <a:r>
              <a:rPr lang="de-DE" sz="1400" i="1"/>
              <a:t>Botskor                                                         6-18 </a:t>
            </a:r>
            <a:endParaRPr lang="de-DE" sz="1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de-DE" dirty="0"/>
              <a:t>Chinas </a:t>
            </a:r>
            <a:r>
              <a:rPr lang="de-DE" dirty="0" err="1"/>
              <a:t>Statistics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GDP  5,9 </a:t>
            </a:r>
            <a:r>
              <a:rPr lang="de-DE" dirty="0" err="1"/>
              <a:t>trillion</a:t>
            </a:r>
            <a:r>
              <a:rPr lang="de-DE" dirty="0"/>
              <a:t> US-$    </a:t>
            </a:r>
            <a:r>
              <a:rPr lang="de-DE" dirty="0" err="1"/>
              <a:t>Foreign</a:t>
            </a:r>
            <a:r>
              <a:rPr lang="de-DE" dirty="0"/>
              <a:t> </a:t>
            </a:r>
            <a:r>
              <a:rPr lang="de-DE" dirty="0" err="1"/>
              <a:t>Reserves</a:t>
            </a:r>
            <a:r>
              <a:rPr lang="de-DE" dirty="0"/>
              <a:t> 3 </a:t>
            </a:r>
            <a:r>
              <a:rPr lang="de-DE" dirty="0" err="1"/>
              <a:t>tri</a:t>
            </a:r>
            <a:r>
              <a:rPr lang="de-DE" dirty="0"/>
              <a:t>, $</a:t>
            </a:r>
          </a:p>
          <a:p>
            <a:r>
              <a:rPr lang="de-DE" dirty="0"/>
              <a:t>Population 1,34 </a:t>
            </a:r>
            <a:r>
              <a:rPr lang="de-DE" dirty="0" err="1"/>
              <a:t>billion</a:t>
            </a:r>
            <a:endParaRPr lang="de-DE" dirty="0"/>
          </a:p>
          <a:p>
            <a:r>
              <a:rPr lang="de-DE" dirty="0" err="1"/>
              <a:t>Average</a:t>
            </a:r>
            <a:r>
              <a:rPr lang="de-DE" dirty="0"/>
              <a:t> Growth rate 1992-2010  </a:t>
            </a:r>
            <a:r>
              <a:rPr lang="de-DE" dirty="0">
                <a:solidFill>
                  <a:srgbClr val="FF0000"/>
                </a:solidFill>
              </a:rPr>
              <a:t>10.3%</a:t>
            </a:r>
          </a:p>
          <a:p>
            <a:r>
              <a:rPr lang="de-DE" dirty="0" err="1"/>
              <a:t>Government</a:t>
            </a:r>
            <a:r>
              <a:rPr lang="de-DE" dirty="0"/>
              <a:t> </a:t>
            </a:r>
            <a:r>
              <a:rPr lang="de-DE" dirty="0" err="1"/>
              <a:t>Spending</a:t>
            </a:r>
            <a:r>
              <a:rPr lang="de-DE" dirty="0"/>
              <a:t> 2010   22,7 % GDP</a:t>
            </a:r>
          </a:p>
          <a:p>
            <a:r>
              <a:rPr lang="de-DE" dirty="0"/>
              <a:t>GDP /</a:t>
            </a:r>
            <a:r>
              <a:rPr lang="de-DE" dirty="0" err="1"/>
              <a:t>capita</a:t>
            </a:r>
            <a:r>
              <a:rPr lang="de-DE" dirty="0"/>
              <a:t>   4400 US-$</a:t>
            </a:r>
          </a:p>
          <a:p>
            <a:pPr>
              <a:buNone/>
            </a:pPr>
            <a:r>
              <a:rPr lang="de-DE" dirty="0"/>
              <a:t>    „China model“ versus liberal </a:t>
            </a:r>
            <a:r>
              <a:rPr lang="de-DE" dirty="0" err="1"/>
              <a:t>economics</a:t>
            </a:r>
            <a:r>
              <a:rPr lang="de-DE" dirty="0"/>
              <a:t>?</a:t>
            </a:r>
          </a:p>
          <a:p>
            <a:pPr>
              <a:buNone/>
            </a:pPr>
            <a:r>
              <a:rPr lang="de-DE" dirty="0"/>
              <a:t>„In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jaws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dragon</a:t>
            </a:r>
            <a:r>
              <a:rPr lang="de-DE" dirty="0"/>
              <a:t>“</a:t>
            </a:r>
          </a:p>
          <a:p>
            <a:pPr>
              <a:buNone/>
            </a:pPr>
            <a:r>
              <a:rPr lang="de-DE" dirty="0"/>
              <a:t>„</a:t>
            </a:r>
            <a:r>
              <a:rPr lang="de-DE" dirty="0" err="1"/>
              <a:t>When</a:t>
            </a:r>
            <a:r>
              <a:rPr lang="de-DE" dirty="0"/>
              <a:t> China </a:t>
            </a:r>
            <a:r>
              <a:rPr lang="de-DE" dirty="0" err="1"/>
              <a:t>rules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world</a:t>
            </a:r>
            <a:r>
              <a:rPr lang="de-DE" dirty="0"/>
              <a:t>“</a:t>
            </a:r>
          </a:p>
          <a:p>
            <a:pPr>
              <a:buNone/>
            </a:pPr>
            <a:r>
              <a:rPr lang="de-DE" dirty="0"/>
              <a:t>„</a:t>
            </a:r>
            <a:r>
              <a:rPr lang="de-DE" dirty="0" err="1"/>
              <a:t>How</a:t>
            </a:r>
            <a:r>
              <a:rPr lang="de-DE" dirty="0"/>
              <a:t> Chinas </a:t>
            </a:r>
            <a:r>
              <a:rPr lang="de-DE" dirty="0" err="1"/>
              <a:t>Authoritarian</a:t>
            </a:r>
            <a:r>
              <a:rPr lang="de-DE" dirty="0"/>
              <a:t> Model will </a:t>
            </a:r>
            <a:r>
              <a:rPr lang="de-DE" dirty="0" err="1"/>
              <a:t>dominate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21st </a:t>
            </a:r>
            <a:r>
              <a:rPr lang="de-DE" dirty="0" err="1"/>
              <a:t>century</a:t>
            </a:r>
            <a:r>
              <a:rPr lang="de-DE" dirty="0"/>
              <a:t>“</a:t>
            </a:r>
          </a:p>
          <a:p>
            <a:pPr>
              <a:buNone/>
            </a:pPr>
            <a:r>
              <a:rPr lang="de-DE" dirty="0"/>
              <a:t>„An </a:t>
            </a:r>
            <a:r>
              <a:rPr lang="de-DE" dirty="0" err="1"/>
              <a:t>unwellcome</a:t>
            </a:r>
            <a:r>
              <a:rPr lang="de-DE" dirty="0"/>
              <a:t> but </a:t>
            </a:r>
            <a:r>
              <a:rPr lang="de-DE" dirty="0" err="1"/>
              <a:t>inevitable</a:t>
            </a:r>
            <a:r>
              <a:rPr lang="de-DE" dirty="0"/>
              <a:t> </a:t>
            </a:r>
            <a:r>
              <a:rPr lang="de-DE" dirty="0" err="1"/>
              <a:t>awakening</a:t>
            </a:r>
            <a:r>
              <a:rPr lang="de-DE" dirty="0"/>
              <a:t>“ </a:t>
            </a:r>
            <a:r>
              <a:rPr lang="de-DE" dirty="0" err="1"/>
              <a:t>etc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6-2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But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opinions</a:t>
            </a:r>
            <a:r>
              <a:rPr lang="de-DE" dirty="0"/>
              <a:t>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 2007 </a:t>
            </a:r>
            <a:r>
              <a:rPr lang="de-DE" dirty="0" err="1"/>
              <a:t>the</a:t>
            </a:r>
            <a:r>
              <a:rPr lang="de-DE" dirty="0"/>
              <a:t> prime </a:t>
            </a:r>
            <a:r>
              <a:rPr lang="de-DE" dirty="0" err="1"/>
              <a:t>minister</a:t>
            </a:r>
            <a:r>
              <a:rPr lang="de-DE" dirty="0"/>
              <a:t> Wen </a:t>
            </a:r>
            <a:r>
              <a:rPr lang="de-DE" dirty="0" err="1"/>
              <a:t>Jiabao</a:t>
            </a:r>
            <a:r>
              <a:rPr lang="de-DE" dirty="0"/>
              <a:t>, </a:t>
            </a:r>
            <a:r>
              <a:rPr lang="de-DE" dirty="0" err="1"/>
              <a:t>described</a:t>
            </a:r>
            <a:r>
              <a:rPr lang="de-DE" dirty="0"/>
              <a:t> Chinas </a:t>
            </a:r>
            <a:r>
              <a:rPr lang="de-DE" dirty="0" err="1"/>
              <a:t>economy</a:t>
            </a:r>
            <a:r>
              <a:rPr lang="de-DE" dirty="0"/>
              <a:t> </a:t>
            </a:r>
            <a:r>
              <a:rPr lang="de-DE" dirty="0" err="1"/>
              <a:t>as</a:t>
            </a:r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unstable</a:t>
            </a:r>
            <a:r>
              <a:rPr lang="de-DE" dirty="0"/>
              <a:t>, </a:t>
            </a:r>
            <a:r>
              <a:rPr lang="de-DE" dirty="0" err="1"/>
              <a:t>unbalanced</a:t>
            </a:r>
            <a:r>
              <a:rPr lang="de-DE" dirty="0"/>
              <a:t>, </a:t>
            </a:r>
            <a:r>
              <a:rPr lang="de-DE" dirty="0" err="1"/>
              <a:t>unco-ordinated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unsustainable</a:t>
            </a:r>
            <a:r>
              <a:rPr lang="de-DE" dirty="0"/>
              <a:t>“ </a:t>
            </a:r>
          </a:p>
          <a:p>
            <a:endParaRPr lang="de-DE" dirty="0"/>
          </a:p>
          <a:p>
            <a:pPr>
              <a:buNone/>
            </a:pP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6-3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Growth </a:t>
            </a:r>
            <a:r>
              <a:rPr lang="de-DE" dirty="0" err="1"/>
              <a:t>and</a:t>
            </a:r>
            <a:r>
              <a:rPr lang="de-DE" dirty="0"/>
              <a:t> super </a:t>
            </a:r>
            <a:r>
              <a:rPr lang="de-DE" dirty="0" err="1"/>
              <a:t>growth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 descr="H:\Dokumente und Einstellungen\Japaninfo\Favoriten\Eigene Dateien\Eigene Bilder\Bild 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7429552" cy="4509709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6-4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Investments</a:t>
            </a:r>
            <a:br>
              <a:rPr lang="de-DE" dirty="0"/>
            </a:br>
            <a:r>
              <a:rPr lang="de-DE" dirty="0"/>
              <a:t>a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debate</a:t>
            </a:r>
            <a:endParaRPr lang="de-DE" dirty="0"/>
          </a:p>
        </p:txBody>
      </p:sp>
      <p:pic>
        <p:nvPicPr>
          <p:cNvPr id="3074" name="Picture 2" descr="H:\Dokumente und Einstellungen\Japaninfo\Favoriten\Eigene Dateien\Eigene Bilder\Bild 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71678"/>
            <a:ext cx="5754687" cy="3143272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785786" y="1928802"/>
            <a:ext cx="692948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071538" y="2000240"/>
            <a:ext cx="714380" cy="3714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42910" y="4786322"/>
            <a:ext cx="7429552" cy="10001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err="1"/>
              <a:t>Hi</a:t>
            </a:r>
            <a:r>
              <a:rPr lang="de-DE" sz="3200" dirty="0" err="1">
                <a:solidFill>
                  <a:schemeClr val="tx1"/>
                </a:solidFill>
              </a:rPr>
              <a:t>Highest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investment</a:t>
            </a:r>
            <a:r>
              <a:rPr lang="de-DE" sz="3200" dirty="0">
                <a:solidFill>
                  <a:schemeClr val="tx1"/>
                </a:solidFill>
              </a:rPr>
              <a:t> in </a:t>
            </a:r>
            <a:r>
              <a:rPr lang="de-DE" sz="3200" dirty="0" err="1">
                <a:solidFill>
                  <a:schemeClr val="tx1"/>
                </a:solidFill>
              </a:rPr>
              <a:t>the</a:t>
            </a:r>
            <a:r>
              <a:rPr lang="de-DE" sz="3200" dirty="0">
                <a:solidFill>
                  <a:schemeClr val="tx1"/>
                </a:solidFill>
              </a:rPr>
              <a:t> World</a:t>
            </a:r>
          </a:p>
          <a:p>
            <a:pPr algn="ctr"/>
            <a:r>
              <a:rPr lang="de-DE" sz="3200" dirty="0" err="1">
                <a:solidFill>
                  <a:schemeClr val="tx1"/>
                </a:solidFill>
              </a:rPr>
              <a:t>And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lowest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consumption</a:t>
            </a:r>
            <a:r>
              <a:rPr lang="de-DE" sz="3200" dirty="0">
                <a:solidFill>
                  <a:schemeClr val="tx1"/>
                </a:solidFill>
              </a:rPr>
              <a:t> in </a:t>
            </a:r>
            <a:r>
              <a:rPr lang="de-DE" sz="3200" dirty="0" err="1">
                <a:solidFill>
                  <a:schemeClr val="tx1"/>
                </a:solidFill>
              </a:rPr>
              <a:t>the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world</a:t>
            </a:r>
            <a:endParaRPr lang="de-DE" sz="3200" dirty="0">
              <a:solidFill>
                <a:schemeClr val="tx1"/>
              </a:solidFill>
            </a:endParaRPr>
          </a:p>
          <a:p>
            <a:pPr algn="ctr"/>
            <a:r>
              <a:rPr lang="de-DE" sz="3200" dirty="0">
                <a:solidFill>
                  <a:schemeClr val="tx1"/>
                </a:solidFill>
              </a:rPr>
              <a:t>As </a:t>
            </a:r>
            <a:r>
              <a:rPr lang="de-DE" sz="3200" dirty="0" err="1">
                <a:solidFill>
                  <a:schemeClr val="tx1"/>
                </a:solidFill>
              </a:rPr>
              <a:t>procentage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of</a:t>
            </a:r>
            <a:r>
              <a:rPr lang="de-DE" sz="3200" dirty="0">
                <a:solidFill>
                  <a:schemeClr val="tx1"/>
                </a:solidFill>
              </a:rPr>
              <a:t> </a:t>
            </a:r>
            <a:r>
              <a:rPr lang="de-DE" sz="3200" dirty="0" err="1">
                <a:solidFill>
                  <a:schemeClr val="tx1"/>
                </a:solidFill>
              </a:rPr>
              <a:t>the</a:t>
            </a:r>
            <a:r>
              <a:rPr lang="de-DE" sz="3200" dirty="0">
                <a:solidFill>
                  <a:schemeClr val="tx1"/>
                </a:solidFill>
              </a:rPr>
              <a:t> GDP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6-5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928694"/>
          </a:xfrm>
        </p:spPr>
        <p:txBody>
          <a:bodyPr>
            <a:normAutofit fontScale="90000"/>
          </a:bodyPr>
          <a:lstStyle/>
          <a:p>
            <a:r>
              <a:rPr lang="de-DE" dirty="0"/>
              <a:t>Will </a:t>
            </a:r>
            <a:r>
              <a:rPr lang="de-DE" dirty="0" err="1"/>
              <a:t>globalization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capitalism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bring </a:t>
            </a:r>
            <a:r>
              <a:rPr lang="de-DE" dirty="0" err="1"/>
              <a:t>democracy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China?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4000" dirty="0" err="1"/>
              <a:t>No</a:t>
            </a:r>
            <a:endParaRPr lang="de-DE" sz="4000" dirty="0"/>
          </a:p>
          <a:p>
            <a:r>
              <a:rPr lang="de-DE" sz="4000" dirty="0"/>
              <a:t>A </a:t>
            </a:r>
            <a:r>
              <a:rPr lang="de-DE" sz="4000" dirty="0" err="1"/>
              <a:t>little</a:t>
            </a:r>
            <a:r>
              <a:rPr lang="de-DE" sz="4000" dirty="0"/>
              <a:t> </a:t>
            </a:r>
            <a:r>
              <a:rPr lang="de-DE" sz="4000" dirty="0" err="1"/>
              <a:t>bit</a:t>
            </a:r>
            <a:endParaRPr lang="de-DE" sz="4000" dirty="0"/>
          </a:p>
          <a:p>
            <a:r>
              <a:rPr lang="de-DE" sz="4000" dirty="0" err="1"/>
              <a:t>Quite</a:t>
            </a:r>
            <a:r>
              <a:rPr lang="de-DE" sz="4000" dirty="0"/>
              <a:t> a </a:t>
            </a:r>
            <a:r>
              <a:rPr lang="de-DE" sz="4000" dirty="0" err="1"/>
              <a:t>lot</a:t>
            </a:r>
            <a:endParaRPr lang="de-DE" sz="4000" dirty="0"/>
          </a:p>
          <a:p>
            <a:r>
              <a:rPr lang="de-DE" sz="4000" dirty="0" err="1"/>
              <a:t>Yes</a:t>
            </a:r>
            <a:r>
              <a:rPr lang="de-DE" sz="4000" dirty="0"/>
              <a:t> </a:t>
            </a:r>
          </a:p>
          <a:p>
            <a:pPr>
              <a:buNone/>
            </a:pPr>
            <a:r>
              <a:rPr lang="de-DE" sz="4000" dirty="0"/>
              <a:t>   </a:t>
            </a:r>
            <a:r>
              <a:rPr lang="de-DE" sz="4000" dirty="0" err="1"/>
              <a:t>Which</a:t>
            </a:r>
            <a:r>
              <a:rPr lang="de-DE" sz="4000" dirty="0"/>
              <a:t> </a:t>
            </a:r>
            <a:r>
              <a:rPr lang="de-DE" sz="4000" dirty="0" err="1"/>
              <a:t>are</a:t>
            </a:r>
            <a:r>
              <a:rPr lang="de-DE" sz="4000" dirty="0"/>
              <a:t> </a:t>
            </a:r>
            <a:r>
              <a:rPr lang="de-DE" sz="4000" dirty="0" err="1"/>
              <a:t>the</a:t>
            </a:r>
            <a:r>
              <a:rPr lang="de-DE" sz="4000" dirty="0"/>
              <a:t> </a:t>
            </a:r>
            <a:r>
              <a:rPr lang="de-DE" sz="4000" dirty="0" err="1"/>
              <a:t>arguments</a:t>
            </a:r>
            <a:r>
              <a:rPr lang="de-DE" sz="4000" dirty="0"/>
              <a:t> </a:t>
            </a:r>
            <a:r>
              <a:rPr lang="de-DE" sz="4000" dirty="0" err="1"/>
              <a:t>for</a:t>
            </a:r>
            <a:r>
              <a:rPr lang="de-DE" sz="4000" dirty="0"/>
              <a:t> </a:t>
            </a:r>
            <a:r>
              <a:rPr lang="de-DE" sz="4000" dirty="0" err="1"/>
              <a:t>one</a:t>
            </a:r>
            <a:r>
              <a:rPr lang="de-DE" sz="4000" dirty="0"/>
              <a:t> </a:t>
            </a:r>
            <a:r>
              <a:rPr lang="de-DE" sz="4000" dirty="0" err="1"/>
              <a:t>or</a:t>
            </a:r>
            <a:r>
              <a:rPr lang="de-DE" sz="4000" dirty="0"/>
              <a:t> </a:t>
            </a:r>
            <a:r>
              <a:rPr lang="de-DE" sz="4000" dirty="0" err="1"/>
              <a:t>the</a:t>
            </a:r>
            <a:r>
              <a:rPr lang="de-DE" sz="4000" dirty="0"/>
              <a:t> </a:t>
            </a:r>
            <a:r>
              <a:rPr lang="de-DE" sz="4000" dirty="0" err="1"/>
              <a:t>other</a:t>
            </a:r>
            <a:r>
              <a:rPr lang="de-DE" sz="4000" dirty="0"/>
              <a:t> </a:t>
            </a:r>
            <a:r>
              <a:rPr lang="de-DE" sz="4000" dirty="0" err="1"/>
              <a:t>prediction</a:t>
            </a:r>
            <a:r>
              <a:rPr lang="de-DE" sz="4000" dirty="0"/>
              <a:t>?</a:t>
            </a:r>
          </a:p>
          <a:p>
            <a:pPr>
              <a:buNone/>
            </a:pPr>
            <a:r>
              <a:rPr lang="de-DE" sz="4000" dirty="0" err="1"/>
              <a:t>Now</a:t>
            </a:r>
            <a:r>
              <a:rPr lang="de-DE" sz="4000" dirty="0"/>
              <a:t>: </a:t>
            </a:r>
            <a:r>
              <a:rPr lang="de-DE" sz="4000" dirty="0" err="1"/>
              <a:t>change</a:t>
            </a:r>
            <a:r>
              <a:rPr lang="de-DE" sz="4000" dirty="0"/>
              <a:t>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leadership</a:t>
            </a:r>
            <a:r>
              <a:rPr lang="de-DE" sz="4000" dirty="0"/>
              <a:t>…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6-6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68346"/>
          </a:xfrm>
        </p:spPr>
        <p:txBody>
          <a:bodyPr>
            <a:noAutofit/>
          </a:bodyPr>
          <a:lstStyle/>
          <a:p>
            <a:br>
              <a:rPr lang="de-DE" sz="4800" dirty="0"/>
            </a:br>
            <a:r>
              <a:rPr lang="de-DE" sz="4800" dirty="0" err="1"/>
              <a:t>Guangdong</a:t>
            </a:r>
            <a:r>
              <a:rPr lang="de-DE" sz="4800" dirty="0"/>
              <a:t> model? </a:t>
            </a:r>
            <a:br>
              <a:rPr lang="de-DE" sz="4800" dirty="0"/>
            </a:br>
            <a:endParaRPr lang="de-DE" sz="4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sz="3600" dirty="0"/>
              <a:t>Wang Yang – </a:t>
            </a:r>
            <a:r>
              <a:rPr lang="de-DE" sz="3600" dirty="0" err="1"/>
              <a:t>is</a:t>
            </a:r>
            <a:r>
              <a:rPr lang="de-DE" sz="3600" dirty="0"/>
              <a:t> </a:t>
            </a:r>
            <a:r>
              <a:rPr lang="de-DE" sz="3600" dirty="0" err="1"/>
              <a:t>for</a:t>
            </a:r>
            <a:r>
              <a:rPr lang="de-DE" sz="3600" dirty="0"/>
              <a:t> </a:t>
            </a:r>
            <a:r>
              <a:rPr lang="de-DE" sz="3600" dirty="0" err="1"/>
              <a:t>more</a:t>
            </a:r>
            <a:r>
              <a:rPr lang="de-DE" sz="3600" dirty="0"/>
              <a:t> </a:t>
            </a:r>
            <a:r>
              <a:rPr lang="de-DE" sz="3600" dirty="0" err="1"/>
              <a:t>liberalization</a:t>
            </a:r>
            <a:r>
              <a:rPr lang="de-DE" sz="3600" dirty="0"/>
              <a:t>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tha</a:t>
            </a:r>
            <a:r>
              <a:rPr lang="de-DE" sz="3600" dirty="0"/>
              <a:t> </a:t>
            </a:r>
            <a:r>
              <a:rPr lang="de-DE" sz="3600" dirty="0" err="1"/>
              <a:t>land</a:t>
            </a:r>
            <a:r>
              <a:rPr lang="de-DE" sz="3600" dirty="0"/>
              <a:t> </a:t>
            </a:r>
            <a:r>
              <a:rPr lang="de-DE" sz="3600" dirty="0" err="1"/>
              <a:t>and</a:t>
            </a:r>
            <a:r>
              <a:rPr lang="de-DE" sz="3600" dirty="0"/>
              <a:t> </a:t>
            </a:r>
            <a:r>
              <a:rPr lang="de-DE" sz="3600" dirty="0" err="1"/>
              <a:t>less</a:t>
            </a:r>
            <a:r>
              <a:rPr lang="de-DE" sz="3600" dirty="0"/>
              <a:t> </a:t>
            </a:r>
            <a:r>
              <a:rPr lang="de-DE" sz="3600" dirty="0" err="1"/>
              <a:t>state</a:t>
            </a:r>
            <a:r>
              <a:rPr lang="de-DE" sz="3600" dirty="0"/>
              <a:t> </a:t>
            </a:r>
            <a:r>
              <a:rPr lang="de-DE" sz="3600" dirty="0" err="1"/>
              <a:t>entreprises</a:t>
            </a:r>
            <a:r>
              <a:rPr lang="de-DE" sz="3600" dirty="0"/>
              <a:t>. A </a:t>
            </a:r>
            <a:r>
              <a:rPr lang="de-DE" sz="3600" dirty="0" err="1"/>
              <a:t>little</a:t>
            </a:r>
            <a:r>
              <a:rPr lang="de-DE" sz="3600" dirty="0"/>
              <a:t> </a:t>
            </a:r>
            <a:r>
              <a:rPr lang="de-DE" sz="3600" dirty="0" err="1"/>
              <a:t>more</a:t>
            </a:r>
            <a:r>
              <a:rPr lang="de-DE" sz="3600" dirty="0"/>
              <a:t> </a:t>
            </a:r>
            <a:r>
              <a:rPr lang="de-DE" sz="3600" dirty="0" err="1"/>
              <a:t>political</a:t>
            </a:r>
            <a:r>
              <a:rPr lang="de-DE" sz="3600" dirty="0"/>
              <a:t> </a:t>
            </a:r>
            <a:r>
              <a:rPr lang="de-DE" sz="3600" dirty="0" err="1"/>
              <a:t>openess</a:t>
            </a:r>
            <a:r>
              <a:rPr lang="de-DE" sz="3600" dirty="0"/>
              <a:t>  </a:t>
            </a:r>
            <a:r>
              <a:rPr lang="de-DE" sz="3600" dirty="0" err="1"/>
              <a:t>is</a:t>
            </a:r>
            <a:r>
              <a:rPr lang="de-DE" sz="3600" dirty="0"/>
              <a:t> </a:t>
            </a:r>
            <a:r>
              <a:rPr lang="de-DE" sz="3600" dirty="0" err="1"/>
              <a:t>hinted</a:t>
            </a:r>
            <a:r>
              <a:rPr lang="de-DE" sz="3600" dirty="0"/>
              <a:t> </a:t>
            </a:r>
            <a:r>
              <a:rPr lang="de-DE" sz="3600" dirty="0" err="1"/>
              <a:t>at</a:t>
            </a:r>
            <a:r>
              <a:rPr lang="de-DE" sz="3600" dirty="0"/>
              <a:t>. </a:t>
            </a:r>
          </a:p>
          <a:p>
            <a:r>
              <a:rPr lang="de-DE" sz="3600" dirty="0"/>
              <a:t>„</a:t>
            </a:r>
            <a:r>
              <a:rPr lang="de-DE" sz="3600" dirty="0" err="1"/>
              <a:t>We</a:t>
            </a:r>
            <a:r>
              <a:rPr lang="de-DE" sz="3600" dirty="0"/>
              <a:t> </a:t>
            </a:r>
            <a:r>
              <a:rPr lang="de-DE" sz="3600" dirty="0" err="1"/>
              <a:t>can</a:t>
            </a:r>
            <a:r>
              <a:rPr lang="de-DE" sz="3600" dirty="0"/>
              <a:t> </a:t>
            </a:r>
            <a:r>
              <a:rPr lang="de-DE" sz="3600" dirty="0" err="1"/>
              <a:t>change</a:t>
            </a:r>
            <a:r>
              <a:rPr lang="de-DE" sz="3600" dirty="0"/>
              <a:t> </a:t>
            </a:r>
            <a:r>
              <a:rPr lang="de-DE" sz="3600" dirty="0" err="1"/>
              <a:t>the</a:t>
            </a:r>
            <a:r>
              <a:rPr lang="de-DE" sz="3600" dirty="0"/>
              <a:t> </a:t>
            </a:r>
            <a:r>
              <a:rPr lang="de-DE" sz="3600" dirty="0" err="1"/>
              <a:t>white</a:t>
            </a:r>
            <a:r>
              <a:rPr lang="de-DE" sz="3600" dirty="0"/>
              <a:t>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the</a:t>
            </a:r>
            <a:r>
              <a:rPr lang="de-DE" sz="3600" dirty="0"/>
              <a:t> egg </a:t>
            </a:r>
            <a:r>
              <a:rPr lang="de-DE" sz="3600" dirty="0" err="1"/>
              <a:t>without</a:t>
            </a:r>
            <a:r>
              <a:rPr lang="de-DE" sz="3600" dirty="0"/>
              <a:t> </a:t>
            </a:r>
            <a:r>
              <a:rPr lang="de-DE" sz="3600" dirty="0" err="1"/>
              <a:t>affecting</a:t>
            </a:r>
            <a:r>
              <a:rPr lang="de-DE" sz="3600" dirty="0"/>
              <a:t> </a:t>
            </a:r>
            <a:r>
              <a:rPr lang="de-DE" sz="3600" dirty="0" err="1"/>
              <a:t>the</a:t>
            </a:r>
            <a:r>
              <a:rPr lang="de-DE" sz="3600" dirty="0"/>
              <a:t> </a:t>
            </a:r>
            <a:r>
              <a:rPr lang="de-DE" sz="3600" dirty="0" err="1"/>
              <a:t>yolk</a:t>
            </a:r>
            <a:r>
              <a:rPr lang="de-DE" sz="3600" dirty="0"/>
              <a:t>“</a:t>
            </a:r>
          </a:p>
          <a:p>
            <a:r>
              <a:rPr lang="de-DE" sz="3600" dirty="0" err="1"/>
              <a:t>Smaller</a:t>
            </a:r>
            <a:r>
              <a:rPr lang="de-DE" sz="3600" dirty="0"/>
              <a:t> </a:t>
            </a:r>
            <a:r>
              <a:rPr lang="de-DE" sz="3600" dirty="0" err="1"/>
              <a:t>role</a:t>
            </a:r>
            <a:r>
              <a:rPr lang="de-DE" sz="3600" dirty="0"/>
              <a:t> </a:t>
            </a:r>
            <a:r>
              <a:rPr lang="de-DE" sz="3600" dirty="0" err="1"/>
              <a:t>for</a:t>
            </a:r>
            <a:r>
              <a:rPr lang="de-DE" sz="3600" dirty="0"/>
              <a:t> </a:t>
            </a:r>
            <a:r>
              <a:rPr lang="de-DE" sz="3600" dirty="0" err="1"/>
              <a:t>the</a:t>
            </a:r>
            <a:r>
              <a:rPr lang="de-DE" sz="3600" dirty="0"/>
              <a:t> </a:t>
            </a:r>
            <a:r>
              <a:rPr lang="de-DE" sz="3600" dirty="0" err="1"/>
              <a:t>state</a:t>
            </a:r>
            <a:endParaRPr lang="de-DE" sz="3600" dirty="0"/>
          </a:p>
          <a:p>
            <a:r>
              <a:rPr lang="de-DE" sz="3600" dirty="0" err="1"/>
              <a:t>Transparency</a:t>
            </a:r>
            <a:r>
              <a:rPr lang="de-DE" sz="3600" dirty="0"/>
              <a:t> –</a:t>
            </a:r>
            <a:r>
              <a:rPr lang="de-DE" sz="3600" dirty="0" err="1"/>
              <a:t>publishes</a:t>
            </a:r>
            <a:r>
              <a:rPr lang="de-DE" sz="3600" dirty="0"/>
              <a:t> </a:t>
            </a:r>
            <a:r>
              <a:rPr lang="de-DE" sz="3600" dirty="0" err="1"/>
              <a:t>its</a:t>
            </a:r>
            <a:r>
              <a:rPr lang="de-DE" sz="3600" dirty="0"/>
              <a:t> </a:t>
            </a:r>
            <a:r>
              <a:rPr lang="de-DE" sz="3600" dirty="0" err="1"/>
              <a:t>budget</a:t>
            </a:r>
            <a:endParaRPr lang="de-DE" sz="3600" dirty="0"/>
          </a:p>
          <a:p>
            <a:r>
              <a:rPr lang="de-DE" sz="3600" dirty="0"/>
              <a:t>„Public </a:t>
            </a:r>
            <a:r>
              <a:rPr lang="de-DE" sz="3600" dirty="0" err="1"/>
              <a:t>Happiness</a:t>
            </a:r>
            <a:r>
              <a:rPr lang="de-DE" sz="3600" dirty="0"/>
              <a:t>“ </a:t>
            </a:r>
            <a:r>
              <a:rPr lang="de-DE" sz="3600" dirty="0" err="1"/>
              <a:t>as</a:t>
            </a:r>
            <a:r>
              <a:rPr lang="de-DE" sz="3600" dirty="0"/>
              <a:t> </a:t>
            </a:r>
            <a:r>
              <a:rPr lang="de-DE" sz="3600" dirty="0" err="1"/>
              <a:t>goal</a:t>
            </a:r>
            <a:r>
              <a:rPr lang="de-DE" sz="3600" dirty="0"/>
              <a:t> –</a:t>
            </a:r>
            <a:r>
              <a:rPr lang="de-DE" sz="3600" dirty="0" err="1"/>
              <a:t>opinion</a:t>
            </a:r>
            <a:r>
              <a:rPr lang="de-DE" sz="3600" dirty="0"/>
              <a:t> </a:t>
            </a:r>
            <a:r>
              <a:rPr lang="de-DE" sz="3600" dirty="0" err="1"/>
              <a:t>polls</a:t>
            </a:r>
            <a:endParaRPr lang="de-DE" sz="3600" dirty="0"/>
          </a:p>
          <a:p>
            <a:r>
              <a:rPr lang="de-DE" sz="3600" dirty="0"/>
              <a:t>36 </a:t>
            </a:r>
            <a:r>
              <a:rPr lang="de-DE" sz="3600" dirty="0" err="1"/>
              <a:t>mio</a:t>
            </a:r>
            <a:r>
              <a:rPr lang="de-DE" sz="3600" dirty="0"/>
              <a:t> </a:t>
            </a:r>
            <a:r>
              <a:rPr lang="de-DE" sz="3600" dirty="0" err="1"/>
              <a:t>Migrants</a:t>
            </a:r>
            <a:r>
              <a:rPr lang="de-DE" sz="3600" dirty="0"/>
              <a:t> in </a:t>
            </a:r>
            <a:r>
              <a:rPr lang="de-DE" sz="3600" dirty="0" err="1"/>
              <a:t>Guangdong</a:t>
            </a:r>
            <a:r>
              <a:rPr lang="de-DE" sz="3600" dirty="0"/>
              <a:t> (100 </a:t>
            </a:r>
            <a:r>
              <a:rPr lang="de-DE" sz="3600" dirty="0" err="1"/>
              <a:t>mio</a:t>
            </a:r>
            <a:r>
              <a:rPr lang="de-DE" sz="3600" dirty="0"/>
              <a:t> </a:t>
            </a:r>
            <a:r>
              <a:rPr lang="de-DE" sz="3600" dirty="0" err="1"/>
              <a:t>Inhabitants</a:t>
            </a:r>
            <a:r>
              <a:rPr lang="de-DE" sz="3600" dirty="0"/>
              <a:t>) </a:t>
            </a:r>
          </a:p>
          <a:p>
            <a:r>
              <a:rPr lang="de-DE" sz="3600" dirty="0"/>
              <a:t>Honda Strikes </a:t>
            </a:r>
            <a:r>
              <a:rPr lang="de-DE" sz="3600" dirty="0" err="1"/>
              <a:t>with</a:t>
            </a:r>
            <a:r>
              <a:rPr lang="de-DE" sz="3600" dirty="0"/>
              <a:t> 30% Wage </a:t>
            </a:r>
            <a:r>
              <a:rPr lang="de-DE" sz="3600" dirty="0" err="1"/>
              <a:t>increases</a:t>
            </a:r>
            <a:r>
              <a:rPr lang="de-DE" sz="3600" dirty="0"/>
              <a:t>. </a:t>
            </a:r>
            <a:r>
              <a:rPr lang="de-DE" sz="3600" dirty="0" err="1"/>
              <a:t>No</a:t>
            </a:r>
            <a:r>
              <a:rPr lang="de-DE" sz="3600" dirty="0"/>
              <a:t> </a:t>
            </a:r>
            <a:r>
              <a:rPr lang="de-DE" sz="3600" dirty="0" err="1"/>
              <a:t>reprisals</a:t>
            </a:r>
            <a:r>
              <a:rPr lang="de-DE" sz="3600" dirty="0"/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6-8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Chongqing?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Bo </a:t>
            </a:r>
            <a:r>
              <a:rPr lang="de-DE" dirty="0" err="1"/>
              <a:t>Xilai</a:t>
            </a:r>
            <a:r>
              <a:rPr lang="de-DE" dirty="0"/>
              <a:t> – was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entreprises</a:t>
            </a:r>
            <a:r>
              <a:rPr lang="de-DE" dirty="0"/>
              <a:t>, traditional </a:t>
            </a:r>
            <a:r>
              <a:rPr lang="de-DE" dirty="0" err="1"/>
              <a:t>socialistic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thinks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maoist</a:t>
            </a:r>
            <a:r>
              <a:rPr lang="de-DE" dirty="0"/>
              <a:t> </a:t>
            </a:r>
            <a:r>
              <a:rPr lang="de-DE" dirty="0" err="1"/>
              <a:t>songs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inspirational</a:t>
            </a:r>
            <a:r>
              <a:rPr lang="de-DE" dirty="0"/>
              <a:t>. He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conservative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organized</a:t>
            </a:r>
            <a:r>
              <a:rPr lang="de-DE" dirty="0"/>
              <a:t> </a:t>
            </a:r>
            <a:r>
              <a:rPr lang="de-DE" dirty="0" err="1"/>
              <a:t>crime</a:t>
            </a:r>
            <a:r>
              <a:rPr lang="de-DE" dirty="0"/>
              <a:t>.</a:t>
            </a:r>
          </a:p>
          <a:p>
            <a:r>
              <a:rPr lang="de-DE" dirty="0"/>
              <a:t>Bo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populist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expert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media</a:t>
            </a:r>
            <a:r>
              <a:rPr lang="de-DE" dirty="0"/>
              <a:t>. A</a:t>
            </a:r>
          </a:p>
          <a:p>
            <a:pPr>
              <a:buNone/>
            </a:pPr>
            <a:r>
              <a:rPr lang="de-DE" dirty="0"/>
              <a:t>    </a:t>
            </a:r>
            <a:r>
              <a:rPr lang="de-DE" dirty="0" err="1"/>
              <a:t>leftist</a:t>
            </a:r>
            <a:r>
              <a:rPr lang="de-DE" dirty="0"/>
              <a:t>“ 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wants</a:t>
            </a:r>
            <a:r>
              <a:rPr lang="de-DE" dirty="0"/>
              <a:t> a </a:t>
            </a:r>
            <a:r>
              <a:rPr lang="de-DE" dirty="0" err="1"/>
              <a:t>bigger</a:t>
            </a:r>
            <a:r>
              <a:rPr lang="de-DE" dirty="0"/>
              <a:t> </a:t>
            </a:r>
            <a:r>
              <a:rPr lang="de-DE" dirty="0" err="1"/>
              <a:t>role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.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respect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independent</a:t>
            </a:r>
            <a:r>
              <a:rPr lang="de-DE" dirty="0"/>
              <a:t> </a:t>
            </a:r>
            <a:r>
              <a:rPr lang="de-DE" dirty="0" err="1"/>
              <a:t>judiciary</a:t>
            </a:r>
            <a:r>
              <a:rPr lang="de-DE" dirty="0"/>
              <a:t> – Taxi </a:t>
            </a:r>
            <a:r>
              <a:rPr lang="de-DE" dirty="0" err="1"/>
              <a:t>strike</a:t>
            </a:r>
            <a:r>
              <a:rPr lang="de-DE" dirty="0"/>
              <a:t> was </a:t>
            </a:r>
            <a:r>
              <a:rPr lang="de-DE" dirty="0" err="1"/>
              <a:t>ended</a:t>
            </a:r>
            <a:r>
              <a:rPr lang="de-DE" dirty="0"/>
              <a:t> </a:t>
            </a:r>
            <a:r>
              <a:rPr lang="de-DE" dirty="0" err="1"/>
              <a:t>violently</a:t>
            </a:r>
            <a:r>
              <a:rPr lang="de-DE" dirty="0"/>
              <a:t>. </a:t>
            </a:r>
          </a:p>
          <a:p>
            <a:pPr>
              <a:buNone/>
            </a:pPr>
            <a:r>
              <a:rPr lang="de-DE" dirty="0"/>
              <a:t>    Population: 28 </a:t>
            </a:r>
            <a:r>
              <a:rPr lang="de-DE" dirty="0" err="1"/>
              <a:t>mio</a:t>
            </a:r>
            <a:endParaRPr lang="de-DE" dirty="0"/>
          </a:p>
          <a:p>
            <a:pPr>
              <a:buNone/>
            </a:pPr>
            <a:r>
              <a:rPr lang="de-DE" dirty="0"/>
              <a:t>    Plan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build</a:t>
            </a:r>
            <a:r>
              <a:rPr lang="de-DE" dirty="0"/>
              <a:t> 800000 Apartments </a:t>
            </a:r>
            <a:r>
              <a:rPr lang="de-DE" dirty="0" err="1"/>
              <a:t>for</a:t>
            </a:r>
            <a:r>
              <a:rPr lang="de-DE" dirty="0"/>
              <a:t> 120 </a:t>
            </a:r>
            <a:r>
              <a:rPr lang="de-DE" dirty="0" err="1"/>
              <a:t>billion</a:t>
            </a:r>
            <a:r>
              <a:rPr lang="de-DE" dirty="0"/>
              <a:t> Yuan (18,5 </a:t>
            </a:r>
            <a:r>
              <a:rPr lang="de-DE" dirty="0" err="1"/>
              <a:t>bio</a:t>
            </a:r>
            <a:r>
              <a:rPr lang="de-DE" dirty="0"/>
              <a:t> US-$)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6-9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Government</a:t>
            </a:r>
            <a:r>
              <a:rPr lang="de-DE" dirty="0"/>
              <a:t> </a:t>
            </a:r>
            <a:r>
              <a:rPr lang="de-DE" dirty="0" err="1"/>
              <a:t>Debt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4043362" cy="4840303"/>
          </a:xfrm>
        </p:spPr>
        <p:txBody>
          <a:bodyPr/>
          <a:lstStyle/>
          <a:p>
            <a:r>
              <a:rPr lang="de-DE" dirty="0"/>
              <a:t>State </a:t>
            </a:r>
            <a:r>
              <a:rPr lang="de-DE" dirty="0" err="1"/>
              <a:t>entreprises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little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, </a:t>
            </a:r>
            <a:r>
              <a:rPr lang="de-DE" dirty="0" err="1"/>
              <a:t>money</a:t>
            </a:r>
            <a:r>
              <a:rPr lang="de-DE" dirty="0"/>
              <a:t>. The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banking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lends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savings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Chinese </a:t>
            </a:r>
            <a:r>
              <a:rPr lang="de-DE" dirty="0" err="1"/>
              <a:t>preferably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firms</a:t>
            </a:r>
            <a:r>
              <a:rPr lang="de-DE" dirty="0"/>
              <a:t>.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increases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national </a:t>
            </a:r>
            <a:r>
              <a:rPr lang="de-DE" dirty="0" err="1"/>
              <a:t>Debt</a:t>
            </a:r>
            <a:r>
              <a:rPr lang="de-DE" dirty="0"/>
              <a:t>.</a:t>
            </a:r>
          </a:p>
        </p:txBody>
      </p:sp>
      <p:pic>
        <p:nvPicPr>
          <p:cNvPr id="5122" name="Picture 2" descr="H:\Dokumente und Einstellungen\Japaninfo\Favoriten\Eigene Dateien\Eigene Bilder\Bild 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28736"/>
            <a:ext cx="4365627" cy="5156736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6929454" y="57148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Officially</a:t>
            </a:r>
            <a:r>
              <a:rPr lang="de-DE" dirty="0"/>
              <a:t> : 17%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China                       WS-2013-2014                                            Botskor                                                         6-10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&quot;/&gt;&lt;property id=&quot;20307&quot; value=&quot;256&quot;/&gt;&lt;/object&gt;&lt;object type=&quot;3&quot; unique_id=&quot;10005&quot;&gt;&lt;property id=&quot;20148&quot; value=&quot;5&quot;/&gt;&lt;property id=&quot;20300&quot; value=&quot;Folie 2 - &amp;quot;Chinas Statistics&amp;quot;&quot;/&gt;&lt;property id=&quot;20307&quot; value=&quot;258&quot;/&gt;&lt;/object&gt;&lt;object type=&quot;3&quot; unique_id=&quot;10006&quot;&gt;&lt;property id=&quot;20148&quot; value=&quot;5&quot;/&gt;&lt;property id=&quot;20300&quot; value=&quot;Folie 3 - &amp;quot;But there are other opinions:&amp;quot;&quot;/&gt;&lt;property id=&quot;20307&quot; value=&quot;267&quot;/&gt;&lt;/object&gt;&lt;object type=&quot;3&quot; unique_id=&quot;10007&quot;&gt;&lt;property id=&quot;20148&quot; value=&quot;5&quot;/&gt;&lt;property id=&quot;20300&quot; value=&quot;Folie 4 - &amp;quot;Growth and super growth&amp;quot;&quot;/&gt;&lt;property id=&quot;20307&quot; value=&quot;259&quot;/&gt;&lt;/object&gt;&lt;object type=&quot;3&quot; unique_id=&quot;10008&quot;&gt;&lt;property id=&quot;20148&quot; value=&quot;5&quot;/&gt;&lt;property id=&quot;20300&quot; value=&quot;Folie 5 - &amp;quot;Consumption and Investments&amp;#x0D;&amp;#x0A;a political debate&amp;quot;&quot;/&gt;&lt;property id=&quot;20307&quot; value=&quot;260&quot;/&gt;&lt;/object&gt;&lt;object type=&quot;3&quot; unique_id=&quot;10009&quot;&gt;&lt;property id=&quot;20148&quot; value=&quot;5&quot;/&gt;&lt;property id=&quot;20300&quot; value=&quot;Folie 6 - &amp;quot;Will globalization and capitalism &amp;#x0D;&amp;#x0A; in the long run bring democracy to China?&amp;quot;&quot;/&gt;&lt;property id=&quot;20307&quot; value=&quot;261&quot;/&gt;&lt;/object&gt;&lt;object type=&quot;3&quot; unique_id=&quot;10010&quot;&gt;&lt;property id=&quot;20148&quot; value=&quot;5&quot;/&gt;&lt;property id=&quot;20300&quot; value=&quot;Folie 7&quot;/&gt;&lt;property id=&quot;20307&quot; value=&quot;264&quot;/&gt;&lt;/object&gt;&lt;object type=&quot;3&quot; unique_id=&quot;10011&quot;&gt;&lt;property id=&quot;20148&quot; value=&quot;5&quot;/&gt;&lt;property id=&quot;20300&quot; value=&quot;Folie 8 - &amp;quot;&amp;#x0D;&amp;#x0A;Guangdong model? &amp;#x0D;&amp;#x0A;&amp;quot;&quot;/&gt;&lt;property id=&quot;20307&quot; value=&quot;263&quot;/&gt;&lt;/object&gt;&lt;object type=&quot;3&quot; unique_id=&quot;10012&quot;&gt;&lt;property id=&quot;20148&quot; value=&quot;5&quot;/&gt;&lt;property id=&quot;20300&quot; value=&quot;Folie 9 - &amp;quot;What about Chongqing?&amp;quot;&quot;/&gt;&lt;property id=&quot;20307&quot; value=&quot;262&quot;/&gt;&lt;/object&gt;&lt;object type=&quot;3&quot; unique_id=&quot;10013&quot;&gt;&lt;property id=&quot;20148&quot; value=&quot;5&quot;/&gt;&lt;property id=&quot;20300&quot; value=&quot;Folie 10 - &amp;quot;Government Debt&amp;quot;&quot;/&gt;&lt;property id=&quot;20307&quot; value=&quot;265&quot;/&gt;&lt;/object&gt;&lt;object type=&quot;3&quot; unique_id=&quot;10014&quot;&gt;&lt;property id=&quot;20148&quot; value=&quot;5&quot;/&gt;&lt;property id=&quot;20300&quot; value=&quot;Folie 11 - &amp;quot;Household Saving: just too much&amp;quot;&quot;/&gt;&lt;property id=&quot;20307&quot; value=&quot;266&quot;/&gt;&lt;/object&gt;&lt;object type=&quot;3&quot; unique_id=&quot;10015&quot;&gt;&lt;property id=&quot;20148&quot; value=&quot;5&quot;/&gt;&lt;property id=&quot;20300&quot; value=&quot;Folie 12 - &amp;quot;A bubble in the property market&amp;quot;&quot;/&gt;&lt;property id=&quot;20307&quot; value=&quot;268&quot;/&gt;&lt;/object&gt;&lt;object type=&quot;3&quot; unique_id=&quot;10016&quot;&gt;&lt;property id=&quot;20148&quot; value=&quot;5&quot;/&gt;&lt;property id=&quot;20300&quot; value=&quot;Folie 13 - &amp;quot;Will China hit a brick wall &amp;#x0D;&amp;#x0A;in 2014 – 2015 ?&amp;quot;&quot;/&gt;&lt;property id=&quot;20307&quot; value=&quot;271&quot;/&gt;&lt;/object&gt;&lt;object type=&quot;3&quot; unique_id=&quot;10017&quot;&gt;&lt;property id=&quot;20148&quot; value=&quot;5&quot;/&gt;&lt;property id=&quot;20300&quot; value=&quot;Folie 14 - &amp;quot;Inflation is difficult to manage&amp;quot;&quot;/&gt;&lt;property id=&quot;20307&quot; value=&quot;269&quot;/&gt;&lt;/object&gt;&lt;object type=&quot;3&quot; unique_id=&quot;10018&quot;&gt;&lt;property id=&quot;20148&quot; value=&quot;5&quot;/&gt;&lt;property id=&quot;20300&quot; value=&quot;Folie 15 - &amp;quot;Urbanization and land use conflicts&amp;quot;&quot;/&gt;&lt;property id=&quot;20307&quot; value=&quot;270&quot;/&gt;&lt;/object&gt;&lt;object type=&quot;3&quot; unique_id=&quot;10019&quot;&gt;&lt;property id=&quot;20148&quot; value=&quot;5&quot;/&gt;&lt;property id=&quot;20300&quot; value=&quot;Folie 16 - &amp;quot;Do you have a Hukou?&amp;quot;&quot;/&gt;&lt;property id=&quot;20307&quot; value=&quot;272&quot;/&gt;&lt;/object&gt;&lt;object type=&quot;3&quot; unique_id=&quot;10020&quot;&gt;&lt;property id=&quot;20148&quot; value=&quot;5&quot;/&gt;&lt;property id=&quot;20300&quot; value=&quot;Folie 17 - &amp;quot;My, yours and ours&amp;quot;&quot;/&gt;&lt;property id=&quot;20307&quot; value=&quot;274&quot;/&gt;&lt;/object&gt;&lt;object type=&quot;3&quot; unique_id=&quot;10021&quot;&gt;&lt;property id=&quot;20148&quot; value=&quot;5&quot;/&gt;&lt;property id=&quot;20300&quot; value=&quot;Folie 18 - &amp;quot;170 millions with the wrong hukou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625</Words>
  <Application>Microsoft Office PowerPoint</Application>
  <PresentationFormat>Bildschirmpräsentation (4:3)</PresentationFormat>
  <Paragraphs>81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1" baseType="lpstr">
      <vt:lpstr>Arial</vt:lpstr>
      <vt:lpstr>Calibri</vt:lpstr>
      <vt:lpstr>Larissa-Design</vt:lpstr>
      <vt:lpstr>PowerPoint-Präsentation</vt:lpstr>
      <vt:lpstr>Chinas Statistics</vt:lpstr>
      <vt:lpstr>But there are other opinions:</vt:lpstr>
      <vt:lpstr>Growth and super growth</vt:lpstr>
      <vt:lpstr>Consumption and Investments a political debate</vt:lpstr>
      <vt:lpstr>Will globalization and capitalism   in the long run bring democracy to China?</vt:lpstr>
      <vt:lpstr> Guangdong model?  </vt:lpstr>
      <vt:lpstr>What about Chongqing?</vt:lpstr>
      <vt:lpstr>Government Debt</vt:lpstr>
      <vt:lpstr>PowerPoint-Präsentation</vt:lpstr>
      <vt:lpstr>Household Saving: just too much</vt:lpstr>
      <vt:lpstr>A bubble in the property market</vt:lpstr>
      <vt:lpstr>Will China hit a brick wall  in 2017 – 2018 ?</vt:lpstr>
      <vt:lpstr>Inflation is difficult to manage</vt:lpstr>
      <vt:lpstr>Urbanization and land use conflicts</vt:lpstr>
      <vt:lpstr>Do you have a Hukou?</vt:lpstr>
      <vt:lpstr>My, yours and ours</vt:lpstr>
      <vt:lpstr>170 millions with the wrong hukou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Taiwan</dc:title>
  <dc:creator>Japaninfo</dc:creator>
  <cp:lastModifiedBy>Ivan Botskor</cp:lastModifiedBy>
  <cp:revision>49</cp:revision>
  <dcterms:created xsi:type="dcterms:W3CDTF">2011-11-24T07:54:09Z</dcterms:created>
  <dcterms:modified xsi:type="dcterms:W3CDTF">2017-05-09T17:36:32Z</dcterms:modified>
</cp:coreProperties>
</file>