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5"/>
  </p:notesMasterIdLst>
  <p:sldIdLst>
    <p:sldId id="256" r:id="rId2"/>
    <p:sldId id="270" r:id="rId3"/>
    <p:sldId id="268" r:id="rId4"/>
    <p:sldId id="273" r:id="rId5"/>
    <p:sldId id="282" r:id="rId6"/>
    <p:sldId id="283" r:id="rId7"/>
    <p:sldId id="269" r:id="rId8"/>
    <p:sldId id="292" r:id="rId9"/>
    <p:sldId id="257" r:id="rId10"/>
    <p:sldId id="287" r:id="rId11"/>
    <p:sldId id="271" r:id="rId12"/>
    <p:sldId id="272" r:id="rId13"/>
    <p:sldId id="285" r:id="rId14"/>
    <p:sldId id="265" r:id="rId15"/>
    <p:sldId id="261" r:id="rId16"/>
    <p:sldId id="274" r:id="rId17"/>
    <p:sldId id="275" r:id="rId18"/>
    <p:sldId id="278" r:id="rId19"/>
    <p:sldId id="279" r:id="rId20"/>
    <p:sldId id="277" r:id="rId21"/>
    <p:sldId id="288" r:id="rId22"/>
    <p:sldId id="276" r:id="rId23"/>
    <p:sldId id="280" r:id="rId24"/>
    <p:sldId id="289" r:id="rId25"/>
    <p:sldId id="290" r:id="rId26"/>
    <p:sldId id="291" r:id="rId27"/>
    <p:sldId id="264" r:id="rId28"/>
    <p:sldId id="262" r:id="rId29"/>
    <p:sldId id="263" r:id="rId30"/>
    <p:sldId id="286" r:id="rId31"/>
    <p:sldId id="258" r:id="rId32"/>
    <p:sldId id="266" r:id="rId33"/>
    <p:sldId id="267" r:id="rId34"/>
  </p:sldIdLst>
  <p:sldSz cx="9144000" cy="6858000" type="screen4x3"/>
  <p:notesSz cx="6858000" cy="9144000"/>
  <p:custDataLst>
    <p:tags r:id="rId36"/>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5476" autoAdjust="0"/>
    <p:restoredTop sz="93297" autoAdjust="0"/>
  </p:normalViewPr>
  <p:slideViewPr>
    <p:cSldViewPr>
      <p:cViewPr varScale="1">
        <p:scale>
          <a:sx n="85" d="100"/>
          <a:sy n="85" d="100"/>
        </p:scale>
        <p:origin x="90"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F8EE07-CCB1-4ED2-AB02-2800DAC7BC44}" type="datetimeFigureOut">
              <a:rPr lang="de-DE" smtClean="0"/>
              <a:t>15.11.2017</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62FD73-9446-4A44-B615-80E622998356}" type="slidenum">
              <a:rPr lang="de-DE" smtClean="0"/>
              <a:t>‹Nr.›</a:t>
            </a:fld>
            <a:endParaRPr lang="de-DE"/>
          </a:p>
        </p:txBody>
      </p:sp>
    </p:spTree>
    <p:extLst>
      <p:ext uri="{BB962C8B-B14F-4D97-AF65-F5344CB8AC3E}">
        <p14:creationId xmlns:p14="http://schemas.microsoft.com/office/powerpoint/2010/main" val="1014939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962FD73-9446-4A44-B615-80E622998356}" type="slidenum">
              <a:rPr lang="de-DE" smtClean="0"/>
              <a:t>23</a:t>
            </a:fld>
            <a:endParaRPr lang="de-DE"/>
          </a:p>
        </p:txBody>
      </p:sp>
    </p:spTree>
    <p:extLst>
      <p:ext uri="{BB962C8B-B14F-4D97-AF65-F5344CB8AC3E}">
        <p14:creationId xmlns:p14="http://schemas.microsoft.com/office/powerpoint/2010/main" val="3699850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456E4031-9DB7-4416-BC01-5A4446102ABF}" type="datetimeFigureOut">
              <a:rPr lang="de-DE" smtClean="0"/>
              <a:pPr/>
              <a:t>15.11.2017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8809447-AD9C-4331-B98B-1781AED9A4E5}"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6E4031-9DB7-4416-BC01-5A4446102ABF}" type="datetimeFigureOut">
              <a:rPr lang="de-DE" smtClean="0"/>
              <a:pPr/>
              <a:t>15.11.2017</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809447-AD9C-4331-B98B-1781AED9A4E5}"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reports.weforum.org/global-competitiveness-report-2015-2016/#frame/ed843"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en.wikipedia.org/wiki/Hong_Kong" TargetMode="External"/><Relationship Id="rId13" Type="http://schemas.openxmlformats.org/officeDocument/2006/relationships/hyperlink" Target="https://en.wikipedia.org/wiki/Denmark" TargetMode="External"/><Relationship Id="rId18" Type="http://schemas.openxmlformats.org/officeDocument/2006/relationships/hyperlink" Target="https://en.wikipedia.org/wiki/United_Arab_Emirates" TargetMode="External"/><Relationship Id="rId26" Type="http://schemas.openxmlformats.org/officeDocument/2006/relationships/hyperlink" Target="https://en.wikipedia.org/wiki/Saudi_Arabia" TargetMode="External"/><Relationship Id="rId3" Type="http://schemas.openxmlformats.org/officeDocument/2006/relationships/hyperlink" Target="https://en.wikipedia.org/wiki/Singapore" TargetMode="External"/><Relationship Id="rId21" Type="http://schemas.openxmlformats.org/officeDocument/2006/relationships/hyperlink" Target="https://en.wikipedia.org/wiki/Luxembourg" TargetMode="External"/><Relationship Id="rId7" Type="http://schemas.openxmlformats.org/officeDocument/2006/relationships/hyperlink" Target="https://en.wikipedia.org/wiki/Japan" TargetMode="External"/><Relationship Id="rId12" Type="http://schemas.openxmlformats.org/officeDocument/2006/relationships/hyperlink" Target="https://en.wikipedia.org/wiki/Norway" TargetMode="External"/><Relationship Id="rId17" Type="http://schemas.openxmlformats.org/officeDocument/2006/relationships/hyperlink" Target="https://en.wikipedia.org/wiki/New_Zealand" TargetMode="External"/><Relationship Id="rId25" Type="http://schemas.openxmlformats.org/officeDocument/2006/relationships/hyperlink" Target="https://en.wikipedia.org/wiki/Republic_of_Ireland" TargetMode="External"/><Relationship Id="rId2" Type="http://schemas.openxmlformats.org/officeDocument/2006/relationships/hyperlink" Target="https://en.wikipedia.org/wiki/Switzerland" TargetMode="External"/><Relationship Id="rId16" Type="http://schemas.openxmlformats.org/officeDocument/2006/relationships/hyperlink" Target="https://en.wikipedia.org/wiki/Taiwan" TargetMode="External"/><Relationship Id="rId20" Type="http://schemas.openxmlformats.org/officeDocument/2006/relationships/hyperlink" Target="https://en.wikipedia.org/wiki/Belgium" TargetMode="External"/><Relationship Id="rId29" Type="http://schemas.openxmlformats.org/officeDocument/2006/relationships/hyperlink" Target="https://en.wikipedia.org/wiki/China" TargetMode="External"/><Relationship Id="rId1" Type="http://schemas.openxmlformats.org/officeDocument/2006/relationships/slideLayout" Target="../slideLayouts/slideLayout2.xml"/><Relationship Id="rId6" Type="http://schemas.openxmlformats.org/officeDocument/2006/relationships/hyperlink" Target="https://en.wikipedia.org/wiki/Netherlands" TargetMode="External"/><Relationship Id="rId11" Type="http://schemas.openxmlformats.org/officeDocument/2006/relationships/hyperlink" Target="https://en.wikipedia.org/wiki/United_Kingdom" TargetMode="External"/><Relationship Id="rId24" Type="http://schemas.openxmlformats.org/officeDocument/2006/relationships/hyperlink" Target="https://en.wikipedia.org/wiki/Austria" TargetMode="External"/><Relationship Id="rId5" Type="http://schemas.openxmlformats.org/officeDocument/2006/relationships/hyperlink" Target="https://en.wikipedia.org/wiki/Germany" TargetMode="External"/><Relationship Id="rId15" Type="http://schemas.openxmlformats.org/officeDocument/2006/relationships/hyperlink" Target="https://en.wikipedia.org/wiki/Qatar" TargetMode="External"/><Relationship Id="rId23" Type="http://schemas.openxmlformats.org/officeDocument/2006/relationships/hyperlink" Target="https://en.wikipedia.org/wiki/France" TargetMode="External"/><Relationship Id="rId28" Type="http://schemas.openxmlformats.org/officeDocument/2006/relationships/hyperlink" Target="https://en.wikipedia.org/wiki/Israel" TargetMode="External"/><Relationship Id="rId10" Type="http://schemas.openxmlformats.org/officeDocument/2006/relationships/hyperlink" Target="https://en.wikipedia.org/wiki/Sweden" TargetMode="External"/><Relationship Id="rId19" Type="http://schemas.openxmlformats.org/officeDocument/2006/relationships/hyperlink" Target="https://en.wikipedia.org/wiki/Malaysia" TargetMode="External"/><Relationship Id="rId31" Type="http://schemas.openxmlformats.org/officeDocument/2006/relationships/hyperlink" Target="https://en.wikipedia.org/wiki/Estonia" TargetMode="External"/><Relationship Id="rId4" Type="http://schemas.openxmlformats.org/officeDocument/2006/relationships/hyperlink" Target="https://en.wikipedia.org/wiki/United_States" TargetMode="External"/><Relationship Id="rId9" Type="http://schemas.openxmlformats.org/officeDocument/2006/relationships/hyperlink" Target="https://en.wikipedia.org/wiki/Finland" TargetMode="External"/><Relationship Id="rId14" Type="http://schemas.openxmlformats.org/officeDocument/2006/relationships/hyperlink" Target="https://en.wikipedia.org/wiki/Canada" TargetMode="External"/><Relationship Id="rId22" Type="http://schemas.openxmlformats.org/officeDocument/2006/relationships/hyperlink" Target="https://en.wikipedia.org/wiki/Australia" TargetMode="External"/><Relationship Id="rId27" Type="http://schemas.openxmlformats.org/officeDocument/2006/relationships/hyperlink" Target="https://en.wikipedia.org/wiki/South_Korea" TargetMode="External"/><Relationship Id="rId30" Type="http://schemas.openxmlformats.org/officeDocument/2006/relationships/hyperlink" Target="https://en.wikipedia.org/wiki/Iceland"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en.wikipedia.org/wiki/Trade_weighted_inde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n.wikipedia.org/wiki/Meritocracy"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transparency.org/cpi2015/results"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data.worldbank.org/indicator/IC.BUS.EASE.XQ/countries/1W?display=map"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reports.weforum.org/global-competitiveness-report-2015-2016/economies/#economy=CHE" TargetMode="External"/><Relationship Id="rId2" Type="http://schemas.openxmlformats.org/officeDocument/2006/relationships/hyperlink" Target="http://reports.weforum.org/global-competitiveness-report-2015-2016/economies/#economy=ALB" TargetMode="External"/><Relationship Id="rId1" Type="http://schemas.openxmlformats.org/officeDocument/2006/relationships/slideLayout" Target="../slideLayouts/slideLayout7.xml"/><Relationship Id="rId5" Type="http://schemas.openxmlformats.org/officeDocument/2006/relationships/hyperlink" Target="http://reports.weforum.org/global-competitiveness-report-2015-2016/economies/#economy=DEU" TargetMode="External"/><Relationship Id="rId4" Type="http://schemas.openxmlformats.org/officeDocument/2006/relationships/hyperlink" Target="http://reports.weforum.org/global-competitiveness-report-2015-2016/economies/#economy=CHN"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reports.weforum.org/global-competitiveness-index-2017-2018/competitiveness-ranking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00034" y="142853"/>
            <a:ext cx="7772400" cy="1143008"/>
          </a:xfrm>
        </p:spPr>
        <p:txBody>
          <a:bodyPr>
            <a:normAutofit/>
          </a:bodyPr>
          <a:lstStyle/>
          <a:p>
            <a:r>
              <a:rPr lang="de-DE" sz="3200" dirty="0" err="1"/>
              <a:t>Globalization</a:t>
            </a:r>
            <a:r>
              <a:rPr lang="de-DE" sz="3200" dirty="0"/>
              <a:t> = global </a:t>
            </a:r>
            <a:r>
              <a:rPr lang="de-DE" sz="3200" dirty="0" err="1"/>
              <a:t>competition</a:t>
            </a:r>
            <a:endParaRPr lang="de-DE" sz="3200" dirty="0"/>
          </a:p>
        </p:txBody>
      </p:sp>
      <p:sp>
        <p:nvSpPr>
          <p:cNvPr id="3" name="Untertitel 2"/>
          <p:cNvSpPr>
            <a:spLocks noGrp="1"/>
          </p:cNvSpPr>
          <p:nvPr>
            <p:ph type="subTitle" idx="1"/>
          </p:nvPr>
        </p:nvSpPr>
        <p:spPr>
          <a:xfrm>
            <a:off x="642910" y="1357298"/>
            <a:ext cx="8143932" cy="4929222"/>
          </a:xfrm>
        </p:spPr>
        <p:txBody>
          <a:bodyPr>
            <a:normAutofit lnSpcReduction="10000"/>
          </a:bodyPr>
          <a:lstStyle/>
          <a:p>
            <a:pPr algn="l"/>
            <a:r>
              <a:rPr lang="de-DE" dirty="0" err="1">
                <a:solidFill>
                  <a:schemeClr val="tx1"/>
                </a:solidFill>
              </a:rPr>
              <a:t>How</a:t>
            </a:r>
            <a:r>
              <a:rPr lang="de-DE" dirty="0">
                <a:solidFill>
                  <a:schemeClr val="tx1"/>
                </a:solidFill>
              </a:rPr>
              <a:t> </a:t>
            </a:r>
            <a:r>
              <a:rPr lang="de-DE" dirty="0" err="1">
                <a:solidFill>
                  <a:schemeClr val="tx1"/>
                </a:solidFill>
              </a:rPr>
              <a:t>are</a:t>
            </a:r>
            <a:r>
              <a:rPr lang="de-DE" dirty="0">
                <a:solidFill>
                  <a:schemeClr val="tx1"/>
                </a:solidFill>
              </a:rPr>
              <a:t> </a:t>
            </a:r>
            <a:r>
              <a:rPr lang="de-DE" dirty="0" err="1">
                <a:solidFill>
                  <a:schemeClr val="tx1"/>
                </a:solidFill>
              </a:rPr>
              <a:t>athletes</a:t>
            </a:r>
            <a:r>
              <a:rPr lang="de-DE" dirty="0">
                <a:solidFill>
                  <a:schemeClr val="tx1"/>
                </a:solidFill>
              </a:rPr>
              <a:t> fit </a:t>
            </a:r>
            <a:r>
              <a:rPr lang="de-DE" dirty="0" err="1">
                <a:solidFill>
                  <a:schemeClr val="tx1"/>
                </a:solidFill>
              </a:rPr>
              <a:t>for</a:t>
            </a:r>
            <a:r>
              <a:rPr lang="de-DE" dirty="0">
                <a:solidFill>
                  <a:schemeClr val="tx1"/>
                </a:solidFill>
              </a:rPr>
              <a:t> </a:t>
            </a:r>
            <a:r>
              <a:rPr lang="de-DE" dirty="0" err="1">
                <a:solidFill>
                  <a:schemeClr val="tx1"/>
                </a:solidFill>
              </a:rPr>
              <a:t>competition</a:t>
            </a:r>
            <a:r>
              <a:rPr lang="de-DE" dirty="0">
                <a:solidFill>
                  <a:schemeClr val="tx1"/>
                </a:solidFill>
              </a:rPr>
              <a:t>?</a:t>
            </a:r>
          </a:p>
          <a:p>
            <a:pPr algn="l"/>
            <a:r>
              <a:rPr lang="de-DE" dirty="0" err="1">
                <a:solidFill>
                  <a:schemeClr val="tx1"/>
                </a:solidFill>
              </a:rPr>
              <a:t>Which</a:t>
            </a:r>
            <a:r>
              <a:rPr lang="de-DE" dirty="0">
                <a:solidFill>
                  <a:schemeClr val="tx1"/>
                </a:solidFill>
              </a:rPr>
              <a:t> </a:t>
            </a:r>
            <a:r>
              <a:rPr lang="de-DE" dirty="0" err="1">
                <a:solidFill>
                  <a:schemeClr val="tx1"/>
                </a:solidFill>
              </a:rPr>
              <a:t>athletes</a:t>
            </a:r>
            <a:r>
              <a:rPr lang="de-DE" dirty="0">
                <a:solidFill>
                  <a:schemeClr val="tx1"/>
                </a:solidFill>
              </a:rPr>
              <a:t> </a:t>
            </a:r>
            <a:r>
              <a:rPr lang="de-DE" dirty="0" err="1">
                <a:solidFill>
                  <a:schemeClr val="tx1"/>
                </a:solidFill>
              </a:rPr>
              <a:t>for</a:t>
            </a:r>
            <a:r>
              <a:rPr lang="de-DE" dirty="0">
                <a:solidFill>
                  <a:schemeClr val="tx1"/>
                </a:solidFill>
              </a:rPr>
              <a:t> </a:t>
            </a:r>
            <a:r>
              <a:rPr lang="de-DE" dirty="0" err="1">
                <a:solidFill>
                  <a:schemeClr val="tx1"/>
                </a:solidFill>
              </a:rPr>
              <a:t>which</a:t>
            </a:r>
            <a:r>
              <a:rPr lang="de-DE" dirty="0">
                <a:solidFill>
                  <a:schemeClr val="tx1"/>
                </a:solidFill>
              </a:rPr>
              <a:t> </a:t>
            </a:r>
            <a:r>
              <a:rPr lang="de-DE" dirty="0" err="1">
                <a:solidFill>
                  <a:schemeClr val="tx1"/>
                </a:solidFill>
              </a:rPr>
              <a:t>competition</a:t>
            </a:r>
            <a:r>
              <a:rPr lang="de-DE" dirty="0">
                <a:solidFill>
                  <a:schemeClr val="tx1"/>
                </a:solidFill>
              </a:rPr>
              <a:t>?</a:t>
            </a:r>
          </a:p>
          <a:p>
            <a:pPr algn="l"/>
            <a:r>
              <a:rPr lang="de-DE" dirty="0" err="1">
                <a:solidFill>
                  <a:schemeClr val="tx1"/>
                </a:solidFill>
              </a:rPr>
              <a:t>How</a:t>
            </a:r>
            <a:r>
              <a:rPr lang="de-DE" dirty="0">
                <a:solidFill>
                  <a:schemeClr val="tx1"/>
                </a:solidFill>
              </a:rPr>
              <a:t> </a:t>
            </a:r>
            <a:r>
              <a:rPr lang="de-DE" dirty="0" err="1">
                <a:solidFill>
                  <a:schemeClr val="tx1"/>
                </a:solidFill>
              </a:rPr>
              <a:t>are</a:t>
            </a:r>
            <a:r>
              <a:rPr lang="de-DE" dirty="0">
                <a:solidFill>
                  <a:schemeClr val="tx1"/>
                </a:solidFill>
              </a:rPr>
              <a:t> </a:t>
            </a:r>
            <a:r>
              <a:rPr lang="de-DE" dirty="0" err="1">
                <a:solidFill>
                  <a:schemeClr val="tx1"/>
                </a:solidFill>
              </a:rPr>
              <a:t>firms</a:t>
            </a:r>
            <a:r>
              <a:rPr lang="de-DE" dirty="0">
                <a:solidFill>
                  <a:schemeClr val="tx1"/>
                </a:solidFill>
              </a:rPr>
              <a:t> fit </a:t>
            </a:r>
            <a:r>
              <a:rPr lang="de-DE" dirty="0" err="1">
                <a:solidFill>
                  <a:schemeClr val="tx1"/>
                </a:solidFill>
              </a:rPr>
              <a:t>for</a:t>
            </a:r>
            <a:r>
              <a:rPr lang="de-DE" dirty="0">
                <a:solidFill>
                  <a:schemeClr val="tx1"/>
                </a:solidFill>
              </a:rPr>
              <a:t> </a:t>
            </a:r>
            <a:r>
              <a:rPr lang="de-DE" dirty="0" err="1">
                <a:solidFill>
                  <a:schemeClr val="tx1"/>
                </a:solidFill>
              </a:rPr>
              <a:t>competition</a:t>
            </a:r>
            <a:r>
              <a:rPr lang="de-DE" dirty="0">
                <a:solidFill>
                  <a:schemeClr val="tx1"/>
                </a:solidFill>
              </a:rPr>
              <a:t>?</a:t>
            </a:r>
          </a:p>
          <a:p>
            <a:pPr algn="l"/>
            <a:r>
              <a:rPr lang="de-DE" dirty="0" err="1">
                <a:solidFill>
                  <a:schemeClr val="tx1"/>
                </a:solidFill>
              </a:rPr>
              <a:t>How</a:t>
            </a:r>
            <a:r>
              <a:rPr lang="de-DE" dirty="0">
                <a:solidFill>
                  <a:schemeClr val="tx1"/>
                </a:solidFill>
              </a:rPr>
              <a:t> fit </a:t>
            </a:r>
            <a:r>
              <a:rPr lang="de-DE" dirty="0" err="1">
                <a:solidFill>
                  <a:schemeClr val="tx1"/>
                </a:solidFill>
              </a:rPr>
              <a:t>are</a:t>
            </a:r>
            <a:r>
              <a:rPr lang="de-DE" dirty="0">
                <a:solidFill>
                  <a:schemeClr val="tx1"/>
                </a:solidFill>
              </a:rPr>
              <a:t> countries </a:t>
            </a:r>
            <a:r>
              <a:rPr lang="de-DE" dirty="0" err="1">
                <a:solidFill>
                  <a:schemeClr val="tx1"/>
                </a:solidFill>
              </a:rPr>
              <a:t>for</a:t>
            </a:r>
            <a:r>
              <a:rPr lang="de-DE" dirty="0">
                <a:solidFill>
                  <a:schemeClr val="tx1"/>
                </a:solidFill>
              </a:rPr>
              <a:t> </a:t>
            </a:r>
            <a:r>
              <a:rPr lang="de-DE" dirty="0" err="1">
                <a:solidFill>
                  <a:schemeClr val="tx1"/>
                </a:solidFill>
              </a:rPr>
              <a:t>competition</a:t>
            </a:r>
            <a:r>
              <a:rPr lang="de-DE" dirty="0">
                <a:solidFill>
                  <a:schemeClr val="tx1"/>
                </a:solidFill>
              </a:rPr>
              <a:t>?</a:t>
            </a:r>
          </a:p>
          <a:p>
            <a:pPr algn="l"/>
            <a:r>
              <a:rPr lang="de-DE" dirty="0" err="1">
                <a:solidFill>
                  <a:schemeClr val="tx1"/>
                </a:solidFill>
              </a:rPr>
              <a:t>How</a:t>
            </a:r>
            <a:r>
              <a:rPr lang="de-DE" dirty="0">
                <a:solidFill>
                  <a:schemeClr val="tx1"/>
                </a:solidFill>
              </a:rPr>
              <a:t> </a:t>
            </a:r>
            <a:r>
              <a:rPr lang="de-DE" dirty="0" err="1">
                <a:solidFill>
                  <a:schemeClr val="tx1"/>
                </a:solidFill>
              </a:rPr>
              <a:t>to</a:t>
            </a:r>
            <a:r>
              <a:rPr lang="de-DE" dirty="0">
                <a:solidFill>
                  <a:schemeClr val="tx1"/>
                </a:solidFill>
              </a:rPr>
              <a:t> </a:t>
            </a:r>
            <a:r>
              <a:rPr lang="de-DE" dirty="0" err="1">
                <a:solidFill>
                  <a:schemeClr val="tx1"/>
                </a:solidFill>
              </a:rPr>
              <a:t>measure</a:t>
            </a:r>
            <a:r>
              <a:rPr lang="de-DE" dirty="0">
                <a:solidFill>
                  <a:schemeClr val="tx1"/>
                </a:solidFill>
              </a:rPr>
              <a:t> </a:t>
            </a:r>
            <a:r>
              <a:rPr lang="de-DE" dirty="0" err="1">
                <a:solidFill>
                  <a:schemeClr val="tx1"/>
                </a:solidFill>
              </a:rPr>
              <a:t>it</a:t>
            </a:r>
            <a:r>
              <a:rPr lang="de-DE" dirty="0">
                <a:solidFill>
                  <a:schemeClr val="tx1"/>
                </a:solidFill>
              </a:rPr>
              <a:t> ?</a:t>
            </a:r>
          </a:p>
          <a:p>
            <a:pPr algn="l"/>
            <a:r>
              <a:rPr lang="de-DE" dirty="0" err="1">
                <a:solidFill>
                  <a:schemeClr val="tx1"/>
                </a:solidFill>
              </a:rPr>
              <a:t>How</a:t>
            </a:r>
            <a:r>
              <a:rPr lang="de-DE" dirty="0">
                <a:solidFill>
                  <a:schemeClr val="tx1"/>
                </a:solidFill>
              </a:rPr>
              <a:t> </a:t>
            </a:r>
            <a:r>
              <a:rPr lang="de-DE" dirty="0" err="1">
                <a:solidFill>
                  <a:schemeClr val="tx1"/>
                </a:solidFill>
              </a:rPr>
              <a:t>to</a:t>
            </a:r>
            <a:r>
              <a:rPr lang="de-DE" dirty="0">
                <a:solidFill>
                  <a:schemeClr val="tx1"/>
                </a:solidFill>
              </a:rPr>
              <a:t> understand </a:t>
            </a:r>
            <a:r>
              <a:rPr lang="de-DE" dirty="0" err="1">
                <a:solidFill>
                  <a:schemeClr val="tx1"/>
                </a:solidFill>
              </a:rPr>
              <a:t>the</a:t>
            </a:r>
            <a:r>
              <a:rPr lang="de-DE" dirty="0">
                <a:solidFill>
                  <a:schemeClr val="tx1"/>
                </a:solidFill>
              </a:rPr>
              <a:t> </a:t>
            </a:r>
            <a:r>
              <a:rPr lang="de-DE" dirty="0" err="1">
                <a:solidFill>
                  <a:schemeClr val="tx1"/>
                </a:solidFill>
              </a:rPr>
              <a:t>data</a:t>
            </a:r>
            <a:r>
              <a:rPr lang="de-DE" dirty="0">
                <a:solidFill>
                  <a:schemeClr val="tx1"/>
                </a:solidFill>
              </a:rPr>
              <a:t>?</a:t>
            </a:r>
          </a:p>
          <a:p>
            <a:pPr algn="l"/>
            <a:r>
              <a:rPr lang="de-DE" dirty="0" err="1">
                <a:solidFill>
                  <a:schemeClr val="tx1"/>
                </a:solidFill>
              </a:rPr>
              <a:t>What</a:t>
            </a:r>
            <a:r>
              <a:rPr lang="de-DE" dirty="0">
                <a:solidFill>
                  <a:schemeClr val="tx1"/>
                </a:solidFill>
              </a:rPr>
              <a:t> </a:t>
            </a:r>
            <a:r>
              <a:rPr lang="de-DE" dirty="0" err="1">
                <a:solidFill>
                  <a:schemeClr val="tx1"/>
                </a:solidFill>
              </a:rPr>
              <a:t>is</a:t>
            </a:r>
            <a:r>
              <a:rPr lang="de-DE" dirty="0">
                <a:solidFill>
                  <a:schemeClr val="tx1"/>
                </a:solidFill>
              </a:rPr>
              <a:t> </a:t>
            </a:r>
            <a:r>
              <a:rPr lang="de-DE" dirty="0" err="1">
                <a:solidFill>
                  <a:schemeClr val="tx1"/>
                </a:solidFill>
              </a:rPr>
              <a:t>the</a:t>
            </a:r>
            <a:r>
              <a:rPr lang="de-DE" dirty="0">
                <a:solidFill>
                  <a:schemeClr val="tx1"/>
                </a:solidFill>
              </a:rPr>
              <a:t> </a:t>
            </a:r>
            <a:r>
              <a:rPr lang="de-DE" dirty="0" err="1">
                <a:solidFill>
                  <a:schemeClr val="tx1"/>
                </a:solidFill>
              </a:rPr>
              <a:t>difference</a:t>
            </a:r>
            <a:r>
              <a:rPr lang="de-DE" dirty="0">
                <a:solidFill>
                  <a:schemeClr val="tx1"/>
                </a:solidFill>
              </a:rPr>
              <a:t> </a:t>
            </a:r>
            <a:r>
              <a:rPr lang="de-DE" dirty="0" err="1">
                <a:solidFill>
                  <a:schemeClr val="tx1"/>
                </a:solidFill>
              </a:rPr>
              <a:t>between</a:t>
            </a:r>
            <a:r>
              <a:rPr lang="de-DE" dirty="0">
                <a:solidFill>
                  <a:schemeClr val="tx1"/>
                </a:solidFill>
              </a:rPr>
              <a:t> </a:t>
            </a:r>
            <a:r>
              <a:rPr lang="de-DE" dirty="0" err="1">
                <a:solidFill>
                  <a:schemeClr val="tx1"/>
                </a:solidFill>
              </a:rPr>
              <a:t>the</a:t>
            </a:r>
            <a:r>
              <a:rPr lang="de-DE" dirty="0">
                <a:solidFill>
                  <a:schemeClr val="tx1"/>
                </a:solidFill>
              </a:rPr>
              <a:t> relative </a:t>
            </a:r>
            <a:r>
              <a:rPr lang="de-DE" dirty="0" err="1">
                <a:solidFill>
                  <a:schemeClr val="tx1"/>
                </a:solidFill>
              </a:rPr>
              <a:t>competiveness</a:t>
            </a:r>
            <a:r>
              <a:rPr lang="de-DE" dirty="0">
                <a:solidFill>
                  <a:schemeClr val="tx1"/>
                </a:solidFill>
              </a:rPr>
              <a:t> </a:t>
            </a:r>
            <a:r>
              <a:rPr lang="de-DE" dirty="0" err="1">
                <a:solidFill>
                  <a:schemeClr val="tx1"/>
                </a:solidFill>
              </a:rPr>
              <a:t>of</a:t>
            </a:r>
            <a:r>
              <a:rPr lang="de-DE" dirty="0">
                <a:solidFill>
                  <a:schemeClr val="tx1"/>
                </a:solidFill>
              </a:rPr>
              <a:t> </a:t>
            </a:r>
            <a:r>
              <a:rPr lang="de-DE" dirty="0" err="1">
                <a:solidFill>
                  <a:schemeClr val="tx1"/>
                </a:solidFill>
              </a:rPr>
              <a:t>firms</a:t>
            </a:r>
            <a:r>
              <a:rPr lang="de-DE" dirty="0">
                <a:solidFill>
                  <a:schemeClr val="tx1"/>
                </a:solidFill>
              </a:rPr>
              <a:t> </a:t>
            </a:r>
            <a:r>
              <a:rPr lang="de-DE" dirty="0" err="1">
                <a:solidFill>
                  <a:schemeClr val="tx1"/>
                </a:solidFill>
              </a:rPr>
              <a:t>within</a:t>
            </a:r>
            <a:r>
              <a:rPr lang="de-DE" dirty="0">
                <a:solidFill>
                  <a:schemeClr val="tx1"/>
                </a:solidFill>
              </a:rPr>
              <a:t> </a:t>
            </a:r>
            <a:r>
              <a:rPr lang="de-DE" dirty="0" err="1">
                <a:solidFill>
                  <a:schemeClr val="tx1"/>
                </a:solidFill>
              </a:rPr>
              <a:t>the</a:t>
            </a:r>
            <a:r>
              <a:rPr lang="de-DE" dirty="0">
                <a:solidFill>
                  <a:schemeClr val="tx1"/>
                </a:solidFill>
              </a:rPr>
              <a:t> same </a:t>
            </a:r>
            <a:r>
              <a:rPr lang="de-DE" dirty="0" err="1">
                <a:solidFill>
                  <a:schemeClr val="tx1"/>
                </a:solidFill>
              </a:rPr>
              <a:t>city</a:t>
            </a:r>
            <a:r>
              <a:rPr lang="de-DE" dirty="0">
                <a:solidFill>
                  <a:schemeClr val="tx1"/>
                </a:solidFill>
              </a:rPr>
              <a:t>, </a:t>
            </a:r>
            <a:r>
              <a:rPr lang="de-DE" dirty="0" err="1">
                <a:solidFill>
                  <a:schemeClr val="tx1"/>
                </a:solidFill>
              </a:rPr>
              <a:t>country</a:t>
            </a:r>
            <a:r>
              <a:rPr lang="de-DE" dirty="0">
                <a:solidFill>
                  <a:schemeClr val="tx1"/>
                </a:solidFill>
              </a:rPr>
              <a:t> </a:t>
            </a:r>
            <a:r>
              <a:rPr lang="de-DE" dirty="0" err="1">
                <a:solidFill>
                  <a:schemeClr val="tx1"/>
                </a:solidFill>
              </a:rPr>
              <a:t>or</a:t>
            </a:r>
            <a:r>
              <a:rPr lang="de-DE" dirty="0">
                <a:solidFill>
                  <a:schemeClr val="tx1"/>
                </a:solidFill>
              </a:rPr>
              <a:t> </a:t>
            </a:r>
            <a:r>
              <a:rPr lang="de-DE" dirty="0" err="1">
                <a:solidFill>
                  <a:schemeClr val="tx1"/>
                </a:solidFill>
              </a:rPr>
              <a:t>free</a:t>
            </a:r>
            <a:r>
              <a:rPr lang="de-DE" dirty="0">
                <a:solidFill>
                  <a:schemeClr val="tx1"/>
                </a:solidFill>
              </a:rPr>
              <a:t> </a:t>
            </a:r>
            <a:r>
              <a:rPr lang="de-DE" dirty="0" err="1">
                <a:solidFill>
                  <a:schemeClr val="tx1"/>
                </a:solidFill>
              </a:rPr>
              <a:t>trade</a:t>
            </a:r>
            <a:r>
              <a:rPr lang="de-DE" dirty="0">
                <a:solidFill>
                  <a:schemeClr val="tx1"/>
                </a:solidFill>
              </a:rPr>
              <a:t> </a:t>
            </a:r>
            <a:r>
              <a:rPr lang="de-DE" dirty="0" err="1">
                <a:solidFill>
                  <a:schemeClr val="tx1"/>
                </a:solidFill>
              </a:rPr>
              <a:t>area</a:t>
            </a:r>
            <a:r>
              <a:rPr lang="de-DE" dirty="0">
                <a:solidFill>
                  <a:schemeClr val="tx1"/>
                </a:solidFill>
              </a:rPr>
              <a:t>?</a:t>
            </a:r>
          </a:p>
          <a:p>
            <a:pPr algn="l"/>
            <a:endParaRPr lang="de-DE"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Heat</a:t>
            </a:r>
            <a:r>
              <a:rPr lang="de-DE" dirty="0"/>
              <a:t> </a:t>
            </a:r>
            <a:r>
              <a:rPr lang="de-DE" dirty="0" err="1"/>
              <a:t>map</a:t>
            </a:r>
            <a:r>
              <a:rPr lang="de-DE" dirty="0"/>
              <a:t> </a:t>
            </a:r>
            <a:r>
              <a:rPr lang="de-DE" dirty="0" err="1"/>
              <a:t>of</a:t>
            </a:r>
            <a:r>
              <a:rPr lang="de-DE" dirty="0"/>
              <a:t> </a:t>
            </a:r>
            <a:r>
              <a:rPr lang="de-DE" dirty="0" err="1"/>
              <a:t>the</a:t>
            </a:r>
            <a:r>
              <a:rPr lang="de-DE" dirty="0"/>
              <a:t> </a:t>
            </a:r>
            <a:r>
              <a:rPr lang="de-DE" dirty="0" err="1"/>
              <a:t>world</a:t>
            </a:r>
            <a:endParaRPr lang="de-DE" dirty="0"/>
          </a:p>
        </p:txBody>
      </p:sp>
      <p:sp>
        <p:nvSpPr>
          <p:cNvPr id="3" name="Inhaltsplatzhalter 2"/>
          <p:cNvSpPr>
            <a:spLocks noGrp="1"/>
          </p:cNvSpPr>
          <p:nvPr>
            <p:ph idx="1"/>
          </p:nvPr>
        </p:nvSpPr>
        <p:spPr/>
        <p:txBody>
          <a:bodyPr/>
          <a:lstStyle/>
          <a:p>
            <a:r>
              <a:rPr lang="de-DE" dirty="0">
                <a:hlinkClick r:id="rId2"/>
              </a:rPr>
              <a:t>http://reports.weforum.org/global-competitiveness-report-2015-2016/#frame/ed843</a:t>
            </a:r>
            <a:endParaRPr lang="de-DE" dirty="0"/>
          </a:p>
        </p:txBody>
      </p:sp>
    </p:spTree>
    <p:extLst>
      <p:ext uri="{BB962C8B-B14F-4D97-AF65-F5344CB8AC3E}">
        <p14:creationId xmlns:p14="http://schemas.microsoft.com/office/powerpoint/2010/main" val="1220267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a:t>Freedom House world map 2008</a:t>
            </a:r>
            <a:br>
              <a:rPr lang="en-US" sz="3200" dirty="0"/>
            </a:br>
            <a:endParaRPr lang="de-DE" sz="3200" dirty="0"/>
          </a:p>
        </p:txBody>
      </p:sp>
      <p:sp>
        <p:nvSpPr>
          <p:cNvPr id="3" name="Inhaltsplatzhalter 2"/>
          <p:cNvSpPr>
            <a:spLocks noGrp="1"/>
          </p:cNvSpPr>
          <p:nvPr>
            <p:ph idx="1"/>
          </p:nvPr>
        </p:nvSpPr>
        <p:spPr>
          <a:xfrm>
            <a:off x="457200" y="1071546"/>
            <a:ext cx="8229600" cy="5054617"/>
          </a:xfrm>
        </p:spPr>
        <p:txBody>
          <a:bodyPr/>
          <a:lstStyle/>
          <a:p>
            <a:endParaRPr lang="de-DE" dirty="0"/>
          </a:p>
        </p:txBody>
      </p:sp>
      <p:pic>
        <p:nvPicPr>
          <p:cNvPr id="2050" name="Picture 2" descr="H:\Dokumente und Einstellungen\Japaninfo\Favoriten\Eigene Dateien\Eigene Bilder\800px-Freedom_House_world_map_2008_blue.png"/>
          <p:cNvPicPr>
            <a:picLocks noChangeAspect="1" noChangeArrowheads="1"/>
          </p:cNvPicPr>
          <p:nvPr/>
        </p:nvPicPr>
        <p:blipFill>
          <a:blip r:embed="rId2"/>
          <a:srcRect/>
          <a:stretch>
            <a:fillRect/>
          </a:stretch>
        </p:blipFill>
        <p:spPr bwMode="auto">
          <a:xfrm>
            <a:off x="447675" y="1709738"/>
            <a:ext cx="7620000" cy="443390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Economic</a:t>
            </a:r>
            <a:r>
              <a:rPr lang="de-DE" dirty="0"/>
              <a:t> Freedom(2008) </a:t>
            </a:r>
          </a:p>
        </p:txBody>
      </p:sp>
      <p:sp>
        <p:nvSpPr>
          <p:cNvPr id="3" name="Inhaltsplatzhalter 2"/>
          <p:cNvSpPr>
            <a:spLocks noGrp="1"/>
          </p:cNvSpPr>
          <p:nvPr>
            <p:ph idx="1"/>
          </p:nvPr>
        </p:nvSpPr>
        <p:spPr/>
        <p:txBody>
          <a:bodyPr/>
          <a:lstStyle/>
          <a:p>
            <a:endParaRPr lang="de-DE"/>
          </a:p>
        </p:txBody>
      </p:sp>
      <p:pic>
        <p:nvPicPr>
          <p:cNvPr id="3075" name="Picture 3" descr="H:\Dokumente und Einstellungen\Japaninfo\Favoriten\Eigene Dateien\Eigene Bilder\GM_-_Countries_by_Economic_Freedom_Index.png"/>
          <p:cNvPicPr>
            <a:picLocks noChangeAspect="1" noChangeArrowheads="1"/>
          </p:cNvPicPr>
          <p:nvPr/>
        </p:nvPicPr>
        <p:blipFill>
          <a:blip r:embed="rId2"/>
          <a:srcRect/>
          <a:stretch>
            <a:fillRect/>
          </a:stretch>
        </p:blipFill>
        <p:spPr bwMode="auto">
          <a:xfrm>
            <a:off x="285720" y="1142984"/>
            <a:ext cx="8429592" cy="485778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234" y="2337560"/>
            <a:ext cx="2987824" cy="3456383"/>
          </a:xfrm>
        </p:spPr>
        <p:txBody>
          <a:bodyPr>
            <a:normAutofit fontScale="92500" lnSpcReduction="10000"/>
          </a:bodyPr>
          <a:lstStyle/>
          <a:p>
            <a:pPr>
              <a:buFont typeface="+mj-lt"/>
              <a:buAutoNum type="arabicPeriod"/>
            </a:pPr>
            <a:r>
              <a:rPr lang="de-DE" sz="2100" dirty="0"/>
              <a:t> </a:t>
            </a:r>
            <a:r>
              <a:rPr lang="de-DE" sz="2100" dirty="0" err="1">
                <a:hlinkClick r:id="rId2" tooltip="Switzerland"/>
              </a:rPr>
              <a:t>Switzerland</a:t>
            </a:r>
            <a:r>
              <a:rPr lang="de-DE" sz="2100" dirty="0"/>
              <a:t> 5.76 (—)</a:t>
            </a:r>
          </a:p>
          <a:p>
            <a:pPr>
              <a:buFont typeface="+mj-lt"/>
              <a:buAutoNum type="arabicPeriod"/>
            </a:pPr>
            <a:r>
              <a:rPr lang="de-DE" sz="2100" dirty="0"/>
              <a:t> </a:t>
            </a:r>
            <a:r>
              <a:rPr lang="de-DE" sz="2100" dirty="0" err="1">
                <a:hlinkClick r:id="rId3" tooltip="Singapore"/>
              </a:rPr>
              <a:t>Singapore</a:t>
            </a:r>
            <a:r>
              <a:rPr lang="de-DE" sz="2100" dirty="0"/>
              <a:t> 5.68 (—)</a:t>
            </a:r>
          </a:p>
          <a:p>
            <a:pPr>
              <a:buFont typeface="+mj-lt"/>
              <a:buAutoNum type="arabicPeriod"/>
            </a:pPr>
            <a:r>
              <a:rPr lang="de-DE" sz="2100" dirty="0"/>
              <a:t> </a:t>
            </a:r>
            <a:r>
              <a:rPr lang="de-DE" sz="2100" dirty="0">
                <a:hlinkClick r:id="rId4" tooltip="United States"/>
              </a:rPr>
              <a:t>United States</a:t>
            </a:r>
            <a:r>
              <a:rPr lang="de-DE" sz="2100" dirty="0"/>
              <a:t> 5.61 (—)</a:t>
            </a:r>
          </a:p>
          <a:p>
            <a:pPr>
              <a:buFont typeface="+mj-lt"/>
              <a:buAutoNum type="arabicPeriod"/>
            </a:pPr>
            <a:r>
              <a:rPr lang="de-DE" sz="2100" dirty="0"/>
              <a:t> </a:t>
            </a:r>
            <a:r>
              <a:rPr lang="de-DE" sz="2100" dirty="0">
                <a:hlinkClick r:id="rId5" tooltip="Germany"/>
              </a:rPr>
              <a:t>Germany</a:t>
            </a:r>
            <a:r>
              <a:rPr lang="de-DE" sz="2100" dirty="0"/>
              <a:t> 5.53 (+1)</a:t>
            </a:r>
          </a:p>
          <a:p>
            <a:pPr>
              <a:buFont typeface="+mj-lt"/>
              <a:buAutoNum type="arabicPeriod"/>
            </a:pPr>
            <a:r>
              <a:rPr lang="de-DE" sz="2100" dirty="0"/>
              <a:t> </a:t>
            </a:r>
            <a:r>
              <a:rPr lang="de-DE" sz="2100" dirty="0" err="1">
                <a:hlinkClick r:id="rId6" tooltip="Netherlands"/>
              </a:rPr>
              <a:t>Netherlands</a:t>
            </a:r>
            <a:r>
              <a:rPr lang="de-DE" sz="2100" dirty="0"/>
              <a:t> 5.50 (+3)</a:t>
            </a:r>
          </a:p>
          <a:p>
            <a:pPr>
              <a:buFont typeface="+mj-lt"/>
              <a:buAutoNum type="arabicPeriod"/>
            </a:pPr>
            <a:r>
              <a:rPr lang="de-DE" sz="2100" dirty="0"/>
              <a:t> </a:t>
            </a:r>
            <a:r>
              <a:rPr lang="de-DE" sz="2100" dirty="0">
                <a:hlinkClick r:id="rId7" tooltip="Japan"/>
              </a:rPr>
              <a:t>Japan</a:t>
            </a:r>
            <a:r>
              <a:rPr lang="de-DE" sz="2100" dirty="0"/>
              <a:t> 5.47 (—)</a:t>
            </a:r>
          </a:p>
          <a:p>
            <a:pPr>
              <a:buFont typeface="+mj-lt"/>
              <a:buAutoNum type="arabicPeriod"/>
            </a:pPr>
            <a:r>
              <a:rPr lang="de-DE" sz="2100" dirty="0"/>
              <a:t> </a:t>
            </a:r>
            <a:r>
              <a:rPr lang="de-DE" sz="2100" dirty="0">
                <a:hlinkClick r:id="rId8" tooltip="Hong Kong"/>
              </a:rPr>
              <a:t>Hong Kong</a:t>
            </a:r>
            <a:r>
              <a:rPr lang="de-DE" sz="2100" dirty="0"/>
              <a:t> 5.46 (—)</a:t>
            </a:r>
          </a:p>
          <a:p>
            <a:pPr>
              <a:buFont typeface="+mj-lt"/>
              <a:buAutoNum type="arabicPeriod"/>
            </a:pPr>
            <a:r>
              <a:rPr lang="de-DE" sz="2100" dirty="0"/>
              <a:t> </a:t>
            </a:r>
            <a:r>
              <a:rPr lang="de-DE" sz="2100" dirty="0" err="1">
                <a:hlinkClick r:id="rId9" tooltip="Finland"/>
              </a:rPr>
              <a:t>Finland</a:t>
            </a:r>
            <a:r>
              <a:rPr lang="de-DE" sz="2100" dirty="0"/>
              <a:t> 5.45 (-4)</a:t>
            </a:r>
          </a:p>
          <a:p>
            <a:pPr>
              <a:buFont typeface="+mj-lt"/>
              <a:buAutoNum type="arabicPeriod"/>
            </a:pPr>
            <a:r>
              <a:rPr lang="de-DE" sz="2100" dirty="0"/>
              <a:t> </a:t>
            </a:r>
            <a:r>
              <a:rPr lang="de-DE" sz="2100" dirty="0" err="1">
                <a:hlinkClick r:id="rId10" tooltip="Sweden"/>
              </a:rPr>
              <a:t>Sweden</a:t>
            </a:r>
            <a:r>
              <a:rPr lang="de-DE" sz="2100" dirty="0"/>
              <a:t> 5.43 (+1)</a:t>
            </a:r>
          </a:p>
          <a:p>
            <a:pPr>
              <a:buFont typeface="+mj-lt"/>
              <a:buAutoNum type="arabicPeriod"/>
            </a:pPr>
            <a:r>
              <a:rPr lang="de-DE" sz="2100" dirty="0"/>
              <a:t> </a:t>
            </a:r>
            <a:r>
              <a:rPr lang="de-DE" sz="2100" dirty="0">
                <a:hlinkClick r:id="rId11" tooltip="United Kingdom"/>
              </a:rPr>
              <a:t>United </a:t>
            </a:r>
            <a:r>
              <a:rPr lang="de-DE" sz="2100" dirty="0" err="1">
                <a:hlinkClick r:id="rId11" tooltip="United Kingdom"/>
              </a:rPr>
              <a:t>Kingdom</a:t>
            </a:r>
            <a:r>
              <a:rPr lang="de-DE" sz="2100" dirty="0"/>
              <a:t> </a:t>
            </a:r>
            <a:r>
              <a:rPr lang="de-DE" sz="1700" dirty="0"/>
              <a:t>5.43 (-1)</a:t>
            </a:r>
          </a:p>
          <a:p>
            <a:pPr>
              <a:buFont typeface="+mj-lt"/>
              <a:buAutoNum type="arabicPeriod"/>
            </a:pPr>
            <a:endParaRPr lang="de-DE" dirty="0"/>
          </a:p>
        </p:txBody>
      </p:sp>
      <p:sp>
        <p:nvSpPr>
          <p:cNvPr id="7" name="Textfeld 6"/>
          <p:cNvSpPr txBox="1"/>
          <p:nvPr/>
        </p:nvSpPr>
        <p:spPr>
          <a:xfrm>
            <a:off x="2974439" y="2337559"/>
            <a:ext cx="3384376" cy="3308598"/>
          </a:xfrm>
          <a:prstGeom prst="rect">
            <a:avLst/>
          </a:prstGeom>
          <a:noFill/>
        </p:spPr>
        <p:txBody>
          <a:bodyPr wrap="square" rtlCol="0">
            <a:spAutoFit/>
          </a:bodyPr>
          <a:lstStyle/>
          <a:p>
            <a:r>
              <a:rPr lang="de-DE" sz="1900" dirty="0"/>
              <a:t>11. </a:t>
            </a:r>
            <a:r>
              <a:rPr lang="de-DE" sz="1900" dirty="0" err="1">
                <a:hlinkClick r:id="rId12" tooltip="Norway"/>
              </a:rPr>
              <a:t>Norway</a:t>
            </a:r>
            <a:r>
              <a:rPr lang="de-DE" sz="1900" dirty="0"/>
              <a:t> 5.41 (—1)</a:t>
            </a:r>
          </a:p>
          <a:p>
            <a:r>
              <a:rPr lang="de-DE" sz="1900" dirty="0">
                <a:hlinkClick r:id="rId13" tooltip="Denmark"/>
              </a:rPr>
              <a:t>12. </a:t>
            </a:r>
            <a:r>
              <a:rPr lang="de-DE" sz="1900" dirty="0" err="1">
                <a:hlinkClick r:id="rId13" tooltip="Denmark"/>
              </a:rPr>
              <a:t>Denmark</a:t>
            </a:r>
            <a:r>
              <a:rPr lang="de-DE" sz="1900" dirty="0"/>
              <a:t> 5.33 (+1)</a:t>
            </a:r>
          </a:p>
          <a:p>
            <a:r>
              <a:rPr lang="de-DE" sz="1900" dirty="0"/>
              <a:t>13. </a:t>
            </a:r>
            <a:r>
              <a:rPr lang="de-DE" sz="1900" dirty="0">
                <a:hlinkClick r:id="rId14" tooltip="Canada"/>
              </a:rPr>
              <a:t>Canada</a:t>
            </a:r>
            <a:r>
              <a:rPr lang="de-DE" sz="1900" dirty="0"/>
              <a:t> 5.31 (+2)</a:t>
            </a:r>
          </a:p>
          <a:p>
            <a:r>
              <a:rPr lang="de-DE" sz="1900" dirty="0">
                <a:hlinkClick r:id="rId15" tooltip="Qatar"/>
              </a:rPr>
              <a:t>14. </a:t>
            </a:r>
            <a:r>
              <a:rPr lang="de-DE" sz="1900" dirty="0" err="1">
                <a:hlinkClick r:id="rId15" tooltip="Qatar"/>
              </a:rPr>
              <a:t>Qatar</a:t>
            </a:r>
            <a:r>
              <a:rPr lang="de-DE" sz="1900" dirty="0"/>
              <a:t> 5.30 (+2)</a:t>
            </a:r>
          </a:p>
          <a:p>
            <a:r>
              <a:rPr lang="de-DE" sz="1900" dirty="0"/>
              <a:t>15. </a:t>
            </a:r>
            <a:r>
              <a:rPr lang="de-DE" sz="1900" dirty="0">
                <a:hlinkClick r:id="rId16" tooltip="Taiwan"/>
              </a:rPr>
              <a:t>Taiwan</a:t>
            </a:r>
            <a:r>
              <a:rPr lang="de-DE" sz="1900" dirty="0"/>
              <a:t> 5.28 (-1)</a:t>
            </a:r>
          </a:p>
          <a:p>
            <a:r>
              <a:rPr lang="de-DE" sz="1900" dirty="0"/>
              <a:t>16. </a:t>
            </a:r>
            <a:r>
              <a:rPr lang="de-DE" sz="1900" dirty="0">
                <a:hlinkClick r:id="rId17" tooltip="New Zealand"/>
              </a:rPr>
              <a:t>New </a:t>
            </a:r>
            <a:r>
              <a:rPr lang="de-DE" sz="1900" dirty="0" err="1">
                <a:hlinkClick r:id="rId17" tooltip="New Zealand"/>
              </a:rPr>
              <a:t>Zealand</a:t>
            </a:r>
            <a:r>
              <a:rPr lang="de-DE" sz="1900" dirty="0"/>
              <a:t> 5.25 (+1)</a:t>
            </a:r>
          </a:p>
          <a:p>
            <a:r>
              <a:rPr lang="de-DE" sz="1900" dirty="0">
                <a:hlinkClick r:id="rId18" tooltip="United Arab Emirates"/>
              </a:rPr>
              <a:t>17. </a:t>
            </a:r>
            <a:r>
              <a:rPr lang="de-DE" sz="1600" dirty="0">
                <a:hlinkClick r:id="rId18" tooltip="United Arab Emirates"/>
              </a:rPr>
              <a:t>United </a:t>
            </a:r>
            <a:r>
              <a:rPr lang="de-DE" sz="1600" dirty="0" err="1">
                <a:hlinkClick r:id="rId18" tooltip="United Arab Emirates"/>
              </a:rPr>
              <a:t>Arab</a:t>
            </a:r>
            <a:r>
              <a:rPr lang="de-DE" sz="1600" dirty="0">
                <a:hlinkClick r:id="rId18" tooltip="United Arab Emirates"/>
              </a:rPr>
              <a:t> Emirates</a:t>
            </a:r>
            <a:r>
              <a:rPr lang="de-DE" sz="1900" dirty="0"/>
              <a:t> 5.24 (-5)</a:t>
            </a:r>
          </a:p>
          <a:p>
            <a:r>
              <a:rPr lang="de-DE" sz="1900" dirty="0">
                <a:hlinkClick r:id="rId19" tooltip="Malaysia"/>
              </a:rPr>
              <a:t>18. Malaysia</a:t>
            </a:r>
            <a:r>
              <a:rPr lang="de-DE" sz="1900" dirty="0"/>
              <a:t> 5.23 (+2)</a:t>
            </a:r>
          </a:p>
          <a:p>
            <a:r>
              <a:rPr lang="de-DE" sz="1900" dirty="0">
                <a:hlinkClick r:id="rId20" tooltip="Belgium"/>
              </a:rPr>
              <a:t>19. </a:t>
            </a:r>
            <a:r>
              <a:rPr lang="de-DE" sz="1900" dirty="0" err="1">
                <a:hlinkClick r:id="rId20" tooltip="Belgium"/>
              </a:rPr>
              <a:t>Belgium</a:t>
            </a:r>
            <a:r>
              <a:rPr lang="de-DE" sz="1900" dirty="0"/>
              <a:t> 5.20 (-1)</a:t>
            </a:r>
          </a:p>
          <a:p>
            <a:r>
              <a:rPr lang="de-DE" sz="1900" dirty="0"/>
              <a:t>20.  </a:t>
            </a:r>
            <a:r>
              <a:rPr lang="de-DE" sz="1900" dirty="0">
                <a:hlinkClick r:id="rId21" tooltip="Luxembourg"/>
              </a:rPr>
              <a:t>Luxembourg</a:t>
            </a:r>
            <a:r>
              <a:rPr lang="de-DE" sz="1900" dirty="0"/>
              <a:t> 5.20 (-1)</a:t>
            </a:r>
          </a:p>
          <a:p>
            <a:endParaRPr lang="de-DE" sz="1900" dirty="0"/>
          </a:p>
        </p:txBody>
      </p:sp>
      <p:sp>
        <p:nvSpPr>
          <p:cNvPr id="9" name="Textfeld 8"/>
          <p:cNvSpPr txBox="1"/>
          <p:nvPr/>
        </p:nvSpPr>
        <p:spPr>
          <a:xfrm>
            <a:off x="6336196" y="2337560"/>
            <a:ext cx="2952328" cy="3308598"/>
          </a:xfrm>
          <a:prstGeom prst="rect">
            <a:avLst/>
          </a:prstGeom>
          <a:noFill/>
        </p:spPr>
        <p:txBody>
          <a:bodyPr wrap="square" rtlCol="0">
            <a:spAutoFit/>
          </a:bodyPr>
          <a:lstStyle/>
          <a:p>
            <a:r>
              <a:rPr lang="de-DE" sz="1900" dirty="0"/>
              <a:t>21.  </a:t>
            </a:r>
            <a:r>
              <a:rPr lang="de-DE" sz="1900" dirty="0" err="1">
                <a:hlinkClick r:id="rId22" tooltip="Australia"/>
              </a:rPr>
              <a:t>Australia</a:t>
            </a:r>
            <a:r>
              <a:rPr lang="de-DE" sz="1900" dirty="0"/>
              <a:t> 5.15 (+1)</a:t>
            </a:r>
          </a:p>
          <a:p>
            <a:r>
              <a:rPr lang="de-DE" sz="1900" dirty="0">
                <a:hlinkClick r:id="rId23" tooltip="France"/>
              </a:rPr>
              <a:t>22. France</a:t>
            </a:r>
            <a:r>
              <a:rPr lang="de-DE" sz="1900" dirty="0"/>
              <a:t> 5.13 (+1)</a:t>
            </a:r>
          </a:p>
          <a:p>
            <a:r>
              <a:rPr lang="de-DE" sz="1900" dirty="0">
                <a:hlinkClick r:id="rId24" tooltip="Austria"/>
              </a:rPr>
              <a:t>23. Austria</a:t>
            </a:r>
            <a:r>
              <a:rPr lang="de-DE" sz="1900" dirty="0"/>
              <a:t> 5.12 (-2)</a:t>
            </a:r>
          </a:p>
          <a:p>
            <a:r>
              <a:rPr lang="de-DE" sz="1900" dirty="0"/>
              <a:t>24.  </a:t>
            </a:r>
            <a:r>
              <a:rPr lang="de-DE" sz="1900" dirty="0" err="1">
                <a:hlinkClick r:id="rId25" tooltip="Republic of Ireland"/>
              </a:rPr>
              <a:t>Ireland</a:t>
            </a:r>
            <a:r>
              <a:rPr lang="de-DE" sz="1900" dirty="0"/>
              <a:t> 5.11 (+1)</a:t>
            </a:r>
          </a:p>
          <a:p>
            <a:r>
              <a:rPr lang="de-DE" sz="1900" dirty="0">
                <a:hlinkClick r:id="rId26" tooltip="Saudi Arabia"/>
              </a:rPr>
              <a:t>25 Saudi </a:t>
            </a:r>
            <a:r>
              <a:rPr lang="de-DE" sz="1900" dirty="0" err="1">
                <a:hlinkClick r:id="rId26" tooltip="Saudi Arabia"/>
              </a:rPr>
              <a:t>Arabia</a:t>
            </a:r>
            <a:r>
              <a:rPr lang="de-DE" sz="1900" dirty="0"/>
              <a:t> 5.07 (-1)</a:t>
            </a:r>
          </a:p>
          <a:p>
            <a:r>
              <a:rPr lang="de-DE" sz="1900" dirty="0">
                <a:hlinkClick r:id="rId27" tooltip="South Korea"/>
              </a:rPr>
              <a:t>26. South Korea</a:t>
            </a:r>
            <a:r>
              <a:rPr lang="de-DE" sz="1900" dirty="0"/>
              <a:t> 4.98 (—)</a:t>
            </a:r>
          </a:p>
          <a:p>
            <a:r>
              <a:rPr lang="de-DE" sz="1900" dirty="0">
                <a:hlinkClick r:id="rId28" tooltip="Israel"/>
              </a:rPr>
              <a:t>27. Israel</a:t>
            </a:r>
            <a:r>
              <a:rPr lang="de-DE" sz="1900" dirty="0"/>
              <a:t> 4.98 (—)</a:t>
            </a:r>
          </a:p>
          <a:p>
            <a:r>
              <a:rPr lang="de-DE" sz="1900" dirty="0">
                <a:solidFill>
                  <a:srgbClr val="FF0000"/>
                </a:solidFill>
                <a:hlinkClick r:id="rId29" tooltip="China"/>
              </a:rPr>
              <a:t>28. China</a:t>
            </a:r>
            <a:r>
              <a:rPr lang="de-DE" sz="1900" dirty="0">
                <a:solidFill>
                  <a:srgbClr val="FF0000"/>
                </a:solidFill>
              </a:rPr>
              <a:t> </a:t>
            </a:r>
            <a:r>
              <a:rPr lang="de-DE" sz="1900" dirty="0">
                <a:solidFill>
                  <a:srgbClr val="C00000"/>
                </a:solidFill>
              </a:rPr>
              <a:t>4.89</a:t>
            </a:r>
            <a:r>
              <a:rPr lang="de-DE" sz="1900" dirty="0"/>
              <a:t> (—)</a:t>
            </a:r>
          </a:p>
          <a:p>
            <a:r>
              <a:rPr lang="de-DE" sz="1900" dirty="0">
                <a:hlinkClick r:id="rId30" tooltip="Iceland"/>
              </a:rPr>
              <a:t>29. </a:t>
            </a:r>
            <a:r>
              <a:rPr lang="de-DE" sz="1900" dirty="0" err="1">
                <a:hlinkClick r:id="rId30" tooltip="Iceland"/>
              </a:rPr>
              <a:t>Iceland</a:t>
            </a:r>
            <a:r>
              <a:rPr lang="de-DE" sz="1900" dirty="0"/>
              <a:t> 4.83 (+1)</a:t>
            </a:r>
          </a:p>
          <a:p>
            <a:r>
              <a:rPr lang="de-DE" sz="1900" dirty="0">
                <a:hlinkClick r:id="rId31" tooltip="Estonia"/>
              </a:rPr>
              <a:t>30. Estonia</a:t>
            </a:r>
            <a:r>
              <a:rPr lang="de-DE" sz="1900" dirty="0"/>
              <a:t> 4.71 (-1)</a:t>
            </a:r>
          </a:p>
          <a:p>
            <a:endParaRPr lang="de-DE" sz="1900" dirty="0"/>
          </a:p>
        </p:txBody>
      </p:sp>
      <p:sp>
        <p:nvSpPr>
          <p:cNvPr id="10" name="Textfeld 9"/>
          <p:cNvSpPr txBox="1"/>
          <p:nvPr/>
        </p:nvSpPr>
        <p:spPr>
          <a:xfrm>
            <a:off x="539552" y="476672"/>
            <a:ext cx="7272808" cy="954107"/>
          </a:xfrm>
          <a:prstGeom prst="rect">
            <a:avLst/>
          </a:prstGeom>
          <a:noFill/>
        </p:spPr>
        <p:txBody>
          <a:bodyPr wrap="square" rtlCol="0">
            <a:spAutoFit/>
          </a:bodyPr>
          <a:lstStyle/>
          <a:p>
            <a:r>
              <a:rPr lang="de-DE" sz="2800" dirty="0"/>
              <a:t>Top 30 countries in </a:t>
            </a:r>
            <a:r>
              <a:rPr lang="de-DE" sz="2800" dirty="0" err="1"/>
              <a:t>the</a:t>
            </a:r>
            <a:r>
              <a:rPr lang="de-DE" sz="2800" dirty="0"/>
              <a:t> World </a:t>
            </a:r>
            <a:r>
              <a:rPr lang="de-DE" sz="2800" dirty="0" err="1"/>
              <a:t>Competitiveness</a:t>
            </a:r>
            <a:r>
              <a:rPr lang="de-DE" sz="2800" dirty="0"/>
              <a:t> Report 2015-2016</a:t>
            </a:r>
          </a:p>
        </p:txBody>
      </p:sp>
    </p:spTree>
    <p:extLst>
      <p:ext uri="{BB962C8B-B14F-4D97-AF65-F5344CB8AC3E}">
        <p14:creationId xmlns:p14="http://schemas.microsoft.com/office/powerpoint/2010/main" val="4117357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Pillars</a:t>
            </a:r>
            <a:r>
              <a:rPr lang="de-DE" dirty="0"/>
              <a:t> </a:t>
            </a:r>
            <a:r>
              <a:rPr lang="de-DE" dirty="0" err="1"/>
              <a:t>of</a:t>
            </a:r>
            <a:r>
              <a:rPr lang="de-DE" dirty="0"/>
              <a:t> </a:t>
            </a:r>
            <a:r>
              <a:rPr lang="de-DE" dirty="0" err="1"/>
              <a:t>Competitiveness</a:t>
            </a:r>
            <a:endParaRPr lang="de-DE" dirty="0"/>
          </a:p>
        </p:txBody>
      </p:sp>
      <p:sp>
        <p:nvSpPr>
          <p:cNvPr id="3" name="Inhaltsplatzhalter 2"/>
          <p:cNvSpPr>
            <a:spLocks noGrp="1"/>
          </p:cNvSpPr>
          <p:nvPr>
            <p:ph idx="1"/>
          </p:nvPr>
        </p:nvSpPr>
        <p:spPr/>
        <p:txBody>
          <a:bodyPr/>
          <a:lstStyle/>
          <a:p>
            <a:endParaRPr lang="de-DE"/>
          </a:p>
        </p:txBody>
      </p:sp>
      <p:pic>
        <p:nvPicPr>
          <p:cNvPr id="2050" name="Picture 2" descr="H:\Dokumente und Einstellungen\Japaninfo\Favoriten\Eigene Dateien\Eigene Bilder\WEF_GCR_Report_2011-12.jpg"/>
          <p:cNvPicPr>
            <a:picLocks noChangeAspect="1" noChangeArrowheads="1"/>
          </p:cNvPicPr>
          <p:nvPr/>
        </p:nvPicPr>
        <p:blipFill>
          <a:blip r:embed="rId2"/>
          <a:srcRect/>
          <a:stretch>
            <a:fillRect/>
          </a:stretch>
        </p:blipFill>
        <p:spPr bwMode="auto">
          <a:xfrm>
            <a:off x="0" y="-86833"/>
            <a:ext cx="9144000" cy="1192321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439718"/>
          </a:xfrm>
        </p:spPr>
        <p:txBody>
          <a:bodyPr>
            <a:normAutofit fontScale="90000"/>
          </a:bodyPr>
          <a:lstStyle/>
          <a:p>
            <a:r>
              <a:rPr lang="de-DE" dirty="0"/>
              <a:t>Variables </a:t>
            </a:r>
            <a:r>
              <a:rPr lang="de-DE" dirty="0" err="1"/>
              <a:t>for</a:t>
            </a:r>
            <a:r>
              <a:rPr lang="de-DE" dirty="0"/>
              <a:t> </a:t>
            </a:r>
            <a:r>
              <a:rPr lang="de-DE" dirty="0" err="1"/>
              <a:t>competitiveness</a:t>
            </a:r>
            <a:endParaRPr lang="de-DE" dirty="0"/>
          </a:p>
        </p:txBody>
      </p:sp>
      <p:sp>
        <p:nvSpPr>
          <p:cNvPr id="3" name="Inhaltsplatzhalter 2"/>
          <p:cNvSpPr>
            <a:spLocks noGrp="1"/>
          </p:cNvSpPr>
          <p:nvPr>
            <p:ph idx="1"/>
          </p:nvPr>
        </p:nvSpPr>
        <p:spPr>
          <a:xfrm>
            <a:off x="214282" y="1214422"/>
            <a:ext cx="8715436" cy="5286412"/>
          </a:xfrm>
        </p:spPr>
        <p:txBody>
          <a:bodyPr>
            <a:normAutofit fontScale="62500" lnSpcReduction="20000"/>
          </a:bodyPr>
          <a:lstStyle/>
          <a:p>
            <a:r>
              <a:rPr lang="en-US" sz="3700" dirty="0"/>
              <a:t>1</a:t>
            </a:r>
            <a:r>
              <a:rPr lang="en-US" sz="3700" b="1" dirty="0"/>
              <a:t>. Institutions </a:t>
            </a:r>
            <a:r>
              <a:rPr lang="en-US" sz="3700" dirty="0"/>
              <a:t>A. Public institutions 1. Property rights 1.01 Property rights 2. </a:t>
            </a:r>
            <a:r>
              <a:rPr lang="en-US" sz="3700" dirty="0">
                <a:solidFill>
                  <a:srgbClr val="FF0000"/>
                </a:solidFill>
              </a:rPr>
              <a:t>Ethics and corruption </a:t>
            </a:r>
            <a:r>
              <a:rPr lang="en-US" sz="3700" dirty="0"/>
              <a:t>1.02 Diversion of publics funds 1.03 Public trust of politicians 3. 1.04 </a:t>
            </a:r>
            <a:r>
              <a:rPr lang="en-US" sz="3700" dirty="0">
                <a:solidFill>
                  <a:srgbClr val="FF0000"/>
                </a:solidFill>
              </a:rPr>
              <a:t>Undue influence </a:t>
            </a:r>
          </a:p>
          <a:p>
            <a:pPr marL="0" indent="0">
              <a:buNone/>
            </a:pPr>
            <a:r>
              <a:rPr lang="en-US" sz="3700" dirty="0"/>
              <a:t>     1.1. Accountability 1.13 Efficacy of corporate boards 1.14 Protection</a:t>
            </a:r>
          </a:p>
          <a:p>
            <a:pPr marL="0" indent="0">
              <a:buNone/>
            </a:pPr>
            <a:r>
              <a:rPr lang="en-US" sz="3700" dirty="0"/>
              <a:t>     of minority shareholders’ interests 1.15 Strength of auditing and </a:t>
            </a:r>
          </a:p>
          <a:p>
            <a:pPr marL="0" indent="0">
              <a:buNone/>
            </a:pPr>
            <a:r>
              <a:rPr lang="en-US" sz="3700" dirty="0"/>
              <a:t>     accounting standards </a:t>
            </a:r>
          </a:p>
          <a:p>
            <a:endParaRPr lang="en-US" sz="3700" dirty="0"/>
          </a:p>
          <a:p>
            <a:r>
              <a:rPr lang="en-US" sz="3700" dirty="0"/>
              <a:t>2.</a:t>
            </a:r>
            <a:r>
              <a:rPr lang="en-US" sz="3700" b="1" dirty="0"/>
              <a:t> Infrastructure </a:t>
            </a:r>
            <a:r>
              <a:rPr lang="en-US" sz="3700" dirty="0"/>
              <a:t>2.01 Overall infrastructure quality 2.02 Railroad infrastructure development 2.03 Quality of port infrastructure 2.04 Quality of air transport infrastructure 2.05 </a:t>
            </a:r>
            <a:r>
              <a:rPr lang="en-US" sz="3700" dirty="0">
                <a:solidFill>
                  <a:srgbClr val="FF0000"/>
                </a:solidFill>
              </a:rPr>
              <a:t>Quality of electricity supply</a:t>
            </a:r>
            <a:r>
              <a:rPr lang="en-US" sz="3700" dirty="0"/>
              <a:t> 2.06 Telephone lines (hard data) </a:t>
            </a:r>
          </a:p>
          <a:p>
            <a:pPr marL="0" indent="0">
              <a:buNone/>
            </a:pPr>
            <a:endParaRPr lang="en-US" sz="3700" dirty="0"/>
          </a:p>
          <a:p>
            <a:r>
              <a:rPr lang="en-US" sz="3600" dirty="0"/>
              <a:t>3. </a:t>
            </a:r>
            <a:r>
              <a:rPr lang="en-US" sz="3600" b="1" dirty="0" err="1"/>
              <a:t>Macroeconomy</a:t>
            </a:r>
            <a:r>
              <a:rPr lang="en-US" sz="3600" dirty="0"/>
              <a:t> 3.01 Government surplus/deficit (hard data) 3.02 National savings rate (hard data) 3.03 </a:t>
            </a:r>
            <a:r>
              <a:rPr lang="en-US" sz="3600" dirty="0">
                <a:solidFill>
                  <a:srgbClr val="FF0000"/>
                </a:solidFill>
              </a:rPr>
              <a:t>Inflation </a:t>
            </a:r>
            <a:r>
              <a:rPr lang="en-US" sz="3600" dirty="0"/>
              <a:t>(hard data) 3.04 Interest rate spread (hard data) 3.05 </a:t>
            </a:r>
            <a:r>
              <a:rPr lang="en-US" sz="3600" dirty="0">
                <a:solidFill>
                  <a:srgbClr val="FF0000"/>
                </a:solidFill>
              </a:rPr>
              <a:t>Government debt </a:t>
            </a:r>
            <a:r>
              <a:rPr lang="en-US" sz="3600" dirty="0"/>
              <a:t>(hard data)  3.</a:t>
            </a:r>
            <a:r>
              <a:rPr lang="en-US" sz="2400" dirty="0">
                <a:hlinkClick r:id="rId2" tooltip="Trade weighted index"/>
              </a:rPr>
              <a:t> </a:t>
            </a:r>
            <a:r>
              <a:rPr lang="en-US" sz="3600" dirty="0"/>
              <a:t>06 Real effective exchange rate (hard data)</a:t>
            </a:r>
            <a:endParaRPr lang="en-US" sz="37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Corruption</a:t>
            </a:r>
            <a:endParaRPr lang="de-DE" dirty="0"/>
          </a:p>
        </p:txBody>
      </p:sp>
      <p:sp>
        <p:nvSpPr>
          <p:cNvPr id="3" name="Inhaltsplatzhalter 2"/>
          <p:cNvSpPr>
            <a:spLocks noGrp="1"/>
          </p:cNvSpPr>
          <p:nvPr>
            <p:ph idx="1"/>
          </p:nvPr>
        </p:nvSpPr>
        <p:spPr/>
        <p:txBody>
          <a:bodyPr>
            <a:normAutofit fontScale="85000" lnSpcReduction="20000"/>
          </a:bodyPr>
          <a:lstStyle/>
          <a:p>
            <a:r>
              <a:rPr lang="en-US" b="1" dirty="0"/>
              <a:t>Bid rigging</a:t>
            </a:r>
            <a:r>
              <a:rPr lang="en-US" dirty="0"/>
              <a:t> is a form of fraud in which a commercial contract is promised to one party even though for the sake of appearance several other parties also present a bid. This form of collusion is illegal in most countries. It is a form of price fixing and market allocation, often practiced where contracts are determined by a call for bids, for example in the case of government construction contracts.</a:t>
            </a:r>
          </a:p>
          <a:p>
            <a:r>
              <a:rPr lang="en-US" dirty="0"/>
              <a:t>Bid rigging almost always results in economic harm to the agency which is seeking the bids, and to the public, who ultimately bear the costs as taxpayers or consumers.</a:t>
            </a:r>
          </a:p>
          <a:p>
            <a:endParaRPr lang="de-DE" dirty="0"/>
          </a:p>
        </p:txBody>
      </p:sp>
      <p:pic>
        <p:nvPicPr>
          <p:cNvPr id="1026" name="Picture 2" descr="H:\Dokumente und Einstellungen\Japaninfo\Favoriten\Eigene Dateien\Eigene Bilder\imgname--west_colludes_with_corruption---50226711--newbribe.jpg"/>
          <p:cNvPicPr>
            <a:picLocks noChangeAspect="1" noChangeArrowheads="1"/>
          </p:cNvPicPr>
          <p:nvPr/>
        </p:nvPicPr>
        <p:blipFill>
          <a:blip r:embed="rId2"/>
          <a:srcRect/>
          <a:stretch>
            <a:fillRect/>
          </a:stretch>
        </p:blipFill>
        <p:spPr bwMode="auto">
          <a:xfrm>
            <a:off x="714348" y="0"/>
            <a:ext cx="2336784" cy="158382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28596" y="1357298"/>
            <a:ext cx="8258204" cy="4768865"/>
          </a:xfrm>
        </p:spPr>
        <p:txBody>
          <a:bodyPr>
            <a:normAutofit fontScale="85000" lnSpcReduction="10000"/>
          </a:bodyPr>
          <a:lstStyle/>
          <a:p>
            <a:r>
              <a:rPr lang="en-US" b="1" dirty="0"/>
              <a:t>Bribery</a:t>
            </a:r>
            <a:r>
              <a:rPr lang="en-US" dirty="0"/>
              <a:t>, a form of corruption, is an act implying money or gift giving that alters the behavior of the recipient. Bribery constitutes a crime and is defined as the offering, giving, receiving, or soliciting of any item of value to influence the actions of an official or other person in charge of a public or legal duty.</a:t>
            </a:r>
          </a:p>
          <a:p>
            <a:r>
              <a:rPr lang="en-US" dirty="0"/>
              <a:t>The </a:t>
            </a:r>
            <a:r>
              <a:rPr lang="en-US" b="1" dirty="0"/>
              <a:t>bribe</a:t>
            </a:r>
            <a:r>
              <a:rPr lang="en-US" dirty="0"/>
              <a:t> is the gift bestowed to influence the recipient's conduct. It may be any money, good, right in action, property, preferment, privilege, emolument, object of value, advantage, or merely a promise or undertaking to induce or influence the action, vote, or influence of a person in an official or public capacity.</a:t>
            </a:r>
            <a:endParaRPr lang="de-DE" dirty="0"/>
          </a:p>
        </p:txBody>
      </p:sp>
      <p:sp>
        <p:nvSpPr>
          <p:cNvPr id="4" name="Textfeld 3"/>
          <p:cNvSpPr txBox="1"/>
          <p:nvPr/>
        </p:nvSpPr>
        <p:spPr>
          <a:xfrm>
            <a:off x="357158" y="214290"/>
            <a:ext cx="8286808" cy="677108"/>
          </a:xfrm>
          <a:prstGeom prst="rect">
            <a:avLst/>
          </a:prstGeom>
          <a:noFill/>
        </p:spPr>
        <p:txBody>
          <a:bodyPr wrap="square" rtlCol="0">
            <a:spAutoFit/>
          </a:bodyPr>
          <a:lstStyle/>
          <a:p>
            <a:r>
              <a:rPr lang="de-DE" sz="2000" dirty="0" err="1"/>
              <a:t>Bribery</a:t>
            </a:r>
            <a:r>
              <a:rPr lang="de-DE" sz="2000" dirty="0"/>
              <a:t>, </a:t>
            </a:r>
            <a:r>
              <a:rPr lang="de-DE" sz="2000" dirty="0" err="1"/>
              <a:t>Kickback</a:t>
            </a:r>
            <a:r>
              <a:rPr lang="de-DE" sz="2000" dirty="0"/>
              <a:t>, </a:t>
            </a:r>
            <a:r>
              <a:rPr lang="de-DE" sz="2000" dirty="0" err="1"/>
              <a:t>mordida</a:t>
            </a:r>
            <a:r>
              <a:rPr lang="de-DE" sz="2000" dirty="0"/>
              <a:t>, </a:t>
            </a:r>
            <a:r>
              <a:rPr lang="de-DE" sz="2000" dirty="0" err="1"/>
              <a:t>baksheesh</a:t>
            </a:r>
            <a:r>
              <a:rPr lang="de-DE" sz="2000" dirty="0"/>
              <a:t>, </a:t>
            </a:r>
            <a:r>
              <a:rPr lang="de-DE" sz="2000" dirty="0" err="1"/>
              <a:t>dessous</a:t>
            </a:r>
            <a:r>
              <a:rPr lang="de-DE" sz="2000" dirty="0"/>
              <a:t>-de-</a:t>
            </a:r>
            <a:r>
              <a:rPr lang="de-DE" sz="2000" dirty="0" err="1"/>
              <a:t>table</a:t>
            </a:r>
            <a:r>
              <a:rPr lang="de-DE" sz="2000" dirty="0"/>
              <a:t>, Schmiergeld, </a:t>
            </a:r>
            <a:r>
              <a:rPr lang="de-DE" sz="2000" dirty="0" err="1"/>
              <a:t>etc</a:t>
            </a:r>
            <a:endParaRPr lang="de-DE" sz="2000" dirty="0"/>
          </a:p>
          <a:p>
            <a:r>
              <a:rPr lang="de-DE" dirty="0"/>
              <a:t>Most OECD countries </a:t>
            </a:r>
            <a:r>
              <a:rPr lang="de-DE" dirty="0" err="1"/>
              <a:t>forbid</a:t>
            </a:r>
            <a:r>
              <a:rPr lang="de-DE" dirty="0"/>
              <a:t> </a:t>
            </a:r>
            <a:r>
              <a:rPr lang="de-DE" dirty="0" err="1"/>
              <a:t>it</a:t>
            </a:r>
            <a:r>
              <a:rPr lang="de-DE" dirty="0"/>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„Appoint a </a:t>
            </a:r>
            <a:r>
              <a:rPr lang="de-DE" dirty="0" err="1"/>
              <a:t>friend</a:t>
            </a:r>
            <a:r>
              <a:rPr lang="de-DE" dirty="0"/>
              <a:t>“</a:t>
            </a:r>
          </a:p>
        </p:txBody>
      </p:sp>
      <p:sp>
        <p:nvSpPr>
          <p:cNvPr id="3" name="Inhaltsplatzhalter 2"/>
          <p:cNvSpPr>
            <a:spLocks noGrp="1"/>
          </p:cNvSpPr>
          <p:nvPr>
            <p:ph idx="1"/>
          </p:nvPr>
        </p:nvSpPr>
        <p:spPr/>
        <p:txBody>
          <a:bodyPr>
            <a:normAutofit fontScale="85000" lnSpcReduction="10000"/>
          </a:bodyPr>
          <a:lstStyle/>
          <a:p>
            <a:r>
              <a:rPr lang="en-US" b="1" dirty="0"/>
              <a:t>Cronyism</a:t>
            </a:r>
            <a:r>
              <a:rPr lang="en-US" dirty="0"/>
              <a:t> is partiality to long-standing friends, especially by appointing them to positions of authority, regardless of their qualifications. Hence, cronyism is contrary in practice and principle to </a:t>
            </a:r>
            <a:r>
              <a:rPr lang="en-US" dirty="0">
                <a:hlinkClick r:id="rId2" tooltip="Meritocracy"/>
              </a:rPr>
              <a:t>meritocracy</a:t>
            </a:r>
            <a:r>
              <a:rPr lang="en-US" dirty="0"/>
              <a:t>.</a:t>
            </a:r>
          </a:p>
          <a:p>
            <a:r>
              <a:rPr lang="en-US" dirty="0"/>
              <a:t>Cronyism exists when the appointer and the beneficiary are in social contact; often, the appointer is inadequate to hold his or her own job or position of authority, and for this reason the appointer appoints individuals who will not try to weaken him or her, or express views contrary to those of the appointer. Politically, "cronyism" is derogatorily used.</a:t>
            </a:r>
          </a:p>
          <a:p>
            <a:endParaRPr lang="de-D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Appoint a relative</a:t>
            </a:r>
          </a:p>
        </p:txBody>
      </p:sp>
      <p:sp>
        <p:nvSpPr>
          <p:cNvPr id="3" name="Inhaltsplatzhalter 2"/>
          <p:cNvSpPr>
            <a:spLocks noGrp="1"/>
          </p:cNvSpPr>
          <p:nvPr>
            <p:ph idx="1"/>
          </p:nvPr>
        </p:nvSpPr>
        <p:spPr/>
        <p:txBody>
          <a:bodyPr/>
          <a:lstStyle/>
          <a:p>
            <a:pPr>
              <a:buNone/>
            </a:pPr>
            <a:r>
              <a:rPr lang="en-US" b="1" dirty="0"/>
              <a:t>Nepotism</a:t>
            </a:r>
            <a:r>
              <a:rPr lang="en-US" dirty="0"/>
              <a:t> is favoritism granted to relatives</a:t>
            </a:r>
          </a:p>
          <a:p>
            <a:pPr>
              <a:buNone/>
            </a:pPr>
            <a:r>
              <a:rPr lang="en-US" dirty="0"/>
              <a:t>regardless of merit. The word </a:t>
            </a:r>
            <a:r>
              <a:rPr lang="en-US" i="1" dirty="0"/>
              <a:t>nepotism</a:t>
            </a:r>
            <a:r>
              <a:rPr lang="en-US" dirty="0"/>
              <a:t> is from</a:t>
            </a:r>
          </a:p>
          <a:p>
            <a:pPr>
              <a:buNone/>
            </a:pPr>
            <a:r>
              <a:rPr lang="en-US" dirty="0"/>
              <a:t> the Latin word </a:t>
            </a:r>
            <a:r>
              <a:rPr lang="en-US" i="1" dirty="0" err="1"/>
              <a:t>nepos</a:t>
            </a:r>
            <a:r>
              <a:rPr lang="en-US" dirty="0"/>
              <a:t>, </a:t>
            </a:r>
            <a:r>
              <a:rPr lang="en-US" i="1" dirty="0" err="1"/>
              <a:t>nepotis</a:t>
            </a:r>
            <a:r>
              <a:rPr lang="en-US" dirty="0"/>
              <a:t> (</a:t>
            </a:r>
            <a:r>
              <a:rPr lang="en-US" i="1" dirty="0"/>
              <a:t>m.</a:t>
            </a:r>
            <a:r>
              <a:rPr lang="en-US" dirty="0"/>
              <a:t> "nephew"),</a:t>
            </a:r>
          </a:p>
          <a:p>
            <a:pPr>
              <a:buNone/>
            </a:pPr>
            <a:r>
              <a:rPr lang="en-US" dirty="0"/>
              <a:t> from which modern Romanian </a:t>
            </a:r>
            <a:r>
              <a:rPr lang="en-US" i="1" dirty="0" err="1"/>
              <a:t>nepot</a:t>
            </a:r>
            <a:r>
              <a:rPr lang="en-US" dirty="0"/>
              <a:t> and Italian</a:t>
            </a:r>
          </a:p>
          <a:p>
            <a:pPr>
              <a:buNone/>
            </a:pPr>
            <a:r>
              <a:rPr lang="en-US" dirty="0"/>
              <a:t> </a:t>
            </a:r>
            <a:r>
              <a:rPr lang="en-US" i="1" dirty="0" err="1"/>
              <a:t>nipote</a:t>
            </a:r>
            <a:r>
              <a:rPr lang="en-US" dirty="0"/>
              <a:t>, "nephew" or "grandchild" are also</a:t>
            </a:r>
          </a:p>
          <a:p>
            <a:pPr>
              <a:buNone/>
            </a:pPr>
            <a:r>
              <a:rPr lang="en-US" dirty="0"/>
              <a:t> descended.</a:t>
            </a:r>
            <a:endParaRPr lang="de-D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7158" y="0"/>
            <a:ext cx="8329642" cy="1000108"/>
          </a:xfrm>
        </p:spPr>
        <p:txBody>
          <a:bodyPr>
            <a:normAutofit/>
          </a:bodyPr>
          <a:lstStyle/>
          <a:p>
            <a:r>
              <a:rPr lang="de-DE" sz="2800" dirty="0"/>
              <a:t>Products </a:t>
            </a:r>
            <a:r>
              <a:rPr lang="de-DE" sz="2800" dirty="0" err="1"/>
              <a:t>and</a:t>
            </a:r>
            <a:r>
              <a:rPr lang="de-DE" sz="2800" dirty="0"/>
              <a:t> </a:t>
            </a:r>
            <a:r>
              <a:rPr lang="de-DE" sz="2800" dirty="0" err="1"/>
              <a:t>services</a:t>
            </a:r>
            <a:r>
              <a:rPr lang="de-DE" sz="2800" dirty="0"/>
              <a:t> </a:t>
            </a:r>
            <a:r>
              <a:rPr lang="de-DE" sz="2800" dirty="0" err="1"/>
              <a:t>are</a:t>
            </a:r>
            <a:r>
              <a:rPr lang="de-DE" sz="2800" dirty="0"/>
              <a:t> just </a:t>
            </a:r>
            <a:r>
              <a:rPr lang="de-DE" sz="2800" dirty="0" err="1"/>
              <a:t>as</a:t>
            </a:r>
            <a:r>
              <a:rPr lang="de-DE" sz="2800" dirty="0"/>
              <a:t> </a:t>
            </a:r>
            <a:r>
              <a:rPr lang="de-DE" sz="2800" dirty="0" err="1"/>
              <a:t>athletes</a:t>
            </a:r>
            <a:r>
              <a:rPr lang="de-DE" sz="2800" dirty="0"/>
              <a:t> – </a:t>
            </a:r>
            <a:br>
              <a:rPr lang="de-DE" sz="2800" dirty="0"/>
            </a:br>
            <a:r>
              <a:rPr lang="de-DE" sz="2800" dirty="0" err="1"/>
              <a:t>the</a:t>
            </a:r>
            <a:r>
              <a:rPr lang="de-DE" sz="2800" dirty="0"/>
              <a:t> </a:t>
            </a:r>
            <a:r>
              <a:rPr lang="de-DE" sz="2800" dirty="0" err="1"/>
              <a:t>discipline</a:t>
            </a:r>
            <a:r>
              <a:rPr lang="de-DE" sz="2800" dirty="0"/>
              <a:t> </a:t>
            </a:r>
            <a:r>
              <a:rPr lang="de-DE" sz="2800" dirty="0" err="1"/>
              <a:t>and</a:t>
            </a:r>
            <a:r>
              <a:rPr lang="de-DE" sz="2800" dirty="0"/>
              <a:t> </a:t>
            </a:r>
            <a:r>
              <a:rPr lang="de-DE" sz="2800" dirty="0" err="1"/>
              <a:t>the</a:t>
            </a:r>
            <a:r>
              <a:rPr lang="de-DE" sz="2800" dirty="0"/>
              <a:t> optimal </a:t>
            </a:r>
            <a:r>
              <a:rPr lang="de-DE" sz="2800" dirty="0" err="1"/>
              <a:t>bodies</a:t>
            </a:r>
            <a:r>
              <a:rPr lang="de-DE" sz="2800" dirty="0"/>
              <a:t> </a:t>
            </a:r>
            <a:r>
              <a:rPr lang="de-DE" sz="2800" dirty="0" err="1"/>
              <a:t>are</a:t>
            </a:r>
            <a:r>
              <a:rPr lang="de-DE" sz="2800" dirty="0"/>
              <a:t> different</a:t>
            </a:r>
          </a:p>
        </p:txBody>
      </p:sp>
      <p:sp>
        <p:nvSpPr>
          <p:cNvPr id="3" name="Inhaltsplatzhalter 2"/>
          <p:cNvSpPr>
            <a:spLocks noGrp="1"/>
          </p:cNvSpPr>
          <p:nvPr>
            <p:ph idx="1"/>
          </p:nvPr>
        </p:nvSpPr>
        <p:spPr/>
        <p:txBody>
          <a:bodyPr/>
          <a:lstStyle/>
          <a:p>
            <a:endParaRPr lang="de-DE"/>
          </a:p>
        </p:txBody>
      </p:sp>
      <p:pic>
        <p:nvPicPr>
          <p:cNvPr id="1026" name="Picture 2" descr="H:\Dokumente und Einstellungen\Japaninfo\Favoriten\Eigene Dateien\Eigene Bilder\athletes02.jpg"/>
          <p:cNvPicPr>
            <a:picLocks noChangeAspect="1" noChangeArrowheads="1"/>
          </p:cNvPicPr>
          <p:nvPr/>
        </p:nvPicPr>
        <p:blipFill>
          <a:blip r:embed="rId2"/>
          <a:srcRect/>
          <a:stretch>
            <a:fillRect/>
          </a:stretch>
        </p:blipFill>
        <p:spPr bwMode="auto">
          <a:xfrm>
            <a:off x="500034" y="1142984"/>
            <a:ext cx="8215370" cy="4929221"/>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lstStyle/>
          <a:p>
            <a:r>
              <a:rPr lang="de-DE" dirty="0" err="1"/>
              <a:t>Cartel</a:t>
            </a:r>
            <a:endParaRPr lang="de-DE" dirty="0"/>
          </a:p>
        </p:txBody>
      </p:sp>
      <p:sp>
        <p:nvSpPr>
          <p:cNvPr id="3" name="Inhaltsplatzhalter 2"/>
          <p:cNvSpPr>
            <a:spLocks noGrp="1"/>
          </p:cNvSpPr>
          <p:nvPr>
            <p:ph idx="1"/>
          </p:nvPr>
        </p:nvSpPr>
        <p:spPr>
          <a:xfrm>
            <a:off x="457200" y="1142984"/>
            <a:ext cx="8229600" cy="4983179"/>
          </a:xfrm>
        </p:spPr>
        <p:txBody>
          <a:bodyPr>
            <a:normAutofit fontScale="62500" lnSpcReduction="20000"/>
          </a:bodyPr>
          <a:lstStyle/>
          <a:p>
            <a:r>
              <a:rPr lang="en-US" dirty="0"/>
              <a:t>A </a:t>
            </a:r>
            <a:r>
              <a:rPr lang="en-US" b="1" dirty="0"/>
              <a:t>cartel</a:t>
            </a:r>
            <a:r>
              <a:rPr lang="en-US" dirty="0"/>
              <a:t> is a formal (explicit) agreement among </a:t>
            </a:r>
            <a:r>
              <a:rPr lang="en-US" i="1" dirty="0"/>
              <a:t>competing</a:t>
            </a:r>
            <a:r>
              <a:rPr lang="en-US" dirty="0"/>
              <a:t> firms. It is a formal organization of producers and manufacturers that agree to fix prices, marketing, and production. Cartels usually occur in an oligopolistic industry, where there is a small number of sellers and usually involve homogeneous products. Cartel members may agree on such matters as price fixing, total industry output, market shares, allocation of customers, allocation of territories, bid rigging, establishment of common sales agencies, and the division of profits or combination of these. The aim of such collusion (also called the </a:t>
            </a:r>
            <a:r>
              <a:rPr lang="en-US" b="1" dirty="0"/>
              <a:t>cartel agreement</a:t>
            </a:r>
            <a:r>
              <a:rPr lang="en-US" dirty="0"/>
              <a:t>) is to increase individual members' profits by reducing competition.</a:t>
            </a:r>
          </a:p>
          <a:p>
            <a:r>
              <a:rPr lang="en-US" dirty="0"/>
              <a:t>One can distinguish </a:t>
            </a:r>
            <a:r>
              <a:rPr lang="en-US" b="1" dirty="0"/>
              <a:t>private cartels</a:t>
            </a:r>
            <a:r>
              <a:rPr lang="en-US" dirty="0"/>
              <a:t> from </a:t>
            </a:r>
            <a:r>
              <a:rPr lang="en-US" b="1" dirty="0"/>
              <a:t>public cartels</a:t>
            </a:r>
            <a:r>
              <a:rPr lang="en-US" dirty="0"/>
              <a:t>. In the public cartel a government is involved to enforce the cartel agreement, and the government's sovereignty shields such cartels from legal actions. Inversely, private cartels are subject to legal liability under the antitrust laws now found in nearly every nation of the world.</a:t>
            </a:r>
          </a:p>
          <a:p>
            <a:r>
              <a:rPr lang="en-US" dirty="0"/>
              <a:t>Competition laws often forbid private cartels. Identifying and breaking up cartels is an important part of the competition policy in most countries, although proving the existence of a cartel is rarely easy, as firms are usually not so careless as to put collusion agreements on paper</a:t>
            </a:r>
          </a:p>
          <a:p>
            <a:endParaRPr lang="de-DE"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983213" y="1145659"/>
            <a:ext cx="4475649" cy="369332"/>
          </a:xfrm>
          <a:prstGeom prst="rect">
            <a:avLst/>
          </a:prstGeom>
        </p:spPr>
        <p:txBody>
          <a:bodyPr wrap="none">
            <a:spAutoFit/>
          </a:bodyPr>
          <a:lstStyle/>
          <a:p>
            <a:r>
              <a:rPr lang="de-DE" dirty="0">
                <a:hlinkClick r:id="rId2"/>
              </a:rPr>
              <a:t>http://www.tr</a:t>
            </a:r>
            <a:r>
              <a:rPr lang="de-DE" i="1" dirty="0">
                <a:hlinkClick r:id="rId2"/>
              </a:rPr>
              <a:t>an</a:t>
            </a:r>
            <a:r>
              <a:rPr lang="de-DE" dirty="0">
                <a:hlinkClick r:id="rId2"/>
              </a:rPr>
              <a:t>sparency.org/cpi2016/results</a:t>
            </a:r>
            <a:endParaRPr lang="de-DE" dirty="0"/>
          </a:p>
        </p:txBody>
      </p:sp>
    </p:spTree>
    <p:extLst>
      <p:ext uri="{BB962C8B-B14F-4D97-AF65-F5344CB8AC3E}">
        <p14:creationId xmlns:p14="http://schemas.microsoft.com/office/powerpoint/2010/main" val="830896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600" dirty="0"/>
              <a:t>World </a:t>
            </a:r>
            <a:r>
              <a:rPr lang="de-DE" sz="3600" dirty="0" err="1"/>
              <a:t>Corruption</a:t>
            </a:r>
            <a:r>
              <a:rPr lang="de-DE" sz="3600" dirty="0"/>
              <a:t> </a:t>
            </a:r>
            <a:r>
              <a:rPr lang="de-DE" sz="3600" dirty="0" err="1"/>
              <a:t>Perception</a:t>
            </a:r>
            <a:r>
              <a:rPr lang="de-DE" sz="3600" dirty="0"/>
              <a:t> Index (2010)</a:t>
            </a:r>
          </a:p>
        </p:txBody>
      </p:sp>
      <p:pic>
        <p:nvPicPr>
          <p:cNvPr id="2050" name="Picture 2" descr="H:\Dokumente und Einstellungen\Japaninfo\Favoriten\Eigene Dateien\Eigene Bilder\800px-World_Map_Index_of_perception_of_corruption_2010.svg.png"/>
          <p:cNvPicPr>
            <a:picLocks noChangeAspect="1" noChangeArrowheads="1"/>
          </p:cNvPicPr>
          <p:nvPr/>
        </p:nvPicPr>
        <p:blipFill>
          <a:blip r:embed="rId2"/>
          <a:srcRect/>
          <a:stretch>
            <a:fillRect/>
          </a:stretch>
        </p:blipFill>
        <p:spPr bwMode="auto">
          <a:xfrm>
            <a:off x="428596" y="1643050"/>
            <a:ext cx="8286808" cy="493872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96908"/>
          </a:xfrm>
        </p:spPr>
        <p:txBody>
          <a:bodyPr/>
          <a:lstStyle/>
          <a:p>
            <a:r>
              <a:rPr lang="de-DE" dirty="0"/>
              <a:t>Nigerias </a:t>
            </a:r>
            <a:r>
              <a:rPr lang="de-DE" dirty="0" err="1"/>
              <a:t>Electricity</a:t>
            </a:r>
            <a:r>
              <a:rPr lang="de-DE" dirty="0"/>
              <a:t> „Problem“</a:t>
            </a:r>
          </a:p>
        </p:txBody>
      </p:sp>
      <p:sp>
        <p:nvSpPr>
          <p:cNvPr id="3" name="Inhaltsplatzhalter 2"/>
          <p:cNvSpPr>
            <a:spLocks noGrp="1"/>
          </p:cNvSpPr>
          <p:nvPr>
            <p:ph idx="1"/>
          </p:nvPr>
        </p:nvSpPr>
        <p:spPr>
          <a:xfrm>
            <a:off x="428596" y="1214422"/>
            <a:ext cx="8229600" cy="4768865"/>
          </a:xfrm>
        </p:spPr>
        <p:txBody>
          <a:bodyPr>
            <a:normAutofit fontScale="92500"/>
          </a:bodyPr>
          <a:lstStyle/>
          <a:p>
            <a:r>
              <a:rPr lang="de-DE" dirty="0" err="1"/>
              <a:t>There</a:t>
            </a:r>
            <a:r>
              <a:rPr lang="de-DE" dirty="0"/>
              <a:t> was not </a:t>
            </a:r>
            <a:r>
              <a:rPr lang="de-DE" dirty="0" err="1"/>
              <a:t>enough</a:t>
            </a:r>
            <a:r>
              <a:rPr lang="de-DE" dirty="0"/>
              <a:t> power in Nigeria. </a:t>
            </a:r>
            <a:r>
              <a:rPr lang="de-DE" dirty="0" err="1"/>
              <a:t>To</a:t>
            </a:r>
            <a:r>
              <a:rPr lang="de-DE" dirty="0"/>
              <a:t> </a:t>
            </a:r>
            <a:r>
              <a:rPr lang="de-DE" dirty="0" err="1"/>
              <a:t>be</a:t>
            </a:r>
            <a:r>
              <a:rPr lang="de-DE" dirty="0"/>
              <a:t> </a:t>
            </a:r>
            <a:r>
              <a:rPr lang="de-DE" dirty="0" err="1"/>
              <a:t>able</a:t>
            </a:r>
            <a:r>
              <a:rPr lang="de-DE" dirty="0"/>
              <a:t> </a:t>
            </a:r>
            <a:r>
              <a:rPr lang="de-DE" dirty="0" err="1"/>
              <a:t>to</a:t>
            </a:r>
            <a:r>
              <a:rPr lang="de-DE" dirty="0"/>
              <a:t> </a:t>
            </a:r>
            <a:r>
              <a:rPr lang="de-DE" dirty="0" err="1"/>
              <a:t>realize</a:t>
            </a:r>
            <a:r>
              <a:rPr lang="de-DE" dirty="0"/>
              <a:t> different </a:t>
            </a:r>
            <a:r>
              <a:rPr lang="de-DE" dirty="0" err="1"/>
              <a:t>projects</a:t>
            </a:r>
            <a:r>
              <a:rPr lang="de-DE" dirty="0"/>
              <a:t>, power </a:t>
            </a:r>
            <a:r>
              <a:rPr lang="de-DE" dirty="0" err="1"/>
              <a:t>stations</a:t>
            </a:r>
            <a:r>
              <a:rPr lang="de-DE" dirty="0"/>
              <a:t> </a:t>
            </a:r>
            <a:r>
              <a:rPr lang="de-DE" dirty="0" err="1"/>
              <a:t>were</a:t>
            </a:r>
            <a:r>
              <a:rPr lang="de-DE" dirty="0"/>
              <a:t> </a:t>
            </a:r>
            <a:r>
              <a:rPr lang="de-DE" dirty="0" err="1"/>
              <a:t>built</a:t>
            </a:r>
            <a:r>
              <a:rPr lang="de-DE" dirty="0"/>
              <a:t> </a:t>
            </a:r>
            <a:r>
              <a:rPr lang="de-DE" dirty="0" err="1"/>
              <a:t>for</a:t>
            </a:r>
            <a:r>
              <a:rPr lang="de-DE" dirty="0"/>
              <a:t> </a:t>
            </a:r>
            <a:r>
              <a:rPr lang="de-DE" dirty="0" err="1"/>
              <a:t>the</a:t>
            </a:r>
            <a:r>
              <a:rPr lang="de-DE" dirty="0"/>
              <a:t> </a:t>
            </a:r>
            <a:r>
              <a:rPr lang="de-DE" dirty="0" err="1"/>
              <a:t>factories</a:t>
            </a:r>
            <a:r>
              <a:rPr lang="de-DE" dirty="0"/>
              <a:t>, </a:t>
            </a:r>
            <a:r>
              <a:rPr lang="de-DE" dirty="0" err="1"/>
              <a:t>repeating</a:t>
            </a:r>
            <a:r>
              <a:rPr lang="de-DE" dirty="0"/>
              <a:t> </a:t>
            </a:r>
            <a:r>
              <a:rPr lang="de-DE" dirty="0" err="1"/>
              <a:t>stations</a:t>
            </a:r>
            <a:r>
              <a:rPr lang="de-DE" dirty="0"/>
              <a:t>, </a:t>
            </a:r>
            <a:r>
              <a:rPr lang="de-DE" dirty="0" err="1"/>
              <a:t>oil</a:t>
            </a:r>
            <a:r>
              <a:rPr lang="de-DE" dirty="0"/>
              <a:t> </a:t>
            </a:r>
            <a:r>
              <a:rPr lang="de-DE" dirty="0" err="1"/>
              <a:t>pumping</a:t>
            </a:r>
            <a:r>
              <a:rPr lang="de-DE" dirty="0"/>
              <a:t> </a:t>
            </a:r>
            <a:r>
              <a:rPr lang="de-DE" dirty="0" err="1"/>
              <a:t>units,etc</a:t>
            </a:r>
            <a:r>
              <a:rPr lang="de-DE" dirty="0"/>
              <a:t>. </a:t>
            </a:r>
            <a:r>
              <a:rPr lang="de-DE" dirty="0" err="1"/>
              <a:t>This</a:t>
            </a:r>
            <a:r>
              <a:rPr lang="de-DE" dirty="0"/>
              <a:t> </a:t>
            </a:r>
            <a:r>
              <a:rPr lang="de-DE" dirty="0" err="1"/>
              <a:t>caused</a:t>
            </a:r>
            <a:r>
              <a:rPr lang="de-DE" dirty="0"/>
              <a:t> </a:t>
            </a:r>
            <a:r>
              <a:rPr lang="de-DE" dirty="0" err="1"/>
              <a:t>the</a:t>
            </a:r>
            <a:r>
              <a:rPr lang="de-DE" dirty="0"/>
              <a:t> </a:t>
            </a:r>
            <a:r>
              <a:rPr lang="de-DE" dirty="0" err="1"/>
              <a:t>buildup</a:t>
            </a:r>
            <a:r>
              <a:rPr lang="de-DE" dirty="0"/>
              <a:t> </a:t>
            </a:r>
            <a:r>
              <a:rPr lang="de-DE" dirty="0" err="1"/>
              <a:t>of</a:t>
            </a:r>
            <a:r>
              <a:rPr lang="de-DE" dirty="0"/>
              <a:t> a large </a:t>
            </a:r>
            <a:r>
              <a:rPr lang="de-DE" dirty="0" err="1"/>
              <a:t>industry</a:t>
            </a:r>
            <a:r>
              <a:rPr lang="de-DE" dirty="0"/>
              <a:t> </a:t>
            </a:r>
            <a:r>
              <a:rPr lang="de-DE" dirty="0" err="1"/>
              <a:t>for</a:t>
            </a:r>
            <a:r>
              <a:rPr lang="de-DE" dirty="0"/>
              <a:t> </a:t>
            </a:r>
            <a:r>
              <a:rPr lang="de-DE" dirty="0" err="1"/>
              <a:t>building</a:t>
            </a:r>
            <a:r>
              <a:rPr lang="de-DE" dirty="0"/>
              <a:t> </a:t>
            </a:r>
            <a:r>
              <a:rPr lang="de-DE" dirty="0" err="1"/>
              <a:t>and</a:t>
            </a:r>
            <a:r>
              <a:rPr lang="de-DE" dirty="0"/>
              <a:t> </a:t>
            </a:r>
            <a:r>
              <a:rPr lang="de-DE" dirty="0" err="1"/>
              <a:t>servicing</a:t>
            </a:r>
            <a:r>
              <a:rPr lang="de-DE" dirty="0"/>
              <a:t> </a:t>
            </a:r>
            <a:r>
              <a:rPr lang="de-DE" dirty="0" err="1"/>
              <a:t>these</a:t>
            </a:r>
            <a:r>
              <a:rPr lang="de-DE" dirty="0"/>
              <a:t> power </a:t>
            </a:r>
            <a:r>
              <a:rPr lang="de-DE" dirty="0" err="1"/>
              <a:t>stations</a:t>
            </a:r>
            <a:r>
              <a:rPr lang="de-DE" dirty="0"/>
              <a:t> (</a:t>
            </a:r>
            <a:r>
              <a:rPr lang="de-DE" dirty="0" err="1"/>
              <a:t>supplying</a:t>
            </a:r>
            <a:r>
              <a:rPr lang="de-DE" dirty="0"/>
              <a:t> </a:t>
            </a:r>
            <a:r>
              <a:rPr lang="de-DE" dirty="0" err="1"/>
              <a:t>fuel</a:t>
            </a:r>
            <a:r>
              <a:rPr lang="de-DE" dirty="0"/>
              <a:t>, </a:t>
            </a:r>
            <a:r>
              <a:rPr lang="de-DE" dirty="0" err="1"/>
              <a:t>operating</a:t>
            </a:r>
            <a:r>
              <a:rPr lang="de-DE" dirty="0"/>
              <a:t> </a:t>
            </a:r>
            <a:r>
              <a:rPr lang="de-DE" dirty="0" err="1"/>
              <a:t>and</a:t>
            </a:r>
            <a:r>
              <a:rPr lang="de-DE" dirty="0"/>
              <a:t> </a:t>
            </a:r>
            <a:r>
              <a:rPr lang="de-DE" dirty="0" err="1"/>
              <a:t>security</a:t>
            </a:r>
            <a:r>
              <a:rPr lang="de-DE" dirty="0"/>
              <a:t> </a:t>
            </a:r>
            <a:r>
              <a:rPr lang="de-DE" dirty="0" err="1"/>
              <a:t>employees</a:t>
            </a:r>
            <a:r>
              <a:rPr lang="de-DE" dirty="0"/>
              <a:t>).</a:t>
            </a:r>
          </a:p>
          <a:p>
            <a:r>
              <a:rPr lang="de-DE" dirty="0"/>
              <a:t>The </a:t>
            </a:r>
            <a:r>
              <a:rPr lang="de-DE" dirty="0" err="1"/>
              <a:t>industry</a:t>
            </a:r>
            <a:r>
              <a:rPr lang="de-DE" dirty="0"/>
              <a:t> </a:t>
            </a:r>
            <a:r>
              <a:rPr lang="de-DE" dirty="0" err="1"/>
              <a:t>is</a:t>
            </a:r>
            <a:r>
              <a:rPr lang="de-DE" dirty="0"/>
              <a:t> </a:t>
            </a:r>
            <a:r>
              <a:rPr lang="de-DE" dirty="0" err="1"/>
              <a:t>now</a:t>
            </a:r>
            <a:r>
              <a:rPr lang="de-DE" dirty="0"/>
              <a:t> </a:t>
            </a:r>
            <a:r>
              <a:rPr lang="de-DE" dirty="0" err="1"/>
              <a:t>very</a:t>
            </a:r>
            <a:r>
              <a:rPr lang="de-DE" dirty="0"/>
              <a:t> </a:t>
            </a:r>
            <a:r>
              <a:rPr lang="de-DE" dirty="0" err="1"/>
              <a:t>active</a:t>
            </a:r>
            <a:r>
              <a:rPr lang="de-DE" dirty="0"/>
              <a:t> (</a:t>
            </a:r>
            <a:r>
              <a:rPr lang="de-DE" dirty="0" err="1"/>
              <a:t>bribes</a:t>
            </a:r>
            <a:r>
              <a:rPr lang="de-DE" dirty="0"/>
              <a:t>, </a:t>
            </a:r>
            <a:r>
              <a:rPr lang="de-DE" dirty="0" err="1"/>
              <a:t>lobbying</a:t>
            </a:r>
            <a:r>
              <a:rPr lang="de-DE" dirty="0"/>
              <a:t>, </a:t>
            </a:r>
            <a:r>
              <a:rPr lang="de-DE" dirty="0" err="1"/>
              <a:t>etc</a:t>
            </a:r>
            <a:r>
              <a:rPr lang="de-DE" dirty="0"/>
              <a:t>) in </a:t>
            </a:r>
            <a:r>
              <a:rPr lang="de-DE" dirty="0" err="1"/>
              <a:t>stopping</a:t>
            </a:r>
            <a:r>
              <a:rPr lang="de-DE" dirty="0"/>
              <a:t> </a:t>
            </a:r>
            <a:r>
              <a:rPr lang="de-DE" dirty="0" err="1"/>
              <a:t>the</a:t>
            </a:r>
            <a:r>
              <a:rPr lang="de-DE" dirty="0"/>
              <a:t> </a:t>
            </a:r>
            <a:r>
              <a:rPr lang="de-DE" dirty="0" err="1"/>
              <a:t>plans</a:t>
            </a:r>
            <a:r>
              <a:rPr lang="de-DE" dirty="0"/>
              <a:t> </a:t>
            </a:r>
            <a:r>
              <a:rPr lang="de-DE" dirty="0" err="1"/>
              <a:t>of</a:t>
            </a:r>
            <a:r>
              <a:rPr lang="de-DE" dirty="0"/>
              <a:t> </a:t>
            </a:r>
            <a:r>
              <a:rPr lang="de-DE" dirty="0" err="1"/>
              <a:t>electrification</a:t>
            </a:r>
            <a:r>
              <a:rPr lang="de-DE" dirty="0"/>
              <a:t> </a:t>
            </a:r>
            <a:r>
              <a:rPr lang="de-DE" dirty="0" err="1"/>
              <a:t>of</a:t>
            </a:r>
            <a:r>
              <a:rPr lang="de-DE" dirty="0"/>
              <a:t> Nigeria </a:t>
            </a:r>
            <a:r>
              <a:rPr lang="de-DE" dirty="0" err="1"/>
              <a:t>because</a:t>
            </a:r>
            <a:r>
              <a:rPr lang="de-DE" dirty="0"/>
              <a:t> </a:t>
            </a:r>
            <a:r>
              <a:rPr lang="de-DE" dirty="0" err="1"/>
              <a:t>it</a:t>
            </a:r>
            <a:r>
              <a:rPr lang="de-DE" dirty="0"/>
              <a:t> </a:t>
            </a:r>
            <a:r>
              <a:rPr lang="de-DE" dirty="0" err="1"/>
              <a:t>would</a:t>
            </a:r>
            <a:r>
              <a:rPr lang="de-DE" dirty="0"/>
              <a:t> </a:t>
            </a:r>
            <a:r>
              <a:rPr lang="de-DE" dirty="0" err="1"/>
              <a:t>take</a:t>
            </a:r>
            <a:r>
              <a:rPr lang="de-DE" dirty="0"/>
              <a:t> </a:t>
            </a:r>
            <a:r>
              <a:rPr lang="de-DE" dirty="0" err="1"/>
              <a:t>away</a:t>
            </a:r>
            <a:r>
              <a:rPr lang="de-DE" dirty="0"/>
              <a:t> </a:t>
            </a:r>
            <a:r>
              <a:rPr lang="de-DE" dirty="0" err="1"/>
              <a:t>its</a:t>
            </a:r>
            <a:r>
              <a:rPr lang="de-DE" dirty="0"/>
              <a:t> </a:t>
            </a:r>
            <a:r>
              <a:rPr lang="de-DE" dirty="0" err="1"/>
              <a:t>base</a:t>
            </a:r>
            <a:r>
              <a:rPr lang="de-DE" dirty="0"/>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683568" y="908720"/>
            <a:ext cx="2736304"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683568" y="908720"/>
            <a:ext cx="2736304" cy="216024"/>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671720" y="2780928"/>
            <a:ext cx="2844816"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p:cNvSpPr/>
          <p:nvPr/>
        </p:nvSpPr>
        <p:spPr>
          <a:xfrm>
            <a:off x="683568" y="2780928"/>
            <a:ext cx="2832968" cy="43204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671720" y="4725144"/>
            <a:ext cx="2844816"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683568" y="4653136"/>
            <a:ext cx="2832968" cy="1080120"/>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p:cNvSpPr txBox="1"/>
          <p:nvPr/>
        </p:nvSpPr>
        <p:spPr>
          <a:xfrm>
            <a:off x="4427984" y="836712"/>
            <a:ext cx="3816424" cy="646331"/>
          </a:xfrm>
          <a:prstGeom prst="rect">
            <a:avLst/>
          </a:prstGeom>
          <a:noFill/>
        </p:spPr>
        <p:txBody>
          <a:bodyPr wrap="square" rtlCol="0">
            <a:spAutoFit/>
          </a:bodyPr>
          <a:lstStyle/>
          <a:p>
            <a:r>
              <a:rPr lang="de-DE" dirty="0" err="1"/>
              <a:t>Corrupt</a:t>
            </a:r>
            <a:r>
              <a:rPr lang="de-DE" dirty="0"/>
              <a:t> a </a:t>
            </a:r>
            <a:r>
              <a:rPr lang="de-DE" dirty="0" err="1"/>
              <a:t>minority</a:t>
            </a:r>
            <a:endParaRPr lang="de-DE" dirty="0"/>
          </a:p>
          <a:p>
            <a:endParaRPr lang="de-DE" dirty="0"/>
          </a:p>
        </p:txBody>
      </p:sp>
      <p:sp>
        <p:nvSpPr>
          <p:cNvPr id="12" name="Textfeld 11"/>
          <p:cNvSpPr txBox="1"/>
          <p:nvPr/>
        </p:nvSpPr>
        <p:spPr>
          <a:xfrm>
            <a:off x="4427984" y="2780928"/>
            <a:ext cx="3888432" cy="369332"/>
          </a:xfrm>
          <a:prstGeom prst="rect">
            <a:avLst/>
          </a:prstGeom>
          <a:noFill/>
        </p:spPr>
        <p:txBody>
          <a:bodyPr wrap="square" rtlCol="0">
            <a:spAutoFit/>
          </a:bodyPr>
          <a:lstStyle/>
          <a:p>
            <a:r>
              <a:rPr lang="de-DE" dirty="0" err="1"/>
              <a:t>Corruption</a:t>
            </a:r>
            <a:r>
              <a:rPr lang="de-DE" dirty="0"/>
              <a:t> </a:t>
            </a:r>
            <a:r>
              <a:rPr lang="de-DE" dirty="0" err="1"/>
              <a:t>growing</a:t>
            </a:r>
            <a:r>
              <a:rPr lang="de-DE" dirty="0"/>
              <a:t> in </a:t>
            </a:r>
            <a:r>
              <a:rPr lang="de-DE" dirty="0" err="1"/>
              <a:t>depth</a:t>
            </a:r>
            <a:endParaRPr lang="de-DE" dirty="0"/>
          </a:p>
        </p:txBody>
      </p:sp>
      <p:sp>
        <p:nvSpPr>
          <p:cNvPr id="13" name="Textfeld 12"/>
          <p:cNvSpPr txBox="1"/>
          <p:nvPr/>
        </p:nvSpPr>
        <p:spPr>
          <a:xfrm>
            <a:off x="4355976" y="4653136"/>
            <a:ext cx="4032448" cy="923330"/>
          </a:xfrm>
          <a:prstGeom prst="rect">
            <a:avLst/>
          </a:prstGeom>
          <a:noFill/>
        </p:spPr>
        <p:txBody>
          <a:bodyPr wrap="square" rtlCol="0">
            <a:spAutoFit/>
          </a:bodyPr>
          <a:lstStyle/>
          <a:p>
            <a:r>
              <a:rPr lang="de-DE" dirty="0" err="1"/>
              <a:t>Corruption</a:t>
            </a:r>
            <a:r>
              <a:rPr lang="de-DE" dirty="0"/>
              <a:t> not </a:t>
            </a:r>
            <a:r>
              <a:rPr lang="de-DE" dirty="0" err="1"/>
              <a:t>only</a:t>
            </a:r>
            <a:r>
              <a:rPr lang="de-DE" dirty="0"/>
              <a:t> at </a:t>
            </a:r>
            <a:r>
              <a:rPr lang="de-DE" dirty="0" err="1"/>
              <a:t>the</a:t>
            </a:r>
            <a:r>
              <a:rPr lang="de-DE" dirty="0"/>
              <a:t> top</a:t>
            </a:r>
          </a:p>
          <a:p>
            <a:r>
              <a:rPr lang="de-DE" dirty="0"/>
              <a:t>But also in </a:t>
            </a:r>
            <a:r>
              <a:rPr lang="de-DE" dirty="0" err="1"/>
              <a:t>the</a:t>
            </a:r>
            <a:r>
              <a:rPr lang="de-DE" dirty="0"/>
              <a:t> </a:t>
            </a:r>
            <a:r>
              <a:rPr lang="de-DE" dirty="0" err="1"/>
              <a:t>middle</a:t>
            </a:r>
            <a:r>
              <a:rPr lang="de-DE" dirty="0"/>
              <a:t> </a:t>
            </a:r>
            <a:r>
              <a:rPr lang="de-DE" dirty="0" err="1"/>
              <a:t>and</a:t>
            </a:r>
            <a:r>
              <a:rPr lang="de-DE" dirty="0"/>
              <a:t> </a:t>
            </a:r>
            <a:r>
              <a:rPr lang="de-DE" dirty="0" err="1"/>
              <a:t>bottom</a:t>
            </a:r>
            <a:r>
              <a:rPr lang="de-DE" dirty="0"/>
              <a:t> </a:t>
            </a:r>
            <a:r>
              <a:rPr lang="de-DE" dirty="0" err="1"/>
              <a:t>of</a:t>
            </a:r>
            <a:endParaRPr lang="de-DE" dirty="0"/>
          </a:p>
          <a:p>
            <a:r>
              <a:rPr lang="de-DE" dirty="0" err="1"/>
              <a:t>the</a:t>
            </a:r>
            <a:r>
              <a:rPr lang="de-DE" dirty="0"/>
              <a:t> </a:t>
            </a:r>
            <a:r>
              <a:rPr lang="de-DE" dirty="0" err="1"/>
              <a:t>bureocratic</a:t>
            </a:r>
            <a:r>
              <a:rPr lang="de-DE" dirty="0"/>
              <a:t> </a:t>
            </a:r>
            <a:r>
              <a:rPr lang="de-DE" dirty="0" err="1"/>
              <a:t>structure</a:t>
            </a:r>
            <a:endParaRPr lang="de-DE" dirty="0"/>
          </a:p>
        </p:txBody>
      </p:sp>
    </p:spTree>
    <p:extLst>
      <p:ext uri="{BB962C8B-B14F-4D97-AF65-F5344CB8AC3E}">
        <p14:creationId xmlns:p14="http://schemas.microsoft.com/office/powerpoint/2010/main" val="34251074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755576" y="476672"/>
            <a:ext cx="7920880" cy="6124754"/>
          </a:xfrm>
          <a:prstGeom prst="rect">
            <a:avLst/>
          </a:prstGeom>
          <a:noFill/>
        </p:spPr>
        <p:txBody>
          <a:bodyPr wrap="square" rtlCol="0">
            <a:spAutoFit/>
          </a:bodyPr>
          <a:lstStyle/>
          <a:p>
            <a:r>
              <a:rPr lang="de-DE" sz="2800" dirty="0" err="1"/>
              <a:t>How</a:t>
            </a:r>
            <a:r>
              <a:rPr lang="de-DE" sz="2800" dirty="0"/>
              <a:t> </a:t>
            </a:r>
            <a:r>
              <a:rPr lang="de-DE" sz="2800" dirty="0" err="1"/>
              <a:t>to</a:t>
            </a:r>
            <a:r>
              <a:rPr lang="de-DE" sz="2800" dirty="0"/>
              <a:t> </a:t>
            </a:r>
            <a:r>
              <a:rPr lang="de-DE" sz="2800" dirty="0" err="1"/>
              <a:t>combat</a:t>
            </a:r>
            <a:r>
              <a:rPr lang="de-DE" sz="2800" dirty="0"/>
              <a:t> </a:t>
            </a:r>
            <a:r>
              <a:rPr lang="de-DE" sz="2800" dirty="0" err="1"/>
              <a:t>corruption</a:t>
            </a:r>
            <a:r>
              <a:rPr lang="de-DE" sz="2800" dirty="0"/>
              <a:t>? </a:t>
            </a:r>
          </a:p>
          <a:p>
            <a:r>
              <a:rPr lang="de-DE" sz="2800" dirty="0" err="1"/>
              <a:t>Apply</a:t>
            </a:r>
            <a:r>
              <a:rPr lang="de-DE" sz="2800" dirty="0"/>
              <a:t> </a:t>
            </a:r>
            <a:r>
              <a:rPr lang="de-DE" sz="2800" dirty="0" err="1"/>
              <a:t>the</a:t>
            </a:r>
            <a:r>
              <a:rPr lang="de-DE" sz="2800" dirty="0"/>
              <a:t> </a:t>
            </a:r>
            <a:r>
              <a:rPr lang="de-DE" sz="2800" dirty="0" err="1"/>
              <a:t>law</a:t>
            </a:r>
            <a:r>
              <a:rPr lang="de-DE" sz="2800" dirty="0"/>
              <a:t> </a:t>
            </a:r>
            <a:r>
              <a:rPr lang="de-DE" sz="2800" dirty="0" err="1"/>
              <a:t>and</a:t>
            </a:r>
            <a:r>
              <a:rPr lang="de-DE" sz="2800" dirty="0"/>
              <a:t> </a:t>
            </a:r>
            <a:r>
              <a:rPr lang="de-DE" sz="2800" dirty="0" err="1"/>
              <a:t>critical</a:t>
            </a:r>
            <a:r>
              <a:rPr lang="de-DE" sz="2800" dirty="0"/>
              <a:t> </a:t>
            </a:r>
            <a:r>
              <a:rPr lang="de-DE" sz="2800" dirty="0" err="1"/>
              <a:t>appraisal</a:t>
            </a:r>
            <a:endParaRPr lang="de-DE" sz="2800" dirty="0"/>
          </a:p>
          <a:p>
            <a:endParaRPr lang="de-DE" dirty="0"/>
          </a:p>
          <a:p>
            <a:pPr marL="342900" indent="-342900">
              <a:buAutoNum type="arabicParenR"/>
            </a:pPr>
            <a:r>
              <a:rPr lang="de-DE" sz="2400" dirty="0"/>
              <a:t>Pay </a:t>
            </a:r>
            <a:r>
              <a:rPr lang="de-DE" sz="2400" dirty="0" err="1"/>
              <a:t>the</a:t>
            </a:r>
            <a:r>
              <a:rPr lang="de-DE" sz="2400" dirty="0"/>
              <a:t> </a:t>
            </a:r>
            <a:r>
              <a:rPr lang="de-DE" sz="2400" dirty="0" err="1"/>
              <a:t>employed</a:t>
            </a:r>
            <a:r>
              <a:rPr lang="de-DE" sz="2400" dirty="0"/>
              <a:t> </a:t>
            </a:r>
            <a:r>
              <a:rPr lang="de-DE" sz="2400" dirty="0" err="1"/>
              <a:t>public</a:t>
            </a:r>
            <a:r>
              <a:rPr lang="de-DE" sz="2400" dirty="0"/>
              <a:t> </a:t>
            </a:r>
            <a:r>
              <a:rPr lang="de-DE" sz="2400" dirty="0" err="1"/>
              <a:t>servants</a:t>
            </a:r>
            <a:r>
              <a:rPr lang="de-DE" sz="2400" dirty="0"/>
              <a:t> </a:t>
            </a:r>
            <a:r>
              <a:rPr lang="de-DE" sz="2400" dirty="0" err="1"/>
              <a:t>better</a:t>
            </a:r>
            <a:endParaRPr lang="de-DE" sz="2400" dirty="0"/>
          </a:p>
          <a:p>
            <a:pPr marL="342900" indent="-342900">
              <a:buAutoNum type="arabicParenR"/>
            </a:pPr>
            <a:endParaRPr lang="de-DE" sz="2400" dirty="0"/>
          </a:p>
          <a:p>
            <a:pPr marL="342900" indent="-342900">
              <a:buAutoNum type="arabicParenR"/>
            </a:pPr>
            <a:r>
              <a:rPr lang="de-DE" sz="2400" dirty="0"/>
              <a:t>Bring </a:t>
            </a:r>
            <a:r>
              <a:rPr lang="de-DE" sz="2400" dirty="0" err="1"/>
              <a:t>to</a:t>
            </a:r>
            <a:r>
              <a:rPr lang="de-DE" sz="2400" dirty="0"/>
              <a:t> </a:t>
            </a:r>
            <a:r>
              <a:rPr lang="de-DE" sz="2400" dirty="0" err="1"/>
              <a:t>justice</a:t>
            </a:r>
            <a:r>
              <a:rPr lang="de-DE" sz="2400" dirty="0"/>
              <a:t> </a:t>
            </a:r>
            <a:r>
              <a:rPr lang="de-DE" sz="2400" dirty="0" err="1"/>
              <a:t>the</a:t>
            </a:r>
            <a:r>
              <a:rPr lang="de-DE" sz="2400" dirty="0"/>
              <a:t> </a:t>
            </a:r>
            <a:r>
              <a:rPr lang="de-DE" sz="2400" dirty="0" err="1"/>
              <a:t>corrupt</a:t>
            </a:r>
            <a:r>
              <a:rPr lang="de-DE" sz="2400" dirty="0"/>
              <a:t> </a:t>
            </a:r>
            <a:r>
              <a:rPr lang="de-DE" sz="2400" dirty="0" err="1"/>
              <a:t>upper</a:t>
            </a:r>
            <a:r>
              <a:rPr lang="de-DE" sz="2400" dirty="0"/>
              <a:t> </a:t>
            </a:r>
            <a:r>
              <a:rPr lang="de-DE" sz="2400" dirty="0" err="1"/>
              <a:t>levels</a:t>
            </a:r>
            <a:endParaRPr lang="de-DE" sz="2400" dirty="0"/>
          </a:p>
          <a:p>
            <a:pPr marL="342900" indent="-342900">
              <a:buAutoNum type="arabicParenR"/>
            </a:pPr>
            <a:endParaRPr lang="de-DE" sz="2400" dirty="0"/>
          </a:p>
          <a:p>
            <a:pPr marL="342900" indent="-342900">
              <a:buAutoNum type="arabicParenR"/>
            </a:pPr>
            <a:r>
              <a:rPr lang="de-DE" sz="2400" dirty="0"/>
              <a:t> The negative </a:t>
            </a:r>
            <a:r>
              <a:rPr lang="de-DE" sz="2400" dirty="0" err="1"/>
              <a:t>influence</a:t>
            </a:r>
            <a:r>
              <a:rPr lang="de-DE" sz="2400" dirty="0"/>
              <a:t> on </a:t>
            </a:r>
            <a:r>
              <a:rPr lang="de-DE" sz="2400" dirty="0" err="1"/>
              <a:t>the</a:t>
            </a:r>
            <a:r>
              <a:rPr lang="de-DE" sz="2400" dirty="0"/>
              <a:t> </a:t>
            </a:r>
            <a:r>
              <a:rPr lang="de-DE" sz="2400" dirty="0" err="1"/>
              <a:t>country</a:t>
            </a:r>
            <a:r>
              <a:rPr lang="de-DE" sz="2400" dirty="0"/>
              <a:t> </a:t>
            </a:r>
            <a:r>
              <a:rPr lang="de-DE" sz="2400" dirty="0" err="1"/>
              <a:t>should</a:t>
            </a:r>
            <a:r>
              <a:rPr lang="de-DE" sz="2400" dirty="0"/>
              <a:t> </a:t>
            </a:r>
            <a:r>
              <a:rPr lang="de-DE" sz="2400" dirty="0" err="1"/>
              <a:t>be</a:t>
            </a:r>
            <a:r>
              <a:rPr lang="de-DE" sz="2400" dirty="0"/>
              <a:t> </a:t>
            </a:r>
            <a:r>
              <a:rPr lang="de-DE" sz="2400" dirty="0" err="1"/>
              <a:t>made</a:t>
            </a:r>
            <a:r>
              <a:rPr lang="de-DE" sz="2400" dirty="0"/>
              <a:t> </a:t>
            </a:r>
            <a:r>
              <a:rPr lang="de-DE" sz="2400" dirty="0" err="1"/>
              <a:t>public</a:t>
            </a:r>
            <a:endParaRPr lang="de-DE" sz="2400" dirty="0"/>
          </a:p>
          <a:p>
            <a:pPr marL="342900" indent="-342900">
              <a:buAutoNum type="arabicParenR"/>
            </a:pPr>
            <a:endParaRPr lang="de-DE" sz="2400" dirty="0"/>
          </a:p>
          <a:p>
            <a:pPr marL="342900" indent="-342900">
              <a:buAutoNum type="arabicParenR"/>
            </a:pPr>
            <a:r>
              <a:rPr lang="de-DE" sz="2400" dirty="0"/>
              <a:t> Free </a:t>
            </a:r>
            <a:r>
              <a:rPr lang="de-DE" sz="2400" dirty="0" err="1"/>
              <a:t>the</a:t>
            </a:r>
            <a:r>
              <a:rPr lang="de-DE" sz="2400" dirty="0"/>
              <a:t> press </a:t>
            </a:r>
            <a:r>
              <a:rPr lang="de-DE" sz="2400" dirty="0" err="1"/>
              <a:t>to</a:t>
            </a:r>
            <a:r>
              <a:rPr lang="de-DE" sz="2400" dirty="0"/>
              <a:t> </a:t>
            </a:r>
            <a:r>
              <a:rPr lang="de-DE" sz="2400" dirty="0" err="1"/>
              <a:t>uncover</a:t>
            </a:r>
            <a:r>
              <a:rPr lang="de-DE" sz="2400" dirty="0"/>
              <a:t> </a:t>
            </a:r>
            <a:r>
              <a:rPr lang="de-DE" sz="2400" dirty="0" err="1"/>
              <a:t>corrupt</a:t>
            </a:r>
            <a:r>
              <a:rPr lang="de-DE" sz="2400" dirty="0"/>
              <a:t> </a:t>
            </a:r>
            <a:r>
              <a:rPr lang="de-DE" sz="2400" dirty="0" err="1"/>
              <a:t>practices</a:t>
            </a:r>
            <a:endParaRPr lang="de-DE" sz="2400" dirty="0"/>
          </a:p>
          <a:p>
            <a:endParaRPr lang="de-DE" sz="2400" dirty="0"/>
          </a:p>
          <a:p>
            <a:endParaRPr lang="de-DE" sz="2400" dirty="0"/>
          </a:p>
          <a:p>
            <a:pPr marL="342900" indent="-342900">
              <a:buAutoNum type="arabicParenR"/>
            </a:pPr>
            <a:endParaRPr lang="de-DE" sz="2400" dirty="0"/>
          </a:p>
          <a:p>
            <a:pPr marL="342900" indent="-342900">
              <a:buAutoNum type="arabicParenR"/>
            </a:pPr>
            <a:endParaRPr lang="de-DE" dirty="0"/>
          </a:p>
          <a:p>
            <a:endParaRPr lang="de-DE" dirty="0"/>
          </a:p>
          <a:p>
            <a:endParaRPr lang="de-DE" dirty="0"/>
          </a:p>
        </p:txBody>
      </p:sp>
    </p:spTree>
    <p:extLst>
      <p:ext uri="{BB962C8B-B14F-4D97-AF65-F5344CB8AC3E}">
        <p14:creationId xmlns:p14="http://schemas.microsoft.com/office/powerpoint/2010/main" val="18671411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755576" y="764704"/>
            <a:ext cx="7488832" cy="5170646"/>
          </a:xfrm>
          <a:prstGeom prst="rect">
            <a:avLst/>
          </a:prstGeom>
          <a:noFill/>
        </p:spPr>
        <p:txBody>
          <a:bodyPr wrap="square" rtlCol="0">
            <a:spAutoFit/>
          </a:bodyPr>
          <a:lstStyle/>
          <a:p>
            <a:r>
              <a:rPr lang="de-DE" sz="2400" dirty="0" err="1"/>
              <a:t>Combating</a:t>
            </a:r>
            <a:r>
              <a:rPr lang="de-DE" sz="2400" dirty="0"/>
              <a:t> </a:t>
            </a:r>
            <a:r>
              <a:rPr lang="de-DE" sz="2400" dirty="0" err="1"/>
              <a:t>corruption</a:t>
            </a:r>
            <a:r>
              <a:rPr lang="de-DE" sz="2400" dirty="0"/>
              <a:t> </a:t>
            </a:r>
            <a:r>
              <a:rPr lang="de-DE" sz="2400" dirty="0" err="1"/>
              <a:t>has</a:t>
            </a:r>
            <a:r>
              <a:rPr lang="de-DE" sz="2400" dirty="0"/>
              <a:t> </a:t>
            </a:r>
            <a:r>
              <a:rPr lang="de-DE" sz="2400" dirty="0" err="1"/>
              <a:t>again</a:t>
            </a:r>
            <a:r>
              <a:rPr lang="de-DE" sz="2400" dirty="0"/>
              <a:t> </a:t>
            </a:r>
            <a:r>
              <a:rPr lang="de-DE" sz="2400" dirty="0" err="1"/>
              <a:t>very</a:t>
            </a:r>
            <a:r>
              <a:rPr lang="de-DE" sz="2400" dirty="0"/>
              <a:t> negative </a:t>
            </a:r>
            <a:r>
              <a:rPr lang="de-DE" sz="2400" dirty="0" err="1"/>
              <a:t>consequences</a:t>
            </a:r>
            <a:r>
              <a:rPr lang="de-DE" sz="2400" dirty="0"/>
              <a:t> </a:t>
            </a:r>
            <a:r>
              <a:rPr lang="de-DE" sz="2400" dirty="0" err="1"/>
              <a:t>for</a:t>
            </a:r>
            <a:r>
              <a:rPr lang="de-DE" sz="2400" dirty="0"/>
              <a:t> </a:t>
            </a:r>
            <a:r>
              <a:rPr lang="de-DE" sz="2400" dirty="0" err="1"/>
              <a:t>the</a:t>
            </a:r>
            <a:r>
              <a:rPr lang="de-DE" sz="2400" dirty="0"/>
              <a:t> </a:t>
            </a:r>
            <a:r>
              <a:rPr lang="de-DE" sz="2400" dirty="0" err="1"/>
              <a:t>bureocratic</a:t>
            </a:r>
            <a:r>
              <a:rPr lang="de-DE" sz="2400" dirty="0"/>
              <a:t> </a:t>
            </a:r>
            <a:r>
              <a:rPr lang="de-DE" sz="2400" dirty="0" err="1"/>
              <a:t>structures</a:t>
            </a:r>
            <a:r>
              <a:rPr lang="de-DE" sz="2400" dirty="0"/>
              <a:t>. </a:t>
            </a:r>
          </a:p>
          <a:p>
            <a:endParaRPr lang="de-DE" sz="2400" dirty="0"/>
          </a:p>
          <a:p>
            <a:pPr marL="342900" indent="-342900">
              <a:buAutoNum type="arabicParenR"/>
            </a:pPr>
            <a:r>
              <a:rPr lang="de-DE" sz="2400" dirty="0" err="1"/>
              <a:t>Too</a:t>
            </a:r>
            <a:r>
              <a:rPr lang="de-DE" sz="2400" dirty="0"/>
              <a:t> </a:t>
            </a:r>
            <a:r>
              <a:rPr lang="de-DE" sz="2400" dirty="0" err="1"/>
              <a:t>many</a:t>
            </a:r>
            <a:r>
              <a:rPr lang="de-DE" sz="2400" dirty="0"/>
              <a:t> </a:t>
            </a:r>
            <a:r>
              <a:rPr lang="de-DE" sz="2400" dirty="0" err="1"/>
              <a:t>levels</a:t>
            </a:r>
            <a:r>
              <a:rPr lang="de-DE" sz="2400" dirty="0"/>
              <a:t> </a:t>
            </a:r>
            <a:r>
              <a:rPr lang="de-DE" sz="2400" dirty="0" err="1"/>
              <a:t>of</a:t>
            </a:r>
            <a:r>
              <a:rPr lang="de-DE" sz="2400" dirty="0"/>
              <a:t> </a:t>
            </a:r>
            <a:r>
              <a:rPr lang="de-DE" sz="2400" dirty="0" err="1"/>
              <a:t>control</a:t>
            </a:r>
            <a:r>
              <a:rPr lang="de-DE" sz="2400" dirty="0"/>
              <a:t> </a:t>
            </a:r>
            <a:r>
              <a:rPr lang="de-DE" sz="2400" dirty="0" err="1"/>
              <a:t>are</a:t>
            </a:r>
            <a:r>
              <a:rPr lang="de-DE" sz="2400" dirty="0"/>
              <a:t> </a:t>
            </a:r>
            <a:r>
              <a:rPr lang="de-DE" sz="2400" dirty="0" err="1"/>
              <a:t>constructed</a:t>
            </a:r>
            <a:endParaRPr lang="de-DE" sz="2400" dirty="0"/>
          </a:p>
          <a:p>
            <a:pPr marL="342900" indent="-342900">
              <a:buAutoNum type="arabicParenR"/>
            </a:pPr>
            <a:r>
              <a:rPr lang="de-DE" sz="2400" dirty="0" err="1"/>
              <a:t>Lower</a:t>
            </a:r>
            <a:r>
              <a:rPr lang="de-DE" sz="2400" dirty="0"/>
              <a:t> </a:t>
            </a:r>
            <a:r>
              <a:rPr lang="de-DE" sz="2400" dirty="0" err="1"/>
              <a:t>officials</a:t>
            </a:r>
            <a:r>
              <a:rPr lang="de-DE" sz="2400" dirty="0"/>
              <a:t> do not </a:t>
            </a:r>
            <a:r>
              <a:rPr lang="de-DE" sz="2400" dirty="0" err="1"/>
              <a:t>dare</a:t>
            </a:r>
            <a:r>
              <a:rPr lang="de-DE" sz="2400" dirty="0"/>
              <a:t> </a:t>
            </a:r>
            <a:r>
              <a:rPr lang="de-DE" sz="2400" dirty="0" err="1"/>
              <a:t>to</a:t>
            </a:r>
            <a:r>
              <a:rPr lang="de-DE" sz="2400" dirty="0"/>
              <a:t> </a:t>
            </a:r>
            <a:r>
              <a:rPr lang="de-DE" sz="2400" dirty="0" err="1"/>
              <a:t>make</a:t>
            </a:r>
            <a:r>
              <a:rPr lang="de-DE" sz="2400" dirty="0"/>
              <a:t> </a:t>
            </a:r>
            <a:r>
              <a:rPr lang="de-DE" sz="2400" dirty="0" err="1"/>
              <a:t>decisions</a:t>
            </a:r>
            <a:r>
              <a:rPr lang="de-DE" sz="2400" dirty="0"/>
              <a:t> out </a:t>
            </a:r>
            <a:r>
              <a:rPr lang="de-DE" sz="2400" dirty="0" err="1"/>
              <a:t>of</a:t>
            </a:r>
            <a:r>
              <a:rPr lang="de-DE" sz="2400" dirty="0"/>
              <a:t> </a:t>
            </a:r>
            <a:r>
              <a:rPr lang="de-DE" sz="2400" dirty="0" err="1"/>
              <a:t>fear</a:t>
            </a:r>
            <a:r>
              <a:rPr lang="de-DE" sz="2400" dirty="0"/>
              <a:t> </a:t>
            </a:r>
            <a:r>
              <a:rPr lang="de-DE" sz="2400" dirty="0" err="1"/>
              <a:t>of</a:t>
            </a:r>
            <a:r>
              <a:rPr lang="de-DE" sz="2400" dirty="0"/>
              <a:t> </a:t>
            </a:r>
            <a:r>
              <a:rPr lang="de-DE" sz="2400" dirty="0" err="1"/>
              <a:t>being</a:t>
            </a:r>
            <a:r>
              <a:rPr lang="de-DE" sz="2400" dirty="0"/>
              <a:t> </a:t>
            </a:r>
            <a:r>
              <a:rPr lang="de-DE" sz="2400" dirty="0" err="1"/>
              <a:t>accused</a:t>
            </a:r>
            <a:r>
              <a:rPr lang="de-DE" sz="2400" dirty="0"/>
              <a:t> </a:t>
            </a:r>
            <a:r>
              <a:rPr lang="de-DE" sz="2400" dirty="0" err="1"/>
              <a:t>of</a:t>
            </a:r>
            <a:r>
              <a:rPr lang="de-DE" sz="2400" dirty="0"/>
              <a:t> </a:t>
            </a:r>
            <a:r>
              <a:rPr lang="de-DE" sz="2400" dirty="0" err="1"/>
              <a:t>having</a:t>
            </a:r>
            <a:r>
              <a:rPr lang="de-DE" sz="2400" dirty="0"/>
              <a:t> </a:t>
            </a:r>
            <a:r>
              <a:rPr lang="de-DE" sz="2400" dirty="0" err="1"/>
              <a:t>being</a:t>
            </a:r>
            <a:r>
              <a:rPr lang="de-DE" sz="2400" dirty="0"/>
              <a:t> „</a:t>
            </a:r>
            <a:r>
              <a:rPr lang="de-DE" sz="2400" dirty="0" err="1"/>
              <a:t>bought</a:t>
            </a:r>
            <a:r>
              <a:rPr lang="de-DE" sz="2400" dirty="0"/>
              <a:t> „</a:t>
            </a:r>
          </a:p>
          <a:p>
            <a:endParaRPr lang="de-DE" sz="2400" dirty="0"/>
          </a:p>
          <a:p>
            <a:r>
              <a:rPr lang="de-DE" sz="2400" dirty="0"/>
              <a:t>A heavy </a:t>
            </a:r>
            <a:r>
              <a:rPr lang="de-DE" sz="2400" dirty="0" err="1"/>
              <a:t>complicated</a:t>
            </a:r>
            <a:r>
              <a:rPr lang="de-DE" sz="2400" dirty="0"/>
              <a:t> </a:t>
            </a:r>
            <a:r>
              <a:rPr lang="de-DE" sz="2400" dirty="0" err="1"/>
              <a:t>and</a:t>
            </a:r>
            <a:r>
              <a:rPr lang="de-DE" sz="2400" dirty="0"/>
              <a:t> </a:t>
            </a:r>
            <a:r>
              <a:rPr lang="de-DE" sz="2400" dirty="0" err="1"/>
              <a:t>slow</a:t>
            </a:r>
            <a:r>
              <a:rPr lang="de-DE" sz="2400" dirty="0"/>
              <a:t> </a:t>
            </a:r>
            <a:r>
              <a:rPr lang="de-DE" sz="2400" dirty="0" err="1"/>
              <a:t>decision</a:t>
            </a:r>
            <a:r>
              <a:rPr lang="de-DE" sz="2400" dirty="0"/>
              <a:t> </a:t>
            </a:r>
            <a:r>
              <a:rPr lang="de-DE" sz="2400" dirty="0" err="1"/>
              <a:t>making</a:t>
            </a:r>
            <a:r>
              <a:rPr lang="de-DE" sz="2400" dirty="0"/>
              <a:t> </a:t>
            </a:r>
            <a:r>
              <a:rPr lang="de-DE" sz="2400" dirty="0" err="1"/>
              <a:t>process</a:t>
            </a:r>
            <a:r>
              <a:rPr lang="de-DE" sz="2400" dirty="0"/>
              <a:t> </a:t>
            </a:r>
            <a:r>
              <a:rPr lang="de-DE" sz="2400" dirty="0" err="1"/>
              <a:t>is</a:t>
            </a:r>
            <a:r>
              <a:rPr lang="de-DE" sz="2400" dirty="0"/>
              <a:t> </a:t>
            </a:r>
            <a:r>
              <a:rPr lang="de-DE" sz="2400" dirty="0" err="1"/>
              <a:t>the</a:t>
            </a:r>
            <a:r>
              <a:rPr lang="de-DE" sz="2400" dirty="0"/>
              <a:t> </a:t>
            </a:r>
            <a:r>
              <a:rPr lang="de-DE" sz="2400" dirty="0" err="1"/>
              <a:t>result</a:t>
            </a:r>
            <a:r>
              <a:rPr lang="de-DE" sz="2400" dirty="0"/>
              <a:t>.</a:t>
            </a:r>
          </a:p>
          <a:p>
            <a:endParaRPr lang="de-DE" sz="2400" dirty="0"/>
          </a:p>
          <a:p>
            <a:r>
              <a:rPr lang="de-DE" sz="2400" dirty="0">
                <a:hlinkClick r:id="rId2"/>
              </a:rPr>
              <a:t>http://data.worldbank.org/indicator/IC.BUS.EASE.XQ/countries/1W?display=map</a:t>
            </a:r>
            <a:endParaRPr lang="de-DE" sz="2400" dirty="0"/>
          </a:p>
          <a:p>
            <a:endParaRPr lang="de-DE" sz="2400" dirty="0"/>
          </a:p>
          <a:p>
            <a:endParaRPr lang="de-DE" dirty="0"/>
          </a:p>
        </p:txBody>
      </p:sp>
    </p:spTree>
    <p:extLst>
      <p:ext uri="{BB962C8B-B14F-4D97-AF65-F5344CB8AC3E}">
        <p14:creationId xmlns:p14="http://schemas.microsoft.com/office/powerpoint/2010/main" val="13039460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285720" y="714356"/>
            <a:ext cx="8501122" cy="5632311"/>
          </a:xfrm>
          <a:prstGeom prst="rect">
            <a:avLst/>
          </a:prstGeom>
        </p:spPr>
        <p:txBody>
          <a:bodyPr wrap="square">
            <a:spAutoFit/>
          </a:bodyPr>
          <a:lstStyle/>
          <a:p>
            <a:r>
              <a:rPr lang="en-US" sz="2400" dirty="0"/>
              <a:t>4. </a:t>
            </a:r>
            <a:r>
              <a:rPr lang="en-US" sz="2400" b="1" dirty="0"/>
              <a:t>Health and primary education </a:t>
            </a:r>
            <a:r>
              <a:rPr lang="en-US" sz="2400" dirty="0"/>
              <a:t>A. Health 4.01 Medium-term business impact of malaria 4.02 Medium-term business impact of tuberculosis 4.03 Medium-term business impact of HIV/AIDS 4.04 Infant mortality (hard data) 4.05 Life expectancy (hard data) 4.06 Tuberculosis prevalence (hard data) 4.07 Malaria prevalence (hard data) 4.08 HIV prevalence (hard data) B. Primary education 4.09 Primary enrolment (hard data)</a:t>
            </a:r>
          </a:p>
          <a:p>
            <a:r>
              <a:rPr lang="en-US" sz="2400" dirty="0"/>
              <a:t> </a:t>
            </a:r>
          </a:p>
          <a:p>
            <a:r>
              <a:rPr lang="en-US" sz="2400" dirty="0"/>
              <a:t>5. </a:t>
            </a:r>
            <a:r>
              <a:rPr lang="en-US" sz="2400" b="1" dirty="0"/>
              <a:t>Higher education and training </a:t>
            </a:r>
            <a:r>
              <a:rPr lang="en-US" sz="2400" dirty="0"/>
              <a:t>A. Quantity of education 5.01 Secondary enrolment ratio (hard data) 5.02 Tertiary enrolment ratio (hard data) B. Quality of education 5.03 Quality of the educational system 5.04 Quality of math and science education 5.05 Quality of management schools C. On-the-job training 5.06 Local availability of specialized research and training services 5.07 Extent of staff training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285720" y="571481"/>
            <a:ext cx="8643998" cy="6186309"/>
          </a:xfrm>
          <a:prstGeom prst="rect">
            <a:avLst/>
          </a:prstGeom>
        </p:spPr>
        <p:txBody>
          <a:bodyPr wrap="square">
            <a:spAutoFit/>
          </a:bodyPr>
          <a:lstStyle/>
          <a:p>
            <a:r>
              <a:rPr lang="en-US" sz="2200" dirty="0"/>
              <a:t>6. </a:t>
            </a:r>
            <a:r>
              <a:rPr lang="en-US" sz="2200" b="1" dirty="0"/>
              <a:t>Market efficiency </a:t>
            </a:r>
            <a:r>
              <a:rPr lang="en-US" sz="2200" dirty="0"/>
              <a:t>A. Good markets: Distortions, competition, and size 1. Distortions 6.01 Agricultural policy costs 6.02 Efficiency of legal framework 6.03 Extent and effect of taxation 6.04 Number of procedures required to start a business (hard data) 6.05 Time required to start a business (hard data) 2. Competition 6.06 Intensity of local competition 6.07 Effectiveness of antitrust policy 6.08 Imports (hard data) 6.09 Prevalence of trade barriers 6.10 Foreign ownership restrictions 3. Size 0.00 GDP – exports + imports (hard data) </a:t>
            </a:r>
          </a:p>
          <a:p>
            <a:endParaRPr lang="en-US" sz="2200" dirty="0"/>
          </a:p>
          <a:p>
            <a:r>
              <a:rPr lang="en-US" sz="2200" dirty="0"/>
              <a:t>6.11 Exports (hard data) B. Labor markets: Flexibility and efficiency 1. Flexibility 6.12 Hiring and firing practices 6.13 Flexibility of wage determination 6.14 Cooperation in labor-employer relations 2. Efficiency 6.15 Reliance on professional management 6.16 Pay and productivity 6.17 Brain drain 6.18 Private sector employment of women C. Financial markets: Sophistication and openness 6.19 Financial market sophistication 6.20 Ease of access to loans 6.21 Venture capital availability 6.22 Soundness of banks 6.23 Local equity market access. </a:t>
            </a:r>
          </a:p>
          <a:p>
            <a:endParaRPr lang="en-US" sz="2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107504" y="500042"/>
            <a:ext cx="8856984" cy="6186309"/>
          </a:xfrm>
          <a:prstGeom prst="rect">
            <a:avLst/>
          </a:prstGeom>
        </p:spPr>
        <p:txBody>
          <a:bodyPr wrap="square">
            <a:spAutoFit/>
          </a:bodyPr>
          <a:lstStyle/>
          <a:p>
            <a:r>
              <a:rPr lang="en-US" sz="2200" dirty="0"/>
              <a:t>7. </a:t>
            </a:r>
            <a:r>
              <a:rPr lang="en-US" sz="2200" b="1" dirty="0"/>
              <a:t>Technological readiness </a:t>
            </a:r>
            <a:r>
              <a:rPr lang="en-US" sz="2200" dirty="0"/>
              <a:t>7.01 Technological readiness 7.02 Firm-level technology absorption 7.03 Laws relating to ICT 7.04 FDI and technology transfer 7.05 Cellular telephones (hard data) 7.06 Internet users (hard data) 7.07 Personal computers (hard data) </a:t>
            </a:r>
          </a:p>
          <a:p>
            <a:endParaRPr lang="en-US" sz="2200" dirty="0"/>
          </a:p>
          <a:p>
            <a:r>
              <a:rPr lang="en-US" sz="2200" dirty="0"/>
              <a:t>8. </a:t>
            </a:r>
            <a:r>
              <a:rPr lang="en-US" sz="2200" b="1" dirty="0"/>
              <a:t>Business sophistication </a:t>
            </a:r>
            <a:r>
              <a:rPr lang="en-US" sz="2200" dirty="0"/>
              <a:t>A. Networks and supporting industries 8.01 Local supplier quantity 8.02 Local supplier quality B. Sophistication of firms’ operations and strategy 8.03 Production process sophistication 8.04 Extent of marketing 8.05 Control of international distribution 8.06 Willingness to delegate authority 8.07 Nature of competitive advantage 8.08 Value-chain presence </a:t>
            </a:r>
          </a:p>
          <a:p>
            <a:endParaRPr lang="en-US" sz="2200" dirty="0"/>
          </a:p>
          <a:p>
            <a:r>
              <a:rPr lang="en-US" sz="2200" dirty="0"/>
              <a:t>9. </a:t>
            </a:r>
            <a:r>
              <a:rPr lang="en-US" sz="2200" b="1" dirty="0"/>
              <a:t>Innovation</a:t>
            </a:r>
            <a:r>
              <a:rPr lang="en-US" sz="2200" dirty="0"/>
              <a:t> 9.01 Quality of scientific research institutions 9.02 Company spending on research and development 9.03 University/industry research collaboration 9.04 Government procurement of advanced technology products 9.05 Availability of scientists and engineers 9.06 Utility patents (hard data) 9.07 Intellectual property protection 9.08 Capacity for innovation </a:t>
            </a:r>
            <a:endParaRPr lang="de-DE"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Firm </a:t>
            </a:r>
            <a:r>
              <a:rPr lang="de-DE" dirty="0" err="1"/>
              <a:t>competiveness</a:t>
            </a:r>
            <a:r>
              <a:rPr lang="de-DE" dirty="0"/>
              <a:t> </a:t>
            </a:r>
            <a:r>
              <a:rPr lang="de-DE" dirty="0" err="1"/>
              <a:t>and</a:t>
            </a:r>
            <a:r>
              <a:rPr lang="de-DE" dirty="0"/>
              <a:t> </a:t>
            </a:r>
            <a:r>
              <a:rPr lang="de-DE" dirty="0" err="1"/>
              <a:t>linkages</a:t>
            </a:r>
            <a:endParaRPr lang="de-DE" dirty="0"/>
          </a:p>
        </p:txBody>
      </p:sp>
      <p:sp>
        <p:nvSpPr>
          <p:cNvPr id="3" name="Inhaltsplatzhalter 2"/>
          <p:cNvSpPr>
            <a:spLocks noGrp="1"/>
          </p:cNvSpPr>
          <p:nvPr>
            <p:ph idx="1"/>
          </p:nvPr>
        </p:nvSpPr>
        <p:spPr>
          <a:xfrm>
            <a:off x="457200" y="1357298"/>
            <a:ext cx="8229600" cy="4768865"/>
          </a:xfrm>
        </p:spPr>
        <p:txBody>
          <a:bodyPr>
            <a:normAutofit fontScale="70000" lnSpcReduction="20000"/>
          </a:bodyPr>
          <a:lstStyle/>
          <a:p>
            <a:r>
              <a:rPr lang="en-US" dirty="0"/>
              <a:t>Empirical observation confirms that resources (capital, labor, technology) and talent tend to concentrate geographically (Easterly and Levine 2002). This result reflects the fact that firms are embedded in inter-firm relationships with </a:t>
            </a:r>
            <a:r>
              <a:rPr lang="en-US" b="1" dirty="0"/>
              <a:t>networks of suppliers, buyers and </a:t>
            </a:r>
            <a:r>
              <a:rPr lang="en-US" b="1" i="1" dirty="0"/>
              <a:t>even competitors </a:t>
            </a:r>
            <a:r>
              <a:rPr lang="en-US" dirty="0"/>
              <a:t>that help them to gain competitive advantages in the sale of its products and services. While arms-length market relationships do provide these benefits, at times there are externalities that arise from linkages among firms in a geographic area or in a specific industry (textiles, leather goods, silicon chips) that cannot be captured or fostered by markets alone. The process of </a:t>
            </a:r>
            <a:r>
              <a:rPr lang="en-US" b="1" dirty="0"/>
              <a:t>“</a:t>
            </a:r>
            <a:r>
              <a:rPr lang="en-US" b="1" dirty="0" err="1"/>
              <a:t>clusterization</a:t>
            </a:r>
            <a:r>
              <a:rPr lang="en-US" b="1" dirty="0"/>
              <a:t>”, </a:t>
            </a:r>
            <a:r>
              <a:rPr lang="en-US" dirty="0"/>
              <a:t>the creation of </a:t>
            </a:r>
            <a:r>
              <a:rPr lang="en-US" b="1" dirty="0"/>
              <a:t>“value chains</a:t>
            </a:r>
            <a:r>
              <a:rPr lang="en-US" dirty="0"/>
              <a:t>” or </a:t>
            </a:r>
            <a:r>
              <a:rPr lang="en-US" b="1" dirty="0"/>
              <a:t>“industrial districts” </a:t>
            </a:r>
            <a:r>
              <a:rPr lang="en-US" dirty="0"/>
              <a:t>are models that highlight the advantages of networks.</a:t>
            </a:r>
          </a:p>
          <a:p>
            <a:r>
              <a:rPr lang="en-US" dirty="0"/>
              <a:t>Within capitalist economic systems, the drive of enterprises is to maintain and improve their own competitiveness, this practically pertains to business sectors.</a:t>
            </a:r>
          </a:p>
          <a:p>
            <a:endParaRPr lang="de-DE"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83568" y="2060848"/>
            <a:ext cx="4572000" cy="923330"/>
          </a:xfrm>
          <a:prstGeom prst="rect">
            <a:avLst/>
          </a:prstGeom>
        </p:spPr>
        <p:txBody>
          <a:bodyPr>
            <a:spAutoFit/>
          </a:bodyPr>
          <a:lstStyle/>
          <a:p>
            <a:r>
              <a:rPr lang="de-DE" dirty="0">
                <a:hlinkClick r:id="rId2"/>
              </a:rPr>
              <a:t>http://reports.weforum.org/global-competitiveness-report-2015-2016/economies/#economy=ALB</a:t>
            </a:r>
            <a:endParaRPr lang="de-DE" dirty="0"/>
          </a:p>
        </p:txBody>
      </p:sp>
      <p:sp>
        <p:nvSpPr>
          <p:cNvPr id="3" name="Rechteck 2"/>
          <p:cNvSpPr/>
          <p:nvPr/>
        </p:nvSpPr>
        <p:spPr>
          <a:xfrm>
            <a:off x="683567" y="548680"/>
            <a:ext cx="4572001" cy="923330"/>
          </a:xfrm>
          <a:prstGeom prst="rect">
            <a:avLst/>
          </a:prstGeom>
        </p:spPr>
        <p:txBody>
          <a:bodyPr>
            <a:spAutoFit/>
          </a:bodyPr>
          <a:lstStyle/>
          <a:p>
            <a:r>
              <a:rPr lang="de-DE" dirty="0">
                <a:hlinkClick r:id="rId3"/>
              </a:rPr>
              <a:t>http://reports.weforum.org/global-competitiveness-report-2015-2016/economies/#economy=CHE</a:t>
            </a:r>
            <a:endParaRPr lang="de-DE" dirty="0"/>
          </a:p>
        </p:txBody>
      </p:sp>
      <p:sp>
        <p:nvSpPr>
          <p:cNvPr id="4" name="Rechteck 3"/>
          <p:cNvSpPr/>
          <p:nvPr/>
        </p:nvSpPr>
        <p:spPr>
          <a:xfrm>
            <a:off x="611560" y="3284984"/>
            <a:ext cx="4572000" cy="923330"/>
          </a:xfrm>
          <a:prstGeom prst="rect">
            <a:avLst/>
          </a:prstGeom>
        </p:spPr>
        <p:txBody>
          <a:bodyPr>
            <a:spAutoFit/>
          </a:bodyPr>
          <a:lstStyle/>
          <a:p>
            <a:r>
              <a:rPr lang="de-DE" dirty="0">
                <a:hlinkClick r:id="rId4"/>
              </a:rPr>
              <a:t>http://reports.weforum.org/global-competitiveness-report-2015-2016/economies/#economy=CHN</a:t>
            </a:r>
            <a:endParaRPr lang="de-DE" dirty="0"/>
          </a:p>
        </p:txBody>
      </p:sp>
      <p:sp>
        <p:nvSpPr>
          <p:cNvPr id="5" name="Rechteck 4"/>
          <p:cNvSpPr/>
          <p:nvPr/>
        </p:nvSpPr>
        <p:spPr>
          <a:xfrm>
            <a:off x="611560" y="4725144"/>
            <a:ext cx="4572000" cy="923330"/>
          </a:xfrm>
          <a:prstGeom prst="rect">
            <a:avLst/>
          </a:prstGeom>
        </p:spPr>
        <p:txBody>
          <a:bodyPr>
            <a:spAutoFit/>
          </a:bodyPr>
          <a:lstStyle/>
          <a:p>
            <a:r>
              <a:rPr lang="de-DE" dirty="0">
                <a:hlinkClick r:id="rId5"/>
              </a:rPr>
              <a:t>http://reports.weforum.org/global-competitiveness-report-2015-2016/economies/#economy=DEU</a:t>
            </a:r>
            <a:endParaRPr lang="de-DE" dirty="0"/>
          </a:p>
        </p:txBody>
      </p:sp>
    </p:spTree>
    <p:extLst>
      <p:ext uri="{BB962C8B-B14F-4D97-AF65-F5344CB8AC3E}">
        <p14:creationId xmlns:p14="http://schemas.microsoft.com/office/powerpoint/2010/main" val="22773641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58204" cy="582594"/>
          </a:xfrm>
        </p:spPr>
        <p:txBody>
          <a:bodyPr>
            <a:normAutofit fontScale="90000"/>
          </a:bodyPr>
          <a:lstStyle/>
          <a:p>
            <a:r>
              <a:rPr lang="de-DE" dirty="0"/>
              <a:t>Export Imports 2010 </a:t>
            </a:r>
            <a:r>
              <a:rPr lang="de-DE" dirty="0" err="1"/>
              <a:t>est</a:t>
            </a:r>
            <a:r>
              <a:rPr lang="de-DE" dirty="0"/>
              <a:t>. CIA </a:t>
            </a:r>
            <a:r>
              <a:rPr lang="de-DE" dirty="0" err="1"/>
              <a:t>mio</a:t>
            </a:r>
            <a:r>
              <a:rPr lang="de-DE" dirty="0"/>
              <a:t> US$</a:t>
            </a:r>
          </a:p>
        </p:txBody>
      </p:sp>
      <p:sp>
        <p:nvSpPr>
          <p:cNvPr id="4" name="Inhaltsplatzhalter 3"/>
          <p:cNvSpPr>
            <a:spLocks noGrp="1"/>
          </p:cNvSpPr>
          <p:nvPr>
            <p:ph idx="1"/>
          </p:nvPr>
        </p:nvSpPr>
        <p:spPr>
          <a:xfrm>
            <a:off x="5214942" y="1428736"/>
            <a:ext cx="3071834" cy="4811715"/>
          </a:xfrm>
        </p:spPr>
        <p:txBody>
          <a:bodyPr>
            <a:noAutofit/>
          </a:bodyPr>
          <a:lstStyle/>
          <a:p>
            <a:pPr>
              <a:buNone/>
            </a:pPr>
            <a:r>
              <a:rPr lang="de-DE" sz="1000" dirty="0"/>
              <a:t>1 </a:t>
            </a:r>
            <a:r>
              <a:rPr lang="de-DE" sz="1000" b="1" dirty="0"/>
              <a:t>United States		</a:t>
            </a:r>
            <a:r>
              <a:rPr lang="de-DE" sz="1000" dirty="0"/>
              <a:t>1,936,000</a:t>
            </a:r>
          </a:p>
          <a:p>
            <a:pPr>
              <a:buNone/>
            </a:pPr>
            <a:r>
              <a:rPr lang="de-DE" sz="1000" dirty="0"/>
              <a:t>2 </a:t>
            </a:r>
            <a:r>
              <a:rPr lang="de-DE" sz="1000" b="1" dirty="0"/>
              <a:t>European Union</a:t>
            </a:r>
            <a:r>
              <a:rPr lang="de-DE" sz="1000" dirty="0"/>
              <a:t> 	1,690,000  (2008)</a:t>
            </a:r>
          </a:p>
          <a:p>
            <a:pPr>
              <a:buNone/>
            </a:pPr>
            <a:r>
              <a:rPr lang="de-DE" sz="1000" dirty="0"/>
              <a:t>3 </a:t>
            </a:r>
            <a:r>
              <a:rPr lang="de-DE" sz="1000" b="1" dirty="0"/>
              <a:t>China</a:t>
            </a:r>
            <a:r>
              <a:rPr lang="de-DE" sz="1000" dirty="0"/>
              <a:t>		1,327,000</a:t>
            </a:r>
          </a:p>
          <a:p>
            <a:pPr>
              <a:buNone/>
            </a:pPr>
            <a:r>
              <a:rPr lang="de-DE" sz="1000" dirty="0"/>
              <a:t>4 </a:t>
            </a:r>
            <a:r>
              <a:rPr lang="de-DE" sz="1000" b="1" dirty="0"/>
              <a:t>Germany</a:t>
            </a:r>
            <a:r>
              <a:rPr lang="de-DE" sz="1000" dirty="0"/>
              <a:t>		1,099,000</a:t>
            </a:r>
          </a:p>
          <a:p>
            <a:pPr>
              <a:buNone/>
            </a:pPr>
            <a:r>
              <a:rPr lang="de-DE" sz="1000" dirty="0"/>
              <a:t>5 </a:t>
            </a:r>
            <a:r>
              <a:rPr lang="de-DE" sz="1000" b="1" dirty="0"/>
              <a:t>Japan</a:t>
            </a:r>
            <a:r>
              <a:rPr lang="de-DE" sz="1000" dirty="0"/>
              <a:t>		    639,100</a:t>
            </a:r>
          </a:p>
          <a:p>
            <a:pPr>
              <a:buNone/>
            </a:pPr>
            <a:endParaRPr lang="de-DE" sz="1000" dirty="0"/>
          </a:p>
          <a:p>
            <a:pPr>
              <a:buNone/>
            </a:pPr>
            <a:r>
              <a:rPr lang="de-DE" sz="1000" dirty="0"/>
              <a:t>6 </a:t>
            </a:r>
            <a:r>
              <a:rPr lang="de-DE" sz="1000" b="1" dirty="0"/>
              <a:t>France</a:t>
            </a:r>
            <a:r>
              <a:rPr lang="de-DE" sz="1000" dirty="0"/>
              <a:t>		     590,500</a:t>
            </a:r>
          </a:p>
          <a:p>
            <a:pPr>
              <a:buNone/>
            </a:pPr>
            <a:r>
              <a:rPr lang="de-DE" sz="1000" dirty="0"/>
              <a:t>7 </a:t>
            </a:r>
            <a:r>
              <a:rPr lang="de-DE" sz="1000" b="1" dirty="0"/>
              <a:t>United </a:t>
            </a:r>
            <a:r>
              <a:rPr lang="de-DE" sz="1000" b="1" dirty="0" err="1"/>
              <a:t>Kingdom</a:t>
            </a:r>
            <a:r>
              <a:rPr lang="de-DE" sz="1000" dirty="0"/>
              <a:t>      	     561,600</a:t>
            </a:r>
          </a:p>
          <a:p>
            <a:pPr>
              <a:buNone/>
            </a:pPr>
            <a:r>
              <a:rPr lang="de-DE" sz="1000" dirty="0"/>
              <a:t>8 </a:t>
            </a:r>
            <a:r>
              <a:rPr lang="de-DE" sz="1000" b="1" dirty="0" err="1"/>
              <a:t>Italy</a:t>
            </a:r>
            <a:r>
              <a:rPr lang="de-DE" sz="1000" dirty="0"/>
              <a:t>                           	     473,100</a:t>
            </a:r>
          </a:p>
          <a:p>
            <a:pPr>
              <a:buNone/>
            </a:pPr>
            <a:r>
              <a:rPr lang="de-DE" sz="1000" dirty="0"/>
              <a:t>9 </a:t>
            </a:r>
            <a:r>
              <a:rPr lang="de-DE" sz="1000" b="1" dirty="0"/>
              <a:t>Hong Kong</a:t>
            </a:r>
            <a:r>
              <a:rPr lang="de-DE" sz="1000" dirty="0"/>
              <a:t>                 	     437,000</a:t>
            </a:r>
          </a:p>
          <a:p>
            <a:pPr>
              <a:buNone/>
            </a:pPr>
            <a:r>
              <a:rPr lang="de-DE" sz="1000" dirty="0"/>
              <a:t>10 </a:t>
            </a:r>
            <a:r>
              <a:rPr lang="de-DE" sz="1000" b="1" dirty="0" err="1"/>
              <a:t>Netherlands</a:t>
            </a:r>
            <a:r>
              <a:rPr lang="de-DE" sz="1000" dirty="0"/>
              <a:t>            	     429,000</a:t>
            </a:r>
          </a:p>
          <a:p>
            <a:pPr>
              <a:buNone/>
            </a:pPr>
            <a:endParaRPr lang="de-DE" sz="1000" dirty="0"/>
          </a:p>
          <a:p>
            <a:pPr>
              <a:buNone/>
            </a:pPr>
            <a:r>
              <a:rPr lang="de-DE" sz="1000" dirty="0"/>
              <a:t>11 </a:t>
            </a:r>
            <a:r>
              <a:rPr lang="de-DE" sz="1000" b="1" dirty="0"/>
              <a:t>Korea, South</a:t>
            </a:r>
            <a:r>
              <a:rPr lang="de-DE" sz="1000" dirty="0"/>
              <a:t> 		     422,400</a:t>
            </a:r>
          </a:p>
          <a:p>
            <a:pPr>
              <a:buNone/>
            </a:pPr>
            <a:r>
              <a:rPr lang="de-DE" sz="1000" dirty="0"/>
              <a:t>12 </a:t>
            </a:r>
            <a:r>
              <a:rPr lang="de-DE" sz="1000" b="1" dirty="0"/>
              <a:t>Canada</a:t>
            </a:r>
            <a:r>
              <a:rPr lang="de-DE" sz="1000" dirty="0"/>
              <a:t> 		     401,000</a:t>
            </a:r>
          </a:p>
          <a:p>
            <a:pPr>
              <a:buNone/>
            </a:pPr>
            <a:r>
              <a:rPr lang="de-DE" sz="1000" dirty="0"/>
              <a:t>13 </a:t>
            </a:r>
            <a:r>
              <a:rPr lang="de-DE" sz="1000" b="1" dirty="0" err="1"/>
              <a:t>India</a:t>
            </a:r>
            <a:r>
              <a:rPr lang="de-DE" sz="1000" dirty="0"/>
              <a:t> 		     359,000</a:t>
            </a:r>
          </a:p>
          <a:p>
            <a:pPr>
              <a:buNone/>
            </a:pPr>
            <a:r>
              <a:rPr lang="de-DE" sz="1000" dirty="0"/>
              <a:t>14 </a:t>
            </a:r>
            <a:r>
              <a:rPr lang="de-DE" sz="1000" b="1" dirty="0"/>
              <a:t>Spain</a:t>
            </a:r>
            <a:r>
              <a:rPr lang="de-DE" sz="1000" dirty="0"/>
              <a:t> 		     315,300</a:t>
            </a:r>
          </a:p>
          <a:p>
            <a:pPr>
              <a:buNone/>
            </a:pPr>
            <a:r>
              <a:rPr lang="de-DE" sz="1000" dirty="0"/>
              <a:t>15 </a:t>
            </a:r>
            <a:r>
              <a:rPr lang="de-DE" sz="1000" b="1" dirty="0" err="1"/>
              <a:t>Singapore</a:t>
            </a:r>
            <a:r>
              <a:rPr lang="de-DE" sz="1000" dirty="0"/>
              <a:t> 		     310,400</a:t>
            </a:r>
          </a:p>
          <a:p>
            <a:pPr>
              <a:buNone/>
            </a:pPr>
            <a:endParaRPr lang="de-DE" sz="1000" dirty="0"/>
          </a:p>
          <a:p>
            <a:pPr>
              <a:buNone/>
            </a:pPr>
            <a:r>
              <a:rPr lang="de-DE" sz="1000" dirty="0"/>
              <a:t>16 </a:t>
            </a:r>
            <a:r>
              <a:rPr lang="de-DE" sz="1000" b="1" dirty="0"/>
              <a:t>Mexico</a:t>
            </a:r>
            <a:r>
              <a:rPr lang="de-DE" sz="1000" dirty="0"/>
              <a:t> 		     306,000</a:t>
            </a:r>
          </a:p>
          <a:p>
            <a:pPr>
              <a:buNone/>
            </a:pPr>
            <a:r>
              <a:rPr lang="de-DE" sz="1000" dirty="0"/>
              <a:t>17 </a:t>
            </a:r>
            <a:r>
              <a:rPr lang="de-DE" sz="1000" b="1" dirty="0" err="1"/>
              <a:t>Belgium</a:t>
            </a:r>
            <a:r>
              <a:rPr lang="de-DE" sz="1000" dirty="0"/>
              <a:t> 		      285,100</a:t>
            </a:r>
          </a:p>
          <a:p>
            <a:pPr>
              <a:buNone/>
            </a:pPr>
            <a:r>
              <a:rPr lang="de-DE" sz="1000" dirty="0"/>
              <a:t>18 </a:t>
            </a:r>
            <a:r>
              <a:rPr lang="de-DE" sz="1000" b="1" dirty="0"/>
              <a:t>Taiwan</a:t>
            </a:r>
            <a:r>
              <a:rPr lang="de-DE" sz="1000" dirty="0"/>
              <a:t> 		      251,400</a:t>
            </a:r>
          </a:p>
          <a:p>
            <a:pPr>
              <a:buNone/>
            </a:pPr>
            <a:r>
              <a:rPr lang="de-DE" sz="1000" dirty="0"/>
              <a:t>19 </a:t>
            </a:r>
            <a:r>
              <a:rPr lang="de-DE" sz="1000" b="1" dirty="0" err="1"/>
              <a:t>Russia</a:t>
            </a:r>
            <a:r>
              <a:rPr lang="de-DE" sz="1000" dirty="0"/>
              <a:t> 		      248,700</a:t>
            </a:r>
          </a:p>
          <a:p>
            <a:pPr>
              <a:buNone/>
            </a:pPr>
            <a:r>
              <a:rPr lang="de-DE" sz="1000" dirty="0"/>
              <a:t>20 </a:t>
            </a:r>
            <a:r>
              <a:rPr lang="de-DE" sz="1000" b="1" dirty="0" err="1"/>
              <a:t>Switzerland</a:t>
            </a:r>
            <a:r>
              <a:rPr lang="de-DE" sz="1000" dirty="0"/>
              <a:t> 		      226,300</a:t>
            </a:r>
          </a:p>
          <a:p>
            <a:pPr>
              <a:buNone/>
            </a:pPr>
            <a:endParaRPr lang="de-DE" sz="1000" dirty="0"/>
          </a:p>
          <a:p>
            <a:pPr>
              <a:buNone/>
            </a:pPr>
            <a:r>
              <a:rPr lang="de-DE" sz="1000" dirty="0"/>
              <a:t>21 </a:t>
            </a:r>
            <a:r>
              <a:rPr lang="de-DE" sz="1000" b="1" dirty="0" err="1"/>
              <a:t>Australia</a:t>
            </a:r>
            <a:r>
              <a:rPr lang="de-DE" sz="1000" b="1" dirty="0"/>
              <a:t>		   </a:t>
            </a:r>
            <a:r>
              <a:rPr lang="de-DE" sz="1000" dirty="0"/>
              <a:t>   195,200</a:t>
            </a:r>
          </a:p>
          <a:p>
            <a:pPr>
              <a:buNone/>
            </a:pPr>
            <a:r>
              <a:rPr lang="de-DE" sz="1000" dirty="0"/>
              <a:t>22 </a:t>
            </a:r>
            <a:r>
              <a:rPr lang="de-DE" sz="1000" b="1" dirty="0" err="1"/>
              <a:t>Brazil</a:t>
            </a:r>
            <a:r>
              <a:rPr lang="de-DE" sz="1000" b="1" dirty="0"/>
              <a:t>       		   </a:t>
            </a:r>
            <a:r>
              <a:rPr lang="de-DE" sz="1000" dirty="0"/>
              <a:t>   181,700</a:t>
            </a:r>
          </a:p>
          <a:p>
            <a:endParaRPr lang="de-DE" sz="1000" dirty="0"/>
          </a:p>
        </p:txBody>
      </p:sp>
      <p:sp>
        <p:nvSpPr>
          <p:cNvPr id="5" name="Inhaltsplatzhalter 3"/>
          <p:cNvSpPr txBox="1">
            <a:spLocks/>
          </p:cNvSpPr>
          <p:nvPr/>
        </p:nvSpPr>
        <p:spPr>
          <a:xfrm>
            <a:off x="785786" y="1124744"/>
            <a:ext cx="3354166" cy="5376090"/>
          </a:xfrm>
          <a:prstGeom prst="rect">
            <a:avLst/>
          </a:prstGeom>
        </p:spPr>
        <p:txBody>
          <a:bodyPr vert="horz" lIns="91440" tIns="45720" rIns="91440" bIns="45720" rtlCol="0">
            <a:normAutofit fontScale="850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lang="de-DE" sz="800" dirty="0"/>
          </a:p>
          <a:p>
            <a:pPr>
              <a:lnSpc>
                <a:spcPct val="150000"/>
              </a:lnSpc>
            </a:pPr>
            <a:r>
              <a:rPr lang="de-DE" sz="1100" dirty="0"/>
              <a:t>1 </a:t>
            </a:r>
            <a:r>
              <a:rPr lang="de-DE" sz="1100" b="1" dirty="0"/>
              <a:t>European Union</a:t>
            </a:r>
            <a:r>
              <a:rPr lang="de-DE" sz="1100" dirty="0"/>
              <a:t> 	                                     1,952,000  (2008)</a:t>
            </a:r>
          </a:p>
          <a:p>
            <a:pPr>
              <a:lnSpc>
                <a:spcPct val="150000"/>
              </a:lnSpc>
            </a:pPr>
            <a:r>
              <a:rPr lang="de-DE" sz="1100" dirty="0"/>
              <a:t>2 </a:t>
            </a:r>
            <a:r>
              <a:rPr lang="de-DE" sz="1100" b="1" dirty="0"/>
              <a:t>China</a:t>
            </a:r>
            <a:r>
              <a:rPr lang="de-DE" sz="1100" dirty="0"/>
              <a:t> 		 1,581,000</a:t>
            </a:r>
          </a:p>
          <a:p>
            <a:pPr>
              <a:lnSpc>
                <a:spcPct val="150000"/>
              </a:lnSpc>
            </a:pPr>
            <a:r>
              <a:rPr lang="de-DE" sz="1100" dirty="0"/>
              <a:t>3 </a:t>
            </a:r>
            <a:r>
              <a:rPr lang="de-DE" sz="1100" b="1" dirty="0"/>
              <a:t>Germany		 </a:t>
            </a:r>
            <a:r>
              <a:rPr lang="de-DE" sz="1100" dirty="0"/>
              <a:t>1,303,000</a:t>
            </a:r>
          </a:p>
          <a:p>
            <a:pPr>
              <a:lnSpc>
                <a:spcPct val="150000"/>
              </a:lnSpc>
            </a:pPr>
            <a:r>
              <a:rPr lang="de-DE" sz="1100" dirty="0"/>
              <a:t>4 </a:t>
            </a:r>
            <a:r>
              <a:rPr lang="de-DE" sz="1100" b="1" dirty="0"/>
              <a:t>United States</a:t>
            </a:r>
            <a:r>
              <a:rPr lang="de-DE" sz="1100" dirty="0"/>
              <a:t> 		 1,289,000</a:t>
            </a:r>
          </a:p>
          <a:p>
            <a:pPr>
              <a:lnSpc>
                <a:spcPct val="150000"/>
              </a:lnSpc>
            </a:pPr>
            <a:r>
              <a:rPr lang="de-DE" sz="1100" dirty="0"/>
              <a:t>5 </a:t>
            </a:r>
            <a:r>
              <a:rPr lang="de-DE" sz="1100" b="1" dirty="0"/>
              <a:t>Japan</a:t>
            </a:r>
            <a:r>
              <a:rPr lang="de-DE" sz="1100" dirty="0"/>
              <a:t> 		    765,200</a:t>
            </a:r>
          </a:p>
          <a:p>
            <a:pPr>
              <a:lnSpc>
                <a:spcPct val="150000"/>
              </a:lnSpc>
            </a:pPr>
            <a:endParaRPr lang="de-DE" sz="1100" dirty="0"/>
          </a:p>
          <a:p>
            <a:pPr>
              <a:lnSpc>
                <a:spcPct val="150000"/>
              </a:lnSpc>
            </a:pPr>
            <a:r>
              <a:rPr lang="de-DE" sz="1100" dirty="0"/>
              <a:t>6 </a:t>
            </a:r>
            <a:r>
              <a:rPr lang="de-DE" sz="1100" b="1" dirty="0"/>
              <a:t>France		     </a:t>
            </a:r>
            <a:r>
              <a:rPr lang="de-DE" sz="1100" dirty="0"/>
              <a:t>517,300</a:t>
            </a:r>
          </a:p>
          <a:p>
            <a:pPr>
              <a:lnSpc>
                <a:spcPct val="150000"/>
              </a:lnSpc>
            </a:pPr>
            <a:r>
              <a:rPr lang="de-DE" sz="1100" dirty="0"/>
              <a:t>7 </a:t>
            </a:r>
            <a:r>
              <a:rPr lang="de-DE" sz="1100" b="1" dirty="0" err="1"/>
              <a:t>Netherlands</a:t>
            </a:r>
            <a:r>
              <a:rPr lang="de-DE" sz="1100" dirty="0"/>
              <a:t>    		     485,900</a:t>
            </a:r>
          </a:p>
          <a:p>
            <a:pPr>
              <a:lnSpc>
                <a:spcPct val="150000"/>
              </a:lnSpc>
            </a:pPr>
            <a:r>
              <a:rPr lang="de-DE" sz="1100" dirty="0"/>
              <a:t>8 </a:t>
            </a:r>
            <a:r>
              <a:rPr lang="de-DE" sz="1100" b="1" dirty="0"/>
              <a:t>Korea, South</a:t>
            </a:r>
            <a:r>
              <a:rPr lang="de-DE" sz="1100" dirty="0"/>
              <a:t>     	                                         464,300</a:t>
            </a:r>
          </a:p>
          <a:p>
            <a:pPr>
              <a:lnSpc>
                <a:spcPct val="150000"/>
              </a:lnSpc>
            </a:pPr>
            <a:r>
              <a:rPr lang="de-DE" sz="1100" dirty="0"/>
              <a:t>9 </a:t>
            </a:r>
            <a:r>
              <a:rPr lang="de-DE" sz="1100" b="1" dirty="0" err="1"/>
              <a:t>Italy</a:t>
            </a:r>
            <a:r>
              <a:rPr lang="de-DE" sz="1100" dirty="0"/>
              <a:t>   		     448,400</a:t>
            </a:r>
          </a:p>
          <a:p>
            <a:pPr>
              <a:lnSpc>
                <a:spcPct val="150000"/>
              </a:lnSpc>
            </a:pPr>
            <a:r>
              <a:rPr lang="de-DE" sz="1100" dirty="0"/>
              <a:t>10 </a:t>
            </a:r>
            <a:r>
              <a:rPr lang="de-DE" sz="1100" b="1" dirty="0"/>
              <a:t>United </a:t>
            </a:r>
            <a:r>
              <a:rPr lang="de-DE" sz="1100" b="1" dirty="0" err="1"/>
              <a:t>Kingdom</a:t>
            </a:r>
            <a:r>
              <a:rPr lang="de-DE" sz="1100" b="1" dirty="0"/>
              <a:t>     	     </a:t>
            </a:r>
            <a:r>
              <a:rPr lang="de-DE" sz="1100" dirty="0"/>
              <a:t>410,300</a:t>
            </a:r>
          </a:p>
          <a:p>
            <a:pPr>
              <a:lnSpc>
                <a:spcPct val="150000"/>
              </a:lnSpc>
            </a:pPr>
            <a:endParaRPr lang="de-DE" sz="1100" dirty="0"/>
          </a:p>
          <a:p>
            <a:pPr>
              <a:lnSpc>
                <a:spcPct val="150000"/>
              </a:lnSpc>
            </a:pPr>
            <a:r>
              <a:rPr lang="de-DE" sz="1100" dirty="0"/>
              <a:t>11 </a:t>
            </a:r>
            <a:r>
              <a:rPr lang="de-DE" sz="1100" b="1" dirty="0" err="1"/>
              <a:t>Russia</a:t>
            </a:r>
            <a:r>
              <a:rPr lang="de-DE" sz="1100" dirty="0"/>
              <a:t> 		      400,100</a:t>
            </a:r>
          </a:p>
          <a:p>
            <a:pPr>
              <a:lnSpc>
                <a:spcPct val="150000"/>
              </a:lnSpc>
            </a:pPr>
            <a:r>
              <a:rPr lang="de-DE" sz="1100" dirty="0"/>
              <a:t>12 </a:t>
            </a:r>
            <a:r>
              <a:rPr lang="de-DE" sz="1100" b="1" dirty="0"/>
              <a:t>Canada</a:t>
            </a:r>
            <a:r>
              <a:rPr lang="de-DE" sz="1100" dirty="0"/>
              <a:t>                                                           392,700</a:t>
            </a:r>
          </a:p>
          <a:p>
            <a:pPr>
              <a:lnSpc>
                <a:spcPct val="150000"/>
              </a:lnSpc>
            </a:pPr>
            <a:r>
              <a:rPr lang="de-DE" sz="1100" dirty="0"/>
              <a:t>13 </a:t>
            </a:r>
            <a:r>
              <a:rPr lang="de-DE" sz="1100" b="1" dirty="0"/>
              <a:t>Hong Kong</a:t>
            </a:r>
            <a:r>
              <a:rPr lang="de-DE" sz="1100" dirty="0"/>
              <a:t>                                                     388,600</a:t>
            </a:r>
          </a:p>
          <a:p>
            <a:pPr>
              <a:lnSpc>
                <a:spcPct val="150000"/>
              </a:lnSpc>
            </a:pPr>
            <a:r>
              <a:rPr lang="de-DE" sz="1100" dirty="0"/>
              <a:t>14 </a:t>
            </a:r>
            <a:r>
              <a:rPr lang="de-DE" sz="1100" b="1" dirty="0" err="1"/>
              <a:t>Singapore</a:t>
            </a:r>
            <a:r>
              <a:rPr lang="de-DE" sz="1100" b="1" dirty="0"/>
              <a:t>                                                      </a:t>
            </a:r>
            <a:r>
              <a:rPr lang="de-DE" sz="1100" dirty="0"/>
              <a:t>358,400</a:t>
            </a:r>
          </a:p>
          <a:p>
            <a:pPr>
              <a:lnSpc>
                <a:spcPct val="150000"/>
              </a:lnSpc>
            </a:pPr>
            <a:r>
              <a:rPr lang="de-DE" sz="1100" dirty="0"/>
              <a:t>15 </a:t>
            </a:r>
            <a:r>
              <a:rPr lang="de-DE" sz="1100" b="1" dirty="0"/>
              <a:t>Mexico</a:t>
            </a:r>
            <a:r>
              <a:rPr lang="de-DE" sz="1100" dirty="0"/>
              <a:t>                                                           298,500</a:t>
            </a:r>
          </a:p>
          <a:p>
            <a:pPr>
              <a:lnSpc>
                <a:spcPct val="150000"/>
              </a:lnSpc>
            </a:pPr>
            <a:endParaRPr lang="de-DE" sz="1100" dirty="0"/>
          </a:p>
          <a:p>
            <a:pPr>
              <a:lnSpc>
                <a:spcPct val="150000"/>
              </a:lnSpc>
            </a:pPr>
            <a:r>
              <a:rPr lang="de-DE" sz="1100" dirty="0"/>
              <a:t>16 </a:t>
            </a:r>
            <a:r>
              <a:rPr lang="de-DE" sz="1100" b="1" dirty="0" err="1"/>
              <a:t>Belgium</a:t>
            </a:r>
            <a:r>
              <a:rPr lang="de-DE" sz="1100" b="1" dirty="0"/>
              <a:t> 		      </a:t>
            </a:r>
            <a:r>
              <a:rPr lang="de-DE" sz="1100" dirty="0"/>
              <a:t>284,200</a:t>
            </a:r>
          </a:p>
          <a:p>
            <a:pPr>
              <a:lnSpc>
                <a:spcPct val="150000"/>
              </a:lnSpc>
            </a:pPr>
            <a:r>
              <a:rPr lang="de-DE" sz="1100" dirty="0"/>
              <a:t>17 </a:t>
            </a:r>
            <a:r>
              <a:rPr lang="de-DE" sz="1100" b="1" dirty="0"/>
              <a:t>Taiwan</a:t>
            </a:r>
            <a:r>
              <a:rPr lang="de-DE" sz="1100" dirty="0"/>
              <a:t>                                                          274,400</a:t>
            </a:r>
          </a:p>
          <a:p>
            <a:pPr>
              <a:lnSpc>
                <a:spcPct val="150000"/>
              </a:lnSpc>
            </a:pPr>
            <a:r>
              <a:rPr lang="de-DE" sz="1100" dirty="0"/>
              <a:t>18 </a:t>
            </a:r>
            <a:r>
              <a:rPr lang="de-DE" sz="1100" b="1" dirty="0"/>
              <a:t>Spain</a:t>
            </a:r>
            <a:r>
              <a:rPr lang="de-DE" sz="1100" dirty="0"/>
              <a:t>                                                              253,000</a:t>
            </a:r>
          </a:p>
          <a:p>
            <a:pPr>
              <a:lnSpc>
                <a:spcPct val="150000"/>
              </a:lnSpc>
            </a:pPr>
            <a:r>
              <a:rPr lang="de-DE" sz="1100" dirty="0"/>
              <a:t>19 </a:t>
            </a:r>
            <a:r>
              <a:rPr lang="de-DE" sz="1100" b="1" dirty="0"/>
              <a:t>Saudi </a:t>
            </a:r>
            <a:r>
              <a:rPr lang="de-DE" sz="1100" b="1" dirty="0" err="1"/>
              <a:t>Arabia</a:t>
            </a:r>
            <a:r>
              <a:rPr lang="de-DE" sz="1100" dirty="0"/>
              <a:t>                                                237,900</a:t>
            </a:r>
          </a:p>
          <a:p>
            <a:pPr>
              <a:lnSpc>
                <a:spcPct val="150000"/>
              </a:lnSpc>
            </a:pPr>
            <a:r>
              <a:rPr lang="de-DE" sz="1100" dirty="0"/>
              <a:t>20 </a:t>
            </a:r>
            <a:r>
              <a:rPr lang="de-DE" sz="1100" b="1" dirty="0" err="1"/>
              <a:t>Switzerland</a:t>
            </a:r>
            <a:r>
              <a:rPr lang="de-DE" sz="1100" dirty="0"/>
              <a:t>                                                  232,600</a:t>
            </a:r>
          </a:p>
          <a:p>
            <a:pPr>
              <a:lnSpc>
                <a:spcPct val="150000"/>
              </a:lnSpc>
            </a:pPr>
            <a:endParaRPr lang="de-DE" sz="1100" dirty="0"/>
          </a:p>
          <a:p>
            <a:pPr>
              <a:lnSpc>
                <a:spcPct val="150000"/>
              </a:lnSpc>
            </a:pPr>
            <a:r>
              <a:rPr lang="de-DE" sz="1100" dirty="0"/>
              <a:t>21 </a:t>
            </a:r>
            <a:r>
              <a:rPr lang="de-DE" sz="1100" b="1" dirty="0" err="1"/>
              <a:t>India</a:t>
            </a:r>
            <a:r>
              <a:rPr lang="de-DE" sz="1100" dirty="0"/>
              <a:t>                                                              225,400</a:t>
            </a:r>
          </a:p>
          <a:p>
            <a:pPr>
              <a:lnSpc>
                <a:spcPct val="150000"/>
              </a:lnSpc>
            </a:pPr>
            <a:r>
              <a:rPr lang="de-DE" sz="1100" dirty="0"/>
              <a:t>22 </a:t>
            </a:r>
            <a:r>
              <a:rPr lang="de-DE" sz="1100" b="1" dirty="0" err="1"/>
              <a:t>Australia</a:t>
            </a:r>
            <a:r>
              <a:rPr lang="de-DE" sz="1100" dirty="0"/>
              <a:t>                                                      210,900</a:t>
            </a:r>
          </a:p>
          <a:p>
            <a:pPr>
              <a:lnSpc>
                <a:spcPct val="150000"/>
              </a:lnSpc>
            </a:pPr>
            <a:endParaRPr lang="de-DE" sz="1100" dirty="0"/>
          </a:p>
          <a:p>
            <a:pPr marL="342900" marR="0" lvl="0" indent="-342900" defTabSz="914400" rtl="0" eaLnBrk="1" fontAlgn="auto" latinLnBrk="0" hangingPunct="1">
              <a:lnSpc>
                <a:spcPct val="150000"/>
              </a:lnSpc>
              <a:spcBef>
                <a:spcPct val="20000"/>
              </a:spcBef>
              <a:spcAft>
                <a:spcPts val="0"/>
              </a:spcAft>
              <a:buClrTx/>
              <a:buSzTx/>
              <a:buFont typeface="Arial" pitchFamily="34" charset="0"/>
              <a:buChar char="•"/>
              <a:tabLst/>
              <a:defRPr/>
            </a:pPr>
            <a:endParaRPr kumimoji="0" lang="de-DE"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feld 5"/>
          <p:cNvSpPr txBox="1"/>
          <p:nvPr/>
        </p:nvSpPr>
        <p:spPr>
          <a:xfrm>
            <a:off x="5214942" y="857232"/>
            <a:ext cx="2500330" cy="369332"/>
          </a:xfrm>
          <a:prstGeom prst="rect">
            <a:avLst/>
          </a:prstGeom>
          <a:noFill/>
        </p:spPr>
        <p:txBody>
          <a:bodyPr wrap="square" rtlCol="0">
            <a:spAutoFit/>
          </a:bodyPr>
          <a:lstStyle/>
          <a:p>
            <a:r>
              <a:rPr lang="de-DE" dirty="0"/>
              <a:t>Imports</a:t>
            </a:r>
          </a:p>
        </p:txBody>
      </p:sp>
      <p:sp>
        <p:nvSpPr>
          <p:cNvPr id="7" name="Textfeld 6"/>
          <p:cNvSpPr txBox="1"/>
          <p:nvPr/>
        </p:nvSpPr>
        <p:spPr>
          <a:xfrm>
            <a:off x="1357290" y="857232"/>
            <a:ext cx="2500330" cy="369332"/>
          </a:xfrm>
          <a:prstGeom prst="rect">
            <a:avLst/>
          </a:prstGeom>
          <a:noFill/>
        </p:spPr>
        <p:txBody>
          <a:bodyPr wrap="square" rtlCol="0">
            <a:spAutoFit/>
          </a:bodyPr>
          <a:lstStyle/>
          <a:p>
            <a:r>
              <a:rPr lang="de-DE" dirty="0"/>
              <a:t>Exports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3074" name="Picture 2" descr="H:\Dokumente und Einstellungen\Japaninfo\Favoriten\Eigene Dateien\Eigene Bilder\SCIchart2.png"/>
          <p:cNvPicPr>
            <a:picLocks noChangeAspect="1" noChangeArrowheads="1"/>
          </p:cNvPicPr>
          <p:nvPr/>
        </p:nvPicPr>
        <p:blipFill>
          <a:blip r:embed="rId2"/>
          <a:srcRect/>
          <a:stretch>
            <a:fillRect/>
          </a:stretch>
        </p:blipFill>
        <p:spPr bwMode="auto">
          <a:xfrm>
            <a:off x="285720" y="214290"/>
            <a:ext cx="8358278" cy="6915150"/>
          </a:xfrm>
          <a:prstGeom prst="rect">
            <a:avLst/>
          </a:prstGeom>
          <a:noFill/>
        </p:spPr>
      </p:pic>
      <p:sp>
        <p:nvSpPr>
          <p:cNvPr id="4" name="Textfeld 3"/>
          <p:cNvSpPr txBox="1"/>
          <p:nvPr/>
        </p:nvSpPr>
        <p:spPr>
          <a:xfrm>
            <a:off x="1619672" y="0"/>
            <a:ext cx="5616624" cy="369332"/>
          </a:xfrm>
          <a:prstGeom prst="rect">
            <a:avLst/>
          </a:prstGeom>
          <a:noFill/>
        </p:spPr>
        <p:txBody>
          <a:bodyPr wrap="square" rtlCol="0">
            <a:spAutoFit/>
          </a:bodyPr>
          <a:lstStyle/>
          <a:p>
            <a:r>
              <a:rPr lang="de-DE" dirty="0"/>
              <a:t>Global </a:t>
            </a:r>
            <a:r>
              <a:rPr lang="de-DE" dirty="0" err="1"/>
              <a:t>Competitiveness</a:t>
            </a:r>
            <a:r>
              <a:rPr lang="de-DE" dirty="0"/>
              <a:t> Index</a:t>
            </a:r>
          </a:p>
        </p:txBody>
      </p:sp>
      <p:sp>
        <p:nvSpPr>
          <p:cNvPr id="5" name="Textfeld 4"/>
          <p:cNvSpPr txBox="1"/>
          <p:nvPr/>
        </p:nvSpPr>
        <p:spPr>
          <a:xfrm>
            <a:off x="4644008" y="4221088"/>
            <a:ext cx="4171470" cy="923330"/>
          </a:xfrm>
          <a:prstGeom prst="rect">
            <a:avLst/>
          </a:prstGeom>
          <a:solidFill>
            <a:schemeClr val="bg1"/>
          </a:solidFill>
        </p:spPr>
        <p:txBody>
          <a:bodyPr wrap="square" rtlCol="0">
            <a:spAutoFit/>
          </a:bodyPr>
          <a:lstStyle/>
          <a:p>
            <a:r>
              <a:rPr lang="de-DE" dirty="0"/>
              <a:t>           N(0-14 </a:t>
            </a:r>
            <a:r>
              <a:rPr lang="de-DE" dirty="0" err="1"/>
              <a:t>years</a:t>
            </a:r>
            <a:r>
              <a:rPr lang="de-DE" dirty="0"/>
              <a:t>) +N(</a:t>
            </a:r>
            <a:r>
              <a:rPr lang="de-DE" dirty="0" err="1"/>
              <a:t>over</a:t>
            </a:r>
            <a:r>
              <a:rPr lang="de-DE" dirty="0"/>
              <a:t> 65 </a:t>
            </a:r>
            <a:r>
              <a:rPr lang="de-DE" dirty="0" err="1"/>
              <a:t>years</a:t>
            </a:r>
            <a:r>
              <a:rPr lang="de-DE" dirty="0"/>
              <a:t>)</a:t>
            </a:r>
          </a:p>
          <a:p>
            <a:r>
              <a:rPr lang="de-DE" dirty="0"/>
              <a:t>  DR=  </a:t>
            </a:r>
          </a:p>
          <a:p>
            <a:r>
              <a:rPr lang="de-DE" dirty="0"/>
              <a:t>                              N(15-64 </a:t>
            </a:r>
            <a:r>
              <a:rPr lang="de-DE"/>
              <a:t>years)      </a:t>
            </a:r>
            <a:endParaRPr lang="de-DE" dirty="0"/>
          </a:p>
        </p:txBody>
      </p:sp>
      <p:cxnSp>
        <p:nvCxnSpPr>
          <p:cNvPr id="7" name="Gerader Verbinder 6"/>
          <p:cNvCxnSpPr/>
          <p:nvPr/>
        </p:nvCxnSpPr>
        <p:spPr>
          <a:xfrm>
            <a:off x="5292080" y="4725144"/>
            <a:ext cx="316835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dirty="0"/>
          </a:p>
        </p:txBody>
      </p:sp>
      <p:pic>
        <p:nvPicPr>
          <p:cNvPr id="4098" name="Picture 2" descr="H:\Dokumente und Einstellungen\Japaninfo\Favoriten\Eigene Dateien\Eigene Bilder\SCIchart1.png"/>
          <p:cNvPicPr>
            <a:picLocks noChangeAspect="1" noChangeArrowheads="1"/>
          </p:cNvPicPr>
          <p:nvPr/>
        </p:nvPicPr>
        <p:blipFill>
          <a:blip r:embed="rId2"/>
          <a:srcRect/>
          <a:stretch>
            <a:fillRect/>
          </a:stretch>
        </p:blipFill>
        <p:spPr bwMode="auto">
          <a:xfrm>
            <a:off x="0" y="33340"/>
            <a:ext cx="8858344" cy="682466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lstStyle/>
          <a:p>
            <a:r>
              <a:rPr lang="de-DE" dirty="0" err="1"/>
              <a:t>Why</a:t>
            </a:r>
            <a:r>
              <a:rPr lang="de-DE" dirty="0"/>
              <a:t> Silicon Valley?</a:t>
            </a:r>
          </a:p>
        </p:txBody>
      </p:sp>
      <p:sp>
        <p:nvSpPr>
          <p:cNvPr id="3" name="Inhaltsplatzhalter 2"/>
          <p:cNvSpPr>
            <a:spLocks noGrp="1"/>
          </p:cNvSpPr>
          <p:nvPr>
            <p:ph idx="1"/>
          </p:nvPr>
        </p:nvSpPr>
        <p:spPr/>
        <p:txBody>
          <a:bodyPr/>
          <a:lstStyle/>
          <a:p>
            <a:endParaRPr lang="de-DE" dirty="0"/>
          </a:p>
        </p:txBody>
      </p:sp>
      <p:pic>
        <p:nvPicPr>
          <p:cNvPr id="4098" name="Picture 2" descr="H:\Dokumente und Einstellungen\Japaninfo\Favoriten\Eigene Dateien\Eigene Bilder\silicon-valley.jpg"/>
          <p:cNvPicPr>
            <a:picLocks noChangeAspect="1" noChangeArrowheads="1"/>
          </p:cNvPicPr>
          <p:nvPr/>
        </p:nvPicPr>
        <p:blipFill>
          <a:blip r:embed="rId2"/>
          <a:srcRect/>
          <a:stretch>
            <a:fillRect/>
          </a:stretch>
        </p:blipFill>
        <p:spPr bwMode="auto">
          <a:xfrm>
            <a:off x="0" y="1214422"/>
            <a:ext cx="6770170" cy="5429288"/>
          </a:xfrm>
          <a:prstGeom prst="rect">
            <a:avLst/>
          </a:prstGeom>
          <a:noFill/>
        </p:spPr>
      </p:pic>
      <p:pic>
        <p:nvPicPr>
          <p:cNvPr id="4099" name="Picture 3" descr="H:\Dokumente und Einstellungen\Japaninfo\Favoriten\Eigene Dateien\Eigene Bilder\SiliconValleyMap.gif"/>
          <p:cNvPicPr>
            <a:picLocks noChangeAspect="1" noChangeArrowheads="1"/>
          </p:cNvPicPr>
          <p:nvPr/>
        </p:nvPicPr>
        <p:blipFill>
          <a:blip r:embed="rId3"/>
          <a:srcRect/>
          <a:stretch>
            <a:fillRect/>
          </a:stretch>
        </p:blipFill>
        <p:spPr bwMode="auto">
          <a:xfrm>
            <a:off x="5072066" y="1214422"/>
            <a:ext cx="3902674" cy="542928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Clusters</a:t>
            </a:r>
          </a:p>
        </p:txBody>
      </p:sp>
      <p:sp>
        <p:nvSpPr>
          <p:cNvPr id="3" name="Inhaltsplatzhalter 2"/>
          <p:cNvSpPr>
            <a:spLocks noGrp="1"/>
          </p:cNvSpPr>
          <p:nvPr>
            <p:ph idx="1"/>
          </p:nvPr>
        </p:nvSpPr>
        <p:spPr>
          <a:xfrm>
            <a:off x="500034" y="1071546"/>
            <a:ext cx="8186766" cy="5500726"/>
          </a:xfrm>
        </p:spPr>
        <p:txBody>
          <a:bodyPr/>
          <a:lstStyle/>
          <a:p>
            <a:r>
              <a:rPr lang="de-DE" dirty="0"/>
              <a:t>Producers </a:t>
            </a:r>
            <a:r>
              <a:rPr lang="de-DE" dirty="0" err="1"/>
              <a:t>of</a:t>
            </a:r>
            <a:r>
              <a:rPr lang="de-DE" dirty="0"/>
              <a:t> </a:t>
            </a:r>
            <a:r>
              <a:rPr lang="de-DE" dirty="0" err="1"/>
              <a:t>similar</a:t>
            </a:r>
            <a:r>
              <a:rPr lang="de-DE" dirty="0"/>
              <a:t> </a:t>
            </a:r>
            <a:r>
              <a:rPr lang="de-DE" dirty="0" err="1"/>
              <a:t>products</a:t>
            </a:r>
            <a:r>
              <a:rPr lang="de-DE" dirty="0"/>
              <a:t> </a:t>
            </a:r>
            <a:r>
              <a:rPr lang="de-DE" dirty="0" err="1"/>
              <a:t>trend</a:t>
            </a:r>
            <a:r>
              <a:rPr lang="de-DE" dirty="0"/>
              <a:t> </a:t>
            </a:r>
            <a:r>
              <a:rPr lang="de-DE" dirty="0" err="1"/>
              <a:t>to</a:t>
            </a:r>
            <a:r>
              <a:rPr lang="de-DE" dirty="0"/>
              <a:t> </a:t>
            </a:r>
            <a:r>
              <a:rPr lang="de-DE" dirty="0" err="1"/>
              <a:t>be</a:t>
            </a:r>
            <a:r>
              <a:rPr lang="de-DE" dirty="0"/>
              <a:t> in </a:t>
            </a:r>
            <a:r>
              <a:rPr lang="de-DE" dirty="0" err="1"/>
              <a:t>the</a:t>
            </a:r>
            <a:r>
              <a:rPr lang="de-DE" dirty="0"/>
              <a:t> same </a:t>
            </a:r>
            <a:r>
              <a:rPr lang="de-DE" dirty="0" err="1"/>
              <a:t>region</a:t>
            </a:r>
            <a:r>
              <a:rPr lang="de-DE" dirty="0"/>
              <a:t>. </a:t>
            </a:r>
            <a:r>
              <a:rPr lang="de-DE" dirty="0" err="1"/>
              <a:t>Why</a:t>
            </a:r>
            <a:r>
              <a:rPr lang="de-DE" dirty="0"/>
              <a:t>?</a:t>
            </a:r>
          </a:p>
          <a:p>
            <a:pPr>
              <a:buNone/>
            </a:pPr>
            <a:r>
              <a:rPr lang="de-DE" dirty="0">
                <a:solidFill>
                  <a:srgbClr val="FF0000"/>
                </a:solidFill>
              </a:rPr>
              <a:t>    Advantages:</a:t>
            </a:r>
          </a:p>
          <a:p>
            <a:r>
              <a:rPr lang="de-DE" dirty="0" err="1"/>
              <a:t>Suppliers</a:t>
            </a:r>
            <a:r>
              <a:rPr lang="de-DE" dirty="0"/>
              <a:t> </a:t>
            </a:r>
            <a:r>
              <a:rPr lang="de-DE" dirty="0" err="1"/>
              <a:t>are</a:t>
            </a:r>
            <a:r>
              <a:rPr lang="de-DE" dirty="0"/>
              <a:t> also </a:t>
            </a:r>
            <a:r>
              <a:rPr lang="de-DE" dirty="0" err="1"/>
              <a:t>there</a:t>
            </a:r>
            <a:endParaRPr lang="de-DE" dirty="0"/>
          </a:p>
          <a:p>
            <a:r>
              <a:rPr lang="de-DE" dirty="0" err="1"/>
              <a:t>Specialized</a:t>
            </a:r>
            <a:r>
              <a:rPr lang="de-DE" dirty="0"/>
              <a:t> </a:t>
            </a:r>
            <a:r>
              <a:rPr lang="de-DE" dirty="0" err="1"/>
              <a:t>workers</a:t>
            </a:r>
            <a:r>
              <a:rPr lang="de-DE" dirty="0"/>
              <a:t> </a:t>
            </a:r>
            <a:r>
              <a:rPr lang="de-DE" dirty="0" err="1"/>
              <a:t>are</a:t>
            </a:r>
            <a:r>
              <a:rPr lang="de-DE" dirty="0"/>
              <a:t> </a:t>
            </a:r>
            <a:r>
              <a:rPr lang="de-DE" dirty="0" err="1"/>
              <a:t>available</a:t>
            </a:r>
            <a:endParaRPr lang="de-DE" dirty="0"/>
          </a:p>
          <a:p>
            <a:r>
              <a:rPr lang="de-DE" dirty="0" err="1"/>
              <a:t>Ideas</a:t>
            </a:r>
            <a:r>
              <a:rPr lang="de-DE" dirty="0"/>
              <a:t> </a:t>
            </a:r>
            <a:r>
              <a:rPr lang="de-DE" dirty="0" err="1"/>
              <a:t>can</a:t>
            </a:r>
            <a:r>
              <a:rPr lang="de-DE" dirty="0"/>
              <a:t> </a:t>
            </a:r>
            <a:r>
              <a:rPr lang="de-DE" dirty="0" err="1"/>
              <a:t>spread</a:t>
            </a:r>
            <a:r>
              <a:rPr lang="de-DE" dirty="0"/>
              <a:t> </a:t>
            </a:r>
            <a:r>
              <a:rPr lang="de-DE" dirty="0" err="1"/>
              <a:t>easily</a:t>
            </a:r>
            <a:endParaRPr lang="de-DE" dirty="0"/>
          </a:p>
          <a:p>
            <a:pPr>
              <a:buNone/>
            </a:pPr>
            <a:r>
              <a:rPr lang="de-DE" dirty="0">
                <a:solidFill>
                  <a:srgbClr val="FF0000"/>
                </a:solidFill>
              </a:rPr>
              <a:t>    </a:t>
            </a:r>
            <a:r>
              <a:rPr lang="de-DE" dirty="0" err="1">
                <a:solidFill>
                  <a:srgbClr val="FF0000"/>
                </a:solidFill>
              </a:rPr>
              <a:t>Disadvantages</a:t>
            </a:r>
            <a:r>
              <a:rPr lang="de-DE" dirty="0">
                <a:solidFill>
                  <a:srgbClr val="FF0000"/>
                </a:solidFill>
              </a:rPr>
              <a:t>:</a:t>
            </a:r>
          </a:p>
          <a:p>
            <a:r>
              <a:rPr lang="de-DE" dirty="0" err="1"/>
              <a:t>Costs</a:t>
            </a:r>
            <a:r>
              <a:rPr lang="de-DE" dirty="0"/>
              <a:t> </a:t>
            </a:r>
            <a:r>
              <a:rPr lang="de-DE" dirty="0" err="1"/>
              <a:t>are</a:t>
            </a:r>
            <a:r>
              <a:rPr lang="de-DE" dirty="0"/>
              <a:t> </a:t>
            </a:r>
            <a:r>
              <a:rPr lang="de-DE" dirty="0" err="1"/>
              <a:t>higher</a:t>
            </a:r>
            <a:endParaRPr 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dirty="0" err="1"/>
              <a:t>Given</a:t>
            </a:r>
            <a:r>
              <a:rPr lang="de-DE" sz="2800" dirty="0"/>
              <a:t> a </a:t>
            </a:r>
            <a:r>
              <a:rPr lang="de-DE" sz="2800" dirty="0" err="1"/>
              <a:t>country</a:t>
            </a:r>
            <a:r>
              <a:rPr lang="de-DE" sz="2800" dirty="0"/>
              <a:t>: </a:t>
            </a:r>
            <a:r>
              <a:rPr lang="de-DE" sz="2800" dirty="0" err="1"/>
              <a:t>Where</a:t>
            </a:r>
            <a:r>
              <a:rPr lang="de-DE" sz="2800" dirty="0"/>
              <a:t> </a:t>
            </a:r>
            <a:r>
              <a:rPr lang="de-DE" sz="2800" dirty="0" err="1"/>
              <a:t>are</a:t>
            </a:r>
            <a:r>
              <a:rPr lang="de-DE" sz="2800" dirty="0"/>
              <a:t> </a:t>
            </a:r>
            <a:r>
              <a:rPr lang="de-DE" sz="2800" dirty="0" err="1"/>
              <a:t>the</a:t>
            </a:r>
            <a:r>
              <a:rPr lang="de-DE" sz="2800" dirty="0"/>
              <a:t> </a:t>
            </a:r>
            <a:r>
              <a:rPr lang="de-DE" sz="2800" dirty="0" err="1"/>
              <a:t>clusters</a:t>
            </a:r>
            <a:r>
              <a:rPr lang="de-DE" sz="2800" dirty="0"/>
              <a:t> </a:t>
            </a:r>
            <a:r>
              <a:rPr lang="de-DE" sz="2800" dirty="0" err="1"/>
              <a:t>for</a:t>
            </a:r>
            <a:r>
              <a:rPr lang="de-DE" sz="2800" dirty="0"/>
              <a:t> different </a:t>
            </a:r>
            <a:r>
              <a:rPr lang="de-DE" sz="2800" dirty="0" err="1"/>
              <a:t>industries</a:t>
            </a:r>
            <a:r>
              <a:rPr lang="de-DE" sz="2800" dirty="0"/>
              <a:t> </a:t>
            </a:r>
            <a:r>
              <a:rPr lang="de-DE" sz="2800" dirty="0" err="1"/>
              <a:t>or</a:t>
            </a:r>
            <a:r>
              <a:rPr lang="de-DE" sz="2800" dirty="0"/>
              <a:t> </a:t>
            </a:r>
            <a:r>
              <a:rPr lang="de-DE" sz="2800" dirty="0" err="1"/>
              <a:t>services</a:t>
            </a:r>
            <a:r>
              <a:rPr lang="de-DE" sz="2800" dirty="0"/>
              <a:t>?</a:t>
            </a:r>
          </a:p>
        </p:txBody>
      </p:sp>
      <p:sp>
        <p:nvSpPr>
          <p:cNvPr id="3" name="Inhaltsplatzhalter 2"/>
          <p:cNvSpPr>
            <a:spLocks noGrp="1"/>
          </p:cNvSpPr>
          <p:nvPr>
            <p:ph idx="1"/>
          </p:nvPr>
        </p:nvSpPr>
        <p:spPr/>
        <p:txBody>
          <a:bodyPr/>
          <a:lstStyle/>
          <a:p>
            <a:pPr marL="0" indent="0">
              <a:buNone/>
            </a:pPr>
            <a:r>
              <a:rPr lang="de-DE" dirty="0" err="1"/>
              <a:t>How</a:t>
            </a:r>
            <a:r>
              <a:rPr lang="de-DE" dirty="0"/>
              <a:t> </a:t>
            </a:r>
            <a:r>
              <a:rPr lang="de-DE" dirty="0" err="1"/>
              <a:t>are</a:t>
            </a:r>
            <a:r>
              <a:rPr lang="de-DE" dirty="0"/>
              <a:t> </a:t>
            </a:r>
            <a:r>
              <a:rPr lang="de-DE" dirty="0" err="1"/>
              <a:t>the</a:t>
            </a:r>
            <a:r>
              <a:rPr lang="de-DE" dirty="0"/>
              <a:t> </a:t>
            </a:r>
            <a:r>
              <a:rPr lang="de-DE" dirty="0" err="1"/>
              <a:t>communications</a:t>
            </a:r>
            <a:r>
              <a:rPr lang="de-DE" dirty="0"/>
              <a:t> in </a:t>
            </a:r>
            <a:r>
              <a:rPr lang="de-DE" dirty="0" err="1"/>
              <a:t>the</a:t>
            </a:r>
            <a:r>
              <a:rPr lang="de-DE" dirty="0"/>
              <a:t> </a:t>
            </a:r>
            <a:r>
              <a:rPr lang="de-DE" dirty="0" err="1"/>
              <a:t>cluster</a:t>
            </a:r>
            <a:r>
              <a:rPr lang="de-DE" dirty="0"/>
              <a:t>?</a:t>
            </a:r>
          </a:p>
          <a:p>
            <a:pPr marL="0" indent="0">
              <a:buNone/>
            </a:pPr>
            <a:r>
              <a:rPr lang="de-DE" dirty="0" err="1"/>
              <a:t>Which</a:t>
            </a:r>
            <a:r>
              <a:rPr lang="de-DE" dirty="0"/>
              <a:t> </a:t>
            </a:r>
            <a:r>
              <a:rPr lang="de-DE" dirty="0" err="1"/>
              <a:t>are</a:t>
            </a:r>
            <a:r>
              <a:rPr lang="de-DE" dirty="0"/>
              <a:t> </a:t>
            </a:r>
            <a:r>
              <a:rPr lang="de-DE" dirty="0" err="1"/>
              <a:t>the</a:t>
            </a:r>
            <a:r>
              <a:rPr lang="de-DE" dirty="0"/>
              <a:t> </a:t>
            </a:r>
            <a:r>
              <a:rPr lang="de-DE" dirty="0" err="1"/>
              <a:t>transportation</a:t>
            </a:r>
            <a:r>
              <a:rPr lang="de-DE" dirty="0"/>
              <a:t> </a:t>
            </a:r>
            <a:r>
              <a:rPr lang="de-DE" dirty="0" err="1"/>
              <a:t>possiblities</a:t>
            </a:r>
            <a:r>
              <a:rPr lang="de-DE" dirty="0"/>
              <a:t>?</a:t>
            </a:r>
          </a:p>
          <a:p>
            <a:pPr marL="0" indent="0">
              <a:buNone/>
            </a:pPr>
            <a:r>
              <a:rPr lang="de-DE" dirty="0" err="1"/>
              <a:t>What</a:t>
            </a:r>
            <a:r>
              <a:rPr lang="de-DE" dirty="0"/>
              <a:t> </a:t>
            </a:r>
            <a:r>
              <a:rPr lang="de-DE" dirty="0" err="1"/>
              <a:t>is</a:t>
            </a:r>
            <a:r>
              <a:rPr lang="de-DE" dirty="0"/>
              <a:t> </a:t>
            </a:r>
            <a:r>
              <a:rPr lang="de-DE" dirty="0" err="1"/>
              <a:t>the</a:t>
            </a:r>
            <a:r>
              <a:rPr lang="de-DE" dirty="0"/>
              <a:t> </a:t>
            </a:r>
            <a:r>
              <a:rPr lang="de-DE" dirty="0" err="1"/>
              <a:t>cost</a:t>
            </a:r>
            <a:r>
              <a:rPr lang="de-DE" dirty="0"/>
              <a:t> </a:t>
            </a:r>
            <a:r>
              <a:rPr lang="de-DE" dirty="0" err="1"/>
              <a:t>of</a:t>
            </a:r>
            <a:r>
              <a:rPr lang="de-DE" dirty="0"/>
              <a:t> real </a:t>
            </a:r>
            <a:r>
              <a:rPr lang="de-DE" dirty="0" err="1"/>
              <a:t>estate</a:t>
            </a:r>
            <a:r>
              <a:rPr lang="de-DE" dirty="0"/>
              <a:t>?</a:t>
            </a:r>
          </a:p>
          <a:p>
            <a:pPr marL="0" indent="0">
              <a:buNone/>
            </a:pPr>
            <a:r>
              <a:rPr lang="de-DE" dirty="0"/>
              <a:t>Are </a:t>
            </a:r>
            <a:r>
              <a:rPr lang="de-DE" dirty="0" err="1"/>
              <a:t>there</a:t>
            </a:r>
            <a:r>
              <a:rPr lang="de-DE" dirty="0"/>
              <a:t> </a:t>
            </a:r>
            <a:r>
              <a:rPr lang="de-DE" dirty="0" err="1"/>
              <a:t>tax</a:t>
            </a:r>
            <a:r>
              <a:rPr lang="de-DE" dirty="0"/>
              <a:t> </a:t>
            </a:r>
            <a:r>
              <a:rPr lang="de-DE" dirty="0" err="1"/>
              <a:t>advantages</a:t>
            </a:r>
            <a:r>
              <a:rPr lang="de-DE" dirty="0"/>
              <a:t> </a:t>
            </a:r>
            <a:r>
              <a:rPr lang="de-DE" dirty="0" err="1"/>
              <a:t>for</a:t>
            </a:r>
            <a:r>
              <a:rPr lang="de-DE" dirty="0"/>
              <a:t> </a:t>
            </a:r>
            <a:r>
              <a:rPr lang="de-DE" dirty="0" err="1"/>
              <a:t>newcomers</a:t>
            </a:r>
            <a:r>
              <a:rPr lang="de-DE" dirty="0"/>
              <a:t>?</a:t>
            </a:r>
          </a:p>
          <a:p>
            <a:pPr marL="0" indent="0">
              <a:buNone/>
            </a:pPr>
            <a:r>
              <a:rPr lang="de-DE" dirty="0" err="1"/>
              <a:t>How</a:t>
            </a:r>
            <a:r>
              <a:rPr lang="de-DE" dirty="0"/>
              <a:t> </a:t>
            </a:r>
            <a:r>
              <a:rPr lang="de-DE" dirty="0" err="1"/>
              <a:t>are</a:t>
            </a:r>
            <a:r>
              <a:rPr lang="de-DE" dirty="0"/>
              <a:t> </a:t>
            </a:r>
            <a:r>
              <a:rPr lang="de-DE" dirty="0" err="1"/>
              <a:t>the</a:t>
            </a:r>
            <a:r>
              <a:rPr lang="de-DE" dirty="0"/>
              <a:t> </a:t>
            </a:r>
            <a:r>
              <a:rPr lang="de-DE" dirty="0" err="1"/>
              <a:t>law</a:t>
            </a:r>
            <a:r>
              <a:rPr lang="de-DE" dirty="0"/>
              <a:t> </a:t>
            </a:r>
            <a:r>
              <a:rPr lang="de-DE" dirty="0" err="1"/>
              <a:t>governing</a:t>
            </a:r>
            <a:r>
              <a:rPr lang="de-DE" dirty="0"/>
              <a:t> </a:t>
            </a:r>
            <a:r>
              <a:rPr lang="de-DE" dirty="0" err="1"/>
              <a:t>work</a:t>
            </a:r>
            <a:r>
              <a:rPr lang="de-DE" dirty="0"/>
              <a:t>?</a:t>
            </a:r>
          </a:p>
          <a:p>
            <a:pPr marL="0" indent="0">
              <a:buNone/>
            </a:pPr>
            <a:r>
              <a:rPr lang="de-DE" dirty="0"/>
              <a:t>(</a:t>
            </a:r>
            <a:r>
              <a:rPr lang="de-DE" dirty="0" err="1"/>
              <a:t>hiring</a:t>
            </a:r>
            <a:r>
              <a:rPr lang="de-DE" dirty="0"/>
              <a:t>, </a:t>
            </a:r>
            <a:r>
              <a:rPr lang="de-DE" dirty="0" err="1"/>
              <a:t>laying</a:t>
            </a:r>
            <a:r>
              <a:rPr lang="de-DE" dirty="0"/>
              <a:t> off, </a:t>
            </a:r>
            <a:r>
              <a:rPr lang="de-DE" dirty="0" err="1"/>
              <a:t>subsidies</a:t>
            </a:r>
            <a:r>
              <a:rPr lang="de-DE" dirty="0"/>
              <a:t>, </a:t>
            </a:r>
            <a:r>
              <a:rPr lang="de-DE" dirty="0" err="1"/>
              <a:t>etc</a:t>
            </a:r>
            <a:r>
              <a:rPr lang="de-DE" dirty="0"/>
              <a:t>)</a:t>
            </a:r>
          </a:p>
          <a:p>
            <a:pPr marL="0" indent="0">
              <a:buNone/>
            </a:pPr>
            <a:endParaRPr lang="de-DE" dirty="0"/>
          </a:p>
        </p:txBody>
      </p:sp>
    </p:spTree>
    <p:extLst>
      <p:ext uri="{BB962C8B-B14F-4D97-AF65-F5344CB8AC3E}">
        <p14:creationId xmlns:p14="http://schemas.microsoft.com/office/powerpoint/2010/main" val="2996162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Country </a:t>
            </a:r>
            <a:r>
              <a:rPr lang="de-DE" dirty="0" err="1"/>
              <a:t>Competitiveness</a:t>
            </a:r>
            <a:endParaRPr lang="de-DE" dirty="0"/>
          </a:p>
        </p:txBody>
      </p:sp>
      <p:sp>
        <p:nvSpPr>
          <p:cNvPr id="3" name="Inhaltsplatzhalter 2"/>
          <p:cNvSpPr>
            <a:spLocks noGrp="1"/>
          </p:cNvSpPr>
          <p:nvPr>
            <p:ph idx="1"/>
          </p:nvPr>
        </p:nvSpPr>
        <p:spPr>
          <a:xfrm>
            <a:off x="457200" y="1357298"/>
            <a:ext cx="8229600" cy="5072098"/>
          </a:xfrm>
        </p:spPr>
        <p:txBody>
          <a:bodyPr>
            <a:normAutofit fontScale="92500" lnSpcReduction="20000"/>
          </a:bodyPr>
          <a:lstStyle/>
          <a:p>
            <a:r>
              <a:rPr lang="en-US" dirty="0"/>
              <a:t>In recent years, the concept of competitiveness has emerged as a new paradigm in economic development. Competitiveness captures the awareness of both the limitations and challenges posed by global competition, at a time when effective government action is constrained by budgetary and political limitations and the private sector faces significant barriers to competing in domestic and international markets. The </a:t>
            </a:r>
            <a:r>
              <a:rPr lang="en-US" b="1" dirty="0"/>
              <a:t>Global Competitiveness Report</a:t>
            </a:r>
            <a:r>
              <a:rPr lang="en-US" dirty="0"/>
              <a:t> of the </a:t>
            </a:r>
            <a:r>
              <a:rPr lang="en-US" b="1" dirty="0"/>
              <a:t>World Economic Forum </a:t>
            </a:r>
            <a:r>
              <a:rPr lang="en-US" dirty="0"/>
              <a:t>defines competitiveness as "</a:t>
            </a:r>
            <a:r>
              <a:rPr lang="en-US" i="1" dirty="0"/>
              <a:t>the set of institutions, policies, and factors that determine the level of productivity of a country</a:t>
            </a:r>
            <a:r>
              <a:rPr lang="en-US" dirty="0"/>
              <a:t>".</a:t>
            </a:r>
            <a:endParaRPr lang="de-D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0C544A-EA36-4EB0-AD6E-848CC3AB36B5}"/>
              </a:ext>
            </a:extLst>
          </p:cNvPr>
          <p:cNvSpPr>
            <a:spLocks noGrp="1"/>
          </p:cNvSpPr>
          <p:nvPr>
            <p:ph type="title"/>
          </p:nvPr>
        </p:nvSpPr>
        <p:spPr/>
        <p:txBody>
          <a:bodyPr/>
          <a:lstStyle/>
          <a:p>
            <a:r>
              <a:rPr lang="de-DE" dirty="0"/>
              <a:t>New Report</a:t>
            </a:r>
          </a:p>
        </p:txBody>
      </p:sp>
      <p:sp>
        <p:nvSpPr>
          <p:cNvPr id="3" name="Inhaltsplatzhalter 2">
            <a:extLst>
              <a:ext uri="{FF2B5EF4-FFF2-40B4-BE49-F238E27FC236}">
                <a16:creationId xmlns:a16="http://schemas.microsoft.com/office/drawing/2014/main" id="{1464EA04-F24B-44D0-B571-F933B57AD167}"/>
              </a:ext>
            </a:extLst>
          </p:cNvPr>
          <p:cNvSpPr>
            <a:spLocks noGrp="1"/>
          </p:cNvSpPr>
          <p:nvPr>
            <p:ph idx="1"/>
          </p:nvPr>
        </p:nvSpPr>
        <p:spPr/>
        <p:txBody>
          <a:bodyPr/>
          <a:lstStyle/>
          <a:p>
            <a:r>
              <a:rPr lang="de-DE" dirty="0">
                <a:hlinkClick r:id="rId2"/>
              </a:rPr>
              <a:t>http://reports.weforum.org/global-competitiveness-index-2017-2018/competitiveness-rankings/</a:t>
            </a:r>
            <a:endParaRPr lang="de-DE" dirty="0"/>
          </a:p>
        </p:txBody>
      </p:sp>
    </p:spTree>
    <p:extLst>
      <p:ext uri="{BB962C8B-B14F-4D97-AF65-F5344CB8AC3E}">
        <p14:creationId xmlns:p14="http://schemas.microsoft.com/office/powerpoint/2010/main" val="2361216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International </a:t>
            </a:r>
            <a:r>
              <a:rPr lang="de-DE" dirty="0" err="1"/>
              <a:t>Competitiveness</a:t>
            </a:r>
            <a:r>
              <a:rPr lang="de-DE" dirty="0"/>
              <a:t> Index 2012 </a:t>
            </a:r>
          </a:p>
        </p:txBody>
      </p:sp>
      <p:pic>
        <p:nvPicPr>
          <p:cNvPr id="1026" name="Picture 2" descr="H:\Dokumente und Einstellungen\Japaninfo\Favoriten\Eigene Dateien\Eigene Bilder\800px-Global_Competitiveness_Index_2008-2009.svg.png"/>
          <p:cNvPicPr>
            <a:picLocks noChangeAspect="1" noChangeArrowheads="1"/>
          </p:cNvPicPr>
          <p:nvPr/>
        </p:nvPicPr>
        <p:blipFill>
          <a:blip r:embed="rId2"/>
          <a:srcRect/>
          <a:stretch>
            <a:fillRect/>
          </a:stretch>
        </p:blipFill>
        <p:spPr bwMode="auto">
          <a:xfrm>
            <a:off x="642911" y="1714488"/>
            <a:ext cx="8143932" cy="4522164"/>
          </a:xfrm>
          <a:prstGeom prst="rect">
            <a:avLst/>
          </a:prstGeom>
          <a:noFill/>
        </p:spPr>
      </p:pic>
      <p:sp>
        <p:nvSpPr>
          <p:cNvPr id="4" name="Textfeld 3"/>
          <p:cNvSpPr txBox="1"/>
          <p:nvPr/>
        </p:nvSpPr>
        <p:spPr>
          <a:xfrm>
            <a:off x="1000100" y="5857892"/>
            <a:ext cx="6357982" cy="369332"/>
          </a:xfrm>
          <a:prstGeom prst="rect">
            <a:avLst/>
          </a:prstGeom>
          <a:noFill/>
        </p:spPr>
        <p:txBody>
          <a:bodyPr wrap="square" rtlCol="0">
            <a:spAutoFit/>
          </a:bodyPr>
          <a:lstStyle/>
          <a:p>
            <a:r>
              <a:rPr lang="de-DE" dirty="0" err="1"/>
              <a:t>Very</a:t>
            </a:r>
            <a:r>
              <a:rPr lang="de-DE" dirty="0"/>
              <a:t> Green – </a:t>
            </a:r>
            <a:r>
              <a:rPr lang="de-DE" dirty="0" err="1"/>
              <a:t>very</a:t>
            </a:r>
            <a:r>
              <a:rPr lang="de-DE" dirty="0"/>
              <a:t> </a:t>
            </a:r>
            <a:r>
              <a:rPr lang="de-DE" dirty="0" err="1"/>
              <a:t>competitive</a:t>
            </a:r>
            <a:r>
              <a:rPr lang="de-DE" dirty="0"/>
              <a:t>             </a:t>
            </a:r>
            <a:r>
              <a:rPr lang="de-DE" dirty="0" err="1"/>
              <a:t>Red</a:t>
            </a:r>
            <a:r>
              <a:rPr lang="de-DE" dirty="0"/>
              <a:t> – not </a:t>
            </a:r>
            <a:r>
              <a:rPr lang="de-DE" dirty="0" err="1"/>
              <a:t>competitive</a:t>
            </a:r>
            <a:r>
              <a:rPr lang="de-DE" dirty="0"/>
              <a:t>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Folie 1 - &amp;quot;Globalization = global competition&amp;quot;&quot;/&gt;&lt;property id=&quot;20307&quot; value=&quot;256&quot;/&gt;&lt;/object&gt;&lt;object type=&quot;3&quot; unique_id=&quot;10005&quot;&gt;&lt;property id=&quot;20148&quot; value=&quot;5&quot;/&gt;&lt;property id=&quot;20300&quot; value=&quot;Folie 2 - &amp;quot;Products and services are just as athletes – &amp;#x0D;&amp;#x0A;the discipline and the optimal bodies are different&amp;quot;&quot;/&gt;&lt;property id=&quot;20307&quot; value=&quot;270&quot;/&gt;&lt;/object&gt;&lt;object type=&quot;3&quot; unique_id=&quot;10006&quot;&gt;&lt;property id=&quot;20148&quot; value=&quot;5&quot;/&gt;&lt;property id=&quot;20300&quot; value=&quot;Folie 3 - &amp;quot;Firm competiveness and linkages&amp;quot;&quot;/&gt;&lt;property id=&quot;20307&quot; value=&quot;268&quot;/&gt;&lt;/object&gt;&lt;object type=&quot;3&quot; unique_id=&quot;10007&quot;&gt;&lt;property id=&quot;20148&quot; value=&quot;5&quot;/&gt;&lt;property id=&quot;20300&quot; value=&quot;Folie 4 - &amp;quot;Why Silicon Valley?&amp;quot;&quot;/&gt;&lt;property id=&quot;20307&quot; value=&quot;273&quot;/&gt;&lt;/object&gt;&lt;object type=&quot;3&quot; unique_id=&quot;10008&quot;&gt;&lt;property id=&quot;20148&quot; value=&quot;5&quot;/&gt;&lt;property id=&quot;20300&quot; value=&quot;Folie 6 - &amp;quot;Country Competitiveness&amp;quot;&quot;/&gt;&lt;property id=&quot;20307&quot; value=&quot;269&quot;/&gt;&lt;/object&gt;&lt;object type=&quot;3&quot; unique_id=&quot;10009&quot;&gt;&lt;property id=&quot;20148&quot; value=&quot;5&quot;/&gt;&lt;property id=&quot;20300&quot; value=&quot;Folie 7 - &amp;quot;International Competitiveness Index 2009 &amp;quot;&quot;/&gt;&lt;property id=&quot;20307&quot; value=&quot;257&quot;/&gt;&lt;/object&gt;&lt;object type=&quot;3&quot; unique_id=&quot;10010&quot;&gt;&lt;property id=&quot;20148&quot; value=&quot;5&quot;/&gt;&lt;property id=&quot;20300&quot; value=&quot;Folie 8 - &amp;quot;Freedom House world map 2008&amp;#x0D;&amp;#x0A;&amp;quot;&quot;/&gt;&lt;property id=&quot;20307&quot; value=&quot;271&quot;/&gt;&lt;/object&gt;&lt;object type=&quot;3&quot; unique_id=&quot;10011&quot;&gt;&lt;property id=&quot;20148&quot; value=&quot;5&quot;/&gt;&lt;property id=&quot;20300&quot; value=&quot;Folie 9 - &amp;quot;Economic Freedom(2008) &amp;quot;&quot;/&gt;&lt;property id=&quot;20307&quot; value=&quot;272&quot;/&gt;&lt;/object&gt;&lt;object type=&quot;3&quot; unique_id=&quot;10012&quot;&gt;&lt;property id=&quot;20148&quot; value=&quot;5&quot;/&gt;&lt;property id=&quot;20300&quot; value=&quot;Folie 10 - &amp;quot;  &amp;#x0D;&amp;#x0A;   16. Norway 5.18 (−2)  &amp;#x0D;&amp;#x0A;          17. Saudi Arabia  5.17 (+4)&amp;#x0D;&amp;#x0A;18. France 5.14 (−4)  &amp;#x0D;&amp;#x0A;19. Austria 5.14 (−1)  &amp;#x0D;&amp;#x0A;&quot;/&gt;&lt;property id=&quot;20307&quot; value=&quot;260&quot;/&gt;&lt;/object&gt;&lt;object type=&quot;3&quot; unique_id=&quot;10013&quot;&gt;&lt;property id=&quot;20148&quot; value=&quot;5&quot;/&gt;&lt;property id=&quot;20300&quot; value=&quot;Folie 11 - &amp;quot;Pillars of Competitiveness&amp;quot;&quot;/&gt;&lt;property id=&quot;20307&quot; value=&quot;265&quot;/&gt;&lt;/object&gt;&lt;object type=&quot;3&quot; unique_id=&quot;10014&quot;&gt;&lt;property id=&quot;20148&quot; value=&quot;5&quot;/&gt;&lt;property id=&quot;20300&quot; value=&quot;Folie 12 - &amp;quot;Variables for competitiveness&amp;quot;&quot;/&gt;&lt;property id=&quot;20307&quot; value=&quot;261&quot;/&gt;&lt;/object&gt;&lt;object type=&quot;3&quot; unique_id=&quot;10015&quot;&gt;&lt;property id=&quot;20148&quot; value=&quot;5&quot;/&gt;&lt;property id=&quot;20300&quot; value=&quot;Folie 13 - &amp;quot;Corruption&amp;quot;&quot;/&gt;&lt;property id=&quot;20307&quot; value=&quot;274&quot;/&gt;&lt;/object&gt;&lt;object type=&quot;3&quot; unique_id=&quot;10016&quot;&gt;&lt;property id=&quot;20148&quot; value=&quot;5&quot;/&gt;&lt;property id=&quot;20300&quot; value=&quot;Folie 14&quot;/&gt;&lt;property id=&quot;20307&quot; value=&quot;275&quot;/&gt;&lt;/object&gt;&lt;object type=&quot;3&quot; unique_id=&quot;10017&quot;&gt;&lt;property id=&quot;20148&quot; value=&quot;5&quot;/&gt;&lt;property id=&quot;20300&quot; value=&quot;Folie 15 - &amp;quot;World Corruption Perception Index (2010)&amp;quot;&quot;/&gt;&lt;property id=&quot;20307&quot; value=&quot;276&quot;/&gt;&lt;/object&gt;&lt;object type=&quot;3&quot; unique_id=&quot;10018&quot;&gt;&lt;property id=&quot;20148&quot; value=&quot;5&quot;/&gt;&lt;property id=&quot;20300&quot; value=&quot;Folie 16 - &amp;quot;Cartel&amp;quot;&quot;/&gt;&lt;property id=&quot;20307&quot; value=&quot;277&quot;/&gt;&lt;/object&gt;&lt;object type=&quot;3&quot; unique_id=&quot;10019&quot;&gt;&lt;property id=&quot;20148&quot; value=&quot;5&quot;/&gt;&lt;property id=&quot;20300&quot; value=&quot;Folie 17 - &amp;quot;„Appoint a friend“&amp;quot;&quot;/&gt;&lt;property id=&quot;20307&quot; value=&quot;278&quot;/&gt;&lt;/object&gt;&lt;object type=&quot;3&quot; unique_id=&quot;10020&quot;&gt;&lt;property id=&quot;20148&quot; value=&quot;5&quot;/&gt;&lt;property id=&quot;20300&quot; value=&quot;Folie 18 - &amp;quot;Appoint a relative&amp;quot;&quot;/&gt;&lt;property id=&quot;20307&quot; value=&quot;279&quot;/&gt;&lt;/object&gt;&lt;object type=&quot;3&quot; unique_id=&quot;10021&quot;&gt;&lt;property id=&quot;20148&quot; value=&quot;5&quot;/&gt;&lt;property id=&quot;20300&quot; value=&quot;Folie 19 - &amp;quot;Nigerias Electricity „Problem“&amp;quot;&quot;/&gt;&lt;property id=&quot;20307&quot; value=&quot;280&quot;/&gt;&lt;/object&gt;&lt;object type=&quot;3&quot; unique_id=&quot;10022&quot;&gt;&lt;property id=&quot;20148&quot; value=&quot;5&quot;/&gt;&lt;property id=&quot;20300&quot; value=&quot;Folie 20&quot;/&gt;&lt;property id=&quot;20307&quot; value=&quot;264&quot;/&gt;&lt;/object&gt;&lt;object type=&quot;3&quot; unique_id=&quot;10023&quot;&gt;&lt;property id=&quot;20148&quot; value=&quot;5&quot;/&gt;&lt;property id=&quot;20300&quot; value=&quot;Folie 21&quot;/&gt;&lt;property id=&quot;20307&quot; value=&quot;262&quot;/&gt;&lt;/object&gt;&lt;object type=&quot;3&quot; unique_id=&quot;10024&quot;&gt;&lt;property id=&quot;20148&quot; value=&quot;5&quot;/&gt;&lt;property id=&quot;20300&quot; value=&quot;Folie 22&quot;/&gt;&lt;property id=&quot;20307&quot; value=&quot;263&quot;/&gt;&lt;/object&gt;&lt;object type=&quot;3&quot; unique_id=&quot;10025&quot;&gt;&lt;property id=&quot;20148&quot; value=&quot;5&quot;/&gt;&lt;property id=&quot;20300&quot; value=&quot;Folie 23 - &amp;quot;Export Imports 2010 est. CIA mio US$&amp;quot;&quot;/&gt;&lt;property id=&quot;20307&quot; value=&quot;258&quot;/&gt;&lt;/object&gt;&lt;object type=&quot;3&quot; unique_id=&quot;10026&quot;&gt;&lt;property id=&quot;20148&quot; value=&quot;5&quot;/&gt;&lt;property id=&quot;20300&quot; value=&quot;Folie 24&quot;/&gt;&lt;property id=&quot;20307&quot; value=&quot;266&quot;/&gt;&lt;/object&gt;&lt;object type=&quot;3&quot; unique_id=&quot;10027&quot;&gt;&lt;property id=&quot;20148&quot; value=&quot;5&quot;/&gt;&lt;property id=&quot;20300&quot; value=&quot;Folie 25&quot;/&gt;&lt;property id=&quot;20307&quot; value=&quot;267&quot;/&gt;&lt;/object&gt;&lt;object type=&quot;3&quot; unique_id=&quot;10106&quot;&gt;&lt;property id=&quot;20148&quot; value=&quot;5&quot;/&gt;&lt;property id=&quot;20300&quot; value=&quot;Folie 5 - &amp;quot;Clusters&amp;quot;&quot;/&gt;&lt;property id=&quot;20307&quot; value=&quot;282&quot;/&gt;&lt;/object&gt;&lt;/object&gt;&lt;/object&gt;&lt;/database&gt;"/>
  <p:tag name="SECTOMILLISECCONVERTED" val="1"/>
</p:tagLst>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2123</Words>
  <Application>Microsoft Office PowerPoint</Application>
  <PresentationFormat>Bildschirmpräsentation (4:3)</PresentationFormat>
  <Paragraphs>208</Paragraphs>
  <Slides>33</Slides>
  <Notes>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33</vt:i4>
      </vt:variant>
    </vt:vector>
  </HeadingPairs>
  <TitlesOfParts>
    <vt:vector size="36" baseType="lpstr">
      <vt:lpstr>Arial</vt:lpstr>
      <vt:lpstr>Calibri</vt:lpstr>
      <vt:lpstr>Larissa-Design</vt:lpstr>
      <vt:lpstr>Globalization = global competition</vt:lpstr>
      <vt:lpstr>Products and services are just as athletes –  the discipline and the optimal bodies are different</vt:lpstr>
      <vt:lpstr>Firm competiveness and linkages</vt:lpstr>
      <vt:lpstr>Why Silicon Valley?</vt:lpstr>
      <vt:lpstr>Clusters</vt:lpstr>
      <vt:lpstr>Given a country: Where are the clusters for different industries or services?</vt:lpstr>
      <vt:lpstr>Country Competitiveness</vt:lpstr>
      <vt:lpstr>New Report</vt:lpstr>
      <vt:lpstr>International Competitiveness Index 2012 </vt:lpstr>
      <vt:lpstr>Heat map of the world</vt:lpstr>
      <vt:lpstr>Freedom House world map 2008 </vt:lpstr>
      <vt:lpstr>Economic Freedom(2008) </vt:lpstr>
      <vt:lpstr>PowerPoint-Präsentation</vt:lpstr>
      <vt:lpstr>Pillars of Competitiveness</vt:lpstr>
      <vt:lpstr>Variables for competitiveness</vt:lpstr>
      <vt:lpstr>Corruption</vt:lpstr>
      <vt:lpstr>PowerPoint-Präsentation</vt:lpstr>
      <vt:lpstr>„Appoint a friend“</vt:lpstr>
      <vt:lpstr>Appoint a relative</vt:lpstr>
      <vt:lpstr>Cartel</vt:lpstr>
      <vt:lpstr>PowerPoint-Präsentation</vt:lpstr>
      <vt:lpstr>World Corruption Perception Index (2010)</vt:lpstr>
      <vt:lpstr>Nigerias Electricity „Problem“</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Export Imports 2010 est. CIA mio US$</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Japaninfo</dc:creator>
  <cp:lastModifiedBy>Ivan Botskor</cp:lastModifiedBy>
  <cp:revision>122</cp:revision>
  <dcterms:created xsi:type="dcterms:W3CDTF">2011-11-07T14:20:21Z</dcterms:created>
  <dcterms:modified xsi:type="dcterms:W3CDTF">2017-11-15T10:28:39Z</dcterms:modified>
</cp:coreProperties>
</file>