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6" r:id="rId3"/>
    <p:sldId id="264" r:id="rId4"/>
    <p:sldId id="262" r:id="rId5"/>
    <p:sldId id="267" r:id="rId6"/>
    <p:sldId id="263" r:id="rId7"/>
    <p:sldId id="257" r:id="rId8"/>
    <p:sldId id="268" r:id="rId9"/>
    <p:sldId id="261" r:id="rId10"/>
    <p:sldId id="258" r:id="rId11"/>
    <p:sldId id="260" r:id="rId12"/>
    <p:sldId id="259" r:id="rId13"/>
  </p:sldIdLst>
  <p:sldSz cx="9144000" cy="6858000" type="screen4x3"/>
  <p:notesSz cx="6858000" cy="9144000"/>
  <p:custDataLst>
    <p:tags r:id="rId15"/>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9" d="100"/>
          <a:sy n="99" d="100"/>
        </p:scale>
        <p:origin x="-113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709BF2-A4C7-4FF1-B8E1-E7A4CDC671BB}" type="datetimeFigureOut">
              <a:rPr lang="de-DE" smtClean="0"/>
              <a:pPr/>
              <a:t>06.11.2014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50608E-6EBF-4B0A-A5BB-6781C8132B17}" type="slidenum">
              <a:rPr lang="de-DE" smtClean="0"/>
              <a:pPr/>
              <a:t>‹Nr.›</a:t>
            </a:fld>
            <a:endParaRPr lang="de-DE"/>
          </a:p>
        </p:txBody>
      </p:sp>
    </p:spTree>
    <p:extLst>
      <p:ext uri="{BB962C8B-B14F-4D97-AF65-F5344CB8AC3E}">
        <p14:creationId xmlns:p14="http://schemas.microsoft.com/office/powerpoint/2010/main" val="3153863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F950608E-6EBF-4B0A-A5BB-6781C8132B17}" type="slidenum">
              <a:rPr lang="de-DE" smtClean="0"/>
              <a:pPr/>
              <a:t>12</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03271812-B9DC-4E96-89C2-ED5125AA0DD3}" type="datetimeFigureOut">
              <a:rPr lang="de-DE" smtClean="0"/>
              <a:pPr/>
              <a:t>06.11.2014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B0FE7CA-370A-413D-AD03-E743819FC781}"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03271812-B9DC-4E96-89C2-ED5125AA0DD3}" type="datetimeFigureOut">
              <a:rPr lang="de-DE" smtClean="0"/>
              <a:pPr/>
              <a:t>06.11.2014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B0FE7CA-370A-413D-AD03-E743819FC781}"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03271812-B9DC-4E96-89C2-ED5125AA0DD3}" type="datetimeFigureOut">
              <a:rPr lang="de-DE" smtClean="0"/>
              <a:pPr/>
              <a:t>06.11.2014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B0FE7CA-370A-413D-AD03-E743819FC781}" type="slidenum">
              <a:rPr lang="de-DE" smtClean="0"/>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03271812-B9DC-4E96-89C2-ED5125AA0DD3}" type="datetimeFigureOut">
              <a:rPr lang="de-DE" smtClean="0"/>
              <a:pPr/>
              <a:t>06.11.2014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B0FE7CA-370A-413D-AD03-E743819FC781}"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03271812-B9DC-4E96-89C2-ED5125AA0DD3}" type="datetimeFigureOut">
              <a:rPr lang="de-DE" smtClean="0"/>
              <a:pPr/>
              <a:t>06.11.2014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B0FE7CA-370A-413D-AD03-E743819FC781}"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03271812-B9DC-4E96-89C2-ED5125AA0DD3}" type="datetimeFigureOut">
              <a:rPr lang="de-DE" smtClean="0"/>
              <a:pPr/>
              <a:t>06.11.2014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B0FE7CA-370A-413D-AD03-E743819FC781}"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03271812-B9DC-4E96-89C2-ED5125AA0DD3}" type="datetimeFigureOut">
              <a:rPr lang="de-DE" smtClean="0"/>
              <a:pPr/>
              <a:t>06.11.2014</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2B0FE7CA-370A-413D-AD03-E743819FC781}"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03271812-B9DC-4E96-89C2-ED5125AA0DD3}" type="datetimeFigureOut">
              <a:rPr lang="de-DE" smtClean="0"/>
              <a:pPr/>
              <a:t>06.11.2014</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2B0FE7CA-370A-413D-AD03-E743819FC781}"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03271812-B9DC-4E96-89C2-ED5125AA0DD3}" type="datetimeFigureOut">
              <a:rPr lang="de-DE" smtClean="0"/>
              <a:pPr/>
              <a:t>06.11.2014</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2B0FE7CA-370A-413D-AD03-E743819FC781}"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03271812-B9DC-4E96-89C2-ED5125AA0DD3}" type="datetimeFigureOut">
              <a:rPr lang="de-DE" smtClean="0"/>
              <a:pPr/>
              <a:t>06.11.2014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B0FE7CA-370A-413D-AD03-E743819FC781}"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03271812-B9DC-4E96-89C2-ED5125AA0DD3}" type="datetimeFigureOut">
              <a:rPr lang="de-DE" smtClean="0"/>
              <a:pPr/>
              <a:t>06.11.2014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B0FE7CA-370A-413D-AD03-E743819FC781}"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271812-B9DC-4E96-89C2-ED5125AA0DD3}" type="datetimeFigureOut">
              <a:rPr lang="de-DE" smtClean="0"/>
              <a:pPr/>
              <a:t>06.11.2014</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0FE7CA-370A-413D-AD03-E743819FC781}"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4291"/>
            <a:ext cx="7772400" cy="500065"/>
          </a:xfrm>
        </p:spPr>
        <p:txBody>
          <a:bodyPr>
            <a:normAutofit fontScale="90000"/>
          </a:bodyPr>
          <a:lstStyle/>
          <a:p>
            <a:r>
              <a:rPr lang="de-DE" dirty="0" err="1" smtClean="0"/>
              <a:t>Reforms</a:t>
            </a:r>
            <a:r>
              <a:rPr lang="de-DE" dirty="0" smtClean="0"/>
              <a:t>  1978-84</a:t>
            </a:r>
            <a:endParaRPr lang="de-DE" dirty="0"/>
          </a:p>
        </p:txBody>
      </p:sp>
      <p:sp>
        <p:nvSpPr>
          <p:cNvPr id="3" name="Untertitel 2"/>
          <p:cNvSpPr>
            <a:spLocks noGrp="1"/>
          </p:cNvSpPr>
          <p:nvPr>
            <p:ph type="subTitle" idx="1"/>
          </p:nvPr>
        </p:nvSpPr>
        <p:spPr>
          <a:xfrm>
            <a:off x="357158" y="1412776"/>
            <a:ext cx="8501122" cy="5445224"/>
          </a:xfrm>
          <a:solidFill>
            <a:schemeClr val="bg1"/>
          </a:solidFill>
        </p:spPr>
        <p:txBody>
          <a:bodyPr>
            <a:normAutofit/>
          </a:bodyPr>
          <a:lstStyle/>
          <a:p>
            <a:pPr algn="l"/>
            <a:r>
              <a:rPr lang="en-US" dirty="0" smtClean="0">
                <a:solidFill>
                  <a:schemeClr val="tx1"/>
                </a:solidFill>
              </a:rPr>
              <a:t>Deng's first reforms began in agriculture, a sector long neglected by the Communist Party. By the late 1970s, food supplies and production had become so deficient that government officials were warning that China was about to repeat the "disaster of 1959" - the famines which killed tens of millions during the Great Leap Forward.</a:t>
            </a:r>
            <a:r>
              <a:rPr lang="en-US" baseline="30000" dirty="0" smtClean="0">
                <a:solidFill>
                  <a:schemeClr val="tx1"/>
                </a:solidFill>
              </a:rPr>
              <a:t> </a:t>
            </a:r>
          </a:p>
          <a:p>
            <a:pPr algn="l"/>
            <a:r>
              <a:rPr lang="en-US" dirty="0" smtClean="0">
                <a:solidFill>
                  <a:schemeClr val="tx1"/>
                </a:solidFill>
              </a:rPr>
              <a:t>.</a:t>
            </a:r>
          </a:p>
        </p:txBody>
      </p:sp>
      <p:sp>
        <p:nvSpPr>
          <p:cNvPr id="4" name="Textfeld 3"/>
          <p:cNvSpPr txBox="1"/>
          <p:nvPr/>
        </p:nvSpPr>
        <p:spPr>
          <a:xfrm>
            <a:off x="214282" y="6429396"/>
            <a:ext cx="8643998" cy="307777"/>
          </a:xfrm>
          <a:prstGeom prst="rect">
            <a:avLst/>
          </a:prstGeom>
          <a:noFill/>
        </p:spPr>
        <p:txBody>
          <a:bodyPr wrap="square" rtlCol="0">
            <a:spAutoFit/>
          </a:bodyPr>
          <a:lstStyle/>
          <a:p>
            <a:r>
              <a:rPr lang="de-DE" sz="1400" i="1" dirty="0" smtClean="0"/>
              <a:t>China                       WS-2013-2014                                            Botskor                                                         2-1 </a:t>
            </a:r>
            <a:endParaRPr lang="de-DE" sz="1400"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smtClean="0"/>
              <a:t>1993–2005</a:t>
            </a:r>
            <a:br>
              <a:rPr lang="de-DE" b="1" dirty="0" smtClean="0"/>
            </a:br>
            <a:endParaRPr lang="de-DE" dirty="0"/>
          </a:p>
        </p:txBody>
      </p:sp>
      <p:sp>
        <p:nvSpPr>
          <p:cNvPr id="3" name="Inhaltsplatzhalter 2"/>
          <p:cNvSpPr>
            <a:spLocks noGrp="1"/>
          </p:cNvSpPr>
          <p:nvPr>
            <p:ph idx="1"/>
          </p:nvPr>
        </p:nvSpPr>
        <p:spPr>
          <a:xfrm>
            <a:off x="428596" y="928670"/>
            <a:ext cx="8258204" cy="5197493"/>
          </a:xfrm>
        </p:spPr>
        <p:txBody>
          <a:bodyPr>
            <a:normAutofit fontScale="62500" lnSpcReduction="20000"/>
          </a:bodyPr>
          <a:lstStyle/>
          <a:p>
            <a:r>
              <a:rPr lang="en-US" sz="3500" dirty="0" smtClean="0"/>
              <a:t>In the 1990s, Deng forced many of the conservative elders such as Chen </a:t>
            </a:r>
            <a:r>
              <a:rPr lang="en-US" sz="3500" dirty="0" err="1" smtClean="0"/>
              <a:t>Yun</a:t>
            </a:r>
            <a:r>
              <a:rPr lang="en-US" sz="3500" dirty="0" smtClean="0"/>
              <a:t> into retirement, allowing radical reforms to be carried out. Despite Deng's death in 1997, reforms continued under his handpicked successors, </a:t>
            </a:r>
            <a:r>
              <a:rPr lang="en-US" sz="3500" dirty="0" err="1" smtClean="0"/>
              <a:t>Jian</a:t>
            </a:r>
            <a:r>
              <a:rPr lang="en-US" sz="3500" dirty="0" smtClean="0"/>
              <a:t> </a:t>
            </a:r>
            <a:r>
              <a:rPr lang="en-US" sz="3500" dirty="0" err="1" smtClean="0"/>
              <a:t>Zemin</a:t>
            </a:r>
            <a:r>
              <a:rPr lang="en-US" sz="3500" dirty="0" smtClean="0"/>
              <a:t> and Zhu </a:t>
            </a:r>
            <a:r>
              <a:rPr lang="en-US" sz="3500" dirty="0" err="1" smtClean="0"/>
              <a:t>Rongji</a:t>
            </a:r>
            <a:r>
              <a:rPr lang="en-US" sz="3500" dirty="0" smtClean="0"/>
              <a:t>, who were ardent reformers. In 1997 and 1998, large-scale privatization occurred, in which all state enterprises, except a few large monopolies, were liquidated and their assets sold to private investors.</a:t>
            </a:r>
          </a:p>
          <a:p>
            <a:endParaRPr lang="en-US" sz="3500" dirty="0" smtClean="0"/>
          </a:p>
          <a:p>
            <a:r>
              <a:rPr lang="en-US" sz="3500" dirty="0" smtClean="0"/>
              <a:t> Between 2001 and 2004, the number of state-owned enterprises decreased by 48 percent. During the same period, Jiang and Zhu also reduced tariffs</a:t>
            </a:r>
            <a:r>
              <a:rPr lang="en-US" sz="3500" dirty="0"/>
              <a:t>,</a:t>
            </a:r>
            <a:r>
              <a:rPr lang="en-US" sz="3500" dirty="0" smtClean="0"/>
              <a:t> trade barriers and regulations, reformed the banking system, dismantled much of the Mao-era social welfare system, forced the PLA (popular Liberation Army)  to divest itself of military-run businesses, reduced inflation, and joined the World Trade Organization. These moves invoked discontent among some groups, especially laid off workers of state enterprises that had been privatized.</a:t>
            </a:r>
          </a:p>
        </p:txBody>
      </p:sp>
      <p:sp>
        <p:nvSpPr>
          <p:cNvPr id="4" name="Textfeld 3"/>
          <p:cNvSpPr txBox="1"/>
          <p:nvPr/>
        </p:nvSpPr>
        <p:spPr>
          <a:xfrm>
            <a:off x="214282" y="6429396"/>
            <a:ext cx="8643998" cy="307777"/>
          </a:xfrm>
          <a:prstGeom prst="rect">
            <a:avLst/>
          </a:prstGeom>
          <a:noFill/>
        </p:spPr>
        <p:txBody>
          <a:bodyPr wrap="square" rtlCol="0">
            <a:spAutoFit/>
          </a:bodyPr>
          <a:lstStyle/>
          <a:p>
            <a:r>
              <a:rPr lang="de-DE" sz="1400" i="1" dirty="0" smtClean="0"/>
              <a:t>China                       WS-2013-2014                                            Botskor                                                         2-10 </a:t>
            </a:r>
            <a:endParaRPr lang="de-DE" sz="1400" i="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7829576" cy="725470"/>
          </a:xfrm>
        </p:spPr>
        <p:txBody>
          <a:bodyPr>
            <a:normAutofit fontScale="90000"/>
          </a:bodyPr>
          <a:lstStyle/>
          <a:p>
            <a:r>
              <a:rPr lang="de-DE" dirty="0" smtClean="0"/>
              <a:t>1993-2005</a:t>
            </a:r>
            <a:endParaRPr lang="de-DE" dirty="0"/>
          </a:p>
        </p:txBody>
      </p:sp>
      <p:sp>
        <p:nvSpPr>
          <p:cNvPr id="3" name="Inhaltsplatzhalter 2"/>
          <p:cNvSpPr>
            <a:spLocks noGrp="1"/>
          </p:cNvSpPr>
          <p:nvPr>
            <p:ph idx="1"/>
          </p:nvPr>
        </p:nvSpPr>
        <p:spPr>
          <a:xfrm>
            <a:off x="457200" y="1071546"/>
            <a:ext cx="8229600" cy="5054617"/>
          </a:xfrm>
        </p:spPr>
        <p:txBody>
          <a:bodyPr/>
          <a:lstStyle/>
          <a:p>
            <a:pPr marL="342900" lvl="4" indent="-342900">
              <a:buFont typeface="Arial" pitchFamily="34" charset="0"/>
              <a:buChar char="•"/>
            </a:pPr>
            <a:r>
              <a:rPr lang="en-US" sz="2800" dirty="0" smtClean="0"/>
              <a:t>The domestic private sector first exceeded 50% of GDP in 2005 and has further expanded since. However, some state monopolies still remained, such as in petroleum and banking.</a:t>
            </a:r>
          </a:p>
          <a:p>
            <a:r>
              <a:rPr lang="de-DE" sz="2800" dirty="0" smtClean="0"/>
              <a:t>2001 China </a:t>
            </a:r>
            <a:r>
              <a:rPr lang="de-DE" sz="2800" dirty="0" err="1" smtClean="0"/>
              <a:t>became</a:t>
            </a:r>
            <a:r>
              <a:rPr lang="de-DE" sz="2800" dirty="0" smtClean="0"/>
              <a:t> </a:t>
            </a:r>
            <a:r>
              <a:rPr lang="de-DE" sz="2800" dirty="0" err="1" smtClean="0"/>
              <a:t>member</a:t>
            </a:r>
            <a:r>
              <a:rPr lang="de-DE" sz="2800" dirty="0" smtClean="0"/>
              <a:t> </a:t>
            </a:r>
            <a:r>
              <a:rPr lang="de-DE" sz="2800" dirty="0" err="1" smtClean="0"/>
              <a:t>of</a:t>
            </a:r>
            <a:r>
              <a:rPr lang="de-DE" sz="2800" dirty="0" smtClean="0"/>
              <a:t> </a:t>
            </a:r>
            <a:r>
              <a:rPr lang="de-DE" sz="2800" dirty="0" err="1" smtClean="0"/>
              <a:t>the</a:t>
            </a:r>
            <a:r>
              <a:rPr lang="de-DE" sz="2800" dirty="0" smtClean="0"/>
              <a:t>  WTO (World Trade </a:t>
            </a:r>
            <a:r>
              <a:rPr lang="de-DE" sz="2800" dirty="0" err="1" smtClean="0"/>
              <a:t>organization</a:t>
            </a:r>
            <a:r>
              <a:rPr lang="de-DE" sz="2800" dirty="0" smtClean="0"/>
              <a:t>) </a:t>
            </a:r>
            <a:r>
              <a:rPr lang="de-DE" sz="2800" dirty="0" err="1" smtClean="0"/>
              <a:t>This</a:t>
            </a:r>
            <a:r>
              <a:rPr lang="de-DE" sz="2800" dirty="0" smtClean="0"/>
              <a:t> </a:t>
            </a:r>
            <a:r>
              <a:rPr lang="de-DE" sz="2800" dirty="0" err="1" smtClean="0"/>
              <a:t>membership</a:t>
            </a:r>
            <a:r>
              <a:rPr lang="de-DE" sz="2800" dirty="0" smtClean="0"/>
              <a:t> </a:t>
            </a:r>
            <a:r>
              <a:rPr lang="de-DE" sz="2800" dirty="0" err="1" smtClean="0"/>
              <a:t>increased</a:t>
            </a:r>
            <a:r>
              <a:rPr lang="de-DE" sz="2800" dirty="0" smtClean="0"/>
              <a:t> Chinas Trade </a:t>
            </a:r>
            <a:r>
              <a:rPr lang="de-DE" sz="2800" dirty="0" err="1" smtClean="0"/>
              <a:t>by</a:t>
            </a:r>
            <a:r>
              <a:rPr lang="de-DE" sz="2800" dirty="0" smtClean="0"/>
              <a:t> </a:t>
            </a:r>
            <a:r>
              <a:rPr lang="de-DE" sz="2800" dirty="0" err="1" smtClean="0"/>
              <a:t>at</a:t>
            </a:r>
            <a:r>
              <a:rPr lang="de-DE" sz="2800" dirty="0" smtClean="0"/>
              <a:t> least 200 </a:t>
            </a:r>
            <a:r>
              <a:rPr lang="de-DE" sz="2800" dirty="0" err="1" smtClean="0"/>
              <a:t>billion</a:t>
            </a:r>
            <a:r>
              <a:rPr lang="de-DE" sz="2800" dirty="0" smtClean="0"/>
              <a:t> US$ </a:t>
            </a:r>
            <a:r>
              <a:rPr lang="de-DE" sz="2800" dirty="0" err="1" smtClean="0"/>
              <a:t>yearly</a:t>
            </a:r>
            <a:r>
              <a:rPr lang="de-DE" sz="2800" dirty="0" smtClean="0"/>
              <a:t> </a:t>
            </a:r>
            <a:r>
              <a:rPr lang="de-DE" sz="2800" dirty="0" err="1" smtClean="0"/>
              <a:t>and</a:t>
            </a:r>
            <a:r>
              <a:rPr lang="de-DE" sz="2800" dirty="0" smtClean="0"/>
              <a:t> </a:t>
            </a:r>
            <a:r>
              <a:rPr lang="de-DE" sz="2800" dirty="0" err="1" smtClean="0"/>
              <a:t>allowed</a:t>
            </a:r>
            <a:r>
              <a:rPr lang="de-DE" sz="2800" dirty="0" smtClean="0"/>
              <a:t> </a:t>
            </a:r>
            <a:r>
              <a:rPr lang="de-DE" sz="2800" dirty="0" err="1" smtClean="0"/>
              <a:t>the</a:t>
            </a:r>
            <a:r>
              <a:rPr lang="de-DE" sz="2800" dirty="0" smtClean="0"/>
              <a:t> </a:t>
            </a:r>
            <a:r>
              <a:rPr lang="de-DE" sz="2800" dirty="0" err="1" smtClean="0"/>
              <a:t>country</a:t>
            </a:r>
            <a:r>
              <a:rPr lang="de-DE" sz="2800" dirty="0" smtClean="0"/>
              <a:t> </a:t>
            </a:r>
            <a:r>
              <a:rPr lang="de-DE" sz="2800" dirty="0" err="1" smtClean="0"/>
              <a:t>to</a:t>
            </a:r>
            <a:r>
              <a:rPr lang="de-DE" sz="2800" dirty="0" smtClean="0"/>
              <a:t> enter </a:t>
            </a:r>
            <a:r>
              <a:rPr lang="de-DE" sz="2800" dirty="0" err="1" smtClean="0"/>
              <a:t>the</a:t>
            </a:r>
            <a:r>
              <a:rPr lang="de-DE" sz="2800" dirty="0" smtClean="0"/>
              <a:t> „</a:t>
            </a:r>
            <a:r>
              <a:rPr lang="de-DE" sz="2800" dirty="0" err="1" smtClean="0"/>
              <a:t>club</a:t>
            </a:r>
            <a:r>
              <a:rPr lang="de-DE" sz="2800" dirty="0" smtClean="0"/>
              <a:t>“ </a:t>
            </a:r>
            <a:r>
              <a:rPr lang="de-DE" sz="2800" dirty="0" err="1" smtClean="0"/>
              <a:t>of</a:t>
            </a:r>
            <a:r>
              <a:rPr lang="de-DE" sz="2800" dirty="0" smtClean="0"/>
              <a:t> </a:t>
            </a:r>
            <a:r>
              <a:rPr lang="de-DE" sz="2800" dirty="0" err="1" smtClean="0"/>
              <a:t>industrial</a:t>
            </a:r>
            <a:r>
              <a:rPr lang="de-DE" sz="2800" dirty="0" smtClean="0"/>
              <a:t> </a:t>
            </a:r>
            <a:r>
              <a:rPr lang="de-DE" sz="2800" dirty="0" err="1" smtClean="0"/>
              <a:t>nations</a:t>
            </a:r>
            <a:r>
              <a:rPr lang="de-DE" sz="2800" dirty="0" smtClean="0"/>
              <a:t>.</a:t>
            </a:r>
          </a:p>
          <a:p>
            <a:endParaRPr lang="de-DE" dirty="0"/>
          </a:p>
        </p:txBody>
      </p:sp>
      <p:sp>
        <p:nvSpPr>
          <p:cNvPr id="4" name="Textfeld 3"/>
          <p:cNvSpPr txBox="1"/>
          <p:nvPr/>
        </p:nvSpPr>
        <p:spPr>
          <a:xfrm>
            <a:off x="214282" y="6429396"/>
            <a:ext cx="8643998" cy="307777"/>
          </a:xfrm>
          <a:prstGeom prst="rect">
            <a:avLst/>
          </a:prstGeom>
          <a:noFill/>
        </p:spPr>
        <p:txBody>
          <a:bodyPr wrap="square" rtlCol="0">
            <a:spAutoFit/>
          </a:bodyPr>
          <a:lstStyle/>
          <a:p>
            <a:r>
              <a:rPr lang="de-DE" sz="1400" i="1" dirty="0" smtClean="0"/>
              <a:t>China                       WS-2013-2014                                            Botskor                                                         2-11 </a:t>
            </a:r>
            <a:endParaRPr lang="de-DE" sz="1400" i="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b="1" dirty="0" smtClean="0"/>
              <a:t>2005–present</a:t>
            </a:r>
            <a:br>
              <a:rPr lang="de-DE" b="1" dirty="0" smtClean="0"/>
            </a:br>
            <a:endParaRPr lang="de-DE" dirty="0"/>
          </a:p>
        </p:txBody>
      </p:sp>
      <p:sp>
        <p:nvSpPr>
          <p:cNvPr id="3" name="Inhaltsplatzhalter 2"/>
          <p:cNvSpPr>
            <a:spLocks noGrp="1"/>
          </p:cNvSpPr>
          <p:nvPr>
            <p:ph idx="1"/>
          </p:nvPr>
        </p:nvSpPr>
        <p:spPr>
          <a:xfrm>
            <a:off x="500034" y="1000108"/>
            <a:ext cx="8186766" cy="5126055"/>
          </a:xfrm>
        </p:spPr>
        <p:txBody>
          <a:bodyPr>
            <a:normAutofit fontScale="85000" lnSpcReduction="10000"/>
          </a:bodyPr>
          <a:lstStyle/>
          <a:p>
            <a:r>
              <a:rPr lang="en-US" dirty="0" smtClean="0"/>
              <a:t>The conservative </a:t>
            </a:r>
            <a:r>
              <a:rPr lang="en-US" dirty="0" err="1" smtClean="0"/>
              <a:t>Hu-Wen</a:t>
            </a:r>
            <a:r>
              <a:rPr lang="en-US" dirty="0" smtClean="0"/>
              <a:t> Administration began to reverse some of Deng Xiaoping's reforms in 2005. Observers note that the government adopted more egalitarian and populist policies. It increased subsidies and control over the health care sector, halted </a:t>
            </a:r>
            <a:r>
              <a:rPr lang="en-US" dirty="0" err="1" smtClean="0"/>
              <a:t>privatization,and</a:t>
            </a:r>
            <a:r>
              <a:rPr lang="en-US" dirty="0" smtClean="0"/>
              <a:t> adopted a loose monetary policy, which lead to the formation of a U.S.-style property bubble in which property prices tripled. The privileged state sector was the primary recipient of government investment, which under the new administration, promoted the rise of large "national champions" which could compete with large foreign corporation.</a:t>
            </a:r>
            <a:endParaRPr lang="de-DE" dirty="0"/>
          </a:p>
        </p:txBody>
      </p:sp>
      <p:sp>
        <p:nvSpPr>
          <p:cNvPr id="4" name="Textfeld 3"/>
          <p:cNvSpPr txBox="1"/>
          <p:nvPr/>
        </p:nvSpPr>
        <p:spPr>
          <a:xfrm>
            <a:off x="214282" y="6429396"/>
            <a:ext cx="8643998" cy="307777"/>
          </a:xfrm>
          <a:prstGeom prst="rect">
            <a:avLst/>
          </a:prstGeom>
          <a:noFill/>
        </p:spPr>
        <p:txBody>
          <a:bodyPr wrap="square" rtlCol="0">
            <a:spAutoFit/>
          </a:bodyPr>
          <a:lstStyle/>
          <a:p>
            <a:r>
              <a:rPr lang="de-DE" sz="1400" i="1" dirty="0" smtClean="0"/>
              <a:t>China                       WS-2013-2014                                            </a:t>
            </a:r>
            <a:r>
              <a:rPr lang="de-DE" sz="1400" i="1" smtClean="0"/>
              <a:t>Botskor                                                         2-12 </a:t>
            </a:r>
            <a:endParaRPr lang="de-DE" sz="1400"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Feed </a:t>
            </a:r>
            <a:r>
              <a:rPr lang="de-DE" dirty="0" err="1" smtClean="0"/>
              <a:t>the</a:t>
            </a:r>
            <a:r>
              <a:rPr lang="de-DE" dirty="0" smtClean="0"/>
              <a:t> </a:t>
            </a:r>
            <a:r>
              <a:rPr lang="de-DE" dirty="0" err="1" smtClean="0"/>
              <a:t>people</a:t>
            </a:r>
            <a:r>
              <a:rPr lang="de-DE" dirty="0" smtClean="0"/>
              <a:t> </a:t>
            </a:r>
            <a:r>
              <a:rPr lang="de-DE" dirty="0" err="1" smtClean="0"/>
              <a:t>first</a:t>
            </a:r>
            <a:endParaRPr lang="de-DE" dirty="0"/>
          </a:p>
        </p:txBody>
      </p:sp>
      <p:sp>
        <p:nvSpPr>
          <p:cNvPr id="3" name="Inhaltsplatzhalter 2"/>
          <p:cNvSpPr>
            <a:spLocks noGrp="1"/>
          </p:cNvSpPr>
          <p:nvPr>
            <p:ph idx="1"/>
          </p:nvPr>
        </p:nvSpPr>
        <p:spPr/>
        <p:txBody>
          <a:bodyPr/>
          <a:lstStyle/>
          <a:p>
            <a:r>
              <a:rPr lang="en-US" dirty="0" smtClean="0"/>
              <a:t>Deng responded by </a:t>
            </a:r>
            <a:r>
              <a:rPr lang="en-US" dirty="0" err="1" smtClean="0">
                <a:solidFill>
                  <a:srgbClr val="FF0000"/>
                </a:solidFill>
              </a:rPr>
              <a:t>decollectivizing</a:t>
            </a:r>
            <a:r>
              <a:rPr lang="en-US" dirty="0" smtClean="0"/>
              <a:t> agriculture and emphasizing the Household-responsibility system, which divided the land of the People's communes into private plots. Farmers were able to </a:t>
            </a:r>
            <a:r>
              <a:rPr lang="en-US" dirty="0" smtClean="0">
                <a:solidFill>
                  <a:srgbClr val="FF0000"/>
                </a:solidFill>
              </a:rPr>
              <a:t>keep the land's output </a:t>
            </a:r>
            <a:r>
              <a:rPr lang="en-US" dirty="0" smtClean="0"/>
              <a:t>after paying a share to the state. This move increased agricultural production, increased the living standards of hundreds of millions of farmers and stimulated rural industry</a:t>
            </a:r>
            <a:endParaRPr lang="de-DE" dirty="0"/>
          </a:p>
        </p:txBody>
      </p:sp>
      <p:sp>
        <p:nvSpPr>
          <p:cNvPr id="4" name="Textfeld 3"/>
          <p:cNvSpPr txBox="1"/>
          <p:nvPr/>
        </p:nvSpPr>
        <p:spPr>
          <a:xfrm>
            <a:off x="214282" y="6429396"/>
            <a:ext cx="8643998" cy="307777"/>
          </a:xfrm>
          <a:prstGeom prst="rect">
            <a:avLst/>
          </a:prstGeom>
          <a:noFill/>
        </p:spPr>
        <p:txBody>
          <a:bodyPr wrap="square" rtlCol="0">
            <a:spAutoFit/>
          </a:bodyPr>
          <a:lstStyle/>
          <a:p>
            <a:r>
              <a:rPr lang="de-DE" sz="1400" i="1" dirty="0" smtClean="0"/>
              <a:t>China                       WS-2013-2014                                            Botskor                                                         2-2 </a:t>
            </a:r>
            <a:endParaRPr lang="de-DE" sz="1400"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Decollectivisation</a:t>
            </a:r>
            <a:endParaRPr lang="de-DE" dirty="0"/>
          </a:p>
        </p:txBody>
      </p:sp>
      <p:pic>
        <p:nvPicPr>
          <p:cNvPr id="1026" name="Picture 2" descr="http://thegreenhorns.files.wordpress.com/2010/12/rice.jpg"/>
          <p:cNvPicPr>
            <a:picLocks noChangeAspect="1" noChangeArrowheads="1"/>
          </p:cNvPicPr>
          <p:nvPr/>
        </p:nvPicPr>
        <p:blipFill>
          <a:blip r:embed="rId2" cstate="print"/>
          <a:srcRect/>
          <a:stretch>
            <a:fillRect/>
          </a:stretch>
        </p:blipFill>
        <p:spPr bwMode="auto">
          <a:xfrm>
            <a:off x="285720" y="1571612"/>
            <a:ext cx="6017937" cy="3857652"/>
          </a:xfrm>
          <a:prstGeom prst="rect">
            <a:avLst/>
          </a:prstGeom>
          <a:noFill/>
        </p:spPr>
      </p:pic>
      <p:sp>
        <p:nvSpPr>
          <p:cNvPr id="5" name="Textfeld 4"/>
          <p:cNvSpPr txBox="1"/>
          <p:nvPr/>
        </p:nvSpPr>
        <p:spPr>
          <a:xfrm>
            <a:off x="6429388" y="1714488"/>
            <a:ext cx="2428892" cy="1200329"/>
          </a:xfrm>
          <a:prstGeom prst="rect">
            <a:avLst/>
          </a:prstGeom>
          <a:noFill/>
        </p:spPr>
        <p:txBody>
          <a:bodyPr wrap="square" rtlCol="0">
            <a:spAutoFit/>
          </a:bodyPr>
          <a:lstStyle/>
          <a:p>
            <a:r>
              <a:rPr lang="de-DE" dirty="0" smtClean="0"/>
              <a:t>Private </a:t>
            </a:r>
            <a:r>
              <a:rPr lang="de-DE" dirty="0" err="1" smtClean="0"/>
              <a:t>plots</a:t>
            </a:r>
            <a:endParaRPr lang="de-DE" dirty="0" smtClean="0"/>
          </a:p>
          <a:p>
            <a:endParaRPr lang="de-DE" dirty="0" smtClean="0"/>
          </a:p>
          <a:p>
            <a:r>
              <a:rPr lang="de-DE" dirty="0" smtClean="0"/>
              <a:t>Part </a:t>
            </a:r>
            <a:r>
              <a:rPr lang="de-DE" dirty="0" err="1" smtClean="0"/>
              <a:t>of</a:t>
            </a:r>
            <a:r>
              <a:rPr lang="de-DE" dirty="0" smtClean="0"/>
              <a:t> </a:t>
            </a:r>
            <a:r>
              <a:rPr lang="de-DE" dirty="0" err="1" smtClean="0"/>
              <a:t>the</a:t>
            </a:r>
            <a:r>
              <a:rPr lang="de-DE" dirty="0" smtClean="0"/>
              <a:t> </a:t>
            </a:r>
            <a:r>
              <a:rPr lang="de-DE" dirty="0" err="1" smtClean="0"/>
              <a:t>produce</a:t>
            </a:r>
            <a:r>
              <a:rPr lang="de-DE" dirty="0" smtClean="0"/>
              <a:t> </a:t>
            </a:r>
            <a:r>
              <a:rPr lang="de-DE" dirty="0" err="1" smtClean="0"/>
              <a:t>freed</a:t>
            </a:r>
            <a:r>
              <a:rPr lang="de-DE" dirty="0" smtClean="0"/>
              <a:t> </a:t>
            </a:r>
            <a:r>
              <a:rPr lang="de-DE" dirty="0" err="1" smtClean="0"/>
              <a:t>for</a:t>
            </a:r>
            <a:r>
              <a:rPr lang="de-DE" dirty="0" smtClean="0"/>
              <a:t> private </a:t>
            </a:r>
            <a:r>
              <a:rPr lang="de-DE" dirty="0" err="1" smtClean="0"/>
              <a:t>sale</a:t>
            </a:r>
            <a:r>
              <a:rPr lang="de-DE" dirty="0" smtClean="0"/>
              <a:t> </a:t>
            </a:r>
            <a:endParaRPr lang="de-DE" dirty="0"/>
          </a:p>
        </p:txBody>
      </p:sp>
      <p:sp>
        <p:nvSpPr>
          <p:cNvPr id="6" name="Textfeld 5"/>
          <p:cNvSpPr txBox="1"/>
          <p:nvPr/>
        </p:nvSpPr>
        <p:spPr>
          <a:xfrm>
            <a:off x="214282" y="6429396"/>
            <a:ext cx="8643998" cy="307777"/>
          </a:xfrm>
          <a:prstGeom prst="rect">
            <a:avLst/>
          </a:prstGeom>
          <a:noFill/>
        </p:spPr>
        <p:txBody>
          <a:bodyPr wrap="square" rtlCol="0">
            <a:spAutoFit/>
          </a:bodyPr>
          <a:lstStyle/>
          <a:p>
            <a:r>
              <a:rPr lang="de-DE" sz="1400" i="1" dirty="0" smtClean="0"/>
              <a:t>China                       WS-2013-2014                                            Botskor                                                         2-3 </a:t>
            </a:r>
            <a:endParaRPr lang="de-DE" sz="1400" i="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Reforms</a:t>
            </a:r>
            <a:r>
              <a:rPr lang="de-DE" dirty="0" smtClean="0"/>
              <a:t> 1978-1984  </a:t>
            </a:r>
            <a:endParaRPr lang="de-DE" dirty="0"/>
          </a:p>
        </p:txBody>
      </p:sp>
      <p:sp>
        <p:nvSpPr>
          <p:cNvPr id="4" name="Rechteck 3"/>
          <p:cNvSpPr/>
          <p:nvPr/>
        </p:nvSpPr>
        <p:spPr>
          <a:xfrm>
            <a:off x="611560" y="1340768"/>
            <a:ext cx="7572428" cy="5262979"/>
          </a:xfrm>
          <a:prstGeom prst="rect">
            <a:avLst/>
          </a:prstGeom>
        </p:spPr>
        <p:txBody>
          <a:bodyPr wrap="square">
            <a:spAutoFit/>
          </a:bodyPr>
          <a:lstStyle/>
          <a:p>
            <a:r>
              <a:rPr lang="en-US" sz="2800" dirty="0" smtClean="0"/>
              <a:t>Reforms were also implemented in urban industry to increase productivity. A </a:t>
            </a:r>
            <a:r>
              <a:rPr lang="en-US" sz="2800" dirty="0" smtClean="0">
                <a:solidFill>
                  <a:srgbClr val="FF0000"/>
                </a:solidFill>
              </a:rPr>
              <a:t>dual price system </a:t>
            </a:r>
            <a:r>
              <a:rPr lang="en-US" sz="2800" dirty="0" smtClean="0"/>
              <a:t>was introduced, in which state-owned industries were allowed to sell any production above the plan quota, and commodities were sold at both plan and market prices, allowing citizens to avoid the shortages of the Maoist era. Private businesses were allowed to operate for the first time since the Communist  takeover, and they gradually began to make up a greater percentage of industrial output. Price flexibility was also increased, expanding the service sector.</a:t>
            </a:r>
          </a:p>
        </p:txBody>
      </p:sp>
      <p:sp>
        <p:nvSpPr>
          <p:cNvPr id="6" name="Textfeld 5"/>
          <p:cNvSpPr txBox="1"/>
          <p:nvPr/>
        </p:nvSpPr>
        <p:spPr>
          <a:xfrm>
            <a:off x="214282" y="6429396"/>
            <a:ext cx="8643998" cy="307777"/>
          </a:xfrm>
          <a:prstGeom prst="rect">
            <a:avLst/>
          </a:prstGeom>
          <a:noFill/>
        </p:spPr>
        <p:txBody>
          <a:bodyPr wrap="square" rtlCol="0">
            <a:spAutoFit/>
          </a:bodyPr>
          <a:lstStyle/>
          <a:p>
            <a:r>
              <a:rPr lang="de-DE" sz="1400" i="1" dirty="0" smtClean="0"/>
              <a:t>China                       WS-2013-2014                                            Botskor                                                         2-4 </a:t>
            </a:r>
            <a:endParaRPr lang="de-DE" sz="1400" i="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Economic</a:t>
            </a:r>
            <a:r>
              <a:rPr lang="de-DE" dirty="0" smtClean="0"/>
              <a:t> </a:t>
            </a:r>
            <a:r>
              <a:rPr lang="de-DE" dirty="0" err="1" smtClean="0"/>
              <a:t>Zones</a:t>
            </a:r>
            <a:endParaRPr lang="de-DE" dirty="0"/>
          </a:p>
        </p:txBody>
      </p:sp>
      <p:sp>
        <p:nvSpPr>
          <p:cNvPr id="4" name="Rechteck 3"/>
          <p:cNvSpPr/>
          <p:nvPr/>
        </p:nvSpPr>
        <p:spPr>
          <a:xfrm>
            <a:off x="467544" y="1772816"/>
            <a:ext cx="8208912" cy="4308872"/>
          </a:xfrm>
          <a:prstGeom prst="rect">
            <a:avLst/>
          </a:prstGeom>
        </p:spPr>
        <p:txBody>
          <a:bodyPr wrap="square">
            <a:spAutoFit/>
          </a:bodyPr>
          <a:lstStyle/>
          <a:p>
            <a:endParaRPr lang="en-US" dirty="0" smtClean="0"/>
          </a:p>
          <a:p>
            <a:r>
              <a:rPr lang="en-US" sz="3200" dirty="0" smtClean="0"/>
              <a:t>The country was opened to foreign investment for the first time since the Kuomintang era. Deng created a series of </a:t>
            </a:r>
            <a:r>
              <a:rPr lang="en-US" sz="3200" dirty="0" smtClean="0">
                <a:solidFill>
                  <a:srgbClr val="FF0000"/>
                </a:solidFill>
              </a:rPr>
              <a:t>special economic zones </a:t>
            </a:r>
            <a:r>
              <a:rPr lang="en-US" sz="3200" dirty="0" smtClean="0"/>
              <a:t>for foreign investment that were relatively free of the bureaucratic regulations and interventions that hampered economic growth. These regions became engines of growth for the national economy.</a:t>
            </a:r>
            <a:endParaRPr lang="de-DE" sz="3200" dirty="0"/>
          </a:p>
        </p:txBody>
      </p:sp>
      <p:sp>
        <p:nvSpPr>
          <p:cNvPr id="5" name="Textfeld 4"/>
          <p:cNvSpPr txBox="1"/>
          <p:nvPr/>
        </p:nvSpPr>
        <p:spPr>
          <a:xfrm>
            <a:off x="214282" y="6429396"/>
            <a:ext cx="8643998" cy="307777"/>
          </a:xfrm>
          <a:prstGeom prst="rect">
            <a:avLst/>
          </a:prstGeom>
          <a:noFill/>
        </p:spPr>
        <p:txBody>
          <a:bodyPr wrap="square" rtlCol="0">
            <a:spAutoFit/>
          </a:bodyPr>
          <a:lstStyle/>
          <a:p>
            <a:r>
              <a:rPr lang="de-DE" sz="1400" i="1" dirty="0" smtClean="0"/>
              <a:t>China                       WS-2013-2014                                            Botskor                                                         2-5 </a:t>
            </a:r>
            <a:endParaRPr lang="de-DE" sz="1400" i="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54032"/>
          </a:xfrm>
        </p:spPr>
        <p:txBody>
          <a:bodyPr>
            <a:normAutofit fontScale="90000"/>
          </a:bodyPr>
          <a:lstStyle/>
          <a:p>
            <a:r>
              <a:rPr lang="de-DE" dirty="0" smtClean="0"/>
              <a:t>Dual </a:t>
            </a:r>
            <a:r>
              <a:rPr lang="de-DE" dirty="0" err="1" smtClean="0"/>
              <a:t>price</a:t>
            </a:r>
            <a:r>
              <a:rPr lang="de-DE" dirty="0" smtClean="0"/>
              <a:t> </a:t>
            </a:r>
            <a:r>
              <a:rPr lang="de-DE" dirty="0" err="1" smtClean="0"/>
              <a:t>system</a:t>
            </a:r>
            <a:endParaRPr lang="de-DE" dirty="0"/>
          </a:p>
        </p:txBody>
      </p:sp>
      <p:cxnSp>
        <p:nvCxnSpPr>
          <p:cNvPr id="5" name="Gerade Verbindung 4"/>
          <p:cNvCxnSpPr/>
          <p:nvPr/>
        </p:nvCxnSpPr>
        <p:spPr>
          <a:xfrm>
            <a:off x="857224" y="2714620"/>
            <a:ext cx="7072362" cy="158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 name="Rechteck 5"/>
          <p:cNvSpPr/>
          <p:nvPr/>
        </p:nvSpPr>
        <p:spPr>
          <a:xfrm>
            <a:off x="2214546" y="1357298"/>
            <a:ext cx="928694" cy="3357586"/>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feld 6"/>
          <p:cNvSpPr txBox="1"/>
          <p:nvPr/>
        </p:nvSpPr>
        <p:spPr>
          <a:xfrm>
            <a:off x="3500430" y="3212976"/>
            <a:ext cx="3500462" cy="369332"/>
          </a:xfrm>
          <a:prstGeom prst="rect">
            <a:avLst/>
          </a:prstGeom>
          <a:noFill/>
        </p:spPr>
        <p:txBody>
          <a:bodyPr wrap="square" rtlCol="0">
            <a:spAutoFit/>
          </a:bodyPr>
          <a:lstStyle/>
          <a:p>
            <a:r>
              <a:rPr lang="de-DE" dirty="0" err="1" smtClean="0"/>
              <a:t>Centrally</a:t>
            </a:r>
            <a:r>
              <a:rPr lang="de-DE" dirty="0" smtClean="0"/>
              <a:t> </a:t>
            </a:r>
            <a:r>
              <a:rPr lang="de-DE" dirty="0" err="1" smtClean="0"/>
              <a:t>planned</a:t>
            </a:r>
            <a:r>
              <a:rPr lang="de-DE" dirty="0" smtClean="0"/>
              <a:t> </a:t>
            </a:r>
            <a:r>
              <a:rPr lang="de-DE" dirty="0" err="1" smtClean="0"/>
              <a:t>production</a:t>
            </a:r>
            <a:endParaRPr lang="de-DE" dirty="0"/>
          </a:p>
        </p:txBody>
      </p:sp>
      <p:sp>
        <p:nvSpPr>
          <p:cNvPr id="9" name="Textfeld 8"/>
          <p:cNvSpPr txBox="1"/>
          <p:nvPr/>
        </p:nvSpPr>
        <p:spPr>
          <a:xfrm>
            <a:off x="5857884" y="2786058"/>
            <a:ext cx="2286016" cy="369332"/>
          </a:xfrm>
          <a:prstGeom prst="rect">
            <a:avLst/>
          </a:prstGeom>
          <a:noFill/>
        </p:spPr>
        <p:txBody>
          <a:bodyPr wrap="square" rtlCol="0">
            <a:spAutoFit/>
          </a:bodyPr>
          <a:lstStyle/>
          <a:p>
            <a:r>
              <a:rPr lang="de-DE" dirty="0" err="1" smtClean="0"/>
              <a:t>Quota</a:t>
            </a:r>
            <a:r>
              <a:rPr lang="de-DE" dirty="0" smtClean="0"/>
              <a:t> </a:t>
            </a:r>
            <a:endParaRPr lang="de-DE" dirty="0"/>
          </a:p>
        </p:txBody>
      </p:sp>
      <p:sp>
        <p:nvSpPr>
          <p:cNvPr id="10" name="Textfeld 9"/>
          <p:cNvSpPr txBox="1"/>
          <p:nvPr/>
        </p:nvSpPr>
        <p:spPr>
          <a:xfrm>
            <a:off x="5143504" y="1428736"/>
            <a:ext cx="3000396" cy="369332"/>
          </a:xfrm>
          <a:prstGeom prst="rect">
            <a:avLst/>
          </a:prstGeom>
          <a:noFill/>
        </p:spPr>
        <p:txBody>
          <a:bodyPr wrap="square" rtlCol="0">
            <a:spAutoFit/>
          </a:bodyPr>
          <a:lstStyle/>
          <a:p>
            <a:r>
              <a:rPr lang="de-DE" dirty="0" smtClean="0"/>
              <a:t>Free </a:t>
            </a:r>
            <a:r>
              <a:rPr lang="de-DE" dirty="0" err="1" smtClean="0"/>
              <a:t>price</a:t>
            </a:r>
            <a:r>
              <a:rPr lang="de-DE" dirty="0" smtClean="0"/>
              <a:t> in </a:t>
            </a:r>
            <a:r>
              <a:rPr lang="de-DE" dirty="0" err="1" smtClean="0"/>
              <a:t>the</a:t>
            </a:r>
            <a:r>
              <a:rPr lang="de-DE" dirty="0" smtClean="0"/>
              <a:t> open </a:t>
            </a:r>
            <a:r>
              <a:rPr lang="de-DE" dirty="0" err="1" smtClean="0"/>
              <a:t>market</a:t>
            </a:r>
            <a:endParaRPr lang="de-DE" dirty="0"/>
          </a:p>
        </p:txBody>
      </p:sp>
      <p:pic>
        <p:nvPicPr>
          <p:cNvPr id="2049" name="Picture 1" descr="China's growth slows to 9pc: Chinese worker labors in a factory making zippers in Jinjiang, China's Fujian province"/>
          <p:cNvPicPr>
            <a:picLocks noChangeAspect="1" noChangeArrowheads="1"/>
          </p:cNvPicPr>
          <p:nvPr/>
        </p:nvPicPr>
        <p:blipFill>
          <a:blip r:embed="rId2" cstate="print"/>
          <a:srcRect/>
          <a:stretch>
            <a:fillRect/>
          </a:stretch>
        </p:blipFill>
        <p:spPr bwMode="auto">
          <a:xfrm>
            <a:off x="4427984" y="3717032"/>
            <a:ext cx="4381500" cy="2733675"/>
          </a:xfrm>
          <a:prstGeom prst="rect">
            <a:avLst/>
          </a:prstGeom>
          <a:noFill/>
        </p:spPr>
      </p:pic>
      <p:sp>
        <p:nvSpPr>
          <p:cNvPr id="16" name="Pfeil nach rechts 15"/>
          <p:cNvSpPr/>
          <p:nvPr/>
        </p:nvSpPr>
        <p:spPr>
          <a:xfrm rot="5400000">
            <a:off x="1079612" y="3320988"/>
            <a:ext cx="792088" cy="1008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Textfeld 16"/>
          <p:cNvSpPr txBox="1"/>
          <p:nvPr/>
        </p:nvSpPr>
        <p:spPr>
          <a:xfrm>
            <a:off x="251520" y="4149080"/>
            <a:ext cx="1512168" cy="923330"/>
          </a:xfrm>
          <a:prstGeom prst="rect">
            <a:avLst/>
          </a:prstGeom>
          <a:noFill/>
        </p:spPr>
        <p:txBody>
          <a:bodyPr wrap="square" rtlCol="0">
            <a:spAutoFit/>
          </a:bodyPr>
          <a:lstStyle/>
          <a:p>
            <a:r>
              <a:rPr lang="de-DE" dirty="0" err="1" smtClean="0"/>
              <a:t>Quota</a:t>
            </a:r>
            <a:r>
              <a:rPr lang="de-DE" dirty="0" smtClean="0"/>
              <a:t> </a:t>
            </a:r>
            <a:r>
              <a:rPr lang="de-DE" dirty="0" err="1" smtClean="0"/>
              <a:t>gradually</a:t>
            </a:r>
            <a:r>
              <a:rPr lang="de-DE" dirty="0" smtClean="0"/>
              <a:t> </a:t>
            </a:r>
            <a:r>
              <a:rPr lang="de-DE" dirty="0" err="1" smtClean="0"/>
              <a:t>lowered</a:t>
            </a:r>
            <a:endParaRPr lang="de-DE" dirty="0"/>
          </a:p>
        </p:txBody>
      </p:sp>
      <p:sp>
        <p:nvSpPr>
          <p:cNvPr id="18" name="Textfeld 17"/>
          <p:cNvSpPr txBox="1"/>
          <p:nvPr/>
        </p:nvSpPr>
        <p:spPr>
          <a:xfrm>
            <a:off x="214282" y="6429396"/>
            <a:ext cx="8643998" cy="307777"/>
          </a:xfrm>
          <a:prstGeom prst="rect">
            <a:avLst/>
          </a:prstGeom>
          <a:noFill/>
        </p:spPr>
        <p:txBody>
          <a:bodyPr wrap="square" rtlCol="0">
            <a:spAutoFit/>
          </a:bodyPr>
          <a:lstStyle/>
          <a:p>
            <a:r>
              <a:rPr lang="de-DE" sz="1400" i="1" dirty="0" smtClean="0"/>
              <a:t>China                       WS-2013-2014                                            Botskor                                                         2-6 </a:t>
            </a:r>
            <a:endParaRPr lang="de-DE" sz="1400" i="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71472" y="0"/>
            <a:ext cx="8115328" cy="642918"/>
          </a:xfrm>
        </p:spPr>
        <p:txBody>
          <a:bodyPr>
            <a:normAutofit fontScale="90000"/>
          </a:bodyPr>
          <a:lstStyle/>
          <a:p>
            <a:r>
              <a:rPr lang="de-DE" dirty="0" smtClean="0"/>
              <a:t>1984-1993</a:t>
            </a:r>
            <a:endParaRPr lang="de-DE" dirty="0"/>
          </a:p>
        </p:txBody>
      </p:sp>
      <p:sp>
        <p:nvSpPr>
          <p:cNvPr id="3" name="Inhaltsplatzhalter 2"/>
          <p:cNvSpPr>
            <a:spLocks noGrp="1"/>
          </p:cNvSpPr>
          <p:nvPr>
            <p:ph idx="1"/>
          </p:nvPr>
        </p:nvSpPr>
        <p:spPr>
          <a:xfrm>
            <a:off x="0" y="857208"/>
            <a:ext cx="9144000" cy="6000792"/>
          </a:xfrm>
        </p:spPr>
        <p:txBody>
          <a:bodyPr>
            <a:noAutofit/>
          </a:bodyPr>
          <a:lstStyle/>
          <a:p>
            <a:pPr>
              <a:buNone/>
            </a:pPr>
            <a:r>
              <a:rPr lang="en-US" sz="2400" dirty="0" smtClean="0"/>
              <a:t>      During this period, Deng Xiaoping's policies continued beyond the initial reforms. Controls on private businesses and government intervention continued to decrease, and there was small-scale privatization of state enterprises which had become unviable. A notable development was the </a:t>
            </a:r>
            <a:r>
              <a:rPr lang="en-US" sz="2400" dirty="0" smtClean="0">
                <a:solidFill>
                  <a:srgbClr val="FF0000"/>
                </a:solidFill>
              </a:rPr>
              <a:t>decentralization of state control</a:t>
            </a:r>
            <a:r>
              <a:rPr lang="en-US" sz="2400" dirty="0" smtClean="0"/>
              <a:t>, leaving local provincial leaders to experiment with ways to increase economic growth and privatize the state sector. </a:t>
            </a:r>
          </a:p>
          <a:p>
            <a:pPr>
              <a:buNone/>
            </a:pPr>
            <a:endParaRPr lang="en-US" sz="2400" dirty="0" smtClean="0"/>
          </a:p>
          <a:p>
            <a:pPr>
              <a:buNone/>
            </a:pPr>
            <a:r>
              <a:rPr lang="en-US" sz="2400" dirty="0" smtClean="0"/>
              <a:t>      Township and village enterprises, firms nominally owned by local governments but effectively private, began to gain market share at the expense of the state sector.</a:t>
            </a:r>
            <a:r>
              <a:rPr lang="en-US" sz="2400" baseline="30000" dirty="0"/>
              <a:t> </a:t>
            </a:r>
            <a:r>
              <a:rPr lang="en-US" sz="2400" dirty="0" smtClean="0"/>
              <a:t>Conservative elder opposition, led by Chen </a:t>
            </a:r>
            <a:r>
              <a:rPr lang="en-US" sz="2400" dirty="0" err="1" smtClean="0"/>
              <a:t>Yun</a:t>
            </a:r>
            <a:r>
              <a:rPr lang="en-US" sz="2400" dirty="0" smtClean="0"/>
              <a:t>, prevented many major reforms which would have damaged the interests of special interest groups in the government bureaucracy.</a:t>
            </a:r>
            <a:r>
              <a:rPr lang="en-US" sz="2400" baseline="30000" dirty="0"/>
              <a:t> </a:t>
            </a:r>
            <a:endParaRPr lang="de-DE" sz="2400" dirty="0"/>
          </a:p>
        </p:txBody>
      </p:sp>
      <p:sp>
        <p:nvSpPr>
          <p:cNvPr id="4" name="Textfeld 3"/>
          <p:cNvSpPr txBox="1"/>
          <p:nvPr/>
        </p:nvSpPr>
        <p:spPr>
          <a:xfrm>
            <a:off x="214282" y="6429396"/>
            <a:ext cx="8643998" cy="307777"/>
          </a:xfrm>
          <a:prstGeom prst="rect">
            <a:avLst/>
          </a:prstGeom>
          <a:noFill/>
        </p:spPr>
        <p:txBody>
          <a:bodyPr wrap="square" rtlCol="0">
            <a:spAutoFit/>
          </a:bodyPr>
          <a:lstStyle/>
          <a:p>
            <a:r>
              <a:rPr lang="de-DE" sz="1400" i="1" dirty="0" smtClean="0"/>
              <a:t>China                       WS-2013-2014                                            Botskor                                                         2-7 </a:t>
            </a:r>
            <a:endParaRPr lang="de-DE" sz="1400" i="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Success</a:t>
            </a:r>
            <a:r>
              <a:rPr lang="de-DE" dirty="0" smtClean="0"/>
              <a:t> </a:t>
            </a:r>
            <a:r>
              <a:rPr lang="de-DE" dirty="0" err="1" smtClean="0"/>
              <a:t>and</a:t>
            </a:r>
            <a:r>
              <a:rPr lang="de-DE" dirty="0" smtClean="0"/>
              <a:t> </a:t>
            </a:r>
            <a:r>
              <a:rPr lang="de-DE" dirty="0" err="1" smtClean="0"/>
              <a:t>corruption</a:t>
            </a:r>
            <a:endParaRPr lang="de-DE" dirty="0"/>
          </a:p>
        </p:txBody>
      </p:sp>
      <p:sp>
        <p:nvSpPr>
          <p:cNvPr id="4" name="Rechteck 3"/>
          <p:cNvSpPr/>
          <p:nvPr/>
        </p:nvSpPr>
        <p:spPr>
          <a:xfrm>
            <a:off x="539552" y="1556792"/>
            <a:ext cx="8280920" cy="3970318"/>
          </a:xfrm>
          <a:prstGeom prst="rect">
            <a:avLst/>
          </a:prstGeom>
        </p:spPr>
        <p:txBody>
          <a:bodyPr wrap="square">
            <a:spAutoFit/>
          </a:bodyPr>
          <a:lstStyle/>
          <a:p>
            <a:pPr>
              <a:buNone/>
            </a:pPr>
            <a:r>
              <a:rPr lang="en-US" sz="2800" dirty="0" smtClean="0">
                <a:solidFill>
                  <a:srgbClr val="FF0000"/>
                </a:solidFill>
              </a:rPr>
              <a:t>Corruption and increased inflation </a:t>
            </a:r>
            <a:r>
              <a:rPr lang="en-US" sz="2800" dirty="0" smtClean="0"/>
              <a:t>fired discontent, contributing to the Tiananmen Square protests of 1989 and a conservative backlash after that event which ousted several key reformers and threatened to reverse many of Deng's reforms.</a:t>
            </a:r>
            <a:r>
              <a:rPr lang="en-US" sz="2800" baseline="30000" dirty="0" smtClean="0"/>
              <a:t> </a:t>
            </a:r>
            <a:r>
              <a:rPr lang="en-US" sz="2800" dirty="0" smtClean="0"/>
              <a:t>However, Deng stood by his reforms and in 1992, he affirmed the need to continue reforms in his southern tour. He also reopened the Shanghai Stock Exchange closed by Mao 40 years earlier.</a:t>
            </a:r>
          </a:p>
        </p:txBody>
      </p:sp>
      <p:sp>
        <p:nvSpPr>
          <p:cNvPr id="5" name="Textfeld 4"/>
          <p:cNvSpPr txBox="1"/>
          <p:nvPr/>
        </p:nvSpPr>
        <p:spPr>
          <a:xfrm>
            <a:off x="214282" y="6429396"/>
            <a:ext cx="8643998" cy="307777"/>
          </a:xfrm>
          <a:prstGeom prst="rect">
            <a:avLst/>
          </a:prstGeom>
          <a:noFill/>
        </p:spPr>
        <p:txBody>
          <a:bodyPr wrap="square" rtlCol="0">
            <a:spAutoFit/>
          </a:bodyPr>
          <a:lstStyle/>
          <a:p>
            <a:r>
              <a:rPr lang="de-DE" sz="1400" i="1" dirty="0" smtClean="0"/>
              <a:t>China                       WS-2013-2014                                            Botskor                                                         2-8 </a:t>
            </a:r>
            <a:endParaRPr lang="de-DE" sz="1400" i="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1984-1999</a:t>
            </a:r>
            <a:endParaRPr lang="de-DE" dirty="0"/>
          </a:p>
        </p:txBody>
      </p:sp>
      <p:sp>
        <p:nvSpPr>
          <p:cNvPr id="3" name="Inhaltsplatzhalter 2"/>
          <p:cNvSpPr>
            <a:spLocks noGrp="1"/>
          </p:cNvSpPr>
          <p:nvPr>
            <p:ph idx="1"/>
          </p:nvPr>
        </p:nvSpPr>
        <p:spPr>
          <a:xfrm>
            <a:off x="0" y="1196752"/>
            <a:ext cx="8892480" cy="5256584"/>
          </a:xfrm>
        </p:spPr>
        <p:txBody>
          <a:bodyPr>
            <a:normAutofit fontScale="92500" lnSpcReduction="20000"/>
          </a:bodyPr>
          <a:lstStyle/>
          <a:p>
            <a:r>
              <a:rPr lang="en-US" dirty="0" smtClean="0"/>
              <a:t>Although the economy grew quickly during this period, economic troubles in the </a:t>
            </a:r>
            <a:r>
              <a:rPr lang="en-US" dirty="0" smtClean="0">
                <a:solidFill>
                  <a:srgbClr val="FF0000"/>
                </a:solidFill>
              </a:rPr>
              <a:t>inefficient state sector </a:t>
            </a:r>
            <a:r>
              <a:rPr lang="en-US" dirty="0" smtClean="0"/>
              <a:t>increased. Heavy losses had to be made up by state revenues and acted as a drain upon the economy. Inflation became problematic in 1985, 1988 and 1992. </a:t>
            </a:r>
          </a:p>
          <a:p>
            <a:r>
              <a:rPr lang="en-US" dirty="0" smtClean="0"/>
              <a:t>Privatizations began to accelerate after 1992, and the private sector surpassed the state sector in share of GDP for the first time in the mid-1990s. China's government slowly expanded recognition of the private economy, first as a "complement" to the state sector (1988) and then as an "important component" (1999) of the socialist market economy</a:t>
            </a:r>
          </a:p>
          <a:p>
            <a:endParaRPr lang="de-DE" dirty="0"/>
          </a:p>
        </p:txBody>
      </p:sp>
      <p:sp>
        <p:nvSpPr>
          <p:cNvPr id="4" name="Textfeld 3"/>
          <p:cNvSpPr txBox="1"/>
          <p:nvPr/>
        </p:nvSpPr>
        <p:spPr>
          <a:xfrm>
            <a:off x="214282" y="6429396"/>
            <a:ext cx="8643998" cy="307777"/>
          </a:xfrm>
          <a:prstGeom prst="rect">
            <a:avLst/>
          </a:prstGeom>
          <a:noFill/>
        </p:spPr>
        <p:txBody>
          <a:bodyPr wrap="square" rtlCol="0">
            <a:spAutoFit/>
          </a:bodyPr>
          <a:lstStyle/>
          <a:p>
            <a:r>
              <a:rPr lang="de-DE" sz="1400" i="1" dirty="0" smtClean="0"/>
              <a:t>China                       WS-2013-2014                                            Botskor                                                         2-9 </a:t>
            </a:r>
            <a:endParaRPr lang="de-DE" sz="1400" i="1"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Folie 1 - &amp;quot;Reforms  1978-84&amp;quot;&quot;/&gt;&lt;property id=&quot;20307&quot; value=&quot;256&quot;/&gt;&lt;/object&gt;&lt;object type=&quot;3&quot; unique_id=&quot;10005&quot;&gt;&lt;property id=&quot;20148&quot; value=&quot;5&quot;/&gt;&lt;property id=&quot;20300&quot; value=&quot;Folie 7 - &amp;quot;1984-1993&amp;quot;&quot;/&gt;&lt;property id=&quot;20307&quot; value=&quot;257&quot;/&gt;&lt;/object&gt;&lt;object type=&quot;3&quot; unique_id=&quot;10006&quot;&gt;&lt;property id=&quot;20148&quot; value=&quot;5&quot;/&gt;&lt;property id=&quot;20300&quot; value=&quot;Folie 9 - &amp;quot;1984-1999&amp;quot;&quot;/&gt;&lt;property id=&quot;20307&quot; value=&quot;261&quot;/&gt;&lt;/object&gt;&lt;object type=&quot;3&quot; unique_id=&quot;10007&quot;&gt;&lt;property id=&quot;20148&quot; value=&quot;5&quot;/&gt;&lt;property id=&quot;20300&quot; value=&quot;Folie 10 - &amp;quot;1993–2005&amp;#x0D;&amp;#x0A;&amp;quot;&quot;/&gt;&lt;property id=&quot;20307&quot; value=&quot;258&quot;/&gt;&lt;/object&gt;&lt;object type=&quot;3&quot; unique_id=&quot;10008&quot;&gt;&lt;property id=&quot;20148&quot; value=&quot;5&quot;/&gt;&lt;property id=&quot;20300&quot; value=&quot;Folie 11 - &amp;quot;1993-2005&amp;quot;&quot;/&gt;&lt;property id=&quot;20307&quot; value=&quot;260&quot;/&gt;&lt;/object&gt;&lt;object type=&quot;3&quot; unique_id=&quot;10009&quot;&gt;&lt;property id=&quot;20148&quot; value=&quot;5&quot;/&gt;&lt;property id=&quot;20300&quot; value=&quot;Folie 12 - &amp;quot;2005–present&amp;#x0D;&amp;#x0A;&amp;quot;&quot;/&gt;&lt;property id=&quot;20307&quot; value=&quot;259&quot;/&gt;&lt;/object&gt;&lt;object type=&quot;3&quot; unique_id=&quot;10026&quot;&gt;&lt;property id=&quot;20148&quot; value=&quot;5&quot;/&gt;&lt;property id=&quot;20300&quot; value=&quot;Folie 4 - &amp;quot;Reforms 1978-1984  &amp;quot;&quot;/&gt;&lt;property id=&quot;20307&quot; value=&quot;262&quot;/&gt;&lt;/object&gt;&lt;object type=&quot;3&quot; unique_id=&quot;10027&quot;&gt;&lt;property id=&quot;20148&quot; value=&quot;5&quot;/&gt;&lt;property id=&quot;20300&quot; value=&quot;Folie 6 - &amp;quot;Dual price system&amp;quot;&quot;/&gt;&lt;property id=&quot;20307&quot; value=&quot;263&quot;/&gt;&lt;/object&gt;&lt;object type=&quot;3&quot; unique_id=&quot;10068&quot;&gt;&lt;property id=&quot;20148&quot; value=&quot;5&quot;/&gt;&lt;property id=&quot;20300&quot; value=&quot;Folie 3 - &amp;quot;Decollectivisation&amp;quot;&quot;/&gt;&lt;property id=&quot;20307&quot; value=&quot;264&quot;/&gt;&lt;/object&gt;&lt;object type=&quot;3&quot; unique_id=&quot;10113&quot;&gt;&lt;property id=&quot;20148&quot; value=&quot;5&quot;/&gt;&lt;property id=&quot;20300&quot; value=&quot;Folie 2 - &amp;quot;Feed the people first&amp;quot;&quot;/&gt;&lt;property id=&quot;20307&quot; value=&quot;266&quot;/&gt;&lt;/object&gt;&lt;object type=&quot;3&quot; unique_id=&quot;10114&quot;&gt;&lt;property id=&quot;20148&quot; value=&quot;5&quot;/&gt;&lt;property id=&quot;20300&quot; value=&quot;Folie 5 - &amp;quot;Economic Zones&amp;quot;&quot;/&gt;&lt;property id=&quot;20307&quot; value=&quot;267&quot;/&gt;&lt;/object&gt;&lt;object type=&quot;3&quot; unique_id=&quot;10167&quot;&gt;&lt;property id=&quot;20148&quot; value=&quot;5&quot;/&gt;&lt;property id=&quot;20300&quot; value=&quot;Folie 8 - &amp;quot;Success and corruption&amp;quot;&quot;/&gt;&lt;property id=&quot;20307&quot; value=&quot;268&quot;/&gt;&lt;/object&gt;&lt;/object&gt;&lt;/object&gt;&lt;/database&gt;"/>
  <p:tag name="SECTOMILLISECCONVERTED" val="1"/>
</p:tagLst>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1015</Words>
  <Application>Microsoft Office PowerPoint</Application>
  <PresentationFormat>Bildschirmpräsentation (4:3)</PresentationFormat>
  <Paragraphs>50</Paragraphs>
  <Slides>12</Slides>
  <Notes>1</Notes>
  <HiddenSlides>0</HiddenSlides>
  <MMClips>0</MMClips>
  <ScaleCrop>false</ScaleCrop>
  <HeadingPairs>
    <vt:vector size="4" baseType="variant">
      <vt:variant>
        <vt:lpstr>Design</vt:lpstr>
      </vt:variant>
      <vt:variant>
        <vt:i4>1</vt:i4>
      </vt:variant>
      <vt:variant>
        <vt:lpstr>Folientitel</vt:lpstr>
      </vt:variant>
      <vt:variant>
        <vt:i4>12</vt:i4>
      </vt:variant>
    </vt:vector>
  </HeadingPairs>
  <TitlesOfParts>
    <vt:vector size="13" baseType="lpstr">
      <vt:lpstr>Larissa-Design</vt:lpstr>
      <vt:lpstr>Reforms  1978-84</vt:lpstr>
      <vt:lpstr>Feed the people first</vt:lpstr>
      <vt:lpstr>Decollectivisation</vt:lpstr>
      <vt:lpstr>Reforms 1978-1984  </vt:lpstr>
      <vt:lpstr>Economic Zones</vt:lpstr>
      <vt:lpstr>Dual price system</vt:lpstr>
      <vt:lpstr>1984-1993</vt:lpstr>
      <vt:lpstr>Success and corruption</vt:lpstr>
      <vt:lpstr>1984-1999</vt:lpstr>
      <vt:lpstr>1993–2005 </vt:lpstr>
      <vt:lpstr>1993-2005</vt:lpstr>
      <vt:lpstr>2005–present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Reforms  1978-84</dc:title>
  <dc:creator>Japaninfo</dc:creator>
  <cp:lastModifiedBy>Botskor, Ivan</cp:lastModifiedBy>
  <cp:revision>16</cp:revision>
  <dcterms:created xsi:type="dcterms:W3CDTF">2011-11-09T19:59:11Z</dcterms:created>
  <dcterms:modified xsi:type="dcterms:W3CDTF">2014-11-06T15:58:34Z</dcterms:modified>
</cp:coreProperties>
</file>