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9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custDataLst>
    <p:tags r:id="rId15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25" autoAdjust="0"/>
    <p:restoredTop sz="94660"/>
  </p:normalViewPr>
  <p:slideViewPr>
    <p:cSldViewPr>
      <p:cViewPr varScale="1">
        <p:scale>
          <a:sx n="84" d="100"/>
          <a:sy n="84" d="100"/>
        </p:scale>
        <p:origin x="-78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DC175-E5DE-41EF-B020-67B6C9F0B196}" type="datetimeFigureOut">
              <a:rPr lang="de-DE" smtClean="0"/>
              <a:pPr/>
              <a:t>05.11.2013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E142-84F7-47E9-B9D0-75F51CEA65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DC175-E5DE-41EF-B020-67B6C9F0B196}" type="datetimeFigureOut">
              <a:rPr lang="de-DE" smtClean="0"/>
              <a:pPr/>
              <a:t>05.11.2013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E142-84F7-47E9-B9D0-75F51CEA65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DC175-E5DE-41EF-B020-67B6C9F0B196}" type="datetimeFigureOut">
              <a:rPr lang="de-DE" smtClean="0"/>
              <a:pPr/>
              <a:t>05.11.2013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E142-84F7-47E9-B9D0-75F51CEA65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DC175-E5DE-41EF-B020-67B6C9F0B196}" type="datetimeFigureOut">
              <a:rPr lang="de-DE" smtClean="0"/>
              <a:pPr/>
              <a:t>05.11.2013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E142-84F7-47E9-B9D0-75F51CEA65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DC175-E5DE-41EF-B020-67B6C9F0B196}" type="datetimeFigureOut">
              <a:rPr lang="de-DE" smtClean="0"/>
              <a:pPr/>
              <a:t>05.11.2013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E142-84F7-47E9-B9D0-75F51CEA65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DC175-E5DE-41EF-B020-67B6C9F0B196}" type="datetimeFigureOut">
              <a:rPr lang="de-DE" smtClean="0"/>
              <a:pPr/>
              <a:t>05.11.2013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E142-84F7-47E9-B9D0-75F51CEA65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DC175-E5DE-41EF-B020-67B6C9F0B196}" type="datetimeFigureOut">
              <a:rPr lang="de-DE" smtClean="0"/>
              <a:pPr/>
              <a:t>05.11.2013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E142-84F7-47E9-B9D0-75F51CEA65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DC175-E5DE-41EF-B020-67B6C9F0B196}" type="datetimeFigureOut">
              <a:rPr lang="de-DE" smtClean="0"/>
              <a:pPr/>
              <a:t>05.11.2013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E142-84F7-47E9-B9D0-75F51CEA65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DC175-E5DE-41EF-B020-67B6C9F0B196}" type="datetimeFigureOut">
              <a:rPr lang="de-DE" smtClean="0"/>
              <a:pPr/>
              <a:t>05.11.2013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E142-84F7-47E9-B9D0-75F51CEA65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DC175-E5DE-41EF-B020-67B6C9F0B196}" type="datetimeFigureOut">
              <a:rPr lang="de-DE" smtClean="0"/>
              <a:pPr/>
              <a:t>05.11.2013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E142-84F7-47E9-B9D0-75F51CEA65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DC175-E5DE-41EF-B020-67B6C9F0B196}" type="datetimeFigureOut">
              <a:rPr lang="de-DE" smtClean="0"/>
              <a:pPr/>
              <a:t>05.11.2013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E142-84F7-47E9-B9D0-75F51CEA65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DC175-E5DE-41EF-B020-67B6C9F0B196}" type="datetimeFigureOut">
              <a:rPr lang="de-DE" smtClean="0"/>
              <a:pPr/>
              <a:t>05.11.2013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DE142-84F7-47E9-B9D0-75F51CEA65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ministryoftofu.com/wp-content/uploads/2012/04/soe2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57224" y="357167"/>
            <a:ext cx="7772400" cy="1000132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Chinese Companies?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57224" y="1428736"/>
            <a:ext cx="7715304" cy="5000660"/>
          </a:xfrm>
        </p:spPr>
        <p:txBody>
          <a:bodyPr/>
          <a:lstStyle/>
          <a:p>
            <a:pPr algn="l"/>
            <a:r>
              <a:rPr lang="de-DE" dirty="0" err="1" smtClean="0">
                <a:solidFill>
                  <a:schemeClr val="tx1"/>
                </a:solidFill>
              </a:rPr>
              <a:t>Maoism</a:t>
            </a:r>
            <a:r>
              <a:rPr lang="de-DE" dirty="0" smtClean="0">
                <a:solidFill>
                  <a:schemeClr val="tx1"/>
                </a:solidFill>
              </a:rPr>
              <a:t>: „ </a:t>
            </a:r>
            <a:r>
              <a:rPr lang="de-DE" dirty="0" err="1" smtClean="0">
                <a:solidFill>
                  <a:schemeClr val="tx1"/>
                </a:solidFill>
              </a:rPr>
              <a:t>Capitalism</a:t>
            </a:r>
            <a:r>
              <a:rPr lang="de-DE" dirty="0" smtClean="0">
                <a:solidFill>
                  <a:schemeClr val="tx1"/>
                </a:solidFill>
              </a:rPr>
              <a:t> (private </a:t>
            </a:r>
            <a:r>
              <a:rPr lang="de-DE" dirty="0" err="1" smtClean="0">
                <a:solidFill>
                  <a:schemeClr val="tx1"/>
                </a:solidFill>
              </a:rPr>
              <a:t>control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of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means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of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production</a:t>
            </a:r>
            <a:r>
              <a:rPr lang="de-DE" dirty="0" smtClean="0">
                <a:solidFill>
                  <a:schemeClr val="tx1"/>
                </a:solidFill>
              </a:rPr>
              <a:t>) </a:t>
            </a:r>
            <a:r>
              <a:rPr lang="de-DE" dirty="0" err="1" smtClean="0">
                <a:solidFill>
                  <a:schemeClr val="tx1"/>
                </a:solidFill>
              </a:rPr>
              <a:t>is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evil</a:t>
            </a:r>
            <a:r>
              <a:rPr lang="de-DE" dirty="0" smtClean="0">
                <a:solidFill>
                  <a:schemeClr val="tx1"/>
                </a:solidFill>
              </a:rPr>
              <a:t>“  </a:t>
            </a:r>
          </a:p>
          <a:p>
            <a:pPr algn="l"/>
            <a:r>
              <a:rPr lang="de-DE" dirty="0" smtClean="0">
                <a:solidFill>
                  <a:schemeClr val="tx1"/>
                </a:solidFill>
              </a:rPr>
              <a:t>The </a:t>
            </a:r>
            <a:r>
              <a:rPr lang="de-DE" dirty="0" err="1" smtClean="0">
                <a:solidFill>
                  <a:schemeClr val="tx1"/>
                </a:solidFill>
              </a:rPr>
              <a:t>historical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development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from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the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special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Zones</a:t>
            </a:r>
            <a:r>
              <a:rPr lang="de-DE" dirty="0" smtClean="0">
                <a:solidFill>
                  <a:schemeClr val="tx1"/>
                </a:solidFill>
              </a:rPr>
              <a:t> (</a:t>
            </a:r>
            <a:r>
              <a:rPr lang="de-DE" dirty="0" err="1" smtClean="0">
                <a:solidFill>
                  <a:schemeClr val="tx1"/>
                </a:solidFill>
              </a:rPr>
              <a:t>Shenzen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err="1" smtClean="0">
                <a:solidFill>
                  <a:schemeClr val="tx1"/>
                </a:solidFill>
              </a:rPr>
              <a:t>etc</a:t>
            </a:r>
            <a:r>
              <a:rPr lang="de-DE" dirty="0" smtClean="0">
                <a:solidFill>
                  <a:schemeClr val="tx1"/>
                </a:solidFill>
              </a:rPr>
              <a:t>) </a:t>
            </a:r>
            <a:r>
              <a:rPr lang="de-DE" dirty="0" err="1" smtClean="0">
                <a:solidFill>
                  <a:schemeClr val="tx1"/>
                </a:solidFill>
              </a:rPr>
              <a:t>where</a:t>
            </a:r>
            <a:r>
              <a:rPr lang="de-DE" dirty="0" smtClean="0">
                <a:solidFill>
                  <a:schemeClr val="tx1"/>
                </a:solidFill>
              </a:rPr>
              <a:t> Chinese </a:t>
            </a:r>
            <a:r>
              <a:rPr lang="de-DE" dirty="0" err="1" smtClean="0">
                <a:solidFill>
                  <a:schemeClr val="tx1"/>
                </a:solidFill>
              </a:rPr>
              <a:t>worked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and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foreign</a:t>
            </a:r>
            <a:r>
              <a:rPr lang="de-DE" dirty="0" smtClean="0">
                <a:solidFill>
                  <a:schemeClr val="tx1"/>
                </a:solidFill>
              </a:rPr>
              <a:t> FDI </a:t>
            </a:r>
            <a:r>
              <a:rPr lang="de-DE" dirty="0" err="1" smtClean="0">
                <a:solidFill>
                  <a:schemeClr val="tx1"/>
                </a:solidFill>
              </a:rPr>
              <a:t>and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know-how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built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the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factories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to</a:t>
            </a:r>
            <a:r>
              <a:rPr lang="de-DE" dirty="0" smtClean="0">
                <a:solidFill>
                  <a:schemeClr val="tx1"/>
                </a:solidFill>
              </a:rPr>
              <a:t> modern Chinese </a:t>
            </a:r>
            <a:r>
              <a:rPr lang="de-DE" dirty="0" err="1" smtClean="0">
                <a:solidFill>
                  <a:schemeClr val="tx1"/>
                </a:solidFill>
              </a:rPr>
              <a:t>firms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is</a:t>
            </a:r>
            <a:r>
              <a:rPr lang="de-DE" dirty="0" smtClean="0">
                <a:solidFill>
                  <a:schemeClr val="tx1"/>
                </a:solidFill>
              </a:rPr>
              <a:t> a </a:t>
            </a:r>
            <a:r>
              <a:rPr lang="de-DE" dirty="0" err="1" smtClean="0">
                <a:solidFill>
                  <a:schemeClr val="tx1"/>
                </a:solidFill>
              </a:rPr>
              <a:t>slow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process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err="1" smtClean="0">
                <a:solidFill>
                  <a:schemeClr val="tx1"/>
                </a:solidFill>
              </a:rPr>
              <a:t>which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is</a:t>
            </a:r>
            <a:r>
              <a:rPr lang="de-DE" dirty="0" smtClean="0">
                <a:solidFill>
                  <a:schemeClr val="tx1"/>
                </a:solidFill>
              </a:rPr>
              <a:t> still </a:t>
            </a:r>
            <a:r>
              <a:rPr lang="de-DE" dirty="0" err="1" smtClean="0">
                <a:solidFill>
                  <a:schemeClr val="tx1"/>
                </a:solidFill>
              </a:rPr>
              <a:t>going</a:t>
            </a:r>
            <a:r>
              <a:rPr lang="de-DE" dirty="0" smtClean="0">
                <a:solidFill>
                  <a:schemeClr val="tx1"/>
                </a:solidFill>
              </a:rPr>
              <a:t> on. In different </a:t>
            </a:r>
            <a:r>
              <a:rPr lang="de-DE" dirty="0" err="1" smtClean="0">
                <a:solidFill>
                  <a:schemeClr val="tx1"/>
                </a:solidFill>
              </a:rPr>
              <a:t>Provinces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at</a:t>
            </a:r>
            <a:r>
              <a:rPr lang="de-DE" dirty="0" smtClean="0">
                <a:solidFill>
                  <a:schemeClr val="tx1"/>
                </a:solidFill>
              </a:rPr>
              <a:t> different </a:t>
            </a:r>
            <a:r>
              <a:rPr lang="de-DE" dirty="0" err="1" smtClean="0">
                <a:solidFill>
                  <a:schemeClr val="tx1"/>
                </a:solidFill>
              </a:rPr>
              <a:t>speeds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and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categories</a:t>
            </a:r>
            <a:r>
              <a:rPr lang="de-DE" dirty="0" smtClean="0">
                <a:solidFill>
                  <a:schemeClr val="tx1"/>
                </a:solidFill>
              </a:rPr>
              <a:t>.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14282" y="6429396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China                       WS-2013-2014                                            Botskor                                                         </a:t>
            </a:r>
            <a:r>
              <a:rPr lang="de-DE" sz="1400" i="1" dirty="0" smtClean="0"/>
              <a:t>4-1 </a:t>
            </a:r>
            <a:endParaRPr lang="de-DE" sz="14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Management Buy-outs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92500"/>
          </a:bodyPr>
          <a:lstStyle/>
          <a:p>
            <a:r>
              <a:rPr lang="de-DE" dirty="0" err="1" smtClean="0"/>
              <a:t>Byd</a:t>
            </a:r>
            <a:r>
              <a:rPr lang="de-DE" dirty="0" smtClean="0"/>
              <a:t> , </a:t>
            </a:r>
            <a:r>
              <a:rPr lang="de-DE" dirty="0" err="1" smtClean="0"/>
              <a:t>Geely</a:t>
            </a:r>
            <a:r>
              <a:rPr lang="de-DE" dirty="0" smtClean="0"/>
              <a:t>, </a:t>
            </a:r>
            <a:r>
              <a:rPr lang="de-DE" dirty="0" err="1" smtClean="0"/>
              <a:t>Chery</a:t>
            </a:r>
            <a:r>
              <a:rPr lang="de-DE" dirty="0" smtClean="0"/>
              <a:t> (</a:t>
            </a:r>
            <a:r>
              <a:rPr lang="de-DE" dirty="0" err="1" smtClean="0"/>
              <a:t>cars</a:t>
            </a:r>
            <a:r>
              <a:rPr lang="de-DE" dirty="0" smtClean="0"/>
              <a:t>)</a:t>
            </a:r>
          </a:p>
          <a:p>
            <a:r>
              <a:rPr lang="de-DE" dirty="0" err="1" smtClean="0"/>
              <a:t>Goldwind</a:t>
            </a:r>
            <a:r>
              <a:rPr lang="de-DE" dirty="0" smtClean="0"/>
              <a:t> (</a:t>
            </a:r>
            <a:r>
              <a:rPr lang="de-DE" dirty="0" err="1" smtClean="0"/>
              <a:t>energy</a:t>
            </a:r>
            <a:r>
              <a:rPr lang="de-DE" dirty="0" smtClean="0"/>
              <a:t>)</a:t>
            </a:r>
          </a:p>
          <a:p>
            <a:r>
              <a:rPr lang="de-DE" dirty="0" err="1" smtClean="0"/>
              <a:t>Huawei</a:t>
            </a:r>
            <a:r>
              <a:rPr lang="de-DE" dirty="0" smtClean="0"/>
              <a:t> (</a:t>
            </a:r>
            <a:r>
              <a:rPr lang="de-DE" dirty="0" err="1" smtClean="0"/>
              <a:t>telecom</a:t>
            </a:r>
            <a:r>
              <a:rPr lang="de-DE" dirty="0" smtClean="0"/>
              <a:t>)    (</a:t>
            </a:r>
            <a:r>
              <a:rPr lang="de-DE" dirty="0" err="1" smtClean="0"/>
              <a:t>recently</a:t>
            </a:r>
            <a:r>
              <a:rPr lang="de-DE" dirty="0" smtClean="0"/>
              <a:t> </a:t>
            </a:r>
            <a:r>
              <a:rPr lang="de-DE" dirty="0" err="1" smtClean="0"/>
              <a:t>stopped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US)</a:t>
            </a:r>
          </a:p>
          <a:p>
            <a:r>
              <a:rPr lang="de-DE" dirty="0" smtClean="0"/>
              <a:t>Lenovo (PC) *   - </a:t>
            </a:r>
            <a:r>
              <a:rPr lang="de-DE" dirty="0" err="1" smtClean="0"/>
              <a:t>Medion</a:t>
            </a:r>
            <a:r>
              <a:rPr lang="de-DE" dirty="0" smtClean="0"/>
              <a:t> </a:t>
            </a:r>
          </a:p>
          <a:p>
            <a:endParaRPr lang="de-DE" dirty="0"/>
          </a:p>
          <a:p>
            <a:r>
              <a:rPr lang="de-DE" dirty="0" smtClean="0"/>
              <a:t>These </a:t>
            </a:r>
            <a:r>
              <a:rPr lang="de-DE" dirty="0" err="1" smtClean="0"/>
              <a:t>companies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possiblilities</a:t>
            </a:r>
            <a:r>
              <a:rPr lang="de-DE" dirty="0" smtClean="0"/>
              <a:t> in </a:t>
            </a:r>
            <a:r>
              <a:rPr lang="de-DE" dirty="0" err="1" smtClean="0"/>
              <a:t>exporting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Europe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USA but </a:t>
            </a:r>
            <a:r>
              <a:rPr lang="de-DE" dirty="0" err="1" smtClean="0"/>
              <a:t>it</a:t>
            </a:r>
            <a:r>
              <a:rPr lang="de-DE" dirty="0" smtClean="0"/>
              <a:t> will </a:t>
            </a:r>
            <a:r>
              <a:rPr lang="de-DE" dirty="0" err="1" smtClean="0"/>
              <a:t>take</a:t>
            </a:r>
            <a:r>
              <a:rPr lang="de-DE" dirty="0" smtClean="0"/>
              <a:t> time.</a:t>
            </a:r>
          </a:p>
          <a:p>
            <a:r>
              <a:rPr lang="de-DE" dirty="0" smtClean="0"/>
              <a:t>* Stockholder: The Chinese </a:t>
            </a:r>
            <a:r>
              <a:rPr lang="de-DE" dirty="0" err="1" smtClean="0"/>
              <a:t>Academy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Science 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14282" y="6429396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China                       WS-2013-2014                                            Botskor                                                         </a:t>
            </a:r>
            <a:r>
              <a:rPr lang="de-DE" sz="1400" i="1" dirty="0" smtClean="0"/>
              <a:t>4-10 </a:t>
            </a:r>
            <a:endParaRPr lang="de-DE" sz="1400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4) State </a:t>
            </a:r>
            <a:r>
              <a:rPr lang="de-DE" dirty="0" err="1" smtClean="0">
                <a:solidFill>
                  <a:srgbClr val="FF0000"/>
                </a:solidFill>
              </a:rPr>
              <a:t>as</a:t>
            </a:r>
            <a:r>
              <a:rPr lang="de-DE" dirty="0" smtClean="0">
                <a:solidFill>
                  <a:srgbClr val="FF0000"/>
                </a:solidFill>
              </a:rPr>
              <a:t> an </a:t>
            </a:r>
            <a:r>
              <a:rPr lang="de-DE" dirty="0" err="1" smtClean="0">
                <a:solidFill>
                  <a:srgbClr val="FF0000"/>
                </a:solidFill>
              </a:rPr>
              <a:t>investor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r>
              <a:rPr lang="de-DE" dirty="0" err="1" smtClean="0"/>
              <a:t>Officials</a:t>
            </a:r>
            <a:r>
              <a:rPr lang="de-DE" dirty="0" smtClean="0"/>
              <a:t> in Cities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Provinces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created</a:t>
            </a:r>
            <a:r>
              <a:rPr lang="de-DE" dirty="0" smtClean="0"/>
              <a:t> </a:t>
            </a:r>
            <a:r>
              <a:rPr lang="de-DE" dirty="0" err="1" smtClean="0"/>
              <a:t>funds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invest</a:t>
            </a:r>
            <a:r>
              <a:rPr lang="de-DE" dirty="0" smtClean="0"/>
              <a:t> in promising </a:t>
            </a:r>
            <a:r>
              <a:rPr lang="de-DE" dirty="0" err="1" smtClean="0"/>
              <a:t>ventures</a:t>
            </a:r>
            <a:r>
              <a:rPr lang="de-DE" dirty="0" smtClean="0"/>
              <a:t>. The </a:t>
            </a:r>
            <a:r>
              <a:rPr lang="de-DE" dirty="0" err="1" smtClean="0"/>
              <a:t>largest</a:t>
            </a:r>
            <a:r>
              <a:rPr lang="de-DE" dirty="0" smtClean="0"/>
              <a:t> </a:t>
            </a:r>
            <a:r>
              <a:rPr lang="de-DE" dirty="0" err="1" smtClean="0"/>
              <a:t>fund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presently</a:t>
            </a:r>
            <a:r>
              <a:rPr lang="de-DE" dirty="0" smtClean="0"/>
              <a:t> CDB Capital </a:t>
            </a:r>
            <a:r>
              <a:rPr lang="de-DE" dirty="0" err="1" smtClean="0"/>
              <a:t>with</a:t>
            </a:r>
            <a:r>
              <a:rPr lang="de-DE" dirty="0" smtClean="0"/>
              <a:t> 40 Billion Yuan (8 </a:t>
            </a:r>
            <a:r>
              <a:rPr lang="de-DE" dirty="0" err="1" smtClean="0"/>
              <a:t>billion</a:t>
            </a:r>
            <a:r>
              <a:rPr lang="de-DE" dirty="0" smtClean="0"/>
              <a:t> €). </a:t>
            </a:r>
            <a:r>
              <a:rPr lang="de-DE" dirty="0" err="1" smtClean="0"/>
              <a:t>Foreign</a:t>
            </a:r>
            <a:r>
              <a:rPr lang="de-DE" dirty="0" smtClean="0"/>
              <a:t> </a:t>
            </a:r>
            <a:r>
              <a:rPr lang="de-DE" dirty="0" err="1" smtClean="0"/>
              <a:t>partners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also </a:t>
            </a:r>
            <a:r>
              <a:rPr lang="de-DE" dirty="0" err="1" smtClean="0"/>
              <a:t>interested</a:t>
            </a:r>
            <a:r>
              <a:rPr lang="de-DE" dirty="0" smtClean="0"/>
              <a:t> (Blackstone, Carlyle </a:t>
            </a:r>
            <a:r>
              <a:rPr lang="de-DE" dirty="0" err="1" smtClean="0"/>
              <a:t>and</a:t>
            </a:r>
            <a:r>
              <a:rPr lang="de-DE" dirty="0" smtClean="0"/>
              <a:t> TPG)</a:t>
            </a:r>
          </a:p>
          <a:p>
            <a:r>
              <a:rPr lang="de-DE" dirty="0" smtClean="0"/>
              <a:t>Negative Points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funds</a:t>
            </a:r>
            <a:r>
              <a:rPr lang="de-DE" dirty="0" smtClean="0"/>
              <a:t>: </a:t>
            </a:r>
          </a:p>
          <a:p>
            <a:pPr>
              <a:buNone/>
            </a:pPr>
            <a:r>
              <a:rPr lang="de-DE" dirty="0"/>
              <a:t> </a:t>
            </a:r>
            <a:r>
              <a:rPr lang="de-DE" dirty="0" smtClean="0"/>
              <a:t>  The </a:t>
            </a:r>
            <a:r>
              <a:rPr lang="de-DE" dirty="0" err="1" smtClean="0"/>
              <a:t>official</a:t>
            </a:r>
            <a:r>
              <a:rPr lang="de-DE" dirty="0" smtClean="0"/>
              <a:t> </a:t>
            </a:r>
            <a:r>
              <a:rPr lang="de-DE" dirty="0" err="1" smtClean="0"/>
              <a:t>investors</a:t>
            </a:r>
            <a:r>
              <a:rPr lang="de-DE" dirty="0" smtClean="0"/>
              <a:t> </a:t>
            </a:r>
            <a:r>
              <a:rPr lang="de-DE" dirty="0" err="1" smtClean="0"/>
              <a:t>want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r>
              <a:rPr lang="de-DE" dirty="0" smtClean="0"/>
              <a:t> in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cities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territories</a:t>
            </a:r>
            <a:r>
              <a:rPr lang="de-DE" dirty="0" smtClean="0"/>
              <a:t>.</a:t>
            </a:r>
          </a:p>
          <a:p>
            <a:pPr>
              <a:buNone/>
            </a:pPr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Nepotism</a:t>
            </a:r>
            <a:r>
              <a:rPr lang="de-DE" dirty="0" smtClean="0"/>
              <a:t> – </a:t>
            </a:r>
            <a:r>
              <a:rPr lang="de-DE" dirty="0" err="1" smtClean="0"/>
              <a:t>sons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officials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</a:t>
            </a:r>
            <a:r>
              <a:rPr lang="de-DE" dirty="0" err="1" smtClean="0"/>
              <a:t>nice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14282" y="6429396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China                       WS-2013-2014                                            Botskor                                                         </a:t>
            </a:r>
            <a:r>
              <a:rPr lang="de-DE" sz="1400" i="1" dirty="0" smtClean="0"/>
              <a:t>4-11 </a:t>
            </a:r>
            <a:endParaRPr lang="de-DE" sz="1400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A </a:t>
            </a:r>
            <a:r>
              <a:rPr lang="de-DE" smtClean="0"/>
              <a:t>really</a:t>
            </a:r>
            <a:r>
              <a:rPr lang="de-DE" dirty="0" smtClean="0"/>
              <a:t> private </a:t>
            </a:r>
            <a:r>
              <a:rPr lang="de-DE" dirty="0" err="1" smtClean="0"/>
              <a:t>industry</a:t>
            </a:r>
            <a:r>
              <a:rPr lang="de-DE" dirty="0" smtClean="0"/>
              <a:t> </a:t>
            </a:r>
            <a:r>
              <a:rPr lang="de-DE" dirty="0" err="1" smtClean="0"/>
              <a:t>needs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Private </a:t>
            </a:r>
            <a:r>
              <a:rPr lang="de-DE" dirty="0" err="1" smtClean="0"/>
              <a:t>banks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provide</a:t>
            </a:r>
            <a:r>
              <a:rPr lang="de-DE" dirty="0" smtClean="0"/>
              <a:t> </a:t>
            </a:r>
            <a:r>
              <a:rPr lang="de-DE" dirty="0" err="1" smtClean="0"/>
              <a:t>credit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not</a:t>
            </a:r>
          </a:p>
          <a:p>
            <a:pPr>
              <a:buNone/>
            </a:pPr>
            <a:r>
              <a:rPr lang="de-DE" dirty="0" smtClean="0"/>
              <a:t>     </a:t>
            </a:r>
            <a:r>
              <a:rPr lang="de-DE" dirty="0" err="1" smtClean="0"/>
              <a:t>according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economic</a:t>
            </a:r>
            <a:r>
              <a:rPr lang="de-DE" dirty="0" smtClean="0"/>
              <a:t> </a:t>
            </a:r>
            <a:r>
              <a:rPr lang="de-DE" dirty="0" err="1" smtClean="0"/>
              <a:t>possiblilities</a:t>
            </a:r>
            <a:endParaRPr lang="de-DE" dirty="0" smtClean="0"/>
          </a:p>
          <a:p>
            <a:r>
              <a:rPr lang="de-DE" dirty="0" smtClean="0"/>
              <a:t>Stockholders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rights</a:t>
            </a:r>
            <a:r>
              <a:rPr lang="de-DE" dirty="0" smtClean="0"/>
              <a:t> –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control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productive</a:t>
            </a:r>
            <a:r>
              <a:rPr lang="de-DE" dirty="0" smtClean="0"/>
              <a:t> </a:t>
            </a:r>
            <a:r>
              <a:rPr lang="de-DE" dirty="0" err="1" smtClean="0"/>
              <a:t>assets</a:t>
            </a:r>
            <a:endParaRPr lang="de-DE" dirty="0" smtClean="0"/>
          </a:p>
          <a:p>
            <a:r>
              <a:rPr lang="de-DE" dirty="0" err="1" smtClean="0"/>
              <a:t>Dividends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stockholders</a:t>
            </a:r>
            <a:endParaRPr lang="de-DE" dirty="0" smtClean="0"/>
          </a:p>
          <a:p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Influence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State</a:t>
            </a:r>
          </a:p>
          <a:p>
            <a:r>
              <a:rPr lang="de-DE" dirty="0" smtClean="0"/>
              <a:t>A </a:t>
            </a:r>
            <a:r>
              <a:rPr lang="de-DE" dirty="0" err="1" smtClean="0"/>
              <a:t>convertible</a:t>
            </a:r>
            <a:r>
              <a:rPr lang="de-DE" dirty="0" smtClean="0"/>
              <a:t> Yuan 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14282" y="6429396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China                       WS-2013-2014                                            Botskor                                                         </a:t>
            </a:r>
            <a:r>
              <a:rPr lang="de-DE" sz="1400" i="1" dirty="0" smtClean="0"/>
              <a:t>4-12 </a:t>
            </a:r>
            <a:endParaRPr lang="de-DE" sz="1400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Ideology</a:t>
            </a:r>
            <a:r>
              <a:rPr lang="de-DE" dirty="0" smtClean="0"/>
              <a:t> versus </a:t>
            </a:r>
            <a:r>
              <a:rPr lang="de-DE" dirty="0" err="1" smtClean="0"/>
              <a:t>pragmatism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de-DE" dirty="0" smtClean="0"/>
              <a:t>„The Chinese </a:t>
            </a:r>
            <a:r>
              <a:rPr lang="de-DE" dirty="0" err="1" smtClean="0"/>
              <a:t>way</a:t>
            </a:r>
            <a:r>
              <a:rPr lang="de-DE" dirty="0" smtClean="0"/>
              <a:t> </a:t>
            </a:r>
            <a:r>
              <a:rPr lang="de-DE" dirty="0" err="1" smtClean="0"/>
              <a:t>through</a:t>
            </a:r>
            <a:r>
              <a:rPr lang="de-DE" dirty="0" smtClean="0"/>
              <a:t> </a:t>
            </a:r>
            <a:r>
              <a:rPr lang="de-DE" dirty="0" err="1" smtClean="0"/>
              <a:t>capitalism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necessary</a:t>
            </a:r>
            <a:r>
              <a:rPr lang="de-DE" dirty="0" smtClean="0"/>
              <a:t> 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arrive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communism</a:t>
            </a:r>
            <a:r>
              <a:rPr lang="de-DE" dirty="0" smtClean="0"/>
              <a:t>“</a:t>
            </a:r>
          </a:p>
          <a:p>
            <a:r>
              <a:rPr lang="de-DE" dirty="0" smtClean="0"/>
              <a:t>The Chinese </a:t>
            </a:r>
            <a:r>
              <a:rPr lang="de-DE" dirty="0" err="1" smtClean="0"/>
              <a:t>reality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actually</a:t>
            </a:r>
            <a:r>
              <a:rPr lang="de-DE" dirty="0" smtClean="0"/>
              <a:t> quasi-</a:t>
            </a:r>
            <a:r>
              <a:rPr lang="de-DE" dirty="0" err="1" smtClean="0"/>
              <a:t>market</a:t>
            </a:r>
            <a:r>
              <a:rPr lang="de-DE" dirty="0" smtClean="0"/>
              <a:t> </a:t>
            </a:r>
            <a:r>
              <a:rPr lang="de-DE" dirty="0" err="1" smtClean="0"/>
              <a:t>capitalist</a:t>
            </a:r>
            <a:r>
              <a:rPr lang="de-DE" dirty="0" smtClean="0"/>
              <a:t> (</a:t>
            </a:r>
            <a:r>
              <a:rPr lang="de-DE" dirty="0" err="1" smtClean="0"/>
              <a:t>partially</a:t>
            </a:r>
            <a:r>
              <a:rPr lang="de-DE" dirty="0" smtClean="0"/>
              <a:t> </a:t>
            </a:r>
            <a:r>
              <a:rPr lang="de-DE" dirty="0" err="1" smtClean="0"/>
              <a:t>state-capitalist</a:t>
            </a:r>
            <a:r>
              <a:rPr lang="de-DE" dirty="0" smtClean="0"/>
              <a:t>) but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ideological</a:t>
            </a:r>
            <a:r>
              <a:rPr lang="de-DE" dirty="0" smtClean="0"/>
              <a:t> </a:t>
            </a:r>
            <a:r>
              <a:rPr lang="de-DE" dirty="0" err="1" smtClean="0"/>
              <a:t>descriptors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still </a:t>
            </a:r>
            <a:r>
              <a:rPr lang="de-DE" dirty="0" err="1" smtClean="0"/>
              <a:t>quite</a:t>
            </a:r>
            <a:r>
              <a:rPr lang="de-DE" dirty="0" smtClean="0"/>
              <a:t> </a:t>
            </a:r>
            <a:r>
              <a:rPr lang="de-DE" dirty="0" err="1" smtClean="0"/>
              <a:t>marxist</a:t>
            </a:r>
            <a:r>
              <a:rPr lang="de-DE" dirty="0" smtClean="0"/>
              <a:t> 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makes</a:t>
            </a:r>
            <a:r>
              <a:rPr lang="de-DE" dirty="0" smtClean="0"/>
              <a:t> a </a:t>
            </a:r>
            <a:r>
              <a:rPr lang="de-DE" dirty="0" err="1" smtClean="0"/>
              <a:t>unified</a:t>
            </a:r>
            <a:r>
              <a:rPr lang="de-DE" dirty="0" smtClean="0"/>
              <a:t> </a:t>
            </a:r>
            <a:r>
              <a:rPr lang="de-DE" dirty="0" err="1" smtClean="0"/>
              <a:t>explanation</a:t>
            </a:r>
            <a:r>
              <a:rPr lang="de-DE" dirty="0" smtClean="0"/>
              <a:t> </a:t>
            </a:r>
            <a:r>
              <a:rPr lang="de-DE" dirty="0" err="1" smtClean="0"/>
              <a:t>quite</a:t>
            </a:r>
            <a:r>
              <a:rPr lang="de-DE" dirty="0" smtClean="0"/>
              <a:t> </a:t>
            </a:r>
            <a:r>
              <a:rPr lang="de-DE" dirty="0" err="1" smtClean="0"/>
              <a:t>difficult</a:t>
            </a:r>
            <a:r>
              <a:rPr lang="de-DE" dirty="0" smtClean="0"/>
              <a:t>.</a:t>
            </a:r>
          </a:p>
          <a:p>
            <a:r>
              <a:rPr lang="de-DE" dirty="0" smtClean="0"/>
              <a:t>As </a:t>
            </a:r>
            <a:r>
              <a:rPr lang="de-DE" dirty="0" err="1" smtClean="0"/>
              <a:t>long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general</a:t>
            </a:r>
            <a:r>
              <a:rPr lang="de-DE" dirty="0" smtClean="0"/>
              <a:t> </a:t>
            </a:r>
            <a:r>
              <a:rPr lang="de-DE" dirty="0" err="1" smtClean="0"/>
              <a:t>increase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well-</a:t>
            </a:r>
            <a:r>
              <a:rPr lang="de-DE" dirty="0" err="1" smtClean="0"/>
              <a:t>beign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there</a:t>
            </a:r>
            <a:r>
              <a:rPr lang="de-DE" dirty="0" smtClean="0"/>
              <a:t>,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few</a:t>
            </a:r>
            <a:r>
              <a:rPr lang="de-DE" dirty="0" smtClean="0"/>
              <a:t> </a:t>
            </a:r>
            <a:r>
              <a:rPr lang="de-DE" dirty="0" err="1" smtClean="0"/>
              <a:t>question</a:t>
            </a:r>
            <a:r>
              <a:rPr lang="de-DE" dirty="0" smtClean="0"/>
              <a:t> </a:t>
            </a:r>
            <a:r>
              <a:rPr lang="de-DE" dirty="0" err="1" smtClean="0"/>
              <a:t>asked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better</a:t>
            </a:r>
            <a:r>
              <a:rPr lang="de-DE" dirty="0" smtClean="0"/>
              <a:t> still, </a:t>
            </a:r>
            <a:r>
              <a:rPr lang="de-DE" dirty="0" err="1" smtClean="0"/>
              <a:t>allowed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made</a:t>
            </a:r>
            <a:r>
              <a:rPr lang="de-DE" dirty="0" smtClean="0"/>
              <a:t>.</a:t>
            </a:r>
          </a:p>
          <a:p>
            <a:endParaRPr lang="de-DE" dirty="0" smtClean="0"/>
          </a:p>
        </p:txBody>
      </p:sp>
      <p:sp>
        <p:nvSpPr>
          <p:cNvPr id="4" name="Textfeld 3"/>
          <p:cNvSpPr txBox="1"/>
          <p:nvPr/>
        </p:nvSpPr>
        <p:spPr>
          <a:xfrm>
            <a:off x="214282" y="6429396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China                       WS-2013-2014                                            Botskor                                                         </a:t>
            </a:r>
            <a:r>
              <a:rPr lang="de-DE" sz="1400" i="1" dirty="0" smtClean="0"/>
              <a:t>4-13 </a:t>
            </a:r>
            <a:endParaRPr lang="de-DE" sz="1400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beginnings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In 1992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cities</a:t>
            </a:r>
            <a:r>
              <a:rPr lang="de-DE" dirty="0" smtClean="0"/>
              <a:t>, </a:t>
            </a:r>
            <a:r>
              <a:rPr lang="de-DE" dirty="0" err="1" smtClean="0"/>
              <a:t>Zhucheng</a:t>
            </a:r>
            <a:r>
              <a:rPr lang="de-DE" dirty="0" smtClean="0"/>
              <a:t> (</a:t>
            </a:r>
            <a:r>
              <a:rPr lang="de-DE" dirty="0" err="1" smtClean="0"/>
              <a:t>south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Beijing)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Shunde</a:t>
            </a:r>
            <a:r>
              <a:rPr lang="de-DE" dirty="0" smtClean="0"/>
              <a:t> (</a:t>
            </a:r>
            <a:r>
              <a:rPr lang="de-DE" dirty="0" err="1" smtClean="0"/>
              <a:t>north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Hong Kong)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doing</a:t>
            </a:r>
            <a:r>
              <a:rPr lang="de-DE" dirty="0" smtClean="0"/>
              <a:t>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badly</a:t>
            </a:r>
            <a:r>
              <a:rPr lang="de-DE" dirty="0" smtClean="0"/>
              <a:t>. </a:t>
            </a:r>
            <a:r>
              <a:rPr lang="de-DE" dirty="0"/>
              <a:t> </a:t>
            </a:r>
            <a:r>
              <a:rPr lang="de-DE" dirty="0" smtClean="0"/>
              <a:t>The </a:t>
            </a:r>
            <a:r>
              <a:rPr lang="de-DE" dirty="0" err="1" smtClean="0"/>
              <a:t>municipalities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lossing</a:t>
            </a:r>
            <a:r>
              <a:rPr lang="de-DE" dirty="0" smtClean="0"/>
              <a:t> </a:t>
            </a:r>
            <a:r>
              <a:rPr lang="de-DE" dirty="0" err="1" smtClean="0"/>
              <a:t>much</a:t>
            </a:r>
            <a:r>
              <a:rPr lang="de-DE" dirty="0" smtClean="0"/>
              <a:t> </a:t>
            </a:r>
            <a:r>
              <a:rPr lang="de-DE" dirty="0" err="1" smtClean="0"/>
              <a:t>money</a:t>
            </a:r>
            <a:r>
              <a:rPr lang="de-DE" dirty="0" smtClean="0"/>
              <a:t> due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public</a:t>
            </a:r>
            <a:r>
              <a:rPr lang="de-DE" dirty="0" smtClean="0"/>
              <a:t> </a:t>
            </a:r>
            <a:r>
              <a:rPr lang="de-DE" dirty="0" err="1" smtClean="0"/>
              <a:t>companies</a:t>
            </a:r>
            <a:r>
              <a:rPr lang="de-DE" dirty="0" smtClean="0"/>
              <a:t>. The powerful </a:t>
            </a:r>
            <a:r>
              <a:rPr lang="de-DE" dirty="0" err="1" smtClean="0"/>
              <a:t>state</a:t>
            </a:r>
            <a:r>
              <a:rPr lang="de-DE" dirty="0" smtClean="0"/>
              <a:t> </a:t>
            </a:r>
            <a:r>
              <a:rPr lang="de-DE" dirty="0" err="1" smtClean="0"/>
              <a:t>council</a:t>
            </a:r>
            <a:r>
              <a:rPr lang="de-DE" dirty="0" smtClean="0"/>
              <a:t> </a:t>
            </a:r>
            <a:r>
              <a:rPr lang="de-DE" dirty="0" err="1" smtClean="0"/>
              <a:t>allowed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an </a:t>
            </a:r>
            <a:r>
              <a:rPr lang="de-DE" dirty="0" err="1" smtClean="0"/>
              <a:t>experiment</a:t>
            </a:r>
            <a:r>
              <a:rPr lang="de-DE" dirty="0" smtClean="0"/>
              <a:t> in 1993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cities</a:t>
            </a:r>
            <a:r>
              <a:rPr lang="de-DE" dirty="0" smtClean="0"/>
              <a:t> </a:t>
            </a:r>
            <a:r>
              <a:rPr lang="de-DE" dirty="0" err="1" smtClean="0">
                <a:solidFill>
                  <a:srgbClr val="FF0000"/>
                </a:solidFill>
              </a:rPr>
              <a:t>gaizhi</a:t>
            </a:r>
            <a:r>
              <a:rPr lang="de-DE" dirty="0" smtClean="0"/>
              <a:t> (</a:t>
            </a:r>
            <a:r>
              <a:rPr lang="de-DE" dirty="0" err="1" smtClean="0"/>
              <a:t>changing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r>
              <a:rPr lang="de-DE" dirty="0" smtClean="0"/>
              <a:t>) in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words</a:t>
            </a:r>
            <a:r>
              <a:rPr lang="de-DE" dirty="0" smtClean="0"/>
              <a:t>, an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ownership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firms</a:t>
            </a:r>
            <a:r>
              <a:rPr lang="de-DE" dirty="0" smtClean="0"/>
              <a:t>. </a:t>
            </a:r>
          </a:p>
          <a:p>
            <a:r>
              <a:rPr lang="de-DE" dirty="0" smtClean="0"/>
              <a:t>The </a:t>
            </a:r>
            <a:r>
              <a:rPr lang="de-DE" dirty="0" err="1" smtClean="0"/>
              <a:t>cities</a:t>
            </a:r>
            <a:r>
              <a:rPr lang="de-DE" dirty="0" smtClean="0"/>
              <a:t> </a:t>
            </a:r>
            <a:r>
              <a:rPr lang="de-DE" dirty="0" err="1" smtClean="0"/>
              <a:t>then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bold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privatized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badly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companies</a:t>
            </a:r>
            <a:r>
              <a:rPr lang="de-DE" dirty="0" smtClean="0"/>
              <a:t> (</a:t>
            </a:r>
            <a:r>
              <a:rPr lang="de-DE" dirty="0" err="1" smtClean="0"/>
              <a:t>ignoring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lack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laws</a:t>
            </a:r>
            <a:r>
              <a:rPr lang="de-DE" dirty="0" smtClean="0"/>
              <a:t> in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respect</a:t>
            </a:r>
            <a:r>
              <a:rPr lang="de-DE" dirty="0" smtClean="0"/>
              <a:t>). First he </a:t>
            </a:r>
            <a:r>
              <a:rPr lang="de-DE" dirty="0" err="1" smtClean="0"/>
              <a:t>municipal</a:t>
            </a:r>
            <a:r>
              <a:rPr lang="de-DE" dirty="0" smtClean="0"/>
              <a:t>  </a:t>
            </a:r>
            <a:r>
              <a:rPr lang="de-DE" dirty="0" err="1" smtClean="0"/>
              <a:t>firms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given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employees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control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in 1997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firms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sold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management</a:t>
            </a:r>
            <a:r>
              <a:rPr lang="de-DE" dirty="0" smtClean="0"/>
              <a:t> (a </a:t>
            </a:r>
            <a:r>
              <a:rPr lang="de-DE" dirty="0" err="1" smtClean="0"/>
              <a:t>kind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buy</a:t>
            </a:r>
            <a:r>
              <a:rPr lang="de-DE" dirty="0" smtClean="0"/>
              <a:t>-out). The </a:t>
            </a:r>
            <a:r>
              <a:rPr lang="de-DE" dirty="0" err="1" smtClean="0"/>
              <a:t>companies</a:t>
            </a:r>
            <a:r>
              <a:rPr lang="de-DE" dirty="0" smtClean="0"/>
              <a:t> </a:t>
            </a:r>
            <a:r>
              <a:rPr lang="de-DE" dirty="0" err="1" smtClean="0"/>
              <a:t>florished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14282" y="6429396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China                       WS-2013-2014                                            Botskor                                                         </a:t>
            </a:r>
            <a:r>
              <a:rPr lang="de-DE" sz="1400" i="1" dirty="0" smtClean="0"/>
              <a:t>4-2 </a:t>
            </a:r>
            <a:endParaRPr lang="de-DE" sz="14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„</a:t>
            </a:r>
            <a:r>
              <a:rPr lang="de-DE" dirty="0" err="1" smtClean="0"/>
              <a:t>Retain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large </a:t>
            </a:r>
            <a:r>
              <a:rPr lang="de-DE" dirty="0" err="1" smtClean="0"/>
              <a:t>release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small</a:t>
            </a:r>
            <a:r>
              <a:rPr lang="de-DE" dirty="0" smtClean="0"/>
              <a:t>“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The </a:t>
            </a:r>
            <a:r>
              <a:rPr lang="de-DE" dirty="0" err="1" smtClean="0"/>
              <a:t>successes</a:t>
            </a:r>
            <a:r>
              <a:rPr lang="de-DE" dirty="0" smtClean="0"/>
              <a:t> </a:t>
            </a:r>
            <a:r>
              <a:rPr lang="de-DE" dirty="0" err="1" smtClean="0"/>
              <a:t>brought</a:t>
            </a:r>
            <a:r>
              <a:rPr lang="de-DE" dirty="0" smtClean="0"/>
              <a:t> a </a:t>
            </a:r>
            <a:r>
              <a:rPr lang="de-DE" dirty="0" err="1" smtClean="0"/>
              <a:t>general</a:t>
            </a:r>
            <a:r>
              <a:rPr lang="de-DE" dirty="0" smtClean="0"/>
              <a:t> </a:t>
            </a:r>
            <a:r>
              <a:rPr lang="de-DE" dirty="0" err="1" smtClean="0"/>
              <a:t>shift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ownershift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small</a:t>
            </a:r>
            <a:r>
              <a:rPr lang="de-DE" dirty="0" smtClean="0"/>
              <a:t> </a:t>
            </a:r>
            <a:r>
              <a:rPr lang="de-DE" dirty="0" err="1" smtClean="0"/>
              <a:t>companies</a:t>
            </a:r>
            <a:r>
              <a:rPr lang="de-DE" dirty="0" smtClean="0"/>
              <a:t> (1997). </a:t>
            </a:r>
          </a:p>
          <a:p>
            <a:r>
              <a:rPr lang="de-DE" dirty="0" smtClean="0"/>
              <a:t>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period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1995 </a:t>
            </a:r>
            <a:r>
              <a:rPr lang="de-DE" dirty="0" err="1" smtClean="0"/>
              <a:t>to</a:t>
            </a:r>
            <a:r>
              <a:rPr lang="de-DE" dirty="0" smtClean="0"/>
              <a:t> 2001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state-controlled</a:t>
            </a:r>
            <a:r>
              <a:rPr lang="de-DE" dirty="0" smtClean="0"/>
              <a:t> </a:t>
            </a:r>
            <a:r>
              <a:rPr lang="de-DE" dirty="0" err="1" smtClean="0"/>
              <a:t>entrerprises</a:t>
            </a:r>
            <a:r>
              <a:rPr lang="de-DE" dirty="0" smtClean="0"/>
              <a:t> </a:t>
            </a:r>
            <a:r>
              <a:rPr lang="de-DE" dirty="0" err="1" smtClean="0"/>
              <a:t>fell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1,2 </a:t>
            </a:r>
            <a:r>
              <a:rPr lang="de-DE" dirty="0" err="1" smtClean="0"/>
              <a:t>mio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468000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state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cities</a:t>
            </a:r>
            <a:r>
              <a:rPr lang="de-DE" dirty="0" smtClean="0"/>
              <a:t> </a:t>
            </a:r>
            <a:r>
              <a:rPr lang="de-DE" dirty="0" err="1" smtClean="0"/>
              <a:t>fell</a:t>
            </a:r>
            <a:r>
              <a:rPr lang="de-DE" dirty="0" smtClean="0"/>
              <a:t>  36 </a:t>
            </a:r>
            <a:r>
              <a:rPr lang="de-DE" dirty="0" err="1" smtClean="0"/>
              <a:t>mio</a:t>
            </a:r>
            <a:r>
              <a:rPr lang="de-DE" dirty="0" smtClean="0"/>
              <a:t> – </a:t>
            </a:r>
            <a:r>
              <a:rPr lang="de-DE" dirty="0" err="1" smtClean="0"/>
              <a:t>from</a:t>
            </a:r>
            <a:r>
              <a:rPr lang="de-DE" dirty="0" smtClean="0"/>
              <a:t> 59% </a:t>
            </a:r>
            <a:r>
              <a:rPr lang="de-DE" dirty="0" err="1" smtClean="0"/>
              <a:t>to</a:t>
            </a:r>
            <a:r>
              <a:rPr lang="de-DE" dirty="0" smtClean="0"/>
              <a:t> 32% </a:t>
            </a:r>
            <a:r>
              <a:rPr lang="de-DE" dirty="0" err="1" smtClean="0"/>
              <a:t>of</a:t>
            </a:r>
            <a:r>
              <a:rPr lang="de-DE" dirty="0" smtClean="0"/>
              <a:t> total urban </a:t>
            </a:r>
            <a:r>
              <a:rPr lang="de-DE" dirty="0" err="1" smtClean="0"/>
              <a:t>employment</a:t>
            </a:r>
            <a:r>
              <a:rPr lang="de-DE" dirty="0" smtClean="0"/>
              <a:t>. </a:t>
            </a:r>
          </a:p>
          <a:p>
            <a:r>
              <a:rPr lang="de-DE" dirty="0" smtClean="0"/>
              <a:t>The </a:t>
            </a:r>
            <a:r>
              <a:rPr lang="de-DE" dirty="0" err="1" smtClean="0"/>
              <a:t>companies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closed</a:t>
            </a:r>
            <a:r>
              <a:rPr lang="de-DE" dirty="0" smtClean="0"/>
              <a:t>, </a:t>
            </a:r>
            <a:r>
              <a:rPr lang="de-DE" dirty="0" err="1" smtClean="0"/>
              <a:t>transformed</a:t>
            </a:r>
            <a:r>
              <a:rPr lang="de-DE" dirty="0" smtClean="0"/>
              <a:t>, </a:t>
            </a:r>
            <a:r>
              <a:rPr lang="de-DE" dirty="0" err="1" smtClean="0"/>
              <a:t>with</a:t>
            </a:r>
            <a:r>
              <a:rPr lang="de-DE" dirty="0" smtClean="0"/>
              <a:t> different </a:t>
            </a:r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state</a:t>
            </a:r>
            <a:r>
              <a:rPr lang="de-DE" dirty="0" smtClean="0"/>
              <a:t> </a:t>
            </a:r>
            <a:r>
              <a:rPr lang="de-DE" dirty="0" err="1" smtClean="0"/>
              <a:t>backing</a:t>
            </a:r>
            <a:r>
              <a:rPr lang="de-DE" dirty="0" smtClean="0"/>
              <a:t>.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basically</a:t>
            </a:r>
            <a:r>
              <a:rPr lang="de-DE" dirty="0" smtClean="0"/>
              <a:t> a non stop </a:t>
            </a:r>
            <a:r>
              <a:rPr lang="de-DE" dirty="0" err="1" smtClean="0"/>
              <a:t>experimenting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incentives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structures</a:t>
            </a:r>
            <a:r>
              <a:rPr lang="de-DE" dirty="0" smtClean="0"/>
              <a:t>.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14282" y="6429396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China                       WS-2013-2014                                            Botskor                                                         </a:t>
            </a:r>
            <a:r>
              <a:rPr lang="de-DE" sz="1400" i="1" dirty="0" smtClean="0"/>
              <a:t>4-3 </a:t>
            </a:r>
            <a:endParaRPr lang="de-DE" sz="14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companies</a:t>
            </a:r>
            <a:r>
              <a:rPr lang="de-DE" dirty="0" smtClean="0"/>
              <a:t> in China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de-DE" dirty="0" smtClean="0">
                <a:solidFill>
                  <a:srgbClr val="FF0000"/>
                </a:solidFill>
              </a:rPr>
              <a:t>State-</a:t>
            </a:r>
            <a:r>
              <a:rPr lang="de-DE" dirty="0" err="1" smtClean="0">
                <a:solidFill>
                  <a:srgbClr val="FF0000"/>
                </a:solidFill>
              </a:rPr>
              <a:t>controlled</a:t>
            </a:r>
            <a:r>
              <a:rPr lang="de-DE" dirty="0" smtClean="0">
                <a:solidFill>
                  <a:srgbClr val="FF0000"/>
                </a:solidFill>
              </a:rPr>
              <a:t> large </a:t>
            </a:r>
            <a:r>
              <a:rPr lang="de-DE" dirty="0" err="1" smtClean="0">
                <a:solidFill>
                  <a:srgbClr val="FF0000"/>
                </a:solidFill>
              </a:rPr>
              <a:t>companies</a:t>
            </a:r>
            <a:endParaRPr lang="de-DE" dirty="0" smtClean="0"/>
          </a:p>
          <a:p>
            <a:pPr marL="514350" indent="-514350">
              <a:buNone/>
            </a:pPr>
            <a:r>
              <a:rPr lang="de-DE" dirty="0" smtClean="0"/>
              <a:t>     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huge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internationally</a:t>
            </a:r>
            <a:r>
              <a:rPr lang="de-DE" dirty="0" smtClean="0"/>
              <a:t> </a:t>
            </a:r>
            <a:r>
              <a:rPr lang="de-DE" dirty="0" err="1" smtClean="0"/>
              <a:t>visible</a:t>
            </a:r>
            <a:r>
              <a:rPr lang="de-DE" dirty="0" smtClean="0"/>
              <a:t>, </a:t>
            </a:r>
            <a:r>
              <a:rPr lang="de-DE" dirty="0" err="1" smtClean="0"/>
              <a:t>operationally</a:t>
            </a:r>
            <a:r>
              <a:rPr lang="de-DE" dirty="0" smtClean="0"/>
              <a:t> </a:t>
            </a:r>
            <a:r>
              <a:rPr lang="de-DE" dirty="0" err="1" smtClean="0"/>
              <a:t>seem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conventional</a:t>
            </a:r>
            <a:r>
              <a:rPr lang="de-DE" dirty="0" smtClean="0"/>
              <a:t> </a:t>
            </a:r>
            <a:r>
              <a:rPr lang="de-DE" dirty="0" err="1" smtClean="0"/>
              <a:t>businesses</a:t>
            </a:r>
            <a:r>
              <a:rPr lang="de-DE" dirty="0" smtClean="0"/>
              <a:t>.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</a:t>
            </a:r>
            <a:r>
              <a:rPr lang="de-DE" dirty="0" err="1" smtClean="0"/>
              <a:t>capitalized</a:t>
            </a:r>
            <a:r>
              <a:rPr lang="de-DE" dirty="0" smtClean="0"/>
              <a:t>, </a:t>
            </a:r>
            <a:r>
              <a:rPr lang="de-DE" dirty="0" err="1" smtClean="0"/>
              <a:t>rebranded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restructured</a:t>
            </a:r>
            <a:r>
              <a:rPr lang="de-DE" dirty="0" smtClean="0"/>
              <a:t>. A </a:t>
            </a:r>
            <a:r>
              <a:rPr lang="de-DE" dirty="0" err="1" smtClean="0"/>
              <a:t>minority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equity</a:t>
            </a:r>
            <a:r>
              <a:rPr lang="de-DE" dirty="0" smtClean="0"/>
              <a:t> (</a:t>
            </a:r>
            <a:r>
              <a:rPr lang="de-DE" dirty="0" err="1" smtClean="0"/>
              <a:t>maybe</a:t>
            </a:r>
            <a:r>
              <a:rPr lang="de-DE" dirty="0" smtClean="0"/>
              <a:t> 20%) </a:t>
            </a:r>
            <a:r>
              <a:rPr lang="de-DE" dirty="0" err="1" smtClean="0"/>
              <a:t>is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stockmarket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rest</a:t>
            </a:r>
            <a:r>
              <a:rPr lang="de-DE" dirty="0" smtClean="0"/>
              <a:t> </a:t>
            </a:r>
            <a:r>
              <a:rPr lang="de-DE" dirty="0" err="1" smtClean="0"/>
              <a:t>belongs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state</a:t>
            </a:r>
            <a:r>
              <a:rPr lang="de-DE" dirty="0" smtClean="0"/>
              <a:t>.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presidents</a:t>
            </a:r>
            <a:r>
              <a:rPr lang="de-DE" dirty="0" smtClean="0"/>
              <a:t>, </a:t>
            </a:r>
            <a:r>
              <a:rPr lang="de-DE" dirty="0" err="1" smtClean="0"/>
              <a:t>boards</a:t>
            </a:r>
            <a:r>
              <a:rPr lang="de-DE" dirty="0" smtClean="0"/>
              <a:t>, </a:t>
            </a:r>
            <a:r>
              <a:rPr lang="de-DE" dirty="0" err="1" smtClean="0"/>
              <a:t>annual</a:t>
            </a:r>
            <a:r>
              <a:rPr lang="de-DE" dirty="0" smtClean="0"/>
              <a:t> </a:t>
            </a:r>
            <a:r>
              <a:rPr lang="de-DE" dirty="0" err="1" smtClean="0"/>
              <a:t>financial</a:t>
            </a:r>
            <a:r>
              <a:rPr lang="de-DE" dirty="0" smtClean="0"/>
              <a:t> </a:t>
            </a:r>
            <a:r>
              <a:rPr lang="de-DE" dirty="0" err="1" smtClean="0"/>
              <a:t>reports</a:t>
            </a:r>
            <a:r>
              <a:rPr lang="de-DE" dirty="0" smtClean="0"/>
              <a:t>, </a:t>
            </a:r>
            <a:r>
              <a:rPr lang="de-DE" dirty="0" err="1" smtClean="0"/>
              <a:t>etc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steadily</a:t>
            </a:r>
            <a:r>
              <a:rPr lang="de-DE" dirty="0" smtClean="0"/>
              <a:t> </a:t>
            </a:r>
            <a:r>
              <a:rPr lang="de-DE" dirty="0" err="1" smtClean="0"/>
              <a:t>climbing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global </a:t>
            </a:r>
            <a:r>
              <a:rPr lang="de-DE" dirty="0" err="1" smtClean="0"/>
              <a:t>ranking</a:t>
            </a:r>
            <a:r>
              <a:rPr lang="de-DE" dirty="0" smtClean="0"/>
              <a:t> (</a:t>
            </a:r>
            <a:r>
              <a:rPr lang="de-DE" dirty="0" err="1" smtClean="0"/>
              <a:t>size</a:t>
            </a:r>
            <a:r>
              <a:rPr lang="de-DE" dirty="0" smtClean="0"/>
              <a:t>!)   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14282" y="6429396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China                       WS-2013-2014                                            Botskor                                                         </a:t>
            </a:r>
            <a:r>
              <a:rPr lang="de-DE" sz="1400" i="1" dirty="0" smtClean="0"/>
              <a:t>4-4 </a:t>
            </a:r>
            <a:endParaRPr lang="de-DE" sz="14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de-DE" sz="3600" dirty="0" smtClean="0"/>
              <a:t>Future </a:t>
            </a:r>
            <a:r>
              <a:rPr lang="de-DE" sz="3600" dirty="0" err="1" smtClean="0"/>
              <a:t>of</a:t>
            </a:r>
            <a:r>
              <a:rPr lang="de-DE" sz="3600" dirty="0" smtClean="0"/>
              <a:t> </a:t>
            </a:r>
            <a:r>
              <a:rPr lang="de-DE" sz="3600" dirty="0" err="1" smtClean="0"/>
              <a:t>the</a:t>
            </a:r>
            <a:r>
              <a:rPr lang="de-DE" sz="3600" dirty="0" smtClean="0"/>
              <a:t> </a:t>
            </a:r>
            <a:r>
              <a:rPr lang="de-DE" sz="3600" dirty="0" err="1" smtClean="0"/>
              <a:t>managers</a:t>
            </a:r>
            <a:r>
              <a:rPr lang="de-DE" sz="3600" dirty="0" smtClean="0"/>
              <a:t>: a </a:t>
            </a:r>
            <a:r>
              <a:rPr lang="de-DE" sz="3600" dirty="0" err="1" smtClean="0"/>
              <a:t>ministry</a:t>
            </a:r>
            <a:r>
              <a:rPr lang="de-DE" sz="3600" dirty="0" smtClean="0"/>
              <a:t> </a:t>
            </a:r>
            <a:r>
              <a:rPr lang="de-DE" sz="3600" dirty="0" err="1" smtClean="0"/>
              <a:t>position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071546"/>
            <a:ext cx="8643998" cy="557216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de-DE" b="1" dirty="0" smtClean="0"/>
              <a:t>The </a:t>
            </a:r>
            <a:r>
              <a:rPr lang="de-DE" b="1" dirty="0" err="1" smtClean="0"/>
              <a:t>state-controlled</a:t>
            </a:r>
            <a:r>
              <a:rPr lang="de-DE" b="1" dirty="0" smtClean="0"/>
              <a:t> </a:t>
            </a:r>
            <a:r>
              <a:rPr lang="de-DE" b="1" dirty="0" err="1" smtClean="0"/>
              <a:t>companies</a:t>
            </a:r>
            <a:r>
              <a:rPr lang="de-DE" b="1" dirty="0" smtClean="0"/>
              <a:t> </a:t>
            </a:r>
            <a:r>
              <a:rPr lang="de-DE" b="1" dirty="0" err="1" smtClean="0"/>
              <a:t>are</a:t>
            </a:r>
            <a:r>
              <a:rPr lang="de-DE" b="1" dirty="0" smtClean="0"/>
              <a:t> not </a:t>
            </a:r>
            <a:r>
              <a:rPr lang="de-DE" b="1" dirty="0" err="1" smtClean="0"/>
              <a:t>truly</a:t>
            </a:r>
            <a:r>
              <a:rPr lang="de-DE" b="1" dirty="0" smtClean="0"/>
              <a:t> private</a:t>
            </a:r>
            <a:r>
              <a:rPr lang="de-DE" dirty="0" smtClean="0"/>
              <a:t>. </a:t>
            </a:r>
          </a:p>
          <a:p>
            <a:pPr>
              <a:buNone/>
            </a:pP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receive</a:t>
            </a:r>
            <a:r>
              <a:rPr lang="de-DE" dirty="0"/>
              <a:t> </a:t>
            </a:r>
            <a:r>
              <a:rPr lang="de-DE" dirty="0" err="1" smtClean="0"/>
              <a:t>subsidized</a:t>
            </a:r>
            <a:r>
              <a:rPr lang="de-DE" dirty="0"/>
              <a:t> </a:t>
            </a:r>
            <a:r>
              <a:rPr lang="de-DE" dirty="0" err="1" smtClean="0"/>
              <a:t>loans,are</a:t>
            </a:r>
            <a:r>
              <a:rPr lang="de-DE" dirty="0" smtClean="0"/>
              <a:t> </a:t>
            </a:r>
            <a:r>
              <a:rPr lang="de-DE" dirty="0" err="1" smtClean="0"/>
              <a:t>give</a:t>
            </a:r>
            <a:r>
              <a:rPr lang="de-DE" dirty="0" smtClean="0"/>
              <a:t> </a:t>
            </a:r>
            <a:r>
              <a:rPr lang="de-DE" dirty="0" err="1" smtClean="0"/>
              <a:t>land</a:t>
            </a:r>
            <a:r>
              <a:rPr lang="de-DE" dirty="0" smtClean="0"/>
              <a:t> </a:t>
            </a:r>
            <a:r>
              <a:rPr lang="de-DE" dirty="0" err="1" smtClean="0"/>
              <a:t>cheaply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endParaRPr lang="de-DE" dirty="0" smtClean="0"/>
          </a:p>
          <a:p>
            <a:pPr>
              <a:buNone/>
            </a:pPr>
            <a:r>
              <a:rPr lang="de-DE" dirty="0" err="1" smtClean="0"/>
              <a:t>enjoy</a:t>
            </a:r>
            <a:r>
              <a:rPr lang="de-DE" dirty="0" smtClean="0"/>
              <a:t> a </a:t>
            </a:r>
            <a:r>
              <a:rPr lang="de-DE" dirty="0" err="1" smtClean="0"/>
              <a:t>sheltered</a:t>
            </a:r>
            <a:r>
              <a:rPr lang="de-DE" dirty="0"/>
              <a:t> </a:t>
            </a:r>
            <a:r>
              <a:rPr lang="de-DE" dirty="0" err="1" smtClean="0"/>
              <a:t>monopoly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/>
              <a:t> </a:t>
            </a:r>
            <a:r>
              <a:rPr lang="de-DE" dirty="0" err="1" smtClean="0"/>
              <a:t>oligopoly</a:t>
            </a:r>
            <a:r>
              <a:rPr lang="de-DE" dirty="0" smtClean="0"/>
              <a:t>. The </a:t>
            </a:r>
            <a:r>
              <a:rPr lang="de-DE" dirty="0" err="1" smtClean="0"/>
              <a:t>government</a:t>
            </a:r>
            <a:r>
              <a:rPr lang="de-DE" dirty="0" smtClean="0"/>
              <a:t> </a:t>
            </a:r>
          </a:p>
          <a:p>
            <a:pPr>
              <a:buNone/>
            </a:pP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never</a:t>
            </a:r>
            <a:r>
              <a:rPr lang="de-DE" dirty="0" smtClean="0"/>
              <a:t> </a:t>
            </a:r>
            <a:r>
              <a:rPr lang="de-DE" dirty="0" err="1" smtClean="0"/>
              <a:t>far</a:t>
            </a:r>
            <a:r>
              <a:rPr lang="de-DE" dirty="0" smtClean="0"/>
              <a:t> </a:t>
            </a:r>
            <a:r>
              <a:rPr lang="de-DE" dirty="0" err="1" smtClean="0"/>
              <a:t>away</a:t>
            </a:r>
            <a:r>
              <a:rPr lang="de-DE" dirty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state</a:t>
            </a:r>
            <a:r>
              <a:rPr lang="de-DE" dirty="0" smtClean="0"/>
              <a:t> </a:t>
            </a:r>
            <a:r>
              <a:rPr lang="de-DE" dirty="0" err="1" smtClean="0"/>
              <a:t>appoints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senior</a:t>
            </a:r>
            <a:r>
              <a:rPr lang="de-DE" dirty="0" smtClean="0"/>
              <a:t> </a:t>
            </a:r>
          </a:p>
          <a:p>
            <a:pPr>
              <a:buNone/>
            </a:pPr>
            <a:r>
              <a:rPr lang="de-DE" dirty="0" err="1" smtClean="0"/>
              <a:t>managers</a:t>
            </a:r>
            <a:r>
              <a:rPr lang="de-DE" dirty="0" smtClean="0"/>
              <a:t>.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action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oriented</a:t>
            </a:r>
            <a:r>
              <a:rPr lang="de-DE" dirty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make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state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>happy (</a:t>
            </a:r>
            <a:r>
              <a:rPr lang="de-DE" dirty="0" err="1" smtClean="0"/>
              <a:t>and</a:t>
            </a:r>
            <a:r>
              <a:rPr lang="de-DE" dirty="0" smtClean="0"/>
              <a:t> not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stockholders</a:t>
            </a:r>
            <a:r>
              <a:rPr lang="de-DE" dirty="0" smtClean="0"/>
              <a:t>)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actions</a:t>
            </a:r>
            <a:r>
              <a:rPr lang="de-DE" dirty="0" smtClean="0"/>
              <a:t>, </a:t>
            </a:r>
          </a:p>
          <a:p>
            <a:pPr>
              <a:buNone/>
            </a:pP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>
                <a:solidFill>
                  <a:srgbClr val="FF0000"/>
                </a:solidFill>
              </a:rPr>
              <a:t>future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of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high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management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lies </a:t>
            </a:r>
            <a:r>
              <a:rPr lang="de-DE" dirty="0" err="1" smtClean="0"/>
              <a:t>generally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endParaRPr lang="de-DE" dirty="0" smtClean="0"/>
          </a:p>
          <a:p>
            <a:pPr>
              <a:buNone/>
            </a:pPr>
            <a:r>
              <a:rPr lang="de-DE" dirty="0" err="1" smtClean="0"/>
              <a:t>ministries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control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company</a:t>
            </a:r>
            <a:r>
              <a:rPr lang="de-DE" dirty="0" smtClean="0"/>
              <a:t>.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>Big </a:t>
            </a:r>
            <a:r>
              <a:rPr lang="de-DE" dirty="0" err="1" smtClean="0"/>
              <a:t>capital</a:t>
            </a:r>
            <a:r>
              <a:rPr lang="de-DE" dirty="0" smtClean="0"/>
              <a:t> </a:t>
            </a:r>
            <a:r>
              <a:rPr lang="de-DE" dirty="0" err="1" smtClean="0"/>
              <a:t>proyects</a:t>
            </a:r>
            <a:r>
              <a:rPr lang="de-DE" dirty="0" smtClean="0"/>
              <a:t> fall in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category</a:t>
            </a:r>
            <a:r>
              <a:rPr lang="de-DE" dirty="0" smtClean="0"/>
              <a:t>: </a:t>
            </a:r>
          </a:p>
          <a:p>
            <a:pPr>
              <a:buNone/>
            </a:pPr>
            <a:r>
              <a:rPr lang="de-DE" b="1" dirty="0" smtClean="0"/>
              <a:t>High-Speed </a:t>
            </a:r>
            <a:r>
              <a:rPr lang="de-DE" b="1" dirty="0" err="1" smtClean="0"/>
              <a:t>Railways</a:t>
            </a:r>
            <a:r>
              <a:rPr lang="de-DE" b="1" dirty="0" smtClean="0"/>
              <a:t>, Steel </a:t>
            </a:r>
            <a:r>
              <a:rPr lang="de-DE" b="1" dirty="0" err="1" smtClean="0"/>
              <a:t>Plants</a:t>
            </a:r>
            <a:r>
              <a:rPr lang="de-DE" b="1" dirty="0" smtClean="0"/>
              <a:t>, Telecommunications</a:t>
            </a:r>
          </a:p>
          <a:p>
            <a:pPr>
              <a:buNone/>
            </a:pPr>
            <a:r>
              <a:rPr lang="de-DE" b="1" dirty="0" smtClean="0"/>
              <a:t>Ports, </a:t>
            </a:r>
            <a:r>
              <a:rPr lang="de-DE" b="1" dirty="0" err="1" smtClean="0"/>
              <a:t>Electric</a:t>
            </a:r>
            <a:r>
              <a:rPr lang="de-DE" b="1" dirty="0" smtClean="0"/>
              <a:t> </a:t>
            </a:r>
            <a:r>
              <a:rPr lang="de-DE" b="1" dirty="0" err="1" smtClean="0"/>
              <a:t>Power,etc</a:t>
            </a:r>
            <a:endParaRPr lang="de-DE" b="1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214282" y="6429396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China                       WS-2013-2014                                            Botskor                                                         </a:t>
            </a:r>
            <a:r>
              <a:rPr lang="de-DE" sz="1400" i="1" dirty="0" smtClean="0"/>
              <a:t>4-5 </a:t>
            </a:r>
            <a:endParaRPr lang="de-DE" sz="1400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State-</a:t>
            </a:r>
            <a:r>
              <a:rPr lang="de-DE" dirty="0" err="1" smtClean="0">
                <a:solidFill>
                  <a:srgbClr val="FF0000"/>
                </a:solidFill>
              </a:rPr>
              <a:t>controlled</a:t>
            </a:r>
            <a:r>
              <a:rPr lang="de-DE" dirty="0" smtClean="0">
                <a:solidFill>
                  <a:srgbClr val="FF0000"/>
                </a:solidFill>
              </a:rPr>
              <a:t> large </a:t>
            </a:r>
            <a:r>
              <a:rPr lang="de-DE" dirty="0" err="1" smtClean="0">
                <a:solidFill>
                  <a:srgbClr val="FF0000"/>
                </a:solidFill>
              </a:rPr>
              <a:t>companies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2844" y="1000108"/>
            <a:ext cx="8543956" cy="5357850"/>
          </a:xfrm>
        </p:spPr>
        <p:txBody>
          <a:bodyPr>
            <a:normAutofit lnSpcReduction="10000"/>
          </a:bodyPr>
          <a:lstStyle/>
          <a:p>
            <a:r>
              <a:rPr lang="de-DE" sz="2800" dirty="0" smtClean="0"/>
              <a:t>ICBC, China </a:t>
            </a:r>
            <a:r>
              <a:rPr lang="de-DE" sz="2800" dirty="0" err="1" smtClean="0"/>
              <a:t>Construction</a:t>
            </a:r>
            <a:r>
              <a:rPr lang="de-DE" sz="2800" dirty="0" smtClean="0"/>
              <a:t> Bank</a:t>
            </a:r>
          </a:p>
          <a:p>
            <a:r>
              <a:rPr lang="de-DE" sz="2800" dirty="0" smtClean="0"/>
              <a:t>China Mobile, China </a:t>
            </a:r>
            <a:r>
              <a:rPr lang="de-DE" sz="2800" dirty="0" err="1" smtClean="0"/>
              <a:t>Unicom</a:t>
            </a:r>
            <a:r>
              <a:rPr lang="de-DE" sz="2800" dirty="0" smtClean="0"/>
              <a:t> (</a:t>
            </a:r>
            <a:r>
              <a:rPr lang="de-DE" sz="2800" dirty="0" err="1" smtClean="0"/>
              <a:t>Telecoms</a:t>
            </a:r>
            <a:r>
              <a:rPr lang="de-DE" sz="2800" dirty="0" smtClean="0"/>
              <a:t>)</a:t>
            </a:r>
          </a:p>
          <a:p>
            <a:r>
              <a:rPr lang="de-DE" sz="2800" dirty="0" smtClean="0"/>
              <a:t>China National Petroleum (</a:t>
            </a:r>
            <a:r>
              <a:rPr lang="de-DE" sz="2800" dirty="0" err="1" smtClean="0"/>
              <a:t>Oil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Gas)</a:t>
            </a:r>
          </a:p>
          <a:p>
            <a:r>
              <a:rPr lang="de-DE" sz="2800" dirty="0" err="1" smtClean="0"/>
              <a:t>Only</a:t>
            </a:r>
            <a:r>
              <a:rPr lang="de-DE" sz="2800" dirty="0" smtClean="0"/>
              <a:t> </a:t>
            </a:r>
            <a:r>
              <a:rPr lang="de-DE" sz="2800" dirty="0" err="1" smtClean="0"/>
              <a:t>about</a:t>
            </a:r>
            <a:r>
              <a:rPr lang="de-DE" sz="2800" dirty="0" smtClean="0"/>
              <a:t> 1% </a:t>
            </a:r>
            <a:r>
              <a:rPr lang="de-DE" sz="2800" dirty="0" err="1" smtClean="0"/>
              <a:t>of</a:t>
            </a:r>
            <a:r>
              <a:rPr lang="de-DE" sz="2800" dirty="0" smtClean="0"/>
              <a:t> all </a:t>
            </a:r>
            <a:r>
              <a:rPr lang="de-DE" sz="2800" dirty="0" err="1" smtClean="0"/>
              <a:t>privatised</a:t>
            </a:r>
            <a:r>
              <a:rPr lang="de-DE" sz="2800" dirty="0" smtClean="0"/>
              <a:t> Companies but </a:t>
            </a:r>
            <a:r>
              <a:rPr lang="de-DE" sz="2800" dirty="0" err="1" smtClean="0"/>
              <a:t>huge</a:t>
            </a:r>
            <a:r>
              <a:rPr lang="de-DE" sz="2800" dirty="0" smtClean="0"/>
              <a:t> </a:t>
            </a:r>
          </a:p>
          <a:p>
            <a:pPr>
              <a:buNone/>
            </a:pPr>
            <a:r>
              <a:rPr lang="de-DE" sz="2800" dirty="0" smtClean="0"/>
              <a:t>    Negative </a:t>
            </a:r>
            <a:r>
              <a:rPr lang="de-DE" sz="2800" dirty="0" err="1" smtClean="0"/>
              <a:t>Factors</a:t>
            </a:r>
            <a:r>
              <a:rPr lang="de-DE" sz="2800" dirty="0" smtClean="0"/>
              <a:t>:</a:t>
            </a:r>
            <a:endParaRPr lang="de-DE" sz="2800" dirty="0"/>
          </a:p>
          <a:p>
            <a:r>
              <a:rPr lang="de-DE" sz="2800" dirty="0" err="1" smtClean="0"/>
              <a:t>Corruption</a:t>
            </a:r>
            <a:r>
              <a:rPr lang="de-DE" sz="2800" dirty="0" smtClean="0"/>
              <a:t>                              </a:t>
            </a:r>
            <a:r>
              <a:rPr lang="de-DE" sz="2800" dirty="0" err="1" smtClean="0"/>
              <a:t>Nepotism</a:t>
            </a:r>
            <a:endParaRPr lang="de-DE" sz="2800" dirty="0" smtClean="0"/>
          </a:p>
          <a:p>
            <a:r>
              <a:rPr lang="de-DE" sz="2800" dirty="0" err="1" smtClean="0"/>
              <a:t>Safety</a:t>
            </a:r>
            <a:r>
              <a:rPr lang="de-DE" sz="2800" dirty="0" smtClean="0"/>
              <a:t>  </a:t>
            </a:r>
            <a:r>
              <a:rPr lang="de-DE" sz="2800" dirty="0" err="1" smtClean="0"/>
              <a:t>is</a:t>
            </a:r>
            <a:r>
              <a:rPr lang="de-DE" sz="2800" dirty="0" smtClean="0"/>
              <a:t> </a:t>
            </a:r>
            <a:r>
              <a:rPr lang="de-DE" sz="2800" dirty="0" err="1" smtClean="0"/>
              <a:t>Overlooked</a:t>
            </a:r>
            <a:r>
              <a:rPr lang="de-DE" sz="2800" dirty="0" smtClean="0"/>
              <a:t>     (</a:t>
            </a:r>
            <a:r>
              <a:rPr lang="de-DE" sz="2800" dirty="0" err="1" smtClean="0"/>
              <a:t>Railway</a:t>
            </a:r>
            <a:r>
              <a:rPr lang="de-DE" sz="2800" dirty="0" smtClean="0"/>
              <a:t> </a:t>
            </a:r>
            <a:r>
              <a:rPr lang="de-DE" sz="2800" dirty="0" err="1" smtClean="0"/>
              <a:t>accident</a:t>
            </a:r>
            <a:r>
              <a:rPr lang="de-DE" sz="2800" dirty="0" smtClean="0"/>
              <a:t>!!)   </a:t>
            </a:r>
          </a:p>
          <a:p>
            <a:r>
              <a:rPr lang="de-DE" sz="2800" dirty="0" smtClean="0"/>
              <a:t>Private Companies </a:t>
            </a:r>
            <a:r>
              <a:rPr lang="de-DE" sz="2800" dirty="0" err="1" smtClean="0"/>
              <a:t>cannot</a:t>
            </a:r>
            <a:r>
              <a:rPr lang="de-DE" sz="2800" dirty="0" smtClean="0"/>
              <a:t> </a:t>
            </a:r>
            <a:r>
              <a:rPr lang="de-DE" sz="2800" dirty="0" err="1" smtClean="0"/>
              <a:t>get</a:t>
            </a:r>
            <a:r>
              <a:rPr lang="de-DE" sz="2800" dirty="0" smtClean="0"/>
              <a:t> in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field</a:t>
            </a:r>
            <a:endParaRPr lang="de-DE" sz="2800" dirty="0" smtClean="0"/>
          </a:p>
          <a:p>
            <a:r>
              <a:rPr lang="de-DE" sz="2800" dirty="0" smtClean="0"/>
              <a:t>Lack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commercial</a:t>
            </a:r>
            <a:r>
              <a:rPr lang="de-DE" sz="2800" dirty="0" smtClean="0"/>
              <a:t> </a:t>
            </a:r>
            <a:r>
              <a:rPr lang="de-DE" sz="2800" dirty="0" err="1" smtClean="0"/>
              <a:t>orientation</a:t>
            </a:r>
            <a:endParaRPr lang="de-DE" sz="2800" dirty="0" smtClean="0"/>
          </a:p>
          <a:p>
            <a:r>
              <a:rPr lang="de-DE" sz="2800" dirty="0" smtClean="0"/>
              <a:t>Low </a:t>
            </a:r>
            <a:r>
              <a:rPr lang="de-DE" sz="2800" dirty="0" err="1" smtClean="0"/>
              <a:t>profitability</a:t>
            </a:r>
            <a:r>
              <a:rPr lang="de-DE" sz="2800" dirty="0" smtClean="0"/>
              <a:t>  - </a:t>
            </a:r>
            <a:r>
              <a:rPr lang="de-DE" sz="2800" dirty="0" err="1" smtClean="0"/>
              <a:t>Actually</a:t>
            </a:r>
            <a:r>
              <a:rPr lang="de-DE" sz="2800" dirty="0" smtClean="0"/>
              <a:t> </a:t>
            </a:r>
            <a:r>
              <a:rPr lang="de-DE" sz="2800" dirty="0" err="1" smtClean="0">
                <a:solidFill>
                  <a:srgbClr val="FF0000"/>
                </a:solidFill>
              </a:rPr>
              <a:t>without</a:t>
            </a:r>
            <a:r>
              <a:rPr lang="de-DE" sz="2800" dirty="0" smtClean="0">
                <a:solidFill>
                  <a:srgbClr val="FF0000"/>
                </a:solidFill>
              </a:rPr>
              <a:t> </a:t>
            </a:r>
            <a:r>
              <a:rPr lang="de-DE" sz="2800" dirty="0" err="1" smtClean="0">
                <a:solidFill>
                  <a:srgbClr val="FF0000"/>
                </a:solidFill>
              </a:rPr>
              <a:t>monopoly</a:t>
            </a:r>
            <a:r>
              <a:rPr lang="de-DE" sz="2800" dirty="0" smtClean="0">
                <a:solidFill>
                  <a:srgbClr val="FF0000"/>
                </a:solidFill>
              </a:rPr>
              <a:t> </a:t>
            </a:r>
            <a:r>
              <a:rPr lang="de-DE" sz="2800" dirty="0" err="1" smtClean="0">
                <a:solidFill>
                  <a:srgbClr val="FF0000"/>
                </a:solidFill>
              </a:rPr>
              <a:t>or</a:t>
            </a:r>
            <a:r>
              <a:rPr lang="de-DE" sz="2800" dirty="0" smtClean="0">
                <a:solidFill>
                  <a:srgbClr val="FF0000"/>
                </a:solidFill>
              </a:rPr>
              <a:t> </a:t>
            </a:r>
            <a:r>
              <a:rPr lang="de-DE" sz="2800" dirty="0" err="1" smtClean="0">
                <a:solidFill>
                  <a:srgbClr val="FF0000"/>
                </a:solidFill>
              </a:rPr>
              <a:t>state</a:t>
            </a:r>
            <a:r>
              <a:rPr lang="de-DE" sz="2800" dirty="0" smtClean="0">
                <a:solidFill>
                  <a:srgbClr val="FF0000"/>
                </a:solidFill>
              </a:rPr>
              <a:t> </a:t>
            </a:r>
            <a:r>
              <a:rPr lang="de-DE" sz="2800" dirty="0" err="1" smtClean="0">
                <a:solidFill>
                  <a:srgbClr val="FF0000"/>
                </a:solidFill>
              </a:rPr>
              <a:t>subsidies</a:t>
            </a:r>
            <a:r>
              <a:rPr lang="de-DE" sz="2800" dirty="0" smtClean="0"/>
              <a:t> </a:t>
            </a:r>
            <a:r>
              <a:rPr lang="de-DE" sz="2800" dirty="0" err="1" smtClean="0"/>
              <a:t>they</a:t>
            </a:r>
            <a:r>
              <a:rPr lang="de-DE" sz="2800" dirty="0" smtClean="0"/>
              <a:t> </a:t>
            </a:r>
            <a:r>
              <a:rPr lang="de-DE" sz="2800" dirty="0" err="1" smtClean="0"/>
              <a:t>would</a:t>
            </a:r>
            <a:r>
              <a:rPr lang="de-DE" sz="2800" dirty="0" smtClean="0"/>
              <a:t> </a:t>
            </a:r>
            <a:r>
              <a:rPr lang="de-DE" sz="2800" dirty="0" err="1" smtClean="0"/>
              <a:t>loose</a:t>
            </a:r>
            <a:r>
              <a:rPr lang="de-DE" sz="2800" dirty="0" smtClean="0"/>
              <a:t> </a:t>
            </a:r>
            <a:r>
              <a:rPr lang="de-DE" sz="2800" dirty="0" err="1" smtClean="0"/>
              <a:t>money</a:t>
            </a:r>
            <a:r>
              <a:rPr lang="de-DE" sz="2800" dirty="0" smtClean="0"/>
              <a:t>.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14282" y="6429396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China                       WS-2013-2014                                            Botskor                                                         </a:t>
            </a:r>
            <a:r>
              <a:rPr lang="de-DE" sz="1400" i="1" dirty="0" smtClean="0"/>
              <a:t>4-6 </a:t>
            </a:r>
            <a:endParaRPr lang="de-DE" sz="1400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074" name="Picture 2" descr="http://www.ministryoftofu.com/wp-content/uploads/2012/04/soe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80728"/>
            <a:ext cx="9144000" cy="83324700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179512" y="332656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China                       WS-2013-2014                                            Botskor                                                         </a:t>
            </a:r>
            <a:r>
              <a:rPr lang="de-DE" sz="1400" i="1" dirty="0" smtClean="0"/>
              <a:t>4-7 </a:t>
            </a:r>
            <a:endParaRPr lang="de-DE" sz="1400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>
                <a:solidFill>
                  <a:srgbClr val="FF0000"/>
                </a:solidFill>
              </a:rPr>
              <a:t>Joint </a:t>
            </a:r>
            <a:r>
              <a:rPr lang="de-DE" dirty="0" smtClean="0">
                <a:solidFill>
                  <a:srgbClr val="FF0000"/>
                </a:solidFill>
              </a:rPr>
              <a:t>Ventures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Generally </a:t>
            </a:r>
            <a:r>
              <a:rPr lang="de-DE" dirty="0" err="1"/>
              <a:t>involving</a:t>
            </a:r>
            <a:r>
              <a:rPr lang="de-DE" dirty="0"/>
              <a:t> </a:t>
            </a:r>
            <a:r>
              <a:rPr lang="de-DE" dirty="0" err="1"/>
              <a:t>foreign</a:t>
            </a:r>
            <a:r>
              <a:rPr lang="de-DE" dirty="0"/>
              <a:t> </a:t>
            </a:r>
            <a:r>
              <a:rPr lang="de-DE" dirty="0" err="1"/>
              <a:t>companies</a:t>
            </a:r>
            <a:r>
              <a:rPr lang="de-DE" dirty="0"/>
              <a:t> – </a:t>
            </a:r>
            <a:r>
              <a:rPr lang="de-DE" dirty="0" smtClean="0"/>
              <a:t>Technology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capital</a:t>
            </a:r>
            <a:r>
              <a:rPr lang="de-DE" dirty="0" smtClean="0"/>
              <a:t>  </a:t>
            </a:r>
            <a:r>
              <a:rPr lang="de-DE" dirty="0" err="1" smtClean="0"/>
              <a:t>import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exchanged</a:t>
            </a:r>
            <a:r>
              <a:rPr lang="de-DE" dirty="0" smtClean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access</a:t>
            </a:r>
            <a:r>
              <a:rPr lang="de-DE" dirty="0" smtClean="0"/>
              <a:t>.</a:t>
            </a:r>
          </a:p>
          <a:p>
            <a:r>
              <a:rPr lang="de-DE" dirty="0" smtClean="0"/>
              <a:t>Generally a „</a:t>
            </a:r>
            <a:r>
              <a:rPr lang="de-DE" dirty="0" err="1" smtClean="0"/>
              <a:t>squeeze</a:t>
            </a:r>
            <a:r>
              <a:rPr lang="de-DE" dirty="0" smtClean="0"/>
              <a:t>-out“ was </a:t>
            </a:r>
            <a:r>
              <a:rPr lang="de-DE" dirty="0" err="1" smtClean="0"/>
              <a:t>and</a:t>
            </a:r>
            <a:r>
              <a:rPr lang="de-DE" dirty="0" smtClean="0"/>
              <a:t> still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joint-venture</a:t>
            </a:r>
            <a:r>
              <a:rPr lang="de-DE" dirty="0" smtClean="0"/>
              <a:t> </a:t>
            </a:r>
            <a:r>
              <a:rPr lang="de-DE" dirty="0" err="1" smtClean="0"/>
              <a:t>reality</a:t>
            </a:r>
            <a:endParaRPr lang="de-DE" dirty="0" smtClean="0"/>
          </a:p>
          <a:p>
            <a:pPr>
              <a:buNone/>
            </a:pPr>
            <a:r>
              <a:rPr lang="de-DE" dirty="0"/>
              <a:t> </a:t>
            </a:r>
            <a:r>
              <a:rPr lang="de-DE" dirty="0" smtClean="0"/>
              <a:t>    Shanghai Volkswagen (</a:t>
            </a:r>
            <a:r>
              <a:rPr lang="de-DE" dirty="0" err="1" smtClean="0"/>
              <a:t>cars</a:t>
            </a:r>
            <a:r>
              <a:rPr lang="de-DE" dirty="0" smtClean="0"/>
              <a:t>)</a:t>
            </a:r>
          </a:p>
          <a:p>
            <a:pPr>
              <a:buNone/>
            </a:pPr>
            <a:r>
              <a:rPr lang="de-DE" dirty="0"/>
              <a:t> </a:t>
            </a:r>
            <a:r>
              <a:rPr lang="de-DE" dirty="0" smtClean="0"/>
              <a:t>     Xian-</a:t>
            </a:r>
            <a:r>
              <a:rPr lang="de-DE" dirty="0" err="1" smtClean="0"/>
              <a:t>Janssen</a:t>
            </a:r>
            <a:r>
              <a:rPr lang="de-DE" dirty="0" smtClean="0"/>
              <a:t> (</a:t>
            </a:r>
            <a:r>
              <a:rPr lang="de-DE" dirty="0" err="1" smtClean="0"/>
              <a:t>biomedical</a:t>
            </a:r>
            <a:r>
              <a:rPr lang="de-DE" dirty="0" smtClean="0"/>
              <a:t>) </a:t>
            </a:r>
          </a:p>
          <a:p>
            <a:pPr>
              <a:buNone/>
            </a:pPr>
            <a:r>
              <a:rPr lang="de-DE" dirty="0"/>
              <a:t> </a:t>
            </a:r>
            <a:r>
              <a:rPr lang="de-DE" dirty="0" smtClean="0"/>
              <a:t>     </a:t>
            </a:r>
            <a:r>
              <a:rPr lang="de-DE" dirty="0" err="1" smtClean="0"/>
              <a:t>Denghai</a:t>
            </a:r>
            <a:r>
              <a:rPr lang="de-DE" dirty="0" smtClean="0"/>
              <a:t> (</a:t>
            </a:r>
            <a:r>
              <a:rPr lang="de-DE" dirty="0" err="1" smtClean="0"/>
              <a:t>Agriculture</a:t>
            </a:r>
            <a:r>
              <a:rPr lang="de-DE" dirty="0" smtClean="0"/>
              <a:t>)</a:t>
            </a:r>
          </a:p>
          <a:p>
            <a:pPr>
              <a:buNone/>
            </a:pPr>
            <a:r>
              <a:rPr lang="de-DE" dirty="0"/>
              <a:t> </a:t>
            </a:r>
            <a:r>
              <a:rPr lang="de-DE" dirty="0" smtClean="0"/>
              <a:t>     DHL-</a:t>
            </a:r>
            <a:r>
              <a:rPr lang="de-DE" dirty="0" err="1" smtClean="0"/>
              <a:t>Sinotrans</a:t>
            </a:r>
            <a:r>
              <a:rPr lang="de-DE" dirty="0" smtClean="0"/>
              <a:t> (</a:t>
            </a:r>
            <a:r>
              <a:rPr lang="de-DE" dirty="0" err="1" smtClean="0"/>
              <a:t>logistics</a:t>
            </a:r>
            <a:r>
              <a:rPr lang="de-DE" dirty="0" smtClean="0"/>
              <a:t>)</a:t>
            </a:r>
            <a:endParaRPr lang="de-DE" dirty="0"/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14282" y="6429396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China                       WS-2013-2014                                            Botskor                                                         </a:t>
            </a:r>
            <a:r>
              <a:rPr lang="de-DE" sz="1400" i="1" dirty="0" smtClean="0"/>
              <a:t>4-8 </a:t>
            </a:r>
            <a:endParaRPr lang="de-DE" sz="1400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3) Management Buy-outs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Low </a:t>
            </a:r>
            <a:r>
              <a:rPr lang="de-DE" dirty="0" err="1" smtClean="0"/>
              <a:t>government</a:t>
            </a:r>
            <a:r>
              <a:rPr lang="de-DE" dirty="0" smtClean="0"/>
              <a:t> </a:t>
            </a:r>
            <a:r>
              <a:rPr lang="de-DE" dirty="0" err="1" smtClean="0"/>
              <a:t>control</a:t>
            </a:r>
            <a:r>
              <a:rPr lang="de-DE" dirty="0" smtClean="0"/>
              <a:t> but </a:t>
            </a:r>
            <a:r>
              <a:rPr lang="de-DE" dirty="0" err="1" smtClean="0"/>
              <a:t>influence</a:t>
            </a:r>
            <a:endParaRPr lang="de-DE" dirty="0" smtClean="0"/>
          </a:p>
          <a:p>
            <a:r>
              <a:rPr lang="de-DE" dirty="0" err="1" smtClean="0"/>
              <a:t>Average</a:t>
            </a:r>
            <a:r>
              <a:rPr lang="de-DE" dirty="0" smtClean="0"/>
              <a:t> State (</a:t>
            </a:r>
            <a:r>
              <a:rPr lang="de-DE" dirty="0" err="1" smtClean="0"/>
              <a:t>city</a:t>
            </a:r>
            <a:r>
              <a:rPr lang="de-DE" dirty="0" smtClean="0"/>
              <a:t>, </a:t>
            </a:r>
            <a:r>
              <a:rPr lang="de-DE" dirty="0" err="1" smtClean="0"/>
              <a:t>Provincial</a:t>
            </a:r>
            <a:r>
              <a:rPr lang="de-DE" dirty="0" smtClean="0"/>
              <a:t> </a:t>
            </a:r>
            <a:r>
              <a:rPr lang="de-DE" dirty="0" err="1" smtClean="0"/>
              <a:t>gov</a:t>
            </a:r>
            <a:r>
              <a:rPr lang="de-DE" dirty="0" smtClean="0"/>
              <a:t>, </a:t>
            </a:r>
            <a:r>
              <a:rPr lang="de-DE" dirty="0" err="1" smtClean="0"/>
              <a:t>central</a:t>
            </a:r>
            <a:r>
              <a:rPr lang="de-DE" dirty="0" smtClean="0"/>
              <a:t> </a:t>
            </a:r>
            <a:r>
              <a:rPr lang="de-DE" dirty="0" err="1" smtClean="0"/>
              <a:t>government</a:t>
            </a:r>
            <a:r>
              <a:rPr lang="de-DE" dirty="0" smtClean="0"/>
              <a:t>)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holding</a:t>
            </a:r>
            <a:r>
              <a:rPr lang="de-DE" dirty="0" smtClean="0"/>
              <a:t> 19% </a:t>
            </a:r>
          </a:p>
          <a:p>
            <a:r>
              <a:rPr lang="de-DE" dirty="0" smtClean="0"/>
              <a:t>„Strategic Industries“ - </a:t>
            </a:r>
            <a:r>
              <a:rPr lang="de-DE" dirty="0" err="1" smtClean="0"/>
              <a:t>Protection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foreign</a:t>
            </a:r>
            <a:r>
              <a:rPr lang="de-DE" dirty="0" smtClean="0"/>
              <a:t> </a:t>
            </a:r>
            <a:r>
              <a:rPr lang="de-DE" dirty="0" err="1" smtClean="0"/>
              <a:t>competition</a:t>
            </a:r>
            <a:r>
              <a:rPr lang="de-DE" dirty="0"/>
              <a:t>,</a:t>
            </a:r>
            <a:r>
              <a:rPr lang="de-DE" dirty="0" smtClean="0"/>
              <a:t> R&amp;D </a:t>
            </a:r>
            <a:r>
              <a:rPr lang="de-DE" dirty="0" err="1" smtClean="0"/>
              <a:t>Subsidies</a:t>
            </a:r>
            <a:r>
              <a:rPr lang="de-DE" dirty="0" smtClean="0"/>
              <a:t>, State </a:t>
            </a:r>
            <a:r>
              <a:rPr lang="de-DE" dirty="0" err="1" smtClean="0"/>
              <a:t>customers</a:t>
            </a:r>
            <a:r>
              <a:rPr lang="de-DE" dirty="0" smtClean="0"/>
              <a:t>,</a:t>
            </a:r>
          </a:p>
          <a:p>
            <a:r>
              <a:rPr lang="de-DE" dirty="0" err="1" smtClean="0"/>
              <a:t>Credit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state</a:t>
            </a:r>
            <a:r>
              <a:rPr lang="de-DE" dirty="0" smtClean="0"/>
              <a:t> </a:t>
            </a:r>
            <a:r>
              <a:rPr lang="de-DE" dirty="0" err="1" smtClean="0"/>
              <a:t>banks</a:t>
            </a:r>
            <a:endParaRPr lang="de-DE" dirty="0" smtClean="0"/>
          </a:p>
          <a:p>
            <a:r>
              <a:rPr lang="de-DE" dirty="0" err="1" smtClean="0"/>
              <a:t>Example</a:t>
            </a:r>
            <a:r>
              <a:rPr lang="de-DE" dirty="0" smtClean="0"/>
              <a:t> : Internet in China – </a:t>
            </a:r>
            <a:r>
              <a:rPr lang="de-DE" dirty="0" err="1" smtClean="0"/>
              <a:t>Baidu</a:t>
            </a:r>
            <a:r>
              <a:rPr lang="de-DE" dirty="0" smtClean="0"/>
              <a:t> (Chinese Google), </a:t>
            </a:r>
            <a:r>
              <a:rPr lang="de-DE" dirty="0" err="1" smtClean="0"/>
              <a:t>Alibaba</a:t>
            </a:r>
            <a:r>
              <a:rPr lang="de-DE" dirty="0" smtClean="0"/>
              <a:t> – e- </a:t>
            </a:r>
            <a:r>
              <a:rPr lang="de-DE" dirty="0" err="1" smtClean="0"/>
              <a:t>commerce</a:t>
            </a:r>
            <a:r>
              <a:rPr lang="de-DE" dirty="0" smtClean="0"/>
              <a:t>, </a:t>
            </a:r>
            <a:r>
              <a:rPr lang="de-DE" dirty="0" err="1" smtClean="0"/>
              <a:t>Alipay</a:t>
            </a:r>
            <a:r>
              <a:rPr lang="de-DE" dirty="0" smtClean="0"/>
              <a:t> (</a:t>
            </a:r>
            <a:r>
              <a:rPr lang="de-DE" dirty="0" err="1" smtClean="0"/>
              <a:t>like</a:t>
            </a:r>
            <a:r>
              <a:rPr lang="de-DE" dirty="0" smtClean="0"/>
              <a:t> e-pal) Sina – </a:t>
            </a:r>
            <a:r>
              <a:rPr lang="de-DE" dirty="0" err="1" smtClean="0"/>
              <a:t>Social</a:t>
            </a:r>
            <a:r>
              <a:rPr lang="de-DE" dirty="0" smtClean="0"/>
              <a:t> Media Firm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14282" y="6429396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China                       WS-2013-2014                                            Botskor                                                         </a:t>
            </a:r>
            <a:r>
              <a:rPr lang="de-DE" sz="1400" i="1" dirty="0" smtClean="0"/>
              <a:t>4-9 </a:t>
            </a:r>
            <a:endParaRPr lang="de-DE" sz="1400" i="1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Folie 1 - &amp;quot;What are the Chinese Companies?&amp;quot;&quot;/&gt;&lt;property id=&quot;20307&quot; value=&quot;256&quot;/&gt;&lt;/object&gt;&lt;object type=&quot;3&quot; unique_id=&quot;10005&quot;&gt;&lt;property id=&quot;20148&quot; value=&quot;5&quot;/&gt;&lt;property id=&quot;20300&quot; value=&quot;Folie 2 - &amp;quot;The beginnings&amp;quot;&quot;/&gt;&lt;property id=&quot;20307&quot; value=&quot;257&quot;/&gt;&lt;/object&gt;&lt;object type=&quot;3&quot; unique_id=&quot;10006&quot;&gt;&lt;property id=&quot;20148&quot; value=&quot;5&quot;/&gt;&lt;property id=&quot;20300&quot; value=&quot;Folie 3 - &amp;quot;„Retain the large release the small“&amp;quot;&quot;/&gt;&lt;property id=&quot;20307&quot; value=&quot;258&quot;/&gt;&lt;/object&gt;&lt;object type=&quot;3&quot; unique_id=&quot;10008&quot;&gt;&lt;property id=&quot;20148&quot; value=&quot;5&quot;/&gt;&lt;property id=&quot;20300&quot; value=&quot;Folie 4 - &amp;quot;Types of companies in China&amp;quot;&quot;/&gt;&lt;property id=&quot;20307&quot; value=&quot;260&quot;/&gt;&lt;/object&gt;&lt;object type=&quot;3&quot; unique_id=&quot;10009&quot;&gt;&lt;property id=&quot;20148&quot; value=&quot;5&quot;/&gt;&lt;property id=&quot;20300&quot; value=&quot;Folie 5 - &amp;quot;Future of the managers: a ministry position&amp;quot;&quot;/&gt;&lt;property id=&quot;20307&quot; value=&quot;261&quot;/&gt;&lt;/object&gt;&lt;object type=&quot;3&quot; unique_id=&quot;10010&quot;&gt;&lt;property id=&quot;20148&quot; value=&quot;5&quot;/&gt;&lt;property id=&quot;20300&quot; value=&quot;Folie 6 - &amp;quot;State-controlled large companies&amp;#x0D;&amp;#x0A;&amp;quot;&quot;/&gt;&lt;property id=&quot;20307&quot; value=&quot;262&quot;/&gt;&lt;/object&gt;&lt;object type=&quot;3&quot; unique_id=&quot;10011&quot;&gt;&lt;property id=&quot;20148&quot; value=&quot;5&quot;/&gt;&lt;property id=&quot;20300&quot; value=&quot;Folie 8 - &amp;quot;Joint Ventures&amp;quot;&quot;/&gt;&lt;property id=&quot;20307&quot; value=&quot;263&quot;/&gt;&lt;/object&gt;&lt;object type=&quot;3&quot; unique_id=&quot;10012&quot;&gt;&lt;property id=&quot;20148&quot; value=&quot;5&quot;/&gt;&lt;property id=&quot;20300&quot; value=&quot;Folie 9 - &amp;quot;3) Management Buy-outs&amp;quot;&quot;/&gt;&lt;property id=&quot;20307&quot; value=&quot;264&quot;/&gt;&lt;/object&gt;&lt;object type=&quot;3&quot; unique_id=&quot;10013&quot;&gt;&lt;property id=&quot;20148&quot; value=&quot;5&quot;/&gt;&lt;property id=&quot;20300&quot; value=&quot;Folie 10 - &amp;quot;Management Buy-outs&amp;quot;&quot;/&gt;&lt;property id=&quot;20307&quot; value=&quot;265&quot;/&gt;&lt;/object&gt;&lt;object type=&quot;3&quot; unique_id=&quot;10014&quot;&gt;&lt;property id=&quot;20148&quot; value=&quot;5&quot;/&gt;&lt;property id=&quot;20300&quot; value=&quot;Folie 11 - &amp;quot;4) State as an investor&amp;quot;&quot;/&gt;&lt;property id=&quot;20307&quot; value=&quot;266&quot;/&gt;&lt;/object&gt;&lt;object type=&quot;3&quot; unique_id=&quot;10015&quot;&gt;&lt;property id=&quot;20148&quot; value=&quot;5&quot;/&gt;&lt;property id=&quot;20300&quot; value=&quot;Folie 12 - &amp;quot;A really private industry needs&amp;quot;&quot;/&gt;&lt;property id=&quot;20307&quot; value=&quot;267&quot;/&gt;&lt;/object&gt;&lt;object type=&quot;3&quot; unique_id=&quot;10030&quot;&gt;&lt;property id=&quot;20148&quot; value=&quot;5&quot;/&gt;&lt;property id=&quot;20300&quot; value=&quot;Folie 13 - &amp;quot;Ideology versus pragmatism&amp;quot;&quot;/&gt;&lt;property id=&quot;20307&quot; value=&quot;268&quot;/&gt;&lt;/object&gt;&lt;object type=&quot;3&quot; unique_id=&quot;10087&quot;&gt;&lt;property id=&quot;20148&quot; value=&quot;5&quot;/&gt;&lt;property id=&quot;20300&quot; value=&quot;Folie 7&quot;/&gt;&lt;property id=&quot;20307&quot; value=&quot;26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941</Words>
  <Application>Microsoft Office PowerPoint</Application>
  <PresentationFormat>Bildschirmpräsentation (4:3)</PresentationFormat>
  <Paragraphs>87</Paragraphs>
  <Slides>13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Larissa-Design</vt:lpstr>
      <vt:lpstr>What are the Chinese Companies?</vt:lpstr>
      <vt:lpstr>The beginnings</vt:lpstr>
      <vt:lpstr>„Retain the large release the small“</vt:lpstr>
      <vt:lpstr>Types of companies in China</vt:lpstr>
      <vt:lpstr>Future of the managers: a ministry position</vt:lpstr>
      <vt:lpstr>State-controlled large companies </vt:lpstr>
      <vt:lpstr>Folie 7</vt:lpstr>
      <vt:lpstr>Joint Ventures</vt:lpstr>
      <vt:lpstr>3) Management Buy-outs</vt:lpstr>
      <vt:lpstr>Management Buy-outs</vt:lpstr>
      <vt:lpstr>4) State as an investor</vt:lpstr>
      <vt:lpstr>A really private industry needs</vt:lpstr>
      <vt:lpstr>Ideology versus pragmatism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Japaninfo</dc:creator>
  <cp:lastModifiedBy>ADMIN</cp:lastModifiedBy>
  <cp:revision>46</cp:revision>
  <dcterms:created xsi:type="dcterms:W3CDTF">2011-12-08T12:29:46Z</dcterms:created>
  <dcterms:modified xsi:type="dcterms:W3CDTF">2013-11-05T19:29:25Z</dcterms:modified>
</cp:coreProperties>
</file>