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536" r:id="rId2"/>
    <p:sldId id="546" r:id="rId3"/>
    <p:sldId id="545" r:id="rId4"/>
    <p:sldId id="539" r:id="rId5"/>
    <p:sldId id="540" r:id="rId6"/>
    <p:sldId id="541" r:id="rId7"/>
    <p:sldId id="542" r:id="rId8"/>
    <p:sldId id="543" r:id="rId9"/>
    <p:sldId id="544" r:id="rId10"/>
    <p:sldId id="500" r:id="rId11"/>
    <p:sldId id="501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519" r:id="rId20"/>
    <p:sldId id="520" r:id="rId21"/>
    <p:sldId id="560" r:id="rId22"/>
    <p:sldId id="532" r:id="rId23"/>
    <p:sldId id="533" r:id="rId24"/>
    <p:sldId id="534" r:id="rId25"/>
    <p:sldId id="535" r:id="rId26"/>
    <p:sldId id="521" r:id="rId27"/>
    <p:sldId id="522" r:id="rId28"/>
    <p:sldId id="561" r:id="rId29"/>
    <p:sldId id="562" r:id="rId30"/>
    <p:sldId id="527" r:id="rId31"/>
    <p:sldId id="525" r:id="rId32"/>
    <p:sldId id="526" r:id="rId33"/>
    <p:sldId id="524" r:id="rId34"/>
    <p:sldId id="529" r:id="rId35"/>
    <p:sldId id="528" r:id="rId36"/>
    <p:sldId id="530" r:id="rId37"/>
    <p:sldId id="547" r:id="rId38"/>
    <p:sldId id="548" r:id="rId39"/>
    <p:sldId id="549" r:id="rId40"/>
    <p:sldId id="550" r:id="rId41"/>
    <p:sldId id="551" r:id="rId42"/>
    <p:sldId id="552" r:id="rId43"/>
    <p:sldId id="553" r:id="rId44"/>
    <p:sldId id="554" r:id="rId45"/>
    <p:sldId id="555" r:id="rId46"/>
    <p:sldId id="556" r:id="rId47"/>
    <p:sldId id="557" r:id="rId48"/>
    <p:sldId id="558" r:id="rId49"/>
    <p:sldId id="559" r:id="rId50"/>
    <p:sldId id="531" r:id="rId51"/>
  </p:sldIdLst>
  <p:sldSz cx="9144000" cy="6858000" type="screen4x3"/>
  <p:notesSz cx="6888163" cy="10018713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CD00"/>
    <a:srgbClr val="003781"/>
    <a:srgbClr val="E64687"/>
    <a:srgbClr val="A05598"/>
    <a:srgbClr val="5185C0"/>
    <a:srgbClr val="F8F8F8"/>
    <a:srgbClr val="518566"/>
    <a:srgbClr val="00001A"/>
    <a:srgbClr val="F1E400"/>
    <a:srgbClr val="4955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929F9F4-4A8F-4326-A1B4-22849713DDAB}" styleName="Dunkle Formatvorlage 1 - Akz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5BE263C-DBD7-4A20-BB59-AAB30ACAA65A}" styleName="Mittlere Formatvorlage 3 - 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7" autoAdjust="0"/>
    <p:restoredTop sz="77504" autoAdjust="0"/>
  </p:normalViewPr>
  <p:slideViewPr>
    <p:cSldViewPr snapToObjects="1">
      <p:cViewPr varScale="1">
        <p:scale>
          <a:sx n="78" d="100"/>
          <a:sy n="78" d="100"/>
        </p:scale>
        <p:origin x="108" y="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GDP composition by sector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Agriculture</c:v>
                </c:pt>
                <c:pt idx="1">
                  <c:v>Industry</c:v>
                </c:pt>
                <c:pt idx="2">
                  <c:v>Services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2.4</c:v>
                </c:pt>
                <c:pt idx="1">
                  <c:v>27.6</c:v>
                </c:pt>
                <c:pt idx="2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55-49B4-A22F-5DFA9F9A6F6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A4A1AC-EA69-4A75-A61D-0F70167C408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8DF1C40-3C36-4E14-9F7C-DC0F5E3C71E1}">
      <dgm:prSet custT="1"/>
      <dgm:spPr/>
      <dgm:t>
        <a:bodyPr/>
        <a:lstStyle/>
        <a:p>
          <a:pPr rtl="0" latinLnBrk="1"/>
          <a:r>
            <a:rPr lang="en-US" sz="1800" dirty="0"/>
            <a:t>Location: the southernmost part of Africa</a:t>
          </a:r>
          <a:endParaRPr lang="ko-KR" sz="1800" dirty="0"/>
        </a:p>
      </dgm:t>
    </dgm:pt>
    <dgm:pt modelId="{10C38088-5076-41F7-B800-17BC64ED2164}" type="parTrans" cxnId="{B3F0EC98-E160-4725-B7F0-D22E0476D265}">
      <dgm:prSet/>
      <dgm:spPr/>
      <dgm:t>
        <a:bodyPr/>
        <a:lstStyle/>
        <a:p>
          <a:pPr latinLnBrk="1"/>
          <a:endParaRPr lang="ko-KR" altLang="en-US"/>
        </a:p>
      </dgm:t>
    </dgm:pt>
    <dgm:pt modelId="{D079731A-65F1-4978-87BC-506780EA6185}" type="sibTrans" cxnId="{B3F0EC98-E160-4725-B7F0-D22E0476D265}">
      <dgm:prSet/>
      <dgm:spPr/>
      <dgm:t>
        <a:bodyPr/>
        <a:lstStyle/>
        <a:p>
          <a:pPr latinLnBrk="1"/>
          <a:endParaRPr lang="ko-KR" altLang="en-US"/>
        </a:p>
      </dgm:t>
    </dgm:pt>
    <dgm:pt modelId="{7ADA61D3-BF03-4E57-941E-40F5C7C97FFB}">
      <dgm:prSet custT="1"/>
      <dgm:spPr/>
      <dgm:t>
        <a:bodyPr/>
        <a:lstStyle/>
        <a:p>
          <a:pPr rtl="0" latinLnBrk="1"/>
          <a:r>
            <a:rPr lang="en-US" sz="1800" dirty="0"/>
            <a:t>Area: 1,229,090㎢</a:t>
          </a:r>
          <a:endParaRPr lang="ko-KR" sz="1800" dirty="0"/>
        </a:p>
      </dgm:t>
    </dgm:pt>
    <dgm:pt modelId="{423C96BE-F46D-45E6-B9B1-A1005F71E989}" type="parTrans" cxnId="{C468547F-BFDF-4CF8-8329-E92221A72E7B}">
      <dgm:prSet/>
      <dgm:spPr/>
      <dgm:t>
        <a:bodyPr/>
        <a:lstStyle/>
        <a:p>
          <a:pPr latinLnBrk="1"/>
          <a:endParaRPr lang="ko-KR" altLang="en-US"/>
        </a:p>
      </dgm:t>
    </dgm:pt>
    <dgm:pt modelId="{C0956EFC-295E-4D42-80BD-1355CCC99615}" type="sibTrans" cxnId="{C468547F-BFDF-4CF8-8329-E92221A72E7B}">
      <dgm:prSet/>
      <dgm:spPr/>
      <dgm:t>
        <a:bodyPr/>
        <a:lstStyle/>
        <a:p>
          <a:pPr latinLnBrk="1"/>
          <a:endParaRPr lang="ko-KR" altLang="en-US"/>
        </a:p>
      </dgm:t>
    </dgm:pt>
    <dgm:pt modelId="{50CDD27F-69B9-42FD-97D8-25AD7F9A4202}">
      <dgm:prSet custT="1"/>
      <dgm:spPr/>
      <dgm:t>
        <a:bodyPr/>
        <a:lstStyle/>
        <a:p>
          <a:pPr rtl="0" latinLnBrk="1"/>
          <a:r>
            <a:rPr lang="en-US" sz="2000" dirty="0"/>
            <a:t>Climate: temperate climate, subtropical region</a:t>
          </a:r>
          <a:endParaRPr lang="ko-KR" sz="2000" dirty="0"/>
        </a:p>
      </dgm:t>
    </dgm:pt>
    <dgm:pt modelId="{FF3BD2E7-6E01-47E8-AD1A-9FCBA10130B1}" type="parTrans" cxnId="{CF490921-10CF-4DE7-82E6-9A8E31D7F7F6}">
      <dgm:prSet/>
      <dgm:spPr/>
      <dgm:t>
        <a:bodyPr/>
        <a:lstStyle/>
        <a:p>
          <a:pPr latinLnBrk="1"/>
          <a:endParaRPr lang="ko-KR" altLang="en-US"/>
        </a:p>
      </dgm:t>
    </dgm:pt>
    <dgm:pt modelId="{AA5F7F30-6825-4B02-A893-F11A3DD85674}" type="sibTrans" cxnId="{CF490921-10CF-4DE7-82E6-9A8E31D7F7F6}">
      <dgm:prSet/>
      <dgm:spPr/>
      <dgm:t>
        <a:bodyPr/>
        <a:lstStyle/>
        <a:p>
          <a:pPr latinLnBrk="1"/>
          <a:endParaRPr lang="ko-KR" altLang="en-US"/>
        </a:p>
      </dgm:t>
    </dgm:pt>
    <dgm:pt modelId="{0F729333-ADA7-411D-8036-931489643951}">
      <dgm:prSet custT="1"/>
      <dgm:spPr/>
      <dgm:t>
        <a:bodyPr/>
        <a:lstStyle/>
        <a:p>
          <a:pPr rtl="0" latinLnBrk="1"/>
          <a:r>
            <a:rPr lang="en-US" sz="2000" dirty="0"/>
            <a:t>Capital: Pretoria, Cape Town, </a:t>
          </a:r>
          <a:r>
            <a:rPr lang="en-US" sz="2000" dirty="0" err="1"/>
            <a:t>Blomfontein</a:t>
          </a:r>
          <a:endParaRPr lang="ko-KR" sz="2000" dirty="0"/>
        </a:p>
      </dgm:t>
    </dgm:pt>
    <dgm:pt modelId="{0BE6D58A-A4E2-4322-B8E7-EFE8C4093B31}" type="parTrans" cxnId="{CD39E00B-EDD1-42D5-8614-54F3DFA34F6E}">
      <dgm:prSet/>
      <dgm:spPr/>
      <dgm:t>
        <a:bodyPr/>
        <a:lstStyle/>
        <a:p>
          <a:pPr latinLnBrk="1"/>
          <a:endParaRPr lang="ko-KR" altLang="en-US"/>
        </a:p>
      </dgm:t>
    </dgm:pt>
    <dgm:pt modelId="{51ADD878-5DD6-4783-8063-14F3DABDC1E3}" type="sibTrans" cxnId="{CD39E00B-EDD1-42D5-8614-54F3DFA34F6E}">
      <dgm:prSet/>
      <dgm:spPr/>
      <dgm:t>
        <a:bodyPr/>
        <a:lstStyle/>
        <a:p>
          <a:pPr latinLnBrk="1"/>
          <a:endParaRPr lang="ko-KR" altLang="en-US"/>
        </a:p>
      </dgm:t>
    </dgm:pt>
    <dgm:pt modelId="{3A13F4B9-8054-4EE7-BB46-C4F906FC00AB}">
      <dgm:prSet/>
      <dgm:spPr/>
      <dgm:t>
        <a:bodyPr/>
        <a:lstStyle/>
        <a:p>
          <a:pPr rtl="0" latinLnBrk="1"/>
          <a:r>
            <a:rPr lang="en-US" dirty="0"/>
            <a:t>Population: about 47million(Black 80%, White 9%)</a:t>
          </a:r>
          <a:endParaRPr lang="ko-KR" dirty="0"/>
        </a:p>
      </dgm:t>
    </dgm:pt>
    <dgm:pt modelId="{438166C1-A458-4308-A82D-FD8AF5DD5402}" type="parTrans" cxnId="{53432087-914D-4115-8FBF-0CA9234CD20B}">
      <dgm:prSet/>
      <dgm:spPr/>
      <dgm:t>
        <a:bodyPr/>
        <a:lstStyle/>
        <a:p>
          <a:pPr latinLnBrk="1"/>
          <a:endParaRPr lang="ko-KR" altLang="en-US"/>
        </a:p>
      </dgm:t>
    </dgm:pt>
    <dgm:pt modelId="{1DE6AA40-CBB7-4DEB-B095-CEFDBB3B9037}" type="sibTrans" cxnId="{53432087-914D-4115-8FBF-0CA9234CD20B}">
      <dgm:prSet/>
      <dgm:spPr/>
      <dgm:t>
        <a:bodyPr/>
        <a:lstStyle/>
        <a:p>
          <a:pPr latinLnBrk="1"/>
          <a:endParaRPr lang="ko-KR" altLang="en-US"/>
        </a:p>
      </dgm:t>
    </dgm:pt>
    <dgm:pt modelId="{D88C1454-0335-426B-83B9-201041AD564E}">
      <dgm:prSet custT="1"/>
      <dgm:spPr/>
      <dgm:t>
        <a:bodyPr/>
        <a:lstStyle/>
        <a:p>
          <a:pPr rtl="0" latinLnBrk="1"/>
          <a:r>
            <a:rPr lang="en-US" sz="2000" dirty="0"/>
            <a:t>Political System: presidential system</a:t>
          </a:r>
          <a:endParaRPr lang="ko-KR" sz="2000" dirty="0"/>
        </a:p>
      </dgm:t>
    </dgm:pt>
    <dgm:pt modelId="{270C522F-5D7C-4298-A05F-689A98D288F9}" type="parTrans" cxnId="{0AEA6B6D-A109-49F1-8257-BB7E3C462E99}">
      <dgm:prSet/>
      <dgm:spPr/>
      <dgm:t>
        <a:bodyPr/>
        <a:lstStyle/>
        <a:p>
          <a:pPr latinLnBrk="1"/>
          <a:endParaRPr lang="ko-KR" altLang="en-US"/>
        </a:p>
      </dgm:t>
    </dgm:pt>
    <dgm:pt modelId="{1757D22F-42F1-4B69-BEE7-48C6A462086F}" type="sibTrans" cxnId="{0AEA6B6D-A109-49F1-8257-BB7E3C462E99}">
      <dgm:prSet/>
      <dgm:spPr/>
      <dgm:t>
        <a:bodyPr/>
        <a:lstStyle/>
        <a:p>
          <a:pPr latinLnBrk="1"/>
          <a:endParaRPr lang="ko-KR" altLang="en-US"/>
        </a:p>
      </dgm:t>
    </dgm:pt>
    <dgm:pt modelId="{C4CABBEB-229E-4159-B68C-32E8A6A63533}">
      <dgm:prSet custT="1"/>
      <dgm:spPr/>
      <dgm:t>
        <a:bodyPr/>
        <a:lstStyle/>
        <a:p>
          <a:pPr rtl="0" latinLnBrk="1"/>
          <a:r>
            <a:rPr lang="en-US" altLang="ko-KR" sz="2000" dirty="0"/>
            <a:t>Population: about 53million</a:t>
          </a:r>
          <a:endParaRPr lang="ko-KR" sz="2000" dirty="0"/>
        </a:p>
      </dgm:t>
    </dgm:pt>
    <dgm:pt modelId="{C694DCBB-F0EA-45CF-B170-2A8410F04DB7}" type="parTrans" cxnId="{685B4729-92A4-416C-9F3B-879E73EFDC0C}">
      <dgm:prSet/>
      <dgm:spPr/>
      <dgm:t>
        <a:bodyPr/>
        <a:lstStyle/>
        <a:p>
          <a:pPr latinLnBrk="1"/>
          <a:endParaRPr lang="ko-KR" altLang="en-US"/>
        </a:p>
      </dgm:t>
    </dgm:pt>
    <dgm:pt modelId="{385E0C37-3A66-4FB6-8F1E-397A7E12958C}" type="sibTrans" cxnId="{685B4729-92A4-416C-9F3B-879E73EFDC0C}">
      <dgm:prSet/>
      <dgm:spPr/>
      <dgm:t>
        <a:bodyPr/>
        <a:lstStyle/>
        <a:p>
          <a:pPr latinLnBrk="1"/>
          <a:endParaRPr lang="ko-KR" altLang="en-US"/>
        </a:p>
      </dgm:t>
    </dgm:pt>
    <dgm:pt modelId="{2D3A5C97-28ED-4649-9A8F-9BD4E85D63AA}" type="pres">
      <dgm:prSet presAssocID="{EFA4A1AC-EA69-4A75-A61D-0F70167C408C}" presName="linear" presStyleCnt="0">
        <dgm:presLayoutVars>
          <dgm:animLvl val="lvl"/>
          <dgm:resizeHandles val="exact"/>
        </dgm:presLayoutVars>
      </dgm:prSet>
      <dgm:spPr/>
    </dgm:pt>
    <dgm:pt modelId="{FB44AF39-F4A8-4944-91A5-F1D0897F00A4}" type="pres">
      <dgm:prSet presAssocID="{18DF1C40-3C36-4E14-9F7C-DC0F5E3C71E1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2FB87ED6-E581-4147-A6A4-359907DF03F9}" type="pres">
      <dgm:prSet presAssocID="{D079731A-65F1-4978-87BC-506780EA6185}" presName="spacer" presStyleCnt="0"/>
      <dgm:spPr/>
    </dgm:pt>
    <dgm:pt modelId="{42C9AD35-205E-4FC0-89FA-19246EDD2012}" type="pres">
      <dgm:prSet presAssocID="{7ADA61D3-BF03-4E57-941E-40F5C7C97FFB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2B20C750-4684-4990-9850-96ED065B4B16}" type="pres">
      <dgm:prSet presAssocID="{C0956EFC-295E-4D42-80BD-1355CCC99615}" presName="spacer" presStyleCnt="0"/>
      <dgm:spPr/>
    </dgm:pt>
    <dgm:pt modelId="{A3EF503A-EB90-4EE9-9EF3-A9ECEF28AB58}" type="pres">
      <dgm:prSet presAssocID="{50CDD27F-69B9-42FD-97D8-25AD7F9A4202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45422449-736E-4EA2-BC07-1F1B32666B1B}" type="pres">
      <dgm:prSet presAssocID="{AA5F7F30-6825-4B02-A893-F11A3DD85674}" presName="spacer" presStyleCnt="0"/>
      <dgm:spPr/>
    </dgm:pt>
    <dgm:pt modelId="{2EDFE1D3-B81D-4BEF-B708-45C917F8E2B0}" type="pres">
      <dgm:prSet presAssocID="{0F729333-ADA7-411D-8036-931489643951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73743F0B-5B46-4CF8-A010-7747D334CF68}" type="pres">
      <dgm:prSet presAssocID="{51ADD878-5DD6-4783-8063-14F3DABDC1E3}" presName="spacer" presStyleCnt="0"/>
      <dgm:spPr/>
    </dgm:pt>
    <dgm:pt modelId="{635B9BCE-EA9A-4C69-BA24-0468A61CE1D8}" type="pres">
      <dgm:prSet presAssocID="{3A13F4B9-8054-4EE7-BB46-C4F906FC00AB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885B5305-1A81-436D-8E72-D86624D09C73}" type="pres">
      <dgm:prSet presAssocID="{1DE6AA40-CBB7-4DEB-B095-CEFDBB3B9037}" presName="spacer" presStyleCnt="0"/>
      <dgm:spPr/>
    </dgm:pt>
    <dgm:pt modelId="{B1F0700F-026B-4A54-9C09-9C8A1A2081B5}" type="pres">
      <dgm:prSet presAssocID="{D88C1454-0335-426B-83B9-201041AD564E}" presName="parentText" presStyleLbl="node1" presStyleIdx="5" presStyleCnt="7" custLinFactY="-97721" custLinFactNeighborY="-100000">
        <dgm:presLayoutVars>
          <dgm:chMax val="0"/>
          <dgm:bulletEnabled val="1"/>
        </dgm:presLayoutVars>
      </dgm:prSet>
      <dgm:spPr/>
    </dgm:pt>
    <dgm:pt modelId="{24CBB624-715C-4E6B-A6B2-BF215EF013EB}" type="pres">
      <dgm:prSet presAssocID="{1757D22F-42F1-4B69-BEE7-48C6A462086F}" presName="spacer" presStyleCnt="0"/>
      <dgm:spPr/>
    </dgm:pt>
    <dgm:pt modelId="{079423F8-557A-4E49-9A94-604DEC8D6E1E}" type="pres">
      <dgm:prSet presAssocID="{C4CABBEB-229E-4159-B68C-32E8A6A63533}" presName="parentText" presStyleLbl="node1" presStyleIdx="6" presStyleCnt="7" custLinFactY="-91082" custLinFactNeighborX="23" custLinFactNeighborY="-100000">
        <dgm:presLayoutVars>
          <dgm:chMax val="0"/>
          <dgm:bulletEnabled val="1"/>
        </dgm:presLayoutVars>
      </dgm:prSet>
      <dgm:spPr/>
    </dgm:pt>
  </dgm:ptLst>
  <dgm:cxnLst>
    <dgm:cxn modelId="{5DBA4309-D4B5-4CA7-9C44-E02F239BFCEB}" type="presOf" srcId="{18DF1C40-3C36-4E14-9F7C-DC0F5E3C71E1}" destId="{FB44AF39-F4A8-4944-91A5-F1D0897F00A4}" srcOrd="0" destOrd="0" presId="urn:microsoft.com/office/officeart/2005/8/layout/vList2"/>
    <dgm:cxn modelId="{CD39E00B-EDD1-42D5-8614-54F3DFA34F6E}" srcId="{EFA4A1AC-EA69-4A75-A61D-0F70167C408C}" destId="{0F729333-ADA7-411D-8036-931489643951}" srcOrd="3" destOrd="0" parTransId="{0BE6D58A-A4E2-4322-B8E7-EFE8C4093B31}" sibTransId="{51ADD878-5DD6-4783-8063-14F3DABDC1E3}"/>
    <dgm:cxn modelId="{CF490921-10CF-4DE7-82E6-9A8E31D7F7F6}" srcId="{EFA4A1AC-EA69-4A75-A61D-0F70167C408C}" destId="{50CDD27F-69B9-42FD-97D8-25AD7F9A4202}" srcOrd="2" destOrd="0" parTransId="{FF3BD2E7-6E01-47E8-AD1A-9FCBA10130B1}" sibTransId="{AA5F7F30-6825-4B02-A893-F11A3DD85674}"/>
    <dgm:cxn modelId="{685B4729-92A4-416C-9F3B-879E73EFDC0C}" srcId="{EFA4A1AC-EA69-4A75-A61D-0F70167C408C}" destId="{C4CABBEB-229E-4159-B68C-32E8A6A63533}" srcOrd="6" destOrd="0" parTransId="{C694DCBB-F0EA-45CF-B170-2A8410F04DB7}" sibTransId="{385E0C37-3A66-4FB6-8F1E-397A7E12958C}"/>
    <dgm:cxn modelId="{0A3AAA30-7406-482D-97DF-3A14FA2CF243}" type="presOf" srcId="{C4CABBEB-229E-4159-B68C-32E8A6A63533}" destId="{079423F8-557A-4E49-9A94-604DEC8D6E1E}" srcOrd="0" destOrd="0" presId="urn:microsoft.com/office/officeart/2005/8/layout/vList2"/>
    <dgm:cxn modelId="{0F7A1C3D-E43E-4A0E-834F-886A03E0C4AD}" type="presOf" srcId="{50CDD27F-69B9-42FD-97D8-25AD7F9A4202}" destId="{A3EF503A-EB90-4EE9-9EF3-A9ECEF28AB58}" srcOrd="0" destOrd="0" presId="urn:microsoft.com/office/officeart/2005/8/layout/vList2"/>
    <dgm:cxn modelId="{0AEA6B6D-A109-49F1-8257-BB7E3C462E99}" srcId="{EFA4A1AC-EA69-4A75-A61D-0F70167C408C}" destId="{D88C1454-0335-426B-83B9-201041AD564E}" srcOrd="5" destOrd="0" parTransId="{270C522F-5D7C-4298-A05F-689A98D288F9}" sibTransId="{1757D22F-42F1-4B69-BEE7-48C6A462086F}"/>
    <dgm:cxn modelId="{036DC075-CEE3-4AD8-9FEB-D921CCB464E7}" type="presOf" srcId="{D88C1454-0335-426B-83B9-201041AD564E}" destId="{B1F0700F-026B-4A54-9C09-9C8A1A2081B5}" srcOrd="0" destOrd="0" presId="urn:microsoft.com/office/officeart/2005/8/layout/vList2"/>
    <dgm:cxn modelId="{29A31076-A279-4A1E-9017-34A33B3BEBCA}" type="presOf" srcId="{7ADA61D3-BF03-4E57-941E-40F5C7C97FFB}" destId="{42C9AD35-205E-4FC0-89FA-19246EDD2012}" srcOrd="0" destOrd="0" presId="urn:microsoft.com/office/officeart/2005/8/layout/vList2"/>
    <dgm:cxn modelId="{C468547F-BFDF-4CF8-8329-E92221A72E7B}" srcId="{EFA4A1AC-EA69-4A75-A61D-0F70167C408C}" destId="{7ADA61D3-BF03-4E57-941E-40F5C7C97FFB}" srcOrd="1" destOrd="0" parTransId="{423C96BE-F46D-45E6-B9B1-A1005F71E989}" sibTransId="{C0956EFC-295E-4D42-80BD-1355CCC99615}"/>
    <dgm:cxn modelId="{53432087-914D-4115-8FBF-0CA9234CD20B}" srcId="{EFA4A1AC-EA69-4A75-A61D-0F70167C408C}" destId="{3A13F4B9-8054-4EE7-BB46-C4F906FC00AB}" srcOrd="4" destOrd="0" parTransId="{438166C1-A458-4308-A82D-FD8AF5DD5402}" sibTransId="{1DE6AA40-CBB7-4DEB-B095-CEFDBB3B9037}"/>
    <dgm:cxn modelId="{B3F0EC98-E160-4725-B7F0-D22E0476D265}" srcId="{EFA4A1AC-EA69-4A75-A61D-0F70167C408C}" destId="{18DF1C40-3C36-4E14-9F7C-DC0F5E3C71E1}" srcOrd="0" destOrd="0" parTransId="{10C38088-5076-41F7-B800-17BC64ED2164}" sibTransId="{D079731A-65F1-4978-87BC-506780EA6185}"/>
    <dgm:cxn modelId="{92746CC0-7A14-4A36-9CAC-4C71DFEC9CA6}" type="presOf" srcId="{0F729333-ADA7-411D-8036-931489643951}" destId="{2EDFE1D3-B81D-4BEF-B708-45C917F8E2B0}" srcOrd="0" destOrd="0" presId="urn:microsoft.com/office/officeart/2005/8/layout/vList2"/>
    <dgm:cxn modelId="{60F00ECA-1344-4185-B6D5-B3960E01CEAD}" type="presOf" srcId="{3A13F4B9-8054-4EE7-BB46-C4F906FC00AB}" destId="{635B9BCE-EA9A-4C69-BA24-0468A61CE1D8}" srcOrd="0" destOrd="0" presId="urn:microsoft.com/office/officeart/2005/8/layout/vList2"/>
    <dgm:cxn modelId="{D0B419EF-ACED-454E-BA6B-7C96C7993DE7}" type="presOf" srcId="{EFA4A1AC-EA69-4A75-A61D-0F70167C408C}" destId="{2D3A5C97-28ED-4649-9A8F-9BD4E85D63AA}" srcOrd="0" destOrd="0" presId="urn:microsoft.com/office/officeart/2005/8/layout/vList2"/>
    <dgm:cxn modelId="{CB89AAED-76A5-415F-B86F-FA23837C1B67}" type="presParOf" srcId="{2D3A5C97-28ED-4649-9A8F-9BD4E85D63AA}" destId="{FB44AF39-F4A8-4944-91A5-F1D0897F00A4}" srcOrd="0" destOrd="0" presId="urn:microsoft.com/office/officeart/2005/8/layout/vList2"/>
    <dgm:cxn modelId="{845C9542-98ED-43B0-8C64-67F77BDBE5C9}" type="presParOf" srcId="{2D3A5C97-28ED-4649-9A8F-9BD4E85D63AA}" destId="{2FB87ED6-E581-4147-A6A4-359907DF03F9}" srcOrd="1" destOrd="0" presId="urn:microsoft.com/office/officeart/2005/8/layout/vList2"/>
    <dgm:cxn modelId="{1747D649-9AB6-4BAE-B31B-CF5F043513FD}" type="presParOf" srcId="{2D3A5C97-28ED-4649-9A8F-9BD4E85D63AA}" destId="{42C9AD35-205E-4FC0-89FA-19246EDD2012}" srcOrd="2" destOrd="0" presId="urn:microsoft.com/office/officeart/2005/8/layout/vList2"/>
    <dgm:cxn modelId="{62B27810-7C1B-40C7-9F3B-CC35430734D0}" type="presParOf" srcId="{2D3A5C97-28ED-4649-9A8F-9BD4E85D63AA}" destId="{2B20C750-4684-4990-9850-96ED065B4B16}" srcOrd="3" destOrd="0" presId="urn:microsoft.com/office/officeart/2005/8/layout/vList2"/>
    <dgm:cxn modelId="{26B8B665-F284-47C3-9E48-A2A1E9FE2C2F}" type="presParOf" srcId="{2D3A5C97-28ED-4649-9A8F-9BD4E85D63AA}" destId="{A3EF503A-EB90-4EE9-9EF3-A9ECEF28AB58}" srcOrd="4" destOrd="0" presId="urn:microsoft.com/office/officeart/2005/8/layout/vList2"/>
    <dgm:cxn modelId="{ADD93E37-D02D-470C-8FDE-1FD59F50C9CC}" type="presParOf" srcId="{2D3A5C97-28ED-4649-9A8F-9BD4E85D63AA}" destId="{45422449-736E-4EA2-BC07-1F1B32666B1B}" srcOrd="5" destOrd="0" presId="urn:microsoft.com/office/officeart/2005/8/layout/vList2"/>
    <dgm:cxn modelId="{39746E2E-542A-424C-A21A-ABA273F0A8D4}" type="presParOf" srcId="{2D3A5C97-28ED-4649-9A8F-9BD4E85D63AA}" destId="{2EDFE1D3-B81D-4BEF-B708-45C917F8E2B0}" srcOrd="6" destOrd="0" presId="urn:microsoft.com/office/officeart/2005/8/layout/vList2"/>
    <dgm:cxn modelId="{0545862B-7565-41D0-B48C-A1A8946DB834}" type="presParOf" srcId="{2D3A5C97-28ED-4649-9A8F-9BD4E85D63AA}" destId="{73743F0B-5B46-4CF8-A010-7747D334CF68}" srcOrd="7" destOrd="0" presId="urn:microsoft.com/office/officeart/2005/8/layout/vList2"/>
    <dgm:cxn modelId="{A85EAF1F-B7B1-474D-B16A-CD83489BBBAE}" type="presParOf" srcId="{2D3A5C97-28ED-4649-9A8F-9BD4E85D63AA}" destId="{635B9BCE-EA9A-4C69-BA24-0468A61CE1D8}" srcOrd="8" destOrd="0" presId="urn:microsoft.com/office/officeart/2005/8/layout/vList2"/>
    <dgm:cxn modelId="{8AB8A8A9-104A-4B4B-914F-81E380977CEB}" type="presParOf" srcId="{2D3A5C97-28ED-4649-9A8F-9BD4E85D63AA}" destId="{885B5305-1A81-436D-8E72-D86624D09C73}" srcOrd="9" destOrd="0" presId="urn:microsoft.com/office/officeart/2005/8/layout/vList2"/>
    <dgm:cxn modelId="{32C60792-F86D-4715-AA1D-8362B44BF287}" type="presParOf" srcId="{2D3A5C97-28ED-4649-9A8F-9BD4E85D63AA}" destId="{B1F0700F-026B-4A54-9C09-9C8A1A2081B5}" srcOrd="10" destOrd="0" presId="urn:microsoft.com/office/officeart/2005/8/layout/vList2"/>
    <dgm:cxn modelId="{2AE4E856-2CCF-4504-8751-E22E41949E3F}" type="presParOf" srcId="{2D3A5C97-28ED-4649-9A8F-9BD4E85D63AA}" destId="{24CBB624-715C-4E6B-A6B2-BF215EF013EB}" srcOrd="11" destOrd="0" presId="urn:microsoft.com/office/officeart/2005/8/layout/vList2"/>
    <dgm:cxn modelId="{A77B32E2-8C7A-4C3A-B2FF-C60B9C23618F}" type="presParOf" srcId="{2D3A5C97-28ED-4649-9A8F-9BD4E85D63AA}" destId="{079423F8-557A-4E49-9A94-604DEC8D6E1E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9DEB8F-4DD9-4DE3-BC97-EFDD4149AB7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E801D8E0-6FF0-4269-9691-4AF876BBB1BB}">
      <dgm:prSet phldrT="[텍스트]" custT="1"/>
      <dgm:spPr/>
      <dgm:t>
        <a:bodyPr/>
        <a:lstStyle/>
        <a:p>
          <a:pPr latinLnBrk="1"/>
          <a:r>
            <a:rPr lang="en-US" altLang="ko-KR" sz="2400" dirty="0"/>
            <a:t>Subsistence agriculture</a:t>
          </a:r>
          <a:endParaRPr lang="ko-KR" altLang="en-US" sz="2400" dirty="0"/>
        </a:p>
      </dgm:t>
    </dgm:pt>
    <dgm:pt modelId="{35EEF082-49D8-48DF-A62A-08A6848F73F9}" type="parTrans" cxnId="{BDD9F327-AA10-4D84-B94B-8BF4C1BE354D}">
      <dgm:prSet/>
      <dgm:spPr/>
      <dgm:t>
        <a:bodyPr/>
        <a:lstStyle/>
        <a:p>
          <a:pPr latinLnBrk="1"/>
          <a:endParaRPr lang="ko-KR" altLang="en-US"/>
        </a:p>
      </dgm:t>
    </dgm:pt>
    <dgm:pt modelId="{12640FCD-5A5B-4C5C-A8A1-55E495D5D52D}" type="sibTrans" cxnId="{BDD9F327-AA10-4D84-B94B-8BF4C1BE354D}">
      <dgm:prSet/>
      <dgm:spPr/>
      <dgm:t>
        <a:bodyPr/>
        <a:lstStyle/>
        <a:p>
          <a:pPr latinLnBrk="1"/>
          <a:endParaRPr lang="ko-KR" altLang="en-US"/>
        </a:p>
      </dgm:t>
    </dgm:pt>
    <dgm:pt modelId="{D4EF1537-B358-44C0-86C5-164509F98D93}">
      <dgm:prSet phldrT="[텍스트]" custT="1"/>
      <dgm:spPr/>
      <dgm:t>
        <a:bodyPr/>
        <a:lstStyle/>
        <a:p>
          <a:pPr latinLnBrk="1"/>
          <a:r>
            <a:rPr lang="en-US" altLang="ko-KR" sz="2400" dirty="0"/>
            <a:t>hunting</a:t>
          </a:r>
          <a:endParaRPr lang="ko-KR" altLang="en-US" sz="2400" dirty="0"/>
        </a:p>
      </dgm:t>
    </dgm:pt>
    <dgm:pt modelId="{AEF8F987-A77D-4003-9EA1-95E02397D492}" type="parTrans" cxnId="{60BF0E21-5D26-42A7-AB26-EB764930589B}">
      <dgm:prSet/>
      <dgm:spPr/>
      <dgm:t>
        <a:bodyPr/>
        <a:lstStyle/>
        <a:p>
          <a:pPr latinLnBrk="1"/>
          <a:endParaRPr lang="ko-KR" altLang="en-US"/>
        </a:p>
      </dgm:t>
    </dgm:pt>
    <dgm:pt modelId="{A6282075-060C-451F-A2BF-8E0364632730}" type="sibTrans" cxnId="{60BF0E21-5D26-42A7-AB26-EB764930589B}">
      <dgm:prSet/>
      <dgm:spPr/>
      <dgm:t>
        <a:bodyPr/>
        <a:lstStyle/>
        <a:p>
          <a:pPr latinLnBrk="1"/>
          <a:endParaRPr lang="ko-KR" altLang="en-US"/>
        </a:p>
      </dgm:t>
    </dgm:pt>
    <dgm:pt modelId="{C1F669D1-A2C6-4937-9356-2F5F13F2D727}">
      <dgm:prSet phldrT="[텍스트]" custT="1"/>
      <dgm:spPr/>
      <dgm:t>
        <a:bodyPr/>
        <a:lstStyle/>
        <a:p>
          <a:pPr latinLnBrk="1"/>
          <a:r>
            <a:rPr lang="en-US" altLang="ko-KR" sz="2400" dirty="0"/>
            <a:t>Pastoral economy</a:t>
          </a:r>
          <a:endParaRPr lang="ko-KR" altLang="en-US" sz="2400" dirty="0"/>
        </a:p>
      </dgm:t>
    </dgm:pt>
    <dgm:pt modelId="{4407E3C5-B5B7-460D-89E8-848BF7AECB9A}" type="parTrans" cxnId="{800F9AA8-D23E-4CEB-8490-F1D5893040FF}">
      <dgm:prSet/>
      <dgm:spPr/>
      <dgm:t>
        <a:bodyPr/>
        <a:lstStyle/>
        <a:p>
          <a:pPr latinLnBrk="1"/>
          <a:endParaRPr lang="ko-KR" altLang="en-US"/>
        </a:p>
      </dgm:t>
    </dgm:pt>
    <dgm:pt modelId="{9089DCC1-83DE-4262-A6BE-AA12CF8FFC6E}" type="sibTrans" cxnId="{800F9AA8-D23E-4CEB-8490-F1D5893040FF}">
      <dgm:prSet/>
      <dgm:spPr/>
      <dgm:t>
        <a:bodyPr/>
        <a:lstStyle/>
        <a:p>
          <a:pPr latinLnBrk="1"/>
          <a:endParaRPr lang="ko-KR" altLang="en-US"/>
        </a:p>
      </dgm:t>
    </dgm:pt>
    <dgm:pt modelId="{6BBFDD3B-E816-429B-8B6F-8A3A38E9BAF4}">
      <dgm:prSet phldrT="[텍스트]" custT="1"/>
      <dgm:spPr/>
      <dgm:t>
        <a:bodyPr/>
        <a:lstStyle/>
        <a:p>
          <a:pPr latinLnBrk="1"/>
          <a:r>
            <a:rPr lang="en-US" altLang="ko-KR" sz="2400" dirty="0"/>
            <a:t>Tribal society</a:t>
          </a:r>
          <a:endParaRPr lang="ko-KR" altLang="en-US" sz="2400" dirty="0"/>
        </a:p>
      </dgm:t>
    </dgm:pt>
    <dgm:pt modelId="{5284BD7F-0552-414B-ABC3-B7AB6E963468}" type="parTrans" cxnId="{5C48D1B2-1871-4947-B3ED-3058C3D58814}">
      <dgm:prSet/>
      <dgm:spPr/>
      <dgm:t>
        <a:bodyPr/>
        <a:lstStyle/>
        <a:p>
          <a:pPr latinLnBrk="1"/>
          <a:endParaRPr lang="ko-KR" altLang="en-US"/>
        </a:p>
      </dgm:t>
    </dgm:pt>
    <dgm:pt modelId="{529B9E10-D7A5-42C0-A226-5AECBBD6B4EC}" type="sibTrans" cxnId="{5C48D1B2-1871-4947-B3ED-3058C3D58814}">
      <dgm:prSet/>
      <dgm:spPr/>
      <dgm:t>
        <a:bodyPr/>
        <a:lstStyle/>
        <a:p>
          <a:pPr latinLnBrk="1"/>
          <a:endParaRPr lang="ko-KR" altLang="en-US"/>
        </a:p>
      </dgm:t>
    </dgm:pt>
    <dgm:pt modelId="{3B775878-7A17-4AD3-BB86-56002BD6C8BF}" type="pres">
      <dgm:prSet presAssocID="{8B9DEB8F-4DD9-4DE3-BC97-EFDD4149AB71}" presName="diagram" presStyleCnt="0">
        <dgm:presLayoutVars>
          <dgm:dir/>
          <dgm:resizeHandles val="exact"/>
        </dgm:presLayoutVars>
      </dgm:prSet>
      <dgm:spPr/>
    </dgm:pt>
    <dgm:pt modelId="{3BD2D075-0465-4957-AA1E-2465D8FDD596}" type="pres">
      <dgm:prSet presAssocID="{E801D8E0-6FF0-4269-9691-4AF876BBB1BB}" presName="node" presStyleLbl="node1" presStyleIdx="0" presStyleCnt="4">
        <dgm:presLayoutVars>
          <dgm:bulletEnabled val="1"/>
        </dgm:presLayoutVars>
      </dgm:prSet>
      <dgm:spPr/>
    </dgm:pt>
    <dgm:pt modelId="{D113553A-0CC0-4F42-886C-7B9A212F8B44}" type="pres">
      <dgm:prSet presAssocID="{12640FCD-5A5B-4C5C-A8A1-55E495D5D52D}" presName="sibTrans" presStyleCnt="0"/>
      <dgm:spPr/>
    </dgm:pt>
    <dgm:pt modelId="{91552561-7CBF-49E3-B316-F5190E4BB464}" type="pres">
      <dgm:prSet presAssocID="{D4EF1537-B358-44C0-86C5-164509F98D93}" presName="node" presStyleLbl="node1" presStyleIdx="1" presStyleCnt="4">
        <dgm:presLayoutVars>
          <dgm:bulletEnabled val="1"/>
        </dgm:presLayoutVars>
      </dgm:prSet>
      <dgm:spPr/>
    </dgm:pt>
    <dgm:pt modelId="{6D73BF40-33B7-476B-89E7-6E7715218991}" type="pres">
      <dgm:prSet presAssocID="{A6282075-060C-451F-A2BF-8E0364632730}" presName="sibTrans" presStyleCnt="0"/>
      <dgm:spPr/>
    </dgm:pt>
    <dgm:pt modelId="{C996E478-2A01-48B0-87AA-89F1344BD132}" type="pres">
      <dgm:prSet presAssocID="{C1F669D1-A2C6-4937-9356-2F5F13F2D727}" presName="node" presStyleLbl="node1" presStyleIdx="2" presStyleCnt="4">
        <dgm:presLayoutVars>
          <dgm:bulletEnabled val="1"/>
        </dgm:presLayoutVars>
      </dgm:prSet>
      <dgm:spPr/>
    </dgm:pt>
    <dgm:pt modelId="{0C56C7E3-732D-4532-AF53-4A0D3193D415}" type="pres">
      <dgm:prSet presAssocID="{9089DCC1-83DE-4262-A6BE-AA12CF8FFC6E}" presName="sibTrans" presStyleCnt="0"/>
      <dgm:spPr/>
    </dgm:pt>
    <dgm:pt modelId="{A01F3D62-9C3D-40BD-89F3-04241071F369}" type="pres">
      <dgm:prSet presAssocID="{6BBFDD3B-E816-429B-8B6F-8A3A38E9BAF4}" presName="node" presStyleLbl="node1" presStyleIdx="3" presStyleCnt="4">
        <dgm:presLayoutVars>
          <dgm:bulletEnabled val="1"/>
        </dgm:presLayoutVars>
      </dgm:prSet>
      <dgm:spPr/>
    </dgm:pt>
  </dgm:ptLst>
  <dgm:cxnLst>
    <dgm:cxn modelId="{60BF0E21-5D26-42A7-AB26-EB764930589B}" srcId="{8B9DEB8F-4DD9-4DE3-BC97-EFDD4149AB71}" destId="{D4EF1537-B358-44C0-86C5-164509F98D93}" srcOrd="1" destOrd="0" parTransId="{AEF8F987-A77D-4003-9EA1-95E02397D492}" sibTransId="{A6282075-060C-451F-A2BF-8E0364632730}"/>
    <dgm:cxn modelId="{BDD9F327-AA10-4D84-B94B-8BF4C1BE354D}" srcId="{8B9DEB8F-4DD9-4DE3-BC97-EFDD4149AB71}" destId="{E801D8E0-6FF0-4269-9691-4AF876BBB1BB}" srcOrd="0" destOrd="0" parTransId="{35EEF082-49D8-48DF-A62A-08A6848F73F9}" sibTransId="{12640FCD-5A5B-4C5C-A8A1-55E495D5D52D}"/>
    <dgm:cxn modelId="{B9F77028-00D3-EF45-B80B-338FE718D450}" type="presOf" srcId="{D4EF1537-B358-44C0-86C5-164509F98D93}" destId="{91552561-7CBF-49E3-B316-F5190E4BB464}" srcOrd="0" destOrd="0" presId="urn:microsoft.com/office/officeart/2005/8/layout/default"/>
    <dgm:cxn modelId="{9CDEBC55-0F2C-1546-81FF-39C064035803}" type="presOf" srcId="{6BBFDD3B-E816-429B-8B6F-8A3A38E9BAF4}" destId="{A01F3D62-9C3D-40BD-89F3-04241071F369}" srcOrd="0" destOrd="0" presId="urn:microsoft.com/office/officeart/2005/8/layout/default"/>
    <dgm:cxn modelId="{6FB07C87-0A0D-7D49-B8C9-3F92A541EC94}" type="presOf" srcId="{C1F669D1-A2C6-4937-9356-2F5F13F2D727}" destId="{C996E478-2A01-48B0-87AA-89F1344BD132}" srcOrd="0" destOrd="0" presId="urn:microsoft.com/office/officeart/2005/8/layout/default"/>
    <dgm:cxn modelId="{800F9AA8-D23E-4CEB-8490-F1D5893040FF}" srcId="{8B9DEB8F-4DD9-4DE3-BC97-EFDD4149AB71}" destId="{C1F669D1-A2C6-4937-9356-2F5F13F2D727}" srcOrd="2" destOrd="0" parTransId="{4407E3C5-B5B7-460D-89E8-848BF7AECB9A}" sibTransId="{9089DCC1-83DE-4262-A6BE-AA12CF8FFC6E}"/>
    <dgm:cxn modelId="{70547CAA-23B9-7946-B9AA-7B32D0FF2540}" type="presOf" srcId="{8B9DEB8F-4DD9-4DE3-BC97-EFDD4149AB71}" destId="{3B775878-7A17-4AD3-BB86-56002BD6C8BF}" srcOrd="0" destOrd="0" presId="urn:microsoft.com/office/officeart/2005/8/layout/default"/>
    <dgm:cxn modelId="{5C48D1B2-1871-4947-B3ED-3058C3D58814}" srcId="{8B9DEB8F-4DD9-4DE3-BC97-EFDD4149AB71}" destId="{6BBFDD3B-E816-429B-8B6F-8A3A38E9BAF4}" srcOrd="3" destOrd="0" parTransId="{5284BD7F-0552-414B-ABC3-B7AB6E963468}" sibTransId="{529B9E10-D7A5-42C0-A226-5AECBBD6B4EC}"/>
    <dgm:cxn modelId="{EA8FB7F0-7CF2-EA43-8221-3BAB49276F43}" type="presOf" srcId="{E801D8E0-6FF0-4269-9691-4AF876BBB1BB}" destId="{3BD2D075-0465-4957-AA1E-2465D8FDD596}" srcOrd="0" destOrd="0" presId="urn:microsoft.com/office/officeart/2005/8/layout/default"/>
    <dgm:cxn modelId="{25F6355F-4CA6-F642-A838-F34A8ADDD5F3}" type="presParOf" srcId="{3B775878-7A17-4AD3-BB86-56002BD6C8BF}" destId="{3BD2D075-0465-4957-AA1E-2465D8FDD596}" srcOrd="0" destOrd="0" presId="urn:microsoft.com/office/officeart/2005/8/layout/default"/>
    <dgm:cxn modelId="{F9646597-E282-034A-A3E1-5EF4A9B2C631}" type="presParOf" srcId="{3B775878-7A17-4AD3-BB86-56002BD6C8BF}" destId="{D113553A-0CC0-4F42-886C-7B9A212F8B44}" srcOrd="1" destOrd="0" presId="urn:microsoft.com/office/officeart/2005/8/layout/default"/>
    <dgm:cxn modelId="{D4C4A7D4-19A0-6E4A-AE2F-607C76FFA88B}" type="presParOf" srcId="{3B775878-7A17-4AD3-BB86-56002BD6C8BF}" destId="{91552561-7CBF-49E3-B316-F5190E4BB464}" srcOrd="2" destOrd="0" presId="urn:microsoft.com/office/officeart/2005/8/layout/default"/>
    <dgm:cxn modelId="{67F59A96-7EDA-B64F-95FC-130C449B34D8}" type="presParOf" srcId="{3B775878-7A17-4AD3-BB86-56002BD6C8BF}" destId="{6D73BF40-33B7-476B-89E7-6E7715218991}" srcOrd="3" destOrd="0" presId="urn:microsoft.com/office/officeart/2005/8/layout/default"/>
    <dgm:cxn modelId="{A28CB691-DA82-BB43-A21C-A909DA93FA1B}" type="presParOf" srcId="{3B775878-7A17-4AD3-BB86-56002BD6C8BF}" destId="{C996E478-2A01-48B0-87AA-89F1344BD132}" srcOrd="4" destOrd="0" presId="urn:microsoft.com/office/officeart/2005/8/layout/default"/>
    <dgm:cxn modelId="{7B72AEA8-BD53-0A4B-AD3B-5D1CDE1B7797}" type="presParOf" srcId="{3B775878-7A17-4AD3-BB86-56002BD6C8BF}" destId="{0C56C7E3-732D-4532-AF53-4A0D3193D415}" srcOrd="5" destOrd="0" presId="urn:microsoft.com/office/officeart/2005/8/layout/default"/>
    <dgm:cxn modelId="{9921D941-6DCC-0B4B-BDC5-F478C759A913}" type="presParOf" srcId="{3B775878-7A17-4AD3-BB86-56002BD6C8BF}" destId="{A01F3D62-9C3D-40BD-89F3-04241071F36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F0AF76-6C16-4231-8032-513AF248003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22EDD5B-BF13-4C1E-96BE-4A0F76649135}">
      <dgm:prSet phldrT="[텍스트]"/>
      <dgm:spPr/>
      <dgm:t>
        <a:bodyPr/>
        <a:lstStyle/>
        <a:p>
          <a:pPr latinLnBrk="1"/>
          <a:r>
            <a:rPr lang="en-US" altLang="ko-KR" dirty="0"/>
            <a:t>Limited economic activity of HDI</a:t>
          </a:r>
          <a:endParaRPr lang="ko-KR" altLang="en-US" dirty="0"/>
        </a:p>
      </dgm:t>
    </dgm:pt>
    <dgm:pt modelId="{87E6A6C9-6589-4E45-A742-69A6AF6F7438}" type="parTrans" cxnId="{ECAEADF2-C24E-41C1-8988-86D2944051BF}">
      <dgm:prSet/>
      <dgm:spPr/>
      <dgm:t>
        <a:bodyPr/>
        <a:lstStyle/>
        <a:p>
          <a:pPr latinLnBrk="1"/>
          <a:endParaRPr lang="ko-KR" altLang="en-US"/>
        </a:p>
      </dgm:t>
    </dgm:pt>
    <dgm:pt modelId="{8EB6460E-534D-46FE-9DA7-B9D2ACAD6855}" type="sibTrans" cxnId="{ECAEADF2-C24E-41C1-8988-86D2944051BF}">
      <dgm:prSet/>
      <dgm:spPr/>
      <dgm:t>
        <a:bodyPr/>
        <a:lstStyle/>
        <a:p>
          <a:pPr latinLnBrk="1"/>
          <a:endParaRPr lang="ko-KR" altLang="en-US"/>
        </a:p>
      </dgm:t>
    </dgm:pt>
    <dgm:pt modelId="{85DB278B-523F-4DB1-A30F-013EA6B35818}">
      <dgm:prSet phldrT="[텍스트]"/>
      <dgm:spPr/>
      <dgm:t>
        <a:bodyPr/>
        <a:lstStyle/>
        <a:p>
          <a:pPr latinLnBrk="1"/>
          <a:r>
            <a:rPr lang="en-US" altLang="ko-KR" dirty="0"/>
            <a:t>Nelson </a:t>
          </a:r>
          <a:r>
            <a:rPr lang="en-US" altLang="ko-KR" dirty="0" err="1"/>
            <a:t>Rolihlahla</a:t>
          </a:r>
          <a:r>
            <a:rPr lang="en-US" altLang="ko-KR" dirty="0"/>
            <a:t> Mandela</a:t>
          </a:r>
          <a:endParaRPr lang="ko-KR" altLang="en-US" dirty="0"/>
        </a:p>
      </dgm:t>
    </dgm:pt>
    <dgm:pt modelId="{158BFA3A-55ED-4EC0-A937-9A914BFEE878}" type="parTrans" cxnId="{9BBD1514-2099-4DB9-B1E5-E14262982C26}">
      <dgm:prSet/>
      <dgm:spPr/>
      <dgm:t>
        <a:bodyPr/>
        <a:lstStyle/>
        <a:p>
          <a:pPr latinLnBrk="1"/>
          <a:endParaRPr lang="ko-KR" altLang="en-US"/>
        </a:p>
      </dgm:t>
    </dgm:pt>
    <dgm:pt modelId="{8EB8C1AD-B5EB-498D-BBF9-7B802D9865A3}" type="sibTrans" cxnId="{9BBD1514-2099-4DB9-B1E5-E14262982C26}">
      <dgm:prSet/>
      <dgm:spPr/>
      <dgm:t>
        <a:bodyPr/>
        <a:lstStyle/>
        <a:p>
          <a:pPr latinLnBrk="1"/>
          <a:endParaRPr lang="ko-KR" altLang="en-US"/>
        </a:p>
      </dgm:t>
    </dgm:pt>
    <dgm:pt modelId="{0A3776A9-0DDB-437D-ACFE-AF77D719276C}">
      <dgm:prSet phldrT="[텍스트]"/>
      <dgm:spPr/>
      <dgm:t>
        <a:bodyPr/>
        <a:lstStyle/>
        <a:p>
          <a:pPr latinLnBrk="1"/>
          <a:r>
            <a:rPr lang="en-US" altLang="ko-KR" dirty="0"/>
            <a:t>The first government run by black</a:t>
          </a:r>
          <a:endParaRPr lang="ko-KR" altLang="en-US" dirty="0"/>
        </a:p>
      </dgm:t>
    </dgm:pt>
    <dgm:pt modelId="{AF99650B-F46E-47AD-AF5F-3D23EF5F3E72}" type="parTrans" cxnId="{801B72DD-B656-4E56-9042-93808C89B405}">
      <dgm:prSet/>
      <dgm:spPr/>
      <dgm:t>
        <a:bodyPr/>
        <a:lstStyle/>
        <a:p>
          <a:pPr latinLnBrk="1"/>
          <a:endParaRPr lang="ko-KR" altLang="en-US"/>
        </a:p>
      </dgm:t>
    </dgm:pt>
    <dgm:pt modelId="{6C8E2642-9E19-4117-960D-C5A961E57625}" type="sibTrans" cxnId="{801B72DD-B656-4E56-9042-93808C89B405}">
      <dgm:prSet/>
      <dgm:spPr/>
      <dgm:t>
        <a:bodyPr/>
        <a:lstStyle/>
        <a:p>
          <a:pPr latinLnBrk="1"/>
          <a:endParaRPr lang="ko-KR" altLang="en-US"/>
        </a:p>
      </dgm:t>
    </dgm:pt>
    <dgm:pt modelId="{F79A121D-B3FF-4382-89EE-0A47951A0862}" type="pres">
      <dgm:prSet presAssocID="{34F0AF76-6C16-4231-8032-513AF2480031}" presName="CompostProcess" presStyleCnt="0">
        <dgm:presLayoutVars>
          <dgm:dir/>
          <dgm:resizeHandles val="exact"/>
        </dgm:presLayoutVars>
      </dgm:prSet>
      <dgm:spPr/>
    </dgm:pt>
    <dgm:pt modelId="{957CF1DC-C518-4D0A-8876-2792B0B2D350}" type="pres">
      <dgm:prSet presAssocID="{34F0AF76-6C16-4231-8032-513AF2480031}" presName="arrow" presStyleLbl="bgShp" presStyleIdx="0" presStyleCnt="1" custLinFactNeighborY="995"/>
      <dgm:spPr/>
    </dgm:pt>
    <dgm:pt modelId="{39452DF1-3DC9-4B4B-949C-6177506BA06A}" type="pres">
      <dgm:prSet presAssocID="{34F0AF76-6C16-4231-8032-513AF2480031}" presName="linearProcess" presStyleCnt="0"/>
      <dgm:spPr/>
    </dgm:pt>
    <dgm:pt modelId="{CCE229EE-CA38-444F-84BF-A3429B3F8B8A}" type="pres">
      <dgm:prSet presAssocID="{C22EDD5B-BF13-4C1E-96BE-4A0F76649135}" presName="textNode" presStyleLbl="node1" presStyleIdx="0" presStyleCnt="3">
        <dgm:presLayoutVars>
          <dgm:bulletEnabled val="1"/>
        </dgm:presLayoutVars>
      </dgm:prSet>
      <dgm:spPr/>
    </dgm:pt>
    <dgm:pt modelId="{CA8474F5-2BD8-441C-9091-CC9BAE321D33}" type="pres">
      <dgm:prSet presAssocID="{8EB6460E-534D-46FE-9DA7-B9D2ACAD6855}" presName="sibTrans" presStyleCnt="0"/>
      <dgm:spPr/>
    </dgm:pt>
    <dgm:pt modelId="{046F53D9-9262-4004-AB28-F084FBFA75D1}" type="pres">
      <dgm:prSet presAssocID="{85DB278B-523F-4DB1-A30F-013EA6B35818}" presName="textNode" presStyleLbl="node1" presStyleIdx="1" presStyleCnt="3" custLinFactNeighborY="4109">
        <dgm:presLayoutVars>
          <dgm:bulletEnabled val="1"/>
        </dgm:presLayoutVars>
      </dgm:prSet>
      <dgm:spPr/>
    </dgm:pt>
    <dgm:pt modelId="{F76EDE8E-FCC1-4B7D-AE77-D5BD80769A19}" type="pres">
      <dgm:prSet presAssocID="{8EB8C1AD-B5EB-498D-BBF9-7B802D9865A3}" presName="sibTrans" presStyleCnt="0"/>
      <dgm:spPr/>
    </dgm:pt>
    <dgm:pt modelId="{0220D5B5-E911-4052-9E18-6318D118D5A8}" type="pres">
      <dgm:prSet presAssocID="{0A3776A9-0DDB-437D-ACFE-AF77D719276C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9BBD1514-2099-4DB9-B1E5-E14262982C26}" srcId="{34F0AF76-6C16-4231-8032-513AF2480031}" destId="{85DB278B-523F-4DB1-A30F-013EA6B35818}" srcOrd="1" destOrd="0" parTransId="{158BFA3A-55ED-4EC0-A937-9A914BFEE878}" sibTransId="{8EB8C1AD-B5EB-498D-BBF9-7B802D9865A3}"/>
    <dgm:cxn modelId="{E0838E1D-F94A-7E42-879B-D65CC510814B}" type="presOf" srcId="{85DB278B-523F-4DB1-A30F-013EA6B35818}" destId="{046F53D9-9262-4004-AB28-F084FBFA75D1}" srcOrd="0" destOrd="0" presId="urn:microsoft.com/office/officeart/2005/8/layout/hProcess9"/>
    <dgm:cxn modelId="{C6C87199-B82E-484A-8026-10F32F24DEA0}" type="presOf" srcId="{C22EDD5B-BF13-4C1E-96BE-4A0F76649135}" destId="{CCE229EE-CA38-444F-84BF-A3429B3F8B8A}" srcOrd="0" destOrd="0" presId="urn:microsoft.com/office/officeart/2005/8/layout/hProcess9"/>
    <dgm:cxn modelId="{6EF1DAB0-3BA8-154A-88C2-B29130A8BD8A}" type="presOf" srcId="{0A3776A9-0DDB-437D-ACFE-AF77D719276C}" destId="{0220D5B5-E911-4052-9E18-6318D118D5A8}" srcOrd="0" destOrd="0" presId="urn:microsoft.com/office/officeart/2005/8/layout/hProcess9"/>
    <dgm:cxn modelId="{393C7FC8-4362-394A-83ED-E9BC0926EBB5}" type="presOf" srcId="{34F0AF76-6C16-4231-8032-513AF2480031}" destId="{F79A121D-B3FF-4382-89EE-0A47951A0862}" srcOrd="0" destOrd="0" presId="urn:microsoft.com/office/officeart/2005/8/layout/hProcess9"/>
    <dgm:cxn modelId="{801B72DD-B656-4E56-9042-93808C89B405}" srcId="{34F0AF76-6C16-4231-8032-513AF2480031}" destId="{0A3776A9-0DDB-437D-ACFE-AF77D719276C}" srcOrd="2" destOrd="0" parTransId="{AF99650B-F46E-47AD-AF5F-3D23EF5F3E72}" sibTransId="{6C8E2642-9E19-4117-960D-C5A961E57625}"/>
    <dgm:cxn modelId="{ECAEADF2-C24E-41C1-8988-86D2944051BF}" srcId="{34F0AF76-6C16-4231-8032-513AF2480031}" destId="{C22EDD5B-BF13-4C1E-96BE-4A0F76649135}" srcOrd="0" destOrd="0" parTransId="{87E6A6C9-6589-4E45-A742-69A6AF6F7438}" sibTransId="{8EB6460E-534D-46FE-9DA7-B9D2ACAD6855}"/>
    <dgm:cxn modelId="{3CC0B367-0BC4-294E-A6CA-E3571EEA684E}" type="presParOf" srcId="{F79A121D-B3FF-4382-89EE-0A47951A0862}" destId="{957CF1DC-C518-4D0A-8876-2792B0B2D350}" srcOrd="0" destOrd="0" presId="urn:microsoft.com/office/officeart/2005/8/layout/hProcess9"/>
    <dgm:cxn modelId="{DF1FD600-0F36-E84A-A75B-32A5B5E4BD5C}" type="presParOf" srcId="{F79A121D-B3FF-4382-89EE-0A47951A0862}" destId="{39452DF1-3DC9-4B4B-949C-6177506BA06A}" srcOrd="1" destOrd="0" presId="urn:microsoft.com/office/officeart/2005/8/layout/hProcess9"/>
    <dgm:cxn modelId="{78FD6A77-2E0D-3547-9058-D17CF67C17F9}" type="presParOf" srcId="{39452DF1-3DC9-4B4B-949C-6177506BA06A}" destId="{CCE229EE-CA38-444F-84BF-A3429B3F8B8A}" srcOrd="0" destOrd="0" presId="urn:microsoft.com/office/officeart/2005/8/layout/hProcess9"/>
    <dgm:cxn modelId="{202CB87C-91CE-AC4F-B78C-B82F8EB2BEDB}" type="presParOf" srcId="{39452DF1-3DC9-4B4B-949C-6177506BA06A}" destId="{CA8474F5-2BD8-441C-9091-CC9BAE321D33}" srcOrd="1" destOrd="0" presId="urn:microsoft.com/office/officeart/2005/8/layout/hProcess9"/>
    <dgm:cxn modelId="{EC172AF5-3B7E-A248-A4B4-8EF05A50F5C9}" type="presParOf" srcId="{39452DF1-3DC9-4B4B-949C-6177506BA06A}" destId="{046F53D9-9262-4004-AB28-F084FBFA75D1}" srcOrd="2" destOrd="0" presId="urn:microsoft.com/office/officeart/2005/8/layout/hProcess9"/>
    <dgm:cxn modelId="{DAAD3C81-64F8-3046-B00B-BD089A634393}" type="presParOf" srcId="{39452DF1-3DC9-4B4B-949C-6177506BA06A}" destId="{F76EDE8E-FCC1-4B7D-AE77-D5BD80769A19}" srcOrd="3" destOrd="0" presId="urn:microsoft.com/office/officeart/2005/8/layout/hProcess9"/>
    <dgm:cxn modelId="{478BFDDC-1953-994E-9D5B-F83DFC56D0FD}" type="presParOf" srcId="{39452DF1-3DC9-4B4B-949C-6177506BA06A}" destId="{0220D5B5-E911-4052-9E18-6318D118D5A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44AF39-F4A8-4944-91A5-F1D0897F00A4}">
      <dsp:nvSpPr>
        <dsp:cNvPr id="0" name=""/>
        <dsp:cNvSpPr/>
      </dsp:nvSpPr>
      <dsp:spPr>
        <a:xfrm>
          <a:off x="0" y="2789"/>
          <a:ext cx="3780000" cy="5660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Location: the southernmost part of Africa</a:t>
          </a:r>
          <a:endParaRPr lang="ko-KR" sz="1800" kern="1200" dirty="0"/>
        </a:p>
      </dsp:txBody>
      <dsp:txXfrm>
        <a:off x="27632" y="30421"/>
        <a:ext cx="3724736" cy="510787"/>
      </dsp:txXfrm>
    </dsp:sp>
    <dsp:sp modelId="{42C9AD35-205E-4FC0-89FA-19246EDD2012}">
      <dsp:nvSpPr>
        <dsp:cNvPr id="0" name=""/>
        <dsp:cNvSpPr/>
      </dsp:nvSpPr>
      <dsp:spPr>
        <a:xfrm>
          <a:off x="0" y="579517"/>
          <a:ext cx="3780000" cy="5660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Area: 1,229,090㎢</a:t>
          </a:r>
          <a:endParaRPr lang="ko-KR" sz="1800" kern="1200" dirty="0"/>
        </a:p>
      </dsp:txBody>
      <dsp:txXfrm>
        <a:off x="27632" y="607149"/>
        <a:ext cx="3724736" cy="510787"/>
      </dsp:txXfrm>
    </dsp:sp>
    <dsp:sp modelId="{A3EF503A-EB90-4EE9-9EF3-A9ECEF28AB58}">
      <dsp:nvSpPr>
        <dsp:cNvPr id="0" name=""/>
        <dsp:cNvSpPr/>
      </dsp:nvSpPr>
      <dsp:spPr>
        <a:xfrm>
          <a:off x="0" y="1156246"/>
          <a:ext cx="3780000" cy="5660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Climate: temperate climate, subtropical region</a:t>
          </a:r>
          <a:endParaRPr lang="ko-KR" sz="2000" kern="1200" dirty="0"/>
        </a:p>
      </dsp:txBody>
      <dsp:txXfrm>
        <a:off x="27632" y="1183878"/>
        <a:ext cx="3724736" cy="510787"/>
      </dsp:txXfrm>
    </dsp:sp>
    <dsp:sp modelId="{2EDFE1D3-B81D-4BEF-B708-45C917F8E2B0}">
      <dsp:nvSpPr>
        <dsp:cNvPr id="0" name=""/>
        <dsp:cNvSpPr/>
      </dsp:nvSpPr>
      <dsp:spPr>
        <a:xfrm>
          <a:off x="0" y="1732974"/>
          <a:ext cx="3780000" cy="5660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Capital: Pretoria, Cape Town, </a:t>
          </a:r>
          <a:r>
            <a:rPr lang="en-US" sz="2000" kern="1200" dirty="0" err="1"/>
            <a:t>Blomfontein</a:t>
          </a:r>
          <a:endParaRPr lang="ko-KR" sz="2000" kern="1200" dirty="0"/>
        </a:p>
      </dsp:txBody>
      <dsp:txXfrm>
        <a:off x="27632" y="1760606"/>
        <a:ext cx="3724736" cy="510787"/>
      </dsp:txXfrm>
    </dsp:sp>
    <dsp:sp modelId="{635B9BCE-EA9A-4C69-BA24-0468A61CE1D8}">
      <dsp:nvSpPr>
        <dsp:cNvPr id="0" name=""/>
        <dsp:cNvSpPr/>
      </dsp:nvSpPr>
      <dsp:spPr>
        <a:xfrm>
          <a:off x="0" y="2309702"/>
          <a:ext cx="3780000" cy="5660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l" defTabSz="22225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kern="1200" dirty="0"/>
            <a:t>Population: about 47million(Black 80%, White 9%)</a:t>
          </a:r>
          <a:endParaRPr lang="ko-KR" sz="500" kern="1200" dirty="0"/>
        </a:p>
      </dsp:txBody>
      <dsp:txXfrm>
        <a:off x="27632" y="2337334"/>
        <a:ext cx="3724736" cy="510787"/>
      </dsp:txXfrm>
    </dsp:sp>
    <dsp:sp modelId="{B1F0700F-026B-4A54-9C09-9C8A1A2081B5}">
      <dsp:nvSpPr>
        <dsp:cNvPr id="0" name=""/>
        <dsp:cNvSpPr/>
      </dsp:nvSpPr>
      <dsp:spPr>
        <a:xfrm>
          <a:off x="0" y="2322602"/>
          <a:ext cx="3780000" cy="5660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Political System: presidential system</a:t>
          </a:r>
          <a:endParaRPr lang="ko-KR" sz="2000" kern="1200" dirty="0"/>
        </a:p>
      </dsp:txBody>
      <dsp:txXfrm>
        <a:off x="27632" y="2350234"/>
        <a:ext cx="3724736" cy="510787"/>
      </dsp:txXfrm>
    </dsp:sp>
    <dsp:sp modelId="{079423F8-557A-4E49-9A94-604DEC8D6E1E}">
      <dsp:nvSpPr>
        <dsp:cNvPr id="0" name=""/>
        <dsp:cNvSpPr/>
      </dsp:nvSpPr>
      <dsp:spPr>
        <a:xfrm>
          <a:off x="0" y="2936911"/>
          <a:ext cx="3780000" cy="5660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000" kern="1200" dirty="0"/>
            <a:t>Population: about 53million</a:t>
          </a:r>
          <a:endParaRPr lang="ko-KR" sz="2000" kern="1200" dirty="0"/>
        </a:p>
      </dsp:txBody>
      <dsp:txXfrm>
        <a:off x="27632" y="2964543"/>
        <a:ext cx="3724736" cy="5107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D2D075-0465-4957-AA1E-2465D8FDD596}">
      <dsp:nvSpPr>
        <dsp:cNvPr id="0" name=""/>
        <dsp:cNvSpPr/>
      </dsp:nvSpPr>
      <dsp:spPr>
        <a:xfrm>
          <a:off x="647" y="175565"/>
          <a:ext cx="2523708" cy="1514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400" kern="1200" dirty="0"/>
            <a:t>Subsistence agriculture</a:t>
          </a:r>
          <a:endParaRPr lang="ko-KR" altLang="en-US" sz="2400" kern="1200" dirty="0"/>
        </a:p>
      </dsp:txBody>
      <dsp:txXfrm>
        <a:off x="647" y="175565"/>
        <a:ext cx="2523708" cy="1514225"/>
      </dsp:txXfrm>
    </dsp:sp>
    <dsp:sp modelId="{91552561-7CBF-49E3-B316-F5190E4BB464}">
      <dsp:nvSpPr>
        <dsp:cNvPr id="0" name=""/>
        <dsp:cNvSpPr/>
      </dsp:nvSpPr>
      <dsp:spPr>
        <a:xfrm>
          <a:off x="2776726" y="175565"/>
          <a:ext cx="2523708" cy="1514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400" kern="1200" dirty="0"/>
            <a:t>hunting</a:t>
          </a:r>
          <a:endParaRPr lang="ko-KR" altLang="en-US" sz="2400" kern="1200" dirty="0"/>
        </a:p>
      </dsp:txBody>
      <dsp:txXfrm>
        <a:off x="2776726" y="175565"/>
        <a:ext cx="2523708" cy="1514225"/>
      </dsp:txXfrm>
    </dsp:sp>
    <dsp:sp modelId="{C996E478-2A01-48B0-87AA-89F1344BD132}">
      <dsp:nvSpPr>
        <dsp:cNvPr id="0" name=""/>
        <dsp:cNvSpPr/>
      </dsp:nvSpPr>
      <dsp:spPr>
        <a:xfrm>
          <a:off x="647" y="1942161"/>
          <a:ext cx="2523708" cy="1514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400" kern="1200" dirty="0"/>
            <a:t>Pastoral economy</a:t>
          </a:r>
          <a:endParaRPr lang="ko-KR" altLang="en-US" sz="2400" kern="1200" dirty="0"/>
        </a:p>
      </dsp:txBody>
      <dsp:txXfrm>
        <a:off x="647" y="1942161"/>
        <a:ext cx="2523708" cy="1514225"/>
      </dsp:txXfrm>
    </dsp:sp>
    <dsp:sp modelId="{A01F3D62-9C3D-40BD-89F3-04241071F369}">
      <dsp:nvSpPr>
        <dsp:cNvPr id="0" name=""/>
        <dsp:cNvSpPr/>
      </dsp:nvSpPr>
      <dsp:spPr>
        <a:xfrm>
          <a:off x="2776726" y="1942161"/>
          <a:ext cx="2523708" cy="15142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400" kern="1200" dirty="0"/>
            <a:t>Tribal society</a:t>
          </a:r>
          <a:endParaRPr lang="ko-KR" altLang="en-US" sz="2400" kern="1200" dirty="0"/>
        </a:p>
      </dsp:txBody>
      <dsp:txXfrm>
        <a:off x="2776726" y="1942161"/>
        <a:ext cx="2523708" cy="15142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7CF1DC-C518-4D0A-8876-2792B0B2D350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E229EE-CA38-444F-84BF-A3429B3F8B8A}">
      <dsp:nvSpPr>
        <dsp:cNvPr id="0" name=""/>
        <dsp:cNvSpPr/>
      </dsp:nvSpPr>
      <dsp:spPr>
        <a:xfrm>
          <a:off x="6548" y="1219199"/>
          <a:ext cx="196215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400" kern="1200" dirty="0"/>
            <a:t>Limited economic activity of HDI</a:t>
          </a:r>
          <a:endParaRPr lang="ko-KR" altLang="en-US" sz="2400" kern="1200" dirty="0"/>
        </a:p>
      </dsp:txBody>
      <dsp:txXfrm>
        <a:off x="85903" y="1298554"/>
        <a:ext cx="1803440" cy="1466890"/>
      </dsp:txXfrm>
    </dsp:sp>
    <dsp:sp modelId="{046F53D9-9262-4004-AB28-F084FBFA75D1}">
      <dsp:nvSpPr>
        <dsp:cNvPr id="0" name=""/>
        <dsp:cNvSpPr/>
      </dsp:nvSpPr>
      <dsp:spPr>
        <a:xfrm>
          <a:off x="2066925" y="1285995"/>
          <a:ext cx="196215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400" kern="1200" dirty="0"/>
            <a:t>Nelson </a:t>
          </a:r>
          <a:r>
            <a:rPr lang="en-US" altLang="ko-KR" sz="2400" kern="1200" dirty="0" err="1"/>
            <a:t>Rolihlahla</a:t>
          </a:r>
          <a:r>
            <a:rPr lang="en-US" altLang="ko-KR" sz="2400" kern="1200" dirty="0"/>
            <a:t> Mandela</a:t>
          </a:r>
          <a:endParaRPr lang="ko-KR" altLang="en-US" sz="2400" kern="1200" dirty="0"/>
        </a:p>
      </dsp:txBody>
      <dsp:txXfrm>
        <a:off x="2146280" y="1365350"/>
        <a:ext cx="1803440" cy="1466890"/>
      </dsp:txXfrm>
    </dsp:sp>
    <dsp:sp modelId="{0220D5B5-E911-4052-9E18-6318D118D5A8}">
      <dsp:nvSpPr>
        <dsp:cNvPr id="0" name=""/>
        <dsp:cNvSpPr/>
      </dsp:nvSpPr>
      <dsp:spPr>
        <a:xfrm>
          <a:off x="4127301" y="1219199"/>
          <a:ext cx="196215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400" kern="1200" dirty="0"/>
            <a:t>The first government run by black</a:t>
          </a:r>
          <a:endParaRPr lang="ko-KR" altLang="en-US" sz="2400" kern="1200" dirty="0"/>
        </a:p>
      </dsp:txBody>
      <dsp:txXfrm>
        <a:off x="4206656" y="1298554"/>
        <a:ext cx="1803440" cy="14668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0" cy="500935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901699" y="1"/>
            <a:ext cx="2984870" cy="500935"/>
          </a:xfrm>
          <a:prstGeom prst="rect">
            <a:avLst/>
          </a:prstGeom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A8166973-0894-4484-AC76-B268A6060DB9}" type="datetimeFigureOut">
              <a:rPr lang="de-DE"/>
              <a:pPr/>
              <a:t>15.11.2017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516039"/>
            <a:ext cx="2984870" cy="50093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901699" y="9516039"/>
            <a:ext cx="2984870" cy="500935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B3CD9C8-3D20-40FB-B259-A0E5FC1FA9CE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51528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0" cy="500935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1699" y="1"/>
            <a:ext cx="2984870" cy="500935"/>
          </a:xfrm>
          <a:prstGeom prst="rect">
            <a:avLst/>
          </a:prstGeom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B98F962-0B6F-4664-A9F2-E6BFFADA622E}" type="datetimeFigureOut">
              <a:rPr lang="de-DE"/>
              <a:pPr/>
              <a:t>15.11.2017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817" y="4758890"/>
            <a:ext cx="5510530" cy="4508420"/>
          </a:xfrm>
          <a:prstGeom prst="rect">
            <a:avLst/>
          </a:prstGeom>
        </p:spPr>
        <p:txBody>
          <a:bodyPr vert="horz" wrap="square" lIns="92446" tIns="46223" rIns="92446" bIns="46223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516039"/>
            <a:ext cx="2984870" cy="500935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1699" y="9516039"/>
            <a:ext cx="2984870" cy="500935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2ECB4AD-6C85-476A-8FC8-6C403AD46C2E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1273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CB4AD-6C85-476A-8FC8-6C403AD46C2E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4558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groß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4986338"/>
            <a:ext cx="9144000" cy="1439862"/>
          </a:xfrm>
          <a:prstGeom prst="rect">
            <a:avLst/>
          </a:prstGeom>
          <a:solidFill>
            <a:srgbClr val="F1E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0" y="1106488"/>
            <a:ext cx="9144000" cy="3879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6" name="Bild 9" descr="HNU_Logo_univ_rgb_digit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5263"/>
            <a:ext cx="28194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Bildplatzhalter 22"/>
          <p:cNvSpPr>
            <a:spLocks noGrp="1"/>
          </p:cNvSpPr>
          <p:nvPr>
            <p:ph type="pic" sz="quarter" idx="10"/>
          </p:nvPr>
        </p:nvSpPr>
        <p:spPr>
          <a:xfrm>
            <a:off x="0" y="1105200"/>
            <a:ext cx="9144000" cy="3888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8" name="Titel 17"/>
          <p:cNvSpPr>
            <a:spLocks noGrp="1"/>
          </p:cNvSpPr>
          <p:nvPr>
            <p:ph type="title"/>
          </p:nvPr>
        </p:nvSpPr>
        <p:spPr>
          <a:xfrm>
            <a:off x="648000" y="4986000"/>
            <a:ext cx="7848000" cy="1440000"/>
          </a:xfrm>
          <a:prstGeom prst="rect">
            <a:avLst/>
          </a:prstGeom>
        </p:spPr>
        <p:txBody>
          <a:bodyPr vert="horz" lIns="0" tIns="180000" rIns="0" bIns="360000" anchor="ctr" anchorCtr="0"/>
          <a:lstStyle>
            <a:lvl1pPr algn="l">
              <a:lnSpc>
                <a:spcPct val="130000"/>
              </a:lnSpc>
              <a:defRPr sz="2200" kern="1200" baseline="0">
                <a:latin typeface="Arial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295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: Inhaltsfolie, zwei Multimediafe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7"/>
          <p:cNvCxnSpPr/>
          <p:nvPr/>
        </p:nvCxnSpPr>
        <p:spPr>
          <a:xfrm>
            <a:off x="652463" y="1114425"/>
            <a:ext cx="7843837" cy="1588"/>
          </a:xfrm>
          <a:prstGeom prst="line">
            <a:avLst/>
          </a:prstGeom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Inhaltsplatzhalter 2"/>
          <p:cNvSpPr>
            <a:spLocks noGrp="1"/>
          </p:cNvSpPr>
          <p:nvPr>
            <p:ph sz="quarter" idx="22"/>
          </p:nvPr>
        </p:nvSpPr>
        <p:spPr>
          <a:xfrm>
            <a:off x="651600" y="1684800"/>
            <a:ext cx="3780000" cy="42588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None/>
              <a:defRPr sz="1600">
                <a:latin typeface="Arial"/>
                <a:cs typeface="Arial"/>
              </a:defRPr>
            </a:lvl1pPr>
            <a:lvl2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→"/>
              <a:defRPr sz="1600">
                <a:latin typeface="Arial"/>
                <a:cs typeface="Arial"/>
              </a:defRPr>
            </a:lvl2pPr>
            <a:lvl3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defRPr sz="1600">
                <a:latin typeface="Arial"/>
                <a:cs typeface="Arial"/>
              </a:defRPr>
            </a:lvl3pPr>
            <a:lvl4pPr marL="576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SzPct val="80000"/>
              <a:buFont typeface="Lucida Grande"/>
              <a:buChar char="－"/>
              <a:defRPr sz="1600">
                <a:latin typeface="Arial"/>
                <a:cs typeface="Arial"/>
              </a:defRPr>
            </a:lvl4pPr>
            <a:lvl5pPr marL="864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‣"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651704" y="722833"/>
            <a:ext cx="7844296" cy="323165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anchor="b" anchorCtr="0">
            <a:spAutoFit/>
          </a:bodyPr>
          <a:lstStyle>
            <a:lvl1pPr algn="l">
              <a:lnSpc>
                <a:spcPct val="120000"/>
              </a:lnSpc>
              <a:defRPr sz="18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2"/>
          </p:nvPr>
        </p:nvSpPr>
        <p:spPr>
          <a:xfrm>
            <a:off x="651704" y="1183401"/>
            <a:ext cx="7844297" cy="246221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1600" b="1" i="0" u="none" kern="1200" dirty="0" smtClean="0">
                <a:solidFill>
                  <a:srgbClr val="00001A"/>
                </a:solidFill>
                <a:latin typeface="Arial"/>
                <a:ea typeface="+mj-ea"/>
                <a:cs typeface="Arial"/>
              </a:defRPr>
            </a:lvl1pPr>
            <a:lvl2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2pPr>
            <a:lvl3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3pPr>
            <a:lvl4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4pPr>
            <a:lvl5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9" name="Textplatzhalter 17"/>
          <p:cNvSpPr>
            <a:spLocks noGrp="1"/>
          </p:cNvSpPr>
          <p:nvPr>
            <p:ph type="body" sz="quarter" idx="14"/>
          </p:nvPr>
        </p:nvSpPr>
        <p:spPr>
          <a:xfrm>
            <a:off x="651706" y="180000"/>
            <a:ext cx="7844296" cy="1428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900" b="0" kern="1200" cap="none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+mj-ea"/>
                <a:cs typeface="Arial"/>
              </a:defRPr>
            </a:lvl1pPr>
            <a:lvl2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2pPr>
            <a:lvl3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3pPr>
            <a:lvl4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4pPr>
            <a:lvl5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2" name="Textplatzhalter 23"/>
          <p:cNvSpPr>
            <a:spLocks noGrp="1"/>
          </p:cNvSpPr>
          <p:nvPr>
            <p:ph type="body" sz="quarter" idx="15"/>
          </p:nvPr>
        </p:nvSpPr>
        <p:spPr>
          <a:xfrm>
            <a:off x="651703" y="6119998"/>
            <a:ext cx="7844298" cy="138499"/>
          </a:xfrm>
          <a:prstGeom prst="rect">
            <a:avLst/>
          </a:prstGeom>
        </p:spPr>
        <p:txBody>
          <a:bodyPr vert="horz" wrap="square" lIns="0" tIns="0" rIns="0" bIns="0" anchor="b">
            <a:spAutoFit/>
          </a:bodyPr>
          <a:lstStyle>
            <a:lvl1pPr marL="0" indent="0">
              <a:buNone/>
              <a:defRPr lang="de-DE" sz="900" kern="12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4" name="Inhaltsplatzhalter 2"/>
          <p:cNvSpPr>
            <a:spLocks noGrp="1"/>
          </p:cNvSpPr>
          <p:nvPr>
            <p:ph sz="quarter" idx="23"/>
          </p:nvPr>
        </p:nvSpPr>
        <p:spPr>
          <a:xfrm>
            <a:off x="4716000" y="1684800"/>
            <a:ext cx="3780000" cy="42588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None/>
              <a:defRPr sz="1600">
                <a:latin typeface="Arial"/>
                <a:cs typeface="Arial"/>
              </a:defRPr>
            </a:lvl1pPr>
            <a:lvl2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→"/>
              <a:defRPr sz="1600">
                <a:latin typeface="Arial"/>
                <a:cs typeface="Arial"/>
              </a:defRPr>
            </a:lvl2pPr>
            <a:lvl3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defRPr sz="1600">
                <a:latin typeface="Arial"/>
                <a:cs typeface="Arial"/>
              </a:defRPr>
            </a:lvl3pPr>
            <a:lvl4pPr marL="576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SzPct val="80000"/>
              <a:buFont typeface="Lucida Grande"/>
              <a:buChar char="－"/>
              <a:defRPr sz="1600">
                <a:latin typeface="Arial"/>
                <a:cs typeface="Arial"/>
              </a:defRPr>
            </a:lvl4pPr>
            <a:lvl5pPr marL="864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‣"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ußzeilenplatzhalt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  <p:sp>
        <p:nvSpPr>
          <p:cNvPr id="10" name="Foliennummernplatzhalter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E080E4EA-23B8-4034-945F-BDED1C5C1C25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2493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klein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3978275"/>
            <a:ext cx="9144000" cy="1439863"/>
          </a:xfrm>
          <a:prstGeom prst="rect">
            <a:avLst/>
          </a:prstGeom>
          <a:solidFill>
            <a:srgbClr val="F1E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1106488"/>
            <a:ext cx="9144000" cy="28717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0" y="5418138"/>
            <a:ext cx="9144000" cy="14398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0" y="3978275"/>
            <a:ext cx="71438" cy="2879725"/>
          </a:xfrm>
          <a:prstGeom prst="rect">
            <a:avLst/>
          </a:prstGeom>
          <a:solidFill>
            <a:srgbClr val="F1E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9072563" y="5418138"/>
            <a:ext cx="71437" cy="1439862"/>
          </a:xfrm>
          <a:prstGeom prst="rect">
            <a:avLst/>
          </a:prstGeom>
          <a:solidFill>
            <a:srgbClr val="518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pic>
        <p:nvPicPr>
          <p:cNvPr id="10" name="Bild 16" descr="HNU_Logo_univ_rgb_digit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5263"/>
            <a:ext cx="28194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648000" y="3978000"/>
            <a:ext cx="7848000" cy="1440000"/>
          </a:xfrm>
          <a:prstGeom prst="rect">
            <a:avLst/>
          </a:prstGeom>
        </p:spPr>
        <p:txBody>
          <a:bodyPr vert="horz" lIns="0" tIns="180000" rIns="0" bIns="360000" anchor="ctr" anchorCtr="0"/>
          <a:lstStyle>
            <a:lvl1pPr algn="l">
              <a:lnSpc>
                <a:spcPct val="130000"/>
              </a:lnSpc>
              <a:defRPr sz="2200" kern="1200" baseline="0">
                <a:latin typeface="Arial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648000" y="6066000"/>
            <a:ext cx="7848000" cy="9144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30000"/>
              </a:lnSpc>
              <a:buNone/>
              <a:defRPr kumimoji="0" lang="de-DE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Arial"/>
              </a:defRPr>
            </a:lvl1pPr>
            <a:lvl2pPr>
              <a:defRPr sz="10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1000">
                <a:solidFill>
                  <a:srgbClr val="FFFFFF"/>
                </a:solidFill>
              </a:defRPr>
            </a:lvl4pPr>
            <a:lvl5pPr>
              <a:defRPr sz="1000">
                <a:solidFill>
                  <a:srgbClr val="FFFFFF"/>
                </a:solidFill>
              </a:defRPr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4" name="Bildplatzhalter 22"/>
          <p:cNvSpPr>
            <a:spLocks noGrp="1"/>
          </p:cNvSpPr>
          <p:nvPr>
            <p:ph type="pic" sz="quarter" idx="10"/>
          </p:nvPr>
        </p:nvSpPr>
        <p:spPr>
          <a:xfrm>
            <a:off x="0" y="1105200"/>
            <a:ext cx="9144000" cy="28728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018038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ohn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1106488"/>
            <a:ext cx="9144000" cy="57515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0" y="1106488"/>
            <a:ext cx="71438" cy="5751512"/>
          </a:xfrm>
          <a:prstGeom prst="rect">
            <a:avLst/>
          </a:prstGeom>
          <a:solidFill>
            <a:srgbClr val="F1E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9072563" y="1106488"/>
            <a:ext cx="71437" cy="5751512"/>
          </a:xfrm>
          <a:prstGeom prst="rect">
            <a:avLst/>
          </a:prstGeom>
          <a:solidFill>
            <a:srgbClr val="518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pic>
        <p:nvPicPr>
          <p:cNvPr id="7" name="Bild 14" descr="HNU_Logo_univ_rgb_digit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5263"/>
            <a:ext cx="28194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648000" y="2286000"/>
            <a:ext cx="7848000" cy="949122"/>
          </a:xfrm>
          <a:prstGeom prst="rect">
            <a:avLst/>
          </a:prstGeom>
        </p:spPr>
        <p:txBody>
          <a:bodyPr vert="horz" lIns="0" tIns="0" rIns="0" bIns="180000" anchor="t" anchorCtr="0"/>
          <a:lstStyle>
            <a:lvl1pPr algn="l">
              <a:lnSpc>
                <a:spcPct val="130000"/>
              </a:lnSpc>
              <a:defRPr sz="2200" b="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22" name="Textplatzhalter 21"/>
          <p:cNvSpPr>
            <a:spLocks noGrp="1"/>
          </p:cNvSpPr>
          <p:nvPr>
            <p:ph type="body" sz="quarter" idx="11"/>
          </p:nvPr>
        </p:nvSpPr>
        <p:spPr>
          <a:xfrm>
            <a:off x="648000" y="3539922"/>
            <a:ext cx="7848000" cy="9144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30000"/>
              </a:lnSpc>
              <a:buNone/>
              <a:defRPr kumimoji="0" lang="de-DE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j-ea"/>
                <a:cs typeface="Arial"/>
              </a:defRPr>
            </a:lvl1pPr>
            <a:lvl2pPr>
              <a:defRPr sz="10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1000">
                <a:solidFill>
                  <a:srgbClr val="FFFFFF"/>
                </a:solidFill>
              </a:defRPr>
            </a:lvl4pPr>
            <a:lvl5pPr>
              <a:defRPr sz="1000">
                <a:solidFill>
                  <a:srgbClr val="FFFFFF"/>
                </a:solidFill>
              </a:defRPr>
            </a:lvl5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64565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1106488"/>
            <a:ext cx="9144000" cy="53197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5" name="Bild 8" descr="HNU_Logo_univ_rgb_digit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5263"/>
            <a:ext cx="28194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648000" y="2253600"/>
            <a:ext cx="7848000" cy="236292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None/>
              <a:tabLst>
                <a:tab pos="449263" algn="l"/>
              </a:tabLst>
              <a:defRPr sz="1600">
                <a:latin typeface="Arial"/>
                <a:cs typeface="Arial"/>
              </a:defRPr>
            </a:lvl1pPr>
            <a:lvl2pPr marL="450000" indent="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SzPct val="100000"/>
              <a:buFontTx/>
              <a:buNone/>
              <a:tabLst>
                <a:tab pos="982663" algn="l"/>
              </a:tabLst>
              <a:defRPr sz="1600">
                <a:latin typeface="Arial"/>
                <a:cs typeface="Arial"/>
              </a:defRPr>
            </a:lvl2pPr>
            <a:lvl3pPr marL="1260000" indent="-288000" defTabSz="534988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Clr>
                <a:schemeClr val="tx1"/>
              </a:buClr>
              <a:tabLst/>
              <a:defRPr sz="1600">
                <a:latin typeface="Arial"/>
                <a:cs typeface="Arial"/>
              </a:defRPr>
            </a:lvl3pPr>
            <a:lvl4pPr marL="1149350" indent="-179388">
              <a:lnSpc>
                <a:spcPct val="120000"/>
              </a:lnSpc>
              <a:spcBef>
                <a:spcPts val="30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charset="2"/>
              <a:buChar char="－"/>
              <a:defRPr sz="1400">
                <a:latin typeface="Arial"/>
                <a:cs typeface="Arial"/>
              </a:defRPr>
            </a:lvl4pPr>
            <a:lvl5pPr marL="1276350" indent="-142875" defTabSz="214313">
              <a:lnSpc>
                <a:spcPct val="12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‣"/>
              <a:tabLst/>
              <a:defRPr sz="14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" name="Textplatzhalter 13"/>
          <p:cNvSpPr>
            <a:spLocks noGrp="1"/>
          </p:cNvSpPr>
          <p:nvPr>
            <p:ph type="body" sz="quarter" idx="19"/>
          </p:nvPr>
        </p:nvSpPr>
        <p:spPr>
          <a:xfrm>
            <a:off x="648000" y="1558562"/>
            <a:ext cx="7848000" cy="3810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>
              <a:lnSpc>
                <a:spcPct val="130000"/>
              </a:lnSpc>
              <a:buNone/>
              <a:defRPr kumimoji="0" 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Fußzeilenplatzhalter 16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</p:spTree>
    <p:extLst>
      <p:ext uri="{BB962C8B-B14F-4D97-AF65-F5344CB8AC3E}">
        <p14:creationId xmlns:p14="http://schemas.microsoft.com/office/powerpoint/2010/main" val="3070689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7" descr="HNU_Logo_univ_rgb_digit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5263"/>
            <a:ext cx="28194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651600" y="2008800"/>
            <a:ext cx="7848000" cy="236292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None/>
              <a:tabLst>
                <a:tab pos="449263" algn="l"/>
              </a:tabLst>
              <a:defRPr sz="1600">
                <a:latin typeface="Arial"/>
                <a:cs typeface="Arial"/>
              </a:defRPr>
            </a:lvl1pPr>
            <a:lvl2pPr marL="450000" indent="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SzPct val="100000"/>
              <a:buFontTx/>
              <a:buNone/>
              <a:tabLst>
                <a:tab pos="982663" algn="l"/>
              </a:tabLst>
              <a:defRPr sz="1600">
                <a:latin typeface="Arial"/>
                <a:cs typeface="Arial"/>
              </a:defRPr>
            </a:lvl2pPr>
            <a:lvl3pPr marL="1260000" indent="-288000" defTabSz="534988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Clr>
                <a:schemeClr val="tx1"/>
              </a:buClr>
              <a:tabLst/>
              <a:defRPr sz="1600">
                <a:latin typeface="Arial"/>
                <a:cs typeface="Arial"/>
              </a:defRPr>
            </a:lvl3pPr>
            <a:lvl4pPr marL="1149350" indent="-179388">
              <a:lnSpc>
                <a:spcPct val="120000"/>
              </a:lnSpc>
              <a:spcBef>
                <a:spcPts val="30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charset="2"/>
              <a:buChar char="－"/>
              <a:defRPr sz="1400">
                <a:latin typeface="Arial"/>
                <a:cs typeface="Arial"/>
              </a:defRPr>
            </a:lvl4pPr>
            <a:lvl5pPr marL="1276350" indent="-142875" defTabSz="214313">
              <a:lnSpc>
                <a:spcPct val="12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‣"/>
              <a:tabLst/>
              <a:defRPr sz="14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" name="Textplatzhalter 13"/>
          <p:cNvSpPr>
            <a:spLocks noGrp="1"/>
          </p:cNvSpPr>
          <p:nvPr>
            <p:ph type="body" sz="quarter" idx="19"/>
          </p:nvPr>
        </p:nvSpPr>
        <p:spPr>
          <a:xfrm>
            <a:off x="651600" y="1350000"/>
            <a:ext cx="7848000" cy="3960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>
              <a:lnSpc>
                <a:spcPct val="130000"/>
              </a:lnSpc>
              <a:buNone/>
              <a:defRPr kumimoji="0" lang="de-DE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</p:spTree>
    <p:extLst>
      <p:ext uri="{BB962C8B-B14F-4D97-AF65-F5344CB8AC3E}">
        <p14:creationId xmlns:p14="http://schemas.microsoft.com/office/powerpoint/2010/main" val="4201507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tern: Inhaltsfolie, Multimediaf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7740650" y="0"/>
            <a:ext cx="1403350" cy="752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8496300" y="0"/>
            <a:ext cx="647700" cy="15081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8" name="Bild 9" descr="HNU_Logo_univ_rgb_digit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5263"/>
            <a:ext cx="28194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Inhaltsplatzhalter 4"/>
          <p:cNvSpPr>
            <a:spLocks noGrp="1"/>
          </p:cNvSpPr>
          <p:nvPr>
            <p:ph sz="quarter" idx="21"/>
          </p:nvPr>
        </p:nvSpPr>
        <p:spPr>
          <a:xfrm>
            <a:off x="651600" y="2008188"/>
            <a:ext cx="7844400" cy="4032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ClrTx/>
              <a:buSzPct val="100000"/>
              <a:buFont typeface="Arial"/>
              <a:buNone/>
              <a:defRPr sz="1600" b="0" i="0" u="none" kern="1200" spc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→"/>
              <a:defRPr sz="1600">
                <a:latin typeface="Arial"/>
                <a:cs typeface="Arial"/>
              </a:defRPr>
            </a:lvl2pPr>
            <a:lvl3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defRPr sz="1600">
                <a:latin typeface="Arial"/>
                <a:cs typeface="Arial"/>
              </a:defRPr>
            </a:lvl3pPr>
            <a:lvl4pPr marL="576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SzPct val="80000"/>
              <a:buFont typeface="Lucida Grande"/>
              <a:buChar char="－"/>
              <a:defRPr sz="1600">
                <a:latin typeface="Arial"/>
                <a:cs typeface="Arial"/>
              </a:defRPr>
            </a:lvl4pPr>
            <a:lvl5pPr marL="864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‣"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651600" y="1350879"/>
            <a:ext cx="7844400" cy="39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anchor="b" anchorCtr="0">
            <a:spAutoFit/>
          </a:bodyPr>
          <a:lstStyle>
            <a:lvl1pPr algn="l">
              <a:lnSpc>
                <a:spcPct val="120000"/>
              </a:lnSpc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2" name="Textplatzhalter 23"/>
          <p:cNvSpPr>
            <a:spLocks noGrp="1"/>
          </p:cNvSpPr>
          <p:nvPr>
            <p:ph type="body" sz="quarter" idx="15"/>
          </p:nvPr>
        </p:nvSpPr>
        <p:spPr>
          <a:xfrm>
            <a:off x="651703" y="6119998"/>
            <a:ext cx="7844298" cy="138499"/>
          </a:xfrm>
          <a:prstGeom prst="rect">
            <a:avLst/>
          </a:prstGeom>
        </p:spPr>
        <p:txBody>
          <a:bodyPr vert="horz" wrap="square" lIns="0" tIns="0" rIns="0" bIns="0" anchor="b">
            <a:spAutoFit/>
          </a:bodyPr>
          <a:lstStyle>
            <a:lvl1pPr marL="0" indent="0">
              <a:buNone/>
              <a:defRPr lang="de-DE" sz="900" kern="12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9" name="Fußzeilenplatzhalt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fld id="{006B5E0B-444A-4B03-8F7B-25DD9EC79D6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4438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tern: Inhaltsfolie, zwei Multimediafe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7" descr="HNU_Logo_univ_rgb_digit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5263"/>
            <a:ext cx="28194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platzhalter 23"/>
          <p:cNvSpPr>
            <a:spLocks noGrp="1"/>
          </p:cNvSpPr>
          <p:nvPr>
            <p:ph type="body" sz="quarter" idx="15"/>
          </p:nvPr>
        </p:nvSpPr>
        <p:spPr>
          <a:xfrm>
            <a:off x="651703" y="6119998"/>
            <a:ext cx="7844298" cy="138499"/>
          </a:xfrm>
          <a:prstGeom prst="rect">
            <a:avLst/>
          </a:prstGeom>
        </p:spPr>
        <p:txBody>
          <a:bodyPr vert="horz" wrap="square" lIns="0" tIns="0" rIns="0" bIns="0" anchor="b">
            <a:spAutoFit/>
          </a:bodyPr>
          <a:lstStyle>
            <a:lvl1pPr marL="0" indent="0">
              <a:buNone/>
              <a:defRPr lang="de-DE" sz="900" kern="12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651704" y="1350879"/>
            <a:ext cx="7844296" cy="39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anchor="b" anchorCtr="0">
            <a:spAutoFit/>
          </a:bodyPr>
          <a:lstStyle>
            <a:lvl1pPr algn="l">
              <a:lnSpc>
                <a:spcPct val="120000"/>
              </a:lnSpc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0" name="Inhaltsplatzhalter 4"/>
          <p:cNvSpPr>
            <a:spLocks noGrp="1"/>
          </p:cNvSpPr>
          <p:nvPr>
            <p:ph sz="quarter" idx="22"/>
          </p:nvPr>
        </p:nvSpPr>
        <p:spPr>
          <a:xfrm>
            <a:off x="651600" y="2008188"/>
            <a:ext cx="3780000" cy="4032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Arial"/>
              <a:buNone/>
              <a:defRPr sz="1600">
                <a:latin typeface="Arial"/>
                <a:cs typeface="Arial"/>
              </a:defRPr>
            </a:lvl1pPr>
            <a:lvl2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→"/>
              <a:defRPr sz="1600">
                <a:latin typeface="Arial"/>
                <a:cs typeface="Arial"/>
              </a:defRPr>
            </a:lvl2pPr>
            <a:lvl3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defRPr sz="1600">
                <a:latin typeface="Arial"/>
                <a:cs typeface="Arial"/>
              </a:defRPr>
            </a:lvl3pPr>
            <a:lvl4pPr marL="576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SzPct val="80000"/>
              <a:buFont typeface="Lucida Grande"/>
              <a:buChar char="－"/>
              <a:defRPr sz="1600">
                <a:latin typeface="Arial"/>
                <a:cs typeface="Arial"/>
              </a:defRPr>
            </a:lvl4pPr>
            <a:lvl5pPr marL="864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‣"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Inhaltsplatzhalter 4"/>
          <p:cNvSpPr>
            <a:spLocks noGrp="1"/>
          </p:cNvSpPr>
          <p:nvPr>
            <p:ph sz="quarter" idx="23"/>
          </p:nvPr>
        </p:nvSpPr>
        <p:spPr>
          <a:xfrm>
            <a:off x="4716000" y="2008800"/>
            <a:ext cx="3780000" cy="4032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None/>
              <a:defRPr sz="1600">
                <a:latin typeface="Arial"/>
                <a:cs typeface="Arial"/>
              </a:defRPr>
            </a:lvl1pPr>
            <a:lvl2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→"/>
              <a:defRPr sz="1600">
                <a:latin typeface="Arial"/>
                <a:cs typeface="Arial"/>
              </a:defRPr>
            </a:lvl2pPr>
            <a:lvl3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defRPr sz="1600">
                <a:latin typeface="Arial"/>
                <a:cs typeface="Arial"/>
              </a:defRPr>
            </a:lvl3pPr>
            <a:lvl4pPr marL="576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SzPct val="80000"/>
              <a:buFont typeface="Lucida Grande"/>
              <a:buChar char="－"/>
              <a:defRPr sz="1600">
                <a:latin typeface="Arial"/>
                <a:cs typeface="Arial"/>
              </a:defRPr>
            </a:lvl4pPr>
            <a:lvl5pPr marL="864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Lucida Grande"/>
              <a:buChar char="‣"/>
              <a:defRPr sz="16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Fußzeilenplatzhalt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F59BEBB2-38DA-4B8B-99D2-9DF80BC81124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537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 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7740650" y="0"/>
            <a:ext cx="1403350" cy="752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8496300" y="0"/>
            <a:ext cx="647700" cy="15081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pic>
        <p:nvPicPr>
          <p:cNvPr id="4" name="Bild 9" descr="HNU_Logo_univ_rgb_digital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5263"/>
            <a:ext cx="281940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  <p:sp>
        <p:nvSpPr>
          <p:cNvPr id="6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AA1D2F-C459-4B46-B42A-B1643BC2953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2216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, Inhaltsfolie Multimediaf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7740650" y="0"/>
            <a:ext cx="1403350" cy="752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8496300" y="0"/>
            <a:ext cx="647700" cy="15081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cxnSp>
        <p:nvCxnSpPr>
          <p:cNvPr id="9" name="Gerade Verbindung 8"/>
          <p:cNvCxnSpPr/>
          <p:nvPr/>
        </p:nvCxnSpPr>
        <p:spPr>
          <a:xfrm>
            <a:off x="652463" y="1114425"/>
            <a:ext cx="7843837" cy="1588"/>
          </a:xfrm>
          <a:prstGeom prst="line">
            <a:avLst/>
          </a:prstGeom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651704" y="722833"/>
            <a:ext cx="7844296" cy="323165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anchor="b" anchorCtr="0">
            <a:spAutoFit/>
          </a:bodyPr>
          <a:lstStyle>
            <a:lvl1pPr algn="l">
              <a:lnSpc>
                <a:spcPct val="120000"/>
              </a:lnSpc>
              <a:defRPr sz="18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2"/>
          </p:nvPr>
        </p:nvSpPr>
        <p:spPr>
          <a:xfrm>
            <a:off x="651704" y="1183401"/>
            <a:ext cx="7844297" cy="246221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1600" b="1" i="0" u="none" kern="1200" dirty="0" smtClean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  <a:lvl2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2pPr>
            <a:lvl3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3pPr>
            <a:lvl4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4pPr>
            <a:lvl5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9" name="Textplatzhalter 17"/>
          <p:cNvSpPr>
            <a:spLocks noGrp="1"/>
          </p:cNvSpPr>
          <p:nvPr>
            <p:ph type="body" sz="quarter" idx="14"/>
          </p:nvPr>
        </p:nvSpPr>
        <p:spPr>
          <a:xfrm>
            <a:off x="651706" y="180000"/>
            <a:ext cx="7844296" cy="1428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900" b="0" kern="1200" cap="none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+mj-ea"/>
                <a:cs typeface="Arial"/>
              </a:defRPr>
            </a:lvl1pPr>
            <a:lvl2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2pPr>
            <a:lvl3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3pPr>
            <a:lvl4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4pPr>
            <a:lvl5pPr algn="l" defTabSz="457200" rtl="0" eaLnBrk="1" latinLnBrk="0" hangingPunct="1">
              <a:spcBef>
                <a:spcPct val="0"/>
              </a:spcBef>
              <a:buNone/>
              <a:defRPr lang="de-DE" sz="1600" kern="1200" dirty="0" smtClean="0">
                <a:solidFill>
                  <a:srgbClr val="5084C7"/>
                </a:solidFill>
                <a:latin typeface="Arial"/>
                <a:ea typeface="+mj-ea"/>
                <a:cs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2" name="Textplatzhalter 23"/>
          <p:cNvSpPr>
            <a:spLocks noGrp="1"/>
          </p:cNvSpPr>
          <p:nvPr>
            <p:ph type="body" sz="quarter" idx="15"/>
          </p:nvPr>
        </p:nvSpPr>
        <p:spPr>
          <a:xfrm>
            <a:off x="651703" y="6119998"/>
            <a:ext cx="7844298" cy="138499"/>
          </a:xfrm>
          <a:prstGeom prst="rect">
            <a:avLst/>
          </a:prstGeom>
        </p:spPr>
        <p:txBody>
          <a:bodyPr vert="horz" wrap="square" lIns="0" tIns="0" rIns="0" bIns="0" anchor="b">
            <a:spAutoFit/>
          </a:bodyPr>
          <a:lstStyle>
            <a:lvl1pPr marL="0" indent="0">
              <a:buNone/>
              <a:defRPr lang="de-DE" sz="900" kern="1200" dirty="0" smtClean="0">
                <a:solidFill>
                  <a:schemeClr val="bg1">
                    <a:lumMod val="6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1"/>
          </p:nvPr>
        </p:nvSpPr>
        <p:spPr>
          <a:xfrm>
            <a:off x="651600" y="1684800"/>
            <a:ext cx="7844400" cy="44352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None/>
              <a:defRPr sz="1600" baseline="0">
                <a:latin typeface="Arial"/>
              </a:defRPr>
            </a:lvl1pPr>
            <a:lvl2pPr marL="0" marR="0" indent="0" algn="l" defTabSz="4572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ClrTx/>
              <a:buSzTx/>
              <a:buFont typeface="Lucida Grande"/>
              <a:buNone/>
              <a:tabLst/>
              <a:defRPr sz="1600" baseline="0">
                <a:latin typeface="Arial"/>
              </a:defRPr>
            </a:lvl2pPr>
            <a:lvl3pPr marL="288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Font typeface="Arial"/>
              <a:buChar char="•"/>
              <a:defRPr sz="1600" baseline="0">
                <a:latin typeface="Arial"/>
              </a:defRPr>
            </a:lvl3pPr>
            <a:lvl4pPr marL="576000" indent="-288000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SzPct val="80000"/>
              <a:buFont typeface="Lucida Grande"/>
              <a:buChar char="－"/>
              <a:defRPr sz="1600" baseline="0">
                <a:latin typeface="Arial"/>
              </a:defRPr>
            </a:lvl4pPr>
            <a:lvl5pPr marL="864000" marR="0" indent="-288000" algn="l" defTabSz="4572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100"/>
              </a:spcAft>
              <a:buClrTx/>
              <a:buSzTx/>
              <a:buFont typeface="Lucida Grande"/>
              <a:buChar char="‣"/>
              <a:tabLst/>
              <a:defRPr sz="1600" baseline="0">
                <a:solidFill>
                  <a:schemeClr val="bg1">
                    <a:lumMod val="50000"/>
                  </a:schemeClr>
                </a:solidFill>
                <a:latin typeface="Arial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Fußzeilenplatzhalt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  <p:sp>
        <p:nvSpPr>
          <p:cNvPr id="13" name="Foliennummernplatzhalter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fld id="{6C435564-0E13-4F9F-99F2-7C2F8F48A31F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8161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6426200"/>
            <a:ext cx="9144000" cy="431800"/>
          </a:xfrm>
          <a:prstGeom prst="rect">
            <a:avLst/>
          </a:prstGeom>
          <a:solidFill>
            <a:srgbClr val="000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0" y="6426200"/>
            <a:ext cx="71438" cy="431800"/>
          </a:xfrm>
          <a:prstGeom prst="rect">
            <a:avLst/>
          </a:prstGeom>
          <a:solidFill>
            <a:srgbClr val="F1E4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12" name="Rechteck 11"/>
          <p:cNvSpPr/>
          <p:nvPr/>
        </p:nvSpPr>
        <p:spPr>
          <a:xfrm>
            <a:off x="9072563" y="6426200"/>
            <a:ext cx="71437" cy="431800"/>
          </a:xfrm>
          <a:prstGeom prst="rect">
            <a:avLst/>
          </a:prstGeom>
          <a:solidFill>
            <a:srgbClr val="518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/>
          </a:p>
        </p:txBody>
      </p:sp>
      <p:sp>
        <p:nvSpPr>
          <p:cNvPr id="13" name="Fußzeilenplatzhalter 15"/>
          <p:cNvSpPr>
            <a:spLocks noGrp="1"/>
          </p:cNvSpPr>
          <p:nvPr>
            <p:ph type="ftr" sz="quarter" idx="3"/>
          </p:nvPr>
        </p:nvSpPr>
        <p:spPr>
          <a:xfrm>
            <a:off x="652463" y="6423025"/>
            <a:ext cx="7523162" cy="4318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1" i="0" spc="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  <p:sp>
        <p:nvSpPr>
          <p:cNvPr id="14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018463" y="6423025"/>
            <a:ext cx="477837" cy="431800"/>
          </a:xfrm>
          <a:prstGeom prst="rect">
            <a:avLst/>
          </a:prstGeom>
        </p:spPr>
        <p:txBody>
          <a:bodyPr vert="horz" wrap="square" lIns="91440" tIns="45720" rIns="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cs typeface="Arial" pitchFamily="34" charset="0"/>
              </a:defRPr>
            </a:lvl1pPr>
          </a:lstStyle>
          <a:p>
            <a:fld id="{5CD692AF-3AD5-4E63-842E-96F87E1A73B4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8" r:id="rId9"/>
    <p:sldLayoutId id="2147483689" r:id="rId10"/>
  </p:sldLayoutIdLst>
  <p:hf hd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itchFamily="34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itchFamily="34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itchFamily="34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itchFamily="34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itchFamily="34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itchFamily="34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itchFamily="34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MS PGothic" pitchFamily="34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diagramLayout" Target="../diagrams/layout3.xml"/><Relationship Id="rId7" Type="http://schemas.openxmlformats.org/officeDocument/2006/relationships/image" Target="../media/image8.jp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개체 틀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15315"/>
          <a:stretch>
            <a:fillRect/>
          </a:stretch>
        </p:blipFill>
        <p:spPr>
          <a:xfrm>
            <a:off x="-108520" y="-99392"/>
            <a:ext cx="9359306" cy="4320555"/>
          </a:xfrm>
        </p:spPr>
      </p:pic>
      <p:sp>
        <p:nvSpPr>
          <p:cNvPr id="5" name="TextBox 4"/>
          <p:cNvSpPr txBox="1"/>
          <p:nvPr/>
        </p:nvSpPr>
        <p:spPr>
          <a:xfrm>
            <a:off x="3059832" y="4293096"/>
            <a:ext cx="5868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3600" b="1" dirty="0"/>
              <a:t>South Africa</a:t>
            </a:r>
            <a:endParaRPr lang="ko-KR" altLang="en-US" sz="3600" b="1" dirty="0"/>
          </a:p>
        </p:txBody>
      </p:sp>
      <p:sp>
        <p:nvSpPr>
          <p:cNvPr id="2" name="Rechteck 1"/>
          <p:cNvSpPr/>
          <p:nvPr/>
        </p:nvSpPr>
        <p:spPr>
          <a:xfrm>
            <a:off x="251520" y="6505599"/>
            <a:ext cx="8352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 err="1">
                <a:solidFill>
                  <a:schemeClr val="bg1"/>
                </a:solidFill>
              </a:rPr>
              <a:t>Hyesoo</a:t>
            </a:r>
            <a:r>
              <a:rPr lang="de-DE" sz="1400" b="1" dirty="0">
                <a:solidFill>
                  <a:schemeClr val="bg1"/>
                </a:solidFill>
              </a:rPr>
              <a:t> Kwon, Pascal Schilling, Armindo Correia, Shari Uhlig, Florian Fieser</a:t>
            </a:r>
          </a:p>
        </p:txBody>
      </p:sp>
      <p:sp>
        <p:nvSpPr>
          <p:cNvPr id="3" name="Rechteck 2"/>
          <p:cNvSpPr/>
          <p:nvPr/>
        </p:nvSpPr>
        <p:spPr>
          <a:xfrm>
            <a:off x="262762" y="5949280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0461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Present Economy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31976" y="6525344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Pascal Schilling</a:t>
            </a:r>
          </a:p>
        </p:txBody>
      </p:sp>
      <p:pic>
        <p:nvPicPr>
          <p:cNvPr id="5" name="Picture Placeholder 4" descr="South-Africa-Cape-Town-sunset-scenery-sea-coast-sky-clouds_1280x1024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27" b="234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1927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8"/>
          </p:nvPr>
        </p:nvSpPr>
        <p:spPr>
          <a:xfrm>
            <a:off x="648000" y="2178324"/>
            <a:ext cx="7848000" cy="3986979"/>
          </a:xfrm>
        </p:spPr>
        <p:txBody>
          <a:bodyPr/>
          <a:lstStyle/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/>
              <a:t>Facts</a:t>
            </a:r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/>
              <a:t>Trade</a:t>
            </a:r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/>
              <a:t>GDP</a:t>
            </a:r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/>
              <a:t>Manufacturing </a:t>
            </a:r>
            <a:r>
              <a:rPr lang="de-DE" sz="2000" b="1" dirty="0" err="1"/>
              <a:t>industry</a:t>
            </a:r>
            <a:endParaRPr lang="de-DE" sz="2000" b="1" dirty="0"/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/>
              <a:t>Mining </a:t>
            </a:r>
            <a:r>
              <a:rPr lang="de-DE" sz="2000" b="1" dirty="0" err="1"/>
              <a:t>industry</a:t>
            </a:r>
            <a:endParaRPr lang="de-DE" sz="2000" b="1" dirty="0"/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 err="1"/>
              <a:t>Electricity</a:t>
            </a:r>
            <a:endParaRPr lang="de-DE" sz="2000" b="1" dirty="0"/>
          </a:p>
          <a:p>
            <a:pPr marL="457200" indent="-457200">
              <a:lnSpc>
                <a:spcPct val="140000"/>
              </a:lnSpc>
              <a:buFont typeface="+mj-lt"/>
              <a:buAutoNum type="arabicPeriod"/>
            </a:pPr>
            <a:r>
              <a:rPr lang="de-DE" sz="2000" b="1" dirty="0"/>
              <a:t>Infrastructure</a:t>
            </a:r>
          </a:p>
          <a:p>
            <a:pPr marL="457200" indent="-457200">
              <a:lnSpc>
                <a:spcPct val="140000"/>
              </a:lnSpc>
              <a:buFont typeface="+mj-lt"/>
              <a:buAutoNum type="arabicPeriod"/>
            </a:pPr>
            <a:r>
              <a:rPr lang="de-DE" sz="2000" b="1" dirty="0"/>
              <a:t>Education</a:t>
            </a:r>
          </a:p>
          <a:p>
            <a:pPr marL="907200" lvl="1" indent="-457200">
              <a:lnSpc>
                <a:spcPct val="140000"/>
              </a:lnSpc>
              <a:buAutoNum type="alphaLcPeriod"/>
            </a:pPr>
            <a:endParaRPr lang="de-DE" sz="2000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800" u="sng" dirty="0"/>
              <a:t>Present Economy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HNU | Hochschule Neu-Ulm | Prof. Dr. Botskor | International Management | BWL | SoSe 2015 | Pascal Schilling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744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endParaRPr lang="de-DE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President</a:t>
            </a:r>
            <a:r>
              <a:rPr lang="de-DE" b="1" dirty="0"/>
              <a:t>: Jacob </a:t>
            </a:r>
            <a:r>
              <a:rPr lang="de-DE" b="1" dirty="0" err="1"/>
              <a:t>Zuma</a:t>
            </a:r>
            <a:br>
              <a:rPr lang="de-DE" b="1" dirty="0"/>
            </a:br>
            <a:endParaRPr lang="de-DE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Politics: </a:t>
            </a:r>
            <a:r>
              <a:rPr lang="de-DE" b="1" dirty="0" err="1"/>
              <a:t>democracy</a:t>
            </a:r>
            <a:br>
              <a:rPr lang="de-DE" b="1" dirty="0"/>
            </a:br>
            <a:endParaRPr lang="de-DE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Unemployment</a:t>
            </a:r>
            <a:r>
              <a:rPr lang="de-DE" b="1" dirty="0"/>
              <a:t> rate: 25%</a:t>
            </a:r>
            <a:br>
              <a:rPr lang="de-DE" b="1" dirty="0"/>
            </a:br>
            <a:endParaRPr lang="de-DE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High </a:t>
            </a:r>
            <a:r>
              <a:rPr lang="de-DE" b="1" dirty="0" err="1"/>
              <a:t>corruption</a:t>
            </a:r>
            <a:br>
              <a:rPr lang="de-DE" b="1" dirty="0"/>
            </a:br>
            <a:endParaRPr lang="de-DE" b="1" dirty="0"/>
          </a:p>
          <a:p>
            <a:pPr>
              <a:lnSpc>
                <a:spcPct val="100000"/>
              </a:lnSpc>
            </a:pPr>
            <a:endParaRPr lang="de-DE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u="sng" dirty="0"/>
              <a:t>1. Facts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Pascal Schilling | </a:t>
            </a:r>
            <a:r>
              <a:rPr lang="en-US" b="0" dirty="0" err="1"/>
              <a:t>www.bpb.de</a:t>
            </a:r>
            <a:r>
              <a:rPr lang="en-US" b="0" dirty="0"/>
              <a:t>, </a:t>
            </a:r>
            <a:r>
              <a:rPr lang="en-US" b="0" dirty="0" err="1"/>
              <a:t>www.oecd.org</a:t>
            </a:r>
            <a:r>
              <a:rPr lang="en-US" b="0" dirty="0"/>
              <a:t>, </a:t>
            </a:r>
            <a:r>
              <a:rPr lang="en-US" b="0" dirty="0" err="1"/>
              <a:t>www.ipg-journal.de</a:t>
            </a:r>
            <a:r>
              <a:rPr lang="en-US" b="0" dirty="0"/>
              <a:t>, </a:t>
            </a:r>
            <a:r>
              <a:rPr lang="en-US" b="0" dirty="0" err="1"/>
              <a:t>www.deutscheranwaltsuedafrika.de</a:t>
            </a:r>
            <a:r>
              <a:rPr lang="en-US" b="0" dirty="0"/>
              <a:t>, </a:t>
            </a:r>
            <a:r>
              <a:rPr lang="en-US" b="0" dirty="0" err="1"/>
              <a:t>www.deutsche-wirtschafts-nachrichten.de</a:t>
            </a:r>
            <a:endParaRPr lang="en-US" b="0" dirty="0"/>
          </a:p>
        </p:txBody>
      </p:sp>
      <p:pic>
        <p:nvPicPr>
          <p:cNvPr id="7" name="Picture 6" descr="544658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655451"/>
            <a:ext cx="4341219" cy="342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251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de-DE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Good</a:t>
            </a:r>
            <a:r>
              <a:rPr lang="de-DE" b="1" dirty="0"/>
              <a:t> </a:t>
            </a:r>
            <a:r>
              <a:rPr lang="de-DE" b="1" dirty="0" err="1"/>
              <a:t>geographical</a:t>
            </a:r>
            <a:r>
              <a:rPr lang="de-DE" b="1" dirty="0"/>
              <a:t> </a:t>
            </a:r>
            <a:r>
              <a:rPr lang="de-DE" b="1" dirty="0" err="1"/>
              <a:t>location</a:t>
            </a:r>
            <a:br>
              <a:rPr lang="de-DE" b="1" dirty="0"/>
            </a:br>
            <a:endParaRPr lang="de-DE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Export: </a:t>
            </a:r>
            <a:r>
              <a:rPr lang="de-DE" dirty="0" err="1"/>
              <a:t>mostly</a:t>
            </a:r>
            <a:r>
              <a:rPr lang="de-DE" dirty="0"/>
              <a:t> </a:t>
            </a:r>
            <a:r>
              <a:rPr lang="de-DE" dirty="0" err="1"/>
              <a:t>raw</a:t>
            </a:r>
            <a:r>
              <a:rPr lang="de-DE" dirty="0"/>
              <a:t> </a:t>
            </a:r>
            <a:r>
              <a:rPr lang="de-DE" dirty="0" err="1"/>
              <a:t>materials</a:t>
            </a:r>
            <a:r>
              <a:rPr lang="de-DE" dirty="0"/>
              <a:t>, 6</a:t>
            </a:r>
            <a:r>
              <a:rPr lang="de-DE" dirty="0">
                <a:sym typeface="Wingdings"/>
              </a:rPr>
              <a:t>0% </a:t>
            </a:r>
            <a:r>
              <a:rPr lang="de-DE" dirty="0" err="1">
                <a:sym typeface="Wingdings"/>
              </a:rPr>
              <a:t>gained</a:t>
            </a:r>
            <a:r>
              <a:rPr lang="de-DE" dirty="0">
                <a:sym typeface="Wingdings"/>
              </a:rPr>
              <a:t> </a:t>
            </a:r>
            <a:r>
              <a:rPr lang="de-DE" dirty="0" err="1">
                <a:sym typeface="Wingdings"/>
              </a:rPr>
              <a:t>through</a:t>
            </a:r>
            <a:r>
              <a:rPr lang="de-DE" dirty="0">
                <a:sym typeface="Wingdings"/>
              </a:rPr>
              <a:t> </a:t>
            </a:r>
            <a:r>
              <a:rPr lang="de-DE" dirty="0" err="1">
                <a:sym typeface="Wingdings"/>
              </a:rPr>
              <a:t>mining</a:t>
            </a:r>
            <a:br>
              <a:rPr lang="de-DE" dirty="0">
                <a:sym typeface="Wingdings"/>
              </a:rPr>
            </a:br>
            <a:endParaRPr lang="de-DE" dirty="0">
              <a:sym typeface="Wingdings"/>
            </a:endParaRPr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de-DE" b="1" dirty="0">
                <a:sym typeface="Wingdings"/>
              </a:rPr>
              <a:t>Import: </a:t>
            </a:r>
            <a:r>
              <a:rPr lang="de-DE" dirty="0" err="1">
                <a:sym typeface="Wingdings"/>
              </a:rPr>
              <a:t>vehicles</a:t>
            </a:r>
            <a:r>
              <a:rPr lang="de-DE" dirty="0">
                <a:sym typeface="Wingdings"/>
              </a:rPr>
              <a:t>, </a:t>
            </a:r>
            <a:r>
              <a:rPr lang="de-DE" dirty="0" err="1">
                <a:sym typeface="Wingdings"/>
              </a:rPr>
              <a:t>vehicle</a:t>
            </a:r>
            <a:r>
              <a:rPr lang="de-DE" dirty="0">
                <a:sym typeface="Wingdings"/>
              </a:rPr>
              <a:t> </a:t>
            </a:r>
            <a:r>
              <a:rPr lang="de-DE" dirty="0" err="1">
                <a:sym typeface="Wingdings"/>
              </a:rPr>
              <a:t>parts</a:t>
            </a:r>
            <a:r>
              <a:rPr lang="de-DE" dirty="0">
                <a:sym typeface="Wingdings"/>
              </a:rPr>
              <a:t>, </a:t>
            </a:r>
            <a:r>
              <a:rPr lang="de-DE" dirty="0" err="1">
                <a:sym typeface="Wingdings"/>
              </a:rPr>
              <a:t>oil</a:t>
            </a:r>
            <a:r>
              <a:rPr lang="de-DE" dirty="0">
                <a:sym typeface="Wingdings"/>
              </a:rPr>
              <a:t>, </a:t>
            </a:r>
            <a:r>
              <a:rPr lang="de-DE" dirty="0" err="1">
                <a:sym typeface="Wingdings"/>
              </a:rPr>
              <a:t>machines</a:t>
            </a:r>
            <a:br>
              <a:rPr lang="de-DE" dirty="0">
                <a:sym typeface="Wingdings"/>
              </a:rPr>
            </a:br>
            <a:endParaRPr lang="de-DE" dirty="0">
              <a:sym typeface="Wingdings"/>
            </a:endParaRPr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de-DE" b="1" dirty="0">
                <a:sym typeface="Wingdings"/>
              </a:rPr>
              <a:t>Main </a:t>
            </a:r>
            <a:r>
              <a:rPr lang="de-DE" b="1" dirty="0" err="1">
                <a:sym typeface="Wingdings"/>
              </a:rPr>
              <a:t>trading</a:t>
            </a:r>
            <a:r>
              <a:rPr lang="de-DE" b="1" dirty="0">
                <a:sym typeface="Wingdings"/>
              </a:rPr>
              <a:t> </a:t>
            </a:r>
            <a:r>
              <a:rPr lang="de-DE" b="1" dirty="0" err="1">
                <a:sym typeface="Wingdings"/>
              </a:rPr>
              <a:t>partners</a:t>
            </a:r>
            <a:r>
              <a:rPr lang="de-DE" b="1" dirty="0">
                <a:sym typeface="Wingdings"/>
              </a:rPr>
              <a:t>: </a:t>
            </a:r>
            <a:r>
              <a:rPr lang="de-DE" dirty="0">
                <a:sym typeface="Wingdings"/>
              </a:rPr>
              <a:t>China, Germany, USA, Japan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u="sng" dirty="0"/>
              <a:t>2. Trade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Pascal Schilling | </a:t>
            </a:r>
            <a:r>
              <a:rPr lang="en-US" b="0"/>
              <a:t>www.wko.at, www.ahk.de, www.suedafrika.net</a:t>
            </a:r>
            <a:endParaRPr lang="en-US" b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951863"/>
              </p:ext>
            </p:extLst>
          </p:nvPr>
        </p:nvGraphicFramePr>
        <p:xfrm>
          <a:off x="1500336" y="4465920"/>
          <a:ext cx="6096000" cy="148336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Bio $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Export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95,2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Import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103,5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Trade balance deficit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- 8,3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928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285750" indent="-285750">
              <a:lnSpc>
                <a:spcPct val="100000"/>
              </a:lnSpc>
              <a:buFont typeface="Wingdings" charset="2"/>
              <a:buChar char="§"/>
            </a:pPr>
            <a:endParaRPr lang="en-US" b="1" dirty="0"/>
          </a:p>
          <a:p>
            <a:pPr marL="285750" indent="-28575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GDP 350,1 bio. US$</a:t>
            </a:r>
          </a:p>
          <a:p>
            <a:pPr>
              <a:lnSpc>
                <a:spcPct val="100000"/>
              </a:lnSpc>
            </a:pPr>
            <a:endParaRPr lang="en-US" b="1" dirty="0"/>
          </a:p>
          <a:p>
            <a:pPr marL="285750" indent="-28575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GDP growth rate 1,5% (2014)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u="sng" dirty="0"/>
              <a:t>3. GDP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de-DE"/>
              <a:t>Pascal Schilling | </a:t>
            </a:r>
            <a:r>
              <a:rPr lang="en-US" b="0"/>
              <a:t>www.wko.at, www.gtai.de, www.statssa.gov.za</a:t>
            </a:r>
            <a:endParaRPr lang="en-US" b="0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061130736"/>
              </p:ext>
            </p:extLst>
          </p:nvPr>
        </p:nvGraphicFramePr>
        <p:xfrm>
          <a:off x="2771800" y="2067397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44331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u="sng" dirty="0"/>
              <a:t>3. GDP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Pascal Schilling | </a:t>
            </a:r>
            <a:r>
              <a:rPr lang="en-US" b="0"/>
              <a:t>www.gtai.de</a:t>
            </a:r>
            <a:endParaRPr lang="de-DE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436797"/>
              </p:ext>
            </p:extLst>
          </p:nvPr>
        </p:nvGraphicFramePr>
        <p:xfrm>
          <a:off x="683568" y="2261200"/>
          <a:ext cx="7527624" cy="368808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3763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187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00001A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1A"/>
                          </a:solidFill>
                        </a:rPr>
                        <a:t>% of GDP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Manufacturing industry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11,6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Mining industry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9,2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Agriculture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2,0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Building industry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3,7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Trade and tourism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16,6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Logistics &amp; communication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8,9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Electricity, gas &amp; water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3,0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Finance &amp;</a:t>
                      </a:r>
                      <a:r>
                        <a:rPr lang="en-US" sz="1600" baseline="0" dirty="0"/>
                        <a:t> insurance</a:t>
                      </a:r>
                      <a:endParaRPr lang="en-US" sz="1600" dirty="0"/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21,5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Public sector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17,1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3187">
                <a:tc>
                  <a:txBody>
                    <a:bodyPr/>
                    <a:lstStyle/>
                    <a:p>
                      <a:r>
                        <a:rPr lang="en-US" sz="1600" dirty="0"/>
                        <a:t>Others 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6,0</a:t>
                      </a:r>
                    </a:p>
                  </a:txBody>
                  <a:tcPr marL="44873" marR="44873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624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en-US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Metal working and automobile industry are very important</a:t>
            </a:r>
            <a:br>
              <a:rPr lang="en-US" b="1" dirty="0"/>
            </a:br>
            <a:endParaRPr lang="en-US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Home-made problems like strikes</a:t>
            </a:r>
            <a:br>
              <a:rPr lang="en-US" b="1" dirty="0"/>
            </a:br>
            <a:endParaRPr lang="en-US" b="1" dirty="0"/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>
                <a:sym typeface="Wingdings"/>
              </a:rPr>
              <a:t>BMW stopped investing</a:t>
            </a:r>
            <a:br>
              <a:rPr lang="en-US" dirty="0">
                <a:sym typeface="Wingdings"/>
              </a:rPr>
            </a:br>
            <a:endParaRPr lang="en-US" dirty="0">
              <a:sym typeface="Wingdings"/>
            </a:endParaRPr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>
                <a:sym typeface="Wingdings"/>
              </a:rPr>
              <a:t>Nissan decided against investing in South Africa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u="sng" dirty="0"/>
              <a:t>4. Manufacturing industry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de-DE"/>
              <a:t>Pascal Schilling | </a:t>
            </a:r>
            <a:r>
              <a:rPr lang="en-US" b="0"/>
              <a:t>www.dw.de, www.southafrica.info</a:t>
            </a:r>
            <a:endParaRPr lang="en-US" b="0" dirty="0"/>
          </a:p>
        </p:txBody>
      </p:sp>
      <p:pic>
        <p:nvPicPr>
          <p:cNvPr id="8" name="Picture 7" descr="mid-D-sseldorf-Auto-mit-Fahne-Im-BMW-Werk-Rossa-201865-600x400-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296" y="4437112"/>
            <a:ext cx="2639965" cy="175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877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en-US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One of the biggest mining countries in the world</a:t>
            </a:r>
            <a:br>
              <a:rPr lang="en-US" b="1" dirty="0"/>
            </a:br>
            <a:endParaRPr lang="en-US" b="1" dirty="0"/>
          </a:p>
          <a:p>
            <a:pPr marL="7929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/>
              <a:t>World’s largest platinum producer</a:t>
            </a:r>
          </a:p>
          <a:p>
            <a:pPr lvl="1">
              <a:lnSpc>
                <a:spcPct val="100000"/>
              </a:lnSpc>
            </a:pPr>
            <a:endParaRPr lang="en-US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Very energy intense</a:t>
            </a:r>
            <a:br>
              <a:rPr lang="en-US" b="1" dirty="0"/>
            </a:br>
            <a:endParaRPr lang="en-US" b="1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Many strikes</a:t>
            </a:r>
            <a:br>
              <a:rPr lang="en-US" b="1" dirty="0"/>
            </a:br>
            <a:endParaRPr lang="en-US" b="1" dirty="0"/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>
                <a:sym typeface="Wingdings"/>
              </a:rPr>
              <a:t>40 % productivity loss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u="sng" dirty="0"/>
              <a:t>5. Mining industry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de-DE"/>
              <a:t>Pascal Schilling | </a:t>
            </a:r>
            <a:r>
              <a:rPr lang="en-US" b="0"/>
              <a:t>www.welt.de, www.liportal.giz.de</a:t>
            </a:r>
            <a:endParaRPr lang="en-US" b="0" dirty="0"/>
          </a:p>
        </p:txBody>
      </p:sp>
      <p:pic>
        <p:nvPicPr>
          <p:cNvPr id="7" name="Picture 6" descr="image-447949-galleryV9-wdg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052" y="3356992"/>
            <a:ext cx="3696411" cy="239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54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57150">
              <a:lnSpc>
                <a:spcPct val="100000"/>
              </a:lnSpc>
            </a:pPr>
            <a:endParaRPr lang="en-US" b="1" dirty="0"/>
          </a:p>
          <a:p>
            <a:pPr marL="342900" indent="-28575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“Eskom” is the biggest supplier </a:t>
            </a:r>
            <a:br>
              <a:rPr lang="en-US" b="1" dirty="0"/>
            </a:br>
            <a:endParaRPr lang="en-US" b="1" dirty="0"/>
          </a:p>
          <a:p>
            <a:pPr marL="342900" indent="-28575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Bad energy network </a:t>
            </a:r>
            <a:br>
              <a:rPr lang="en-US" b="1" dirty="0"/>
            </a:br>
            <a:endParaRPr lang="en-US" b="1" dirty="0">
              <a:sym typeface="Wingdings"/>
            </a:endParaRPr>
          </a:p>
          <a:p>
            <a:pPr marL="971550" lvl="1" indent="-457200">
              <a:lnSpc>
                <a:spcPct val="100000"/>
              </a:lnSpc>
              <a:buFont typeface="Wingdings" charset="2"/>
              <a:buChar char="§"/>
            </a:pPr>
            <a:r>
              <a:rPr lang="en-US" dirty="0">
                <a:sym typeface="Wingdings"/>
              </a:rPr>
              <a:t>Power plants are overloaded</a:t>
            </a:r>
            <a:br>
              <a:rPr lang="en-US" dirty="0">
                <a:sym typeface="Wingdings"/>
              </a:rPr>
            </a:br>
            <a:endParaRPr lang="en-US" dirty="0">
              <a:sym typeface="Wingdings"/>
            </a:endParaRPr>
          </a:p>
          <a:p>
            <a:pPr marL="971550" lvl="1" indent="-457200">
              <a:lnSpc>
                <a:spcPct val="100000"/>
              </a:lnSpc>
              <a:buFont typeface="Wingdings" charset="2"/>
              <a:buChar char="§"/>
            </a:pPr>
            <a:r>
              <a:rPr lang="en-US" dirty="0">
                <a:sym typeface="Wingdings"/>
              </a:rPr>
              <a:t>Not able to modernize power plants</a:t>
            </a:r>
          </a:p>
          <a:p>
            <a:pPr marL="514350" lvl="1" indent="0">
              <a:lnSpc>
                <a:spcPct val="100000"/>
              </a:lnSpc>
              <a:buNone/>
            </a:pPr>
            <a:r>
              <a:rPr lang="en-US" dirty="0">
                <a:sym typeface="Wingdings"/>
              </a:rPr>
              <a:t>	</a:t>
            </a:r>
            <a:br>
              <a:rPr lang="en-US" dirty="0">
                <a:sym typeface="Wingdings"/>
              </a:rPr>
            </a:br>
            <a:r>
              <a:rPr lang="en-US" dirty="0">
                <a:sym typeface="Wingdings"/>
              </a:rPr>
              <a:t>	 Bad for economy growth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u="sng" dirty="0"/>
              <a:t>6. Electricity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de-DE"/>
              <a:t>Pascal Schilling | </a:t>
            </a:r>
            <a:r>
              <a:rPr lang="en-US" b="0"/>
              <a:t>www.gtai.de, www.welt.de</a:t>
            </a:r>
            <a:endParaRPr lang="en-US" b="0" dirty="0"/>
          </a:p>
        </p:txBody>
      </p:sp>
      <p:pic>
        <p:nvPicPr>
          <p:cNvPr id="8" name="Picture 7" descr="m_141214s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48680"/>
            <a:ext cx="4197536" cy="291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00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285750" indent="-285750">
              <a:lnSpc>
                <a:spcPct val="100000"/>
              </a:lnSpc>
              <a:buFont typeface="Wingdings" charset="2"/>
              <a:buChar char="§"/>
            </a:pPr>
            <a:endParaRPr lang="en-US" dirty="0"/>
          </a:p>
          <a:p>
            <a:pPr marL="285750" indent="-28575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Modern infrastructure</a:t>
            </a:r>
            <a:br>
              <a:rPr lang="en-US" dirty="0"/>
            </a:br>
            <a:endParaRPr lang="en-US" dirty="0"/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/>
              <a:t>30.000 km railroad</a:t>
            </a:r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/>
              <a:t>10 airports</a:t>
            </a:r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/>
              <a:t>8 ports</a:t>
            </a:r>
            <a:br>
              <a:rPr lang="en-US" dirty="0"/>
            </a:br>
            <a:endParaRPr lang="en-US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Railroad system has to be extended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u="sng" dirty="0"/>
              <a:t>7. Infrastructure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de-DE"/>
              <a:t>Pascal Schilling | </a:t>
            </a:r>
            <a:r>
              <a:rPr lang="en-US" b="0"/>
              <a:t>www.gtai.de, www.thedti.gov.za</a:t>
            </a:r>
            <a:endParaRPr lang="en-US" b="0" dirty="0"/>
          </a:p>
        </p:txBody>
      </p:sp>
      <p:pic>
        <p:nvPicPr>
          <p:cNvPr id="4" name="Picture 3" descr="Durban-Harbour-scene.Photo-Graeme-William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476" y="836712"/>
            <a:ext cx="4036868" cy="268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69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8"/>
          </p:nvPr>
        </p:nvSpPr>
        <p:spPr>
          <a:xfrm>
            <a:off x="672816" y="2420888"/>
            <a:ext cx="7848000" cy="3096344"/>
          </a:xfrm>
        </p:spPr>
        <p:txBody>
          <a:bodyPr/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de-DE" sz="2800" b="1" dirty="0" err="1"/>
              <a:t>History</a:t>
            </a:r>
            <a:endParaRPr lang="de-DE" sz="2800" b="1" dirty="0"/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de-DE" sz="2800" b="1" dirty="0" err="1"/>
              <a:t>Present</a:t>
            </a:r>
            <a:r>
              <a:rPr lang="de-DE" sz="2800" b="1" dirty="0"/>
              <a:t> Economy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de-DE" sz="2800" b="1" dirty="0"/>
              <a:t>Political </a:t>
            </a:r>
            <a:r>
              <a:rPr lang="de-DE" sz="2800" b="1" dirty="0" err="1"/>
              <a:t>Importance</a:t>
            </a:r>
            <a:r>
              <a:rPr lang="de-DE" sz="2800" b="1" dirty="0"/>
              <a:t> </a:t>
            </a:r>
            <a:r>
              <a:rPr lang="de-DE" sz="2800" b="1" dirty="0" err="1"/>
              <a:t>of</a:t>
            </a:r>
            <a:r>
              <a:rPr lang="de-DE" sz="2800" b="1" dirty="0"/>
              <a:t> </a:t>
            </a:r>
            <a:r>
              <a:rPr lang="de-DE" sz="2800" b="1" dirty="0" err="1"/>
              <a:t>Tribes</a:t>
            </a:r>
            <a:endParaRPr lang="de-DE" sz="2800" b="1" dirty="0"/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de-DE" sz="2800" b="1" dirty="0"/>
              <a:t>Future </a:t>
            </a:r>
            <a:r>
              <a:rPr lang="de-DE" sz="2800" b="1" dirty="0" err="1"/>
              <a:t>Opportunities</a:t>
            </a:r>
            <a:endParaRPr lang="de-DE" sz="2800" b="1" dirty="0"/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de-DE" sz="2800" b="1" dirty="0"/>
              <a:t>Problems &amp; </a:t>
            </a:r>
            <a:r>
              <a:rPr lang="de-DE" sz="2800" b="1" dirty="0" err="1"/>
              <a:t>Threats</a:t>
            </a:r>
            <a:endParaRPr lang="de-DE" sz="2800" b="1" dirty="0"/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§"/>
            </a:pPr>
            <a:endParaRPr lang="de-DE" b="1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sz="3200" u="sng" dirty="0"/>
              <a:t>South </a:t>
            </a:r>
            <a:r>
              <a:rPr lang="de-DE" sz="3200" u="sng" dirty="0" err="1"/>
              <a:t>Africa</a:t>
            </a:r>
            <a:endParaRPr lang="de-DE" sz="3200" u="sng" dirty="0"/>
          </a:p>
        </p:txBody>
      </p:sp>
      <p:sp>
        <p:nvSpPr>
          <p:cNvPr id="6" name="Rechteck 5"/>
          <p:cNvSpPr/>
          <p:nvPr/>
        </p:nvSpPr>
        <p:spPr>
          <a:xfrm>
            <a:off x="251520" y="6525344"/>
            <a:ext cx="85689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2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200" b="1" dirty="0" err="1">
                <a:solidFill>
                  <a:schemeClr val="bg1"/>
                </a:solidFill>
              </a:rPr>
              <a:t>Botskor</a:t>
            </a:r>
            <a:r>
              <a:rPr lang="de-DE" sz="12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200" b="1" dirty="0" err="1">
                <a:solidFill>
                  <a:schemeClr val="bg1"/>
                </a:solidFill>
              </a:rPr>
              <a:t>SoSe</a:t>
            </a:r>
            <a:r>
              <a:rPr lang="de-DE" sz="1200" b="1" dirty="0">
                <a:solidFill>
                  <a:schemeClr val="bg1"/>
                </a:solidFill>
              </a:rPr>
              <a:t> 2015</a:t>
            </a:r>
          </a:p>
        </p:txBody>
      </p:sp>
    </p:spTree>
    <p:extLst>
      <p:ext uri="{BB962C8B-B14F-4D97-AF65-F5344CB8AC3E}">
        <p14:creationId xmlns:p14="http://schemas.microsoft.com/office/powerpoint/2010/main" val="2249268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endParaRPr lang="en-US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Two class system</a:t>
            </a:r>
            <a:br>
              <a:rPr lang="en-US" b="1" dirty="0"/>
            </a:br>
            <a:endParaRPr lang="en-US" b="1" dirty="0"/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/>
              <a:t>Good private schools</a:t>
            </a:r>
            <a:br>
              <a:rPr lang="en-US" dirty="0"/>
            </a:br>
            <a:endParaRPr lang="en-US" dirty="0"/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/>
              <a:t>Bad public schools</a:t>
            </a:r>
            <a:br>
              <a:rPr lang="en-US" dirty="0"/>
            </a:br>
            <a:endParaRPr lang="en-US" dirty="0"/>
          </a:p>
          <a:p>
            <a:pPr marL="342900" indent="-342900">
              <a:lnSpc>
                <a:spcPct val="100000"/>
              </a:lnSpc>
              <a:buFont typeface="Wingdings" charset="2"/>
              <a:buChar char="§"/>
            </a:pPr>
            <a:r>
              <a:rPr lang="en-US" b="1" dirty="0"/>
              <a:t>Only 40 % graduate</a:t>
            </a:r>
            <a:br>
              <a:rPr lang="en-US" b="1" dirty="0"/>
            </a:br>
            <a:endParaRPr lang="en-US" b="1" dirty="0"/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/>
              <a:t>30 % of them want to study</a:t>
            </a:r>
            <a:br>
              <a:rPr lang="en-US" dirty="0"/>
            </a:br>
            <a:endParaRPr lang="en-US" dirty="0"/>
          </a:p>
          <a:p>
            <a:pPr marL="800100" lvl="1" indent="-342900">
              <a:lnSpc>
                <a:spcPct val="100000"/>
              </a:lnSpc>
              <a:buFont typeface="Wingdings" charset="2"/>
              <a:buChar char="§"/>
            </a:pPr>
            <a:r>
              <a:rPr lang="en-US" dirty="0"/>
              <a:t>50 % do not finish their studies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u="sng" dirty="0"/>
              <a:t>8. Education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de-DE"/>
              <a:t>Pascal Schilling | </a:t>
            </a:r>
            <a:r>
              <a:rPr lang="en-US" b="0"/>
              <a:t>www.bmz.de, www.liportal.giz.de, www.huffingtonpost.de</a:t>
            </a:r>
            <a:endParaRPr lang="en-US" b="0" dirty="0"/>
          </a:p>
        </p:txBody>
      </p:sp>
      <p:pic>
        <p:nvPicPr>
          <p:cNvPr id="7" name="Picture 6" descr="706x410q707bcfd02c1dbb81be05fd754c711886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019" y="1244177"/>
            <a:ext cx="4368025" cy="253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13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0" b="20820"/>
          <a:stretch>
            <a:fillRect/>
          </a:stretch>
        </p:blipFill>
        <p:spPr>
          <a:xfrm>
            <a:off x="-180528" y="1007214"/>
            <a:ext cx="9419806" cy="4005272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b="1" dirty="0"/>
              <a:t>Political </a:t>
            </a:r>
            <a:r>
              <a:rPr lang="de-DE" sz="3200" b="1" dirty="0" err="1"/>
              <a:t>importance</a:t>
            </a:r>
            <a:r>
              <a:rPr lang="de-DE" sz="3200" b="1" dirty="0"/>
              <a:t> </a:t>
            </a:r>
            <a:r>
              <a:rPr lang="de-DE" sz="3200" b="1" dirty="0" err="1"/>
              <a:t>of</a:t>
            </a:r>
            <a:r>
              <a:rPr lang="de-DE" sz="3200" b="1" dirty="0"/>
              <a:t> </a:t>
            </a:r>
            <a:r>
              <a:rPr lang="de-DE" sz="3200" b="1" dirty="0" err="1"/>
              <a:t>tribes</a:t>
            </a:r>
            <a:endParaRPr lang="de-DE" sz="3200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Armindo Correia</a:t>
            </a:r>
          </a:p>
        </p:txBody>
      </p:sp>
    </p:spTree>
    <p:extLst>
      <p:ext uri="{BB962C8B-B14F-4D97-AF65-F5344CB8AC3E}">
        <p14:creationId xmlns:p14="http://schemas.microsoft.com/office/powerpoint/2010/main" val="2676940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59277" y="1167320"/>
            <a:ext cx="6363510" cy="347601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340768"/>
            <a:ext cx="5355611" cy="3773848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sz="quarter" idx="18"/>
          </p:nvPr>
        </p:nvSpPr>
        <p:spPr>
          <a:xfrm>
            <a:off x="539552" y="1556792"/>
            <a:ext cx="7848000" cy="2362921"/>
          </a:xfrm>
        </p:spPr>
        <p:txBody>
          <a:bodyPr/>
          <a:lstStyle/>
          <a:p>
            <a:r>
              <a:rPr lang="en-US" dirty="0"/>
              <a:t>1899 to 1902  Boers war</a:t>
            </a:r>
          </a:p>
          <a:p>
            <a:r>
              <a:rPr lang="en-US" dirty="0"/>
              <a:t>England VS France and Holland</a:t>
            </a:r>
          </a:p>
          <a:p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Armindo Correia</a:t>
            </a:r>
          </a:p>
        </p:txBody>
      </p:sp>
    </p:spTree>
    <p:extLst>
      <p:ext uri="{BB962C8B-B14F-4D97-AF65-F5344CB8AC3E}">
        <p14:creationId xmlns:p14="http://schemas.microsoft.com/office/powerpoint/2010/main" val="15229819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385" y="1124744"/>
            <a:ext cx="2908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1910 Creation of Union of South Africa</a:t>
            </a: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5220072" y="1123647"/>
            <a:ext cx="2083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1948 Apartheid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4653136"/>
            <a:ext cx="28761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1961 independence from England and become Republic of South Africa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10" y="1771075"/>
            <a:ext cx="4248472" cy="2405874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53994"/>
            <a:ext cx="2415030" cy="272295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3054" y="1453995"/>
            <a:ext cx="1934830" cy="2722954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521" y="4394969"/>
            <a:ext cx="3221221" cy="2028056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Armindo Correia</a:t>
            </a:r>
          </a:p>
        </p:txBody>
      </p:sp>
    </p:spTree>
    <p:extLst>
      <p:ext uri="{BB962C8B-B14F-4D97-AF65-F5344CB8AC3E}">
        <p14:creationId xmlns:p14="http://schemas.microsoft.com/office/powerpoint/2010/main" val="10899299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35349" y="1124744"/>
            <a:ext cx="182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1994 End of apartheid and elections 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404" y="4509120"/>
            <a:ext cx="3600400" cy="160134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404" y="1124744"/>
            <a:ext cx="3600400" cy="326092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24744"/>
            <a:ext cx="2705100" cy="257233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697073"/>
            <a:ext cx="2705100" cy="2413387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Armindo Correia</a:t>
            </a:r>
          </a:p>
        </p:txBody>
      </p:sp>
    </p:spTree>
    <p:extLst>
      <p:ext uri="{BB962C8B-B14F-4D97-AF65-F5344CB8AC3E}">
        <p14:creationId xmlns:p14="http://schemas.microsoft.com/office/powerpoint/2010/main" val="4227916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861048"/>
            <a:ext cx="3179192" cy="2421012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1290300" y="3489975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Goodwill </a:t>
            </a:r>
            <a:r>
              <a:rPr lang="en-US" sz="1200" dirty="0" err="1"/>
              <a:t>Zwelethini</a:t>
            </a:r>
            <a:r>
              <a:rPr lang="en-US" sz="1200" dirty="0"/>
              <a:t> - Zulu King </a:t>
            </a:r>
            <a:endParaRPr lang="de-DE" sz="1200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185" y="966807"/>
            <a:ext cx="3086472" cy="215570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861048"/>
            <a:ext cx="3744416" cy="2421012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5221618" y="3489974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Xhosa King </a:t>
            </a:r>
            <a:r>
              <a:rPr lang="de-DE" sz="1200" dirty="0" err="1"/>
              <a:t>Zwelonke</a:t>
            </a:r>
            <a:r>
              <a:rPr lang="de-DE" sz="1200" dirty="0"/>
              <a:t> </a:t>
            </a:r>
            <a:r>
              <a:rPr lang="de-DE" sz="1200" dirty="0" err="1"/>
              <a:t>Sigcawu</a:t>
            </a:r>
            <a:endParaRPr lang="de-DE" sz="1200" dirty="0"/>
          </a:p>
        </p:txBody>
      </p:sp>
      <p:sp>
        <p:nvSpPr>
          <p:cNvPr id="13" name="Textfeld 12"/>
          <p:cNvSpPr txBox="1"/>
          <p:nvPr/>
        </p:nvSpPr>
        <p:spPr>
          <a:xfrm>
            <a:off x="539551" y="1628800"/>
            <a:ext cx="27226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Political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13 Kingdom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Traditional issues</a:t>
            </a:r>
          </a:p>
          <a:p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Armindo Correia</a:t>
            </a:r>
          </a:p>
        </p:txBody>
      </p:sp>
    </p:spTree>
    <p:extLst>
      <p:ext uri="{BB962C8B-B14F-4D97-AF65-F5344CB8AC3E}">
        <p14:creationId xmlns:p14="http://schemas.microsoft.com/office/powerpoint/2010/main" val="33238132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3" descr="mm-landschaft-17-sonnenaufgang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8" b="18128"/>
          <a:stretch>
            <a:fillRect/>
          </a:stretch>
        </p:blipFill>
        <p:spPr/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Future Opportunities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39552" y="6525344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Shari Uhlig</a:t>
            </a:r>
          </a:p>
        </p:txBody>
      </p:sp>
    </p:spTree>
    <p:extLst>
      <p:ext uri="{BB962C8B-B14F-4D97-AF65-F5344CB8AC3E}">
        <p14:creationId xmlns:p14="http://schemas.microsoft.com/office/powerpoint/2010/main" val="17637638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sudafrika_map.png"/>
          <p:cNvPicPr>
            <a:picLocks noChangeAspect="1"/>
          </p:cNvPicPr>
          <p:nvPr/>
        </p:nvPicPr>
        <p:blipFill>
          <a:blip r:embed="rId2">
            <a:alphaModFix amt="8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268760"/>
            <a:ext cx="5313464" cy="4582453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8"/>
          </p:nvPr>
        </p:nvSpPr>
        <p:spPr>
          <a:xfrm>
            <a:off x="648000" y="2178324"/>
            <a:ext cx="7848000" cy="3986979"/>
          </a:xfrm>
        </p:spPr>
        <p:txBody>
          <a:bodyPr/>
          <a:lstStyle/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/>
              <a:t>GDP </a:t>
            </a:r>
            <a:r>
              <a:rPr lang="de-DE" sz="2000" b="1" dirty="0" err="1"/>
              <a:t>forecast</a:t>
            </a:r>
            <a:endParaRPr lang="de-DE" sz="2000" b="1" dirty="0"/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/>
              <a:t>Trade</a:t>
            </a:r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/>
              <a:t>Mining </a:t>
            </a:r>
            <a:r>
              <a:rPr lang="de-DE" sz="2000" b="1" dirty="0" err="1"/>
              <a:t>industry</a:t>
            </a:r>
            <a:endParaRPr lang="de-DE" sz="2000" b="1" dirty="0"/>
          </a:p>
          <a:p>
            <a:pPr marL="457200" indent="-457200">
              <a:lnSpc>
                <a:spcPct val="140000"/>
              </a:lnSpc>
              <a:buFont typeface="Arial" pitchFamily="34" charset="0"/>
              <a:buAutoNum type="arabicPeriod"/>
            </a:pPr>
            <a:r>
              <a:rPr lang="de-DE" sz="2000" b="1" dirty="0" err="1"/>
              <a:t>Raw</a:t>
            </a:r>
            <a:r>
              <a:rPr lang="de-DE" sz="2000" b="1" dirty="0"/>
              <a:t> </a:t>
            </a:r>
            <a:r>
              <a:rPr lang="de-DE" sz="2000" b="1" dirty="0" err="1"/>
              <a:t>materials</a:t>
            </a:r>
            <a:r>
              <a:rPr lang="de-DE" sz="2000" b="1" dirty="0"/>
              <a:t> </a:t>
            </a:r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 err="1"/>
              <a:t>Energy</a:t>
            </a:r>
            <a:endParaRPr lang="de-DE" sz="2000" b="1" dirty="0"/>
          </a:p>
          <a:p>
            <a:pPr marL="457200" indent="-457200">
              <a:lnSpc>
                <a:spcPct val="140000"/>
              </a:lnSpc>
              <a:buFont typeface="Arial" pitchFamily="34" charset="0"/>
              <a:buAutoNum type="arabicPeriod"/>
            </a:pPr>
            <a:r>
              <a:rPr lang="de-DE" sz="2000" b="1" dirty="0"/>
              <a:t>Infrastructure</a:t>
            </a:r>
          </a:p>
          <a:p>
            <a:pPr marL="457200" indent="-457200">
              <a:lnSpc>
                <a:spcPct val="140000"/>
              </a:lnSpc>
              <a:buAutoNum type="arabicPeriod"/>
            </a:pPr>
            <a:r>
              <a:rPr lang="de-DE" sz="2000" b="1" dirty="0" err="1"/>
              <a:t>Tourism</a:t>
            </a:r>
            <a:endParaRPr lang="de-DE" sz="2000" b="1" dirty="0"/>
          </a:p>
          <a:p>
            <a:pPr marL="457200" indent="-457200">
              <a:lnSpc>
                <a:spcPct val="140000"/>
              </a:lnSpc>
              <a:buFont typeface="Arial" pitchFamily="34" charset="0"/>
              <a:buAutoNum type="arabicPeriod"/>
            </a:pPr>
            <a:r>
              <a:rPr lang="de-DE" sz="2000" b="1" dirty="0"/>
              <a:t>National Development Plan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3200" u="sng" dirty="0"/>
              <a:t>Future Opportunities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HNU | Hochschule Neu-Ulm | Prof. Dr. Botskor | International Management | BWL | SoSe 2015 | Shari Uhlig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92703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FBC592E-F836-432D-BE09-6FBD7D7C908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90915F2-7828-422A-8EA6-7804A2E22A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7C15E4E-9460-4A89-B4C7-A6B085F5B7D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CC308B7-6779-4BE3-89EE-F56011696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67" y="1668742"/>
            <a:ext cx="7799522" cy="399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8205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466E292-77D0-4432-A17B-787F3D392E1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E9DEDC1-99EF-4729-93B7-49D4CEC2F61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D5F561F-4447-4ED7-A66E-5DA037EC9A3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HNU | Hochschule Neu-Ulm | Prof. Dr. Maximilian Mustermann | Corporate Communications II | IMUK 5 | WiSe 2012/2013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C83CF86-9B88-4E3F-970E-DB747AF43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78972"/>
            <a:ext cx="8208912" cy="407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716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704" y="1008215"/>
            <a:ext cx="7844296" cy="738664"/>
          </a:xfrm>
        </p:spPr>
        <p:txBody>
          <a:bodyPr/>
          <a:lstStyle/>
          <a:p>
            <a:r>
              <a:rPr lang="en-US" dirty="0"/>
              <a:t>1. The Economic History of South Africa</a:t>
            </a:r>
            <a:br>
              <a:rPr lang="en-US" dirty="0"/>
            </a:br>
            <a:r>
              <a:rPr lang="en-US" dirty="0"/>
              <a:t>1-1 General Status</a:t>
            </a:r>
          </a:p>
        </p:txBody>
      </p:sp>
      <p:graphicFrame>
        <p:nvGraphicFramePr>
          <p:cNvPr id="9" name="내용 개체 틀 8"/>
          <p:cNvGraphicFramePr>
            <a:graphicFrameLocks noGrp="1"/>
          </p:cNvGraphicFramePr>
          <p:nvPr>
            <p:ph sz="quarter" idx="22"/>
            <p:extLst>
              <p:ext uri="{D42A27DB-BD31-4B8C-83A1-F6EECF244321}">
                <p14:modId xmlns:p14="http://schemas.microsoft.com/office/powerpoint/2010/main" val="4002329318"/>
              </p:ext>
            </p:extLst>
          </p:nvPr>
        </p:nvGraphicFramePr>
        <p:xfrm>
          <a:off x="651600" y="2008188"/>
          <a:ext cx="3780000" cy="4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15" descr="sa-giveaway-map"/>
          <p:cNvPicPr>
            <a:picLocks noGrp="1" noChangeAspect="1" noChangeArrowheads="1"/>
          </p:cNvPicPr>
          <p:nvPr>
            <p:ph sz="quarter" idx="2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601" y="1746878"/>
            <a:ext cx="4064700" cy="437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</a:t>
            </a:r>
            <a:r>
              <a:rPr lang="de-DE" sz="1000" b="1" dirty="0" err="1">
                <a:solidFill>
                  <a:schemeClr val="bg1"/>
                </a:solidFill>
              </a:rPr>
              <a:t>Hyesoo</a:t>
            </a:r>
            <a:r>
              <a:rPr lang="de-DE" sz="1000" b="1" dirty="0">
                <a:solidFill>
                  <a:schemeClr val="bg1"/>
                </a:solidFill>
              </a:rPr>
              <a:t> Kwon</a:t>
            </a:r>
          </a:p>
        </p:txBody>
      </p:sp>
    </p:spTree>
    <p:extLst>
      <p:ext uri="{BB962C8B-B14F-4D97-AF65-F5344CB8AC3E}">
        <p14:creationId xmlns:p14="http://schemas.microsoft.com/office/powerpoint/2010/main" val="22174372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296" cy="430887"/>
          </a:xfrm>
        </p:spPr>
        <p:txBody>
          <a:bodyPr/>
          <a:lstStyle/>
          <a:p>
            <a:pPr marL="0" lvl="1" indent="0" algn="l">
              <a:spcAft>
                <a:spcPts val="600"/>
              </a:spcAft>
            </a:pPr>
            <a:r>
              <a:rPr lang="de-DE" sz="2800" b="1" u="sng" dirty="0"/>
              <a:t>2. Trade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solidFill>
                  <a:srgbClr val="F8F8F8"/>
                </a:solidFill>
              </a:rPr>
              <a:t>Shari Uhlig </a:t>
            </a:r>
            <a:r>
              <a:rPr lang="de-DE"/>
              <a:t>| </a:t>
            </a:r>
            <a:r>
              <a:rPr lang="de-DE" b="0"/>
              <a:t>www.gtai.de (09.02.2015) ; www.focus.de (25.02.2015)</a:t>
            </a:r>
            <a:endParaRPr lang="de-DE" b="0" dirty="0"/>
          </a:p>
        </p:txBody>
      </p:sp>
      <p:sp>
        <p:nvSpPr>
          <p:cNvPr id="9" name="Textfeld 8"/>
          <p:cNvSpPr txBox="1"/>
          <p:nvPr/>
        </p:nvSpPr>
        <p:spPr>
          <a:xfrm>
            <a:off x="1689606" y="603299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2"/>
          </p:nvPr>
        </p:nvSpPr>
        <p:spPr>
          <a:xfrm>
            <a:off x="651600" y="2061296"/>
            <a:ext cx="7844400" cy="4032000"/>
          </a:xfrm>
        </p:spPr>
        <p:txBody>
          <a:bodyPr/>
          <a:lstStyle/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High </a:t>
            </a:r>
            <a:r>
              <a:rPr lang="de-DE" b="1" dirty="0" err="1"/>
              <a:t>demand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imports</a:t>
            </a:r>
            <a:r>
              <a:rPr lang="de-DE" b="1" dirty="0"/>
              <a:t>, </a:t>
            </a:r>
            <a:r>
              <a:rPr lang="de-DE" b="1" dirty="0" err="1"/>
              <a:t>esp</a:t>
            </a:r>
            <a:r>
              <a:rPr lang="de-DE" b="1" dirty="0"/>
              <a:t>. </a:t>
            </a:r>
            <a:r>
              <a:rPr lang="de-DE" b="1" dirty="0" err="1"/>
              <a:t>hightech-products</a:t>
            </a:r>
            <a:r>
              <a:rPr lang="de-DE" b="1" dirty="0"/>
              <a:t>, </a:t>
            </a:r>
            <a:r>
              <a:rPr lang="de-DE" b="1" dirty="0" err="1"/>
              <a:t>machinery</a:t>
            </a:r>
            <a:r>
              <a:rPr lang="de-DE" b="1" dirty="0"/>
              <a:t> &amp; </a:t>
            </a:r>
            <a:r>
              <a:rPr lang="de-DE" b="1" dirty="0" err="1"/>
              <a:t>equipment</a:t>
            </a:r>
            <a:br>
              <a:rPr lang="de-DE" b="1" dirty="0"/>
            </a:br>
            <a:endParaRPr lang="de-DE" b="1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infrastructure</a:t>
            </a:r>
            <a:r>
              <a:rPr lang="de-DE" dirty="0"/>
              <a:t> </a:t>
            </a:r>
            <a:r>
              <a:rPr lang="de-DE" dirty="0" err="1"/>
              <a:t>construction</a:t>
            </a:r>
            <a:r>
              <a:rPr lang="de-DE" dirty="0"/>
              <a:t> </a:t>
            </a:r>
            <a:br>
              <a:rPr lang="de-DE" dirty="0"/>
            </a:br>
            <a:endParaRPr lang="de-DE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Increase</a:t>
            </a:r>
            <a:r>
              <a:rPr lang="de-DE" dirty="0"/>
              <a:t> </a:t>
            </a:r>
            <a:r>
              <a:rPr lang="de-DE" dirty="0" err="1"/>
              <a:t>productivity</a:t>
            </a:r>
            <a:r>
              <a:rPr lang="de-DE" dirty="0"/>
              <a:t>, </a:t>
            </a:r>
            <a:r>
              <a:rPr lang="de-DE" dirty="0" err="1"/>
              <a:t>automation</a:t>
            </a:r>
            <a:r>
              <a:rPr lang="de-DE" dirty="0"/>
              <a:t>, </a:t>
            </a:r>
            <a:r>
              <a:rPr lang="de-DE" dirty="0" err="1"/>
              <a:t>cost</a:t>
            </a:r>
            <a:r>
              <a:rPr lang="de-DE" dirty="0"/>
              <a:t> </a:t>
            </a:r>
            <a:r>
              <a:rPr lang="de-DE" dirty="0" err="1"/>
              <a:t>saving</a:t>
            </a:r>
            <a:r>
              <a:rPr lang="de-DE" dirty="0"/>
              <a:t> </a:t>
            </a:r>
            <a:br>
              <a:rPr lang="de-DE" dirty="0"/>
            </a:br>
            <a:endParaRPr lang="de-DE" dirty="0"/>
          </a:p>
          <a:p>
            <a:pPr marL="285750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/>
              <a:t> </a:t>
            </a:r>
            <a:r>
              <a:rPr lang="de-DE" b="1" dirty="0" err="1"/>
              <a:t>Growing</a:t>
            </a:r>
            <a:r>
              <a:rPr lang="de-DE" b="1" dirty="0"/>
              <a:t> </a:t>
            </a:r>
            <a:r>
              <a:rPr lang="de-DE" b="1" dirty="0" err="1"/>
              <a:t>exports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other</a:t>
            </a:r>
            <a:r>
              <a:rPr lang="de-DE" b="1" dirty="0"/>
              <a:t> African </a:t>
            </a:r>
            <a:r>
              <a:rPr lang="de-DE" b="1" dirty="0" err="1"/>
              <a:t>states</a:t>
            </a:r>
            <a:r>
              <a:rPr lang="de-DE" b="1" dirty="0"/>
              <a:t> </a:t>
            </a:r>
            <a:br>
              <a:rPr lang="de-DE" b="1" dirty="0"/>
            </a:br>
            <a:endParaRPr lang="de-DE" b="1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Continous</a:t>
            </a:r>
            <a:r>
              <a:rPr lang="de-DE" dirty="0"/>
              <a:t> </a:t>
            </a:r>
            <a:r>
              <a:rPr lang="de-DE" dirty="0" err="1"/>
              <a:t>economic</a:t>
            </a:r>
            <a:r>
              <a:rPr lang="de-DE" dirty="0"/>
              <a:t> </a:t>
            </a:r>
            <a:r>
              <a:rPr lang="de-DE" dirty="0" err="1"/>
              <a:t>growth</a:t>
            </a:r>
            <a:r>
              <a:rPr lang="de-DE" dirty="0"/>
              <a:t> </a:t>
            </a:r>
            <a:br>
              <a:rPr lang="de-DE" dirty="0"/>
            </a:br>
            <a:endParaRPr lang="de-DE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Increasing</a:t>
            </a:r>
            <a:r>
              <a:rPr lang="de-DE" dirty="0"/>
              <a:t> </a:t>
            </a:r>
            <a:r>
              <a:rPr lang="de-DE" dirty="0" err="1"/>
              <a:t>purchasing</a:t>
            </a:r>
            <a:r>
              <a:rPr lang="de-DE" dirty="0"/>
              <a:t> power</a:t>
            </a:r>
            <a:br>
              <a:rPr lang="de-DE" dirty="0"/>
            </a:br>
            <a:endParaRPr lang="de-DE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exports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raw</a:t>
            </a:r>
            <a:r>
              <a:rPr lang="de-DE" dirty="0"/>
              <a:t> </a:t>
            </a:r>
            <a:r>
              <a:rPr lang="de-DE" dirty="0" err="1"/>
              <a:t>materials</a:t>
            </a:r>
            <a:r>
              <a:rPr lang="de-DE" dirty="0"/>
              <a:t>,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processed</a:t>
            </a:r>
            <a:r>
              <a:rPr lang="de-DE" dirty="0"/>
              <a:t> </a:t>
            </a:r>
            <a:r>
              <a:rPr lang="de-DE" dirty="0" err="1"/>
              <a:t>goods</a:t>
            </a:r>
            <a:r>
              <a:rPr lang="de-DE" dirty="0"/>
              <a:t> </a:t>
            </a:r>
          </a:p>
          <a:p>
            <a:pPr>
              <a:lnSpc>
                <a:spcPct val="100000"/>
              </a:lnSpc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56056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296" cy="430887"/>
          </a:xfrm>
        </p:spPr>
        <p:txBody>
          <a:bodyPr/>
          <a:lstStyle/>
          <a:p>
            <a:pPr marL="0" lvl="1" indent="0" algn="l">
              <a:spcAft>
                <a:spcPts val="600"/>
              </a:spcAft>
            </a:pPr>
            <a:r>
              <a:rPr lang="de-DE" sz="2800" b="1" u="sng" dirty="0"/>
              <a:t>3. Mining </a:t>
            </a:r>
            <a:r>
              <a:rPr lang="de-DE" sz="2800" b="1" u="sng" dirty="0" err="1"/>
              <a:t>industry</a:t>
            </a:r>
            <a:endParaRPr lang="de-DE" sz="2800" b="1" u="sng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solidFill>
                  <a:srgbClr val="F8F8F8"/>
                </a:solidFill>
              </a:rPr>
              <a:t>Shari Uhlig </a:t>
            </a:r>
            <a:r>
              <a:rPr lang="de-DE"/>
              <a:t>| </a:t>
            </a:r>
            <a:r>
              <a:rPr lang="de-DE" b="0"/>
              <a:t>www.gtai.de (19.02.2015) ; www.southafrica.info (02.02.2015) </a:t>
            </a:r>
            <a:endParaRPr lang="de-DE" b="0" dirty="0"/>
          </a:p>
        </p:txBody>
      </p:sp>
      <p:sp>
        <p:nvSpPr>
          <p:cNvPr id="9" name="Textfeld 8"/>
          <p:cNvSpPr txBox="1"/>
          <p:nvPr/>
        </p:nvSpPr>
        <p:spPr>
          <a:xfrm>
            <a:off x="1689606" y="603299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2"/>
          </p:nvPr>
        </p:nvSpPr>
        <p:spPr>
          <a:xfrm>
            <a:off x="651600" y="1844824"/>
            <a:ext cx="7844400" cy="4032000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buFont typeface="Wingdings" charset="2"/>
              <a:buChar char="§"/>
            </a:pPr>
            <a:endParaRPr lang="de-DE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Replace</a:t>
            </a:r>
            <a:r>
              <a:rPr lang="de-DE" b="1" dirty="0"/>
              <a:t> </a:t>
            </a:r>
            <a:r>
              <a:rPr lang="de-DE" b="1" dirty="0" err="1"/>
              <a:t>aging</a:t>
            </a:r>
            <a:r>
              <a:rPr lang="de-DE" b="1" dirty="0"/>
              <a:t> </a:t>
            </a:r>
            <a:r>
              <a:rPr lang="de-DE" b="1" dirty="0" err="1"/>
              <a:t>mines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supply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coal</a:t>
            </a:r>
            <a:r>
              <a:rPr lang="de-DE" b="1" dirty="0"/>
              <a:t> power </a:t>
            </a:r>
            <a:r>
              <a:rPr lang="de-DE" b="1" dirty="0" err="1"/>
              <a:t>plants</a:t>
            </a:r>
            <a:r>
              <a:rPr lang="de-DE" b="1" dirty="0"/>
              <a:t> </a:t>
            </a:r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endParaRPr lang="de-DE" b="1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Strikes </a:t>
            </a:r>
            <a:r>
              <a:rPr lang="de-DE" b="1" dirty="0" err="1"/>
              <a:t>and</a:t>
            </a:r>
            <a:r>
              <a:rPr lang="de-DE" b="1" dirty="0"/>
              <a:t> </a:t>
            </a:r>
            <a:r>
              <a:rPr lang="de-DE" b="1" dirty="0" err="1"/>
              <a:t>rising</a:t>
            </a:r>
            <a:r>
              <a:rPr lang="de-DE" b="1" dirty="0"/>
              <a:t> </a:t>
            </a:r>
            <a:r>
              <a:rPr lang="de-DE" b="1" dirty="0" err="1"/>
              <a:t>wages</a:t>
            </a:r>
            <a:r>
              <a:rPr lang="de-DE" b="1" dirty="0"/>
              <a:t> </a:t>
            </a:r>
            <a:r>
              <a:rPr lang="de-DE" b="1" dirty="0" err="1"/>
              <a:t>force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mechanization</a:t>
            </a:r>
            <a:r>
              <a:rPr lang="de-DE" b="1" dirty="0"/>
              <a:t> in </a:t>
            </a:r>
            <a:r>
              <a:rPr lang="de-DE" b="1" dirty="0" err="1"/>
              <a:t>gold</a:t>
            </a:r>
            <a:r>
              <a:rPr lang="de-DE" b="1" dirty="0"/>
              <a:t> </a:t>
            </a:r>
            <a:r>
              <a:rPr lang="de-DE" b="1" dirty="0" err="1"/>
              <a:t>and</a:t>
            </a:r>
            <a:r>
              <a:rPr lang="de-DE" b="1" dirty="0"/>
              <a:t> </a:t>
            </a:r>
            <a:r>
              <a:rPr lang="de-DE" b="1" dirty="0" err="1"/>
              <a:t>platinum</a:t>
            </a:r>
            <a:r>
              <a:rPr lang="de-DE" b="1" dirty="0"/>
              <a:t> </a:t>
            </a:r>
            <a:r>
              <a:rPr lang="de-DE" b="1" dirty="0" err="1"/>
              <a:t>mines</a:t>
            </a:r>
            <a:r>
              <a:rPr lang="de-DE" b="1" dirty="0"/>
              <a:t> </a:t>
            </a:r>
            <a:br>
              <a:rPr lang="de-DE" b="1" u="sng" dirty="0"/>
            </a:br>
            <a:endParaRPr lang="de-DE" b="1" dirty="0"/>
          </a:p>
        </p:txBody>
      </p:sp>
      <p:pic>
        <p:nvPicPr>
          <p:cNvPr id="2" name="Bild 1" descr="South_Africa_Open_Copper_Mine_9be7780465764193993f02d5609247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62" y="3429000"/>
            <a:ext cx="3889346" cy="262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9838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296" cy="430887"/>
          </a:xfrm>
        </p:spPr>
        <p:txBody>
          <a:bodyPr/>
          <a:lstStyle/>
          <a:p>
            <a:pPr marL="0" lvl="1" indent="0" algn="l">
              <a:spcAft>
                <a:spcPts val="600"/>
              </a:spcAft>
            </a:pPr>
            <a:r>
              <a:rPr lang="en-US" sz="2800" b="1" u="sng" dirty="0"/>
              <a:t>4. Raw materials</a:t>
            </a:r>
            <a:endParaRPr lang="de-DE" sz="2800" b="1" u="sng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solidFill>
                  <a:srgbClr val="F8F8F8"/>
                </a:solidFill>
              </a:rPr>
              <a:t>Shari Uhlig </a:t>
            </a:r>
            <a:r>
              <a:rPr lang="de-DE"/>
              <a:t>| </a:t>
            </a:r>
            <a:r>
              <a:rPr lang="de-DE" b="0">
                <a:solidFill>
                  <a:srgbClr val="F8F8F8"/>
                </a:solidFill>
              </a:rPr>
              <a:t>www.gtai.de (19.02.2015)</a:t>
            </a:r>
            <a:endParaRPr lang="de-DE" b="0" dirty="0">
              <a:solidFill>
                <a:srgbClr val="F8F8F8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689606" y="603299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2"/>
          </p:nvPr>
        </p:nvSpPr>
        <p:spPr>
          <a:xfrm>
            <a:off x="651496" y="1916832"/>
            <a:ext cx="7844400" cy="4176464"/>
          </a:xfrm>
        </p:spPr>
        <p:txBody>
          <a:bodyPr/>
          <a:lstStyle/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endParaRPr lang="de-DE" b="1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Investment </a:t>
            </a:r>
            <a:r>
              <a:rPr lang="de-DE" b="1" dirty="0" err="1"/>
              <a:t>of</a:t>
            </a:r>
            <a:r>
              <a:rPr lang="de-DE" b="1" dirty="0"/>
              <a:t> 1 </a:t>
            </a:r>
            <a:r>
              <a:rPr lang="de-DE" b="1" dirty="0" err="1"/>
              <a:t>billion</a:t>
            </a:r>
            <a:r>
              <a:rPr lang="de-DE" b="1" dirty="0"/>
              <a:t> US$ in </a:t>
            </a:r>
            <a:r>
              <a:rPr lang="de-DE" b="1" dirty="0" err="1"/>
              <a:t>exploration</a:t>
            </a:r>
            <a:br>
              <a:rPr lang="de-DE" b="1" dirty="0"/>
            </a:br>
            <a:endParaRPr lang="de-DE" b="1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Increase</a:t>
            </a:r>
            <a:r>
              <a:rPr lang="de-DE" dirty="0"/>
              <a:t> </a:t>
            </a:r>
            <a:r>
              <a:rPr lang="de-DE" dirty="0" err="1"/>
              <a:t>production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gas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oil</a:t>
            </a:r>
            <a:br>
              <a:rPr lang="de-DE" dirty="0"/>
            </a:br>
            <a:endParaRPr lang="de-DE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Supply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own</a:t>
            </a:r>
            <a:r>
              <a:rPr lang="de-DE" dirty="0"/>
              <a:t> power </a:t>
            </a:r>
            <a:r>
              <a:rPr lang="de-DE" dirty="0" err="1"/>
              <a:t>plants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gas</a:t>
            </a:r>
            <a:br>
              <a:rPr lang="de-DE" dirty="0"/>
            </a:br>
            <a:endParaRPr lang="de-DE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Build</a:t>
            </a:r>
            <a:r>
              <a:rPr lang="de-DE" dirty="0"/>
              <a:t> </a:t>
            </a:r>
            <a:r>
              <a:rPr lang="de-DE" dirty="0" err="1"/>
              <a:t>piplines</a:t>
            </a:r>
            <a:r>
              <a:rPr lang="de-DE" dirty="0"/>
              <a:t> </a:t>
            </a:r>
            <a:br>
              <a:rPr lang="de-DE" dirty="0"/>
            </a:br>
            <a:endParaRPr lang="de-DE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International </a:t>
            </a:r>
            <a:r>
              <a:rPr lang="de-DE" b="1" dirty="0" err="1"/>
              <a:t>energy</a:t>
            </a:r>
            <a:r>
              <a:rPr lang="de-DE" b="1" dirty="0"/>
              <a:t> </a:t>
            </a:r>
            <a:r>
              <a:rPr lang="de-DE" b="1" dirty="0" err="1"/>
              <a:t>groups</a:t>
            </a:r>
            <a:r>
              <a:rPr lang="de-DE" b="1" dirty="0"/>
              <a:t> </a:t>
            </a:r>
            <a:r>
              <a:rPr lang="de-DE" b="1" dirty="0" err="1"/>
              <a:t>are</a:t>
            </a:r>
            <a:r>
              <a:rPr lang="de-DE" b="1" dirty="0"/>
              <a:t> </a:t>
            </a:r>
            <a:r>
              <a:rPr lang="de-DE" b="1" dirty="0" err="1"/>
              <a:t>interested</a:t>
            </a:r>
            <a:r>
              <a:rPr lang="de-DE" b="1" dirty="0"/>
              <a:t> (</a:t>
            </a:r>
            <a:r>
              <a:rPr lang="de-DE" b="1" dirty="0" err="1"/>
              <a:t>f.e</a:t>
            </a:r>
            <a:r>
              <a:rPr lang="de-DE" b="1" dirty="0"/>
              <a:t>. Shell </a:t>
            </a:r>
            <a:r>
              <a:rPr lang="de-DE" b="1" dirty="0" err="1"/>
              <a:t>or</a:t>
            </a:r>
            <a:r>
              <a:rPr lang="de-DE" b="1" dirty="0"/>
              <a:t> Total)</a:t>
            </a:r>
            <a:br>
              <a:rPr lang="de-DE" b="1" dirty="0"/>
            </a:br>
            <a:endParaRPr lang="de-DE" b="1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/>
              <a:t>“</a:t>
            </a:r>
            <a:r>
              <a:rPr lang="de-DE" b="1" dirty="0" err="1"/>
              <a:t>Waterberg</a:t>
            </a:r>
            <a:r>
              <a:rPr lang="de-DE" dirty="0"/>
              <a:t>“ </a:t>
            </a:r>
            <a:r>
              <a:rPr lang="de-DE" b="1" dirty="0" err="1"/>
              <a:t>district</a:t>
            </a:r>
            <a:r>
              <a:rPr lang="de-DE" b="1" dirty="0"/>
              <a:t>: </a:t>
            </a:r>
            <a:r>
              <a:rPr lang="de-DE" b="1" dirty="0" err="1"/>
              <a:t>largely</a:t>
            </a:r>
            <a:r>
              <a:rPr lang="de-DE" b="1" dirty="0"/>
              <a:t> </a:t>
            </a:r>
            <a:r>
              <a:rPr lang="de-DE" b="1" dirty="0" err="1"/>
              <a:t>untapped</a:t>
            </a:r>
            <a:r>
              <a:rPr lang="de-DE" b="1" dirty="0"/>
              <a:t> </a:t>
            </a:r>
            <a:r>
              <a:rPr lang="de-DE" b="1" dirty="0" err="1"/>
              <a:t>deposits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coal</a:t>
            </a:r>
            <a:r>
              <a:rPr lang="de-DE" b="1" dirty="0"/>
              <a:t> </a:t>
            </a:r>
            <a:r>
              <a:rPr lang="de-DE" b="1" dirty="0" err="1"/>
              <a:t>and</a:t>
            </a:r>
            <a:r>
              <a:rPr lang="de-DE" b="1" dirty="0"/>
              <a:t> </a:t>
            </a:r>
            <a:r>
              <a:rPr lang="de-DE" b="1" dirty="0" err="1"/>
              <a:t>iron</a:t>
            </a:r>
            <a:r>
              <a:rPr lang="de-DE" b="1" dirty="0"/>
              <a:t> </a:t>
            </a:r>
            <a:r>
              <a:rPr lang="de-DE" b="1" dirty="0" err="1"/>
              <a:t>ore</a:t>
            </a:r>
            <a:r>
              <a:rPr lang="de-DE" b="1" dirty="0"/>
              <a:t> </a:t>
            </a:r>
            <a:endParaRPr lang="de-DE" dirty="0"/>
          </a:p>
        </p:txBody>
      </p:sp>
      <p:pic>
        <p:nvPicPr>
          <p:cNvPr id="5" name="Bild 4" descr="Bildschirmfoto 2015-04-26 um 18.26.2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48681"/>
            <a:ext cx="3237250" cy="1660128"/>
          </a:xfrm>
          <a:prstGeom prst="rect">
            <a:avLst/>
          </a:prstGeom>
        </p:spPr>
      </p:pic>
      <p:pic>
        <p:nvPicPr>
          <p:cNvPr id="8" name="Bild 7" descr="Bildschirmfoto 2015-04-26 um 18.25.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816" y="179879"/>
            <a:ext cx="1285618" cy="347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052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296" cy="502702"/>
          </a:xfrm>
        </p:spPr>
        <p:txBody>
          <a:bodyPr/>
          <a:lstStyle/>
          <a:p>
            <a:r>
              <a:rPr lang="de-DE" sz="2800" u="sng" dirty="0"/>
              <a:t>5. </a:t>
            </a:r>
            <a:r>
              <a:rPr lang="de-DE" sz="2800" u="sng" dirty="0" err="1"/>
              <a:t>Energy</a:t>
            </a:r>
            <a:endParaRPr lang="en-US" sz="2800" u="sng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solidFill>
                  <a:srgbClr val="F8F8F8"/>
                </a:solidFill>
              </a:rPr>
              <a:t>Shari Uhlig </a:t>
            </a:r>
            <a:r>
              <a:rPr lang="de-DE"/>
              <a:t>| </a:t>
            </a:r>
            <a:r>
              <a:rPr lang="de-DE" b="0"/>
              <a:t>www.gtai.de (19.02.2015) ; www.dw.de (22.09.2014) ; www.southafrica.info ; www.eia.gov (28.02.2014) </a:t>
            </a:r>
            <a:endParaRPr lang="de-DE" b="0" dirty="0"/>
          </a:p>
        </p:txBody>
      </p:sp>
      <p:sp>
        <p:nvSpPr>
          <p:cNvPr id="9" name="Textfeld 8"/>
          <p:cNvSpPr txBox="1"/>
          <p:nvPr/>
        </p:nvSpPr>
        <p:spPr>
          <a:xfrm>
            <a:off x="1689606" y="603299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2"/>
          </p:nvPr>
        </p:nvSpPr>
        <p:spPr>
          <a:xfrm>
            <a:off x="652463" y="1844824"/>
            <a:ext cx="8025961" cy="3168352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charset="2"/>
              <a:buChar char="§"/>
            </a:pPr>
            <a:endParaRPr lang="de-DE" b="1" dirty="0"/>
          </a:p>
          <a:p>
            <a:pPr marL="28575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Potential in </a:t>
            </a:r>
            <a:r>
              <a:rPr lang="de-DE" b="1" dirty="0" err="1"/>
              <a:t>renewable</a:t>
            </a:r>
            <a:r>
              <a:rPr lang="de-DE" b="1" dirty="0"/>
              <a:t> </a:t>
            </a:r>
            <a:r>
              <a:rPr lang="de-DE" b="1" dirty="0" err="1"/>
              <a:t>energy</a:t>
            </a:r>
            <a:r>
              <a:rPr lang="de-DE" b="1" dirty="0"/>
              <a:t> (solar </a:t>
            </a:r>
            <a:r>
              <a:rPr lang="de-DE" b="1" dirty="0" err="1"/>
              <a:t>plants</a:t>
            </a:r>
            <a:r>
              <a:rPr lang="de-DE" b="1" dirty="0"/>
              <a:t>, wind </a:t>
            </a:r>
            <a:r>
              <a:rPr lang="de-DE" b="1" dirty="0" err="1"/>
              <a:t>turbines</a:t>
            </a:r>
            <a:r>
              <a:rPr lang="de-DE" b="1" dirty="0"/>
              <a:t>)</a:t>
            </a:r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endParaRPr lang="de-DE" b="1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Cooperation</a:t>
            </a:r>
            <a:r>
              <a:rPr lang="de-DE" b="1" dirty="0"/>
              <a:t> </a:t>
            </a:r>
            <a:r>
              <a:rPr lang="de-DE" b="1" dirty="0" err="1"/>
              <a:t>with</a:t>
            </a:r>
            <a:r>
              <a:rPr lang="de-DE" b="1" dirty="0"/>
              <a:t> </a:t>
            </a:r>
            <a:r>
              <a:rPr lang="de-DE" b="1" dirty="0" err="1"/>
              <a:t>Russia</a:t>
            </a:r>
            <a:r>
              <a:rPr lang="de-DE" b="1" dirty="0"/>
              <a:t>: </a:t>
            </a:r>
            <a:r>
              <a:rPr lang="de-DE" b="1" dirty="0" err="1"/>
              <a:t>new</a:t>
            </a:r>
            <a:r>
              <a:rPr lang="de-DE" b="1" dirty="0"/>
              <a:t> </a:t>
            </a:r>
            <a:r>
              <a:rPr lang="de-DE" b="1" dirty="0" err="1"/>
              <a:t>nuclear</a:t>
            </a:r>
            <a:r>
              <a:rPr lang="de-DE" b="1" dirty="0"/>
              <a:t> power </a:t>
            </a:r>
            <a:r>
              <a:rPr lang="de-DE" b="1" dirty="0" err="1"/>
              <a:t>stations</a:t>
            </a:r>
            <a:r>
              <a:rPr lang="de-DE" b="1" dirty="0"/>
              <a:t> </a:t>
            </a:r>
            <a:r>
              <a:rPr lang="de-DE" b="1" dirty="0" err="1"/>
              <a:t>till</a:t>
            </a:r>
            <a:r>
              <a:rPr lang="de-DE" b="1" dirty="0"/>
              <a:t> 2030 </a:t>
            </a:r>
          </a:p>
          <a:p>
            <a:pPr marL="971550" lvl="1" indent="-514350">
              <a:lnSpc>
                <a:spcPct val="100000"/>
              </a:lnSpc>
              <a:buFont typeface="Wingdings" charset="2"/>
              <a:buChar char="§"/>
            </a:pPr>
            <a:endParaRPr lang="de-DE" dirty="0"/>
          </a:p>
          <a:p>
            <a:pPr marL="971550" lvl="1" indent="-514350">
              <a:lnSpc>
                <a:spcPct val="100000"/>
              </a:lnSpc>
              <a:buFont typeface="Wingdings" charset="2"/>
              <a:buChar char="§"/>
            </a:pPr>
            <a:r>
              <a:rPr lang="de-DE" dirty="0"/>
              <a:t>New </a:t>
            </a:r>
            <a:r>
              <a:rPr lang="de-DE" dirty="0" err="1"/>
              <a:t>technology</a:t>
            </a:r>
            <a:r>
              <a:rPr lang="de-DE" dirty="0"/>
              <a:t> </a:t>
            </a:r>
          </a:p>
          <a:p>
            <a:pPr marL="971550" lvl="1" indent="-514350">
              <a:lnSpc>
                <a:spcPct val="100000"/>
              </a:lnSpc>
              <a:buFont typeface="Wingdings" charset="2"/>
              <a:buChar char="§"/>
            </a:pPr>
            <a:endParaRPr lang="de-DE" dirty="0"/>
          </a:p>
          <a:p>
            <a:pPr marL="971550" lvl="1" indent="-5143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Better</a:t>
            </a:r>
            <a:r>
              <a:rPr lang="de-DE" dirty="0"/>
              <a:t> </a:t>
            </a:r>
            <a:r>
              <a:rPr lang="de-DE" dirty="0" err="1"/>
              <a:t>infrastucture</a:t>
            </a:r>
            <a:endParaRPr lang="de-DE" dirty="0"/>
          </a:p>
          <a:p>
            <a:pPr marL="971550" lvl="1" indent="-514350">
              <a:lnSpc>
                <a:spcPct val="100000"/>
              </a:lnSpc>
              <a:buFont typeface="Wingdings" charset="2"/>
              <a:buChar char="§"/>
            </a:pPr>
            <a:endParaRPr lang="de-DE" dirty="0"/>
          </a:p>
          <a:p>
            <a:pPr marL="971550" lvl="1" indent="-5143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Workplaces</a:t>
            </a:r>
            <a:endParaRPr lang="de-DE" dirty="0"/>
          </a:p>
          <a:p>
            <a:pPr marL="342900" lvl="0" indent="-342900">
              <a:lnSpc>
                <a:spcPct val="100000"/>
              </a:lnSpc>
              <a:buFont typeface="Wingdings" charset="2"/>
              <a:buChar char="§"/>
            </a:pPr>
            <a:endParaRPr lang="de-DE" b="1" dirty="0"/>
          </a:p>
        </p:txBody>
      </p:sp>
      <p:pic>
        <p:nvPicPr>
          <p:cNvPr id="5" name="Bild 4" descr="Bildschirmfoto 2015-04-27 um 10.07.5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284984"/>
            <a:ext cx="4032448" cy="2853732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6344013" y="3338989"/>
            <a:ext cx="31965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Total </a:t>
            </a:r>
            <a:r>
              <a:rPr lang="de-DE" sz="1200" b="1" dirty="0" err="1"/>
              <a:t>primary</a:t>
            </a:r>
            <a:r>
              <a:rPr lang="de-DE" sz="1200" b="1" dirty="0"/>
              <a:t> </a:t>
            </a:r>
            <a:r>
              <a:rPr lang="de-DE" sz="1200" b="1" dirty="0" err="1"/>
              <a:t>energy</a:t>
            </a:r>
            <a:r>
              <a:rPr lang="de-DE" sz="1200" b="1" dirty="0"/>
              <a:t> </a:t>
            </a:r>
            <a:r>
              <a:rPr lang="de-DE" sz="1200" b="1" dirty="0" err="1"/>
              <a:t>consumption</a:t>
            </a:r>
            <a:r>
              <a:rPr lang="de-DE" sz="1200" b="1" dirty="0"/>
              <a:t> </a:t>
            </a:r>
            <a:br>
              <a:rPr lang="de-DE" sz="1200" b="1" dirty="0"/>
            </a:br>
            <a:r>
              <a:rPr lang="de-DE" sz="1200" b="1" dirty="0"/>
              <a:t>in South </a:t>
            </a:r>
            <a:r>
              <a:rPr lang="de-DE" sz="1200" b="1" dirty="0" err="1"/>
              <a:t>Africa</a:t>
            </a:r>
            <a:r>
              <a:rPr lang="de-DE" sz="1200" b="1" dirty="0"/>
              <a:t>, 2012</a:t>
            </a:r>
            <a:br>
              <a:rPr lang="de-DE" sz="1200" b="1" dirty="0"/>
            </a:br>
            <a:br>
              <a:rPr lang="de-DE" sz="1200" b="1" dirty="0"/>
            </a:br>
            <a:r>
              <a:rPr lang="de-DE" sz="1000" dirty="0"/>
              <a:t>Source: </a:t>
            </a:r>
            <a:br>
              <a:rPr lang="de-DE" sz="1000" dirty="0"/>
            </a:br>
            <a:r>
              <a:rPr lang="de-DE" sz="1000" dirty="0"/>
              <a:t>BP Statistical Review </a:t>
            </a:r>
            <a:r>
              <a:rPr lang="de-DE" sz="1000" dirty="0" err="1"/>
              <a:t>of</a:t>
            </a:r>
            <a:r>
              <a:rPr lang="de-DE" sz="1000" dirty="0"/>
              <a:t> World </a:t>
            </a:r>
            <a:r>
              <a:rPr lang="de-DE" sz="1000" dirty="0" err="1"/>
              <a:t>Energy</a:t>
            </a:r>
            <a:r>
              <a:rPr lang="de-DE" sz="1000" dirty="0"/>
              <a:t> 2013</a:t>
            </a:r>
          </a:p>
        </p:txBody>
      </p:sp>
    </p:spTree>
    <p:extLst>
      <p:ext uri="{BB962C8B-B14F-4D97-AF65-F5344CB8AC3E}">
        <p14:creationId xmlns:p14="http://schemas.microsoft.com/office/powerpoint/2010/main" val="36140455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296" cy="430887"/>
          </a:xfrm>
        </p:spPr>
        <p:txBody>
          <a:bodyPr/>
          <a:lstStyle/>
          <a:p>
            <a:pPr lvl="1" algn="l">
              <a:spcAft>
                <a:spcPts val="600"/>
              </a:spcAft>
            </a:pPr>
            <a:r>
              <a:rPr lang="en-US" sz="2800" b="1" u="sng" dirty="0"/>
              <a:t>6. Infrastructure</a:t>
            </a:r>
            <a:endParaRPr lang="de-DE" sz="2800" b="1" u="sng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solidFill>
                  <a:srgbClr val="F8F8F8"/>
                </a:solidFill>
              </a:rPr>
              <a:t>Shari Uhlig </a:t>
            </a:r>
            <a:r>
              <a:rPr lang="de-DE"/>
              <a:t>| </a:t>
            </a:r>
            <a:r>
              <a:rPr lang="de-DE" b="0"/>
              <a:t>www.gtai.de (19.02.2015) ; www.auswaertiges-amt.de (10.2014)</a:t>
            </a:r>
            <a:endParaRPr lang="de-DE" b="0" dirty="0"/>
          </a:p>
        </p:txBody>
      </p:sp>
      <p:sp>
        <p:nvSpPr>
          <p:cNvPr id="9" name="Textfeld 8"/>
          <p:cNvSpPr txBox="1"/>
          <p:nvPr/>
        </p:nvSpPr>
        <p:spPr>
          <a:xfrm>
            <a:off x="1689606" y="603299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2"/>
          </p:nvPr>
        </p:nvSpPr>
        <p:spPr>
          <a:xfrm>
            <a:off x="611560" y="2133304"/>
            <a:ext cx="7844400" cy="4032000"/>
          </a:xfrm>
        </p:spPr>
        <p:txBody>
          <a:bodyPr/>
          <a:lstStyle/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Government</a:t>
            </a:r>
            <a:r>
              <a:rPr lang="de-DE" b="1" dirty="0"/>
              <a:t> </a:t>
            </a:r>
            <a:r>
              <a:rPr lang="de-DE" b="1" dirty="0" err="1"/>
              <a:t>infrastructure</a:t>
            </a:r>
            <a:r>
              <a:rPr lang="de-DE" b="1" dirty="0"/>
              <a:t> </a:t>
            </a:r>
            <a:r>
              <a:rPr lang="de-DE" b="1" dirty="0" err="1"/>
              <a:t>programs</a:t>
            </a:r>
            <a:r>
              <a:rPr lang="de-DE" b="1" dirty="0"/>
              <a:t> </a:t>
            </a:r>
            <a:r>
              <a:rPr lang="de-DE" b="1" dirty="0" err="1"/>
              <a:t>are</a:t>
            </a:r>
            <a:r>
              <a:rPr lang="de-DE" b="1" dirty="0"/>
              <a:t> </a:t>
            </a:r>
            <a:r>
              <a:rPr lang="de-DE" b="1" dirty="0" err="1"/>
              <a:t>planned</a:t>
            </a:r>
            <a:r>
              <a:rPr lang="de-DE" b="1" dirty="0"/>
              <a:t> </a:t>
            </a:r>
            <a:br>
              <a:rPr lang="de-DE" b="1" dirty="0"/>
            </a:br>
            <a:endParaRPr lang="de-DE" b="1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/>
              <a:t>~ 4 </a:t>
            </a:r>
            <a:r>
              <a:rPr lang="de-DE" dirty="0" err="1"/>
              <a:t>billion</a:t>
            </a:r>
            <a:r>
              <a:rPr lang="de-DE" dirty="0"/>
              <a:t> ZAR </a:t>
            </a:r>
            <a:r>
              <a:rPr lang="de-DE" dirty="0" err="1"/>
              <a:t>till</a:t>
            </a:r>
            <a:r>
              <a:rPr lang="de-DE" dirty="0"/>
              <a:t> 2030</a:t>
            </a:r>
            <a:br>
              <a:rPr lang="de-DE" dirty="0"/>
            </a:br>
            <a:endParaRPr lang="de-DE" dirty="0"/>
          </a:p>
          <a:p>
            <a:pPr marL="573750" lvl="2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Investions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“</a:t>
            </a:r>
            <a:r>
              <a:rPr lang="de-DE" dirty="0" err="1"/>
              <a:t>Transnet</a:t>
            </a:r>
            <a:r>
              <a:rPr lang="de-DE" dirty="0"/>
              <a:t>“ (</a:t>
            </a:r>
            <a:r>
              <a:rPr lang="de-DE" dirty="0" err="1"/>
              <a:t>ports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rails</a:t>
            </a:r>
            <a:r>
              <a:rPr lang="de-DE" dirty="0"/>
              <a:t>), “</a:t>
            </a:r>
            <a:r>
              <a:rPr lang="de-DE" dirty="0" err="1"/>
              <a:t>Eskom</a:t>
            </a:r>
            <a:r>
              <a:rPr lang="de-DE" dirty="0"/>
              <a:t>“ (</a:t>
            </a:r>
            <a:r>
              <a:rPr lang="de-DE" dirty="0" err="1"/>
              <a:t>energy</a:t>
            </a:r>
            <a:r>
              <a:rPr lang="de-DE" dirty="0"/>
              <a:t>) </a:t>
            </a:r>
            <a:r>
              <a:rPr lang="de-DE" dirty="0" err="1"/>
              <a:t>or</a:t>
            </a:r>
            <a:r>
              <a:rPr lang="de-DE" dirty="0"/>
              <a:t> “</a:t>
            </a:r>
            <a:r>
              <a:rPr lang="de-DE" dirty="0" err="1"/>
              <a:t>Sanral</a:t>
            </a:r>
            <a:r>
              <a:rPr lang="de-DE" dirty="0"/>
              <a:t>“ (</a:t>
            </a:r>
            <a:r>
              <a:rPr lang="de-DE" dirty="0" err="1"/>
              <a:t>road</a:t>
            </a:r>
            <a:r>
              <a:rPr lang="de-DE" dirty="0"/>
              <a:t>) </a:t>
            </a:r>
            <a:br>
              <a:rPr lang="de-DE" dirty="0"/>
            </a:br>
            <a:endParaRPr lang="de-DE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Stable</a:t>
            </a:r>
            <a:r>
              <a:rPr lang="de-DE" b="1" dirty="0"/>
              <a:t> </a:t>
            </a:r>
            <a:r>
              <a:rPr lang="de-DE" b="1" dirty="0" err="1"/>
              <a:t>energy</a:t>
            </a:r>
            <a:r>
              <a:rPr lang="de-DE" b="1" dirty="0"/>
              <a:t> </a:t>
            </a:r>
            <a:r>
              <a:rPr lang="de-DE" b="1" dirty="0" err="1"/>
              <a:t>supply</a:t>
            </a:r>
            <a:r>
              <a:rPr lang="de-DE" b="1" dirty="0"/>
              <a:t> </a:t>
            </a:r>
            <a:br>
              <a:rPr lang="de-DE" b="1" dirty="0"/>
            </a:br>
            <a:endParaRPr lang="de-DE" b="1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Resolve</a:t>
            </a:r>
            <a:r>
              <a:rPr lang="de-DE" b="1" dirty="0"/>
              <a:t> </a:t>
            </a:r>
            <a:r>
              <a:rPr lang="de-DE" b="1" dirty="0" err="1"/>
              <a:t>bottlenecks</a:t>
            </a:r>
            <a:r>
              <a:rPr lang="de-DE" b="1" dirty="0"/>
              <a:t> </a:t>
            </a:r>
            <a:br>
              <a:rPr lang="de-DE" b="1" dirty="0"/>
            </a:br>
            <a:endParaRPr lang="de-DE" b="1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Improve</a:t>
            </a:r>
            <a:r>
              <a:rPr lang="de-DE" b="1" dirty="0"/>
              <a:t> </a:t>
            </a:r>
            <a:r>
              <a:rPr lang="de-DE" b="1" dirty="0" err="1"/>
              <a:t>conditions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economy</a:t>
            </a:r>
            <a:br>
              <a:rPr lang="de-DE" b="1" dirty="0"/>
            </a:br>
            <a:endParaRPr lang="de-DE" b="1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Attract</a:t>
            </a:r>
            <a:r>
              <a:rPr lang="de-DE" b="1" dirty="0"/>
              <a:t> </a:t>
            </a:r>
            <a:r>
              <a:rPr lang="de-DE" b="1" dirty="0" err="1"/>
              <a:t>more</a:t>
            </a:r>
            <a:r>
              <a:rPr lang="de-DE" b="1" dirty="0"/>
              <a:t> </a:t>
            </a:r>
            <a:r>
              <a:rPr lang="de-DE" b="1" dirty="0" err="1"/>
              <a:t>investors</a:t>
            </a:r>
            <a:r>
              <a:rPr lang="de-DE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71996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296" cy="430887"/>
          </a:xfrm>
        </p:spPr>
        <p:txBody>
          <a:bodyPr/>
          <a:lstStyle/>
          <a:p>
            <a:pPr marL="0" lvl="1" indent="0" algn="l">
              <a:spcAft>
                <a:spcPts val="600"/>
              </a:spcAft>
            </a:pPr>
            <a:r>
              <a:rPr lang="de-DE" sz="2800" b="1" u="sng" dirty="0"/>
              <a:t>7. </a:t>
            </a:r>
            <a:r>
              <a:rPr lang="de-DE" sz="2800" b="1" u="sng" dirty="0" err="1"/>
              <a:t>Tourism</a:t>
            </a:r>
            <a:endParaRPr lang="de-DE" sz="2800" b="1" u="sng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solidFill>
                  <a:srgbClr val="F8F8F8"/>
                </a:solidFill>
              </a:rPr>
              <a:t>Shari Uhlig </a:t>
            </a:r>
            <a:r>
              <a:rPr lang="de-DE"/>
              <a:t>| </a:t>
            </a:r>
            <a:r>
              <a:rPr lang="de-DE" b="0"/>
              <a:t>www.gtai.de (30.07.2014) ; www.focus.de (25.02.2015)</a:t>
            </a:r>
            <a:endParaRPr lang="de-DE" b="0" dirty="0"/>
          </a:p>
        </p:txBody>
      </p:sp>
      <p:sp>
        <p:nvSpPr>
          <p:cNvPr id="9" name="Textfeld 8"/>
          <p:cNvSpPr txBox="1"/>
          <p:nvPr/>
        </p:nvSpPr>
        <p:spPr>
          <a:xfrm>
            <a:off x="1689606" y="603299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2"/>
          </p:nvPr>
        </p:nvSpPr>
        <p:spPr>
          <a:xfrm>
            <a:off x="652463" y="2125710"/>
            <a:ext cx="7956448" cy="4111602"/>
          </a:xfrm>
        </p:spPr>
        <p:txBody>
          <a:bodyPr/>
          <a:lstStyle/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The </a:t>
            </a:r>
            <a:r>
              <a:rPr lang="de-DE" b="1" dirty="0" err="1"/>
              <a:t>tourism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SA </a:t>
            </a:r>
            <a:r>
              <a:rPr lang="de-DE" b="1" dirty="0" err="1"/>
              <a:t>increases</a:t>
            </a:r>
            <a:r>
              <a:rPr lang="de-DE" b="1" dirty="0"/>
              <a:t> in </a:t>
            </a:r>
            <a:r>
              <a:rPr lang="de-DE" b="1" dirty="0" err="1"/>
              <a:t>popularity</a:t>
            </a:r>
            <a:br>
              <a:rPr lang="de-DE" dirty="0"/>
            </a:br>
            <a:endParaRPr lang="de-DE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/>
              <a:t>The World Cup 2010 </a:t>
            </a:r>
            <a:r>
              <a:rPr lang="de-DE" dirty="0" err="1"/>
              <a:t>has</a:t>
            </a:r>
            <a:r>
              <a:rPr lang="de-DE" dirty="0"/>
              <a:t> </a:t>
            </a:r>
            <a:r>
              <a:rPr lang="de-DE" dirty="0" err="1"/>
              <a:t>contributed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popularity</a:t>
            </a:r>
            <a:br>
              <a:rPr lang="de-DE" dirty="0"/>
            </a:br>
            <a:endParaRPr lang="de-DE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Most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foreign</a:t>
            </a:r>
            <a:r>
              <a:rPr lang="de-DE" b="1" dirty="0"/>
              <a:t> </a:t>
            </a:r>
            <a:r>
              <a:rPr lang="de-DE" b="1" dirty="0" err="1"/>
              <a:t>tourists</a:t>
            </a:r>
            <a:r>
              <a:rPr lang="de-DE" b="1" dirty="0"/>
              <a:t> </a:t>
            </a:r>
            <a:r>
              <a:rPr lang="de-DE" b="1" dirty="0" err="1"/>
              <a:t>are</a:t>
            </a:r>
            <a:r>
              <a:rPr lang="de-DE" b="1" dirty="0"/>
              <a:t> </a:t>
            </a:r>
            <a:r>
              <a:rPr lang="de-DE" b="1" dirty="0" err="1"/>
              <a:t>from</a:t>
            </a:r>
            <a:r>
              <a:rPr lang="de-DE" b="1" dirty="0"/>
              <a:t> UK, USA, DE, CN, FR</a:t>
            </a:r>
            <a:br>
              <a:rPr lang="de-DE" b="1" dirty="0"/>
            </a:br>
            <a:endParaRPr lang="de-DE" b="1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 err="1"/>
              <a:t>Building</a:t>
            </a:r>
            <a:r>
              <a:rPr lang="de-DE" b="1" dirty="0"/>
              <a:t> boom </a:t>
            </a:r>
            <a:r>
              <a:rPr lang="de-DE" b="1" dirty="0" err="1"/>
              <a:t>before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World Cup 2010</a:t>
            </a:r>
            <a:br>
              <a:rPr lang="de-DE" b="1" dirty="0"/>
            </a:br>
            <a:endParaRPr lang="de-DE" b="1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/>
              <a:t>Over </a:t>
            </a:r>
            <a:r>
              <a:rPr lang="de-DE" dirty="0" err="1"/>
              <a:t>capacity</a:t>
            </a:r>
            <a:r>
              <a:rPr lang="de-DE" dirty="0"/>
              <a:t> </a:t>
            </a:r>
            <a:r>
              <a:rPr lang="de-DE" dirty="0" err="1"/>
              <a:t>decreases</a:t>
            </a:r>
            <a:br>
              <a:rPr lang="de-DE" dirty="0"/>
            </a:br>
            <a:endParaRPr lang="de-DE" dirty="0"/>
          </a:p>
          <a:p>
            <a:pPr marL="573750" lvl="2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Many</a:t>
            </a:r>
            <a:r>
              <a:rPr lang="de-DE" dirty="0"/>
              <a:t> </a:t>
            </a:r>
            <a:r>
              <a:rPr lang="de-DE" dirty="0" err="1"/>
              <a:t>investions</a:t>
            </a:r>
            <a:r>
              <a:rPr lang="de-DE" dirty="0"/>
              <a:t> in </a:t>
            </a:r>
            <a:r>
              <a:rPr lang="de-DE" dirty="0" err="1"/>
              <a:t>buying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modernizing</a:t>
            </a:r>
            <a:r>
              <a:rPr lang="de-DE" dirty="0"/>
              <a:t> </a:t>
            </a:r>
            <a:r>
              <a:rPr lang="de-DE" dirty="0" err="1"/>
              <a:t>existing</a:t>
            </a:r>
            <a:r>
              <a:rPr lang="de-DE" dirty="0"/>
              <a:t> </a:t>
            </a:r>
            <a:r>
              <a:rPr lang="de-DE" dirty="0" err="1"/>
              <a:t>hotels</a:t>
            </a:r>
            <a:endParaRPr lang="de-DE" dirty="0"/>
          </a:p>
          <a:p>
            <a:pPr>
              <a:lnSpc>
                <a:spcPct val="100000"/>
              </a:lnSpc>
            </a:pPr>
            <a:r>
              <a:rPr lang="de-DE" dirty="0"/>
              <a:t> </a:t>
            </a:r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Positive </a:t>
            </a:r>
            <a:r>
              <a:rPr lang="de-DE" b="1" dirty="0" err="1"/>
              <a:t>effects</a:t>
            </a:r>
            <a:r>
              <a:rPr lang="de-DE" b="1" dirty="0"/>
              <a:t> in </a:t>
            </a:r>
            <a:r>
              <a:rPr lang="de-DE" b="1" dirty="0" err="1"/>
              <a:t>gastronomy</a:t>
            </a:r>
            <a:r>
              <a:rPr lang="de-DE" b="1" dirty="0"/>
              <a:t> </a:t>
            </a:r>
            <a:r>
              <a:rPr lang="de-DE" b="1" dirty="0" err="1"/>
              <a:t>and</a:t>
            </a:r>
            <a:r>
              <a:rPr lang="de-DE" b="1" dirty="0"/>
              <a:t> </a:t>
            </a:r>
            <a:r>
              <a:rPr lang="de-DE" b="1" dirty="0" err="1"/>
              <a:t>retail</a:t>
            </a:r>
            <a:r>
              <a:rPr lang="de-DE" b="1" dirty="0"/>
              <a:t> </a:t>
            </a:r>
            <a:r>
              <a:rPr lang="de-DE" b="1" dirty="0" err="1"/>
              <a:t>industry</a:t>
            </a:r>
            <a:r>
              <a:rPr lang="de-DE" b="1" dirty="0"/>
              <a:t> </a:t>
            </a:r>
            <a:endParaRPr lang="de-DE" dirty="0"/>
          </a:p>
          <a:p>
            <a:pPr>
              <a:lnSpc>
                <a:spcPct val="100000"/>
              </a:lnSpc>
            </a:pPr>
            <a:r>
              <a:rPr lang="de-DE" dirty="0"/>
              <a:t> </a:t>
            </a:r>
          </a:p>
          <a:p>
            <a:pPr>
              <a:lnSpc>
                <a:spcPct val="100000"/>
              </a:lnSpc>
            </a:pPr>
            <a:r>
              <a:rPr lang="de-DE" dirty="0"/>
              <a:t> </a:t>
            </a:r>
          </a:p>
        </p:txBody>
      </p:sp>
      <p:pic>
        <p:nvPicPr>
          <p:cNvPr id="2" name="Bild 1" descr="Bildschirmfoto 2015-04-26 um 18.17.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34711"/>
            <a:ext cx="2665736" cy="151216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004048" y="1844824"/>
            <a:ext cx="18175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1200" b="1" dirty="0"/>
              <a:t>Kruger National Park</a:t>
            </a:r>
          </a:p>
          <a:p>
            <a:endParaRPr lang="de-DE" dirty="0"/>
          </a:p>
        </p:txBody>
      </p:sp>
      <p:pic>
        <p:nvPicPr>
          <p:cNvPr id="8" name="Bild 7" descr="Open_pit_min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518" y="234711"/>
            <a:ext cx="2004114" cy="1505916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7668344" y="1844824"/>
            <a:ext cx="12290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1200" b="1" dirty="0"/>
              <a:t>The Big Hole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91977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 11" descr="Pla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644940"/>
            <a:ext cx="4680519" cy="4664380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296" cy="430887"/>
          </a:xfrm>
        </p:spPr>
        <p:txBody>
          <a:bodyPr/>
          <a:lstStyle/>
          <a:p>
            <a:pPr marL="0" lvl="1" indent="0" algn="l">
              <a:spcAft>
                <a:spcPts val="600"/>
              </a:spcAft>
            </a:pPr>
            <a:r>
              <a:rPr lang="en-US" sz="2800" b="1" u="sng" dirty="0"/>
              <a:t>8. National development plan</a:t>
            </a:r>
            <a:endParaRPr lang="de-DE" sz="2800" b="1" u="sng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de-DE" b="0">
                <a:solidFill>
                  <a:srgbClr val="F8F8F8"/>
                </a:solidFill>
              </a:rPr>
              <a:t>Shari Uhlig </a:t>
            </a:r>
            <a:r>
              <a:rPr lang="de-DE" b="0"/>
              <a:t>| www.informalcity.co.za (09.06.2012) ; www.mediaclubsouthafrica.com (21.01.2014) ; www.investopedia.com</a:t>
            </a:r>
            <a:endParaRPr lang="de-DE" b="0" dirty="0"/>
          </a:p>
        </p:txBody>
      </p:sp>
      <p:sp>
        <p:nvSpPr>
          <p:cNvPr id="9" name="Textfeld 8"/>
          <p:cNvSpPr txBox="1"/>
          <p:nvPr/>
        </p:nvSpPr>
        <p:spPr>
          <a:xfrm>
            <a:off x="1689606" y="603299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8" name="Inhaltsplatzhalter 3"/>
          <p:cNvSpPr>
            <a:spLocks noGrp="1"/>
          </p:cNvSpPr>
          <p:nvPr>
            <p:ph sz="quarter" idx="22"/>
          </p:nvPr>
        </p:nvSpPr>
        <p:spPr>
          <a:xfrm>
            <a:off x="611560" y="1916832"/>
            <a:ext cx="7844400" cy="4104007"/>
          </a:xfrm>
        </p:spPr>
        <p:txBody>
          <a:bodyPr/>
          <a:lstStyle/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endParaRPr lang="de-DE" b="1" dirty="0"/>
          </a:p>
          <a:p>
            <a:pPr marL="285750" lvl="0" indent="-285750">
              <a:lnSpc>
                <a:spcPct val="100000"/>
              </a:lnSpc>
              <a:buFont typeface="Wingdings" charset="2"/>
              <a:buChar char="§"/>
            </a:pPr>
            <a:r>
              <a:rPr lang="de-DE" b="1" dirty="0"/>
              <a:t>A </a:t>
            </a:r>
            <a:r>
              <a:rPr lang="de-DE" b="1" dirty="0" err="1"/>
              <a:t>vision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2030 </a:t>
            </a:r>
            <a:br>
              <a:rPr lang="de-DE" b="1" dirty="0"/>
            </a:br>
            <a:endParaRPr lang="de-DE" b="1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Eliminate</a:t>
            </a:r>
            <a:r>
              <a:rPr lang="de-DE" dirty="0"/>
              <a:t> </a:t>
            </a:r>
            <a:r>
              <a:rPr lang="de-DE" dirty="0" err="1"/>
              <a:t>income</a:t>
            </a:r>
            <a:r>
              <a:rPr lang="de-DE" dirty="0"/>
              <a:t> </a:t>
            </a:r>
            <a:r>
              <a:rPr lang="de-DE" dirty="0" err="1"/>
              <a:t>poverty</a:t>
            </a:r>
            <a:r>
              <a:rPr lang="de-DE" dirty="0"/>
              <a:t> </a:t>
            </a:r>
            <a:br>
              <a:rPr lang="de-DE" dirty="0"/>
            </a:br>
            <a:endParaRPr lang="de-DE" dirty="0"/>
          </a:p>
          <a:p>
            <a:pPr marL="573750" lvl="1" indent="-285750">
              <a:lnSpc>
                <a:spcPct val="100000"/>
              </a:lnSpc>
              <a:buFont typeface="Wingdings" charset="2"/>
              <a:buChar char="§"/>
            </a:pPr>
            <a:r>
              <a:rPr lang="de-DE" dirty="0" err="1"/>
              <a:t>Reduce</a:t>
            </a:r>
            <a:r>
              <a:rPr lang="de-DE" dirty="0"/>
              <a:t> </a:t>
            </a:r>
            <a:r>
              <a:rPr lang="de-DE" dirty="0" err="1"/>
              <a:t>inequality</a:t>
            </a:r>
            <a:r>
              <a:rPr lang="de-DE" dirty="0"/>
              <a:t> </a:t>
            </a:r>
            <a:br>
              <a:rPr lang="de-DE" dirty="0"/>
            </a:br>
            <a:br>
              <a:rPr lang="de-DE" dirty="0"/>
            </a:br>
            <a:r>
              <a:rPr lang="de-DE" dirty="0">
                <a:sym typeface="Wingdings"/>
              </a:rPr>
              <a:t> </a:t>
            </a:r>
            <a:r>
              <a:rPr lang="de-DE" dirty="0" err="1"/>
              <a:t>Gini</a:t>
            </a:r>
            <a:r>
              <a:rPr lang="de-DE" dirty="0"/>
              <a:t> </a:t>
            </a:r>
            <a:r>
              <a:rPr lang="de-DE" dirty="0" err="1"/>
              <a:t>coefficient</a:t>
            </a:r>
            <a:r>
              <a:rPr lang="de-DE" dirty="0"/>
              <a:t> </a:t>
            </a:r>
            <a:r>
              <a:rPr lang="de-DE" dirty="0" err="1"/>
              <a:t>should</a:t>
            </a:r>
            <a:r>
              <a:rPr lang="de-DE" dirty="0"/>
              <a:t> fall </a:t>
            </a:r>
          </a:p>
          <a:p>
            <a:pPr>
              <a:lnSpc>
                <a:spcPct val="100000"/>
              </a:lnSpc>
            </a:pPr>
            <a:r>
              <a:rPr lang="de-DE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073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platzhalter 4" descr="img_3412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12" b="18112"/>
          <a:stretch>
            <a:fillRect/>
          </a:stretch>
        </p:blipFill>
        <p:spPr/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Problems &amp; Threats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671690" y="592969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Florian Fieser</a:t>
            </a:r>
          </a:p>
        </p:txBody>
      </p:sp>
    </p:spTree>
    <p:extLst>
      <p:ext uri="{BB962C8B-B14F-4D97-AF65-F5344CB8AC3E}">
        <p14:creationId xmlns:p14="http://schemas.microsoft.com/office/powerpoint/2010/main" val="35120678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en-US" sz="1800" dirty="0"/>
              <a:t>2,2 Mio people are homeless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16 Mio live from social benefits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80% of total income tax </a:t>
            </a:r>
            <a:r>
              <a:rPr lang="en-US" sz="1800" dirty="0">
                <a:sym typeface="Wingdings"/>
              </a:rPr>
              <a:t> </a:t>
            </a:r>
            <a:r>
              <a:rPr lang="en-US" sz="1800" dirty="0"/>
              <a:t>Whites 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30% unemployment of blacks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Only 8% unemployment of whites</a:t>
            </a:r>
            <a:br>
              <a:rPr lang="en-US" sz="1800" dirty="0"/>
            </a:br>
            <a:r>
              <a:rPr lang="en-US" sz="1200" dirty="0"/>
              <a:t>(Source: 2015, moneyweb.co.za)</a:t>
            </a:r>
            <a:endParaRPr lang="en-US" sz="1800" dirty="0"/>
          </a:p>
          <a:p>
            <a:pPr marL="285750" indent="-285750">
              <a:buFontTx/>
              <a:buChar char="-"/>
            </a:pPr>
            <a:endParaRPr lang="en-US" sz="1800" dirty="0"/>
          </a:p>
          <a:p>
            <a:pPr marL="285750" indent="-285750">
              <a:buFont typeface="Wingdings" charset="0"/>
              <a:buChar char="à"/>
            </a:pPr>
            <a:r>
              <a:rPr lang="en-US" sz="2000" dirty="0">
                <a:sym typeface="Wingdings"/>
              </a:rPr>
              <a:t>The result</a:t>
            </a:r>
            <a:r>
              <a:rPr lang="en-US" sz="1800" dirty="0">
                <a:sym typeface="Wingdings"/>
              </a:rPr>
              <a:t>: dissatisfaction of the black citizens</a:t>
            </a:r>
            <a:br>
              <a:rPr lang="en-US" sz="1800" dirty="0">
                <a:sym typeface="Wingdings"/>
              </a:rPr>
            </a:br>
            <a:r>
              <a:rPr lang="en-US" sz="1800" dirty="0">
                <a:sym typeface="Wingdings"/>
              </a:rPr>
              <a:t>                    many strikes, </a:t>
            </a:r>
            <a:br>
              <a:rPr lang="en-US" sz="1800" dirty="0">
                <a:sym typeface="Wingdings"/>
              </a:rPr>
            </a:br>
            <a:r>
              <a:rPr lang="en-US" sz="1800" dirty="0">
                <a:sym typeface="Wingdings"/>
              </a:rPr>
              <a:t>                    Crime is increasing dramatically</a:t>
            </a:r>
            <a:endParaRPr lang="en-US" sz="1800" dirty="0"/>
          </a:p>
          <a:p>
            <a:pPr marL="285750" indent="-285750">
              <a:buFont typeface="Wingdings" charset="0"/>
              <a:buChar char="à"/>
            </a:pPr>
            <a:endParaRPr lang="en-US" sz="1800" dirty="0">
              <a:sym typeface="Wingdings"/>
            </a:endParaRPr>
          </a:p>
          <a:p>
            <a:r>
              <a:rPr lang="en-US" sz="1800" dirty="0">
                <a:sym typeface="Wingdings"/>
              </a:rPr>
              <a:t>                        </a:t>
            </a:r>
            <a:endParaRPr lang="en-US" sz="1800" dirty="0"/>
          </a:p>
          <a:p>
            <a:pPr marL="285750" indent="-285750">
              <a:buFontTx/>
              <a:buChar char="-"/>
            </a:pPr>
            <a:endParaRPr lang="en-US" sz="1800" dirty="0"/>
          </a:p>
          <a:p>
            <a:pPr marL="285750" indent="-285750">
              <a:buFontTx/>
              <a:buChar char="-"/>
            </a:pPr>
            <a:endParaRPr lang="en-US" sz="1800" dirty="0"/>
          </a:p>
          <a:p>
            <a:r>
              <a:rPr lang="en-US" sz="1800" dirty="0"/>
              <a:t> 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400" dirty="0"/>
              <a:t>Social inequality&amp; Poverty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Fieser, 30.04.2015</a:t>
            </a:r>
            <a:endParaRPr lang="de-DE" sz="1100" dirty="0"/>
          </a:p>
        </p:txBody>
      </p:sp>
      <p:pic>
        <p:nvPicPr>
          <p:cNvPr id="8" name="Bild 7" descr="argentina37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019" y="1137476"/>
            <a:ext cx="4324981" cy="2232248"/>
          </a:xfrm>
          <a:prstGeom prst="rect">
            <a:avLst/>
          </a:prstGeom>
        </p:spPr>
      </p:pic>
      <p:pic>
        <p:nvPicPr>
          <p:cNvPr id="9" name="Bild 8" descr="gini-wors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565" y="3369724"/>
            <a:ext cx="2521435" cy="305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690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704" y="1315992"/>
            <a:ext cx="7844296" cy="430887"/>
          </a:xfrm>
        </p:spPr>
        <p:txBody>
          <a:bodyPr/>
          <a:lstStyle/>
          <a:p>
            <a:r>
              <a:rPr lang="en-US" sz="2400" dirty="0"/>
              <a:t>Bad Future of social inequality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4"/>
          </p:nvPr>
        </p:nvSpPr>
        <p:spPr>
          <a:xfrm>
            <a:off x="651600" y="6542832"/>
            <a:ext cx="7523162" cy="315168"/>
          </a:xfrm>
        </p:spPr>
        <p:txBody>
          <a:bodyPr/>
          <a:lstStyle/>
          <a:p>
            <a:pPr>
              <a:defRPr/>
            </a:pPr>
            <a:r>
              <a:rPr lang="de-DE" sz="1100"/>
              <a:t>HNU | Hochschule Neu-Ulm | Florian Fieser, 30.04.2015</a:t>
            </a:r>
          </a:p>
          <a:p>
            <a:pPr>
              <a:defRPr/>
            </a:pPr>
            <a:endParaRPr lang="de-DE" dirty="0"/>
          </a:p>
        </p:txBody>
      </p:sp>
      <p:pic>
        <p:nvPicPr>
          <p:cNvPr id="10" name="Bild 9" descr="Income-Race-South-Afric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304" y="2008800"/>
            <a:ext cx="5328592" cy="371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871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8"/>
          </p:nvPr>
        </p:nvSpPr>
        <p:spPr>
          <a:xfrm>
            <a:off x="634727" y="1066079"/>
            <a:ext cx="7848000" cy="2362921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sz="2000" b="1" dirty="0"/>
              <a:t>The Economic History of South Africa</a:t>
            </a:r>
          </a:p>
          <a:p>
            <a:pPr marL="0" indent="0"/>
            <a:r>
              <a:rPr lang="en-US" sz="2000" b="1" dirty="0"/>
              <a:t>1-2  Economy before immigration of Whites</a:t>
            </a:r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191765689"/>
              </p:ext>
            </p:extLst>
          </p:nvPr>
        </p:nvGraphicFramePr>
        <p:xfrm>
          <a:off x="539552" y="2204864"/>
          <a:ext cx="5301082" cy="3631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그림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334356"/>
            <a:ext cx="3131840" cy="352839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</a:t>
            </a:r>
            <a:r>
              <a:rPr lang="de-DE" sz="1000" b="1" dirty="0" err="1">
                <a:solidFill>
                  <a:schemeClr val="bg1"/>
                </a:solidFill>
              </a:rPr>
              <a:t>Hyesoo</a:t>
            </a:r>
            <a:r>
              <a:rPr lang="de-DE" sz="1000" b="1" dirty="0">
                <a:solidFill>
                  <a:schemeClr val="bg1"/>
                </a:solidFill>
              </a:rPr>
              <a:t> Kwon</a:t>
            </a:r>
          </a:p>
        </p:txBody>
      </p:sp>
    </p:spTree>
    <p:extLst>
      <p:ext uri="{BB962C8B-B14F-4D97-AF65-F5344CB8AC3E}">
        <p14:creationId xmlns:p14="http://schemas.microsoft.com/office/powerpoint/2010/main" val="12927374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/>
          <p:cNvSpPr txBox="1"/>
          <p:nvPr/>
        </p:nvSpPr>
        <p:spPr>
          <a:xfrm>
            <a:off x="1766741" y="2731375"/>
            <a:ext cx="619268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Xenophobia in South Africa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 30.04.2015</a:t>
            </a:r>
            <a:endParaRPr lang="de-DE" sz="1100" dirty="0"/>
          </a:p>
        </p:txBody>
      </p:sp>
      <p:pic>
        <p:nvPicPr>
          <p:cNvPr id="6" name="Bild 5" descr="Bildschirmfoto 2015-04-24 um 17.47.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3809">
            <a:off x="9573393" y="1551475"/>
            <a:ext cx="4688539" cy="4918438"/>
          </a:xfrm>
          <a:prstGeom prst="rect">
            <a:avLst/>
          </a:prstGeom>
        </p:spPr>
      </p:pic>
      <p:pic>
        <p:nvPicPr>
          <p:cNvPr id="8" name="Bild 7" descr="Bildschirmfoto 2015-04-24 um 17.46.4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16405" y="4869160"/>
            <a:ext cx="3826306" cy="2833046"/>
          </a:xfrm>
          <a:prstGeom prst="rect">
            <a:avLst/>
          </a:prstGeom>
        </p:spPr>
      </p:pic>
      <p:pic>
        <p:nvPicPr>
          <p:cNvPr id="9" name="Bild 8" descr="Bildschirmfoto 2015-04-24 um 18.00.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466" y="7101408"/>
            <a:ext cx="5616462" cy="1060322"/>
          </a:xfrm>
          <a:prstGeom prst="rect">
            <a:avLst/>
          </a:prstGeom>
        </p:spPr>
      </p:pic>
      <p:pic>
        <p:nvPicPr>
          <p:cNvPr id="10" name="Bild 9" descr="Bildschirmfoto 2015-04-24 um 17.54.4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5302">
            <a:off x="-6080232" y="1836936"/>
            <a:ext cx="5625491" cy="2289848"/>
          </a:xfrm>
          <a:prstGeom prst="rect">
            <a:avLst/>
          </a:prstGeom>
        </p:spPr>
      </p:pic>
      <p:pic>
        <p:nvPicPr>
          <p:cNvPr id="11" name="Bild 10" descr="Bildschirmfoto 2015-04-24 um 18.03.1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4189">
            <a:off x="9654823" y="673809"/>
            <a:ext cx="5076056" cy="348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9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136 0.5081 C -0.40886 0.50903 -0.44636 0.51366 -0.48368 0.51134 C -0.64861 0.50023 -0.70955 0.50509 -0.84983 0.41204 C -0.88281 0.39005 -0.91545 0.37315 -0.93958 0.33472 C -0.96146 0.29977 -0.97448 0.25741 -0.9849 0.21505 C -1.00017 0.07523 -0.97813 -0.06713 -0.90295 -0.17199 C -0.8724 -0.21481 -0.84167 -0.25833 -0.80573 -0.29328 C -0.78629 -0.3125 -0.7684 -0.34213 -0.74375 -0.34722 C -0.73073 -0.34444 -0.71719 -0.34467 -0.70469 -0.33866 C -0.68924 -0.33148 -0.65052 -0.26991 -0.64913 -0.26805 C -0.62986 -0.24051 -0.64514 -0.26111 -0.63021 -0.2412 C -0.62813 -0.23842 -0.62674 -0.23403 -0.62379 -0.23264 C -0.62136 -0.23171 -0.61632 -0.2294 -0.61632 -0.22916 C -0.6125 -0.2243 -0.61233 -0.21967 -0.60868 -0.21412 C -0.59948 -0.19977 -0.60712 -0.21412 -0.60104 -0.20231 C -0.59983 -0.19676 -0.59983 -0.19907 -0.59983 -0.1956 " pathEditMode="relative" rAng="0" ptsTypes="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41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809 -0.01666 C 0.30139 0.00093 0.31146 0.01435 0.31944 0.02894 C 0.32743 0.04283 0.33594 0.05463 0.34479 0.06759 C 0.35451 0.08056 0.35486 0.0882 0.36875 0.09792 C 0.4 0.11945 0.43177 0.13773 0.46337 0.15857 C 0.47986 0.16945 0.49757 0.17986 0.51528 0.18704 C 0.51979 0.18866 0.5243 0.19074 0.52917 0.19213 C 0.53524 0.19375 0.54809 0.1956 0.54809 0.19584 C 0.55607 0.19491 0.56406 0.19584 0.57205 0.19375 C 0.57621 0.19236 0.57969 0.18843 0.58333 0.18542 C 0.59826 0.17176 0.61232 0.15509 0.6276 0.14167 C 0.6316 0.13797 0.63958 0.13403 0.64392 0.13148 C 0.64896 0.12824 0.6592 0.12153 0.6592 0.12176 C 0.66371 0.11297 0.67048 0.11134 0.67673 0.10463 C 0.68316 0.09722 0.67864 0.09954 0.68698 0.08935 C 0.69167 0.08334 0.69792 0.0794 0.70208 0.07269 C 0.70677 0.06459 0.71128 0.05695 0.71597 0.04908 C 0.71875 0.04375 0.72482 0.0338 0.72482 0.03403 C 0.72517 0.03033 0.72517 0.02685 0.72604 0.02384 C 0.72778 0.01574 0.73107 0.00834 0.73229 0.00023 C 0.73316 -0.00602 0.73489 -0.01828 0.73489 -0.01805 C 0.73403 -0.03796 0.73351 -0.05787 0.73229 -0.07731 C 0.72951 -0.11551 0.70434 -0.14514 0.68698 -0.17153 C 0.67517 -0.18935 0.66371 -0.20972 0.64774 -0.22037 C 0.64253 -0.22384 0.63854 -0.2287 0.63264 -0.2287 " pathEditMode="relative" rAng="0" ptsTypes="ffffffffffffffffffffffff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40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0.0658 -0.00371 0.13108 -0.00371 0.19636 -0.01112 C 0.2316 -0.01551 0.26771 -0.03542 0.30313 -0.04237 C 0.30608 -0.04399 0.3092 -0.04607 0.3125 -0.047 C 0.31598 -0.04838 0.31997 -0.04792 0.32396 -0.04931 C 0.329 -0.05139 0.33056 -0.05533 0.33507 -0.05811 C 0.34167 -0.06274 0.34115 -0.05811 0.34913 -0.06482 C 0.35886 -0.07315 0.36875 -0.08102 0.37813 -0.08936 C 0.38455 -0.09561 0.38959 -0.10163 0.39723 -0.1051 C 0.40764 -0.11945 0.42014 -0.13102 0.42934 -0.14746 C 0.4342 -0.15695 0.43663 -0.16297 0.44358 -0.16968 C 0.44549 -0.17408 0.44618 -0.17894 0.44844 -0.18288 C 0.4533 -0.19352 0.46459 -0.20232 0.47084 -0.20996 C 0.47934 -0.22153 0.48663 -0.23426 0.49653 -0.24352 C 0.50018 -0.25487 0.50417 -0.25788 0.51077 -0.26575 C 0.51407 -0.27014 0.52049 -0.27894 0.52049 -0.27871 C 0.52084 -0.28149 0.52205 -0.28565 0.52205 -0.28542 " pathEditMode="relative" rAng="0" ptsTypes="ffffffffffffffff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94" y="-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81 -0.08403 C 0.03889 -0.11481 0.02483 -0.14745 0.00851 -0.18009 C -0.0132 -0.22338 -0.0066 -0.20417 -0.02292 -0.24398 C -0.02656 -0.25301 -0.03004 -0.26204 -0.03316 -0.27106 C -0.03542 -0.27778 -0.03542 -0.2868 -0.0382 -0.29282 C -0.05208 -0.32245 -0.04358 -0.29977 -0.04948 -0.31643 C -0.05087 -0.33241 -0.04792 -0.33495 -0.05208 -0.32986 " pathEditMode="relative" ptsTypes="ffffff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541 -0.05254 C -0.30729 0.02778 -0.3658 0.08241 -0.42048 0.11899 C -0.47934 0.15811 -0.5401 0.19098 -0.60347 0.21343 C -0.64461 0.21088 -0.67465 0.20903 -0.71336 0.19815 C -0.73333 0.18288 -0.75382 0.16713 -0.7677 0.1426 C -0.77482 0.11274 -0.80364 0.10741 -0.82205 0.09723 C -0.83159 0.0919 -0.83715 0.08125 -0.84722 0.07709 C -0.85173 0.07107 -0.84948 0.07315 -0.85347 0.07014 " pathEditMode="relative" ptsTypes="fffffff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8"/>
          </p:nvPr>
        </p:nvSpPr>
        <p:spPr>
          <a:xfrm>
            <a:off x="623399" y="945412"/>
            <a:ext cx="7848000" cy="2985739"/>
          </a:xfrm>
        </p:spPr>
        <p:txBody>
          <a:bodyPr/>
          <a:lstStyle/>
          <a:p>
            <a:endParaRPr lang="en-US" sz="1800" dirty="0"/>
          </a:p>
          <a:p>
            <a:r>
              <a:rPr lang="en-US" sz="1800" dirty="0">
                <a:sym typeface="Wingdings"/>
              </a:rPr>
              <a:t>- Poor people from surrounding states come to S.A. to have a better life</a:t>
            </a:r>
            <a:endParaRPr lang="en-US" sz="1800" dirty="0"/>
          </a:p>
          <a:p>
            <a:r>
              <a:rPr lang="en-US" sz="1800" dirty="0">
                <a:sym typeface="Wingdings"/>
              </a:rPr>
              <a:t>      but: Townships are growing, Crime rate is increasing</a:t>
            </a:r>
          </a:p>
          <a:p>
            <a:r>
              <a:rPr lang="en-US" sz="1800" dirty="0">
                <a:sym typeface="Wingdings"/>
              </a:rPr>
              <a:t>- Hate against foreigners  7 people died so far</a:t>
            </a:r>
          </a:p>
          <a:p>
            <a:r>
              <a:rPr lang="en-US" sz="1800" dirty="0">
                <a:sym typeface="Wingdings"/>
              </a:rPr>
              <a:t>- Thinking: “Immigrants steal our jobs”</a:t>
            </a:r>
          </a:p>
          <a:p>
            <a:r>
              <a:rPr lang="en-US" sz="1800" dirty="0">
                <a:sym typeface="Wingdings"/>
              </a:rPr>
              <a:t>- Problematic caused because of 25% unemployment rate</a:t>
            </a:r>
          </a:p>
          <a:p>
            <a:r>
              <a:rPr lang="en-US" sz="1800" dirty="0">
                <a:sym typeface="Wingdings"/>
              </a:rPr>
              <a:t>- Strikes against the xenophobia  “United Africa”</a:t>
            </a:r>
          </a:p>
          <a:p>
            <a:r>
              <a:rPr lang="en-US" sz="1800" dirty="0">
                <a:sym typeface="Wingdings"/>
              </a:rPr>
              <a:t>- 5.000 immigrants left country </a:t>
            </a:r>
            <a:r>
              <a:rPr lang="en-US" sz="1200" dirty="0">
                <a:sym typeface="Wingdings"/>
              </a:rPr>
              <a:t>(Source: BBC.com)</a:t>
            </a:r>
            <a:endParaRPr lang="en-US" sz="1800" dirty="0">
              <a:sym typeface="Wingdings"/>
            </a:endParaRPr>
          </a:p>
          <a:p>
            <a:pPr marL="285750" indent="-285750">
              <a:buFontTx/>
              <a:buChar char="-"/>
            </a:pPr>
            <a:endParaRPr lang="en-US" sz="1800" dirty="0">
              <a:sym typeface="Wingdings"/>
            </a:endParaRPr>
          </a:p>
          <a:p>
            <a:pPr marL="285750" indent="-285750">
              <a:buFontTx/>
              <a:buChar char="-"/>
            </a:pPr>
            <a:endParaRPr lang="en-US" sz="1800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endParaRPr lang="en-US" sz="1800" dirty="0"/>
          </a:p>
          <a:p>
            <a:pPr marL="285750" indent="-285750">
              <a:buFont typeface="Wingdings" charset="0"/>
              <a:buChar char="à"/>
            </a:pPr>
            <a:endParaRPr lang="en-US" sz="1800" dirty="0"/>
          </a:p>
          <a:p>
            <a:pPr marL="285750" indent="-285750">
              <a:buFontTx/>
              <a:buChar char="-"/>
            </a:pPr>
            <a:endParaRPr lang="en-US" sz="1800" dirty="0"/>
          </a:p>
          <a:p>
            <a:pPr marL="285750" indent="-285750">
              <a:buFontTx/>
              <a:buChar char="-"/>
            </a:pPr>
            <a:endParaRPr lang="en-US" sz="1800" dirty="0"/>
          </a:p>
          <a:p>
            <a:r>
              <a:rPr lang="en-US" sz="1800" dirty="0"/>
              <a:t> 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 30.04.2015</a:t>
            </a:r>
            <a:endParaRPr lang="de-DE" sz="1100" dirty="0"/>
          </a:p>
        </p:txBody>
      </p:sp>
      <p:pic>
        <p:nvPicPr>
          <p:cNvPr id="7" name="Bild 6" descr="dat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933056"/>
            <a:ext cx="4034408" cy="2269355"/>
          </a:xfrm>
          <a:prstGeom prst="rect">
            <a:avLst/>
          </a:prstGeom>
        </p:spPr>
      </p:pic>
      <p:pic>
        <p:nvPicPr>
          <p:cNvPr id="9" name="Bild 8" descr="racis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38475"/>
            <a:ext cx="3145256" cy="216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4421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400" cy="430887"/>
          </a:xfrm>
        </p:spPr>
        <p:txBody>
          <a:bodyPr/>
          <a:lstStyle/>
          <a:p>
            <a:r>
              <a:rPr lang="en-US" sz="2400" dirty="0"/>
              <a:t>AIDS- Problem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 30.04.2015</a:t>
            </a:r>
            <a:endParaRPr lang="de-DE" sz="1100" dirty="0"/>
          </a:p>
        </p:txBody>
      </p:sp>
      <p:pic>
        <p:nvPicPr>
          <p:cNvPr id="7" name="Bild 6" descr="Map-of-HIV-Prevalance-in-Afric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828" y="1037458"/>
            <a:ext cx="4981435" cy="5238809"/>
          </a:xfrm>
          <a:prstGeom prst="rect">
            <a:avLst/>
          </a:prstGeom>
        </p:spPr>
      </p:pic>
      <p:sp>
        <p:nvSpPr>
          <p:cNvPr id="9" name="Inhaltsplatzhalter 8"/>
          <p:cNvSpPr>
            <a:spLocks noGrp="1"/>
          </p:cNvSpPr>
          <p:nvPr>
            <p:ph sz="quarter" idx="21"/>
          </p:nvPr>
        </p:nvSpPr>
        <p:spPr>
          <a:xfrm>
            <a:off x="651600" y="2244267"/>
            <a:ext cx="7844400" cy="4032000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US" sz="1800" dirty="0"/>
              <a:t>5,7 Mio citizens have AIDS</a:t>
            </a:r>
          </a:p>
          <a:p>
            <a:endParaRPr lang="en-US" sz="1800" dirty="0"/>
          </a:p>
          <a:p>
            <a:pPr marL="285750" indent="-285750">
              <a:buFontTx/>
              <a:buChar char="-"/>
            </a:pPr>
            <a:r>
              <a:rPr lang="en-US" sz="1800" dirty="0"/>
              <a:t>270.000 died only in 2011</a:t>
            </a:r>
          </a:p>
          <a:p>
            <a:pPr marL="285750" indent="-285750">
              <a:buFontTx/>
              <a:buChar char="-"/>
            </a:pPr>
            <a:endParaRPr lang="en-US" sz="1800" dirty="0"/>
          </a:p>
          <a:p>
            <a:pPr marL="285750" indent="-285750">
              <a:buFontTx/>
              <a:buChar char="-"/>
            </a:pPr>
            <a:endParaRPr lang="en-US" sz="1800" dirty="0"/>
          </a:p>
          <a:p>
            <a:pPr marL="285750" indent="-285750">
              <a:buFontTx/>
              <a:buChar char="-"/>
            </a:pPr>
            <a:endParaRPr lang="en-US" sz="1800" dirty="0"/>
          </a:p>
        </p:txBody>
      </p:sp>
      <p:pic>
        <p:nvPicPr>
          <p:cNvPr id="12" name="Bild 11" descr="Aids_is_commons_in_Afric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294024"/>
            <a:ext cx="2619298" cy="196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252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 descr="Figure-1-pg-1-media-release.jpg"/>
          <p:cNvPicPr>
            <a:picLocks noGrp="1" noChangeAspect="1"/>
          </p:cNvPicPr>
          <p:nvPr>
            <p:ph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4" b="5274"/>
          <a:stretch>
            <a:fillRect/>
          </a:stretch>
        </p:blipFill>
        <p:spPr>
          <a:xfrm>
            <a:off x="827584" y="2008188"/>
            <a:ext cx="7844400" cy="4032000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400" cy="430887"/>
          </a:xfrm>
        </p:spPr>
        <p:txBody>
          <a:bodyPr/>
          <a:lstStyle/>
          <a:p>
            <a:r>
              <a:rPr lang="en-US" sz="2400" dirty="0"/>
              <a:t>HIV Prevalence in South Africa 2014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 30.04.2015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6321831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17.068 people were murdered in 2014 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47 murders a day (5times higher than world avg.)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2010 (world cup): over 30.000 new police men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119.351 robberies a year (+12,7%)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53 house burglaries a day (+7,4%)</a:t>
            </a:r>
          </a:p>
          <a:p>
            <a:r>
              <a:rPr lang="en-US" sz="1200" dirty="0">
                <a:sym typeface="Wingdings"/>
              </a:rPr>
              <a:t>       Source: </a:t>
            </a:r>
            <a:r>
              <a:rPr lang="en-US" sz="1200" dirty="0" err="1">
                <a:sym typeface="Wingdings"/>
              </a:rPr>
              <a:t>allAfrica.com</a:t>
            </a:r>
            <a:endParaRPr lang="en-US" sz="1200" dirty="0">
              <a:sym typeface="Wingdings"/>
            </a:endParaRPr>
          </a:p>
          <a:p>
            <a:endParaRPr lang="en-US" sz="1800" dirty="0">
              <a:sym typeface="Wingdings"/>
            </a:endParaRPr>
          </a:p>
          <a:p>
            <a:r>
              <a:rPr lang="en-US" sz="2000" dirty="0"/>
              <a:t>RAPE PROBLEM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46.236 rape cases per year </a:t>
            </a:r>
            <a:r>
              <a:rPr lang="en-US" sz="1200" dirty="0">
                <a:sym typeface="Wingdings"/>
              </a:rPr>
              <a:t>(2014, </a:t>
            </a:r>
            <a:r>
              <a:rPr lang="en-US" sz="1200" dirty="0" err="1">
                <a:sym typeface="Wingdings"/>
              </a:rPr>
              <a:t>dailyMaverick</a:t>
            </a:r>
            <a:r>
              <a:rPr lang="en-US" sz="1200" dirty="0">
                <a:sym typeface="Wingdings"/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Over 40% of South African women will be raped in their lifetime                                                                                        </a:t>
            </a:r>
            <a:r>
              <a:rPr lang="en-US" sz="1800" dirty="0">
                <a:sym typeface="Wingdings"/>
              </a:rPr>
              <a:t> </a:t>
            </a:r>
            <a:r>
              <a:rPr lang="en-US" sz="1800" dirty="0"/>
              <a:t>only 1 in 9 rapes are reported </a:t>
            </a:r>
            <a:r>
              <a:rPr lang="en-US" sz="1000" dirty="0"/>
              <a:t>(2014, The Times)</a:t>
            </a:r>
          </a:p>
          <a:p>
            <a:pPr marL="285750" indent="-285750">
              <a:buFontTx/>
              <a:buChar char="-"/>
            </a:pPr>
            <a:endParaRPr lang="en-US" sz="1800" dirty="0">
              <a:sym typeface="Wingdings"/>
            </a:endParaRPr>
          </a:p>
          <a:p>
            <a:endParaRPr lang="en-US" dirty="0">
              <a:sym typeface="Wingdings"/>
            </a:endParaRPr>
          </a:p>
          <a:p>
            <a:pPr marL="285750" indent="-285750">
              <a:buFontTx/>
              <a:buChar char="-"/>
            </a:pPr>
            <a:endParaRPr lang="en-US" dirty="0">
              <a:sym typeface="Wingding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400" cy="430887"/>
          </a:xfrm>
        </p:spPr>
        <p:txBody>
          <a:bodyPr/>
          <a:lstStyle/>
          <a:p>
            <a:r>
              <a:rPr lang="en-US" sz="2400" dirty="0"/>
              <a:t>Crime Problem in South Africa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 30.04.2015</a:t>
            </a:r>
            <a:endParaRPr lang="de-DE" sz="1100" dirty="0"/>
          </a:p>
        </p:txBody>
      </p:sp>
      <p:pic>
        <p:nvPicPr>
          <p:cNvPr id="8" name="Bild 7" descr="redmond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900" y="1"/>
            <a:ext cx="3008099" cy="200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82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400" cy="430887"/>
          </a:xfrm>
        </p:spPr>
        <p:txBody>
          <a:bodyPr/>
          <a:lstStyle/>
          <a:p>
            <a:r>
              <a:rPr lang="en-US" sz="2400" dirty="0"/>
              <a:t>World Crime Index 2015                                No. 4/147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 sz="1050"/>
              <a:t>HNU | Hochschule Neu-Ulm | Florian Fieser 30.04.2014</a:t>
            </a:r>
            <a:endParaRPr lang="de-DE" sz="1050" dirty="0"/>
          </a:p>
        </p:txBody>
      </p:sp>
      <p:pic>
        <p:nvPicPr>
          <p:cNvPr id="9" name="Bild 8" descr="Bildschirmfoto 2015-04-23 um 11.59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0975"/>
            <a:ext cx="9144000" cy="4446165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0" y="3429000"/>
            <a:ext cx="9144000" cy="288032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6369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endParaRPr lang="en-US" sz="1200" dirty="0"/>
          </a:p>
          <a:p>
            <a:pPr marL="285750" indent="-285750">
              <a:buFontTx/>
              <a:buChar char="-"/>
            </a:pPr>
            <a:endParaRPr lang="en-US" sz="1200" dirty="0"/>
          </a:p>
          <a:p>
            <a:r>
              <a:rPr lang="en-US" sz="2000" dirty="0"/>
              <a:t>THREATS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Tourism sector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Asia, US or EU investors are feared</a:t>
            </a:r>
            <a:br>
              <a:rPr lang="en-US" sz="1800" dirty="0">
                <a:sym typeface="Wingdings"/>
              </a:rPr>
            </a:br>
            <a:r>
              <a:rPr lang="en-US" sz="1800" dirty="0">
                <a:sym typeface="Wingdings"/>
              </a:rPr>
              <a:t> Investments are shrinking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International Rating (Moody´s) drops</a:t>
            </a:r>
          </a:p>
          <a:p>
            <a:endParaRPr lang="en-US" sz="1200" dirty="0">
              <a:sym typeface="Wingdings"/>
            </a:endParaRPr>
          </a:p>
          <a:p>
            <a:pPr marL="285750" indent="-285750">
              <a:buFontTx/>
              <a:buChar char="-"/>
            </a:pPr>
            <a:endParaRPr lang="en-US" sz="1200" dirty="0">
              <a:sym typeface="Wingdings"/>
            </a:endParaRPr>
          </a:p>
          <a:p>
            <a:pPr marL="285750" indent="-285750">
              <a:buFontTx/>
              <a:buChar char="-"/>
            </a:pPr>
            <a:endParaRPr lang="en-US" sz="1200" dirty="0">
              <a:sym typeface="Wingdings"/>
            </a:endParaRPr>
          </a:p>
          <a:p>
            <a:pPr marL="285750" indent="-285750">
              <a:buFontTx/>
              <a:buChar char="-"/>
            </a:pPr>
            <a:endParaRPr lang="en-US" sz="1200" dirty="0">
              <a:sym typeface="Wingdings"/>
            </a:endParaRPr>
          </a:p>
          <a:p>
            <a:endParaRPr lang="en-US" dirty="0">
              <a:sym typeface="Wingdings"/>
            </a:endParaRPr>
          </a:p>
          <a:p>
            <a:pPr marL="285750" indent="-285750">
              <a:buFontTx/>
              <a:buChar char="-"/>
            </a:pPr>
            <a:endParaRPr lang="en-US" dirty="0">
              <a:sym typeface="Wingding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400" cy="430887"/>
          </a:xfrm>
        </p:spPr>
        <p:txBody>
          <a:bodyPr/>
          <a:lstStyle/>
          <a:p>
            <a:r>
              <a:rPr lang="en-US" sz="2400" dirty="0"/>
              <a:t>Crime Problem in South Africa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 30.04.2015</a:t>
            </a:r>
            <a:endParaRPr lang="de-DE" sz="1100" dirty="0"/>
          </a:p>
        </p:txBody>
      </p:sp>
      <p:pic>
        <p:nvPicPr>
          <p:cNvPr id="7" name="Bild 6" descr="58185411_726e1a40df_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919" y="476672"/>
            <a:ext cx="1592108" cy="2122811"/>
          </a:xfrm>
          <a:prstGeom prst="rect">
            <a:avLst/>
          </a:prstGeom>
        </p:spPr>
      </p:pic>
      <p:pic>
        <p:nvPicPr>
          <p:cNvPr id="9" name="Bild 8" descr="security-fence-south-afric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533" y="2996952"/>
            <a:ext cx="3840427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915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en-US" sz="1800" dirty="0"/>
              <a:t>Low cost Asian producers (India and China)</a:t>
            </a:r>
          </a:p>
          <a:p>
            <a:r>
              <a:rPr lang="en-US" sz="1800" dirty="0">
                <a:sym typeface="Wingdings"/>
              </a:rPr>
              <a:t>      Asian workers are cheaper than workers from SA</a:t>
            </a:r>
            <a:br>
              <a:rPr lang="en-US" sz="1800" dirty="0">
                <a:sym typeface="Wingdings"/>
              </a:rPr>
            </a:br>
            <a:endParaRPr lang="en-US" sz="1800" dirty="0">
              <a:sym typeface="Wingdings"/>
            </a:endParaRP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Electricity Crises  load shedding caused by “Eskom”</a:t>
            </a:r>
          </a:p>
          <a:p>
            <a:r>
              <a:rPr lang="en-US" sz="1800" dirty="0">
                <a:sym typeface="Wingdings"/>
              </a:rPr>
              <a:t>      Electricity is 150% more expensive than in South America or Asia</a:t>
            </a:r>
          </a:p>
          <a:p>
            <a:endParaRPr lang="en-US" sz="1800" dirty="0"/>
          </a:p>
          <a:p>
            <a:pPr marL="285750" indent="-285750">
              <a:buFontTx/>
              <a:buChar char="-"/>
            </a:pPr>
            <a:r>
              <a:rPr lang="en-US" sz="1800" dirty="0"/>
              <a:t>Economy needs to grow by 5% to create work for the 7.4m working-age people without a job. </a:t>
            </a:r>
            <a:r>
              <a:rPr lang="en-US" sz="1800" dirty="0">
                <a:sym typeface="Wingdings"/>
              </a:rPr>
              <a:t> 2014 +1,4%</a:t>
            </a:r>
            <a:endParaRPr lang="en-US" sz="1100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244177"/>
            <a:ext cx="7844400" cy="502702"/>
          </a:xfrm>
        </p:spPr>
        <p:txBody>
          <a:bodyPr/>
          <a:lstStyle/>
          <a:p>
            <a:r>
              <a:rPr lang="en-US" sz="2800" dirty="0"/>
              <a:t>Economy Problems &amp; Threats 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>
          <a:xfrm>
            <a:off x="651703" y="6073831"/>
            <a:ext cx="7844298" cy="184666"/>
          </a:xfrm>
        </p:spPr>
        <p:txBody>
          <a:bodyPr/>
          <a:lstStyle/>
          <a:p>
            <a:r>
              <a:rPr lang="en-US" sz="1200" dirty="0">
                <a:solidFill>
                  <a:srgbClr val="00001A"/>
                </a:solidFill>
              </a:rPr>
              <a:t>SOURCE: THE ECONOMIST 2015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 30.04.2015</a:t>
            </a:r>
            <a:endParaRPr lang="de-DE" sz="1100" dirty="0"/>
          </a:p>
        </p:txBody>
      </p:sp>
      <p:pic>
        <p:nvPicPr>
          <p:cNvPr id="8" name="Bild 7" descr="Flag_of_the_People's_Republic_of_China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461" y="0"/>
            <a:ext cx="1687538" cy="1124744"/>
          </a:xfrm>
          <a:prstGeom prst="rect">
            <a:avLst/>
          </a:prstGeom>
        </p:spPr>
      </p:pic>
      <p:pic>
        <p:nvPicPr>
          <p:cNvPr id="9" name="Bild 8" descr="320px-Flag_of_Ind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1210460"/>
            <a:ext cx="1415765" cy="942368"/>
          </a:xfrm>
          <a:prstGeom prst="rect">
            <a:avLst/>
          </a:prstGeom>
        </p:spPr>
      </p:pic>
      <p:pic>
        <p:nvPicPr>
          <p:cNvPr id="10" name="Bild 9" descr="Eskom-Holdings-SOC-Ltd-s-Grootvlei-Power-Station-As-Blackout-Risk-Remain-3-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751" y="4506193"/>
            <a:ext cx="2875248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823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endParaRPr lang="en-US" sz="1800" dirty="0">
              <a:sym typeface="Wingdings"/>
            </a:endParaRPr>
          </a:p>
          <a:p>
            <a:endParaRPr lang="en-US" sz="1800" dirty="0">
              <a:sym typeface="Wingdings"/>
            </a:endParaRPr>
          </a:p>
          <a:p>
            <a:endParaRPr lang="en-US" sz="1800" dirty="0">
              <a:sym typeface="Wingdings"/>
            </a:endParaRPr>
          </a:p>
          <a:p>
            <a:endParaRPr lang="en-US" sz="1800" dirty="0">
              <a:sym typeface="Wingdings"/>
            </a:endParaRPr>
          </a:p>
          <a:p>
            <a:endParaRPr lang="en-US" sz="1800" dirty="0">
              <a:sym typeface="Wingdings"/>
            </a:endParaRPr>
          </a:p>
          <a:p>
            <a:endParaRPr lang="en-US" sz="1800" dirty="0">
              <a:sym typeface="Wingdings"/>
            </a:endParaRPr>
          </a:p>
          <a:p>
            <a:pPr marL="285750" indent="-285750">
              <a:buFontTx/>
              <a:buChar char="-"/>
            </a:pPr>
            <a:r>
              <a:rPr lang="en-US" sz="1800" dirty="0"/>
              <a:t>Addiction of commodity market (Gold, Platinum, Diamonds)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Biggest concentration of resources export, other industries too small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No further processing of resources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Imports are mostly cheaper than own products</a:t>
            </a:r>
          </a:p>
          <a:p>
            <a:r>
              <a:rPr lang="en-US" sz="1800" dirty="0">
                <a:sym typeface="Wingdings"/>
              </a:rPr>
              <a:t>      </a:t>
            </a:r>
            <a:r>
              <a:rPr lang="en-US" sz="1800" dirty="0"/>
              <a:t>Cheap Brazilian leather and meat imports</a:t>
            </a:r>
          </a:p>
          <a:p>
            <a:pPr marL="285750" indent="-285750">
              <a:buFontTx/>
              <a:buChar char="-"/>
            </a:pPr>
            <a:endParaRPr lang="en-US" sz="1800" dirty="0"/>
          </a:p>
          <a:p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80792" y="2204864"/>
            <a:ext cx="7844400" cy="430887"/>
          </a:xfrm>
        </p:spPr>
        <p:txBody>
          <a:bodyPr/>
          <a:lstStyle/>
          <a:p>
            <a:r>
              <a:rPr lang="en-US" sz="2400" dirty="0"/>
              <a:t>Deindustrialization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 30.04.2015</a:t>
            </a:r>
            <a:endParaRPr lang="de-DE" sz="1100" dirty="0"/>
          </a:p>
        </p:txBody>
      </p:sp>
      <p:pic>
        <p:nvPicPr>
          <p:cNvPr id="9" name="Bild 8" descr="Bildschirmfoto 2015-04-28 um 20.28.5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1" y="0"/>
            <a:ext cx="5034453" cy="391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06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en-US" sz="2000" dirty="0">
                <a:sym typeface="Wingdings"/>
              </a:rPr>
              <a:t>Loss of know how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Public Universities aren´t competitive, Students are poor educated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“Affirmative Action”  favoring blacks in companies</a:t>
            </a:r>
          </a:p>
          <a:p>
            <a:pPr marL="285750" indent="-285750">
              <a:buFontTx/>
              <a:buChar char="-"/>
            </a:pPr>
            <a:r>
              <a:rPr lang="en-US" sz="1800" dirty="0">
                <a:sym typeface="Wingdings"/>
              </a:rPr>
              <a:t>Many whites leave the country</a:t>
            </a:r>
          </a:p>
          <a:p>
            <a:pPr marL="285750" indent="-285750">
              <a:buFont typeface="Wingdings" charset="0"/>
              <a:buChar char="à"/>
            </a:pPr>
            <a:endParaRPr lang="en-US" sz="1800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endParaRPr lang="en-US" sz="1800" dirty="0">
              <a:sym typeface="Wingdings"/>
            </a:endParaRPr>
          </a:p>
          <a:p>
            <a:pPr marL="342900" indent="-342900">
              <a:buFontTx/>
              <a:buChar char="-"/>
            </a:pPr>
            <a:r>
              <a:rPr lang="en-US" sz="2000" dirty="0">
                <a:sym typeface="Wingdings"/>
              </a:rPr>
              <a:t>Corruption </a:t>
            </a:r>
          </a:p>
          <a:p>
            <a:pPr marL="342900" indent="-342900">
              <a:buFontTx/>
              <a:buChar char="-"/>
            </a:pPr>
            <a:r>
              <a:rPr lang="en-US" sz="1800" dirty="0">
                <a:sym typeface="Wingdings"/>
              </a:rPr>
              <a:t>Corruption Perception Index No. 67/175 </a:t>
            </a:r>
            <a:r>
              <a:rPr lang="en-US" sz="1200" dirty="0">
                <a:sym typeface="Wingdings"/>
              </a:rPr>
              <a:t>(2014, transparency international)</a:t>
            </a:r>
          </a:p>
          <a:p>
            <a:pPr marL="342900" indent="-342900">
              <a:buFontTx/>
              <a:buChar char="-"/>
            </a:pPr>
            <a:r>
              <a:rPr lang="en-US" sz="1800" dirty="0">
                <a:sym typeface="Wingdings"/>
              </a:rPr>
              <a:t>“South African Post Office”- Case 2014  manipulated data's</a:t>
            </a:r>
          </a:p>
          <a:p>
            <a:pPr marL="342900" indent="-342900">
              <a:buFontTx/>
              <a:buChar char="-"/>
            </a:pPr>
            <a:r>
              <a:rPr lang="en-US" sz="1800" dirty="0">
                <a:sym typeface="Wingdings"/>
              </a:rPr>
              <a:t>President of South African Police  15 years prison</a:t>
            </a:r>
            <a:endParaRPr lang="en-US" sz="1000" dirty="0"/>
          </a:p>
          <a:p>
            <a:pPr marL="342900" indent="-342900">
              <a:buFontTx/>
              <a:buChar char="-"/>
            </a:pPr>
            <a:endParaRPr lang="en-US" sz="1800" dirty="0">
              <a:sym typeface="Wingdings"/>
            </a:endParaRPr>
          </a:p>
          <a:p>
            <a:pPr marL="342900" indent="-342900">
              <a:buFontTx/>
              <a:buChar char="-"/>
            </a:pPr>
            <a:endParaRPr lang="en-US" sz="1800" dirty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51600" y="1315992"/>
            <a:ext cx="7844400" cy="430887"/>
          </a:xfrm>
        </p:spPr>
        <p:txBody>
          <a:bodyPr/>
          <a:lstStyle/>
          <a:p>
            <a:r>
              <a:rPr lang="en-US" sz="2400" dirty="0"/>
              <a:t>Economy Problems &amp; Threats 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pPr>
              <a:defRPr/>
            </a:pPr>
            <a:r>
              <a:rPr lang="de-DE" sz="1100"/>
              <a:t>HNU | Hochschule Neu-Ulm | Florian Fieser 30.04.2015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725236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8"/>
          </p:nvPr>
        </p:nvSpPr>
        <p:spPr>
          <a:xfrm>
            <a:off x="651600" y="2132856"/>
            <a:ext cx="7848000" cy="2362921"/>
          </a:xfrm>
        </p:spPr>
        <p:txBody>
          <a:bodyPr/>
          <a:lstStyle/>
          <a:p>
            <a:r>
              <a:rPr lang="en-US" sz="2000" dirty="0"/>
              <a:t>European settlement in Cape Town in 1652</a:t>
            </a:r>
          </a:p>
          <a:p>
            <a:r>
              <a:rPr lang="en-US" sz="2000" dirty="0"/>
              <a:t>Boer War in 1880 and 1899</a:t>
            </a:r>
          </a:p>
          <a:p>
            <a:r>
              <a:rPr lang="en-US" sz="2000" dirty="0"/>
              <a:t>Apartheid -Group Areas Act(1950)</a:t>
            </a:r>
          </a:p>
          <a:p>
            <a:r>
              <a:rPr lang="en-US" sz="2000" dirty="0"/>
              <a:t>                 -Economic Sanction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9"/>
          </p:nvPr>
        </p:nvSpPr>
        <p:spPr>
          <a:xfrm>
            <a:off x="651600" y="1124744"/>
            <a:ext cx="7848000" cy="720080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/>
              <a:t>The Economic History of South Africa</a:t>
            </a:r>
          </a:p>
          <a:p>
            <a:pPr marL="0" indent="0"/>
            <a:r>
              <a:rPr lang="en-US" dirty="0"/>
              <a:t>1-3  Economy after immigration 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375150"/>
            <a:ext cx="2232248" cy="204787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24" y="4375150"/>
            <a:ext cx="2238375" cy="20478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536762"/>
            <a:ext cx="2447925" cy="186690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</a:t>
            </a:r>
            <a:r>
              <a:rPr lang="de-DE" sz="1000" b="1" dirty="0" err="1">
                <a:solidFill>
                  <a:schemeClr val="bg1"/>
                </a:solidFill>
              </a:rPr>
              <a:t>Hyesoo</a:t>
            </a:r>
            <a:r>
              <a:rPr lang="de-DE" sz="1000" b="1" dirty="0">
                <a:solidFill>
                  <a:schemeClr val="bg1"/>
                </a:solidFill>
              </a:rPr>
              <a:t> Kwon</a:t>
            </a:r>
          </a:p>
        </p:txBody>
      </p:sp>
    </p:spTree>
    <p:extLst>
      <p:ext uri="{BB962C8B-B14F-4D97-AF65-F5344CB8AC3E}">
        <p14:creationId xmlns:p14="http://schemas.microsoft.com/office/powerpoint/2010/main" val="19828137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b="1" dirty="0" err="1"/>
              <a:t>Thanks</a:t>
            </a:r>
            <a:r>
              <a:rPr lang="de-DE" sz="3200" b="1" dirty="0"/>
              <a:t> </a:t>
            </a:r>
            <a:r>
              <a:rPr lang="de-DE" sz="3200" b="1" dirty="0" err="1"/>
              <a:t>for</a:t>
            </a:r>
            <a:r>
              <a:rPr lang="de-DE" sz="3200" b="1" dirty="0"/>
              <a:t> </a:t>
            </a:r>
            <a:r>
              <a:rPr lang="de-DE" sz="3200" b="1" dirty="0" err="1"/>
              <a:t>your</a:t>
            </a:r>
            <a:r>
              <a:rPr lang="de-DE" sz="3200" b="1" dirty="0"/>
              <a:t> </a:t>
            </a:r>
            <a:r>
              <a:rPr lang="de-DE" sz="3200" b="1" dirty="0" err="1"/>
              <a:t>attention</a:t>
            </a:r>
            <a:r>
              <a:rPr lang="de-DE" sz="3200" b="1" dirty="0"/>
              <a:t>!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648000" y="6066000"/>
            <a:ext cx="7848000" cy="531352"/>
          </a:xfrm>
        </p:spPr>
        <p:txBody>
          <a:bodyPr/>
          <a:lstStyle/>
          <a:p>
            <a:r>
              <a:rPr lang="de-DE" b="0" dirty="0" err="1"/>
              <a:t>Hyesoo</a:t>
            </a:r>
            <a:r>
              <a:rPr lang="de-DE" b="0" dirty="0"/>
              <a:t> Kwon, Pascal Schilling, Armindo Correia, Shari Uhlig, Florian Fieser</a:t>
            </a:r>
          </a:p>
        </p:txBody>
      </p:sp>
      <p:pic>
        <p:nvPicPr>
          <p:cNvPr id="5" name="Bildplatzhalter 4" descr="capetown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0" b="16120"/>
          <a:stretch>
            <a:fillRect/>
          </a:stretch>
        </p:blipFill>
        <p:spPr>
          <a:xfrm>
            <a:off x="12342" y="1109632"/>
            <a:ext cx="9144000" cy="2872800"/>
          </a:xfrm>
        </p:spPr>
      </p:pic>
    </p:spTree>
    <p:extLst>
      <p:ext uri="{BB962C8B-B14F-4D97-AF65-F5344CB8AC3E}">
        <p14:creationId xmlns:p14="http://schemas.microsoft.com/office/powerpoint/2010/main" val="1766556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8"/>
          </p:nvPr>
        </p:nvSpPr>
        <p:spPr>
          <a:xfrm>
            <a:off x="651600" y="1916832"/>
            <a:ext cx="7848000" cy="2362921"/>
          </a:xfrm>
        </p:spPr>
        <p:txBody>
          <a:bodyPr/>
          <a:lstStyle/>
          <a:p>
            <a:r>
              <a:rPr lang="en-US" sz="2000" dirty="0"/>
              <a:t>Background</a:t>
            </a:r>
          </a:p>
          <a:p>
            <a:endParaRPr lang="en-US" sz="20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                   </a:t>
            </a:r>
          </a:p>
          <a:p>
            <a:r>
              <a:rPr lang="en-US" dirty="0"/>
              <a:t>*HDI: Historically Disadvantaged Individuals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dirty="0"/>
              <a:t>The Economic History of South Africa</a:t>
            </a:r>
          </a:p>
          <a:p>
            <a:pPr marL="0" indent="0"/>
            <a:r>
              <a:rPr lang="en-US" dirty="0"/>
              <a:t>1-4  Black Economy Empowerment</a:t>
            </a:r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1230727336"/>
              </p:ext>
            </p:extLst>
          </p:nvPr>
        </p:nvGraphicFramePr>
        <p:xfrm>
          <a:off x="481947" y="18448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그림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744" y="180674"/>
            <a:ext cx="3043808" cy="275577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241" y="4725144"/>
            <a:ext cx="4148311" cy="162587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</a:t>
            </a:r>
            <a:r>
              <a:rPr lang="de-DE" sz="1000" b="1" dirty="0" err="1">
                <a:solidFill>
                  <a:schemeClr val="bg1"/>
                </a:solidFill>
              </a:rPr>
              <a:t>Hyesoo</a:t>
            </a:r>
            <a:r>
              <a:rPr lang="de-DE" sz="1000" b="1" dirty="0">
                <a:solidFill>
                  <a:schemeClr val="bg1"/>
                </a:solidFill>
              </a:rPr>
              <a:t> Kwon</a:t>
            </a:r>
          </a:p>
        </p:txBody>
      </p:sp>
    </p:spTree>
    <p:extLst>
      <p:ext uri="{BB962C8B-B14F-4D97-AF65-F5344CB8AC3E}">
        <p14:creationId xmlns:p14="http://schemas.microsoft.com/office/powerpoint/2010/main" val="58089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8"/>
          </p:nvPr>
        </p:nvSpPr>
        <p:spPr>
          <a:xfrm>
            <a:off x="651600" y="1052736"/>
            <a:ext cx="7848000" cy="2362921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sz="2000" b="1" dirty="0"/>
              <a:t>The Economic History of South Africa</a:t>
            </a:r>
          </a:p>
          <a:p>
            <a:pPr marL="0" indent="0"/>
            <a:r>
              <a:rPr lang="en-US" sz="2000" b="1" dirty="0"/>
              <a:t>1-4  Black Economy Empowerment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93458"/>
            <a:ext cx="4572000" cy="4134208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74" y="2060848"/>
            <a:ext cx="2551509" cy="4134208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</a:t>
            </a:r>
            <a:r>
              <a:rPr lang="de-DE" sz="1000" b="1" dirty="0" err="1">
                <a:solidFill>
                  <a:schemeClr val="bg1"/>
                </a:solidFill>
              </a:rPr>
              <a:t>Hyesoo</a:t>
            </a:r>
            <a:r>
              <a:rPr lang="de-DE" sz="1000" b="1" dirty="0">
                <a:solidFill>
                  <a:schemeClr val="bg1"/>
                </a:solidFill>
              </a:rPr>
              <a:t> Kwon</a:t>
            </a:r>
          </a:p>
        </p:txBody>
      </p:sp>
    </p:spTree>
    <p:extLst>
      <p:ext uri="{BB962C8B-B14F-4D97-AF65-F5344CB8AC3E}">
        <p14:creationId xmlns:p14="http://schemas.microsoft.com/office/powerpoint/2010/main" val="3361057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8"/>
          </p:nvPr>
        </p:nvSpPr>
        <p:spPr>
          <a:xfrm>
            <a:off x="651600" y="980728"/>
            <a:ext cx="7848000" cy="2362921"/>
          </a:xfrm>
        </p:spPr>
        <p:txBody>
          <a:bodyPr/>
          <a:lstStyle/>
          <a:p>
            <a:r>
              <a:rPr lang="en-US" sz="2000" b="1" dirty="0"/>
              <a:t>The Economic History of South Africa</a:t>
            </a:r>
          </a:p>
          <a:p>
            <a:r>
              <a:rPr lang="en-US" sz="2000" b="1" dirty="0"/>
              <a:t>1-4  Black Economy Empowerment</a:t>
            </a: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362139"/>
              </p:ext>
            </p:extLst>
          </p:nvPr>
        </p:nvGraphicFramePr>
        <p:xfrm>
          <a:off x="647999" y="1951569"/>
          <a:ext cx="7527625" cy="421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8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Process of Promotion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1994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National</a:t>
                      </a:r>
                      <a:r>
                        <a:rPr lang="ko-KR" altLang="en-US" sz="1400" dirty="0"/>
                        <a:t> </a:t>
                      </a:r>
                      <a:r>
                        <a:rPr lang="en-US" altLang="ko-KR" sz="1400" dirty="0"/>
                        <a:t>Economic,</a:t>
                      </a:r>
                      <a:r>
                        <a:rPr lang="en-US" altLang="ko-KR" sz="1400" baseline="0" dirty="0"/>
                        <a:t> Development and </a:t>
                      </a:r>
                      <a:r>
                        <a:rPr lang="en-US" altLang="ko-KR" sz="1400" baseline="0" dirty="0" err="1"/>
                        <a:t>Labour</a:t>
                      </a:r>
                      <a:r>
                        <a:rPr lang="en-US" altLang="ko-KR" sz="1400" baseline="0" dirty="0"/>
                        <a:t> Council Act 35 of 1994</a:t>
                      </a: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1995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err="1"/>
                        <a:t>Labour</a:t>
                      </a:r>
                      <a:r>
                        <a:rPr lang="en-US" altLang="ko-KR" sz="1400" dirty="0"/>
                        <a:t> Relations</a:t>
                      </a:r>
                      <a:r>
                        <a:rPr lang="en-US" altLang="ko-KR" sz="1400" baseline="0" dirty="0"/>
                        <a:t> Act 66 of 1995</a:t>
                      </a: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1996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New constitution (</a:t>
                      </a:r>
                      <a:r>
                        <a:rPr lang="en-US" altLang="ko-KR" sz="1400"/>
                        <a:t>the second </a:t>
                      </a:r>
                      <a:r>
                        <a:rPr lang="en-US" altLang="ko-KR" sz="1400" dirty="0"/>
                        <a:t>clause of article</a:t>
                      </a:r>
                      <a:r>
                        <a:rPr lang="en-US" altLang="ko-KR" sz="1400" baseline="0" dirty="0"/>
                        <a:t> 217:Preferential purchase for Black)</a:t>
                      </a:r>
                    </a:p>
                    <a:p>
                      <a:pPr latinLnBrk="1"/>
                      <a:r>
                        <a:rPr lang="en-US" altLang="ko-KR" sz="1400" baseline="0" dirty="0"/>
                        <a:t>Green Paper for the equality of employment and career</a:t>
                      </a:r>
                    </a:p>
                    <a:p>
                      <a:pPr latinLnBrk="1"/>
                      <a:r>
                        <a:rPr lang="en-US" altLang="ko-KR" sz="1400" baseline="0" dirty="0"/>
                        <a:t>National Small Business Act 102 of 1997</a:t>
                      </a: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1997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Employment Equality Bill</a:t>
                      </a: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1999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Employment Equality Act 55</a:t>
                      </a:r>
                      <a:r>
                        <a:rPr lang="en-US" altLang="ko-KR" sz="1400" baseline="0" dirty="0"/>
                        <a:t> of 1998</a:t>
                      </a:r>
                    </a:p>
                    <a:p>
                      <a:pPr latinLnBrk="1"/>
                      <a:r>
                        <a:rPr lang="en-US" altLang="ko-KR" sz="1400" baseline="0" dirty="0"/>
                        <a:t>National Empowerment Fund Act 105 of 1998</a:t>
                      </a: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2000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Preferential</a:t>
                      </a:r>
                      <a:r>
                        <a:rPr lang="en-US" altLang="ko-KR" sz="1400" baseline="0" dirty="0"/>
                        <a:t> Procurement Policy Framework Act 5 of 2000</a:t>
                      </a: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2003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Broad-Based</a:t>
                      </a:r>
                      <a:r>
                        <a:rPr lang="en-US" altLang="ko-KR" sz="1400" baseline="0" dirty="0"/>
                        <a:t> Black Economy Empowerment Act 53 of 2003</a:t>
                      </a: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2004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aseline="0" dirty="0"/>
                        <a:t>A draft bill of Codes of Good Practice  </a:t>
                      </a: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2007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/>
                        <a:t>Implement of</a:t>
                      </a:r>
                      <a:r>
                        <a:rPr lang="en-US" altLang="ko-KR" sz="1400" baseline="0" dirty="0"/>
                        <a:t> </a:t>
                      </a:r>
                      <a:r>
                        <a:rPr lang="en-US" altLang="ko-KR" sz="1400" dirty="0"/>
                        <a:t>Codes of Good</a:t>
                      </a:r>
                      <a:r>
                        <a:rPr lang="en-US" altLang="ko-KR" sz="1400" baseline="0" dirty="0"/>
                        <a:t> Practice</a:t>
                      </a: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</a:t>
            </a:r>
            <a:r>
              <a:rPr lang="de-DE" sz="1000" b="1" dirty="0" err="1">
                <a:solidFill>
                  <a:schemeClr val="bg1"/>
                </a:solidFill>
              </a:rPr>
              <a:t>Hyesoo</a:t>
            </a:r>
            <a:r>
              <a:rPr lang="de-DE" sz="1000" b="1" dirty="0">
                <a:solidFill>
                  <a:schemeClr val="bg1"/>
                </a:solidFill>
              </a:rPr>
              <a:t> Kwon</a:t>
            </a:r>
          </a:p>
        </p:txBody>
      </p:sp>
    </p:spTree>
    <p:extLst>
      <p:ext uri="{BB962C8B-B14F-4D97-AF65-F5344CB8AC3E}">
        <p14:creationId xmlns:p14="http://schemas.microsoft.com/office/powerpoint/2010/main" val="2381401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8"/>
          </p:nvPr>
        </p:nvSpPr>
        <p:spPr>
          <a:xfrm>
            <a:off x="651600" y="2132856"/>
            <a:ext cx="7848000" cy="2362921"/>
          </a:xfrm>
        </p:spPr>
        <p:txBody>
          <a:bodyPr/>
          <a:lstStyle/>
          <a:p>
            <a:r>
              <a:rPr lang="en-US" altLang="ko-KR" dirty="0"/>
              <a:t>1. </a:t>
            </a:r>
            <a:r>
              <a:rPr lang="en-US" dirty="0"/>
              <a:t>Framework for the Measurement</a:t>
            </a:r>
          </a:p>
          <a:p>
            <a:r>
              <a:rPr lang="en-US" dirty="0"/>
              <a:t>2. Measurement of the Ownership Element</a:t>
            </a:r>
          </a:p>
          <a:p>
            <a:r>
              <a:rPr lang="en-US" dirty="0"/>
              <a:t>3. Measurement of the Control Element</a:t>
            </a:r>
          </a:p>
          <a:p>
            <a:r>
              <a:rPr lang="en-US" dirty="0"/>
              <a:t>4. Measurement of the Employment Equity Element</a:t>
            </a:r>
          </a:p>
          <a:p>
            <a:r>
              <a:rPr lang="en-US" dirty="0"/>
              <a:t>5. Measurement of the Skills Development Element</a:t>
            </a:r>
          </a:p>
          <a:p>
            <a:r>
              <a:rPr lang="en-US" dirty="0"/>
              <a:t>6. Measurement of the Preferential Procurement Element</a:t>
            </a:r>
          </a:p>
          <a:p>
            <a:r>
              <a:rPr lang="en-US" dirty="0"/>
              <a:t>7. Measurement of the Enterprise Development Element</a:t>
            </a:r>
          </a:p>
          <a:p>
            <a:r>
              <a:rPr lang="en-US" dirty="0"/>
              <a:t>8. Measurement of the Socio-economic Development Element</a:t>
            </a:r>
          </a:p>
          <a:p>
            <a:r>
              <a:rPr lang="en-US" dirty="0"/>
              <a:t>9. Measurement of Qualifying Small Enterprise</a:t>
            </a:r>
          </a:p>
          <a:p>
            <a:endParaRPr lang="en-US" dirty="0"/>
          </a:p>
          <a:p>
            <a:r>
              <a:rPr lang="en-US" altLang="ko-KR" dirty="0"/>
              <a:t>(General status of South Africa, 2011.6, Ministry of Foreign Affairs, South Korea)</a:t>
            </a:r>
          </a:p>
          <a:p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9"/>
          </p:nvPr>
        </p:nvSpPr>
        <p:spPr>
          <a:xfrm>
            <a:off x="651600" y="1412776"/>
            <a:ext cx="7848000" cy="396000"/>
          </a:xfrm>
        </p:spPr>
        <p:txBody>
          <a:bodyPr/>
          <a:lstStyle/>
          <a:p>
            <a:r>
              <a:rPr lang="en-US" dirty="0"/>
              <a:t>The Economic History of South Africa</a:t>
            </a:r>
          </a:p>
          <a:p>
            <a:r>
              <a:rPr lang="en-US" dirty="0"/>
              <a:t>1-4  Black Economy Empowerment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51520" y="6549110"/>
            <a:ext cx="82444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000" b="1" dirty="0">
                <a:solidFill>
                  <a:schemeClr val="bg1"/>
                </a:solidFill>
              </a:rPr>
              <a:t>HNU | Hochschule Neu-Ulm | Prof. Dr. </a:t>
            </a:r>
            <a:r>
              <a:rPr lang="de-DE" sz="1000" b="1" dirty="0" err="1">
                <a:solidFill>
                  <a:schemeClr val="bg1"/>
                </a:solidFill>
              </a:rPr>
              <a:t>Botskor</a:t>
            </a:r>
            <a:r>
              <a:rPr lang="de-DE" sz="1000" b="1" dirty="0">
                <a:solidFill>
                  <a:schemeClr val="bg1"/>
                </a:solidFill>
              </a:rPr>
              <a:t> | International Management | BWL | </a:t>
            </a:r>
            <a:r>
              <a:rPr lang="de-DE" sz="1000" b="1" dirty="0" err="1">
                <a:solidFill>
                  <a:schemeClr val="bg1"/>
                </a:solidFill>
              </a:rPr>
              <a:t>SoSe</a:t>
            </a:r>
            <a:r>
              <a:rPr lang="de-DE" sz="1000" b="1" dirty="0">
                <a:solidFill>
                  <a:schemeClr val="bg1"/>
                </a:solidFill>
              </a:rPr>
              <a:t> 2015 | </a:t>
            </a:r>
            <a:r>
              <a:rPr lang="de-DE" sz="1000" b="1" dirty="0" err="1">
                <a:solidFill>
                  <a:schemeClr val="bg1"/>
                </a:solidFill>
              </a:rPr>
              <a:t>Hyesoo</a:t>
            </a:r>
            <a:r>
              <a:rPr lang="de-DE" sz="1000" b="1" dirty="0">
                <a:solidFill>
                  <a:schemeClr val="bg1"/>
                </a:solidFill>
              </a:rPr>
              <a:t> Kwon</a:t>
            </a:r>
          </a:p>
        </p:txBody>
      </p:sp>
    </p:spTree>
    <p:extLst>
      <p:ext uri="{BB962C8B-B14F-4D97-AF65-F5344CB8AC3E}">
        <p14:creationId xmlns:p14="http://schemas.microsoft.com/office/powerpoint/2010/main" val="357911004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-PPT-Template">
  <a:themeElements>
    <a:clrScheme name="HNU">
      <a:dk1>
        <a:srgbClr val="00001A"/>
      </a:dk1>
      <a:lt1>
        <a:sysClr val="window" lastClr="FFFFFF"/>
      </a:lt1>
      <a:dk2>
        <a:srgbClr val="003883"/>
      </a:dk2>
      <a:lt2>
        <a:srgbClr val="F8EF8B"/>
      </a:lt2>
      <a:accent1>
        <a:srgbClr val="5185C0"/>
      </a:accent1>
      <a:accent2>
        <a:srgbClr val="F1E400"/>
      </a:accent2>
      <a:accent3>
        <a:srgbClr val="A05598"/>
      </a:accent3>
      <a:accent4>
        <a:srgbClr val="CDCD00"/>
      </a:accent4>
      <a:accent5>
        <a:srgbClr val="E64687"/>
      </a:accent5>
      <a:accent6>
        <a:srgbClr val="F8EF8B"/>
      </a:accent6>
      <a:hlink>
        <a:srgbClr val="4955A3"/>
      </a:hlink>
      <a:folHlink>
        <a:srgbClr val="A05598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FINAL-PPT-Template</Template>
  <TotalTime>0</TotalTime>
  <Words>1954</Words>
  <Application>Microsoft Office PowerPoint</Application>
  <PresentationFormat>Bildschirmpräsentation (4:3)</PresentationFormat>
  <Paragraphs>405</Paragraphs>
  <Slides>50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50</vt:i4>
      </vt:variant>
    </vt:vector>
  </HeadingPairs>
  <TitlesOfParts>
    <vt:vector size="57" baseType="lpstr">
      <vt:lpstr>굴림</vt:lpstr>
      <vt:lpstr>MS PGothic</vt:lpstr>
      <vt:lpstr>Arial</vt:lpstr>
      <vt:lpstr>Calibri</vt:lpstr>
      <vt:lpstr>Lucida Grande</vt:lpstr>
      <vt:lpstr>Wingdings</vt:lpstr>
      <vt:lpstr>FINAL-PPT-Template</vt:lpstr>
      <vt:lpstr>PowerPoint-Präsentation</vt:lpstr>
      <vt:lpstr>PowerPoint-Präsentation</vt:lpstr>
      <vt:lpstr>1. The Economic History of South Africa 1-1 General Status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Present Economy</vt:lpstr>
      <vt:lpstr>PowerPoint-Präsentation</vt:lpstr>
      <vt:lpstr>1. Facts</vt:lpstr>
      <vt:lpstr>2. Trade</vt:lpstr>
      <vt:lpstr>3. GDP</vt:lpstr>
      <vt:lpstr>3. GDP</vt:lpstr>
      <vt:lpstr>4. Manufacturing industry</vt:lpstr>
      <vt:lpstr>5. Mining industry</vt:lpstr>
      <vt:lpstr>6. Electricity</vt:lpstr>
      <vt:lpstr>7. Infrastructure</vt:lpstr>
      <vt:lpstr>8. Education</vt:lpstr>
      <vt:lpstr>Political importance of tribes</vt:lpstr>
      <vt:lpstr>PowerPoint-Präsentation</vt:lpstr>
      <vt:lpstr>PowerPoint-Präsentation</vt:lpstr>
      <vt:lpstr>PowerPoint-Präsentation</vt:lpstr>
      <vt:lpstr>PowerPoint-Präsentation</vt:lpstr>
      <vt:lpstr>Future Opportunities</vt:lpstr>
      <vt:lpstr>PowerPoint-Präsentation</vt:lpstr>
      <vt:lpstr>PowerPoint-Präsentation</vt:lpstr>
      <vt:lpstr>PowerPoint-Präsentation</vt:lpstr>
      <vt:lpstr>2. Trade</vt:lpstr>
      <vt:lpstr>3. Mining industry</vt:lpstr>
      <vt:lpstr>4. Raw materials</vt:lpstr>
      <vt:lpstr>5. Energy</vt:lpstr>
      <vt:lpstr>6. Infrastructure</vt:lpstr>
      <vt:lpstr>7. Tourism</vt:lpstr>
      <vt:lpstr>8. National development plan</vt:lpstr>
      <vt:lpstr>Problems &amp; Threats</vt:lpstr>
      <vt:lpstr>PowerPoint-Präsentation</vt:lpstr>
      <vt:lpstr>Bad Future of social inequality</vt:lpstr>
      <vt:lpstr>PowerPoint-Präsentation</vt:lpstr>
      <vt:lpstr>PowerPoint-Präsentation</vt:lpstr>
      <vt:lpstr>AIDS- Problem</vt:lpstr>
      <vt:lpstr>HIV Prevalence in South Africa 2014</vt:lpstr>
      <vt:lpstr>Crime Problem in South Africa</vt:lpstr>
      <vt:lpstr>World Crime Index 2015                                No. 4/147</vt:lpstr>
      <vt:lpstr>Crime Problem in South Africa</vt:lpstr>
      <vt:lpstr>Economy Problems &amp; Threats </vt:lpstr>
      <vt:lpstr>Deindustrialization</vt:lpstr>
      <vt:lpstr>Economy Problems &amp; Threats </vt:lpstr>
      <vt:lpstr>Thanks for your attention!</vt:lpstr>
    </vt:vector>
  </TitlesOfParts>
  <Company>Hochschule Neu-Ulm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Kormann, Julia Prof. Dr.</dc:creator>
  <cp:lastModifiedBy>Ivan Botskor</cp:lastModifiedBy>
  <cp:revision>305</cp:revision>
  <cp:lastPrinted>2014-11-19T17:15:03Z</cp:lastPrinted>
  <dcterms:created xsi:type="dcterms:W3CDTF">2013-07-04T13:05:41Z</dcterms:created>
  <dcterms:modified xsi:type="dcterms:W3CDTF">2017-11-15T19:18:23Z</dcterms:modified>
</cp:coreProperties>
</file>