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309" r:id="rId2"/>
    <p:sldId id="264" r:id="rId3"/>
    <p:sldId id="265" r:id="rId4"/>
    <p:sldId id="266" r:id="rId5"/>
    <p:sldId id="267" r:id="rId6"/>
    <p:sldId id="268" r:id="rId7"/>
    <p:sldId id="284" r:id="rId8"/>
    <p:sldId id="291" r:id="rId9"/>
    <p:sldId id="269" r:id="rId10"/>
    <p:sldId id="270" r:id="rId11"/>
    <p:sldId id="281" r:id="rId12"/>
    <p:sldId id="282" r:id="rId13"/>
    <p:sldId id="289" r:id="rId14"/>
    <p:sldId id="292" r:id="rId15"/>
    <p:sldId id="294" r:id="rId16"/>
    <p:sldId id="287" r:id="rId17"/>
    <p:sldId id="283" r:id="rId18"/>
    <p:sldId id="293" r:id="rId19"/>
    <p:sldId id="271" r:id="rId20"/>
    <p:sldId id="272" r:id="rId21"/>
    <p:sldId id="290" r:id="rId22"/>
    <p:sldId id="307" r:id="rId23"/>
    <p:sldId id="288" r:id="rId24"/>
    <p:sldId id="286" r:id="rId25"/>
    <p:sldId id="295" r:id="rId26"/>
    <p:sldId id="296" r:id="rId27"/>
    <p:sldId id="274" r:id="rId28"/>
    <p:sldId id="299" r:id="rId29"/>
    <p:sldId id="298" r:id="rId30"/>
    <p:sldId id="279" r:id="rId31"/>
    <p:sldId id="308" r:id="rId32"/>
    <p:sldId id="280" r:id="rId33"/>
    <p:sldId id="276" r:id="rId34"/>
    <p:sldId id="301" r:id="rId35"/>
    <p:sldId id="302" r:id="rId36"/>
    <p:sldId id="304" r:id="rId37"/>
    <p:sldId id="303" r:id="rId38"/>
    <p:sldId id="306" r:id="rId39"/>
  </p:sldIdLst>
  <p:sldSz cx="9144000" cy="6858000" type="screen4x3"/>
  <p:notesSz cx="6858000" cy="9144000"/>
  <p:custDataLst>
    <p:tags r:id="rId41"/>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53" autoAdjust="0"/>
    <p:restoredTop sz="94660"/>
  </p:normalViewPr>
  <p:slideViewPr>
    <p:cSldViewPr>
      <p:cViewPr varScale="1">
        <p:scale>
          <a:sx n="78" d="100"/>
          <a:sy n="78" d="100"/>
        </p:scale>
        <p:origin x="83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oleObject" Target="Mappe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ppe1" TargetMode="Externa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de-DE"/>
          </a:p>
        </c:rich>
      </c:tx>
      <c:overlay val="1"/>
    </c:title>
    <c:autoTitleDeleted val="0"/>
    <c:plotArea>
      <c:layout/>
      <c:barChart>
        <c:barDir val="col"/>
        <c:grouping val="stacked"/>
        <c:varyColors val="0"/>
        <c:ser>
          <c:idx val="0"/>
          <c:order val="0"/>
          <c:tx>
            <c:strRef>
              <c:f>Sheet1!$B$1</c:f>
              <c:strCache>
                <c:ptCount val="1"/>
                <c:pt idx="0">
                  <c:v>Cars</c:v>
                </c:pt>
              </c:strCache>
            </c:strRef>
          </c:tx>
          <c:spPr>
            <a:solidFill>
              <a:srgbClr val="2875DD"/>
            </a:solidFill>
            <a:ln>
              <a:solidFill>
                <a:srgbClr val="2875DD"/>
              </a:solidFill>
            </a:ln>
            <a:effectLst/>
          </c:spPr>
          <c:invertIfNegative val="0"/>
          <c:dLbls>
            <c:dLbl>
              <c:idx val="0"/>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0-EF45-48B4-A415-7C893967FC53}"/>
                </c:ext>
              </c:extLst>
            </c:dLbl>
            <c:dLbl>
              <c:idx val="1"/>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1-EF45-48B4-A415-7C893967FC53}"/>
                </c:ext>
              </c:extLst>
            </c:dLbl>
            <c:dLbl>
              <c:idx val="2"/>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2-EF45-48B4-A415-7C893967FC53}"/>
                </c:ext>
              </c:extLst>
            </c:dLbl>
            <c:dLbl>
              <c:idx val="3"/>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3-EF45-48B4-A415-7C893967FC53}"/>
                </c:ext>
              </c:extLst>
            </c:dLbl>
            <c:dLbl>
              <c:idx val="4"/>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4-EF45-48B4-A415-7C893967FC53}"/>
                </c:ext>
              </c:extLst>
            </c:dLbl>
            <c:dLbl>
              <c:idx val="5"/>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5-EF45-48B4-A415-7C893967FC53}"/>
                </c:ext>
              </c:extLst>
            </c:dLbl>
            <c:dLbl>
              <c:idx val="6"/>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6-EF45-48B4-A415-7C893967FC53}"/>
                </c:ext>
              </c:extLst>
            </c:dLbl>
            <c:dLbl>
              <c:idx val="7"/>
              <c:numFmt formatCode="#,##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7-EF45-48B4-A415-7C893967FC53}"/>
                </c:ext>
              </c:extLst>
            </c:dLbl>
            <c:dLbl>
              <c:idx val="8"/>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8-EF45-48B4-A415-7C893967FC53}"/>
                </c:ext>
              </c:extLst>
            </c:dLbl>
            <c:dLbl>
              <c:idx val="9"/>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9-EF45-48B4-A415-7C893967FC53}"/>
                </c:ext>
              </c:extLst>
            </c:dLbl>
            <c:dLbl>
              <c:idx val="10"/>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A-EF45-48B4-A415-7C893967FC53}"/>
                </c:ext>
              </c:extLst>
            </c:dLbl>
            <c:dLbl>
              <c:idx val="11"/>
              <c:numFmt formatCode="#,##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B-EF45-48B4-A415-7C893967FC53}"/>
                </c:ext>
              </c:extLst>
            </c:dLbl>
            <c:dLbl>
              <c:idx val="12"/>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C-EF45-48B4-A415-7C893967FC53}"/>
                </c:ext>
              </c:extLst>
            </c:dLbl>
            <c:dLbl>
              <c:idx val="13"/>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D-EF45-48B4-A415-7C893967FC53}"/>
                </c:ext>
              </c:extLst>
            </c:dLbl>
            <c:dLbl>
              <c:idx val="14"/>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E-EF45-48B4-A415-7C893967FC53}"/>
                </c:ext>
              </c:extLst>
            </c:dLbl>
            <c:dLbl>
              <c:idx val="15"/>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F-EF45-48B4-A415-7C893967FC53}"/>
                </c:ext>
              </c:extLst>
            </c:dLbl>
            <c:spPr>
              <a:noFill/>
              <a:ln>
                <a:noFill/>
              </a:ln>
              <a:effectLst/>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Sheet1!$A$2:$A$17</c:f>
              <c:numCache>
                <c:formatCode>General</c:formatCode>
                <c:ptCount val="16"/>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numCache>
            </c:numRef>
          </c:cat>
          <c:val>
            <c:numRef>
              <c:f>Sheet1!$B$2:$B$17</c:f>
              <c:numCache>
                <c:formatCode>General</c:formatCode>
                <c:ptCount val="16"/>
                <c:pt idx="0">
                  <c:v>41.22</c:v>
                </c:pt>
                <c:pt idx="1">
                  <c:v>39.83</c:v>
                </c:pt>
                <c:pt idx="2">
                  <c:v>41.36</c:v>
                </c:pt>
                <c:pt idx="3">
                  <c:v>41.97</c:v>
                </c:pt>
                <c:pt idx="4">
                  <c:v>44.55</c:v>
                </c:pt>
                <c:pt idx="5">
                  <c:v>47.05</c:v>
                </c:pt>
                <c:pt idx="6">
                  <c:v>49.92</c:v>
                </c:pt>
                <c:pt idx="7">
                  <c:v>53.2</c:v>
                </c:pt>
                <c:pt idx="8">
                  <c:v>52.84</c:v>
                </c:pt>
                <c:pt idx="9">
                  <c:v>47.77</c:v>
                </c:pt>
                <c:pt idx="10">
                  <c:v>58.24</c:v>
                </c:pt>
                <c:pt idx="11">
                  <c:v>59.9</c:v>
                </c:pt>
                <c:pt idx="12">
                  <c:v>63.07</c:v>
                </c:pt>
                <c:pt idx="13">
                  <c:v>65.44</c:v>
                </c:pt>
                <c:pt idx="14">
                  <c:v>67.53</c:v>
                </c:pt>
                <c:pt idx="15">
                  <c:v>68.56</c:v>
                </c:pt>
              </c:numCache>
            </c:numRef>
          </c:val>
          <c:extLst>
            <c:ext xmlns:c16="http://schemas.microsoft.com/office/drawing/2014/chart" uri="{C3380CC4-5D6E-409C-BE32-E72D297353CC}">
              <c16:uniqueId val="{00000010-EF45-48B4-A415-7C893967FC53}"/>
            </c:ext>
          </c:extLst>
        </c:ser>
        <c:ser>
          <c:idx val="1"/>
          <c:order val="1"/>
          <c:tx>
            <c:strRef>
              <c:f>Sheet1!$C$1</c:f>
              <c:strCache>
                <c:ptCount val="1"/>
                <c:pt idx="0">
                  <c:v>Commercial vehicles</c:v>
                </c:pt>
              </c:strCache>
            </c:strRef>
          </c:tx>
          <c:spPr>
            <a:solidFill>
              <a:srgbClr val="0F283E"/>
            </a:solidFill>
            <a:ln>
              <a:solidFill>
                <a:srgbClr val="0F283E"/>
              </a:solidFill>
            </a:ln>
            <a:effectLst/>
          </c:spPr>
          <c:invertIfNegative val="0"/>
          <c:dLbls>
            <c:dLbl>
              <c:idx val="0"/>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11-EF45-48B4-A415-7C893967FC53}"/>
                </c:ext>
              </c:extLst>
            </c:dLbl>
            <c:dLbl>
              <c:idx val="1"/>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12-EF45-48B4-A415-7C893967FC53}"/>
                </c:ext>
              </c:extLst>
            </c:dLbl>
            <c:dLbl>
              <c:idx val="2"/>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13-EF45-48B4-A415-7C893967FC53}"/>
                </c:ext>
              </c:extLst>
            </c:dLbl>
            <c:dLbl>
              <c:idx val="3"/>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14-EF45-48B4-A415-7C893967FC53}"/>
                </c:ext>
              </c:extLst>
            </c:dLbl>
            <c:dLbl>
              <c:idx val="4"/>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15-EF45-48B4-A415-7C893967FC53}"/>
                </c:ext>
              </c:extLst>
            </c:dLbl>
            <c:dLbl>
              <c:idx val="5"/>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16-EF45-48B4-A415-7C893967FC53}"/>
                </c:ext>
              </c:extLst>
            </c:dLbl>
            <c:dLbl>
              <c:idx val="6"/>
              <c:numFmt formatCode="#,##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17-EF45-48B4-A415-7C893967FC53}"/>
                </c:ext>
              </c:extLst>
            </c:dLbl>
            <c:dLbl>
              <c:idx val="7"/>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18-EF45-48B4-A415-7C893967FC53}"/>
                </c:ext>
              </c:extLst>
            </c:dLbl>
            <c:dLbl>
              <c:idx val="8"/>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19-EF45-48B4-A415-7C893967FC53}"/>
                </c:ext>
              </c:extLst>
            </c:dLbl>
            <c:dLbl>
              <c:idx val="9"/>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1A-EF45-48B4-A415-7C893967FC53}"/>
                </c:ext>
              </c:extLst>
            </c:dLbl>
            <c:dLbl>
              <c:idx val="10"/>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1B-EF45-48B4-A415-7C893967FC53}"/>
                </c:ext>
              </c:extLst>
            </c:dLbl>
            <c:dLbl>
              <c:idx val="11"/>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1C-EF45-48B4-A415-7C893967FC53}"/>
                </c:ext>
              </c:extLst>
            </c:dLbl>
            <c:dLbl>
              <c:idx val="12"/>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1D-EF45-48B4-A415-7C893967FC53}"/>
                </c:ext>
              </c:extLst>
            </c:dLbl>
            <c:dLbl>
              <c:idx val="13"/>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1E-EF45-48B4-A415-7C893967FC53}"/>
                </c:ext>
              </c:extLst>
            </c:dLbl>
            <c:dLbl>
              <c:idx val="14"/>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1F-EF45-48B4-A415-7C893967FC53}"/>
                </c:ext>
              </c:extLst>
            </c:dLbl>
            <c:dLbl>
              <c:idx val="15"/>
              <c:numFmt formatCode="#,##0.00" sourceLinked="0"/>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20-EF45-48B4-A415-7C893967FC53}"/>
                </c:ext>
              </c:extLst>
            </c:dLbl>
            <c:spPr>
              <a:noFill/>
              <a:ln>
                <a:noFill/>
              </a:ln>
              <a:effectLst/>
            </c:spPr>
            <c:txPr>
              <a:bodyPr/>
              <a:lstStyle/>
              <a:p>
                <a:pPr>
                  <a:defRPr sz="800" b="0">
                    <a:solidFill>
                      <a:srgbClr val="FFFFFF"/>
                    </a:solidFill>
                    <a:effectLst>
                      <a:outerShdw dist="38100" dir="2700000">
                        <a:srgbClr val="4F4F4F"/>
                      </a:outerShdw>
                    </a:effectLst>
                    <a:latin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Sheet1!$A$2:$A$17</c:f>
              <c:numCache>
                <c:formatCode>General</c:formatCode>
                <c:ptCount val="16"/>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numCache>
            </c:numRef>
          </c:cat>
          <c:val>
            <c:numRef>
              <c:f>Sheet1!$C$2:$C$17</c:f>
              <c:numCache>
                <c:formatCode>General</c:formatCode>
                <c:ptCount val="16"/>
                <c:pt idx="0">
                  <c:v>17.170000000000002</c:v>
                </c:pt>
                <c:pt idx="1">
                  <c:v>16.48</c:v>
                </c:pt>
                <c:pt idx="2">
                  <c:v>17.64</c:v>
                </c:pt>
                <c:pt idx="3">
                  <c:v>18.690000000000001</c:v>
                </c:pt>
                <c:pt idx="4">
                  <c:v>19.940000000000001</c:v>
                </c:pt>
                <c:pt idx="5">
                  <c:v>19.670000000000002</c:v>
                </c:pt>
                <c:pt idx="6">
                  <c:v>19.3</c:v>
                </c:pt>
                <c:pt idx="7">
                  <c:v>20.059999999999999</c:v>
                </c:pt>
                <c:pt idx="8">
                  <c:v>17.89</c:v>
                </c:pt>
                <c:pt idx="9">
                  <c:v>13.99</c:v>
                </c:pt>
                <c:pt idx="10">
                  <c:v>19.34</c:v>
                </c:pt>
                <c:pt idx="11">
                  <c:v>19.920000000000002</c:v>
                </c:pt>
                <c:pt idx="12">
                  <c:v>21.17</c:v>
                </c:pt>
                <c:pt idx="13">
                  <c:v>21.86</c:v>
                </c:pt>
                <c:pt idx="14">
                  <c:v>22.22</c:v>
                </c:pt>
                <c:pt idx="15">
                  <c:v>22.12</c:v>
                </c:pt>
              </c:numCache>
            </c:numRef>
          </c:val>
          <c:extLst>
            <c:ext xmlns:c16="http://schemas.microsoft.com/office/drawing/2014/chart" uri="{C3380CC4-5D6E-409C-BE32-E72D297353CC}">
              <c16:uniqueId val="{00000021-EF45-48B4-A415-7C893967FC53}"/>
            </c:ext>
          </c:extLst>
        </c:ser>
        <c:dLbls>
          <c:showLegendKey val="0"/>
          <c:showVal val="0"/>
          <c:showCatName val="0"/>
          <c:showSerName val="0"/>
          <c:showPercent val="0"/>
          <c:showBubbleSize val="0"/>
        </c:dLbls>
        <c:gapWidth val="80"/>
        <c:overlap val="100"/>
        <c:axId val="67451136"/>
        <c:axId val="66437120"/>
      </c:barChart>
      <c:catAx>
        <c:axId val="67451136"/>
        <c:scaling>
          <c:orientation val="minMax"/>
        </c:scaling>
        <c:delete val="0"/>
        <c:axPos val="b"/>
        <c:numFmt formatCode="General" sourceLinked="1"/>
        <c:majorTickMark val="none"/>
        <c:minorTickMark val="none"/>
        <c:tickLblPos val="low"/>
        <c:spPr>
          <a:ln w="25400">
            <a:solidFill>
              <a:srgbClr val="2F2F2F"/>
            </a:solidFill>
          </a:ln>
          <a:effectLst/>
        </c:spPr>
        <c:txPr>
          <a:bodyPr/>
          <a:lstStyle/>
          <a:p>
            <a:pPr>
              <a:defRPr sz="800" b="0">
                <a:solidFill>
                  <a:srgbClr val="4F4F4F"/>
                </a:solidFill>
                <a:effectLst/>
                <a:latin typeface="Arial"/>
              </a:defRPr>
            </a:pPr>
            <a:endParaRPr lang="de-DE"/>
          </a:p>
        </c:txPr>
        <c:crossAx val="66437120"/>
        <c:crosses val="autoZero"/>
        <c:auto val="0"/>
        <c:lblAlgn val="ctr"/>
        <c:lblOffset val="100"/>
        <c:noMultiLvlLbl val="0"/>
      </c:catAx>
      <c:valAx>
        <c:axId val="66437120"/>
        <c:scaling>
          <c:orientation val="minMax"/>
          <c:min val="0"/>
        </c:scaling>
        <c:delete val="0"/>
        <c:axPos val="l"/>
        <c:majorGridlines>
          <c:spPr>
            <a:ln>
              <a:solidFill>
                <a:srgbClr val="4F4F4F"/>
              </a:solidFill>
              <a:prstDash val="dot"/>
            </a:ln>
            <a:effectLst/>
          </c:spPr>
        </c:majorGridlines>
        <c:title>
          <c:tx>
            <c:rich>
              <a:bodyPr/>
              <a:lstStyle/>
              <a:p>
                <a:pPr>
                  <a:defRPr/>
                </a:pPr>
                <a:r>
                  <a:rPr lang="de-DE" sz="800" b="0">
                    <a:solidFill>
                      <a:srgbClr val="4F4F4F"/>
                    </a:solidFill>
                    <a:effectLst/>
                    <a:latin typeface="Arial"/>
                  </a:rPr>
                  <a:t>Million vehicles</a:t>
                </a:r>
              </a:p>
            </c:rich>
          </c:tx>
          <c:overlay val="0"/>
        </c:title>
        <c:numFmt formatCode="General" sourceLinked="1"/>
        <c:majorTickMark val="none"/>
        <c:minorTickMark val="none"/>
        <c:tickLblPos val="low"/>
        <c:spPr>
          <a:ln>
            <a:noFill/>
          </a:ln>
          <a:effectLst/>
        </c:spPr>
        <c:txPr>
          <a:bodyPr/>
          <a:lstStyle/>
          <a:p>
            <a:pPr>
              <a:defRPr sz="800" b="0">
                <a:solidFill>
                  <a:srgbClr val="4F4F4F"/>
                </a:solidFill>
                <a:effectLst/>
                <a:latin typeface="Arial"/>
              </a:defRPr>
            </a:pPr>
            <a:endParaRPr lang="de-DE"/>
          </a:p>
        </c:txPr>
        <c:crossAx val="67451136"/>
        <c:crosses val="autoZero"/>
        <c:crossBetween val="between"/>
      </c:valAx>
    </c:plotArea>
    <c:legend>
      <c:legendPos val="t"/>
      <c:overlay val="0"/>
      <c:txPr>
        <a:bodyPr/>
        <a:lstStyle/>
        <a:p>
          <a:pPr>
            <a:defRPr sz="800">
              <a:solidFill>
                <a:srgbClr val="4F4F4F"/>
              </a:solidFill>
              <a:effectLst/>
              <a:latin typeface="Arial"/>
            </a:defRPr>
          </a:pPr>
          <a:endParaRPr lang="de-DE"/>
        </a:p>
      </c:txPr>
    </c:legend>
    <c:plotVisOnly val="1"/>
    <c:dispBlanksAs val="zero"/>
    <c:showDLblsOverMax val="1"/>
  </c:chart>
  <c:txPr>
    <a:bodyPr/>
    <a:lstStyle/>
    <a:p>
      <a:pPr>
        <a:defRPr sz="1800">
          <a:effectLst/>
        </a:defRPr>
      </a:pPr>
      <a:endParaRPr lang="de-D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de-DE"/>
          </a:p>
        </c:rich>
      </c:tx>
      <c:overlay val="1"/>
    </c:title>
    <c:autoTitleDeleted val="0"/>
    <c:plotArea>
      <c:layout/>
      <c:barChart>
        <c:barDir val="bar"/>
        <c:grouping val="clustered"/>
        <c:varyColors val="0"/>
        <c:ser>
          <c:idx val="0"/>
          <c:order val="0"/>
          <c:tx>
            <c:strRef>
              <c:f>Sheet1!$B$1</c:f>
              <c:strCache>
                <c:ptCount val="1"/>
                <c:pt idx="0">
                  <c:v>2015</c:v>
                </c:pt>
              </c:strCache>
            </c:strRef>
          </c:tx>
          <c:spPr>
            <a:solidFill>
              <a:srgbClr val="0F283E"/>
            </a:solidFill>
            <a:ln>
              <a:solidFill>
                <a:srgbClr val="0F283E"/>
              </a:solidFill>
            </a:ln>
            <a:effectLst/>
          </c:spPr>
          <c:invertIfNegative val="0"/>
          <c:dLbls>
            <c:dLbl>
              <c:idx val="0"/>
              <c:numFmt formatCode="#,##0.0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0-6164-4E60-B3C0-E248B5DEEBD2}"/>
                </c:ext>
              </c:extLst>
            </c:dLbl>
            <c:dLbl>
              <c:idx val="1"/>
              <c:numFmt formatCode="#,##0.0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1-6164-4E60-B3C0-E248B5DEEBD2}"/>
                </c:ext>
              </c:extLst>
            </c:dLbl>
            <c:dLbl>
              <c:idx val="2"/>
              <c:numFmt formatCode="#,##0.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2-6164-4E60-B3C0-E248B5DEEBD2}"/>
                </c:ext>
              </c:extLst>
            </c:dLbl>
            <c:dLbl>
              <c:idx val="3"/>
              <c:numFmt formatCode="#,##0.0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3-6164-4E60-B3C0-E248B5DEEBD2}"/>
                </c:ext>
              </c:extLst>
            </c:dLbl>
            <c:spPr>
              <a:noFill/>
              <a:ln>
                <a:noFill/>
              </a:ln>
              <a:effectLst/>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Toyota</c:v>
                </c:pt>
                <c:pt idx="1">
                  <c:v>Volkswagen</c:v>
                </c:pt>
                <c:pt idx="2">
                  <c:v>GM</c:v>
                </c:pt>
                <c:pt idx="3">
                  <c:v>Renault-Nissan</c:v>
                </c:pt>
              </c:strCache>
            </c:strRef>
          </c:cat>
          <c:val>
            <c:numRef>
              <c:f>Sheet1!$B$2:$B$5</c:f>
              <c:numCache>
                <c:formatCode>General</c:formatCode>
                <c:ptCount val="4"/>
                <c:pt idx="0">
                  <c:v>10.15</c:v>
                </c:pt>
                <c:pt idx="1">
                  <c:v>9.93</c:v>
                </c:pt>
                <c:pt idx="2">
                  <c:v>9.8000000000000007</c:v>
                </c:pt>
                <c:pt idx="3">
                  <c:v>8.2200000000000006</c:v>
                </c:pt>
              </c:numCache>
            </c:numRef>
          </c:val>
          <c:extLst>
            <c:ext xmlns:c16="http://schemas.microsoft.com/office/drawing/2014/chart" uri="{C3380CC4-5D6E-409C-BE32-E72D297353CC}">
              <c16:uniqueId val="{00000004-6164-4E60-B3C0-E248B5DEEBD2}"/>
            </c:ext>
          </c:extLst>
        </c:ser>
        <c:ser>
          <c:idx val="1"/>
          <c:order val="1"/>
          <c:tx>
            <c:strRef>
              <c:f>Sheet1!$C$1</c:f>
              <c:strCache>
                <c:ptCount val="1"/>
                <c:pt idx="0">
                  <c:v>2014</c:v>
                </c:pt>
              </c:strCache>
            </c:strRef>
          </c:tx>
          <c:spPr>
            <a:solidFill>
              <a:srgbClr val="2875DD"/>
            </a:solidFill>
            <a:ln>
              <a:solidFill>
                <a:srgbClr val="2875DD"/>
              </a:solidFill>
            </a:ln>
            <a:effectLst/>
          </c:spPr>
          <c:invertIfNegative val="0"/>
          <c:dLbls>
            <c:dLbl>
              <c:idx val="0"/>
              <c:numFmt formatCode="#,##0.0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5-6164-4E60-B3C0-E248B5DEEBD2}"/>
                </c:ext>
              </c:extLst>
            </c:dLbl>
            <c:dLbl>
              <c:idx val="1"/>
              <c:numFmt formatCode="#,##0.0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6-6164-4E60-B3C0-E248B5DEEBD2}"/>
                </c:ext>
              </c:extLst>
            </c:dLbl>
            <c:dLbl>
              <c:idx val="2"/>
              <c:numFmt formatCode="#,##0.0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7-6164-4E60-B3C0-E248B5DEEBD2}"/>
                </c:ext>
              </c:extLst>
            </c:dLbl>
            <c:dLbl>
              <c:idx val="3"/>
              <c:numFmt formatCode="#,##0.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8-6164-4E60-B3C0-E248B5DEEBD2}"/>
                </c:ext>
              </c:extLst>
            </c:dLbl>
            <c:spPr>
              <a:noFill/>
              <a:ln>
                <a:noFill/>
              </a:ln>
              <a:effectLst/>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Toyota</c:v>
                </c:pt>
                <c:pt idx="1">
                  <c:v>Volkswagen</c:v>
                </c:pt>
                <c:pt idx="2">
                  <c:v>GM</c:v>
                </c:pt>
                <c:pt idx="3">
                  <c:v>Renault-Nissan</c:v>
                </c:pt>
              </c:strCache>
            </c:strRef>
          </c:cat>
          <c:val>
            <c:numRef>
              <c:f>Sheet1!$C$2:$C$5</c:f>
              <c:numCache>
                <c:formatCode>General</c:formatCode>
                <c:ptCount val="4"/>
                <c:pt idx="0">
                  <c:v>10.23</c:v>
                </c:pt>
                <c:pt idx="1">
                  <c:v>10.14</c:v>
                </c:pt>
                <c:pt idx="2">
                  <c:v>9.92</c:v>
                </c:pt>
                <c:pt idx="3">
                  <c:v>8.5</c:v>
                </c:pt>
              </c:numCache>
            </c:numRef>
          </c:val>
          <c:extLst>
            <c:ext xmlns:c16="http://schemas.microsoft.com/office/drawing/2014/chart" uri="{C3380CC4-5D6E-409C-BE32-E72D297353CC}">
              <c16:uniqueId val="{00000009-6164-4E60-B3C0-E248B5DEEBD2}"/>
            </c:ext>
          </c:extLst>
        </c:ser>
        <c:dLbls>
          <c:showLegendKey val="0"/>
          <c:showVal val="0"/>
          <c:showCatName val="0"/>
          <c:showSerName val="0"/>
          <c:showPercent val="0"/>
          <c:showBubbleSize val="0"/>
        </c:dLbls>
        <c:gapWidth val="80"/>
        <c:overlap val="-10"/>
        <c:axId val="67451136"/>
        <c:axId val="66437120"/>
      </c:barChart>
      <c:catAx>
        <c:axId val="67451136"/>
        <c:scaling>
          <c:orientation val="maxMin"/>
        </c:scaling>
        <c:delete val="0"/>
        <c:axPos val="l"/>
        <c:numFmt formatCode="General" sourceLinked="1"/>
        <c:majorTickMark val="none"/>
        <c:minorTickMark val="none"/>
        <c:tickLblPos val="low"/>
        <c:spPr>
          <a:ln w="25400">
            <a:solidFill>
              <a:srgbClr val="2F2F2F"/>
            </a:solidFill>
          </a:ln>
          <a:effectLst/>
        </c:spPr>
        <c:txPr>
          <a:bodyPr/>
          <a:lstStyle/>
          <a:p>
            <a:pPr>
              <a:defRPr sz="800" b="0">
                <a:solidFill>
                  <a:srgbClr val="4F4F4F"/>
                </a:solidFill>
                <a:effectLst/>
                <a:latin typeface="Arial"/>
              </a:defRPr>
            </a:pPr>
            <a:endParaRPr lang="de-DE"/>
          </a:p>
        </c:txPr>
        <c:crossAx val="66437120"/>
        <c:crosses val="autoZero"/>
        <c:auto val="0"/>
        <c:lblAlgn val="ctr"/>
        <c:lblOffset val="100"/>
        <c:noMultiLvlLbl val="0"/>
      </c:catAx>
      <c:valAx>
        <c:axId val="66437120"/>
        <c:scaling>
          <c:orientation val="minMax"/>
          <c:min val="0"/>
        </c:scaling>
        <c:delete val="0"/>
        <c:axPos val="t"/>
        <c:majorGridlines>
          <c:spPr>
            <a:ln>
              <a:solidFill>
                <a:srgbClr val="4F4F4F"/>
              </a:solidFill>
              <a:prstDash val="dot"/>
            </a:ln>
            <a:effectLst/>
          </c:spPr>
        </c:majorGridlines>
        <c:title>
          <c:tx>
            <c:rich>
              <a:bodyPr/>
              <a:lstStyle/>
              <a:p>
                <a:pPr>
                  <a:defRPr/>
                </a:pPr>
                <a:r>
                  <a:rPr lang="de-DE" sz="800" b="0">
                    <a:solidFill>
                      <a:srgbClr val="4F4F4F"/>
                    </a:solidFill>
                    <a:effectLst/>
                    <a:latin typeface="Arial"/>
                  </a:rPr>
                  <a:t>Sales in million units</a:t>
                </a:r>
              </a:p>
            </c:rich>
          </c:tx>
          <c:overlay val="0"/>
        </c:title>
        <c:numFmt formatCode="General" sourceLinked="1"/>
        <c:majorTickMark val="none"/>
        <c:minorTickMark val="none"/>
        <c:tickLblPos val="nextTo"/>
        <c:spPr>
          <a:ln>
            <a:noFill/>
          </a:ln>
          <a:effectLst/>
        </c:spPr>
        <c:txPr>
          <a:bodyPr/>
          <a:lstStyle/>
          <a:p>
            <a:pPr>
              <a:defRPr sz="800" b="0">
                <a:solidFill>
                  <a:srgbClr val="4F4F4F"/>
                </a:solidFill>
                <a:effectLst/>
                <a:latin typeface="Arial"/>
              </a:defRPr>
            </a:pPr>
            <a:endParaRPr lang="de-DE"/>
          </a:p>
        </c:txPr>
        <c:crossAx val="67451136"/>
        <c:crosses val="autoZero"/>
        <c:crossBetween val="between"/>
      </c:valAx>
    </c:plotArea>
    <c:legend>
      <c:legendPos val="t"/>
      <c:overlay val="0"/>
      <c:txPr>
        <a:bodyPr/>
        <a:lstStyle/>
        <a:p>
          <a:pPr>
            <a:defRPr sz="800">
              <a:solidFill>
                <a:srgbClr val="4F4F4F"/>
              </a:solidFill>
              <a:effectLst/>
              <a:latin typeface="Arial"/>
            </a:defRPr>
          </a:pPr>
          <a:endParaRPr lang="de-DE"/>
        </a:p>
      </c:txPr>
    </c:legend>
    <c:plotVisOnly val="1"/>
    <c:dispBlanksAs val="zero"/>
    <c:showDLblsOverMax val="1"/>
  </c:chart>
  <c:txPr>
    <a:bodyPr/>
    <a:lstStyle/>
    <a:p>
      <a:pPr>
        <a:defRPr sz="1800">
          <a:effectLst/>
        </a:defRPr>
      </a:pPr>
      <a:endParaRPr lang="de-DE"/>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591583478843399"/>
          <c:y val="2.8449975221628825E-2"/>
          <c:w val="0.60806751666502035"/>
          <c:h val="0.79681405208964262"/>
        </c:manualLayout>
      </c:layout>
      <c:scatterChart>
        <c:scatterStyle val="lineMarker"/>
        <c:varyColors val="0"/>
        <c:ser>
          <c:idx val="0"/>
          <c:order val="0"/>
          <c:spPr>
            <a:ln w="28575">
              <a:noFill/>
            </a:ln>
          </c:spPr>
          <c:xVal>
            <c:numRef>
              <c:f>Tabelle1!$A$3:$A$10</c:f>
              <c:numCache>
                <c:formatCode>General</c:formatCode>
                <c:ptCount val="8"/>
                <c:pt idx="0">
                  <c:v>2004</c:v>
                </c:pt>
                <c:pt idx="1">
                  <c:v>2005</c:v>
                </c:pt>
                <c:pt idx="2">
                  <c:v>2006</c:v>
                </c:pt>
                <c:pt idx="3">
                  <c:v>2007</c:v>
                </c:pt>
                <c:pt idx="4">
                  <c:v>2008</c:v>
                </c:pt>
                <c:pt idx="5">
                  <c:v>2009</c:v>
                </c:pt>
                <c:pt idx="6">
                  <c:v>2010</c:v>
                </c:pt>
                <c:pt idx="7">
                  <c:v>2011</c:v>
                </c:pt>
              </c:numCache>
            </c:numRef>
          </c:xVal>
          <c:yVal>
            <c:numRef>
              <c:f>Tabelle1!$B$3:$B$10</c:f>
              <c:numCache>
                <c:formatCode>General</c:formatCode>
                <c:ptCount val="8"/>
                <c:pt idx="0">
                  <c:v>1104</c:v>
                </c:pt>
                <c:pt idx="1">
                  <c:v>1069</c:v>
                </c:pt>
                <c:pt idx="2">
                  <c:v>1178</c:v>
                </c:pt>
                <c:pt idx="3">
                  <c:v>1295</c:v>
                </c:pt>
                <c:pt idx="4">
                  <c:v>1470</c:v>
                </c:pt>
                <c:pt idx="5">
                  <c:v>596</c:v>
                </c:pt>
                <c:pt idx="6">
                  <c:v>1208</c:v>
                </c:pt>
                <c:pt idx="7">
                  <c:v>1680</c:v>
                </c:pt>
              </c:numCache>
            </c:numRef>
          </c:yVal>
          <c:smooth val="0"/>
          <c:extLst>
            <c:ext xmlns:c16="http://schemas.microsoft.com/office/drawing/2014/chart" uri="{C3380CC4-5D6E-409C-BE32-E72D297353CC}">
              <c16:uniqueId val="{00000000-C94D-49F6-82BA-CAFCEC29637F}"/>
            </c:ext>
          </c:extLst>
        </c:ser>
        <c:dLbls>
          <c:showLegendKey val="0"/>
          <c:showVal val="0"/>
          <c:showCatName val="0"/>
          <c:showSerName val="0"/>
          <c:showPercent val="0"/>
          <c:showBubbleSize val="0"/>
        </c:dLbls>
        <c:axId val="247791176"/>
        <c:axId val="247601600"/>
      </c:scatterChart>
      <c:valAx>
        <c:axId val="247791176"/>
        <c:scaling>
          <c:orientation val="minMax"/>
        </c:scaling>
        <c:delete val="0"/>
        <c:axPos val="b"/>
        <c:numFmt formatCode="General" sourceLinked="1"/>
        <c:majorTickMark val="out"/>
        <c:minorTickMark val="none"/>
        <c:tickLblPos val="nextTo"/>
        <c:crossAx val="247601600"/>
        <c:crosses val="autoZero"/>
        <c:crossBetween val="midCat"/>
      </c:valAx>
      <c:valAx>
        <c:axId val="247601600"/>
        <c:scaling>
          <c:orientation val="minMax"/>
        </c:scaling>
        <c:delete val="0"/>
        <c:axPos val="l"/>
        <c:majorGridlines/>
        <c:numFmt formatCode="General" sourceLinked="1"/>
        <c:majorTickMark val="out"/>
        <c:minorTickMark val="none"/>
        <c:tickLblPos val="nextTo"/>
        <c:crossAx val="247791176"/>
        <c:crosses val="autoZero"/>
        <c:crossBetween val="midCat"/>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Tabelle1!$B$13</c:f>
              <c:strCache>
                <c:ptCount val="1"/>
                <c:pt idx="0">
                  <c:v>Foreign</c:v>
                </c:pt>
              </c:strCache>
            </c:strRef>
          </c:tx>
          <c:spPr>
            <a:ln w="28575">
              <a:noFill/>
            </a:ln>
          </c:spPr>
          <c:invertIfNegative val="0"/>
          <c:cat>
            <c:numRef>
              <c:f>Tabelle1!$A$14:$A$15</c:f>
              <c:numCache>
                <c:formatCode>General</c:formatCode>
                <c:ptCount val="2"/>
                <c:pt idx="0">
                  <c:v>2010</c:v>
                </c:pt>
                <c:pt idx="1">
                  <c:v>2011</c:v>
                </c:pt>
              </c:numCache>
            </c:numRef>
          </c:cat>
          <c:val>
            <c:numRef>
              <c:f>Tabelle1!$B$14:$B$15</c:f>
              <c:numCache>
                <c:formatCode>General</c:formatCode>
                <c:ptCount val="2"/>
                <c:pt idx="0">
                  <c:v>69</c:v>
                </c:pt>
                <c:pt idx="1">
                  <c:v>75</c:v>
                </c:pt>
              </c:numCache>
            </c:numRef>
          </c:val>
          <c:extLst>
            <c:ext xmlns:c16="http://schemas.microsoft.com/office/drawing/2014/chart" uri="{C3380CC4-5D6E-409C-BE32-E72D297353CC}">
              <c16:uniqueId val="{00000000-0594-4379-ADB9-24C88B0857E1}"/>
            </c:ext>
          </c:extLst>
        </c:ser>
        <c:ser>
          <c:idx val="1"/>
          <c:order val="1"/>
          <c:tx>
            <c:strRef>
              <c:f>Tabelle1!$C$13</c:f>
              <c:strCache>
                <c:ptCount val="1"/>
                <c:pt idx="0">
                  <c:v>Russian</c:v>
                </c:pt>
              </c:strCache>
            </c:strRef>
          </c:tx>
          <c:spPr>
            <a:ln w="28575">
              <a:noFill/>
            </a:ln>
          </c:spPr>
          <c:invertIfNegative val="0"/>
          <c:cat>
            <c:numRef>
              <c:f>Tabelle1!$A$14:$A$15</c:f>
              <c:numCache>
                <c:formatCode>General</c:formatCode>
                <c:ptCount val="2"/>
                <c:pt idx="0">
                  <c:v>2010</c:v>
                </c:pt>
                <c:pt idx="1">
                  <c:v>2011</c:v>
                </c:pt>
              </c:numCache>
            </c:numRef>
          </c:cat>
          <c:val>
            <c:numRef>
              <c:f>Tabelle1!$C$14:$C$15</c:f>
              <c:numCache>
                <c:formatCode>General</c:formatCode>
                <c:ptCount val="2"/>
                <c:pt idx="0">
                  <c:v>31</c:v>
                </c:pt>
                <c:pt idx="1">
                  <c:v>25</c:v>
                </c:pt>
              </c:numCache>
            </c:numRef>
          </c:val>
          <c:extLst>
            <c:ext xmlns:c16="http://schemas.microsoft.com/office/drawing/2014/chart" uri="{C3380CC4-5D6E-409C-BE32-E72D297353CC}">
              <c16:uniqueId val="{00000001-0594-4379-ADB9-24C88B0857E1}"/>
            </c:ext>
          </c:extLst>
        </c:ser>
        <c:dLbls>
          <c:showLegendKey val="0"/>
          <c:showVal val="0"/>
          <c:showCatName val="0"/>
          <c:showSerName val="0"/>
          <c:showPercent val="0"/>
          <c:showBubbleSize val="0"/>
        </c:dLbls>
        <c:gapWidth val="150"/>
        <c:overlap val="100"/>
        <c:axId val="392034976"/>
        <c:axId val="392035360"/>
      </c:barChart>
      <c:catAx>
        <c:axId val="392034976"/>
        <c:scaling>
          <c:orientation val="minMax"/>
        </c:scaling>
        <c:delete val="0"/>
        <c:axPos val="b"/>
        <c:numFmt formatCode="General" sourceLinked="1"/>
        <c:majorTickMark val="out"/>
        <c:minorTickMark val="none"/>
        <c:tickLblPos val="nextTo"/>
        <c:crossAx val="392035360"/>
        <c:crosses val="autoZero"/>
        <c:auto val="1"/>
        <c:lblAlgn val="ctr"/>
        <c:lblOffset val="100"/>
        <c:noMultiLvlLbl val="0"/>
      </c:catAx>
      <c:valAx>
        <c:axId val="392035360"/>
        <c:scaling>
          <c:orientation val="minMax"/>
        </c:scaling>
        <c:delete val="0"/>
        <c:axPos val="l"/>
        <c:majorGridlines/>
        <c:numFmt formatCode="0%" sourceLinked="1"/>
        <c:majorTickMark val="out"/>
        <c:minorTickMark val="none"/>
        <c:tickLblPos val="nextTo"/>
        <c:crossAx val="392034976"/>
        <c:crosses val="autoZero"/>
        <c:crossBetween val="between"/>
      </c:valAx>
    </c:plotArea>
    <c:legend>
      <c:legendPos val="r"/>
      <c:legendEntry>
        <c:idx val="0"/>
        <c:txPr>
          <a:bodyPr/>
          <a:lstStyle/>
          <a:p>
            <a:pPr>
              <a:defRPr sz="1600"/>
            </a:pPr>
            <a:endParaRPr lang="de-DE"/>
          </a:p>
        </c:txPr>
      </c:legendEntry>
      <c:legendEntry>
        <c:idx val="1"/>
        <c:txPr>
          <a:bodyPr/>
          <a:lstStyle/>
          <a:p>
            <a:pPr>
              <a:defRPr sz="1600"/>
            </a:pPr>
            <a:endParaRPr lang="de-DE"/>
          </a:p>
        </c:txPr>
      </c:legendEntry>
      <c:layout>
        <c:manualLayout>
          <c:xMode val="edge"/>
          <c:yMode val="edge"/>
          <c:x val="0.81579571722185806"/>
          <c:y val="0.23943998997088037"/>
          <c:w val="0.17332000366237424"/>
          <c:h val="0.28805262046502894"/>
        </c:manualLayout>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de-DE"/>
          </a:p>
        </c:rich>
      </c:tx>
      <c:overlay val="1"/>
    </c:title>
    <c:autoTitleDeleted val="0"/>
    <c:plotArea>
      <c:layout/>
      <c:barChart>
        <c:barDir val="col"/>
        <c:grouping val="clustered"/>
        <c:varyColors val="0"/>
        <c:ser>
          <c:idx val="0"/>
          <c:order val="0"/>
          <c:tx>
            <c:strRef>
              <c:f>Sheet1!$B$1</c:f>
              <c:strCache>
                <c:ptCount val="1"/>
                <c:pt idx="0">
                  <c:v>data</c:v>
                </c:pt>
              </c:strCache>
            </c:strRef>
          </c:tx>
          <c:spPr>
            <a:solidFill>
              <a:srgbClr val="2875DD"/>
            </a:solidFill>
            <a:ln>
              <a:solidFill>
                <a:srgbClr val="2875DD"/>
              </a:solidFill>
            </a:ln>
            <a:effectLst/>
          </c:spPr>
          <c:invertIfNegative val="0"/>
          <c:dLbls>
            <c:dLbl>
              <c:idx val="0"/>
              <c:numFmt formatCode="#,##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0-DF55-4DD2-8911-0B7FEDE10970}"/>
                </c:ext>
              </c:extLst>
            </c:dLbl>
            <c:dLbl>
              <c:idx val="1"/>
              <c:numFmt formatCode="#,##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1-DF55-4DD2-8911-0B7FEDE10970}"/>
                </c:ext>
              </c:extLst>
            </c:dLbl>
            <c:dLbl>
              <c:idx val="2"/>
              <c:numFmt formatCode="#,##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2-DF55-4DD2-8911-0B7FEDE10970}"/>
                </c:ext>
              </c:extLst>
            </c:dLbl>
            <c:dLbl>
              <c:idx val="3"/>
              <c:numFmt formatCode="#,##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3-DF55-4DD2-8911-0B7FEDE10970}"/>
                </c:ext>
              </c:extLst>
            </c:dLbl>
            <c:dLbl>
              <c:idx val="4"/>
              <c:numFmt formatCode="#,##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4-DF55-4DD2-8911-0B7FEDE10970}"/>
                </c:ext>
              </c:extLst>
            </c:dLbl>
            <c:spPr>
              <a:noFill/>
              <a:ln>
                <a:noFill/>
              </a:ln>
              <a:effectLst/>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Sheet1!$A$2:$A$6</c:f>
              <c:numCache>
                <c:formatCode>General</c:formatCode>
                <c:ptCount val="5"/>
                <c:pt idx="0">
                  <c:v>2011</c:v>
                </c:pt>
                <c:pt idx="1">
                  <c:v>2012</c:v>
                </c:pt>
                <c:pt idx="2">
                  <c:v>2013</c:v>
                </c:pt>
                <c:pt idx="3">
                  <c:v>2014</c:v>
                </c:pt>
                <c:pt idx="4">
                  <c:v>2015</c:v>
                </c:pt>
              </c:numCache>
            </c:numRef>
          </c:cat>
          <c:val>
            <c:numRef>
              <c:f>Sheet1!$B$2:$B$6</c:f>
              <c:numCache>
                <c:formatCode>General</c:formatCode>
                <c:ptCount val="5"/>
                <c:pt idx="0">
                  <c:v>3040144</c:v>
                </c:pt>
                <c:pt idx="1">
                  <c:v>3296240</c:v>
                </c:pt>
                <c:pt idx="2">
                  <c:v>3155694</c:v>
                </c:pt>
                <c:pt idx="3">
                  <c:v>3158215</c:v>
                </c:pt>
                <c:pt idx="4">
                  <c:v>3378063</c:v>
                </c:pt>
              </c:numCache>
            </c:numRef>
          </c:val>
          <c:extLst>
            <c:ext xmlns:c16="http://schemas.microsoft.com/office/drawing/2014/chart" uri="{C3380CC4-5D6E-409C-BE32-E72D297353CC}">
              <c16:uniqueId val="{00000005-DF55-4DD2-8911-0B7FEDE10970}"/>
            </c:ext>
          </c:extLst>
        </c:ser>
        <c:dLbls>
          <c:showLegendKey val="0"/>
          <c:showVal val="0"/>
          <c:showCatName val="0"/>
          <c:showSerName val="0"/>
          <c:showPercent val="0"/>
          <c:showBubbleSize val="0"/>
        </c:dLbls>
        <c:gapWidth val="80"/>
        <c:overlap val="-10"/>
        <c:axId val="67451136"/>
        <c:axId val="66437120"/>
      </c:barChart>
      <c:catAx>
        <c:axId val="67451136"/>
        <c:scaling>
          <c:orientation val="minMax"/>
        </c:scaling>
        <c:delete val="0"/>
        <c:axPos val="b"/>
        <c:numFmt formatCode="General" sourceLinked="1"/>
        <c:majorTickMark val="none"/>
        <c:minorTickMark val="none"/>
        <c:tickLblPos val="low"/>
        <c:spPr>
          <a:ln w="25400">
            <a:solidFill>
              <a:srgbClr val="2F2F2F"/>
            </a:solidFill>
          </a:ln>
          <a:effectLst/>
        </c:spPr>
        <c:txPr>
          <a:bodyPr/>
          <a:lstStyle/>
          <a:p>
            <a:pPr>
              <a:defRPr sz="800" b="0">
                <a:solidFill>
                  <a:srgbClr val="4F4F4F"/>
                </a:solidFill>
                <a:effectLst/>
                <a:latin typeface="Arial"/>
              </a:defRPr>
            </a:pPr>
            <a:endParaRPr lang="de-DE"/>
          </a:p>
        </c:txPr>
        <c:crossAx val="66437120"/>
        <c:crosses val="autoZero"/>
        <c:auto val="0"/>
        <c:lblAlgn val="ctr"/>
        <c:lblOffset val="100"/>
        <c:noMultiLvlLbl val="0"/>
      </c:catAx>
      <c:valAx>
        <c:axId val="66437120"/>
        <c:scaling>
          <c:orientation val="minMax"/>
          <c:min val="0"/>
        </c:scaling>
        <c:delete val="0"/>
        <c:axPos val="l"/>
        <c:majorGridlines>
          <c:spPr>
            <a:ln>
              <a:solidFill>
                <a:srgbClr val="4F4F4F"/>
              </a:solidFill>
              <a:prstDash val="dot"/>
            </a:ln>
            <a:effectLst/>
          </c:spPr>
        </c:majorGridlines>
        <c:title>
          <c:tx>
            <c:rich>
              <a:bodyPr/>
              <a:lstStyle/>
              <a:p>
                <a:pPr>
                  <a:defRPr/>
                </a:pPr>
                <a:r>
                  <a:rPr lang="de-DE" sz="800" b="0">
                    <a:solidFill>
                      <a:srgbClr val="4F4F4F"/>
                    </a:solidFill>
                    <a:effectLst/>
                    <a:latin typeface="Arial"/>
                  </a:rPr>
                  <a:t>Car production in units</a:t>
                </a:r>
              </a:p>
            </c:rich>
          </c:tx>
          <c:overlay val="0"/>
        </c:title>
        <c:numFmt formatCode="General" sourceLinked="1"/>
        <c:majorTickMark val="none"/>
        <c:minorTickMark val="none"/>
        <c:tickLblPos val="low"/>
        <c:spPr>
          <a:ln>
            <a:noFill/>
          </a:ln>
          <a:effectLst/>
        </c:spPr>
        <c:txPr>
          <a:bodyPr/>
          <a:lstStyle/>
          <a:p>
            <a:pPr>
              <a:defRPr sz="800" b="0">
                <a:solidFill>
                  <a:srgbClr val="4F4F4F"/>
                </a:solidFill>
                <a:effectLst/>
                <a:latin typeface="Arial"/>
              </a:defRPr>
            </a:pPr>
            <a:endParaRPr lang="de-DE"/>
          </a:p>
        </c:txPr>
        <c:crossAx val="67451136"/>
        <c:crosses val="autoZero"/>
        <c:crossBetween val="between"/>
      </c:valAx>
    </c:plotArea>
    <c:plotVisOnly val="1"/>
    <c:dispBlanksAs val="zero"/>
    <c:showDLblsOverMax val="1"/>
  </c:chart>
  <c:txPr>
    <a:bodyPr/>
    <a:lstStyle/>
    <a:p>
      <a:pPr>
        <a:defRPr sz="1800">
          <a:effectLst/>
        </a:defRPr>
      </a:pPr>
      <a:endParaRPr lang="de-DE"/>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de-DE"/>
          </a:p>
        </c:rich>
      </c:tx>
      <c:overlay val="1"/>
    </c:title>
    <c:autoTitleDeleted val="0"/>
    <c:plotArea>
      <c:layout/>
      <c:barChart>
        <c:barDir val="col"/>
        <c:grouping val="clustered"/>
        <c:varyColors val="0"/>
        <c:ser>
          <c:idx val="0"/>
          <c:order val="0"/>
          <c:tx>
            <c:strRef>
              <c:f>Sheet1!$B$1</c:f>
              <c:strCache>
                <c:ptCount val="1"/>
                <c:pt idx="0">
                  <c:v>data</c:v>
                </c:pt>
              </c:strCache>
            </c:strRef>
          </c:tx>
          <c:spPr>
            <a:solidFill>
              <a:srgbClr val="2875DD"/>
            </a:solidFill>
            <a:ln>
              <a:solidFill>
                <a:srgbClr val="2875DD"/>
              </a:solidFill>
            </a:ln>
            <a:effectLst/>
          </c:spPr>
          <c:invertIfNegative val="0"/>
          <c:dLbls>
            <c:dLbl>
              <c:idx val="0"/>
              <c:numFmt formatCode="#,##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0-9325-4517-9BF4-C26C8AF06422}"/>
                </c:ext>
              </c:extLst>
            </c:dLbl>
            <c:dLbl>
              <c:idx val="1"/>
              <c:numFmt formatCode="#,##0.0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1-9325-4517-9BF4-C26C8AF06422}"/>
                </c:ext>
              </c:extLst>
            </c:dLbl>
            <c:dLbl>
              <c:idx val="2"/>
              <c:numFmt formatCode="#,##0.0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2-9325-4517-9BF4-C26C8AF06422}"/>
                </c:ext>
              </c:extLst>
            </c:dLbl>
            <c:dLbl>
              <c:idx val="3"/>
              <c:numFmt formatCode="#,##0.0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3-9325-4517-9BF4-C26C8AF06422}"/>
                </c:ext>
              </c:extLst>
            </c:dLbl>
            <c:dLbl>
              <c:idx val="4"/>
              <c:numFmt formatCode="#,##0.0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4-9325-4517-9BF4-C26C8AF06422}"/>
                </c:ext>
              </c:extLst>
            </c:dLbl>
            <c:dLbl>
              <c:idx val="5"/>
              <c:numFmt formatCode="#,##0.0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5-9325-4517-9BF4-C26C8AF06422}"/>
                </c:ext>
              </c:extLst>
            </c:dLbl>
            <c:dLbl>
              <c:idx val="6"/>
              <c:numFmt formatCode="#,##0.00" sourceLinked="0"/>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extLst>
                <c:ext xmlns:c16="http://schemas.microsoft.com/office/drawing/2014/chart" uri="{C3380CC4-5D6E-409C-BE32-E72D297353CC}">
                  <c16:uniqueId val="{00000006-9325-4517-9BF4-C26C8AF06422}"/>
                </c:ext>
              </c:extLst>
            </c:dLbl>
            <c:spPr>
              <a:noFill/>
              <a:ln>
                <a:noFill/>
              </a:ln>
              <a:effectLst/>
            </c:spPr>
            <c:txPr>
              <a:bodyPr/>
              <a:lstStyle/>
              <a:p>
                <a:pPr>
                  <a:defRPr sz="800" b="0">
                    <a:solidFill>
                      <a:srgbClr val="4F4F4F"/>
                    </a:solidFill>
                    <a:effectLst/>
                    <a:latin typeface="Aria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Sheet1!$A$2:$A$8</c:f>
              <c:numCache>
                <c:formatCode>General</c:formatCode>
                <c:ptCount val="7"/>
                <c:pt idx="0">
                  <c:v>2012</c:v>
                </c:pt>
                <c:pt idx="1">
                  <c:v>2013</c:v>
                </c:pt>
                <c:pt idx="2">
                  <c:v>2014</c:v>
                </c:pt>
                <c:pt idx="3">
                  <c:v>2015</c:v>
                </c:pt>
                <c:pt idx="4">
                  <c:v>2016</c:v>
                </c:pt>
                <c:pt idx="5">
                  <c:v>2017</c:v>
                </c:pt>
                <c:pt idx="6">
                  <c:v>2018</c:v>
                </c:pt>
              </c:numCache>
            </c:numRef>
          </c:cat>
          <c:val>
            <c:numRef>
              <c:f>Sheet1!$B$2:$B$8</c:f>
              <c:numCache>
                <c:formatCode>General</c:formatCode>
                <c:ptCount val="7"/>
                <c:pt idx="0">
                  <c:v>3</c:v>
                </c:pt>
                <c:pt idx="1">
                  <c:v>3.08</c:v>
                </c:pt>
                <c:pt idx="2">
                  <c:v>3.25</c:v>
                </c:pt>
                <c:pt idx="3">
                  <c:v>3.44</c:v>
                </c:pt>
                <c:pt idx="4">
                  <c:v>3.65</c:v>
                </c:pt>
                <c:pt idx="5">
                  <c:v>3.89</c:v>
                </c:pt>
                <c:pt idx="6">
                  <c:v>4.18</c:v>
                </c:pt>
              </c:numCache>
            </c:numRef>
          </c:val>
          <c:extLst>
            <c:ext xmlns:c16="http://schemas.microsoft.com/office/drawing/2014/chart" uri="{C3380CC4-5D6E-409C-BE32-E72D297353CC}">
              <c16:uniqueId val="{00000007-9325-4517-9BF4-C26C8AF06422}"/>
            </c:ext>
          </c:extLst>
        </c:ser>
        <c:dLbls>
          <c:showLegendKey val="0"/>
          <c:showVal val="0"/>
          <c:showCatName val="0"/>
          <c:showSerName val="0"/>
          <c:showPercent val="0"/>
          <c:showBubbleSize val="0"/>
        </c:dLbls>
        <c:gapWidth val="80"/>
        <c:overlap val="-10"/>
        <c:axId val="67451136"/>
        <c:axId val="66437120"/>
      </c:barChart>
      <c:catAx>
        <c:axId val="67451136"/>
        <c:scaling>
          <c:orientation val="minMax"/>
        </c:scaling>
        <c:delete val="0"/>
        <c:axPos val="b"/>
        <c:numFmt formatCode="General" sourceLinked="1"/>
        <c:majorTickMark val="none"/>
        <c:minorTickMark val="none"/>
        <c:tickLblPos val="low"/>
        <c:spPr>
          <a:ln w="25400">
            <a:solidFill>
              <a:srgbClr val="2F2F2F"/>
            </a:solidFill>
          </a:ln>
          <a:effectLst/>
        </c:spPr>
        <c:txPr>
          <a:bodyPr/>
          <a:lstStyle/>
          <a:p>
            <a:pPr>
              <a:defRPr sz="800" b="0">
                <a:solidFill>
                  <a:srgbClr val="4F4F4F"/>
                </a:solidFill>
                <a:effectLst/>
                <a:latin typeface="Arial"/>
              </a:defRPr>
            </a:pPr>
            <a:endParaRPr lang="de-DE"/>
          </a:p>
        </c:txPr>
        <c:crossAx val="66437120"/>
        <c:crosses val="autoZero"/>
        <c:auto val="0"/>
        <c:lblAlgn val="ctr"/>
        <c:lblOffset val="100"/>
        <c:noMultiLvlLbl val="0"/>
      </c:catAx>
      <c:valAx>
        <c:axId val="66437120"/>
        <c:scaling>
          <c:orientation val="minMax"/>
          <c:min val="0"/>
        </c:scaling>
        <c:delete val="0"/>
        <c:axPos val="l"/>
        <c:majorGridlines>
          <c:spPr>
            <a:ln>
              <a:solidFill>
                <a:srgbClr val="4F4F4F"/>
              </a:solidFill>
              <a:prstDash val="dot"/>
            </a:ln>
            <a:effectLst/>
          </c:spPr>
        </c:majorGridlines>
        <c:title>
          <c:tx>
            <c:rich>
              <a:bodyPr/>
              <a:lstStyle/>
              <a:p>
                <a:pPr>
                  <a:defRPr/>
                </a:pPr>
                <a:r>
                  <a:rPr lang="de-DE" sz="800" b="0">
                    <a:solidFill>
                      <a:srgbClr val="4F4F4F"/>
                    </a:solidFill>
                    <a:effectLst/>
                    <a:latin typeface="Arial"/>
                  </a:rPr>
                  <a:t>Vehicle assembly in millions</a:t>
                </a:r>
              </a:p>
            </c:rich>
          </c:tx>
          <c:overlay val="0"/>
        </c:title>
        <c:numFmt formatCode="General" sourceLinked="1"/>
        <c:majorTickMark val="none"/>
        <c:minorTickMark val="none"/>
        <c:tickLblPos val="low"/>
        <c:spPr>
          <a:ln>
            <a:noFill/>
          </a:ln>
          <a:effectLst/>
        </c:spPr>
        <c:txPr>
          <a:bodyPr/>
          <a:lstStyle/>
          <a:p>
            <a:pPr>
              <a:defRPr sz="800" b="0">
                <a:solidFill>
                  <a:srgbClr val="4F4F4F"/>
                </a:solidFill>
                <a:effectLst/>
                <a:latin typeface="Arial"/>
              </a:defRPr>
            </a:pPr>
            <a:endParaRPr lang="de-DE"/>
          </a:p>
        </c:txPr>
        <c:crossAx val="67451136"/>
        <c:crosses val="autoZero"/>
        <c:crossBetween val="between"/>
      </c:valAx>
    </c:plotArea>
    <c:plotVisOnly val="1"/>
    <c:dispBlanksAs val="zero"/>
    <c:showDLblsOverMax val="1"/>
  </c:chart>
  <c:txPr>
    <a:bodyPr/>
    <a:lstStyle/>
    <a:p>
      <a:pPr>
        <a:defRPr sz="1800">
          <a:effectLst/>
        </a:defRPr>
      </a:pPr>
      <a:endParaRPr lang="de-DE"/>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3657B0-BB77-4BFC-82AC-96B78DBB431C}" type="datetimeFigureOut">
              <a:rPr lang="de-DE" smtClean="0"/>
              <a:pPr/>
              <a:t>09.05.2017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4178FB-43FE-4575-B43A-71C4435B2E83}" type="slidenum">
              <a:rPr lang="de-DE" smtClean="0"/>
              <a:pPr/>
              <a:t>‹Nr.›</a:t>
            </a:fld>
            <a:endParaRPr lang="de-DE"/>
          </a:p>
        </p:txBody>
      </p:sp>
    </p:spTree>
    <p:extLst>
      <p:ext uri="{BB962C8B-B14F-4D97-AF65-F5344CB8AC3E}">
        <p14:creationId xmlns:p14="http://schemas.microsoft.com/office/powerpoint/2010/main" val="4003451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8E4178FB-43FE-4575-B43A-71C4435B2E83}" type="slidenum">
              <a:rPr lang="de-DE" smtClean="0"/>
              <a:pPr/>
              <a:t>16</a:t>
            </a:fld>
            <a:endParaRPr lang="de-DE"/>
          </a:p>
        </p:txBody>
      </p:sp>
    </p:spTree>
    <p:extLst>
      <p:ext uri="{BB962C8B-B14F-4D97-AF65-F5344CB8AC3E}">
        <p14:creationId xmlns:p14="http://schemas.microsoft.com/office/powerpoint/2010/main" val="22838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462F40EC-07EF-49CC-AEE8-026AB1DD9581}" type="datetimeFigureOut">
              <a:rPr lang="de-DE" smtClean="0"/>
              <a:pPr/>
              <a:t>09.05.2017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F306739-CBDE-4CDB-802F-11FE30A6FFB2}"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62F40EC-07EF-49CC-AEE8-026AB1DD9581}" type="datetimeFigureOut">
              <a:rPr lang="de-DE" smtClean="0"/>
              <a:pPr/>
              <a:t>09.05.2017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F306739-CBDE-4CDB-802F-11FE30A6FFB2}"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62F40EC-07EF-49CC-AEE8-026AB1DD9581}" type="datetimeFigureOut">
              <a:rPr lang="de-DE" smtClean="0"/>
              <a:pPr/>
              <a:t>09.05.2017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F306739-CBDE-4CDB-802F-11FE30A6FFB2}"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62F40EC-07EF-49CC-AEE8-026AB1DD9581}" type="datetimeFigureOut">
              <a:rPr lang="de-DE" smtClean="0"/>
              <a:pPr/>
              <a:t>09.05.2017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F306739-CBDE-4CDB-802F-11FE30A6FFB2}"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p>
            <a:fld id="{462F40EC-07EF-49CC-AEE8-026AB1DD9581}" type="datetimeFigureOut">
              <a:rPr lang="de-DE" smtClean="0"/>
              <a:pPr/>
              <a:t>09.05.2017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F306739-CBDE-4CDB-802F-11FE30A6FFB2}"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462F40EC-07EF-49CC-AEE8-026AB1DD9581}" type="datetimeFigureOut">
              <a:rPr lang="de-DE" smtClean="0"/>
              <a:pPr/>
              <a:t>09.05.2017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9F306739-CBDE-4CDB-802F-11FE30A6FFB2}"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62F40EC-07EF-49CC-AEE8-026AB1DD9581}" type="datetimeFigureOut">
              <a:rPr lang="de-DE" smtClean="0"/>
              <a:pPr/>
              <a:t>09.05.2017</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9F306739-CBDE-4CDB-802F-11FE30A6FFB2}"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462F40EC-07EF-49CC-AEE8-026AB1DD9581}" type="datetimeFigureOut">
              <a:rPr lang="de-DE" smtClean="0"/>
              <a:pPr/>
              <a:t>09.05.2017</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9F306739-CBDE-4CDB-802F-11FE30A6FFB2}"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62F40EC-07EF-49CC-AEE8-026AB1DD9581}" type="datetimeFigureOut">
              <a:rPr lang="de-DE" smtClean="0"/>
              <a:pPr/>
              <a:t>09.05.2017</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9F306739-CBDE-4CDB-802F-11FE30A6FFB2}"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462F40EC-07EF-49CC-AEE8-026AB1DD9581}" type="datetimeFigureOut">
              <a:rPr lang="de-DE" smtClean="0"/>
              <a:pPr/>
              <a:t>09.05.2017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9F306739-CBDE-4CDB-802F-11FE30A6FFB2}"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462F40EC-07EF-49CC-AEE8-026AB1DD9581}" type="datetimeFigureOut">
              <a:rPr lang="de-DE" smtClean="0"/>
              <a:pPr/>
              <a:t>09.05.2017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9F306739-CBDE-4CDB-802F-11FE30A6FFB2}"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2F40EC-07EF-49CC-AEE8-026AB1DD9581}" type="datetimeFigureOut">
              <a:rPr lang="de-DE" smtClean="0"/>
              <a:pPr/>
              <a:t>09.05.2017</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306739-CBDE-4CDB-802F-11FE30A6FFB2}"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gapminder.org/"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upload.wikimedia.org/wikipedia/commons/d/d8/BNP_perhoofd_2011.PN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oica.net/"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0.gif"/><Relationship Id="rId4" Type="http://schemas.openxmlformats.org/officeDocument/2006/relationships/image" Target="../media/image9.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upload.wikimedia.org/wikipedia/commons/a/a6/Motor_vehicles_produced_by_country_evolution.gi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en.wikipedia.org/wiki/Brazil" TargetMode="External"/><Relationship Id="rId13" Type="http://schemas.openxmlformats.org/officeDocument/2006/relationships/hyperlink" Target="http://en.wikipedia.org/wiki/Russia" TargetMode="External"/><Relationship Id="rId18" Type="http://schemas.openxmlformats.org/officeDocument/2006/relationships/hyperlink" Target="http://en.wikipedia.org/wiki/Turkey" TargetMode="External"/><Relationship Id="rId26" Type="http://schemas.openxmlformats.org/officeDocument/2006/relationships/image" Target="../media/image13.png"/><Relationship Id="rId39" Type="http://schemas.openxmlformats.org/officeDocument/2006/relationships/image" Target="../media/image26.png"/><Relationship Id="rId3" Type="http://schemas.openxmlformats.org/officeDocument/2006/relationships/hyperlink" Target="http://en.wikipedia.org/wiki/United_States" TargetMode="External"/><Relationship Id="rId21" Type="http://schemas.openxmlformats.org/officeDocument/2006/relationships/hyperlink" Target="http://en.wikipedia.org/wiki/Argentina" TargetMode="External"/><Relationship Id="rId34" Type="http://schemas.openxmlformats.org/officeDocument/2006/relationships/image" Target="../media/image21.png"/><Relationship Id="rId42" Type="http://schemas.openxmlformats.org/officeDocument/2006/relationships/image" Target="../media/image29.png"/><Relationship Id="rId7" Type="http://schemas.openxmlformats.org/officeDocument/2006/relationships/hyperlink" Target="http://en.wikipedia.org/wiki/India" TargetMode="External"/><Relationship Id="rId12" Type="http://schemas.openxmlformats.org/officeDocument/2006/relationships/hyperlink" Target="http://en.wikipedia.org/wiki/Canada" TargetMode="External"/><Relationship Id="rId17" Type="http://schemas.openxmlformats.org/officeDocument/2006/relationships/hyperlink" Target="http://en.wikipedia.org/wiki/Czech_Republic" TargetMode="External"/><Relationship Id="rId25" Type="http://schemas.openxmlformats.org/officeDocument/2006/relationships/image" Target="../media/image12.png"/><Relationship Id="rId33" Type="http://schemas.openxmlformats.org/officeDocument/2006/relationships/image" Target="../media/image20.png"/><Relationship Id="rId38" Type="http://schemas.openxmlformats.org/officeDocument/2006/relationships/image" Target="../media/image25.png"/><Relationship Id="rId2" Type="http://schemas.openxmlformats.org/officeDocument/2006/relationships/hyperlink" Target="http://en.wikipedia.org/wiki/China" TargetMode="External"/><Relationship Id="rId16" Type="http://schemas.openxmlformats.org/officeDocument/2006/relationships/hyperlink" Target="http://en.wikipedia.org/wiki/United_Kingdom" TargetMode="External"/><Relationship Id="rId20" Type="http://schemas.openxmlformats.org/officeDocument/2006/relationships/hyperlink" Target="http://en.wikipedia.org/wiki/Poland" TargetMode="External"/><Relationship Id="rId29" Type="http://schemas.openxmlformats.org/officeDocument/2006/relationships/image" Target="../media/image16.png"/><Relationship Id="rId41"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hyperlink" Target="http://en.wikipedia.org/wiki/South_Korea" TargetMode="External"/><Relationship Id="rId11" Type="http://schemas.openxmlformats.org/officeDocument/2006/relationships/hyperlink" Target="http://en.wikipedia.org/wiki/France" TargetMode="External"/><Relationship Id="rId24" Type="http://schemas.openxmlformats.org/officeDocument/2006/relationships/hyperlink" Target="http://en.wikipedia.org/wiki/Organisation_Internationale_des_Constructeurs_d'Automobiles" TargetMode="External"/><Relationship Id="rId32" Type="http://schemas.openxmlformats.org/officeDocument/2006/relationships/image" Target="../media/image19.png"/><Relationship Id="rId37" Type="http://schemas.openxmlformats.org/officeDocument/2006/relationships/image" Target="../media/image24.png"/><Relationship Id="rId40" Type="http://schemas.openxmlformats.org/officeDocument/2006/relationships/image" Target="../media/image27.png"/><Relationship Id="rId45" Type="http://schemas.openxmlformats.org/officeDocument/2006/relationships/image" Target="../media/image32.png"/><Relationship Id="rId5" Type="http://schemas.openxmlformats.org/officeDocument/2006/relationships/hyperlink" Target="http://en.wikipedia.org/wiki/Germany" TargetMode="External"/><Relationship Id="rId15" Type="http://schemas.openxmlformats.org/officeDocument/2006/relationships/hyperlink" Target="http://en.wikipedia.org/wiki/Thailand" TargetMode="External"/><Relationship Id="rId23" Type="http://schemas.openxmlformats.org/officeDocument/2006/relationships/hyperlink" Target="http://oica.net/category/production-statistics/" TargetMode="External"/><Relationship Id="rId28" Type="http://schemas.openxmlformats.org/officeDocument/2006/relationships/image" Target="../media/image15.png"/><Relationship Id="rId36" Type="http://schemas.openxmlformats.org/officeDocument/2006/relationships/image" Target="../media/image23.png"/><Relationship Id="rId10" Type="http://schemas.openxmlformats.org/officeDocument/2006/relationships/hyperlink" Target="http://en.wikipedia.org/wiki/Spain" TargetMode="External"/><Relationship Id="rId19" Type="http://schemas.openxmlformats.org/officeDocument/2006/relationships/hyperlink" Target="http://en.wikipedia.org/wiki/Indonesia" TargetMode="External"/><Relationship Id="rId31" Type="http://schemas.openxmlformats.org/officeDocument/2006/relationships/image" Target="../media/image18.png"/><Relationship Id="rId44" Type="http://schemas.openxmlformats.org/officeDocument/2006/relationships/image" Target="../media/image31.png"/><Relationship Id="rId4" Type="http://schemas.openxmlformats.org/officeDocument/2006/relationships/hyperlink" Target="http://en.wikipedia.org/wiki/Japan" TargetMode="External"/><Relationship Id="rId9" Type="http://schemas.openxmlformats.org/officeDocument/2006/relationships/hyperlink" Target="http://en.wikipedia.org/wiki/Mexico" TargetMode="External"/><Relationship Id="rId14" Type="http://schemas.openxmlformats.org/officeDocument/2006/relationships/hyperlink" Target="http://en.wikipedia.org/wiki/Iran" TargetMode="External"/><Relationship Id="rId22" Type="http://schemas.openxmlformats.org/officeDocument/2006/relationships/hyperlink" Target="http://en.wikipedia.org/wiki/Italy" TargetMode="External"/><Relationship Id="rId27" Type="http://schemas.openxmlformats.org/officeDocument/2006/relationships/image" Target="../media/image14.png"/><Relationship Id="rId30" Type="http://schemas.openxmlformats.org/officeDocument/2006/relationships/image" Target="../media/image17.png"/><Relationship Id="rId35" Type="http://schemas.openxmlformats.org/officeDocument/2006/relationships/image" Target="../media/image22.png"/><Relationship Id="rId43" Type="http://schemas.openxmlformats.org/officeDocument/2006/relationships/image" Target="../media/image3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statista.com/statistics/416036/largest-automobile-markets-worldwide-based-on-new-car-registration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nytimes.com/interactive/2009/06/19/automobiles/20090619-auto-plants-4.html"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en.wikipedia.org/wiki/MAN_SE" TargetMode="External"/><Relationship Id="rId13" Type="http://schemas.openxmlformats.org/officeDocument/2006/relationships/hyperlink" Target="http://en.wikipedia.org/wiki/Volkswagen" TargetMode="External"/><Relationship Id="rId18" Type="http://schemas.openxmlformats.org/officeDocument/2006/relationships/image" Target="../media/image32.png"/><Relationship Id="rId3" Type="http://schemas.openxmlformats.org/officeDocument/2006/relationships/hyperlink" Target="http://en.wikipedia.org/wiki/Germany" TargetMode="External"/><Relationship Id="rId21" Type="http://schemas.openxmlformats.org/officeDocument/2006/relationships/image" Target="../media/image27.png"/><Relationship Id="rId7" Type="http://schemas.openxmlformats.org/officeDocument/2006/relationships/hyperlink" Target="http://en.wikipedia.org/wiki/Lamborghini" TargetMode="External"/><Relationship Id="rId12" Type="http://schemas.openxmlformats.org/officeDocument/2006/relationships/hyperlink" Target="http://en.wikipedia.org/wiki/%C5%A0koda_Auto" TargetMode="External"/><Relationship Id="rId17" Type="http://schemas.openxmlformats.org/officeDocument/2006/relationships/image" Target="../media/image21.png"/><Relationship Id="rId2" Type="http://schemas.openxmlformats.org/officeDocument/2006/relationships/hyperlink" Target="http://en.wikipedia.org/wiki/Volkswagen_Group" TargetMode="External"/><Relationship Id="rId16" Type="http://schemas.openxmlformats.org/officeDocument/2006/relationships/image" Target="../media/image26.png"/><Relationship Id="rId20"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hyperlink" Target="http://en.wikipedia.org/wiki/Bugatti_Automobiles" TargetMode="External"/><Relationship Id="rId11" Type="http://schemas.openxmlformats.org/officeDocument/2006/relationships/hyperlink" Target="http://en.wikipedia.org/wiki/SEAT" TargetMode="External"/><Relationship Id="rId5" Type="http://schemas.openxmlformats.org/officeDocument/2006/relationships/hyperlink" Target="http://en.wikipedia.org/wiki/Bentley" TargetMode="External"/><Relationship Id="rId15" Type="http://schemas.openxmlformats.org/officeDocument/2006/relationships/image" Target="../media/image15.png"/><Relationship Id="rId10" Type="http://schemas.openxmlformats.org/officeDocument/2006/relationships/hyperlink" Target="http://en.wikipedia.org/wiki/Scania_AB" TargetMode="External"/><Relationship Id="rId19" Type="http://schemas.openxmlformats.org/officeDocument/2006/relationships/image" Target="../media/image37.png"/><Relationship Id="rId4" Type="http://schemas.openxmlformats.org/officeDocument/2006/relationships/hyperlink" Target="http://en.wikipedia.org/wiki/Audi" TargetMode="External"/><Relationship Id="rId9" Type="http://schemas.openxmlformats.org/officeDocument/2006/relationships/hyperlink" Target="http://en.wikipedia.org/wiki/Porsche" TargetMode="External"/><Relationship Id="rId14" Type="http://schemas.openxmlformats.org/officeDocument/2006/relationships/hyperlink" Target="http://en.wikipedia.org/wiki/Volkswagen_Commercial_Vehicles" TargetMode="External"/></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statista.com/statistics/275520/ranking-of-car-manufacturers-based-on-global-sales/" TargetMode="External"/><Relationship Id="rId2" Type="http://schemas.openxmlformats.org/officeDocument/2006/relationships/image" Target="../media/image38.png"/><Relationship Id="rId1" Type="http://schemas.openxmlformats.org/officeDocument/2006/relationships/slideLayout" Target="../slideLayouts/slideLayout7.xml"/><Relationship Id="rId5" Type="http://schemas.openxmlformats.org/officeDocument/2006/relationships/slide" Target="slide20.xml"/><Relationship Id="rId4" Type="http://schemas.openxmlformats.org/officeDocument/2006/relationships/chart" Target="../charts/char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statista.com/statistics/317520/vehicle-production-in-india/" TargetMode="External"/><Relationship Id="rId2" Type="http://schemas.openxmlformats.org/officeDocument/2006/relationships/image" Target="../media/image38.png"/><Relationship Id="rId1" Type="http://schemas.openxmlformats.org/officeDocument/2006/relationships/slideLayout" Target="../slideLayouts/slideLayout7.xml"/><Relationship Id="rId5" Type="http://schemas.openxmlformats.org/officeDocument/2006/relationships/slide" Target="slide20.xml"/><Relationship Id="rId4" Type="http://schemas.openxmlformats.org/officeDocument/2006/relationships/chart" Target="../charts/chart5.xml"/></Relationships>
</file>

<file path=ppt/slides/_rels/slide35.xml.rels><?xml version="1.0" encoding="UTF-8" standalone="yes"?>
<Relationships xmlns="http://schemas.openxmlformats.org/package/2006/relationships"><Relationship Id="rId2" Type="http://schemas.openxmlformats.org/officeDocument/2006/relationships/hyperlink" Target="https://en.wikipedia.org/wiki/Knock-down_kit#cite_note-Miller-1"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statista.com/statistics/202489/forecast-for-vehicle-production-in-mexico/" TargetMode="External"/><Relationship Id="rId2" Type="http://schemas.openxmlformats.org/officeDocument/2006/relationships/image" Target="../media/image38.png"/><Relationship Id="rId1" Type="http://schemas.openxmlformats.org/officeDocument/2006/relationships/slideLayout" Target="../slideLayouts/slideLayout7.xml"/><Relationship Id="rId5" Type="http://schemas.openxmlformats.org/officeDocument/2006/relationships/slide" Target="slide20.xml"/><Relationship Id="rId4" Type="http://schemas.openxmlformats.org/officeDocument/2006/relationships/chart" Target="../charts/chart6.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What</a:t>
            </a:r>
            <a:r>
              <a:rPr lang="de-DE" dirty="0"/>
              <a:t> </a:t>
            </a:r>
            <a:r>
              <a:rPr lang="de-DE" dirty="0" err="1"/>
              <a:t>can</a:t>
            </a:r>
            <a:r>
              <a:rPr lang="de-DE" dirty="0"/>
              <a:t> </a:t>
            </a:r>
            <a:r>
              <a:rPr lang="de-DE" dirty="0" err="1"/>
              <a:t>we</a:t>
            </a:r>
            <a:r>
              <a:rPr lang="de-DE" dirty="0"/>
              <a:t> </a:t>
            </a:r>
            <a:r>
              <a:rPr lang="de-DE" dirty="0" err="1"/>
              <a:t>learn</a:t>
            </a:r>
            <a:r>
              <a:rPr lang="de-DE" dirty="0"/>
              <a:t> </a:t>
            </a:r>
            <a:r>
              <a:rPr lang="de-DE" dirty="0" err="1"/>
              <a:t>from</a:t>
            </a:r>
            <a:r>
              <a:rPr lang="de-DE" dirty="0"/>
              <a:t> </a:t>
            </a:r>
            <a:r>
              <a:rPr lang="de-DE" dirty="0" err="1"/>
              <a:t>the</a:t>
            </a:r>
            <a:r>
              <a:rPr lang="de-DE" dirty="0"/>
              <a:t> </a:t>
            </a:r>
            <a:r>
              <a:rPr lang="de-DE" dirty="0" err="1"/>
              <a:t>past</a:t>
            </a:r>
            <a:r>
              <a:rPr lang="de-DE" dirty="0"/>
              <a:t>?</a:t>
            </a:r>
          </a:p>
        </p:txBody>
      </p:sp>
      <p:sp>
        <p:nvSpPr>
          <p:cNvPr id="3" name="Inhaltsplatzhalter 2"/>
          <p:cNvSpPr>
            <a:spLocks noGrp="1"/>
          </p:cNvSpPr>
          <p:nvPr>
            <p:ph idx="1"/>
          </p:nvPr>
        </p:nvSpPr>
        <p:spPr/>
        <p:txBody>
          <a:bodyPr/>
          <a:lstStyle/>
          <a:p>
            <a:r>
              <a:rPr lang="de-DE" dirty="0">
                <a:hlinkClick r:id="rId2"/>
              </a:rPr>
              <a:t>https://www.gapminder.org/</a:t>
            </a:r>
            <a:endParaRPr lang="de-DE" dirty="0"/>
          </a:p>
        </p:txBody>
      </p:sp>
    </p:spTree>
    <p:extLst>
      <p:ext uri="{BB962C8B-B14F-4D97-AF65-F5344CB8AC3E}">
        <p14:creationId xmlns:p14="http://schemas.microsoft.com/office/powerpoint/2010/main" val="17748748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5122" name="Picture 2" descr="H:\Dokumente und Einstellungen\Ivan\Eigene Dateien\Eigene Bilder\Bild\Bild 057.jpg"/>
          <p:cNvPicPr>
            <a:picLocks noChangeAspect="1" noChangeArrowheads="1"/>
          </p:cNvPicPr>
          <p:nvPr/>
        </p:nvPicPr>
        <p:blipFill>
          <a:blip r:embed="rId2"/>
          <a:srcRect/>
          <a:stretch>
            <a:fillRect/>
          </a:stretch>
        </p:blipFill>
        <p:spPr bwMode="auto">
          <a:xfrm>
            <a:off x="-214346" y="-227191"/>
            <a:ext cx="9572691" cy="7307147"/>
          </a:xfrm>
          <a:prstGeom prst="rect">
            <a:avLst/>
          </a:prstGeom>
          <a:noFill/>
        </p:spPr>
      </p:pic>
      <p:sp>
        <p:nvSpPr>
          <p:cNvPr id="5" name="Textfeld 4"/>
          <p:cNvSpPr txBox="1"/>
          <p:nvPr/>
        </p:nvSpPr>
        <p:spPr>
          <a:xfrm>
            <a:off x="642910" y="0"/>
            <a:ext cx="8072494" cy="523220"/>
          </a:xfrm>
          <a:prstGeom prst="rect">
            <a:avLst/>
          </a:prstGeom>
          <a:solidFill>
            <a:schemeClr val="bg1"/>
          </a:solidFill>
        </p:spPr>
        <p:txBody>
          <a:bodyPr wrap="square" rtlCol="0">
            <a:spAutoFit/>
          </a:bodyPr>
          <a:lstStyle/>
          <a:p>
            <a:r>
              <a:rPr lang="de-DE" sz="2800" dirty="0"/>
              <a:t>Distribution </a:t>
            </a:r>
            <a:r>
              <a:rPr lang="de-DE" sz="2800" dirty="0" err="1"/>
              <a:t>of</a:t>
            </a:r>
            <a:r>
              <a:rPr lang="de-DE" sz="2800" dirty="0"/>
              <a:t> </a:t>
            </a:r>
            <a:r>
              <a:rPr lang="de-DE" sz="2800" dirty="0" err="1"/>
              <a:t>industrial</a:t>
            </a:r>
            <a:r>
              <a:rPr lang="de-DE" sz="2800" dirty="0"/>
              <a:t> </a:t>
            </a:r>
            <a:r>
              <a:rPr lang="de-DE" sz="2800" dirty="0" err="1"/>
              <a:t>production</a:t>
            </a:r>
            <a:endParaRPr lang="de-DE" sz="2800" dirty="0"/>
          </a:p>
        </p:txBody>
      </p:sp>
      <p:sp>
        <p:nvSpPr>
          <p:cNvPr id="6" name="Rechteck 5"/>
          <p:cNvSpPr/>
          <p:nvPr/>
        </p:nvSpPr>
        <p:spPr>
          <a:xfrm>
            <a:off x="-428660" y="6715148"/>
            <a:ext cx="9787006" cy="4286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0034" y="0"/>
            <a:ext cx="8258204" cy="1511288"/>
          </a:xfrm>
        </p:spPr>
        <p:txBody>
          <a:bodyPr>
            <a:normAutofit fontScale="90000"/>
          </a:bodyPr>
          <a:lstStyle/>
          <a:p>
            <a:r>
              <a:rPr lang="de-DE" dirty="0"/>
              <a:t>The automobile </a:t>
            </a:r>
            <a:r>
              <a:rPr lang="de-DE" dirty="0" err="1"/>
              <a:t>is</a:t>
            </a:r>
            <a:r>
              <a:rPr lang="de-DE" dirty="0"/>
              <a:t> </a:t>
            </a:r>
            <a:r>
              <a:rPr lang="de-DE" dirty="0" err="1"/>
              <a:t>the</a:t>
            </a:r>
            <a:r>
              <a:rPr lang="de-DE" dirty="0"/>
              <a:t> </a:t>
            </a:r>
            <a:r>
              <a:rPr lang="de-DE" dirty="0" err="1">
                <a:solidFill>
                  <a:srgbClr val="FF0000"/>
                </a:solidFill>
              </a:rPr>
              <a:t>cheapest</a:t>
            </a:r>
            <a:r>
              <a:rPr lang="de-DE" dirty="0"/>
              <a:t> </a:t>
            </a:r>
            <a:r>
              <a:rPr lang="de-DE" dirty="0" err="1"/>
              <a:t>and</a:t>
            </a:r>
            <a:r>
              <a:rPr lang="de-DE" dirty="0"/>
              <a:t> </a:t>
            </a:r>
            <a:r>
              <a:rPr lang="de-DE" dirty="0" err="1"/>
              <a:t>the</a:t>
            </a:r>
            <a:r>
              <a:rPr lang="de-DE" dirty="0"/>
              <a:t> </a:t>
            </a:r>
            <a:r>
              <a:rPr lang="de-DE" dirty="0" err="1">
                <a:solidFill>
                  <a:srgbClr val="FF0000"/>
                </a:solidFill>
              </a:rPr>
              <a:t>most</a:t>
            </a:r>
            <a:r>
              <a:rPr lang="de-DE" dirty="0">
                <a:solidFill>
                  <a:srgbClr val="FF0000"/>
                </a:solidFill>
              </a:rPr>
              <a:t> </a:t>
            </a:r>
            <a:r>
              <a:rPr lang="de-DE" dirty="0" err="1">
                <a:solidFill>
                  <a:srgbClr val="FF0000"/>
                </a:solidFill>
              </a:rPr>
              <a:t>complex</a:t>
            </a:r>
            <a:r>
              <a:rPr lang="de-DE" dirty="0">
                <a:solidFill>
                  <a:srgbClr val="FF0000"/>
                </a:solidFill>
              </a:rPr>
              <a:t> </a:t>
            </a:r>
            <a:r>
              <a:rPr lang="de-DE" dirty="0" err="1"/>
              <a:t>machine</a:t>
            </a:r>
            <a:r>
              <a:rPr lang="de-DE" dirty="0"/>
              <a:t> </a:t>
            </a:r>
            <a:r>
              <a:rPr lang="de-DE" dirty="0" err="1"/>
              <a:t>today</a:t>
            </a:r>
            <a:r>
              <a:rPr lang="de-DE" dirty="0"/>
              <a:t> </a:t>
            </a:r>
          </a:p>
        </p:txBody>
      </p:sp>
      <p:pic>
        <p:nvPicPr>
          <p:cNvPr id="1026" name="Picture 2" descr="http://www.getcarparts.co.uk/get-car-parts-blog/image.axd?picture=2010%2f9%2fAuto-Parts-Automibile-Spare-Parts.jpg"/>
          <p:cNvPicPr>
            <a:picLocks noChangeAspect="1" noChangeArrowheads="1"/>
          </p:cNvPicPr>
          <p:nvPr/>
        </p:nvPicPr>
        <p:blipFill>
          <a:blip r:embed="rId2"/>
          <a:srcRect/>
          <a:stretch>
            <a:fillRect/>
          </a:stretch>
        </p:blipFill>
        <p:spPr bwMode="auto">
          <a:xfrm>
            <a:off x="428596" y="1500150"/>
            <a:ext cx="8337953" cy="535785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96908"/>
          </a:xfrm>
        </p:spPr>
        <p:txBody>
          <a:bodyPr/>
          <a:lstStyle/>
          <a:p>
            <a:r>
              <a:rPr lang="de-DE" dirty="0"/>
              <a:t>The Automobile </a:t>
            </a:r>
            <a:r>
              <a:rPr lang="de-DE" dirty="0" err="1"/>
              <a:t>and</a:t>
            </a:r>
            <a:r>
              <a:rPr lang="de-DE" dirty="0"/>
              <a:t> </a:t>
            </a:r>
            <a:r>
              <a:rPr lang="de-DE" dirty="0" err="1"/>
              <a:t>Globalization</a:t>
            </a:r>
            <a:endParaRPr lang="de-DE" dirty="0"/>
          </a:p>
        </p:txBody>
      </p:sp>
      <p:sp>
        <p:nvSpPr>
          <p:cNvPr id="3" name="Inhaltsplatzhalter 2"/>
          <p:cNvSpPr>
            <a:spLocks noGrp="1"/>
          </p:cNvSpPr>
          <p:nvPr>
            <p:ph idx="1"/>
          </p:nvPr>
        </p:nvSpPr>
        <p:spPr>
          <a:xfrm>
            <a:off x="457200" y="1285860"/>
            <a:ext cx="8229600" cy="4840303"/>
          </a:xfrm>
        </p:spPr>
        <p:txBody>
          <a:bodyPr/>
          <a:lstStyle/>
          <a:p>
            <a:r>
              <a:rPr lang="de-DE" dirty="0"/>
              <a:t>The automobile </a:t>
            </a:r>
            <a:r>
              <a:rPr lang="de-DE" dirty="0" err="1"/>
              <a:t>is</a:t>
            </a:r>
            <a:r>
              <a:rPr lang="de-DE" dirty="0"/>
              <a:t> </a:t>
            </a:r>
            <a:r>
              <a:rPr lang="de-DE" dirty="0" err="1"/>
              <a:t>the</a:t>
            </a:r>
            <a:r>
              <a:rPr lang="de-DE" dirty="0"/>
              <a:t> </a:t>
            </a:r>
            <a:r>
              <a:rPr lang="de-DE" dirty="0" err="1"/>
              <a:t>product</a:t>
            </a:r>
            <a:r>
              <a:rPr lang="de-DE" dirty="0"/>
              <a:t> </a:t>
            </a:r>
            <a:r>
              <a:rPr lang="de-DE" dirty="0" err="1"/>
              <a:t>with</a:t>
            </a:r>
            <a:r>
              <a:rPr lang="de-DE" dirty="0"/>
              <a:t> </a:t>
            </a:r>
            <a:r>
              <a:rPr lang="de-DE" dirty="0" err="1"/>
              <a:t>the</a:t>
            </a:r>
            <a:r>
              <a:rPr lang="de-DE" dirty="0"/>
              <a:t> </a:t>
            </a:r>
            <a:r>
              <a:rPr lang="de-DE" dirty="0" err="1">
                <a:solidFill>
                  <a:srgbClr val="FF0000"/>
                </a:solidFill>
              </a:rPr>
              <a:t>highest</a:t>
            </a:r>
            <a:r>
              <a:rPr lang="de-DE" dirty="0">
                <a:solidFill>
                  <a:srgbClr val="FF0000"/>
                </a:solidFill>
              </a:rPr>
              <a:t> </a:t>
            </a:r>
            <a:r>
              <a:rPr lang="de-DE" dirty="0" err="1">
                <a:solidFill>
                  <a:srgbClr val="FF0000"/>
                </a:solidFill>
              </a:rPr>
              <a:t>elasticity</a:t>
            </a:r>
            <a:r>
              <a:rPr lang="de-DE" dirty="0">
                <a:solidFill>
                  <a:srgbClr val="FF0000"/>
                </a:solidFill>
              </a:rPr>
              <a:t> </a:t>
            </a:r>
            <a:r>
              <a:rPr lang="de-DE" dirty="0"/>
              <a:t>– </a:t>
            </a:r>
            <a:r>
              <a:rPr lang="de-DE" dirty="0" err="1"/>
              <a:t>which</a:t>
            </a:r>
            <a:r>
              <a:rPr lang="de-DE" dirty="0"/>
              <a:t> </a:t>
            </a:r>
            <a:r>
              <a:rPr lang="de-DE" dirty="0" err="1"/>
              <a:t>means</a:t>
            </a:r>
            <a:r>
              <a:rPr lang="de-DE" dirty="0"/>
              <a:t> </a:t>
            </a:r>
            <a:r>
              <a:rPr lang="de-DE" dirty="0" err="1"/>
              <a:t>that</a:t>
            </a:r>
            <a:r>
              <a:rPr lang="de-DE" dirty="0"/>
              <a:t> </a:t>
            </a:r>
            <a:r>
              <a:rPr lang="de-DE" dirty="0" err="1"/>
              <a:t>most</a:t>
            </a:r>
            <a:r>
              <a:rPr lang="de-DE" dirty="0"/>
              <a:t> </a:t>
            </a:r>
            <a:r>
              <a:rPr lang="de-DE" dirty="0" err="1"/>
              <a:t>people</a:t>
            </a:r>
            <a:r>
              <a:rPr lang="de-DE" dirty="0"/>
              <a:t> (in </a:t>
            </a:r>
            <a:r>
              <a:rPr lang="de-DE" dirty="0" err="1"/>
              <a:t>the</a:t>
            </a:r>
            <a:r>
              <a:rPr lang="de-DE" dirty="0"/>
              <a:t> </a:t>
            </a:r>
            <a:r>
              <a:rPr lang="de-DE" dirty="0" err="1"/>
              <a:t>world</a:t>
            </a:r>
            <a:r>
              <a:rPr lang="de-DE" dirty="0"/>
              <a:t>) </a:t>
            </a:r>
            <a:r>
              <a:rPr lang="de-DE" dirty="0" err="1"/>
              <a:t>are</a:t>
            </a:r>
            <a:r>
              <a:rPr lang="de-DE" dirty="0"/>
              <a:t> </a:t>
            </a:r>
            <a:r>
              <a:rPr lang="de-DE" dirty="0" err="1"/>
              <a:t>ready</a:t>
            </a:r>
            <a:r>
              <a:rPr lang="de-DE" dirty="0"/>
              <a:t> </a:t>
            </a:r>
            <a:r>
              <a:rPr lang="de-DE" dirty="0" err="1"/>
              <a:t>to</a:t>
            </a:r>
            <a:r>
              <a:rPr lang="de-DE" dirty="0"/>
              <a:t> save </a:t>
            </a:r>
            <a:r>
              <a:rPr lang="de-DE" dirty="0" err="1"/>
              <a:t>and</a:t>
            </a:r>
            <a:r>
              <a:rPr lang="de-DE" dirty="0"/>
              <a:t> </a:t>
            </a:r>
            <a:r>
              <a:rPr lang="de-DE" dirty="0" err="1"/>
              <a:t>reduce</a:t>
            </a:r>
            <a:r>
              <a:rPr lang="de-DE" dirty="0"/>
              <a:t> </a:t>
            </a:r>
            <a:r>
              <a:rPr lang="de-DE" dirty="0" err="1"/>
              <a:t>other</a:t>
            </a:r>
            <a:r>
              <a:rPr lang="de-DE" dirty="0"/>
              <a:t> </a:t>
            </a:r>
            <a:r>
              <a:rPr lang="de-DE" dirty="0" err="1"/>
              <a:t>expenses</a:t>
            </a:r>
            <a:r>
              <a:rPr lang="de-DE" dirty="0"/>
              <a:t> </a:t>
            </a:r>
            <a:r>
              <a:rPr lang="de-DE" dirty="0" err="1"/>
              <a:t>to</a:t>
            </a:r>
            <a:r>
              <a:rPr lang="de-DE" dirty="0"/>
              <a:t> </a:t>
            </a:r>
            <a:r>
              <a:rPr lang="de-DE" dirty="0" err="1"/>
              <a:t>buy</a:t>
            </a:r>
            <a:r>
              <a:rPr lang="de-DE" dirty="0"/>
              <a:t> a </a:t>
            </a:r>
            <a:r>
              <a:rPr lang="de-DE" dirty="0" err="1"/>
              <a:t>car</a:t>
            </a:r>
            <a:r>
              <a:rPr lang="de-DE" dirty="0"/>
              <a:t>.</a:t>
            </a:r>
          </a:p>
          <a:p>
            <a:r>
              <a:rPr lang="de-DE" dirty="0"/>
              <a:t>The </a:t>
            </a:r>
            <a:r>
              <a:rPr lang="de-DE" dirty="0" err="1"/>
              <a:t>production</a:t>
            </a:r>
            <a:r>
              <a:rPr lang="de-DE" dirty="0"/>
              <a:t> </a:t>
            </a:r>
            <a:r>
              <a:rPr lang="de-DE" dirty="0" err="1"/>
              <a:t>of</a:t>
            </a:r>
            <a:r>
              <a:rPr lang="de-DE" dirty="0"/>
              <a:t> a </a:t>
            </a:r>
            <a:r>
              <a:rPr lang="de-DE" dirty="0" err="1"/>
              <a:t>car</a:t>
            </a:r>
            <a:r>
              <a:rPr lang="de-DE" dirty="0"/>
              <a:t> </a:t>
            </a:r>
            <a:r>
              <a:rPr lang="de-DE" dirty="0" err="1"/>
              <a:t>needs</a:t>
            </a:r>
            <a:r>
              <a:rPr lang="de-DE" dirty="0"/>
              <a:t> 10000 </a:t>
            </a:r>
            <a:r>
              <a:rPr lang="de-DE" dirty="0" err="1"/>
              <a:t>parts</a:t>
            </a:r>
            <a:r>
              <a:rPr lang="de-DE" dirty="0"/>
              <a:t> </a:t>
            </a:r>
            <a:r>
              <a:rPr lang="de-DE" dirty="0" err="1"/>
              <a:t>which</a:t>
            </a:r>
            <a:r>
              <a:rPr lang="de-DE" dirty="0"/>
              <a:t> </a:t>
            </a:r>
            <a:r>
              <a:rPr lang="de-DE" dirty="0" err="1"/>
              <a:t>involve</a:t>
            </a:r>
            <a:r>
              <a:rPr lang="de-DE" dirty="0"/>
              <a:t> a </a:t>
            </a:r>
            <a:r>
              <a:rPr lang="de-DE" dirty="0" err="1"/>
              <a:t>great</a:t>
            </a:r>
            <a:r>
              <a:rPr lang="de-DE" dirty="0"/>
              <a:t> </a:t>
            </a:r>
            <a:r>
              <a:rPr lang="de-DE" dirty="0" err="1"/>
              <a:t>parts</a:t>
            </a:r>
            <a:r>
              <a:rPr lang="de-DE" dirty="0"/>
              <a:t> </a:t>
            </a:r>
            <a:r>
              <a:rPr lang="de-DE" dirty="0" err="1"/>
              <a:t>of</a:t>
            </a:r>
            <a:r>
              <a:rPr lang="de-DE" dirty="0"/>
              <a:t> all </a:t>
            </a:r>
            <a:r>
              <a:rPr lang="de-DE" dirty="0" err="1"/>
              <a:t>the</a:t>
            </a:r>
            <a:r>
              <a:rPr lang="de-DE" dirty="0"/>
              <a:t> </a:t>
            </a:r>
            <a:r>
              <a:rPr lang="de-DE" dirty="0" err="1"/>
              <a:t>industry</a:t>
            </a:r>
            <a:r>
              <a:rPr lang="de-DE" dirty="0"/>
              <a:t>:</a:t>
            </a:r>
          </a:p>
          <a:p>
            <a:pPr>
              <a:buNone/>
            </a:pPr>
            <a:r>
              <a:rPr lang="de-DE" dirty="0"/>
              <a:t>    Steel, Chemistry, Textiles, </a:t>
            </a:r>
            <a:r>
              <a:rPr lang="de-DE" dirty="0" err="1"/>
              <a:t>Electric</a:t>
            </a:r>
            <a:r>
              <a:rPr lang="de-DE" dirty="0"/>
              <a:t> </a:t>
            </a:r>
            <a:r>
              <a:rPr lang="de-DE" dirty="0" err="1"/>
              <a:t>and</a:t>
            </a:r>
            <a:r>
              <a:rPr lang="de-DE" dirty="0"/>
              <a:t> Electronics, </a:t>
            </a:r>
            <a:r>
              <a:rPr lang="de-DE" dirty="0" err="1"/>
              <a:t>Metals</a:t>
            </a:r>
            <a:r>
              <a:rPr lang="de-DE" dirty="0"/>
              <a:t>, Glass, Machines, etc.</a:t>
            </a:r>
          </a:p>
          <a:p>
            <a:pPr>
              <a:buNone/>
            </a:pPr>
            <a:r>
              <a:rPr lang="de-DE" dirty="0"/>
              <a:t>    All countries (</a:t>
            </a:r>
            <a:r>
              <a:rPr lang="de-DE" dirty="0" err="1"/>
              <a:t>would</a:t>
            </a:r>
            <a:r>
              <a:rPr lang="de-DE" dirty="0"/>
              <a:t>) </a:t>
            </a:r>
            <a:r>
              <a:rPr lang="de-DE" dirty="0" err="1"/>
              <a:t>like</a:t>
            </a:r>
            <a:r>
              <a:rPr lang="de-DE" dirty="0"/>
              <a:t> </a:t>
            </a:r>
            <a:r>
              <a:rPr lang="de-DE" dirty="0" err="1"/>
              <a:t>to</a:t>
            </a:r>
            <a:r>
              <a:rPr lang="de-DE" dirty="0"/>
              <a:t> </a:t>
            </a:r>
            <a:r>
              <a:rPr lang="de-DE" dirty="0" err="1"/>
              <a:t>produce</a:t>
            </a:r>
            <a:r>
              <a:rPr lang="de-DE" dirty="0"/>
              <a:t> </a:t>
            </a:r>
            <a:r>
              <a:rPr lang="de-DE" dirty="0" err="1"/>
              <a:t>cars</a:t>
            </a:r>
            <a:r>
              <a:rPr lang="de-DE" dirty="0"/>
              <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4282" y="2214554"/>
            <a:ext cx="8229600" cy="1143000"/>
          </a:xfrm>
        </p:spPr>
        <p:txBody>
          <a:bodyPr>
            <a:normAutofit/>
          </a:bodyPr>
          <a:lstStyle/>
          <a:p>
            <a:endParaRPr lang="de-DE" dirty="0"/>
          </a:p>
        </p:txBody>
      </p:sp>
      <p:pic>
        <p:nvPicPr>
          <p:cNvPr id="41986" name="Picture 2" descr="H:\Dokumente und Einstellungen\Ivan\Eigene Dateien\Eigene Bilder\Bild\800px-World_vehicles_per_capita.svg.png"/>
          <p:cNvPicPr>
            <a:picLocks noChangeAspect="1" noChangeArrowheads="1"/>
          </p:cNvPicPr>
          <p:nvPr/>
        </p:nvPicPr>
        <p:blipFill>
          <a:blip r:embed="rId2"/>
          <a:srcRect/>
          <a:stretch>
            <a:fillRect/>
          </a:stretch>
        </p:blipFill>
        <p:spPr bwMode="auto">
          <a:xfrm>
            <a:off x="-146460" y="714356"/>
            <a:ext cx="9290460" cy="5857916"/>
          </a:xfrm>
          <a:prstGeom prst="rect">
            <a:avLst/>
          </a:prstGeom>
          <a:noFill/>
        </p:spPr>
      </p:pic>
      <p:sp>
        <p:nvSpPr>
          <p:cNvPr id="9" name="Rechteck 8"/>
          <p:cNvSpPr/>
          <p:nvPr/>
        </p:nvSpPr>
        <p:spPr>
          <a:xfrm>
            <a:off x="500034" y="3071810"/>
            <a:ext cx="1214430" cy="3139321"/>
          </a:xfrm>
          <a:prstGeom prst="rect">
            <a:avLst/>
          </a:prstGeom>
        </p:spPr>
        <p:txBody>
          <a:bodyPr wrap="square">
            <a:spAutoFit/>
          </a:bodyPr>
          <a:lstStyle/>
          <a:p>
            <a:r>
              <a:rPr lang="en-US" dirty="0"/>
              <a:t>V/1000</a:t>
            </a:r>
          </a:p>
          <a:p>
            <a:r>
              <a:rPr lang="en-US" dirty="0"/>
              <a:t>    600+</a:t>
            </a:r>
          </a:p>
          <a:p>
            <a:r>
              <a:rPr lang="en-US" dirty="0"/>
              <a:t>    501-600</a:t>
            </a:r>
          </a:p>
          <a:p>
            <a:r>
              <a:rPr lang="en-US" dirty="0"/>
              <a:t>    301-500</a:t>
            </a:r>
          </a:p>
          <a:p>
            <a:r>
              <a:rPr lang="en-US" dirty="0"/>
              <a:t>    151-300</a:t>
            </a:r>
          </a:p>
          <a:p>
            <a:r>
              <a:rPr lang="en-US" dirty="0"/>
              <a:t>    101-150</a:t>
            </a:r>
          </a:p>
          <a:p>
            <a:r>
              <a:rPr lang="en-US" dirty="0"/>
              <a:t>    61-100</a:t>
            </a:r>
          </a:p>
          <a:p>
            <a:r>
              <a:rPr lang="en-US" dirty="0"/>
              <a:t>    41-60</a:t>
            </a:r>
          </a:p>
          <a:p>
            <a:r>
              <a:rPr lang="en-US" dirty="0"/>
              <a:t>    21-40</a:t>
            </a:r>
          </a:p>
          <a:p>
            <a:r>
              <a:rPr lang="en-US" dirty="0"/>
              <a:t>    11-20</a:t>
            </a:r>
          </a:p>
          <a:p>
            <a:r>
              <a:rPr lang="en-US" dirty="0"/>
              <a:t>      0-10</a:t>
            </a:r>
          </a:p>
        </p:txBody>
      </p:sp>
      <p:cxnSp>
        <p:nvCxnSpPr>
          <p:cNvPr id="12" name="Gerade Verbindung mit Pfeil 11"/>
          <p:cNvCxnSpPr/>
          <p:nvPr/>
        </p:nvCxnSpPr>
        <p:spPr>
          <a:xfrm rot="5400000" flipH="1" flipV="1">
            <a:off x="928662" y="2714620"/>
            <a:ext cx="1071570" cy="50006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p:nvPr/>
        </p:nvCxnSpPr>
        <p:spPr>
          <a:xfrm flipV="1">
            <a:off x="1643042" y="1785926"/>
            <a:ext cx="2857520" cy="200026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Gerade Verbindung mit Pfeil 16"/>
          <p:cNvCxnSpPr/>
          <p:nvPr/>
        </p:nvCxnSpPr>
        <p:spPr>
          <a:xfrm>
            <a:off x="1643042" y="4000504"/>
            <a:ext cx="1000132" cy="57150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Gerade Verbindung mit Pfeil 18"/>
          <p:cNvCxnSpPr/>
          <p:nvPr/>
        </p:nvCxnSpPr>
        <p:spPr>
          <a:xfrm flipV="1">
            <a:off x="1571604" y="3786190"/>
            <a:ext cx="1285884" cy="57150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p:nvPr/>
        </p:nvCxnSpPr>
        <p:spPr>
          <a:xfrm flipV="1">
            <a:off x="1500166" y="3929066"/>
            <a:ext cx="3357586" cy="71438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p:nvPr/>
        </p:nvCxnSpPr>
        <p:spPr>
          <a:xfrm flipV="1">
            <a:off x="1500166" y="3571876"/>
            <a:ext cx="3143272" cy="135732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feld 24"/>
          <p:cNvSpPr txBox="1"/>
          <p:nvPr/>
        </p:nvSpPr>
        <p:spPr>
          <a:xfrm>
            <a:off x="928662" y="0"/>
            <a:ext cx="7358114" cy="369332"/>
          </a:xfrm>
          <a:prstGeom prst="rect">
            <a:avLst/>
          </a:prstGeom>
          <a:noFill/>
        </p:spPr>
        <p:txBody>
          <a:bodyPr wrap="square" rtlCol="0">
            <a:spAutoFit/>
          </a:bodyPr>
          <a:lstStyle/>
          <a:p>
            <a:r>
              <a:rPr lang="de-DE" dirty="0"/>
              <a:t>Automobiles per </a:t>
            </a:r>
            <a:r>
              <a:rPr lang="de-DE" dirty="0" err="1"/>
              <a:t>capita</a:t>
            </a:r>
            <a:r>
              <a:rPr lang="de-DE" dirty="0"/>
              <a:t> (2009)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GDP/</a:t>
            </a:r>
            <a:r>
              <a:rPr lang="de-DE" dirty="0" err="1"/>
              <a:t>capita</a:t>
            </a:r>
            <a:endParaRPr lang="de-DE" dirty="0"/>
          </a:p>
        </p:txBody>
      </p:sp>
      <p:pic>
        <p:nvPicPr>
          <p:cNvPr id="1026" name="Picture 2" descr="File:BNP perhoofd 2011.PNG">
            <a:hlinkClick r:id="rId2"/>
          </p:cNvPr>
          <p:cNvPicPr>
            <a:picLocks noChangeAspect="1" noChangeArrowheads="1"/>
          </p:cNvPicPr>
          <p:nvPr/>
        </p:nvPicPr>
        <p:blipFill>
          <a:blip r:embed="rId3"/>
          <a:srcRect/>
          <a:stretch>
            <a:fillRect/>
          </a:stretch>
        </p:blipFill>
        <p:spPr bwMode="auto">
          <a:xfrm>
            <a:off x="500034" y="1285860"/>
            <a:ext cx="8191504" cy="4714908"/>
          </a:xfrm>
          <a:prstGeom prst="rect">
            <a:avLst/>
          </a:prstGeom>
          <a:noFill/>
        </p:spPr>
      </p:pic>
      <p:sp>
        <p:nvSpPr>
          <p:cNvPr id="6" name="Rechteck 5"/>
          <p:cNvSpPr/>
          <p:nvPr/>
        </p:nvSpPr>
        <p:spPr>
          <a:xfrm>
            <a:off x="142844" y="3500438"/>
            <a:ext cx="2071686" cy="2523768"/>
          </a:xfrm>
          <a:prstGeom prst="rect">
            <a:avLst/>
          </a:prstGeom>
        </p:spPr>
        <p:txBody>
          <a:bodyPr wrap="square">
            <a:spAutoFit/>
          </a:bodyPr>
          <a:lstStyle/>
          <a:p>
            <a:r>
              <a:rPr lang="en-US" dirty="0"/>
              <a:t>  </a:t>
            </a:r>
            <a:r>
              <a:rPr lang="en-US" sz="1400" dirty="0"/>
              <a:t> over $102,400</a:t>
            </a:r>
          </a:p>
          <a:p>
            <a:r>
              <a:rPr lang="en-US" sz="1400" dirty="0"/>
              <a:t>   $51,200–102,400</a:t>
            </a:r>
          </a:p>
          <a:p>
            <a:r>
              <a:rPr lang="en-US" sz="1400" dirty="0"/>
              <a:t>   $25,600–51,200</a:t>
            </a:r>
          </a:p>
          <a:p>
            <a:r>
              <a:rPr lang="en-US" sz="1400" dirty="0"/>
              <a:t>   $12,800–25,600</a:t>
            </a:r>
          </a:p>
          <a:p>
            <a:r>
              <a:rPr lang="en-US" sz="1400" dirty="0"/>
              <a:t>   $6,400–12,800</a:t>
            </a:r>
          </a:p>
          <a:p>
            <a:r>
              <a:rPr lang="en-US" sz="1400" dirty="0"/>
              <a:t>   $3,200–6,400</a:t>
            </a:r>
          </a:p>
          <a:p>
            <a:r>
              <a:rPr lang="en-US" sz="1400" dirty="0"/>
              <a:t>   $1,600–3,200</a:t>
            </a:r>
          </a:p>
          <a:p>
            <a:r>
              <a:rPr lang="en-US" sz="1400" dirty="0"/>
              <a:t>   $800–1,600</a:t>
            </a:r>
          </a:p>
          <a:p>
            <a:r>
              <a:rPr lang="en-US" sz="1400" dirty="0"/>
              <a:t>   $400–800</a:t>
            </a:r>
          </a:p>
          <a:p>
            <a:r>
              <a:rPr lang="en-US" sz="1400" dirty="0"/>
              <a:t>   below $400</a:t>
            </a:r>
          </a:p>
          <a:p>
            <a:r>
              <a:rPr lang="en-US" sz="1400" dirty="0"/>
              <a:t>   unavailable</a:t>
            </a:r>
          </a:p>
        </p:txBody>
      </p:sp>
      <p:cxnSp>
        <p:nvCxnSpPr>
          <p:cNvPr id="8" name="Gerade Verbindung mit Pfeil 7"/>
          <p:cNvCxnSpPr/>
          <p:nvPr/>
        </p:nvCxnSpPr>
        <p:spPr>
          <a:xfrm flipV="1">
            <a:off x="1500166" y="2285992"/>
            <a:ext cx="2500330" cy="142876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a:off x="1714480" y="3929066"/>
            <a:ext cx="5429288" cy="9286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rot="5400000" flipH="1" flipV="1">
            <a:off x="857224" y="3214686"/>
            <a:ext cx="1643074" cy="21431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a:endCxn id="6" idx="3"/>
          </p:cNvCxnSpPr>
          <p:nvPr/>
        </p:nvCxnSpPr>
        <p:spPr>
          <a:xfrm>
            <a:off x="1571604" y="4429132"/>
            <a:ext cx="642926" cy="33319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Gerade Verbindung mit Pfeil 18"/>
          <p:cNvCxnSpPr/>
          <p:nvPr/>
        </p:nvCxnSpPr>
        <p:spPr>
          <a:xfrm>
            <a:off x="1500166" y="4643446"/>
            <a:ext cx="785818" cy="35719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p:nvPr/>
        </p:nvCxnSpPr>
        <p:spPr>
          <a:xfrm flipV="1">
            <a:off x="1428728" y="4286256"/>
            <a:ext cx="571504" cy="50006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Gerade Verbindung mit Pfeil 22"/>
          <p:cNvCxnSpPr/>
          <p:nvPr/>
        </p:nvCxnSpPr>
        <p:spPr>
          <a:xfrm flipV="1">
            <a:off x="1357290" y="4500570"/>
            <a:ext cx="928694" cy="50006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2555" y="1556792"/>
            <a:ext cx="8661446" cy="4680520"/>
          </a:xfrm>
        </p:spPr>
      </p:pic>
    </p:spTree>
    <p:extLst>
      <p:ext uri="{BB962C8B-B14F-4D97-AF65-F5344CB8AC3E}">
        <p14:creationId xmlns:p14="http://schemas.microsoft.com/office/powerpoint/2010/main" val="154205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graphicFrame>
        <p:nvGraphicFramePr>
          <p:cNvPr id="7" name="Tabelle 6"/>
          <p:cNvGraphicFramePr>
            <a:graphicFrameLocks noGrp="1"/>
          </p:cNvGraphicFramePr>
          <p:nvPr/>
        </p:nvGraphicFramePr>
        <p:xfrm>
          <a:off x="214282" y="500042"/>
          <a:ext cx="3571898" cy="5426786"/>
        </p:xfrm>
        <a:graphic>
          <a:graphicData uri="http://schemas.openxmlformats.org/drawingml/2006/table">
            <a:tbl>
              <a:tblPr/>
              <a:tblGrid>
                <a:gridCol w="714406">
                  <a:extLst>
                    <a:ext uri="{9D8B030D-6E8A-4147-A177-3AD203B41FA5}">
                      <a16:colId xmlns:a16="http://schemas.microsoft.com/office/drawing/2014/main" val="20000"/>
                    </a:ext>
                  </a:extLst>
                </a:gridCol>
                <a:gridCol w="828024">
                  <a:extLst>
                    <a:ext uri="{9D8B030D-6E8A-4147-A177-3AD203B41FA5}">
                      <a16:colId xmlns:a16="http://schemas.microsoft.com/office/drawing/2014/main" val="20001"/>
                    </a:ext>
                  </a:extLst>
                </a:gridCol>
                <a:gridCol w="811788">
                  <a:extLst>
                    <a:ext uri="{9D8B030D-6E8A-4147-A177-3AD203B41FA5}">
                      <a16:colId xmlns:a16="http://schemas.microsoft.com/office/drawing/2014/main" val="20002"/>
                    </a:ext>
                  </a:extLst>
                </a:gridCol>
                <a:gridCol w="730609">
                  <a:extLst>
                    <a:ext uri="{9D8B030D-6E8A-4147-A177-3AD203B41FA5}">
                      <a16:colId xmlns:a16="http://schemas.microsoft.com/office/drawing/2014/main" val="20003"/>
                    </a:ext>
                  </a:extLst>
                </a:gridCol>
                <a:gridCol w="487071">
                  <a:extLst>
                    <a:ext uri="{9D8B030D-6E8A-4147-A177-3AD203B41FA5}">
                      <a16:colId xmlns:a16="http://schemas.microsoft.com/office/drawing/2014/main" val="20004"/>
                    </a:ext>
                  </a:extLst>
                </a:gridCol>
              </a:tblGrid>
              <a:tr h="219660">
                <a:tc>
                  <a:txBody>
                    <a:bodyPr/>
                    <a:lstStyle/>
                    <a:p>
                      <a:r>
                        <a:rPr lang="de-DE" sz="900" dirty="0"/>
                        <a:t>Country</a:t>
                      </a:r>
                    </a:p>
                  </a:txBody>
                  <a:tcPr marL="35649" marR="35649" marT="17825" marB="17825"/>
                </a:tc>
                <a:tc>
                  <a:txBody>
                    <a:bodyPr/>
                    <a:lstStyle/>
                    <a:p>
                      <a:r>
                        <a:rPr lang="de-DE" sz="900" dirty="0"/>
                        <a:t>Automobiles</a:t>
                      </a:r>
                    </a:p>
                  </a:txBody>
                  <a:tcPr marL="35649" marR="35649" marT="17825" marB="17825"/>
                </a:tc>
                <a:tc>
                  <a:txBody>
                    <a:bodyPr/>
                    <a:lstStyle/>
                    <a:p>
                      <a:r>
                        <a:rPr lang="de-DE" sz="900" dirty="0"/>
                        <a:t>Commercial</a:t>
                      </a:r>
                      <a:r>
                        <a:rPr lang="de-DE" sz="900" baseline="0" dirty="0"/>
                        <a:t> </a:t>
                      </a:r>
                    </a:p>
                    <a:p>
                      <a:r>
                        <a:rPr lang="de-DE" sz="900" baseline="0" dirty="0" err="1"/>
                        <a:t>vehicles</a:t>
                      </a:r>
                      <a:endParaRPr lang="de-DE" sz="900" dirty="0"/>
                    </a:p>
                  </a:txBody>
                  <a:tcPr marL="35649" marR="35649" marT="17825" marB="17825"/>
                </a:tc>
                <a:tc>
                  <a:txBody>
                    <a:bodyPr/>
                    <a:lstStyle/>
                    <a:p>
                      <a:r>
                        <a:rPr lang="de-DE" sz="900" dirty="0"/>
                        <a:t>Total</a:t>
                      </a:r>
                    </a:p>
                  </a:txBody>
                  <a:tcPr marL="35649" marR="35649" marT="17825" marB="17825"/>
                </a:tc>
                <a:tc>
                  <a:txBody>
                    <a:bodyPr/>
                    <a:lstStyle/>
                    <a:p>
                      <a:r>
                        <a:rPr lang="de-DE" sz="900" dirty="0"/>
                        <a:t>% Change</a:t>
                      </a:r>
                    </a:p>
                  </a:txBody>
                  <a:tcPr marL="35649" marR="35649" marT="17825" marB="17825"/>
                </a:tc>
                <a:extLst>
                  <a:ext uri="{0D108BD9-81ED-4DB2-BD59-A6C34878D82A}">
                    <a16:rowId xmlns:a16="http://schemas.microsoft.com/office/drawing/2014/main" val="10000"/>
                  </a:ext>
                </a:extLst>
              </a:tr>
              <a:tr h="219660">
                <a:tc>
                  <a:txBody>
                    <a:bodyPr/>
                    <a:lstStyle/>
                    <a:p>
                      <a:r>
                        <a:rPr lang="de-DE" sz="1000"/>
                        <a:t>Argentina</a:t>
                      </a:r>
                    </a:p>
                  </a:txBody>
                  <a:tcPr marL="35649" marR="35649" marT="17825" marB="17825" anchor="ctr">
                    <a:lnL>
                      <a:noFill/>
                    </a:lnL>
                    <a:lnR>
                      <a:noFill/>
                    </a:lnR>
                    <a:lnB>
                      <a:noFill/>
                    </a:lnB>
                  </a:tcPr>
                </a:tc>
                <a:tc>
                  <a:txBody>
                    <a:bodyPr/>
                    <a:lstStyle/>
                    <a:p>
                      <a:r>
                        <a:rPr lang="de-DE" sz="1000"/>
                        <a:t>577,233</a:t>
                      </a:r>
                    </a:p>
                  </a:txBody>
                  <a:tcPr marL="35649" marR="35649" marT="17825" marB="17825" anchor="ctr">
                    <a:lnL>
                      <a:noFill/>
                    </a:lnL>
                    <a:lnR>
                      <a:noFill/>
                    </a:lnR>
                    <a:lnB>
                      <a:noFill/>
                    </a:lnB>
                  </a:tcPr>
                </a:tc>
                <a:tc>
                  <a:txBody>
                    <a:bodyPr/>
                    <a:lstStyle/>
                    <a:p>
                      <a:r>
                        <a:rPr lang="de-DE" sz="1000"/>
                        <a:t>252,925</a:t>
                      </a:r>
                    </a:p>
                  </a:txBody>
                  <a:tcPr marL="35649" marR="35649" marT="17825" marB="17825" anchor="ctr">
                    <a:lnL>
                      <a:noFill/>
                    </a:lnL>
                    <a:lnR>
                      <a:noFill/>
                    </a:lnR>
                    <a:lnB>
                      <a:noFill/>
                    </a:lnB>
                  </a:tcPr>
                </a:tc>
                <a:tc>
                  <a:txBody>
                    <a:bodyPr/>
                    <a:lstStyle/>
                    <a:p>
                      <a:r>
                        <a:rPr lang="de-DE" sz="1000" dirty="0"/>
                        <a:t>830,158</a:t>
                      </a:r>
                    </a:p>
                  </a:txBody>
                  <a:tcPr marL="35649" marR="35649" marT="17825" marB="17825" anchor="ctr">
                    <a:lnL>
                      <a:noFill/>
                    </a:lnL>
                    <a:lnR>
                      <a:noFill/>
                    </a:lnR>
                    <a:lnB>
                      <a:noFill/>
                    </a:lnB>
                  </a:tcPr>
                </a:tc>
                <a:tc>
                  <a:txBody>
                    <a:bodyPr/>
                    <a:lstStyle/>
                    <a:p>
                      <a:r>
                        <a:rPr lang="de-DE" sz="1000" dirty="0"/>
                        <a:t>15.9%</a:t>
                      </a:r>
                    </a:p>
                  </a:txBody>
                  <a:tcPr marL="35649" marR="35649" marT="17825" marB="17825" anchor="ctr">
                    <a:lnL>
                      <a:noFill/>
                    </a:lnL>
                    <a:lnR>
                      <a:noFill/>
                    </a:lnR>
                    <a:lnB>
                      <a:noFill/>
                    </a:lnB>
                  </a:tcPr>
                </a:tc>
                <a:extLst>
                  <a:ext uri="{0D108BD9-81ED-4DB2-BD59-A6C34878D82A}">
                    <a16:rowId xmlns:a16="http://schemas.microsoft.com/office/drawing/2014/main" val="10001"/>
                  </a:ext>
                </a:extLst>
              </a:tr>
              <a:tr h="219660">
                <a:tc>
                  <a:txBody>
                    <a:bodyPr/>
                    <a:lstStyle/>
                    <a:p>
                      <a:r>
                        <a:rPr lang="de-DE" sz="1000"/>
                        <a:t>Australia</a:t>
                      </a:r>
                    </a:p>
                  </a:txBody>
                  <a:tcPr marL="35649" marR="35649" marT="17825" marB="17825" anchor="ctr">
                    <a:lnL>
                      <a:noFill/>
                    </a:lnL>
                    <a:lnR>
                      <a:noFill/>
                    </a:lnR>
                    <a:lnT>
                      <a:noFill/>
                    </a:lnT>
                    <a:lnB>
                      <a:noFill/>
                    </a:lnB>
                  </a:tcPr>
                </a:tc>
                <a:tc>
                  <a:txBody>
                    <a:bodyPr/>
                    <a:lstStyle/>
                    <a:p>
                      <a:r>
                        <a:rPr lang="de-DE" sz="1000"/>
                        <a:t>189,503</a:t>
                      </a:r>
                    </a:p>
                  </a:txBody>
                  <a:tcPr marL="35649" marR="35649" marT="17825" marB="17825" anchor="ctr">
                    <a:lnL>
                      <a:noFill/>
                    </a:lnL>
                    <a:lnR>
                      <a:noFill/>
                    </a:lnR>
                    <a:lnT>
                      <a:noFill/>
                    </a:lnT>
                    <a:lnB>
                      <a:noFill/>
                    </a:lnB>
                  </a:tcPr>
                </a:tc>
                <a:tc>
                  <a:txBody>
                    <a:bodyPr/>
                    <a:lstStyle/>
                    <a:p>
                      <a:r>
                        <a:rPr lang="de-DE" sz="1000"/>
                        <a:t>34,690</a:t>
                      </a:r>
                    </a:p>
                  </a:txBody>
                  <a:tcPr marL="35649" marR="35649" marT="17825" marB="17825" anchor="ctr">
                    <a:lnL>
                      <a:noFill/>
                    </a:lnL>
                    <a:lnR>
                      <a:noFill/>
                    </a:lnR>
                    <a:lnT>
                      <a:noFill/>
                    </a:lnT>
                    <a:lnB>
                      <a:noFill/>
                    </a:lnB>
                  </a:tcPr>
                </a:tc>
                <a:tc>
                  <a:txBody>
                    <a:bodyPr/>
                    <a:lstStyle/>
                    <a:p>
                      <a:r>
                        <a:rPr lang="de-DE" sz="1000"/>
                        <a:t>224,193</a:t>
                      </a:r>
                    </a:p>
                  </a:txBody>
                  <a:tcPr marL="35649" marR="35649" marT="17825" marB="17825" anchor="ctr">
                    <a:lnL>
                      <a:noFill/>
                    </a:lnL>
                    <a:lnR>
                      <a:noFill/>
                    </a:lnR>
                    <a:lnT>
                      <a:noFill/>
                    </a:lnT>
                    <a:lnB>
                      <a:noFill/>
                    </a:lnB>
                  </a:tcPr>
                </a:tc>
                <a:tc>
                  <a:txBody>
                    <a:bodyPr/>
                    <a:lstStyle/>
                    <a:p>
                      <a:r>
                        <a:rPr lang="de-DE" sz="1000"/>
                        <a:t>-8.1%</a:t>
                      </a:r>
                    </a:p>
                  </a:txBody>
                  <a:tcPr marL="35649" marR="35649" marT="17825" marB="17825" anchor="ctr">
                    <a:lnL>
                      <a:noFill/>
                    </a:lnL>
                    <a:lnR>
                      <a:noFill/>
                    </a:lnR>
                    <a:lnT>
                      <a:noFill/>
                    </a:lnT>
                    <a:lnB>
                      <a:noFill/>
                    </a:lnB>
                  </a:tcPr>
                </a:tc>
                <a:extLst>
                  <a:ext uri="{0D108BD9-81ED-4DB2-BD59-A6C34878D82A}">
                    <a16:rowId xmlns:a16="http://schemas.microsoft.com/office/drawing/2014/main" val="10002"/>
                  </a:ext>
                </a:extLst>
              </a:tr>
              <a:tr h="219660">
                <a:tc>
                  <a:txBody>
                    <a:bodyPr/>
                    <a:lstStyle/>
                    <a:p>
                      <a:r>
                        <a:rPr lang="de-DE" sz="1000"/>
                        <a:t>Austria</a:t>
                      </a:r>
                    </a:p>
                  </a:txBody>
                  <a:tcPr marL="35649" marR="35649" marT="17825" marB="17825" anchor="ctr">
                    <a:lnL>
                      <a:noFill/>
                    </a:lnL>
                    <a:lnR>
                      <a:noFill/>
                    </a:lnR>
                    <a:lnT>
                      <a:noFill/>
                    </a:lnT>
                    <a:lnB>
                      <a:noFill/>
                    </a:lnB>
                  </a:tcPr>
                </a:tc>
                <a:tc>
                  <a:txBody>
                    <a:bodyPr/>
                    <a:lstStyle/>
                    <a:p>
                      <a:r>
                        <a:rPr lang="de-DE" sz="1000"/>
                        <a:t>130,343</a:t>
                      </a:r>
                    </a:p>
                  </a:txBody>
                  <a:tcPr marL="35649" marR="35649" marT="17825" marB="17825" anchor="ctr">
                    <a:lnL>
                      <a:noFill/>
                    </a:lnL>
                    <a:lnR>
                      <a:noFill/>
                    </a:lnR>
                    <a:lnT>
                      <a:noFill/>
                    </a:lnT>
                    <a:lnB>
                      <a:noFill/>
                    </a:lnB>
                  </a:tcPr>
                </a:tc>
                <a:tc>
                  <a:txBody>
                    <a:bodyPr/>
                    <a:lstStyle/>
                    <a:p>
                      <a:r>
                        <a:rPr lang="de-DE" sz="1000"/>
                        <a:t>22,162</a:t>
                      </a:r>
                    </a:p>
                  </a:txBody>
                  <a:tcPr marL="35649" marR="35649" marT="17825" marB="17825" anchor="ctr">
                    <a:lnL>
                      <a:noFill/>
                    </a:lnL>
                    <a:lnR>
                      <a:noFill/>
                    </a:lnR>
                    <a:lnT>
                      <a:noFill/>
                    </a:lnT>
                    <a:lnB>
                      <a:noFill/>
                    </a:lnB>
                  </a:tcPr>
                </a:tc>
                <a:tc>
                  <a:txBody>
                    <a:bodyPr/>
                    <a:lstStyle/>
                    <a:p>
                      <a:r>
                        <a:rPr lang="de-DE" sz="1000"/>
                        <a:t>152,505</a:t>
                      </a:r>
                    </a:p>
                  </a:txBody>
                  <a:tcPr marL="35649" marR="35649" marT="17825" marB="17825" anchor="ctr">
                    <a:lnL>
                      <a:noFill/>
                    </a:lnL>
                    <a:lnR>
                      <a:noFill/>
                    </a:lnR>
                    <a:lnT>
                      <a:noFill/>
                    </a:lnT>
                    <a:lnB>
                      <a:noFill/>
                    </a:lnB>
                  </a:tcPr>
                </a:tc>
                <a:tc>
                  <a:txBody>
                    <a:bodyPr/>
                    <a:lstStyle/>
                    <a:p>
                      <a:r>
                        <a:rPr lang="de-DE" sz="1000"/>
                        <a:t>45.2%</a:t>
                      </a:r>
                    </a:p>
                  </a:txBody>
                  <a:tcPr marL="35649" marR="35649" marT="17825" marB="17825" anchor="ctr">
                    <a:lnL>
                      <a:noFill/>
                    </a:lnL>
                    <a:lnR>
                      <a:noFill/>
                    </a:lnR>
                    <a:lnT>
                      <a:noFill/>
                    </a:lnT>
                    <a:lnB>
                      <a:noFill/>
                    </a:lnB>
                  </a:tcPr>
                </a:tc>
                <a:extLst>
                  <a:ext uri="{0D108BD9-81ED-4DB2-BD59-A6C34878D82A}">
                    <a16:rowId xmlns:a16="http://schemas.microsoft.com/office/drawing/2014/main" val="10003"/>
                  </a:ext>
                </a:extLst>
              </a:tr>
              <a:tr h="219660">
                <a:tc>
                  <a:txBody>
                    <a:bodyPr/>
                    <a:lstStyle/>
                    <a:p>
                      <a:r>
                        <a:rPr lang="de-DE" sz="1000"/>
                        <a:t>Belgium</a:t>
                      </a:r>
                    </a:p>
                  </a:txBody>
                  <a:tcPr marL="35649" marR="35649" marT="17825" marB="17825" anchor="ctr">
                    <a:lnL>
                      <a:noFill/>
                    </a:lnL>
                    <a:lnR>
                      <a:noFill/>
                    </a:lnR>
                    <a:lnT>
                      <a:noFill/>
                    </a:lnT>
                    <a:lnB>
                      <a:noFill/>
                    </a:lnB>
                  </a:tcPr>
                </a:tc>
                <a:tc>
                  <a:txBody>
                    <a:bodyPr/>
                    <a:lstStyle/>
                    <a:p>
                      <a:r>
                        <a:rPr lang="de-DE" sz="1000"/>
                        <a:t>560,779</a:t>
                      </a:r>
                    </a:p>
                  </a:txBody>
                  <a:tcPr marL="35649" marR="35649" marT="17825" marB="17825" anchor="ctr">
                    <a:lnL>
                      <a:noFill/>
                    </a:lnL>
                    <a:lnR>
                      <a:noFill/>
                    </a:lnR>
                    <a:lnT>
                      <a:noFill/>
                    </a:lnT>
                    <a:lnB>
                      <a:noFill/>
                    </a:lnB>
                  </a:tcPr>
                </a:tc>
                <a:tc>
                  <a:txBody>
                    <a:bodyPr/>
                    <a:lstStyle/>
                    <a:p>
                      <a:r>
                        <a:rPr lang="de-DE" sz="1000"/>
                        <a:t>34,305</a:t>
                      </a:r>
                    </a:p>
                  </a:txBody>
                  <a:tcPr marL="35649" marR="35649" marT="17825" marB="17825" anchor="ctr">
                    <a:lnL>
                      <a:noFill/>
                    </a:lnL>
                    <a:lnR>
                      <a:noFill/>
                    </a:lnR>
                    <a:lnT>
                      <a:noFill/>
                    </a:lnT>
                    <a:lnB>
                      <a:noFill/>
                    </a:lnB>
                  </a:tcPr>
                </a:tc>
                <a:tc>
                  <a:txBody>
                    <a:bodyPr/>
                    <a:lstStyle/>
                    <a:p>
                      <a:r>
                        <a:rPr lang="de-DE" sz="1000"/>
                        <a:t>595,084</a:t>
                      </a:r>
                    </a:p>
                  </a:txBody>
                  <a:tcPr marL="35649" marR="35649" marT="17825" marB="17825" anchor="ctr">
                    <a:lnL>
                      <a:noFill/>
                    </a:lnL>
                    <a:lnR>
                      <a:noFill/>
                    </a:lnR>
                    <a:lnT>
                      <a:noFill/>
                    </a:lnT>
                    <a:lnB>
                      <a:noFill/>
                    </a:lnB>
                  </a:tcPr>
                </a:tc>
                <a:tc>
                  <a:txBody>
                    <a:bodyPr/>
                    <a:lstStyle/>
                    <a:p>
                      <a:r>
                        <a:rPr lang="de-DE" sz="1000"/>
                        <a:t>7.2%</a:t>
                      </a:r>
                    </a:p>
                  </a:txBody>
                  <a:tcPr marL="35649" marR="35649" marT="17825" marB="17825" anchor="ctr">
                    <a:lnL>
                      <a:noFill/>
                    </a:lnL>
                    <a:lnR>
                      <a:noFill/>
                    </a:lnR>
                    <a:lnT>
                      <a:noFill/>
                    </a:lnT>
                    <a:lnB>
                      <a:noFill/>
                    </a:lnB>
                  </a:tcPr>
                </a:tc>
                <a:extLst>
                  <a:ext uri="{0D108BD9-81ED-4DB2-BD59-A6C34878D82A}">
                    <a16:rowId xmlns:a16="http://schemas.microsoft.com/office/drawing/2014/main" val="10004"/>
                  </a:ext>
                </a:extLst>
              </a:tr>
              <a:tr h="219660">
                <a:tc>
                  <a:txBody>
                    <a:bodyPr/>
                    <a:lstStyle/>
                    <a:p>
                      <a:r>
                        <a:rPr lang="de-DE" sz="1000"/>
                        <a:t>Brazil</a:t>
                      </a:r>
                    </a:p>
                  </a:txBody>
                  <a:tcPr marL="35649" marR="35649" marT="17825" marB="17825" anchor="ctr">
                    <a:lnL>
                      <a:noFill/>
                    </a:lnL>
                    <a:lnR>
                      <a:noFill/>
                    </a:lnR>
                    <a:lnT>
                      <a:noFill/>
                    </a:lnT>
                    <a:lnB>
                      <a:noFill/>
                    </a:lnB>
                  </a:tcPr>
                </a:tc>
                <a:tc>
                  <a:txBody>
                    <a:bodyPr/>
                    <a:lstStyle/>
                    <a:p>
                      <a:r>
                        <a:rPr lang="de-DE" sz="1000"/>
                        <a:t>2,534,534</a:t>
                      </a:r>
                    </a:p>
                  </a:txBody>
                  <a:tcPr marL="35649" marR="35649" marT="17825" marB="17825" anchor="ctr">
                    <a:lnL>
                      <a:noFill/>
                    </a:lnL>
                    <a:lnR>
                      <a:noFill/>
                    </a:lnR>
                    <a:lnT>
                      <a:noFill/>
                    </a:lnT>
                    <a:lnB>
                      <a:noFill/>
                    </a:lnB>
                  </a:tcPr>
                </a:tc>
                <a:tc>
                  <a:txBody>
                    <a:bodyPr/>
                    <a:lstStyle/>
                    <a:p>
                      <a:r>
                        <a:rPr lang="de-DE" sz="1000"/>
                        <a:t>871,616</a:t>
                      </a:r>
                    </a:p>
                  </a:txBody>
                  <a:tcPr marL="35649" marR="35649" marT="17825" marB="17825" anchor="ctr">
                    <a:lnL>
                      <a:noFill/>
                    </a:lnL>
                    <a:lnR>
                      <a:noFill/>
                    </a:lnR>
                    <a:lnT>
                      <a:noFill/>
                    </a:lnT>
                    <a:lnB>
                      <a:noFill/>
                    </a:lnB>
                  </a:tcPr>
                </a:tc>
                <a:tc>
                  <a:txBody>
                    <a:bodyPr/>
                    <a:lstStyle/>
                    <a:p>
                      <a:r>
                        <a:rPr lang="de-DE" sz="1000"/>
                        <a:t>3,406,150</a:t>
                      </a:r>
                    </a:p>
                  </a:txBody>
                  <a:tcPr marL="35649" marR="35649" marT="17825" marB="17825" anchor="ctr">
                    <a:lnL>
                      <a:noFill/>
                    </a:lnL>
                    <a:lnR>
                      <a:noFill/>
                    </a:lnR>
                    <a:lnT>
                      <a:noFill/>
                    </a:lnT>
                    <a:lnB>
                      <a:noFill/>
                    </a:lnB>
                  </a:tcPr>
                </a:tc>
                <a:tc>
                  <a:txBody>
                    <a:bodyPr/>
                    <a:lstStyle/>
                    <a:p>
                      <a:r>
                        <a:rPr lang="de-DE" sz="1000"/>
                        <a:t>0.7%</a:t>
                      </a:r>
                    </a:p>
                  </a:txBody>
                  <a:tcPr marL="35649" marR="35649" marT="17825" marB="17825" anchor="ctr">
                    <a:lnL>
                      <a:noFill/>
                    </a:lnL>
                    <a:lnR>
                      <a:noFill/>
                    </a:lnR>
                    <a:lnT>
                      <a:noFill/>
                    </a:lnT>
                    <a:lnB>
                      <a:noFill/>
                    </a:lnB>
                  </a:tcPr>
                </a:tc>
                <a:extLst>
                  <a:ext uri="{0D108BD9-81ED-4DB2-BD59-A6C34878D82A}">
                    <a16:rowId xmlns:a16="http://schemas.microsoft.com/office/drawing/2014/main" val="10005"/>
                  </a:ext>
                </a:extLst>
              </a:tr>
              <a:tr h="219660">
                <a:tc>
                  <a:txBody>
                    <a:bodyPr/>
                    <a:lstStyle/>
                    <a:p>
                      <a:r>
                        <a:rPr lang="de-DE" sz="1000"/>
                        <a:t>Canada</a:t>
                      </a:r>
                    </a:p>
                  </a:txBody>
                  <a:tcPr marL="35649" marR="35649" marT="17825" marB="17825" anchor="ctr">
                    <a:lnL>
                      <a:noFill/>
                    </a:lnL>
                    <a:lnR>
                      <a:noFill/>
                    </a:lnR>
                    <a:lnT>
                      <a:noFill/>
                    </a:lnT>
                    <a:lnB>
                      <a:noFill/>
                    </a:lnB>
                  </a:tcPr>
                </a:tc>
                <a:tc>
                  <a:txBody>
                    <a:bodyPr/>
                    <a:lstStyle/>
                    <a:p>
                      <a:r>
                        <a:rPr lang="de-DE" sz="1000"/>
                        <a:t>990,483</a:t>
                      </a:r>
                    </a:p>
                  </a:txBody>
                  <a:tcPr marL="35649" marR="35649" marT="17825" marB="17825" anchor="ctr">
                    <a:lnL>
                      <a:noFill/>
                    </a:lnL>
                    <a:lnR>
                      <a:noFill/>
                    </a:lnR>
                    <a:lnT>
                      <a:noFill/>
                    </a:lnT>
                    <a:lnB>
                      <a:noFill/>
                    </a:lnB>
                  </a:tcPr>
                </a:tc>
                <a:tc>
                  <a:txBody>
                    <a:bodyPr/>
                    <a:lstStyle/>
                    <a:p>
                      <a:r>
                        <a:rPr lang="de-DE" sz="1000"/>
                        <a:t>1,144,410</a:t>
                      </a:r>
                    </a:p>
                  </a:txBody>
                  <a:tcPr marL="35649" marR="35649" marT="17825" marB="17825" anchor="ctr">
                    <a:lnL>
                      <a:noFill/>
                    </a:lnL>
                    <a:lnR>
                      <a:noFill/>
                    </a:lnR>
                    <a:lnT>
                      <a:noFill/>
                    </a:lnT>
                    <a:lnB>
                      <a:noFill/>
                    </a:lnB>
                  </a:tcPr>
                </a:tc>
                <a:tc>
                  <a:txBody>
                    <a:bodyPr/>
                    <a:lstStyle/>
                    <a:p>
                      <a:r>
                        <a:rPr lang="de-DE" sz="1000"/>
                        <a:t>2,134,893</a:t>
                      </a:r>
                    </a:p>
                  </a:txBody>
                  <a:tcPr marL="35649" marR="35649" marT="17825" marB="17825" anchor="ctr">
                    <a:lnL>
                      <a:noFill/>
                    </a:lnL>
                    <a:lnR>
                      <a:noFill/>
                    </a:lnR>
                    <a:lnT>
                      <a:noFill/>
                    </a:lnT>
                    <a:lnB>
                      <a:noFill/>
                    </a:lnB>
                  </a:tcPr>
                </a:tc>
                <a:tc>
                  <a:txBody>
                    <a:bodyPr/>
                    <a:lstStyle/>
                    <a:p>
                      <a:r>
                        <a:rPr lang="de-DE" sz="1000"/>
                        <a:t>3.2%</a:t>
                      </a:r>
                    </a:p>
                  </a:txBody>
                  <a:tcPr marL="35649" marR="35649" marT="17825" marB="17825" anchor="ctr">
                    <a:lnL>
                      <a:noFill/>
                    </a:lnL>
                    <a:lnR>
                      <a:noFill/>
                    </a:lnR>
                    <a:lnT>
                      <a:noFill/>
                    </a:lnT>
                    <a:lnB>
                      <a:noFill/>
                    </a:lnB>
                  </a:tcPr>
                </a:tc>
                <a:extLst>
                  <a:ext uri="{0D108BD9-81ED-4DB2-BD59-A6C34878D82A}">
                    <a16:rowId xmlns:a16="http://schemas.microsoft.com/office/drawing/2014/main" val="10006"/>
                  </a:ext>
                </a:extLst>
              </a:tr>
              <a:tr h="361808">
                <a:tc>
                  <a:txBody>
                    <a:bodyPr/>
                    <a:lstStyle/>
                    <a:p>
                      <a:r>
                        <a:rPr lang="de-DE" sz="1000"/>
                        <a:t>China</a:t>
                      </a:r>
                    </a:p>
                  </a:txBody>
                  <a:tcPr marL="35649" marR="35649" marT="17825" marB="17825" anchor="ctr">
                    <a:lnL>
                      <a:noFill/>
                    </a:lnL>
                    <a:lnR>
                      <a:noFill/>
                    </a:lnR>
                    <a:lnT>
                      <a:noFill/>
                    </a:lnT>
                    <a:lnB>
                      <a:noFill/>
                    </a:lnB>
                  </a:tcPr>
                </a:tc>
                <a:tc>
                  <a:txBody>
                    <a:bodyPr/>
                    <a:lstStyle/>
                    <a:p>
                      <a:r>
                        <a:rPr lang="de-DE" sz="1000"/>
                        <a:t>14,485,326</a:t>
                      </a:r>
                    </a:p>
                  </a:txBody>
                  <a:tcPr marL="35649" marR="35649" marT="17825" marB="17825" anchor="ctr">
                    <a:lnL>
                      <a:noFill/>
                    </a:lnL>
                    <a:lnR>
                      <a:noFill/>
                    </a:lnR>
                    <a:lnT>
                      <a:noFill/>
                    </a:lnT>
                    <a:lnB>
                      <a:noFill/>
                    </a:lnB>
                  </a:tcPr>
                </a:tc>
                <a:tc>
                  <a:txBody>
                    <a:bodyPr/>
                    <a:lstStyle/>
                    <a:p>
                      <a:r>
                        <a:rPr lang="de-DE" sz="1000"/>
                        <a:t>3,933,550</a:t>
                      </a:r>
                    </a:p>
                  </a:txBody>
                  <a:tcPr marL="35649" marR="35649" marT="17825" marB="17825" anchor="ctr">
                    <a:lnL>
                      <a:noFill/>
                    </a:lnL>
                    <a:lnR>
                      <a:noFill/>
                    </a:lnR>
                    <a:lnT>
                      <a:noFill/>
                    </a:lnT>
                    <a:lnB>
                      <a:noFill/>
                    </a:lnB>
                  </a:tcPr>
                </a:tc>
                <a:tc>
                  <a:txBody>
                    <a:bodyPr/>
                    <a:lstStyle/>
                    <a:p>
                      <a:r>
                        <a:rPr lang="de-DE" sz="1000"/>
                        <a:t>18,418,876</a:t>
                      </a:r>
                    </a:p>
                  </a:txBody>
                  <a:tcPr marL="35649" marR="35649" marT="17825" marB="17825" anchor="ctr">
                    <a:lnL>
                      <a:noFill/>
                    </a:lnL>
                    <a:lnR>
                      <a:noFill/>
                    </a:lnR>
                    <a:lnT>
                      <a:noFill/>
                    </a:lnT>
                    <a:lnB>
                      <a:noFill/>
                    </a:lnB>
                  </a:tcPr>
                </a:tc>
                <a:tc>
                  <a:txBody>
                    <a:bodyPr/>
                    <a:lstStyle/>
                    <a:p>
                      <a:r>
                        <a:rPr lang="de-DE" sz="1000"/>
                        <a:t>0.8%</a:t>
                      </a:r>
                    </a:p>
                  </a:txBody>
                  <a:tcPr marL="35649" marR="35649" marT="17825" marB="17825" anchor="ctr">
                    <a:lnL>
                      <a:noFill/>
                    </a:lnL>
                    <a:lnR>
                      <a:noFill/>
                    </a:lnR>
                    <a:lnT>
                      <a:noFill/>
                    </a:lnT>
                    <a:lnB>
                      <a:noFill/>
                    </a:lnB>
                  </a:tcPr>
                </a:tc>
                <a:extLst>
                  <a:ext uri="{0D108BD9-81ED-4DB2-BD59-A6C34878D82A}">
                    <a16:rowId xmlns:a16="http://schemas.microsoft.com/office/drawing/2014/main" val="10007"/>
                  </a:ext>
                </a:extLst>
              </a:tr>
              <a:tr h="219660">
                <a:tc>
                  <a:txBody>
                    <a:bodyPr/>
                    <a:lstStyle/>
                    <a:p>
                      <a:r>
                        <a:rPr lang="de-DE" sz="1000"/>
                        <a:t>Czech Rep.</a:t>
                      </a:r>
                    </a:p>
                  </a:txBody>
                  <a:tcPr marL="35649" marR="35649" marT="17825" marB="17825" anchor="ctr">
                    <a:lnL>
                      <a:noFill/>
                    </a:lnL>
                    <a:lnR>
                      <a:noFill/>
                    </a:lnR>
                    <a:lnT>
                      <a:noFill/>
                    </a:lnT>
                    <a:lnB>
                      <a:noFill/>
                    </a:lnB>
                  </a:tcPr>
                </a:tc>
                <a:tc>
                  <a:txBody>
                    <a:bodyPr/>
                    <a:lstStyle/>
                    <a:p>
                      <a:r>
                        <a:rPr lang="de-DE" sz="1000"/>
                        <a:t>1,191,968</a:t>
                      </a:r>
                    </a:p>
                  </a:txBody>
                  <a:tcPr marL="35649" marR="35649" marT="17825" marB="17825" anchor="ctr">
                    <a:lnL>
                      <a:noFill/>
                    </a:lnL>
                    <a:lnR>
                      <a:noFill/>
                    </a:lnR>
                    <a:lnT>
                      <a:noFill/>
                    </a:lnT>
                    <a:lnB>
                      <a:noFill/>
                    </a:lnB>
                  </a:tcPr>
                </a:tc>
                <a:tc>
                  <a:txBody>
                    <a:bodyPr/>
                    <a:lstStyle/>
                    <a:p>
                      <a:r>
                        <a:rPr lang="de-DE" sz="1000"/>
                        <a:t>7,866</a:t>
                      </a:r>
                    </a:p>
                  </a:txBody>
                  <a:tcPr marL="35649" marR="35649" marT="17825" marB="17825" anchor="ctr">
                    <a:lnL>
                      <a:noFill/>
                    </a:lnL>
                    <a:lnR>
                      <a:noFill/>
                    </a:lnR>
                    <a:lnT>
                      <a:noFill/>
                    </a:lnT>
                    <a:lnB>
                      <a:noFill/>
                    </a:lnB>
                  </a:tcPr>
                </a:tc>
                <a:tc>
                  <a:txBody>
                    <a:bodyPr/>
                    <a:lstStyle/>
                    <a:p>
                      <a:r>
                        <a:rPr lang="de-DE" sz="1000" dirty="0"/>
                        <a:t>1,199,834</a:t>
                      </a:r>
                    </a:p>
                  </a:txBody>
                  <a:tcPr marL="35649" marR="35649" marT="17825" marB="17825" anchor="ctr">
                    <a:lnL>
                      <a:noFill/>
                    </a:lnL>
                    <a:lnR>
                      <a:noFill/>
                    </a:lnR>
                    <a:lnT>
                      <a:noFill/>
                    </a:lnT>
                    <a:lnB>
                      <a:noFill/>
                    </a:lnB>
                  </a:tcPr>
                </a:tc>
                <a:tc>
                  <a:txBody>
                    <a:bodyPr/>
                    <a:lstStyle/>
                    <a:p>
                      <a:r>
                        <a:rPr lang="de-DE" sz="1000"/>
                        <a:t>11.5%</a:t>
                      </a:r>
                    </a:p>
                  </a:txBody>
                  <a:tcPr marL="35649" marR="35649" marT="17825" marB="17825" anchor="ctr">
                    <a:lnL>
                      <a:noFill/>
                    </a:lnL>
                    <a:lnR>
                      <a:noFill/>
                    </a:lnR>
                    <a:lnT>
                      <a:noFill/>
                    </a:lnT>
                    <a:lnB>
                      <a:noFill/>
                    </a:lnB>
                  </a:tcPr>
                </a:tc>
                <a:extLst>
                  <a:ext uri="{0D108BD9-81ED-4DB2-BD59-A6C34878D82A}">
                    <a16:rowId xmlns:a16="http://schemas.microsoft.com/office/drawing/2014/main" val="10008"/>
                  </a:ext>
                </a:extLst>
              </a:tr>
              <a:tr h="219660">
                <a:tc>
                  <a:txBody>
                    <a:bodyPr/>
                    <a:lstStyle/>
                    <a:p>
                      <a:r>
                        <a:rPr lang="de-DE" sz="1000"/>
                        <a:t>Egypt</a:t>
                      </a:r>
                    </a:p>
                  </a:txBody>
                  <a:tcPr marL="35649" marR="35649" marT="17825" marB="17825" anchor="ctr">
                    <a:lnL>
                      <a:noFill/>
                    </a:lnL>
                    <a:lnR>
                      <a:noFill/>
                    </a:lnR>
                    <a:lnT>
                      <a:noFill/>
                    </a:lnT>
                    <a:lnB>
                      <a:noFill/>
                    </a:lnB>
                  </a:tcPr>
                </a:tc>
                <a:tc>
                  <a:txBody>
                    <a:bodyPr/>
                    <a:lstStyle/>
                    <a:p>
                      <a:r>
                        <a:rPr lang="de-DE" sz="1000"/>
                        <a:t>53,072</a:t>
                      </a:r>
                    </a:p>
                  </a:txBody>
                  <a:tcPr marL="35649" marR="35649" marT="17825" marB="17825" anchor="ctr">
                    <a:lnL>
                      <a:noFill/>
                    </a:lnL>
                    <a:lnR>
                      <a:noFill/>
                    </a:lnR>
                    <a:lnT>
                      <a:noFill/>
                    </a:lnT>
                    <a:lnB>
                      <a:noFill/>
                    </a:lnB>
                  </a:tcPr>
                </a:tc>
                <a:tc>
                  <a:txBody>
                    <a:bodyPr/>
                    <a:lstStyle/>
                    <a:p>
                      <a:r>
                        <a:rPr lang="de-DE" sz="1000"/>
                        <a:t>28,659</a:t>
                      </a:r>
                    </a:p>
                  </a:txBody>
                  <a:tcPr marL="35649" marR="35649" marT="17825" marB="17825" anchor="ctr">
                    <a:lnL>
                      <a:noFill/>
                    </a:lnL>
                    <a:lnR>
                      <a:noFill/>
                    </a:lnR>
                    <a:lnT>
                      <a:noFill/>
                    </a:lnT>
                    <a:lnB>
                      <a:noFill/>
                    </a:lnB>
                  </a:tcPr>
                </a:tc>
                <a:tc>
                  <a:txBody>
                    <a:bodyPr/>
                    <a:lstStyle/>
                    <a:p>
                      <a:r>
                        <a:rPr lang="de-DE" sz="1000"/>
                        <a:t>81,731</a:t>
                      </a:r>
                    </a:p>
                  </a:txBody>
                  <a:tcPr marL="35649" marR="35649" marT="17825" marB="17825" anchor="ctr">
                    <a:lnL>
                      <a:noFill/>
                    </a:lnL>
                    <a:lnR>
                      <a:noFill/>
                    </a:lnR>
                    <a:lnT>
                      <a:noFill/>
                    </a:lnT>
                    <a:lnB>
                      <a:noFill/>
                    </a:lnB>
                  </a:tcPr>
                </a:tc>
                <a:tc>
                  <a:txBody>
                    <a:bodyPr/>
                    <a:lstStyle/>
                    <a:p>
                      <a:r>
                        <a:rPr lang="de-DE" sz="1000"/>
                        <a:t>-30.0%</a:t>
                      </a:r>
                    </a:p>
                  </a:txBody>
                  <a:tcPr marL="35649" marR="35649" marT="17825" marB="17825" anchor="ctr">
                    <a:lnL>
                      <a:noFill/>
                    </a:lnL>
                    <a:lnR>
                      <a:noFill/>
                    </a:lnR>
                    <a:lnT>
                      <a:noFill/>
                    </a:lnT>
                    <a:lnB>
                      <a:noFill/>
                    </a:lnB>
                  </a:tcPr>
                </a:tc>
                <a:extLst>
                  <a:ext uri="{0D108BD9-81ED-4DB2-BD59-A6C34878D82A}">
                    <a16:rowId xmlns:a16="http://schemas.microsoft.com/office/drawing/2014/main" val="10009"/>
                  </a:ext>
                </a:extLst>
              </a:tr>
              <a:tr h="219660">
                <a:tc>
                  <a:txBody>
                    <a:bodyPr/>
                    <a:lstStyle/>
                    <a:p>
                      <a:r>
                        <a:rPr lang="de-DE" sz="1000"/>
                        <a:t>Finland</a:t>
                      </a:r>
                    </a:p>
                  </a:txBody>
                  <a:tcPr marL="35649" marR="35649" marT="17825" marB="17825" anchor="ctr">
                    <a:lnL>
                      <a:noFill/>
                    </a:lnL>
                    <a:lnR>
                      <a:noFill/>
                    </a:lnR>
                    <a:lnT>
                      <a:noFill/>
                    </a:lnT>
                    <a:lnB>
                      <a:noFill/>
                    </a:lnB>
                  </a:tcPr>
                </a:tc>
                <a:tc>
                  <a:txBody>
                    <a:bodyPr/>
                    <a:lstStyle/>
                    <a:p>
                      <a:r>
                        <a:rPr lang="de-DE" sz="1000"/>
                        <a:t>2,540</a:t>
                      </a:r>
                    </a:p>
                  </a:txBody>
                  <a:tcPr marL="35649" marR="35649" marT="17825" marB="17825" anchor="ctr">
                    <a:lnL>
                      <a:noFill/>
                    </a:lnL>
                    <a:lnR>
                      <a:noFill/>
                    </a:lnR>
                    <a:lnT>
                      <a:noFill/>
                    </a:lnT>
                    <a:lnB>
                      <a:noFill/>
                    </a:lnB>
                  </a:tcPr>
                </a:tc>
                <a:tc>
                  <a:txBody>
                    <a:bodyPr/>
                    <a:lstStyle/>
                    <a:p>
                      <a:r>
                        <a:rPr lang="de-DE" sz="1000"/>
                        <a:t>0</a:t>
                      </a:r>
                    </a:p>
                  </a:txBody>
                  <a:tcPr marL="35649" marR="35649" marT="17825" marB="17825" anchor="ctr">
                    <a:lnL>
                      <a:noFill/>
                    </a:lnL>
                    <a:lnR>
                      <a:noFill/>
                    </a:lnR>
                    <a:lnT>
                      <a:noFill/>
                    </a:lnT>
                    <a:lnB>
                      <a:noFill/>
                    </a:lnB>
                  </a:tcPr>
                </a:tc>
                <a:tc>
                  <a:txBody>
                    <a:bodyPr/>
                    <a:lstStyle/>
                    <a:p>
                      <a:r>
                        <a:rPr lang="de-DE" sz="1000"/>
                        <a:t>2,540</a:t>
                      </a:r>
                    </a:p>
                  </a:txBody>
                  <a:tcPr marL="35649" marR="35649" marT="17825" marB="17825" anchor="ctr">
                    <a:lnL>
                      <a:noFill/>
                    </a:lnL>
                    <a:lnR>
                      <a:noFill/>
                    </a:lnR>
                    <a:lnT>
                      <a:noFill/>
                    </a:lnT>
                    <a:lnB>
                      <a:noFill/>
                    </a:lnB>
                  </a:tcPr>
                </a:tc>
                <a:tc>
                  <a:txBody>
                    <a:bodyPr/>
                    <a:lstStyle/>
                    <a:p>
                      <a:r>
                        <a:rPr lang="de-DE" sz="1000"/>
                        <a:t>-61.9%</a:t>
                      </a:r>
                    </a:p>
                  </a:txBody>
                  <a:tcPr marL="35649" marR="35649" marT="17825" marB="17825" anchor="ctr">
                    <a:lnL>
                      <a:noFill/>
                    </a:lnL>
                    <a:lnR>
                      <a:noFill/>
                    </a:lnR>
                    <a:lnT>
                      <a:noFill/>
                    </a:lnT>
                    <a:lnB>
                      <a:noFill/>
                    </a:lnB>
                  </a:tcPr>
                </a:tc>
                <a:extLst>
                  <a:ext uri="{0D108BD9-81ED-4DB2-BD59-A6C34878D82A}">
                    <a16:rowId xmlns:a16="http://schemas.microsoft.com/office/drawing/2014/main" val="10010"/>
                  </a:ext>
                </a:extLst>
              </a:tr>
              <a:tr h="219660">
                <a:tc>
                  <a:txBody>
                    <a:bodyPr/>
                    <a:lstStyle/>
                    <a:p>
                      <a:r>
                        <a:rPr lang="de-DE" sz="1000"/>
                        <a:t>France</a:t>
                      </a:r>
                    </a:p>
                  </a:txBody>
                  <a:tcPr marL="35649" marR="35649" marT="17825" marB="17825" anchor="ctr">
                    <a:lnL>
                      <a:noFill/>
                    </a:lnL>
                    <a:lnR>
                      <a:noFill/>
                    </a:lnR>
                    <a:lnT>
                      <a:noFill/>
                    </a:lnT>
                    <a:lnB>
                      <a:noFill/>
                    </a:lnB>
                  </a:tcPr>
                </a:tc>
                <a:tc>
                  <a:txBody>
                    <a:bodyPr/>
                    <a:lstStyle/>
                    <a:p>
                      <a:r>
                        <a:rPr lang="de-DE" sz="1000"/>
                        <a:t>1,931,030</a:t>
                      </a:r>
                    </a:p>
                  </a:txBody>
                  <a:tcPr marL="35649" marR="35649" marT="17825" marB="17825" anchor="ctr">
                    <a:lnL>
                      <a:noFill/>
                    </a:lnL>
                    <a:lnR>
                      <a:noFill/>
                    </a:lnR>
                    <a:lnT>
                      <a:noFill/>
                    </a:lnT>
                    <a:lnB>
                      <a:noFill/>
                    </a:lnB>
                  </a:tcPr>
                </a:tc>
                <a:tc>
                  <a:txBody>
                    <a:bodyPr/>
                    <a:lstStyle/>
                    <a:p>
                      <a:r>
                        <a:rPr lang="de-DE" sz="1000"/>
                        <a:t>311,898</a:t>
                      </a:r>
                    </a:p>
                  </a:txBody>
                  <a:tcPr marL="35649" marR="35649" marT="17825" marB="17825" anchor="ctr">
                    <a:lnL>
                      <a:noFill/>
                    </a:lnL>
                    <a:lnR>
                      <a:noFill/>
                    </a:lnR>
                    <a:lnT>
                      <a:noFill/>
                    </a:lnT>
                    <a:lnB>
                      <a:noFill/>
                    </a:lnB>
                  </a:tcPr>
                </a:tc>
                <a:tc>
                  <a:txBody>
                    <a:bodyPr/>
                    <a:lstStyle/>
                    <a:p>
                      <a:r>
                        <a:rPr lang="de-DE" sz="1000"/>
                        <a:t>2,242,928</a:t>
                      </a:r>
                    </a:p>
                  </a:txBody>
                  <a:tcPr marL="35649" marR="35649" marT="17825" marB="17825" anchor="ctr">
                    <a:lnL>
                      <a:noFill/>
                    </a:lnL>
                    <a:lnR>
                      <a:noFill/>
                    </a:lnR>
                    <a:lnT>
                      <a:noFill/>
                    </a:lnT>
                    <a:lnB>
                      <a:noFill/>
                    </a:lnB>
                  </a:tcPr>
                </a:tc>
                <a:tc>
                  <a:txBody>
                    <a:bodyPr/>
                    <a:lstStyle/>
                    <a:p>
                      <a:r>
                        <a:rPr lang="de-DE" sz="1000"/>
                        <a:t>0.6%</a:t>
                      </a:r>
                    </a:p>
                  </a:txBody>
                  <a:tcPr marL="35649" marR="35649" marT="17825" marB="17825" anchor="ctr">
                    <a:lnL>
                      <a:noFill/>
                    </a:lnL>
                    <a:lnR>
                      <a:noFill/>
                    </a:lnR>
                    <a:lnT>
                      <a:noFill/>
                    </a:lnT>
                    <a:lnB>
                      <a:noFill/>
                    </a:lnB>
                  </a:tcPr>
                </a:tc>
                <a:extLst>
                  <a:ext uri="{0D108BD9-81ED-4DB2-BD59-A6C34878D82A}">
                    <a16:rowId xmlns:a16="http://schemas.microsoft.com/office/drawing/2014/main" val="10011"/>
                  </a:ext>
                </a:extLst>
              </a:tr>
              <a:tr h="219660">
                <a:tc>
                  <a:txBody>
                    <a:bodyPr/>
                    <a:lstStyle/>
                    <a:p>
                      <a:r>
                        <a:rPr lang="de-DE" sz="1000"/>
                        <a:t>Germany</a:t>
                      </a:r>
                    </a:p>
                  </a:txBody>
                  <a:tcPr marL="35649" marR="35649" marT="17825" marB="17825" anchor="ctr">
                    <a:lnL>
                      <a:noFill/>
                    </a:lnL>
                    <a:lnR>
                      <a:noFill/>
                    </a:lnR>
                    <a:lnT>
                      <a:noFill/>
                    </a:lnT>
                    <a:lnB>
                      <a:noFill/>
                    </a:lnB>
                  </a:tcPr>
                </a:tc>
                <a:tc>
                  <a:txBody>
                    <a:bodyPr/>
                    <a:lstStyle/>
                    <a:p>
                      <a:r>
                        <a:rPr lang="de-DE" sz="1000"/>
                        <a:t>5,871,918</a:t>
                      </a:r>
                    </a:p>
                  </a:txBody>
                  <a:tcPr marL="35649" marR="35649" marT="17825" marB="17825" anchor="ctr">
                    <a:lnL>
                      <a:noFill/>
                    </a:lnL>
                    <a:lnR>
                      <a:noFill/>
                    </a:lnR>
                    <a:lnT>
                      <a:noFill/>
                    </a:lnT>
                    <a:lnB>
                      <a:noFill/>
                    </a:lnB>
                  </a:tcPr>
                </a:tc>
                <a:tc>
                  <a:txBody>
                    <a:bodyPr/>
                    <a:lstStyle/>
                    <a:p>
                      <a:r>
                        <a:rPr lang="de-DE" sz="1000"/>
                        <a:t>439,400</a:t>
                      </a:r>
                    </a:p>
                  </a:txBody>
                  <a:tcPr marL="35649" marR="35649" marT="17825" marB="17825" anchor="ctr">
                    <a:lnL>
                      <a:noFill/>
                    </a:lnL>
                    <a:lnR>
                      <a:noFill/>
                    </a:lnR>
                    <a:lnT>
                      <a:noFill/>
                    </a:lnT>
                    <a:lnB>
                      <a:noFill/>
                    </a:lnB>
                  </a:tcPr>
                </a:tc>
                <a:tc>
                  <a:txBody>
                    <a:bodyPr/>
                    <a:lstStyle/>
                    <a:p>
                      <a:r>
                        <a:rPr lang="de-DE" sz="1000"/>
                        <a:t>6,311,318</a:t>
                      </a:r>
                    </a:p>
                  </a:txBody>
                  <a:tcPr marL="35649" marR="35649" marT="17825" marB="17825" anchor="ctr">
                    <a:lnL>
                      <a:noFill/>
                    </a:lnL>
                    <a:lnR>
                      <a:noFill/>
                    </a:lnR>
                    <a:lnT>
                      <a:noFill/>
                    </a:lnT>
                    <a:lnB>
                      <a:noFill/>
                    </a:lnB>
                  </a:tcPr>
                </a:tc>
                <a:tc>
                  <a:txBody>
                    <a:bodyPr/>
                    <a:lstStyle/>
                    <a:p>
                      <a:r>
                        <a:rPr lang="de-DE" sz="1000" dirty="0"/>
                        <a:t>6.9%</a:t>
                      </a:r>
                    </a:p>
                  </a:txBody>
                  <a:tcPr marL="35649" marR="35649" marT="17825" marB="17825" anchor="ctr">
                    <a:lnL>
                      <a:noFill/>
                    </a:lnL>
                    <a:lnR>
                      <a:noFill/>
                    </a:lnR>
                    <a:lnT>
                      <a:noFill/>
                    </a:lnT>
                    <a:lnB>
                      <a:noFill/>
                    </a:lnB>
                  </a:tcPr>
                </a:tc>
                <a:extLst>
                  <a:ext uri="{0D108BD9-81ED-4DB2-BD59-A6C34878D82A}">
                    <a16:rowId xmlns:a16="http://schemas.microsoft.com/office/drawing/2014/main" val="10012"/>
                  </a:ext>
                </a:extLst>
              </a:tr>
              <a:tr h="219660">
                <a:tc>
                  <a:txBody>
                    <a:bodyPr/>
                    <a:lstStyle/>
                    <a:p>
                      <a:r>
                        <a:rPr lang="de-DE" sz="1000"/>
                        <a:t>Hungary</a:t>
                      </a:r>
                    </a:p>
                  </a:txBody>
                  <a:tcPr marL="35649" marR="35649" marT="17825" marB="17825" anchor="ctr">
                    <a:lnL>
                      <a:noFill/>
                    </a:lnL>
                    <a:lnR>
                      <a:noFill/>
                    </a:lnR>
                    <a:lnT>
                      <a:noFill/>
                    </a:lnT>
                    <a:lnB>
                      <a:noFill/>
                    </a:lnB>
                  </a:tcPr>
                </a:tc>
                <a:tc>
                  <a:txBody>
                    <a:bodyPr/>
                    <a:lstStyle/>
                    <a:p>
                      <a:r>
                        <a:rPr lang="de-DE" sz="1000"/>
                        <a:t>211,218</a:t>
                      </a:r>
                    </a:p>
                  </a:txBody>
                  <a:tcPr marL="35649" marR="35649" marT="17825" marB="17825" anchor="ctr">
                    <a:lnL>
                      <a:noFill/>
                    </a:lnL>
                    <a:lnR>
                      <a:noFill/>
                    </a:lnR>
                    <a:lnT>
                      <a:noFill/>
                    </a:lnT>
                    <a:lnB>
                      <a:noFill/>
                    </a:lnB>
                  </a:tcPr>
                </a:tc>
                <a:tc>
                  <a:txBody>
                    <a:bodyPr/>
                    <a:lstStyle/>
                    <a:p>
                      <a:r>
                        <a:rPr lang="de-DE" sz="1000"/>
                        <a:t>2,313</a:t>
                      </a:r>
                    </a:p>
                  </a:txBody>
                  <a:tcPr marL="35649" marR="35649" marT="17825" marB="17825" anchor="ctr">
                    <a:lnL>
                      <a:noFill/>
                    </a:lnL>
                    <a:lnR>
                      <a:noFill/>
                    </a:lnR>
                    <a:lnT>
                      <a:noFill/>
                    </a:lnT>
                    <a:lnB>
                      <a:noFill/>
                    </a:lnB>
                  </a:tcPr>
                </a:tc>
                <a:tc>
                  <a:txBody>
                    <a:bodyPr/>
                    <a:lstStyle/>
                    <a:p>
                      <a:r>
                        <a:rPr lang="de-DE" sz="1000"/>
                        <a:t>213,531</a:t>
                      </a:r>
                    </a:p>
                  </a:txBody>
                  <a:tcPr marL="35649" marR="35649" marT="17825" marB="17825" anchor="ctr">
                    <a:lnL>
                      <a:noFill/>
                    </a:lnL>
                    <a:lnR>
                      <a:noFill/>
                    </a:lnR>
                    <a:lnT>
                      <a:noFill/>
                    </a:lnT>
                    <a:lnB>
                      <a:noFill/>
                    </a:lnB>
                  </a:tcPr>
                </a:tc>
                <a:tc>
                  <a:txBody>
                    <a:bodyPr/>
                    <a:lstStyle/>
                    <a:p>
                      <a:r>
                        <a:rPr lang="de-DE" sz="1000"/>
                        <a:t>1.0%</a:t>
                      </a:r>
                    </a:p>
                  </a:txBody>
                  <a:tcPr marL="35649" marR="35649" marT="17825" marB="17825" anchor="ctr">
                    <a:lnL>
                      <a:noFill/>
                    </a:lnL>
                    <a:lnR>
                      <a:noFill/>
                    </a:lnR>
                    <a:lnT>
                      <a:noFill/>
                    </a:lnT>
                    <a:lnB>
                      <a:noFill/>
                    </a:lnB>
                  </a:tcPr>
                </a:tc>
                <a:extLst>
                  <a:ext uri="{0D108BD9-81ED-4DB2-BD59-A6C34878D82A}">
                    <a16:rowId xmlns:a16="http://schemas.microsoft.com/office/drawing/2014/main" val="10013"/>
                  </a:ext>
                </a:extLst>
              </a:tr>
              <a:tr h="219660">
                <a:tc>
                  <a:txBody>
                    <a:bodyPr/>
                    <a:lstStyle/>
                    <a:p>
                      <a:r>
                        <a:rPr lang="de-DE" sz="1000"/>
                        <a:t>India</a:t>
                      </a:r>
                    </a:p>
                  </a:txBody>
                  <a:tcPr marL="35649" marR="35649" marT="17825" marB="17825" anchor="ctr">
                    <a:lnL>
                      <a:noFill/>
                    </a:lnL>
                    <a:lnR>
                      <a:noFill/>
                    </a:lnR>
                    <a:lnT>
                      <a:noFill/>
                    </a:lnT>
                    <a:lnB>
                      <a:noFill/>
                    </a:lnB>
                  </a:tcPr>
                </a:tc>
                <a:tc>
                  <a:txBody>
                    <a:bodyPr/>
                    <a:lstStyle/>
                    <a:p>
                      <a:r>
                        <a:rPr lang="de-DE" sz="1000"/>
                        <a:t>3,038,332</a:t>
                      </a:r>
                    </a:p>
                  </a:txBody>
                  <a:tcPr marL="35649" marR="35649" marT="17825" marB="17825" anchor="ctr">
                    <a:lnL>
                      <a:noFill/>
                    </a:lnL>
                    <a:lnR>
                      <a:noFill/>
                    </a:lnR>
                    <a:lnT>
                      <a:noFill/>
                    </a:lnT>
                    <a:lnB>
                      <a:noFill/>
                    </a:lnB>
                  </a:tcPr>
                </a:tc>
                <a:tc>
                  <a:txBody>
                    <a:bodyPr/>
                    <a:lstStyle/>
                    <a:p>
                      <a:r>
                        <a:rPr lang="de-DE" sz="1000"/>
                        <a:t>888,185</a:t>
                      </a:r>
                    </a:p>
                  </a:txBody>
                  <a:tcPr marL="35649" marR="35649" marT="17825" marB="17825" anchor="ctr">
                    <a:lnL>
                      <a:noFill/>
                    </a:lnL>
                    <a:lnR>
                      <a:noFill/>
                    </a:lnR>
                    <a:lnT>
                      <a:noFill/>
                    </a:lnT>
                    <a:lnB>
                      <a:noFill/>
                    </a:lnB>
                  </a:tcPr>
                </a:tc>
                <a:tc>
                  <a:txBody>
                    <a:bodyPr/>
                    <a:lstStyle/>
                    <a:p>
                      <a:r>
                        <a:rPr lang="de-DE" sz="1000"/>
                        <a:t>3,926,517</a:t>
                      </a:r>
                    </a:p>
                  </a:txBody>
                  <a:tcPr marL="35649" marR="35649" marT="17825" marB="17825" anchor="ctr">
                    <a:lnL>
                      <a:noFill/>
                    </a:lnL>
                    <a:lnR>
                      <a:noFill/>
                    </a:lnR>
                    <a:lnT>
                      <a:noFill/>
                    </a:lnT>
                    <a:lnB>
                      <a:noFill/>
                    </a:lnB>
                  </a:tcPr>
                </a:tc>
                <a:tc>
                  <a:txBody>
                    <a:bodyPr/>
                    <a:lstStyle/>
                    <a:p>
                      <a:r>
                        <a:rPr lang="de-DE" sz="1000"/>
                        <a:t>10.4%</a:t>
                      </a:r>
                    </a:p>
                  </a:txBody>
                  <a:tcPr marL="35649" marR="35649" marT="17825" marB="17825" anchor="ctr">
                    <a:lnL>
                      <a:noFill/>
                    </a:lnL>
                    <a:lnR>
                      <a:noFill/>
                    </a:lnR>
                    <a:lnT>
                      <a:noFill/>
                    </a:lnT>
                    <a:lnB>
                      <a:noFill/>
                    </a:lnB>
                  </a:tcPr>
                </a:tc>
                <a:extLst>
                  <a:ext uri="{0D108BD9-81ED-4DB2-BD59-A6C34878D82A}">
                    <a16:rowId xmlns:a16="http://schemas.microsoft.com/office/drawing/2014/main" val="10014"/>
                  </a:ext>
                </a:extLst>
              </a:tr>
              <a:tr h="219660">
                <a:tc>
                  <a:txBody>
                    <a:bodyPr/>
                    <a:lstStyle/>
                    <a:p>
                      <a:r>
                        <a:rPr lang="de-DE" sz="1000"/>
                        <a:t>Indonesia</a:t>
                      </a:r>
                    </a:p>
                  </a:txBody>
                  <a:tcPr marL="35649" marR="35649" marT="17825" marB="17825" anchor="ctr">
                    <a:lnL>
                      <a:noFill/>
                    </a:lnL>
                    <a:lnR>
                      <a:noFill/>
                    </a:lnR>
                    <a:lnT>
                      <a:noFill/>
                    </a:lnT>
                    <a:lnB>
                      <a:noFill/>
                    </a:lnB>
                  </a:tcPr>
                </a:tc>
                <a:tc>
                  <a:txBody>
                    <a:bodyPr/>
                    <a:lstStyle/>
                    <a:p>
                      <a:r>
                        <a:rPr lang="de-DE" sz="1000"/>
                        <a:t>561,863</a:t>
                      </a:r>
                    </a:p>
                  </a:txBody>
                  <a:tcPr marL="35649" marR="35649" marT="17825" marB="17825" anchor="ctr">
                    <a:lnL>
                      <a:noFill/>
                    </a:lnL>
                    <a:lnR>
                      <a:noFill/>
                    </a:lnR>
                    <a:lnT>
                      <a:noFill/>
                    </a:lnT>
                    <a:lnB>
                      <a:noFill/>
                    </a:lnB>
                  </a:tcPr>
                </a:tc>
                <a:tc>
                  <a:txBody>
                    <a:bodyPr/>
                    <a:lstStyle/>
                    <a:p>
                      <a:r>
                        <a:rPr lang="de-DE" sz="1000"/>
                        <a:t>276,085</a:t>
                      </a:r>
                    </a:p>
                  </a:txBody>
                  <a:tcPr marL="35649" marR="35649" marT="17825" marB="17825" anchor="ctr">
                    <a:lnL>
                      <a:noFill/>
                    </a:lnL>
                    <a:lnR>
                      <a:noFill/>
                    </a:lnR>
                    <a:lnT>
                      <a:noFill/>
                    </a:lnT>
                    <a:lnB>
                      <a:noFill/>
                    </a:lnB>
                  </a:tcPr>
                </a:tc>
                <a:tc>
                  <a:txBody>
                    <a:bodyPr/>
                    <a:lstStyle/>
                    <a:p>
                      <a:r>
                        <a:rPr lang="de-DE" sz="1000"/>
                        <a:t>837,948</a:t>
                      </a:r>
                    </a:p>
                  </a:txBody>
                  <a:tcPr marL="35649" marR="35649" marT="17825" marB="17825" anchor="ctr">
                    <a:lnL>
                      <a:noFill/>
                    </a:lnL>
                    <a:lnR>
                      <a:noFill/>
                    </a:lnR>
                    <a:lnT>
                      <a:noFill/>
                    </a:lnT>
                    <a:lnB>
                      <a:noFill/>
                    </a:lnB>
                  </a:tcPr>
                </a:tc>
                <a:tc>
                  <a:txBody>
                    <a:bodyPr/>
                    <a:lstStyle/>
                    <a:p>
                      <a:r>
                        <a:rPr lang="de-DE" sz="1000"/>
                        <a:t>19.3%</a:t>
                      </a:r>
                    </a:p>
                  </a:txBody>
                  <a:tcPr marL="35649" marR="35649" marT="17825" marB="17825" anchor="ctr">
                    <a:lnL>
                      <a:noFill/>
                    </a:lnL>
                    <a:lnR>
                      <a:noFill/>
                    </a:lnR>
                    <a:lnT>
                      <a:noFill/>
                    </a:lnT>
                    <a:lnB>
                      <a:noFill/>
                    </a:lnB>
                  </a:tcPr>
                </a:tc>
                <a:extLst>
                  <a:ext uri="{0D108BD9-81ED-4DB2-BD59-A6C34878D82A}">
                    <a16:rowId xmlns:a16="http://schemas.microsoft.com/office/drawing/2014/main" val="10015"/>
                  </a:ext>
                </a:extLst>
              </a:tr>
              <a:tr h="219660">
                <a:tc>
                  <a:txBody>
                    <a:bodyPr/>
                    <a:lstStyle/>
                    <a:p>
                      <a:r>
                        <a:rPr lang="de-DE" sz="1000"/>
                        <a:t>Iran</a:t>
                      </a:r>
                    </a:p>
                  </a:txBody>
                  <a:tcPr marL="35649" marR="35649" marT="17825" marB="17825" anchor="ctr">
                    <a:lnL>
                      <a:noFill/>
                    </a:lnL>
                    <a:lnR>
                      <a:noFill/>
                    </a:lnR>
                    <a:lnT>
                      <a:noFill/>
                    </a:lnT>
                    <a:lnB>
                      <a:noFill/>
                    </a:lnB>
                  </a:tcPr>
                </a:tc>
                <a:tc>
                  <a:txBody>
                    <a:bodyPr/>
                    <a:lstStyle/>
                    <a:p>
                      <a:r>
                        <a:rPr lang="de-DE" sz="1000"/>
                        <a:t>1,413,276</a:t>
                      </a:r>
                    </a:p>
                  </a:txBody>
                  <a:tcPr marL="35649" marR="35649" marT="17825" marB="17825" anchor="ctr">
                    <a:lnL>
                      <a:noFill/>
                    </a:lnL>
                    <a:lnR>
                      <a:noFill/>
                    </a:lnR>
                    <a:lnT>
                      <a:noFill/>
                    </a:lnT>
                    <a:lnB>
                      <a:noFill/>
                    </a:lnB>
                  </a:tcPr>
                </a:tc>
                <a:tc>
                  <a:txBody>
                    <a:bodyPr/>
                    <a:lstStyle/>
                    <a:p>
                      <a:r>
                        <a:rPr lang="de-DE" sz="1000"/>
                        <a:t>235,229</a:t>
                      </a:r>
                    </a:p>
                  </a:txBody>
                  <a:tcPr marL="35649" marR="35649" marT="17825" marB="17825" anchor="ctr">
                    <a:lnL>
                      <a:noFill/>
                    </a:lnL>
                    <a:lnR>
                      <a:noFill/>
                    </a:lnR>
                    <a:lnT>
                      <a:noFill/>
                    </a:lnT>
                    <a:lnB>
                      <a:noFill/>
                    </a:lnB>
                  </a:tcPr>
                </a:tc>
                <a:tc>
                  <a:txBody>
                    <a:bodyPr/>
                    <a:lstStyle/>
                    <a:p>
                      <a:r>
                        <a:rPr lang="de-DE" sz="1000"/>
                        <a:t>1,648,505</a:t>
                      </a:r>
                    </a:p>
                  </a:txBody>
                  <a:tcPr marL="35649" marR="35649" marT="17825" marB="17825" anchor="ctr">
                    <a:lnL>
                      <a:noFill/>
                    </a:lnL>
                    <a:lnR>
                      <a:noFill/>
                    </a:lnR>
                    <a:lnT>
                      <a:noFill/>
                    </a:lnT>
                    <a:lnB>
                      <a:noFill/>
                    </a:lnB>
                  </a:tcPr>
                </a:tc>
                <a:tc>
                  <a:txBody>
                    <a:bodyPr/>
                    <a:lstStyle/>
                    <a:p>
                      <a:r>
                        <a:rPr lang="de-DE" sz="1000"/>
                        <a:t>3.1%</a:t>
                      </a:r>
                    </a:p>
                  </a:txBody>
                  <a:tcPr marL="35649" marR="35649" marT="17825" marB="17825" anchor="ctr">
                    <a:lnL>
                      <a:noFill/>
                    </a:lnL>
                    <a:lnR>
                      <a:noFill/>
                    </a:lnR>
                    <a:lnT>
                      <a:noFill/>
                    </a:lnT>
                    <a:lnB>
                      <a:noFill/>
                    </a:lnB>
                  </a:tcPr>
                </a:tc>
                <a:extLst>
                  <a:ext uri="{0D108BD9-81ED-4DB2-BD59-A6C34878D82A}">
                    <a16:rowId xmlns:a16="http://schemas.microsoft.com/office/drawing/2014/main" val="10016"/>
                  </a:ext>
                </a:extLst>
              </a:tr>
              <a:tr h="219660">
                <a:tc>
                  <a:txBody>
                    <a:bodyPr/>
                    <a:lstStyle/>
                    <a:p>
                      <a:r>
                        <a:rPr lang="de-DE" sz="1000"/>
                        <a:t>Italy</a:t>
                      </a:r>
                    </a:p>
                  </a:txBody>
                  <a:tcPr marL="35649" marR="35649" marT="17825" marB="17825" anchor="ctr">
                    <a:lnL>
                      <a:noFill/>
                    </a:lnL>
                    <a:lnR>
                      <a:noFill/>
                    </a:lnR>
                    <a:lnT>
                      <a:noFill/>
                    </a:lnT>
                    <a:lnB>
                      <a:noFill/>
                    </a:lnB>
                  </a:tcPr>
                </a:tc>
                <a:tc>
                  <a:txBody>
                    <a:bodyPr/>
                    <a:lstStyle/>
                    <a:p>
                      <a:r>
                        <a:rPr lang="de-DE" sz="1000"/>
                        <a:t>485,606</a:t>
                      </a:r>
                    </a:p>
                  </a:txBody>
                  <a:tcPr marL="35649" marR="35649" marT="17825" marB="17825" anchor="ctr">
                    <a:lnL>
                      <a:noFill/>
                    </a:lnL>
                    <a:lnR>
                      <a:noFill/>
                    </a:lnR>
                    <a:lnT>
                      <a:noFill/>
                    </a:lnT>
                    <a:lnB>
                      <a:noFill/>
                    </a:lnB>
                  </a:tcPr>
                </a:tc>
                <a:tc>
                  <a:txBody>
                    <a:bodyPr/>
                    <a:lstStyle/>
                    <a:p>
                      <a:r>
                        <a:rPr lang="de-DE" sz="1000"/>
                        <a:t>304,742</a:t>
                      </a:r>
                    </a:p>
                  </a:txBody>
                  <a:tcPr marL="35649" marR="35649" marT="17825" marB="17825" anchor="ctr">
                    <a:lnL>
                      <a:noFill/>
                    </a:lnL>
                    <a:lnR>
                      <a:noFill/>
                    </a:lnR>
                    <a:lnT>
                      <a:noFill/>
                    </a:lnT>
                    <a:lnB>
                      <a:noFill/>
                    </a:lnB>
                  </a:tcPr>
                </a:tc>
                <a:tc>
                  <a:txBody>
                    <a:bodyPr/>
                    <a:lstStyle/>
                    <a:p>
                      <a:r>
                        <a:rPr lang="de-DE" sz="1000"/>
                        <a:t>790,348</a:t>
                      </a:r>
                    </a:p>
                  </a:txBody>
                  <a:tcPr marL="35649" marR="35649" marT="17825" marB="17825" anchor="ctr">
                    <a:lnL>
                      <a:noFill/>
                    </a:lnL>
                    <a:lnR>
                      <a:noFill/>
                    </a:lnR>
                    <a:lnT>
                      <a:noFill/>
                    </a:lnT>
                    <a:lnB>
                      <a:noFill/>
                    </a:lnB>
                  </a:tcPr>
                </a:tc>
                <a:tc>
                  <a:txBody>
                    <a:bodyPr/>
                    <a:lstStyle/>
                    <a:p>
                      <a:r>
                        <a:rPr lang="de-DE" sz="1000"/>
                        <a:t>-5.7%</a:t>
                      </a:r>
                    </a:p>
                  </a:txBody>
                  <a:tcPr marL="35649" marR="35649" marT="17825" marB="17825" anchor="ctr">
                    <a:lnL>
                      <a:noFill/>
                    </a:lnL>
                    <a:lnR>
                      <a:noFill/>
                    </a:lnR>
                    <a:lnT>
                      <a:noFill/>
                    </a:lnT>
                    <a:lnB>
                      <a:noFill/>
                    </a:lnB>
                  </a:tcPr>
                </a:tc>
                <a:extLst>
                  <a:ext uri="{0D108BD9-81ED-4DB2-BD59-A6C34878D82A}">
                    <a16:rowId xmlns:a16="http://schemas.microsoft.com/office/drawing/2014/main" val="10017"/>
                  </a:ext>
                </a:extLst>
              </a:tr>
              <a:tr h="219660">
                <a:tc>
                  <a:txBody>
                    <a:bodyPr/>
                    <a:lstStyle/>
                    <a:p>
                      <a:r>
                        <a:rPr lang="de-DE" sz="1000"/>
                        <a:t>Japan</a:t>
                      </a:r>
                    </a:p>
                  </a:txBody>
                  <a:tcPr marL="35649" marR="35649" marT="17825" marB="17825" anchor="ctr">
                    <a:lnL>
                      <a:noFill/>
                    </a:lnL>
                    <a:lnR>
                      <a:noFill/>
                    </a:lnR>
                    <a:lnT>
                      <a:noFill/>
                    </a:lnT>
                    <a:lnB>
                      <a:noFill/>
                    </a:lnB>
                  </a:tcPr>
                </a:tc>
                <a:tc>
                  <a:txBody>
                    <a:bodyPr/>
                    <a:lstStyle/>
                    <a:p>
                      <a:r>
                        <a:rPr lang="de-DE" sz="1000"/>
                        <a:t>7,158,525</a:t>
                      </a:r>
                    </a:p>
                  </a:txBody>
                  <a:tcPr marL="35649" marR="35649" marT="17825" marB="17825" anchor="ctr">
                    <a:lnL>
                      <a:noFill/>
                    </a:lnL>
                    <a:lnR>
                      <a:noFill/>
                    </a:lnR>
                    <a:lnT>
                      <a:noFill/>
                    </a:lnT>
                    <a:lnB>
                      <a:noFill/>
                    </a:lnB>
                  </a:tcPr>
                </a:tc>
                <a:tc>
                  <a:txBody>
                    <a:bodyPr/>
                    <a:lstStyle/>
                    <a:p>
                      <a:r>
                        <a:rPr lang="de-DE" sz="1000"/>
                        <a:t>1,240,129</a:t>
                      </a:r>
                    </a:p>
                  </a:txBody>
                  <a:tcPr marL="35649" marR="35649" marT="17825" marB="17825" anchor="ctr">
                    <a:lnL>
                      <a:noFill/>
                    </a:lnL>
                    <a:lnR>
                      <a:noFill/>
                    </a:lnR>
                    <a:lnT>
                      <a:noFill/>
                    </a:lnT>
                    <a:lnB>
                      <a:noFill/>
                    </a:lnB>
                  </a:tcPr>
                </a:tc>
                <a:tc>
                  <a:txBody>
                    <a:bodyPr/>
                    <a:lstStyle/>
                    <a:p>
                      <a:r>
                        <a:rPr lang="de-DE" sz="1000"/>
                        <a:t>8,398,654</a:t>
                      </a:r>
                    </a:p>
                  </a:txBody>
                  <a:tcPr marL="35649" marR="35649" marT="17825" marB="17825" anchor="ctr">
                    <a:lnL>
                      <a:noFill/>
                    </a:lnL>
                    <a:lnR>
                      <a:noFill/>
                    </a:lnR>
                    <a:lnT>
                      <a:noFill/>
                    </a:lnT>
                    <a:lnB>
                      <a:noFill/>
                    </a:lnB>
                  </a:tcPr>
                </a:tc>
                <a:tc>
                  <a:txBody>
                    <a:bodyPr/>
                    <a:lstStyle/>
                    <a:p>
                      <a:r>
                        <a:rPr lang="de-DE" sz="1000"/>
                        <a:t>-12.8%</a:t>
                      </a:r>
                    </a:p>
                  </a:txBody>
                  <a:tcPr marL="35649" marR="35649" marT="17825" marB="17825" anchor="ctr">
                    <a:lnL>
                      <a:noFill/>
                    </a:lnL>
                    <a:lnR>
                      <a:noFill/>
                    </a:lnR>
                    <a:lnT>
                      <a:noFill/>
                    </a:lnT>
                    <a:lnB>
                      <a:noFill/>
                    </a:lnB>
                  </a:tcPr>
                </a:tc>
                <a:extLst>
                  <a:ext uri="{0D108BD9-81ED-4DB2-BD59-A6C34878D82A}">
                    <a16:rowId xmlns:a16="http://schemas.microsoft.com/office/drawing/2014/main" val="10018"/>
                  </a:ext>
                </a:extLst>
              </a:tr>
              <a:tr h="219660">
                <a:tc>
                  <a:txBody>
                    <a:bodyPr/>
                    <a:lstStyle/>
                    <a:p>
                      <a:r>
                        <a:rPr lang="de-DE" sz="1000"/>
                        <a:t>Malaysia</a:t>
                      </a:r>
                    </a:p>
                  </a:txBody>
                  <a:tcPr marL="35649" marR="35649" marT="17825" marB="17825" anchor="ctr">
                    <a:lnL>
                      <a:noFill/>
                    </a:lnL>
                    <a:lnR>
                      <a:noFill/>
                    </a:lnR>
                    <a:lnT>
                      <a:noFill/>
                    </a:lnT>
                    <a:lnB>
                      <a:noFill/>
                    </a:lnB>
                  </a:tcPr>
                </a:tc>
                <a:tc>
                  <a:txBody>
                    <a:bodyPr/>
                    <a:lstStyle/>
                    <a:p>
                      <a:r>
                        <a:rPr lang="de-DE" sz="1000"/>
                        <a:t>488,441</a:t>
                      </a:r>
                    </a:p>
                  </a:txBody>
                  <a:tcPr marL="35649" marR="35649" marT="17825" marB="17825" anchor="ctr">
                    <a:lnL>
                      <a:noFill/>
                    </a:lnL>
                    <a:lnR>
                      <a:noFill/>
                    </a:lnR>
                    <a:lnT>
                      <a:noFill/>
                    </a:lnT>
                    <a:lnB>
                      <a:noFill/>
                    </a:lnB>
                  </a:tcPr>
                </a:tc>
                <a:tc>
                  <a:txBody>
                    <a:bodyPr/>
                    <a:lstStyle/>
                    <a:p>
                      <a:r>
                        <a:rPr lang="de-DE" sz="1000"/>
                        <a:t>45,254</a:t>
                      </a:r>
                    </a:p>
                  </a:txBody>
                  <a:tcPr marL="35649" marR="35649" marT="17825" marB="17825" anchor="ctr">
                    <a:lnL>
                      <a:noFill/>
                    </a:lnL>
                    <a:lnR>
                      <a:noFill/>
                    </a:lnR>
                    <a:lnT>
                      <a:noFill/>
                    </a:lnT>
                    <a:lnB>
                      <a:noFill/>
                    </a:lnB>
                  </a:tcPr>
                </a:tc>
                <a:tc>
                  <a:txBody>
                    <a:bodyPr/>
                    <a:lstStyle/>
                    <a:p>
                      <a:r>
                        <a:rPr lang="de-DE" sz="1000"/>
                        <a:t>533,695</a:t>
                      </a:r>
                    </a:p>
                  </a:txBody>
                  <a:tcPr marL="35649" marR="35649" marT="17825" marB="17825" anchor="ctr">
                    <a:lnL>
                      <a:noFill/>
                    </a:lnL>
                    <a:lnR>
                      <a:noFill/>
                    </a:lnR>
                    <a:lnT>
                      <a:noFill/>
                    </a:lnT>
                    <a:lnB>
                      <a:noFill/>
                    </a:lnB>
                  </a:tcPr>
                </a:tc>
                <a:tc>
                  <a:txBody>
                    <a:bodyPr/>
                    <a:lstStyle/>
                    <a:p>
                      <a:r>
                        <a:rPr lang="de-DE" sz="1000"/>
                        <a:t>-6.0%</a:t>
                      </a:r>
                    </a:p>
                  </a:txBody>
                  <a:tcPr marL="35649" marR="35649" marT="17825" marB="17825" anchor="ctr">
                    <a:lnL>
                      <a:noFill/>
                    </a:lnL>
                    <a:lnR>
                      <a:noFill/>
                    </a:lnR>
                    <a:lnT>
                      <a:noFill/>
                    </a:lnT>
                    <a:lnB>
                      <a:noFill/>
                    </a:lnB>
                  </a:tcPr>
                </a:tc>
                <a:extLst>
                  <a:ext uri="{0D108BD9-81ED-4DB2-BD59-A6C34878D82A}">
                    <a16:rowId xmlns:a16="http://schemas.microsoft.com/office/drawing/2014/main" val="10019"/>
                  </a:ext>
                </a:extLst>
              </a:tr>
              <a:tr h="219660">
                <a:tc>
                  <a:txBody>
                    <a:bodyPr/>
                    <a:lstStyle/>
                    <a:p>
                      <a:r>
                        <a:rPr lang="de-DE" sz="1000"/>
                        <a:t>Mexico</a:t>
                      </a:r>
                    </a:p>
                  </a:txBody>
                  <a:tcPr marL="35649" marR="35649" marT="17825" marB="17825" anchor="ctr">
                    <a:lnL>
                      <a:noFill/>
                    </a:lnL>
                    <a:lnR>
                      <a:noFill/>
                    </a:lnR>
                    <a:lnT>
                      <a:noFill/>
                    </a:lnT>
                    <a:lnB>
                      <a:noFill/>
                    </a:lnB>
                  </a:tcPr>
                </a:tc>
                <a:tc>
                  <a:txBody>
                    <a:bodyPr/>
                    <a:lstStyle/>
                    <a:p>
                      <a:r>
                        <a:rPr lang="de-DE" sz="1000"/>
                        <a:t>1,657,080</a:t>
                      </a:r>
                    </a:p>
                  </a:txBody>
                  <a:tcPr marL="35649" marR="35649" marT="17825" marB="17825" anchor="ctr">
                    <a:lnL>
                      <a:noFill/>
                    </a:lnL>
                    <a:lnR>
                      <a:noFill/>
                    </a:lnR>
                    <a:lnT>
                      <a:noFill/>
                    </a:lnT>
                    <a:lnB>
                      <a:noFill/>
                    </a:lnB>
                  </a:tcPr>
                </a:tc>
                <a:tc>
                  <a:txBody>
                    <a:bodyPr/>
                    <a:lstStyle/>
                    <a:p>
                      <a:r>
                        <a:rPr lang="de-DE" sz="1000"/>
                        <a:t>1,022,957</a:t>
                      </a:r>
                    </a:p>
                  </a:txBody>
                  <a:tcPr marL="35649" marR="35649" marT="17825" marB="17825" anchor="ctr">
                    <a:lnL>
                      <a:noFill/>
                    </a:lnL>
                    <a:lnR>
                      <a:noFill/>
                    </a:lnR>
                    <a:lnT>
                      <a:noFill/>
                    </a:lnT>
                    <a:lnB>
                      <a:noFill/>
                    </a:lnB>
                  </a:tcPr>
                </a:tc>
                <a:tc>
                  <a:txBody>
                    <a:bodyPr/>
                    <a:lstStyle/>
                    <a:p>
                      <a:r>
                        <a:rPr lang="de-DE" sz="1000"/>
                        <a:t>2,680,037</a:t>
                      </a:r>
                    </a:p>
                  </a:txBody>
                  <a:tcPr marL="35649" marR="35649" marT="17825" marB="17825" anchor="ctr">
                    <a:lnL>
                      <a:noFill/>
                    </a:lnL>
                    <a:lnR>
                      <a:noFill/>
                    </a:lnR>
                    <a:lnT>
                      <a:noFill/>
                    </a:lnT>
                    <a:lnB>
                      <a:noFill/>
                    </a:lnB>
                  </a:tcPr>
                </a:tc>
                <a:tc>
                  <a:txBody>
                    <a:bodyPr/>
                    <a:lstStyle/>
                    <a:p>
                      <a:r>
                        <a:rPr lang="de-DE" sz="1000"/>
                        <a:t>14.4%</a:t>
                      </a:r>
                    </a:p>
                  </a:txBody>
                  <a:tcPr marL="35649" marR="35649" marT="17825" marB="17825" anchor="ctr">
                    <a:lnL>
                      <a:noFill/>
                    </a:lnL>
                    <a:lnR>
                      <a:noFill/>
                    </a:lnR>
                    <a:lnT>
                      <a:noFill/>
                    </a:lnT>
                    <a:lnB>
                      <a:noFill/>
                    </a:lnB>
                  </a:tcPr>
                </a:tc>
                <a:extLst>
                  <a:ext uri="{0D108BD9-81ED-4DB2-BD59-A6C34878D82A}">
                    <a16:rowId xmlns:a16="http://schemas.microsoft.com/office/drawing/2014/main" val="10020"/>
                  </a:ext>
                </a:extLst>
              </a:tr>
              <a:tr h="361808">
                <a:tc>
                  <a:txBody>
                    <a:bodyPr/>
                    <a:lstStyle/>
                    <a:p>
                      <a:r>
                        <a:rPr lang="de-DE" sz="1000"/>
                        <a:t>Netherlands</a:t>
                      </a:r>
                    </a:p>
                  </a:txBody>
                  <a:tcPr marL="35649" marR="35649" marT="17825" marB="17825" anchor="ctr">
                    <a:lnL>
                      <a:noFill/>
                    </a:lnL>
                    <a:lnR>
                      <a:noFill/>
                    </a:lnR>
                    <a:lnT>
                      <a:noFill/>
                    </a:lnT>
                    <a:lnB>
                      <a:noFill/>
                    </a:lnB>
                  </a:tcPr>
                </a:tc>
                <a:tc>
                  <a:txBody>
                    <a:bodyPr/>
                    <a:lstStyle/>
                    <a:p>
                      <a:r>
                        <a:rPr lang="de-DE" sz="1000"/>
                        <a:t>40,772</a:t>
                      </a:r>
                    </a:p>
                  </a:txBody>
                  <a:tcPr marL="35649" marR="35649" marT="17825" marB="17825" anchor="ctr">
                    <a:lnL>
                      <a:noFill/>
                    </a:lnL>
                    <a:lnR>
                      <a:noFill/>
                    </a:lnR>
                    <a:lnT>
                      <a:noFill/>
                    </a:lnT>
                    <a:lnB>
                      <a:noFill/>
                    </a:lnB>
                  </a:tcPr>
                </a:tc>
                <a:tc>
                  <a:txBody>
                    <a:bodyPr/>
                    <a:lstStyle/>
                    <a:p>
                      <a:r>
                        <a:rPr lang="de-DE" sz="1000"/>
                        <a:t>N.A.</a:t>
                      </a:r>
                    </a:p>
                  </a:txBody>
                  <a:tcPr marL="35649" marR="35649" marT="17825" marB="17825" anchor="ctr">
                    <a:lnL>
                      <a:noFill/>
                    </a:lnL>
                    <a:lnR>
                      <a:noFill/>
                    </a:lnR>
                    <a:lnT>
                      <a:noFill/>
                    </a:lnT>
                    <a:lnB>
                      <a:noFill/>
                    </a:lnB>
                  </a:tcPr>
                </a:tc>
                <a:tc>
                  <a:txBody>
                    <a:bodyPr/>
                    <a:lstStyle/>
                    <a:p>
                      <a:r>
                        <a:rPr lang="de-DE" sz="1000"/>
                        <a:t>40,772</a:t>
                      </a:r>
                    </a:p>
                  </a:txBody>
                  <a:tcPr marL="35649" marR="35649" marT="17825" marB="17825" anchor="ctr">
                    <a:lnL>
                      <a:noFill/>
                    </a:lnL>
                    <a:lnR>
                      <a:noFill/>
                    </a:lnR>
                    <a:lnT>
                      <a:noFill/>
                    </a:lnT>
                    <a:lnB>
                      <a:noFill/>
                    </a:lnB>
                  </a:tcPr>
                </a:tc>
                <a:tc>
                  <a:txBody>
                    <a:bodyPr/>
                    <a:lstStyle/>
                    <a:p>
                      <a:r>
                        <a:rPr lang="de-DE" sz="1000"/>
                        <a:t>-56.7%</a:t>
                      </a:r>
                    </a:p>
                  </a:txBody>
                  <a:tcPr marL="35649" marR="35649" marT="17825" marB="17825" anchor="ctr">
                    <a:lnL>
                      <a:noFill/>
                    </a:lnL>
                    <a:lnR>
                      <a:noFill/>
                    </a:lnR>
                    <a:lnT>
                      <a:noFill/>
                    </a:lnT>
                    <a:lnB>
                      <a:noFill/>
                    </a:lnB>
                  </a:tcPr>
                </a:tc>
                <a:extLst>
                  <a:ext uri="{0D108BD9-81ED-4DB2-BD59-A6C34878D82A}">
                    <a16:rowId xmlns:a16="http://schemas.microsoft.com/office/drawing/2014/main" val="10021"/>
                  </a:ext>
                </a:extLst>
              </a:tr>
              <a:tr h="219660">
                <a:tc>
                  <a:txBody>
                    <a:bodyPr/>
                    <a:lstStyle/>
                    <a:p>
                      <a:r>
                        <a:rPr lang="de-DE" sz="1000"/>
                        <a:t>Poland</a:t>
                      </a:r>
                    </a:p>
                  </a:txBody>
                  <a:tcPr marL="35649" marR="35649" marT="17825" marB="17825" anchor="ctr">
                    <a:lnL>
                      <a:noFill/>
                    </a:lnL>
                    <a:lnR>
                      <a:noFill/>
                    </a:lnR>
                    <a:lnT>
                      <a:noFill/>
                    </a:lnT>
                    <a:lnB>
                      <a:noFill/>
                    </a:lnB>
                  </a:tcPr>
                </a:tc>
                <a:tc>
                  <a:txBody>
                    <a:bodyPr/>
                    <a:lstStyle/>
                    <a:p>
                      <a:r>
                        <a:rPr lang="de-DE" sz="1000"/>
                        <a:t>722,285</a:t>
                      </a:r>
                    </a:p>
                  </a:txBody>
                  <a:tcPr marL="35649" marR="35649" marT="17825" marB="17825" anchor="ctr">
                    <a:lnL>
                      <a:noFill/>
                    </a:lnL>
                    <a:lnR>
                      <a:noFill/>
                    </a:lnR>
                    <a:lnT>
                      <a:noFill/>
                    </a:lnT>
                    <a:lnB>
                      <a:noFill/>
                    </a:lnB>
                  </a:tcPr>
                </a:tc>
                <a:tc>
                  <a:txBody>
                    <a:bodyPr/>
                    <a:lstStyle/>
                    <a:p>
                      <a:r>
                        <a:rPr lang="de-DE" sz="1000"/>
                        <a:t>108,346</a:t>
                      </a:r>
                    </a:p>
                  </a:txBody>
                  <a:tcPr marL="35649" marR="35649" marT="17825" marB="17825" anchor="ctr">
                    <a:lnL>
                      <a:noFill/>
                    </a:lnL>
                    <a:lnR>
                      <a:noFill/>
                    </a:lnR>
                    <a:lnT>
                      <a:noFill/>
                    </a:lnT>
                    <a:lnB>
                      <a:noFill/>
                    </a:lnB>
                  </a:tcPr>
                </a:tc>
                <a:tc>
                  <a:txBody>
                    <a:bodyPr/>
                    <a:lstStyle/>
                    <a:p>
                      <a:r>
                        <a:rPr lang="de-DE" sz="1000"/>
                        <a:t>830,631</a:t>
                      </a:r>
                    </a:p>
                  </a:txBody>
                  <a:tcPr marL="35649" marR="35649" marT="17825" marB="17825" anchor="ctr">
                    <a:lnL>
                      <a:noFill/>
                    </a:lnL>
                    <a:lnR>
                      <a:noFill/>
                    </a:lnR>
                    <a:lnT>
                      <a:noFill/>
                    </a:lnT>
                    <a:lnB>
                      <a:noFill/>
                    </a:lnB>
                  </a:tcPr>
                </a:tc>
                <a:tc>
                  <a:txBody>
                    <a:bodyPr/>
                    <a:lstStyle/>
                    <a:p>
                      <a:r>
                        <a:rPr lang="de-DE" sz="1000" dirty="0"/>
                        <a:t>-4.5%</a:t>
                      </a:r>
                    </a:p>
                  </a:txBody>
                  <a:tcPr marL="35649" marR="35649" marT="17825" marB="17825" anchor="ctr">
                    <a:lnL>
                      <a:noFill/>
                    </a:lnL>
                    <a:lnR>
                      <a:noFill/>
                    </a:lnR>
                    <a:lnT>
                      <a:noFill/>
                    </a:lnT>
                    <a:lnB>
                      <a:noFill/>
                    </a:lnB>
                  </a:tcPr>
                </a:tc>
                <a:extLst>
                  <a:ext uri="{0D108BD9-81ED-4DB2-BD59-A6C34878D82A}">
                    <a16:rowId xmlns:a16="http://schemas.microsoft.com/office/drawing/2014/main" val="10022"/>
                  </a:ext>
                </a:extLst>
              </a:tr>
            </a:tbl>
          </a:graphicData>
        </a:graphic>
      </p:graphicFrame>
      <p:pic>
        <p:nvPicPr>
          <p:cNvPr id="2051" name="Picture 3" descr="Click to return to the front page">
            <a:hlinkClick r:id="rId3"/>
          </p:cNvPr>
          <p:cNvPicPr>
            <a:picLocks noChangeAspect="1" noChangeArrowheads="1"/>
          </p:cNvPicPr>
          <p:nvPr/>
        </p:nvPicPr>
        <p:blipFill>
          <a:blip r:embed="rId4"/>
          <a:srcRect/>
          <a:stretch>
            <a:fillRect/>
          </a:stretch>
        </p:blipFill>
        <p:spPr bwMode="auto">
          <a:xfrm>
            <a:off x="155575" y="-4241800"/>
            <a:ext cx="1295400" cy="933450"/>
          </a:xfrm>
          <a:prstGeom prst="rect">
            <a:avLst/>
          </a:prstGeom>
          <a:noFill/>
        </p:spPr>
      </p:pic>
      <p:pic>
        <p:nvPicPr>
          <p:cNvPr id="2052" name="Picture 4" descr="OICA is the voice speaking on automotive issues in world forums."/>
          <p:cNvPicPr>
            <a:picLocks noChangeAspect="1" noChangeArrowheads="1"/>
          </p:cNvPicPr>
          <p:nvPr/>
        </p:nvPicPr>
        <p:blipFill>
          <a:blip r:embed="rId5"/>
          <a:srcRect/>
          <a:stretch>
            <a:fillRect/>
          </a:stretch>
        </p:blipFill>
        <p:spPr bwMode="auto">
          <a:xfrm>
            <a:off x="1757363" y="-4241800"/>
            <a:ext cx="4457700" cy="419100"/>
          </a:xfrm>
          <a:prstGeom prst="rect">
            <a:avLst/>
          </a:prstGeom>
          <a:noFill/>
        </p:spPr>
      </p:pic>
      <p:graphicFrame>
        <p:nvGraphicFramePr>
          <p:cNvPr id="11" name="Tabelle 10"/>
          <p:cNvGraphicFramePr>
            <a:graphicFrameLocks noGrp="1"/>
          </p:cNvGraphicFramePr>
          <p:nvPr/>
        </p:nvGraphicFramePr>
        <p:xfrm>
          <a:off x="4214810" y="2000240"/>
          <a:ext cx="4357720" cy="4150574"/>
        </p:xfrm>
        <a:graphic>
          <a:graphicData uri="http://schemas.openxmlformats.org/drawingml/2006/table">
            <a:tbl>
              <a:tblPr/>
              <a:tblGrid>
                <a:gridCol w="871544">
                  <a:extLst>
                    <a:ext uri="{9D8B030D-6E8A-4147-A177-3AD203B41FA5}">
                      <a16:colId xmlns:a16="http://schemas.microsoft.com/office/drawing/2014/main" val="20000"/>
                    </a:ext>
                  </a:extLst>
                </a:gridCol>
                <a:gridCol w="871544">
                  <a:extLst>
                    <a:ext uri="{9D8B030D-6E8A-4147-A177-3AD203B41FA5}">
                      <a16:colId xmlns:a16="http://schemas.microsoft.com/office/drawing/2014/main" val="20001"/>
                    </a:ext>
                  </a:extLst>
                </a:gridCol>
                <a:gridCol w="871544">
                  <a:extLst>
                    <a:ext uri="{9D8B030D-6E8A-4147-A177-3AD203B41FA5}">
                      <a16:colId xmlns:a16="http://schemas.microsoft.com/office/drawing/2014/main" val="20002"/>
                    </a:ext>
                  </a:extLst>
                </a:gridCol>
                <a:gridCol w="871544">
                  <a:extLst>
                    <a:ext uri="{9D8B030D-6E8A-4147-A177-3AD203B41FA5}">
                      <a16:colId xmlns:a16="http://schemas.microsoft.com/office/drawing/2014/main" val="20003"/>
                    </a:ext>
                  </a:extLst>
                </a:gridCol>
                <a:gridCol w="871544">
                  <a:extLst>
                    <a:ext uri="{9D8B030D-6E8A-4147-A177-3AD203B41FA5}">
                      <a16:colId xmlns:a16="http://schemas.microsoft.com/office/drawing/2014/main" val="20004"/>
                    </a:ext>
                  </a:extLst>
                </a:gridCol>
              </a:tblGrid>
              <a:tr h="235594">
                <a:tc>
                  <a:txBody>
                    <a:bodyPr/>
                    <a:lstStyle/>
                    <a:p>
                      <a:r>
                        <a:rPr lang="de-DE" sz="1200" dirty="0" err="1"/>
                        <a:t>Slovakia</a:t>
                      </a:r>
                      <a:endParaRPr lang="de-DE" sz="1200" dirty="0"/>
                    </a:p>
                  </a:txBody>
                  <a:tcPr marL="58899" marR="58899" marT="29449" marB="29449" anchor="ctr">
                    <a:lnL>
                      <a:noFill/>
                    </a:lnL>
                    <a:lnR>
                      <a:noFill/>
                    </a:lnR>
                    <a:lnT>
                      <a:noFill/>
                    </a:lnT>
                    <a:lnB>
                      <a:noFill/>
                    </a:lnB>
                  </a:tcPr>
                </a:tc>
                <a:tc>
                  <a:txBody>
                    <a:bodyPr/>
                    <a:lstStyle/>
                    <a:p>
                      <a:r>
                        <a:rPr lang="de-DE" sz="1200"/>
                        <a:t>639,763</a:t>
                      </a:r>
                    </a:p>
                  </a:txBody>
                  <a:tcPr marL="58899" marR="58899" marT="29449" marB="29449" anchor="ctr">
                    <a:lnL>
                      <a:noFill/>
                    </a:lnL>
                    <a:lnR>
                      <a:noFill/>
                    </a:lnR>
                    <a:lnT>
                      <a:noFill/>
                    </a:lnT>
                    <a:lnB>
                      <a:noFill/>
                    </a:lnB>
                  </a:tcPr>
                </a:tc>
                <a:tc>
                  <a:txBody>
                    <a:bodyPr/>
                    <a:lstStyle/>
                    <a:p>
                      <a:r>
                        <a:rPr lang="de-DE" sz="1200"/>
                        <a:t>0</a:t>
                      </a:r>
                    </a:p>
                  </a:txBody>
                  <a:tcPr marL="58899" marR="58899" marT="29449" marB="29449" anchor="ctr">
                    <a:lnL>
                      <a:noFill/>
                    </a:lnL>
                    <a:lnR>
                      <a:noFill/>
                    </a:lnR>
                    <a:lnT>
                      <a:noFill/>
                    </a:lnT>
                    <a:lnB>
                      <a:noFill/>
                    </a:lnB>
                  </a:tcPr>
                </a:tc>
                <a:tc>
                  <a:txBody>
                    <a:bodyPr/>
                    <a:lstStyle/>
                    <a:p>
                      <a:r>
                        <a:rPr lang="de-DE" sz="1200"/>
                        <a:t>639,763</a:t>
                      </a:r>
                    </a:p>
                  </a:txBody>
                  <a:tcPr marL="58899" marR="58899" marT="29449" marB="29449" anchor="ctr">
                    <a:lnL>
                      <a:noFill/>
                    </a:lnL>
                    <a:lnR>
                      <a:noFill/>
                    </a:lnR>
                    <a:lnT>
                      <a:noFill/>
                    </a:lnT>
                    <a:lnB>
                      <a:noFill/>
                    </a:lnB>
                  </a:tcPr>
                </a:tc>
                <a:tc>
                  <a:txBody>
                    <a:bodyPr/>
                    <a:lstStyle/>
                    <a:p>
                      <a:r>
                        <a:rPr lang="de-DE" sz="1200"/>
                        <a:t>13.9%</a:t>
                      </a:r>
                    </a:p>
                  </a:txBody>
                  <a:tcPr marL="58899" marR="58899" marT="29449" marB="29449" anchor="ctr">
                    <a:lnL>
                      <a:noFill/>
                    </a:lnL>
                    <a:lnR>
                      <a:noFill/>
                    </a:lnR>
                    <a:lnT>
                      <a:noFill/>
                    </a:lnT>
                    <a:lnB>
                      <a:noFill/>
                    </a:lnB>
                  </a:tcPr>
                </a:tc>
                <a:extLst>
                  <a:ext uri="{0D108BD9-81ED-4DB2-BD59-A6C34878D82A}">
                    <a16:rowId xmlns:a16="http://schemas.microsoft.com/office/drawing/2014/main" val="10000"/>
                  </a:ext>
                </a:extLst>
              </a:tr>
              <a:tr h="235594">
                <a:tc>
                  <a:txBody>
                    <a:bodyPr/>
                    <a:lstStyle/>
                    <a:p>
                      <a:r>
                        <a:rPr lang="de-DE" sz="1200"/>
                        <a:t>Slovenia</a:t>
                      </a:r>
                    </a:p>
                  </a:txBody>
                  <a:tcPr marL="58899" marR="58899" marT="29449" marB="29449" anchor="ctr">
                    <a:lnL>
                      <a:noFill/>
                    </a:lnL>
                    <a:lnR>
                      <a:noFill/>
                    </a:lnR>
                    <a:lnT>
                      <a:noFill/>
                    </a:lnT>
                    <a:lnB>
                      <a:noFill/>
                    </a:lnB>
                  </a:tcPr>
                </a:tc>
                <a:tc>
                  <a:txBody>
                    <a:bodyPr/>
                    <a:lstStyle/>
                    <a:p>
                      <a:r>
                        <a:rPr lang="de-DE" sz="1200"/>
                        <a:t>168,955</a:t>
                      </a:r>
                    </a:p>
                  </a:txBody>
                  <a:tcPr marL="58899" marR="58899" marT="29449" marB="29449" anchor="ctr">
                    <a:lnL>
                      <a:noFill/>
                    </a:lnL>
                    <a:lnR>
                      <a:noFill/>
                    </a:lnR>
                    <a:lnT>
                      <a:noFill/>
                    </a:lnT>
                    <a:lnB>
                      <a:noFill/>
                    </a:lnB>
                  </a:tcPr>
                </a:tc>
                <a:tc>
                  <a:txBody>
                    <a:bodyPr/>
                    <a:lstStyle/>
                    <a:p>
                      <a:r>
                        <a:rPr lang="de-DE" sz="1200"/>
                        <a:t>5,164</a:t>
                      </a:r>
                    </a:p>
                  </a:txBody>
                  <a:tcPr marL="58899" marR="58899" marT="29449" marB="29449" anchor="ctr">
                    <a:lnL>
                      <a:noFill/>
                    </a:lnL>
                    <a:lnR>
                      <a:noFill/>
                    </a:lnR>
                    <a:lnT>
                      <a:noFill/>
                    </a:lnT>
                    <a:lnB>
                      <a:noFill/>
                    </a:lnB>
                  </a:tcPr>
                </a:tc>
                <a:tc>
                  <a:txBody>
                    <a:bodyPr/>
                    <a:lstStyle/>
                    <a:p>
                      <a:r>
                        <a:rPr lang="de-DE" sz="1200"/>
                        <a:t>174,119</a:t>
                      </a:r>
                    </a:p>
                  </a:txBody>
                  <a:tcPr marL="58899" marR="58899" marT="29449" marB="29449" anchor="ctr">
                    <a:lnL>
                      <a:noFill/>
                    </a:lnL>
                    <a:lnR>
                      <a:noFill/>
                    </a:lnR>
                    <a:lnT>
                      <a:noFill/>
                    </a:lnT>
                    <a:lnB>
                      <a:noFill/>
                    </a:lnB>
                  </a:tcPr>
                </a:tc>
                <a:tc>
                  <a:txBody>
                    <a:bodyPr/>
                    <a:lstStyle/>
                    <a:p>
                      <a:r>
                        <a:rPr lang="de-DE" sz="1200"/>
                        <a:t>-17.6%</a:t>
                      </a:r>
                    </a:p>
                  </a:txBody>
                  <a:tcPr marL="58899" marR="58899" marT="29449" marB="29449" anchor="ctr">
                    <a:lnL>
                      <a:noFill/>
                    </a:lnL>
                    <a:lnR>
                      <a:noFill/>
                    </a:lnR>
                    <a:lnT>
                      <a:noFill/>
                    </a:lnT>
                    <a:lnB>
                      <a:noFill/>
                    </a:lnB>
                  </a:tcPr>
                </a:tc>
                <a:extLst>
                  <a:ext uri="{0D108BD9-81ED-4DB2-BD59-A6C34878D82A}">
                    <a16:rowId xmlns:a16="http://schemas.microsoft.com/office/drawing/2014/main" val="10001"/>
                  </a:ext>
                </a:extLst>
              </a:tr>
              <a:tr h="412290">
                <a:tc>
                  <a:txBody>
                    <a:bodyPr/>
                    <a:lstStyle/>
                    <a:p>
                      <a:r>
                        <a:rPr lang="de-DE" sz="1200" dirty="0"/>
                        <a:t>South </a:t>
                      </a:r>
                      <a:r>
                        <a:rPr lang="de-DE" sz="1200" dirty="0" err="1"/>
                        <a:t>Africa</a:t>
                      </a:r>
                      <a:endParaRPr lang="de-DE" sz="1200" dirty="0"/>
                    </a:p>
                  </a:txBody>
                  <a:tcPr marL="58899" marR="58899" marT="29449" marB="29449" anchor="ctr">
                    <a:lnL>
                      <a:noFill/>
                    </a:lnL>
                    <a:lnR>
                      <a:noFill/>
                    </a:lnR>
                    <a:lnT>
                      <a:noFill/>
                    </a:lnT>
                    <a:lnB>
                      <a:noFill/>
                    </a:lnB>
                  </a:tcPr>
                </a:tc>
                <a:tc>
                  <a:txBody>
                    <a:bodyPr/>
                    <a:lstStyle/>
                    <a:p>
                      <a:r>
                        <a:rPr lang="de-DE" sz="1200"/>
                        <a:t>312,265</a:t>
                      </a:r>
                    </a:p>
                  </a:txBody>
                  <a:tcPr marL="58899" marR="58899" marT="29449" marB="29449" anchor="ctr">
                    <a:lnL>
                      <a:noFill/>
                    </a:lnL>
                    <a:lnR>
                      <a:noFill/>
                    </a:lnR>
                    <a:lnT>
                      <a:noFill/>
                    </a:lnT>
                    <a:lnB>
                      <a:noFill/>
                    </a:lnB>
                  </a:tcPr>
                </a:tc>
                <a:tc>
                  <a:txBody>
                    <a:bodyPr/>
                    <a:lstStyle/>
                    <a:p>
                      <a:r>
                        <a:rPr lang="de-DE" sz="1200" dirty="0"/>
                        <a:t>220,280</a:t>
                      </a:r>
                    </a:p>
                  </a:txBody>
                  <a:tcPr marL="58899" marR="58899" marT="29449" marB="29449" anchor="ctr">
                    <a:lnL>
                      <a:noFill/>
                    </a:lnL>
                    <a:lnR>
                      <a:noFill/>
                    </a:lnR>
                    <a:lnT>
                      <a:noFill/>
                    </a:lnT>
                    <a:lnB>
                      <a:noFill/>
                    </a:lnB>
                  </a:tcPr>
                </a:tc>
                <a:tc>
                  <a:txBody>
                    <a:bodyPr/>
                    <a:lstStyle/>
                    <a:p>
                      <a:r>
                        <a:rPr lang="de-DE" sz="1200"/>
                        <a:t>532,545</a:t>
                      </a:r>
                    </a:p>
                  </a:txBody>
                  <a:tcPr marL="58899" marR="58899" marT="29449" marB="29449" anchor="ctr">
                    <a:lnL>
                      <a:noFill/>
                    </a:lnL>
                    <a:lnR>
                      <a:noFill/>
                    </a:lnR>
                    <a:lnT>
                      <a:noFill/>
                    </a:lnT>
                    <a:lnB>
                      <a:noFill/>
                    </a:lnB>
                  </a:tcPr>
                </a:tc>
                <a:tc>
                  <a:txBody>
                    <a:bodyPr/>
                    <a:lstStyle/>
                    <a:p>
                      <a:r>
                        <a:rPr lang="de-DE" sz="1200" dirty="0"/>
                        <a:t>12.8%</a:t>
                      </a:r>
                    </a:p>
                  </a:txBody>
                  <a:tcPr marL="58899" marR="58899" marT="29449" marB="29449" anchor="ctr">
                    <a:lnL>
                      <a:noFill/>
                    </a:lnL>
                    <a:lnR>
                      <a:noFill/>
                    </a:lnR>
                    <a:lnT>
                      <a:noFill/>
                    </a:lnT>
                    <a:lnB>
                      <a:noFill/>
                    </a:lnB>
                  </a:tcPr>
                </a:tc>
                <a:extLst>
                  <a:ext uri="{0D108BD9-81ED-4DB2-BD59-A6C34878D82A}">
                    <a16:rowId xmlns:a16="http://schemas.microsoft.com/office/drawing/2014/main" val="10002"/>
                  </a:ext>
                </a:extLst>
              </a:tr>
              <a:tr h="412290">
                <a:tc>
                  <a:txBody>
                    <a:bodyPr/>
                    <a:lstStyle/>
                    <a:p>
                      <a:r>
                        <a:rPr lang="de-DE" sz="1200"/>
                        <a:t>South Korea</a:t>
                      </a:r>
                    </a:p>
                  </a:txBody>
                  <a:tcPr marL="58899" marR="58899" marT="29449" marB="29449" anchor="ctr">
                    <a:lnL>
                      <a:noFill/>
                    </a:lnL>
                    <a:lnR>
                      <a:noFill/>
                    </a:lnR>
                    <a:lnT>
                      <a:noFill/>
                    </a:lnT>
                    <a:lnB>
                      <a:noFill/>
                    </a:lnB>
                  </a:tcPr>
                </a:tc>
                <a:tc>
                  <a:txBody>
                    <a:bodyPr/>
                    <a:lstStyle/>
                    <a:p>
                      <a:r>
                        <a:rPr lang="de-DE" sz="1200"/>
                        <a:t>4,221,617</a:t>
                      </a:r>
                    </a:p>
                  </a:txBody>
                  <a:tcPr marL="58899" marR="58899" marT="29449" marB="29449" anchor="ctr">
                    <a:lnL>
                      <a:noFill/>
                    </a:lnL>
                    <a:lnR>
                      <a:noFill/>
                    </a:lnR>
                    <a:lnT>
                      <a:noFill/>
                    </a:lnT>
                    <a:lnB>
                      <a:noFill/>
                    </a:lnB>
                  </a:tcPr>
                </a:tc>
                <a:tc>
                  <a:txBody>
                    <a:bodyPr/>
                    <a:lstStyle/>
                    <a:p>
                      <a:r>
                        <a:rPr lang="de-DE" sz="1200"/>
                        <a:t>435,477</a:t>
                      </a:r>
                    </a:p>
                  </a:txBody>
                  <a:tcPr marL="58899" marR="58899" marT="29449" marB="29449" anchor="ctr">
                    <a:lnL>
                      <a:noFill/>
                    </a:lnL>
                    <a:lnR>
                      <a:noFill/>
                    </a:lnR>
                    <a:lnT>
                      <a:noFill/>
                    </a:lnT>
                    <a:lnB>
                      <a:noFill/>
                    </a:lnB>
                  </a:tcPr>
                </a:tc>
                <a:tc>
                  <a:txBody>
                    <a:bodyPr/>
                    <a:lstStyle/>
                    <a:p>
                      <a:r>
                        <a:rPr lang="de-DE" sz="1200"/>
                        <a:t>4,657,094</a:t>
                      </a:r>
                    </a:p>
                  </a:txBody>
                  <a:tcPr marL="58899" marR="58899" marT="29449" marB="29449" anchor="ctr">
                    <a:lnL>
                      <a:noFill/>
                    </a:lnL>
                    <a:lnR>
                      <a:noFill/>
                    </a:lnR>
                    <a:lnT>
                      <a:noFill/>
                    </a:lnT>
                    <a:lnB>
                      <a:noFill/>
                    </a:lnB>
                  </a:tcPr>
                </a:tc>
                <a:tc>
                  <a:txBody>
                    <a:bodyPr/>
                    <a:lstStyle/>
                    <a:p>
                      <a:r>
                        <a:rPr lang="de-DE" sz="1200" dirty="0"/>
                        <a:t>9.0%</a:t>
                      </a:r>
                    </a:p>
                  </a:txBody>
                  <a:tcPr marL="58899" marR="58899" marT="29449" marB="29449" anchor="ctr">
                    <a:lnL>
                      <a:noFill/>
                    </a:lnL>
                    <a:lnR>
                      <a:noFill/>
                    </a:lnR>
                    <a:lnT>
                      <a:noFill/>
                    </a:lnT>
                    <a:lnB>
                      <a:noFill/>
                    </a:lnB>
                  </a:tcPr>
                </a:tc>
                <a:extLst>
                  <a:ext uri="{0D108BD9-81ED-4DB2-BD59-A6C34878D82A}">
                    <a16:rowId xmlns:a16="http://schemas.microsoft.com/office/drawing/2014/main" val="10003"/>
                  </a:ext>
                </a:extLst>
              </a:tr>
              <a:tr h="235594">
                <a:tc>
                  <a:txBody>
                    <a:bodyPr/>
                    <a:lstStyle/>
                    <a:p>
                      <a:r>
                        <a:rPr lang="de-DE" sz="1200"/>
                        <a:t>Spain</a:t>
                      </a:r>
                    </a:p>
                  </a:txBody>
                  <a:tcPr marL="58899" marR="58899" marT="29449" marB="29449" anchor="ctr">
                    <a:lnL>
                      <a:noFill/>
                    </a:lnL>
                    <a:lnR>
                      <a:noFill/>
                    </a:lnR>
                    <a:lnT>
                      <a:noFill/>
                    </a:lnT>
                    <a:lnB>
                      <a:noFill/>
                    </a:lnB>
                  </a:tcPr>
                </a:tc>
                <a:tc>
                  <a:txBody>
                    <a:bodyPr/>
                    <a:lstStyle/>
                    <a:p>
                      <a:r>
                        <a:rPr lang="de-DE" sz="1200"/>
                        <a:t>1,819,453</a:t>
                      </a:r>
                    </a:p>
                  </a:txBody>
                  <a:tcPr marL="58899" marR="58899" marT="29449" marB="29449" anchor="ctr">
                    <a:lnL>
                      <a:noFill/>
                    </a:lnL>
                    <a:lnR>
                      <a:noFill/>
                    </a:lnR>
                    <a:lnT>
                      <a:noFill/>
                    </a:lnT>
                    <a:lnB>
                      <a:noFill/>
                    </a:lnB>
                  </a:tcPr>
                </a:tc>
                <a:tc>
                  <a:txBody>
                    <a:bodyPr/>
                    <a:lstStyle/>
                    <a:p>
                      <a:r>
                        <a:rPr lang="de-DE" sz="1200"/>
                        <a:t>534,229</a:t>
                      </a:r>
                    </a:p>
                  </a:txBody>
                  <a:tcPr marL="58899" marR="58899" marT="29449" marB="29449" anchor="ctr">
                    <a:lnL>
                      <a:noFill/>
                    </a:lnL>
                    <a:lnR>
                      <a:noFill/>
                    </a:lnR>
                    <a:lnT>
                      <a:noFill/>
                    </a:lnT>
                    <a:lnB>
                      <a:noFill/>
                    </a:lnB>
                  </a:tcPr>
                </a:tc>
                <a:tc>
                  <a:txBody>
                    <a:bodyPr/>
                    <a:lstStyle/>
                    <a:p>
                      <a:r>
                        <a:rPr lang="de-DE" sz="1200"/>
                        <a:t>2,353,682</a:t>
                      </a:r>
                    </a:p>
                  </a:txBody>
                  <a:tcPr marL="58899" marR="58899" marT="29449" marB="29449" anchor="ctr">
                    <a:lnL>
                      <a:noFill/>
                    </a:lnL>
                    <a:lnR>
                      <a:noFill/>
                    </a:lnR>
                    <a:lnT>
                      <a:noFill/>
                    </a:lnT>
                    <a:lnB>
                      <a:noFill/>
                    </a:lnB>
                  </a:tcPr>
                </a:tc>
                <a:tc>
                  <a:txBody>
                    <a:bodyPr/>
                    <a:lstStyle/>
                    <a:p>
                      <a:r>
                        <a:rPr lang="de-DE" sz="1200"/>
                        <a:t>-1.4%</a:t>
                      </a:r>
                    </a:p>
                  </a:txBody>
                  <a:tcPr marL="58899" marR="58899" marT="29449" marB="29449" anchor="ctr">
                    <a:lnL>
                      <a:noFill/>
                    </a:lnL>
                    <a:lnR>
                      <a:noFill/>
                    </a:lnR>
                    <a:lnT>
                      <a:noFill/>
                    </a:lnT>
                    <a:lnB>
                      <a:noFill/>
                    </a:lnB>
                  </a:tcPr>
                </a:tc>
                <a:extLst>
                  <a:ext uri="{0D108BD9-81ED-4DB2-BD59-A6C34878D82A}">
                    <a16:rowId xmlns:a16="http://schemas.microsoft.com/office/drawing/2014/main" val="10004"/>
                  </a:ext>
                </a:extLst>
              </a:tr>
              <a:tr h="235594">
                <a:tc>
                  <a:txBody>
                    <a:bodyPr/>
                    <a:lstStyle/>
                    <a:p>
                      <a:r>
                        <a:rPr lang="de-DE" sz="1200"/>
                        <a:t>Sweden</a:t>
                      </a:r>
                    </a:p>
                  </a:txBody>
                  <a:tcPr marL="58899" marR="58899" marT="29449" marB="29449" anchor="ctr">
                    <a:lnL>
                      <a:noFill/>
                    </a:lnL>
                    <a:lnR>
                      <a:noFill/>
                    </a:lnR>
                    <a:lnT>
                      <a:noFill/>
                    </a:lnT>
                    <a:lnB>
                      <a:noFill/>
                    </a:lnB>
                  </a:tcPr>
                </a:tc>
                <a:tc>
                  <a:txBody>
                    <a:bodyPr/>
                    <a:lstStyle/>
                    <a:p>
                      <a:r>
                        <a:rPr lang="de-DE" sz="1200"/>
                        <a:t>188,969</a:t>
                      </a:r>
                    </a:p>
                  </a:txBody>
                  <a:tcPr marL="58899" marR="58899" marT="29449" marB="29449" anchor="ctr">
                    <a:lnL>
                      <a:noFill/>
                    </a:lnL>
                    <a:lnR>
                      <a:noFill/>
                    </a:lnR>
                    <a:lnT>
                      <a:noFill/>
                    </a:lnT>
                    <a:lnB>
                      <a:noFill/>
                    </a:lnB>
                  </a:tcPr>
                </a:tc>
                <a:tc>
                  <a:txBody>
                    <a:bodyPr/>
                    <a:lstStyle/>
                    <a:p>
                      <a:r>
                        <a:rPr lang="de-DE" sz="1200"/>
                        <a:t>N.A.</a:t>
                      </a:r>
                    </a:p>
                  </a:txBody>
                  <a:tcPr marL="58899" marR="58899" marT="29449" marB="29449" anchor="ctr">
                    <a:lnL>
                      <a:noFill/>
                    </a:lnL>
                    <a:lnR>
                      <a:noFill/>
                    </a:lnR>
                    <a:lnT>
                      <a:noFill/>
                    </a:lnT>
                    <a:lnB>
                      <a:noFill/>
                    </a:lnB>
                  </a:tcPr>
                </a:tc>
                <a:tc>
                  <a:txBody>
                    <a:bodyPr/>
                    <a:lstStyle/>
                    <a:p>
                      <a:r>
                        <a:rPr lang="de-DE" sz="1200"/>
                        <a:t>188,969</a:t>
                      </a:r>
                    </a:p>
                  </a:txBody>
                  <a:tcPr marL="58899" marR="58899" marT="29449" marB="29449" anchor="ctr">
                    <a:lnL>
                      <a:noFill/>
                    </a:lnL>
                    <a:lnR>
                      <a:noFill/>
                    </a:lnR>
                    <a:lnT>
                      <a:noFill/>
                    </a:lnT>
                    <a:lnB>
                      <a:noFill/>
                    </a:lnB>
                  </a:tcPr>
                </a:tc>
                <a:tc>
                  <a:txBody>
                    <a:bodyPr/>
                    <a:lstStyle/>
                    <a:p>
                      <a:r>
                        <a:rPr lang="de-DE" sz="1200"/>
                        <a:t>-13.0%</a:t>
                      </a:r>
                    </a:p>
                  </a:txBody>
                  <a:tcPr marL="58899" marR="58899" marT="29449" marB="29449" anchor="ctr">
                    <a:lnL>
                      <a:noFill/>
                    </a:lnL>
                    <a:lnR>
                      <a:noFill/>
                    </a:lnR>
                    <a:lnT>
                      <a:noFill/>
                    </a:lnT>
                    <a:lnB>
                      <a:noFill/>
                    </a:lnB>
                  </a:tcPr>
                </a:tc>
                <a:extLst>
                  <a:ext uri="{0D108BD9-81ED-4DB2-BD59-A6C34878D82A}">
                    <a16:rowId xmlns:a16="http://schemas.microsoft.com/office/drawing/2014/main" val="10005"/>
                  </a:ext>
                </a:extLst>
              </a:tr>
              <a:tr h="235594">
                <a:tc>
                  <a:txBody>
                    <a:bodyPr/>
                    <a:lstStyle/>
                    <a:p>
                      <a:r>
                        <a:rPr lang="de-DE" sz="1200"/>
                        <a:t>Taiwan</a:t>
                      </a:r>
                    </a:p>
                  </a:txBody>
                  <a:tcPr marL="58899" marR="58899" marT="29449" marB="29449" anchor="ctr">
                    <a:lnL>
                      <a:noFill/>
                    </a:lnL>
                    <a:lnR>
                      <a:noFill/>
                    </a:lnR>
                    <a:lnT>
                      <a:noFill/>
                    </a:lnT>
                    <a:lnB>
                      <a:noFill/>
                    </a:lnB>
                  </a:tcPr>
                </a:tc>
                <a:tc>
                  <a:txBody>
                    <a:bodyPr/>
                    <a:lstStyle/>
                    <a:p>
                      <a:r>
                        <a:rPr lang="de-DE" sz="1200"/>
                        <a:t>288,523</a:t>
                      </a:r>
                    </a:p>
                  </a:txBody>
                  <a:tcPr marL="58899" marR="58899" marT="29449" marB="29449" anchor="ctr">
                    <a:lnL>
                      <a:noFill/>
                    </a:lnL>
                    <a:lnR>
                      <a:noFill/>
                    </a:lnR>
                    <a:lnT>
                      <a:noFill/>
                    </a:lnT>
                    <a:lnB>
                      <a:noFill/>
                    </a:lnB>
                  </a:tcPr>
                </a:tc>
                <a:tc>
                  <a:txBody>
                    <a:bodyPr/>
                    <a:lstStyle/>
                    <a:p>
                      <a:r>
                        <a:rPr lang="de-DE" sz="1200"/>
                        <a:t>54,773</a:t>
                      </a:r>
                    </a:p>
                  </a:txBody>
                  <a:tcPr marL="58899" marR="58899" marT="29449" marB="29449" anchor="ctr">
                    <a:lnL>
                      <a:noFill/>
                    </a:lnL>
                    <a:lnR>
                      <a:noFill/>
                    </a:lnR>
                    <a:lnT>
                      <a:noFill/>
                    </a:lnT>
                    <a:lnB>
                      <a:noFill/>
                    </a:lnB>
                  </a:tcPr>
                </a:tc>
                <a:tc>
                  <a:txBody>
                    <a:bodyPr/>
                    <a:lstStyle/>
                    <a:p>
                      <a:r>
                        <a:rPr lang="de-DE" sz="1200"/>
                        <a:t>343,296</a:t>
                      </a:r>
                    </a:p>
                  </a:txBody>
                  <a:tcPr marL="58899" marR="58899" marT="29449" marB="29449" anchor="ctr">
                    <a:lnL>
                      <a:noFill/>
                    </a:lnL>
                    <a:lnR>
                      <a:noFill/>
                    </a:lnR>
                    <a:lnT>
                      <a:noFill/>
                    </a:lnT>
                    <a:lnB>
                      <a:noFill/>
                    </a:lnB>
                  </a:tcPr>
                </a:tc>
                <a:tc>
                  <a:txBody>
                    <a:bodyPr/>
                    <a:lstStyle/>
                    <a:p>
                      <a:r>
                        <a:rPr lang="de-DE" sz="1200"/>
                        <a:t>13.1%</a:t>
                      </a:r>
                    </a:p>
                  </a:txBody>
                  <a:tcPr marL="58899" marR="58899" marT="29449" marB="29449" anchor="ctr">
                    <a:lnL>
                      <a:noFill/>
                    </a:lnL>
                    <a:lnR>
                      <a:noFill/>
                    </a:lnR>
                    <a:lnT>
                      <a:noFill/>
                    </a:lnT>
                    <a:lnB>
                      <a:noFill/>
                    </a:lnB>
                  </a:tcPr>
                </a:tc>
                <a:extLst>
                  <a:ext uri="{0D108BD9-81ED-4DB2-BD59-A6C34878D82A}">
                    <a16:rowId xmlns:a16="http://schemas.microsoft.com/office/drawing/2014/main" val="10006"/>
                  </a:ext>
                </a:extLst>
              </a:tr>
              <a:tr h="235594">
                <a:tc>
                  <a:txBody>
                    <a:bodyPr/>
                    <a:lstStyle/>
                    <a:p>
                      <a:r>
                        <a:rPr lang="de-DE" sz="1200"/>
                        <a:t>Thailand</a:t>
                      </a:r>
                    </a:p>
                  </a:txBody>
                  <a:tcPr marL="58899" marR="58899" marT="29449" marB="29449" anchor="ctr">
                    <a:lnL>
                      <a:noFill/>
                    </a:lnL>
                    <a:lnR>
                      <a:noFill/>
                    </a:lnR>
                    <a:lnT>
                      <a:noFill/>
                    </a:lnT>
                    <a:lnB>
                      <a:noFill/>
                    </a:lnB>
                  </a:tcPr>
                </a:tc>
                <a:tc>
                  <a:txBody>
                    <a:bodyPr/>
                    <a:lstStyle/>
                    <a:p>
                      <a:r>
                        <a:rPr lang="de-DE" sz="1200"/>
                        <a:t>537,987</a:t>
                      </a:r>
                    </a:p>
                  </a:txBody>
                  <a:tcPr marL="58899" marR="58899" marT="29449" marB="29449" anchor="ctr">
                    <a:lnL>
                      <a:noFill/>
                    </a:lnL>
                    <a:lnR>
                      <a:noFill/>
                    </a:lnR>
                    <a:lnT>
                      <a:noFill/>
                    </a:lnT>
                    <a:lnB>
                      <a:noFill/>
                    </a:lnB>
                  </a:tcPr>
                </a:tc>
                <a:tc>
                  <a:txBody>
                    <a:bodyPr/>
                    <a:lstStyle/>
                    <a:p>
                      <a:r>
                        <a:rPr lang="de-DE" sz="1200"/>
                        <a:t>919,811</a:t>
                      </a:r>
                    </a:p>
                  </a:txBody>
                  <a:tcPr marL="58899" marR="58899" marT="29449" marB="29449" anchor="ctr">
                    <a:lnL>
                      <a:noFill/>
                    </a:lnL>
                    <a:lnR>
                      <a:noFill/>
                    </a:lnR>
                    <a:lnT>
                      <a:noFill/>
                    </a:lnT>
                    <a:lnB>
                      <a:noFill/>
                    </a:lnB>
                  </a:tcPr>
                </a:tc>
                <a:tc>
                  <a:txBody>
                    <a:bodyPr/>
                    <a:lstStyle/>
                    <a:p>
                      <a:r>
                        <a:rPr lang="de-DE" sz="1200"/>
                        <a:t>1,457,798</a:t>
                      </a:r>
                    </a:p>
                  </a:txBody>
                  <a:tcPr marL="58899" marR="58899" marT="29449" marB="29449" anchor="ctr">
                    <a:lnL>
                      <a:noFill/>
                    </a:lnL>
                    <a:lnR>
                      <a:noFill/>
                    </a:lnR>
                    <a:lnT>
                      <a:noFill/>
                    </a:lnT>
                    <a:lnB>
                      <a:noFill/>
                    </a:lnB>
                  </a:tcPr>
                </a:tc>
                <a:tc>
                  <a:txBody>
                    <a:bodyPr/>
                    <a:lstStyle/>
                    <a:p>
                      <a:r>
                        <a:rPr lang="de-DE" sz="1200"/>
                        <a:t>-11.4%</a:t>
                      </a:r>
                    </a:p>
                  </a:txBody>
                  <a:tcPr marL="58899" marR="58899" marT="29449" marB="29449" anchor="ctr">
                    <a:lnL>
                      <a:noFill/>
                    </a:lnL>
                    <a:lnR>
                      <a:noFill/>
                    </a:lnR>
                    <a:lnT>
                      <a:noFill/>
                    </a:lnT>
                    <a:lnB>
                      <a:noFill/>
                    </a:lnB>
                  </a:tcPr>
                </a:tc>
                <a:extLst>
                  <a:ext uri="{0D108BD9-81ED-4DB2-BD59-A6C34878D82A}">
                    <a16:rowId xmlns:a16="http://schemas.microsoft.com/office/drawing/2014/main" val="10007"/>
                  </a:ext>
                </a:extLst>
              </a:tr>
              <a:tr h="235594">
                <a:tc>
                  <a:txBody>
                    <a:bodyPr/>
                    <a:lstStyle/>
                    <a:p>
                      <a:r>
                        <a:rPr lang="de-DE" sz="1200"/>
                        <a:t>Turkey</a:t>
                      </a:r>
                    </a:p>
                  </a:txBody>
                  <a:tcPr marL="58899" marR="58899" marT="29449" marB="29449" anchor="ctr">
                    <a:lnL>
                      <a:noFill/>
                    </a:lnL>
                    <a:lnR>
                      <a:noFill/>
                    </a:lnR>
                    <a:lnT>
                      <a:noFill/>
                    </a:lnT>
                    <a:lnB>
                      <a:noFill/>
                    </a:lnB>
                  </a:tcPr>
                </a:tc>
                <a:tc>
                  <a:txBody>
                    <a:bodyPr/>
                    <a:lstStyle/>
                    <a:p>
                      <a:r>
                        <a:rPr lang="de-DE" sz="1200"/>
                        <a:t>639,734</a:t>
                      </a:r>
                    </a:p>
                  </a:txBody>
                  <a:tcPr marL="58899" marR="58899" marT="29449" marB="29449" anchor="ctr">
                    <a:lnL>
                      <a:noFill/>
                    </a:lnL>
                    <a:lnR>
                      <a:noFill/>
                    </a:lnR>
                    <a:lnT>
                      <a:noFill/>
                    </a:lnT>
                    <a:lnB>
                      <a:noFill/>
                    </a:lnB>
                  </a:tcPr>
                </a:tc>
                <a:tc>
                  <a:txBody>
                    <a:bodyPr/>
                    <a:lstStyle/>
                    <a:p>
                      <a:r>
                        <a:rPr lang="de-DE" sz="1200"/>
                        <a:t>549,397</a:t>
                      </a:r>
                    </a:p>
                  </a:txBody>
                  <a:tcPr marL="58899" marR="58899" marT="29449" marB="29449" anchor="ctr">
                    <a:lnL>
                      <a:noFill/>
                    </a:lnL>
                    <a:lnR>
                      <a:noFill/>
                    </a:lnR>
                    <a:lnT>
                      <a:noFill/>
                    </a:lnT>
                    <a:lnB>
                      <a:noFill/>
                    </a:lnB>
                  </a:tcPr>
                </a:tc>
                <a:tc>
                  <a:txBody>
                    <a:bodyPr/>
                    <a:lstStyle/>
                    <a:p>
                      <a:r>
                        <a:rPr lang="de-DE" sz="1200"/>
                        <a:t>1,189,131</a:t>
                      </a:r>
                    </a:p>
                  </a:txBody>
                  <a:tcPr marL="58899" marR="58899" marT="29449" marB="29449" anchor="ctr">
                    <a:lnL>
                      <a:noFill/>
                    </a:lnL>
                    <a:lnR>
                      <a:noFill/>
                    </a:lnR>
                    <a:lnT>
                      <a:noFill/>
                    </a:lnT>
                    <a:lnB>
                      <a:noFill/>
                    </a:lnB>
                  </a:tcPr>
                </a:tc>
                <a:tc>
                  <a:txBody>
                    <a:bodyPr/>
                    <a:lstStyle/>
                    <a:p>
                      <a:r>
                        <a:rPr lang="de-DE" sz="1200"/>
                        <a:t>8.6%</a:t>
                      </a:r>
                    </a:p>
                  </a:txBody>
                  <a:tcPr marL="58899" marR="58899" marT="29449" marB="29449" anchor="ctr">
                    <a:lnL>
                      <a:noFill/>
                    </a:lnL>
                    <a:lnR>
                      <a:noFill/>
                    </a:lnR>
                    <a:lnT>
                      <a:noFill/>
                    </a:lnT>
                    <a:lnB>
                      <a:noFill/>
                    </a:lnB>
                  </a:tcPr>
                </a:tc>
                <a:extLst>
                  <a:ext uri="{0D108BD9-81ED-4DB2-BD59-A6C34878D82A}">
                    <a16:rowId xmlns:a16="http://schemas.microsoft.com/office/drawing/2014/main" val="10008"/>
                  </a:ext>
                </a:extLst>
              </a:tr>
              <a:tr h="235594">
                <a:tc>
                  <a:txBody>
                    <a:bodyPr/>
                    <a:lstStyle/>
                    <a:p>
                      <a:r>
                        <a:rPr lang="de-DE" sz="1200"/>
                        <a:t>Ukraine</a:t>
                      </a:r>
                    </a:p>
                  </a:txBody>
                  <a:tcPr marL="58899" marR="58899" marT="29449" marB="29449" anchor="ctr">
                    <a:lnL>
                      <a:noFill/>
                    </a:lnL>
                    <a:lnR>
                      <a:noFill/>
                    </a:lnR>
                    <a:lnT>
                      <a:noFill/>
                    </a:lnT>
                    <a:lnB>
                      <a:noFill/>
                    </a:lnB>
                  </a:tcPr>
                </a:tc>
                <a:tc>
                  <a:txBody>
                    <a:bodyPr/>
                    <a:lstStyle/>
                    <a:p>
                      <a:r>
                        <a:rPr lang="de-DE" sz="1200"/>
                        <a:t>97,585</a:t>
                      </a:r>
                    </a:p>
                  </a:txBody>
                  <a:tcPr marL="58899" marR="58899" marT="29449" marB="29449" anchor="ctr">
                    <a:lnL>
                      <a:noFill/>
                    </a:lnL>
                    <a:lnR>
                      <a:noFill/>
                    </a:lnR>
                    <a:lnT>
                      <a:noFill/>
                    </a:lnT>
                    <a:lnB>
                      <a:noFill/>
                    </a:lnB>
                  </a:tcPr>
                </a:tc>
                <a:tc>
                  <a:txBody>
                    <a:bodyPr/>
                    <a:lstStyle/>
                    <a:p>
                      <a:r>
                        <a:rPr lang="de-DE" sz="1200"/>
                        <a:t>5,492</a:t>
                      </a:r>
                    </a:p>
                  </a:txBody>
                  <a:tcPr marL="58899" marR="58899" marT="29449" marB="29449" anchor="ctr">
                    <a:lnL>
                      <a:noFill/>
                    </a:lnL>
                    <a:lnR>
                      <a:noFill/>
                    </a:lnR>
                    <a:lnT>
                      <a:noFill/>
                    </a:lnT>
                    <a:lnB>
                      <a:noFill/>
                    </a:lnB>
                  </a:tcPr>
                </a:tc>
                <a:tc>
                  <a:txBody>
                    <a:bodyPr/>
                    <a:lstStyle/>
                    <a:p>
                      <a:r>
                        <a:rPr lang="de-DE" sz="1200"/>
                        <a:t>103,077</a:t>
                      </a:r>
                    </a:p>
                  </a:txBody>
                  <a:tcPr marL="58899" marR="58899" marT="29449" marB="29449" anchor="ctr">
                    <a:lnL>
                      <a:noFill/>
                    </a:lnL>
                    <a:lnR>
                      <a:noFill/>
                    </a:lnR>
                    <a:lnT>
                      <a:noFill/>
                    </a:lnT>
                    <a:lnB>
                      <a:noFill/>
                    </a:lnB>
                  </a:tcPr>
                </a:tc>
                <a:tc>
                  <a:txBody>
                    <a:bodyPr/>
                    <a:lstStyle/>
                    <a:p>
                      <a:r>
                        <a:rPr lang="de-DE" sz="1200"/>
                        <a:t>24%</a:t>
                      </a:r>
                    </a:p>
                  </a:txBody>
                  <a:tcPr marL="58899" marR="58899" marT="29449" marB="29449" anchor="ctr">
                    <a:lnL>
                      <a:noFill/>
                    </a:lnL>
                    <a:lnR>
                      <a:noFill/>
                    </a:lnR>
                    <a:lnT>
                      <a:noFill/>
                    </a:lnT>
                    <a:lnB>
                      <a:noFill/>
                    </a:lnB>
                  </a:tcPr>
                </a:tc>
                <a:extLst>
                  <a:ext uri="{0D108BD9-81ED-4DB2-BD59-A6C34878D82A}">
                    <a16:rowId xmlns:a16="http://schemas.microsoft.com/office/drawing/2014/main" val="10009"/>
                  </a:ext>
                </a:extLst>
              </a:tr>
              <a:tr h="235594">
                <a:tc>
                  <a:txBody>
                    <a:bodyPr/>
                    <a:lstStyle/>
                    <a:p>
                      <a:r>
                        <a:rPr lang="de-DE" sz="1200"/>
                        <a:t>UK</a:t>
                      </a:r>
                    </a:p>
                  </a:txBody>
                  <a:tcPr marL="58899" marR="58899" marT="29449" marB="29449" anchor="ctr">
                    <a:lnL>
                      <a:noFill/>
                    </a:lnL>
                    <a:lnR>
                      <a:noFill/>
                    </a:lnR>
                    <a:lnT>
                      <a:noFill/>
                    </a:lnT>
                    <a:lnB>
                      <a:noFill/>
                    </a:lnB>
                  </a:tcPr>
                </a:tc>
                <a:tc>
                  <a:txBody>
                    <a:bodyPr/>
                    <a:lstStyle/>
                    <a:p>
                      <a:r>
                        <a:rPr lang="de-DE" sz="1200"/>
                        <a:t>1,343,810</a:t>
                      </a:r>
                    </a:p>
                  </a:txBody>
                  <a:tcPr marL="58899" marR="58899" marT="29449" marB="29449" anchor="ctr">
                    <a:lnL>
                      <a:noFill/>
                    </a:lnL>
                    <a:lnR>
                      <a:noFill/>
                    </a:lnR>
                    <a:lnT>
                      <a:noFill/>
                    </a:lnT>
                    <a:lnB>
                      <a:noFill/>
                    </a:lnB>
                  </a:tcPr>
                </a:tc>
                <a:tc>
                  <a:txBody>
                    <a:bodyPr/>
                    <a:lstStyle/>
                    <a:p>
                      <a:r>
                        <a:rPr lang="de-DE" sz="1200"/>
                        <a:t>120,189</a:t>
                      </a:r>
                    </a:p>
                  </a:txBody>
                  <a:tcPr marL="58899" marR="58899" marT="29449" marB="29449" anchor="ctr">
                    <a:lnL>
                      <a:noFill/>
                    </a:lnL>
                    <a:lnR>
                      <a:noFill/>
                    </a:lnR>
                    <a:lnT>
                      <a:noFill/>
                    </a:lnT>
                    <a:lnB>
                      <a:noFill/>
                    </a:lnB>
                  </a:tcPr>
                </a:tc>
                <a:tc>
                  <a:txBody>
                    <a:bodyPr/>
                    <a:lstStyle/>
                    <a:p>
                      <a:r>
                        <a:rPr lang="de-DE" sz="1200"/>
                        <a:t>1,463,999</a:t>
                      </a:r>
                    </a:p>
                  </a:txBody>
                  <a:tcPr marL="58899" marR="58899" marT="29449" marB="29449" anchor="ctr">
                    <a:lnL>
                      <a:noFill/>
                    </a:lnL>
                    <a:lnR>
                      <a:noFill/>
                    </a:lnR>
                    <a:lnT>
                      <a:noFill/>
                    </a:lnT>
                    <a:lnB>
                      <a:noFill/>
                    </a:lnB>
                  </a:tcPr>
                </a:tc>
                <a:tc>
                  <a:txBody>
                    <a:bodyPr/>
                    <a:lstStyle/>
                    <a:p>
                      <a:r>
                        <a:rPr lang="de-DE" sz="1200"/>
                        <a:t>5.1%</a:t>
                      </a:r>
                    </a:p>
                  </a:txBody>
                  <a:tcPr marL="58899" marR="58899" marT="29449" marB="29449" anchor="ctr">
                    <a:lnL>
                      <a:noFill/>
                    </a:lnL>
                    <a:lnR>
                      <a:noFill/>
                    </a:lnR>
                    <a:lnT>
                      <a:noFill/>
                    </a:lnT>
                    <a:lnB>
                      <a:noFill/>
                    </a:lnB>
                  </a:tcPr>
                </a:tc>
                <a:extLst>
                  <a:ext uri="{0D108BD9-81ED-4DB2-BD59-A6C34878D82A}">
                    <a16:rowId xmlns:a16="http://schemas.microsoft.com/office/drawing/2014/main" val="10010"/>
                  </a:ext>
                </a:extLst>
              </a:tr>
              <a:tr h="235594">
                <a:tc>
                  <a:txBody>
                    <a:bodyPr/>
                    <a:lstStyle/>
                    <a:p>
                      <a:r>
                        <a:rPr lang="de-DE" sz="1200"/>
                        <a:t>USA</a:t>
                      </a:r>
                    </a:p>
                  </a:txBody>
                  <a:tcPr marL="58899" marR="58899" marT="29449" marB="29449" anchor="ctr">
                    <a:lnL>
                      <a:noFill/>
                    </a:lnL>
                    <a:lnR>
                      <a:noFill/>
                    </a:lnR>
                    <a:lnT>
                      <a:noFill/>
                    </a:lnT>
                    <a:lnB>
                      <a:noFill/>
                    </a:lnB>
                  </a:tcPr>
                </a:tc>
                <a:tc>
                  <a:txBody>
                    <a:bodyPr/>
                    <a:lstStyle/>
                    <a:p>
                      <a:r>
                        <a:rPr lang="de-DE" sz="1200"/>
                        <a:t>2,966,133</a:t>
                      </a:r>
                    </a:p>
                  </a:txBody>
                  <a:tcPr marL="58899" marR="58899" marT="29449" marB="29449" anchor="ctr">
                    <a:lnL>
                      <a:noFill/>
                    </a:lnL>
                    <a:lnR>
                      <a:noFill/>
                    </a:lnR>
                    <a:lnT>
                      <a:noFill/>
                    </a:lnT>
                    <a:lnB>
                      <a:noFill/>
                    </a:lnB>
                  </a:tcPr>
                </a:tc>
                <a:tc>
                  <a:txBody>
                    <a:bodyPr/>
                    <a:lstStyle/>
                    <a:p>
                      <a:r>
                        <a:rPr lang="de-DE" sz="1200"/>
                        <a:t>5,687,427</a:t>
                      </a:r>
                    </a:p>
                  </a:txBody>
                  <a:tcPr marL="58899" marR="58899" marT="29449" marB="29449" anchor="ctr">
                    <a:lnL>
                      <a:noFill/>
                    </a:lnL>
                    <a:lnR>
                      <a:noFill/>
                    </a:lnR>
                    <a:lnT>
                      <a:noFill/>
                    </a:lnT>
                    <a:lnB>
                      <a:noFill/>
                    </a:lnB>
                  </a:tcPr>
                </a:tc>
                <a:tc>
                  <a:txBody>
                    <a:bodyPr/>
                    <a:lstStyle/>
                    <a:p>
                      <a:r>
                        <a:rPr lang="de-DE" sz="1200"/>
                        <a:t>8,653,560</a:t>
                      </a:r>
                    </a:p>
                  </a:txBody>
                  <a:tcPr marL="58899" marR="58899" marT="29449" marB="29449" anchor="ctr">
                    <a:lnL>
                      <a:noFill/>
                    </a:lnL>
                    <a:lnR>
                      <a:noFill/>
                    </a:lnR>
                    <a:lnT>
                      <a:noFill/>
                    </a:lnT>
                    <a:lnB>
                      <a:noFill/>
                    </a:lnB>
                  </a:tcPr>
                </a:tc>
                <a:tc>
                  <a:txBody>
                    <a:bodyPr/>
                    <a:lstStyle/>
                    <a:p>
                      <a:r>
                        <a:rPr lang="de-DE" sz="1200"/>
                        <a:t>11.5%</a:t>
                      </a:r>
                    </a:p>
                  </a:txBody>
                  <a:tcPr marL="58899" marR="58899" marT="29449" marB="29449" anchor="ctr">
                    <a:lnL>
                      <a:noFill/>
                    </a:lnL>
                    <a:lnR>
                      <a:noFill/>
                    </a:lnR>
                    <a:lnT>
                      <a:noFill/>
                    </a:lnT>
                    <a:lnB>
                      <a:noFill/>
                    </a:lnB>
                  </a:tcPr>
                </a:tc>
                <a:extLst>
                  <a:ext uri="{0D108BD9-81ED-4DB2-BD59-A6C34878D82A}">
                    <a16:rowId xmlns:a16="http://schemas.microsoft.com/office/drawing/2014/main" val="10011"/>
                  </a:ext>
                </a:extLst>
              </a:tr>
              <a:tr h="235594">
                <a:tc>
                  <a:txBody>
                    <a:bodyPr/>
                    <a:lstStyle/>
                    <a:p>
                      <a:r>
                        <a:rPr lang="de-DE" sz="1200"/>
                        <a:t>Uzbekistan</a:t>
                      </a:r>
                    </a:p>
                  </a:txBody>
                  <a:tcPr marL="58899" marR="58899" marT="29449" marB="29449" anchor="ctr">
                    <a:lnL>
                      <a:noFill/>
                    </a:lnL>
                    <a:lnR>
                      <a:noFill/>
                    </a:lnR>
                    <a:lnT>
                      <a:noFill/>
                    </a:lnT>
                    <a:lnB>
                      <a:noFill/>
                    </a:lnB>
                  </a:tcPr>
                </a:tc>
                <a:tc>
                  <a:txBody>
                    <a:bodyPr/>
                    <a:lstStyle/>
                    <a:p>
                      <a:r>
                        <a:rPr lang="de-DE" sz="1200"/>
                        <a:t>146,300</a:t>
                      </a:r>
                    </a:p>
                  </a:txBody>
                  <a:tcPr marL="58899" marR="58899" marT="29449" marB="29449" anchor="ctr">
                    <a:lnL>
                      <a:noFill/>
                    </a:lnL>
                    <a:lnR>
                      <a:noFill/>
                    </a:lnR>
                    <a:lnT>
                      <a:noFill/>
                    </a:lnT>
                    <a:lnB>
                      <a:noFill/>
                    </a:lnB>
                  </a:tcPr>
                </a:tc>
                <a:tc>
                  <a:txBody>
                    <a:bodyPr/>
                    <a:lstStyle/>
                    <a:p>
                      <a:r>
                        <a:rPr lang="de-DE" sz="1200"/>
                        <a:t>33,260</a:t>
                      </a:r>
                    </a:p>
                  </a:txBody>
                  <a:tcPr marL="58899" marR="58899" marT="29449" marB="29449" anchor="ctr">
                    <a:lnL>
                      <a:noFill/>
                    </a:lnL>
                    <a:lnR>
                      <a:noFill/>
                    </a:lnR>
                    <a:lnT>
                      <a:noFill/>
                    </a:lnT>
                    <a:lnB>
                      <a:noFill/>
                    </a:lnB>
                  </a:tcPr>
                </a:tc>
                <a:tc>
                  <a:txBody>
                    <a:bodyPr/>
                    <a:lstStyle/>
                    <a:p>
                      <a:r>
                        <a:rPr lang="de-DE" sz="1200"/>
                        <a:t>179,560</a:t>
                      </a:r>
                    </a:p>
                  </a:txBody>
                  <a:tcPr marL="58899" marR="58899" marT="29449" marB="29449" anchor="ctr">
                    <a:lnL>
                      <a:noFill/>
                    </a:lnL>
                    <a:lnR>
                      <a:noFill/>
                    </a:lnR>
                    <a:lnT>
                      <a:noFill/>
                    </a:lnT>
                    <a:lnB>
                      <a:noFill/>
                    </a:lnB>
                  </a:tcPr>
                </a:tc>
                <a:tc>
                  <a:txBody>
                    <a:bodyPr/>
                    <a:lstStyle/>
                    <a:p>
                      <a:r>
                        <a:rPr lang="de-DE" sz="1200" dirty="0"/>
                        <a:t>14.5%</a:t>
                      </a:r>
                    </a:p>
                  </a:txBody>
                  <a:tcPr marL="58899" marR="58899" marT="29449" marB="29449" anchor="ctr">
                    <a:lnL>
                      <a:noFill/>
                    </a:lnL>
                    <a:lnR>
                      <a:noFill/>
                    </a:lnR>
                    <a:lnT>
                      <a:noFill/>
                    </a:lnT>
                    <a:lnB>
                      <a:noFill/>
                    </a:lnB>
                  </a:tcPr>
                </a:tc>
                <a:extLst>
                  <a:ext uri="{0D108BD9-81ED-4DB2-BD59-A6C34878D82A}">
                    <a16:rowId xmlns:a16="http://schemas.microsoft.com/office/drawing/2014/main" val="10012"/>
                  </a:ext>
                </a:extLst>
              </a:tr>
              <a:tr h="235594">
                <a:tc>
                  <a:txBody>
                    <a:bodyPr/>
                    <a:lstStyle/>
                    <a:p>
                      <a:r>
                        <a:rPr lang="de-DE" sz="1200"/>
                        <a:t>Others</a:t>
                      </a:r>
                    </a:p>
                  </a:txBody>
                  <a:tcPr marL="58899" marR="58899" marT="29449" marB="29449" anchor="ctr">
                    <a:lnL>
                      <a:noFill/>
                    </a:lnL>
                    <a:lnR>
                      <a:noFill/>
                    </a:lnR>
                    <a:lnT>
                      <a:noFill/>
                    </a:lnT>
                    <a:lnB>
                      <a:noFill/>
                    </a:lnB>
                  </a:tcPr>
                </a:tc>
                <a:tc>
                  <a:txBody>
                    <a:bodyPr/>
                    <a:lstStyle/>
                    <a:p>
                      <a:r>
                        <a:rPr lang="de-DE" sz="1200"/>
                        <a:t>367,138</a:t>
                      </a:r>
                    </a:p>
                  </a:txBody>
                  <a:tcPr marL="58899" marR="58899" marT="29449" marB="29449" anchor="ctr">
                    <a:lnL>
                      <a:noFill/>
                    </a:lnL>
                    <a:lnR>
                      <a:noFill/>
                    </a:lnR>
                    <a:lnT>
                      <a:noFill/>
                    </a:lnT>
                    <a:lnB>
                      <a:noFill/>
                    </a:lnB>
                  </a:tcPr>
                </a:tc>
                <a:tc>
                  <a:txBody>
                    <a:bodyPr/>
                    <a:lstStyle/>
                    <a:p>
                      <a:r>
                        <a:rPr lang="de-DE" sz="1200"/>
                        <a:t>128,009</a:t>
                      </a:r>
                    </a:p>
                  </a:txBody>
                  <a:tcPr marL="58899" marR="58899" marT="29449" marB="29449" anchor="ctr">
                    <a:lnL>
                      <a:noFill/>
                    </a:lnL>
                    <a:lnR>
                      <a:noFill/>
                    </a:lnR>
                    <a:lnT>
                      <a:noFill/>
                    </a:lnT>
                    <a:lnB>
                      <a:noFill/>
                    </a:lnB>
                  </a:tcPr>
                </a:tc>
                <a:tc>
                  <a:txBody>
                    <a:bodyPr/>
                    <a:lstStyle/>
                    <a:p>
                      <a:r>
                        <a:rPr lang="de-DE" sz="1200"/>
                        <a:t>495,147</a:t>
                      </a:r>
                    </a:p>
                  </a:txBody>
                  <a:tcPr marL="58899" marR="58899" marT="29449" marB="29449" anchor="ctr">
                    <a:lnL>
                      <a:noFill/>
                    </a:lnL>
                    <a:lnR>
                      <a:noFill/>
                    </a:lnR>
                    <a:lnT>
                      <a:noFill/>
                    </a:lnT>
                    <a:lnB>
                      <a:noFill/>
                    </a:lnB>
                  </a:tcPr>
                </a:tc>
                <a:tc>
                  <a:txBody>
                    <a:bodyPr/>
                    <a:lstStyle/>
                    <a:p>
                      <a:r>
                        <a:rPr lang="de-DE" sz="1200"/>
                        <a:t>2.0%</a:t>
                      </a:r>
                    </a:p>
                  </a:txBody>
                  <a:tcPr marL="58899" marR="58899" marT="29449" marB="29449" anchor="ctr">
                    <a:lnL>
                      <a:noFill/>
                    </a:lnL>
                    <a:lnR>
                      <a:noFill/>
                    </a:lnR>
                    <a:lnT>
                      <a:noFill/>
                    </a:lnT>
                    <a:lnB>
                      <a:noFill/>
                    </a:lnB>
                  </a:tcPr>
                </a:tc>
                <a:extLst>
                  <a:ext uri="{0D108BD9-81ED-4DB2-BD59-A6C34878D82A}">
                    <a16:rowId xmlns:a16="http://schemas.microsoft.com/office/drawing/2014/main" val="10013"/>
                  </a:ext>
                </a:extLst>
              </a:tr>
              <a:tr h="412290">
                <a:tc>
                  <a:txBody>
                    <a:bodyPr/>
                    <a:lstStyle/>
                    <a:p>
                      <a:r>
                        <a:rPr lang="de-DE" sz="1200" dirty="0"/>
                        <a:t>Total</a:t>
                      </a:r>
                    </a:p>
                  </a:txBody>
                  <a:tcPr marL="58899" marR="58899" marT="29449" marB="29449" anchor="ctr">
                    <a:lnL>
                      <a:noFill/>
                    </a:lnL>
                    <a:lnR>
                      <a:noFill/>
                    </a:lnR>
                    <a:lnT>
                      <a:noFill/>
                    </a:lnT>
                    <a:lnB>
                      <a:noFill/>
                    </a:lnB>
                  </a:tcPr>
                </a:tc>
                <a:tc>
                  <a:txBody>
                    <a:bodyPr/>
                    <a:lstStyle/>
                    <a:p>
                      <a:r>
                        <a:rPr lang="de-DE" sz="1200"/>
                        <a:t>59,870,838</a:t>
                      </a:r>
                    </a:p>
                  </a:txBody>
                  <a:tcPr marL="58899" marR="58899" marT="29449" marB="29449" anchor="ctr">
                    <a:lnL>
                      <a:noFill/>
                    </a:lnL>
                    <a:lnR>
                      <a:noFill/>
                    </a:lnR>
                    <a:lnT>
                      <a:noFill/>
                    </a:lnT>
                    <a:lnB>
                      <a:noFill/>
                    </a:lnB>
                  </a:tcPr>
                </a:tc>
                <a:tc>
                  <a:txBody>
                    <a:bodyPr/>
                    <a:lstStyle/>
                    <a:p>
                      <a:r>
                        <a:rPr lang="de-DE" sz="1200"/>
                        <a:t>20,163,824</a:t>
                      </a:r>
                    </a:p>
                  </a:txBody>
                  <a:tcPr marL="58899" marR="58899" marT="29449" marB="29449" anchor="ctr">
                    <a:lnL>
                      <a:noFill/>
                    </a:lnL>
                    <a:lnR>
                      <a:noFill/>
                    </a:lnR>
                    <a:lnT>
                      <a:noFill/>
                    </a:lnT>
                    <a:lnB>
                      <a:noFill/>
                    </a:lnB>
                  </a:tcPr>
                </a:tc>
                <a:tc>
                  <a:txBody>
                    <a:bodyPr/>
                    <a:lstStyle/>
                    <a:p>
                      <a:r>
                        <a:rPr lang="de-DE" sz="1200"/>
                        <a:t>79,989</a:t>
                      </a:r>
                    </a:p>
                  </a:txBody>
                  <a:tcPr marL="58899" marR="58899" marT="29449" marB="29449" anchor="ctr">
                    <a:lnL>
                      <a:noFill/>
                    </a:lnL>
                    <a:lnR>
                      <a:noFill/>
                    </a:lnR>
                    <a:lnT>
                      <a:noFill/>
                    </a:lnT>
                    <a:lnB>
                      <a:noFill/>
                    </a:lnB>
                  </a:tcPr>
                </a:tc>
                <a:tc>
                  <a:txBody>
                    <a:bodyPr/>
                    <a:lstStyle/>
                    <a:p>
                      <a:endParaRPr lang="de-DE" sz="1200" dirty="0"/>
                    </a:p>
                  </a:txBody>
                  <a:tcPr marL="58899" marR="58899" marT="29449" marB="29449">
                    <a:lnL>
                      <a:noFill/>
                    </a:lnL>
                    <a:lnT>
                      <a:noFill/>
                    </a:lnT>
                  </a:tcPr>
                </a:tc>
                <a:extLst>
                  <a:ext uri="{0D108BD9-81ED-4DB2-BD59-A6C34878D82A}">
                    <a16:rowId xmlns:a16="http://schemas.microsoft.com/office/drawing/2014/main" val="10014"/>
                  </a:ext>
                </a:extLst>
              </a:tr>
            </a:tbl>
          </a:graphicData>
        </a:graphic>
      </p:graphicFrame>
      <p:graphicFrame>
        <p:nvGraphicFramePr>
          <p:cNvPr id="12" name="Tabelle 11"/>
          <p:cNvGraphicFramePr>
            <a:graphicFrameLocks noGrp="1"/>
          </p:cNvGraphicFramePr>
          <p:nvPr/>
        </p:nvGraphicFramePr>
        <p:xfrm>
          <a:off x="4214810" y="857232"/>
          <a:ext cx="4071966" cy="1178728"/>
        </p:xfrm>
        <a:graphic>
          <a:graphicData uri="http://schemas.openxmlformats.org/drawingml/2006/table">
            <a:tbl>
              <a:tblPr/>
              <a:tblGrid>
                <a:gridCol w="814423">
                  <a:extLst>
                    <a:ext uri="{9D8B030D-6E8A-4147-A177-3AD203B41FA5}">
                      <a16:colId xmlns:a16="http://schemas.microsoft.com/office/drawing/2014/main" val="20000"/>
                    </a:ext>
                  </a:extLst>
                </a:gridCol>
                <a:gridCol w="943948">
                  <a:extLst>
                    <a:ext uri="{9D8B030D-6E8A-4147-A177-3AD203B41FA5}">
                      <a16:colId xmlns:a16="http://schemas.microsoft.com/office/drawing/2014/main" val="20001"/>
                    </a:ext>
                  </a:extLst>
                </a:gridCol>
                <a:gridCol w="925439">
                  <a:extLst>
                    <a:ext uri="{9D8B030D-6E8A-4147-A177-3AD203B41FA5}">
                      <a16:colId xmlns:a16="http://schemas.microsoft.com/office/drawing/2014/main" val="20002"/>
                    </a:ext>
                  </a:extLst>
                </a:gridCol>
                <a:gridCol w="832895">
                  <a:extLst>
                    <a:ext uri="{9D8B030D-6E8A-4147-A177-3AD203B41FA5}">
                      <a16:colId xmlns:a16="http://schemas.microsoft.com/office/drawing/2014/main" val="20003"/>
                    </a:ext>
                  </a:extLst>
                </a:gridCol>
                <a:gridCol w="555261">
                  <a:extLst>
                    <a:ext uri="{9D8B030D-6E8A-4147-A177-3AD203B41FA5}">
                      <a16:colId xmlns:a16="http://schemas.microsoft.com/office/drawing/2014/main" val="20004"/>
                    </a:ext>
                  </a:extLst>
                </a:gridCol>
              </a:tblGrid>
              <a:tr h="267893">
                <a:tc>
                  <a:txBody>
                    <a:bodyPr/>
                    <a:lstStyle/>
                    <a:p>
                      <a:r>
                        <a:rPr lang="de-DE" sz="1000" dirty="0"/>
                        <a:t>Portugal</a:t>
                      </a:r>
                    </a:p>
                  </a:txBody>
                  <a:tcPr marL="35649" marR="35649" marT="17825" marB="17825" anchor="ctr">
                    <a:lnL>
                      <a:noFill/>
                    </a:lnL>
                    <a:lnR>
                      <a:noFill/>
                    </a:lnR>
                    <a:lnT>
                      <a:noFill/>
                    </a:lnT>
                    <a:lnB>
                      <a:noFill/>
                    </a:lnB>
                  </a:tcPr>
                </a:tc>
                <a:tc>
                  <a:txBody>
                    <a:bodyPr/>
                    <a:lstStyle/>
                    <a:p>
                      <a:r>
                        <a:rPr lang="de-DE" sz="1000"/>
                        <a:t>141,779</a:t>
                      </a:r>
                    </a:p>
                  </a:txBody>
                  <a:tcPr marL="35649" marR="35649" marT="17825" marB="17825" anchor="ctr">
                    <a:lnL>
                      <a:noFill/>
                    </a:lnL>
                    <a:lnR>
                      <a:noFill/>
                    </a:lnR>
                    <a:lnT>
                      <a:noFill/>
                    </a:lnT>
                    <a:lnB>
                      <a:noFill/>
                    </a:lnB>
                  </a:tcPr>
                </a:tc>
                <a:tc>
                  <a:txBody>
                    <a:bodyPr/>
                    <a:lstStyle/>
                    <a:p>
                      <a:r>
                        <a:rPr lang="de-DE" sz="1000"/>
                        <a:t>50,463</a:t>
                      </a:r>
                    </a:p>
                  </a:txBody>
                  <a:tcPr marL="35649" marR="35649" marT="17825" marB="17825" anchor="ctr">
                    <a:lnL>
                      <a:noFill/>
                    </a:lnL>
                    <a:lnR>
                      <a:noFill/>
                    </a:lnR>
                    <a:lnT>
                      <a:noFill/>
                    </a:lnT>
                    <a:lnB>
                      <a:noFill/>
                    </a:lnB>
                  </a:tcPr>
                </a:tc>
                <a:tc>
                  <a:txBody>
                    <a:bodyPr/>
                    <a:lstStyle/>
                    <a:p>
                      <a:r>
                        <a:rPr lang="de-DE" sz="1000"/>
                        <a:t>192,242</a:t>
                      </a:r>
                    </a:p>
                  </a:txBody>
                  <a:tcPr marL="35649" marR="35649" marT="17825" marB="17825" anchor="ctr">
                    <a:lnL>
                      <a:noFill/>
                    </a:lnL>
                    <a:lnR>
                      <a:noFill/>
                    </a:lnR>
                    <a:lnT>
                      <a:noFill/>
                    </a:lnT>
                    <a:lnB>
                      <a:noFill/>
                    </a:lnB>
                  </a:tcPr>
                </a:tc>
                <a:tc>
                  <a:txBody>
                    <a:bodyPr/>
                    <a:lstStyle/>
                    <a:p>
                      <a:r>
                        <a:rPr lang="de-DE" sz="1000"/>
                        <a:t>21.1%</a:t>
                      </a:r>
                    </a:p>
                  </a:txBody>
                  <a:tcPr marL="35649" marR="35649" marT="17825" marB="17825" anchor="ctr">
                    <a:lnL>
                      <a:noFill/>
                    </a:lnL>
                    <a:lnR>
                      <a:noFill/>
                    </a:lnR>
                    <a:lnT>
                      <a:noFill/>
                    </a:lnT>
                    <a:lnB>
                      <a:noFill/>
                    </a:lnB>
                  </a:tcPr>
                </a:tc>
                <a:extLst>
                  <a:ext uri="{0D108BD9-81ED-4DB2-BD59-A6C34878D82A}">
                    <a16:rowId xmlns:a16="http://schemas.microsoft.com/office/drawing/2014/main" val="10000"/>
                  </a:ext>
                </a:extLst>
              </a:tr>
              <a:tr h="375049">
                <a:tc>
                  <a:txBody>
                    <a:bodyPr/>
                    <a:lstStyle/>
                    <a:p>
                      <a:r>
                        <a:rPr lang="de-DE" sz="1000"/>
                        <a:t>Romania</a:t>
                      </a:r>
                    </a:p>
                  </a:txBody>
                  <a:tcPr marL="35649" marR="35649" marT="17825" marB="17825" anchor="ctr">
                    <a:lnL>
                      <a:noFill/>
                    </a:lnL>
                    <a:lnR>
                      <a:noFill/>
                    </a:lnR>
                    <a:lnT>
                      <a:noFill/>
                    </a:lnT>
                    <a:lnB>
                      <a:noFill/>
                    </a:lnB>
                  </a:tcPr>
                </a:tc>
                <a:tc>
                  <a:txBody>
                    <a:bodyPr/>
                    <a:lstStyle/>
                    <a:p>
                      <a:r>
                        <a:rPr lang="de-DE" sz="1000" dirty="0"/>
                        <a:t>310,243</a:t>
                      </a:r>
                    </a:p>
                  </a:txBody>
                  <a:tcPr marL="35649" marR="35649" marT="17825" marB="17825" anchor="ctr">
                    <a:lnL>
                      <a:noFill/>
                    </a:lnL>
                    <a:lnR>
                      <a:noFill/>
                    </a:lnR>
                    <a:lnT>
                      <a:noFill/>
                    </a:lnT>
                    <a:lnB>
                      <a:noFill/>
                    </a:lnB>
                  </a:tcPr>
                </a:tc>
                <a:tc>
                  <a:txBody>
                    <a:bodyPr/>
                    <a:lstStyle/>
                    <a:p>
                      <a:r>
                        <a:rPr lang="de-DE" sz="1000"/>
                        <a:t>24,989</a:t>
                      </a:r>
                    </a:p>
                  </a:txBody>
                  <a:tcPr marL="35649" marR="35649" marT="17825" marB="17825" anchor="ctr">
                    <a:lnL>
                      <a:noFill/>
                    </a:lnL>
                    <a:lnR>
                      <a:noFill/>
                    </a:lnR>
                    <a:lnT>
                      <a:noFill/>
                    </a:lnT>
                    <a:lnB>
                      <a:noFill/>
                    </a:lnB>
                  </a:tcPr>
                </a:tc>
                <a:tc>
                  <a:txBody>
                    <a:bodyPr/>
                    <a:lstStyle/>
                    <a:p>
                      <a:r>
                        <a:rPr lang="de-DE" sz="1000"/>
                        <a:t>335,232</a:t>
                      </a:r>
                    </a:p>
                  </a:txBody>
                  <a:tcPr marL="35649" marR="35649" marT="17825" marB="17825" anchor="ctr">
                    <a:lnL>
                      <a:noFill/>
                    </a:lnL>
                    <a:lnR>
                      <a:noFill/>
                    </a:lnR>
                    <a:lnT>
                      <a:noFill/>
                    </a:lnT>
                    <a:lnB>
                      <a:noFill/>
                    </a:lnB>
                  </a:tcPr>
                </a:tc>
                <a:tc>
                  <a:txBody>
                    <a:bodyPr/>
                    <a:lstStyle/>
                    <a:p>
                      <a:r>
                        <a:rPr lang="de-DE" sz="1000"/>
                        <a:t>-4.5%</a:t>
                      </a:r>
                    </a:p>
                  </a:txBody>
                  <a:tcPr marL="35649" marR="35649" marT="17825" marB="17825" anchor="ctr">
                    <a:lnL>
                      <a:noFill/>
                    </a:lnL>
                    <a:lnR>
                      <a:noFill/>
                    </a:lnR>
                    <a:lnT>
                      <a:noFill/>
                    </a:lnT>
                    <a:lnB>
                      <a:noFill/>
                    </a:lnB>
                  </a:tcPr>
                </a:tc>
                <a:extLst>
                  <a:ext uri="{0D108BD9-81ED-4DB2-BD59-A6C34878D82A}">
                    <a16:rowId xmlns:a16="http://schemas.microsoft.com/office/drawing/2014/main" val="10001"/>
                  </a:ext>
                </a:extLst>
              </a:tr>
              <a:tr h="267893">
                <a:tc>
                  <a:txBody>
                    <a:bodyPr/>
                    <a:lstStyle/>
                    <a:p>
                      <a:r>
                        <a:rPr lang="de-DE" sz="1000"/>
                        <a:t>Russia</a:t>
                      </a:r>
                    </a:p>
                  </a:txBody>
                  <a:tcPr marL="35649" marR="35649" marT="17825" marB="17825" anchor="ctr">
                    <a:lnL>
                      <a:noFill/>
                    </a:lnL>
                    <a:lnR>
                      <a:noFill/>
                    </a:lnR>
                    <a:lnT>
                      <a:noFill/>
                    </a:lnT>
                    <a:lnB>
                      <a:noFill/>
                    </a:lnB>
                  </a:tcPr>
                </a:tc>
                <a:tc>
                  <a:txBody>
                    <a:bodyPr/>
                    <a:lstStyle/>
                    <a:p>
                      <a:r>
                        <a:rPr lang="de-DE" sz="1000" dirty="0"/>
                        <a:t>1,738,163</a:t>
                      </a:r>
                    </a:p>
                  </a:txBody>
                  <a:tcPr marL="35649" marR="35649" marT="17825" marB="17825" anchor="ctr">
                    <a:lnL>
                      <a:noFill/>
                    </a:lnL>
                    <a:lnR>
                      <a:noFill/>
                    </a:lnR>
                    <a:lnT>
                      <a:noFill/>
                    </a:lnT>
                    <a:lnB>
                      <a:noFill/>
                    </a:lnB>
                  </a:tcPr>
                </a:tc>
                <a:tc>
                  <a:txBody>
                    <a:bodyPr/>
                    <a:lstStyle/>
                    <a:p>
                      <a:r>
                        <a:rPr lang="de-DE" sz="1000" dirty="0"/>
                        <a:t>249,873</a:t>
                      </a:r>
                    </a:p>
                  </a:txBody>
                  <a:tcPr marL="35649" marR="35649" marT="17825" marB="17825" anchor="ctr">
                    <a:lnL>
                      <a:noFill/>
                    </a:lnL>
                    <a:lnR>
                      <a:noFill/>
                    </a:lnR>
                    <a:lnT>
                      <a:noFill/>
                    </a:lnT>
                    <a:lnB>
                      <a:noFill/>
                    </a:lnB>
                  </a:tcPr>
                </a:tc>
                <a:tc>
                  <a:txBody>
                    <a:bodyPr/>
                    <a:lstStyle/>
                    <a:p>
                      <a:r>
                        <a:rPr lang="de-DE" sz="1000"/>
                        <a:t>1,988,036</a:t>
                      </a:r>
                    </a:p>
                  </a:txBody>
                  <a:tcPr marL="35649" marR="35649" marT="17825" marB="17825" anchor="ctr">
                    <a:lnL>
                      <a:noFill/>
                    </a:lnL>
                    <a:lnR>
                      <a:noFill/>
                    </a:lnR>
                    <a:lnT>
                      <a:noFill/>
                    </a:lnT>
                    <a:lnB>
                      <a:noFill/>
                    </a:lnB>
                  </a:tcPr>
                </a:tc>
                <a:tc>
                  <a:txBody>
                    <a:bodyPr/>
                    <a:lstStyle/>
                    <a:p>
                      <a:r>
                        <a:rPr lang="de-DE" sz="1000" dirty="0"/>
                        <a:t>41.7%</a:t>
                      </a:r>
                    </a:p>
                  </a:txBody>
                  <a:tcPr marL="35649" marR="35649" marT="17825" marB="17825" anchor="ctr">
                    <a:lnL>
                      <a:noFill/>
                    </a:lnL>
                    <a:lnR>
                      <a:noFill/>
                    </a:lnR>
                    <a:lnT>
                      <a:noFill/>
                    </a:lnT>
                    <a:lnB>
                      <a:noFill/>
                    </a:lnB>
                  </a:tcPr>
                </a:tc>
                <a:extLst>
                  <a:ext uri="{0D108BD9-81ED-4DB2-BD59-A6C34878D82A}">
                    <a16:rowId xmlns:a16="http://schemas.microsoft.com/office/drawing/2014/main" val="10002"/>
                  </a:ext>
                </a:extLst>
              </a:tr>
              <a:tr h="267893">
                <a:tc>
                  <a:txBody>
                    <a:bodyPr/>
                    <a:lstStyle/>
                    <a:p>
                      <a:r>
                        <a:rPr lang="de-DE" sz="1000" dirty="0" err="1"/>
                        <a:t>Serbia</a:t>
                      </a:r>
                      <a:endParaRPr lang="de-DE" sz="1000" dirty="0"/>
                    </a:p>
                  </a:txBody>
                  <a:tcPr marL="35649" marR="35649" marT="17825" marB="17825" anchor="ctr">
                    <a:lnL>
                      <a:noFill/>
                    </a:lnL>
                    <a:lnR>
                      <a:noFill/>
                    </a:lnR>
                    <a:lnT>
                      <a:noFill/>
                    </a:lnT>
                    <a:lnB>
                      <a:noFill/>
                    </a:lnB>
                  </a:tcPr>
                </a:tc>
                <a:tc>
                  <a:txBody>
                    <a:bodyPr/>
                    <a:lstStyle/>
                    <a:p>
                      <a:r>
                        <a:rPr lang="de-DE" sz="1000" dirty="0"/>
                        <a:t>25,494</a:t>
                      </a:r>
                    </a:p>
                  </a:txBody>
                  <a:tcPr marL="35649" marR="35649" marT="17825" marB="17825" anchor="ctr">
                    <a:lnL>
                      <a:noFill/>
                    </a:lnL>
                    <a:lnR>
                      <a:noFill/>
                    </a:lnR>
                    <a:lnT>
                      <a:noFill/>
                    </a:lnT>
                    <a:lnB>
                      <a:noFill/>
                    </a:lnB>
                  </a:tcPr>
                </a:tc>
                <a:tc>
                  <a:txBody>
                    <a:bodyPr/>
                    <a:lstStyle/>
                    <a:p>
                      <a:r>
                        <a:rPr lang="de-DE" sz="1000" dirty="0"/>
                        <a:t>740</a:t>
                      </a:r>
                    </a:p>
                  </a:txBody>
                  <a:tcPr marL="35649" marR="35649" marT="17825" marB="17825" anchor="ctr">
                    <a:lnL>
                      <a:noFill/>
                    </a:lnL>
                    <a:lnR>
                      <a:noFill/>
                    </a:lnR>
                    <a:lnT>
                      <a:noFill/>
                    </a:lnT>
                    <a:lnB>
                      <a:noFill/>
                    </a:lnB>
                  </a:tcPr>
                </a:tc>
                <a:tc>
                  <a:txBody>
                    <a:bodyPr/>
                    <a:lstStyle/>
                    <a:p>
                      <a:r>
                        <a:rPr lang="de-DE" sz="1000" dirty="0"/>
                        <a:t>26234</a:t>
                      </a:r>
                    </a:p>
                  </a:txBody>
                  <a:tcPr marL="35649" marR="35649" marT="17825" marB="17825">
                    <a:lnL>
                      <a:noFill/>
                    </a:lnL>
                    <a:lnT>
                      <a:noFill/>
                    </a:lnT>
                  </a:tcPr>
                </a:tc>
                <a:tc>
                  <a:txBody>
                    <a:bodyPr/>
                    <a:lstStyle/>
                    <a:p>
                      <a:r>
                        <a:rPr lang="de-DE" sz="1000" dirty="0"/>
                        <a:t> 45,2%</a:t>
                      </a:r>
                    </a:p>
                  </a:txBody>
                  <a:tcPr marL="35649" marR="35649" marT="17825" marB="17825">
                    <a:lnT>
                      <a:noFill/>
                    </a:lnT>
                  </a:tcPr>
                </a:tc>
                <a:extLst>
                  <a:ext uri="{0D108BD9-81ED-4DB2-BD59-A6C34878D82A}">
                    <a16:rowId xmlns:a16="http://schemas.microsoft.com/office/drawing/2014/main" val="10003"/>
                  </a:ext>
                </a:extLst>
              </a:tr>
            </a:tbl>
          </a:graphicData>
        </a:graphic>
      </p:graphicFrame>
      <p:graphicFrame>
        <p:nvGraphicFramePr>
          <p:cNvPr id="13" name="Tabelle 12"/>
          <p:cNvGraphicFramePr>
            <a:graphicFrameLocks noGrp="1"/>
          </p:cNvGraphicFramePr>
          <p:nvPr/>
        </p:nvGraphicFramePr>
        <p:xfrm>
          <a:off x="4214810" y="500042"/>
          <a:ext cx="3929090" cy="309970"/>
        </p:xfrm>
        <a:graphic>
          <a:graphicData uri="http://schemas.openxmlformats.org/drawingml/2006/table">
            <a:tbl>
              <a:tblPr/>
              <a:tblGrid>
                <a:gridCol w="714406">
                  <a:extLst>
                    <a:ext uri="{9D8B030D-6E8A-4147-A177-3AD203B41FA5}">
                      <a16:colId xmlns:a16="http://schemas.microsoft.com/office/drawing/2014/main" val="20000"/>
                    </a:ext>
                  </a:extLst>
                </a:gridCol>
                <a:gridCol w="828024">
                  <a:extLst>
                    <a:ext uri="{9D8B030D-6E8A-4147-A177-3AD203B41FA5}">
                      <a16:colId xmlns:a16="http://schemas.microsoft.com/office/drawing/2014/main" val="20001"/>
                    </a:ext>
                  </a:extLst>
                </a:gridCol>
                <a:gridCol w="811788">
                  <a:extLst>
                    <a:ext uri="{9D8B030D-6E8A-4147-A177-3AD203B41FA5}">
                      <a16:colId xmlns:a16="http://schemas.microsoft.com/office/drawing/2014/main" val="20002"/>
                    </a:ext>
                  </a:extLst>
                </a:gridCol>
                <a:gridCol w="730609">
                  <a:extLst>
                    <a:ext uri="{9D8B030D-6E8A-4147-A177-3AD203B41FA5}">
                      <a16:colId xmlns:a16="http://schemas.microsoft.com/office/drawing/2014/main" val="20003"/>
                    </a:ext>
                  </a:extLst>
                </a:gridCol>
                <a:gridCol w="844263">
                  <a:extLst>
                    <a:ext uri="{9D8B030D-6E8A-4147-A177-3AD203B41FA5}">
                      <a16:colId xmlns:a16="http://schemas.microsoft.com/office/drawing/2014/main" val="20004"/>
                    </a:ext>
                  </a:extLst>
                </a:gridCol>
              </a:tblGrid>
              <a:tr h="219660">
                <a:tc>
                  <a:txBody>
                    <a:bodyPr/>
                    <a:lstStyle/>
                    <a:p>
                      <a:r>
                        <a:rPr lang="de-DE" sz="900" dirty="0"/>
                        <a:t>Country</a:t>
                      </a:r>
                    </a:p>
                  </a:txBody>
                  <a:tcPr marL="35649" marR="35649" marT="17825" marB="17825"/>
                </a:tc>
                <a:tc>
                  <a:txBody>
                    <a:bodyPr/>
                    <a:lstStyle/>
                    <a:p>
                      <a:r>
                        <a:rPr lang="de-DE" sz="900" dirty="0"/>
                        <a:t>Automobiles</a:t>
                      </a:r>
                    </a:p>
                  </a:txBody>
                  <a:tcPr marL="35649" marR="35649" marT="17825" marB="17825"/>
                </a:tc>
                <a:tc>
                  <a:txBody>
                    <a:bodyPr/>
                    <a:lstStyle/>
                    <a:p>
                      <a:r>
                        <a:rPr lang="de-DE" sz="900" dirty="0"/>
                        <a:t>Commercial</a:t>
                      </a:r>
                      <a:r>
                        <a:rPr lang="de-DE" sz="900" baseline="0" dirty="0"/>
                        <a:t> </a:t>
                      </a:r>
                    </a:p>
                    <a:p>
                      <a:r>
                        <a:rPr lang="de-DE" sz="900" baseline="0" dirty="0" err="1"/>
                        <a:t>vehicles</a:t>
                      </a:r>
                      <a:endParaRPr lang="de-DE" sz="900" dirty="0"/>
                    </a:p>
                  </a:txBody>
                  <a:tcPr marL="35649" marR="35649" marT="17825" marB="17825"/>
                </a:tc>
                <a:tc>
                  <a:txBody>
                    <a:bodyPr/>
                    <a:lstStyle/>
                    <a:p>
                      <a:r>
                        <a:rPr lang="de-DE" sz="900" dirty="0"/>
                        <a:t>Total</a:t>
                      </a:r>
                    </a:p>
                  </a:txBody>
                  <a:tcPr marL="35649" marR="35649" marT="17825" marB="17825"/>
                </a:tc>
                <a:tc>
                  <a:txBody>
                    <a:bodyPr/>
                    <a:lstStyle/>
                    <a:p>
                      <a:r>
                        <a:rPr lang="de-DE" sz="900" dirty="0"/>
                        <a:t>% Change</a:t>
                      </a:r>
                    </a:p>
                  </a:txBody>
                  <a:tcPr marL="35649" marR="35649" marT="17825" marB="17825"/>
                </a:tc>
                <a:extLst>
                  <a:ext uri="{0D108BD9-81ED-4DB2-BD59-A6C34878D82A}">
                    <a16:rowId xmlns:a16="http://schemas.microsoft.com/office/drawing/2014/main" val="10000"/>
                  </a:ext>
                </a:extLst>
              </a:tr>
            </a:tbl>
          </a:graphicData>
        </a:graphic>
      </p:graphicFrame>
      <p:sp>
        <p:nvSpPr>
          <p:cNvPr id="14" name="Textfeld 13"/>
          <p:cNvSpPr txBox="1"/>
          <p:nvPr/>
        </p:nvSpPr>
        <p:spPr>
          <a:xfrm>
            <a:off x="642910" y="0"/>
            <a:ext cx="7500990" cy="369332"/>
          </a:xfrm>
          <a:prstGeom prst="rect">
            <a:avLst/>
          </a:prstGeom>
          <a:noFill/>
        </p:spPr>
        <p:txBody>
          <a:bodyPr wrap="square" rtlCol="0">
            <a:spAutoFit/>
          </a:bodyPr>
          <a:lstStyle/>
          <a:p>
            <a:r>
              <a:rPr lang="de-DE" dirty="0"/>
              <a:t>Automobile World </a:t>
            </a:r>
            <a:r>
              <a:rPr lang="de-DE" dirty="0" err="1"/>
              <a:t>Production</a:t>
            </a:r>
            <a:r>
              <a:rPr lang="de-DE" dirty="0"/>
              <a:t> 2011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err="1"/>
              <a:t>Where</a:t>
            </a:r>
            <a:r>
              <a:rPr lang="de-DE" dirty="0"/>
              <a:t> in </a:t>
            </a:r>
            <a:r>
              <a:rPr lang="de-DE" dirty="0" err="1"/>
              <a:t>the</a:t>
            </a:r>
            <a:r>
              <a:rPr lang="de-DE" dirty="0"/>
              <a:t> </a:t>
            </a:r>
            <a:r>
              <a:rPr lang="de-DE" dirty="0" err="1"/>
              <a:t>world</a:t>
            </a:r>
            <a:r>
              <a:rPr lang="de-DE" dirty="0"/>
              <a:t> </a:t>
            </a:r>
            <a:r>
              <a:rPr lang="de-DE" dirty="0" err="1"/>
              <a:t>is</a:t>
            </a:r>
            <a:r>
              <a:rPr lang="de-DE" dirty="0"/>
              <a:t> </a:t>
            </a:r>
            <a:br>
              <a:rPr lang="de-DE" dirty="0"/>
            </a:br>
            <a:r>
              <a:rPr lang="de-DE" dirty="0" err="1"/>
              <a:t>the</a:t>
            </a:r>
            <a:r>
              <a:rPr lang="de-DE" dirty="0"/>
              <a:t> automobile </a:t>
            </a:r>
            <a:r>
              <a:rPr lang="de-DE" dirty="0" err="1"/>
              <a:t>industry</a:t>
            </a:r>
            <a:r>
              <a:rPr lang="de-DE" dirty="0"/>
              <a:t> </a:t>
            </a:r>
            <a:r>
              <a:rPr lang="de-DE" dirty="0" err="1"/>
              <a:t>growing</a:t>
            </a:r>
            <a:r>
              <a:rPr lang="de-DE" dirty="0"/>
              <a:t>?</a:t>
            </a:r>
          </a:p>
        </p:txBody>
      </p:sp>
      <p:sp>
        <p:nvSpPr>
          <p:cNvPr id="3" name="Inhaltsplatzhalter 2"/>
          <p:cNvSpPr>
            <a:spLocks noGrp="1"/>
          </p:cNvSpPr>
          <p:nvPr>
            <p:ph idx="1"/>
          </p:nvPr>
        </p:nvSpPr>
        <p:spPr/>
        <p:txBody>
          <a:bodyPr>
            <a:normAutofit fontScale="92500" lnSpcReduction="20000"/>
          </a:bodyPr>
          <a:lstStyle/>
          <a:p>
            <a:pPr>
              <a:buNone/>
            </a:pPr>
            <a:r>
              <a:rPr lang="de-DE" dirty="0"/>
              <a:t>    </a:t>
            </a:r>
          </a:p>
          <a:p>
            <a:pPr>
              <a:buNone/>
            </a:pPr>
            <a:r>
              <a:rPr lang="de-DE" dirty="0"/>
              <a:t>An „Easy </a:t>
            </a:r>
            <a:r>
              <a:rPr lang="de-DE" dirty="0" err="1"/>
              <a:t>Question</a:t>
            </a:r>
            <a:r>
              <a:rPr lang="de-DE" dirty="0"/>
              <a:t>“ but: </a:t>
            </a:r>
            <a:r>
              <a:rPr lang="de-DE" dirty="0" err="1"/>
              <a:t>Now</a:t>
            </a:r>
            <a:r>
              <a:rPr lang="de-DE" dirty="0"/>
              <a:t>, </a:t>
            </a:r>
            <a:r>
              <a:rPr lang="de-DE" dirty="0" err="1"/>
              <a:t>the</a:t>
            </a:r>
            <a:r>
              <a:rPr lang="de-DE" dirty="0"/>
              <a:t> </a:t>
            </a:r>
            <a:r>
              <a:rPr lang="de-DE" dirty="0" err="1"/>
              <a:t>details</a:t>
            </a:r>
            <a:r>
              <a:rPr lang="de-DE" dirty="0"/>
              <a:t>:</a:t>
            </a:r>
          </a:p>
          <a:p>
            <a:pPr>
              <a:buNone/>
            </a:pPr>
            <a:r>
              <a:rPr lang="de-DE" dirty="0"/>
              <a:t>„</a:t>
            </a:r>
            <a:r>
              <a:rPr lang="de-DE" dirty="0" err="1"/>
              <a:t>what</a:t>
            </a:r>
            <a:r>
              <a:rPr lang="de-DE" dirty="0"/>
              <a:t> </a:t>
            </a:r>
            <a:r>
              <a:rPr lang="de-DE" dirty="0" err="1"/>
              <a:t>is</a:t>
            </a:r>
            <a:r>
              <a:rPr lang="de-DE" dirty="0"/>
              <a:t> </a:t>
            </a:r>
            <a:r>
              <a:rPr lang="de-DE" dirty="0" err="1"/>
              <a:t>growing</a:t>
            </a:r>
            <a:r>
              <a:rPr lang="de-DE" dirty="0"/>
              <a:t>“ ? </a:t>
            </a:r>
          </a:p>
          <a:p>
            <a:pPr>
              <a:buNone/>
            </a:pPr>
            <a:r>
              <a:rPr lang="de-DE" dirty="0" err="1"/>
              <a:t>Number</a:t>
            </a:r>
            <a:r>
              <a:rPr lang="de-DE" dirty="0"/>
              <a:t> </a:t>
            </a:r>
            <a:r>
              <a:rPr lang="de-DE" dirty="0" err="1"/>
              <a:t>of</a:t>
            </a:r>
            <a:r>
              <a:rPr lang="de-DE" dirty="0"/>
              <a:t> </a:t>
            </a:r>
            <a:r>
              <a:rPr lang="de-DE" dirty="0" err="1"/>
              <a:t>produced</a:t>
            </a:r>
            <a:r>
              <a:rPr lang="de-DE" dirty="0"/>
              <a:t> </a:t>
            </a:r>
            <a:r>
              <a:rPr lang="de-DE" dirty="0" err="1"/>
              <a:t>units</a:t>
            </a:r>
            <a:r>
              <a:rPr lang="de-DE" dirty="0"/>
              <a:t>? automobiles </a:t>
            </a:r>
            <a:r>
              <a:rPr lang="de-DE" dirty="0" err="1"/>
              <a:t>of</a:t>
            </a:r>
            <a:r>
              <a:rPr lang="de-DE" dirty="0"/>
              <a:t> national</a:t>
            </a:r>
          </a:p>
          <a:p>
            <a:pPr>
              <a:buNone/>
            </a:pPr>
            <a:r>
              <a:rPr lang="de-DE" dirty="0"/>
              <a:t> </a:t>
            </a:r>
            <a:r>
              <a:rPr lang="de-DE" dirty="0" err="1"/>
              <a:t>firms</a:t>
            </a:r>
            <a:r>
              <a:rPr lang="de-DE" dirty="0"/>
              <a:t>? Value </a:t>
            </a:r>
            <a:r>
              <a:rPr lang="de-DE" dirty="0" err="1"/>
              <a:t>of</a:t>
            </a:r>
            <a:r>
              <a:rPr lang="de-DE" dirty="0"/>
              <a:t> </a:t>
            </a:r>
            <a:r>
              <a:rPr lang="de-DE" dirty="0" err="1"/>
              <a:t>produced</a:t>
            </a:r>
            <a:r>
              <a:rPr lang="de-DE" dirty="0"/>
              <a:t> automobiles? </a:t>
            </a:r>
          </a:p>
          <a:p>
            <a:pPr>
              <a:buNone/>
            </a:pPr>
            <a:r>
              <a:rPr lang="de-DE" dirty="0" err="1"/>
              <a:t>Or</a:t>
            </a:r>
            <a:r>
              <a:rPr lang="de-DE" dirty="0"/>
              <a:t> </a:t>
            </a:r>
            <a:r>
              <a:rPr lang="de-DE" dirty="0" err="1"/>
              <a:t>production</a:t>
            </a:r>
            <a:r>
              <a:rPr lang="de-DE" dirty="0"/>
              <a:t> </a:t>
            </a:r>
            <a:r>
              <a:rPr lang="de-DE" dirty="0" err="1"/>
              <a:t>of</a:t>
            </a:r>
            <a:r>
              <a:rPr lang="de-DE" dirty="0"/>
              <a:t> </a:t>
            </a:r>
            <a:r>
              <a:rPr lang="de-DE" dirty="0" err="1"/>
              <a:t>parts</a:t>
            </a:r>
            <a:r>
              <a:rPr lang="de-DE" dirty="0"/>
              <a:t> </a:t>
            </a:r>
            <a:r>
              <a:rPr lang="de-DE" dirty="0" err="1"/>
              <a:t>of</a:t>
            </a:r>
            <a:r>
              <a:rPr lang="de-DE" dirty="0"/>
              <a:t> automobiles?</a:t>
            </a:r>
          </a:p>
          <a:p>
            <a:pPr>
              <a:buNone/>
            </a:pPr>
            <a:r>
              <a:rPr lang="de-DE" dirty="0" err="1"/>
              <a:t>It</a:t>
            </a:r>
            <a:r>
              <a:rPr lang="de-DE" dirty="0"/>
              <a:t> </a:t>
            </a:r>
            <a:r>
              <a:rPr lang="de-DE" dirty="0" err="1"/>
              <a:t>depends</a:t>
            </a:r>
            <a:r>
              <a:rPr lang="de-DE" dirty="0"/>
              <a:t> on </a:t>
            </a:r>
            <a:r>
              <a:rPr lang="de-DE" dirty="0" err="1"/>
              <a:t>the</a:t>
            </a:r>
            <a:r>
              <a:rPr lang="de-DE" dirty="0"/>
              <a:t> </a:t>
            </a:r>
            <a:r>
              <a:rPr lang="de-DE" dirty="0" err="1"/>
              <a:t>industrialization</a:t>
            </a:r>
            <a:r>
              <a:rPr lang="de-DE" dirty="0"/>
              <a:t> </a:t>
            </a:r>
            <a:r>
              <a:rPr lang="de-DE" dirty="0" err="1"/>
              <a:t>degree</a:t>
            </a:r>
            <a:r>
              <a:rPr lang="de-DE" dirty="0"/>
              <a:t> </a:t>
            </a:r>
          </a:p>
          <a:p>
            <a:pPr>
              <a:buNone/>
            </a:pPr>
            <a:r>
              <a:rPr lang="de-DE" dirty="0" err="1"/>
              <a:t>and</a:t>
            </a:r>
            <a:r>
              <a:rPr lang="de-DE" dirty="0"/>
              <a:t> </a:t>
            </a:r>
            <a:r>
              <a:rPr lang="de-DE" dirty="0" err="1"/>
              <a:t>the</a:t>
            </a:r>
            <a:r>
              <a:rPr lang="de-DE" dirty="0"/>
              <a:t> type </a:t>
            </a:r>
            <a:r>
              <a:rPr lang="de-DE" dirty="0" err="1"/>
              <a:t>of</a:t>
            </a:r>
            <a:r>
              <a:rPr lang="de-DE" dirty="0"/>
              <a:t> </a:t>
            </a:r>
            <a:r>
              <a:rPr lang="de-DE" dirty="0" err="1"/>
              <a:t>car</a:t>
            </a:r>
            <a:r>
              <a:rPr lang="de-DE" dirty="0"/>
              <a:t> </a:t>
            </a:r>
            <a:r>
              <a:rPr lang="de-DE" dirty="0" err="1"/>
              <a:t>produced</a:t>
            </a:r>
            <a:r>
              <a:rPr lang="de-DE" dirty="0"/>
              <a:t>.</a:t>
            </a:r>
          </a:p>
          <a:p>
            <a:pPr>
              <a:buNone/>
            </a:pPr>
            <a:r>
              <a:rPr lang="de-DE" dirty="0"/>
              <a:t>Germany ?            Brasil?                 </a:t>
            </a:r>
            <a:r>
              <a:rPr lang="de-DE" dirty="0" err="1"/>
              <a:t>India</a:t>
            </a:r>
            <a:r>
              <a:rPr lang="de-DE" dirty="0"/>
              <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World Automobil </a:t>
            </a:r>
            <a:r>
              <a:rPr lang="de-DE" dirty="0" err="1"/>
              <a:t>Production</a:t>
            </a:r>
            <a:endParaRPr lang="de-DE" dirty="0"/>
          </a:p>
        </p:txBody>
      </p:sp>
      <p:sp>
        <p:nvSpPr>
          <p:cNvPr id="3" name="Inhaltsplatzhalter 2"/>
          <p:cNvSpPr>
            <a:spLocks noGrp="1"/>
          </p:cNvSpPr>
          <p:nvPr>
            <p:ph idx="1"/>
          </p:nvPr>
        </p:nvSpPr>
        <p:spPr>
          <a:xfrm>
            <a:off x="-295307" y="1734884"/>
            <a:ext cx="2171541" cy="2710266"/>
          </a:xfrm>
        </p:spPr>
        <p:txBody>
          <a:bodyPr/>
          <a:lstStyle/>
          <a:p>
            <a:endParaRPr lang="de-DE" dirty="0"/>
          </a:p>
          <a:p>
            <a:endParaRPr lang="de-DE" dirty="0"/>
          </a:p>
          <a:p>
            <a:endParaRPr lang="de-DE" dirty="0"/>
          </a:p>
          <a:p>
            <a:endParaRPr lang="de-DE" dirty="0"/>
          </a:p>
        </p:txBody>
      </p:sp>
      <p:sp>
        <p:nvSpPr>
          <p:cNvPr id="4" name="Rechteck 3"/>
          <p:cNvSpPr/>
          <p:nvPr/>
        </p:nvSpPr>
        <p:spPr>
          <a:xfrm>
            <a:off x="1475656" y="1734884"/>
            <a:ext cx="4572000" cy="923330"/>
          </a:xfrm>
          <a:prstGeom prst="rect">
            <a:avLst/>
          </a:prstGeom>
        </p:spPr>
        <p:txBody>
          <a:bodyPr>
            <a:spAutoFit/>
          </a:bodyPr>
          <a:lstStyle/>
          <a:p>
            <a:r>
              <a:rPr lang="de-DE" dirty="0">
                <a:hlinkClick r:id="rId2"/>
              </a:rPr>
              <a:t>https://upload.wikimedia.org/wikipedia/commons/a/a6/Motor_vehicles_produced_by_country_evolution.gif</a:t>
            </a:r>
            <a:endParaRPr lang="de-DE" dirty="0"/>
          </a:p>
        </p:txBody>
      </p:sp>
    </p:spTree>
    <p:extLst>
      <p:ext uri="{BB962C8B-B14F-4D97-AF65-F5344CB8AC3E}">
        <p14:creationId xmlns:p14="http://schemas.microsoft.com/office/powerpoint/2010/main" val="5729141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China </a:t>
            </a:r>
            <a:r>
              <a:rPr lang="de-DE" dirty="0" err="1"/>
              <a:t>builds</a:t>
            </a:r>
            <a:r>
              <a:rPr lang="de-DE" dirty="0"/>
              <a:t> </a:t>
            </a:r>
            <a:r>
              <a:rPr lang="de-DE" dirty="0" err="1"/>
              <a:t>the</a:t>
            </a:r>
            <a:r>
              <a:rPr lang="de-DE" dirty="0"/>
              <a:t> </a:t>
            </a:r>
            <a:r>
              <a:rPr lang="de-DE" dirty="0" err="1"/>
              <a:t>most</a:t>
            </a:r>
            <a:r>
              <a:rPr lang="de-DE" dirty="0"/>
              <a:t> </a:t>
            </a:r>
            <a:r>
              <a:rPr lang="de-DE" dirty="0" err="1"/>
              <a:t>cars</a:t>
            </a:r>
            <a:r>
              <a:rPr lang="de-DE" dirty="0"/>
              <a:t>…</a:t>
            </a:r>
          </a:p>
        </p:txBody>
      </p:sp>
      <p:sp>
        <p:nvSpPr>
          <p:cNvPr id="3" name="Inhaltsplatzhalter 2"/>
          <p:cNvSpPr>
            <a:spLocks noGrp="1"/>
          </p:cNvSpPr>
          <p:nvPr>
            <p:ph idx="1"/>
          </p:nvPr>
        </p:nvSpPr>
        <p:spPr/>
        <p:txBody>
          <a:bodyPr/>
          <a:lstStyle/>
          <a:p>
            <a:endParaRPr lang="de-DE"/>
          </a:p>
        </p:txBody>
      </p:sp>
      <p:pic>
        <p:nvPicPr>
          <p:cNvPr id="6146" name="Picture 2" descr="H:\Dokumente und Einstellungen\Ivan\Eigene Dateien\Eigene Bilder\Bild\Bild 058.jpg"/>
          <p:cNvPicPr>
            <a:picLocks noChangeAspect="1" noChangeArrowheads="1"/>
          </p:cNvPicPr>
          <p:nvPr/>
        </p:nvPicPr>
        <p:blipFill>
          <a:blip r:embed="rId2"/>
          <a:srcRect/>
          <a:stretch>
            <a:fillRect/>
          </a:stretch>
        </p:blipFill>
        <p:spPr bwMode="auto">
          <a:xfrm>
            <a:off x="-642974" y="1142984"/>
            <a:ext cx="10358510" cy="604628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5300" dirty="0" err="1"/>
              <a:t>Tomorrow`s</a:t>
            </a:r>
            <a:r>
              <a:rPr lang="de-DE" sz="5300" dirty="0"/>
              <a:t> </a:t>
            </a:r>
            <a:r>
              <a:rPr lang="de-DE" sz="5300" dirty="0" err="1"/>
              <a:t>world</a:t>
            </a:r>
            <a:r>
              <a:rPr lang="de-DE" sz="5300" dirty="0"/>
              <a:t> </a:t>
            </a:r>
            <a:br>
              <a:rPr lang="de-DE" dirty="0"/>
            </a:br>
            <a:r>
              <a:rPr lang="de-DE" dirty="0" err="1"/>
              <a:t>what</a:t>
            </a:r>
            <a:r>
              <a:rPr lang="de-DE" dirty="0"/>
              <a:t> </a:t>
            </a:r>
            <a:r>
              <a:rPr lang="de-DE" dirty="0" err="1"/>
              <a:t>can</a:t>
            </a:r>
            <a:r>
              <a:rPr lang="de-DE" dirty="0"/>
              <a:t> </a:t>
            </a:r>
            <a:r>
              <a:rPr lang="de-DE" dirty="0" err="1"/>
              <a:t>we</a:t>
            </a:r>
            <a:r>
              <a:rPr lang="de-DE" dirty="0"/>
              <a:t> </a:t>
            </a:r>
            <a:r>
              <a:rPr lang="de-DE" dirty="0" err="1"/>
              <a:t>forecast</a:t>
            </a:r>
            <a:r>
              <a:rPr lang="de-DE" dirty="0"/>
              <a:t>?</a:t>
            </a:r>
          </a:p>
        </p:txBody>
      </p:sp>
      <p:sp>
        <p:nvSpPr>
          <p:cNvPr id="3" name="Inhaltsplatzhalter 2"/>
          <p:cNvSpPr>
            <a:spLocks noGrp="1"/>
          </p:cNvSpPr>
          <p:nvPr>
            <p:ph idx="1"/>
          </p:nvPr>
        </p:nvSpPr>
        <p:spPr/>
        <p:txBody>
          <a:bodyPr/>
          <a:lstStyle/>
          <a:p>
            <a:r>
              <a:rPr lang="de-DE" dirty="0"/>
              <a:t>In </a:t>
            </a:r>
            <a:r>
              <a:rPr lang="de-DE" dirty="0" err="1"/>
              <a:t>the</a:t>
            </a:r>
            <a:r>
              <a:rPr lang="de-DE" dirty="0"/>
              <a:t> last 30 </a:t>
            </a:r>
            <a:r>
              <a:rPr lang="de-DE" dirty="0" err="1"/>
              <a:t>years</a:t>
            </a:r>
            <a:r>
              <a:rPr lang="de-DE" dirty="0"/>
              <a:t> </a:t>
            </a:r>
            <a:r>
              <a:rPr lang="de-DE" dirty="0" err="1"/>
              <a:t>the</a:t>
            </a:r>
            <a:r>
              <a:rPr lang="de-DE" dirty="0"/>
              <a:t> </a:t>
            </a:r>
            <a:r>
              <a:rPr lang="de-DE" dirty="0" err="1"/>
              <a:t>industrial</a:t>
            </a:r>
            <a:r>
              <a:rPr lang="de-DE" dirty="0"/>
              <a:t> </a:t>
            </a:r>
            <a:r>
              <a:rPr lang="de-DE" dirty="0" err="1"/>
              <a:t>production</a:t>
            </a:r>
            <a:r>
              <a:rPr lang="de-DE" dirty="0"/>
              <a:t> </a:t>
            </a:r>
            <a:r>
              <a:rPr lang="de-DE" dirty="0" err="1"/>
              <a:t>has</a:t>
            </a:r>
            <a:r>
              <a:rPr lang="de-DE" dirty="0"/>
              <a:t> </a:t>
            </a:r>
            <a:r>
              <a:rPr lang="de-DE" dirty="0" err="1"/>
              <a:t>grown</a:t>
            </a:r>
            <a:r>
              <a:rPr lang="de-DE" dirty="0"/>
              <a:t> </a:t>
            </a:r>
            <a:r>
              <a:rPr lang="de-DE" dirty="0" err="1"/>
              <a:t>by</a:t>
            </a:r>
            <a:r>
              <a:rPr lang="de-DE" dirty="0"/>
              <a:t> 500 %. But not </a:t>
            </a:r>
            <a:r>
              <a:rPr lang="de-DE" dirty="0" err="1"/>
              <a:t>everywhere</a:t>
            </a:r>
            <a:r>
              <a:rPr lang="de-DE" dirty="0"/>
              <a:t>.</a:t>
            </a:r>
          </a:p>
          <a:p>
            <a:r>
              <a:rPr lang="de-DE" dirty="0" err="1"/>
              <a:t>Actually</a:t>
            </a:r>
            <a:r>
              <a:rPr lang="de-DE" dirty="0"/>
              <a:t> 5 countries </a:t>
            </a:r>
            <a:r>
              <a:rPr lang="de-DE" dirty="0" err="1"/>
              <a:t>account</a:t>
            </a:r>
            <a:r>
              <a:rPr lang="de-DE" dirty="0"/>
              <a:t> </a:t>
            </a:r>
            <a:r>
              <a:rPr lang="de-DE" dirty="0" err="1"/>
              <a:t>for</a:t>
            </a:r>
            <a:r>
              <a:rPr lang="de-DE" dirty="0"/>
              <a:t> </a:t>
            </a:r>
            <a:r>
              <a:rPr lang="de-DE" dirty="0" err="1"/>
              <a:t>more</a:t>
            </a:r>
            <a:r>
              <a:rPr lang="de-DE" dirty="0"/>
              <a:t> </a:t>
            </a:r>
            <a:r>
              <a:rPr lang="de-DE" dirty="0" err="1"/>
              <a:t>than</a:t>
            </a:r>
            <a:r>
              <a:rPr lang="de-DE" dirty="0"/>
              <a:t> 50% </a:t>
            </a:r>
            <a:r>
              <a:rPr lang="de-DE" dirty="0" err="1"/>
              <a:t>of</a:t>
            </a:r>
            <a:r>
              <a:rPr lang="de-DE" dirty="0"/>
              <a:t> </a:t>
            </a:r>
            <a:r>
              <a:rPr lang="de-DE" dirty="0" err="1"/>
              <a:t>the</a:t>
            </a:r>
            <a:r>
              <a:rPr lang="de-DE" dirty="0"/>
              <a:t> </a:t>
            </a:r>
            <a:r>
              <a:rPr lang="de-DE" dirty="0" err="1"/>
              <a:t>worlds</a:t>
            </a:r>
            <a:r>
              <a:rPr lang="de-DE" dirty="0"/>
              <a:t> </a:t>
            </a:r>
            <a:r>
              <a:rPr lang="de-DE" dirty="0" err="1"/>
              <a:t>industrial</a:t>
            </a:r>
            <a:r>
              <a:rPr lang="de-DE" dirty="0"/>
              <a:t> </a:t>
            </a:r>
            <a:r>
              <a:rPr lang="de-DE" dirty="0" err="1"/>
              <a:t>production</a:t>
            </a:r>
            <a:r>
              <a:rPr lang="de-DE" dirty="0"/>
              <a:t>:</a:t>
            </a:r>
          </a:p>
          <a:p>
            <a:r>
              <a:rPr lang="de-DE" dirty="0"/>
              <a:t>China, USA, Japan, Germany </a:t>
            </a:r>
            <a:r>
              <a:rPr lang="de-DE" dirty="0" err="1"/>
              <a:t>and</a:t>
            </a:r>
            <a:r>
              <a:rPr lang="de-DE" dirty="0"/>
              <a:t> </a:t>
            </a:r>
            <a:r>
              <a:rPr lang="de-DE" dirty="0" err="1"/>
              <a:t>Italy</a:t>
            </a:r>
            <a:endParaRPr lang="de-DE" dirty="0"/>
          </a:p>
          <a:p>
            <a:r>
              <a:rPr lang="de-DE" dirty="0"/>
              <a:t>The USA </a:t>
            </a:r>
            <a:r>
              <a:rPr lang="de-DE" dirty="0" err="1"/>
              <a:t>overtook</a:t>
            </a:r>
            <a:r>
              <a:rPr lang="de-DE" dirty="0"/>
              <a:t> GB (1908) </a:t>
            </a:r>
            <a:r>
              <a:rPr lang="de-DE" dirty="0" err="1"/>
              <a:t>and</a:t>
            </a:r>
            <a:r>
              <a:rPr lang="de-DE" dirty="0"/>
              <a:t> </a:t>
            </a:r>
            <a:r>
              <a:rPr lang="de-DE" dirty="0" err="1"/>
              <a:t>now</a:t>
            </a:r>
            <a:r>
              <a:rPr lang="de-DE" dirty="0"/>
              <a:t> China </a:t>
            </a:r>
            <a:r>
              <a:rPr lang="de-DE" dirty="0" err="1"/>
              <a:t>has</a:t>
            </a:r>
            <a:r>
              <a:rPr lang="de-DE" dirty="0"/>
              <a:t> </a:t>
            </a:r>
            <a:r>
              <a:rPr lang="de-DE" dirty="0" err="1"/>
              <a:t>overtaken</a:t>
            </a:r>
            <a:r>
              <a:rPr lang="de-DE" dirty="0"/>
              <a:t> </a:t>
            </a:r>
            <a:r>
              <a:rPr lang="de-DE" dirty="0" err="1"/>
              <a:t>the</a:t>
            </a:r>
            <a:r>
              <a:rPr lang="de-DE" dirty="0"/>
              <a:t> USA (2011)</a:t>
            </a:r>
          </a:p>
          <a:p>
            <a:r>
              <a:rPr lang="de-DE" dirty="0"/>
              <a:t>But </a:t>
            </a:r>
            <a:r>
              <a:rPr lang="de-DE" dirty="0" err="1"/>
              <a:t>the</a:t>
            </a:r>
            <a:r>
              <a:rPr lang="de-DE" dirty="0"/>
              <a:t> global „</a:t>
            </a:r>
            <a:r>
              <a:rPr lang="de-DE" dirty="0" err="1"/>
              <a:t>game</a:t>
            </a:r>
            <a:r>
              <a:rPr lang="de-DE" dirty="0"/>
              <a:t>“ </a:t>
            </a:r>
            <a:r>
              <a:rPr lang="de-DE" dirty="0" err="1"/>
              <a:t>is</a:t>
            </a:r>
            <a:r>
              <a:rPr lang="de-DE" dirty="0"/>
              <a:t> </a:t>
            </a:r>
            <a:r>
              <a:rPr lang="de-DE" dirty="0" err="1"/>
              <a:t>changing</a:t>
            </a:r>
            <a:r>
              <a:rPr lang="de-DE" dirty="0"/>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58204" cy="939784"/>
          </a:xfrm>
        </p:spPr>
        <p:txBody>
          <a:bodyPr>
            <a:normAutofit fontScale="90000"/>
          </a:bodyPr>
          <a:lstStyle/>
          <a:p>
            <a:r>
              <a:rPr lang="de-DE" dirty="0"/>
              <a:t>Automobil </a:t>
            </a:r>
            <a:r>
              <a:rPr lang="de-DE" dirty="0" err="1"/>
              <a:t>production</a:t>
            </a:r>
            <a:r>
              <a:rPr lang="de-DE" dirty="0"/>
              <a:t> in 2011</a:t>
            </a:r>
            <a:br>
              <a:rPr lang="de-DE" dirty="0"/>
            </a:br>
            <a:r>
              <a:rPr lang="de-DE" sz="1600" dirty="0" err="1"/>
              <a:t>Production</a:t>
            </a:r>
            <a:r>
              <a:rPr lang="de-DE" sz="1600" dirty="0"/>
              <a:t> </a:t>
            </a:r>
            <a:r>
              <a:rPr lang="de-DE" sz="1600" dirty="0" err="1"/>
              <a:t>units</a:t>
            </a:r>
            <a:r>
              <a:rPr lang="de-DE" sz="1600" dirty="0"/>
              <a:t> </a:t>
            </a:r>
            <a:r>
              <a:rPr lang="de-DE" sz="1600" dirty="0" err="1"/>
              <a:t>by</a:t>
            </a:r>
            <a:r>
              <a:rPr lang="de-DE" sz="1600" dirty="0"/>
              <a:t> </a:t>
            </a:r>
            <a:r>
              <a:rPr lang="de-DE" sz="1600" dirty="0" err="1"/>
              <a:t>country</a:t>
            </a:r>
            <a:endParaRPr lang="de-DE" dirty="0"/>
          </a:p>
        </p:txBody>
      </p:sp>
      <p:graphicFrame>
        <p:nvGraphicFramePr>
          <p:cNvPr id="4" name="Inhaltsplatzhalter 3"/>
          <p:cNvGraphicFramePr>
            <a:graphicFrameLocks noGrp="1"/>
          </p:cNvGraphicFramePr>
          <p:nvPr>
            <p:ph idx="1"/>
          </p:nvPr>
        </p:nvGraphicFramePr>
        <p:xfrm>
          <a:off x="214282" y="1000111"/>
          <a:ext cx="8786868" cy="5904861"/>
        </p:xfrm>
        <a:graphic>
          <a:graphicData uri="http://schemas.openxmlformats.org/drawingml/2006/table">
            <a:tbl>
              <a:tblPr/>
              <a:tblGrid>
                <a:gridCol w="1197141">
                  <a:extLst>
                    <a:ext uri="{9D8B030D-6E8A-4147-A177-3AD203B41FA5}">
                      <a16:colId xmlns:a16="http://schemas.microsoft.com/office/drawing/2014/main" val="20000"/>
                    </a:ext>
                  </a:extLst>
                </a:gridCol>
                <a:gridCol w="270397">
                  <a:extLst>
                    <a:ext uri="{9D8B030D-6E8A-4147-A177-3AD203B41FA5}">
                      <a16:colId xmlns:a16="http://schemas.microsoft.com/office/drawing/2014/main" val="20001"/>
                    </a:ext>
                  </a:extLst>
                </a:gridCol>
                <a:gridCol w="190012">
                  <a:extLst>
                    <a:ext uri="{9D8B030D-6E8A-4147-A177-3AD203B41FA5}">
                      <a16:colId xmlns:a16="http://schemas.microsoft.com/office/drawing/2014/main" val="20002"/>
                    </a:ext>
                  </a:extLst>
                </a:gridCol>
                <a:gridCol w="190012">
                  <a:extLst>
                    <a:ext uri="{9D8B030D-6E8A-4147-A177-3AD203B41FA5}">
                      <a16:colId xmlns:a16="http://schemas.microsoft.com/office/drawing/2014/main" val="20003"/>
                    </a:ext>
                  </a:extLst>
                </a:gridCol>
                <a:gridCol w="190012">
                  <a:extLst>
                    <a:ext uri="{9D8B030D-6E8A-4147-A177-3AD203B41FA5}">
                      <a16:colId xmlns:a16="http://schemas.microsoft.com/office/drawing/2014/main" val="20004"/>
                    </a:ext>
                  </a:extLst>
                </a:gridCol>
                <a:gridCol w="190012">
                  <a:extLst>
                    <a:ext uri="{9D8B030D-6E8A-4147-A177-3AD203B41FA5}">
                      <a16:colId xmlns:a16="http://schemas.microsoft.com/office/drawing/2014/main" val="20005"/>
                    </a:ext>
                  </a:extLst>
                </a:gridCol>
                <a:gridCol w="205433">
                  <a:extLst>
                    <a:ext uri="{9D8B030D-6E8A-4147-A177-3AD203B41FA5}">
                      <a16:colId xmlns:a16="http://schemas.microsoft.com/office/drawing/2014/main" val="20006"/>
                    </a:ext>
                  </a:extLst>
                </a:gridCol>
                <a:gridCol w="190012">
                  <a:extLst>
                    <a:ext uri="{9D8B030D-6E8A-4147-A177-3AD203B41FA5}">
                      <a16:colId xmlns:a16="http://schemas.microsoft.com/office/drawing/2014/main" val="20007"/>
                    </a:ext>
                  </a:extLst>
                </a:gridCol>
                <a:gridCol w="190012">
                  <a:extLst>
                    <a:ext uri="{9D8B030D-6E8A-4147-A177-3AD203B41FA5}">
                      <a16:colId xmlns:a16="http://schemas.microsoft.com/office/drawing/2014/main" val="20008"/>
                    </a:ext>
                  </a:extLst>
                </a:gridCol>
                <a:gridCol w="190012">
                  <a:extLst>
                    <a:ext uri="{9D8B030D-6E8A-4147-A177-3AD203B41FA5}">
                      <a16:colId xmlns:a16="http://schemas.microsoft.com/office/drawing/2014/main" val="20009"/>
                    </a:ext>
                  </a:extLst>
                </a:gridCol>
                <a:gridCol w="205433">
                  <a:extLst>
                    <a:ext uri="{9D8B030D-6E8A-4147-A177-3AD203B41FA5}">
                      <a16:colId xmlns:a16="http://schemas.microsoft.com/office/drawing/2014/main" val="20010"/>
                    </a:ext>
                  </a:extLst>
                </a:gridCol>
                <a:gridCol w="205433">
                  <a:extLst>
                    <a:ext uri="{9D8B030D-6E8A-4147-A177-3AD203B41FA5}">
                      <a16:colId xmlns:a16="http://schemas.microsoft.com/office/drawing/2014/main" val="20011"/>
                    </a:ext>
                  </a:extLst>
                </a:gridCol>
                <a:gridCol w="227766">
                  <a:extLst>
                    <a:ext uri="{9D8B030D-6E8A-4147-A177-3AD203B41FA5}">
                      <a16:colId xmlns:a16="http://schemas.microsoft.com/office/drawing/2014/main" val="20012"/>
                    </a:ext>
                  </a:extLst>
                </a:gridCol>
                <a:gridCol w="227766">
                  <a:extLst>
                    <a:ext uri="{9D8B030D-6E8A-4147-A177-3AD203B41FA5}">
                      <a16:colId xmlns:a16="http://schemas.microsoft.com/office/drawing/2014/main" val="20013"/>
                    </a:ext>
                  </a:extLst>
                </a:gridCol>
                <a:gridCol w="205433">
                  <a:extLst>
                    <a:ext uri="{9D8B030D-6E8A-4147-A177-3AD203B41FA5}">
                      <a16:colId xmlns:a16="http://schemas.microsoft.com/office/drawing/2014/main" val="20014"/>
                    </a:ext>
                  </a:extLst>
                </a:gridCol>
                <a:gridCol w="272422">
                  <a:extLst>
                    <a:ext uri="{9D8B030D-6E8A-4147-A177-3AD203B41FA5}">
                      <a16:colId xmlns:a16="http://schemas.microsoft.com/office/drawing/2014/main" val="20015"/>
                    </a:ext>
                  </a:extLst>
                </a:gridCol>
                <a:gridCol w="205433">
                  <a:extLst>
                    <a:ext uri="{9D8B030D-6E8A-4147-A177-3AD203B41FA5}">
                      <a16:colId xmlns:a16="http://schemas.microsoft.com/office/drawing/2014/main" val="20016"/>
                    </a:ext>
                  </a:extLst>
                </a:gridCol>
                <a:gridCol w="227766">
                  <a:extLst>
                    <a:ext uri="{9D8B030D-6E8A-4147-A177-3AD203B41FA5}">
                      <a16:colId xmlns:a16="http://schemas.microsoft.com/office/drawing/2014/main" val="20017"/>
                    </a:ext>
                  </a:extLst>
                </a:gridCol>
                <a:gridCol w="272422">
                  <a:extLst>
                    <a:ext uri="{9D8B030D-6E8A-4147-A177-3AD203B41FA5}">
                      <a16:colId xmlns:a16="http://schemas.microsoft.com/office/drawing/2014/main" val="20018"/>
                    </a:ext>
                  </a:extLst>
                </a:gridCol>
                <a:gridCol w="205433">
                  <a:extLst>
                    <a:ext uri="{9D8B030D-6E8A-4147-A177-3AD203B41FA5}">
                      <a16:colId xmlns:a16="http://schemas.microsoft.com/office/drawing/2014/main" val="20019"/>
                    </a:ext>
                  </a:extLst>
                </a:gridCol>
                <a:gridCol w="190012">
                  <a:extLst>
                    <a:ext uri="{9D8B030D-6E8A-4147-A177-3AD203B41FA5}">
                      <a16:colId xmlns:a16="http://schemas.microsoft.com/office/drawing/2014/main" val="20020"/>
                    </a:ext>
                  </a:extLst>
                </a:gridCol>
                <a:gridCol w="205433">
                  <a:extLst>
                    <a:ext uri="{9D8B030D-6E8A-4147-A177-3AD203B41FA5}">
                      <a16:colId xmlns:a16="http://schemas.microsoft.com/office/drawing/2014/main" val="20021"/>
                    </a:ext>
                  </a:extLst>
                </a:gridCol>
                <a:gridCol w="272422">
                  <a:extLst>
                    <a:ext uri="{9D8B030D-6E8A-4147-A177-3AD203B41FA5}">
                      <a16:colId xmlns:a16="http://schemas.microsoft.com/office/drawing/2014/main" val="20022"/>
                    </a:ext>
                  </a:extLst>
                </a:gridCol>
                <a:gridCol w="272422">
                  <a:extLst>
                    <a:ext uri="{9D8B030D-6E8A-4147-A177-3AD203B41FA5}">
                      <a16:colId xmlns:a16="http://schemas.microsoft.com/office/drawing/2014/main" val="20023"/>
                    </a:ext>
                  </a:extLst>
                </a:gridCol>
                <a:gridCol w="272422">
                  <a:extLst>
                    <a:ext uri="{9D8B030D-6E8A-4147-A177-3AD203B41FA5}">
                      <a16:colId xmlns:a16="http://schemas.microsoft.com/office/drawing/2014/main" val="20024"/>
                    </a:ext>
                  </a:extLst>
                </a:gridCol>
                <a:gridCol w="172661">
                  <a:extLst>
                    <a:ext uri="{9D8B030D-6E8A-4147-A177-3AD203B41FA5}">
                      <a16:colId xmlns:a16="http://schemas.microsoft.com/office/drawing/2014/main" val="20025"/>
                    </a:ext>
                  </a:extLst>
                </a:gridCol>
                <a:gridCol w="372183">
                  <a:extLst>
                    <a:ext uri="{9D8B030D-6E8A-4147-A177-3AD203B41FA5}">
                      <a16:colId xmlns:a16="http://schemas.microsoft.com/office/drawing/2014/main" val="20026"/>
                    </a:ext>
                  </a:extLst>
                </a:gridCol>
                <a:gridCol w="272422">
                  <a:extLst>
                    <a:ext uri="{9D8B030D-6E8A-4147-A177-3AD203B41FA5}">
                      <a16:colId xmlns:a16="http://schemas.microsoft.com/office/drawing/2014/main" val="20027"/>
                    </a:ext>
                  </a:extLst>
                </a:gridCol>
                <a:gridCol w="272422">
                  <a:extLst>
                    <a:ext uri="{9D8B030D-6E8A-4147-A177-3AD203B41FA5}">
                      <a16:colId xmlns:a16="http://schemas.microsoft.com/office/drawing/2014/main" val="20028"/>
                    </a:ext>
                  </a:extLst>
                </a:gridCol>
                <a:gridCol w="272422">
                  <a:extLst>
                    <a:ext uri="{9D8B030D-6E8A-4147-A177-3AD203B41FA5}">
                      <a16:colId xmlns:a16="http://schemas.microsoft.com/office/drawing/2014/main" val="20029"/>
                    </a:ext>
                  </a:extLst>
                </a:gridCol>
                <a:gridCol w="272422">
                  <a:extLst>
                    <a:ext uri="{9D8B030D-6E8A-4147-A177-3AD203B41FA5}">
                      <a16:colId xmlns:a16="http://schemas.microsoft.com/office/drawing/2014/main" val="20030"/>
                    </a:ext>
                  </a:extLst>
                </a:gridCol>
                <a:gridCol w="205433">
                  <a:extLst>
                    <a:ext uri="{9D8B030D-6E8A-4147-A177-3AD203B41FA5}">
                      <a16:colId xmlns:a16="http://schemas.microsoft.com/office/drawing/2014/main" val="20031"/>
                    </a:ext>
                  </a:extLst>
                </a:gridCol>
                <a:gridCol w="205433">
                  <a:extLst>
                    <a:ext uri="{9D8B030D-6E8A-4147-A177-3AD203B41FA5}">
                      <a16:colId xmlns:a16="http://schemas.microsoft.com/office/drawing/2014/main" val="20032"/>
                    </a:ext>
                  </a:extLst>
                </a:gridCol>
                <a:gridCol w="270397">
                  <a:extLst>
                    <a:ext uri="{9D8B030D-6E8A-4147-A177-3AD203B41FA5}">
                      <a16:colId xmlns:a16="http://schemas.microsoft.com/office/drawing/2014/main" val="20033"/>
                    </a:ext>
                  </a:extLst>
                </a:gridCol>
              </a:tblGrid>
              <a:tr h="249685">
                <a:tc gridSpan="33">
                  <a:txBody>
                    <a:bodyPr/>
                    <a:lstStyle/>
                    <a:p>
                      <a:pPr algn="ctr"/>
                      <a:endParaRPr lang="de-DE" sz="1000" dirty="0"/>
                    </a:p>
                  </a:txBody>
                  <a:tcPr marL="18625" marR="18625" marT="9313" marB="9313" anchor="ctr">
                    <a:lnL>
                      <a:noFill/>
                    </a:lnL>
                    <a:lnR>
                      <a:noFill/>
                    </a:lnR>
                    <a:lnT>
                      <a:noFill/>
                    </a:lnT>
                    <a:lnB>
                      <a:noFill/>
                    </a:lnB>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a:txBody>
                    <a:bodyPr/>
                    <a:lstStyle/>
                    <a:p>
                      <a:endParaRPr lang="de-DE" sz="800"/>
                    </a:p>
                  </a:txBody>
                  <a:tcPr marL="18625" marR="18625" marT="9313" marB="9313">
                    <a:lnL>
                      <a:noFill/>
                    </a:lnL>
                  </a:tcPr>
                </a:tc>
                <a:extLst>
                  <a:ext uri="{0D108BD9-81ED-4DB2-BD59-A6C34878D82A}">
                    <a16:rowId xmlns:a16="http://schemas.microsoft.com/office/drawing/2014/main" val="10000"/>
                  </a:ext>
                </a:extLst>
              </a:tr>
              <a:tr h="393254">
                <a:tc>
                  <a:txBody>
                    <a:bodyPr/>
                    <a:lstStyle/>
                    <a:p>
                      <a:r>
                        <a:rPr lang="de-DE" sz="1000" dirty="0"/>
                        <a:t>Country</a:t>
                      </a:r>
                    </a:p>
                  </a:txBody>
                  <a:tcPr marL="18625" marR="18625" marT="9313" marB="9313" anchor="ctr">
                    <a:lnL>
                      <a:noFill/>
                    </a:lnL>
                    <a:lnR>
                      <a:noFill/>
                    </a:lnR>
                    <a:lnT>
                      <a:noFill/>
                    </a:lnT>
                    <a:lnB>
                      <a:noFill/>
                    </a:lnB>
                    <a:solidFill>
                      <a:srgbClr val="F0F0F0"/>
                    </a:solidFill>
                  </a:tcPr>
                </a:tc>
                <a:tc gridSpan="2">
                  <a:txBody>
                    <a:bodyPr/>
                    <a:lstStyle/>
                    <a:p>
                      <a:r>
                        <a:rPr lang="de-DE" sz="800" dirty="0"/>
                        <a:t>1,000,000</a:t>
                      </a:r>
                    </a:p>
                  </a:txBody>
                  <a:tcPr marL="18625" marR="18625" marT="9313" marB="9313" anchor="ctr">
                    <a:lnL>
                      <a:noFill/>
                    </a:lnL>
                    <a:lnR>
                      <a:noFill/>
                    </a:lnR>
                    <a:lnT>
                      <a:noFill/>
                    </a:lnT>
                    <a:lnB>
                      <a:noFill/>
                    </a:lnB>
                    <a:solidFill>
                      <a:srgbClr val="F0F0F0"/>
                    </a:solidFill>
                  </a:tcPr>
                </a:tc>
                <a:tc hMerge="1">
                  <a:txBody>
                    <a:bodyPr/>
                    <a:lstStyle/>
                    <a:p>
                      <a:endParaRPr lang="de-DE"/>
                    </a:p>
                  </a:txBody>
                  <a:tcPr/>
                </a:tc>
                <a:tc gridSpan="4">
                  <a:txBody>
                    <a:bodyPr/>
                    <a:lstStyle/>
                    <a:p>
                      <a:r>
                        <a:rPr lang="de-DE" sz="800" dirty="0"/>
                        <a:t>2,000,000</a:t>
                      </a:r>
                    </a:p>
                  </a:txBody>
                  <a:tcPr marL="18625" marR="18625" marT="9313" marB="9313" anchor="ctr">
                    <a:lnL>
                      <a:noFill/>
                    </a:lnL>
                    <a:lnR>
                      <a:noFill/>
                    </a:lnR>
                    <a:lnT>
                      <a:noFill/>
                    </a:lnT>
                    <a:lnB>
                      <a:noFill/>
                    </a:lnB>
                    <a:solidFill>
                      <a:srgbClr val="F0F0F0"/>
                    </a:solidFill>
                  </a:tcPr>
                </a:tc>
                <a:tc hMerge="1">
                  <a:txBody>
                    <a:bodyPr/>
                    <a:lstStyle/>
                    <a:p>
                      <a:endParaRPr lang="de-DE"/>
                    </a:p>
                  </a:txBody>
                  <a:tcPr/>
                </a:tc>
                <a:tc hMerge="1">
                  <a:txBody>
                    <a:bodyPr/>
                    <a:lstStyle/>
                    <a:p>
                      <a:endParaRPr lang="de-DE"/>
                    </a:p>
                  </a:txBody>
                  <a:tcPr/>
                </a:tc>
                <a:tc hMerge="1">
                  <a:txBody>
                    <a:bodyPr/>
                    <a:lstStyle/>
                    <a:p>
                      <a:endParaRPr lang="de-DE"/>
                    </a:p>
                  </a:txBody>
                  <a:tcPr/>
                </a:tc>
                <a:tc gridSpan="4">
                  <a:txBody>
                    <a:bodyPr/>
                    <a:lstStyle/>
                    <a:p>
                      <a:r>
                        <a:rPr lang="de-DE" sz="800" dirty="0"/>
                        <a:t>3,000,000</a:t>
                      </a:r>
                    </a:p>
                  </a:txBody>
                  <a:tcPr marL="18625" marR="18625" marT="9313" marB="9313" anchor="ctr">
                    <a:lnL>
                      <a:noFill/>
                    </a:lnL>
                    <a:lnR>
                      <a:noFill/>
                    </a:lnR>
                    <a:lnT>
                      <a:noFill/>
                    </a:lnT>
                    <a:lnB>
                      <a:noFill/>
                    </a:lnB>
                    <a:solidFill>
                      <a:srgbClr val="F0F0F0"/>
                    </a:solidFill>
                  </a:tcPr>
                </a:tc>
                <a:tc hMerge="1">
                  <a:txBody>
                    <a:bodyPr/>
                    <a:lstStyle/>
                    <a:p>
                      <a:endParaRPr lang="de-DE"/>
                    </a:p>
                  </a:txBody>
                  <a:tcPr/>
                </a:tc>
                <a:tc hMerge="1">
                  <a:txBody>
                    <a:bodyPr/>
                    <a:lstStyle/>
                    <a:p>
                      <a:endParaRPr lang="de-DE"/>
                    </a:p>
                  </a:txBody>
                  <a:tcPr/>
                </a:tc>
                <a:tc hMerge="1">
                  <a:txBody>
                    <a:bodyPr/>
                    <a:lstStyle/>
                    <a:p>
                      <a:endParaRPr lang="de-DE"/>
                    </a:p>
                  </a:txBody>
                  <a:tcPr/>
                </a:tc>
                <a:tc gridSpan="2">
                  <a:txBody>
                    <a:bodyPr/>
                    <a:lstStyle/>
                    <a:p>
                      <a:r>
                        <a:rPr lang="de-DE" sz="800" dirty="0"/>
                        <a:t>4,000,000</a:t>
                      </a:r>
                    </a:p>
                  </a:txBody>
                  <a:tcPr marL="18625" marR="18625" marT="9313" marB="9313" anchor="ctr">
                    <a:lnL>
                      <a:noFill/>
                    </a:lnL>
                    <a:lnR>
                      <a:noFill/>
                    </a:lnR>
                    <a:lnT>
                      <a:noFill/>
                    </a:lnT>
                    <a:lnB>
                      <a:noFill/>
                    </a:lnB>
                    <a:solidFill>
                      <a:srgbClr val="F0F0F0"/>
                    </a:solidFill>
                  </a:tcPr>
                </a:tc>
                <a:tc hMerge="1">
                  <a:txBody>
                    <a:bodyPr/>
                    <a:lstStyle/>
                    <a:p>
                      <a:endParaRPr lang="de-DE"/>
                    </a:p>
                  </a:txBody>
                  <a:tcPr/>
                </a:tc>
                <a:tc gridSpan="2">
                  <a:txBody>
                    <a:bodyPr/>
                    <a:lstStyle/>
                    <a:p>
                      <a:r>
                        <a:rPr lang="de-DE" sz="800"/>
                        <a:t>5,000,000</a:t>
                      </a:r>
                    </a:p>
                  </a:txBody>
                  <a:tcPr marL="18625" marR="18625" marT="9313" marB="9313" anchor="ctr">
                    <a:lnL>
                      <a:noFill/>
                    </a:lnL>
                    <a:lnR>
                      <a:noFill/>
                    </a:lnR>
                    <a:lnT>
                      <a:noFill/>
                    </a:lnT>
                    <a:lnB>
                      <a:noFill/>
                    </a:lnB>
                    <a:solidFill>
                      <a:srgbClr val="F0F0F0"/>
                    </a:solidFill>
                  </a:tcPr>
                </a:tc>
                <a:tc hMerge="1">
                  <a:txBody>
                    <a:bodyPr/>
                    <a:lstStyle/>
                    <a:p>
                      <a:endParaRPr lang="de-DE"/>
                    </a:p>
                  </a:txBody>
                  <a:tcPr/>
                </a:tc>
                <a:tc>
                  <a:txBody>
                    <a:bodyPr/>
                    <a:lstStyle/>
                    <a:p>
                      <a:r>
                        <a:rPr lang="de-DE" sz="800"/>
                        <a:t>6,000,000</a:t>
                      </a:r>
                    </a:p>
                  </a:txBody>
                  <a:tcPr marL="18625" marR="18625" marT="9313" marB="9313" anchor="ctr">
                    <a:lnL>
                      <a:noFill/>
                    </a:lnL>
                    <a:lnR>
                      <a:noFill/>
                    </a:lnR>
                    <a:lnT>
                      <a:noFill/>
                    </a:lnT>
                    <a:lnB>
                      <a:noFill/>
                    </a:lnB>
                    <a:solidFill>
                      <a:srgbClr val="F0F0F0"/>
                    </a:solidFill>
                  </a:tcPr>
                </a:tc>
                <a:tc gridSpan="2">
                  <a:txBody>
                    <a:bodyPr/>
                    <a:lstStyle/>
                    <a:p>
                      <a:r>
                        <a:rPr lang="de-DE" sz="800"/>
                        <a:t>7,000,000</a:t>
                      </a:r>
                    </a:p>
                  </a:txBody>
                  <a:tcPr marL="18625" marR="18625" marT="9313" marB="9313" anchor="ctr">
                    <a:lnL>
                      <a:noFill/>
                    </a:lnL>
                    <a:lnR>
                      <a:noFill/>
                    </a:lnR>
                    <a:lnT>
                      <a:noFill/>
                    </a:lnT>
                    <a:lnB>
                      <a:noFill/>
                    </a:lnB>
                    <a:solidFill>
                      <a:srgbClr val="F0F0F0"/>
                    </a:solidFill>
                  </a:tcPr>
                </a:tc>
                <a:tc hMerge="1">
                  <a:txBody>
                    <a:bodyPr/>
                    <a:lstStyle/>
                    <a:p>
                      <a:endParaRPr lang="de-DE"/>
                    </a:p>
                  </a:txBody>
                  <a:tcPr/>
                </a:tc>
                <a:tc>
                  <a:txBody>
                    <a:bodyPr/>
                    <a:lstStyle/>
                    <a:p>
                      <a:r>
                        <a:rPr lang="de-DE" sz="800"/>
                        <a:t>8,000,000</a:t>
                      </a:r>
                    </a:p>
                  </a:txBody>
                  <a:tcPr marL="18625" marR="18625" marT="9313" marB="9313" anchor="ctr">
                    <a:lnL>
                      <a:noFill/>
                    </a:lnL>
                    <a:lnR>
                      <a:noFill/>
                    </a:lnR>
                    <a:lnT>
                      <a:noFill/>
                    </a:lnT>
                    <a:lnB>
                      <a:noFill/>
                    </a:lnB>
                    <a:solidFill>
                      <a:srgbClr val="F0F0F0"/>
                    </a:solidFill>
                  </a:tcPr>
                </a:tc>
                <a:tc gridSpan="3">
                  <a:txBody>
                    <a:bodyPr/>
                    <a:lstStyle/>
                    <a:p>
                      <a:r>
                        <a:rPr lang="de-DE" sz="800"/>
                        <a:t>9,000,000</a:t>
                      </a:r>
                    </a:p>
                  </a:txBody>
                  <a:tcPr marL="18625" marR="18625" marT="9313" marB="9313" anchor="ctr">
                    <a:lnL>
                      <a:noFill/>
                    </a:lnL>
                    <a:lnR>
                      <a:noFill/>
                    </a:lnR>
                    <a:lnT>
                      <a:noFill/>
                    </a:lnT>
                    <a:lnB>
                      <a:noFill/>
                    </a:lnB>
                    <a:solidFill>
                      <a:srgbClr val="F0F0F0"/>
                    </a:solidFill>
                  </a:tcPr>
                </a:tc>
                <a:tc hMerge="1">
                  <a:txBody>
                    <a:bodyPr/>
                    <a:lstStyle/>
                    <a:p>
                      <a:endParaRPr lang="de-DE"/>
                    </a:p>
                  </a:txBody>
                  <a:tcPr/>
                </a:tc>
                <a:tc hMerge="1">
                  <a:txBody>
                    <a:bodyPr/>
                    <a:lstStyle/>
                    <a:p>
                      <a:endParaRPr lang="de-DE"/>
                    </a:p>
                  </a:txBody>
                  <a:tcPr/>
                </a:tc>
                <a:tc>
                  <a:txBody>
                    <a:bodyPr/>
                    <a:lstStyle/>
                    <a:p>
                      <a:r>
                        <a:rPr lang="de-DE" sz="800"/>
                        <a:t>10,000,000</a:t>
                      </a:r>
                    </a:p>
                  </a:txBody>
                  <a:tcPr marL="18625" marR="18625" marT="9313" marB="9313" anchor="ctr">
                    <a:lnL>
                      <a:noFill/>
                    </a:lnL>
                    <a:lnR>
                      <a:noFill/>
                    </a:lnR>
                    <a:lnT>
                      <a:noFill/>
                    </a:lnT>
                    <a:lnB>
                      <a:noFill/>
                    </a:lnB>
                    <a:solidFill>
                      <a:srgbClr val="F0F0F0"/>
                    </a:solidFill>
                  </a:tcPr>
                </a:tc>
                <a:tc>
                  <a:txBody>
                    <a:bodyPr/>
                    <a:lstStyle/>
                    <a:p>
                      <a:r>
                        <a:rPr lang="de-DE" sz="800"/>
                        <a:t>11,000,000</a:t>
                      </a:r>
                    </a:p>
                  </a:txBody>
                  <a:tcPr marL="18625" marR="18625" marT="9313" marB="9313" anchor="ctr">
                    <a:lnL>
                      <a:noFill/>
                    </a:lnL>
                    <a:lnR>
                      <a:noFill/>
                    </a:lnR>
                    <a:lnT>
                      <a:noFill/>
                    </a:lnT>
                    <a:lnB>
                      <a:noFill/>
                    </a:lnB>
                    <a:solidFill>
                      <a:srgbClr val="F0F0F0"/>
                    </a:solidFill>
                  </a:tcPr>
                </a:tc>
                <a:tc>
                  <a:txBody>
                    <a:bodyPr/>
                    <a:lstStyle/>
                    <a:p>
                      <a:r>
                        <a:rPr lang="de-DE" sz="800"/>
                        <a:t>12,000,000</a:t>
                      </a:r>
                    </a:p>
                  </a:txBody>
                  <a:tcPr marL="18625" marR="18625" marT="9313" marB="9313" anchor="ctr">
                    <a:lnL>
                      <a:noFill/>
                    </a:lnL>
                    <a:lnR>
                      <a:noFill/>
                    </a:lnR>
                    <a:lnT>
                      <a:noFill/>
                    </a:lnT>
                    <a:lnB>
                      <a:noFill/>
                    </a:lnB>
                    <a:solidFill>
                      <a:srgbClr val="F0F0F0"/>
                    </a:solidFill>
                  </a:tcPr>
                </a:tc>
                <a:tc>
                  <a:txBody>
                    <a:bodyPr/>
                    <a:lstStyle/>
                    <a:p>
                      <a:r>
                        <a:rPr lang="de-DE" sz="800"/>
                        <a:t>13,000,000</a:t>
                      </a:r>
                    </a:p>
                  </a:txBody>
                  <a:tcPr marL="18625" marR="18625" marT="9313" marB="9313" anchor="ctr">
                    <a:lnL>
                      <a:noFill/>
                    </a:lnL>
                    <a:lnR>
                      <a:noFill/>
                    </a:lnR>
                    <a:lnT>
                      <a:noFill/>
                    </a:lnT>
                    <a:lnB>
                      <a:noFill/>
                    </a:lnB>
                    <a:solidFill>
                      <a:srgbClr val="F0F0F0"/>
                    </a:solidFill>
                  </a:tcPr>
                </a:tc>
                <a:tc>
                  <a:txBody>
                    <a:bodyPr/>
                    <a:lstStyle/>
                    <a:p>
                      <a:r>
                        <a:rPr lang="de-DE" sz="800"/>
                        <a:t>14,000,000</a:t>
                      </a:r>
                    </a:p>
                  </a:txBody>
                  <a:tcPr marL="18625" marR="18625" marT="9313" marB="9313" anchor="ctr">
                    <a:lnL>
                      <a:noFill/>
                    </a:lnL>
                    <a:lnR>
                      <a:noFill/>
                    </a:lnR>
                    <a:lnT>
                      <a:noFill/>
                    </a:lnT>
                    <a:lnB>
                      <a:noFill/>
                    </a:lnB>
                    <a:solidFill>
                      <a:srgbClr val="F0F0F0"/>
                    </a:solidFill>
                  </a:tcPr>
                </a:tc>
                <a:tc>
                  <a:txBody>
                    <a:bodyPr/>
                    <a:lstStyle/>
                    <a:p>
                      <a:r>
                        <a:rPr lang="de-DE" sz="800"/>
                        <a:t>15,000,000</a:t>
                      </a:r>
                    </a:p>
                  </a:txBody>
                  <a:tcPr marL="18625" marR="18625" marT="9313" marB="9313" anchor="ctr">
                    <a:lnL>
                      <a:noFill/>
                    </a:lnL>
                    <a:lnR>
                      <a:noFill/>
                    </a:lnR>
                    <a:lnT>
                      <a:noFill/>
                    </a:lnT>
                    <a:lnB>
                      <a:noFill/>
                    </a:lnB>
                    <a:solidFill>
                      <a:srgbClr val="F0F0F0"/>
                    </a:solidFill>
                  </a:tcPr>
                </a:tc>
                <a:tc>
                  <a:txBody>
                    <a:bodyPr/>
                    <a:lstStyle/>
                    <a:p>
                      <a:r>
                        <a:rPr lang="de-DE" sz="800"/>
                        <a:t>16,000,000</a:t>
                      </a:r>
                    </a:p>
                  </a:txBody>
                  <a:tcPr marL="18625" marR="18625" marT="9313" marB="9313" anchor="ctr">
                    <a:lnL>
                      <a:noFill/>
                    </a:lnL>
                    <a:lnR>
                      <a:noFill/>
                    </a:lnR>
                    <a:lnT>
                      <a:noFill/>
                    </a:lnT>
                    <a:lnB>
                      <a:noFill/>
                    </a:lnB>
                    <a:solidFill>
                      <a:srgbClr val="F0F0F0"/>
                    </a:solidFill>
                  </a:tcPr>
                </a:tc>
                <a:tc>
                  <a:txBody>
                    <a:bodyPr/>
                    <a:lstStyle/>
                    <a:p>
                      <a:r>
                        <a:rPr lang="de-DE" sz="800"/>
                        <a:t>17,000,000</a:t>
                      </a:r>
                    </a:p>
                  </a:txBody>
                  <a:tcPr marL="18625" marR="18625" marT="9313" marB="9313" anchor="ctr">
                    <a:lnL>
                      <a:noFill/>
                    </a:lnL>
                    <a:lnR>
                      <a:noFill/>
                    </a:lnR>
                    <a:lnT>
                      <a:noFill/>
                    </a:lnT>
                    <a:lnB>
                      <a:noFill/>
                    </a:lnB>
                    <a:solidFill>
                      <a:srgbClr val="F0F0F0"/>
                    </a:solidFill>
                  </a:tcPr>
                </a:tc>
                <a:tc>
                  <a:txBody>
                    <a:bodyPr/>
                    <a:lstStyle/>
                    <a:p>
                      <a:r>
                        <a:rPr lang="de-DE" sz="800"/>
                        <a:t>18,000,000</a:t>
                      </a:r>
                    </a:p>
                  </a:txBody>
                  <a:tcPr marL="18625" marR="18625" marT="9313" marB="9313" anchor="ctr">
                    <a:lnL>
                      <a:noFill/>
                    </a:lnL>
                    <a:lnR>
                      <a:noFill/>
                    </a:lnR>
                    <a:lnT>
                      <a:noFill/>
                    </a:lnT>
                    <a:lnB>
                      <a:noFill/>
                    </a:lnB>
                    <a:solidFill>
                      <a:srgbClr val="F0F0F0"/>
                    </a:solidFill>
                  </a:tcPr>
                </a:tc>
                <a:tc gridSpan="3">
                  <a:txBody>
                    <a:bodyPr/>
                    <a:lstStyle/>
                    <a:p>
                      <a:r>
                        <a:rPr lang="de-DE" sz="800" dirty="0"/>
                        <a:t>19,000,000</a:t>
                      </a:r>
                    </a:p>
                  </a:txBody>
                  <a:tcPr marL="18625" marR="18625" marT="9313" marB="9313" anchor="ctr">
                    <a:lnL>
                      <a:noFill/>
                    </a:lnL>
                    <a:lnR>
                      <a:noFill/>
                    </a:lnR>
                    <a:lnT>
                      <a:noFill/>
                    </a:lnT>
                    <a:lnB>
                      <a:noFill/>
                    </a:lnB>
                    <a:solidFill>
                      <a:srgbClr val="F0F0F0"/>
                    </a:solidFill>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1"/>
                  </a:ext>
                </a:extLst>
              </a:tr>
              <a:tr h="159249">
                <a:tc>
                  <a:txBody>
                    <a:bodyPr/>
                    <a:lstStyle/>
                    <a:p>
                      <a:pPr algn="l"/>
                      <a:r>
                        <a:rPr lang="de-DE" sz="1000"/>
                        <a:t> </a:t>
                      </a:r>
                      <a:r>
                        <a:rPr lang="de-DE" sz="1000">
                          <a:hlinkClick r:id="rId2" tooltip="China"/>
                        </a:rPr>
                        <a:t>China</a:t>
                      </a:r>
                      <a:endParaRPr lang="de-DE" sz="1000"/>
                    </a:p>
                  </a:txBody>
                  <a:tcPr marL="18625" marR="18625" marT="9313" marB="9313" anchor="ctr">
                    <a:lnL>
                      <a:noFill/>
                    </a:lnL>
                    <a:lnR>
                      <a:noFill/>
                    </a:lnR>
                    <a:lnT>
                      <a:noFill/>
                    </a:lnT>
                    <a:lnB>
                      <a:noFill/>
                    </a:lnB>
                    <a:solidFill>
                      <a:srgbClr val="F0F0F0"/>
                    </a:solidFill>
                  </a:tcPr>
                </a:tc>
                <a:tc gridSpan="31">
                  <a:txBody>
                    <a:bodyPr/>
                    <a:lstStyle/>
                    <a:p>
                      <a:pPr algn="r"/>
                      <a:r>
                        <a:rPr lang="de-DE" sz="1000" dirty="0"/>
                        <a:t>18,418,876</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2">
                  <a:txBody>
                    <a:bodyPr/>
                    <a:lstStyle/>
                    <a:p>
                      <a:endParaRPr lang="de-DE" sz="800" dirty="0"/>
                    </a:p>
                  </a:txBody>
                  <a:tcPr marL="18625" marR="18625" marT="9313" marB="9313" anchor="ctr">
                    <a:lnL>
                      <a:noFill/>
                    </a:lnL>
                    <a:lnR>
                      <a:noFill/>
                    </a:lnR>
                    <a:lnT>
                      <a:noFill/>
                    </a:lnT>
                    <a:lnB>
                      <a:noFill/>
                    </a:lnB>
                    <a:solidFill>
                      <a:srgbClr val="E0E0E0"/>
                    </a:solidFill>
                  </a:tcPr>
                </a:tc>
                <a:tc hMerge="1">
                  <a:txBody>
                    <a:bodyPr/>
                    <a:lstStyle/>
                    <a:p>
                      <a:endParaRPr lang="de-DE"/>
                    </a:p>
                  </a:txBody>
                  <a:tcPr/>
                </a:tc>
                <a:extLst>
                  <a:ext uri="{0D108BD9-81ED-4DB2-BD59-A6C34878D82A}">
                    <a16:rowId xmlns:a16="http://schemas.microsoft.com/office/drawing/2014/main" val="10002"/>
                  </a:ext>
                </a:extLst>
              </a:tr>
              <a:tr h="159249">
                <a:tc>
                  <a:txBody>
                    <a:bodyPr/>
                    <a:lstStyle/>
                    <a:p>
                      <a:pPr algn="l"/>
                      <a:r>
                        <a:rPr lang="de-DE" sz="1000" dirty="0"/>
                        <a:t> </a:t>
                      </a:r>
                      <a:r>
                        <a:rPr lang="de-DE" sz="1000" dirty="0">
                          <a:hlinkClick r:id="rId3" tooltip="United States"/>
                        </a:rPr>
                        <a:t>United States</a:t>
                      </a:r>
                      <a:endParaRPr lang="de-DE" sz="1000" dirty="0"/>
                    </a:p>
                  </a:txBody>
                  <a:tcPr marL="18625" marR="18625" marT="9313" marB="9313" anchor="ctr">
                    <a:lnL>
                      <a:noFill/>
                    </a:lnL>
                    <a:lnR>
                      <a:noFill/>
                    </a:lnR>
                    <a:lnT>
                      <a:noFill/>
                    </a:lnT>
                    <a:lnB>
                      <a:noFill/>
                    </a:lnB>
                    <a:solidFill>
                      <a:srgbClr val="F0F0F0"/>
                    </a:solidFill>
                  </a:tcPr>
                </a:tc>
                <a:tc gridSpan="20">
                  <a:txBody>
                    <a:bodyPr/>
                    <a:lstStyle/>
                    <a:p>
                      <a:pPr algn="r"/>
                      <a:r>
                        <a:rPr lang="de-DE" sz="1000" dirty="0"/>
                        <a:t>8,653,560</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13">
                  <a:txBody>
                    <a:bodyPr/>
                    <a:lstStyle/>
                    <a:p>
                      <a:endParaRPr lang="de-DE" sz="1000" dirty="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3"/>
                  </a:ext>
                </a:extLst>
              </a:tr>
              <a:tr h="159249">
                <a:tc>
                  <a:txBody>
                    <a:bodyPr/>
                    <a:lstStyle/>
                    <a:p>
                      <a:pPr algn="l"/>
                      <a:r>
                        <a:rPr lang="de-DE" sz="1000"/>
                        <a:t> </a:t>
                      </a:r>
                      <a:r>
                        <a:rPr lang="de-DE" sz="1000">
                          <a:hlinkClick r:id="rId4" tooltip="Japan"/>
                        </a:rPr>
                        <a:t>Japan</a:t>
                      </a:r>
                      <a:endParaRPr lang="de-DE" sz="1000"/>
                    </a:p>
                  </a:txBody>
                  <a:tcPr marL="18625" marR="18625" marT="9313" marB="9313" anchor="ctr">
                    <a:lnL>
                      <a:noFill/>
                    </a:lnL>
                    <a:lnR>
                      <a:noFill/>
                    </a:lnR>
                    <a:lnT>
                      <a:noFill/>
                    </a:lnT>
                    <a:lnB>
                      <a:noFill/>
                    </a:lnB>
                    <a:solidFill>
                      <a:srgbClr val="F0F0F0"/>
                    </a:solidFill>
                  </a:tcPr>
                </a:tc>
                <a:tc gridSpan="19">
                  <a:txBody>
                    <a:bodyPr/>
                    <a:lstStyle/>
                    <a:p>
                      <a:pPr algn="r"/>
                      <a:r>
                        <a:rPr lang="de-DE" sz="1000" dirty="0"/>
                        <a:t>8,398,654</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14">
                  <a:txBody>
                    <a:bodyPr/>
                    <a:lstStyle/>
                    <a:p>
                      <a:endParaRPr lang="de-DE" sz="100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4"/>
                  </a:ext>
                </a:extLst>
              </a:tr>
              <a:tr h="159249">
                <a:tc>
                  <a:txBody>
                    <a:bodyPr/>
                    <a:lstStyle/>
                    <a:p>
                      <a:pPr algn="l"/>
                      <a:r>
                        <a:rPr lang="de-DE" sz="1000"/>
                        <a:t> </a:t>
                      </a:r>
                      <a:r>
                        <a:rPr lang="de-DE" sz="1000">
                          <a:hlinkClick r:id="rId5" tooltip="Germany"/>
                        </a:rPr>
                        <a:t>Germany</a:t>
                      </a:r>
                      <a:endParaRPr lang="de-DE" sz="1000"/>
                    </a:p>
                  </a:txBody>
                  <a:tcPr marL="18625" marR="18625" marT="9313" marB="9313" anchor="ctr">
                    <a:lnL>
                      <a:noFill/>
                    </a:lnL>
                    <a:lnR>
                      <a:noFill/>
                    </a:lnR>
                    <a:lnT>
                      <a:noFill/>
                    </a:lnT>
                    <a:lnB>
                      <a:noFill/>
                    </a:lnB>
                    <a:solidFill>
                      <a:srgbClr val="F0F0F0"/>
                    </a:solidFill>
                  </a:tcPr>
                </a:tc>
                <a:tc gridSpan="16">
                  <a:txBody>
                    <a:bodyPr/>
                    <a:lstStyle/>
                    <a:p>
                      <a:pPr algn="r"/>
                      <a:r>
                        <a:rPr lang="de-DE" sz="1000" dirty="0">
                          <a:solidFill>
                            <a:srgbClr val="FF0000"/>
                          </a:solidFill>
                        </a:rPr>
                        <a:t>6,311,318</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17">
                  <a:txBody>
                    <a:bodyPr/>
                    <a:lstStyle/>
                    <a:p>
                      <a:endParaRPr lang="de-DE" sz="1000" dirty="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5"/>
                  </a:ext>
                </a:extLst>
              </a:tr>
              <a:tr h="159249">
                <a:tc>
                  <a:txBody>
                    <a:bodyPr/>
                    <a:lstStyle/>
                    <a:p>
                      <a:pPr algn="l"/>
                      <a:r>
                        <a:rPr lang="de-DE" sz="1000"/>
                        <a:t> </a:t>
                      </a:r>
                      <a:r>
                        <a:rPr lang="de-DE" sz="1000">
                          <a:hlinkClick r:id="rId6" tooltip="South Korea"/>
                        </a:rPr>
                        <a:t>South Korea</a:t>
                      </a:r>
                      <a:endParaRPr lang="de-DE" sz="1000"/>
                    </a:p>
                  </a:txBody>
                  <a:tcPr marL="18625" marR="18625" marT="9313" marB="9313" anchor="ctr">
                    <a:lnL>
                      <a:noFill/>
                    </a:lnL>
                    <a:lnR>
                      <a:noFill/>
                    </a:lnR>
                    <a:lnT>
                      <a:noFill/>
                    </a:lnT>
                    <a:lnB>
                      <a:noFill/>
                    </a:lnB>
                    <a:solidFill>
                      <a:srgbClr val="F0F0F0"/>
                    </a:solidFill>
                  </a:tcPr>
                </a:tc>
                <a:tc gridSpan="13">
                  <a:txBody>
                    <a:bodyPr/>
                    <a:lstStyle/>
                    <a:p>
                      <a:pPr algn="r"/>
                      <a:r>
                        <a:rPr lang="de-DE" sz="1000" dirty="0">
                          <a:solidFill>
                            <a:schemeClr val="tx1"/>
                          </a:solidFill>
                        </a:rPr>
                        <a:t>4,657,094</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20">
                  <a:txBody>
                    <a:bodyPr/>
                    <a:lstStyle/>
                    <a:p>
                      <a:endParaRPr lang="de-DE" sz="1000" dirty="0">
                        <a:solidFill>
                          <a:schemeClr val="tx1"/>
                        </a:solidFill>
                      </a:endParaRPr>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6"/>
                  </a:ext>
                </a:extLst>
              </a:tr>
              <a:tr h="159249">
                <a:tc>
                  <a:txBody>
                    <a:bodyPr/>
                    <a:lstStyle/>
                    <a:p>
                      <a:pPr algn="l"/>
                      <a:r>
                        <a:rPr lang="de-DE" sz="1000"/>
                        <a:t> </a:t>
                      </a:r>
                      <a:r>
                        <a:rPr lang="de-DE" sz="1000">
                          <a:hlinkClick r:id="rId7" tooltip="India"/>
                        </a:rPr>
                        <a:t>India</a:t>
                      </a:r>
                      <a:endParaRPr lang="de-DE" sz="1000"/>
                    </a:p>
                  </a:txBody>
                  <a:tcPr marL="18625" marR="18625" marT="9313" marB="9313" anchor="ctr">
                    <a:lnL>
                      <a:noFill/>
                    </a:lnL>
                    <a:lnR>
                      <a:noFill/>
                    </a:lnR>
                    <a:lnT>
                      <a:noFill/>
                    </a:lnT>
                    <a:lnB>
                      <a:noFill/>
                    </a:lnB>
                    <a:solidFill>
                      <a:srgbClr val="F0F0F0"/>
                    </a:solidFill>
                  </a:tcPr>
                </a:tc>
                <a:tc gridSpan="12">
                  <a:txBody>
                    <a:bodyPr/>
                    <a:lstStyle/>
                    <a:p>
                      <a:pPr algn="r"/>
                      <a:r>
                        <a:rPr lang="de-DE" sz="1000" dirty="0"/>
                        <a:t>3,936,448</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21">
                  <a:txBody>
                    <a:bodyPr/>
                    <a:lstStyle/>
                    <a:p>
                      <a:endParaRPr lang="de-DE" sz="100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7"/>
                  </a:ext>
                </a:extLst>
              </a:tr>
              <a:tr h="159249">
                <a:tc>
                  <a:txBody>
                    <a:bodyPr/>
                    <a:lstStyle/>
                    <a:p>
                      <a:pPr algn="l"/>
                      <a:r>
                        <a:rPr lang="de-DE" sz="1000"/>
                        <a:t> </a:t>
                      </a:r>
                      <a:r>
                        <a:rPr lang="de-DE" sz="1000">
                          <a:hlinkClick r:id="rId8" tooltip="Brazil"/>
                        </a:rPr>
                        <a:t>Brazil</a:t>
                      </a:r>
                      <a:endParaRPr lang="de-DE" sz="1000"/>
                    </a:p>
                  </a:txBody>
                  <a:tcPr marL="18625" marR="18625" marT="9313" marB="9313" anchor="ctr">
                    <a:lnL>
                      <a:noFill/>
                    </a:lnL>
                    <a:lnR>
                      <a:noFill/>
                    </a:lnR>
                    <a:lnT>
                      <a:noFill/>
                    </a:lnT>
                    <a:lnB>
                      <a:noFill/>
                    </a:lnB>
                    <a:solidFill>
                      <a:srgbClr val="F0F0F0"/>
                    </a:solidFill>
                  </a:tcPr>
                </a:tc>
                <a:tc gridSpan="11">
                  <a:txBody>
                    <a:bodyPr/>
                    <a:lstStyle/>
                    <a:p>
                      <a:pPr algn="r"/>
                      <a:r>
                        <a:rPr lang="de-DE" sz="1000" dirty="0"/>
                        <a:t>3,406,150</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22">
                  <a:txBody>
                    <a:bodyPr/>
                    <a:lstStyle/>
                    <a:p>
                      <a:endParaRPr lang="de-DE" sz="100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8"/>
                  </a:ext>
                </a:extLst>
              </a:tr>
              <a:tr h="159249">
                <a:tc>
                  <a:txBody>
                    <a:bodyPr/>
                    <a:lstStyle/>
                    <a:p>
                      <a:pPr algn="l"/>
                      <a:r>
                        <a:rPr lang="de-DE" sz="1000"/>
                        <a:t> </a:t>
                      </a:r>
                      <a:r>
                        <a:rPr lang="de-DE" sz="1000">
                          <a:hlinkClick r:id="rId9" tooltip="Mexico"/>
                        </a:rPr>
                        <a:t>Mexico</a:t>
                      </a:r>
                      <a:endParaRPr lang="de-DE" sz="1000"/>
                    </a:p>
                  </a:txBody>
                  <a:tcPr marL="18625" marR="18625" marT="9313" marB="9313" anchor="ctr">
                    <a:lnL>
                      <a:noFill/>
                    </a:lnL>
                    <a:lnR>
                      <a:noFill/>
                    </a:lnR>
                    <a:lnT>
                      <a:noFill/>
                    </a:lnT>
                    <a:lnB>
                      <a:noFill/>
                    </a:lnB>
                    <a:solidFill>
                      <a:srgbClr val="F0F0F0"/>
                    </a:solidFill>
                  </a:tcPr>
                </a:tc>
                <a:tc gridSpan="9">
                  <a:txBody>
                    <a:bodyPr/>
                    <a:lstStyle/>
                    <a:p>
                      <a:pPr algn="r"/>
                      <a:r>
                        <a:rPr lang="de-DE" sz="1000" dirty="0"/>
                        <a:t>2,680,037</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24">
                  <a:txBody>
                    <a:bodyPr/>
                    <a:lstStyle/>
                    <a:p>
                      <a:endParaRPr lang="de-DE" sz="100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9"/>
                  </a:ext>
                </a:extLst>
              </a:tr>
              <a:tr h="159249">
                <a:tc>
                  <a:txBody>
                    <a:bodyPr/>
                    <a:lstStyle/>
                    <a:p>
                      <a:pPr algn="l"/>
                      <a:r>
                        <a:rPr lang="de-DE" sz="1000"/>
                        <a:t> </a:t>
                      </a:r>
                      <a:r>
                        <a:rPr lang="de-DE" sz="1000">
                          <a:hlinkClick r:id="rId10" tooltip="Spain"/>
                        </a:rPr>
                        <a:t>Spain</a:t>
                      </a:r>
                      <a:endParaRPr lang="de-DE" sz="1000"/>
                    </a:p>
                  </a:txBody>
                  <a:tcPr marL="18625" marR="18625" marT="9313" marB="9313" anchor="ctr">
                    <a:lnL>
                      <a:noFill/>
                    </a:lnL>
                    <a:lnR>
                      <a:noFill/>
                    </a:lnR>
                    <a:lnT>
                      <a:noFill/>
                    </a:lnT>
                    <a:lnB>
                      <a:noFill/>
                    </a:lnB>
                    <a:solidFill>
                      <a:srgbClr val="F0F0F0"/>
                    </a:solidFill>
                  </a:tcPr>
                </a:tc>
                <a:tc gridSpan="8">
                  <a:txBody>
                    <a:bodyPr/>
                    <a:lstStyle/>
                    <a:p>
                      <a:pPr algn="r"/>
                      <a:r>
                        <a:rPr lang="de-DE" sz="1000"/>
                        <a:t>2,353,682</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25">
                  <a:txBody>
                    <a:bodyPr/>
                    <a:lstStyle/>
                    <a:p>
                      <a:endParaRPr lang="de-DE" sz="1000" dirty="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10"/>
                  </a:ext>
                </a:extLst>
              </a:tr>
              <a:tr h="159249">
                <a:tc>
                  <a:txBody>
                    <a:bodyPr/>
                    <a:lstStyle/>
                    <a:p>
                      <a:pPr algn="l"/>
                      <a:r>
                        <a:rPr lang="de-DE" sz="1000"/>
                        <a:t> </a:t>
                      </a:r>
                      <a:r>
                        <a:rPr lang="de-DE" sz="1000">
                          <a:hlinkClick r:id="rId11" tooltip="France"/>
                        </a:rPr>
                        <a:t>France</a:t>
                      </a:r>
                      <a:endParaRPr lang="de-DE" sz="1000"/>
                    </a:p>
                  </a:txBody>
                  <a:tcPr marL="18625" marR="18625" marT="9313" marB="9313" anchor="ctr">
                    <a:lnL>
                      <a:noFill/>
                    </a:lnL>
                    <a:lnR>
                      <a:noFill/>
                    </a:lnR>
                    <a:lnT>
                      <a:noFill/>
                    </a:lnT>
                    <a:lnB>
                      <a:noFill/>
                    </a:lnB>
                    <a:solidFill>
                      <a:srgbClr val="F0F0F0"/>
                    </a:solidFill>
                  </a:tcPr>
                </a:tc>
                <a:tc gridSpan="7">
                  <a:txBody>
                    <a:bodyPr/>
                    <a:lstStyle/>
                    <a:p>
                      <a:pPr algn="r"/>
                      <a:r>
                        <a:rPr lang="de-DE" sz="1000"/>
                        <a:t>2,294,889</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26">
                  <a:txBody>
                    <a:bodyPr/>
                    <a:lstStyle/>
                    <a:p>
                      <a:endParaRPr lang="de-DE" sz="1000" dirty="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11"/>
                  </a:ext>
                </a:extLst>
              </a:tr>
              <a:tr h="159249">
                <a:tc>
                  <a:txBody>
                    <a:bodyPr/>
                    <a:lstStyle/>
                    <a:p>
                      <a:pPr algn="l"/>
                      <a:r>
                        <a:rPr lang="de-DE" sz="1000"/>
                        <a:t> </a:t>
                      </a:r>
                      <a:r>
                        <a:rPr lang="de-DE" sz="1000">
                          <a:hlinkClick r:id="rId12" tooltip="Canada"/>
                        </a:rPr>
                        <a:t>Canada</a:t>
                      </a:r>
                      <a:endParaRPr lang="de-DE" sz="1000"/>
                    </a:p>
                  </a:txBody>
                  <a:tcPr marL="18625" marR="18625" marT="9313" marB="9313" anchor="ctr">
                    <a:lnL>
                      <a:noFill/>
                    </a:lnL>
                    <a:lnR>
                      <a:noFill/>
                    </a:lnR>
                    <a:lnT>
                      <a:noFill/>
                    </a:lnT>
                    <a:lnB>
                      <a:noFill/>
                    </a:lnB>
                    <a:solidFill>
                      <a:srgbClr val="F0F0F0"/>
                    </a:solidFill>
                  </a:tcPr>
                </a:tc>
                <a:tc gridSpan="6">
                  <a:txBody>
                    <a:bodyPr/>
                    <a:lstStyle/>
                    <a:p>
                      <a:pPr algn="r"/>
                      <a:r>
                        <a:rPr lang="de-DE" sz="1000"/>
                        <a:t>2,134,893</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27">
                  <a:txBody>
                    <a:bodyPr/>
                    <a:lstStyle/>
                    <a:p>
                      <a:endParaRPr lang="de-DE" sz="1000" dirty="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12"/>
                  </a:ext>
                </a:extLst>
              </a:tr>
              <a:tr h="159249">
                <a:tc>
                  <a:txBody>
                    <a:bodyPr/>
                    <a:lstStyle/>
                    <a:p>
                      <a:pPr algn="l"/>
                      <a:r>
                        <a:rPr lang="de-DE" sz="1000"/>
                        <a:t> </a:t>
                      </a:r>
                      <a:r>
                        <a:rPr lang="de-DE" sz="1000">
                          <a:hlinkClick r:id="rId13" tooltip="Russia"/>
                        </a:rPr>
                        <a:t>Russia</a:t>
                      </a:r>
                      <a:endParaRPr lang="de-DE" sz="1000"/>
                    </a:p>
                  </a:txBody>
                  <a:tcPr marL="18625" marR="18625" marT="9313" marB="9313" anchor="ctr">
                    <a:lnL>
                      <a:noFill/>
                    </a:lnL>
                    <a:lnR>
                      <a:noFill/>
                    </a:lnR>
                    <a:lnT>
                      <a:noFill/>
                    </a:lnT>
                    <a:lnB>
                      <a:noFill/>
                    </a:lnB>
                    <a:solidFill>
                      <a:srgbClr val="F0F0F0"/>
                    </a:solidFill>
                  </a:tcPr>
                </a:tc>
                <a:tc gridSpan="6">
                  <a:txBody>
                    <a:bodyPr/>
                    <a:lstStyle/>
                    <a:p>
                      <a:pPr algn="r"/>
                      <a:r>
                        <a:rPr lang="de-DE" sz="1000"/>
                        <a:t>1,988,036</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27">
                  <a:txBody>
                    <a:bodyPr/>
                    <a:lstStyle/>
                    <a:p>
                      <a:endParaRPr lang="de-DE" sz="1000" dirty="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13"/>
                  </a:ext>
                </a:extLst>
              </a:tr>
              <a:tr h="159249">
                <a:tc>
                  <a:txBody>
                    <a:bodyPr/>
                    <a:lstStyle/>
                    <a:p>
                      <a:pPr algn="l"/>
                      <a:r>
                        <a:rPr lang="de-DE" sz="1000"/>
                        <a:t> </a:t>
                      </a:r>
                      <a:r>
                        <a:rPr lang="de-DE" sz="1000">
                          <a:hlinkClick r:id="rId14" tooltip="Iran"/>
                        </a:rPr>
                        <a:t>Iran</a:t>
                      </a:r>
                      <a:endParaRPr lang="de-DE" sz="1000"/>
                    </a:p>
                  </a:txBody>
                  <a:tcPr marL="18625" marR="18625" marT="9313" marB="9313" anchor="ctr">
                    <a:lnL>
                      <a:noFill/>
                    </a:lnL>
                    <a:lnR>
                      <a:noFill/>
                    </a:lnR>
                    <a:lnT>
                      <a:noFill/>
                    </a:lnT>
                    <a:lnB>
                      <a:noFill/>
                    </a:lnB>
                    <a:solidFill>
                      <a:srgbClr val="F0F0F0"/>
                    </a:solidFill>
                  </a:tcPr>
                </a:tc>
                <a:tc gridSpan="5">
                  <a:txBody>
                    <a:bodyPr/>
                    <a:lstStyle/>
                    <a:p>
                      <a:pPr algn="r"/>
                      <a:r>
                        <a:rPr lang="de-DE" sz="1000"/>
                        <a:t>1,648,505</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gridSpan="28">
                  <a:txBody>
                    <a:bodyPr/>
                    <a:lstStyle/>
                    <a:p>
                      <a:endParaRPr lang="de-DE" sz="1000" dirty="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14"/>
                  </a:ext>
                </a:extLst>
              </a:tr>
              <a:tr h="205560">
                <a:tc>
                  <a:txBody>
                    <a:bodyPr/>
                    <a:lstStyle/>
                    <a:p>
                      <a:pPr algn="l"/>
                      <a:r>
                        <a:rPr lang="de-DE" sz="1000"/>
                        <a:t> </a:t>
                      </a:r>
                      <a:r>
                        <a:rPr lang="de-DE" sz="1000">
                          <a:hlinkClick r:id="rId15" tooltip="Thailand"/>
                        </a:rPr>
                        <a:t>Thailand</a:t>
                      </a:r>
                      <a:endParaRPr lang="de-DE" sz="1000"/>
                    </a:p>
                  </a:txBody>
                  <a:tcPr marL="18625" marR="18625" marT="9313" marB="9313" anchor="ctr">
                    <a:lnL>
                      <a:noFill/>
                    </a:lnL>
                    <a:lnR>
                      <a:noFill/>
                    </a:lnR>
                    <a:lnT>
                      <a:noFill/>
                    </a:lnT>
                    <a:lnB>
                      <a:noFill/>
                    </a:lnB>
                    <a:solidFill>
                      <a:srgbClr val="F0F0F0"/>
                    </a:solidFill>
                  </a:tcPr>
                </a:tc>
                <a:tc gridSpan="4">
                  <a:txBody>
                    <a:bodyPr/>
                    <a:lstStyle/>
                    <a:p>
                      <a:pPr algn="r"/>
                      <a:r>
                        <a:rPr lang="de-DE" sz="1000"/>
                        <a:t>1,478,460</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hMerge="1">
                  <a:txBody>
                    <a:bodyPr/>
                    <a:lstStyle/>
                    <a:p>
                      <a:endParaRPr lang="de-DE"/>
                    </a:p>
                  </a:txBody>
                  <a:tcPr/>
                </a:tc>
                <a:tc gridSpan="29">
                  <a:txBody>
                    <a:bodyPr/>
                    <a:lstStyle/>
                    <a:p>
                      <a:endParaRPr lang="de-DE" sz="1000" dirty="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15"/>
                  </a:ext>
                </a:extLst>
              </a:tr>
              <a:tr h="205560">
                <a:tc>
                  <a:txBody>
                    <a:bodyPr/>
                    <a:lstStyle/>
                    <a:p>
                      <a:pPr algn="l"/>
                      <a:r>
                        <a:rPr lang="de-DE" sz="1000"/>
                        <a:t> </a:t>
                      </a:r>
                      <a:r>
                        <a:rPr lang="de-DE" sz="1000">
                          <a:hlinkClick r:id="rId16" tooltip="United Kingdom"/>
                        </a:rPr>
                        <a:t>UK</a:t>
                      </a:r>
                      <a:endParaRPr lang="de-DE" sz="1000"/>
                    </a:p>
                  </a:txBody>
                  <a:tcPr marL="18625" marR="18625" marT="9313" marB="9313" anchor="ctr">
                    <a:lnL>
                      <a:noFill/>
                    </a:lnL>
                    <a:lnR>
                      <a:noFill/>
                    </a:lnR>
                    <a:lnT>
                      <a:noFill/>
                    </a:lnT>
                    <a:lnB>
                      <a:noFill/>
                    </a:lnB>
                    <a:solidFill>
                      <a:srgbClr val="F0F0F0"/>
                    </a:solidFill>
                  </a:tcPr>
                </a:tc>
                <a:tc gridSpan="4">
                  <a:txBody>
                    <a:bodyPr/>
                    <a:lstStyle/>
                    <a:p>
                      <a:pPr algn="r"/>
                      <a:r>
                        <a:rPr lang="de-DE" sz="1000"/>
                        <a:t>1,463,999</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hMerge="1">
                  <a:txBody>
                    <a:bodyPr/>
                    <a:lstStyle/>
                    <a:p>
                      <a:endParaRPr lang="de-DE"/>
                    </a:p>
                  </a:txBody>
                  <a:tcPr/>
                </a:tc>
                <a:tc gridSpan="29">
                  <a:txBody>
                    <a:bodyPr/>
                    <a:lstStyle/>
                    <a:p>
                      <a:endParaRPr lang="de-DE" sz="1000" dirty="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16"/>
                  </a:ext>
                </a:extLst>
              </a:tr>
              <a:tr h="267229">
                <a:tc>
                  <a:txBody>
                    <a:bodyPr/>
                    <a:lstStyle/>
                    <a:p>
                      <a:pPr algn="l"/>
                      <a:r>
                        <a:rPr lang="de-DE" sz="1000"/>
                        <a:t> </a:t>
                      </a:r>
                      <a:r>
                        <a:rPr lang="de-DE" sz="1000">
                          <a:hlinkClick r:id="rId17" tooltip="Czech Republic"/>
                        </a:rPr>
                        <a:t>Czech Rep.</a:t>
                      </a:r>
                      <a:endParaRPr lang="de-DE" sz="1000"/>
                    </a:p>
                  </a:txBody>
                  <a:tcPr marL="18625" marR="18625" marT="9313" marB="9313" anchor="ctr">
                    <a:lnL>
                      <a:noFill/>
                    </a:lnL>
                    <a:lnR>
                      <a:noFill/>
                    </a:lnR>
                    <a:lnT>
                      <a:noFill/>
                    </a:lnT>
                    <a:lnB>
                      <a:noFill/>
                    </a:lnB>
                    <a:solidFill>
                      <a:srgbClr val="F0F0F0"/>
                    </a:solidFill>
                  </a:tcPr>
                </a:tc>
                <a:tc gridSpan="3">
                  <a:txBody>
                    <a:bodyPr/>
                    <a:lstStyle/>
                    <a:p>
                      <a:pPr algn="r"/>
                      <a:r>
                        <a:rPr lang="de-DE" sz="1000"/>
                        <a:t>1,199,834</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gridSpan="30">
                  <a:txBody>
                    <a:bodyPr/>
                    <a:lstStyle/>
                    <a:p>
                      <a:endParaRPr lang="de-DE" sz="1000" dirty="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17"/>
                  </a:ext>
                </a:extLst>
              </a:tr>
              <a:tr h="267229">
                <a:tc>
                  <a:txBody>
                    <a:bodyPr/>
                    <a:lstStyle/>
                    <a:p>
                      <a:pPr algn="l"/>
                      <a:r>
                        <a:rPr lang="de-DE" sz="1000"/>
                        <a:t> </a:t>
                      </a:r>
                      <a:r>
                        <a:rPr lang="de-DE" sz="1000">
                          <a:hlinkClick r:id="rId18" tooltip="Turkey"/>
                        </a:rPr>
                        <a:t>Turkey</a:t>
                      </a:r>
                      <a:endParaRPr lang="de-DE" sz="1000"/>
                    </a:p>
                  </a:txBody>
                  <a:tcPr marL="18625" marR="18625" marT="9313" marB="9313" anchor="ctr">
                    <a:lnL>
                      <a:noFill/>
                    </a:lnL>
                    <a:lnR>
                      <a:noFill/>
                    </a:lnR>
                    <a:lnT>
                      <a:noFill/>
                    </a:lnT>
                    <a:lnB>
                      <a:noFill/>
                    </a:lnB>
                    <a:solidFill>
                      <a:srgbClr val="F0F0F0"/>
                    </a:solidFill>
                  </a:tcPr>
                </a:tc>
                <a:tc gridSpan="3">
                  <a:txBody>
                    <a:bodyPr/>
                    <a:lstStyle/>
                    <a:p>
                      <a:pPr algn="r"/>
                      <a:r>
                        <a:rPr lang="de-DE" sz="1000"/>
                        <a:t>1,189,131</a:t>
                      </a:r>
                    </a:p>
                  </a:txBody>
                  <a:tcPr marL="18625" marR="18625" marT="9313" marB="9313" anchor="ctr">
                    <a:lnL>
                      <a:noFill/>
                    </a:lnL>
                    <a:lnR>
                      <a:noFill/>
                    </a:lnR>
                    <a:lnT>
                      <a:noFill/>
                    </a:lnT>
                    <a:lnB>
                      <a:noFill/>
                    </a:lnB>
                    <a:solidFill>
                      <a:srgbClr val="B0C4DE"/>
                    </a:solidFill>
                  </a:tcPr>
                </a:tc>
                <a:tc hMerge="1">
                  <a:txBody>
                    <a:bodyPr/>
                    <a:lstStyle/>
                    <a:p>
                      <a:endParaRPr lang="de-DE"/>
                    </a:p>
                  </a:txBody>
                  <a:tcPr/>
                </a:tc>
                <a:tc hMerge="1">
                  <a:txBody>
                    <a:bodyPr/>
                    <a:lstStyle/>
                    <a:p>
                      <a:endParaRPr lang="de-DE"/>
                    </a:p>
                  </a:txBody>
                  <a:tcPr/>
                </a:tc>
                <a:tc gridSpan="30">
                  <a:txBody>
                    <a:bodyPr/>
                    <a:lstStyle/>
                    <a:p>
                      <a:endParaRPr lang="de-DE" sz="1000" dirty="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18"/>
                  </a:ext>
                </a:extLst>
              </a:tr>
              <a:tr h="452232">
                <a:tc>
                  <a:txBody>
                    <a:bodyPr/>
                    <a:lstStyle/>
                    <a:p>
                      <a:pPr algn="l"/>
                      <a:r>
                        <a:rPr lang="de-DE" sz="1000"/>
                        <a:t> </a:t>
                      </a:r>
                      <a:r>
                        <a:rPr lang="de-DE" sz="1000">
                          <a:hlinkClick r:id="rId19" tooltip="Indonesia"/>
                        </a:rPr>
                        <a:t>Indonesia</a:t>
                      </a:r>
                      <a:endParaRPr lang="de-DE" sz="1000"/>
                    </a:p>
                  </a:txBody>
                  <a:tcPr marL="18625" marR="18625" marT="9313" marB="9313" anchor="ctr">
                    <a:lnL>
                      <a:noFill/>
                    </a:lnL>
                    <a:lnR>
                      <a:noFill/>
                    </a:lnR>
                    <a:lnT>
                      <a:noFill/>
                    </a:lnT>
                    <a:lnB>
                      <a:noFill/>
                    </a:lnB>
                    <a:solidFill>
                      <a:srgbClr val="F0F0F0"/>
                    </a:solidFill>
                  </a:tcPr>
                </a:tc>
                <a:tc>
                  <a:txBody>
                    <a:bodyPr/>
                    <a:lstStyle/>
                    <a:p>
                      <a:pPr algn="r"/>
                      <a:r>
                        <a:rPr lang="de-DE" sz="1000"/>
                        <a:t>837,948</a:t>
                      </a:r>
                    </a:p>
                  </a:txBody>
                  <a:tcPr marL="18625" marR="18625" marT="9313" marB="9313" anchor="ctr">
                    <a:lnL>
                      <a:noFill/>
                    </a:lnL>
                    <a:lnR>
                      <a:noFill/>
                    </a:lnR>
                    <a:lnT>
                      <a:noFill/>
                    </a:lnT>
                    <a:lnB>
                      <a:noFill/>
                    </a:lnB>
                    <a:solidFill>
                      <a:srgbClr val="B0C4DE"/>
                    </a:solidFill>
                  </a:tcPr>
                </a:tc>
                <a:tc gridSpan="32">
                  <a:txBody>
                    <a:bodyPr/>
                    <a:lstStyle/>
                    <a:p>
                      <a:endParaRPr lang="de-DE" sz="1000" dirty="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19"/>
                  </a:ext>
                </a:extLst>
              </a:tr>
              <a:tr h="452232">
                <a:tc>
                  <a:txBody>
                    <a:bodyPr/>
                    <a:lstStyle/>
                    <a:p>
                      <a:pPr algn="l"/>
                      <a:r>
                        <a:rPr lang="de-DE" sz="1000"/>
                        <a:t> </a:t>
                      </a:r>
                      <a:r>
                        <a:rPr lang="de-DE" sz="1000">
                          <a:hlinkClick r:id="rId20" tooltip="Poland"/>
                        </a:rPr>
                        <a:t>Poland</a:t>
                      </a:r>
                      <a:endParaRPr lang="de-DE" sz="1000"/>
                    </a:p>
                  </a:txBody>
                  <a:tcPr marL="18625" marR="18625" marT="9313" marB="9313" anchor="ctr">
                    <a:lnL>
                      <a:noFill/>
                    </a:lnL>
                    <a:lnR>
                      <a:noFill/>
                    </a:lnR>
                    <a:lnT>
                      <a:noFill/>
                    </a:lnT>
                    <a:lnB>
                      <a:noFill/>
                    </a:lnB>
                    <a:solidFill>
                      <a:srgbClr val="F0F0F0"/>
                    </a:solidFill>
                  </a:tcPr>
                </a:tc>
                <a:tc>
                  <a:txBody>
                    <a:bodyPr/>
                    <a:lstStyle/>
                    <a:p>
                      <a:pPr algn="r"/>
                      <a:r>
                        <a:rPr lang="de-DE" sz="1000"/>
                        <a:t>837,132</a:t>
                      </a:r>
                    </a:p>
                  </a:txBody>
                  <a:tcPr marL="18625" marR="18625" marT="9313" marB="9313" anchor="ctr">
                    <a:lnL>
                      <a:noFill/>
                    </a:lnL>
                    <a:lnR>
                      <a:noFill/>
                    </a:lnR>
                    <a:lnT>
                      <a:noFill/>
                    </a:lnT>
                    <a:lnB>
                      <a:noFill/>
                    </a:lnB>
                    <a:solidFill>
                      <a:srgbClr val="B0C4DE"/>
                    </a:solidFill>
                  </a:tcPr>
                </a:tc>
                <a:tc gridSpan="32">
                  <a:txBody>
                    <a:bodyPr/>
                    <a:lstStyle/>
                    <a:p>
                      <a:endParaRPr lang="de-DE" sz="1000" dirty="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20"/>
                  </a:ext>
                </a:extLst>
              </a:tr>
              <a:tr h="452232">
                <a:tc>
                  <a:txBody>
                    <a:bodyPr/>
                    <a:lstStyle/>
                    <a:p>
                      <a:pPr algn="l"/>
                      <a:r>
                        <a:rPr lang="de-DE" sz="1000"/>
                        <a:t> </a:t>
                      </a:r>
                      <a:r>
                        <a:rPr lang="de-DE" sz="1000">
                          <a:hlinkClick r:id="rId21" tooltip="Argentina"/>
                        </a:rPr>
                        <a:t>Argentina</a:t>
                      </a:r>
                      <a:endParaRPr lang="de-DE" sz="1000"/>
                    </a:p>
                  </a:txBody>
                  <a:tcPr marL="18625" marR="18625" marT="9313" marB="9313" anchor="ctr">
                    <a:lnL>
                      <a:noFill/>
                    </a:lnL>
                    <a:lnR>
                      <a:noFill/>
                    </a:lnR>
                    <a:lnT>
                      <a:noFill/>
                    </a:lnT>
                    <a:lnB>
                      <a:noFill/>
                    </a:lnB>
                    <a:solidFill>
                      <a:srgbClr val="F0F0F0"/>
                    </a:solidFill>
                  </a:tcPr>
                </a:tc>
                <a:tc>
                  <a:txBody>
                    <a:bodyPr/>
                    <a:lstStyle/>
                    <a:p>
                      <a:pPr algn="r"/>
                      <a:r>
                        <a:rPr lang="de-DE" sz="1000"/>
                        <a:t>828,771</a:t>
                      </a:r>
                    </a:p>
                  </a:txBody>
                  <a:tcPr marL="18625" marR="18625" marT="9313" marB="9313" anchor="ctr">
                    <a:lnL>
                      <a:noFill/>
                    </a:lnL>
                    <a:lnR>
                      <a:noFill/>
                    </a:lnR>
                    <a:lnT>
                      <a:noFill/>
                    </a:lnT>
                    <a:lnB>
                      <a:noFill/>
                    </a:lnB>
                    <a:solidFill>
                      <a:srgbClr val="B0C4DE"/>
                    </a:solidFill>
                  </a:tcPr>
                </a:tc>
                <a:tc gridSpan="32">
                  <a:txBody>
                    <a:bodyPr/>
                    <a:lstStyle/>
                    <a:p>
                      <a:endParaRPr lang="de-DE" sz="1000" dirty="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21"/>
                  </a:ext>
                </a:extLst>
              </a:tr>
              <a:tr h="452232">
                <a:tc>
                  <a:txBody>
                    <a:bodyPr/>
                    <a:lstStyle/>
                    <a:p>
                      <a:pPr algn="l"/>
                      <a:r>
                        <a:rPr lang="de-DE" sz="1000" dirty="0"/>
                        <a:t> </a:t>
                      </a:r>
                      <a:r>
                        <a:rPr lang="de-DE" sz="1000" dirty="0" err="1">
                          <a:hlinkClick r:id="rId22" tooltip="Italy"/>
                        </a:rPr>
                        <a:t>Italy</a:t>
                      </a:r>
                      <a:endParaRPr lang="de-DE" sz="1000" dirty="0"/>
                    </a:p>
                  </a:txBody>
                  <a:tcPr marL="18625" marR="18625" marT="9313" marB="9313" anchor="ctr">
                    <a:lnL>
                      <a:noFill/>
                    </a:lnL>
                    <a:lnR>
                      <a:noFill/>
                    </a:lnR>
                    <a:lnT>
                      <a:noFill/>
                    </a:lnT>
                    <a:lnB>
                      <a:noFill/>
                    </a:lnB>
                    <a:solidFill>
                      <a:srgbClr val="F0F0F0"/>
                    </a:solidFill>
                  </a:tcPr>
                </a:tc>
                <a:tc>
                  <a:txBody>
                    <a:bodyPr/>
                    <a:lstStyle/>
                    <a:p>
                      <a:pPr algn="r"/>
                      <a:r>
                        <a:rPr lang="de-DE" sz="1000" dirty="0"/>
                        <a:t>790,348</a:t>
                      </a:r>
                    </a:p>
                  </a:txBody>
                  <a:tcPr marL="18625" marR="18625" marT="9313" marB="9313" anchor="ctr">
                    <a:lnL>
                      <a:noFill/>
                    </a:lnL>
                    <a:lnR>
                      <a:noFill/>
                    </a:lnR>
                    <a:lnT>
                      <a:noFill/>
                    </a:lnT>
                    <a:lnB>
                      <a:noFill/>
                    </a:lnB>
                    <a:solidFill>
                      <a:srgbClr val="B0C4DE"/>
                    </a:solidFill>
                  </a:tcPr>
                </a:tc>
                <a:tc gridSpan="32">
                  <a:txBody>
                    <a:bodyPr/>
                    <a:lstStyle/>
                    <a:p>
                      <a:endParaRPr lang="de-DE" sz="1000" dirty="0"/>
                    </a:p>
                  </a:txBody>
                  <a:tcPr marL="18625" marR="18625" marT="9313" marB="9313" anchor="ctr">
                    <a:lnL>
                      <a:noFill/>
                    </a:lnL>
                    <a:lnR>
                      <a:noFill/>
                    </a:lnR>
                    <a:lnT>
                      <a:noFill/>
                    </a:lnT>
                    <a:lnB>
                      <a:noFill/>
                    </a:lnB>
                    <a:solidFill>
                      <a:srgbClr val="E0E0E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22"/>
                  </a:ext>
                </a:extLst>
              </a:tr>
              <a:tr h="159249">
                <a:tc gridSpan="34">
                  <a:txBody>
                    <a:bodyPr/>
                    <a:lstStyle/>
                    <a:p>
                      <a:pPr algn="l"/>
                      <a:r>
                        <a:rPr lang="en-US" sz="1000" dirty="0"/>
                        <a:t>Reference: </a:t>
                      </a:r>
                      <a:r>
                        <a:rPr lang="en-US" sz="1000" dirty="0">
                          <a:hlinkClick r:id="rId23"/>
                        </a:rPr>
                        <a:t>"Production Statistics"</a:t>
                      </a:r>
                      <a:r>
                        <a:rPr lang="en-US" sz="1000" dirty="0"/>
                        <a:t>. </a:t>
                      </a:r>
                      <a:r>
                        <a:rPr lang="en-US" sz="1000" dirty="0">
                          <a:hlinkClick r:id="rId24" tooltip="Organisation Internationale des Constructeurs d'Automobiles"/>
                        </a:rPr>
                        <a:t>OICA</a:t>
                      </a:r>
                      <a:r>
                        <a:rPr lang="en-US" sz="1000" dirty="0"/>
                        <a:t>. Retrieved 2012-03-12.</a:t>
                      </a:r>
                    </a:p>
                  </a:txBody>
                  <a:tcPr marL="18625" marR="18625" marT="9313" marB="9313" anchor="ctr">
                    <a:lnL>
                      <a:noFill/>
                    </a:lnL>
                    <a:lnR>
                      <a:noFill/>
                    </a:lnR>
                    <a:lnT>
                      <a:noFill/>
                    </a:lnT>
                    <a:lnB>
                      <a:noFill/>
                    </a:lnB>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23"/>
                  </a:ext>
                </a:extLst>
              </a:tr>
            </a:tbl>
          </a:graphicData>
        </a:graphic>
      </p:graphicFrame>
      <p:pic>
        <p:nvPicPr>
          <p:cNvPr id="7169" name="Picture 1" descr="http://upload.wikimedia.org/wikipedia/commons/thumb/f/fa/Flag_of_the_People%27s_Republic_of_China.svg/22px-Flag_of_the_People%27s_Republic_of_China.svg.png"/>
          <p:cNvPicPr>
            <a:picLocks noChangeAspect="1" noChangeArrowheads="1"/>
          </p:cNvPicPr>
          <p:nvPr/>
        </p:nvPicPr>
        <p:blipFill>
          <a:blip r:embed="rId25"/>
          <a:srcRect/>
          <a:stretch>
            <a:fillRect/>
          </a:stretch>
        </p:blipFill>
        <p:spPr bwMode="auto">
          <a:xfrm>
            <a:off x="0" y="0"/>
            <a:ext cx="209550" cy="142875"/>
          </a:xfrm>
          <a:prstGeom prst="rect">
            <a:avLst/>
          </a:prstGeom>
          <a:noFill/>
        </p:spPr>
      </p:pic>
      <p:pic>
        <p:nvPicPr>
          <p:cNvPr id="7170" name="Picture 2" descr="http://upload.wikimedia.org/wikipedia/en/thumb/a/a4/Flag_of_the_United_States.svg/22px-Flag_of_the_United_States.svg.png"/>
          <p:cNvPicPr>
            <a:picLocks noChangeAspect="1" noChangeArrowheads="1"/>
          </p:cNvPicPr>
          <p:nvPr/>
        </p:nvPicPr>
        <p:blipFill>
          <a:blip r:embed="rId26"/>
          <a:srcRect/>
          <a:stretch>
            <a:fillRect/>
          </a:stretch>
        </p:blipFill>
        <p:spPr bwMode="auto">
          <a:xfrm>
            <a:off x="0" y="0"/>
            <a:ext cx="209550" cy="114300"/>
          </a:xfrm>
          <a:prstGeom prst="rect">
            <a:avLst/>
          </a:prstGeom>
          <a:noFill/>
        </p:spPr>
      </p:pic>
      <p:pic>
        <p:nvPicPr>
          <p:cNvPr id="7171" name="Picture 3" descr="http://upload.wikimedia.org/wikipedia/en/thumb/9/9e/Flag_of_Japan.svg/22px-Flag_of_Japan.svg.png"/>
          <p:cNvPicPr>
            <a:picLocks noChangeAspect="1" noChangeArrowheads="1"/>
          </p:cNvPicPr>
          <p:nvPr/>
        </p:nvPicPr>
        <p:blipFill>
          <a:blip r:embed="rId27"/>
          <a:srcRect/>
          <a:stretch>
            <a:fillRect/>
          </a:stretch>
        </p:blipFill>
        <p:spPr bwMode="auto">
          <a:xfrm>
            <a:off x="0" y="0"/>
            <a:ext cx="209550" cy="142875"/>
          </a:xfrm>
          <a:prstGeom prst="rect">
            <a:avLst/>
          </a:prstGeom>
          <a:noFill/>
        </p:spPr>
      </p:pic>
      <p:pic>
        <p:nvPicPr>
          <p:cNvPr id="7172" name="Picture 4" descr="http://upload.wikimedia.org/wikipedia/en/thumb/b/ba/Flag_of_Germany.svg/22px-Flag_of_Germany.svg.png"/>
          <p:cNvPicPr>
            <a:picLocks noChangeAspect="1" noChangeArrowheads="1"/>
          </p:cNvPicPr>
          <p:nvPr/>
        </p:nvPicPr>
        <p:blipFill>
          <a:blip r:embed="rId28"/>
          <a:srcRect/>
          <a:stretch>
            <a:fillRect/>
          </a:stretch>
        </p:blipFill>
        <p:spPr bwMode="auto">
          <a:xfrm>
            <a:off x="0" y="0"/>
            <a:ext cx="209550" cy="123825"/>
          </a:xfrm>
          <a:prstGeom prst="rect">
            <a:avLst/>
          </a:prstGeom>
          <a:noFill/>
        </p:spPr>
      </p:pic>
      <p:pic>
        <p:nvPicPr>
          <p:cNvPr id="7173" name="Picture 5" descr="http://upload.wikimedia.org/wikipedia/commons/thumb/0/09/Flag_of_South_Korea.svg/22px-Flag_of_South_Korea.svg.png"/>
          <p:cNvPicPr>
            <a:picLocks noChangeAspect="1" noChangeArrowheads="1"/>
          </p:cNvPicPr>
          <p:nvPr/>
        </p:nvPicPr>
        <p:blipFill>
          <a:blip r:embed="rId29"/>
          <a:srcRect/>
          <a:stretch>
            <a:fillRect/>
          </a:stretch>
        </p:blipFill>
        <p:spPr bwMode="auto">
          <a:xfrm>
            <a:off x="0" y="0"/>
            <a:ext cx="209550" cy="142875"/>
          </a:xfrm>
          <a:prstGeom prst="rect">
            <a:avLst/>
          </a:prstGeom>
          <a:noFill/>
        </p:spPr>
      </p:pic>
      <p:pic>
        <p:nvPicPr>
          <p:cNvPr id="7174" name="Picture 6" descr="http://upload.wikimedia.org/wikipedia/en/thumb/4/41/Flag_of_India.svg/22px-Flag_of_India.svg.png"/>
          <p:cNvPicPr>
            <a:picLocks noChangeAspect="1" noChangeArrowheads="1"/>
          </p:cNvPicPr>
          <p:nvPr/>
        </p:nvPicPr>
        <p:blipFill>
          <a:blip r:embed="rId30"/>
          <a:srcRect/>
          <a:stretch>
            <a:fillRect/>
          </a:stretch>
        </p:blipFill>
        <p:spPr bwMode="auto">
          <a:xfrm>
            <a:off x="0" y="0"/>
            <a:ext cx="209550" cy="142875"/>
          </a:xfrm>
          <a:prstGeom prst="rect">
            <a:avLst/>
          </a:prstGeom>
          <a:noFill/>
        </p:spPr>
      </p:pic>
      <p:pic>
        <p:nvPicPr>
          <p:cNvPr id="7175" name="Picture 7" descr="http://upload.wikimedia.org/wikipedia/en/thumb/0/05/Flag_of_Brazil.svg/22px-Flag_of_Brazil.svg.png"/>
          <p:cNvPicPr>
            <a:picLocks noChangeAspect="1" noChangeArrowheads="1"/>
          </p:cNvPicPr>
          <p:nvPr/>
        </p:nvPicPr>
        <p:blipFill>
          <a:blip r:embed="rId31"/>
          <a:srcRect/>
          <a:stretch>
            <a:fillRect/>
          </a:stretch>
        </p:blipFill>
        <p:spPr bwMode="auto">
          <a:xfrm>
            <a:off x="0" y="0"/>
            <a:ext cx="209550" cy="142875"/>
          </a:xfrm>
          <a:prstGeom prst="rect">
            <a:avLst/>
          </a:prstGeom>
          <a:noFill/>
        </p:spPr>
      </p:pic>
      <p:pic>
        <p:nvPicPr>
          <p:cNvPr id="7176" name="Picture 8" descr="http://upload.wikimedia.org/wikipedia/commons/thumb/f/fc/Flag_of_Mexico.svg/22px-Flag_of_Mexico.svg.png"/>
          <p:cNvPicPr>
            <a:picLocks noChangeAspect="1" noChangeArrowheads="1"/>
          </p:cNvPicPr>
          <p:nvPr/>
        </p:nvPicPr>
        <p:blipFill>
          <a:blip r:embed="rId32"/>
          <a:srcRect/>
          <a:stretch>
            <a:fillRect/>
          </a:stretch>
        </p:blipFill>
        <p:spPr bwMode="auto">
          <a:xfrm>
            <a:off x="0" y="0"/>
            <a:ext cx="209550" cy="123825"/>
          </a:xfrm>
          <a:prstGeom prst="rect">
            <a:avLst/>
          </a:prstGeom>
          <a:noFill/>
        </p:spPr>
      </p:pic>
      <p:pic>
        <p:nvPicPr>
          <p:cNvPr id="7177" name="Picture 9" descr="http://upload.wikimedia.org/wikipedia/en/thumb/9/9a/Flag_of_Spain.svg/22px-Flag_of_Spain.svg.png"/>
          <p:cNvPicPr>
            <a:picLocks noChangeAspect="1" noChangeArrowheads="1"/>
          </p:cNvPicPr>
          <p:nvPr/>
        </p:nvPicPr>
        <p:blipFill>
          <a:blip r:embed="rId33"/>
          <a:srcRect/>
          <a:stretch>
            <a:fillRect/>
          </a:stretch>
        </p:blipFill>
        <p:spPr bwMode="auto">
          <a:xfrm>
            <a:off x="0" y="0"/>
            <a:ext cx="209550" cy="142875"/>
          </a:xfrm>
          <a:prstGeom prst="rect">
            <a:avLst/>
          </a:prstGeom>
          <a:noFill/>
        </p:spPr>
      </p:pic>
      <p:pic>
        <p:nvPicPr>
          <p:cNvPr id="7178" name="Picture 10" descr="http://upload.wikimedia.org/wikipedia/en/thumb/c/c3/Flag_of_France.svg/22px-Flag_of_France.svg.png"/>
          <p:cNvPicPr>
            <a:picLocks noChangeAspect="1" noChangeArrowheads="1"/>
          </p:cNvPicPr>
          <p:nvPr/>
        </p:nvPicPr>
        <p:blipFill>
          <a:blip r:embed="rId34"/>
          <a:srcRect/>
          <a:stretch>
            <a:fillRect/>
          </a:stretch>
        </p:blipFill>
        <p:spPr bwMode="auto">
          <a:xfrm>
            <a:off x="0" y="0"/>
            <a:ext cx="209550" cy="142875"/>
          </a:xfrm>
          <a:prstGeom prst="rect">
            <a:avLst/>
          </a:prstGeom>
          <a:noFill/>
        </p:spPr>
      </p:pic>
      <p:pic>
        <p:nvPicPr>
          <p:cNvPr id="7179" name="Picture 11" descr="http://upload.wikimedia.org/wikipedia/en/thumb/c/cf/Flag_of_Canada.svg/22px-Flag_of_Canada.svg.png"/>
          <p:cNvPicPr>
            <a:picLocks noChangeAspect="1" noChangeArrowheads="1"/>
          </p:cNvPicPr>
          <p:nvPr/>
        </p:nvPicPr>
        <p:blipFill>
          <a:blip r:embed="rId35"/>
          <a:srcRect/>
          <a:stretch>
            <a:fillRect/>
          </a:stretch>
        </p:blipFill>
        <p:spPr bwMode="auto">
          <a:xfrm>
            <a:off x="0" y="0"/>
            <a:ext cx="209550" cy="104775"/>
          </a:xfrm>
          <a:prstGeom prst="rect">
            <a:avLst/>
          </a:prstGeom>
          <a:noFill/>
        </p:spPr>
      </p:pic>
      <p:pic>
        <p:nvPicPr>
          <p:cNvPr id="7180" name="Picture 12" descr="http://upload.wikimedia.org/wikipedia/en/thumb/f/f3/Flag_of_Russia.svg/22px-Flag_of_Russia.svg.png"/>
          <p:cNvPicPr>
            <a:picLocks noChangeAspect="1" noChangeArrowheads="1"/>
          </p:cNvPicPr>
          <p:nvPr/>
        </p:nvPicPr>
        <p:blipFill>
          <a:blip r:embed="rId36"/>
          <a:srcRect/>
          <a:stretch>
            <a:fillRect/>
          </a:stretch>
        </p:blipFill>
        <p:spPr bwMode="auto">
          <a:xfrm>
            <a:off x="0" y="0"/>
            <a:ext cx="209550" cy="142875"/>
          </a:xfrm>
          <a:prstGeom prst="rect">
            <a:avLst/>
          </a:prstGeom>
          <a:noFill/>
        </p:spPr>
      </p:pic>
      <p:pic>
        <p:nvPicPr>
          <p:cNvPr id="7181" name="Picture 13" descr="http://upload.wikimedia.org/wikipedia/commons/thumb/c/ca/Flag_of_Iran.svg/22px-Flag_of_Iran.svg.png"/>
          <p:cNvPicPr>
            <a:picLocks noChangeAspect="1" noChangeArrowheads="1"/>
          </p:cNvPicPr>
          <p:nvPr/>
        </p:nvPicPr>
        <p:blipFill>
          <a:blip r:embed="rId37"/>
          <a:srcRect/>
          <a:stretch>
            <a:fillRect/>
          </a:stretch>
        </p:blipFill>
        <p:spPr bwMode="auto">
          <a:xfrm>
            <a:off x="0" y="0"/>
            <a:ext cx="209550" cy="123825"/>
          </a:xfrm>
          <a:prstGeom prst="rect">
            <a:avLst/>
          </a:prstGeom>
          <a:noFill/>
        </p:spPr>
      </p:pic>
      <p:pic>
        <p:nvPicPr>
          <p:cNvPr id="7182" name="Picture 14" descr="http://upload.wikimedia.org/wikipedia/commons/thumb/a/a9/Flag_of_Thailand.svg/22px-Flag_of_Thailand.svg.png"/>
          <p:cNvPicPr>
            <a:picLocks noChangeAspect="1" noChangeArrowheads="1"/>
          </p:cNvPicPr>
          <p:nvPr/>
        </p:nvPicPr>
        <p:blipFill>
          <a:blip r:embed="rId38"/>
          <a:srcRect/>
          <a:stretch>
            <a:fillRect/>
          </a:stretch>
        </p:blipFill>
        <p:spPr bwMode="auto">
          <a:xfrm>
            <a:off x="0" y="0"/>
            <a:ext cx="209550" cy="142875"/>
          </a:xfrm>
          <a:prstGeom prst="rect">
            <a:avLst/>
          </a:prstGeom>
          <a:noFill/>
        </p:spPr>
      </p:pic>
      <p:pic>
        <p:nvPicPr>
          <p:cNvPr id="7183" name="Picture 15" descr="http://upload.wikimedia.org/wikipedia/en/thumb/a/ae/Flag_of_the_United_Kingdom.svg/22px-Flag_of_the_United_Kingdom.svg.png"/>
          <p:cNvPicPr>
            <a:picLocks noChangeAspect="1" noChangeArrowheads="1"/>
          </p:cNvPicPr>
          <p:nvPr/>
        </p:nvPicPr>
        <p:blipFill>
          <a:blip r:embed="rId39"/>
          <a:srcRect/>
          <a:stretch>
            <a:fillRect/>
          </a:stretch>
        </p:blipFill>
        <p:spPr bwMode="auto">
          <a:xfrm>
            <a:off x="0" y="0"/>
            <a:ext cx="209550" cy="104775"/>
          </a:xfrm>
          <a:prstGeom prst="rect">
            <a:avLst/>
          </a:prstGeom>
          <a:noFill/>
        </p:spPr>
      </p:pic>
      <p:pic>
        <p:nvPicPr>
          <p:cNvPr id="7184" name="Picture 16" descr="http://upload.wikimedia.org/wikipedia/commons/thumb/c/cb/Flag_of_the_Czech_Republic.svg/22px-Flag_of_the_Czech_Republic.svg.png"/>
          <p:cNvPicPr>
            <a:picLocks noChangeAspect="1" noChangeArrowheads="1"/>
          </p:cNvPicPr>
          <p:nvPr/>
        </p:nvPicPr>
        <p:blipFill>
          <a:blip r:embed="rId40"/>
          <a:srcRect/>
          <a:stretch>
            <a:fillRect/>
          </a:stretch>
        </p:blipFill>
        <p:spPr bwMode="auto">
          <a:xfrm>
            <a:off x="0" y="0"/>
            <a:ext cx="209550" cy="142875"/>
          </a:xfrm>
          <a:prstGeom prst="rect">
            <a:avLst/>
          </a:prstGeom>
          <a:noFill/>
        </p:spPr>
      </p:pic>
      <p:pic>
        <p:nvPicPr>
          <p:cNvPr id="7185" name="Picture 17" descr="http://upload.wikimedia.org/wikipedia/commons/thumb/b/b4/Flag_of_Turkey.svg/22px-Flag_of_Turkey.svg.png"/>
          <p:cNvPicPr>
            <a:picLocks noChangeAspect="1" noChangeArrowheads="1"/>
          </p:cNvPicPr>
          <p:nvPr/>
        </p:nvPicPr>
        <p:blipFill>
          <a:blip r:embed="rId41"/>
          <a:srcRect/>
          <a:stretch>
            <a:fillRect/>
          </a:stretch>
        </p:blipFill>
        <p:spPr bwMode="auto">
          <a:xfrm>
            <a:off x="0" y="0"/>
            <a:ext cx="209550" cy="142875"/>
          </a:xfrm>
          <a:prstGeom prst="rect">
            <a:avLst/>
          </a:prstGeom>
          <a:noFill/>
        </p:spPr>
      </p:pic>
      <p:pic>
        <p:nvPicPr>
          <p:cNvPr id="7186" name="Picture 18" descr="http://upload.wikimedia.org/wikipedia/commons/thumb/9/9f/Flag_of_Indonesia.svg/22px-Flag_of_Indonesia.svg.png"/>
          <p:cNvPicPr>
            <a:picLocks noChangeAspect="1" noChangeArrowheads="1"/>
          </p:cNvPicPr>
          <p:nvPr/>
        </p:nvPicPr>
        <p:blipFill>
          <a:blip r:embed="rId42"/>
          <a:srcRect/>
          <a:stretch>
            <a:fillRect/>
          </a:stretch>
        </p:blipFill>
        <p:spPr bwMode="auto">
          <a:xfrm>
            <a:off x="0" y="0"/>
            <a:ext cx="209550" cy="142875"/>
          </a:xfrm>
          <a:prstGeom prst="rect">
            <a:avLst/>
          </a:prstGeom>
          <a:noFill/>
        </p:spPr>
      </p:pic>
      <p:pic>
        <p:nvPicPr>
          <p:cNvPr id="7187" name="Picture 19" descr="http://upload.wikimedia.org/wikipedia/en/thumb/1/12/Flag_of_Poland.svg/22px-Flag_of_Poland.svg.png"/>
          <p:cNvPicPr>
            <a:picLocks noChangeAspect="1" noChangeArrowheads="1"/>
          </p:cNvPicPr>
          <p:nvPr/>
        </p:nvPicPr>
        <p:blipFill>
          <a:blip r:embed="rId43"/>
          <a:srcRect/>
          <a:stretch>
            <a:fillRect/>
          </a:stretch>
        </p:blipFill>
        <p:spPr bwMode="auto">
          <a:xfrm>
            <a:off x="0" y="0"/>
            <a:ext cx="209550" cy="133350"/>
          </a:xfrm>
          <a:prstGeom prst="rect">
            <a:avLst/>
          </a:prstGeom>
          <a:noFill/>
        </p:spPr>
      </p:pic>
      <p:pic>
        <p:nvPicPr>
          <p:cNvPr id="7188" name="Picture 20" descr="http://upload.wikimedia.org/wikipedia/commons/thumb/1/1a/Flag_of_Argentina.svg/22px-Flag_of_Argentina.svg.png"/>
          <p:cNvPicPr>
            <a:picLocks noChangeAspect="1" noChangeArrowheads="1"/>
          </p:cNvPicPr>
          <p:nvPr/>
        </p:nvPicPr>
        <p:blipFill>
          <a:blip r:embed="rId44"/>
          <a:srcRect/>
          <a:stretch>
            <a:fillRect/>
          </a:stretch>
        </p:blipFill>
        <p:spPr bwMode="auto">
          <a:xfrm>
            <a:off x="0" y="0"/>
            <a:ext cx="209550" cy="133350"/>
          </a:xfrm>
          <a:prstGeom prst="rect">
            <a:avLst/>
          </a:prstGeom>
          <a:noFill/>
        </p:spPr>
      </p:pic>
      <p:pic>
        <p:nvPicPr>
          <p:cNvPr id="7189" name="Picture 21" descr="http://upload.wikimedia.org/wikipedia/en/thumb/0/03/Flag_of_Italy.svg/22px-Flag_of_Italy.svg.png"/>
          <p:cNvPicPr>
            <a:picLocks noChangeAspect="1" noChangeArrowheads="1"/>
          </p:cNvPicPr>
          <p:nvPr/>
        </p:nvPicPr>
        <p:blipFill>
          <a:blip r:embed="rId45"/>
          <a:srcRect/>
          <a:stretch>
            <a:fillRect/>
          </a:stretch>
        </p:blipFill>
        <p:spPr bwMode="auto">
          <a:xfrm>
            <a:off x="0" y="0"/>
            <a:ext cx="209550" cy="142875"/>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7158" y="142852"/>
            <a:ext cx="8229600" cy="785818"/>
          </a:xfrm>
        </p:spPr>
        <p:txBody>
          <a:bodyPr/>
          <a:lstStyle/>
          <a:p>
            <a:r>
              <a:rPr lang="de-DE" dirty="0"/>
              <a:t>The </a:t>
            </a:r>
            <a:r>
              <a:rPr lang="de-DE" dirty="0" err="1"/>
              <a:t>biggest</a:t>
            </a:r>
            <a:r>
              <a:rPr lang="de-DE" dirty="0"/>
              <a:t> automobile </a:t>
            </a:r>
            <a:r>
              <a:rPr lang="de-DE" dirty="0" err="1"/>
              <a:t>markets</a:t>
            </a:r>
            <a:endParaRPr lang="de-DE" dirty="0"/>
          </a:p>
        </p:txBody>
      </p:sp>
      <p:sp>
        <p:nvSpPr>
          <p:cNvPr id="5" name="Rechteck 4"/>
          <p:cNvSpPr/>
          <p:nvPr/>
        </p:nvSpPr>
        <p:spPr>
          <a:xfrm>
            <a:off x="214282" y="1285860"/>
            <a:ext cx="8929718" cy="5909310"/>
          </a:xfrm>
          <a:prstGeom prst="rect">
            <a:avLst/>
          </a:prstGeom>
        </p:spPr>
        <p:txBody>
          <a:bodyPr wrap="square">
            <a:spAutoFit/>
          </a:bodyPr>
          <a:lstStyle/>
          <a:p>
            <a:r>
              <a:rPr lang="de-DE" dirty="0"/>
              <a:t>Pos Market     2011                                                   NCPT /10                         2010    Pos M </a:t>
            </a:r>
          </a:p>
          <a:p>
            <a:r>
              <a:rPr lang="de-DE" dirty="0"/>
              <a:t>1.China (e) 		18,900,000 	14    5% 		18,000,000  1 </a:t>
            </a:r>
          </a:p>
          <a:p>
            <a:r>
              <a:rPr lang="de-DE" dirty="0"/>
              <a:t>2 USA 			12,778,171 	41   10%    	11,588,783   2 </a:t>
            </a:r>
          </a:p>
          <a:p>
            <a:r>
              <a:rPr lang="de-DE" dirty="0"/>
              <a:t>3 Japan (incl. </a:t>
            </a:r>
            <a:r>
              <a:rPr lang="de-DE" dirty="0" err="1"/>
              <a:t>Kei</a:t>
            </a:r>
            <a:r>
              <a:rPr lang="de-DE" dirty="0"/>
              <a:t> </a:t>
            </a:r>
            <a:r>
              <a:rPr lang="de-DE" dirty="0" err="1"/>
              <a:t>cars</a:t>
            </a:r>
            <a:r>
              <a:rPr lang="de-DE" dirty="0"/>
              <a:t>) 	4,416,077 3	   5 -14% 		5,138,218     3 </a:t>
            </a:r>
          </a:p>
          <a:p>
            <a:r>
              <a:rPr lang="de-DE" dirty="0"/>
              <a:t>4 </a:t>
            </a:r>
            <a:r>
              <a:rPr lang="de-DE" dirty="0" err="1"/>
              <a:t>Brazil</a:t>
            </a:r>
            <a:r>
              <a:rPr lang="de-DE" dirty="0"/>
              <a:t> 			3,425,596 	18    3% 		3,328,950     4 </a:t>
            </a:r>
          </a:p>
          <a:p>
            <a:r>
              <a:rPr lang="de-DE" dirty="0"/>
              <a:t>5 Germany 		3,173,634 	39    9% 		2,916,260     5 </a:t>
            </a:r>
          </a:p>
          <a:p>
            <a:r>
              <a:rPr lang="de-DE" dirty="0"/>
              <a:t>6 </a:t>
            </a:r>
            <a:r>
              <a:rPr lang="de-DE" dirty="0" err="1"/>
              <a:t>Russia</a:t>
            </a:r>
            <a:r>
              <a:rPr lang="de-DE" dirty="0"/>
              <a:t> 			2,653,408 	19   39%                    1,912,794    10 </a:t>
            </a:r>
          </a:p>
          <a:p>
            <a:r>
              <a:rPr lang="de-DE" dirty="0"/>
              <a:t>7 </a:t>
            </a:r>
            <a:r>
              <a:rPr lang="de-DE" dirty="0" err="1"/>
              <a:t>India</a:t>
            </a:r>
            <a:r>
              <a:rPr lang="de-DE" dirty="0"/>
              <a:t> 			2,309,874 	2     12% 		2,062,000     7</a:t>
            </a:r>
          </a:p>
          <a:p>
            <a:r>
              <a:rPr lang="de-DE" dirty="0"/>
              <a:t> 8 France 			2,204,065 	34 - 2% 		2,251,736     6 </a:t>
            </a:r>
          </a:p>
          <a:p>
            <a:r>
              <a:rPr lang="de-DE" dirty="0"/>
              <a:t>9 UK 			1,941,253 	31   4% 		2,030,846      8 </a:t>
            </a:r>
          </a:p>
          <a:p>
            <a:r>
              <a:rPr lang="de-DE" dirty="0"/>
              <a:t>10 </a:t>
            </a:r>
            <a:r>
              <a:rPr lang="de-DE" dirty="0" err="1"/>
              <a:t>Italy</a:t>
            </a:r>
            <a:r>
              <a:rPr lang="de-DE" dirty="0"/>
              <a:t> 			1,757,649 	29 -11% 		1,974,026      9 </a:t>
            </a:r>
          </a:p>
          <a:p>
            <a:r>
              <a:rPr lang="de-DE" dirty="0"/>
              <a:t>11 South Korea 		1,589,119 	33 -1% 		1,600,000     11 </a:t>
            </a:r>
          </a:p>
          <a:p>
            <a:r>
              <a:rPr lang="de-DE" dirty="0"/>
              <a:t>12 Canada 		1,581,733 	46 2% 		1,554,700     12 </a:t>
            </a:r>
          </a:p>
          <a:p>
            <a:r>
              <a:rPr lang="de-DE" dirty="0"/>
              <a:t>13 Iran (e) 		1,414,000 	19  6% 		1,331,000     13 </a:t>
            </a:r>
          </a:p>
          <a:p>
            <a:r>
              <a:rPr lang="de-DE" dirty="0"/>
              <a:t>14 </a:t>
            </a:r>
            <a:r>
              <a:rPr lang="de-DE" dirty="0" err="1"/>
              <a:t>Australia</a:t>
            </a:r>
            <a:r>
              <a:rPr lang="de-DE" dirty="0"/>
              <a:t> 		1,008,437                  44 -3% 		1,035,574     14 </a:t>
            </a:r>
          </a:p>
          <a:p>
            <a:r>
              <a:rPr lang="de-DE" dirty="0"/>
              <a:t>15 Mexico 		    905,888 	   8 10% 		    820,406     16 </a:t>
            </a:r>
          </a:p>
          <a:p>
            <a:r>
              <a:rPr lang="de-DE" dirty="0"/>
              <a:t>16 </a:t>
            </a:r>
            <a:r>
              <a:rPr lang="de-DE" dirty="0" err="1"/>
              <a:t>Indonesia</a:t>
            </a:r>
            <a:r>
              <a:rPr lang="de-DE" dirty="0"/>
              <a:t> 		    894,180 	   4 17% 		     764,710    18 </a:t>
            </a:r>
          </a:p>
          <a:p>
            <a:r>
              <a:rPr lang="de-DE" dirty="0"/>
              <a:t>17 Turkey 		    864,439                  12 14%                         760,913     19 </a:t>
            </a:r>
          </a:p>
          <a:p>
            <a:r>
              <a:rPr lang="de-DE" dirty="0"/>
              <a:t>18 </a:t>
            </a:r>
            <a:r>
              <a:rPr lang="de-DE" dirty="0" err="1"/>
              <a:t>Argentina</a:t>
            </a:r>
            <a:r>
              <a:rPr lang="de-DE" dirty="0"/>
              <a:t> 		    857,983                  21 29%                         662,591     20 </a:t>
            </a:r>
          </a:p>
          <a:p>
            <a:r>
              <a:rPr lang="de-DE" dirty="0"/>
              <a:t>19 Spain 			    809,948                 18 -18%                        982,015      15 20 Thailand 792,000 11 -1% 800,000 17</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Last </a:t>
            </a:r>
            <a:r>
              <a:rPr lang="de-DE" dirty="0" err="1"/>
              <a:t>numbers</a:t>
            </a:r>
            <a:endParaRPr lang="de-DE" dirty="0"/>
          </a:p>
        </p:txBody>
      </p:sp>
      <p:sp>
        <p:nvSpPr>
          <p:cNvPr id="3" name="Inhaltsplatzhalter 2"/>
          <p:cNvSpPr>
            <a:spLocks noGrp="1"/>
          </p:cNvSpPr>
          <p:nvPr>
            <p:ph idx="1"/>
          </p:nvPr>
        </p:nvSpPr>
        <p:spPr/>
        <p:txBody>
          <a:bodyPr/>
          <a:lstStyle/>
          <a:p>
            <a:r>
              <a:rPr lang="de-DE" dirty="0">
                <a:hlinkClick r:id="rId2"/>
              </a:rPr>
              <a:t>http://www.statista.com/statistics/416036/largest-automobile-markets-worldwide-based-on-new-car-registrations/</a:t>
            </a:r>
            <a:endParaRPr lang="de-DE" dirty="0"/>
          </a:p>
        </p:txBody>
      </p:sp>
    </p:spTree>
    <p:extLst>
      <p:ext uri="{BB962C8B-B14F-4D97-AF65-F5344CB8AC3E}">
        <p14:creationId xmlns:p14="http://schemas.microsoft.com/office/powerpoint/2010/main" val="1899987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939784"/>
          </a:xfrm>
        </p:spPr>
        <p:txBody>
          <a:bodyPr>
            <a:normAutofit fontScale="90000"/>
          </a:bodyPr>
          <a:lstStyle/>
          <a:p>
            <a:r>
              <a:rPr lang="de-DE" dirty="0" err="1"/>
              <a:t>Many</a:t>
            </a:r>
            <a:r>
              <a:rPr lang="de-DE" dirty="0"/>
              <a:t> </a:t>
            </a:r>
            <a:r>
              <a:rPr lang="de-DE" dirty="0" err="1"/>
              <a:t>cars</a:t>
            </a:r>
            <a:r>
              <a:rPr lang="de-DE" dirty="0"/>
              <a:t> </a:t>
            </a:r>
            <a:r>
              <a:rPr lang="de-DE" dirty="0" err="1"/>
              <a:t>are</a:t>
            </a:r>
            <a:r>
              <a:rPr lang="de-DE" dirty="0"/>
              <a:t> international „</a:t>
            </a:r>
            <a:r>
              <a:rPr lang="de-DE" dirty="0" err="1"/>
              <a:t>hybrids</a:t>
            </a:r>
            <a:r>
              <a:rPr lang="de-DE" dirty="0"/>
              <a:t>“</a:t>
            </a:r>
          </a:p>
        </p:txBody>
      </p:sp>
      <p:sp>
        <p:nvSpPr>
          <p:cNvPr id="3" name="Inhaltsplatzhalter 2"/>
          <p:cNvSpPr>
            <a:spLocks noGrp="1"/>
          </p:cNvSpPr>
          <p:nvPr>
            <p:ph idx="1"/>
          </p:nvPr>
        </p:nvSpPr>
        <p:spPr>
          <a:xfrm>
            <a:off x="457200" y="1285860"/>
            <a:ext cx="8229600" cy="4840303"/>
          </a:xfrm>
        </p:spPr>
        <p:txBody>
          <a:bodyPr>
            <a:normAutofit/>
          </a:bodyPr>
          <a:lstStyle/>
          <a:p>
            <a:r>
              <a:rPr lang="de-DE" dirty="0">
                <a:hlinkClick r:id="rId2"/>
              </a:rPr>
              <a:t>http://www.nytimes.com/interactive/2009/06/19/automobiles/20090619-auto-plants-4.html</a:t>
            </a:r>
            <a:endParaRPr lang="de-DE" dirty="0"/>
          </a:p>
          <a:p>
            <a:endParaRPr lang="de-DE" dirty="0"/>
          </a:p>
          <a:p>
            <a:r>
              <a:rPr lang="de-DE" dirty="0" err="1"/>
              <a:t>Their</a:t>
            </a:r>
            <a:r>
              <a:rPr lang="de-DE" dirty="0"/>
              <a:t> </a:t>
            </a:r>
            <a:r>
              <a:rPr lang="de-DE" dirty="0" err="1"/>
              <a:t>parts</a:t>
            </a:r>
            <a:r>
              <a:rPr lang="de-DE" dirty="0"/>
              <a:t> </a:t>
            </a:r>
            <a:r>
              <a:rPr lang="de-DE" dirty="0" err="1"/>
              <a:t>are</a:t>
            </a:r>
            <a:r>
              <a:rPr lang="de-DE" dirty="0"/>
              <a:t> </a:t>
            </a:r>
            <a:r>
              <a:rPr lang="de-DE" dirty="0" err="1"/>
              <a:t>produced</a:t>
            </a:r>
            <a:r>
              <a:rPr lang="de-DE" dirty="0"/>
              <a:t>, </a:t>
            </a:r>
            <a:r>
              <a:rPr lang="de-DE" dirty="0" err="1"/>
              <a:t>assembled</a:t>
            </a:r>
            <a:r>
              <a:rPr lang="de-DE" dirty="0"/>
              <a:t> in different </a:t>
            </a:r>
            <a:r>
              <a:rPr lang="de-DE" dirty="0" err="1"/>
              <a:t>places</a:t>
            </a:r>
            <a:r>
              <a:rPr lang="de-DE" dirty="0"/>
              <a:t> </a:t>
            </a:r>
            <a:r>
              <a:rPr lang="de-DE" dirty="0" err="1"/>
              <a:t>and</a:t>
            </a:r>
            <a:r>
              <a:rPr lang="de-DE" dirty="0"/>
              <a:t> </a:t>
            </a:r>
            <a:r>
              <a:rPr lang="de-DE" dirty="0" err="1"/>
              <a:t>again</a:t>
            </a:r>
            <a:r>
              <a:rPr lang="de-DE" dirty="0"/>
              <a:t> </a:t>
            </a:r>
            <a:r>
              <a:rPr lang="de-DE" dirty="0" err="1"/>
              <a:t>the</a:t>
            </a:r>
            <a:r>
              <a:rPr lang="de-DE" dirty="0"/>
              <a:t> </a:t>
            </a:r>
            <a:r>
              <a:rPr lang="de-DE" dirty="0" err="1"/>
              <a:t>car</a:t>
            </a:r>
            <a:r>
              <a:rPr lang="de-DE" dirty="0"/>
              <a:t> </a:t>
            </a:r>
            <a:r>
              <a:rPr lang="de-DE" dirty="0" err="1"/>
              <a:t>itself</a:t>
            </a:r>
            <a:r>
              <a:rPr lang="de-DE" dirty="0"/>
              <a:t> in </a:t>
            </a:r>
            <a:r>
              <a:rPr lang="de-DE" dirty="0" err="1"/>
              <a:t>other</a:t>
            </a:r>
            <a:r>
              <a:rPr lang="de-DE" dirty="0"/>
              <a:t> </a:t>
            </a:r>
            <a:r>
              <a:rPr lang="de-DE" dirty="0" err="1"/>
              <a:t>factories</a:t>
            </a:r>
            <a:r>
              <a:rPr lang="de-DE" dirty="0"/>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0034" y="285728"/>
            <a:ext cx="8229600" cy="1143000"/>
          </a:xfrm>
        </p:spPr>
        <p:txBody>
          <a:bodyPr/>
          <a:lstStyle/>
          <a:p>
            <a:endParaRPr lang="de-DE"/>
          </a:p>
        </p:txBody>
      </p:sp>
      <p:pic>
        <p:nvPicPr>
          <p:cNvPr id="1026" name="Picture 2" descr="H:\Dokumente und Einstellungen\Ivan\Eigene Dateien\Eigene Bilder\Bild\Bild 059.jpg"/>
          <p:cNvPicPr>
            <a:picLocks noChangeAspect="1" noChangeArrowheads="1"/>
          </p:cNvPicPr>
          <p:nvPr/>
        </p:nvPicPr>
        <p:blipFill>
          <a:blip r:embed="rId2"/>
          <a:srcRect/>
          <a:stretch>
            <a:fillRect/>
          </a:stretch>
        </p:blipFill>
        <p:spPr bwMode="auto">
          <a:xfrm>
            <a:off x="428596" y="501081"/>
            <a:ext cx="4429156" cy="6356919"/>
          </a:xfrm>
          <a:prstGeom prst="rect">
            <a:avLst/>
          </a:prstGeom>
          <a:noFill/>
        </p:spPr>
      </p:pic>
      <p:sp>
        <p:nvSpPr>
          <p:cNvPr id="5" name="Rechteck 4"/>
          <p:cNvSpPr/>
          <p:nvPr/>
        </p:nvSpPr>
        <p:spPr>
          <a:xfrm>
            <a:off x="357158" y="285728"/>
            <a:ext cx="8358246" cy="12858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a:t> </a:t>
            </a:r>
            <a:r>
              <a:rPr lang="de-DE" sz="3600" dirty="0">
                <a:solidFill>
                  <a:schemeClr val="tx1"/>
                </a:solidFill>
              </a:rPr>
              <a:t>The US automobile </a:t>
            </a:r>
            <a:r>
              <a:rPr lang="de-DE" sz="3600" dirty="0" err="1">
                <a:solidFill>
                  <a:schemeClr val="tx1"/>
                </a:solidFill>
              </a:rPr>
              <a:t>market</a:t>
            </a:r>
            <a:r>
              <a:rPr lang="de-DE" sz="3600" dirty="0">
                <a:solidFill>
                  <a:schemeClr val="tx1"/>
                </a:solidFill>
              </a:rPr>
              <a:t> (%)</a:t>
            </a:r>
            <a:endParaRPr lang="de-DE" sz="3600" dirty="0"/>
          </a:p>
        </p:txBody>
      </p:sp>
      <p:sp>
        <p:nvSpPr>
          <p:cNvPr id="6" name="Rechteck 5"/>
          <p:cNvSpPr/>
          <p:nvPr/>
        </p:nvSpPr>
        <p:spPr>
          <a:xfrm>
            <a:off x="0" y="6143644"/>
            <a:ext cx="9144000" cy="5715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p:cNvSpPr txBox="1"/>
          <p:nvPr/>
        </p:nvSpPr>
        <p:spPr>
          <a:xfrm>
            <a:off x="5072066" y="1571612"/>
            <a:ext cx="3286148" cy="1477328"/>
          </a:xfrm>
          <a:prstGeom prst="rect">
            <a:avLst/>
          </a:prstGeom>
          <a:noFill/>
        </p:spPr>
        <p:txBody>
          <a:bodyPr wrap="square" rtlCol="0">
            <a:spAutoFit/>
          </a:bodyPr>
          <a:lstStyle/>
          <a:p>
            <a:r>
              <a:rPr lang="de-DE" dirty="0"/>
              <a:t>The US </a:t>
            </a:r>
            <a:r>
              <a:rPr lang="de-DE" dirty="0" err="1"/>
              <a:t>companies</a:t>
            </a:r>
            <a:r>
              <a:rPr lang="de-DE" dirty="0"/>
              <a:t> </a:t>
            </a:r>
            <a:r>
              <a:rPr lang="de-DE" dirty="0" err="1"/>
              <a:t>have</a:t>
            </a:r>
            <a:r>
              <a:rPr lang="de-DE" dirty="0"/>
              <a:t> 47.8 % </a:t>
            </a:r>
            <a:r>
              <a:rPr lang="de-DE" dirty="0" err="1"/>
              <a:t>of</a:t>
            </a:r>
            <a:r>
              <a:rPr lang="de-DE" dirty="0"/>
              <a:t> </a:t>
            </a:r>
            <a:r>
              <a:rPr lang="de-DE" dirty="0" err="1"/>
              <a:t>the</a:t>
            </a:r>
            <a:r>
              <a:rPr lang="de-DE" dirty="0"/>
              <a:t> </a:t>
            </a:r>
            <a:r>
              <a:rPr lang="de-DE" dirty="0" err="1"/>
              <a:t>production</a:t>
            </a:r>
            <a:endParaRPr lang="de-DE" dirty="0"/>
          </a:p>
          <a:p>
            <a:endParaRPr lang="de-DE" dirty="0"/>
          </a:p>
          <a:p>
            <a:r>
              <a:rPr lang="de-DE" dirty="0"/>
              <a:t>The </a:t>
            </a:r>
            <a:r>
              <a:rPr lang="de-DE" dirty="0" err="1"/>
              <a:t>Japanese</a:t>
            </a:r>
            <a:r>
              <a:rPr lang="de-DE" dirty="0"/>
              <a:t> </a:t>
            </a:r>
            <a:r>
              <a:rPr lang="de-DE" dirty="0" err="1"/>
              <a:t>companies</a:t>
            </a:r>
            <a:r>
              <a:rPr lang="de-DE" dirty="0"/>
              <a:t> </a:t>
            </a:r>
          </a:p>
          <a:p>
            <a:endParaRPr lang="de-DE" dirty="0"/>
          </a:p>
        </p:txBody>
      </p:sp>
      <p:pic>
        <p:nvPicPr>
          <p:cNvPr id="11265" name="Picture 1" descr="http://4.bp.blogspot.com/-myx1mCVqtZ4/T6E3JinOdWI/AAAAAAAAUns/QpV1RxXdiG8/s1600/U.S._auto-brand-market-share-chart-April-2012.jpeg"/>
          <p:cNvPicPr>
            <a:picLocks noChangeAspect="1" noChangeArrowheads="1"/>
          </p:cNvPicPr>
          <p:nvPr/>
        </p:nvPicPr>
        <p:blipFill>
          <a:blip r:embed="rId3"/>
          <a:srcRect/>
          <a:stretch>
            <a:fillRect/>
          </a:stretch>
        </p:blipFill>
        <p:spPr bwMode="auto">
          <a:xfrm>
            <a:off x="0" y="0"/>
            <a:ext cx="8362950" cy="59817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World Automobile </a:t>
            </a:r>
            <a:r>
              <a:rPr lang="de-DE" dirty="0" err="1"/>
              <a:t>Production</a:t>
            </a:r>
            <a:r>
              <a:rPr lang="de-DE" dirty="0"/>
              <a:t> (%)</a:t>
            </a:r>
          </a:p>
        </p:txBody>
      </p:sp>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3292" y="1600200"/>
            <a:ext cx="6037416" cy="4525963"/>
          </a:xfrm>
        </p:spPr>
      </p:pic>
    </p:spTree>
    <p:extLst>
      <p:ext uri="{BB962C8B-B14F-4D97-AF65-F5344CB8AC3E}">
        <p14:creationId xmlns:p14="http://schemas.microsoft.com/office/powerpoint/2010/main" val="17928156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Automobile </a:t>
            </a:r>
            <a:r>
              <a:rPr lang="de-DE" dirty="0" err="1"/>
              <a:t>Production</a:t>
            </a:r>
            <a:r>
              <a:rPr lang="de-DE" dirty="0"/>
              <a:t> Worldwide</a:t>
            </a:r>
          </a:p>
        </p:txBody>
      </p:sp>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1600200"/>
            <a:ext cx="8352928" cy="4525963"/>
          </a:xfrm>
        </p:spPr>
      </p:pic>
    </p:spTree>
    <p:extLst>
      <p:ext uri="{BB962C8B-B14F-4D97-AF65-F5344CB8AC3E}">
        <p14:creationId xmlns:p14="http://schemas.microsoft.com/office/powerpoint/2010/main" val="922599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VW </a:t>
            </a:r>
            <a:r>
              <a:rPr lang="de-DE" dirty="0" err="1"/>
              <a:t>is</a:t>
            </a:r>
            <a:r>
              <a:rPr lang="de-DE" dirty="0"/>
              <a:t> </a:t>
            </a:r>
            <a:r>
              <a:rPr lang="de-DE" dirty="0" err="1"/>
              <a:t>really</a:t>
            </a:r>
            <a:r>
              <a:rPr lang="de-DE" dirty="0"/>
              <a:t> </a:t>
            </a:r>
            <a:r>
              <a:rPr lang="de-DE" dirty="0" err="1"/>
              <a:t>more</a:t>
            </a:r>
            <a:r>
              <a:rPr lang="de-DE" dirty="0"/>
              <a:t> </a:t>
            </a:r>
          </a:p>
        </p:txBody>
      </p:sp>
      <p:graphicFrame>
        <p:nvGraphicFramePr>
          <p:cNvPr id="4" name="Tabelle 3"/>
          <p:cNvGraphicFramePr>
            <a:graphicFrameLocks noGrp="1"/>
          </p:cNvGraphicFramePr>
          <p:nvPr/>
        </p:nvGraphicFramePr>
        <p:xfrm>
          <a:off x="428596" y="1246056"/>
          <a:ext cx="7929619" cy="4890797"/>
        </p:xfrm>
        <a:graphic>
          <a:graphicData uri="http://schemas.openxmlformats.org/drawingml/2006/table">
            <a:tbl>
              <a:tblPr/>
              <a:tblGrid>
                <a:gridCol w="854208">
                  <a:extLst>
                    <a:ext uri="{9D8B030D-6E8A-4147-A177-3AD203B41FA5}">
                      <a16:colId xmlns:a16="http://schemas.microsoft.com/office/drawing/2014/main" val="20000"/>
                    </a:ext>
                  </a:extLst>
                </a:gridCol>
                <a:gridCol w="854208">
                  <a:extLst>
                    <a:ext uri="{9D8B030D-6E8A-4147-A177-3AD203B41FA5}">
                      <a16:colId xmlns:a16="http://schemas.microsoft.com/office/drawing/2014/main" val="20001"/>
                    </a:ext>
                  </a:extLst>
                </a:gridCol>
                <a:gridCol w="854208">
                  <a:extLst>
                    <a:ext uri="{9D8B030D-6E8A-4147-A177-3AD203B41FA5}">
                      <a16:colId xmlns:a16="http://schemas.microsoft.com/office/drawing/2014/main" val="20002"/>
                    </a:ext>
                  </a:extLst>
                </a:gridCol>
                <a:gridCol w="854208">
                  <a:extLst>
                    <a:ext uri="{9D8B030D-6E8A-4147-A177-3AD203B41FA5}">
                      <a16:colId xmlns:a16="http://schemas.microsoft.com/office/drawing/2014/main" val="20003"/>
                    </a:ext>
                  </a:extLst>
                </a:gridCol>
                <a:gridCol w="4512787">
                  <a:extLst>
                    <a:ext uri="{9D8B030D-6E8A-4147-A177-3AD203B41FA5}">
                      <a16:colId xmlns:a16="http://schemas.microsoft.com/office/drawing/2014/main" val="20004"/>
                    </a:ext>
                  </a:extLst>
                </a:gridCol>
              </a:tblGrid>
              <a:tr h="183268">
                <a:tc gridSpan="5">
                  <a:txBody>
                    <a:bodyPr/>
                    <a:lstStyle/>
                    <a:p>
                      <a:r>
                        <a:rPr lang="de-DE" sz="1100" b="1" dirty="0"/>
                        <a:t>2. </a:t>
                      </a:r>
                      <a:r>
                        <a:rPr lang="de-DE" sz="1100" b="1" dirty="0">
                          <a:hlinkClick r:id="rId2" tooltip="Volkswagen Group"/>
                        </a:rPr>
                        <a:t>Volkswagen Group AG</a:t>
                      </a:r>
                      <a:r>
                        <a:rPr lang="de-DE" sz="1100" dirty="0"/>
                        <a:t> ( </a:t>
                      </a:r>
                      <a:r>
                        <a:rPr lang="de-DE" sz="1100" dirty="0">
                          <a:hlinkClick r:id="rId3" tooltip="Germany"/>
                        </a:rPr>
                        <a:t>Germany</a:t>
                      </a:r>
                      <a:r>
                        <a:rPr lang="de-DE" sz="1100" dirty="0"/>
                        <a:t>)</a:t>
                      </a:r>
                    </a:p>
                  </a:txBody>
                  <a:tcPr marL="38705" marR="38705" marT="19352" marB="19352" anchor="ctr">
                    <a:lnL>
                      <a:noFill/>
                    </a:lnL>
                    <a:lnR>
                      <a:noFill/>
                    </a:lnR>
                    <a:lnT>
                      <a:noFill/>
                    </a:lnT>
                    <a:lnB>
                      <a:noFill/>
                    </a:lnB>
                    <a:solidFill>
                      <a:srgbClr val="DCDCDC"/>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0"/>
                  </a:ext>
                </a:extLst>
              </a:tr>
              <a:tr h="183268">
                <a:tc>
                  <a:txBody>
                    <a:bodyPr/>
                    <a:lstStyle/>
                    <a:p>
                      <a:r>
                        <a:rPr lang="de-DE" sz="1100" dirty="0">
                          <a:hlinkClick r:id="rId4" tooltip="Audi"/>
                        </a:rPr>
                        <a:t>Audi</a:t>
                      </a:r>
                      <a:endParaRPr lang="de-DE" sz="1100" dirty="0"/>
                    </a:p>
                  </a:txBody>
                  <a:tcPr marL="38705" marR="38705" marT="19352" marB="19352" anchor="ctr">
                    <a:lnL>
                      <a:noFill/>
                    </a:lnL>
                    <a:lnR>
                      <a:noFill/>
                    </a:lnR>
                    <a:lnT>
                      <a:noFill/>
                    </a:lnT>
                    <a:lnB>
                      <a:noFill/>
                    </a:lnB>
                  </a:tcPr>
                </a:tc>
                <a:tc>
                  <a:txBody>
                    <a:bodyPr/>
                    <a:lstStyle/>
                    <a:p>
                      <a:pPr algn="ctr"/>
                      <a:endParaRPr lang="de-DE" sz="1100"/>
                    </a:p>
                  </a:txBody>
                  <a:tcPr marL="38705" marR="38705" marT="19352" marB="19352" anchor="ctr">
                    <a:lnL>
                      <a:noFill/>
                    </a:lnL>
                    <a:lnR>
                      <a:noFill/>
                    </a:lnR>
                    <a:lnT>
                      <a:noFill/>
                    </a:lnT>
                    <a:lnB>
                      <a:noFill/>
                    </a:lnB>
                  </a:tcPr>
                </a:tc>
                <a:tc>
                  <a:txBody>
                    <a:bodyPr/>
                    <a:lstStyle/>
                    <a:p>
                      <a:r>
                        <a:rPr lang="de-DE" sz="1100"/>
                        <a:t>Subsidiary</a:t>
                      </a:r>
                    </a:p>
                  </a:txBody>
                  <a:tcPr marL="38705" marR="38705" marT="19352" marB="19352" anchor="ctr">
                    <a:lnL>
                      <a:noFill/>
                    </a:lnL>
                    <a:lnR>
                      <a:noFill/>
                    </a:lnR>
                    <a:lnT>
                      <a:noFill/>
                    </a:lnT>
                    <a:lnB>
                      <a:noFill/>
                    </a:lnB>
                  </a:tcPr>
                </a:tc>
                <a:tc>
                  <a:txBody>
                    <a:bodyPr/>
                    <a:lstStyle/>
                    <a:p>
                      <a:r>
                        <a:rPr lang="de-DE" sz="1100"/>
                        <a:t>Global</a:t>
                      </a:r>
                    </a:p>
                  </a:txBody>
                  <a:tcPr marL="38705" marR="38705" marT="19352" marB="19352" anchor="ctr">
                    <a:lnL>
                      <a:noFill/>
                    </a:lnL>
                    <a:lnR>
                      <a:noFill/>
                    </a:lnR>
                    <a:lnT>
                      <a:noFill/>
                    </a:lnT>
                    <a:lnB>
                      <a:noFill/>
                    </a:lnB>
                  </a:tcPr>
                </a:tc>
                <a:tc>
                  <a:txBody>
                    <a:bodyPr/>
                    <a:lstStyle/>
                    <a:p>
                      <a:endParaRPr lang="de-DE" sz="1100" dirty="0"/>
                    </a:p>
                  </a:txBody>
                  <a:tcPr marL="38705" marR="38705" marT="19352" marB="19352">
                    <a:lnL>
                      <a:noFill/>
                    </a:lnL>
                    <a:lnT>
                      <a:noFill/>
                    </a:lnT>
                  </a:tcPr>
                </a:tc>
                <a:extLst>
                  <a:ext uri="{0D108BD9-81ED-4DB2-BD59-A6C34878D82A}">
                    <a16:rowId xmlns:a16="http://schemas.microsoft.com/office/drawing/2014/main" val="10001"/>
                  </a:ext>
                </a:extLst>
              </a:tr>
              <a:tr h="183268">
                <a:tc>
                  <a:txBody>
                    <a:bodyPr/>
                    <a:lstStyle/>
                    <a:p>
                      <a:r>
                        <a:rPr lang="de-DE" sz="1100">
                          <a:hlinkClick r:id="rId5" tooltip="Bentley"/>
                        </a:rPr>
                        <a:t>Bentley</a:t>
                      </a:r>
                      <a:endParaRPr lang="de-DE" sz="1100"/>
                    </a:p>
                  </a:txBody>
                  <a:tcPr marL="38705" marR="38705" marT="19352" marB="19352" anchor="ctr">
                    <a:lnL>
                      <a:noFill/>
                    </a:lnL>
                    <a:lnR>
                      <a:noFill/>
                    </a:lnR>
                    <a:lnT>
                      <a:noFill/>
                    </a:lnT>
                    <a:lnB>
                      <a:noFill/>
                    </a:lnB>
                  </a:tcPr>
                </a:tc>
                <a:tc>
                  <a:txBody>
                    <a:bodyPr/>
                    <a:lstStyle/>
                    <a:p>
                      <a:pPr algn="ctr"/>
                      <a:endParaRPr lang="de-DE" sz="1100"/>
                    </a:p>
                  </a:txBody>
                  <a:tcPr marL="38705" marR="38705" marT="19352" marB="19352" anchor="ctr">
                    <a:lnL>
                      <a:noFill/>
                    </a:lnL>
                    <a:lnR>
                      <a:noFill/>
                    </a:lnR>
                    <a:lnT>
                      <a:noFill/>
                    </a:lnT>
                    <a:lnB>
                      <a:noFill/>
                    </a:lnB>
                  </a:tcPr>
                </a:tc>
                <a:tc>
                  <a:txBody>
                    <a:bodyPr/>
                    <a:lstStyle/>
                    <a:p>
                      <a:r>
                        <a:rPr lang="de-DE" sz="1100"/>
                        <a:t>Subsidiary</a:t>
                      </a:r>
                    </a:p>
                  </a:txBody>
                  <a:tcPr marL="38705" marR="38705" marT="19352" marB="19352" anchor="ctr">
                    <a:lnL>
                      <a:noFill/>
                    </a:lnL>
                    <a:lnR>
                      <a:noFill/>
                    </a:lnR>
                    <a:lnT>
                      <a:noFill/>
                    </a:lnT>
                    <a:lnB>
                      <a:noFill/>
                    </a:lnB>
                  </a:tcPr>
                </a:tc>
                <a:tc>
                  <a:txBody>
                    <a:bodyPr/>
                    <a:lstStyle/>
                    <a:p>
                      <a:r>
                        <a:rPr lang="de-DE" sz="1100"/>
                        <a:t>Global</a:t>
                      </a:r>
                    </a:p>
                  </a:txBody>
                  <a:tcPr marL="38705" marR="38705" marT="19352" marB="19352" anchor="ctr">
                    <a:lnL>
                      <a:noFill/>
                    </a:lnL>
                    <a:lnR>
                      <a:noFill/>
                    </a:lnR>
                    <a:lnT>
                      <a:noFill/>
                    </a:lnT>
                    <a:lnB>
                      <a:noFill/>
                    </a:lnB>
                  </a:tcPr>
                </a:tc>
                <a:tc>
                  <a:txBody>
                    <a:bodyPr/>
                    <a:lstStyle/>
                    <a:p>
                      <a:endParaRPr lang="de-DE" sz="1100" dirty="0"/>
                    </a:p>
                  </a:txBody>
                  <a:tcPr marL="38705" marR="38705" marT="19352" marB="19352">
                    <a:lnL>
                      <a:noFill/>
                    </a:lnL>
                  </a:tcPr>
                </a:tc>
                <a:extLst>
                  <a:ext uri="{0D108BD9-81ED-4DB2-BD59-A6C34878D82A}">
                    <a16:rowId xmlns:a16="http://schemas.microsoft.com/office/drawing/2014/main" val="10002"/>
                  </a:ext>
                </a:extLst>
              </a:tr>
              <a:tr h="183268">
                <a:tc>
                  <a:txBody>
                    <a:bodyPr/>
                    <a:lstStyle/>
                    <a:p>
                      <a:r>
                        <a:rPr lang="de-DE" sz="1100">
                          <a:hlinkClick r:id="rId6" tooltip="Bugatti Automobiles"/>
                        </a:rPr>
                        <a:t>Bugatti</a:t>
                      </a:r>
                      <a:endParaRPr lang="de-DE" sz="1100"/>
                    </a:p>
                  </a:txBody>
                  <a:tcPr marL="38705" marR="38705" marT="19352" marB="19352" anchor="ctr">
                    <a:lnL>
                      <a:noFill/>
                    </a:lnL>
                    <a:lnR>
                      <a:noFill/>
                    </a:lnR>
                    <a:lnT>
                      <a:noFill/>
                    </a:lnT>
                    <a:lnB>
                      <a:noFill/>
                    </a:lnB>
                  </a:tcPr>
                </a:tc>
                <a:tc>
                  <a:txBody>
                    <a:bodyPr/>
                    <a:lstStyle/>
                    <a:p>
                      <a:pPr algn="ctr"/>
                      <a:endParaRPr lang="de-DE" sz="1100"/>
                    </a:p>
                  </a:txBody>
                  <a:tcPr marL="38705" marR="38705" marT="19352" marB="19352" anchor="ctr">
                    <a:lnL>
                      <a:noFill/>
                    </a:lnL>
                    <a:lnR>
                      <a:noFill/>
                    </a:lnR>
                    <a:lnT>
                      <a:noFill/>
                    </a:lnT>
                    <a:lnB>
                      <a:noFill/>
                    </a:lnB>
                  </a:tcPr>
                </a:tc>
                <a:tc>
                  <a:txBody>
                    <a:bodyPr/>
                    <a:lstStyle/>
                    <a:p>
                      <a:r>
                        <a:rPr lang="de-DE" sz="1100"/>
                        <a:t>Subsidiary</a:t>
                      </a:r>
                    </a:p>
                  </a:txBody>
                  <a:tcPr marL="38705" marR="38705" marT="19352" marB="19352" anchor="ctr">
                    <a:lnL>
                      <a:noFill/>
                    </a:lnL>
                    <a:lnR>
                      <a:noFill/>
                    </a:lnR>
                    <a:lnT>
                      <a:noFill/>
                    </a:lnT>
                    <a:lnB>
                      <a:noFill/>
                    </a:lnB>
                  </a:tcPr>
                </a:tc>
                <a:tc>
                  <a:txBody>
                    <a:bodyPr/>
                    <a:lstStyle/>
                    <a:p>
                      <a:r>
                        <a:rPr lang="de-DE" sz="1100"/>
                        <a:t>Global</a:t>
                      </a:r>
                    </a:p>
                  </a:txBody>
                  <a:tcPr marL="38705" marR="38705" marT="19352" marB="19352" anchor="ctr">
                    <a:lnL>
                      <a:noFill/>
                    </a:lnL>
                    <a:lnR>
                      <a:noFill/>
                    </a:lnR>
                    <a:lnT>
                      <a:noFill/>
                    </a:lnT>
                    <a:lnB>
                      <a:noFill/>
                    </a:lnB>
                  </a:tcPr>
                </a:tc>
                <a:tc>
                  <a:txBody>
                    <a:bodyPr/>
                    <a:lstStyle/>
                    <a:p>
                      <a:endParaRPr lang="de-DE" sz="1100" dirty="0"/>
                    </a:p>
                  </a:txBody>
                  <a:tcPr marL="38705" marR="38705" marT="19352" marB="19352">
                    <a:lnL>
                      <a:noFill/>
                    </a:lnL>
                  </a:tcPr>
                </a:tc>
                <a:extLst>
                  <a:ext uri="{0D108BD9-81ED-4DB2-BD59-A6C34878D82A}">
                    <a16:rowId xmlns:a16="http://schemas.microsoft.com/office/drawing/2014/main" val="10003"/>
                  </a:ext>
                </a:extLst>
              </a:tr>
              <a:tr h="309127">
                <a:tc>
                  <a:txBody>
                    <a:bodyPr/>
                    <a:lstStyle/>
                    <a:p>
                      <a:r>
                        <a:rPr lang="de-DE" sz="1100">
                          <a:hlinkClick r:id="rId7" tooltip="Lamborghini"/>
                        </a:rPr>
                        <a:t>Lamborghini</a:t>
                      </a:r>
                      <a:endParaRPr lang="de-DE" sz="1100"/>
                    </a:p>
                  </a:txBody>
                  <a:tcPr marL="38705" marR="38705" marT="19352" marB="19352" anchor="ctr">
                    <a:lnL>
                      <a:noFill/>
                    </a:lnL>
                    <a:lnR>
                      <a:noFill/>
                    </a:lnR>
                    <a:lnT>
                      <a:noFill/>
                    </a:lnT>
                    <a:lnB>
                      <a:noFill/>
                    </a:lnB>
                  </a:tcPr>
                </a:tc>
                <a:tc>
                  <a:txBody>
                    <a:bodyPr/>
                    <a:lstStyle/>
                    <a:p>
                      <a:pPr algn="ctr"/>
                      <a:endParaRPr lang="de-DE" sz="1100"/>
                    </a:p>
                  </a:txBody>
                  <a:tcPr marL="38705" marR="38705" marT="19352" marB="19352" anchor="ctr">
                    <a:lnL>
                      <a:noFill/>
                    </a:lnL>
                    <a:lnR>
                      <a:noFill/>
                    </a:lnR>
                    <a:lnT>
                      <a:noFill/>
                    </a:lnT>
                    <a:lnB>
                      <a:noFill/>
                    </a:lnB>
                  </a:tcPr>
                </a:tc>
                <a:tc>
                  <a:txBody>
                    <a:bodyPr/>
                    <a:lstStyle/>
                    <a:p>
                      <a:r>
                        <a:rPr lang="de-DE" sz="1100"/>
                        <a:t>Subsidiary</a:t>
                      </a:r>
                    </a:p>
                  </a:txBody>
                  <a:tcPr marL="38705" marR="38705" marT="19352" marB="19352" anchor="ctr">
                    <a:lnL>
                      <a:noFill/>
                    </a:lnL>
                    <a:lnR>
                      <a:noFill/>
                    </a:lnR>
                    <a:lnT>
                      <a:noFill/>
                    </a:lnT>
                    <a:lnB>
                      <a:noFill/>
                    </a:lnB>
                  </a:tcPr>
                </a:tc>
                <a:tc>
                  <a:txBody>
                    <a:bodyPr/>
                    <a:lstStyle/>
                    <a:p>
                      <a:r>
                        <a:rPr lang="de-DE" sz="1100"/>
                        <a:t>Global</a:t>
                      </a:r>
                    </a:p>
                  </a:txBody>
                  <a:tcPr marL="38705" marR="38705" marT="19352" marB="19352" anchor="ctr">
                    <a:lnL>
                      <a:noFill/>
                    </a:lnL>
                    <a:lnR>
                      <a:noFill/>
                    </a:lnR>
                    <a:lnT>
                      <a:noFill/>
                    </a:lnT>
                    <a:lnB>
                      <a:noFill/>
                    </a:lnB>
                  </a:tcPr>
                </a:tc>
                <a:tc>
                  <a:txBody>
                    <a:bodyPr/>
                    <a:lstStyle/>
                    <a:p>
                      <a:endParaRPr lang="de-DE" sz="1100" dirty="0"/>
                    </a:p>
                  </a:txBody>
                  <a:tcPr marL="38705" marR="38705" marT="19352" marB="19352">
                    <a:lnL>
                      <a:noFill/>
                    </a:lnL>
                  </a:tcPr>
                </a:tc>
                <a:extLst>
                  <a:ext uri="{0D108BD9-81ED-4DB2-BD59-A6C34878D82A}">
                    <a16:rowId xmlns:a16="http://schemas.microsoft.com/office/drawing/2014/main" val="10004"/>
                  </a:ext>
                </a:extLst>
              </a:tr>
              <a:tr h="706577">
                <a:tc>
                  <a:txBody>
                    <a:bodyPr/>
                    <a:lstStyle/>
                    <a:p>
                      <a:r>
                        <a:rPr lang="de-DE" sz="1100">
                          <a:hlinkClick r:id="rId8" tooltip="MAN SE"/>
                        </a:rPr>
                        <a:t>MAN</a:t>
                      </a:r>
                      <a:endParaRPr lang="de-DE" sz="1100"/>
                    </a:p>
                  </a:txBody>
                  <a:tcPr marL="38705" marR="38705" marT="19352" marB="19352" anchor="ctr">
                    <a:lnL>
                      <a:noFill/>
                    </a:lnL>
                    <a:lnR>
                      <a:noFill/>
                    </a:lnR>
                    <a:lnT>
                      <a:noFill/>
                    </a:lnT>
                    <a:lnB>
                      <a:noFill/>
                    </a:lnB>
                  </a:tcPr>
                </a:tc>
                <a:tc>
                  <a:txBody>
                    <a:bodyPr/>
                    <a:lstStyle/>
                    <a:p>
                      <a:pPr algn="ctr"/>
                      <a:endParaRPr lang="de-DE" sz="1100"/>
                    </a:p>
                  </a:txBody>
                  <a:tcPr marL="38705" marR="38705" marT="19352" marB="19352" anchor="ctr">
                    <a:lnL>
                      <a:noFill/>
                    </a:lnL>
                    <a:lnR>
                      <a:noFill/>
                    </a:lnR>
                    <a:lnT>
                      <a:noFill/>
                    </a:lnT>
                    <a:lnB>
                      <a:noFill/>
                    </a:lnB>
                  </a:tcPr>
                </a:tc>
                <a:tc>
                  <a:txBody>
                    <a:bodyPr/>
                    <a:lstStyle/>
                    <a:p>
                      <a:r>
                        <a:rPr lang="de-DE" sz="1100"/>
                        <a:t>Subsidiary</a:t>
                      </a:r>
                    </a:p>
                  </a:txBody>
                  <a:tcPr marL="38705" marR="38705" marT="19352" marB="19352" anchor="ctr">
                    <a:lnL>
                      <a:noFill/>
                    </a:lnL>
                    <a:lnR>
                      <a:noFill/>
                    </a:lnR>
                    <a:lnT>
                      <a:noFill/>
                    </a:lnT>
                    <a:lnB>
                      <a:noFill/>
                    </a:lnB>
                  </a:tcPr>
                </a:tc>
                <a:tc>
                  <a:txBody>
                    <a:bodyPr/>
                    <a:lstStyle/>
                    <a:p>
                      <a:r>
                        <a:rPr lang="de-DE" sz="1100"/>
                        <a:t>Europe, Asia, Africa, South America</a:t>
                      </a:r>
                    </a:p>
                  </a:txBody>
                  <a:tcPr marL="38705" marR="38705" marT="19352" marB="19352" anchor="ctr">
                    <a:lnL>
                      <a:noFill/>
                    </a:lnL>
                    <a:lnR>
                      <a:noFill/>
                    </a:lnR>
                    <a:lnT>
                      <a:noFill/>
                    </a:lnT>
                    <a:lnB>
                      <a:noFill/>
                    </a:lnB>
                  </a:tcPr>
                </a:tc>
                <a:tc>
                  <a:txBody>
                    <a:bodyPr/>
                    <a:lstStyle/>
                    <a:p>
                      <a:endParaRPr lang="de-DE" sz="1100" dirty="0"/>
                    </a:p>
                  </a:txBody>
                  <a:tcPr marL="38705" marR="38705" marT="19352" marB="19352">
                    <a:lnL>
                      <a:noFill/>
                    </a:lnL>
                  </a:tcPr>
                </a:tc>
                <a:extLst>
                  <a:ext uri="{0D108BD9-81ED-4DB2-BD59-A6C34878D82A}">
                    <a16:rowId xmlns:a16="http://schemas.microsoft.com/office/drawing/2014/main" val="10005"/>
                  </a:ext>
                </a:extLst>
              </a:tr>
              <a:tr h="322375">
                <a:tc>
                  <a:txBody>
                    <a:bodyPr/>
                    <a:lstStyle/>
                    <a:p>
                      <a:r>
                        <a:rPr lang="de-DE" sz="1100">
                          <a:hlinkClick r:id="rId9" tooltip="Porsche"/>
                        </a:rPr>
                        <a:t>Porsche</a:t>
                      </a:r>
                      <a:endParaRPr lang="de-DE" sz="1100"/>
                    </a:p>
                  </a:txBody>
                  <a:tcPr marL="38705" marR="38705" marT="19352" marB="19352" anchor="ctr">
                    <a:lnL>
                      <a:noFill/>
                    </a:lnL>
                    <a:lnR>
                      <a:noFill/>
                    </a:lnR>
                    <a:lnT>
                      <a:noFill/>
                    </a:lnT>
                    <a:lnB>
                      <a:noFill/>
                    </a:lnB>
                  </a:tcPr>
                </a:tc>
                <a:tc>
                  <a:txBody>
                    <a:bodyPr/>
                    <a:lstStyle/>
                    <a:p>
                      <a:pPr algn="ctr"/>
                      <a:endParaRPr lang="de-DE" sz="1100"/>
                    </a:p>
                  </a:txBody>
                  <a:tcPr marL="38705" marR="38705" marT="19352" marB="19352" anchor="ctr">
                    <a:lnL>
                      <a:noFill/>
                    </a:lnL>
                    <a:lnR>
                      <a:noFill/>
                    </a:lnR>
                    <a:lnT>
                      <a:noFill/>
                    </a:lnT>
                    <a:lnB>
                      <a:noFill/>
                    </a:lnB>
                  </a:tcPr>
                </a:tc>
                <a:tc>
                  <a:txBody>
                    <a:bodyPr/>
                    <a:lstStyle/>
                    <a:p>
                      <a:r>
                        <a:rPr lang="de-DE" sz="1100"/>
                        <a:t>Subsidiary</a:t>
                      </a:r>
                    </a:p>
                  </a:txBody>
                  <a:tcPr marL="38705" marR="38705" marT="19352" marB="19352" anchor="ctr">
                    <a:lnL>
                      <a:noFill/>
                    </a:lnL>
                    <a:lnR>
                      <a:noFill/>
                    </a:lnR>
                    <a:lnT>
                      <a:noFill/>
                    </a:lnT>
                    <a:lnB>
                      <a:noFill/>
                    </a:lnB>
                  </a:tcPr>
                </a:tc>
                <a:tc>
                  <a:txBody>
                    <a:bodyPr/>
                    <a:lstStyle/>
                    <a:p>
                      <a:r>
                        <a:rPr lang="de-DE" sz="1100"/>
                        <a:t>Global, except Iran</a:t>
                      </a:r>
                    </a:p>
                  </a:txBody>
                  <a:tcPr marL="38705" marR="38705" marT="19352" marB="19352" anchor="ctr">
                    <a:lnL>
                      <a:noFill/>
                    </a:lnL>
                    <a:lnR>
                      <a:noFill/>
                    </a:lnR>
                    <a:lnT>
                      <a:noFill/>
                    </a:lnT>
                    <a:lnB>
                      <a:noFill/>
                    </a:lnB>
                  </a:tcPr>
                </a:tc>
                <a:tc>
                  <a:txBody>
                    <a:bodyPr/>
                    <a:lstStyle/>
                    <a:p>
                      <a:endParaRPr lang="de-DE" sz="1100" dirty="0"/>
                    </a:p>
                  </a:txBody>
                  <a:tcPr marL="38705" marR="38705" marT="19352" marB="19352">
                    <a:lnL>
                      <a:noFill/>
                    </a:lnL>
                  </a:tcPr>
                </a:tc>
                <a:extLst>
                  <a:ext uri="{0D108BD9-81ED-4DB2-BD59-A6C34878D82A}">
                    <a16:rowId xmlns:a16="http://schemas.microsoft.com/office/drawing/2014/main" val="10006"/>
                  </a:ext>
                </a:extLst>
              </a:tr>
              <a:tr h="183268">
                <a:tc>
                  <a:txBody>
                    <a:bodyPr/>
                    <a:lstStyle/>
                    <a:p>
                      <a:r>
                        <a:rPr lang="de-DE" sz="1100">
                          <a:hlinkClick r:id="rId10" tooltip="Scania AB"/>
                        </a:rPr>
                        <a:t>Scania</a:t>
                      </a:r>
                      <a:endParaRPr lang="de-DE" sz="1100"/>
                    </a:p>
                  </a:txBody>
                  <a:tcPr marL="38705" marR="38705" marT="19352" marB="19352" anchor="ctr">
                    <a:lnL>
                      <a:noFill/>
                    </a:lnL>
                    <a:lnR>
                      <a:noFill/>
                    </a:lnR>
                    <a:lnT>
                      <a:noFill/>
                    </a:lnT>
                    <a:lnB>
                      <a:noFill/>
                    </a:lnB>
                  </a:tcPr>
                </a:tc>
                <a:tc>
                  <a:txBody>
                    <a:bodyPr/>
                    <a:lstStyle/>
                    <a:p>
                      <a:pPr algn="ctr"/>
                      <a:endParaRPr lang="de-DE" sz="1100"/>
                    </a:p>
                  </a:txBody>
                  <a:tcPr marL="38705" marR="38705" marT="19352" marB="19352" anchor="ctr">
                    <a:lnL>
                      <a:noFill/>
                    </a:lnL>
                    <a:lnR>
                      <a:noFill/>
                    </a:lnR>
                    <a:lnT>
                      <a:noFill/>
                    </a:lnT>
                    <a:lnB>
                      <a:noFill/>
                    </a:lnB>
                  </a:tcPr>
                </a:tc>
                <a:tc>
                  <a:txBody>
                    <a:bodyPr/>
                    <a:lstStyle/>
                    <a:p>
                      <a:r>
                        <a:rPr lang="de-DE" sz="1100"/>
                        <a:t>Subsidiary</a:t>
                      </a:r>
                    </a:p>
                  </a:txBody>
                  <a:tcPr marL="38705" marR="38705" marT="19352" marB="19352" anchor="ctr">
                    <a:lnL>
                      <a:noFill/>
                    </a:lnL>
                    <a:lnR>
                      <a:noFill/>
                    </a:lnR>
                    <a:lnT>
                      <a:noFill/>
                    </a:lnT>
                    <a:lnB>
                      <a:noFill/>
                    </a:lnB>
                  </a:tcPr>
                </a:tc>
                <a:tc>
                  <a:txBody>
                    <a:bodyPr/>
                    <a:lstStyle/>
                    <a:p>
                      <a:r>
                        <a:rPr lang="de-DE" sz="1100"/>
                        <a:t>Global</a:t>
                      </a:r>
                    </a:p>
                  </a:txBody>
                  <a:tcPr marL="38705" marR="38705" marT="19352" marB="19352" anchor="ctr">
                    <a:lnL>
                      <a:noFill/>
                    </a:lnL>
                    <a:lnR>
                      <a:noFill/>
                    </a:lnR>
                    <a:lnT>
                      <a:noFill/>
                    </a:lnT>
                    <a:lnB>
                      <a:noFill/>
                    </a:lnB>
                  </a:tcPr>
                </a:tc>
                <a:tc>
                  <a:txBody>
                    <a:bodyPr/>
                    <a:lstStyle/>
                    <a:p>
                      <a:endParaRPr lang="de-DE" sz="1100" dirty="0"/>
                    </a:p>
                  </a:txBody>
                  <a:tcPr marL="38705" marR="38705" marT="19352" marB="19352">
                    <a:lnL>
                      <a:noFill/>
                    </a:lnL>
                  </a:tcPr>
                </a:tc>
                <a:extLst>
                  <a:ext uri="{0D108BD9-81ED-4DB2-BD59-A6C34878D82A}">
                    <a16:rowId xmlns:a16="http://schemas.microsoft.com/office/drawing/2014/main" val="10007"/>
                  </a:ext>
                </a:extLst>
              </a:tr>
              <a:tr h="839060">
                <a:tc>
                  <a:txBody>
                    <a:bodyPr/>
                    <a:lstStyle/>
                    <a:p>
                      <a:r>
                        <a:rPr lang="de-DE" sz="1100">
                          <a:hlinkClick r:id="rId11" tooltip="SEAT"/>
                        </a:rPr>
                        <a:t>SEAT</a:t>
                      </a:r>
                      <a:endParaRPr lang="de-DE" sz="1100"/>
                    </a:p>
                  </a:txBody>
                  <a:tcPr marL="38705" marR="38705" marT="19352" marB="19352" anchor="ctr">
                    <a:lnL>
                      <a:noFill/>
                    </a:lnL>
                    <a:lnR>
                      <a:noFill/>
                    </a:lnR>
                    <a:lnT>
                      <a:noFill/>
                    </a:lnT>
                    <a:lnB>
                      <a:noFill/>
                    </a:lnB>
                  </a:tcPr>
                </a:tc>
                <a:tc>
                  <a:txBody>
                    <a:bodyPr/>
                    <a:lstStyle/>
                    <a:p>
                      <a:pPr algn="ctr"/>
                      <a:endParaRPr lang="de-DE" sz="1100"/>
                    </a:p>
                  </a:txBody>
                  <a:tcPr marL="38705" marR="38705" marT="19352" marB="19352" anchor="ctr">
                    <a:lnL>
                      <a:noFill/>
                    </a:lnL>
                    <a:lnR>
                      <a:noFill/>
                    </a:lnR>
                    <a:lnT>
                      <a:noFill/>
                    </a:lnT>
                    <a:lnB>
                      <a:noFill/>
                    </a:lnB>
                  </a:tcPr>
                </a:tc>
                <a:tc>
                  <a:txBody>
                    <a:bodyPr/>
                    <a:lstStyle/>
                    <a:p>
                      <a:r>
                        <a:rPr lang="de-DE" sz="1100"/>
                        <a:t>Subsidiary</a:t>
                      </a:r>
                    </a:p>
                  </a:txBody>
                  <a:tcPr marL="38705" marR="38705" marT="19352" marB="19352" anchor="ctr">
                    <a:lnL>
                      <a:noFill/>
                    </a:lnL>
                    <a:lnR>
                      <a:noFill/>
                    </a:lnR>
                    <a:lnT>
                      <a:noFill/>
                    </a:lnT>
                    <a:lnB>
                      <a:noFill/>
                    </a:lnB>
                  </a:tcPr>
                </a:tc>
                <a:tc>
                  <a:txBody>
                    <a:bodyPr/>
                    <a:lstStyle/>
                    <a:p>
                      <a:r>
                        <a:rPr lang="es-ES" sz="1100"/>
                        <a:t>Europe, South America, Africa, Asia, Mexico</a:t>
                      </a:r>
                    </a:p>
                  </a:txBody>
                  <a:tcPr marL="38705" marR="38705" marT="19352" marB="19352" anchor="ctr">
                    <a:lnL>
                      <a:noFill/>
                    </a:lnL>
                    <a:lnR>
                      <a:noFill/>
                    </a:lnR>
                    <a:lnT>
                      <a:noFill/>
                    </a:lnT>
                    <a:lnB>
                      <a:noFill/>
                    </a:lnB>
                  </a:tcPr>
                </a:tc>
                <a:tc>
                  <a:txBody>
                    <a:bodyPr/>
                    <a:lstStyle/>
                    <a:p>
                      <a:endParaRPr lang="de-DE" sz="1100" dirty="0"/>
                    </a:p>
                  </a:txBody>
                  <a:tcPr marL="38705" marR="38705" marT="19352" marB="19352">
                    <a:lnL>
                      <a:noFill/>
                    </a:lnL>
                  </a:tcPr>
                </a:tc>
                <a:extLst>
                  <a:ext uri="{0D108BD9-81ED-4DB2-BD59-A6C34878D82A}">
                    <a16:rowId xmlns:a16="http://schemas.microsoft.com/office/drawing/2014/main" val="10008"/>
                  </a:ext>
                </a:extLst>
              </a:tr>
              <a:tr h="574094">
                <a:tc>
                  <a:txBody>
                    <a:bodyPr/>
                    <a:lstStyle/>
                    <a:p>
                      <a:r>
                        <a:rPr lang="de-DE" sz="1100">
                          <a:hlinkClick r:id="rId12" tooltip="Škoda Auto"/>
                        </a:rPr>
                        <a:t>Škoda</a:t>
                      </a:r>
                      <a:endParaRPr lang="de-DE" sz="1100"/>
                    </a:p>
                  </a:txBody>
                  <a:tcPr marL="38705" marR="38705" marT="19352" marB="19352" anchor="ctr">
                    <a:lnL>
                      <a:noFill/>
                    </a:lnL>
                    <a:lnR>
                      <a:noFill/>
                    </a:lnR>
                    <a:lnT>
                      <a:noFill/>
                    </a:lnT>
                    <a:lnB>
                      <a:noFill/>
                    </a:lnB>
                  </a:tcPr>
                </a:tc>
                <a:tc>
                  <a:txBody>
                    <a:bodyPr/>
                    <a:lstStyle/>
                    <a:p>
                      <a:pPr algn="ctr"/>
                      <a:endParaRPr lang="de-DE" sz="1100"/>
                    </a:p>
                  </a:txBody>
                  <a:tcPr marL="38705" marR="38705" marT="19352" marB="19352" anchor="ctr">
                    <a:lnL>
                      <a:noFill/>
                    </a:lnL>
                    <a:lnR>
                      <a:noFill/>
                    </a:lnR>
                    <a:lnT>
                      <a:noFill/>
                    </a:lnT>
                    <a:lnB>
                      <a:noFill/>
                    </a:lnB>
                  </a:tcPr>
                </a:tc>
                <a:tc>
                  <a:txBody>
                    <a:bodyPr/>
                    <a:lstStyle/>
                    <a:p>
                      <a:r>
                        <a:rPr lang="de-DE" sz="1100"/>
                        <a:t>Subsidiary</a:t>
                      </a:r>
                    </a:p>
                  </a:txBody>
                  <a:tcPr marL="38705" marR="38705" marT="19352" marB="19352" anchor="ctr">
                    <a:lnL>
                      <a:noFill/>
                    </a:lnL>
                    <a:lnR>
                      <a:noFill/>
                    </a:lnR>
                    <a:lnT>
                      <a:noFill/>
                    </a:lnT>
                    <a:lnB>
                      <a:noFill/>
                    </a:lnB>
                  </a:tcPr>
                </a:tc>
                <a:tc>
                  <a:txBody>
                    <a:bodyPr/>
                    <a:lstStyle/>
                    <a:p>
                      <a:r>
                        <a:rPr lang="de-DE" sz="1100"/>
                        <a:t>Global, except North America</a:t>
                      </a:r>
                    </a:p>
                  </a:txBody>
                  <a:tcPr marL="38705" marR="38705" marT="19352" marB="19352" anchor="ctr">
                    <a:lnL>
                      <a:noFill/>
                    </a:lnL>
                    <a:lnR>
                      <a:noFill/>
                    </a:lnR>
                    <a:lnT>
                      <a:noFill/>
                    </a:lnT>
                    <a:lnB>
                      <a:noFill/>
                    </a:lnB>
                  </a:tcPr>
                </a:tc>
                <a:tc>
                  <a:txBody>
                    <a:bodyPr/>
                    <a:lstStyle/>
                    <a:p>
                      <a:endParaRPr lang="de-DE" sz="1100" dirty="0"/>
                    </a:p>
                  </a:txBody>
                  <a:tcPr marL="38705" marR="38705" marT="19352" marB="19352">
                    <a:lnL>
                      <a:noFill/>
                    </a:lnL>
                  </a:tcPr>
                </a:tc>
                <a:extLst>
                  <a:ext uri="{0D108BD9-81ED-4DB2-BD59-A6C34878D82A}">
                    <a16:rowId xmlns:a16="http://schemas.microsoft.com/office/drawing/2014/main" val="10009"/>
                  </a:ext>
                </a:extLst>
              </a:tr>
              <a:tr h="309127">
                <a:tc>
                  <a:txBody>
                    <a:bodyPr/>
                    <a:lstStyle/>
                    <a:p>
                      <a:r>
                        <a:rPr lang="de-DE" sz="1100">
                          <a:hlinkClick r:id="rId13" tooltip="Volkswagen"/>
                        </a:rPr>
                        <a:t>Volkswagen</a:t>
                      </a:r>
                      <a:endParaRPr lang="de-DE" sz="1100"/>
                    </a:p>
                  </a:txBody>
                  <a:tcPr marL="38705" marR="38705" marT="19352" marB="19352" anchor="ctr">
                    <a:lnL>
                      <a:noFill/>
                    </a:lnL>
                    <a:lnR>
                      <a:noFill/>
                    </a:lnR>
                    <a:lnT>
                      <a:noFill/>
                    </a:lnT>
                    <a:lnB>
                      <a:noFill/>
                    </a:lnB>
                  </a:tcPr>
                </a:tc>
                <a:tc>
                  <a:txBody>
                    <a:bodyPr/>
                    <a:lstStyle/>
                    <a:p>
                      <a:pPr algn="ctr"/>
                      <a:endParaRPr lang="de-DE" sz="1100"/>
                    </a:p>
                  </a:txBody>
                  <a:tcPr marL="38705" marR="38705" marT="19352" marB="19352" anchor="ctr">
                    <a:lnL>
                      <a:noFill/>
                    </a:lnL>
                    <a:lnR>
                      <a:noFill/>
                    </a:lnR>
                    <a:lnT>
                      <a:noFill/>
                    </a:lnT>
                    <a:lnB>
                      <a:noFill/>
                    </a:lnB>
                  </a:tcPr>
                </a:tc>
                <a:tc>
                  <a:txBody>
                    <a:bodyPr/>
                    <a:lstStyle/>
                    <a:p>
                      <a:r>
                        <a:rPr lang="de-DE" sz="1100"/>
                        <a:t>Subsidiary</a:t>
                      </a:r>
                    </a:p>
                  </a:txBody>
                  <a:tcPr marL="38705" marR="38705" marT="19352" marB="19352" anchor="ctr">
                    <a:lnL>
                      <a:noFill/>
                    </a:lnL>
                    <a:lnR>
                      <a:noFill/>
                    </a:lnR>
                    <a:lnT>
                      <a:noFill/>
                    </a:lnT>
                    <a:lnB>
                      <a:noFill/>
                    </a:lnB>
                  </a:tcPr>
                </a:tc>
                <a:tc>
                  <a:txBody>
                    <a:bodyPr/>
                    <a:lstStyle/>
                    <a:p>
                      <a:r>
                        <a:rPr lang="de-DE" sz="1100"/>
                        <a:t>Global</a:t>
                      </a:r>
                    </a:p>
                  </a:txBody>
                  <a:tcPr marL="38705" marR="38705" marT="19352" marB="19352" anchor="ctr">
                    <a:lnL>
                      <a:noFill/>
                    </a:lnL>
                    <a:lnR>
                      <a:noFill/>
                    </a:lnR>
                    <a:lnT>
                      <a:noFill/>
                    </a:lnT>
                    <a:lnB>
                      <a:noFill/>
                    </a:lnB>
                  </a:tcPr>
                </a:tc>
                <a:tc>
                  <a:txBody>
                    <a:bodyPr/>
                    <a:lstStyle/>
                    <a:p>
                      <a:endParaRPr lang="de-DE" sz="1100" dirty="0"/>
                    </a:p>
                  </a:txBody>
                  <a:tcPr marL="38705" marR="38705" marT="19352" marB="19352">
                    <a:lnL>
                      <a:noFill/>
                    </a:lnL>
                  </a:tcPr>
                </a:tc>
                <a:extLst>
                  <a:ext uri="{0D108BD9-81ED-4DB2-BD59-A6C34878D82A}">
                    <a16:rowId xmlns:a16="http://schemas.microsoft.com/office/drawing/2014/main" val="10010"/>
                  </a:ext>
                </a:extLst>
              </a:tr>
              <a:tr h="706577">
                <a:tc>
                  <a:txBody>
                    <a:bodyPr/>
                    <a:lstStyle/>
                    <a:p>
                      <a:r>
                        <a:rPr lang="de-DE" sz="1100">
                          <a:hlinkClick r:id="rId14" tooltip="Volkswagen Commercial Vehicles"/>
                        </a:rPr>
                        <a:t>Volkswagen Commercial Vehicles</a:t>
                      </a:r>
                      <a:endParaRPr lang="de-DE" sz="1100"/>
                    </a:p>
                  </a:txBody>
                  <a:tcPr marL="38705" marR="38705" marT="19352" marB="19352" anchor="ctr">
                    <a:lnL>
                      <a:noFill/>
                    </a:lnL>
                    <a:lnR>
                      <a:noFill/>
                    </a:lnR>
                    <a:lnT>
                      <a:noFill/>
                    </a:lnT>
                    <a:lnB>
                      <a:noFill/>
                    </a:lnB>
                  </a:tcPr>
                </a:tc>
                <a:tc>
                  <a:txBody>
                    <a:bodyPr/>
                    <a:lstStyle/>
                    <a:p>
                      <a:pPr algn="ctr"/>
                      <a:endParaRPr lang="de-DE" sz="1100"/>
                    </a:p>
                  </a:txBody>
                  <a:tcPr marL="38705" marR="38705" marT="19352" marB="19352" anchor="ctr">
                    <a:lnL>
                      <a:noFill/>
                    </a:lnL>
                    <a:lnR>
                      <a:noFill/>
                    </a:lnR>
                    <a:lnT>
                      <a:noFill/>
                    </a:lnT>
                    <a:lnB>
                      <a:noFill/>
                    </a:lnB>
                  </a:tcPr>
                </a:tc>
                <a:tc>
                  <a:txBody>
                    <a:bodyPr/>
                    <a:lstStyle/>
                    <a:p>
                      <a:r>
                        <a:rPr lang="de-DE" sz="1100"/>
                        <a:t>Subsidiary</a:t>
                      </a:r>
                    </a:p>
                  </a:txBody>
                  <a:tcPr marL="38705" marR="38705" marT="19352" marB="19352" anchor="ctr">
                    <a:lnL>
                      <a:noFill/>
                    </a:lnL>
                    <a:lnR>
                      <a:noFill/>
                    </a:lnR>
                    <a:lnT>
                      <a:noFill/>
                    </a:lnT>
                    <a:lnB>
                      <a:noFill/>
                    </a:lnB>
                  </a:tcPr>
                </a:tc>
                <a:tc>
                  <a:txBody>
                    <a:bodyPr/>
                    <a:lstStyle/>
                    <a:p>
                      <a:r>
                        <a:rPr lang="it-IT" sz="1100"/>
                        <a:t>Europe, Latin America, Australia, China</a:t>
                      </a:r>
                    </a:p>
                  </a:txBody>
                  <a:tcPr marL="38705" marR="38705" marT="19352" marB="19352" anchor="ctr">
                    <a:lnL>
                      <a:noFill/>
                    </a:lnL>
                    <a:lnR>
                      <a:noFill/>
                    </a:lnR>
                    <a:lnT>
                      <a:noFill/>
                    </a:lnT>
                    <a:lnB>
                      <a:noFill/>
                    </a:lnB>
                  </a:tcPr>
                </a:tc>
                <a:tc>
                  <a:txBody>
                    <a:bodyPr/>
                    <a:lstStyle/>
                    <a:p>
                      <a:endParaRPr lang="de-DE" sz="1100" dirty="0"/>
                    </a:p>
                  </a:txBody>
                  <a:tcPr marL="38705" marR="38705" marT="19352" marB="19352">
                    <a:lnL>
                      <a:noFill/>
                    </a:lnL>
                  </a:tcPr>
                </a:tc>
                <a:extLst>
                  <a:ext uri="{0D108BD9-81ED-4DB2-BD59-A6C34878D82A}">
                    <a16:rowId xmlns:a16="http://schemas.microsoft.com/office/drawing/2014/main" val="10011"/>
                  </a:ext>
                </a:extLst>
              </a:tr>
            </a:tbl>
          </a:graphicData>
        </a:graphic>
      </p:graphicFrame>
      <p:pic>
        <p:nvPicPr>
          <p:cNvPr id="28673" name="Picture 1" descr="http://upload.wikimedia.org/wikipedia/en/thumb/b/ba/Flag_of_Germany.svg/22px-Flag_of_Germany.svg.png"/>
          <p:cNvPicPr>
            <a:picLocks noChangeAspect="1" noChangeArrowheads="1"/>
          </p:cNvPicPr>
          <p:nvPr/>
        </p:nvPicPr>
        <p:blipFill>
          <a:blip r:embed="rId15"/>
          <a:srcRect/>
          <a:stretch>
            <a:fillRect/>
          </a:stretch>
        </p:blipFill>
        <p:spPr bwMode="auto">
          <a:xfrm>
            <a:off x="0" y="0"/>
            <a:ext cx="209550" cy="123825"/>
          </a:xfrm>
          <a:prstGeom prst="rect">
            <a:avLst/>
          </a:prstGeom>
          <a:noFill/>
        </p:spPr>
      </p:pic>
      <p:pic>
        <p:nvPicPr>
          <p:cNvPr id="28674" name="Picture 2" descr="Germany"/>
          <p:cNvPicPr>
            <a:picLocks noChangeAspect="1" noChangeArrowheads="1"/>
          </p:cNvPicPr>
          <p:nvPr/>
        </p:nvPicPr>
        <p:blipFill>
          <a:blip r:embed="rId15"/>
          <a:srcRect/>
          <a:stretch>
            <a:fillRect/>
          </a:stretch>
        </p:blipFill>
        <p:spPr bwMode="auto">
          <a:xfrm>
            <a:off x="0" y="0"/>
            <a:ext cx="209550" cy="123825"/>
          </a:xfrm>
          <a:prstGeom prst="rect">
            <a:avLst/>
          </a:prstGeom>
          <a:noFill/>
        </p:spPr>
      </p:pic>
      <p:pic>
        <p:nvPicPr>
          <p:cNvPr id="28675" name="Picture 3" descr="United Kingdom"/>
          <p:cNvPicPr>
            <a:picLocks noChangeAspect="1" noChangeArrowheads="1"/>
          </p:cNvPicPr>
          <p:nvPr/>
        </p:nvPicPr>
        <p:blipFill>
          <a:blip r:embed="rId16"/>
          <a:srcRect/>
          <a:stretch>
            <a:fillRect/>
          </a:stretch>
        </p:blipFill>
        <p:spPr bwMode="auto">
          <a:xfrm>
            <a:off x="0" y="0"/>
            <a:ext cx="209550" cy="104775"/>
          </a:xfrm>
          <a:prstGeom prst="rect">
            <a:avLst/>
          </a:prstGeom>
          <a:noFill/>
        </p:spPr>
      </p:pic>
      <p:pic>
        <p:nvPicPr>
          <p:cNvPr id="28676" name="Picture 4" descr="France"/>
          <p:cNvPicPr>
            <a:picLocks noChangeAspect="1" noChangeArrowheads="1"/>
          </p:cNvPicPr>
          <p:nvPr/>
        </p:nvPicPr>
        <p:blipFill>
          <a:blip r:embed="rId17"/>
          <a:srcRect/>
          <a:stretch>
            <a:fillRect/>
          </a:stretch>
        </p:blipFill>
        <p:spPr bwMode="auto">
          <a:xfrm>
            <a:off x="0" y="0"/>
            <a:ext cx="209550" cy="142875"/>
          </a:xfrm>
          <a:prstGeom prst="rect">
            <a:avLst/>
          </a:prstGeom>
          <a:noFill/>
        </p:spPr>
      </p:pic>
      <p:pic>
        <p:nvPicPr>
          <p:cNvPr id="28677" name="Picture 5" descr="Italy"/>
          <p:cNvPicPr>
            <a:picLocks noChangeAspect="1" noChangeArrowheads="1"/>
          </p:cNvPicPr>
          <p:nvPr/>
        </p:nvPicPr>
        <p:blipFill>
          <a:blip r:embed="rId18"/>
          <a:srcRect/>
          <a:stretch>
            <a:fillRect/>
          </a:stretch>
        </p:blipFill>
        <p:spPr bwMode="auto">
          <a:xfrm>
            <a:off x="0" y="0"/>
            <a:ext cx="209550" cy="142875"/>
          </a:xfrm>
          <a:prstGeom prst="rect">
            <a:avLst/>
          </a:prstGeom>
          <a:noFill/>
        </p:spPr>
      </p:pic>
      <p:pic>
        <p:nvPicPr>
          <p:cNvPr id="28678" name="Picture 6" descr="Germany"/>
          <p:cNvPicPr>
            <a:picLocks noChangeAspect="1" noChangeArrowheads="1"/>
          </p:cNvPicPr>
          <p:nvPr/>
        </p:nvPicPr>
        <p:blipFill>
          <a:blip r:embed="rId15"/>
          <a:srcRect/>
          <a:stretch>
            <a:fillRect/>
          </a:stretch>
        </p:blipFill>
        <p:spPr bwMode="auto">
          <a:xfrm>
            <a:off x="0" y="0"/>
            <a:ext cx="209550" cy="123825"/>
          </a:xfrm>
          <a:prstGeom prst="rect">
            <a:avLst/>
          </a:prstGeom>
          <a:noFill/>
        </p:spPr>
      </p:pic>
      <p:pic>
        <p:nvPicPr>
          <p:cNvPr id="28679" name="Picture 7" descr="Germany"/>
          <p:cNvPicPr>
            <a:picLocks noChangeAspect="1" noChangeArrowheads="1"/>
          </p:cNvPicPr>
          <p:nvPr/>
        </p:nvPicPr>
        <p:blipFill>
          <a:blip r:embed="rId15"/>
          <a:srcRect/>
          <a:stretch>
            <a:fillRect/>
          </a:stretch>
        </p:blipFill>
        <p:spPr bwMode="auto">
          <a:xfrm>
            <a:off x="0" y="0"/>
            <a:ext cx="209550" cy="123825"/>
          </a:xfrm>
          <a:prstGeom prst="rect">
            <a:avLst/>
          </a:prstGeom>
          <a:noFill/>
        </p:spPr>
      </p:pic>
      <p:pic>
        <p:nvPicPr>
          <p:cNvPr id="28680" name="Picture 8" descr="Sweden"/>
          <p:cNvPicPr>
            <a:picLocks noChangeAspect="1" noChangeArrowheads="1"/>
          </p:cNvPicPr>
          <p:nvPr/>
        </p:nvPicPr>
        <p:blipFill>
          <a:blip r:embed="rId19"/>
          <a:srcRect/>
          <a:stretch>
            <a:fillRect/>
          </a:stretch>
        </p:blipFill>
        <p:spPr bwMode="auto">
          <a:xfrm>
            <a:off x="0" y="0"/>
            <a:ext cx="209550" cy="133350"/>
          </a:xfrm>
          <a:prstGeom prst="rect">
            <a:avLst/>
          </a:prstGeom>
          <a:noFill/>
        </p:spPr>
      </p:pic>
      <p:pic>
        <p:nvPicPr>
          <p:cNvPr id="28681" name="Picture 9" descr="Spain"/>
          <p:cNvPicPr>
            <a:picLocks noChangeAspect="1" noChangeArrowheads="1"/>
          </p:cNvPicPr>
          <p:nvPr/>
        </p:nvPicPr>
        <p:blipFill>
          <a:blip r:embed="rId20"/>
          <a:srcRect/>
          <a:stretch>
            <a:fillRect/>
          </a:stretch>
        </p:blipFill>
        <p:spPr bwMode="auto">
          <a:xfrm>
            <a:off x="0" y="0"/>
            <a:ext cx="209550" cy="142875"/>
          </a:xfrm>
          <a:prstGeom prst="rect">
            <a:avLst/>
          </a:prstGeom>
          <a:noFill/>
        </p:spPr>
      </p:pic>
      <p:pic>
        <p:nvPicPr>
          <p:cNvPr id="28682" name="Picture 10" descr="Czech Republic"/>
          <p:cNvPicPr>
            <a:picLocks noChangeAspect="1" noChangeArrowheads="1"/>
          </p:cNvPicPr>
          <p:nvPr/>
        </p:nvPicPr>
        <p:blipFill>
          <a:blip r:embed="rId21"/>
          <a:srcRect/>
          <a:stretch>
            <a:fillRect/>
          </a:stretch>
        </p:blipFill>
        <p:spPr bwMode="auto">
          <a:xfrm>
            <a:off x="0" y="0"/>
            <a:ext cx="209550" cy="142875"/>
          </a:xfrm>
          <a:prstGeom prst="rect">
            <a:avLst/>
          </a:prstGeom>
          <a:noFill/>
        </p:spPr>
      </p:pic>
      <p:pic>
        <p:nvPicPr>
          <p:cNvPr id="28683" name="Picture 11" descr="Germany"/>
          <p:cNvPicPr>
            <a:picLocks noChangeAspect="1" noChangeArrowheads="1"/>
          </p:cNvPicPr>
          <p:nvPr/>
        </p:nvPicPr>
        <p:blipFill>
          <a:blip r:embed="rId15"/>
          <a:srcRect/>
          <a:stretch>
            <a:fillRect/>
          </a:stretch>
        </p:blipFill>
        <p:spPr bwMode="auto">
          <a:xfrm>
            <a:off x="0" y="0"/>
            <a:ext cx="209550" cy="123825"/>
          </a:xfrm>
          <a:prstGeom prst="rect">
            <a:avLst/>
          </a:prstGeom>
          <a:noFill/>
        </p:spPr>
      </p:pic>
      <p:pic>
        <p:nvPicPr>
          <p:cNvPr id="28684" name="Picture 12" descr="Germany"/>
          <p:cNvPicPr>
            <a:picLocks noChangeAspect="1" noChangeArrowheads="1"/>
          </p:cNvPicPr>
          <p:nvPr/>
        </p:nvPicPr>
        <p:blipFill>
          <a:blip r:embed="rId15"/>
          <a:srcRect/>
          <a:stretch>
            <a:fillRect/>
          </a:stretch>
        </p:blipFill>
        <p:spPr bwMode="auto">
          <a:xfrm>
            <a:off x="0" y="0"/>
            <a:ext cx="209550" cy="123825"/>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World </a:t>
            </a:r>
            <a:r>
              <a:rPr lang="de-DE" dirty="0" err="1"/>
              <a:t>Production</a:t>
            </a:r>
            <a:r>
              <a:rPr lang="de-DE" dirty="0"/>
              <a:t> Cars </a:t>
            </a:r>
            <a:r>
              <a:rPr lang="de-DE" dirty="0" err="1"/>
              <a:t>and</a:t>
            </a:r>
            <a:r>
              <a:rPr lang="de-DE" dirty="0"/>
              <a:t> Commercial </a:t>
            </a:r>
            <a:r>
              <a:rPr lang="de-DE" dirty="0" err="1"/>
              <a:t>Vehicles</a:t>
            </a:r>
            <a:endParaRPr lang="de-DE" dirty="0"/>
          </a:p>
        </p:txBody>
      </p:sp>
      <p:sp>
        <p:nvSpPr>
          <p:cNvPr id="3" name="Inhaltsplatzhalter 2"/>
          <p:cNvSpPr>
            <a:spLocks noGrp="1"/>
          </p:cNvSpPr>
          <p:nvPr>
            <p:ph idx="1"/>
          </p:nvPr>
        </p:nvSpPr>
        <p:spPr/>
        <p:txBody>
          <a:bodyPr/>
          <a:lstStyle/>
          <a:p>
            <a:endParaRPr lang="de-DE"/>
          </a:p>
        </p:txBody>
      </p:sp>
      <p:graphicFrame>
        <p:nvGraphicFramePr>
          <p:cNvPr id="4" name="ChartObject"/>
          <p:cNvGraphicFramePr/>
          <p:nvPr/>
        </p:nvGraphicFramePr>
        <p:xfrm>
          <a:off x="539750" y="1460500"/>
          <a:ext cx="8064500" cy="4445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400143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a:effectLst/>
      </p:grpSpPr>
      <p:sp>
        <p:nvSpPr>
          <p:cNvPr id="2" name="New shape"/>
          <p:cNvSpPr/>
          <p:nvPr/>
        </p:nvSpPr>
        <p:spPr>
          <a:xfrm>
            <a:off x="393700" y="254000"/>
            <a:ext cx="8216900" cy="254000"/>
          </a:xfr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lstStyle/>
          <a:p>
            <a:pPr algn="l"/>
            <a:r>
              <a:rPr sz="1200">
                <a:solidFill>
                  <a:srgbClr val="808080"/>
                </a:solidFill>
                <a:effectLst/>
                <a:latin typeface="Arial"/>
              </a:rPr>
              <a:t>Ranking of top car manufacturers worldwide - global sales 2014/15</a:t>
            </a:r>
          </a:p>
        </p:txBody>
      </p:sp>
      <p:sp>
        <p:nvSpPr>
          <p:cNvPr id="3" name="New shape"/>
          <p:cNvSpPr/>
          <p:nvPr/>
        </p:nvSpPr>
        <p:spPr>
          <a:xfrm>
            <a:off x="393700" y="457200"/>
            <a:ext cx="8216900" cy="863600"/>
          </a:xfr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ormAutofit/>
          </a:bodyPr>
          <a:lstStyle/>
          <a:p>
            <a:pPr algn="l">
              <a:lnSpc>
                <a:spcPct val="100000"/>
              </a:lnSpc>
            </a:pPr>
            <a:r>
              <a:rPr b="1">
                <a:solidFill>
                  <a:srgbClr val="4F4F4F"/>
                </a:solidFill>
                <a:effectLst/>
                <a:latin typeface="Arial"/>
              </a:rPr>
              <a:t>Leading motor vehicle manufacturers worldwide in 2014 and 2015, based on global sales (in million units)</a:t>
            </a:r>
          </a:p>
        </p:txBody>
      </p:sp>
      <p:sp>
        <p:nvSpPr>
          <p:cNvPr id="4" name="New shape"/>
          <p:cNvSpPr/>
          <p:nvPr/>
        </p:nvSpPr>
        <p:spPr>
          <a:xfrm>
            <a:off x="-6350" y="6223000"/>
            <a:ext cx="9169400" cy="647700"/>
          </a:xfrm>
          <a:prstGeom prst="rect">
            <a:avLst/>
          </a:prstGeom>
          <a:blipFill dpi="0">
            <a:blip r:embed="rId2"/>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New shape"/>
          <p:cNvSpPr/>
          <p:nvPr/>
        </p:nvSpPr>
        <p:spPr>
          <a:xfrm>
            <a:off x="393700" y="6540500"/>
            <a:ext cx="6350000" cy="203200"/>
          </a:xfr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lstStyle/>
          <a:p>
            <a:pPr algn="l"/>
            <a:r>
              <a:rPr sz="700" b="1">
                <a:solidFill>
                  <a:srgbClr val="808080"/>
                </a:solidFill>
                <a:effectLst/>
                <a:latin typeface="Arial"/>
              </a:rPr>
              <a:t>Source: </a:t>
            </a:r>
            <a:r>
              <a:rPr sz="700">
                <a:solidFill>
                  <a:srgbClr val="808080"/>
                </a:solidFill>
                <a:effectLst/>
                <a:latin typeface="Arial"/>
              </a:rPr>
              <a:t>Website; </a:t>
            </a:r>
            <a:r>
              <a:rPr sz="700">
                <a:solidFill>
                  <a:srgbClr val="808080"/>
                </a:solidFill>
                <a:effectLst/>
                <a:latin typeface="Arial"/>
                <a:hlinkClick r:id="rId3"/>
              </a:rPr>
              <a:t>ID 275520</a:t>
            </a:r>
          </a:p>
        </p:txBody>
      </p:sp>
      <p:sp>
        <p:nvSpPr>
          <p:cNvPr id="6" name="New shape"/>
          <p:cNvSpPr/>
          <p:nvPr/>
        </p:nvSpPr>
        <p:spPr>
          <a:xfrm>
            <a:off x="393700" y="6159500"/>
            <a:ext cx="6350000" cy="203200"/>
          </a:xfr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b"/>
          <a:lstStyle/>
          <a:p>
            <a:pPr algn="l"/>
            <a:r>
              <a:rPr sz="700" b="1">
                <a:solidFill>
                  <a:srgbClr val="808080"/>
                </a:solidFill>
                <a:effectLst/>
                <a:latin typeface="Arial"/>
              </a:rPr>
              <a:t>Note: </a:t>
            </a:r>
            <a:r>
              <a:rPr sz="700">
                <a:solidFill>
                  <a:srgbClr val="808080"/>
                </a:solidFill>
                <a:effectLst/>
                <a:latin typeface="Arial"/>
              </a:rPr>
              <a:t>Worldwide</a:t>
            </a:r>
          </a:p>
        </p:txBody>
      </p:sp>
      <p:graphicFrame>
        <p:nvGraphicFramePr>
          <p:cNvPr id="7" name="ChartObject"/>
          <p:cNvGraphicFramePr/>
          <p:nvPr/>
        </p:nvGraphicFramePr>
        <p:xfrm>
          <a:off x="539750" y="1460500"/>
          <a:ext cx="8064500" cy="4445000"/>
        </p:xfrm>
        <a:graphic>
          <a:graphicData uri="http://schemas.openxmlformats.org/drawingml/2006/chart">
            <c:chart xmlns:c="http://schemas.openxmlformats.org/drawingml/2006/chart" xmlns:r="http://schemas.openxmlformats.org/officeDocument/2006/relationships" r:id="rId4"/>
          </a:graphicData>
        </a:graphic>
      </p:graphicFrame>
      <p:sp>
        <p:nvSpPr>
          <p:cNvPr id="8" name="New shape"/>
          <p:cNvSpPr/>
          <p:nvPr/>
        </p:nvSpPr>
        <p:spPr>
          <a:xfrm>
            <a:off x="393700" y="6350000"/>
            <a:ext cx="6350000" cy="203200"/>
          </a:xfr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lstStyle/>
          <a:p>
            <a:pPr algn="l"/>
            <a:r>
              <a:rPr sz="700">
                <a:solidFill>
                  <a:srgbClr val="808080"/>
                </a:solidFill>
                <a:effectLst/>
                <a:latin typeface="Arial"/>
              </a:rPr>
              <a:t>Further information regarding this statistic can be found on </a:t>
            </a:r>
            <a:r>
              <a:rPr sz="700">
                <a:solidFill>
                  <a:srgbClr val="808080"/>
                </a:solidFill>
                <a:effectLst/>
                <a:latin typeface="Arial"/>
                <a:hlinkClick r:id="rId5" action="ppaction://hlinksldjump"/>
              </a:rPr>
              <a:t>page 8</a:t>
            </a:r>
            <a:r>
              <a:rPr sz="700">
                <a:solidFill>
                  <a:srgbClr val="808080"/>
                </a:solidFill>
                <a:effectLst/>
                <a:latin typeface="Arial"/>
              </a:rPr>
              <a:t>.</a:t>
            </a:r>
          </a:p>
        </p:txBody>
      </p:sp>
    </p:spTree>
    <p:extLst>
      <p:ext uri="{BB962C8B-B14F-4D97-AF65-F5344CB8AC3E}">
        <p14:creationId xmlns:p14="http://schemas.microsoft.com/office/powerpoint/2010/main" val="3360527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68346"/>
          </a:xfrm>
        </p:spPr>
        <p:txBody>
          <a:bodyPr/>
          <a:lstStyle/>
          <a:p>
            <a:r>
              <a:rPr lang="de-DE" dirty="0"/>
              <a:t>The </a:t>
            </a:r>
            <a:r>
              <a:rPr lang="de-DE" dirty="0" err="1"/>
              <a:t>new</a:t>
            </a:r>
            <a:r>
              <a:rPr lang="de-DE" dirty="0"/>
              <a:t> </a:t>
            </a:r>
            <a:r>
              <a:rPr lang="de-DE" dirty="0" err="1"/>
              <a:t>players</a:t>
            </a:r>
            <a:r>
              <a:rPr lang="de-DE" dirty="0"/>
              <a:t> </a:t>
            </a:r>
            <a:r>
              <a:rPr lang="de-DE" dirty="0" err="1"/>
              <a:t>are</a:t>
            </a:r>
            <a:r>
              <a:rPr lang="de-DE" dirty="0"/>
              <a:t> </a:t>
            </a:r>
            <a:r>
              <a:rPr lang="de-DE" dirty="0" err="1"/>
              <a:t>rising</a:t>
            </a:r>
            <a:endParaRPr lang="de-DE" dirty="0"/>
          </a:p>
        </p:txBody>
      </p:sp>
      <p:sp>
        <p:nvSpPr>
          <p:cNvPr id="3" name="Inhaltsplatzhalter 2"/>
          <p:cNvSpPr>
            <a:spLocks noGrp="1"/>
          </p:cNvSpPr>
          <p:nvPr>
            <p:ph idx="1"/>
          </p:nvPr>
        </p:nvSpPr>
        <p:spPr>
          <a:xfrm>
            <a:off x="457200" y="1285860"/>
            <a:ext cx="8229600" cy="4840303"/>
          </a:xfrm>
        </p:spPr>
        <p:txBody>
          <a:bodyPr>
            <a:normAutofit fontScale="92500" lnSpcReduction="10000"/>
          </a:bodyPr>
          <a:lstStyle/>
          <a:p>
            <a:r>
              <a:rPr lang="de-DE" dirty="0"/>
              <a:t>The </a:t>
            </a:r>
            <a:r>
              <a:rPr lang="de-DE" dirty="0" err="1"/>
              <a:t>financial</a:t>
            </a:r>
            <a:r>
              <a:rPr lang="de-DE" dirty="0"/>
              <a:t> </a:t>
            </a:r>
            <a:r>
              <a:rPr lang="de-DE" dirty="0" err="1"/>
              <a:t>crisis</a:t>
            </a:r>
            <a:r>
              <a:rPr lang="de-DE" dirty="0"/>
              <a:t> in 2008 </a:t>
            </a:r>
            <a:r>
              <a:rPr lang="de-DE" dirty="0" err="1"/>
              <a:t>actually</a:t>
            </a:r>
            <a:r>
              <a:rPr lang="de-DE" dirty="0"/>
              <a:t> </a:t>
            </a:r>
            <a:r>
              <a:rPr lang="de-DE" dirty="0" err="1"/>
              <a:t>accelerated</a:t>
            </a:r>
            <a:r>
              <a:rPr lang="de-DE" dirty="0"/>
              <a:t> </a:t>
            </a:r>
            <a:r>
              <a:rPr lang="de-DE" dirty="0" err="1"/>
              <a:t>the</a:t>
            </a:r>
            <a:r>
              <a:rPr lang="de-DE" dirty="0"/>
              <a:t> </a:t>
            </a:r>
            <a:r>
              <a:rPr lang="de-DE" dirty="0" err="1"/>
              <a:t>process</a:t>
            </a:r>
            <a:r>
              <a:rPr lang="de-DE" dirty="0"/>
              <a:t> </a:t>
            </a:r>
            <a:r>
              <a:rPr lang="de-DE" dirty="0" err="1"/>
              <a:t>of</a:t>
            </a:r>
            <a:r>
              <a:rPr lang="de-DE" dirty="0"/>
              <a:t> </a:t>
            </a:r>
            <a:r>
              <a:rPr lang="de-DE" dirty="0" err="1"/>
              <a:t>differentiation</a:t>
            </a:r>
            <a:r>
              <a:rPr lang="de-DE" dirty="0"/>
              <a:t>:</a:t>
            </a:r>
          </a:p>
          <a:p>
            <a:pPr marL="514350" indent="-514350">
              <a:buAutoNum type="alphaUcParenR"/>
            </a:pPr>
            <a:r>
              <a:rPr lang="de-DE" dirty="0" err="1"/>
              <a:t>Growing</a:t>
            </a:r>
            <a:r>
              <a:rPr lang="de-DE" dirty="0"/>
              <a:t> </a:t>
            </a:r>
            <a:r>
              <a:rPr lang="de-DE" dirty="0" err="1"/>
              <a:t>economies</a:t>
            </a:r>
            <a:r>
              <a:rPr lang="de-DE" dirty="0"/>
              <a:t> </a:t>
            </a:r>
            <a:r>
              <a:rPr lang="de-DE" dirty="0" err="1"/>
              <a:t>did</a:t>
            </a:r>
            <a:r>
              <a:rPr lang="de-DE" dirty="0"/>
              <a:t> not </a:t>
            </a:r>
            <a:r>
              <a:rPr lang="de-DE" dirty="0" err="1"/>
              <a:t>have</a:t>
            </a:r>
            <a:r>
              <a:rPr lang="de-DE" dirty="0"/>
              <a:t> so </a:t>
            </a:r>
            <a:r>
              <a:rPr lang="de-DE" dirty="0" err="1"/>
              <a:t>many</a:t>
            </a:r>
            <a:r>
              <a:rPr lang="de-DE" dirty="0"/>
              <a:t>   </a:t>
            </a:r>
            <a:r>
              <a:rPr lang="de-DE" dirty="0" err="1"/>
              <a:t>government</a:t>
            </a:r>
            <a:r>
              <a:rPr lang="de-DE" dirty="0"/>
              <a:t> </a:t>
            </a:r>
            <a:r>
              <a:rPr lang="de-DE" dirty="0" err="1"/>
              <a:t>debts</a:t>
            </a:r>
            <a:r>
              <a:rPr lang="de-DE" dirty="0"/>
              <a:t> </a:t>
            </a:r>
            <a:r>
              <a:rPr lang="de-DE" dirty="0" err="1"/>
              <a:t>as</a:t>
            </a:r>
            <a:r>
              <a:rPr lang="de-DE" dirty="0"/>
              <a:t> </a:t>
            </a:r>
            <a:r>
              <a:rPr lang="de-DE" dirty="0" err="1"/>
              <a:t>the</a:t>
            </a:r>
            <a:r>
              <a:rPr lang="de-DE" dirty="0"/>
              <a:t> </a:t>
            </a:r>
            <a:r>
              <a:rPr lang="de-DE" dirty="0" err="1"/>
              <a:t>old</a:t>
            </a:r>
            <a:r>
              <a:rPr lang="de-DE" dirty="0"/>
              <a:t> </a:t>
            </a:r>
            <a:r>
              <a:rPr lang="de-DE" dirty="0" err="1"/>
              <a:t>industrial</a:t>
            </a:r>
            <a:r>
              <a:rPr lang="de-DE" dirty="0"/>
              <a:t> </a:t>
            </a:r>
            <a:r>
              <a:rPr lang="de-DE" dirty="0" err="1"/>
              <a:t>leaders</a:t>
            </a:r>
            <a:endParaRPr lang="de-DE" dirty="0"/>
          </a:p>
          <a:p>
            <a:pPr marL="514350" indent="-514350">
              <a:buAutoNum type="alphaUcParenR"/>
            </a:pPr>
            <a:r>
              <a:rPr lang="de-DE" dirty="0"/>
              <a:t>The </a:t>
            </a:r>
            <a:r>
              <a:rPr lang="de-DE" dirty="0" err="1"/>
              <a:t>industrial</a:t>
            </a:r>
            <a:r>
              <a:rPr lang="de-DE" dirty="0"/>
              <a:t> </a:t>
            </a:r>
            <a:r>
              <a:rPr lang="de-DE" dirty="0" err="1"/>
              <a:t>production</a:t>
            </a:r>
            <a:r>
              <a:rPr lang="de-DE" dirty="0"/>
              <a:t> </a:t>
            </a:r>
            <a:r>
              <a:rPr lang="de-DE" dirty="0" err="1"/>
              <a:t>of</a:t>
            </a:r>
            <a:r>
              <a:rPr lang="de-DE" dirty="0"/>
              <a:t> </a:t>
            </a:r>
            <a:r>
              <a:rPr lang="de-DE" dirty="0" err="1"/>
              <a:t>components</a:t>
            </a:r>
            <a:r>
              <a:rPr lang="de-DE" dirty="0"/>
              <a:t> </a:t>
            </a:r>
            <a:r>
              <a:rPr lang="de-DE" dirty="0" err="1"/>
              <a:t>or</a:t>
            </a:r>
            <a:r>
              <a:rPr lang="de-DE" dirty="0"/>
              <a:t> </a:t>
            </a:r>
            <a:r>
              <a:rPr lang="de-DE" dirty="0" err="1"/>
              <a:t>finished</a:t>
            </a:r>
            <a:r>
              <a:rPr lang="de-DE" dirty="0"/>
              <a:t> </a:t>
            </a:r>
            <a:r>
              <a:rPr lang="de-DE" dirty="0" err="1"/>
              <a:t>goods</a:t>
            </a:r>
            <a:r>
              <a:rPr lang="de-DE" dirty="0"/>
              <a:t> </a:t>
            </a:r>
            <a:r>
              <a:rPr lang="de-DE" dirty="0" err="1"/>
              <a:t>is</a:t>
            </a:r>
            <a:r>
              <a:rPr lang="de-DE" dirty="0"/>
              <a:t> </a:t>
            </a:r>
            <a:r>
              <a:rPr lang="de-DE" dirty="0" err="1"/>
              <a:t>being</a:t>
            </a:r>
            <a:r>
              <a:rPr lang="de-DE" dirty="0"/>
              <a:t> </a:t>
            </a:r>
            <a:r>
              <a:rPr lang="de-DE" dirty="0" err="1"/>
              <a:t>transfered</a:t>
            </a:r>
            <a:r>
              <a:rPr lang="de-DE" dirty="0"/>
              <a:t> </a:t>
            </a:r>
            <a:r>
              <a:rPr lang="de-DE" dirty="0" err="1"/>
              <a:t>gradually</a:t>
            </a:r>
            <a:r>
              <a:rPr lang="de-DE" dirty="0"/>
              <a:t> </a:t>
            </a:r>
            <a:r>
              <a:rPr lang="de-DE" dirty="0" err="1"/>
              <a:t>to</a:t>
            </a:r>
            <a:r>
              <a:rPr lang="de-DE" dirty="0"/>
              <a:t> so </a:t>
            </a:r>
            <a:r>
              <a:rPr lang="de-DE" dirty="0" err="1"/>
              <a:t>called</a:t>
            </a:r>
            <a:r>
              <a:rPr lang="de-DE" dirty="0"/>
              <a:t> „</a:t>
            </a:r>
            <a:r>
              <a:rPr lang="de-DE" dirty="0" err="1"/>
              <a:t>industrializing</a:t>
            </a:r>
            <a:r>
              <a:rPr lang="de-DE" dirty="0"/>
              <a:t> countries“</a:t>
            </a:r>
          </a:p>
          <a:p>
            <a:pPr marL="514350" indent="-514350">
              <a:buAutoNum type="alphaUcParenR"/>
            </a:pPr>
            <a:r>
              <a:rPr lang="de-DE" dirty="0"/>
              <a:t>The </a:t>
            </a:r>
            <a:r>
              <a:rPr lang="de-DE" dirty="0" err="1"/>
              <a:t>industrializing</a:t>
            </a:r>
            <a:r>
              <a:rPr lang="de-DE" dirty="0"/>
              <a:t> countries </a:t>
            </a:r>
            <a:r>
              <a:rPr lang="de-DE" dirty="0" err="1"/>
              <a:t>have</a:t>
            </a:r>
            <a:r>
              <a:rPr lang="de-DE" dirty="0"/>
              <a:t> a </a:t>
            </a:r>
            <a:r>
              <a:rPr lang="de-DE" dirty="0" err="1"/>
              <a:t>growing</a:t>
            </a:r>
            <a:r>
              <a:rPr lang="de-DE" dirty="0"/>
              <a:t> </a:t>
            </a:r>
            <a:r>
              <a:rPr lang="de-DE" dirty="0" err="1"/>
              <a:t>demand</a:t>
            </a:r>
            <a:r>
              <a:rPr lang="de-DE" dirty="0"/>
              <a:t> </a:t>
            </a:r>
            <a:r>
              <a:rPr lang="de-DE" dirty="0" err="1"/>
              <a:t>which</a:t>
            </a:r>
            <a:r>
              <a:rPr lang="de-DE" dirty="0"/>
              <a:t> </a:t>
            </a:r>
            <a:r>
              <a:rPr lang="de-DE" dirty="0" err="1"/>
              <a:t>surpasses</a:t>
            </a:r>
            <a:r>
              <a:rPr lang="de-DE" dirty="0"/>
              <a:t> </a:t>
            </a:r>
            <a:r>
              <a:rPr lang="de-DE" dirty="0" err="1"/>
              <a:t>that</a:t>
            </a:r>
            <a:r>
              <a:rPr lang="de-DE" dirty="0"/>
              <a:t> </a:t>
            </a:r>
            <a:r>
              <a:rPr lang="de-DE" dirty="0" err="1"/>
              <a:t>of</a:t>
            </a:r>
            <a:r>
              <a:rPr lang="de-DE" dirty="0"/>
              <a:t> </a:t>
            </a:r>
            <a:r>
              <a:rPr lang="de-DE" dirty="0" err="1"/>
              <a:t>industrialized</a:t>
            </a:r>
            <a:r>
              <a:rPr lang="de-DE" dirty="0"/>
              <a:t> countries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Russian</a:t>
            </a:r>
            <a:r>
              <a:rPr lang="de-DE" dirty="0"/>
              <a:t> Automobile </a:t>
            </a:r>
            <a:r>
              <a:rPr lang="de-DE" dirty="0" err="1"/>
              <a:t>Production</a:t>
            </a:r>
            <a:endParaRPr lang="de-DE" dirty="0"/>
          </a:p>
        </p:txBody>
      </p:sp>
      <p:graphicFrame>
        <p:nvGraphicFramePr>
          <p:cNvPr id="4" name="Inhaltsplatzhalter 3"/>
          <p:cNvGraphicFramePr>
            <a:graphicFrameLocks noGrp="1"/>
          </p:cNvGraphicFramePr>
          <p:nvPr>
            <p:ph idx="1"/>
          </p:nvPr>
        </p:nvGraphicFramePr>
        <p:xfrm>
          <a:off x="214282" y="2571744"/>
          <a:ext cx="8715436" cy="4071966"/>
        </p:xfrm>
        <a:graphic>
          <a:graphicData uri="http://schemas.openxmlformats.org/drawingml/2006/chart">
            <c:chart xmlns:c="http://schemas.openxmlformats.org/drawingml/2006/chart" xmlns:r="http://schemas.openxmlformats.org/officeDocument/2006/relationships" r:id="rId2"/>
          </a:graphicData>
        </a:graphic>
      </p:graphicFrame>
      <p:sp>
        <p:nvSpPr>
          <p:cNvPr id="5" name="Flussdiagramm: Verzweigung 4"/>
          <p:cNvSpPr/>
          <p:nvPr/>
        </p:nvSpPr>
        <p:spPr>
          <a:xfrm flipH="1">
            <a:off x="6500826" y="1214422"/>
            <a:ext cx="71438" cy="18402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p:cNvSpPr txBox="1"/>
          <p:nvPr/>
        </p:nvSpPr>
        <p:spPr>
          <a:xfrm>
            <a:off x="642910" y="1142984"/>
            <a:ext cx="1143008" cy="923330"/>
          </a:xfrm>
          <a:prstGeom prst="rect">
            <a:avLst/>
          </a:prstGeom>
          <a:noFill/>
        </p:spPr>
        <p:txBody>
          <a:bodyPr wrap="square" rtlCol="0">
            <a:spAutoFit/>
          </a:bodyPr>
          <a:lstStyle/>
          <a:p>
            <a:r>
              <a:rPr lang="de-DE" dirty="0"/>
              <a:t>2600 Thousand Units</a:t>
            </a:r>
          </a:p>
        </p:txBody>
      </p:sp>
      <p:cxnSp>
        <p:nvCxnSpPr>
          <p:cNvPr id="8" name="Gerade Verbindung 7"/>
          <p:cNvCxnSpPr/>
          <p:nvPr/>
        </p:nvCxnSpPr>
        <p:spPr>
          <a:xfrm>
            <a:off x="1428728" y="1357298"/>
            <a:ext cx="500066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p:nvCxnSpPr>
        <p:spPr>
          <a:xfrm rot="5400000" flipH="1" flipV="1">
            <a:off x="3464711" y="2035959"/>
            <a:ext cx="4000528" cy="250033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Vaz</a:t>
            </a:r>
            <a:r>
              <a:rPr lang="de-DE" dirty="0"/>
              <a:t> - Ladas</a:t>
            </a:r>
          </a:p>
        </p:txBody>
      </p:sp>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1540923"/>
            <a:ext cx="6984776" cy="5238582"/>
          </a:xfrm>
        </p:spPr>
      </p:pic>
    </p:spTree>
    <p:extLst>
      <p:ext uri="{BB962C8B-B14F-4D97-AF65-F5344CB8AC3E}">
        <p14:creationId xmlns:p14="http://schemas.microsoft.com/office/powerpoint/2010/main" val="9409626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err="1"/>
              <a:t>Foreign</a:t>
            </a:r>
            <a:r>
              <a:rPr lang="de-DE" dirty="0"/>
              <a:t> </a:t>
            </a:r>
            <a:r>
              <a:rPr lang="de-DE" dirty="0" err="1"/>
              <a:t>and</a:t>
            </a:r>
            <a:r>
              <a:rPr lang="de-DE" dirty="0"/>
              <a:t> </a:t>
            </a:r>
            <a:r>
              <a:rPr lang="de-DE" dirty="0" err="1"/>
              <a:t>Local</a:t>
            </a:r>
            <a:r>
              <a:rPr lang="de-DE" dirty="0"/>
              <a:t> </a:t>
            </a:r>
            <a:r>
              <a:rPr lang="de-DE" dirty="0" err="1"/>
              <a:t>Production</a:t>
            </a:r>
            <a:r>
              <a:rPr lang="de-DE" dirty="0"/>
              <a:t> in </a:t>
            </a:r>
            <a:r>
              <a:rPr lang="de-DE" dirty="0" err="1"/>
              <a:t>Russia</a:t>
            </a:r>
            <a:endParaRPr lang="de-DE" dirty="0"/>
          </a:p>
        </p:txBody>
      </p:sp>
      <p:graphicFrame>
        <p:nvGraphicFramePr>
          <p:cNvPr id="4" name="Diagramm 3"/>
          <p:cNvGraphicFramePr/>
          <p:nvPr/>
        </p:nvGraphicFramePr>
        <p:xfrm>
          <a:off x="714348" y="2000240"/>
          <a:ext cx="7000923" cy="4195782"/>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feld 4"/>
          <p:cNvSpPr txBox="1"/>
          <p:nvPr/>
        </p:nvSpPr>
        <p:spPr>
          <a:xfrm>
            <a:off x="5929322" y="2143117"/>
            <a:ext cx="2857520" cy="369332"/>
          </a:xfrm>
          <a:prstGeom prst="rect">
            <a:avLst/>
          </a:prstGeom>
          <a:noFill/>
          <a:ln>
            <a:solidFill>
              <a:srgbClr val="C00000"/>
            </a:solidFill>
          </a:ln>
        </p:spPr>
        <p:txBody>
          <a:bodyPr wrap="square" rtlCol="0">
            <a:spAutoFit/>
          </a:bodyPr>
          <a:lstStyle/>
          <a:p>
            <a:r>
              <a:rPr lang="de-DE" dirty="0"/>
              <a:t>2013  WTO Membership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err="1"/>
              <a:t>India</a:t>
            </a:r>
            <a:r>
              <a:rPr lang="de-DE" dirty="0"/>
              <a:t> </a:t>
            </a:r>
            <a:r>
              <a:rPr lang="de-DE" dirty="0" err="1"/>
              <a:t>is</a:t>
            </a:r>
            <a:r>
              <a:rPr lang="de-DE" dirty="0"/>
              <a:t> also </a:t>
            </a:r>
            <a:r>
              <a:rPr lang="de-DE" dirty="0" err="1"/>
              <a:t>building</a:t>
            </a:r>
            <a:r>
              <a:rPr lang="de-DE" dirty="0"/>
              <a:t> </a:t>
            </a:r>
            <a:br>
              <a:rPr lang="de-DE" dirty="0"/>
            </a:br>
            <a:r>
              <a:rPr lang="de-DE" dirty="0" err="1"/>
              <a:t>its</a:t>
            </a:r>
            <a:r>
              <a:rPr lang="de-DE" dirty="0"/>
              <a:t> </a:t>
            </a:r>
            <a:r>
              <a:rPr lang="de-DE" dirty="0" err="1"/>
              <a:t>automotive</a:t>
            </a:r>
            <a:r>
              <a:rPr lang="de-DE" dirty="0"/>
              <a:t> </a:t>
            </a:r>
            <a:r>
              <a:rPr lang="de-DE" dirty="0" err="1"/>
              <a:t>industry</a:t>
            </a:r>
            <a:endParaRPr lang="de-DE" dirty="0"/>
          </a:p>
        </p:txBody>
      </p:sp>
      <p:sp>
        <p:nvSpPr>
          <p:cNvPr id="3" name="Inhaltsplatzhalter 2"/>
          <p:cNvSpPr>
            <a:spLocks noGrp="1"/>
          </p:cNvSpPr>
          <p:nvPr>
            <p:ph idx="1"/>
          </p:nvPr>
        </p:nvSpPr>
        <p:spPr/>
        <p:txBody>
          <a:bodyPr/>
          <a:lstStyle/>
          <a:p>
            <a:r>
              <a:rPr lang="en-US" dirty="0"/>
              <a:t>More than 3.7 million automotive vehicles were produced in India in 2010 (an increase of 33.9%), making the country the second (after China) fastest growing automobile market in the world in that year. In 2011 it was 3,9 million. </a:t>
            </a:r>
          </a:p>
          <a:p>
            <a:r>
              <a:rPr lang="en-US" dirty="0"/>
              <a:t>Tata Motors</a:t>
            </a:r>
          </a:p>
          <a:p>
            <a:r>
              <a:rPr lang="en-US" dirty="0"/>
              <a:t>Mahindra </a:t>
            </a:r>
            <a:r>
              <a:rPr lang="en-US" dirty="0" err="1"/>
              <a:t>Mahindra</a:t>
            </a:r>
            <a:endParaRPr lang="de-DE"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a:effectLst/>
      </p:grpSpPr>
      <p:sp>
        <p:nvSpPr>
          <p:cNvPr id="2" name="New shape"/>
          <p:cNvSpPr/>
          <p:nvPr/>
        </p:nvSpPr>
        <p:spPr>
          <a:xfrm>
            <a:off x="393700" y="254000"/>
            <a:ext cx="8216900" cy="254000"/>
          </a:xfr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lstStyle/>
          <a:p>
            <a:pPr algn="l"/>
            <a:r>
              <a:rPr sz="1200">
                <a:solidFill>
                  <a:srgbClr val="808080"/>
                </a:solidFill>
                <a:effectLst/>
                <a:latin typeface="Arial"/>
              </a:rPr>
              <a:t>India - passenger vehicle production in India 2011-2015</a:t>
            </a:r>
          </a:p>
        </p:txBody>
      </p:sp>
      <p:sp>
        <p:nvSpPr>
          <p:cNvPr id="3" name="New shape"/>
          <p:cNvSpPr/>
          <p:nvPr/>
        </p:nvSpPr>
        <p:spPr>
          <a:xfrm>
            <a:off x="393700" y="457200"/>
            <a:ext cx="8216900" cy="863600"/>
          </a:xfr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ormAutofit/>
          </a:bodyPr>
          <a:lstStyle/>
          <a:p>
            <a:pPr algn="l">
              <a:lnSpc>
                <a:spcPct val="100000"/>
              </a:lnSpc>
            </a:pPr>
            <a:r>
              <a:rPr b="1">
                <a:solidFill>
                  <a:srgbClr val="4F4F4F"/>
                </a:solidFill>
                <a:effectLst/>
                <a:latin typeface="Arial"/>
              </a:rPr>
              <a:t>Car production in India from 2011 to 2015 (in units)</a:t>
            </a:r>
          </a:p>
        </p:txBody>
      </p:sp>
      <p:sp>
        <p:nvSpPr>
          <p:cNvPr id="4" name="New shape"/>
          <p:cNvSpPr/>
          <p:nvPr/>
        </p:nvSpPr>
        <p:spPr>
          <a:xfrm>
            <a:off x="-6350" y="6223000"/>
            <a:ext cx="9169400" cy="647700"/>
          </a:xfrm>
          <a:prstGeom prst="rect">
            <a:avLst/>
          </a:prstGeom>
          <a:blipFill dpi="0">
            <a:blip r:embed="rId2"/>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New shape"/>
          <p:cNvSpPr/>
          <p:nvPr/>
        </p:nvSpPr>
        <p:spPr>
          <a:xfrm>
            <a:off x="393700" y="6540500"/>
            <a:ext cx="6350000" cy="203200"/>
          </a:xfr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lstStyle/>
          <a:p>
            <a:pPr algn="l"/>
            <a:r>
              <a:rPr sz="700" b="1">
                <a:solidFill>
                  <a:srgbClr val="808080"/>
                </a:solidFill>
                <a:effectLst/>
                <a:latin typeface="Arial"/>
              </a:rPr>
              <a:t>Source: </a:t>
            </a:r>
            <a:r>
              <a:rPr sz="700">
                <a:solidFill>
                  <a:srgbClr val="808080"/>
                </a:solidFill>
                <a:effectLst/>
                <a:latin typeface="Arial"/>
              </a:rPr>
              <a:t>OICA; </a:t>
            </a:r>
            <a:r>
              <a:rPr sz="700">
                <a:solidFill>
                  <a:srgbClr val="808080"/>
                </a:solidFill>
                <a:effectLst/>
                <a:latin typeface="Arial"/>
                <a:hlinkClick r:id="rId3"/>
              </a:rPr>
              <a:t>ID 317520</a:t>
            </a:r>
          </a:p>
        </p:txBody>
      </p:sp>
      <p:sp>
        <p:nvSpPr>
          <p:cNvPr id="6" name="New shape"/>
          <p:cNvSpPr/>
          <p:nvPr/>
        </p:nvSpPr>
        <p:spPr>
          <a:xfrm>
            <a:off x="393700" y="6159500"/>
            <a:ext cx="6350000" cy="203200"/>
          </a:xfr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b"/>
          <a:lstStyle/>
          <a:p>
            <a:pPr algn="l"/>
            <a:r>
              <a:rPr sz="700" b="1">
                <a:solidFill>
                  <a:srgbClr val="808080"/>
                </a:solidFill>
                <a:effectLst/>
                <a:latin typeface="Arial"/>
              </a:rPr>
              <a:t>Note: </a:t>
            </a:r>
            <a:r>
              <a:rPr sz="700">
                <a:solidFill>
                  <a:srgbClr val="808080"/>
                </a:solidFill>
                <a:effectLst/>
                <a:latin typeface="Arial"/>
              </a:rPr>
              <a:t>India</a:t>
            </a:r>
          </a:p>
        </p:txBody>
      </p:sp>
      <p:graphicFrame>
        <p:nvGraphicFramePr>
          <p:cNvPr id="7" name="ChartObject"/>
          <p:cNvGraphicFramePr/>
          <p:nvPr/>
        </p:nvGraphicFramePr>
        <p:xfrm>
          <a:off x="539750" y="1460500"/>
          <a:ext cx="8064500" cy="4445000"/>
        </p:xfrm>
        <a:graphic>
          <a:graphicData uri="http://schemas.openxmlformats.org/drawingml/2006/chart">
            <c:chart xmlns:c="http://schemas.openxmlformats.org/drawingml/2006/chart" xmlns:r="http://schemas.openxmlformats.org/officeDocument/2006/relationships" r:id="rId4"/>
          </a:graphicData>
        </a:graphic>
      </p:graphicFrame>
      <p:sp>
        <p:nvSpPr>
          <p:cNvPr id="8" name="New shape"/>
          <p:cNvSpPr/>
          <p:nvPr/>
        </p:nvSpPr>
        <p:spPr>
          <a:xfrm>
            <a:off x="393700" y="6350000"/>
            <a:ext cx="6350000" cy="203200"/>
          </a:xfr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lstStyle/>
          <a:p>
            <a:pPr algn="l"/>
            <a:r>
              <a:rPr sz="700">
                <a:solidFill>
                  <a:srgbClr val="808080"/>
                </a:solidFill>
                <a:effectLst/>
                <a:latin typeface="Arial"/>
              </a:rPr>
              <a:t>Further information regarding this statistic can be found on </a:t>
            </a:r>
            <a:r>
              <a:rPr sz="700">
                <a:solidFill>
                  <a:srgbClr val="808080"/>
                </a:solidFill>
                <a:effectLst/>
                <a:latin typeface="Arial"/>
                <a:hlinkClick r:id="rId5" action="ppaction://hlinksldjump"/>
              </a:rPr>
              <a:t>page 8</a:t>
            </a:r>
            <a:r>
              <a:rPr sz="700">
                <a:solidFill>
                  <a:srgbClr val="808080"/>
                </a:solidFill>
                <a:effectLst/>
                <a:latin typeface="Arial"/>
              </a:rPr>
              <a:t>.</a:t>
            </a:r>
          </a:p>
        </p:txBody>
      </p:sp>
    </p:spTree>
    <p:extLst>
      <p:ext uri="{BB962C8B-B14F-4D97-AF65-F5344CB8AC3E}">
        <p14:creationId xmlns:p14="http://schemas.microsoft.com/office/powerpoint/2010/main" val="3671863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23528" y="871287"/>
            <a:ext cx="8622406" cy="5693866"/>
          </a:xfrm>
          <a:prstGeom prst="rect">
            <a:avLst/>
          </a:prstGeom>
        </p:spPr>
        <p:txBody>
          <a:bodyPr wrap="square">
            <a:spAutoFit/>
          </a:bodyPr>
          <a:lstStyle/>
          <a:p>
            <a:r>
              <a:rPr lang="en-US" sz="2800" dirty="0"/>
              <a:t>A is a kit containing the parts needed to assemble a product. The parts are typically manufactured in one country or region, then exported to another country or region for final assembly. Variant names include </a:t>
            </a:r>
            <a:r>
              <a:rPr lang="en-US" sz="2800" b="1" dirty="0"/>
              <a:t>knockdown kit</a:t>
            </a:r>
            <a:r>
              <a:rPr lang="en-US" sz="2800" dirty="0"/>
              <a:t>, </a:t>
            </a:r>
            <a:r>
              <a:rPr lang="en-US" sz="2800" b="1" dirty="0"/>
              <a:t>knocked-down kit</a:t>
            </a:r>
            <a:r>
              <a:rPr lang="en-US" sz="2800" dirty="0"/>
              <a:t>, or simply </a:t>
            </a:r>
            <a:r>
              <a:rPr lang="en-US" sz="2800" b="1" dirty="0"/>
              <a:t>knockdown</a:t>
            </a:r>
            <a:r>
              <a:rPr lang="en-US" sz="2800" dirty="0"/>
              <a:t>, and the abbreviated </a:t>
            </a:r>
            <a:r>
              <a:rPr lang="en-US" sz="2800" b="1" dirty="0"/>
              <a:t>KD</a:t>
            </a:r>
            <a:r>
              <a:rPr lang="en-US" sz="2800" dirty="0"/>
              <a:t> or </a:t>
            </a:r>
            <a:r>
              <a:rPr lang="en-US" sz="2800" b="1" dirty="0"/>
              <a:t>CKD</a:t>
            </a:r>
            <a:r>
              <a:rPr lang="en-US" sz="2800" dirty="0"/>
              <a:t>.</a:t>
            </a:r>
          </a:p>
          <a:p>
            <a:r>
              <a:rPr lang="en-US" sz="2800" dirty="0"/>
              <a:t>A common form of knock-down is a </a:t>
            </a:r>
            <a:r>
              <a:rPr lang="en-US" sz="2800" b="1" dirty="0"/>
              <a:t>complete knock-down</a:t>
            </a:r>
            <a:r>
              <a:rPr lang="en-US" sz="2800" dirty="0"/>
              <a:t> (</a:t>
            </a:r>
            <a:r>
              <a:rPr lang="en-US" sz="2800" b="1" dirty="0"/>
              <a:t>CKD</a:t>
            </a:r>
            <a:r>
              <a:rPr lang="en-US" sz="2800" dirty="0"/>
              <a:t>), which is a complete kit needed to assemble a product. It is also a method of supplying parts to a market, particularly in shipping to foreign nations, and serves as a way of counting or pricing.</a:t>
            </a:r>
            <a:r>
              <a:rPr lang="en-US" sz="2800" baseline="30000" dirty="0">
                <a:hlinkClick r:id="rId2"/>
              </a:rPr>
              <a:t>[1]</a:t>
            </a:r>
            <a:r>
              <a:rPr lang="en-US" sz="2800" dirty="0"/>
              <a:t> CKD is a common practice in the automotive, </a:t>
            </a:r>
            <a:r>
              <a:rPr lang="en-US" sz="2800" dirty="0" err="1"/>
              <a:t>bus,heavy</a:t>
            </a:r>
            <a:r>
              <a:rPr lang="en-US" sz="2800" dirty="0"/>
              <a:t> truck and rail vehicle,</a:t>
            </a:r>
          </a:p>
        </p:txBody>
      </p:sp>
      <p:sp>
        <p:nvSpPr>
          <p:cNvPr id="3" name="Textfeld 2"/>
          <p:cNvSpPr txBox="1"/>
          <p:nvPr/>
        </p:nvSpPr>
        <p:spPr>
          <a:xfrm>
            <a:off x="539552" y="260648"/>
            <a:ext cx="7056784" cy="584775"/>
          </a:xfrm>
          <a:prstGeom prst="rect">
            <a:avLst/>
          </a:prstGeom>
          <a:noFill/>
        </p:spPr>
        <p:txBody>
          <a:bodyPr wrap="square" rtlCol="0">
            <a:spAutoFit/>
          </a:bodyPr>
          <a:lstStyle/>
          <a:p>
            <a:r>
              <a:rPr lang="en-US" sz="3200" b="1" dirty="0"/>
              <a:t>knock-down kit</a:t>
            </a:r>
            <a:endParaRPr lang="de-DE" sz="3200" dirty="0"/>
          </a:p>
        </p:txBody>
      </p:sp>
    </p:spTree>
    <p:extLst>
      <p:ext uri="{BB962C8B-B14F-4D97-AF65-F5344CB8AC3E}">
        <p14:creationId xmlns:p14="http://schemas.microsoft.com/office/powerpoint/2010/main" val="13201938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23528" y="1231708"/>
            <a:ext cx="8568952" cy="5262979"/>
          </a:xfrm>
          <a:prstGeom prst="rect">
            <a:avLst/>
          </a:prstGeom>
        </p:spPr>
        <p:txBody>
          <a:bodyPr wrap="square">
            <a:spAutoFit/>
          </a:bodyPr>
          <a:lstStyle/>
          <a:p>
            <a:r>
              <a:rPr lang="en-US" b="1" dirty="0"/>
              <a:t> </a:t>
            </a:r>
            <a:r>
              <a:rPr lang="en-US" sz="2800" dirty="0"/>
              <a:t>Over</a:t>
            </a:r>
            <a:r>
              <a:rPr lang="en-US" sz="2800" b="1" dirty="0"/>
              <a:t> </a:t>
            </a:r>
            <a:r>
              <a:rPr lang="en-US" sz="2800" dirty="0"/>
              <a:t>985,000 passenger vehicles were sold in 2014; the country also executed a “vehicle scrappage” program to discard aged vehicles from its roads and converted all public cars to run on compressed natural gas (this was interesting because oil is cheap and in abundance). Notwithstanding the economic sanctions, Iran is the largest automotive market in the Middle East and roughly one-third the market size of Germany. These sanctions have, in a way, contributed to Iran becoming almost self-reliant in automotive production by means of advancement of Iranian manufacturers like IKCO and SAIPA, which are now local stalwarts in the industry.</a:t>
            </a:r>
          </a:p>
        </p:txBody>
      </p:sp>
      <p:sp>
        <p:nvSpPr>
          <p:cNvPr id="5" name="Textfeld 4"/>
          <p:cNvSpPr txBox="1"/>
          <p:nvPr/>
        </p:nvSpPr>
        <p:spPr>
          <a:xfrm>
            <a:off x="453488" y="326804"/>
            <a:ext cx="8028384" cy="830997"/>
          </a:xfrm>
          <a:prstGeom prst="rect">
            <a:avLst/>
          </a:prstGeom>
          <a:noFill/>
        </p:spPr>
        <p:txBody>
          <a:bodyPr wrap="square" rtlCol="0">
            <a:spAutoFit/>
          </a:bodyPr>
          <a:lstStyle/>
          <a:p>
            <a:r>
              <a:rPr lang="de-DE" sz="4800" dirty="0"/>
              <a:t>Iran</a:t>
            </a:r>
          </a:p>
        </p:txBody>
      </p:sp>
    </p:spTree>
    <p:extLst>
      <p:ext uri="{BB962C8B-B14F-4D97-AF65-F5344CB8AC3E}">
        <p14:creationId xmlns:p14="http://schemas.microsoft.com/office/powerpoint/2010/main" val="34406689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Irans </a:t>
            </a:r>
            <a:r>
              <a:rPr lang="de-DE" dirty="0" err="1"/>
              <a:t>car</a:t>
            </a:r>
            <a:r>
              <a:rPr lang="de-DE" dirty="0"/>
              <a:t> Market</a:t>
            </a:r>
          </a:p>
        </p:txBody>
      </p:sp>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1600200"/>
            <a:ext cx="7632848" cy="4525963"/>
          </a:xfrm>
        </p:spPr>
      </p:pic>
    </p:spTree>
    <p:extLst>
      <p:ext uri="{BB962C8B-B14F-4D97-AF65-F5344CB8AC3E}">
        <p14:creationId xmlns:p14="http://schemas.microsoft.com/office/powerpoint/2010/main" val="18274323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a:effectLst/>
      </p:grpSpPr>
      <p:sp>
        <p:nvSpPr>
          <p:cNvPr id="2" name="New shape"/>
          <p:cNvSpPr/>
          <p:nvPr/>
        </p:nvSpPr>
        <p:spPr>
          <a:xfrm>
            <a:off x="393700" y="254000"/>
            <a:ext cx="8216900" cy="254000"/>
          </a:xfr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lstStyle/>
          <a:p>
            <a:pPr algn="l"/>
            <a:r>
              <a:rPr sz="1200">
                <a:solidFill>
                  <a:srgbClr val="808080"/>
                </a:solidFill>
                <a:effectLst/>
                <a:latin typeface="Arial"/>
              </a:rPr>
              <a:t>Mexico: vehicle production forecast 2012-2018</a:t>
            </a:r>
          </a:p>
        </p:txBody>
      </p:sp>
      <p:sp>
        <p:nvSpPr>
          <p:cNvPr id="3" name="New shape"/>
          <p:cNvSpPr/>
          <p:nvPr/>
        </p:nvSpPr>
        <p:spPr>
          <a:xfrm>
            <a:off x="393700" y="457200"/>
            <a:ext cx="8216900" cy="863600"/>
          </a:xfr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ormAutofit/>
          </a:bodyPr>
          <a:lstStyle/>
          <a:p>
            <a:pPr algn="l">
              <a:lnSpc>
                <a:spcPct val="100000"/>
              </a:lnSpc>
            </a:pPr>
            <a:r>
              <a:rPr b="1">
                <a:solidFill>
                  <a:srgbClr val="4F4F4F"/>
                </a:solidFill>
                <a:effectLst/>
                <a:latin typeface="Arial"/>
              </a:rPr>
              <a:t>Mexico's projected vehicle production from 2012 to 2018 (in million units)</a:t>
            </a:r>
          </a:p>
        </p:txBody>
      </p:sp>
      <p:sp>
        <p:nvSpPr>
          <p:cNvPr id="4" name="New shape"/>
          <p:cNvSpPr/>
          <p:nvPr/>
        </p:nvSpPr>
        <p:spPr>
          <a:xfrm>
            <a:off x="-6350" y="6223000"/>
            <a:ext cx="9169400" cy="647700"/>
          </a:xfrm>
          <a:prstGeom prst="rect">
            <a:avLst/>
          </a:prstGeom>
          <a:blipFill dpi="0">
            <a:blip r:embed="rId2"/>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New shape"/>
          <p:cNvSpPr/>
          <p:nvPr/>
        </p:nvSpPr>
        <p:spPr>
          <a:xfrm>
            <a:off x="393700" y="6540500"/>
            <a:ext cx="6350000" cy="203200"/>
          </a:xfr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lstStyle/>
          <a:p>
            <a:pPr algn="l"/>
            <a:r>
              <a:rPr sz="700" b="1">
                <a:solidFill>
                  <a:srgbClr val="808080"/>
                </a:solidFill>
                <a:effectLst/>
                <a:latin typeface="Arial"/>
              </a:rPr>
              <a:t>Source: </a:t>
            </a:r>
            <a:r>
              <a:rPr sz="700">
                <a:solidFill>
                  <a:srgbClr val="808080"/>
                </a:solidFill>
                <a:effectLst/>
                <a:latin typeface="Arial"/>
              </a:rPr>
              <a:t>PwC; Various sources; </a:t>
            </a:r>
            <a:r>
              <a:rPr sz="700">
                <a:solidFill>
                  <a:srgbClr val="808080"/>
                </a:solidFill>
                <a:effectLst/>
                <a:latin typeface="Arial"/>
                <a:hlinkClick r:id="rId3"/>
              </a:rPr>
              <a:t>ID 202489</a:t>
            </a:r>
          </a:p>
        </p:txBody>
      </p:sp>
      <p:sp>
        <p:nvSpPr>
          <p:cNvPr id="6" name="New shape"/>
          <p:cNvSpPr/>
          <p:nvPr/>
        </p:nvSpPr>
        <p:spPr>
          <a:xfrm>
            <a:off x="393700" y="6159500"/>
            <a:ext cx="6350000" cy="203200"/>
          </a:xfr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b"/>
          <a:lstStyle/>
          <a:p>
            <a:pPr algn="l"/>
            <a:r>
              <a:rPr sz="700" b="1">
                <a:solidFill>
                  <a:srgbClr val="808080"/>
                </a:solidFill>
                <a:effectLst/>
                <a:latin typeface="Arial"/>
              </a:rPr>
              <a:t>Note: </a:t>
            </a:r>
            <a:r>
              <a:rPr sz="700">
                <a:solidFill>
                  <a:srgbClr val="808080"/>
                </a:solidFill>
                <a:effectLst/>
                <a:latin typeface="Arial"/>
              </a:rPr>
              <a:t>Mexico</a:t>
            </a:r>
          </a:p>
        </p:txBody>
      </p:sp>
      <p:graphicFrame>
        <p:nvGraphicFramePr>
          <p:cNvPr id="7" name="ChartObject"/>
          <p:cNvGraphicFramePr/>
          <p:nvPr/>
        </p:nvGraphicFramePr>
        <p:xfrm>
          <a:off x="539750" y="1460500"/>
          <a:ext cx="8064500" cy="4445000"/>
        </p:xfrm>
        <a:graphic>
          <a:graphicData uri="http://schemas.openxmlformats.org/drawingml/2006/chart">
            <c:chart xmlns:c="http://schemas.openxmlformats.org/drawingml/2006/chart" xmlns:r="http://schemas.openxmlformats.org/officeDocument/2006/relationships" r:id="rId4"/>
          </a:graphicData>
        </a:graphic>
      </p:graphicFrame>
      <p:sp>
        <p:nvSpPr>
          <p:cNvPr id="8" name="New shape"/>
          <p:cNvSpPr/>
          <p:nvPr/>
        </p:nvSpPr>
        <p:spPr>
          <a:xfrm>
            <a:off x="393700" y="6350000"/>
            <a:ext cx="6350000" cy="203200"/>
          </a:xfrm>
          <a:solidFill>
            <a:srgbClr val="0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lstStyle/>
          <a:p>
            <a:pPr algn="l"/>
            <a:r>
              <a:rPr sz="700">
                <a:solidFill>
                  <a:srgbClr val="808080"/>
                </a:solidFill>
                <a:effectLst/>
                <a:latin typeface="Arial"/>
              </a:rPr>
              <a:t>Further information regarding this statistic can be found on </a:t>
            </a:r>
            <a:r>
              <a:rPr sz="700">
                <a:solidFill>
                  <a:srgbClr val="808080"/>
                </a:solidFill>
                <a:effectLst/>
                <a:latin typeface="Arial"/>
                <a:hlinkClick r:id="rId5" action="ppaction://hlinksldjump"/>
              </a:rPr>
              <a:t>page 8</a:t>
            </a:r>
            <a:r>
              <a:rPr sz="700">
                <a:solidFill>
                  <a:srgbClr val="808080"/>
                </a:solidFill>
                <a:effectLst/>
                <a:latin typeface="Arial"/>
              </a:rPr>
              <a:t>.</a:t>
            </a:r>
          </a:p>
        </p:txBody>
      </p:sp>
    </p:spTree>
    <p:extLst>
      <p:ext uri="{BB962C8B-B14F-4D97-AF65-F5344CB8AC3E}">
        <p14:creationId xmlns:p14="http://schemas.microsoft.com/office/powerpoint/2010/main" val="632478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68346"/>
          </a:xfrm>
        </p:spPr>
        <p:txBody>
          <a:bodyPr/>
          <a:lstStyle/>
          <a:p>
            <a:r>
              <a:rPr lang="de-DE" dirty="0"/>
              <a:t>Who </a:t>
            </a:r>
            <a:r>
              <a:rPr lang="de-DE" dirty="0" err="1"/>
              <a:t>produces</a:t>
            </a:r>
            <a:r>
              <a:rPr lang="de-DE" dirty="0"/>
              <a:t> </a:t>
            </a:r>
            <a:r>
              <a:rPr lang="de-DE" dirty="0" err="1"/>
              <a:t>most</a:t>
            </a:r>
            <a:r>
              <a:rPr lang="de-DE" dirty="0"/>
              <a:t> </a:t>
            </a:r>
            <a:r>
              <a:rPr lang="de-DE" dirty="0" err="1"/>
              <a:t>of</a:t>
            </a:r>
            <a:r>
              <a:rPr lang="de-DE" dirty="0"/>
              <a:t> </a:t>
            </a:r>
            <a:r>
              <a:rPr lang="de-DE" dirty="0" err="1"/>
              <a:t>the</a:t>
            </a:r>
            <a:r>
              <a:rPr lang="de-DE" dirty="0"/>
              <a:t> </a:t>
            </a:r>
            <a:r>
              <a:rPr lang="de-DE" dirty="0" err="1"/>
              <a:t>steel</a:t>
            </a:r>
            <a:r>
              <a:rPr lang="de-DE" dirty="0"/>
              <a:t>?</a:t>
            </a:r>
          </a:p>
        </p:txBody>
      </p:sp>
      <p:sp>
        <p:nvSpPr>
          <p:cNvPr id="3" name="Inhaltsplatzhalter 2"/>
          <p:cNvSpPr>
            <a:spLocks noGrp="1"/>
          </p:cNvSpPr>
          <p:nvPr>
            <p:ph idx="1"/>
          </p:nvPr>
        </p:nvSpPr>
        <p:spPr/>
        <p:txBody>
          <a:bodyPr/>
          <a:lstStyle/>
          <a:p>
            <a:endParaRPr lang="de-DE" dirty="0"/>
          </a:p>
        </p:txBody>
      </p:sp>
      <p:pic>
        <p:nvPicPr>
          <p:cNvPr id="2050" name="Picture 2" descr="H:\Dokumente und Einstellungen\Ivan\Eigene Dateien\Eigene Bilder\Bild\Bild 054.jpg"/>
          <p:cNvPicPr>
            <a:picLocks noChangeAspect="1" noChangeArrowheads="1"/>
          </p:cNvPicPr>
          <p:nvPr/>
        </p:nvPicPr>
        <p:blipFill>
          <a:blip r:embed="rId2"/>
          <a:srcRect/>
          <a:stretch>
            <a:fillRect/>
          </a:stretch>
        </p:blipFill>
        <p:spPr bwMode="auto">
          <a:xfrm rot="10800000">
            <a:off x="-65290" y="1268760"/>
            <a:ext cx="9812290" cy="5256584"/>
          </a:xfrm>
          <a:prstGeom prst="rect">
            <a:avLst/>
          </a:prstGeom>
          <a:noFill/>
        </p:spPr>
      </p:pic>
      <p:sp>
        <p:nvSpPr>
          <p:cNvPr id="6" name="Pfeil nach rechts 5"/>
          <p:cNvSpPr/>
          <p:nvPr/>
        </p:nvSpPr>
        <p:spPr>
          <a:xfrm rot="10800000">
            <a:off x="7500958" y="2428868"/>
            <a:ext cx="500066"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Pfeil nach rechts 6"/>
          <p:cNvSpPr/>
          <p:nvPr/>
        </p:nvSpPr>
        <p:spPr>
          <a:xfrm rot="10800000">
            <a:off x="3214678" y="4214818"/>
            <a:ext cx="500066" cy="71438"/>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Rechteck 3"/>
          <p:cNvSpPr/>
          <p:nvPr/>
        </p:nvSpPr>
        <p:spPr>
          <a:xfrm>
            <a:off x="-65290" y="6126163"/>
            <a:ext cx="9677850" cy="7318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25470"/>
          </a:xfrm>
        </p:spPr>
        <p:txBody>
          <a:bodyPr>
            <a:noAutofit/>
          </a:bodyPr>
          <a:lstStyle/>
          <a:p>
            <a:r>
              <a:rPr lang="de-DE" sz="3600" dirty="0"/>
              <a:t>Old </a:t>
            </a:r>
            <a:r>
              <a:rPr lang="de-DE" sz="3600" dirty="0" err="1"/>
              <a:t>and</a:t>
            </a:r>
            <a:r>
              <a:rPr lang="de-DE" sz="3600" dirty="0"/>
              <a:t> </a:t>
            </a:r>
            <a:r>
              <a:rPr lang="de-DE" sz="3600" dirty="0" err="1"/>
              <a:t>new</a:t>
            </a:r>
            <a:r>
              <a:rPr lang="de-DE" sz="3600" dirty="0"/>
              <a:t> </a:t>
            </a:r>
            <a:r>
              <a:rPr lang="de-DE" sz="3600" dirty="0" err="1"/>
              <a:t>centers</a:t>
            </a:r>
            <a:r>
              <a:rPr lang="de-DE" sz="3600" dirty="0"/>
              <a:t> </a:t>
            </a:r>
            <a:r>
              <a:rPr lang="de-DE" sz="3600" dirty="0" err="1"/>
              <a:t>of</a:t>
            </a:r>
            <a:r>
              <a:rPr lang="de-DE" sz="3600" dirty="0"/>
              <a:t> </a:t>
            </a:r>
            <a:r>
              <a:rPr lang="de-DE" sz="3600" dirty="0" err="1"/>
              <a:t>the</a:t>
            </a:r>
            <a:r>
              <a:rPr lang="de-DE" sz="3600" dirty="0"/>
              <a:t> </a:t>
            </a:r>
            <a:r>
              <a:rPr lang="de-DE" sz="3600" dirty="0" err="1"/>
              <a:t>world</a:t>
            </a:r>
            <a:r>
              <a:rPr lang="de-DE" sz="3600" dirty="0"/>
              <a:t> </a:t>
            </a:r>
            <a:r>
              <a:rPr lang="de-DE" sz="3600" dirty="0" err="1"/>
              <a:t>economy</a:t>
            </a:r>
            <a:endParaRPr lang="de-DE" sz="3600" dirty="0"/>
          </a:p>
        </p:txBody>
      </p:sp>
      <p:sp>
        <p:nvSpPr>
          <p:cNvPr id="3" name="Inhaltsplatzhalter 2"/>
          <p:cNvSpPr>
            <a:spLocks noGrp="1"/>
          </p:cNvSpPr>
          <p:nvPr>
            <p:ph idx="1"/>
          </p:nvPr>
        </p:nvSpPr>
        <p:spPr/>
        <p:txBody>
          <a:bodyPr/>
          <a:lstStyle/>
          <a:p>
            <a:endParaRPr lang="de-DE"/>
          </a:p>
        </p:txBody>
      </p:sp>
      <p:pic>
        <p:nvPicPr>
          <p:cNvPr id="3074" name="Picture 2" descr="H:\Dokumente und Einstellungen\Ivan\Eigene Dateien\Eigene Bilder\Bild\Bild 055.jpg"/>
          <p:cNvPicPr>
            <a:picLocks noChangeAspect="1" noChangeArrowheads="1"/>
          </p:cNvPicPr>
          <p:nvPr/>
        </p:nvPicPr>
        <p:blipFill>
          <a:blip r:embed="rId2"/>
          <a:srcRect/>
          <a:stretch>
            <a:fillRect/>
          </a:stretch>
        </p:blipFill>
        <p:spPr bwMode="auto">
          <a:xfrm>
            <a:off x="-108520" y="898516"/>
            <a:ext cx="9635161" cy="5929330"/>
          </a:xfrm>
          <a:prstGeom prst="rect">
            <a:avLst/>
          </a:prstGeom>
          <a:noFill/>
        </p:spPr>
      </p:pic>
      <p:sp>
        <p:nvSpPr>
          <p:cNvPr id="5" name="Textfeld 4"/>
          <p:cNvSpPr txBox="1"/>
          <p:nvPr/>
        </p:nvSpPr>
        <p:spPr>
          <a:xfrm>
            <a:off x="214282" y="6000768"/>
            <a:ext cx="1285884" cy="276999"/>
          </a:xfrm>
          <a:prstGeom prst="rect">
            <a:avLst/>
          </a:prstGeom>
          <a:noFill/>
        </p:spPr>
        <p:txBody>
          <a:bodyPr wrap="square" rtlCol="0">
            <a:spAutoFit/>
          </a:bodyPr>
          <a:lstStyle/>
          <a:p>
            <a:r>
              <a:rPr lang="de-DE" sz="1200" dirty="0"/>
              <a:t>1800  1900  2000</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Exports </a:t>
            </a:r>
            <a:r>
              <a:rPr lang="de-DE" dirty="0" err="1"/>
              <a:t>and</a:t>
            </a:r>
            <a:r>
              <a:rPr lang="de-DE" dirty="0"/>
              <a:t> </a:t>
            </a:r>
            <a:r>
              <a:rPr lang="de-DE" dirty="0" err="1"/>
              <a:t>industrial</a:t>
            </a:r>
            <a:r>
              <a:rPr lang="de-DE" dirty="0"/>
              <a:t> </a:t>
            </a:r>
            <a:r>
              <a:rPr lang="de-DE" dirty="0" err="1"/>
              <a:t>goods</a:t>
            </a:r>
            <a:r>
              <a:rPr lang="de-DE" dirty="0"/>
              <a:t> 2010</a:t>
            </a:r>
          </a:p>
        </p:txBody>
      </p:sp>
      <p:pic>
        <p:nvPicPr>
          <p:cNvPr id="4098" name="Picture 2" descr="H:\Dokumente und Einstellungen\Ivan\Eigene Dateien\Eigene Bilder\Bild\Bild 056.jpg"/>
          <p:cNvPicPr>
            <a:picLocks noChangeAspect="1" noChangeArrowheads="1"/>
          </p:cNvPicPr>
          <p:nvPr/>
        </p:nvPicPr>
        <p:blipFill>
          <a:blip r:embed="rId2"/>
          <a:srcRect/>
          <a:stretch>
            <a:fillRect/>
          </a:stretch>
        </p:blipFill>
        <p:spPr bwMode="auto">
          <a:xfrm>
            <a:off x="486497" y="1124744"/>
            <a:ext cx="7920880" cy="5543454"/>
          </a:xfrm>
          <a:prstGeom prst="rect">
            <a:avLst/>
          </a:prstGeom>
          <a:noFill/>
        </p:spPr>
      </p:pic>
      <p:sp>
        <p:nvSpPr>
          <p:cNvPr id="5" name="Rechteck 4"/>
          <p:cNvSpPr/>
          <p:nvPr/>
        </p:nvSpPr>
        <p:spPr>
          <a:xfrm>
            <a:off x="486497" y="6311020"/>
            <a:ext cx="8715404" cy="7143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p:nvSpPr>
        <p:spPr>
          <a:xfrm>
            <a:off x="4788024" y="5877272"/>
            <a:ext cx="3168352"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Product</a:t>
            </a:r>
            <a:r>
              <a:rPr lang="de-DE" dirty="0"/>
              <a:t> Quality </a:t>
            </a:r>
            <a:r>
              <a:rPr lang="de-DE" dirty="0" err="1"/>
              <a:t>and</a:t>
            </a:r>
            <a:r>
              <a:rPr lang="de-DE" dirty="0"/>
              <a:t> </a:t>
            </a:r>
            <a:r>
              <a:rPr lang="de-DE" dirty="0" err="1"/>
              <a:t>Globalization</a:t>
            </a:r>
            <a:endParaRPr lang="de-DE" dirty="0"/>
          </a:p>
        </p:txBody>
      </p:sp>
      <p:sp>
        <p:nvSpPr>
          <p:cNvPr id="4" name="Gleichschenkliges Dreieck 3"/>
          <p:cNvSpPr/>
          <p:nvPr/>
        </p:nvSpPr>
        <p:spPr>
          <a:xfrm>
            <a:off x="1500166" y="2143116"/>
            <a:ext cx="5857916" cy="364333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Rechteck 4"/>
          <p:cNvSpPr/>
          <p:nvPr/>
        </p:nvSpPr>
        <p:spPr>
          <a:xfrm>
            <a:off x="3286116" y="2071678"/>
            <a:ext cx="5357850" cy="7143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p:cNvSpPr txBox="1"/>
          <p:nvPr/>
        </p:nvSpPr>
        <p:spPr>
          <a:xfrm>
            <a:off x="5500694" y="2285992"/>
            <a:ext cx="1327351" cy="369332"/>
          </a:xfrm>
          <a:prstGeom prst="rect">
            <a:avLst/>
          </a:prstGeom>
          <a:noFill/>
        </p:spPr>
        <p:txBody>
          <a:bodyPr wrap="none" rtlCol="0">
            <a:spAutoFit/>
          </a:bodyPr>
          <a:lstStyle/>
          <a:p>
            <a:r>
              <a:rPr lang="de-DE" dirty="0" err="1"/>
              <a:t>Luxury</a:t>
            </a:r>
            <a:r>
              <a:rPr lang="de-DE" dirty="0"/>
              <a:t> </a:t>
            </a:r>
            <a:r>
              <a:rPr lang="de-DE" dirty="0" err="1"/>
              <a:t>ware</a:t>
            </a:r>
            <a:endParaRPr lang="de-DE" dirty="0"/>
          </a:p>
        </p:txBody>
      </p:sp>
      <p:sp>
        <p:nvSpPr>
          <p:cNvPr id="7" name="Rechteck 6"/>
          <p:cNvSpPr/>
          <p:nvPr/>
        </p:nvSpPr>
        <p:spPr>
          <a:xfrm>
            <a:off x="1785918" y="2857496"/>
            <a:ext cx="6858048" cy="22145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p:cNvSpPr txBox="1"/>
          <p:nvPr/>
        </p:nvSpPr>
        <p:spPr>
          <a:xfrm>
            <a:off x="6572264" y="2928934"/>
            <a:ext cx="1928826" cy="2031325"/>
          </a:xfrm>
          <a:prstGeom prst="rect">
            <a:avLst/>
          </a:prstGeom>
          <a:noFill/>
        </p:spPr>
        <p:txBody>
          <a:bodyPr wrap="square" rtlCol="0">
            <a:spAutoFit/>
          </a:bodyPr>
          <a:lstStyle/>
          <a:p>
            <a:r>
              <a:rPr lang="de-DE" dirty="0" err="1"/>
              <a:t>Middle</a:t>
            </a:r>
            <a:r>
              <a:rPr lang="de-DE" dirty="0"/>
              <a:t> </a:t>
            </a:r>
            <a:r>
              <a:rPr lang="de-DE" dirty="0" err="1"/>
              <a:t>ware</a:t>
            </a:r>
            <a:r>
              <a:rPr lang="de-DE" dirty="0"/>
              <a:t>:</a:t>
            </a:r>
          </a:p>
          <a:p>
            <a:r>
              <a:rPr lang="de-DE" dirty="0"/>
              <a:t>High</a:t>
            </a:r>
          </a:p>
          <a:p>
            <a:endParaRPr lang="de-DE" dirty="0"/>
          </a:p>
          <a:p>
            <a:r>
              <a:rPr lang="de-DE" dirty="0" err="1"/>
              <a:t>Middle</a:t>
            </a:r>
            <a:endParaRPr lang="de-DE" dirty="0"/>
          </a:p>
          <a:p>
            <a:endParaRPr lang="de-DE" dirty="0"/>
          </a:p>
          <a:p>
            <a:endParaRPr lang="de-DE" dirty="0"/>
          </a:p>
          <a:p>
            <a:r>
              <a:rPr lang="de-DE" dirty="0"/>
              <a:t>Low</a:t>
            </a:r>
          </a:p>
        </p:txBody>
      </p:sp>
      <p:sp>
        <p:nvSpPr>
          <p:cNvPr id="9" name="Rechteck 8"/>
          <p:cNvSpPr/>
          <p:nvPr/>
        </p:nvSpPr>
        <p:spPr>
          <a:xfrm>
            <a:off x="571472" y="5072074"/>
            <a:ext cx="8429684" cy="10001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p:cNvSpPr txBox="1"/>
          <p:nvPr/>
        </p:nvSpPr>
        <p:spPr>
          <a:xfrm>
            <a:off x="7429520" y="5143512"/>
            <a:ext cx="1428760" cy="369332"/>
          </a:xfrm>
          <a:prstGeom prst="rect">
            <a:avLst/>
          </a:prstGeom>
          <a:noFill/>
        </p:spPr>
        <p:txBody>
          <a:bodyPr wrap="square" rtlCol="0">
            <a:spAutoFit/>
          </a:bodyPr>
          <a:lstStyle/>
          <a:p>
            <a:r>
              <a:rPr lang="de-DE" dirty="0"/>
              <a:t>Low </a:t>
            </a:r>
            <a:r>
              <a:rPr lang="de-DE" dirty="0" err="1"/>
              <a:t>ware</a:t>
            </a:r>
            <a:endParaRPr lang="de-DE"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85720" y="214291"/>
            <a:ext cx="8229600" cy="6643710"/>
          </a:xfrm>
        </p:spPr>
        <p:txBody>
          <a:bodyPr/>
          <a:lstStyle/>
          <a:p>
            <a:pPr>
              <a:buNone/>
            </a:pPr>
            <a:r>
              <a:rPr lang="de-DE" dirty="0"/>
              <a:t>     Who </a:t>
            </a:r>
            <a:r>
              <a:rPr lang="de-DE" dirty="0" err="1"/>
              <a:t>produces</a:t>
            </a:r>
            <a:r>
              <a:rPr lang="de-DE" dirty="0"/>
              <a:t> </a:t>
            </a:r>
            <a:r>
              <a:rPr lang="de-DE" dirty="0" err="1"/>
              <a:t>what</a:t>
            </a:r>
            <a:r>
              <a:rPr lang="de-DE" dirty="0"/>
              <a:t>, </a:t>
            </a:r>
            <a:r>
              <a:rPr lang="de-DE" dirty="0" err="1"/>
              <a:t>where</a:t>
            </a:r>
            <a:r>
              <a:rPr lang="de-DE" dirty="0"/>
              <a:t> </a:t>
            </a:r>
            <a:r>
              <a:rPr lang="de-DE" dirty="0" err="1"/>
              <a:t>and</a:t>
            </a:r>
            <a:r>
              <a:rPr lang="de-DE" dirty="0"/>
              <a:t> </a:t>
            </a:r>
            <a:r>
              <a:rPr lang="de-DE" dirty="0" err="1"/>
              <a:t>for</a:t>
            </a:r>
            <a:r>
              <a:rPr lang="de-DE" dirty="0"/>
              <a:t> </a:t>
            </a:r>
            <a:r>
              <a:rPr lang="de-DE" dirty="0" err="1"/>
              <a:t>whom</a:t>
            </a:r>
            <a:r>
              <a:rPr lang="de-DE" dirty="0"/>
              <a:t>?</a:t>
            </a:r>
          </a:p>
          <a:p>
            <a:pPr>
              <a:buNone/>
            </a:pPr>
            <a:r>
              <a:rPr lang="de-DE" dirty="0"/>
              <a:t>     Not </a:t>
            </a:r>
            <a:r>
              <a:rPr lang="de-DE" dirty="0" err="1"/>
              <a:t>clearly</a:t>
            </a:r>
            <a:r>
              <a:rPr lang="de-DE" dirty="0"/>
              <a:t> </a:t>
            </a:r>
            <a:r>
              <a:rPr lang="de-DE" dirty="0" err="1"/>
              <a:t>defined</a:t>
            </a:r>
            <a:r>
              <a:rPr lang="de-DE" dirty="0"/>
              <a:t> </a:t>
            </a:r>
            <a:r>
              <a:rPr lang="de-DE" dirty="0" err="1"/>
              <a:t>answers</a:t>
            </a:r>
            <a:r>
              <a:rPr lang="de-DE" dirty="0"/>
              <a:t> </a:t>
            </a:r>
            <a:r>
              <a:rPr lang="de-DE" dirty="0" err="1"/>
              <a:t>today</a:t>
            </a:r>
            <a:r>
              <a:rPr lang="de-DE" dirty="0"/>
              <a:t> </a:t>
            </a:r>
            <a:r>
              <a:rPr lang="de-DE" dirty="0" err="1"/>
              <a:t>as</a:t>
            </a:r>
            <a:r>
              <a:rPr lang="de-DE" dirty="0"/>
              <a:t> </a:t>
            </a:r>
          </a:p>
          <a:p>
            <a:pPr>
              <a:buNone/>
            </a:pPr>
            <a:r>
              <a:rPr lang="de-DE" dirty="0"/>
              <a:t>     100  </a:t>
            </a:r>
            <a:r>
              <a:rPr lang="de-DE" dirty="0" err="1"/>
              <a:t>years</a:t>
            </a:r>
            <a:r>
              <a:rPr lang="de-DE" dirty="0"/>
              <a:t> </a:t>
            </a:r>
            <a:r>
              <a:rPr lang="de-DE" dirty="0" err="1"/>
              <a:t>ago</a:t>
            </a:r>
            <a:r>
              <a:rPr lang="de-DE" dirty="0"/>
              <a:t>.</a:t>
            </a:r>
          </a:p>
          <a:p>
            <a:pPr>
              <a:buNone/>
            </a:pPr>
            <a:r>
              <a:rPr lang="de-DE" dirty="0"/>
              <a:t>1)The </a:t>
            </a:r>
            <a:r>
              <a:rPr lang="de-DE" dirty="0" err="1"/>
              <a:t>firms</a:t>
            </a:r>
            <a:r>
              <a:rPr lang="de-DE" dirty="0"/>
              <a:t> </a:t>
            </a:r>
            <a:r>
              <a:rPr lang="de-DE" dirty="0" err="1"/>
              <a:t>which</a:t>
            </a:r>
            <a:r>
              <a:rPr lang="de-DE" dirty="0"/>
              <a:t> </a:t>
            </a:r>
            <a:r>
              <a:rPr lang="de-DE" dirty="0" err="1"/>
              <a:t>initiate</a:t>
            </a:r>
            <a:r>
              <a:rPr lang="de-DE" dirty="0"/>
              <a:t> </a:t>
            </a:r>
            <a:r>
              <a:rPr lang="de-DE" dirty="0" err="1"/>
              <a:t>production</a:t>
            </a:r>
            <a:r>
              <a:rPr lang="de-DE" dirty="0"/>
              <a:t> </a:t>
            </a:r>
            <a:r>
              <a:rPr lang="de-DE" dirty="0" err="1"/>
              <a:t>are</a:t>
            </a:r>
            <a:r>
              <a:rPr lang="de-DE" dirty="0"/>
              <a:t> </a:t>
            </a:r>
            <a:r>
              <a:rPr lang="de-DE" dirty="0" err="1"/>
              <a:t>near</a:t>
            </a:r>
            <a:r>
              <a:rPr lang="de-DE" dirty="0"/>
              <a:t> </a:t>
            </a:r>
            <a:r>
              <a:rPr lang="de-DE" dirty="0" err="1"/>
              <a:t>the</a:t>
            </a:r>
            <a:r>
              <a:rPr lang="de-DE" dirty="0"/>
              <a:t> </a:t>
            </a:r>
            <a:r>
              <a:rPr lang="de-DE" dirty="0" err="1"/>
              <a:t>markets</a:t>
            </a:r>
            <a:r>
              <a:rPr lang="de-DE" dirty="0"/>
              <a:t> </a:t>
            </a:r>
            <a:r>
              <a:rPr lang="de-DE" dirty="0" err="1"/>
              <a:t>which</a:t>
            </a:r>
            <a:r>
              <a:rPr lang="de-DE" dirty="0"/>
              <a:t> </a:t>
            </a:r>
            <a:r>
              <a:rPr lang="de-DE" dirty="0" err="1"/>
              <a:t>buy</a:t>
            </a:r>
            <a:r>
              <a:rPr lang="de-DE" dirty="0"/>
              <a:t> </a:t>
            </a:r>
            <a:r>
              <a:rPr lang="de-DE" dirty="0" err="1"/>
              <a:t>up</a:t>
            </a:r>
            <a:r>
              <a:rPr lang="de-DE" dirty="0"/>
              <a:t> </a:t>
            </a:r>
            <a:r>
              <a:rPr lang="de-DE" dirty="0" err="1"/>
              <a:t>production</a:t>
            </a:r>
            <a:r>
              <a:rPr lang="de-DE" dirty="0"/>
              <a:t>.</a:t>
            </a:r>
          </a:p>
          <a:p>
            <a:pPr>
              <a:buNone/>
            </a:pPr>
            <a:r>
              <a:rPr lang="de-DE" dirty="0"/>
              <a:t>2)The </a:t>
            </a:r>
            <a:r>
              <a:rPr lang="de-DE" dirty="0" err="1"/>
              <a:t>capital</a:t>
            </a:r>
            <a:r>
              <a:rPr lang="de-DE" dirty="0"/>
              <a:t> </a:t>
            </a:r>
            <a:r>
              <a:rPr lang="de-DE" dirty="0" err="1"/>
              <a:t>comes</a:t>
            </a:r>
            <a:r>
              <a:rPr lang="de-DE" dirty="0"/>
              <a:t> </a:t>
            </a:r>
            <a:r>
              <a:rPr lang="de-DE" dirty="0" err="1"/>
              <a:t>often</a:t>
            </a:r>
            <a:r>
              <a:rPr lang="de-DE" dirty="0"/>
              <a:t> </a:t>
            </a:r>
            <a:r>
              <a:rPr lang="de-DE" dirty="0" err="1"/>
              <a:t>from</a:t>
            </a:r>
            <a:r>
              <a:rPr lang="de-DE" dirty="0"/>
              <a:t> </a:t>
            </a:r>
            <a:r>
              <a:rPr lang="de-DE" dirty="0" err="1"/>
              <a:t>somewhere</a:t>
            </a:r>
            <a:r>
              <a:rPr lang="de-DE" dirty="0"/>
              <a:t> </a:t>
            </a:r>
            <a:r>
              <a:rPr lang="de-DE" dirty="0" err="1"/>
              <a:t>else</a:t>
            </a:r>
            <a:r>
              <a:rPr lang="de-DE" dirty="0"/>
              <a:t> </a:t>
            </a:r>
          </a:p>
          <a:p>
            <a:pPr>
              <a:buNone/>
            </a:pPr>
            <a:r>
              <a:rPr lang="de-DE" dirty="0"/>
              <a:t>3) The </a:t>
            </a:r>
            <a:r>
              <a:rPr lang="de-DE" dirty="0" err="1"/>
              <a:t>producing</a:t>
            </a:r>
            <a:r>
              <a:rPr lang="de-DE" dirty="0"/>
              <a:t> </a:t>
            </a:r>
            <a:r>
              <a:rPr lang="de-DE" dirty="0" err="1"/>
              <a:t>firms</a:t>
            </a:r>
            <a:r>
              <a:rPr lang="de-DE" dirty="0"/>
              <a:t> </a:t>
            </a:r>
            <a:r>
              <a:rPr lang="de-DE" dirty="0" err="1"/>
              <a:t>can</a:t>
            </a:r>
            <a:r>
              <a:rPr lang="de-DE" dirty="0"/>
              <a:t> </a:t>
            </a:r>
            <a:r>
              <a:rPr lang="de-DE" dirty="0" err="1"/>
              <a:t>be</a:t>
            </a:r>
            <a:r>
              <a:rPr lang="de-DE" dirty="0"/>
              <a:t> </a:t>
            </a:r>
            <a:r>
              <a:rPr lang="de-DE" dirty="0" err="1"/>
              <a:t>anywhere</a:t>
            </a:r>
            <a:r>
              <a:rPr lang="de-DE" dirty="0"/>
              <a:t> in </a:t>
            </a:r>
            <a:r>
              <a:rPr lang="de-DE" dirty="0" err="1"/>
              <a:t>the</a:t>
            </a:r>
            <a:r>
              <a:rPr lang="de-DE" dirty="0"/>
              <a:t> </a:t>
            </a:r>
            <a:r>
              <a:rPr lang="de-DE" dirty="0" err="1"/>
              <a:t>world</a:t>
            </a:r>
            <a:r>
              <a:rPr lang="de-DE" dirty="0"/>
              <a:t> </a:t>
            </a:r>
            <a:r>
              <a:rPr lang="de-DE" dirty="0" err="1"/>
              <a:t>where</a:t>
            </a:r>
            <a:r>
              <a:rPr lang="de-DE" dirty="0"/>
              <a:t> </a:t>
            </a:r>
            <a:r>
              <a:rPr lang="de-DE" dirty="0" err="1"/>
              <a:t>sorrounding</a:t>
            </a:r>
            <a:r>
              <a:rPr lang="de-DE" dirty="0"/>
              <a:t> </a:t>
            </a:r>
            <a:r>
              <a:rPr lang="de-DE" dirty="0" err="1"/>
              <a:t>conditions</a:t>
            </a:r>
            <a:r>
              <a:rPr lang="de-DE" dirty="0"/>
              <a:t> </a:t>
            </a:r>
            <a:r>
              <a:rPr lang="de-DE" dirty="0" err="1"/>
              <a:t>and</a:t>
            </a:r>
            <a:r>
              <a:rPr lang="de-DE" dirty="0"/>
              <a:t> </a:t>
            </a:r>
            <a:r>
              <a:rPr lang="de-DE" dirty="0" err="1"/>
              <a:t>labour</a:t>
            </a:r>
            <a:r>
              <a:rPr lang="de-DE" dirty="0"/>
              <a:t> </a:t>
            </a:r>
            <a:r>
              <a:rPr lang="de-DE" dirty="0" err="1"/>
              <a:t>are</a:t>
            </a:r>
            <a:r>
              <a:rPr lang="de-DE" dirty="0"/>
              <a:t> </a:t>
            </a:r>
            <a:r>
              <a:rPr lang="de-DE" dirty="0" err="1"/>
              <a:t>available</a:t>
            </a:r>
            <a:r>
              <a:rPr lang="de-DE" dirty="0"/>
              <a:t>.</a:t>
            </a:r>
          </a:p>
          <a:p>
            <a:pPr>
              <a:buNone/>
            </a:pPr>
            <a:r>
              <a:rPr lang="de-DE" dirty="0"/>
              <a:t>4) But </a:t>
            </a:r>
            <a:r>
              <a:rPr lang="de-DE" dirty="0" err="1"/>
              <a:t>the</a:t>
            </a:r>
            <a:r>
              <a:rPr lang="de-DE" dirty="0"/>
              <a:t> national </a:t>
            </a:r>
            <a:r>
              <a:rPr lang="de-DE" dirty="0" err="1"/>
              <a:t>interests</a:t>
            </a:r>
            <a:r>
              <a:rPr lang="de-DE" dirty="0"/>
              <a:t> </a:t>
            </a:r>
            <a:r>
              <a:rPr lang="de-DE" dirty="0" err="1">
                <a:solidFill>
                  <a:srgbClr val="FF0000"/>
                </a:solidFill>
              </a:rPr>
              <a:t>are</a:t>
            </a:r>
            <a:r>
              <a:rPr lang="de-DE" dirty="0">
                <a:solidFill>
                  <a:srgbClr val="FF0000"/>
                </a:solidFill>
              </a:rPr>
              <a:t> still </a:t>
            </a:r>
            <a:r>
              <a:rPr lang="de-DE" dirty="0" err="1"/>
              <a:t>important</a:t>
            </a:r>
            <a:endParaRPr lang="de-DE" dirty="0"/>
          </a:p>
          <a:p>
            <a:pPr>
              <a:buNone/>
            </a:pPr>
            <a:r>
              <a:rPr lang="de-DE" dirty="0"/>
              <a:t>     </a:t>
            </a:r>
          </a:p>
          <a:p>
            <a:pPr>
              <a:buNone/>
            </a:pPr>
            <a:endParaRPr lang="de-DE" dirty="0"/>
          </a:p>
          <a:p>
            <a:pPr>
              <a:buNone/>
            </a:pPr>
            <a:endParaRPr lang="de-DE"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58204" cy="1154098"/>
          </a:xfrm>
        </p:spPr>
        <p:txBody>
          <a:bodyPr>
            <a:normAutofit fontScale="90000"/>
          </a:bodyPr>
          <a:lstStyle/>
          <a:p>
            <a:r>
              <a:rPr lang="de-DE" dirty="0" err="1"/>
              <a:t>Production</a:t>
            </a:r>
            <a:r>
              <a:rPr lang="de-DE" dirty="0"/>
              <a:t> </a:t>
            </a:r>
            <a:r>
              <a:rPr lang="de-DE" dirty="0" err="1"/>
              <a:t>and</a:t>
            </a:r>
            <a:r>
              <a:rPr lang="de-DE" dirty="0"/>
              <a:t> Company </a:t>
            </a:r>
            <a:r>
              <a:rPr lang="de-DE" dirty="0" err="1"/>
              <a:t>Control</a:t>
            </a:r>
            <a:r>
              <a:rPr lang="de-DE" dirty="0"/>
              <a:t> </a:t>
            </a:r>
            <a:br>
              <a:rPr lang="de-DE" dirty="0"/>
            </a:br>
            <a:r>
              <a:rPr lang="de-DE" dirty="0" err="1"/>
              <a:t>are</a:t>
            </a:r>
            <a:r>
              <a:rPr lang="de-DE" dirty="0"/>
              <a:t> not </a:t>
            </a:r>
            <a:r>
              <a:rPr lang="de-DE" dirty="0" err="1"/>
              <a:t>the</a:t>
            </a:r>
            <a:r>
              <a:rPr lang="de-DE" dirty="0"/>
              <a:t> same</a:t>
            </a:r>
          </a:p>
        </p:txBody>
      </p:sp>
      <p:sp>
        <p:nvSpPr>
          <p:cNvPr id="3" name="Inhaltsplatzhalter 2"/>
          <p:cNvSpPr>
            <a:spLocks noGrp="1"/>
          </p:cNvSpPr>
          <p:nvPr>
            <p:ph idx="1"/>
          </p:nvPr>
        </p:nvSpPr>
        <p:spPr/>
        <p:txBody>
          <a:bodyPr/>
          <a:lstStyle/>
          <a:p>
            <a:r>
              <a:rPr lang="de-DE" dirty="0"/>
              <a:t>Industrial  </a:t>
            </a:r>
            <a:r>
              <a:rPr lang="de-DE" dirty="0" err="1"/>
              <a:t>production</a:t>
            </a:r>
            <a:r>
              <a:rPr lang="de-DE" dirty="0"/>
              <a:t> </a:t>
            </a:r>
            <a:r>
              <a:rPr lang="de-DE" dirty="0" err="1"/>
              <a:t>is</a:t>
            </a:r>
            <a:r>
              <a:rPr lang="de-DE" dirty="0"/>
              <a:t> </a:t>
            </a:r>
            <a:r>
              <a:rPr lang="de-DE" dirty="0" err="1"/>
              <a:t>shifting</a:t>
            </a:r>
            <a:r>
              <a:rPr lang="de-DE" dirty="0"/>
              <a:t> </a:t>
            </a:r>
            <a:r>
              <a:rPr lang="de-DE" dirty="0" err="1"/>
              <a:t>to</a:t>
            </a:r>
            <a:r>
              <a:rPr lang="de-DE" dirty="0"/>
              <a:t> </a:t>
            </a:r>
            <a:r>
              <a:rPr lang="de-DE" dirty="0" err="1"/>
              <a:t>Asia</a:t>
            </a:r>
            <a:r>
              <a:rPr lang="de-DE" dirty="0"/>
              <a:t> but </a:t>
            </a:r>
            <a:r>
              <a:rPr lang="de-DE" dirty="0" err="1"/>
              <a:t>most</a:t>
            </a:r>
            <a:r>
              <a:rPr lang="de-DE" dirty="0"/>
              <a:t> </a:t>
            </a:r>
            <a:r>
              <a:rPr lang="de-DE" dirty="0" err="1"/>
              <a:t>of</a:t>
            </a:r>
            <a:r>
              <a:rPr lang="de-DE" dirty="0"/>
              <a:t> </a:t>
            </a:r>
            <a:r>
              <a:rPr lang="de-DE" dirty="0" err="1"/>
              <a:t>the</a:t>
            </a:r>
            <a:r>
              <a:rPr lang="de-DE" dirty="0"/>
              <a:t> </a:t>
            </a:r>
            <a:r>
              <a:rPr lang="de-DE" dirty="0" err="1"/>
              <a:t>controlling</a:t>
            </a:r>
            <a:r>
              <a:rPr lang="de-DE" dirty="0"/>
              <a:t> </a:t>
            </a:r>
            <a:r>
              <a:rPr lang="de-DE" dirty="0" err="1"/>
              <a:t>firms</a:t>
            </a:r>
            <a:r>
              <a:rPr lang="de-DE" dirty="0"/>
              <a:t> </a:t>
            </a:r>
            <a:r>
              <a:rPr lang="de-DE" dirty="0" err="1"/>
              <a:t>are</a:t>
            </a:r>
            <a:r>
              <a:rPr lang="de-DE" dirty="0"/>
              <a:t> not </a:t>
            </a:r>
            <a:r>
              <a:rPr lang="de-DE" dirty="0" err="1"/>
              <a:t>moving</a:t>
            </a:r>
            <a:r>
              <a:rPr lang="de-DE" dirty="0"/>
              <a:t>.</a:t>
            </a:r>
          </a:p>
          <a:p>
            <a:r>
              <a:rPr lang="de-DE" dirty="0"/>
              <a:t>The </a:t>
            </a:r>
            <a:r>
              <a:rPr lang="de-DE" dirty="0" err="1"/>
              <a:t>supply</a:t>
            </a:r>
            <a:r>
              <a:rPr lang="de-DE" dirty="0"/>
              <a:t> </a:t>
            </a:r>
            <a:r>
              <a:rPr lang="de-DE" dirty="0" err="1"/>
              <a:t>chains</a:t>
            </a:r>
            <a:r>
              <a:rPr lang="de-DE" dirty="0"/>
              <a:t> </a:t>
            </a:r>
            <a:r>
              <a:rPr lang="de-DE" dirty="0" err="1"/>
              <a:t>are</a:t>
            </a:r>
            <a:r>
              <a:rPr lang="de-DE" dirty="0"/>
              <a:t> </a:t>
            </a:r>
            <a:r>
              <a:rPr lang="de-DE" dirty="0" err="1"/>
              <a:t>controlled</a:t>
            </a:r>
            <a:r>
              <a:rPr lang="de-DE" dirty="0"/>
              <a:t> </a:t>
            </a:r>
            <a:r>
              <a:rPr lang="de-DE" dirty="0" err="1"/>
              <a:t>by</a:t>
            </a:r>
            <a:r>
              <a:rPr lang="de-DE" dirty="0"/>
              <a:t> international </a:t>
            </a:r>
            <a:r>
              <a:rPr lang="de-DE" dirty="0" err="1"/>
              <a:t>firms</a:t>
            </a:r>
            <a:r>
              <a:rPr lang="de-DE" dirty="0"/>
              <a:t> </a:t>
            </a:r>
            <a:r>
              <a:rPr lang="de-DE" dirty="0" err="1"/>
              <a:t>which</a:t>
            </a:r>
            <a:r>
              <a:rPr lang="de-DE" dirty="0"/>
              <a:t> </a:t>
            </a:r>
            <a:r>
              <a:rPr lang="de-DE" dirty="0" err="1"/>
              <a:t>are</a:t>
            </a:r>
            <a:r>
              <a:rPr lang="de-DE" dirty="0"/>
              <a:t> still </a:t>
            </a:r>
            <a:r>
              <a:rPr lang="de-DE" dirty="0" err="1"/>
              <a:t>generally</a:t>
            </a:r>
            <a:r>
              <a:rPr lang="de-DE" dirty="0"/>
              <a:t> in </a:t>
            </a:r>
            <a:r>
              <a:rPr lang="de-DE" dirty="0" err="1"/>
              <a:t>the</a:t>
            </a:r>
            <a:r>
              <a:rPr lang="de-DE" dirty="0"/>
              <a:t> USA, Europe </a:t>
            </a:r>
            <a:r>
              <a:rPr lang="de-DE" dirty="0" err="1"/>
              <a:t>or</a:t>
            </a:r>
            <a:r>
              <a:rPr lang="de-DE" dirty="0"/>
              <a:t> Japan.</a:t>
            </a:r>
          </a:p>
          <a:p>
            <a:r>
              <a:rPr lang="de-DE" dirty="0"/>
              <a:t>China </a:t>
            </a:r>
            <a:r>
              <a:rPr lang="de-DE" dirty="0" err="1"/>
              <a:t>produces</a:t>
            </a:r>
            <a:r>
              <a:rPr lang="de-DE" dirty="0"/>
              <a:t> 85% </a:t>
            </a:r>
            <a:r>
              <a:rPr lang="de-DE" dirty="0" err="1"/>
              <a:t>of</a:t>
            </a:r>
            <a:r>
              <a:rPr lang="de-DE" dirty="0"/>
              <a:t> all DVD </a:t>
            </a:r>
            <a:r>
              <a:rPr lang="de-DE" dirty="0" err="1"/>
              <a:t>players</a:t>
            </a:r>
            <a:endParaRPr lang="de-DE" dirty="0"/>
          </a:p>
          <a:p>
            <a:pPr>
              <a:buNone/>
            </a:pPr>
            <a:r>
              <a:rPr lang="de-DE" dirty="0"/>
              <a:t>                                80% digital </a:t>
            </a:r>
            <a:r>
              <a:rPr lang="de-DE" dirty="0" err="1"/>
              <a:t>cameras</a:t>
            </a:r>
            <a:endParaRPr lang="de-DE" dirty="0"/>
          </a:p>
          <a:p>
            <a:pPr>
              <a:buNone/>
            </a:pPr>
            <a:r>
              <a:rPr lang="de-DE" dirty="0"/>
              <a:t>                                50% mobile </a:t>
            </a:r>
            <a:r>
              <a:rPr lang="de-DE" dirty="0" err="1"/>
              <a:t>phones</a:t>
            </a:r>
            <a:endParaRPr lang="de-DE"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Folie 1 - &amp;quot;Tomorrow`s world &amp;#x0D;&amp;#x0A;what can we forecast?&amp;quot;&quot;/&gt;&lt;property id=&quot;20307&quot; value=&quot;264&quot;/&gt;&lt;/object&gt;&lt;object type=&quot;3&quot; unique_id=&quot;10005&quot;&gt;&lt;property id=&quot;20148&quot; value=&quot;5&quot;/&gt;&lt;property id=&quot;20300&quot; value=&quot;Folie 2 - &amp;quot;The new players are rising&amp;quot;&quot;/&gt;&lt;property id=&quot;20307&quot; value=&quot;265&quot;/&gt;&lt;/object&gt;&lt;object type=&quot;3&quot; unique_id=&quot;10006&quot;&gt;&lt;property id=&quot;20148&quot; value=&quot;5&quot;/&gt;&lt;property id=&quot;20300&quot; value=&quot;Folie 23 - &amp;quot;Brics  + South Korea&amp;quot;&quot;/&gt;&lt;property id=&quot;20307&quot; value=&quot;256&quot;/&gt;&lt;/object&gt;&lt;object type=&quot;3&quot; unique_id=&quot;10007&quot;&gt;&lt;property id=&quot;20148&quot; value=&quot;5&quot;/&gt;&lt;property id=&quot;20300&quot; value=&quot;Folie 28 - &amp;quot;                        GDP                                     GDP Growth  2010&amp;quot;&quot;/&gt;&lt;property id=&quot;20307&quot; value=&quot;257&quot;/&gt;&lt;/object&gt;&lt;object type=&quot;3&quot; unique_id=&quot;10008&quot;&gt;&lt;property id=&quot;20148&quot; value=&quot;5&quot;/&gt;&lt;property id=&quot;20300&quot; value=&quot;Folie 29 - &amp;quot;GDP /PPP 2009   Population&amp;quot;&quot;/&gt;&lt;property id=&quot;20307&quot; value=&quot;259&quot;/&gt;&lt;/object&gt;&lt;object type=&quot;3&quot; unique_id=&quot;10009&quot;&gt;&lt;property id=&quot;20148&quot; value=&quot;5&quot;/&gt;&lt;property id=&quot;20300&quot; value=&quot;Folie 30 - &amp;quot;GNI per Capita&amp;quot;&quot;/&gt;&lt;property id=&quot;20307&quot; value=&quot;263&quot;/&gt;&lt;/object&gt;&lt;object type=&quot;3&quot; unique_id=&quot;10082&quot;&gt;&lt;property id=&quot;20148&quot; value=&quot;5&quot;/&gt;&lt;property id=&quot;20300&quot; value=&quot;Folie 3 - &amp;quot;Who produces most of the steel?&amp;quot;&quot;/&gt;&lt;property id=&quot;20307&quot; value=&quot;266&quot;/&gt;&lt;/object&gt;&lt;object type=&quot;3&quot; unique_id=&quot;10083&quot;&gt;&lt;property id=&quot;20148&quot; value=&quot;5&quot;/&gt;&lt;property id=&quot;20300&quot; value=&quot;Folie 4 - &amp;quot;Old and new centers of the world economy&amp;quot;&quot;/&gt;&lt;property id=&quot;20307&quot; value=&quot;267&quot;/&gt;&lt;/object&gt;&lt;object type=&quot;3&quot; unique_id=&quot;10084&quot;&gt;&lt;property id=&quot;20148&quot; value=&quot;5&quot;/&gt;&lt;property id=&quot;20300&quot; value=&quot;Folie 5 - &amp;quot;Exports and industrial goods 2010&amp;quot;&quot;/&gt;&lt;property id=&quot;20307&quot; value=&quot;268&quot;/&gt;&lt;/object&gt;&lt;object type=&quot;3&quot; unique_id=&quot;10085&quot;&gt;&lt;property id=&quot;20148&quot; value=&quot;5&quot;/&gt;&lt;property id=&quot;20300&quot; value=&quot;Folie 8 - &amp;quot;Production and Company Control &amp;#x0D;&amp;#x0A;are not the same&amp;quot;&quot;/&gt;&lt;property id=&quot;20307&quot; value=&quot;269&quot;/&gt;&lt;/object&gt;&lt;object type=&quot;3&quot; unique_id=&quot;10086&quot;&gt;&lt;property id=&quot;20148&quot; value=&quot;5&quot;/&gt;&lt;property id=&quot;20300&quot; value=&quot;Folie 9&quot;/&gt;&lt;property id=&quot;20307&quot; value=&quot;270&quot;/&gt;&lt;/object&gt;&lt;object type=&quot;3&quot; unique_id=&quot;10087&quot;&gt;&lt;property id=&quot;20148&quot; value=&quot;5&quot;/&gt;&lt;property id=&quot;20300&quot; value=&quot;Folie 16 - &amp;quot;China builds the most cars…&amp;quot;&quot;/&gt;&lt;property id=&quot;20307&quot; value=&quot;271&quot;/&gt;&lt;/object&gt;&lt;object type=&quot;3&quot; unique_id=&quot;10200&quot;&gt;&lt;property id=&quot;20148&quot; value=&quot;5&quot;/&gt;&lt;property id=&quot;20300&quot; value=&quot;Folie 17 - &amp;quot;Automobil production in 2011&amp;#x0D;&amp;#x0A;Production units by country&amp;quot;&quot;/&gt;&lt;property id=&quot;20307&quot; value=&quot;272&quot;/&gt;&lt;/object&gt;&lt;object type=&quot;3&quot; unique_id=&quot;10201&quot;&gt;&lt;property id=&quot;20148&quot; value=&quot;5&quot;/&gt;&lt;property id=&quot;20300&quot; value=&quot;Folie 21 - &amp;quot;Automobil production by company&amp;quot;&quot;/&gt;&lt;property id=&quot;20307&quot; value=&quot;273&quot;/&gt;&lt;/object&gt;&lt;object type=&quot;3&quot; unique_id=&quot;10202&quot;&gt;&lt;property id=&quot;20148&quot; value=&quot;5&quot;/&gt;&lt;property id=&quot;20300&quot; value=&quot;Folie 22 - &amp;quot;VW is really more &amp;quot;&quot;/&gt;&lt;property id=&quot;20307&quot; value=&quot;274&quot;/&gt;&lt;/object&gt;&lt;object type=&quot;3&quot; unique_id=&quot;10203&quot;&gt;&lt;property id=&quot;20148&quot; value=&quot;5&quot;/&gt;&lt;property id=&quot;20300&quot; value=&quot;Folie 24 - &amp;quot;Brazilian Automobile Production&amp;#x0D;&amp;#x0A;6th largest producer&amp;quot;&quot;/&gt;&lt;property id=&quot;20307&quot; value=&quot;275&quot;/&gt;&lt;/object&gt;&lt;object type=&quot;3&quot; unique_id=&quot;10204&quot;&gt;&lt;property id=&quot;20148&quot; value=&quot;5&quot;/&gt;&lt;property id=&quot;20300&quot; value=&quot;Folie 27 - &amp;quot;India is also building &amp;#x0D;&amp;#x0A;its automotive industry&amp;quot;&quot;/&gt;&lt;property id=&quot;20307&quot; value=&quot;276&quot;/&gt;&lt;/object&gt;&lt;object type=&quot;3&quot; unique_id=&quot;10481&quot;&gt;&lt;property id=&quot;20148&quot; value=&quot;5&quot;/&gt;&lt;property id=&quot;20300&quot; value=&quot;Folie 6 - &amp;quot;Product Quality and Globalization&amp;quot;&quot;/&gt;&lt;property id=&quot;20307&quot; value=&quot;284&quot;/&gt;&lt;/object&gt;&lt;object type=&quot;3&quot; unique_id=&quot;10482&quot;&gt;&lt;property id=&quot;20148&quot; value=&quot;5&quot;/&gt;&lt;property id=&quot;20300&quot; value=&quot;Folie 10 - &amp;quot;The automobile is the cheapest and the most complex machine today &amp;quot;&quot;/&gt;&lt;property id=&quot;20307&quot; value=&quot;281&quot;/&gt;&lt;/object&gt;&lt;object type=&quot;3&quot; unique_id=&quot;10483&quot;&gt;&lt;property id=&quot;20148&quot; value=&quot;5&quot;/&gt;&lt;property id=&quot;20300&quot; value=&quot;Folie 11 - &amp;quot;The Automobile and Globalization&amp;quot;&quot;/&gt;&lt;property id=&quot;20307&quot; value=&quot;282&quot;/&gt;&lt;/object&gt;&lt;object type=&quot;3&quot; unique_id=&quot;10484&quot;&gt;&lt;property id=&quot;20148&quot; value=&quot;5&quot;/&gt;&lt;property id=&quot;20300&quot; value=&quot;Folie 15 - &amp;quot;Where in the world is &amp;#x0D;&amp;#x0A;the automobile industry growing?&amp;quot;&quot;/&gt;&lt;property id=&quot;20307&quot; value=&quot;283&quot;/&gt;&lt;/object&gt;&lt;object type=&quot;3&quot; unique_id=&quot;10485&quot;&gt;&lt;property id=&quot;20148&quot; value=&quot;5&quot;/&gt;&lt;property id=&quot;20300&quot; value=&quot;Folie 25 - &amp;quot;Russian Automobile Production&amp;quot;&quot;/&gt;&lt;property id=&quot;20307&quot; value=&quot;279&quot;/&gt;&lt;/object&gt;&lt;object type=&quot;3&quot; unique_id=&quot;10486&quot;&gt;&lt;property id=&quot;20148&quot; value=&quot;5&quot;/&gt;&lt;property id=&quot;20300&quot; value=&quot;Folie 26 - &amp;quot;Foreign and Local Production in Russia&amp;quot;&quot;/&gt;&lt;property id=&quot;20307&quot; value=&quot;280&quot;/&gt;&lt;/object&gt;&lt;object type=&quot;3&quot; unique_id=&quot;10587&quot;&gt;&lt;property id=&quot;20148&quot; value=&quot;5&quot;/&gt;&lt;property id=&quot;20300&quot; value=&quot;Folie 14&quot;/&gt;&lt;property id=&quot;20307&quot; value=&quot;287&quot;/&gt;&lt;/object&gt;&lt;object type=&quot;3&quot; unique_id=&quot;10588&quot;&gt;&lt;property id=&quot;20148&quot; value=&quot;5&quot;/&gt;&lt;property id=&quot;20300&quot; value=&quot;Folie 19 - &amp;quot;Many cars are international „hybrids“&amp;quot;&quot;/&gt;&lt;property id=&quot;20307&quot; value=&quot;288&quot;/&gt;&lt;/object&gt;&lt;object type=&quot;3&quot; unique_id=&quot;10589&quot;&gt;&lt;property id=&quot;20148&quot; value=&quot;5&quot;/&gt;&lt;property id=&quot;20300&quot; value=&quot;Folie 20&quot;/&gt;&lt;property id=&quot;20307&quot; value=&quot;286&quot;/&gt;&lt;/object&gt;&lt;object type=&quot;3&quot; unique_id=&quot;10702&quot;&gt;&lt;property id=&quot;20148&quot; value=&quot;5&quot;/&gt;&lt;property id=&quot;20300&quot; value=&quot;Folie 12&quot;/&gt;&lt;property id=&quot;20307&quot; value=&quot;289&quot;/&gt;&lt;/object&gt;&lt;object type=&quot;3&quot; unique_id=&quot;10790&quot;&gt;&lt;property id=&quot;20148&quot; value=&quot;5&quot;/&gt;&lt;property id=&quot;20300&quot; value=&quot;Folie 18 - &amp;quot;The biggest automobile markets&amp;quot;&quot;/&gt;&lt;property id=&quot;20307&quot; value=&quot;290&quot;/&gt;&lt;/object&gt;&lt;object type=&quot;3&quot; unique_id=&quot;10911&quot;&gt;&lt;property id=&quot;20148&quot; value=&quot;5&quot;/&gt;&lt;property id=&quot;20300&quot; value=&quot;Folie 7&quot;/&gt;&lt;property id=&quot;20307&quot; value=&quot;291&quot;/&gt;&lt;/object&gt;&lt;object type=&quot;3&quot; unique_id=&quot;10943&quot;&gt;&lt;property id=&quot;20148&quot; value=&quot;5&quot;/&gt;&lt;property id=&quot;20300&quot; value=&quot;Folie 13 - &amp;quot;GDP/capita&amp;quot;&quot;/&gt;&lt;property id=&quot;20307&quot; value=&quot;292&quot;/&gt;&lt;/object&gt;&lt;object type=&quot;3&quot; unique_id=&quot;11040&quot;&gt;&lt;property id=&quot;20148&quot; value=&quot;5&quot;/&gt;&lt;property id=&quot;20300&quot; value=&quot;Folie 31 - &amp;quot;Finacial crisis contagion&amp;quot;&quot;/&gt;&lt;property id=&quot;20307&quot; value=&quot;293&quot;/&gt;&lt;/object&gt;&lt;/object&gt;&lt;/object&gt;&lt;/database&gt;"/>
  <p:tag name="SECTOMILLISECCONVERTED" val="1"/>
</p:tagLst>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1530</Words>
  <Application>Microsoft Office PowerPoint</Application>
  <PresentationFormat>Bildschirmpräsentation (4:3)</PresentationFormat>
  <Paragraphs>472</Paragraphs>
  <Slides>38</Slides>
  <Notes>1</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38</vt:i4>
      </vt:variant>
    </vt:vector>
  </HeadingPairs>
  <TitlesOfParts>
    <vt:vector size="41" baseType="lpstr">
      <vt:lpstr>Arial</vt:lpstr>
      <vt:lpstr>Calibri</vt:lpstr>
      <vt:lpstr>Larissa-Design</vt:lpstr>
      <vt:lpstr>What can we learn from the past?</vt:lpstr>
      <vt:lpstr>Tomorrow`s world  what can we forecast?</vt:lpstr>
      <vt:lpstr>The new players are rising</vt:lpstr>
      <vt:lpstr>Who produces most of the steel?</vt:lpstr>
      <vt:lpstr>Old and new centers of the world economy</vt:lpstr>
      <vt:lpstr>Exports and industrial goods 2010</vt:lpstr>
      <vt:lpstr>Product Quality and Globalization</vt:lpstr>
      <vt:lpstr>PowerPoint-Präsentation</vt:lpstr>
      <vt:lpstr>Production and Company Control  are not the same</vt:lpstr>
      <vt:lpstr>PowerPoint-Präsentation</vt:lpstr>
      <vt:lpstr>The automobile is the cheapest and the most complex machine today </vt:lpstr>
      <vt:lpstr>The Automobile and Globalization</vt:lpstr>
      <vt:lpstr>PowerPoint-Präsentation</vt:lpstr>
      <vt:lpstr>GDP/capita</vt:lpstr>
      <vt:lpstr>PowerPoint-Präsentation</vt:lpstr>
      <vt:lpstr>PowerPoint-Präsentation</vt:lpstr>
      <vt:lpstr>Where in the world is  the automobile industry growing?</vt:lpstr>
      <vt:lpstr>World Automobil Production</vt:lpstr>
      <vt:lpstr>China builds the most cars…</vt:lpstr>
      <vt:lpstr>Automobil production in 2011 Production units by country</vt:lpstr>
      <vt:lpstr>The biggest automobile markets</vt:lpstr>
      <vt:lpstr>Last numbers</vt:lpstr>
      <vt:lpstr>Many cars are international „hybrids“</vt:lpstr>
      <vt:lpstr>PowerPoint-Präsentation</vt:lpstr>
      <vt:lpstr>World Automobile Production (%)</vt:lpstr>
      <vt:lpstr>Automobile Production Worldwide</vt:lpstr>
      <vt:lpstr>VW is really more </vt:lpstr>
      <vt:lpstr>World Production Cars and Commercial Vehicles</vt:lpstr>
      <vt:lpstr>PowerPoint-Präsentation</vt:lpstr>
      <vt:lpstr>Russian Automobile Production</vt:lpstr>
      <vt:lpstr>Vaz - Ladas</vt:lpstr>
      <vt:lpstr>Foreign and Local Production in Russia</vt:lpstr>
      <vt:lpstr>India is also building  its automotive industry</vt:lpstr>
      <vt:lpstr>PowerPoint-Präsentation</vt:lpstr>
      <vt:lpstr>PowerPoint-Präsentation</vt:lpstr>
      <vt:lpstr>PowerPoint-Präsentation</vt:lpstr>
      <vt:lpstr>Irans car Market</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Brics  + South Korea</dc:title>
  <dc:creator>Japaninfo</dc:creator>
  <cp:lastModifiedBy>Ivan Botskor</cp:lastModifiedBy>
  <cp:revision>87</cp:revision>
  <dcterms:created xsi:type="dcterms:W3CDTF">2012-01-18T11:24:20Z</dcterms:created>
  <dcterms:modified xsi:type="dcterms:W3CDTF">2017-05-09T17:58:44Z</dcterms:modified>
</cp:coreProperties>
</file>