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81" r:id="rId2"/>
    <p:sldId id="256" r:id="rId3"/>
    <p:sldId id="257" r:id="rId4"/>
    <p:sldId id="285" r:id="rId5"/>
    <p:sldId id="272" r:id="rId6"/>
    <p:sldId id="270" r:id="rId7"/>
    <p:sldId id="271" r:id="rId8"/>
    <p:sldId id="273" r:id="rId9"/>
    <p:sldId id="283" r:id="rId10"/>
    <p:sldId id="276" r:id="rId11"/>
    <p:sldId id="275" r:id="rId12"/>
    <p:sldId id="277" r:id="rId13"/>
    <p:sldId id="286" r:id="rId14"/>
    <p:sldId id="287" r:id="rId15"/>
    <p:sldId id="288" r:id="rId16"/>
    <p:sldId id="278" r:id="rId17"/>
    <p:sldId id="289" r:id="rId18"/>
    <p:sldId id="290" r:id="rId19"/>
    <p:sldId id="291" r:id="rId20"/>
    <p:sldId id="279" r:id="rId21"/>
    <p:sldId id="262" r:id="rId22"/>
    <p:sldId id="280" r:id="rId23"/>
    <p:sldId id="259" r:id="rId24"/>
    <p:sldId id="261" r:id="rId25"/>
    <p:sldId id="263" r:id="rId26"/>
    <p:sldId id="264" r:id="rId27"/>
    <p:sldId id="265" r:id="rId28"/>
    <p:sldId id="268" r:id="rId29"/>
    <p:sldId id="266" r:id="rId30"/>
    <p:sldId id="267" r:id="rId31"/>
    <p:sldId id="269" r:id="rId32"/>
    <p:sldId id="292" r:id="rId33"/>
    <p:sldId id="282" r:id="rId34"/>
    <p:sldId id="258" r:id="rId3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9" d="100"/>
          <a:sy n="59" d="100"/>
        </p:scale>
        <p:origin x="78" y="8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Kopfzeilenplatzhalter 1"/>
          <p:cNvSpPr txBox="1">
            <a:spLocks noGrp="1"/>
          </p:cNvSpPr>
          <p:nvPr>
            <p:ph type="hdr" sz="quarter"/>
          </p:nvPr>
        </p:nvSpPr>
        <p:spPr>
          <a:xfrm>
            <a:off x="0" y="0"/>
            <a:ext cx="2971800" cy="458791"/>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de-DE" sz="1200" b="0" i="0" u="none" strike="noStrike" kern="1200" cap="none" spc="0" baseline="0">
                <a:solidFill>
                  <a:srgbClr val="000000"/>
                </a:solidFill>
                <a:uFillTx/>
                <a:latin typeface="Calibri"/>
              </a:defRPr>
            </a:lvl1pPr>
          </a:lstStyle>
          <a:p>
            <a:pPr lvl="0"/>
            <a:endParaRPr lang="de-DE"/>
          </a:p>
        </p:txBody>
      </p:sp>
      <p:sp>
        <p:nvSpPr>
          <p:cNvPr id="3" name="Datumsplatzhalter 2"/>
          <p:cNvSpPr txBox="1">
            <a:spLocks noGrp="1"/>
          </p:cNvSpPr>
          <p:nvPr>
            <p:ph type="dt" idx="1"/>
          </p:nvPr>
        </p:nvSpPr>
        <p:spPr>
          <a:xfrm>
            <a:off x="3884608" y="0"/>
            <a:ext cx="2971800" cy="458791"/>
          </a:xfrm>
          <a:prstGeom prst="rect">
            <a:avLst/>
          </a:prstGeom>
          <a:noFill/>
          <a:ln>
            <a:noFill/>
          </a:ln>
        </p:spPr>
        <p:txBody>
          <a:bodyPr vert="horz" wrap="square" lIns="91440" tIns="45720" rIns="91440" bIns="45720" anchor="t" anchorCtr="0" compatLnSpc="1">
            <a:noAutofit/>
          </a:bodyPr>
          <a:lstStyle>
            <a:lvl1pPr marL="0" marR="0" lvl="0" indent="0" algn="r" defTabSz="914400" rtl="0" fontAlgn="auto" hangingPunct="1">
              <a:lnSpc>
                <a:spcPct val="100000"/>
              </a:lnSpc>
              <a:spcBef>
                <a:spcPts val="0"/>
              </a:spcBef>
              <a:spcAft>
                <a:spcPts val="0"/>
              </a:spcAft>
              <a:buNone/>
              <a:tabLst/>
              <a:defRPr lang="de-DE" sz="1200" b="0" i="0" u="none" strike="noStrike" kern="1200" cap="none" spc="0" baseline="0">
                <a:solidFill>
                  <a:srgbClr val="000000"/>
                </a:solidFill>
                <a:uFillTx/>
                <a:latin typeface="Calibri"/>
              </a:defRPr>
            </a:lvl1pPr>
          </a:lstStyle>
          <a:p>
            <a:pPr lvl="0"/>
            <a:fld id="{AB318FA6-6F9E-48F2-B1E9-285ABD3A3FED}" type="datetime1">
              <a:rPr lang="de-DE"/>
              <a:pPr lvl="0"/>
              <a:t>15.11.2017</a:t>
            </a:fld>
            <a:endParaRPr lang="de-DE"/>
          </a:p>
        </p:txBody>
      </p:sp>
      <p:sp>
        <p:nvSpPr>
          <p:cNvPr id="4" name="Folienbildplatzhalter 3"/>
          <p:cNvSpPr>
            <a:spLocks noGrp="1" noRot="1" noChangeAspect="1"/>
          </p:cNvSpPr>
          <p:nvPr>
            <p:ph type="sldImg" idx="2"/>
          </p:nvPr>
        </p:nvSpPr>
        <p:spPr>
          <a:xfrm>
            <a:off x="685800" y="1143000"/>
            <a:ext cx="5486400" cy="3086099"/>
          </a:xfrm>
          <a:prstGeom prst="rect">
            <a:avLst/>
          </a:prstGeom>
          <a:noFill/>
          <a:ln w="12701">
            <a:solidFill>
              <a:srgbClr val="000000"/>
            </a:solidFill>
            <a:prstDash val="solid"/>
          </a:ln>
        </p:spPr>
      </p:sp>
      <p:sp>
        <p:nvSpPr>
          <p:cNvPr id="5" name="Notizenplatzhalter 4"/>
          <p:cNvSpPr txBox="1">
            <a:spLocks noGrp="1"/>
          </p:cNvSpPr>
          <p:nvPr>
            <p:ph type="body" sz="quarter" idx="3"/>
          </p:nvPr>
        </p:nvSpPr>
        <p:spPr>
          <a:xfrm>
            <a:off x="685800" y="4400549"/>
            <a:ext cx="5486400" cy="3600450"/>
          </a:xfrm>
          <a:prstGeom prst="rect">
            <a:avLst/>
          </a:prstGeom>
          <a:noFill/>
          <a:ln>
            <a:noFill/>
          </a:ln>
        </p:spPr>
        <p:txBody>
          <a:bodyPr vert="horz" wrap="square" lIns="91440" tIns="45720" rIns="91440" bIns="45720" anchor="t" anchorCtr="0" compatLnSpc="1">
            <a:no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txBox="1">
            <a:spLocks noGrp="1"/>
          </p:cNvSpPr>
          <p:nvPr>
            <p:ph type="ftr" sz="quarter" idx="4"/>
          </p:nvPr>
        </p:nvSpPr>
        <p:spPr>
          <a:xfrm>
            <a:off x="0"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l" defTabSz="914400" rtl="0" fontAlgn="auto" hangingPunct="1">
              <a:lnSpc>
                <a:spcPct val="100000"/>
              </a:lnSpc>
              <a:spcBef>
                <a:spcPts val="0"/>
              </a:spcBef>
              <a:spcAft>
                <a:spcPts val="0"/>
              </a:spcAft>
              <a:buNone/>
              <a:tabLst/>
              <a:defRPr lang="de-DE" sz="1200" b="0" i="0" u="none" strike="noStrike" kern="1200" cap="none" spc="0" baseline="0">
                <a:solidFill>
                  <a:srgbClr val="000000"/>
                </a:solidFill>
                <a:uFillTx/>
                <a:latin typeface="Calibri"/>
              </a:defRPr>
            </a:lvl1pPr>
          </a:lstStyle>
          <a:p>
            <a:pPr lvl="0"/>
            <a:endParaRPr lang="de-DE"/>
          </a:p>
        </p:txBody>
      </p:sp>
      <p:sp>
        <p:nvSpPr>
          <p:cNvPr id="7" name="Foliennummernplatzhalter 6"/>
          <p:cNvSpPr txBox="1">
            <a:spLocks noGrp="1"/>
          </p:cNvSpPr>
          <p:nvPr>
            <p:ph type="sldNum" sz="quarter" idx="5"/>
          </p:nvPr>
        </p:nvSpPr>
        <p:spPr>
          <a:xfrm>
            <a:off x="3884608"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r" defTabSz="914400" rtl="0" fontAlgn="auto" hangingPunct="1">
              <a:lnSpc>
                <a:spcPct val="100000"/>
              </a:lnSpc>
              <a:spcBef>
                <a:spcPts val="0"/>
              </a:spcBef>
              <a:spcAft>
                <a:spcPts val="0"/>
              </a:spcAft>
              <a:buNone/>
              <a:tabLst/>
              <a:defRPr lang="de-DE" sz="1200" b="0" i="0" u="none" strike="noStrike" kern="1200" cap="none" spc="0" baseline="0">
                <a:solidFill>
                  <a:srgbClr val="000000"/>
                </a:solidFill>
                <a:uFillTx/>
                <a:latin typeface="Calibri"/>
              </a:defRPr>
            </a:lvl1pPr>
          </a:lstStyle>
          <a:p>
            <a:pPr lvl="0"/>
            <a:fld id="{C88F68B8-4E6E-4DA0-BA8E-64A9CE1F676C}" type="slidenum">
              <a:t>‹Nr.›</a:t>
            </a:fld>
            <a:endParaRPr lang="de-DE"/>
          </a:p>
        </p:txBody>
      </p:sp>
    </p:spTree>
    <p:extLst>
      <p:ext uri="{BB962C8B-B14F-4D97-AF65-F5344CB8AC3E}">
        <p14:creationId xmlns:p14="http://schemas.microsoft.com/office/powerpoint/2010/main" val="1838625676"/>
      </p:ext>
    </p:extLst>
  </p:cSld>
  <p:clrMap bg1="lt1" tx1="dk1" bg2="lt2" tx2="dk2" accent1="accent1" accent2="accent2" accent3="accent3" accent4="accent4" accent5="accent5" accent6="accent6" hlink="hlink" folHlink="folHlink"/>
  <p:notesStyle>
    <a:lvl1pPr marL="0" marR="0" lvl="0" indent="0" algn="l" defTabSz="914400" rtl="0" fontAlgn="auto" hangingPunct="1">
      <a:lnSpc>
        <a:spcPct val="100000"/>
      </a:lnSpc>
      <a:spcBef>
        <a:spcPts val="0"/>
      </a:spcBef>
      <a:spcAft>
        <a:spcPts val="0"/>
      </a:spcAft>
      <a:buNone/>
      <a:tabLst/>
      <a:defRPr lang="de-DE" sz="1200" b="0" i="0" u="none" strike="noStrike" kern="1200" cap="none" spc="0" baseline="0">
        <a:solidFill>
          <a:srgbClr val="000000"/>
        </a:solidFill>
        <a:uFillTx/>
        <a:latin typeface="Calibri"/>
      </a:defRPr>
    </a:lvl1pPr>
    <a:lvl2pPr marL="457200" marR="0" lvl="1" indent="0" algn="l" defTabSz="914400" rtl="0" fontAlgn="auto" hangingPunct="1">
      <a:lnSpc>
        <a:spcPct val="100000"/>
      </a:lnSpc>
      <a:spcBef>
        <a:spcPts val="0"/>
      </a:spcBef>
      <a:spcAft>
        <a:spcPts val="0"/>
      </a:spcAft>
      <a:buNone/>
      <a:tabLst/>
      <a:defRPr lang="de-DE" sz="1200" b="0" i="0" u="none" strike="noStrike" kern="1200" cap="none" spc="0" baseline="0">
        <a:solidFill>
          <a:srgbClr val="000000"/>
        </a:solidFill>
        <a:uFillTx/>
        <a:latin typeface="Calibri"/>
      </a:defRPr>
    </a:lvl2pPr>
    <a:lvl3pPr marL="914400" marR="0" lvl="2" indent="0" algn="l" defTabSz="914400" rtl="0" fontAlgn="auto" hangingPunct="1">
      <a:lnSpc>
        <a:spcPct val="100000"/>
      </a:lnSpc>
      <a:spcBef>
        <a:spcPts val="0"/>
      </a:spcBef>
      <a:spcAft>
        <a:spcPts val="0"/>
      </a:spcAft>
      <a:buNone/>
      <a:tabLst/>
      <a:defRPr lang="de-DE" sz="1200" b="0" i="0" u="none" strike="noStrike" kern="1200" cap="none" spc="0" baseline="0">
        <a:solidFill>
          <a:srgbClr val="000000"/>
        </a:solidFill>
        <a:uFillTx/>
        <a:latin typeface="Calibri"/>
      </a:defRPr>
    </a:lvl3pPr>
    <a:lvl4pPr marL="1371600" marR="0" lvl="3" indent="0" algn="l" defTabSz="914400" rtl="0" fontAlgn="auto" hangingPunct="1">
      <a:lnSpc>
        <a:spcPct val="100000"/>
      </a:lnSpc>
      <a:spcBef>
        <a:spcPts val="0"/>
      </a:spcBef>
      <a:spcAft>
        <a:spcPts val="0"/>
      </a:spcAft>
      <a:buNone/>
      <a:tabLst/>
      <a:defRPr lang="de-DE" sz="1200" b="0" i="0" u="none" strike="noStrike" kern="1200" cap="none" spc="0" baseline="0">
        <a:solidFill>
          <a:srgbClr val="000000"/>
        </a:solidFill>
        <a:uFillTx/>
        <a:latin typeface="Calibri"/>
      </a:defRPr>
    </a:lvl4pPr>
    <a:lvl5pPr marL="1828800" marR="0" lvl="4" indent="0" algn="l" defTabSz="914400" rtl="0" fontAlgn="auto" hangingPunct="1">
      <a:lnSpc>
        <a:spcPct val="100000"/>
      </a:lnSpc>
      <a:spcBef>
        <a:spcPts val="0"/>
      </a:spcBef>
      <a:spcAft>
        <a:spcPts val="0"/>
      </a:spcAft>
      <a:buNone/>
      <a:tabLst/>
      <a:defRPr lang="de-DE" sz="1200" b="0" i="0" u="none" strike="noStrike" kern="1200" cap="none" spc="0" baseline="0">
        <a:solidFill>
          <a:srgbClr val="000000"/>
        </a:solidFill>
        <a:uFillTx/>
        <a:latin typeface="Calibri"/>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txBox="1">
            <a:spLocks noGrp="1"/>
          </p:cNvSpPr>
          <p:nvPr>
            <p:ph type="body" sz="quarter" idx="1"/>
          </p:nvPr>
        </p:nvSpPr>
        <p:spPr/>
        <p:txBody>
          <a:bodyPr/>
          <a:lstStyle/>
          <a:p>
            <a:endParaRPr lang="de-DE"/>
          </a:p>
        </p:txBody>
      </p:sp>
      <p:sp>
        <p:nvSpPr>
          <p:cNvPr id="4" name="Foliennummernplatzhalter 3"/>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4AFFE3B-0EA6-4FA2-8AC0-52F641D6700F}" type="slidenum">
              <a:t>21</a:t>
            </a:fld>
            <a:endParaRPr lang="de-DE" sz="1200" b="0" i="0" u="none" strike="noStrike" kern="1200" cap="none" spc="0" baseline="0">
              <a:solidFill>
                <a:srgbClr val="000000"/>
              </a:solidFill>
              <a:uFillTx/>
              <a:latin typeface="Calibri"/>
            </a:endParaRPr>
          </a:p>
        </p:txBody>
      </p:sp>
    </p:spTree>
    <p:extLst>
      <p:ext uri="{BB962C8B-B14F-4D97-AF65-F5344CB8AC3E}">
        <p14:creationId xmlns:p14="http://schemas.microsoft.com/office/powerpoint/2010/main" val="38093111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txBox="1">
            <a:spLocks noGrp="1"/>
          </p:cNvSpPr>
          <p:nvPr>
            <p:ph type="body" sz="quarter" idx="1"/>
          </p:nvPr>
        </p:nvSpPr>
        <p:spPr/>
        <p:txBody>
          <a:bodyPr>
            <a:normAutofit/>
          </a:bodyPr>
          <a:lstStyle/>
          <a:p>
            <a:endParaRPr lang="de-DE"/>
          </a:p>
        </p:txBody>
      </p:sp>
      <p:sp>
        <p:nvSpPr>
          <p:cNvPr id="4" name="Foliennummernplatzhalter 3"/>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2D7705C1-A1E2-44A9-BD39-171975B83159}" type="slidenum">
              <a:t>30</a:t>
            </a:fld>
            <a:endParaRPr lang="de-DE" sz="1200" b="0" i="0" u="none" strike="noStrike" kern="1200" cap="none" spc="0" baseline="0">
              <a:solidFill>
                <a:srgbClr val="000000"/>
              </a:solidFill>
              <a:uFillTx/>
              <a:latin typeface="Calibri"/>
            </a:endParaRPr>
          </a:p>
        </p:txBody>
      </p:sp>
    </p:spTree>
    <p:extLst>
      <p:ext uri="{BB962C8B-B14F-4D97-AF65-F5344CB8AC3E}">
        <p14:creationId xmlns:p14="http://schemas.microsoft.com/office/powerpoint/2010/main" val="1705886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lvl="0"/>
            <a:fld id="{C88F68B8-4E6E-4DA0-BA8E-64A9CE1F676C}" type="slidenum">
              <a:rPr lang="de-DE" smtClean="0"/>
              <a:t>34</a:t>
            </a:fld>
            <a:endParaRPr lang="de-DE"/>
          </a:p>
        </p:txBody>
      </p:sp>
    </p:spTree>
    <p:extLst>
      <p:ext uri="{BB962C8B-B14F-4D97-AF65-F5344CB8AC3E}">
        <p14:creationId xmlns:p14="http://schemas.microsoft.com/office/powerpoint/2010/main" val="40552357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txBox="1">
            <a:spLocks noGrp="1"/>
          </p:cNvSpPr>
          <p:nvPr>
            <p:ph type="ctrTitle"/>
          </p:nvPr>
        </p:nvSpPr>
        <p:spPr>
          <a:xfrm>
            <a:off x="1524003" y="1122361"/>
            <a:ext cx="9144000" cy="2387598"/>
          </a:xfrm>
        </p:spPr>
        <p:txBody>
          <a:bodyPr anchor="b" anchorCtr="1"/>
          <a:lstStyle>
            <a:lvl1pPr algn="ctr">
              <a:defRPr sz="6000"/>
            </a:lvl1pPr>
          </a:lstStyle>
          <a:p>
            <a:pPr lvl="0"/>
            <a:r>
              <a:rPr lang="de-DE"/>
              <a:t>Titelmasterformat durch Klicken bearbeiten</a:t>
            </a:r>
          </a:p>
        </p:txBody>
      </p:sp>
      <p:sp>
        <p:nvSpPr>
          <p:cNvPr id="3" name="Untertitel 2"/>
          <p:cNvSpPr txBox="1">
            <a:spLocks noGrp="1"/>
          </p:cNvSpPr>
          <p:nvPr>
            <p:ph type="subTitle" idx="1"/>
          </p:nvPr>
        </p:nvSpPr>
        <p:spPr>
          <a:xfrm>
            <a:off x="1524003" y="3602041"/>
            <a:ext cx="9144000" cy="1655758"/>
          </a:xfrm>
        </p:spPr>
        <p:txBody>
          <a:bodyPr anchorCtr="1"/>
          <a:lstStyle>
            <a:lvl1pPr marL="0" indent="0" algn="ctr">
              <a:buNone/>
              <a:defRPr sz="2400"/>
            </a:lvl1pPr>
          </a:lstStyle>
          <a:p>
            <a:pPr lvl="0"/>
            <a:r>
              <a:rPr lang="de-DE"/>
              <a:t>Formatvorlage des Untertitelmasters durch Klicken bearbeiten</a:t>
            </a:r>
          </a:p>
        </p:txBody>
      </p:sp>
      <p:sp>
        <p:nvSpPr>
          <p:cNvPr id="4" name="Datumsplatzhalter 3"/>
          <p:cNvSpPr txBox="1">
            <a:spLocks noGrp="1"/>
          </p:cNvSpPr>
          <p:nvPr>
            <p:ph type="dt" sz="half" idx="7"/>
          </p:nvPr>
        </p:nvSpPr>
        <p:spPr/>
        <p:txBody>
          <a:bodyPr/>
          <a:lstStyle>
            <a:lvl1pPr>
              <a:defRPr/>
            </a:lvl1pPr>
          </a:lstStyle>
          <a:p>
            <a:pPr lvl="0"/>
            <a:fld id="{6FE5C8AA-28BF-4009-B90C-A57319EEA020}" type="datetime1">
              <a:rPr lang="de-DE"/>
              <a:pPr lvl="0"/>
              <a:t>15.11.2017</a:t>
            </a:fld>
            <a:endParaRPr lang="de-DE"/>
          </a:p>
        </p:txBody>
      </p:sp>
      <p:sp>
        <p:nvSpPr>
          <p:cNvPr id="5" name="Fußzeilenplatzhalter 4"/>
          <p:cNvSpPr txBox="1">
            <a:spLocks noGrp="1"/>
          </p:cNvSpPr>
          <p:nvPr>
            <p:ph type="ftr" sz="quarter" idx="9"/>
          </p:nvPr>
        </p:nvSpPr>
        <p:spPr/>
        <p:txBody>
          <a:bodyPr/>
          <a:lstStyle>
            <a:lvl1pPr>
              <a:defRPr/>
            </a:lvl1pPr>
          </a:lstStyle>
          <a:p>
            <a:pPr lvl="0"/>
            <a:endParaRPr lang="de-DE"/>
          </a:p>
        </p:txBody>
      </p:sp>
      <p:sp>
        <p:nvSpPr>
          <p:cNvPr id="6" name="Foliennummernplatzhalter 5"/>
          <p:cNvSpPr txBox="1">
            <a:spLocks noGrp="1"/>
          </p:cNvSpPr>
          <p:nvPr>
            <p:ph type="sldNum" sz="quarter" idx="8"/>
          </p:nvPr>
        </p:nvSpPr>
        <p:spPr/>
        <p:txBody>
          <a:bodyPr/>
          <a:lstStyle>
            <a:lvl1pPr>
              <a:defRPr/>
            </a:lvl1pPr>
          </a:lstStyle>
          <a:p>
            <a:pPr lvl="0"/>
            <a:fld id="{27462A55-BB98-410D-AC25-05984CE3643F}" type="slidenum">
              <a:t>‹Nr.›</a:t>
            </a:fld>
            <a:endParaRPr lang="de-DE"/>
          </a:p>
        </p:txBody>
      </p:sp>
    </p:spTree>
    <p:extLst>
      <p:ext uri="{BB962C8B-B14F-4D97-AF65-F5344CB8AC3E}">
        <p14:creationId xmlns:p14="http://schemas.microsoft.com/office/powerpoint/2010/main" val="4209965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lvl1pPr>
              <a:defRPr/>
            </a:lvl1pPr>
          </a:lstStyle>
          <a:p>
            <a:pPr lvl="0"/>
            <a:r>
              <a:rPr lang="de-DE"/>
              <a:t>Titelmasterformat durch Klicken bearbeiten</a:t>
            </a:r>
          </a:p>
        </p:txBody>
      </p:sp>
      <p:sp>
        <p:nvSpPr>
          <p:cNvPr id="3" name="Vertikaler Textplatzhalter 2"/>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txBox="1">
            <a:spLocks noGrp="1"/>
          </p:cNvSpPr>
          <p:nvPr>
            <p:ph type="dt" sz="half" idx="7"/>
          </p:nvPr>
        </p:nvSpPr>
        <p:spPr/>
        <p:txBody>
          <a:bodyPr/>
          <a:lstStyle>
            <a:lvl1pPr>
              <a:defRPr/>
            </a:lvl1pPr>
          </a:lstStyle>
          <a:p>
            <a:pPr lvl="0"/>
            <a:fld id="{FD3A92CD-C3C1-4D54-A3F7-16E9F9D3E584}" type="datetime1">
              <a:rPr lang="de-DE"/>
              <a:pPr lvl="0"/>
              <a:t>15.11.2017</a:t>
            </a:fld>
            <a:endParaRPr lang="de-DE"/>
          </a:p>
        </p:txBody>
      </p:sp>
      <p:sp>
        <p:nvSpPr>
          <p:cNvPr id="5" name="Fußzeilenplatzhalter 4"/>
          <p:cNvSpPr txBox="1">
            <a:spLocks noGrp="1"/>
          </p:cNvSpPr>
          <p:nvPr>
            <p:ph type="ftr" sz="quarter" idx="9"/>
          </p:nvPr>
        </p:nvSpPr>
        <p:spPr/>
        <p:txBody>
          <a:bodyPr/>
          <a:lstStyle>
            <a:lvl1pPr>
              <a:defRPr/>
            </a:lvl1pPr>
          </a:lstStyle>
          <a:p>
            <a:pPr lvl="0"/>
            <a:endParaRPr lang="de-DE"/>
          </a:p>
        </p:txBody>
      </p:sp>
      <p:sp>
        <p:nvSpPr>
          <p:cNvPr id="6" name="Foliennummernplatzhalter 5"/>
          <p:cNvSpPr txBox="1">
            <a:spLocks noGrp="1"/>
          </p:cNvSpPr>
          <p:nvPr>
            <p:ph type="sldNum" sz="quarter" idx="8"/>
          </p:nvPr>
        </p:nvSpPr>
        <p:spPr/>
        <p:txBody>
          <a:bodyPr/>
          <a:lstStyle>
            <a:lvl1pPr>
              <a:defRPr/>
            </a:lvl1pPr>
          </a:lstStyle>
          <a:p>
            <a:pPr lvl="0"/>
            <a:fld id="{A25C47C5-3D78-4E9E-B1EE-3FC143C43633}" type="slidenum">
              <a:t>‹Nr.›</a:t>
            </a:fld>
            <a:endParaRPr lang="de-DE"/>
          </a:p>
        </p:txBody>
      </p:sp>
    </p:spTree>
    <p:extLst>
      <p:ext uri="{BB962C8B-B14F-4D97-AF65-F5344CB8AC3E}">
        <p14:creationId xmlns:p14="http://schemas.microsoft.com/office/powerpoint/2010/main" val="3618788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txBox="1">
            <a:spLocks noGrp="1"/>
          </p:cNvSpPr>
          <p:nvPr>
            <p:ph type="title" orient="vert"/>
          </p:nvPr>
        </p:nvSpPr>
        <p:spPr>
          <a:xfrm>
            <a:off x="8724903" y="365129"/>
            <a:ext cx="2628899" cy="5811834"/>
          </a:xfrm>
        </p:spPr>
        <p:txBody>
          <a:bodyPr vert="eaVert"/>
          <a:lstStyle>
            <a:lvl1pPr>
              <a:defRPr/>
            </a:lvl1pPr>
          </a:lstStyle>
          <a:p>
            <a:pPr lvl="0"/>
            <a:r>
              <a:rPr lang="de-DE"/>
              <a:t>Titelmasterformat durch Klicken bearbeiten</a:t>
            </a:r>
          </a:p>
        </p:txBody>
      </p:sp>
      <p:sp>
        <p:nvSpPr>
          <p:cNvPr id="3" name="Vertikaler Textplatzhalter 2"/>
          <p:cNvSpPr txBox="1">
            <a:spLocks noGrp="1"/>
          </p:cNvSpPr>
          <p:nvPr>
            <p:ph type="body" orient="vert" idx="1"/>
          </p:nvPr>
        </p:nvSpPr>
        <p:spPr>
          <a:xfrm>
            <a:off x="838203" y="365129"/>
            <a:ext cx="7734296" cy="5811834"/>
          </a:xfrm>
        </p:spPr>
        <p:txBody>
          <a:bodyPr vert="eaVert"/>
          <a:lstStyle>
            <a:lvl1pPr>
              <a:defRPr/>
            </a:lvl1pPr>
            <a:lvl2pPr>
              <a:defRPr/>
            </a:lvl2pPr>
            <a:lvl3pPr>
              <a:defRPr/>
            </a:lvl3pPr>
            <a:lvl4pPr>
              <a:defRPr/>
            </a:lvl4pPr>
            <a:lvl5pPr>
              <a:defRPr/>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txBox="1">
            <a:spLocks noGrp="1"/>
          </p:cNvSpPr>
          <p:nvPr>
            <p:ph type="dt" sz="half" idx="7"/>
          </p:nvPr>
        </p:nvSpPr>
        <p:spPr/>
        <p:txBody>
          <a:bodyPr/>
          <a:lstStyle>
            <a:lvl1pPr>
              <a:defRPr/>
            </a:lvl1pPr>
          </a:lstStyle>
          <a:p>
            <a:pPr lvl="0"/>
            <a:fld id="{271403C3-C81D-40B3-8CEF-E478974EF7F4}" type="datetime1">
              <a:rPr lang="de-DE"/>
              <a:pPr lvl="0"/>
              <a:t>15.11.2017</a:t>
            </a:fld>
            <a:endParaRPr lang="de-DE"/>
          </a:p>
        </p:txBody>
      </p:sp>
      <p:sp>
        <p:nvSpPr>
          <p:cNvPr id="5" name="Fußzeilenplatzhalter 4"/>
          <p:cNvSpPr txBox="1">
            <a:spLocks noGrp="1"/>
          </p:cNvSpPr>
          <p:nvPr>
            <p:ph type="ftr" sz="quarter" idx="9"/>
          </p:nvPr>
        </p:nvSpPr>
        <p:spPr/>
        <p:txBody>
          <a:bodyPr/>
          <a:lstStyle>
            <a:lvl1pPr>
              <a:defRPr/>
            </a:lvl1pPr>
          </a:lstStyle>
          <a:p>
            <a:pPr lvl="0"/>
            <a:endParaRPr lang="de-DE"/>
          </a:p>
        </p:txBody>
      </p:sp>
      <p:sp>
        <p:nvSpPr>
          <p:cNvPr id="6" name="Foliennummernplatzhalter 5"/>
          <p:cNvSpPr txBox="1">
            <a:spLocks noGrp="1"/>
          </p:cNvSpPr>
          <p:nvPr>
            <p:ph type="sldNum" sz="quarter" idx="8"/>
          </p:nvPr>
        </p:nvSpPr>
        <p:spPr/>
        <p:txBody>
          <a:bodyPr/>
          <a:lstStyle>
            <a:lvl1pPr>
              <a:defRPr/>
            </a:lvl1pPr>
          </a:lstStyle>
          <a:p>
            <a:pPr lvl="0"/>
            <a:fld id="{FCCE82E7-8584-47EE-8B23-AB1BC61E2CCD}" type="slidenum">
              <a:t>‹Nr.›</a:t>
            </a:fld>
            <a:endParaRPr lang="de-DE"/>
          </a:p>
        </p:txBody>
      </p:sp>
    </p:spTree>
    <p:extLst>
      <p:ext uri="{BB962C8B-B14F-4D97-AF65-F5344CB8AC3E}">
        <p14:creationId xmlns:p14="http://schemas.microsoft.com/office/powerpoint/2010/main" val="445787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reserve="1">
  <p:cSld name="Titel, Text und Diagramm">
    <p:spTree>
      <p:nvGrpSpPr>
        <p:cNvPr id="1" name=""/>
        <p:cNvGrpSpPr/>
        <p:nvPr/>
      </p:nvGrpSpPr>
      <p:grpSpPr>
        <a:xfrm>
          <a:off x="0" y="0"/>
          <a:ext cx="0" cy="0"/>
          <a:chOff x="0" y="0"/>
          <a:chExt cx="0" cy="0"/>
        </a:xfrm>
      </p:grpSpPr>
      <p:sp>
        <p:nvSpPr>
          <p:cNvPr id="2" name="Titel 1"/>
          <p:cNvSpPr txBox="1">
            <a:spLocks noGrp="1"/>
          </p:cNvSpPr>
          <p:nvPr>
            <p:ph type="title"/>
          </p:nvPr>
        </p:nvSpPr>
        <p:spPr>
          <a:xfrm>
            <a:off x="609603" y="274640"/>
            <a:ext cx="10972800" cy="1143000"/>
          </a:xfrm>
        </p:spPr>
        <p:txBody>
          <a:bodyPr/>
          <a:lstStyle>
            <a:lvl1pPr>
              <a:defRPr/>
            </a:lvl1pPr>
          </a:lstStyle>
          <a:p>
            <a:pPr lvl="0"/>
            <a:r>
              <a:rPr lang="de-DE"/>
              <a:t>Titelmasterformat durch Klicken bearbeiten</a:t>
            </a:r>
          </a:p>
        </p:txBody>
      </p:sp>
      <p:sp>
        <p:nvSpPr>
          <p:cNvPr id="3" name="Textplatzhalter 2"/>
          <p:cNvSpPr txBox="1">
            <a:spLocks noGrp="1"/>
          </p:cNvSpPr>
          <p:nvPr>
            <p:ph type="body" idx="1"/>
          </p:nvPr>
        </p:nvSpPr>
        <p:spPr>
          <a:xfrm>
            <a:off x="609603" y="1600200"/>
            <a:ext cx="5384801" cy="4525959"/>
          </a:xfrm>
        </p:spPr>
        <p:txBody>
          <a:bodyPr/>
          <a:lstStyle>
            <a:lvl1pPr>
              <a:defRPr/>
            </a:lvl1pPr>
            <a:lvl2pPr>
              <a:defRPr/>
            </a:lvl2pPr>
            <a:lvl3pPr>
              <a:defRPr/>
            </a:lvl3pPr>
            <a:lvl4pPr>
              <a:defRPr/>
            </a:lvl4pPr>
            <a:lvl5pPr>
              <a:defRPr/>
            </a:lvl5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iagrammplatzhalter 3"/>
          <p:cNvSpPr txBox="1">
            <a:spLocks noGrp="1"/>
          </p:cNvSpPr>
          <p:nvPr>
            <p:ph type="chart" idx="2"/>
          </p:nvPr>
        </p:nvSpPr>
        <p:spPr>
          <a:xfrm>
            <a:off x="6197602" y="1600200"/>
            <a:ext cx="5384801" cy="4525959"/>
          </a:xfrm>
        </p:spPr>
        <p:txBody>
          <a:bodyPr/>
          <a:lstStyle>
            <a:lvl1pPr>
              <a:defRPr/>
            </a:lvl1pPr>
          </a:lstStyle>
          <a:p>
            <a:pPr lvl="0"/>
            <a:endParaRPr lang="de-DE"/>
          </a:p>
        </p:txBody>
      </p:sp>
      <p:sp>
        <p:nvSpPr>
          <p:cNvPr id="5" name="Rectangle 4"/>
          <p:cNvSpPr txBox="1">
            <a:spLocks noGrp="1"/>
          </p:cNvSpPr>
          <p:nvPr>
            <p:ph type="dt" sz="half" idx="7"/>
          </p:nvPr>
        </p:nvSpPr>
        <p:spPr/>
        <p:txBody>
          <a:bodyPr/>
          <a:lstStyle>
            <a:lvl1pPr>
              <a:defRPr/>
            </a:lvl1pPr>
          </a:lstStyle>
          <a:p>
            <a:pPr lvl="0"/>
            <a:endParaRPr lang="de-DE"/>
          </a:p>
        </p:txBody>
      </p:sp>
      <p:sp>
        <p:nvSpPr>
          <p:cNvPr id="6" name="Rectangle 5"/>
          <p:cNvSpPr txBox="1">
            <a:spLocks noGrp="1"/>
          </p:cNvSpPr>
          <p:nvPr>
            <p:ph type="ftr" sz="quarter" idx="9"/>
          </p:nvPr>
        </p:nvSpPr>
        <p:spPr/>
        <p:txBody>
          <a:bodyPr/>
          <a:lstStyle>
            <a:lvl1pPr>
              <a:defRPr/>
            </a:lvl1pPr>
          </a:lstStyle>
          <a:p>
            <a:pPr lvl="0"/>
            <a:endParaRPr lang="de-DE"/>
          </a:p>
        </p:txBody>
      </p:sp>
      <p:sp>
        <p:nvSpPr>
          <p:cNvPr id="7" name="Rectangle 6"/>
          <p:cNvSpPr txBox="1">
            <a:spLocks noGrp="1"/>
          </p:cNvSpPr>
          <p:nvPr>
            <p:ph type="sldNum" sz="quarter" idx="8"/>
          </p:nvPr>
        </p:nvSpPr>
        <p:spPr/>
        <p:txBody>
          <a:bodyPr/>
          <a:lstStyle>
            <a:lvl1pPr>
              <a:defRPr/>
            </a:lvl1pPr>
          </a:lstStyle>
          <a:p>
            <a:pPr lvl="0"/>
            <a:fld id="{8A6E02A7-8BBC-4225-899D-271FBDDC7D43}" type="slidenum">
              <a:t>‹Nr.›</a:t>
            </a:fld>
            <a:endParaRPr lang="de-DE"/>
          </a:p>
        </p:txBody>
      </p:sp>
    </p:spTree>
    <p:extLst>
      <p:ext uri="{BB962C8B-B14F-4D97-AF65-F5344CB8AC3E}">
        <p14:creationId xmlns:p14="http://schemas.microsoft.com/office/powerpoint/2010/main" val="2958152288"/>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lvl1pPr>
              <a:defRPr/>
            </a:lvl1pPr>
          </a:lstStyle>
          <a:p>
            <a:pPr lvl="0"/>
            <a:r>
              <a:rPr lang="de-DE"/>
              <a:t>Titelmasterformat durch Klicken bearbeiten</a:t>
            </a:r>
          </a:p>
        </p:txBody>
      </p:sp>
      <p:sp>
        <p:nvSpPr>
          <p:cNvPr id="3" name="Inhaltsplatzhalter 2"/>
          <p:cNvSpPr txBox="1">
            <a:spLocks noGrp="1"/>
          </p:cNvSpPr>
          <p:nvPr>
            <p:ph idx="1"/>
          </p:nvPr>
        </p:nvSpPr>
        <p:spPr/>
        <p:txBody>
          <a:bodyPr/>
          <a:lstStyle>
            <a:lvl1pPr>
              <a:defRPr/>
            </a:lvl1pPr>
            <a:lvl2pPr>
              <a:defRPr/>
            </a:lvl2pPr>
            <a:lvl3pPr>
              <a:defRPr/>
            </a:lvl3pPr>
            <a:lvl4pPr>
              <a:defRPr/>
            </a:lvl4pPr>
            <a:lvl5pPr>
              <a:defRPr/>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txBox="1">
            <a:spLocks noGrp="1"/>
          </p:cNvSpPr>
          <p:nvPr>
            <p:ph type="dt" sz="half" idx="7"/>
          </p:nvPr>
        </p:nvSpPr>
        <p:spPr/>
        <p:txBody>
          <a:bodyPr/>
          <a:lstStyle>
            <a:lvl1pPr>
              <a:defRPr/>
            </a:lvl1pPr>
          </a:lstStyle>
          <a:p>
            <a:pPr lvl="0"/>
            <a:fld id="{EBBE6A27-D6C2-4D98-A81B-25803DE08626}" type="datetime1">
              <a:rPr lang="de-DE"/>
              <a:pPr lvl="0"/>
              <a:t>15.11.2017</a:t>
            </a:fld>
            <a:endParaRPr lang="de-DE"/>
          </a:p>
        </p:txBody>
      </p:sp>
      <p:sp>
        <p:nvSpPr>
          <p:cNvPr id="5" name="Fußzeilenplatzhalter 4"/>
          <p:cNvSpPr txBox="1">
            <a:spLocks noGrp="1"/>
          </p:cNvSpPr>
          <p:nvPr>
            <p:ph type="ftr" sz="quarter" idx="9"/>
          </p:nvPr>
        </p:nvSpPr>
        <p:spPr/>
        <p:txBody>
          <a:bodyPr/>
          <a:lstStyle>
            <a:lvl1pPr>
              <a:defRPr/>
            </a:lvl1pPr>
          </a:lstStyle>
          <a:p>
            <a:pPr lvl="0"/>
            <a:endParaRPr lang="de-DE"/>
          </a:p>
        </p:txBody>
      </p:sp>
      <p:sp>
        <p:nvSpPr>
          <p:cNvPr id="6" name="Foliennummernplatzhalter 5"/>
          <p:cNvSpPr txBox="1">
            <a:spLocks noGrp="1"/>
          </p:cNvSpPr>
          <p:nvPr>
            <p:ph type="sldNum" sz="quarter" idx="8"/>
          </p:nvPr>
        </p:nvSpPr>
        <p:spPr/>
        <p:txBody>
          <a:bodyPr/>
          <a:lstStyle>
            <a:lvl1pPr>
              <a:defRPr/>
            </a:lvl1pPr>
          </a:lstStyle>
          <a:p>
            <a:pPr lvl="0"/>
            <a:fld id="{4FC5AF84-4F85-4721-A0DA-272331FD2013}" type="slidenum">
              <a:t>‹Nr.›</a:t>
            </a:fld>
            <a:endParaRPr lang="de-DE"/>
          </a:p>
        </p:txBody>
      </p:sp>
    </p:spTree>
    <p:extLst>
      <p:ext uri="{BB962C8B-B14F-4D97-AF65-F5344CB8AC3E}">
        <p14:creationId xmlns:p14="http://schemas.microsoft.com/office/powerpoint/2010/main" val="2850000184"/>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
    <p:spTree>
      <p:nvGrpSpPr>
        <p:cNvPr id="1" name=""/>
        <p:cNvGrpSpPr/>
        <p:nvPr/>
      </p:nvGrpSpPr>
      <p:grpSpPr>
        <a:xfrm>
          <a:off x="0" y="0"/>
          <a:ext cx="0" cy="0"/>
          <a:chOff x="0" y="0"/>
          <a:chExt cx="0" cy="0"/>
        </a:xfrm>
      </p:grpSpPr>
      <p:sp>
        <p:nvSpPr>
          <p:cNvPr id="2" name="Titel 1"/>
          <p:cNvSpPr txBox="1">
            <a:spLocks noGrp="1"/>
          </p:cNvSpPr>
          <p:nvPr>
            <p:ph type="title"/>
          </p:nvPr>
        </p:nvSpPr>
        <p:spPr>
          <a:xfrm>
            <a:off x="831847" y="1709735"/>
            <a:ext cx="10515600" cy="2852735"/>
          </a:xfrm>
        </p:spPr>
        <p:txBody>
          <a:bodyPr anchor="b"/>
          <a:lstStyle>
            <a:lvl1pPr>
              <a:defRPr sz="6000"/>
            </a:lvl1pPr>
          </a:lstStyle>
          <a:p>
            <a:pPr lvl="0"/>
            <a:r>
              <a:rPr lang="de-DE"/>
              <a:t>Titelmasterformat durch Klicken bearbeiten</a:t>
            </a:r>
          </a:p>
        </p:txBody>
      </p:sp>
      <p:sp>
        <p:nvSpPr>
          <p:cNvPr id="3" name="Textplatzhalter 2"/>
          <p:cNvSpPr txBox="1">
            <a:spLocks noGrp="1"/>
          </p:cNvSpPr>
          <p:nvPr>
            <p:ph type="body" idx="1"/>
          </p:nvPr>
        </p:nvSpPr>
        <p:spPr>
          <a:xfrm>
            <a:off x="831847" y="4589465"/>
            <a:ext cx="10515600" cy="1500182"/>
          </a:xfrm>
        </p:spPr>
        <p:txBody>
          <a:bodyPr/>
          <a:lstStyle>
            <a:lvl1pPr marL="0" indent="0">
              <a:buNone/>
              <a:defRPr sz="2400">
                <a:solidFill>
                  <a:srgbClr val="898989"/>
                </a:solidFill>
              </a:defRPr>
            </a:lvl1pPr>
          </a:lstStyle>
          <a:p>
            <a:pPr lvl="0"/>
            <a:r>
              <a:rPr lang="de-DE"/>
              <a:t>Textmasterformat bearbeiten</a:t>
            </a:r>
          </a:p>
        </p:txBody>
      </p:sp>
      <p:sp>
        <p:nvSpPr>
          <p:cNvPr id="4" name="Datumsplatzhalter 3"/>
          <p:cNvSpPr txBox="1">
            <a:spLocks noGrp="1"/>
          </p:cNvSpPr>
          <p:nvPr>
            <p:ph type="dt" sz="half" idx="7"/>
          </p:nvPr>
        </p:nvSpPr>
        <p:spPr/>
        <p:txBody>
          <a:bodyPr/>
          <a:lstStyle>
            <a:lvl1pPr>
              <a:defRPr/>
            </a:lvl1pPr>
          </a:lstStyle>
          <a:p>
            <a:pPr lvl="0"/>
            <a:fld id="{A961FC3D-61BE-4D61-BF7B-57101C8BAFB5}" type="datetime1">
              <a:rPr lang="de-DE"/>
              <a:pPr lvl="0"/>
              <a:t>15.11.2017</a:t>
            </a:fld>
            <a:endParaRPr lang="de-DE"/>
          </a:p>
        </p:txBody>
      </p:sp>
      <p:sp>
        <p:nvSpPr>
          <p:cNvPr id="5" name="Fußzeilenplatzhalter 4"/>
          <p:cNvSpPr txBox="1">
            <a:spLocks noGrp="1"/>
          </p:cNvSpPr>
          <p:nvPr>
            <p:ph type="ftr" sz="quarter" idx="9"/>
          </p:nvPr>
        </p:nvSpPr>
        <p:spPr/>
        <p:txBody>
          <a:bodyPr/>
          <a:lstStyle>
            <a:lvl1pPr>
              <a:defRPr/>
            </a:lvl1pPr>
          </a:lstStyle>
          <a:p>
            <a:pPr lvl="0"/>
            <a:endParaRPr lang="de-DE"/>
          </a:p>
        </p:txBody>
      </p:sp>
      <p:sp>
        <p:nvSpPr>
          <p:cNvPr id="6" name="Foliennummernplatzhalter 5"/>
          <p:cNvSpPr txBox="1">
            <a:spLocks noGrp="1"/>
          </p:cNvSpPr>
          <p:nvPr>
            <p:ph type="sldNum" sz="quarter" idx="8"/>
          </p:nvPr>
        </p:nvSpPr>
        <p:spPr/>
        <p:txBody>
          <a:bodyPr/>
          <a:lstStyle>
            <a:lvl1pPr>
              <a:defRPr/>
            </a:lvl1pPr>
          </a:lstStyle>
          <a:p>
            <a:pPr lvl="0"/>
            <a:fld id="{36D2832D-1685-492B-80EA-080A83148F12}" type="slidenum">
              <a:t>‹Nr.›</a:t>
            </a:fld>
            <a:endParaRPr lang="de-DE"/>
          </a:p>
        </p:txBody>
      </p:sp>
    </p:spTree>
    <p:extLst>
      <p:ext uri="{BB962C8B-B14F-4D97-AF65-F5344CB8AC3E}">
        <p14:creationId xmlns:p14="http://schemas.microsoft.com/office/powerpoint/2010/main" val="1157399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lvl1pPr>
              <a:defRPr/>
            </a:lvl1pPr>
          </a:lstStyle>
          <a:p>
            <a:pPr lvl="0"/>
            <a:r>
              <a:rPr lang="de-DE"/>
              <a:t>Titelmasterformat durch Klicken bearbeiten</a:t>
            </a:r>
          </a:p>
        </p:txBody>
      </p:sp>
      <p:sp>
        <p:nvSpPr>
          <p:cNvPr id="3" name="Inhaltsplatzhalter 2"/>
          <p:cNvSpPr txBox="1">
            <a:spLocks noGrp="1"/>
          </p:cNvSpPr>
          <p:nvPr>
            <p:ph idx="1"/>
          </p:nvPr>
        </p:nvSpPr>
        <p:spPr>
          <a:xfrm>
            <a:off x="838203" y="1825627"/>
            <a:ext cx="5181603" cy="4351336"/>
          </a:xfrm>
        </p:spPr>
        <p:txBody>
          <a:bodyPr/>
          <a:lstStyle>
            <a:lvl1pPr>
              <a:defRPr/>
            </a:lvl1pPr>
            <a:lvl2pPr>
              <a:defRPr/>
            </a:lvl2pPr>
            <a:lvl3pPr>
              <a:defRPr/>
            </a:lvl3pPr>
            <a:lvl4pPr>
              <a:defRPr/>
            </a:lvl4pPr>
            <a:lvl5pPr>
              <a:defRPr/>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txBox="1">
            <a:spLocks noGrp="1"/>
          </p:cNvSpPr>
          <p:nvPr>
            <p:ph idx="2"/>
          </p:nvPr>
        </p:nvSpPr>
        <p:spPr>
          <a:xfrm>
            <a:off x="6172200" y="1825627"/>
            <a:ext cx="5181603" cy="4351336"/>
          </a:xfrm>
        </p:spPr>
        <p:txBody>
          <a:bodyPr/>
          <a:lstStyle>
            <a:lvl1pPr>
              <a:defRPr/>
            </a:lvl1pPr>
            <a:lvl2pPr>
              <a:defRPr/>
            </a:lvl2pPr>
            <a:lvl3pPr>
              <a:defRPr/>
            </a:lvl3pPr>
            <a:lvl4pPr>
              <a:defRPr/>
            </a:lvl4pPr>
            <a:lvl5pPr>
              <a:defRPr/>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txBox="1">
            <a:spLocks noGrp="1"/>
          </p:cNvSpPr>
          <p:nvPr>
            <p:ph type="dt" sz="half" idx="7"/>
          </p:nvPr>
        </p:nvSpPr>
        <p:spPr/>
        <p:txBody>
          <a:bodyPr/>
          <a:lstStyle>
            <a:lvl1pPr>
              <a:defRPr/>
            </a:lvl1pPr>
          </a:lstStyle>
          <a:p>
            <a:pPr lvl="0"/>
            <a:fld id="{342260AC-55F0-44A8-AA95-C165C4590777}" type="datetime1">
              <a:rPr lang="de-DE"/>
              <a:pPr lvl="0"/>
              <a:t>15.11.2017</a:t>
            </a:fld>
            <a:endParaRPr lang="de-DE"/>
          </a:p>
        </p:txBody>
      </p:sp>
      <p:sp>
        <p:nvSpPr>
          <p:cNvPr id="6" name="Fußzeilenplatzhalter 5"/>
          <p:cNvSpPr txBox="1">
            <a:spLocks noGrp="1"/>
          </p:cNvSpPr>
          <p:nvPr>
            <p:ph type="ftr" sz="quarter" idx="9"/>
          </p:nvPr>
        </p:nvSpPr>
        <p:spPr/>
        <p:txBody>
          <a:bodyPr/>
          <a:lstStyle>
            <a:lvl1pPr>
              <a:defRPr/>
            </a:lvl1pPr>
          </a:lstStyle>
          <a:p>
            <a:pPr lvl="0"/>
            <a:endParaRPr lang="de-DE"/>
          </a:p>
        </p:txBody>
      </p:sp>
      <p:sp>
        <p:nvSpPr>
          <p:cNvPr id="7" name="Foliennummernplatzhalter 6"/>
          <p:cNvSpPr txBox="1">
            <a:spLocks noGrp="1"/>
          </p:cNvSpPr>
          <p:nvPr>
            <p:ph type="sldNum" sz="quarter" idx="8"/>
          </p:nvPr>
        </p:nvSpPr>
        <p:spPr/>
        <p:txBody>
          <a:bodyPr/>
          <a:lstStyle>
            <a:lvl1pPr>
              <a:defRPr/>
            </a:lvl1pPr>
          </a:lstStyle>
          <a:p>
            <a:pPr lvl="0"/>
            <a:fld id="{C8AD97DF-0B94-4D96-AAEC-E1D74CFB83C6}" type="slidenum">
              <a:t>‹Nr.›</a:t>
            </a:fld>
            <a:endParaRPr lang="de-DE"/>
          </a:p>
        </p:txBody>
      </p:sp>
    </p:spTree>
    <p:extLst>
      <p:ext uri="{BB962C8B-B14F-4D97-AF65-F5344CB8AC3E}">
        <p14:creationId xmlns:p14="http://schemas.microsoft.com/office/powerpoint/2010/main" val="21347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txBox="1">
            <a:spLocks noGrp="1"/>
          </p:cNvSpPr>
          <p:nvPr>
            <p:ph type="title"/>
          </p:nvPr>
        </p:nvSpPr>
        <p:spPr>
          <a:xfrm>
            <a:off x="839784" y="365129"/>
            <a:ext cx="10515600" cy="1325559"/>
          </a:xfrm>
        </p:spPr>
        <p:txBody>
          <a:bodyPr/>
          <a:lstStyle>
            <a:lvl1pPr>
              <a:defRPr/>
            </a:lvl1pPr>
          </a:lstStyle>
          <a:p>
            <a:pPr lvl="0"/>
            <a:r>
              <a:rPr lang="de-DE"/>
              <a:t>Titelmasterformat durch Klicken bearbeiten</a:t>
            </a:r>
          </a:p>
        </p:txBody>
      </p:sp>
      <p:sp>
        <p:nvSpPr>
          <p:cNvPr id="3" name="Textplatzhalter 2"/>
          <p:cNvSpPr txBox="1">
            <a:spLocks noGrp="1"/>
          </p:cNvSpPr>
          <p:nvPr>
            <p:ph type="body" idx="1"/>
          </p:nvPr>
        </p:nvSpPr>
        <p:spPr>
          <a:xfrm>
            <a:off x="839784" y="1681160"/>
            <a:ext cx="5157782" cy="823910"/>
          </a:xfrm>
        </p:spPr>
        <p:txBody>
          <a:bodyPr anchor="b"/>
          <a:lstStyle>
            <a:lvl1pPr marL="0" indent="0">
              <a:buNone/>
              <a:defRPr sz="2400" b="1"/>
            </a:lvl1pPr>
          </a:lstStyle>
          <a:p>
            <a:pPr lvl="0"/>
            <a:r>
              <a:rPr lang="de-DE"/>
              <a:t>Textmasterformat bearbeiten</a:t>
            </a:r>
          </a:p>
        </p:txBody>
      </p:sp>
      <p:sp>
        <p:nvSpPr>
          <p:cNvPr id="4" name="Inhaltsplatzhalter 3"/>
          <p:cNvSpPr txBox="1">
            <a:spLocks noGrp="1"/>
          </p:cNvSpPr>
          <p:nvPr>
            <p:ph idx="2"/>
          </p:nvPr>
        </p:nvSpPr>
        <p:spPr>
          <a:xfrm>
            <a:off x="839784" y="2505071"/>
            <a:ext cx="5157782" cy="3684583"/>
          </a:xfrm>
        </p:spPr>
        <p:txBody>
          <a:bodyPr/>
          <a:lstStyle>
            <a:lvl1pPr>
              <a:defRPr/>
            </a:lvl1pPr>
            <a:lvl2pPr>
              <a:defRPr/>
            </a:lvl2pPr>
            <a:lvl3pPr>
              <a:defRPr/>
            </a:lvl3pPr>
            <a:lvl4pPr>
              <a:defRPr/>
            </a:lvl4pPr>
            <a:lvl5pPr>
              <a:defRPr/>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txBox="1">
            <a:spLocks noGrp="1"/>
          </p:cNvSpPr>
          <p:nvPr>
            <p:ph type="body" idx="3"/>
          </p:nvPr>
        </p:nvSpPr>
        <p:spPr>
          <a:xfrm>
            <a:off x="6172200" y="1681160"/>
            <a:ext cx="5183184" cy="823910"/>
          </a:xfrm>
        </p:spPr>
        <p:txBody>
          <a:bodyPr anchor="b"/>
          <a:lstStyle>
            <a:lvl1pPr marL="0" indent="0">
              <a:buNone/>
              <a:defRPr sz="2400" b="1"/>
            </a:lvl1pPr>
          </a:lstStyle>
          <a:p>
            <a:pPr lvl="0"/>
            <a:r>
              <a:rPr lang="de-DE"/>
              <a:t>Textmasterformat bearbeiten</a:t>
            </a:r>
          </a:p>
        </p:txBody>
      </p:sp>
      <p:sp>
        <p:nvSpPr>
          <p:cNvPr id="6" name="Inhaltsplatzhalter 5"/>
          <p:cNvSpPr txBox="1">
            <a:spLocks noGrp="1"/>
          </p:cNvSpPr>
          <p:nvPr>
            <p:ph idx="4"/>
          </p:nvPr>
        </p:nvSpPr>
        <p:spPr>
          <a:xfrm>
            <a:off x="6172200" y="2505071"/>
            <a:ext cx="5183184" cy="3684583"/>
          </a:xfrm>
        </p:spPr>
        <p:txBody>
          <a:bodyPr/>
          <a:lstStyle>
            <a:lvl1pPr>
              <a:defRPr/>
            </a:lvl1pPr>
            <a:lvl2pPr>
              <a:defRPr/>
            </a:lvl2pPr>
            <a:lvl3pPr>
              <a:defRPr/>
            </a:lvl3pPr>
            <a:lvl4pPr>
              <a:defRPr/>
            </a:lvl4pPr>
            <a:lvl5pPr>
              <a:defRPr/>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txBox="1">
            <a:spLocks noGrp="1"/>
          </p:cNvSpPr>
          <p:nvPr>
            <p:ph type="dt" sz="half" idx="7"/>
          </p:nvPr>
        </p:nvSpPr>
        <p:spPr/>
        <p:txBody>
          <a:bodyPr/>
          <a:lstStyle>
            <a:lvl1pPr>
              <a:defRPr/>
            </a:lvl1pPr>
          </a:lstStyle>
          <a:p>
            <a:pPr lvl="0"/>
            <a:fld id="{E0E6F8EA-DDEF-47C6-AE36-73D169E46D91}" type="datetime1">
              <a:rPr lang="de-DE"/>
              <a:pPr lvl="0"/>
              <a:t>15.11.2017</a:t>
            </a:fld>
            <a:endParaRPr lang="de-DE"/>
          </a:p>
        </p:txBody>
      </p:sp>
      <p:sp>
        <p:nvSpPr>
          <p:cNvPr id="8" name="Fußzeilenplatzhalter 7"/>
          <p:cNvSpPr txBox="1">
            <a:spLocks noGrp="1"/>
          </p:cNvSpPr>
          <p:nvPr>
            <p:ph type="ftr" sz="quarter" idx="9"/>
          </p:nvPr>
        </p:nvSpPr>
        <p:spPr/>
        <p:txBody>
          <a:bodyPr/>
          <a:lstStyle>
            <a:lvl1pPr>
              <a:defRPr/>
            </a:lvl1pPr>
          </a:lstStyle>
          <a:p>
            <a:pPr lvl="0"/>
            <a:endParaRPr lang="de-DE"/>
          </a:p>
        </p:txBody>
      </p:sp>
      <p:sp>
        <p:nvSpPr>
          <p:cNvPr id="9" name="Foliennummernplatzhalter 8"/>
          <p:cNvSpPr txBox="1">
            <a:spLocks noGrp="1"/>
          </p:cNvSpPr>
          <p:nvPr>
            <p:ph type="sldNum" sz="quarter" idx="8"/>
          </p:nvPr>
        </p:nvSpPr>
        <p:spPr/>
        <p:txBody>
          <a:bodyPr/>
          <a:lstStyle>
            <a:lvl1pPr>
              <a:defRPr/>
            </a:lvl1pPr>
          </a:lstStyle>
          <a:p>
            <a:pPr lvl="0"/>
            <a:fld id="{C59714AB-ABA3-4B8C-BA8F-F611180BC8A5}" type="slidenum">
              <a:t>‹Nr.›</a:t>
            </a:fld>
            <a:endParaRPr lang="de-DE"/>
          </a:p>
        </p:txBody>
      </p:sp>
    </p:spTree>
    <p:extLst>
      <p:ext uri="{BB962C8B-B14F-4D97-AF65-F5344CB8AC3E}">
        <p14:creationId xmlns:p14="http://schemas.microsoft.com/office/powerpoint/2010/main" val="4561025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lvl1pPr>
              <a:defRPr/>
            </a:lvl1pPr>
          </a:lstStyle>
          <a:p>
            <a:pPr lvl="0"/>
            <a:r>
              <a:rPr lang="de-DE"/>
              <a:t>Titelmasterformat durch Klicken bearbeiten</a:t>
            </a:r>
          </a:p>
        </p:txBody>
      </p:sp>
      <p:sp>
        <p:nvSpPr>
          <p:cNvPr id="3" name="Datumsplatzhalter 2"/>
          <p:cNvSpPr txBox="1">
            <a:spLocks noGrp="1"/>
          </p:cNvSpPr>
          <p:nvPr>
            <p:ph type="dt" sz="half" idx="7"/>
          </p:nvPr>
        </p:nvSpPr>
        <p:spPr/>
        <p:txBody>
          <a:bodyPr/>
          <a:lstStyle>
            <a:lvl1pPr>
              <a:defRPr/>
            </a:lvl1pPr>
          </a:lstStyle>
          <a:p>
            <a:pPr lvl="0"/>
            <a:fld id="{747991BF-D8F1-4648-B334-A2585780DF41}" type="datetime1">
              <a:rPr lang="de-DE"/>
              <a:pPr lvl="0"/>
              <a:t>15.11.2017</a:t>
            </a:fld>
            <a:endParaRPr lang="de-DE"/>
          </a:p>
        </p:txBody>
      </p:sp>
      <p:sp>
        <p:nvSpPr>
          <p:cNvPr id="4" name="Fußzeilenplatzhalter 3"/>
          <p:cNvSpPr txBox="1">
            <a:spLocks noGrp="1"/>
          </p:cNvSpPr>
          <p:nvPr>
            <p:ph type="ftr" sz="quarter" idx="9"/>
          </p:nvPr>
        </p:nvSpPr>
        <p:spPr/>
        <p:txBody>
          <a:bodyPr/>
          <a:lstStyle>
            <a:lvl1pPr>
              <a:defRPr/>
            </a:lvl1pPr>
          </a:lstStyle>
          <a:p>
            <a:pPr lvl="0"/>
            <a:endParaRPr lang="de-DE"/>
          </a:p>
        </p:txBody>
      </p:sp>
      <p:sp>
        <p:nvSpPr>
          <p:cNvPr id="5" name="Foliennummernplatzhalter 4"/>
          <p:cNvSpPr txBox="1">
            <a:spLocks noGrp="1"/>
          </p:cNvSpPr>
          <p:nvPr>
            <p:ph type="sldNum" sz="quarter" idx="8"/>
          </p:nvPr>
        </p:nvSpPr>
        <p:spPr/>
        <p:txBody>
          <a:bodyPr/>
          <a:lstStyle>
            <a:lvl1pPr>
              <a:defRPr/>
            </a:lvl1pPr>
          </a:lstStyle>
          <a:p>
            <a:pPr lvl="0"/>
            <a:fld id="{F5ADA9C0-37E5-47B5-B123-03DF70506803}" type="slidenum">
              <a:t>‹Nr.›</a:t>
            </a:fld>
            <a:endParaRPr lang="de-DE"/>
          </a:p>
        </p:txBody>
      </p:sp>
    </p:spTree>
    <p:extLst>
      <p:ext uri="{BB962C8B-B14F-4D97-AF65-F5344CB8AC3E}">
        <p14:creationId xmlns:p14="http://schemas.microsoft.com/office/powerpoint/2010/main" val="2840034551"/>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txBox="1">
            <a:spLocks noGrp="1"/>
          </p:cNvSpPr>
          <p:nvPr>
            <p:ph type="dt" sz="half" idx="7"/>
          </p:nvPr>
        </p:nvSpPr>
        <p:spPr/>
        <p:txBody>
          <a:bodyPr/>
          <a:lstStyle>
            <a:lvl1pPr>
              <a:defRPr/>
            </a:lvl1pPr>
          </a:lstStyle>
          <a:p>
            <a:pPr lvl="0"/>
            <a:fld id="{8D552621-9E5A-4180-9B08-F889B2AF1532}" type="datetime1">
              <a:rPr lang="de-DE"/>
              <a:pPr lvl="0"/>
              <a:t>15.11.2017</a:t>
            </a:fld>
            <a:endParaRPr lang="de-DE"/>
          </a:p>
        </p:txBody>
      </p:sp>
      <p:sp>
        <p:nvSpPr>
          <p:cNvPr id="3" name="Fußzeilenplatzhalter 2"/>
          <p:cNvSpPr txBox="1">
            <a:spLocks noGrp="1"/>
          </p:cNvSpPr>
          <p:nvPr>
            <p:ph type="ftr" sz="quarter" idx="9"/>
          </p:nvPr>
        </p:nvSpPr>
        <p:spPr/>
        <p:txBody>
          <a:bodyPr/>
          <a:lstStyle>
            <a:lvl1pPr>
              <a:defRPr/>
            </a:lvl1pPr>
          </a:lstStyle>
          <a:p>
            <a:pPr lvl="0"/>
            <a:endParaRPr lang="de-DE"/>
          </a:p>
        </p:txBody>
      </p:sp>
      <p:sp>
        <p:nvSpPr>
          <p:cNvPr id="4" name="Foliennummernplatzhalter 3"/>
          <p:cNvSpPr txBox="1">
            <a:spLocks noGrp="1"/>
          </p:cNvSpPr>
          <p:nvPr>
            <p:ph type="sldNum" sz="quarter" idx="8"/>
          </p:nvPr>
        </p:nvSpPr>
        <p:spPr/>
        <p:txBody>
          <a:bodyPr/>
          <a:lstStyle>
            <a:lvl1pPr>
              <a:defRPr/>
            </a:lvl1pPr>
          </a:lstStyle>
          <a:p>
            <a:pPr lvl="0"/>
            <a:fld id="{2D140ED9-1001-4461-8E34-BBCCB4E43886}" type="slidenum">
              <a:t>‹Nr.›</a:t>
            </a:fld>
            <a:endParaRPr lang="de-DE"/>
          </a:p>
        </p:txBody>
      </p:sp>
    </p:spTree>
    <p:extLst>
      <p:ext uri="{BB962C8B-B14F-4D97-AF65-F5344CB8AC3E}">
        <p14:creationId xmlns:p14="http://schemas.microsoft.com/office/powerpoint/2010/main" val="1740221433"/>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txBox="1">
            <a:spLocks noGrp="1"/>
          </p:cNvSpPr>
          <p:nvPr>
            <p:ph type="title"/>
          </p:nvPr>
        </p:nvSpPr>
        <p:spPr>
          <a:xfrm>
            <a:off x="839784" y="457200"/>
            <a:ext cx="3932240" cy="1600200"/>
          </a:xfrm>
        </p:spPr>
        <p:txBody>
          <a:bodyPr anchor="b"/>
          <a:lstStyle>
            <a:lvl1pPr>
              <a:defRPr sz="3200"/>
            </a:lvl1pPr>
          </a:lstStyle>
          <a:p>
            <a:pPr lvl="0"/>
            <a:r>
              <a:rPr lang="de-DE"/>
              <a:t>Titelmasterformat durch Klicken bearbeiten</a:t>
            </a:r>
          </a:p>
        </p:txBody>
      </p:sp>
      <p:sp>
        <p:nvSpPr>
          <p:cNvPr id="3" name="Inhaltsplatzhalter 2"/>
          <p:cNvSpPr txBox="1">
            <a:spLocks noGrp="1"/>
          </p:cNvSpPr>
          <p:nvPr>
            <p:ph idx="1"/>
          </p:nvPr>
        </p:nvSpPr>
        <p:spPr>
          <a:xfrm>
            <a:off x="5183184" y="987423"/>
            <a:ext cx="6172200" cy="4873623"/>
          </a:xfrm>
        </p:spPr>
        <p:txBody>
          <a:bodyPr/>
          <a:lstStyle>
            <a:lvl1pPr>
              <a:defRPr sz="3200"/>
            </a:lvl1pPr>
            <a:lvl2pPr>
              <a:defRPr sz="2800"/>
            </a:lvl2pPr>
            <a:lvl3pPr>
              <a:defRPr sz="2400"/>
            </a:lvl3pPr>
            <a:lvl4pPr>
              <a:defRPr sz="2000"/>
            </a:lvl4pPr>
            <a:lvl5pPr>
              <a:defRPr sz="2000"/>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txBox="1">
            <a:spLocks noGrp="1"/>
          </p:cNvSpPr>
          <p:nvPr>
            <p:ph type="body" idx="2"/>
          </p:nvPr>
        </p:nvSpPr>
        <p:spPr>
          <a:xfrm>
            <a:off x="839784" y="2057400"/>
            <a:ext cx="3932240" cy="3811584"/>
          </a:xfrm>
        </p:spPr>
        <p:txBody>
          <a:bodyPr/>
          <a:lstStyle>
            <a:lvl1pPr marL="0" indent="0">
              <a:buNone/>
              <a:defRPr sz="1600"/>
            </a:lvl1pPr>
          </a:lstStyle>
          <a:p>
            <a:pPr lvl="0"/>
            <a:r>
              <a:rPr lang="de-DE"/>
              <a:t>Textmasterformat bearbeiten</a:t>
            </a:r>
          </a:p>
        </p:txBody>
      </p:sp>
      <p:sp>
        <p:nvSpPr>
          <p:cNvPr id="5" name="Datumsplatzhalter 4"/>
          <p:cNvSpPr txBox="1">
            <a:spLocks noGrp="1"/>
          </p:cNvSpPr>
          <p:nvPr>
            <p:ph type="dt" sz="half" idx="7"/>
          </p:nvPr>
        </p:nvSpPr>
        <p:spPr/>
        <p:txBody>
          <a:bodyPr/>
          <a:lstStyle>
            <a:lvl1pPr>
              <a:defRPr/>
            </a:lvl1pPr>
          </a:lstStyle>
          <a:p>
            <a:pPr lvl="0"/>
            <a:fld id="{5A120A2D-B52E-41C6-9970-EB630E0E639C}" type="datetime1">
              <a:rPr lang="de-DE"/>
              <a:pPr lvl="0"/>
              <a:t>15.11.2017</a:t>
            </a:fld>
            <a:endParaRPr lang="de-DE"/>
          </a:p>
        </p:txBody>
      </p:sp>
      <p:sp>
        <p:nvSpPr>
          <p:cNvPr id="6" name="Fußzeilenplatzhalter 5"/>
          <p:cNvSpPr txBox="1">
            <a:spLocks noGrp="1"/>
          </p:cNvSpPr>
          <p:nvPr>
            <p:ph type="ftr" sz="quarter" idx="9"/>
          </p:nvPr>
        </p:nvSpPr>
        <p:spPr/>
        <p:txBody>
          <a:bodyPr/>
          <a:lstStyle>
            <a:lvl1pPr>
              <a:defRPr/>
            </a:lvl1pPr>
          </a:lstStyle>
          <a:p>
            <a:pPr lvl="0"/>
            <a:endParaRPr lang="de-DE"/>
          </a:p>
        </p:txBody>
      </p:sp>
      <p:sp>
        <p:nvSpPr>
          <p:cNvPr id="7" name="Foliennummernplatzhalter 6"/>
          <p:cNvSpPr txBox="1">
            <a:spLocks noGrp="1"/>
          </p:cNvSpPr>
          <p:nvPr>
            <p:ph type="sldNum" sz="quarter" idx="8"/>
          </p:nvPr>
        </p:nvSpPr>
        <p:spPr/>
        <p:txBody>
          <a:bodyPr/>
          <a:lstStyle>
            <a:lvl1pPr>
              <a:defRPr/>
            </a:lvl1pPr>
          </a:lstStyle>
          <a:p>
            <a:pPr lvl="0"/>
            <a:fld id="{381B3AF9-B96C-494E-8CBA-1638B0DDB04A}" type="slidenum">
              <a:t>‹Nr.›</a:t>
            </a:fld>
            <a:endParaRPr lang="de-DE"/>
          </a:p>
        </p:txBody>
      </p:sp>
    </p:spTree>
    <p:extLst>
      <p:ext uri="{BB962C8B-B14F-4D97-AF65-F5344CB8AC3E}">
        <p14:creationId xmlns:p14="http://schemas.microsoft.com/office/powerpoint/2010/main" val="24838975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txBox="1">
            <a:spLocks noGrp="1"/>
          </p:cNvSpPr>
          <p:nvPr>
            <p:ph type="title"/>
          </p:nvPr>
        </p:nvSpPr>
        <p:spPr>
          <a:xfrm>
            <a:off x="839784" y="457200"/>
            <a:ext cx="3932240" cy="1600200"/>
          </a:xfrm>
        </p:spPr>
        <p:txBody>
          <a:bodyPr anchor="b"/>
          <a:lstStyle>
            <a:lvl1pPr>
              <a:defRPr sz="3200"/>
            </a:lvl1pPr>
          </a:lstStyle>
          <a:p>
            <a:pPr lvl="0"/>
            <a:r>
              <a:rPr lang="de-DE"/>
              <a:t>Titelmasterformat durch Klicken bearbeiten</a:t>
            </a:r>
          </a:p>
        </p:txBody>
      </p:sp>
      <p:sp>
        <p:nvSpPr>
          <p:cNvPr id="3" name="Bildplatzhalter 2"/>
          <p:cNvSpPr txBox="1">
            <a:spLocks noGrp="1"/>
          </p:cNvSpPr>
          <p:nvPr>
            <p:ph type="pic" idx="1"/>
          </p:nvPr>
        </p:nvSpPr>
        <p:spPr>
          <a:xfrm>
            <a:off x="5183184" y="987423"/>
            <a:ext cx="6172200" cy="4873623"/>
          </a:xfrm>
        </p:spPr>
        <p:txBody>
          <a:bodyPr/>
          <a:lstStyle>
            <a:lvl1pPr marL="0" indent="0">
              <a:buNone/>
              <a:defRPr sz="3200"/>
            </a:lvl1pPr>
          </a:lstStyle>
          <a:p>
            <a:pPr lvl="0"/>
            <a:endParaRPr lang="de-DE"/>
          </a:p>
        </p:txBody>
      </p:sp>
      <p:sp>
        <p:nvSpPr>
          <p:cNvPr id="4" name="Textplatzhalter 3"/>
          <p:cNvSpPr txBox="1">
            <a:spLocks noGrp="1"/>
          </p:cNvSpPr>
          <p:nvPr>
            <p:ph type="body" idx="2"/>
          </p:nvPr>
        </p:nvSpPr>
        <p:spPr>
          <a:xfrm>
            <a:off x="839784" y="2057400"/>
            <a:ext cx="3932240" cy="3811584"/>
          </a:xfrm>
        </p:spPr>
        <p:txBody>
          <a:bodyPr/>
          <a:lstStyle>
            <a:lvl1pPr marL="0" indent="0">
              <a:buNone/>
              <a:defRPr sz="1600"/>
            </a:lvl1pPr>
          </a:lstStyle>
          <a:p>
            <a:pPr lvl="0"/>
            <a:r>
              <a:rPr lang="de-DE"/>
              <a:t>Textmasterformat bearbeiten</a:t>
            </a:r>
          </a:p>
        </p:txBody>
      </p:sp>
      <p:sp>
        <p:nvSpPr>
          <p:cNvPr id="5" name="Datumsplatzhalter 4"/>
          <p:cNvSpPr txBox="1">
            <a:spLocks noGrp="1"/>
          </p:cNvSpPr>
          <p:nvPr>
            <p:ph type="dt" sz="half" idx="7"/>
          </p:nvPr>
        </p:nvSpPr>
        <p:spPr/>
        <p:txBody>
          <a:bodyPr/>
          <a:lstStyle>
            <a:lvl1pPr>
              <a:defRPr/>
            </a:lvl1pPr>
          </a:lstStyle>
          <a:p>
            <a:pPr lvl="0"/>
            <a:fld id="{46F34638-BC36-4C69-9EB8-261491E51693}" type="datetime1">
              <a:rPr lang="de-DE"/>
              <a:pPr lvl="0"/>
              <a:t>15.11.2017</a:t>
            </a:fld>
            <a:endParaRPr lang="de-DE"/>
          </a:p>
        </p:txBody>
      </p:sp>
      <p:sp>
        <p:nvSpPr>
          <p:cNvPr id="6" name="Fußzeilenplatzhalter 5"/>
          <p:cNvSpPr txBox="1">
            <a:spLocks noGrp="1"/>
          </p:cNvSpPr>
          <p:nvPr>
            <p:ph type="ftr" sz="quarter" idx="9"/>
          </p:nvPr>
        </p:nvSpPr>
        <p:spPr/>
        <p:txBody>
          <a:bodyPr/>
          <a:lstStyle>
            <a:lvl1pPr>
              <a:defRPr/>
            </a:lvl1pPr>
          </a:lstStyle>
          <a:p>
            <a:pPr lvl="0"/>
            <a:endParaRPr lang="de-DE"/>
          </a:p>
        </p:txBody>
      </p:sp>
      <p:sp>
        <p:nvSpPr>
          <p:cNvPr id="7" name="Foliennummernplatzhalter 6"/>
          <p:cNvSpPr txBox="1">
            <a:spLocks noGrp="1"/>
          </p:cNvSpPr>
          <p:nvPr>
            <p:ph type="sldNum" sz="quarter" idx="8"/>
          </p:nvPr>
        </p:nvSpPr>
        <p:spPr/>
        <p:txBody>
          <a:bodyPr/>
          <a:lstStyle>
            <a:lvl1pPr>
              <a:defRPr/>
            </a:lvl1pPr>
          </a:lstStyle>
          <a:p>
            <a:pPr lvl="0"/>
            <a:fld id="{9BB43079-20CB-450B-B5A5-B71E39272CF1}" type="slidenum">
              <a:t>‹Nr.›</a:t>
            </a:fld>
            <a:endParaRPr lang="de-DE"/>
          </a:p>
        </p:txBody>
      </p:sp>
    </p:spTree>
    <p:extLst>
      <p:ext uri="{BB962C8B-B14F-4D97-AF65-F5344CB8AC3E}">
        <p14:creationId xmlns:p14="http://schemas.microsoft.com/office/powerpoint/2010/main" val="21315375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elplatzhalter 1"/>
          <p:cNvSpPr txBox="1">
            <a:spLocks noGrp="1"/>
          </p:cNvSpPr>
          <p:nvPr>
            <p:ph type="title"/>
          </p:nvPr>
        </p:nvSpPr>
        <p:spPr>
          <a:xfrm>
            <a:off x="838203" y="365129"/>
            <a:ext cx="10515600" cy="1325559"/>
          </a:xfrm>
          <a:prstGeom prst="rect">
            <a:avLst/>
          </a:prstGeom>
          <a:noFill/>
          <a:ln>
            <a:noFill/>
          </a:ln>
        </p:spPr>
        <p:txBody>
          <a:bodyPr vert="horz" wrap="square" lIns="91440" tIns="45720" rIns="91440" bIns="45720" anchor="ctr" anchorCtr="0" compatLnSpc="1">
            <a:normAutofit/>
          </a:bodyPr>
          <a:lstStyle/>
          <a:p>
            <a:pPr lvl="0"/>
            <a:r>
              <a:rPr lang="de-DE"/>
              <a:t>Titelmasterformat durch Klicken bearbeiten</a:t>
            </a:r>
          </a:p>
        </p:txBody>
      </p:sp>
      <p:sp>
        <p:nvSpPr>
          <p:cNvPr id="3" name="Textplatzhalter 2"/>
          <p:cNvSpPr txBox="1">
            <a:spLocks noGrp="1"/>
          </p:cNvSpPr>
          <p:nvPr>
            <p:ph type="body" idx="1"/>
          </p:nvPr>
        </p:nvSpPr>
        <p:spPr>
          <a:xfrm>
            <a:off x="838203" y="1825627"/>
            <a:ext cx="10515600" cy="4351336"/>
          </a:xfrm>
          <a:prstGeom prst="rect">
            <a:avLst/>
          </a:prstGeom>
          <a:noFill/>
          <a:ln>
            <a:noFill/>
          </a:ln>
        </p:spPr>
        <p:txBody>
          <a:bodyPr vert="horz" wrap="square" lIns="91440" tIns="45720" rIns="91440" bIns="45720" anchor="t" anchorCtr="0" compatLnSpc="1">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txBox="1">
            <a:spLocks noGrp="1"/>
          </p:cNvSpPr>
          <p:nvPr>
            <p:ph type="dt" sz="half" idx="2"/>
          </p:nvPr>
        </p:nvSpPr>
        <p:spPr>
          <a:xfrm>
            <a:off x="8382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l" defTabSz="914400" rtl="0" fontAlgn="auto" hangingPunct="1">
              <a:lnSpc>
                <a:spcPct val="100000"/>
              </a:lnSpc>
              <a:spcBef>
                <a:spcPts val="0"/>
              </a:spcBef>
              <a:spcAft>
                <a:spcPts val="0"/>
              </a:spcAft>
              <a:buNone/>
              <a:tabLst/>
              <a:defRPr lang="de-DE" sz="1200" b="0" i="0" u="none" strike="noStrike" kern="1200" cap="none" spc="0" baseline="0">
                <a:solidFill>
                  <a:srgbClr val="898989"/>
                </a:solidFill>
                <a:uFillTx/>
                <a:latin typeface="Calibri"/>
              </a:defRPr>
            </a:lvl1pPr>
          </a:lstStyle>
          <a:p>
            <a:pPr lvl="0"/>
            <a:fld id="{772577BC-560A-49D6-A346-24F7B666B00A}" type="datetime1">
              <a:rPr lang="de-DE"/>
              <a:pPr lvl="0"/>
              <a:t>15.11.2017</a:t>
            </a:fld>
            <a:endParaRPr lang="de-DE"/>
          </a:p>
        </p:txBody>
      </p:sp>
      <p:sp>
        <p:nvSpPr>
          <p:cNvPr id="5" name="Fußzeilenplatzhalter 4"/>
          <p:cNvSpPr txBox="1">
            <a:spLocks noGrp="1"/>
          </p:cNvSpPr>
          <p:nvPr>
            <p:ph type="ftr" sz="quarter" idx="3"/>
          </p:nvPr>
        </p:nvSpPr>
        <p:spPr>
          <a:xfrm>
            <a:off x="4038603" y="6356351"/>
            <a:ext cx="4114800" cy="365129"/>
          </a:xfrm>
          <a:prstGeom prst="rect">
            <a:avLst/>
          </a:prstGeom>
          <a:noFill/>
          <a:ln>
            <a:noFill/>
          </a:ln>
        </p:spPr>
        <p:txBody>
          <a:bodyPr vert="horz" wrap="square" lIns="91440" tIns="45720" rIns="91440" bIns="45720" anchor="ctr" anchorCtr="1" compatLnSpc="1">
            <a:noAutofit/>
          </a:bodyPr>
          <a:lstStyle>
            <a:lvl1pPr marL="0" marR="0" lvl="0" indent="0" algn="ctr" defTabSz="914400" rtl="0" fontAlgn="auto" hangingPunct="1">
              <a:lnSpc>
                <a:spcPct val="100000"/>
              </a:lnSpc>
              <a:spcBef>
                <a:spcPts val="0"/>
              </a:spcBef>
              <a:spcAft>
                <a:spcPts val="0"/>
              </a:spcAft>
              <a:buNone/>
              <a:tabLst/>
              <a:defRPr lang="de-DE" sz="1200" b="0" i="0" u="none" strike="noStrike" kern="1200" cap="none" spc="0" baseline="0">
                <a:solidFill>
                  <a:srgbClr val="898989"/>
                </a:solidFill>
                <a:uFillTx/>
                <a:latin typeface="Calibri"/>
              </a:defRPr>
            </a:lvl1pPr>
          </a:lstStyle>
          <a:p>
            <a:pPr lvl="0"/>
            <a:endParaRPr lang="de-DE"/>
          </a:p>
        </p:txBody>
      </p:sp>
      <p:sp>
        <p:nvSpPr>
          <p:cNvPr id="6" name="Foliennummernplatzhalter 5"/>
          <p:cNvSpPr txBox="1">
            <a:spLocks noGrp="1"/>
          </p:cNvSpPr>
          <p:nvPr>
            <p:ph type="sldNum" sz="quarter" idx="4"/>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r" defTabSz="914400" rtl="0" fontAlgn="auto" hangingPunct="1">
              <a:lnSpc>
                <a:spcPct val="100000"/>
              </a:lnSpc>
              <a:spcBef>
                <a:spcPts val="0"/>
              </a:spcBef>
              <a:spcAft>
                <a:spcPts val="0"/>
              </a:spcAft>
              <a:buNone/>
              <a:tabLst/>
              <a:defRPr lang="de-DE" sz="1200" b="0" i="0" u="none" strike="noStrike" kern="1200" cap="none" spc="0" baseline="0">
                <a:solidFill>
                  <a:srgbClr val="898989"/>
                </a:solidFill>
                <a:uFillTx/>
                <a:latin typeface="Calibri"/>
              </a:defRPr>
            </a:lvl1pPr>
          </a:lstStyle>
          <a:p>
            <a:pPr lvl="0"/>
            <a:fld id="{64C68FE8-B83C-4490-9F1D-049F987344D6}" type="slidenum">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marL="0" marR="0" lvl="0" indent="0" algn="l" defTabSz="914400" rtl="0" fontAlgn="auto" hangingPunct="1">
        <a:lnSpc>
          <a:spcPct val="90000"/>
        </a:lnSpc>
        <a:spcBef>
          <a:spcPts val="0"/>
        </a:spcBef>
        <a:spcAft>
          <a:spcPts val="0"/>
        </a:spcAft>
        <a:buNone/>
        <a:tabLst/>
        <a:defRPr lang="de-DE" sz="4400" b="0" i="0" u="none" strike="noStrike" kern="1200" cap="none" spc="0" baseline="0">
          <a:solidFill>
            <a:srgbClr val="000000"/>
          </a:solidFill>
          <a:uFillTx/>
          <a:latin typeface="Calibri Light"/>
        </a:defRPr>
      </a:lvl1pPr>
    </p:titleStyle>
    <p:body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de-DE" sz="2800" b="0" i="0" u="none" strike="noStrike" kern="1200" cap="none" spc="0" baseline="0">
          <a:solidFill>
            <a:srgbClr val="000000"/>
          </a:solidFill>
          <a:uFillTx/>
          <a:latin typeface="Calibri"/>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de-DE" sz="2400" b="0" i="0" u="none" strike="noStrike" kern="1200" cap="none" spc="0" baseline="0">
          <a:solidFill>
            <a:srgbClr val="000000"/>
          </a:solidFill>
          <a:uFillTx/>
          <a:latin typeface="Calibri"/>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de-DE" sz="2000" b="0" i="0" u="none" strike="noStrike" kern="1200" cap="none" spc="0" baseline="0">
          <a:solidFill>
            <a:srgbClr val="000000"/>
          </a:solidFill>
          <a:uFillTx/>
          <a:latin typeface="Calibri"/>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de-DE" sz="1800" b="0" i="0" u="none" strike="noStrike" kern="1200" cap="none" spc="0" baseline="0">
          <a:solidFill>
            <a:srgbClr val="000000"/>
          </a:solidFill>
          <a:uFillTx/>
          <a:latin typeface="Calibri"/>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de-DE" sz="1800" b="0" i="0" u="none" strike="noStrike" kern="1200" cap="none" spc="0" baseline="0">
          <a:solidFill>
            <a:srgbClr val="000000"/>
          </a:solidFill>
          <a:uFillTx/>
          <a:latin typeface="Calibri"/>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images.google.de/imgres?imgurl=http://www.geekalerts.com/u/brick-mobile.jpg&amp;imgrefurl=http://www.geekalerts.com/tag/mobile-phone/&amp;usg=__y_pT-AXEBp_PwFZvwM9llrWbQEc=&amp;h=368&amp;w=470&amp;sz=15&amp;hl=de&amp;start=65&amp;sig2=mSv7481HxVDnfJ6wNFGgTQ&amp;um=1&amp;tbnid=ZGLyre-e5lGeAM:&amp;tbnh=101&amp;tbnw=129&amp;prev=/images?q%3Dmobile%2Bphones%26ndsp%3D20%26hl%3Dde%26rlz%3D1B3WZPB_deDE337DE337%26sa%3DN%26start%3D60%26um%3D1&amp;ei=YuPUSoHFItjI_gaoseHZAg" TargetMode="External"/><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2" Type="http://schemas.openxmlformats.org/officeDocument/2006/relationships/hyperlink" Target="http://www.bis.org/review/r160720c.htm"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fortune.com/2017/02/09/study-china-will-overtake-the-u-s-as-worlds-largest-economy-before-2030/" TargetMode="External"/><Relationship Id="rId2" Type="http://schemas.openxmlformats.org/officeDocument/2006/relationships/hyperlink" Target="https://www.imf.org/external/pubs/ft/weo/2017/01/weodata/weorept.aspx?pr.x=36&amp;amp;pr.y=8&amp;amp;sy=2010&amp;amp;ey=2022&amp;amp;scsm=1&amp;amp;ssd=1&amp;amp;sort=country&amp;amp;ds=.&amp;amp;br=1&amp;amp;c=512,672,914,946,612,137,614,546,311,962,213,674,911,676,193,548,122,556,912,678,313,181,419,867,513,682,316,684,913,273,124,868,339,921,638,948,514,943,218,686,963,688,616,518,223,728,516,836,918,558,748,138,618,196,624,278,522,692,622,694,156,142,626,449,628,564,228,565,924,283,233,853,632,288,636,293,634,566,238,964,662,182,960,359,423,453,935,968,128,922,611,714,321,862,243,135,248,716,469,456,253,722,642,942,643,718,939,724,644,576,819,936,172,961,132,813,646,199,648,733,915,184,134,524,652,361,174,362,328,364,258,732,656,366,654,734,336,144,263,146,268,463,532,528,944,923,176,738,534,578,536,537,429,742,433,866,178,369,436,744,136,186,343,925,158,869,439,746,916,926,664,466,826,112,542,111,967,298,443,927,917,846,544,299,941,582,446,474,666,754,668,698&amp;amp;s=NGDPD&amp;amp;grp=0&amp;amp;a=" TargetMode="External"/><Relationship Id="rId1" Type="http://schemas.openxmlformats.org/officeDocument/2006/relationships/slideLayout" Target="../slideLayouts/slideLayout2.xml"/><Relationship Id="rId6" Type="http://schemas.openxmlformats.org/officeDocument/2006/relationships/hyperlink" Target="https://www.brookings.edu/research/the-unprecedented-expansion-of-the-global-middle-class-2/" TargetMode="External"/><Relationship Id="rId5" Type="http://schemas.openxmlformats.org/officeDocument/2006/relationships/hyperlink" Target="http://www.reuters.com/middle-class-infographic" TargetMode="External"/><Relationship Id="rId4" Type="http://schemas.openxmlformats.org/officeDocument/2006/relationships/hyperlink" Target="https://www.economist.com/news/leaders/21646204-asias-dominance-manufacturing-will-endure-will-make-development-harder-others-made"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www.reuters.com/middle-class-infographic" TargetMode="External"/><Relationship Id="rId2" Type="http://schemas.openxmlformats.org/officeDocument/2006/relationships/hyperlink" Target="http://www.business-standard.com/article/economy-policy/india-s-services-sector-grew-10-a-year-in-2015-16-cii-report-116042001082_1.html" TargetMode="External"/><Relationship Id="rId1" Type="http://schemas.openxmlformats.org/officeDocument/2006/relationships/slideLayout" Target="../slideLayouts/slideLayout2.xml"/><Relationship Id="rId4" Type="http://schemas.openxmlformats.org/officeDocument/2006/relationships/hyperlink" Target="https://www.brookings.edu/research/the-unprecedented-expansion-of-the-global-middle-class-2/"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images.google.de/imgres?imgurl=http://artofmoney.org/wp-content/uploads/value_chain.jpg&amp;imgrefurl=http://www.artofmoney.org/business-value-chain-for-a-blog/&amp;usg=__1Lpm3uIlPLsEn5QGKAK7JyZTyJU=&amp;h=282&amp;w=250&amp;sz=10&amp;hl=de&amp;start=59&amp;um=1&amp;tbnid=2x5e6HI2Q2q1qM:&amp;tbnh=114&amp;tbnw=101&amp;prev=/images?q%3Dvalue%2Bchain%26ndsp%3D20%26hl%3Dde%26rlz%3D1B3WZPB_deDE337DE337%26sa%3DN%26start%3D40%26um%3D1" TargetMode="External"/><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2" Type="http://schemas.openxmlformats.org/officeDocument/2006/relationships/hyperlink" Target="http://www.worldbank.org/en/country/brazil/overview"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data.worldbank.org/indicator/NE.EXP.GNFS.CD?end=2016&amp;amp;locations=ZA&amp;amp;start=1990"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www.infomine.com/ChartsAndData/ChartBuilder.aspx?z=f&amp;gf=110537.USD.bbl&amp;dr=max&amp;cd=1"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s://en.wikipedia.org/wiki/List_of_countries_by_real_GDP_growth_rate"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www.gapminder.org/" TargetMode="Externa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hyperlink" Target="https://en.wikipedia.org/wiki/File:GDP_PPP_2014_Selection_EN.svg"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28.png"/></Relationships>
</file>

<file path=ppt/slides/_rels/slide4.xml.rels><?xml version="1.0" encoding="UTF-8" standalone="yes"?>
<Relationships xmlns="http://schemas.openxmlformats.org/package/2006/relationships"><Relationship Id="rId8" Type="http://schemas.openxmlformats.org/officeDocument/2006/relationships/hyperlink" Target="https://www.brics2017.org/English/Headlines/201709/t20170906_1995.html" TargetMode="External"/><Relationship Id="rId3" Type="http://schemas.openxmlformats.org/officeDocument/2006/relationships/image" Target="../media/image3.jpeg"/><Relationship Id="rId7" Type="http://schemas.openxmlformats.org/officeDocument/2006/relationships/image" Target="../media/image5.jpeg"/><Relationship Id="rId2" Type="http://schemas.openxmlformats.org/officeDocument/2006/relationships/hyperlink" Target="https://www.brics2017.org/English/Headlines/201709/t20170906_1996.html" TargetMode="External"/><Relationship Id="rId1" Type="http://schemas.openxmlformats.org/officeDocument/2006/relationships/slideLayout" Target="../slideLayouts/slideLayout6.xml"/><Relationship Id="rId6" Type="http://schemas.openxmlformats.org/officeDocument/2006/relationships/hyperlink" Target="https://www.brics2017.org/English/Headlines/201709/t20170906_1993.html" TargetMode="External"/><Relationship Id="rId11" Type="http://schemas.openxmlformats.org/officeDocument/2006/relationships/image" Target="../media/image7.png"/><Relationship Id="rId5" Type="http://schemas.openxmlformats.org/officeDocument/2006/relationships/image" Target="../media/image4.jpeg"/><Relationship Id="rId10" Type="http://schemas.openxmlformats.org/officeDocument/2006/relationships/hyperlink" Target="https://www.brics2017.org/English/Headlines/201709/t20170907_2013.html" TargetMode="External"/><Relationship Id="rId4" Type="http://schemas.openxmlformats.org/officeDocument/2006/relationships/hyperlink" Target="https://www.brics2017.org/English/Headlines/201709/t20170905_1912.html" TargetMode="External"/><Relationship Id="rId9"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images.google.de/imgres?imgurl=http://www.crossingwallstreet.com/Free%20Money.jpg&amp;imgrefurl=http://www.crossingwallstreet.com/archives/2007/12/prophet_of_inno.html&amp;usg=__8koqr0kz99qSoqEsSlBxcuGRvuA=&amp;h=400&amp;w=305&amp;sz=20&amp;hl=de&amp;start=3&amp;um=1&amp;tbnid=Nvnf9aa3aj0khM:&amp;tbnh=124&amp;tbnw=95&amp;prev=/images?q=Schumpeter&amp;hl=de&amp;rlz=1B3WZPB_deDE337DE337&amp;sa=G&amp;um=1"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name="Slide26">
    <p:spTree>
      <p:nvGrpSpPr>
        <p:cNvPr id="1" name=""/>
        <p:cNvGrpSpPr/>
        <p:nvPr/>
      </p:nvGrpSpPr>
      <p:grpSpPr>
        <a:xfrm>
          <a:off x="0" y="0"/>
          <a:ext cx="0" cy="0"/>
          <a:chOff x="0" y="0"/>
          <a:chExt cx="0" cy="0"/>
        </a:xfrm>
      </p:grpSpPr>
      <p:sp>
        <p:nvSpPr>
          <p:cNvPr id="2" name="Textfeld 1"/>
          <p:cNvSpPr txBox="1"/>
          <p:nvPr/>
        </p:nvSpPr>
        <p:spPr>
          <a:xfrm>
            <a:off x="2497848" y="1816921"/>
            <a:ext cx="5769461" cy="1938994"/>
          </a:xfrm>
          <a:prstGeom prst="rect">
            <a:avLst/>
          </a:prstGeom>
          <a:noFill/>
          <a:ln cap="flat">
            <a:noFill/>
          </a:ln>
        </p:spPr>
        <p:txBody>
          <a:bodyPr vert="horz" wrap="non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6000" b="0" i="0" u="none" strike="noStrike" kern="1200" cap="none" spc="0" baseline="0">
                <a:solidFill>
                  <a:srgbClr val="000000"/>
                </a:solidFill>
                <a:uFillTx/>
                <a:latin typeface="Calibri"/>
              </a:rPr>
              <a:t>BRICS</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6000" b="0" i="0" u="none" strike="noStrike" kern="1200" cap="none" spc="0" baseline="0">
                <a:solidFill>
                  <a:srgbClr val="000000"/>
                </a:solidFill>
                <a:uFillTx/>
                <a:latin typeface="Calibri"/>
              </a:rPr>
              <a:t>Prof. Dr. I. Botskor</a:t>
            </a:r>
          </a:p>
        </p:txBody>
      </p:sp>
      <p:pic>
        <p:nvPicPr>
          <p:cNvPr id="5" name="Grafik 4">
            <a:extLst>
              <a:ext uri="{FF2B5EF4-FFF2-40B4-BE49-F238E27FC236}">
                <a16:creationId xmlns:a16="http://schemas.microsoft.com/office/drawing/2014/main" id="{19FBF789-C8D6-44E2-BD42-27A21FA380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65768" y="742787"/>
            <a:ext cx="1181100" cy="16002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Slide21">
    <p:spTree>
      <p:nvGrpSpPr>
        <p:cNvPr id="1" name=""/>
        <p:cNvGrpSpPr/>
        <p:nvPr/>
      </p:nvGrpSpPr>
      <p:grpSpPr>
        <a:xfrm>
          <a:off x="0" y="0"/>
          <a:ext cx="0" cy="0"/>
          <a:chOff x="0" y="0"/>
          <a:chExt cx="0" cy="0"/>
        </a:xfrm>
      </p:grpSpPr>
      <p:sp>
        <p:nvSpPr>
          <p:cNvPr id="2" name="Rectangle 2"/>
          <p:cNvSpPr txBox="1">
            <a:spLocks noGrp="1"/>
          </p:cNvSpPr>
          <p:nvPr>
            <p:ph type="title"/>
          </p:nvPr>
        </p:nvSpPr>
        <p:spPr>
          <a:xfrm>
            <a:off x="1981203" y="274640"/>
            <a:ext cx="8218490" cy="777870"/>
          </a:xfrm>
        </p:spPr>
        <p:txBody>
          <a:bodyPr/>
          <a:lstStyle/>
          <a:p>
            <a:pPr lvl="0"/>
            <a:r>
              <a:rPr lang="de-DE" sz="3200"/>
              <a:t>Historical examples of innovation</a:t>
            </a:r>
          </a:p>
        </p:txBody>
      </p:sp>
      <p:sp>
        <p:nvSpPr>
          <p:cNvPr id="3" name="Rectangle 3"/>
          <p:cNvSpPr txBox="1">
            <a:spLocks noGrp="1"/>
          </p:cNvSpPr>
          <p:nvPr>
            <p:ph idx="1"/>
          </p:nvPr>
        </p:nvSpPr>
        <p:spPr>
          <a:xfrm>
            <a:off x="1847846" y="1052510"/>
            <a:ext cx="8362946" cy="5073648"/>
          </a:xfrm>
        </p:spPr>
        <p:txBody>
          <a:bodyPr/>
          <a:lstStyle/>
          <a:p>
            <a:pPr lvl="0">
              <a:lnSpc>
                <a:spcPct val="70000"/>
              </a:lnSpc>
            </a:pPr>
            <a:r>
              <a:rPr lang="de-DE" sz="2400" i="1" dirty="0">
                <a:solidFill>
                  <a:srgbClr val="0563C1"/>
                </a:solidFill>
              </a:rPr>
              <a:t>Old </a:t>
            </a:r>
            <a:r>
              <a:rPr lang="de-DE" sz="2400" i="1" dirty="0" err="1">
                <a:solidFill>
                  <a:srgbClr val="0563C1"/>
                </a:solidFill>
              </a:rPr>
              <a:t>innovation</a:t>
            </a:r>
            <a:r>
              <a:rPr lang="de-DE" sz="2400" i="1" dirty="0"/>
              <a:t>  </a:t>
            </a:r>
            <a:r>
              <a:rPr lang="de-DE" sz="2400" i="1" dirty="0" err="1"/>
              <a:t>is</a:t>
            </a:r>
            <a:r>
              <a:rPr lang="de-DE" sz="2400" i="1" dirty="0"/>
              <a:t> </a:t>
            </a:r>
            <a:r>
              <a:rPr lang="de-DE" sz="2400" i="1" dirty="0" err="1"/>
              <a:t>replaced</a:t>
            </a:r>
            <a:r>
              <a:rPr lang="de-DE" sz="2400" i="1" dirty="0"/>
              <a:t> </a:t>
            </a:r>
            <a:r>
              <a:rPr lang="de-DE" sz="2400" i="1" dirty="0" err="1"/>
              <a:t>by</a:t>
            </a:r>
            <a:r>
              <a:rPr lang="de-DE" sz="2400" i="1" dirty="0"/>
              <a:t>  </a:t>
            </a:r>
            <a:r>
              <a:rPr lang="de-DE" sz="2400" i="1" dirty="0">
                <a:solidFill>
                  <a:srgbClr val="0563C1"/>
                </a:solidFill>
              </a:rPr>
              <a:t>a </a:t>
            </a:r>
            <a:r>
              <a:rPr lang="de-DE" sz="2400" i="1" dirty="0" err="1">
                <a:solidFill>
                  <a:srgbClr val="0563C1"/>
                </a:solidFill>
              </a:rPr>
              <a:t>new</a:t>
            </a:r>
            <a:r>
              <a:rPr lang="de-DE" sz="2400" i="1" dirty="0">
                <a:solidFill>
                  <a:srgbClr val="0563C1"/>
                </a:solidFill>
              </a:rPr>
              <a:t> </a:t>
            </a:r>
            <a:r>
              <a:rPr lang="de-DE" sz="2400" i="1" dirty="0" err="1">
                <a:solidFill>
                  <a:srgbClr val="0563C1"/>
                </a:solidFill>
              </a:rPr>
              <a:t>innovation</a:t>
            </a:r>
            <a:endParaRPr lang="de-DE" sz="2400" i="1" dirty="0">
              <a:solidFill>
                <a:srgbClr val="0563C1"/>
              </a:solidFill>
            </a:endParaRPr>
          </a:p>
          <a:p>
            <a:pPr lvl="0">
              <a:lnSpc>
                <a:spcPct val="70000"/>
              </a:lnSpc>
            </a:pPr>
            <a:r>
              <a:rPr lang="de-DE" sz="2400" dirty="0" err="1"/>
              <a:t>Water</a:t>
            </a:r>
            <a:r>
              <a:rPr lang="de-DE" sz="2400" dirty="0"/>
              <a:t> </a:t>
            </a:r>
            <a:r>
              <a:rPr lang="de-DE" sz="2400" dirty="0" err="1"/>
              <a:t>wheels</a:t>
            </a:r>
            <a:r>
              <a:rPr lang="de-DE" sz="2400" dirty="0"/>
              <a:t> 			</a:t>
            </a:r>
            <a:r>
              <a:rPr lang="de-DE" sz="2400" dirty="0" err="1"/>
              <a:t>Steam</a:t>
            </a:r>
            <a:r>
              <a:rPr lang="de-DE" sz="2400" dirty="0"/>
              <a:t> </a:t>
            </a:r>
            <a:r>
              <a:rPr lang="de-DE" sz="2400" dirty="0" err="1"/>
              <a:t>engines</a:t>
            </a:r>
            <a:endParaRPr lang="de-DE" sz="2400" dirty="0"/>
          </a:p>
          <a:p>
            <a:pPr lvl="0">
              <a:lnSpc>
                <a:spcPct val="70000"/>
              </a:lnSpc>
            </a:pPr>
            <a:r>
              <a:rPr lang="de-DE" sz="2400" dirty="0" err="1"/>
              <a:t>Horse</a:t>
            </a:r>
            <a:r>
              <a:rPr lang="de-DE" sz="2400" dirty="0"/>
              <a:t> </a:t>
            </a:r>
            <a:r>
              <a:rPr lang="de-DE" sz="2400" dirty="0" err="1"/>
              <a:t>driven</a:t>
            </a:r>
            <a:r>
              <a:rPr lang="de-DE" sz="2400" dirty="0"/>
              <a:t> </a:t>
            </a:r>
            <a:r>
              <a:rPr lang="de-DE" sz="2400" dirty="0" err="1"/>
              <a:t>coaches</a:t>
            </a:r>
            <a:r>
              <a:rPr lang="de-DE" sz="2400" dirty="0"/>
              <a:t>		Cars			</a:t>
            </a:r>
          </a:p>
          <a:p>
            <a:pPr lvl="0">
              <a:lnSpc>
                <a:spcPct val="70000"/>
              </a:lnSpc>
            </a:pPr>
            <a:r>
              <a:rPr lang="de-DE" sz="2400" dirty="0" err="1"/>
              <a:t>Waterways</a:t>
            </a:r>
            <a:r>
              <a:rPr lang="de-DE" sz="2400" dirty="0"/>
              <a:t>                    		</a:t>
            </a:r>
            <a:r>
              <a:rPr lang="de-DE" sz="2400" dirty="0" err="1"/>
              <a:t>Railroad</a:t>
            </a:r>
            <a:endParaRPr lang="de-DE" sz="2400" dirty="0"/>
          </a:p>
          <a:p>
            <a:pPr lvl="0">
              <a:lnSpc>
                <a:spcPct val="70000"/>
              </a:lnSpc>
            </a:pPr>
            <a:r>
              <a:rPr lang="de-DE" sz="2400" dirty="0" err="1"/>
              <a:t>Railroad</a:t>
            </a:r>
            <a:r>
              <a:rPr lang="de-DE" sz="2400" dirty="0"/>
              <a:t>				</a:t>
            </a:r>
            <a:r>
              <a:rPr lang="de-DE" sz="2400" dirty="0" err="1"/>
              <a:t>Airplane</a:t>
            </a:r>
            <a:endParaRPr lang="de-DE" sz="2400" dirty="0"/>
          </a:p>
          <a:p>
            <a:pPr lvl="0">
              <a:lnSpc>
                <a:spcPct val="70000"/>
              </a:lnSpc>
            </a:pPr>
            <a:r>
              <a:rPr lang="de-DE" sz="2400" dirty="0" err="1"/>
              <a:t>Vaccum</a:t>
            </a:r>
            <a:r>
              <a:rPr lang="de-DE" sz="2400" dirty="0"/>
              <a:t> Tube	   		Transistor</a:t>
            </a:r>
          </a:p>
          <a:p>
            <a:pPr lvl="0">
              <a:lnSpc>
                <a:spcPct val="70000"/>
              </a:lnSpc>
            </a:pPr>
            <a:r>
              <a:rPr lang="de-DE" sz="2400" dirty="0"/>
              <a:t>Transistor 	                 		IC                             </a:t>
            </a:r>
          </a:p>
          <a:p>
            <a:pPr lvl="0">
              <a:lnSpc>
                <a:spcPct val="70000"/>
              </a:lnSpc>
            </a:pPr>
            <a:r>
              <a:rPr lang="de-DE" sz="2400" dirty="0" err="1">
                <a:solidFill>
                  <a:srgbClr val="008000"/>
                </a:solidFill>
              </a:rPr>
              <a:t>Whale</a:t>
            </a:r>
            <a:r>
              <a:rPr lang="de-DE" sz="2400" dirty="0">
                <a:solidFill>
                  <a:srgbClr val="008000"/>
                </a:solidFill>
              </a:rPr>
              <a:t> </a:t>
            </a:r>
            <a:r>
              <a:rPr lang="de-DE" sz="2400" dirty="0" err="1">
                <a:solidFill>
                  <a:srgbClr val="008000"/>
                </a:solidFill>
              </a:rPr>
              <a:t>oil</a:t>
            </a:r>
            <a:r>
              <a:rPr lang="de-DE" sz="2400" dirty="0">
                <a:solidFill>
                  <a:srgbClr val="008000"/>
                </a:solidFill>
              </a:rPr>
              <a:t> </a:t>
            </a:r>
            <a:r>
              <a:rPr lang="de-DE" sz="2400" dirty="0" err="1">
                <a:solidFill>
                  <a:srgbClr val="008000"/>
                </a:solidFill>
              </a:rPr>
              <a:t>Lamp</a:t>
            </a:r>
            <a:r>
              <a:rPr lang="de-DE" sz="2400" dirty="0">
                <a:solidFill>
                  <a:srgbClr val="008000"/>
                </a:solidFill>
              </a:rPr>
              <a:t>			Gas </a:t>
            </a:r>
            <a:r>
              <a:rPr lang="de-DE" sz="2400" dirty="0" err="1">
                <a:solidFill>
                  <a:srgbClr val="008000"/>
                </a:solidFill>
              </a:rPr>
              <a:t>Lighting</a:t>
            </a:r>
            <a:endParaRPr lang="de-DE" sz="2400" dirty="0">
              <a:solidFill>
                <a:srgbClr val="008000"/>
              </a:solidFill>
            </a:endParaRPr>
          </a:p>
          <a:p>
            <a:pPr lvl="0">
              <a:lnSpc>
                <a:spcPct val="70000"/>
              </a:lnSpc>
            </a:pPr>
            <a:r>
              <a:rPr lang="de-DE" sz="2400" dirty="0">
                <a:solidFill>
                  <a:srgbClr val="008000"/>
                </a:solidFill>
              </a:rPr>
              <a:t>Gas </a:t>
            </a:r>
            <a:r>
              <a:rPr lang="de-DE" sz="2400" dirty="0" err="1">
                <a:solidFill>
                  <a:srgbClr val="008000"/>
                </a:solidFill>
              </a:rPr>
              <a:t>Lighting</a:t>
            </a:r>
            <a:r>
              <a:rPr lang="de-DE" sz="2400" dirty="0">
                <a:solidFill>
                  <a:srgbClr val="008000"/>
                </a:solidFill>
              </a:rPr>
              <a:t>	                 	              Edisons  </a:t>
            </a:r>
            <a:r>
              <a:rPr lang="de-DE" sz="2400" dirty="0" err="1">
                <a:solidFill>
                  <a:srgbClr val="008000"/>
                </a:solidFill>
              </a:rPr>
              <a:t>Lamp</a:t>
            </a:r>
            <a:endParaRPr lang="de-DE" sz="2400" dirty="0">
              <a:solidFill>
                <a:srgbClr val="008000"/>
              </a:solidFill>
            </a:endParaRPr>
          </a:p>
          <a:p>
            <a:pPr lvl="0">
              <a:lnSpc>
                <a:spcPct val="70000"/>
              </a:lnSpc>
            </a:pPr>
            <a:r>
              <a:rPr lang="de-DE" sz="2400" dirty="0">
                <a:solidFill>
                  <a:srgbClr val="008000"/>
                </a:solidFill>
              </a:rPr>
              <a:t>Edisons  </a:t>
            </a:r>
            <a:r>
              <a:rPr lang="de-DE" sz="2400" dirty="0" err="1">
                <a:solidFill>
                  <a:srgbClr val="008000"/>
                </a:solidFill>
              </a:rPr>
              <a:t>Lamp</a:t>
            </a:r>
            <a:r>
              <a:rPr lang="de-DE" sz="2400" dirty="0">
                <a:solidFill>
                  <a:srgbClr val="008000"/>
                </a:solidFill>
              </a:rPr>
              <a:t> 			</a:t>
            </a:r>
            <a:r>
              <a:rPr lang="de-DE" sz="2400" dirty="0" err="1">
                <a:solidFill>
                  <a:srgbClr val="008000"/>
                </a:solidFill>
              </a:rPr>
              <a:t>Discharge</a:t>
            </a:r>
            <a:r>
              <a:rPr lang="de-DE" sz="2400" dirty="0">
                <a:solidFill>
                  <a:srgbClr val="008000"/>
                </a:solidFill>
              </a:rPr>
              <a:t> </a:t>
            </a:r>
            <a:r>
              <a:rPr lang="de-DE" sz="2400" dirty="0" err="1">
                <a:solidFill>
                  <a:srgbClr val="008000"/>
                </a:solidFill>
              </a:rPr>
              <a:t>Lamps</a:t>
            </a:r>
            <a:endParaRPr lang="de-DE" sz="2400" dirty="0">
              <a:solidFill>
                <a:srgbClr val="008000"/>
              </a:solidFill>
            </a:endParaRPr>
          </a:p>
          <a:p>
            <a:pPr lvl="0">
              <a:lnSpc>
                <a:spcPct val="70000"/>
              </a:lnSpc>
            </a:pPr>
            <a:r>
              <a:rPr lang="de-DE" sz="2400" dirty="0" err="1">
                <a:solidFill>
                  <a:srgbClr val="008000"/>
                </a:solidFill>
              </a:rPr>
              <a:t>Discharge</a:t>
            </a:r>
            <a:r>
              <a:rPr lang="de-DE" sz="2400" dirty="0">
                <a:solidFill>
                  <a:srgbClr val="008000"/>
                </a:solidFill>
              </a:rPr>
              <a:t> </a:t>
            </a:r>
            <a:r>
              <a:rPr lang="de-DE" sz="2400" dirty="0" err="1">
                <a:solidFill>
                  <a:srgbClr val="008000"/>
                </a:solidFill>
              </a:rPr>
              <a:t>Lamps</a:t>
            </a:r>
            <a:r>
              <a:rPr lang="de-DE" sz="2400" dirty="0">
                <a:solidFill>
                  <a:srgbClr val="008000"/>
                </a:solidFill>
              </a:rPr>
              <a:t>			Diode </a:t>
            </a:r>
            <a:r>
              <a:rPr lang="de-DE" sz="2400" dirty="0" err="1">
                <a:solidFill>
                  <a:srgbClr val="008000"/>
                </a:solidFill>
              </a:rPr>
              <a:t>Lamps</a:t>
            </a:r>
            <a:r>
              <a:rPr lang="de-DE" sz="2400" dirty="0">
                <a:solidFill>
                  <a:srgbClr val="008000"/>
                </a:solidFill>
              </a:rPr>
              <a:t>*</a:t>
            </a:r>
          </a:p>
          <a:p>
            <a:pPr lvl="0">
              <a:lnSpc>
                <a:spcPct val="70000"/>
              </a:lnSpc>
            </a:pPr>
            <a:r>
              <a:rPr lang="de-DE" sz="2400" dirty="0">
                <a:solidFill>
                  <a:srgbClr val="008000"/>
                </a:solidFill>
              </a:rPr>
              <a:t>Diode </a:t>
            </a:r>
            <a:r>
              <a:rPr lang="de-DE" sz="2400" dirty="0" err="1">
                <a:solidFill>
                  <a:srgbClr val="008000"/>
                </a:solidFill>
              </a:rPr>
              <a:t>Lamps</a:t>
            </a:r>
            <a:r>
              <a:rPr lang="de-DE" sz="2400" dirty="0">
                <a:solidFill>
                  <a:srgbClr val="008000"/>
                </a:solidFill>
              </a:rPr>
              <a:t>*			</a:t>
            </a:r>
            <a:r>
              <a:rPr lang="de-DE" sz="2400" dirty="0" err="1">
                <a:solidFill>
                  <a:srgbClr val="008000"/>
                </a:solidFill>
              </a:rPr>
              <a:t>Oled</a:t>
            </a:r>
            <a:r>
              <a:rPr lang="de-DE" sz="2400" dirty="0">
                <a:solidFill>
                  <a:srgbClr val="008000"/>
                </a:solidFill>
              </a:rPr>
              <a:t>, FED*</a:t>
            </a:r>
          </a:p>
          <a:p>
            <a:pPr lvl="0">
              <a:lnSpc>
                <a:spcPct val="70000"/>
              </a:lnSpc>
            </a:pPr>
            <a:r>
              <a:rPr lang="de-DE" sz="2400" dirty="0"/>
              <a:t>* still not </a:t>
            </a:r>
            <a:r>
              <a:rPr lang="de-DE" sz="2400" dirty="0" err="1"/>
              <a:t>fully</a:t>
            </a:r>
            <a:r>
              <a:rPr lang="de-DE" sz="2400" dirty="0"/>
              <a:t> </a:t>
            </a:r>
            <a:r>
              <a:rPr lang="de-DE" sz="2400" dirty="0" err="1"/>
              <a:t>competitive</a:t>
            </a:r>
            <a:endParaRPr lang="de-DE"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20">
    <p:spTree>
      <p:nvGrpSpPr>
        <p:cNvPr id="1" name=""/>
        <p:cNvGrpSpPr/>
        <p:nvPr/>
      </p:nvGrpSpPr>
      <p:grpSpPr>
        <a:xfrm>
          <a:off x="0" y="0"/>
          <a:ext cx="0" cy="0"/>
          <a:chOff x="0" y="0"/>
          <a:chExt cx="0" cy="0"/>
        </a:xfrm>
      </p:grpSpPr>
      <p:sp>
        <p:nvSpPr>
          <p:cNvPr id="2" name="Rectangle 2"/>
          <p:cNvSpPr txBox="1">
            <a:spLocks noGrp="1"/>
          </p:cNvSpPr>
          <p:nvPr>
            <p:ph type="title"/>
          </p:nvPr>
        </p:nvSpPr>
        <p:spPr>
          <a:xfrm>
            <a:off x="1981203" y="274640"/>
            <a:ext cx="8218490" cy="633414"/>
          </a:xfrm>
        </p:spPr>
        <p:txBody>
          <a:bodyPr/>
          <a:lstStyle/>
          <a:p>
            <a:pPr lvl="0"/>
            <a:r>
              <a:rPr lang="de-DE" sz="2200"/>
              <a:t>And there was (and there will be) more light...</a:t>
            </a:r>
            <a:r>
              <a:rPr lang="de-DE" sz="3600"/>
              <a:t> </a:t>
            </a:r>
          </a:p>
        </p:txBody>
      </p:sp>
      <p:pic>
        <p:nvPicPr>
          <p:cNvPr id="3" name="Picture 4"/>
          <p:cNvPicPr>
            <a:picLocks noGrp="1" noChangeAspect="1"/>
          </p:cNvPicPr>
          <p:nvPr>
            <p:ph idx="1"/>
          </p:nvPr>
        </p:nvPicPr>
        <p:blipFill>
          <a:blip r:embed="rId2"/>
          <a:srcRect/>
          <a:stretch>
            <a:fillRect/>
          </a:stretch>
        </p:blipFill>
        <p:spPr>
          <a:xfrm>
            <a:off x="3251204" y="1171575"/>
            <a:ext cx="6229349" cy="4954584"/>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name="Slide22">
    <p:spTree>
      <p:nvGrpSpPr>
        <p:cNvPr id="1" name=""/>
        <p:cNvGrpSpPr/>
        <p:nvPr/>
      </p:nvGrpSpPr>
      <p:grpSpPr>
        <a:xfrm>
          <a:off x="0" y="0"/>
          <a:ext cx="0" cy="0"/>
          <a:chOff x="0" y="0"/>
          <a:chExt cx="0" cy="0"/>
        </a:xfrm>
      </p:grpSpPr>
      <p:sp>
        <p:nvSpPr>
          <p:cNvPr id="2" name="Rectangle 2"/>
          <p:cNvSpPr txBox="1">
            <a:spLocks noGrp="1"/>
          </p:cNvSpPr>
          <p:nvPr>
            <p:ph type="title"/>
          </p:nvPr>
        </p:nvSpPr>
        <p:spPr>
          <a:xfrm>
            <a:off x="1992313" y="274640"/>
            <a:ext cx="8218490" cy="633414"/>
          </a:xfrm>
        </p:spPr>
        <p:txBody>
          <a:bodyPr/>
          <a:lstStyle/>
          <a:p>
            <a:pPr lvl="0"/>
            <a:r>
              <a:rPr lang="de-DE" sz="3200"/>
              <a:t>Technological </a:t>
            </a:r>
            <a:r>
              <a:rPr lang="de-DE" sz="3200">
                <a:solidFill>
                  <a:srgbClr val="0563C1"/>
                </a:solidFill>
              </a:rPr>
              <a:t>innovation</a:t>
            </a:r>
            <a:r>
              <a:rPr lang="de-DE" sz="3200"/>
              <a:t> builds</a:t>
            </a:r>
            <a:r>
              <a:rPr lang="de-DE" sz="3200">
                <a:solidFill>
                  <a:srgbClr val="0563C1"/>
                </a:solidFill>
              </a:rPr>
              <a:t> wealth</a:t>
            </a:r>
          </a:p>
        </p:txBody>
      </p:sp>
      <p:sp>
        <p:nvSpPr>
          <p:cNvPr id="3" name="Rectangle 3"/>
          <p:cNvSpPr txBox="1">
            <a:spLocks noGrp="1"/>
          </p:cNvSpPr>
          <p:nvPr>
            <p:ph idx="1"/>
          </p:nvPr>
        </p:nvSpPr>
        <p:spPr>
          <a:xfrm>
            <a:off x="6265861" y="836611"/>
            <a:ext cx="4402141" cy="5000625"/>
          </a:xfrm>
        </p:spPr>
        <p:txBody>
          <a:bodyPr/>
          <a:lstStyle/>
          <a:p>
            <a:pPr lvl="0">
              <a:buNone/>
            </a:pPr>
            <a:r>
              <a:rPr lang="de-DE"/>
              <a:t>   Africa:</a:t>
            </a:r>
          </a:p>
          <a:p>
            <a:pPr lvl="0">
              <a:buNone/>
            </a:pPr>
            <a:r>
              <a:rPr lang="de-DE"/>
              <a:t>   When 10% of the population have mobile phones there</a:t>
            </a:r>
          </a:p>
          <a:p>
            <a:pPr lvl="0">
              <a:buNone/>
            </a:pPr>
            <a:r>
              <a:rPr lang="de-DE"/>
              <a:t>   is an increase of </a:t>
            </a:r>
            <a:r>
              <a:rPr lang="de-DE">
                <a:solidFill>
                  <a:srgbClr val="0563C1"/>
                </a:solidFill>
              </a:rPr>
              <a:t>0,8% in BSP</a:t>
            </a:r>
          </a:p>
        </p:txBody>
      </p:sp>
      <p:pic>
        <p:nvPicPr>
          <p:cNvPr id="4" name="Picture 7" descr="Woman speaks on cell phone while selling water melons at market, Nairobi, July 26, 2005. [AP File]"/>
          <p:cNvPicPr>
            <a:picLocks noChangeAspect="1"/>
          </p:cNvPicPr>
          <p:nvPr/>
        </p:nvPicPr>
        <p:blipFill>
          <a:blip r:embed="rId2"/>
          <a:srcRect/>
          <a:stretch>
            <a:fillRect/>
          </a:stretch>
        </p:blipFill>
        <p:spPr>
          <a:xfrm>
            <a:off x="1524003" y="1125534"/>
            <a:ext cx="4211634" cy="2705096"/>
          </a:xfrm>
          <a:prstGeom prst="rect">
            <a:avLst/>
          </a:prstGeom>
          <a:noFill/>
          <a:ln cap="flat">
            <a:noFill/>
          </a:ln>
        </p:spPr>
      </p:pic>
      <p:sp>
        <p:nvSpPr>
          <p:cNvPr id="5" name="Text Box 9"/>
          <p:cNvSpPr txBox="1"/>
          <p:nvPr/>
        </p:nvSpPr>
        <p:spPr>
          <a:xfrm>
            <a:off x="1631947" y="4365629"/>
            <a:ext cx="8712202" cy="2308320"/>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1400"/>
              </a:spcBef>
              <a:spcAft>
                <a:spcPts val="0"/>
              </a:spcAft>
              <a:buNone/>
              <a:tabLst/>
              <a:defRPr sz="1800" b="0" i="0" u="none" strike="noStrike" kern="0" cap="none" spc="0" baseline="0">
                <a:solidFill>
                  <a:srgbClr val="000000"/>
                </a:solidFill>
                <a:uFillTx/>
              </a:defRPr>
            </a:pPr>
            <a:r>
              <a:rPr lang="de-DE" sz="2400" b="0" i="0" u="none" strike="noStrike" kern="1200" cap="none" spc="0" baseline="0">
                <a:solidFill>
                  <a:srgbClr val="000000"/>
                </a:solidFill>
                <a:uFillTx/>
                <a:latin typeface="Arial Narrow" pitchFamily="34"/>
              </a:rPr>
              <a:t>Not a </a:t>
            </a:r>
            <a:r>
              <a:rPr lang="de-DE" sz="2400" b="1" i="0" u="none" strike="noStrike" kern="1200" cap="none" spc="0" baseline="0">
                <a:solidFill>
                  <a:srgbClr val="000000"/>
                </a:solidFill>
                <a:uFillTx/>
                <a:latin typeface="Arial Narrow" pitchFamily="34"/>
              </a:rPr>
              <a:t>luxury</a:t>
            </a:r>
            <a:r>
              <a:rPr lang="de-DE" sz="2400" b="0" i="0" u="none" strike="noStrike" kern="1200" cap="none" spc="0" baseline="0">
                <a:solidFill>
                  <a:srgbClr val="000000"/>
                </a:solidFill>
                <a:uFillTx/>
                <a:latin typeface="Arial Narrow" pitchFamily="34"/>
              </a:rPr>
              <a:t> but a </a:t>
            </a:r>
            <a:r>
              <a:rPr lang="de-DE" sz="2400" b="1" i="0" u="none" strike="noStrike" kern="1200" cap="none" spc="0" baseline="0">
                <a:solidFill>
                  <a:srgbClr val="000000"/>
                </a:solidFill>
                <a:uFillTx/>
                <a:latin typeface="Arial Narrow" pitchFamily="34"/>
              </a:rPr>
              <a:t>tool</a:t>
            </a:r>
            <a:r>
              <a:rPr lang="de-DE" sz="2400" b="0" i="0" u="none" strike="noStrike" kern="1200" cap="none" spc="0" baseline="0">
                <a:solidFill>
                  <a:srgbClr val="000000"/>
                </a:solidFill>
                <a:uFillTx/>
                <a:latin typeface="Arial Narrow" pitchFamily="34"/>
              </a:rPr>
              <a:t> for developement in Africa:</a:t>
            </a:r>
          </a:p>
          <a:p>
            <a:pPr marL="0" marR="0" lvl="0" indent="0" algn="l" defTabSz="914400" rtl="0" fontAlgn="auto" hangingPunct="1">
              <a:lnSpc>
                <a:spcPct val="100000"/>
              </a:lnSpc>
              <a:spcBef>
                <a:spcPts val="1400"/>
              </a:spcBef>
              <a:spcAft>
                <a:spcPts val="0"/>
              </a:spcAft>
              <a:buNone/>
              <a:tabLst/>
              <a:defRPr sz="1800" b="0" i="0" u="none" strike="noStrike" kern="0" cap="none" spc="0" baseline="0">
                <a:solidFill>
                  <a:srgbClr val="000000"/>
                </a:solidFill>
                <a:uFillTx/>
              </a:defRPr>
            </a:pPr>
            <a:r>
              <a:rPr lang="de-DE" sz="2400" b="0" i="0" u="none" strike="noStrike" kern="1200" cap="none" spc="0" baseline="0">
                <a:solidFill>
                  <a:srgbClr val="000000"/>
                </a:solidFill>
                <a:uFillTx/>
                <a:latin typeface="Arial Narrow" pitchFamily="34"/>
              </a:rPr>
              <a:t>Bad roads, almost no banks and bad security</a:t>
            </a:r>
          </a:p>
          <a:p>
            <a:pPr marL="0" marR="0" lvl="0" indent="0" algn="l" defTabSz="914400" rtl="0" fontAlgn="auto" hangingPunct="1">
              <a:lnSpc>
                <a:spcPct val="100000"/>
              </a:lnSpc>
              <a:spcBef>
                <a:spcPts val="1400"/>
              </a:spcBef>
              <a:spcAft>
                <a:spcPts val="0"/>
              </a:spcAft>
              <a:buNone/>
              <a:tabLst/>
              <a:defRPr sz="1800" b="0" i="0" u="none" strike="noStrike" kern="0" cap="none" spc="0" baseline="0">
                <a:solidFill>
                  <a:srgbClr val="000000"/>
                </a:solidFill>
                <a:uFillTx/>
              </a:defRPr>
            </a:pPr>
            <a:r>
              <a:rPr lang="de-DE" sz="2400" b="0" i="0" u="none" strike="noStrike" kern="1200" cap="none" spc="0" baseline="0">
                <a:solidFill>
                  <a:srgbClr val="000000"/>
                </a:solidFill>
                <a:uFillTx/>
                <a:latin typeface="Arial Narrow" pitchFamily="34"/>
              </a:rPr>
              <a:t>The mobile phones are used for commercial orders, confirmations, market price determination as well as payment transfers. It is a </a:t>
            </a:r>
            <a:r>
              <a:rPr lang="de-DE" sz="2400" b="0" i="0" u="none" strike="noStrike" kern="1200" cap="none" spc="0" baseline="0">
                <a:solidFill>
                  <a:srgbClr val="0563C1"/>
                </a:solidFill>
                <a:uFillTx/>
                <a:latin typeface="Arial Narrow" pitchFamily="34"/>
              </a:rPr>
              <a:t>virtual bank</a:t>
            </a:r>
            <a:r>
              <a:rPr lang="de-DE" sz="2400" b="0" i="0" u="none" strike="noStrike" kern="1200" cap="none" spc="0" baseline="0">
                <a:solidFill>
                  <a:srgbClr val="000000"/>
                </a:solidFill>
                <a:uFillTx/>
                <a:latin typeface="Arial Narrow" pitchFamily="34"/>
              </a:rPr>
              <a:t>. The added features in the mobile phone is new dimension for trade.</a:t>
            </a:r>
          </a:p>
        </p:txBody>
      </p:sp>
      <p:sp>
        <p:nvSpPr>
          <p:cNvPr id="6" name="Text Box 10"/>
          <p:cNvSpPr txBox="1"/>
          <p:nvPr/>
        </p:nvSpPr>
        <p:spPr>
          <a:xfrm>
            <a:off x="1524003" y="3860797"/>
            <a:ext cx="4356101" cy="396877"/>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1200"/>
              </a:spcBef>
              <a:spcAft>
                <a:spcPts val="0"/>
              </a:spcAft>
              <a:buNone/>
              <a:tabLst/>
              <a:defRPr sz="1800" b="0" i="0" u="none" strike="noStrike" kern="0" cap="none" spc="0" baseline="0">
                <a:solidFill>
                  <a:srgbClr val="000000"/>
                </a:solidFill>
                <a:uFillTx/>
              </a:defRPr>
            </a:pPr>
            <a:r>
              <a:rPr lang="de-DE" sz="2000" b="0" i="1" u="none" strike="noStrike" kern="1200" cap="none" spc="0" baseline="0">
                <a:solidFill>
                  <a:srgbClr val="008000"/>
                </a:solidFill>
                <a:uFillTx/>
                <a:latin typeface="Franklin Gothic Book" pitchFamily="34"/>
              </a:rPr>
              <a:t>No, I will not sell for that price...</a:t>
            </a:r>
          </a:p>
        </p:txBody>
      </p:sp>
      <p:pic>
        <p:nvPicPr>
          <p:cNvPr id="7" name="Picture 12" descr="brick-mobile">
            <a:hlinkClick r:id="rId3"/>
          </p:cNvPr>
          <p:cNvPicPr>
            <a:picLocks noChangeAspect="1"/>
          </p:cNvPicPr>
          <p:nvPr/>
        </p:nvPicPr>
        <p:blipFill>
          <a:blip r:embed="rId4"/>
          <a:srcRect/>
          <a:stretch>
            <a:fillRect/>
          </a:stretch>
        </p:blipFill>
        <p:spPr>
          <a:xfrm>
            <a:off x="8256593" y="3933821"/>
            <a:ext cx="2232022" cy="1520820"/>
          </a:xfrm>
          <a:prstGeom prst="rect">
            <a:avLst/>
          </a:prstGeom>
          <a:noFill/>
          <a:ln cap="flat">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752F46-8805-4A6E-A77A-F7455FED7D01}"/>
              </a:ext>
            </a:extLst>
          </p:cNvPr>
          <p:cNvSpPr>
            <a:spLocks noGrp="1"/>
          </p:cNvSpPr>
          <p:nvPr>
            <p:ph type="title"/>
          </p:nvPr>
        </p:nvSpPr>
        <p:spPr>
          <a:xfrm>
            <a:off x="838203" y="365129"/>
            <a:ext cx="10515600" cy="865155"/>
          </a:xfrm>
        </p:spPr>
        <p:txBody>
          <a:bodyPr/>
          <a:lstStyle/>
          <a:p>
            <a:r>
              <a:rPr lang="de-DE" dirty="0"/>
              <a:t>Growth in </a:t>
            </a:r>
            <a:r>
              <a:rPr lang="de-DE" dirty="0" err="1"/>
              <a:t>the</a:t>
            </a:r>
            <a:r>
              <a:rPr lang="de-DE" dirty="0"/>
              <a:t> </a:t>
            </a:r>
            <a:r>
              <a:rPr lang="de-DE" dirty="0" err="1"/>
              <a:t>Brics</a:t>
            </a:r>
            <a:r>
              <a:rPr lang="de-DE" dirty="0"/>
              <a:t> countries</a:t>
            </a:r>
          </a:p>
        </p:txBody>
      </p:sp>
      <p:sp>
        <p:nvSpPr>
          <p:cNvPr id="3" name="Inhaltsplatzhalter 2">
            <a:extLst>
              <a:ext uri="{FF2B5EF4-FFF2-40B4-BE49-F238E27FC236}">
                <a16:creationId xmlns:a16="http://schemas.microsoft.com/office/drawing/2014/main" id="{F15B7795-1C90-4709-A0CD-6E0C42A3A4E9}"/>
              </a:ext>
            </a:extLst>
          </p:cNvPr>
          <p:cNvSpPr>
            <a:spLocks noGrp="1"/>
          </p:cNvSpPr>
          <p:nvPr>
            <p:ph idx="1"/>
          </p:nvPr>
        </p:nvSpPr>
        <p:spPr>
          <a:xfrm>
            <a:off x="838203" y="1230284"/>
            <a:ext cx="10515600" cy="4946679"/>
          </a:xfrm>
        </p:spPr>
        <p:txBody>
          <a:bodyPr>
            <a:normAutofit/>
          </a:bodyPr>
          <a:lstStyle/>
          <a:p>
            <a:r>
              <a:rPr lang="en-US" sz="3200" dirty="0"/>
              <a:t>Between 1990 to 2014, these countries went from accounting for </a:t>
            </a:r>
            <a:r>
              <a:rPr lang="en-US" sz="3200" dirty="0">
                <a:solidFill>
                  <a:schemeClr val="tx1"/>
                </a:solidFill>
                <a:hlinkClick r:id="rId2"/>
              </a:rPr>
              <a:t>11 percent</a:t>
            </a:r>
            <a:r>
              <a:rPr lang="en-US" sz="3200" dirty="0">
                <a:solidFill>
                  <a:schemeClr val="tx1"/>
                </a:solidFill>
              </a:rPr>
              <a:t> </a:t>
            </a:r>
            <a:r>
              <a:rPr lang="en-US" sz="3200" dirty="0"/>
              <a:t>of the world’s GDP to almost 30 percent. Yet, the global financial crisis inflicted lasting damage.</a:t>
            </a:r>
          </a:p>
          <a:p>
            <a:r>
              <a:rPr lang="en-US" sz="3200" dirty="0"/>
              <a:t>Roughly speaking, the BRICS can be broken into two groups—those that took advantage of globalization’s march to integrate themselves into global supply chains (primarily China and India) and those that took advantage of globalization to sell their abundant natural resources (primarily Brazil, Russia and South Africa).</a:t>
            </a:r>
            <a:endParaRPr lang="de-DE" sz="3200" dirty="0"/>
          </a:p>
        </p:txBody>
      </p:sp>
    </p:spTree>
    <p:extLst>
      <p:ext uri="{BB962C8B-B14F-4D97-AF65-F5344CB8AC3E}">
        <p14:creationId xmlns:p14="http://schemas.microsoft.com/office/powerpoint/2010/main" val="37188961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FDEEA5-1AF4-4FD6-9E12-110B919285D5}"/>
              </a:ext>
            </a:extLst>
          </p:cNvPr>
          <p:cNvSpPr>
            <a:spLocks noGrp="1"/>
          </p:cNvSpPr>
          <p:nvPr>
            <p:ph type="title"/>
          </p:nvPr>
        </p:nvSpPr>
        <p:spPr/>
        <p:txBody>
          <a:bodyPr/>
          <a:lstStyle/>
          <a:p>
            <a:r>
              <a:rPr lang="de-DE" dirty="0"/>
              <a:t>Chinas Manufacturing</a:t>
            </a:r>
          </a:p>
        </p:txBody>
      </p:sp>
      <p:sp>
        <p:nvSpPr>
          <p:cNvPr id="3" name="Inhaltsplatzhalter 2">
            <a:extLst>
              <a:ext uri="{FF2B5EF4-FFF2-40B4-BE49-F238E27FC236}">
                <a16:creationId xmlns:a16="http://schemas.microsoft.com/office/drawing/2014/main" id="{32F7E921-FECE-4ACE-A306-1241C0285578}"/>
              </a:ext>
            </a:extLst>
          </p:cNvPr>
          <p:cNvSpPr>
            <a:spLocks noGrp="1"/>
          </p:cNvSpPr>
          <p:nvPr>
            <p:ph idx="1"/>
          </p:nvPr>
        </p:nvSpPr>
        <p:spPr/>
        <p:txBody>
          <a:bodyPr/>
          <a:lstStyle/>
          <a:p>
            <a:r>
              <a:rPr lang="en-US" dirty="0"/>
              <a:t>Let’s start with global supply chains, and their biggest success story: China is now the </a:t>
            </a:r>
            <a:r>
              <a:rPr lang="en-US" u="sng" dirty="0">
                <a:hlinkClick r:id="rId2"/>
              </a:rPr>
              <a:t>second-largest economy</a:t>
            </a:r>
            <a:r>
              <a:rPr lang="en-US" u="sng" dirty="0"/>
              <a:t> </a:t>
            </a:r>
            <a:r>
              <a:rPr lang="en-US" dirty="0"/>
              <a:t>in the world by GDP and poised to overtake the US for #1 over the </a:t>
            </a:r>
            <a:r>
              <a:rPr lang="en-US" dirty="0">
                <a:hlinkClick r:id="rId3"/>
              </a:rPr>
              <a:t>next few years</a:t>
            </a:r>
            <a:r>
              <a:rPr lang="en-US" dirty="0"/>
              <a:t>. In 1990, China produced less than </a:t>
            </a:r>
            <a:r>
              <a:rPr lang="en-US" dirty="0">
                <a:hlinkClick r:id="rId4"/>
              </a:rPr>
              <a:t>3 percent</a:t>
            </a:r>
            <a:r>
              <a:rPr lang="en-US" dirty="0"/>
              <a:t> of the world’s manufacturing output when measured by value; by 2015, it produced roughly 25 percent. And as went China’s manufacturing prowess, so went China’s middle class. In 1990, China made up zero percent of the </a:t>
            </a:r>
            <a:r>
              <a:rPr lang="en-US" dirty="0">
                <a:hlinkClick r:id="rId5"/>
              </a:rPr>
              <a:t>global middle class</a:t>
            </a:r>
            <a:r>
              <a:rPr lang="en-US" dirty="0"/>
              <a:t>; by 2015 it comprised 16 percent, and another </a:t>
            </a:r>
            <a:r>
              <a:rPr lang="en-US" dirty="0">
                <a:hlinkClick r:id="rId6"/>
              </a:rPr>
              <a:t>350 million</a:t>
            </a:r>
            <a:r>
              <a:rPr lang="en-US" dirty="0"/>
              <a:t> Chinese people are expected to join by 2030.</a:t>
            </a:r>
            <a:endParaRPr lang="de-DE" dirty="0"/>
          </a:p>
        </p:txBody>
      </p:sp>
    </p:spTree>
    <p:extLst>
      <p:ext uri="{BB962C8B-B14F-4D97-AF65-F5344CB8AC3E}">
        <p14:creationId xmlns:p14="http://schemas.microsoft.com/office/powerpoint/2010/main" val="842592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7AB861-4D11-4171-B7DE-1644D78D0C13}"/>
              </a:ext>
            </a:extLst>
          </p:cNvPr>
          <p:cNvSpPr>
            <a:spLocks noGrp="1"/>
          </p:cNvSpPr>
          <p:nvPr>
            <p:ph type="title"/>
          </p:nvPr>
        </p:nvSpPr>
        <p:spPr/>
        <p:txBody>
          <a:bodyPr/>
          <a:lstStyle/>
          <a:p>
            <a:r>
              <a:rPr lang="de-DE" dirty="0"/>
              <a:t>India Services </a:t>
            </a:r>
          </a:p>
        </p:txBody>
      </p:sp>
      <p:sp>
        <p:nvSpPr>
          <p:cNvPr id="3" name="Inhaltsplatzhalter 2">
            <a:extLst>
              <a:ext uri="{FF2B5EF4-FFF2-40B4-BE49-F238E27FC236}">
                <a16:creationId xmlns:a16="http://schemas.microsoft.com/office/drawing/2014/main" id="{8605C3A5-2A1B-4244-821A-FD456C30741C}"/>
              </a:ext>
            </a:extLst>
          </p:cNvPr>
          <p:cNvSpPr>
            <a:spLocks noGrp="1"/>
          </p:cNvSpPr>
          <p:nvPr>
            <p:ph idx="1"/>
          </p:nvPr>
        </p:nvSpPr>
        <p:spPr/>
        <p:txBody>
          <a:bodyPr>
            <a:normAutofit/>
          </a:bodyPr>
          <a:lstStyle/>
          <a:p>
            <a:r>
              <a:rPr lang="en-US" sz="3200" dirty="0"/>
              <a:t>India is a similar story, but instead of focusing on manufacturing, it went the services route instead. Today, services account for roughly </a:t>
            </a:r>
            <a:r>
              <a:rPr lang="en-US" sz="3200" dirty="0">
                <a:hlinkClick r:id="rId2"/>
              </a:rPr>
              <a:t>61 percent</a:t>
            </a:r>
            <a:r>
              <a:rPr lang="en-US" sz="3200" dirty="0"/>
              <a:t> of its GDP, with a particular emphasis on IT—at $108 billion, India is one of the world’s leading </a:t>
            </a:r>
            <a:r>
              <a:rPr lang="en-US" sz="3200" dirty="0">
                <a:hlinkClick r:id="rId2"/>
              </a:rPr>
              <a:t>IT services</a:t>
            </a:r>
            <a:r>
              <a:rPr lang="en-US" sz="3200" dirty="0"/>
              <a:t> exporters. And the rise of India’s middle class resembles that of China’s; Indians went from 1 percent of the </a:t>
            </a:r>
            <a:r>
              <a:rPr lang="en-US" sz="3200" dirty="0">
                <a:hlinkClick r:id="rId3"/>
              </a:rPr>
              <a:t>global middle class</a:t>
            </a:r>
            <a:r>
              <a:rPr lang="en-US" sz="3200" dirty="0"/>
              <a:t> in 1990 to 8 percent in 2015, with another </a:t>
            </a:r>
            <a:r>
              <a:rPr lang="en-US" sz="3200" dirty="0">
                <a:hlinkClick r:id="rId4"/>
              </a:rPr>
              <a:t>380 million Indians</a:t>
            </a:r>
            <a:r>
              <a:rPr lang="en-US" sz="3200" dirty="0"/>
              <a:t> expected to join by 2030.</a:t>
            </a:r>
            <a:endParaRPr lang="de-DE" sz="3200" dirty="0"/>
          </a:p>
        </p:txBody>
      </p:sp>
    </p:spTree>
    <p:extLst>
      <p:ext uri="{BB962C8B-B14F-4D97-AF65-F5344CB8AC3E}">
        <p14:creationId xmlns:p14="http://schemas.microsoft.com/office/powerpoint/2010/main" val="13973662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name="Slide23">
    <p:spTree>
      <p:nvGrpSpPr>
        <p:cNvPr id="1" name=""/>
        <p:cNvGrpSpPr/>
        <p:nvPr/>
      </p:nvGrpSpPr>
      <p:grpSpPr>
        <a:xfrm>
          <a:off x="0" y="0"/>
          <a:ext cx="0" cy="0"/>
          <a:chOff x="0" y="0"/>
          <a:chExt cx="0" cy="0"/>
        </a:xfrm>
      </p:grpSpPr>
      <p:sp>
        <p:nvSpPr>
          <p:cNvPr id="2" name="Rectangle 2"/>
          <p:cNvSpPr txBox="1">
            <a:spLocks noGrp="1"/>
          </p:cNvSpPr>
          <p:nvPr>
            <p:ph type="title"/>
          </p:nvPr>
        </p:nvSpPr>
        <p:spPr/>
        <p:txBody>
          <a:bodyPr/>
          <a:lstStyle/>
          <a:p>
            <a:pPr lvl="0"/>
            <a:r>
              <a:rPr lang="de-DE"/>
              <a:t>Value chain(s)</a:t>
            </a:r>
          </a:p>
        </p:txBody>
      </p:sp>
      <p:sp>
        <p:nvSpPr>
          <p:cNvPr id="3" name="Rectangle 3"/>
          <p:cNvSpPr txBox="1">
            <a:spLocks noGrp="1"/>
          </p:cNvSpPr>
          <p:nvPr>
            <p:ph idx="1"/>
          </p:nvPr>
        </p:nvSpPr>
        <p:spPr>
          <a:xfrm>
            <a:off x="982659" y="1268409"/>
            <a:ext cx="10091739" cy="5688016"/>
          </a:xfrm>
        </p:spPr>
        <p:txBody>
          <a:bodyPr/>
          <a:lstStyle/>
          <a:p>
            <a:pPr lvl="2"/>
            <a:r>
              <a:rPr lang="de-DE"/>
              <a:t>Michael Porter 1985 „The competitive advantage“</a:t>
            </a:r>
          </a:p>
        </p:txBody>
      </p:sp>
      <p:pic>
        <p:nvPicPr>
          <p:cNvPr id="4" name="Picture 5" descr="http://www.downloadroute.com/image/VALUE-CHAIN-ANALYSIS-MEGA-SOFTWARE-sqaki-com-16-VALUE-CHAIN-ANALYSIS-MEGA.png"/>
          <p:cNvPicPr>
            <a:picLocks noChangeAspect="1"/>
          </p:cNvPicPr>
          <p:nvPr/>
        </p:nvPicPr>
        <p:blipFill>
          <a:blip r:embed="rId2"/>
          <a:srcRect/>
          <a:stretch>
            <a:fillRect/>
          </a:stretch>
        </p:blipFill>
        <p:spPr>
          <a:xfrm>
            <a:off x="3935413" y="2636836"/>
            <a:ext cx="4257675" cy="3981453"/>
          </a:xfrm>
          <a:prstGeom prst="rect">
            <a:avLst/>
          </a:prstGeom>
          <a:noFill/>
          <a:ln cap="flat">
            <a:noFill/>
          </a:ln>
        </p:spPr>
      </p:pic>
      <p:pic>
        <p:nvPicPr>
          <p:cNvPr id="5" name="Picture 7" descr="value_chain">
            <a:hlinkClick r:id="rId3"/>
          </p:cNvPr>
          <p:cNvPicPr>
            <a:picLocks noChangeAspect="1"/>
          </p:cNvPicPr>
          <p:nvPr/>
        </p:nvPicPr>
        <p:blipFill>
          <a:blip r:embed="rId4"/>
          <a:srcRect/>
          <a:stretch>
            <a:fillRect/>
          </a:stretch>
        </p:blipFill>
        <p:spPr>
          <a:xfrm rot="3836319">
            <a:off x="5087941" y="1844675"/>
            <a:ext cx="963613" cy="1296984"/>
          </a:xfrm>
          <a:prstGeom prst="rect">
            <a:avLst/>
          </a:prstGeom>
          <a:noFill/>
          <a:ln cap="flat">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9D4CD6-3527-4336-BC71-8A896C1ED273}"/>
              </a:ext>
            </a:extLst>
          </p:cNvPr>
          <p:cNvSpPr>
            <a:spLocks noGrp="1"/>
          </p:cNvSpPr>
          <p:nvPr>
            <p:ph type="title"/>
          </p:nvPr>
        </p:nvSpPr>
        <p:spPr/>
        <p:txBody>
          <a:bodyPr/>
          <a:lstStyle/>
          <a:p>
            <a:r>
              <a:rPr lang="de-DE" dirty="0"/>
              <a:t>Brazils </a:t>
            </a:r>
            <a:r>
              <a:rPr lang="de-DE" dirty="0" err="1"/>
              <a:t>success</a:t>
            </a:r>
            <a:r>
              <a:rPr lang="de-DE" dirty="0"/>
              <a:t> </a:t>
            </a:r>
            <a:r>
              <a:rPr lang="de-DE" dirty="0" err="1"/>
              <a:t>with</a:t>
            </a:r>
            <a:r>
              <a:rPr lang="de-DE" dirty="0"/>
              <a:t> </a:t>
            </a:r>
            <a:r>
              <a:rPr lang="de-DE" dirty="0" err="1"/>
              <a:t>commodities</a:t>
            </a:r>
            <a:endParaRPr lang="de-DE" dirty="0"/>
          </a:p>
        </p:txBody>
      </p:sp>
      <p:sp>
        <p:nvSpPr>
          <p:cNvPr id="3" name="Inhaltsplatzhalter 2">
            <a:extLst>
              <a:ext uri="{FF2B5EF4-FFF2-40B4-BE49-F238E27FC236}">
                <a16:creationId xmlns:a16="http://schemas.microsoft.com/office/drawing/2014/main" id="{A6439ADB-FF9A-4532-AA86-3CC795EF6875}"/>
              </a:ext>
            </a:extLst>
          </p:cNvPr>
          <p:cNvSpPr>
            <a:spLocks noGrp="1"/>
          </p:cNvSpPr>
          <p:nvPr>
            <p:ph idx="1"/>
          </p:nvPr>
        </p:nvSpPr>
        <p:spPr/>
        <p:txBody>
          <a:bodyPr>
            <a:normAutofit/>
          </a:bodyPr>
          <a:lstStyle/>
          <a:p>
            <a:r>
              <a:rPr lang="en-US" sz="3600" dirty="0"/>
              <a:t>Brazil sells commodities like soybeans, iron ore, and crude oil on global markets. Combining that financial windfall with innovative social programs helped lift </a:t>
            </a:r>
            <a:r>
              <a:rPr lang="en-US" sz="3600" dirty="0">
                <a:hlinkClick r:id="rId2"/>
              </a:rPr>
              <a:t>29 million Brazilians</a:t>
            </a:r>
            <a:r>
              <a:rPr lang="en-US" sz="3600" dirty="0"/>
              <a:t> from poverty between 2003 and 2014. As a group, Brazil’s poor are arguably the largest beneficiaries of globalization in the Western hemisphere.</a:t>
            </a:r>
            <a:endParaRPr lang="de-DE" sz="3600" dirty="0"/>
          </a:p>
        </p:txBody>
      </p:sp>
    </p:spTree>
    <p:extLst>
      <p:ext uri="{BB962C8B-B14F-4D97-AF65-F5344CB8AC3E}">
        <p14:creationId xmlns:p14="http://schemas.microsoft.com/office/powerpoint/2010/main" val="41385717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4D5AC6-07CE-4B0F-AFEA-F20E08E882E4}"/>
              </a:ext>
            </a:extLst>
          </p:cNvPr>
          <p:cNvSpPr>
            <a:spLocks noGrp="1"/>
          </p:cNvSpPr>
          <p:nvPr>
            <p:ph type="title"/>
          </p:nvPr>
        </p:nvSpPr>
        <p:spPr/>
        <p:txBody>
          <a:bodyPr/>
          <a:lstStyle/>
          <a:p>
            <a:r>
              <a:rPr lang="de-DE" dirty="0"/>
              <a:t>South </a:t>
            </a:r>
            <a:r>
              <a:rPr lang="de-DE" dirty="0" err="1"/>
              <a:t>Africas</a:t>
            </a:r>
            <a:r>
              <a:rPr lang="de-DE" dirty="0"/>
              <a:t> Natural Wealth</a:t>
            </a:r>
          </a:p>
        </p:txBody>
      </p:sp>
      <p:sp>
        <p:nvSpPr>
          <p:cNvPr id="3" name="Inhaltsplatzhalter 2">
            <a:extLst>
              <a:ext uri="{FF2B5EF4-FFF2-40B4-BE49-F238E27FC236}">
                <a16:creationId xmlns:a16="http://schemas.microsoft.com/office/drawing/2014/main" id="{516747E0-0FC1-4B42-B3C9-E5464CBA1E61}"/>
              </a:ext>
            </a:extLst>
          </p:cNvPr>
          <p:cNvSpPr>
            <a:spLocks noGrp="1"/>
          </p:cNvSpPr>
          <p:nvPr>
            <p:ph idx="1"/>
          </p:nvPr>
        </p:nvSpPr>
        <p:spPr/>
        <p:txBody>
          <a:bodyPr>
            <a:normAutofit/>
          </a:bodyPr>
          <a:lstStyle/>
          <a:p>
            <a:r>
              <a:rPr lang="en-US" sz="3200" dirty="0"/>
              <a:t>South Africa also used its natural wealth—in this case rare gems and metals like gold, diamonds and platinum—to help get its economy on track following apartheid. In 1990, the country exported </a:t>
            </a:r>
            <a:r>
              <a:rPr lang="en-US" sz="3200" dirty="0">
                <a:hlinkClick r:id="rId2"/>
              </a:rPr>
              <a:t>$27 billion</a:t>
            </a:r>
            <a:r>
              <a:rPr lang="en-US" sz="3200" dirty="0"/>
              <a:t> worth of goods; by 2011, that number had increased nearly five-fold. And then there’s Russia, which spent the 1990s rebuilding itself from the rubble of the Soviet Union. Thankfully, the country is blessed with abundant energy sources—crude oil, natural gas, metals and minerals—that helped it find its footing.</a:t>
            </a:r>
            <a:endParaRPr lang="de-DE" sz="3200" dirty="0"/>
          </a:p>
        </p:txBody>
      </p:sp>
    </p:spTree>
    <p:extLst>
      <p:ext uri="{BB962C8B-B14F-4D97-AF65-F5344CB8AC3E}">
        <p14:creationId xmlns:p14="http://schemas.microsoft.com/office/powerpoint/2010/main" val="6272798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E59AB7-98A5-4B60-A84F-3548CFCF1121}"/>
              </a:ext>
            </a:extLst>
          </p:cNvPr>
          <p:cNvSpPr>
            <a:spLocks noGrp="1"/>
          </p:cNvSpPr>
          <p:nvPr>
            <p:ph type="title"/>
          </p:nvPr>
        </p:nvSpPr>
        <p:spPr/>
        <p:txBody>
          <a:bodyPr/>
          <a:lstStyle/>
          <a:p>
            <a:r>
              <a:rPr lang="de-DE" dirty="0"/>
              <a:t>Russia </a:t>
            </a:r>
            <a:r>
              <a:rPr lang="de-DE" dirty="0" err="1"/>
              <a:t>struggles</a:t>
            </a:r>
            <a:r>
              <a:rPr lang="de-DE" dirty="0"/>
              <a:t> </a:t>
            </a:r>
            <a:r>
              <a:rPr lang="de-DE" dirty="0" err="1"/>
              <a:t>with</a:t>
            </a:r>
            <a:r>
              <a:rPr lang="de-DE" dirty="0"/>
              <a:t> </a:t>
            </a:r>
            <a:r>
              <a:rPr lang="de-DE" dirty="0" err="1"/>
              <a:t>sinking</a:t>
            </a:r>
            <a:r>
              <a:rPr lang="de-DE" dirty="0"/>
              <a:t> Oil </a:t>
            </a:r>
            <a:r>
              <a:rPr lang="de-DE" dirty="0" err="1"/>
              <a:t>price</a:t>
            </a:r>
            <a:r>
              <a:rPr lang="de-DE" dirty="0"/>
              <a:t> </a:t>
            </a:r>
          </a:p>
        </p:txBody>
      </p:sp>
      <p:sp>
        <p:nvSpPr>
          <p:cNvPr id="6" name="Inhaltsplatzhalter 5">
            <a:extLst>
              <a:ext uri="{FF2B5EF4-FFF2-40B4-BE49-F238E27FC236}">
                <a16:creationId xmlns:a16="http://schemas.microsoft.com/office/drawing/2014/main" id="{62FD82B7-9E52-4487-8861-19C612465311}"/>
              </a:ext>
            </a:extLst>
          </p:cNvPr>
          <p:cNvSpPr>
            <a:spLocks noGrp="1"/>
          </p:cNvSpPr>
          <p:nvPr>
            <p:ph idx="1"/>
          </p:nvPr>
        </p:nvSpPr>
        <p:spPr>
          <a:xfrm>
            <a:off x="2132550" y="5539138"/>
            <a:ext cx="14574980" cy="5159531"/>
          </a:xfrm>
        </p:spPr>
        <p:txBody>
          <a:bodyPr/>
          <a:lstStyle/>
          <a:p>
            <a:endParaRPr lang="de-DE" dirty="0"/>
          </a:p>
          <a:p>
            <a:pPr marL="0" indent="0">
              <a:buNone/>
            </a:pPr>
            <a:endParaRPr lang="de-DE" dirty="0"/>
          </a:p>
          <a:p>
            <a:pPr marL="0" indent="0">
              <a:buNone/>
            </a:pPr>
            <a:endParaRPr lang="de-DE" dirty="0"/>
          </a:p>
          <a:p>
            <a:pPr marL="0" indent="0">
              <a:buNone/>
            </a:pPr>
            <a:endParaRPr lang="de-DE" dirty="0"/>
          </a:p>
          <a:p>
            <a:pPr marL="0" indent="0">
              <a:buNone/>
            </a:pPr>
            <a:endParaRPr lang="de-DE" dirty="0"/>
          </a:p>
        </p:txBody>
      </p:sp>
      <p:sp>
        <p:nvSpPr>
          <p:cNvPr id="7" name="Rectangle 1">
            <a:extLst>
              <a:ext uri="{FF2B5EF4-FFF2-40B4-BE49-F238E27FC236}">
                <a16:creationId xmlns:a16="http://schemas.microsoft.com/office/drawing/2014/main" id="{5162339F-01FB-4826-9031-15A09EEF7B03}"/>
              </a:ext>
            </a:extLst>
          </p:cNvPr>
          <p:cNvSpPr>
            <a:spLocks noChangeArrowheads="1"/>
          </p:cNvSpPr>
          <p:nvPr/>
        </p:nvSpPr>
        <p:spPr bwMode="auto">
          <a:xfrm>
            <a:off x="1152395" y="1578279"/>
            <a:ext cx="16898527" cy="4408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800" b="0" i="0" u="none" strike="noStrike" cap="none" normalizeH="0" baseline="0">
                <a:ln>
                  <a:noFill/>
                </a:ln>
                <a:solidFill>
                  <a:schemeClr val="tx1"/>
                </a:solidFill>
                <a:effectLst/>
                <a:latin typeface="Arial" panose="020B0604020202020204" pitchFamily="34" charset="0"/>
              </a:rPr>
              <a:t>  </a:t>
            </a:r>
            <a:r>
              <a:rPr kumimoji="0" lang="de-DE" altLang="de-DE" sz="24000" b="0" i="0" u="none" strike="noStrike" cap="none" normalizeH="0" baseline="0">
                <a:ln>
                  <a:noFill/>
                </a:ln>
                <a:solidFill>
                  <a:schemeClr val="tx1"/>
                </a:solidFill>
                <a:effectLst/>
                <a:latin typeface="Arial" panose="020B0604020202020204" pitchFamily="34" charset="0"/>
              </a:rPr>
              <a:t> </a:t>
            </a:r>
            <a:endParaRPr kumimoji="0" lang="de-DE" altLang="de-DE"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800" b="0" i="0" u="none" strike="noStrike" cap="none" normalizeH="0" baseline="0">
                <a:ln>
                  <a:noFill/>
                </a:ln>
                <a:solidFill>
                  <a:schemeClr val="tx1"/>
                </a:solidFill>
                <a:effectLst/>
                <a:latin typeface="Arial" panose="020B0604020202020204" pitchFamily="34" charset="0"/>
              </a:rPr>
              <a:t>...</a:t>
            </a:r>
            <a:r>
              <a:rPr kumimoji="0" lang="de-DE" altLang="de-DE" sz="1800" b="0" i="0" u="none" strike="noStrike" cap="none" normalizeH="0" baseline="0">
                <a:ln>
                  <a:noFill/>
                </a:ln>
                <a:solidFill>
                  <a:schemeClr val="tx1"/>
                </a:solidFill>
                <a:effectLst/>
                <a:latin typeface="Arial" panose="020B0604020202020204" pitchFamily="34" charset="0"/>
                <a:hlinkClick r:id="rId2"/>
              </a:rPr>
              <a:t>more customization options</a:t>
            </a:r>
            <a:r>
              <a:rPr kumimoji="0" lang="de-DE" altLang="de-DE" sz="1800" b="0" i="0" u="none" strike="noStrike" cap="none" normalizeH="0" baseline="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altLang="de-DE" sz="1800" b="0" i="0" u="none" strike="noStrike" cap="none" normalizeH="0" baseline="0">
              <a:ln>
                <a:noFill/>
              </a:ln>
              <a:solidFill>
                <a:schemeClr val="tx1"/>
              </a:solidFill>
              <a:effectLst/>
              <a:latin typeface="Arial" panose="020B0604020202020204" pitchFamily="34" charset="0"/>
            </a:endParaRPr>
          </a:p>
        </p:txBody>
      </p:sp>
      <p:sp>
        <p:nvSpPr>
          <p:cNvPr id="8" name="Rectangle 3">
            <a:extLst>
              <a:ext uri="{FF2B5EF4-FFF2-40B4-BE49-F238E27FC236}">
                <a16:creationId xmlns:a16="http://schemas.microsoft.com/office/drawing/2014/main" id="{4EA48B49-E900-44E4-B968-E4EA4D3F7788}"/>
              </a:ext>
            </a:extLst>
          </p:cNvPr>
          <p:cNvSpPr>
            <a:spLocks noChangeArrowheads="1"/>
          </p:cNvSpPr>
          <p:nvPr/>
        </p:nvSpPr>
        <p:spPr bwMode="auto">
          <a:xfrm>
            <a:off x="1852876" y="3915831"/>
            <a:ext cx="5432614" cy="542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de-DE" altLang="de-DE" sz="1000" b="1"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altLang="de-DE" sz="1800" b="0" i="0" u="none" strike="noStrike" cap="none" normalizeH="0" baseline="0">
              <a:ln>
                <a:noFill/>
              </a:ln>
              <a:solidFill>
                <a:schemeClr val="tx1"/>
              </a:solidFill>
              <a:effectLst/>
              <a:latin typeface="Arial" panose="020B0604020202020204" pitchFamily="34" charset="0"/>
            </a:endParaRPr>
          </a:p>
        </p:txBody>
      </p:sp>
      <p:pic>
        <p:nvPicPr>
          <p:cNvPr id="2050" name="Picture 2" descr="Historical Crude Oil Prices - Crude Oil Price History Chart">
            <a:extLst>
              <a:ext uri="{FF2B5EF4-FFF2-40B4-BE49-F238E27FC236}">
                <a16:creationId xmlns:a16="http://schemas.microsoft.com/office/drawing/2014/main" id="{828680D9-2C75-4754-96D6-47EB187713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8680" y="1368072"/>
            <a:ext cx="7393106" cy="52807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05517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1">
    <p:spTree>
      <p:nvGrpSpPr>
        <p:cNvPr id="1" name=""/>
        <p:cNvGrpSpPr/>
        <p:nvPr/>
      </p:nvGrpSpPr>
      <p:grpSpPr>
        <a:xfrm>
          <a:off x="0" y="0"/>
          <a:ext cx="0" cy="0"/>
          <a:chOff x="0" y="0"/>
          <a:chExt cx="0" cy="0"/>
        </a:xfrm>
      </p:grpSpPr>
      <p:sp>
        <p:nvSpPr>
          <p:cNvPr id="2" name="Titel 3"/>
          <p:cNvSpPr txBox="1">
            <a:spLocks noGrp="1"/>
          </p:cNvSpPr>
          <p:nvPr>
            <p:ph type="title"/>
          </p:nvPr>
        </p:nvSpPr>
        <p:spPr/>
        <p:txBody>
          <a:bodyPr anchorCtr="1"/>
          <a:lstStyle/>
          <a:p>
            <a:pPr lvl="0" algn="ctr"/>
            <a:r>
              <a:rPr lang="de-DE"/>
              <a:t>BRICS  - Brazil, Russia, India, </a:t>
            </a:r>
            <a:br>
              <a:rPr lang="de-DE"/>
            </a:br>
            <a:r>
              <a:rPr lang="de-DE"/>
              <a:t>China and South Africa</a:t>
            </a:r>
          </a:p>
        </p:txBody>
      </p:sp>
      <p:pic>
        <p:nvPicPr>
          <p:cNvPr id="3" name="Grafik 4"/>
          <p:cNvPicPr>
            <a:picLocks noChangeAspect="1"/>
          </p:cNvPicPr>
          <p:nvPr/>
        </p:nvPicPr>
        <p:blipFill>
          <a:blip r:embed="rId2"/>
          <a:stretch>
            <a:fillRect/>
          </a:stretch>
        </p:blipFill>
        <p:spPr>
          <a:xfrm>
            <a:off x="838203" y="2099252"/>
            <a:ext cx="9905996" cy="5318973"/>
          </a:xfrm>
          <a:prstGeom prst="rect">
            <a:avLst/>
          </a:prstGeom>
          <a:noFill/>
          <a:ln cap="flat">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name="Slide24">
    <p:spTree>
      <p:nvGrpSpPr>
        <p:cNvPr id="1" name=""/>
        <p:cNvGrpSpPr/>
        <p:nvPr/>
      </p:nvGrpSpPr>
      <p:grpSpPr>
        <a:xfrm>
          <a:off x="0" y="0"/>
          <a:ext cx="0" cy="0"/>
          <a:chOff x="0" y="0"/>
          <a:chExt cx="0" cy="0"/>
        </a:xfrm>
      </p:grpSpPr>
      <p:sp>
        <p:nvSpPr>
          <p:cNvPr id="2" name="Rectangle 2"/>
          <p:cNvSpPr txBox="1">
            <a:spLocks noGrp="1"/>
          </p:cNvSpPr>
          <p:nvPr>
            <p:ph type="title"/>
          </p:nvPr>
        </p:nvSpPr>
        <p:spPr/>
        <p:txBody>
          <a:bodyPr/>
          <a:lstStyle/>
          <a:p>
            <a:pPr lvl="0"/>
            <a:r>
              <a:rPr lang="de-DE"/>
              <a:t>What is a </a:t>
            </a:r>
            <a:r>
              <a:rPr lang="de-DE">
                <a:solidFill>
                  <a:srgbClr val="0563C1"/>
                </a:solidFill>
              </a:rPr>
              <a:t>„value“</a:t>
            </a:r>
            <a:r>
              <a:rPr lang="de-DE"/>
              <a:t> ? 1.</a:t>
            </a:r>
          </a:p>
        </p:txBody>
      </p:sp>
      <p:sp>
        <p:nvSpPr>
          <p:cNvPr id="3" name="Rectangle 3"/>
          <p:cNvSpPr txBox="1">
            <a:spLocks noGrp="1"/>
          </p:cNvSpPr>
          <p:nvPr>
            <p:ph idx="1"/>
          </p:nvPr>
        </p:nvSpPr>
        <p:spPr>
          <a:xfrm>
            <a:off x="2232022" y="1484318"/>
            <a:ext cx="8185151" cy="4568827"/>
          </a:xfrm>
        </p:spPr>
        <p:txBody>
          <a:bodyPr/>
          <a:lstStyle/>
          <a:p>
            <a:pPr lvl="0">
              <a:buNone/>
            </a:pPr>
            <a:r>
              <a:rPr lang="de-DE"/>
              <a:t>   </a:t>
            </a:r>
            <a:r>
              <a:rPr lang="de-DE" sz="2400"/>
              <a:t>In Porter‘s</a:t>
            </a:r>
            <a:r>
              <a:rPr lang="de-DE"/>
              <a:t> </a:t>
            </a:r>
            <a:r>
              <a:rPr lang="de-DE" sz="2400"/>
              <a:t>model a firm is:</a:t>
            </a:r>
          </a:p>
          <a:p>
            <a:pPr lvl="0">
              <a:buNone/>
            </a:pPr>
            <a:r>
              <a:rPr lang="de-DE" sz="2400"/>
              <a:t>    </a:t>
            </a:r>
            <a:r>
              <a:rPr lang="de-DE" sz="2400" b="1">
                <a:solidFill>
                  <a:srgbClr val="0563C1"/>
                </a:solidFill>
              </a:rPr>
              <a:t>a chain of value-creating activities</a:t>
            </a:r>
            <a:r>
              <a:rPr lang="de-DE" sz="2400"/>
              <a:t>.</a:t>
            </a:r>
          </a:p>
          <a:p>
            <a:pPr lvl="0">
              <a:buNone/>
            </a:pPr>
            <a:r>
              <a:rPr lang="de-DE" sz="2400"/>
              <a:t>    Goal of these activities is to create value that exceeds the total cost of providing the product or service, thus generating a profit margin. </a:t>
            </a:r>
          </a:p>
          <a:p>
            <a:pPr lvl="0">
              <a:buNone/>
            </a:pPr>
            <a:r>
              <a:rPr lang="de-DE" sz="2400"/>
              <a:t>    Porter analyses the chain components so as to find strengths and weaknesses:</a:t>
            </a:r>
          </a:p>
          <a:p>
            <a:pPr lvl="0">
              <a:buNone/>
            </a:pPr>
            <a:r>
              <a:rPr lang="de-DE" sz="2400"/>
              <a:t>    Strengths should built up</a:t>
            </a:r>
          </a:p>
          <a:p>
            <a:pPr lvl="0">
              <a:buNone/>
            </a:pPr>
            <a:r>
              <a:rPr lang="de-DE" sz="2400"/>
              <a:t>	Weaknesses corrected</a:t>
            </a:r>
          </a:p>
          <a:p>
            <a:pPr lvl="0">
              <a:buNone/>
            </a:pPr>
            <a:r>
              <a:rPr lang="de-DE" sz="2400"/>
              <a:t>    These actions provide the competitive advantage.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name="Slide7">
    <p:spTree>
      <p:nvGrpSpPr>
        <p:cNvPr id="1" name=""/>
        <p:cNvGrpSpPr/>
        <p:nvPr/>
      </p:nvGrpSpPr>
      <p:grpSpPr>
        <a:xfrm>
          <a:off x="0" y="0"/>
          <a:ext cx="0" cy="0"/>
          <a:chOff x="0" y="0"/>
          <a:chExt cx="0" cy="0"/>
        </a:xfrm>
      </p:grpSpPr>
      <p:pic>
        <p:nvPicPr>
          <p:cNvPr id="2" name="Picture 2" descr="H:\Dokumente und Einstellungen\Japaninfo\Favoriten\Eigene Dateien\Eigene Bilder\fabio.jpg"/>
          <p:cNvPicPr>
            <a:picLocks noChangeAspect="1"/>
          </p:cNvPicPr>
          <p:nvPr/>
        </p:nvPicPr>
        <p:blipFill>
          <a:blip r:embed="rId3"/>
          <a:srcRect/>
          <a:stretch>
            <a:fillRect/>
          </a:stretch>
        </p:blipFill>
        <p:spPr>
          <a:xfrm rot="16200004">
            <a:off x="2805218" y="-685083"/>
            <a:ext cx="6336298" cy="8470169"/>
          </a:xfrm>
          <a:prstGeom prst="rect">
            <a:avLst/>
          </a:prstGeom>
          <a:noFill/>
          <a:ln cap="flat">
            <a:noFill/>
          </a:ln>
        </p:spPr>
      </p:pic>
      <p:sp>
        <p:nvSpPr>
          <p:cNvPr id="3" name="Textfeld 2"/>
          <p:cNvSpPr txBox="1"/>
          <p:nvPr/>
        </p:nvSpPr>
        <p:spPr>
          <a:xfrm>
            <a:off x="5167301" y="381844"/>
            <a:ext cx="5214969" cy="369335"/>
          </a:xfrm>
          <a:prstGeom prst="rect">
            <a:avLst/>
          </a:prstGeom>
          <a:solidFill>
            <a:srgbClr val="FFFFFF"/>
          </a:solid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800" b="0" i="0" u="none" strike="noStrike" kern="1200" cap="none" spc="0" baseline="0">
                <a:solidFill>
                  <a:srgbClr val="000000"/>
                </a:solidFill>
                <a:uFillTx/>
                <a:latin typeface="Calibri"/>
              </a:rPr>
              <a:t>Procentual part of the World GDP</a:t>
            </a:r>
          </a:p>
        </p:txBody>
      </p:sp>
      <p:sp>
        <p:nvSpPr>
          <p:cNvPr id="4" name="Textfeld 3"/>
          <p:cNvSpPr txBox="1"/>
          <p:nvPr/>
        </p:nvSpPr>
        <p:spPr>
          <a:xfrm>
            <a:off x="1738283" y="6429393"/>
            <a:ext cx="8643996" cy="307777"/>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400" b="0" i="1" u="none" strike="noStrike" kern="1200" cap="none" spc="0" baseline="0">
                <a:solidFill>
                  <a:srgbClr val="000000"/>
                </a:solidFill>
                <a:uFillTx/>
                <a:latin typeface="Calibri"/>
              </a:rPr>
              <a:t>Globalization WS-2013-2014                       2-1                                Botskor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name="Slide25">
    <p:spTree>
      <p:nvGrpSpPr>
        <p:cNvPr id="1" name=""/>
        <p:cNvGrpSpPr/>
        <p:nvPr/>
      </p:nvGrpSpPr>
      <p:grpSpPr>
        <a:xfrm>
          <a:off x="0" y="0"/>
          <a:ext cx="0" cy="0"/>
          <a:chOff x="0" y="0"/>
          <a:chExt cx="0" cy="0"/>
        </a:xfrm>
      </p:grpSpPr>
      <p:sp>
        <p:nvSpPr>
          <p:cNvPr id="2" name="Rectangle 2"/>
          <p:cNvSpPr txBox="1">
            <a:spLocks noGrp="1"/>
          </p:cNvSpPr>
          <p:nvPr>
            <p:ph type="title"/>
          </p:nvPr>
        </p:nvSpPr>
        <p:spPr/>
        <p:txBody>
          <a:bodyPr/>
          <a:lstStyle/>
          <a:p>
            <a:pPr lvl="0"/>
            <a:r>
              <a:rPr lang="de-DE"/>
              <a:t>What is a </a:t>
            </a:r>
            <a:r>
              <a:rPr lang="de-DE">
                <a:solidFill>
                  <a:srgbClr val="0563C1"/>
                </a:solidFill>
              </a:rPr>
              <a:t>„value“ </a:t>
            </a:r>
            <a:r>
              <a:rPr lang="de-DE"/>
              <a:t>2.</a:t>
            </a:r>
          </a:p>
        </p:txBody>
      </p:sp>
      <p:sp>
        <p:nvSpPr>
          <p:cNvPr id="3" name="Rectangle 3"/>
          <p:cNvSpPr txBox="1">
            <a:spLocks noGrp="1"/>
          </p:cNvSpPr>
          <p:nvPr>
            <p:ph idx="1"/>
          </p:nvPr>
        </p:nvSpPr>
        <p:spPr/>
        <p:txBody>
          <a:bodyPr/>
          <a:lstStyle/>
          <a:p>
            <a:pPr lvl="0">
              <a:buNone/>
            </a:pPr>
            <a:r>
              <a:rPr lang="de-DE"/>
              <a:t>   </a:t>
            </a:r>
            <a:r>
              <a:rPr lang="de-DE" sz="2400"/>
              <a:t>Value is, according to Porter, a wider concept than just a sum of different costs.</a:t>
            </a:r>
          </a:p>
          <a:p>
            <a:pPr lvl="0">
              <a:buNone/>
            </a:pPr>
            <a:endParaRPr lang="de-DE" sz="2400"/>
          </a:p>
          <a:p>
            <a:pPr lvl="0">
              <a:buNone/>
            </a:pPr>
            <a:r>
              <a:rPr lang="de-DE" sz="2400"/>
              <a:t>   What (with which know-how) is being offered to the customer under what (time factor!) circumstances is what determines the real „value“. The organisation is part of the value of a product. The total system behind it, not just the product, contributes to the value.  </a:t>
            </a:r>
          </a:p>
          <a:p>
            <a:pPr lvl="0">
              <a:buNone/>
            </a:pPr>
            <a:endParaRPr lang="de-DE" sz="2400"/>
          </a:p>
          <a:p>
            <a:pPr lvl="0">
              <a:buNone/>
            </a:pPr>
            <a:r>
              <a:rPr lang="de-DE" sz="2400"/>
              <a:t>   diamonds, unpleasant waiters, antibiotics, fashion, heroin, etc</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name="Slide4">
    <p:spTree>
      <p:nvGrpSpPr>
        <p:cNvPr id="1" name=""/>
        <p:cNvGrpSpPr/>
        <p:nvPr/>
      </p:nvGrpSpPr>
      <p:grpSpPr>
        <a:xfrm>
          <a:off x="0" y="0"/>
          <a:ext cx="0" cy="0"/>
          <a:chOff x="0" y="0"/>
          <a:chExt cx="0" cy="0"/>
        </a:xfrm>
      </p:grpSpPr>
      <p:sp>
        <p:nvSpPr>
          <p:cNvPr id="2" name="Textfeld 7"/>
          <p:cNvSpPr txBox="1"/>
          <p:nvPr/>
        </p:nvSpPr>
        <p:spPr>
          <a:xfrm>
            <a:off x="4293702" y="715618"/>
            <a:ext cx="4956313" cy="523219"/>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2800" b="0" i="0" u="none" strike="noStrike" kern="1200" cap="none" spc="0" baseline="0">
                <a:solidFill>
                  <a:srgbClr val="000000"/>
                </a:solidFill>
                <a:uFillTx/>
                <a:latin typeface="Calibri"/>
              </a:rPr>
              <a:t>Industrialized Economies</a:t>
            </a:r>
          </a:p>
        </p:txBody>
      </p:sp>
      <p:sp>
        <p:nvSpPr>
          <p:cNvPr id="3" name="Textfeld 9"/>
          <p:cNvSpPr txBox="1"/>
          <p:nvPr/>
        </p:nvSpPr>
        <p:spPr>
          <a:xfrm>
            <a:off x="3922638" y="1643268"/>
            <a:ext cx="5897221" cy="584777"/>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3200" b="0" i="0" u="none" strike="noStrike" kern="1200" cap="none" spc="0" baseline="0">
                <a:solidFill>
                  <a:srgbClr val="000000"/>
                </a:solidFill>
                <a:uFillTx/>
                <a:latin typeface="Calibri"/>
              </a:rPr>
              <a:t>Emerging Economies</a:t>
            </a:r>
          </a:p>
        </p:txBody>
      </p:sp>
      <p:sp>
        <p:nvSpPr>
          <p:cNvPr id="4" name="Textfeld 10"/>
          <p:cNvSpPr txBox="1"/>
          <p:nvPr/>
        </p:nvSpPr>
        <p:spPr>
          <a:xfrm>
            <a:off x="4704523" y="2902223"/>
            <a:ext cx="5526158" cy="646334"/>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3600" b="0" i="0" u="none" strike="noStrike" kern="1200" cap="none" spc="0" baseline="0">
                <a:solidFill>
                  <a:srgbClr val="000000"/>
                </a:solidFill>
                <a:uFillTx/>
                <a:latin typeface="Calibri"/>
              </a:rPr>
              <a:t>Developing Economies</a:t>
            </a:r>
          </a:p>
        </p:txBody>
      </p:sp>
      <p:sp>
        <p:nvSpPr>
          <p:cNvPr id="5" name="Textfeld 11"/>
          <p:cNvSpPr txBox="1"/>
          <p:nvPr/>
        </p:nvSpPr>
        <p:spPr>
          <a:xfrm>
            <a:off x="2040831" y="4426226"/>
            <a:ext cx="6361041" cy="707882"/>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4000" b="0" i="0" u="none" strike="noStrike" kern="1200" cap="none" spc="0" baseline="0">
                <a:solidFill>
                  <a:srgbClr val="000000"/>
                </a:solidFill>
                <a:uFillTx/>
                <a:latin typeface="Calibri"/>
              </a:rPr>
              <a:t>Underdeveloped Economies</a:t>
            </a:r>
          </a:p>
        </p:txBody>
      </p:sp>
      <p:cxnSp>
        <p:nvCxnSpPr>
          <p:cNvPr id="6" name="Gerade Verbindung mit Pfeil 13"/>
          <p:cNvCxnSpPr/>
          <p:nvPr/>
        </p:nvCxnSpPr>
        <p:spPr>
          <a:xfrm flipV="1">
            <a:off x="808384" y="977228"/>
            <a:ext cx="39758" cy="4760961"/>
          </a:xfrm>
          <a:prstGeom prst="straightConnector1">
            <a:avLst/>
          </a:prstGeom>
          <a:noFill/>
          <a:ln w="76196" cap="flat">
            <a:solidFill>
              <a:srgbClr val="FF0000"/>
            </a:solidFill>
            <a:prstDash val="solid"/>
            <a:miter/>
            <a:tailEnd type="arrow"/>
          </a:ln>
        </p:spPr>
      </p:cxnSp>
      <p:sp>
        <p:nvSpPr>
          <p:cNvPr id="7" name="Textfeld 14"/>
          <p:cNvSpPr txBox="1"/>
          <p:nvPr/>
        </p:nvSpPr>
        <p:spPr>
          <a:xfrm>
            <a:off x="1404728" y="609603"/>
            <a:ext cx="1444486"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800" b="0" i="0" u="none" strike="noStrike" kern="1200" cap="none" spc="0" baseline="0">
                <a:solidFill>
                  <a:srgbClr val="000000"/>
                </a:solidFill>
                <a:uFillTx/>
                <a:latin typeface="Calibri"/>
              </a:rPr>
              <a:t>Rich</a:t>
            </a:r>
          </a:p>
        </p:txBody>
      </p:sp>
      <p:sp>
        <p:nvSpPr>
          <p:cNvPr id="8" name="Textfeld 15"/>
          <p:cNvSpPr txBox="1"/>
          <p:nvPr/>
        </p:nvSpPr>
        <p:spPr>
          <a:xfrm>
            <a:off x="1179438" y="5539407"/>
            <a:ext cx="1351720"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800" b="0" i="0" u="none" strike="noStrike" kern="1200" cap="none" spc="0" baseline="0">
                <a:solidFill>
                  <a:srgbClr val="000000"/>
                </a:solidFill>
                <a:uFillTx/>
                <a:latin typeface="Calibri"/>
              </a:rPr>
              <a:t>Poor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name="Slide6">
    <p:spTree>
      <p:nvGrpSpPr>
        <p:cNvPr id="1" name=""/>
        <p:cNvGrpSpPr/>
        <p:nvPr/>
      </p:nvGrpSpPr>
      <p:grpSpPr>
        <a:xfrm>
          <a:off x="0" y="0"/>
          <a:ext cx="0" cy="0"/>
          <a:chOff x="0" y="0"/>
          <a:chExt cx="0" cy="0"/>
        </a:xfrm>
      </p:grpSpPr>
      <p:sp>
        <p:nvSpPr>
          <p:cNvPr id="2" name="Titel 1"/>
          <p:cNvSpPr txBox="1">
            <a:spLocks noGrp="1"/>
          </p:cNvSpPr>
          <p:nvPr>
            <p:ph type="title"/>
          </p:nvPr>
        </p:nvSpPr>
        <p:spPr>
          <a:xfrm>
            <a:off x="1981203" y="274640"/>
            <a:ext cx="8115327" cy="654033"/>
          </a:xfrm>
        </p:spPr>
        <p:txBody>
          <a:bodyPr/>
          <a:lstStyle/>
          <a:p>
            <a:pPr lvl="0">
              <a:buSzPct val="100000"/>
              <a:buFont typeface="Arial" pitchFamily="34"/>
              <a:buChar char="•"/>
            </a:pPr>
            <a:r>
              <a:rPr lang="de-DE" sz="4000"/>
              <a:t>Calculate poverty</a:t>
            </a:r>
          </a:p>
        </p:txBody>
      </p:sp>
      <p:pic>
        <p:nvPicPr>
          <p:cNvPr id="3" name="Picture 2" descr="H:\Dokumente und Einstellungen\Japaninfo\Favoriten\Eigene Dateien\Eigene Bilder\gini2.jpg"/>
          <p:cNvPicPr>
            <a:picLocks noChangeAspect="1"/>
          </p:cNvPicPr>
          <p:nvPr/>
        </p:nvPicPr>
        <p:blipFill>
          <a:blip r:embed="rId2"/>
          <a:srcRect/>
          <a:stretch>
            <a:fillRect/>
          </a:stretch>
        </p:blipFill>
        <p:spPr>
          <a:xfrm>
            <a:off x="2095475" y="1071548"/>
            <a:ext cx="7429554" cy="5429286"/>
          </a:xfrm>
          <a:prstGeom prst="rect">
            <a:avLst/>
          </a:prstGeom>
          <a:noFill/>
          <a:ln cap="flat">
            <a:noFill/>
          </a:ln>
        </p:spPr>
      </p:pic>
      <p:sp>
        <p:nvSpPr>
          <p:cNvPr id="4" name="Textfeld 3"/>
          <p:cNvSpPr txBox="1"/>
          <p:nvPr/>
        </p:nvSpPr>
        <p:spPr>
          <a:xfrm>
            <a:off x="1738283" y="6429393"/>
            <a:ext cx="8643996" cy="307777"/>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400" b="0" i="1" u="none" strike="noStrike" kern="1200" cap="none" spc="0" baseline="0">
                <a:solidFill>
                  <a:srgbClr val="000000"/>
                </a:solidFill>
                <a:uFillTx/>
                <a:latin typeface="Calibri"/>
              </a:rPr>
              <a:t>Globalization WS-2013-2014                       7-14                             Botskor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name="Slide8">
    <p:spTree>
      <p:nvGrpSpPr>
        <p:cNvPr id="1" name=""/>
        <p:cNvGrpSpPr/>
        <p:nvPr/>
      </p:nvGrpSpPr>
      <p:grpSpPr>
        <a:xfrm>
          <a:off x="0" y="0"/>
          <a:ext cx="0" cy="0"/>
          <a:chOff x="0" y="0"/>
          <a:chExt cx="0" cy="0"/>
        </a:xfrm>
      </p:grpSpPr>
      <p:sp>
        <p:nvSpPr>
          <p:cNvPr id="2" name="Titel 1"/>
          <p:cNvSpPr txBox="1">
            <a:spLocks noGrp="1"/>
          </p:cNvSpPr>
          <p:nvPr>
            <p:ph type="title"/>
          </p:nvPr>
        </p:nvSpPr>
        <p:spPr>
          <a:xfrm>
            <a:off x="1981203" y="274640"/>
            <a:ext cx="8229600" cy="368283"/>
          </a:xfrm>
        </p:spPr>
        <p:txBody>
          <a:bodyPr>
            <a:normAutofit fontScale="90000"/>
          </a:bodyPr>
          <a:lstStyle/>
          <a:p>
            <a:pPr lvl="0"/>
            <a:r>
              <a:rPr lang="de-DE" sz="3200"/>
              <a:t>Gini Coefficient </a:t>
            </a:r>
          </a:p>
        </p:txBody>
      </p:sp>
      <p:pic>
        <p:nvPicPr>
          <p:cNvPr id="3" name="Picture 2" descr="H:\Dokumente und Einstellungen\Japaninfo\Favoriten\Eigene Dateien\Eigene Bilder\800px-Gini_Coefficient_World_CIA_Report_2009.svg.png"/>
          <p:cNvPicPr>
            <a:picLocks noChangeAspect="1"/>
          </p:cNvPicPr>
          <p:nvPr/>
        </p:nvPicPr>
        <p:blipFill>
          <a:blip r:embed="rId2"/>
          <a:srcRect/>
          <a:stretch>
            <a:fillRect/>
          </a:stretch>
        </p:blipFill>
        <p:spPr>
          <a:xfrm>
            <a:off x="1524003" y="928646"/>
            <a:ext cx="9001152" cy="5929353"/>
          </a:xfrm>
          <a:prstGeom prst="rect">
            <a:avLst/>
          </a:prstGeom>
          <a:noFill/>
          <a:ln cap="flat">
            <a:noFill/>
          </a:ln>
        </p:spPr>
      </p:pic>
      <p:sp>
        <p:nvSpPr>
          <p:cNvPr id="4" name="Textfeld 3"/>
          <p:cNvSpPr txBox="1"/>
          <p:nvPr/>
        </p:nvSpPr>
        <p:spPr>
          <a:xfrm>
            <a:off x="1738283" y="6429393"/>
            <a:ext cx="8643996" cy="307777"/>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400" b="0" i="1" u="none" strike="noStrike" kern="1200" cap="none" spc="0" baseline="0">
                <a:solidFill>
                  <a:srgbClr val="000000"/>
                </a:solidFill>
                <a:uFillTx/>
                <a:latin typeface="Calibri"/>
              </a:rPr>
              <a:t>Globalization WS-2013-2014                       7-15                            Botskor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name="Slide9">
    <p:spTree>
      <p:nvGrpSpPr>
        <p:cNvPr id="1" name=""/>
        <p:cNvGrpSpPr/>
        <p:nvPr/>
      </p:nvGrpSpPr>
      <p:grpSpPr>
        <a:xfrm>
          <a:off x="0" y="0"/>
          <a:ext cx="0" cy="0"/>
          <a:chOff x="0" y="0"/>
          <a:chExt cx="0" cy="0"/>
        </a:xfrm>
      </p:grpSpPr>
      <p:sp>
        <p:nvSpPr>
          <p:cNvPr id="2" name="Rectangle 2"/>
          <p:cNvSpPr txBox="1">
            <a:spLocks noGrp="1"/>
          </p:cNvSpPr>
          <p:nvPr>
            <p:ph type="title"/>
          </p:nvPr>
        </p:nvSpPr>
        <p:spPr>
          <a:xfrm>
            <a:off x="1981203" y="274640"/>
            <a:ext cx="8229600" cy="939783"/>
          </a:xfrm>
        </p:spPr>
        <p:txBody>
          <a:bodyPr/>
          <a:lstStyle/>
          <a:p>
            <a:pPr lvl="0"/>
            <a:r>
              <a:rPr lang="de-DE" sz="2900">
                <a:solidFill>
                  <a:srgbClr val="FF0000"/>
                </a:solidFill>
              </a:rPr>
              <a:t>Old</a:t>
            </a:r>
            <a:r>
              <a:rPr lang="de-DE" sz="2900"/>
              <a:t> paradigm: </a:t>
            </a:r>
            <a:br>
              <a:rPr lang="de-DE" sz="2900"/>
            </a:br>
            <a:r>
              <a:rPr lang="de-DE" sz="2900">
                <a:solidFill>
                  <a:srgbClr val="FF0000"/>
                </a:solidFill>
              </a:rPr>
              <a:t>Better</a:t>
            </a:r>
            <a:r>
              <a:rPr lang="de-DE" sz="2900"/>
              <a:t> living standards = </a:t>
            </a:r>
            <a:r>
              <a:rPr lang="de-DE" sz="2900">
                <a:solidFill>
                  <a:srgbClr val="FF0000"/>
                </a:solidFill>
              </a:rPr>
              <a:t>more</a:t>
            </a:r>
            <a:r>
              <a:rPr lang="de-DE" sz="2900"/>
              <a:t> babies</a:t>
            </a:r>
          </a:p>
        </p:txBody>
      </p:sp>
      <p:pic>
        <p:nvPicPr>
          <p:cNvPr id="3" name="Picture 9" descr="http://www.istockphoto.com/file_thumbview_approve/10067436/2/istockphoto_10067436-diversity-multiracial-group-of-babies-and-toddlers.jpg"/>
          <p:cNvPicPr>
            <a:picLocks noChangeAspect="1"/>
          </p:cNvPicPr>
          <p:nvPr/>
        </p:nvPicPr>
        <p:blipFill>
          <a:blip r:embed="rId2"/>
          <a:srcRect/>
          <a:stretch>
            <a:fillRect/>
          </a:stretch>
        </p:blipFill>
        <p:spPr>
          <a:xfrm>
            <a:off x="2738417" y="2000240"/>
            <a:ext cx="3619496" cy="971550"/>
          </a:xfrm>
          <a:prstGeom prst="rect">
            <a:avLst/>
          </a:prstGeom>
          <a:noFill/>
          <a:ln cap="flat">
            <a:noFill/>
          </a:ln>
        </p:spPr>
      </p:pic>
      <p:pic>
        <p:nvPicPr>
          <p:cNvPr id="4" name="Picture 10" descr="http://www.istockphoto.com/file_thumbview_approve/10067436/2/istockphoto_10067436-diversity-multiracial-group-of-babies-and-toddlers.jpg"/>
          <p:cNvPicPr>
            <a:picLocks noChangeAspect="1"/>
          </p:cNvPicPr>
          <p:nvPr/>
        </p:nvPicPr>
        <p:blipFill>
          <a:blip r:embed="rId2"/>
          <a:srcRect/>
          <a:stretch>
            <a:fillRect/>
          </a:stretch>
        </p:blipFill>
        <p:spPr>
          <a:xfrm>
            <a:off x="6381753" y="2071673"/>
            <a:ext cx="3619496" cy="900107"/>
          </a:xfrm>
          <a:prstGeom prst="rect">
            <a:avLst/>
          </a:prstGeom>
          <a:noFill/>
          <a:ln cap="flat">
            <a:noFill/>
          </a:ln>
        </p:spPr>
      </p:pic>
      <p:pic>
        <p:nvPicPr>
          <p:cNvPr id="5" name="Picture 13" descr="http://michelle2005.files.wordpress.com/2009/03/multiracial-people-irfan-resized.jpg"/>
          <p:cNvPicPr>
            <a:picLocks noChangeAspect="1"/>
          </p:cNvPicPr>
          <p:nvPr/>
        </p:nvPicPr>
        <p:blipFill>
          <a:blip r:embed="rId3"/>
          <a:srcRect/>
          <a:stretch>
            <a:fillRect/>
          </a:stretch>
        </p:blipFill>
        <p:spPr>
          <a:xfrm>
            <a:off x="2809850" y="3000375"/>
            <a:ext cx="6500853" cy="3557582"/>
          </a:xfrm>
          <a:prstGeom prst="rect">
            <a:avLst/>
          </a:prstGeom>
          <a:noFill/>
          <a:ln cap="flat">
            <a:noFill/>
          </a:ln>
        </p:spPr>
      </p:pic>
      <p:pic>
        <p:nvPicPr>
          <p:cNvPr id="6" name="Picture 10" descr="http://www.istockphoto.com/file_thumbview_approve/10067436/2/istockphoto_10067436-diversity-multiracial-group-of-babies-and-toddlers.jpg"/>
          <p:cNvPicPr>
            <a:picLocks noChangeAspect="1"/>
          </p:cNvPicPr>
          <p:nvPr/>
        </p:nvPicPr>
        <p:blipFill>
          <a:blip r:embed="rId2"/>
          <a:srcRect/>
          <a:stretch>
            <a:fillRect/>
          </a:stretch>
        </p:blipFill>
        <p:spPr>
          <a:xfrm>
            <a:off x="4595801" y="1142981"/>
            <a:ext cx="3619496" cy="971550"/>
          </a:xfrm>
          <a:prstGeom prst="rect">
            <a:avLst/>
          </a:prstGeom>
          <a:noFill/>
          <a:ln cap="flat">
            <a:noFill/>
          </a:ln>
        </p:spPr>
      </p:pic>
      <p:sp>
        <p:nvSpPr>
          <p:cNvPr id="7" name="Textfeld 6"/>
          <p:cNvSpPr txBox="1"/>
          <p:nvPr/>
        </p:nvSpPr>
        <p:spPr>
          <a:xfrm>
            <a:off x="1738283" y="6429393"/>
            <a:ext cx="8643996" cy="307777"/>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400" b="0" i="1" u="none" strike="noStrike" kern="1200" cap="none" spc="0" baseline="0">
                <a:solidFill>
                  <a:srgbClr val="000000"/>
                </a:solidFill>
                <a:uFillTx/>
                <a:latin typeface="Calibri"/>
              </a:rPr>
              <a:t>Globalization WS-2013-2014                       3-10                               Botskor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name="Slide10">
    <p:spTree>
      <p:nvGrpSpPr>
        <p:cNvPr id="1" name=""/>
        <p:cNvGrpSpPr/>
        <p:nvPr/>
      </p:nvGrpSpPr>
      <p:grpSpPr>
        <a:xfrm>
          <a:off x="0" y="0"/>
          <a:ext cx="0" cy="0"/>
          <a:chOff x="0" y="0"/>
          <a:chExt cx="0" cy="0"/>
        </a:xfrm>
      </p:grpSpPr>
      <p:sp>
        <p:nvSpPr>
          <p:cNvPr id="2" name="Rectangle 2"/>
          <p:cNvSpPr txBox="1">
            <a:spLocks noGrp="1"/>
          </p:cNvSpPr>
          <p:nvPr>
            <p:ph type="title"/>
          </p:nvPr>
        </p:nvSpPr>
        <p:spPr>
          <a:xfrm>
            <a:off x="1981203" y="214289"/>
            <a:ext cx="8229600" cy="1071567"/>
          </a:xfrm>
        </p:spPr>
        <p:txBody>
          <a:bodyPr/>
          <a:lstStyle/>
          <a:p>
            <a:pPr lvl="0"/>
            <a:r>
              <a:rPr lang="de-DE" sz="3200">
                <a:solidFill>
                  <a:srgbClr val="FF0000"/>
                </a:solidFill>
              </a:rPr>
              <a:t>Postmodern</a:t>
            </a:r>
            <a:r>
              <a:rPr lang="de-DE" sz="3200"/>
              <a:t> paradigm: </a:t>
            </a:r>
            <a:br>
              <a:rPr lang="de-DE" sz="3200"/>
            </a:br>
            <a:r>
              <a:rPr lang="de-DE" sz="3200">
                <a:solidFill>
                  <a:srgbClr val="FF0000"/>
                </a:solidFill>
              </a:rPr>
              <a:t>Even better</a:t>
            </a:r>
            <a:r>
              <a:rPr lang="de-DE" sz="3200"/>
              <a:t> living standards = </a:t>
            </a:r>
            <a:r>
              <a:rPr lang="de-DE" sz="3200">
                <a:solidFill>
                  <a:srgbClr val="FF0000"/>
                </a:solidFill>
              </a:rPr>
              <a:t>less </a:t>
            </a:r>
            <a:r>
              <a:rPr lang="de-DE" sz="3200"/>
              <a:t>babies</a:t>
            </a:r>
          </a:p>
        </p:txBody>
      </p:sp>
      <p:pic>
        <p:nvPicPr>
          <p:cNvPr id="3" name="Picture 10" descr="http://www.istockphoto.com/file_thumbview_approve/10067436/2/istockphoto_10067436-diversity-multiracial-group-of-babies-and-toddlers.jpg"/>
          <p:cNvPicPr>
            <a:picLocks noChangeAspect="1"/>
          </p:cNvPicPr>
          <p:nvPr/>
        </p:nvPicPr>
        <p:blipFill>
          <a:blip r:embed="rId2"/>
          <a:srcRect/>
          <a:stretch>
            <a:fillRect/>
          </a:stretch>
        </p:blipFill>
        <p:spPr>
          <a:xfrm>
            <a:off x="4310051" y="1643048"/>
            <a:ext cx="3619496" cy="971550"/>
          </a:xfrm>
          <a:prstGeom prst="rect">
            <a:avLst/>
          </a:prstGeom>
          <a:noFill/>
          <a:ln cap="flat">
            <a:noFill/>
          </a:ln>
        </p:spPr>
      </p:pic>
      <p:pic>
        <p:nvPicPr>
          <p:cNvPr id="4" name="Picture 13" descr="http://michelle2005.files.wordpress.com/2009/03/multiracial-people-irfan-resized.jpg"/>
          <p:cNvPicPr>
            <a:picLocks noChangeAspect="1"/>
          </p:cNvPicPr>
          <p:nvPr/>
        </p:nvPicPr>
        <p:blipFill>
          <a:blip r:embed="rId3"/>
          <a:srcRect/>
          <a:stretch>
            <a:fillRect/>
          </a:stretch>
        </p:blipFill>
        <p:spPr>
          <a:xfrm>
            <a:off x="2855918" y="2708279"/>
            <a:ext cx="6480179" cy="3771899"/>
          </a:xfrm>
          <a:prstGeom prst="rect">
            <a:avLst/>
          </a:prstGeom>
          <a:noFill/>
          <a:ln cap="flat">
            <a:noFill/>
          </a:ln>
        </p:spPr>
      </p:pic>
      <p:sp>
        <p:nvSpPr>
          <p:cNvPr id="5" name="Textfeld 4"/>
          <p:cNvSpPr txBox="1"/>
          <p:nvPr/>
        </p:nvSpPr>
        <p:spPr>
          <a:xfrm>
            <a:off x="1738283" y="6429393"/>
            <a:ext cx="8643996" cy="307777"/>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400" b="0" i="1" u="none" strike="noStrike" kern="1200" cap="none" spc="0" baseline="0">
                <a:solidFill>
                  <a:srgbClr val="000000"/>
                </a:solidFill>
                <a:uFillTx/>
                <a:latin typeface="Calibri"/>
              </a:rPr>
              <a:t>Globalization WS-2013-2014                       3-11                               Botskor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name="Slide13">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p>
            <a:pPr lvl="0"/>
            <a:r>
              <a:rPr lang="de-DE"/>
              <a:t>World Population</a:t>
            </a:r>
          </a:p>
        </p:txBody>
      </p:sp>
      <p:pic>
        <p:nvPicPr>
          <p:cNvPr id="3" name="Picture 2" descr="H:\Dokumente und Einstellungen\Japaninfo\Favoriten\Eigene Dateien\Eigene Bilder\676px-World_population_(UN).svg.png"/>
          <p:cNvPicPr>
            <a:picLocks noChangeAspect="1"/>
          </p:cNvPicPr>
          <p:nvPr/>
        </p:nvPicPr>
        <p:blipFill>
          <a:blip r:embed="rId2"/>
          <a:srcRect/>
          <a:stretch>
            <a:fillRect/>
          </a:stretch>
        </p:blipFill>
        <p:spPr>
          <a:xfrm>
            <a:off x="2166908" y="1142981"/>
            <a:ext cx="7500987" cy="5326151"/>
          </a:xfrm>
          <a:prstGeom prst="rect">
            <a:avLst/>
          </a:prstGeom>
          <a:noFill/>
          <a:ln cap="flat">
            <a:noFill/>
          </a:ln>
        </p:spPr>
      </p:pic>
      <p:sp>
        <p:nvSpPr>
          <p:cNvPr id="4" name="Textfeld 4"/>
          <p:cNvSpPr txBox="1"/>
          <p:nvPr/>
        </p:nvSpPr>
        <p:spPr>
          <a:xfrm>
            <a:off x="1952591" y="6500835"/>
            <a:ext cx="328615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800" b="0" i="0" u="none" strike="noStrike" kern="1200" cap="none" spc="0" baseline="0">
                <a:solidFill>
                  <a:srgbClr val="000000"/>
                </a:solidFill>
                <a:uFillTx/>
                <a:latin typeface="Calibri"/>
              </a:rPr>
              <a:t>United Nations Projection</a:t>
            </a:r>
          </a:p>
        </p:txBody>
      </p:sp>
      <p:sp>
        <p:nvSpPr>
          <p:cNvPr id="5" name="Textfeld 5"/>
          <p:cNvSpPr txBox="1"/>
          <p:nvPr/>
        </p:nvSpPr>
        <p:spPr>
          <a:xfrm>
            <a:off x="1738283" y="6429393"/>
            <a:ext cx="8643996" cy="307777"/>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400" b="0" i="1" u="none" strike="noStrike" kern="1200" cap="none" spc="0" baseline="0">
                <a:solidFill>
                  <a:srgbClr val="000000"/>
                </a:solidFill>
                <a:uFillTx/>
                <a:latin typeface="Calibri"/>
              </a:rPr>
              <a:t>Globalization WS-2013-2014                       4-8                                Botskor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name="Slide11">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p>
            <a:pPr lvl="0"/>
            <a:r>
              <a:rPr lang="de-DE"/>
              <a:t>Demographic Transition </a:t>
            </a:r>
          </a:p>
        </p:txBody>
      </p:sp>
      <p:sp>
        <p:nvSpPr>
          <p:cNvPr id="3" name="Inhaltsplatzhalter 2"/>
          <p:cNvSpPr txBox="1">
            <a:spLocks noGrp="1"/>
          </p:cNvSpPr>
          <p:nvPr>
            <p:ph idx="1"/>
          </p:nvPr>
        </p:nvSpPr>
        <p:spPr>
          <a:xfrm>
            <a:off x="1881158" y="1357298"/>
            <a:ext cx="8229600" cy="5000661"/>
          </a:xfrm>
        </p:spPr>
        <p:txBody>
          <a:bodyPr/>
          <a:lstStyle/>
          <a:p>
            <a:endParaRPr lang="de-DE"/>
          </a:p>
        </p:txBody>
      </p:sp>
      <p:pic>
        <p:nvPicPr>
          <p:cNvPr id="4" name="Picture 2" descr="H:\Dokumente und Einstellungen\Japaninfo\Favoriten\Eigene Dateien\Eigene Bilder\800px-DTM_Pyramids.svg.png"/>
          <p:cNvPicPr>
            <a:picLocks noChangeAspect="1"/>
          </p:cNvPicPr>
          <p:nvPr/>
        </p:nvPicPr>
        <p:blipFill>
          <a:blip r:embed="rId2"/>
          <a:srcRect/>
          <a:stretch>
            <a:fillRect/>
          </a:stretch>
        </p:blipFill>
        <p:spPr>
          <a:xfrm>
            <a:off x="1524003" y="2714615"/>
            <a:ext cx="8843226" cy="2398727"/>
          </a:xfrm>
          <a:prstGeom prst="rect">
            <a:avLst/>
          </a:prstGeom>
          <a:noFill/>
          <a:ln cap="flat">
            <a:noFill/>
          </a:ln>
        </p:spPr>
      </p:pic>
      <p:sp>
        <p:nvSpPr>
          <p:cNvPr id="5" name="Textfeld 4"/>
          <p:cNvSpPr txBox="1"/>
          <p:nvPr/>
        </p:nvSpPr>
        <p:spPr>
          <a:xfrm>
            <a:off x="1952591" y="5214951"/>
            <a:ext cx="8072496"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800" b="0" i="0" u="none" strike="noStrike" kern="1200" cap="none" spc="0" baseline="0">
                <a:solidFill>
                  <a:srgbClr val="000000"/>
                </a:solidFill>
                <a:uFillTx/>
                <a:latin typeface="Calibri"/>
              </a:rPr>
              <a:t>Chad                                   USA                                                                    </a:t>
            </a:r>
          </a:p>
        </p:txBody>
      </p:sp>
      <p:sp>
        <p:nvSpPr>
          <p:cNvPr id="6" name="Textfeld 5"/>
          <p:cNvSpPr txBox="1"/>
          <p:nvPr/>
        </p:nvSpPr>
        <p:spPr>
          <a:xfrm>
            <a:off x="1738283" y="6429393"/>
            <a:ext cx="8643996" cy="307777"/>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400" b="0" i="1" u="none" strike="noStrike" kern="1200" cap="none" spc="0" baseline="0">
                <a:solidFill>
                  <a:srgbClr val="000000"/>
                </a:solidFill>
                <a:uFillTx/>
                <a:latin typeface="Calibri"/>
              </a:rPr>
              <a:t>Globalization WS-2013-2014                       4-1                                Botskor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2">
    <p:spTree>
      <p:nvGrpSpPr>
        <p:cNvPr id="1" name=""/>
        <p:cNvGrpSpPr/>
        <p:nvPr/>
      </p:nvGrpSpPr>
      <p:grpSpPr>
        <a:xfrm>
          <a:off x="0" y="0"/>
          <a:ext cx="0" cy="0"/>
          <a:chOff x="0" y="0"/>
          <a:chExt cx="0" cy="0"/>
        </a:xfrm>
      </p:grpSpPr>
      <p:sp>
        <p:nvSpPr>
          <p:cNvPr id="2" name="Titel 1"/>
          <p:cNvSpPr txBox="1">
            <a:spLocks noGrp="1"/>
          </p:cNvSpPr>
          <p:nvPr>
            <p:ph type="title"/>
          </p:nvPr>
        </p:nvSpPr>
        <p:spPr>
          <a:xfrm>
            <a:off x="838203" y="362788"/>
            <a:ext cx="10515600" cy="1325559"/>
          </a:xfrm>
        </p:spPr>
        <p:txBody>
          <a:bodyPr/>
          <a:lstStyle/>
          <a:p>
            <a:pPr lvl="0"/>
            <a:r>
              <a:rPr lang="de-DE"/>
              <a:t>What is BRICS? Are they important ?</a:t>
            </a:r>
          </a:p>
        </p:txBody>
      </p:sp>
      <p:sp>
        <p:nvSpPr>
          <p:cNvPr id="3" name="Rechteck 3"/>
          <p:cNvSpPr/>
          <p:nvPr/>
        </p:nvSpPr>
        <p:spPr>
          <a:xfrm>
            <a:off x="838203" y="1263535"/>
            <a:ext cx="10515600" cy="5078313"/>
          </a:xfrm>
          <a:prstGeom prst="rect">
            <a:avLst/>
          </a:prstGeom>
          <a:noFill/>
          <a:ln cap="flat">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600" b="1" i="0" u="none" strike="noStrike" kern="1200" cap="none" spc="0" baseline="0" dirty="0">
                <a:solidFill>
                  <a:srgbClr val="000000"/>
                </a:solidFill>
                <a:uFillTx/>
                <a:latin typeface="Calibri"/>
              </a:rPr>
              <a:t>BRICS</a:t>
            </a:r>
            <a:r>
              <a:rPr lang="en-US" sz="3600" b="0" i="0" u="none" strike="noStrike" kern="1200" cap="none" spc="0" baseline="0" dirty="0">
                <a:solidFill>
                  <a:srgbClr val="000000"/>
                </a:solidFill>
                <a:uFillTx/>
                <a:latin typeface="Calibri"/>
              </a:rPr>
              <a:t> is the acronym for an association of five major emerging national economies;</a:t>
            </a:r>
            <a:r>
              <a:rPr lang="en-US" sz="3600" b="0" i="0" u="none" strike="noStrike" kern="1200" cap="none" spc="0" dirty="0">
                <a:solidFill>
                  <a:srgbClr val="000000"/>
                </a:solidFill>
                <a:uFillTx/>
                <a:latin typeface="Calibri"/>
              </a:rPr>
              <a:t> </a:t>
            </a:r>
            <a:r>
              <a:rPr lang="en-US" sz="3600" b="1" i="0" u="none" strike="noStrike" kern="1200" cap="none" spc="0" baseline="0" dirty="0">
                <a:solidFill>
                  <a:srgbClr val="C00000"/>
                </a:solidFill>
                <a:uFillTx/>
                <a:latin typeface="Calibri"/>
              </a:rPr>
              <a:t>B</a:t>
            </a:r>
            <a:r>
              <a:rPr lang="en-US" sz="3600" b="1" i="0" u="none" strike="noStrike" kern="1200" cap="none" spc="0" baseline="0" dirty="0">
                <a:solidFill>
                  <a:srgbClr val="000000"/>
                </a:solidFill>
                <a:uFillTx/>
                <a:latin typeface="Calibri"/>
              </a:rPr>
              <a:t>razil, </a:t>
            </a:r>
            <a:r>
              <a:rPr lang="en-US" sz="3600" b="1" i="0" u="none" strike="noStrike" kern="1200" cap="none" spc="0" baseline="0" dirty="0">
                <a:solidFill>
                  <a:srgbClr val="C00000"/>
                </a:solidFill>
                <a:uFillTx/>
                <a:latin typeface="Calibri"/>
              </a:rPr>
              <a:t>R</a:t>
            </a:r>
            <a:r>
              <a:rPr lang="en-US" sz="3600" b="1" i="0" u="none" strike="noStrike" kern="1200" cap="none" spc="0" baseline="0" dirty="0">
                <a:solidFill>
                  <a:srgbClr val="000000"/>
                </a:solidFill>
                <a:uFillTx/>
                <a:latin typeface="Calibri"/>
              </a:rPr>
              <a:t>ussia, </a:t>
            </a:r>
            <a:r>
              <a:rPr lang="en-US" sz="3600" b="1" i="0" u="none" strike="noStrike" kern="1200" cap="none" spc="0" baseline="0" dirty="0">
                <a:solidFill>
                  <a:srgbClr val="C00000"/>
                </a:solidFill>
                <a:uFillTx/>
                <a:latin typeface="Calibri"/>
              </a:rPr>
              <a:t>I</a:t>
            </a:r>
            <a:r>
              <a:rPr lang="en-US" sz="3600" b="1" i="0" u="none" strike="noStrike" kern="1200" cap="none" spc="0" baseline="0" dirty="0">
                <a:solidFill>
                  <a:srgbClr val="000000"/>
                </a:solidFill>
                <a:uFillTx/>
                <a:latin typeface="Calibri"/>
              </a:rPr>
              <a:t>ndia, </a:t>
            </a:r>
            <a:r>
              <a:rPr lang="en-US" sz="3600" b="1" i="0" u="none" strike="noStrike" kern="1200" cap="none" spc="0" baseline="0" dirty="0">
                <a:solidFill>
                  <a:srgbClr val="C00000"/>
                </a:solidFill>
                <a:uFillTx/>
                <a:latin typeface="Calibri"/>
              </a:rPr>
              <a:t>C</a:t>
            </a:r>
            <a:r>
              <a:rPr lang="en-US" sz="3600" b="1" i="0" u="none" strike="noStrike" kern="1200" cap="none" spc="0" baseline="0" dirty="0">
                <a:solidFill>
                  <a:srgbClr val="000000"/>
                </a:solidFill>
                <a:uFillTx/>
                <a:latin typeface="Calibri"/>
              </a:rPr>
              <a:t>hina</a:t>
            </a:r>
            <a:r>
              <a:rPr lang="en-US" sz="3600" b="0" i="0" u="none" strike="noStrike" kern="1200" cap="none" spc="0" baseline="0" dirty="0">
                <a:solidFill>
                  <a:srgbClr val="000000"/>
                </a:solidFill>
                <a:uFillTx/>
                <a:latin typeface="Calibri"/>
              </a:rPr>
              <a:t> and </a:t>
            </a:r>
            <a:r>
              <a:rPr lang="en-US" sz="3600" b="1" i="0" u="none" strike="noStrike" kern="1200" cap="none" spc="0" baseline="0" dirty="0">
                <a:solidFill>
                  <a:srgbClr val="C00000"/>
                </a:solidFill>
                <a:uFillTx/>
                <a:latin typeface="Calibri"/>
              </a:rPr>
              <a:t>S</a:t>
            </a:r>
            <a:r>
              <a:rPr lang="en-US" sz="3600" b="1" i="0" u="none" strike="noStrike" kern="1200" cap="none" spc="0" baseline="0" dirty="0">
                <a:solidFill>
                  <a:srgbClr val="000000"/>
                </a:solidFill>
                <a:uFillTx/>
                <a:latin typeface="Calibri"/>
              </a:rPr>
              <a:t>outh Africa.</a:t>
            </a:r>
            <a:r>
              <a:rPr lang="en-US" sz="3600" b="0" i="0" u="none" strike="noStrike" kern="1200" cap="none" spc="0" baseline="0" dirty="0">
                <a:solidFill>
                  <a:srgbClr val="000000"/>
                </a:solidFill>
                <a:uFillTx/>
                <a:latin typeface="Calibri"/>
              </a:rPr>
              <a:t> The grouping was originally known as </a:t>
            </a:r>
            <a:r>
              <a:rPr lang="en-US" sz="3600" dirty="0">
                <a:solidFill>
                  <a:srgbClr val="000000"/>
                </a:solidFill>
                <a:latin typeface="Calibri"/>
              </a:rPr>
              <a:t>“</a:t>
            </a:r>
            <a:r>
              <a:rPr lang="en-US" sz="3600" b="0" i="0" u="none" strike="noStrike" kern="1200" cap="none" spc="0" baseline="0" dirty="0">
                <a:solidFill>
                  <a:srgbClr val="000000"/>
                </a:solidFill>
                <a:uFillTx/>
                <a:latin typeface="Calibri"/>
              </a:rPr>
              <a:t>BRIC " before the inclusion of South Africa in 2010. The BRICS members are all developing or newly industrialized countries, but they are distinguished by their large, fast-growing economies and significant influence on regional and global affairs; all five are</a:t>
            </a:r>
            <a:r>
              <a:rPr lang="en-US" sz="3600" b="0" i="0" u="none" strike="noStrike" kern="1200" cap="none" spc="0" dirty="0">
                <a:solidFill>
                  <a:srgbClr val="000000"/>
                </a:solidFill>
                <a:uFillTx/>
                <a:latin typeface="Calibri"/>
              </a:rPr>
              <a:t> G-20 members.</a:t>
            </a:r>
            <a:endParaRPr lang="de-DE" sz="3600" b="0" i="0" u="none" strike="noStrike" kern="1200" cap="none" spc="0" baseline="0" dirty="0">
              <a:solidFill>
                <a:srgbClr val="000000"/>
              </a:solidFill>
              <a:uFillTx/>
              <a:latin typeface="Calibri"/>
            </a:endParaRPr>
          </a:p>
        </p:txBody>
      </p:sp>
      <p:sp>
        <p:nvSpPr>
          <p:cNvPr id="4" name="Rectangle 1"/>
          <p:cNvSpPr/>
          <p:nvPr/>
        </p:nvSpPr>
        <p:spPr>
          <a:xfrm>
            <a:off x="0" y="-323167"/>
            <a:ext cx="184727" cy="646334"/>
          </a:xfrm>
          <a:prstGeom prst="rect">
            <a:avLst/>
          </a:prstGeom>
          <a:noFill/>
          <a:ln cap="flat">
            <a:noFill/>
            <a:prstDash val="solid"/>
          </a:ln>
        </p:spPr>
        <p:txBody>
          <a:bodyPr vert="horz" wrap="none" lIns="91440" tIns="45720" rIns="91440" bIns="45720" anchor="ctr" anchorCtr="0" compatLnSpc="1">
            <a:sp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de-DE" sz="1800" b="0" i="0" u="none" strike="noStrike" kern="1200" cap="none" spc="0" baseline="0">
              <a:solidFill>
                <a:srgbClr val="000000"/>
              </a:solidFill>
              <a:uFillTx/>
              <a:latin typeface="Arial" pitchFamily="34"/>
            </a:endParaRPr>
          </a:p>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de-DE" sz="1800" b="1" i="0" u="none" strike="noStrike" kern="1200" cap="none" spc="0" baseline="0">
              <a:solidFill>
                <a:srgbClr val="000000"/>
              </a:solidFill>
              <a:uFillTx/>
              <a:latin typeface="Arial" pitchFamily="34"/>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name="Slide12">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p>
            <a:pPr lvl="0"/>
            <a:r>
              <a:rPr lang="de-DE"/>
              <a:t>Demographic Dividend</a:t>
            </a:r>
          </a:p>
        </p:txBody>
      </p:sp>
      <p:pic>
        <p:nvPicPr>
          <p:cNvPr id="3" name="Picture 2" descr="H:\Dokumente und Einstellungen\Japaninfo\Favoriten\Eigene Dateien\Eigene Bilder\Inverse_Dependency_Ratio_-_World_Regions_-_1950–2050.png"/>
          <p:cNvPicPr>
            <a:picLocks noChangeAspect="1"/>
          </p:cNvPicPr>
          <p:nvPr/>
        </p:nvPicPr>
        <p:blipFill>
          <a:blip r:embed="rId3"/>
          <a:srcRect/>
          <a:stretch>
            <a:fillRect/>
          </a:stretch>
        </p:blipFill>
        <p:spPr>
          <a:xfrm>
            <a:off x="1809716" y="1214423"/>
            <a:ext cx="8697022" cy="5357853"/>
          </a:xfrm>
          <a:prstGeom prst="rect">
            <a:avLst/>
          </a:prstGeom>
          <a:noFill/>
          <a:ln cap="flat">
            <a:noFill/>
          </a:ln>
        </p:spPr>
      </p:pic>
      <p:sp>
        <p:nvSpPr>
          <p:cNvPr id="4" name="Textfeld 3"/>
          <p:cNvSpPr txBox="1"/>
          <p:nvPr/>
        </p:nvSpPr>
        <p:spPr>
          <a:xfrm>
            <a:off x="1738283" y="6429393"/>
            <a:ext cx="8643996" cy="307777"/>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400" b="0" i="1" u="none" strike="noStrike" kern="1200" cap="none" spc="0" baseline="0">
                <a:solidFill>
                  <a:srgbClr val="000000"/>
                </a:solidFill>
                <a:uFillTx/>
                <a:latin typeface="Calibri"/>
              </a:rPr>
              <a:t>Globalization WS-2013-2014                       4-9                                Botskor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name="Slide14">
    <p:spTree>
      <p:nvGrpSpPr>
        <p:cNvPr id="1" name=""/>
        <p:cNvGrpSpPr/>
        <p:nvPr/>
      </p:nvGrpSpPr>
      <p:grpSpPr>
        <a:xfrm>
          <a:off x="0" y="0"/>
          <a:ext cx="0" cy="0"/>
          <a:chOff x="0" y="0"/>
          <a:chExt cx="0" cy="0"/>
        </a:xfrm>
      </p:grpSpPr>
      <p:sp>
        <p:nvSpPr>
          <p:cNvPr id="2" name="Titel 1"/>
          <p:cNvSpPr txBox="1">
            <a:spLocks noGrp="1"/>
          </p:cNvSpPr>
          <p:nvPr>
            <p:ph type="title"/>
          </p:nvPr>
        </p:nvSpPr>
        <p:spPr>
          <a:xfrm>
            <a:off x="1881157" y="285731"/>
            <a:ext cx="9557155" cy="1094182"/>
          </a:xfrm>
        </p:spPr>
        <p:txBody>
          <a:bodyPr/>
          <a:lstStyle/>
          <a:p>
            <a:pPr lvl="0"/>
            <a:r>
              <a:rPr lang="de-DE" dirty="0"/>
              <a:t>                        </a:t>
            </a:r>
            <a:r>
              <a:rPr lang="de-DE" sz="2000" dirty="0"/>
              <a:t>GDP                         </a:t>
            </a:r>
            <a:r>
              <a:rPr lang="de-DE" sz="2000" dirty="0" err="1"/>
              <a:t>GDP</a:t>
            </a:r>
            <a:r>
              <a:rPr lang="de-DE" sz="2000" dirty="0"/>
              <a:t> Growth  2016        2015</a:t>
            </a:r>
          </a:p>
        </p:txBody>
      </p:sp>
      <p:sp>
        <p:nvSpPr>
          <p:cNvPr id="3" name="Inhaltsplatzhalter 2"/>
          <p:cNvSpPr txBox="1">
            <a:spLocks noGrp="1"/>
          </p:cNvSpPr>
          <p:nvPr>
            <p:ph idx="1"/>
          </p:nvPr>
        </p:nvSpPr>
        <p:spPr>
          <a:xfrm>
            <a:off x="753688" y="1215485"/>
            <a:ext cx="10705173" cy="5642515"/>
          </a:xfrm>
        </p:spPr>
        <p:txBody>
          <a:bodyPr>
            <a:normAutofit/>
          </a:bodyPr>
          <a:lstStyle/>
          <a:p>
            <a:pPr lvl="0">
              <a:lnSpc>
                <a:spcPct val="80000"/>
              </a:lnSpc>
            </a:pPr>
            <a:r>
              <a:rPr lang="de-DE" dirty="0" err="1"/>
              <a:t>Brazil</a:t>
            </a:r>
            <a:r>
              <a:rPr lang="de-DE" dirty="0"/>
              <a:t>       		2.25 </a:t>
            </a:r>
            <a:r>
              <a:rPr lang="de-DE" dirty="0" err="1"/>
              <a:t>trillion</a:t>
            </a:r>
            <a:r>
              <a:rPr lang="de-DE" dirty="0"/>
              <a:t> $               0,3%                -3,0%		  </a:t>
            </a:r>
          </a:p>
          <a:p>
            <a:pPr lvl="0">
              <a:lnSpc>
                <a:spcPct val="80000"/>
              </a:lnSpc>
            </a:pPr>
            <a:r>
              <a:rPr lang="de-DE" dirty="0" err="1"/>
              <a:t>Russia</a:t>
            </a:r>
            <a:r>
              <a:rPr lang="de-DE" dirty="0"/>
              <a:t>		1.86 </a:t>
            </a:r>
            <a:r>
              <a:rPr lang="de-DE" dirty="0" err="1"/>
              <a:t>trillion</a:t>
            </a:r>
            <a:r>
              <a:rPr lang="de-DE" dirty="0"/>
              <a:t> $               0.5%               - 3,9%</a:t>
            </a:r>
          </a:p>
          <a:p>
            <a:pPr lvl="0">
              <a:lnSpc>
                <a:spcPct val="80000"/>
              </a:lnSpc>
            </a:pPr>
            <a:r>
              <a:rPr lang="de-DE" dirty="0" err="1"/>
              <a:t>India</a:t>
            </a:r>
            <a:r>
              <a:rPr lang="de-DE" dirty="0"/>
              <a:t>		2.05 </a:t>
            </a:r>
            <a:r>
              <a:rPr lang="de-DE" dirty="0" err="1"/>
              <a:t>trillion</a:t>
            </a:r>
            <a:r>
              <a:rPr lang="de-DE" dirty="0"/>
              <a:t> $               7,5%                  7,6%</a:t>
            </a:r>
          </a:p>
          <a:p>
            <a:pPr lvl="0">
              <a:lnSpc>
                <a:spcPct val="80000"/>
              </a:lnSpc>
            </a:pPr>
            <a:r>
              <a:rPr lang="de-DE" dirty="0"/>
              <a:t>China                   11,2   </a:t>
            </a:r>
            <a:r>
              <a:rPr lang="de-DE" dirty="0" err="1"/>
              <a:t>trillion</a:t>
            </a:r>
            <a:r>
              <a:rPr lang="de-DE" dirty="0"/>
              <a:t> $              7.5%                   6,9%</a:t>
            </a:r>
          </a:p>
          <a:p>
            <a:pPr lvl="0">
              <a:lnSpc>
                <a:spcPct val="80000"/>
              </a:lnSpc>
            </a:pPr>
            <a:r>
              <a:rPr lang="de-DE" dirty="0"/>
              <a:t>South </a:t>
            </a:r>
            <a:r>
              <a:rPr lang="de-DE" dirty="0" err="1"/>
              <a:t>Africa</a:t>
            </a:r>
            <a:r>
              <a:rPr lang="de-DE" dirty="0"/>
              <a:t>    	0.38 </a:t>
            </a:r>
            <a:r>
              <a:rPr lang="de-DE" dirty="0" err="1"/>
              <a:t>trillion</a:t>
            </a:r>
            <a:r>
              <a:rPr lang="de-DE" dirty="0"/>
              <a:t> $              1.4%                   1,4%</a:t>
            </a:r>
          </a:p>
          <a:p>
            <a:pPr lvl="0">
              <a:lnSpc>
                <a:spcPct val="80000"/>
              </a:lnSpc>
            </a:pPr>
            <a:r>
              <a:rPr lang="de-DE" dirty="0"/>
              <a:t>USA                      17.34 </a:t>
            </a:r>
            <a:r>
              <a:rPr lang="de-DE" dirty="0" err="1"/>
              <a:t>trillion</a:t>
            </a:r>
            <a:r>
              <a:rPr lang="de-DE" dirty="0"/>
              <a:t> $              3.0%	         2,6%</a:t>
            </a:r>
          </a:p>
          <a:p>
            <a:pPr lvl="0">
              <a:lnSpc>
                <a:spcPct val="80000"/>
              </a:lnSpc>
            </a:pPr>
            <a:r>
              <a:rPr lang="de-DE" dirty="0"/>
              <a:t>EU                        18.50 </a:t>
            </a:r>
            <a:r>
              <a:rPr lang="de-DE" dirty="0" err="1"/>
              <a:t>trillion</a:t>
            </a:r>
            <a:r>
              <a:rPr lang="de-DE" dirty="0"/>
              <a:t> $              1.5%                   1,8%</a:t>
            </a:r>
          </a:p>
          <a:p>
            <a:pPr lvl="0">
              <a:lnSpc>
                <a:spcPct val="80000"/>
              </a:lnSpc>
            </a:pPr>
            <a:r>
              <a:rPr lang="de-DE" dirty="0"/>
              <a:t>Deutschland 	3.87 </a:t>
            </a:r>
            <a:r>
              <a:rPr lang="de-DE" dirty="0" err="1"/>
              <a:t>trillion</a:t>
            </a:r>
            <a:r>
              <a:rPr lang="de-DE" dirty="0"/>
              <a:t> $              1,8%                   1,5%</a:t>
            </a:r>
          </a:p>
          <a:p>
            <a:pPr lvl="0">
              <a:lnSpc>
                <a:spcPct val="80000"/>
              </a:lnSpc>
              <a:tabLst>
                <a:tab pos="6367460" algn="l"/>
              </a:tabLst>
            </a:pPr>
            <a:r>
              <a:rPr lang="de-DE" dirty="0"/>
              <a:t>Japan                     4.06 </a:t>
            </a:r>
            <a:r>
              <a:rPr lang="de-DE" dirty="0" err="1"/>
              <a:t>trillion</a:t>
            </a:r>
            <a:r>
              <a:rPr lang="de-DE" dirty="0"/>
              <a:t> $              4.0%                   0,4%</a:t>
            </a:r>
          </a:p>
          <a:p>
            <a:pPr lvl="0">
              <a:lnSpc>
                <a:spcPct val="80000"/>
              </a:lnSpc>
            </a:pPr>
            <a:endParaRPr lang="de-DE" dirty="0"/>
          </a:p>
          <a:p>
            <a:pPr lvl="0">
              <a:lnSpc>
                <a:spcPct val="80000"/>
              </a:lnSpc>
            </a:pPr>
            <a:r>
              <a:rPr lang="de-DE" dirty="0">
                <a:hlinkClick r:id="rId2"/>
              </a:rPr>
              <a:t>https://en.wikipedia.org/wiki/List_of_countries_by_real_GDP_growth_rate</a:t>
            </a:r>
            <a:endParaRPr lang="de-DE" dirty="0"/>
          </a:p>
          <a:p>
            <a:pPr lvl="0">
              <a:lnSpc>
                <a:spcPct val="80000"/>
              </a:lnSpc>
            </a:pPr>
            <a:endParaRPr lang="de-DE" dirty="0"/>
          </a:p>
          <a:p>
            <a:pPr lvl="0">
              <a:lnSpc>
                <a:spcPct val="80000"/>
              </a:lnSpc>
            </a:pPr>
            <a:endParaRPr lang="de-DE" dirty="0"/>
          </a:p>
          <a:p>
            <a:pPr lvl="0">
              <a:lnSpc>
                <a:spcPct val="80000"/>
              </a:lnSpc>
            </a:pPr>
            <a:endParaRPr lang="de-DE"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35C573-29D7-424A-91BC-45FD8CA1FCE5}"/>
              </a:ext>
            </a:extLst>
          </p:cNvPr>
          <p:cNvSpPr>
            <a:spLocks noGrp="1"/>
          </p:cNvSpPr>
          <p:nvPr>
            <p:ph type="title"/>
          </p:nvPr>
        </p:nvSpPr>
        <p:spPr/>
        <p:txBody>
          <a:bodyPr/>
          <a:lstStyle/>
          <a:p>
            <a:endParaRPr lang="de-DE"/>
          </a:p>
        </p:txBody>
      </p:sp>
      <p:pic>
        <p:nvPicPr>
          <p:cNvPr id="7" name="Inhaltsplatzhalter 6">
            <a:extLst>
              <a:ext uri="{FF2B5EF4-FFF2-40B4-BE49-F238E27FC236}">
                <a16:creationId xmlns:a16="http://schemas.microsoft.com/office/drawing/2014/main" id="{D0224A60-D6F7-42CF-9B43-336C1F4DED8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365129"/>
            <a:ext cx="11550316" cy="6127742"/>
          </a:xfrm>
        </p:spPr>
      </p:pic>
      <p:sp>
        <p:nvSpPr>
          <p:cNvPr id="8" name="Flussdiagramm: Prozess 7">
            <a:extLst>
              <a:ext uri="{FF2B5EF4-FFF2-40B4-BE49-F238E27FC236}">
                <a16:creationId xmlns:a16="http://schemas.microsoft.com/office/drawing/2014/main" id="{F7AA2E23-859E-4EC6-AAAD-A1F208649BA8}"/>
              </a:ext>
            </a:extLst>
          </p:cNvPr>
          <p:cNvSpPr/>
          <p:nvPr/>
        </p:nvSpPr>
        <p:spPr>
          <a:xfrm>
            <a:off x="9993086" y="5551714"/>
            <a:ext cx="1360717" cy="620486"/>
          </a:xfrm>
          <a:prstGeom prst="flowChartProcess">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13554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name="Slide27">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p>
            <a:pPr lvl="0"/>
            <a:r>
              <a:rPr lang="de-DE"/>
              <a:t>Statistics: a new way to see the world</a:t>
            </a:r>
          </a:p>
        </p:txBody>
      </p:sp>
      <p:sp>
        <p:nvSpPr>
          <p:cNvPr id="3" name="Textfeld 2"/>
          <p:cNvSpPr txBox="1"/>
          <p:nvPr/>
        </p:nvSpPr>
        <p:spPr>
          <a:xfrm>
            <a:off x="1759040" y="2342436"/>
            <a:ext cx="10443408" cy="584777"/>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3200" b="0" i="0" u="sng" strike="noStrike" kern="1200" cap="none" spc="0" baseline="0">
                <a:solidFill>
                  <a:srgbClr val="000000"/>
                </a:solidFill>
                <a:uFillTx/>
                <a:latin typeface="Calibri"/>
              </a:rPr>
              <a:t>Hans Rosling</a:t>
            </a:r>
          </a:p>
        </p:txBody>
      </p:sp>
      <p:sp>
        <p:nvSpPr>
          <p:cNvPr id="4" name="Rechteck 4"/>
          <p:cNvSpPr/>
          <p:nvPr/>
        </p:nvSpPr>
        <p:spPr>
          <a:xfrm>
            <a:off x="1759040" y="3394298"/>
            <a:ext cx="6610398" cy="769440"/>
          </a:xfrm>
          <a:prstGeom prst="rect">
            <a:avLst/>
          </a:prstGeom>
          <a:noFill/>
          <a:ln cap="flat">
            <a:noFill/>
            <a:prstDash val="solid"/>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4400" b="0" i="0" u="none" strike="noStrike" kern="1200" cap="none" spc="0" baseline="0" dirty="0">
                <a:solidFill>
                  <a:srgbClr val="000000"/>
                </a:solidFill>
                <a:uFillTx/>
                <a:latin typeface="Calibri"/>
                <a:hlinkClick r:id="rId2"/>
              </a:rPr>
              <a:t>http://www.gapminder.org/</a:t>
            </a:r>
            <a:endParaRPr lang="de-DE" sz="4400" b="0" i="0" u="none" strike="noStrike" kern="1200" cap="none" spc="0" baseline="0" dirty="0">
              <a:solidFill>
                <a:srgbClr val="000000"/>
              </a:solidFill>
              <a:uFillTx/>
              <a:latin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name="Slide3">
    <p:spTree>
      <p:nvGrpSpPr>
        <p:cNvPr id="1" name=""/>
        <p:cNvGrpSpPr/>
        <p:nvPr/>
      </p:nvGrpSpPr>
      <p:grpSpPr>
        <a:xfrm>
          <a:off x="0" y="0"/>
          <a:ext cx="0" cy="0"/>
          <a:chOff x="0" y="0"/>
          <a:chExt cx="0" cy="0"/>
        </a:xfrm>
      </p:grpSpPr>
      <p:sp>
        <p:nvSpPr>
          <p:cNvPr id="2" name="Rectangle 1"/>
          <p:cNvSpPr/>
          <p:nvPr/>
        </p:nvSpPr>
        <p:spPr>
          <a:xfrm>
            <a:off x="6478652" y="1099977"/>
            <a:ext cx="5865747" cy="1754322"/>
          </a:xfrm>
          <a:prstGeom prst="rect">
            <a:avLst/>
          </a:prstGeom>
          <a:noFill/>
          <a:ln cap="flat">
            <a:noFill/>
            <a:prstDash val="solid"/>
          </a:ln>
        </p:spPr>
        <p:txBody>
          <a:bodyPr vert="horz" wrap="square" lIns="91440" tIns="45720" rIns="91440" bIns="45720" anchor="ctr" anchorCtr="0" compatLnSpc="1">
            <a:sp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de-DE" sz="1800" b="0" i="0" u="none" strike="noStrike" kern="1200" cap="none" spc="0" baseline="0">
                <a:solidFill>
                  <a:srgbClr val="000000"/>
                </a:solidFill>
                <a:uFillTx/>
                <a:latin typeface="Arial" pitchFamily="34"/>
              </a:rPr>
              <a:t>Population       mio          Growth rate%    HDI      Gini</a:t>
            </a:r>
          </a:p>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de-DE" sz="1800" b="0" i="0" u="none" strike="noStrike" kern="1200" cap="none" spc="0" baseline="0">
                <a:solidFill>
                  <a:srgbClr val="000000"/>
                </a:solidFill>
                <a:uFillTx/>
                <a:latin typeface="Arial" pitchFamily="34"/>
              </a:rPr>
              <a:t>China             1379	0,49	        0,71       0,37</a:t>
            </a:r>
          </a:p>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de-DE" sz="1800" b="0" i="0" u="none" strike="noStrike" kern="1200" cap="none" spc="0" baseline="0">
                <a:solidFill>
                  <a:srgbClr val="000000"/>
                </a:solidFill>
                <a:uFillTx/>
                <a:latin typeface="Arial" pitchFamily="34"/>
              </a:rPr>
              <a:t>India	        1278            1,26                0,58       0,33</a:t>
            </a:r>
          </a:p>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de-DE" sz="1800" b="0" i="0" u="none" strike="noStrike" kern="1200" cap="none" spc="0" baseline="0">
                <a:solidFill>
                  <a:srgbClr val="000000"/>
                </a:solidFill>
                <a:uFillTx/>
                <a:latin typeface="Arial" pitchFamily="34"/>
              </a:rPr>
              <a:t>Brazil                205	0,80                0,74       0.53</a:t>
            </a:r>
          </a:p>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de-DE" sz="1800" b="0" i="0" u="none" strike="noStrike" kern="1200" cap="none" spc="0" baseline="0">
                <a:solidFill>
                  <a:srgbClr val="000000"/>
                </a:solidFill>
                <a:uFillTx/>
                <a:latin typeface="Arial" pitchFamily="34"/>
              </a:rPr>
              <a:t>Russia	          146	0,40                0,78       0.40                                </a:t>
            </a:r>
          </a:p>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de-DE" sz="1800" b="0" i="0" u="none" strike="noStrike" kern="1200" cap="none" spc="0" baseline="0">
                <a:solidFill>
                  <a:srgbClr val="000000"/>
                </a:solidFill>
                <a:uFillTx/>
                <a:latin typeface="Arial" pitchFamily="34"/>
              </a:rPr>
              <a:t>South Africa       54            1,18                 0,75       0,65</a:t>
            </a:r>
          </a:p>
        </p:txBody>
      </p:sp>
      <p:sp>
        <p:nvSpPr>
          <p:cNvPr id="3" name="Rectangle 3"/>
          <p:cNvSpPr/>
          <p:nvPr/>
        </p:nvSpPr>
        <p:spPr>
          <a:xfrm>
            <a:off x="152403" y="-1140256"/>
            <a:ext cx="12191996" cy="2585319"/>
          </a:xfrm>
          <a:prstGeom prst="rect">
            <a:avLst/>
          </a:prstGeom>
          <a:noFill/>
          <a:ln cap="flat">
            <a:noFill/>
            <a:prstDash val="solid"/>
          </a:ln>
        </p:spPr>
        <p:txBody>
          <a:bodyPr vert="horz" wrap="square" lIns="91440" tIns="45720" rIns="91440" bIns="45720" anchor="ctr" anchorCtr="0" compatLnSpc="1">
            <a:sp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de-DE" sz="1800" b="0" i="0" u="none" strike="noStrike" kern="1200" cap="none" spc="0" baseline="0">
                <a:solidFill>
                  <a:srgbClr val="000000"/>
                </a:solidFill>
                <a:uFillTx/>
                <a:latin typeface="Arial" pitchFamily="34"/>
                <a:hlinkClick r:id="rId3"/>
              </a:rPr>
              <a:t>  </a:t>
            </a:r>
            <a:r>
              <a:rPr lang="de-DE" sz="16200" b="0" i="0" u="none" strike="noStrike" kern="1200" cap="none" spc="0" baseline="0">
                <a:solidFill>
                  <a:srgbClr val="000000"/>
                </a:solidFill>
                <a:uFillTx/>
                <a:latin typeface="Arial" pitchFamily="34"/>
              </a:rPr>
              <a:t> </a:t>
            </a:r>
            <a:r>
              <a:rPr lang="de-DE" sz="1800" b="0" i="0" u="none" strike="noStrike" kern="1200" cap="none" spc="0" baseline="0">
                <a:solidFill>
                  <a:srgbClr val="000000"/>
                </a:solidFill>
                <a:uFillTx/>
                <a:latin typeface="Arial" pitchFamily="34"/>
              </a:rPr>
              <a:t>                                 </a:t>
            </a:r>
          </a:p>
        </p:txBody>
      </p:sp>
      <p:pic>
        <p:nvPicPr>
          <p:cNvPr id="4" name="Picture 4" descr="https://upload.wikimedia.org/wikipedia/commons/thumb/c/c5/GDP_PPP_2014_Selection_EN.svg/270px-GDP_PPP_2014_Selection_EN.svg.png">
            <a:hlinkClick r:id="rId3"/>
          </p:cNvPr>
          <p:cNvPicPr>
            <a:picLocks noChangeAspect="1"/>
          </p:cNvPicPr>
          <p:nvPr/>
        </p:nvPicPr>
        <p:blipFill>
          <a:blip r:embed="rId4"/>
          <a:srcRect/>
          <a:stretch>
            <a:fillRect/>
          </a:stretch>
        </p:blipFill>
        <p:spPr>
          <a:xfrm>
            <a:off x="1149272" y="152403"/>
            <a:ext cx="5099124" cy="5178420"/>
          </a:xfrm>
          <a:prstGeom prst="rect">
            <a:avLst/>
          </a:prstGeom>
          <a:noFill/>
          <a:ln cap="flat">
            <a:noFill/>
          </a:ln>
        </p:spPr>
      </p:pic>
      <p:sp>
        <p:nvSpPr>
          <p:cNvPr id="5" name="Pfeil nach rechts 7"/>
          <p:cNvSpPr/>
          <p:nvPr/>
        </p:nvSpPr>
        <p:spPr>
          <a:xfrm rot="19153165">
            <a:off x="1645931" y="4894725"/>
            <a:ext cx="570155" cy="301212"/>
          </a:xfrm>
          <a:custGeom>
            <a:avLst>
              <a:gd name="f0" fmla="val 15894"/>
              <a:gd name="f1" fmla="val 5400"/>
            </a:avLst>
            <a:gdLst>
              <a:gd name="f2" fmla="val 10800000"/>
              <a:gd name="f3" fmla="val 5400000"/>
              <a:gd name="f4" fmla="val 180"/>
              <a:gd name="f5" fmla="val w"/>
              <a:gd name="f6" fmla="val h"/>
              <a:gd name="f7" fmla="val 0"/>
              <a:gd name="f8" fmla="val 21600"/>
              <a:gd name="f9" fmla="val 10800"/>
              <a:gd name="f10" fmla="+- 0 0 0"/>
              <a:gd name="f11" fmla="+- 0 0 180"/>
              <a:gd name="f12" fmla="*/ f5 1 21600"/>
              <a:gd name="f13" fmla="*/ f6 1 21600"/>
              <a:gd name="f14" fmla="+- f8 0 f7"/>
              <a:gd name="f15" fmla="pin 0 f0 21600"/>
              <a:gd name="f16" fmla="pin 0 f1 10800"/>
              <a:gd name="f17" fmla="*/ f10 f2 1"/>
              <a:gd name="f18" fmla="*/ f11 f2 1"/>
              <a:gd name="f19" fmla="val f15"/>
              <a:gd name="f20" fmla="val f16"/>
              <a:gd name="f21" fmla="*/ f14 1 21600"/>
              <a:gd name="f22" fmla="*/ f15 f12 1"/>
              <a:gd name="f23" fmla="*/ f16 f13 1"/>
              <a:gd name="f24" fmla="*/ f17 1 f4"/>
              <a:gd name="f25" fmla="*/ f18 1 f4"/>
              <a:gd name="f26" fmla="+- 21600 0 f20"/>
              <a:gd name="f27" fmla="+- 21600 0 f19"/>
              <a:gd name="f28" fmla="*/ 0 f21 1"/>
              <a:gd name="f29" fmla="*/ 21600 f21 1"/>
              <a:gd name="f30" fmla="*/ f20 f13 1"/>
              <a:gd name="f31" fmla="*/ f19 f12 1"/>
              <a:gd name="f32" fmla="+- f24 0 f3"/>
              <a:gd name="f33" fmla="+- f25 0 f3"/>
              <a:gd name="f34" fmla="*/ f27 f20 1"/>
              <a:gd name="f35" fmla="*/ f28 1 f21"/>
              <a:gd name="f36" fmla="*/ f29 1 f21"/>
              <a:gd name="f37" fmla="*/ f26 f13 1"/>
              <a:gd name="f38" fmla="*/ f34 1 10800"/>
              <a:gd name="f39" fmla="*/ f35 f12 1"/>
              <a:gd name="f40" fmla="*/ f35 f13 1"/>
              <a:gd name="f41" fmla="*/ f36 f13 1"/>
              <a:gd name="f42" fmla="+- f19 f38 0"/>
              <a:gd name="f43" fmla="*/ f42 f12 1"/>
            </a:gdLst>
            <a:ahLst>
              <a:ahXY gdRefX="f0" minX="f7" maxX="f8" gdRefY="f1" minY="f7" maxY="f9">
                <a:pos x="f22" y="f23"/>
              </a:ahXY>
            </a:ahLst>
            <a:cxnLst>
              <a:cxn ang="3cd4">
                <a:pos x="hc" y="t"/>
              </a:cxn>
              <a:cxn ang="0">
                <a:pos x="r" y="vc"/>
              </a:cxn>
              <a:cxn ang="cd4">
                <a:pos x="hc" y="b"/>
              </a:cxn>
              <a:cxn ang="cd2">
                <a:pos x="l" y="vc"/>
              </a:cxn>
              <a:cxn ang="f32">
                <a:pos x="f31" y="f40"/>
              </a:cxn>
              <a:cxn ang="f33">
                <a:pos x="f31" y="f41"/>
              </a:cxn>
            </a:cxnLst>
            <a:rect l="f39" t="f30" r="f43" b="f37"/>
            <a:pathLst>
              <a:path w="21600" h="21600">
                <a:moveTo>
                  <a:pt x="f7" y="f20"/>
                </a:moveTo>
                <a:lnTo>
                  <a:pt x="f19" y="f20"/>
                </a:lnTo>
                <a:lnTo>
                  <a:pt x="f19" y="f7"/>
                </a:lnTo>
                <a:lnTo>
                  <a:pt x="f8" y="f9"/>
                </a:lnTo>
                <a:lnTo>
                  <a:pt x="f19" y="f8"/>
                </a:lnTo>
                <a:lnTo>
                  <a:pt x="f19" y="f26"/>
                </a:lnTo>
                <a:lnTo>
                  <a:pt x="f7" y="f26"/>
                </a:lnTo>
                <a:close/>
              </a:path>
            </a:pathLst>
          </a:custGeom>
          <a:solidFill>
            <a:srgbClr val="5B9BD5"/>
          </a:solidFill>
          <a:ln w="12701" cap="flat">
            <a:solidFill>
              <a:srgbClr val="41719C"/>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de-DE" sz="1800" b="0" i="0" u="none" strike="noStrike" kern="1200" cap="none" spc="0" baseline="0">
              <a:solidFill>
                <a:srgbClr val="FFFFFF"/>
              </a:solidFill>
              <a:uFillTx/>
              <a:latin typeface="Calibri"/>
            </a:endParaRPr>
          </a:p>
        </p:txBody>
      </p:sp>
      <p:sp>
        <p:nvSpPr>
          <p:cNvPr id="6" name="Pfeil nach rechts 8"/>
          <p:cNvSpPr/>
          <p:nvPr/>
        </p:nvSpPr>
        <p:spPr>
          <a:xfrm rot="2409723">
            <a:off x="1446905" y="1136902"/>
            <a:ext cx="398029" cy="301212"/>
          </a:xfrm>
          <a:custGeom>
            <a:avLst>
              <a:gd name="f0" fmla="val 13427"/>
              <a:gd name="f1" fmla="val 5400"/>
            </a:avLst>
            <a:gdLst>
              <a:gd name="f2" fmla="val 10800000"/>
              <a:gd name="f3" fmla="val 5400000"/>
              <a:gd name="f4" fmla="val 180"/>
              <a:gd name="f5" fmla="val w"/>
              <a:gd name="f6" fmla="val h"/>
              <a:gd name="f7" fmla="val 0"/>
              <a:gd name="f8" fmla="val 21600"/>
              <a:gd name="f9" fmla="val 10800"/>
              <a:gd name="f10" fmla="+- 0 0 0"/>
              <a:gd name="f11" fmla="+- 0 0 180"/>
              <a:gd name="f12" fmla="*/ f5 1 21600"/>
              <a:gd name="f13" fmla="*/ f6 1 21600"/>
              <a:gd name="f14" fmla="+- f8 0 f7"/>
              <a:gd name="f15" fmla="pin 0 f0 21600"/>
              <a:gd name="f16" fmla="pin 0 f1 10800"/>
              <a:gd name="f17" fmla="*/ f10 f2 1"/>
              <a:gd name="f18" fmla="*/ f11 f2 1"/>
              <a:gd name="f19" fmla="val f15"/>
              <a:gd name="f20" fmla="val f16"/>
              <a:gd name="f21" fmla="*/ f14 1 21600"/>
              <a:gd name="f22" fmla="*/ f15 f12 1"/>
              <a:gd name="f23" fmla="*/ f16 f13 1"/>
              <a:gd name="f24" fmla="*/ f17 1 f4"/>
              <a:gd name="f25" fmla="*/ f18 1 f4"/>
              <a:gd name="f26" fmla="+- 21600 0 f20"/>
              <a:gd name="f27" fmla="+- 21600 0 f19"/>
              <a:gd name="f28" fmla="*/ 0 f21 1"/>
              <a:gd name="f29" fmla="*/ 21600 f21 1"/>
              <a:gd name="f30" fmla="*/ f20 f13 1"/>
              <a:gd name="f31" fmla="*/ f19 f12 1"/>
              <a:gd name="f32" fmla="+- f24 0 f3"/>
              <a:gd name="f33" fmla="+- f25 0 f3"/>
              <a:gd name="f34" fmla="*/ f27 f20 1"/>
              <a:gd name="f35" fmla="*/ f28 1 f21"/>
              <a:gd name="f36" fmla="*/ f29 1 f21"/>
              <a:gd name="f37" fmla="*/ f26 f13 1"/>
              <a:gd name="f38" fmla="*/ f34 1 10800"/>
              <a:gd name="f39" fmla="*/ f35 f12 1"/>
              <a:gd name="f40" fmla="*/ f35 f13 1"/>
              <a:gd name="f41" fmla="*/ f36 f13 1"/>
              <a:gd name="f42" fmla="+- f19 f38 0"/>
              <a:gd name="f43" fmla="*/ f42 f12 1"/>
            </a:gdLst>
            <a:ahLst>
              <a:ahXY gdRefX="f0" minX="f7" maxX="f8" gdRefY="f1" minY="f7" maxY="f9">
                <a:pos x="f22" y="f23"/>
              </a:ahXY>
            </a:ahLst>
            <a:cxnLst>
              <a:cxn ang="3cd4">
                <a:pos x="hc" y="t"/>
              </a:cxn>
              <a:cxn ang="0">
                <a:pos x="r" y="vc"/>
              </a:cxn>
              <a:cxn ang="cd4">
                <a:pos x="hc" y="b"/>
              </a:cxn>
              <a:cxn ang="cd2">
                <a:pos x="l" y="vc"/>
              </a:cxn>
              <a:cxn ang="f32">
                <a:pos x="f31" y="f40"/>
              </a:cxn>
              <a:cxn ang="f33">
                <a:pos x="f31" y="f41"/>
              </a:cxn>
            </a:cxnLst>
            <a:rect l="f39" t="f30" r="f43" b="f37"/>
            <a:pathLst>
              <a:path w="21600" h="21600">
                <a:moveTo>
                  <a:pt x="f7" y="f20"/>
                </a:moveTo>
                <a:lnTo>
                  <a:pt x="f19" y="f20"/>
                </a:lnTo>
                <a:lnTo>
                  <a:pt x="f19" y="f7"/>
                </a:lnTo>
                <a:lnTo>
                  <a:pt x="f8" y="f9"/>
                </a:lnTo>
                <a:lnTo>
                  <a:pt x="f19" y="f8"/>
                </a:lnTo>
                <a:lnTo>
                  <a:pt x="f19" y="f26"/>
                </a:lnTo>
                <a:lnTo>
                  <a:pt x="f7" y="f26"/>
                </a:lnTo>
                <a:close/>
              </a:path>
            </a:pathLst>
          </a:custGeom>
          <a:solidFill>
            <a:srgbClr val="5B9BD5"/>
          </a:solidFill>
          <a:ln w="12701" cap="flat">
            <a:solidFill>
              <a:srgbClr val="41719C"/>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de-DE" sz="1800" b="0" i="0" u="none" strike="noStrike" kern="1200" cap="none" spc="0" baseline="0">
              <a:solidFill>
                <a:srgbClr val="FFFFFF"/>
              </a:solidFill>
              <a:uFillTx/>
              <a:latin typeface="Calibri"/>
            </a:endParaRPr>
          </a:p>
        </p:txBody>
      </p:sp>
      <p:sp>
        <p:nvSpPr>
          <p:cNvPr id="7" name="Pfeil nach rechts 9"/>
          <p:cNvSpPr/>
          <p:nvPr/>
        </p:nvSpPr>
        <p:spPr>
          <a:xfrm rot="8920093">
            <a:off x="5565686" y="1123352"/>
            <a:ext cx="570155" cy="172117"/>
          </a:xfrm>
          <a:custGeom>
            <a:avLst>
              <a:gd name="f0" fmla="val 18340"/>
              <a:gd name="f1" fmla="val 5400"/>
            </a:avLst>
            <a:gdLst>
              <a:gd name="f2" fmla="val 10800000"/>
              <a:gd name="f3" fmla="val 5400000"/>
              <a:gd name="f4" fmla="val 180"/>
              <a:gd name="f5" fmla="val w"/>
              <a:gd name="f6" fmla="val h"/>
              <a:gd name="f7" fmla="val 0"/>
              <a:gd name="f8" fmla="val 21600"/>
              <a:gd name="f9" fmla="val 10800"/>
              <a:gd name="f10" fmla="+- 0 0 0"/>
              <a:gd name="f11" fmla="+- 0 0 180"/>
              <a:gd name="f12" fmla="*/ f5 1 21600"/>
              <a:gd name="f13" fmla="*/ f6 1 21600"/>
              <a:gd name="f14" fmla="+- f8 0 f7"/>
              <a:gd name="f15" fmla="pin 0 f0 21600"/>
              <a:gd name="f16" fmla="pin 0 f1 10800"/>
              <a:gd name="f17" fmla="*/ f10 f2 1"/>
              <a:gd name="f18" fmla="*/ f11 f2 1"/>
              <a:gd name="f19" fmla="val f15"/>
              <a:gd name="f20" fmla="val f16"/>
              <a:gd name="f21" fmla="*/ f14 1 21600"/>
              <a:gd name="f22" fmla="*/ f15 f12 1"/>
              <a:gd name="f23" fmla="*/ f16 f13 1"/>
              <a:gd name="f24" fmla="*/ f17 1 f4"/>
              <a:gd name="f25" fmla="*/ f18 1 f4"/>
              <a:gd name="f26" fmla="+- 21600 0 f20"/>
              <a:gd name="f27" fmla="+- 21600 0 f19"/>
              <a:gd name="f28" fmla="*/ 0 f21 1"/>
              <a:gd name="f29" fmla="*/ 21600 f21 1"/>
              <a:gd name="f30" fmla="*/ f20 f13 1"/>
              <a:gd name="f31" fmla="*/ f19 f12 1"/>
              <a:gd name="f32" fmla="+- f24 0 f3"/>
              <a:gd name="f33" fmla="+- f25 0 f3"/>
              <a:gd name="f34" fmla="*/ f27 f20 1"/>
              <a:gd name="f35" fmla="*/ f28 1 f21"/>
              <a:gd name="f36" fmla="*/ f29 1 f21"/>
              <a:gd name="f37" fmla="*/ f26 f13 1"/>
              <a:gd name="f38" fmla="*/ f34 1 10800"/>
              <a:gd name="f39" fmla="*/ f35 f12 1"/>
              <a:gd name="f40" fmla="*/ f35 f13 1"/>
              <a:gd name="f41" fmla="*/ f36 f13 1"/>
              <a:gd name="f42" fmla="+- f19 f38 0"/>
              <a:gd name="f43" fmla="*/ f42 f12 1"/>
            </a:gdLst>
            <a:ahLst>
              <a:ahXY gdRefX="f0" minX="f7" maxX="f8" gdRefY="f1" minY="f7" maxY="f9">
                <a:pos x="f22" y="f23"/>
              </a:ahXY>
            </a:ahLst>
            <a:cxnLst>
              <a:cxn ang="3cd4">
                <a:pos x="hc" y="t"/>
              </a:cxn>
              <a:cxn ang="0">
                <a:pos x="r" y="vc"/>
              </a:cxn>
              <a:cxn ang="cd4">
                <a:pos x="hc" y="b"/>
              </a:cxn>
              <a:cxn ang="cd2">
                <a:pos x="l" y="vc"/>
              </a:cxn>
              <a:cxn ang="f32">
                <a:pos x="f31" y="f40"/>
              </a:cxn>
              <a:cxn ang="f33">
                <a:pos x="f31" y="f41"/>
              </a:cxn>
            </a:cxnLst>
            <a:rect l="f39" t="f30" r="f43" b="f37"/>
            <a:pathLst>
              <a:path w="21600" h="21600">
                <a:moveTo>
                  <a:pt x="f7" y="f20"/>
                </a:moveTo>
                <a:lnTo>
                  <a:pt x="f19" y="f20"/>
                </a:lnTo>
                <a:lnTo>
                  <a:pt x="f19" y="f7"/>
                </a:lnTo>
                <a:lnTo>
                  <a:pt x="f8" y="f9"/>
                </a:lnTo>
                <a:lnTo>
                  <a:pt x="f19" y="f8"/>
                </a:lnTo>
                <a:lnTo>
                  <a:pt x="f19" y="f26"/>
                </a:lnTo>
                <a:lnTo>
                  <a:pt x="f7" y="f26"/>
                </a:lnTo>
                <a:close/>
              </a:path>
            </a:pathLst>
          </a:custGeom>
          <a:solidFill>
            <a:srgbClr val="5B9BD5"/>
          </a:solidFill>
          <a:ln w="12701" cap="flat">
            <a:solidFill>
              <a:srgbClr val="41719C"/>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de-DE" sz="1800" b="0" i="0" u="none" strike="noStrike" kern="1200" cap="none" spc="0" baseline="0">
              <a:solidFill>
                <a:srgbClr val="FFFFFF"/>
              </a:solidFill>
              <a:uFillTx/>
              <a:latin typeface="Calibri"/>
            </a:endParaRPr>
          </a:p>
        </p:txBody>
      </p:sp>
      <p:sp>
        <p:nvSpPr>
          <p:cNvPr id="8" name="Pfeil nach rechts 10"/>
          <p:cNvSpPr/>
          <p:nvPr/>
        </p:nvSpPr>
        <p:spPr>
          <a:xfrm rot="9619469">
            <a:off x="5924763" y="1515061"/>
            <a:ext cx="537877" cy="227740"/>
          </a:xfrm>
          <a:custGeom>
            <a:avLst>
              <a:gd name="f0" fmla="val 17027"/>
              <a:gd name="f1" fmla="val 5400"/>
            </a:avLst>
            <a:gdLst>
              <a:gd name="f2" fmla="val 10800000"/>
              <a:gd name="f3" fmla="val 5400000"/>
              <a:gd name="f4" fmla="val 180"/>
              <a:gd name="f5" fmla="val w"/>
              <a:gd name="f6" fmla="val h"/>
              <a:gd name="f7" fmla="val 0"/>
              <a:gd name="f8" fmla="val 21600"/>
              <a:gd name="f9" fmla="val 10800"/>
              <a:gd name="f10" fmla="+- 0 0 0"/>
              <a:gd name="f11" fmla="+- 0 0 180"/>
              <a:gd name="f12" fmla="*/ f5 1 21600"/>
              <a:gd name="f13" fmla="*/ f6 1 21600"/>
              <a:gd name="f14" fmla="+- f8 0 f7"/>
              <a:gd name="f15" fmla="pin 0 f0 21600"/>
              <a:gd name="f16" fmla="pin 0 f1 10800"/>
              <a:gd name="f17" fmla="*/ f10 f2 1"/>
              <a:gd name="f18" fmla="*/ f11 f2 1"/>
              <a:gd name="f19" fmla="val f15"/>
              <a:gd name="f20" fmla="val f16"/>
              <a:gd name="f21" fmla="*/ f14 1 21600"/>
              <a:gd name="f22" fmla="*/ f15 f12 1"/>
              <a:gd name="f23" fmla="*/ f16 f13 1"/>
              <a:gd name="f24" fmla="*/ f17 1 f4"/>
              <a:gd name="f25" fmla="*/ f18 1 f4"/>
              <a:gd name="f26" fmla="+- 21600 0 f20"/>
              <a:gd name="f27" fmla="+- 21600 0 f19"/>
              <a:gd name="f28" fmla="*/ 0 f21 1"/>
              <a:gd name="f29" fmla="*/ 21600 f21 1"/>
              <a:gd name="f30" fmla="*/ f20 f13 1"/>
              <a:gd name="f31" fmla="*/ f19 f12 1"/>
              <a:gd name="f32" fmla="+- f24 0 f3"/>
              <a:gd name="f33" fmla="+- f25 0 f3"/>
              <a:gd name="f34" fmla="*/ f27 f20 1"/>
              <a:gd name="f35" fmla="*/ f28 1 f21"/>
              <a:gd name="f36" fmla="*/ f29 1 f21"/>
              <a:gd name="f37" fmla="*/ f26 f13 1"/>
              <a:gd name="f38" fmla="*/ f34 1 10800"/>
              <a:gd name="f39" fmla="*/ f35 f12 1"/>
              <a:gd name="f40" fmla="*/ f35 f13 1"/>
              <a:gd name="f41" fmla="*/ f36 f13 1"/>
              <a:gd name="f42" fmla="+- f19 f38 0"/>
              <a:gd name="f43" fmla="*/ f42 f12 1"/>
            </a:gdLst>
            <a:ahLst>
              <a:ahXY gdRefX="f0" minX="f7" maxX="f8" gdRefY="f1" minY="f7" maxY="f9">
                <a:pos x="f22" y="f23"/>
              </a:ahXY>
            </a:ahLst>
            <a:cxnLst>
              <a:cxn ang="3cd4">
                <a:pos x="hc" y="t"/>
              </a:cxn>
              <a:cxn ang="0">
                <a:pos x="r" y="vc"/>
              </a:cxn>
              <a:cxn ang="cd4">
                <a:pos x="hc" y="b"/>
              </a:cxn>
              <a:cxn ang="cd2">
                <a:pos x="l" y="vc"/>
              </a:cxn>
              <a:cxn ang="f32">
                <a:pos x="f31" y="f40"/>
              </a:cxn>
              <a:cxn ang="f33">
                <a:pos x="f31" y="f41"/>
              </a:cxn>
            </a:cxnLst>
            <a:rect l="f39" t="f30" r="f43" b="f37"/>
            <a:pathLst>
              <a:path w="21600" h="21600">
                <a:moveTo>
                  <a:pt x="f7" y="f20"/>
                </a:moveTo>
                <a:lnTo>
                  <a:pt x="f19" y="f20"/>
                </a:lnTo>
                <a:lnTo>
                  <a:pt x="f19" y="f7"/>
                </a:lnTo>
                <a:lnTo>
                  <a:pt x="f8" y="f9"/>
                </a:lnTo>
                <a:lnTo>
                  <a:pt x="f19" y="f8"/>
                </a:lnTo>
                <a:lnTo>
                  <a:pt x="f19" y="f26"/>
                </a:lnTo>
                <a:lnTo>
                  <a:pt x="f7" y="f26"/>
                </a:lnTo>
                <a:close/>
              </a:path>
            </a:pathLst>
          </a:custGeom>
          <a:solidFill>
            <a:srgbClr val="5B9BD5"/>
          </a:solidFill>
          <a:ln w="12701" cap="flat">
            <a:solidFill>
              <a:srgbClr val="41719C"/>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de-DE" sz="1800" b="0" i="0" u="none" strike="noStrike" kern="1200" cap="none" spc="0" baseline="0">
              <a:solidFill>
                <a:srgbClr val="FFFFFF"/>
              </a:solidFill>
              <a:uFillTx/>
              <a:latin typeface="Calibri"/>
            </a:endParaRPr>
          </a:p>
        </p:txBody>
      </p:sp>
      <p:sp>
        <p:nvSpPr>
          <p:cNvPr id="9" name="Rechteck 14"/>
          <p:cNvSpPr/>
          <p:nvPr/>
        </p:nvSpPr>
        <p:spPr>
          <a:xfrm rot="12299004" flipH="1">
            <a:off x="4445467" y="3300515"/>
            <a:ext cx="735863" cy="88779"/>
          </a:xfrm>
          <a:prstGeom prst="rect">
            <a:avLst/>
          </a:prstGeom>
          <a:solidFill>
            <a:srgbClr val="5B9BD5"/>
          </a:solidFill>
          <a:ln w="12701" cap="flat">
            <a:solidFill>
              <a:srgbClr val="41719C"/>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de-DE" sz="1800" b="0" i="0" u="none" strike="noStrike" kern="1200" cap="none" spc="0" baseline="0">
              <a:solidFill>
                <a:srgbClr val="FFFFFF"/>
              </a:solidFill>
              <a:uFillTx/>
              <a:latin typeface="Calibri"/>
            </a:endParaRPr>
          </a:p>
        </p:txBody>
      </p:sp>
      <p:sp>
        <p:nvSpPr>
          <p:cNvPr id="10" name="Textfeld 15"/>
          <p:cNvSpPr txBox="1"/>
          <p:nvPr/>
        </p:nvSpPr>
        <p:spPr>
          <a:xfrm rot="7185338">
            <a:off x="4035080" y="4488155"/>
            <a:ext cx="2234638"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800" b="0" i="0" u="none" strike="noStrike" kern="1200" cap="none" spc="0" baseline="0">
                <a:solidFill>
                  <a:srgbClr val="000000"/>
                </a:solidFill>
                <a:uFillTx/>
                <a:latin typeface="Calibri"/>
              </a:rPr>
              <a:t>South Africa</a:t>
            </a:r>
          </a:p>
        </p:txBody>
      </p:sp>
      <p:sp>
        <p:nvSpPr>
          <p:cNvPr id="11" name="Pfeil nach rechts 16"/>
          <p:cNvSpPr/>
          <p:nvPr/>
        </p:nvSpPr>
        <p:spPr>
          <a:xfrm rot="12339380">
            <a:off x="5862485" y="4019337"/>
            <a:ext cx="611093" cy="193258"/>
          </a:xfrm>
          <a:custGeom>
            <a:avLst>
              <a:gd name="f0" fmla="val 18185"/>
              <a:gd name="f1" fmla="val 5400"/>
            </a:avLst>
            <a:gdLst>
              <a:gd name="f2" fmla="val 10800000"/>
              <a:gd name="f3" fmla="val 5400000"/>
              <a:gd name="f4" fmla="val 180"/>
              <a:gd name="f5" fmla="val w"/>
              <a:gd name="f6" fmla="val h"/>
              <a:gd name="f7" fmla="val 0"/>
              <a:gd name="f8" fmla="val 21600"/>
              <a:gd name="f9" fmla="val 10800"/>
              <a:gd name="f10" fmla="+- 0 0 0"/>
              <a:gd name="f11" fmla="+- 0 0 180"/>
              <a:gd name="f12" fmla="*/ f5 1 21600"/>
              <a:gd name="f13" fmla="*/ f6 1 21600"/>
              <a:gd name="f14" fmla="+- f8 0 f7"/>
              <a:gd name="f15" fmla="pin 0 f0 21600"/>
              <a:gd name="f16" fmla="pin 0 f1 10800"/>
              <a:gd name="f17" fmla="*/ f10 f2 1"/>
              <a:gd name="f18" fmla="*/ f11 f2 1"/>
              <a:gd name="f19" fmla="val f15"/>
              <a:gd name="f20" fmla="val f16"/>
              <a:gd name="f21" fmla="*/ f14 1 21600"/>
              <a:gd name="f22" fmla="*/ f15 f12 1"/>
              <a:gd name="f23" fmla="*/ f16 f13 1"/>
              <a:gd name="f24" fmla="*/ f17 1 f4"/>
              <a:gd name="f25" fmla="*/ f18 1 f4"/>
              <a:gd name="f26" fmla="+- 21600 0 f20"/>
              <a:gd name="f27" fmla="+- 21600 0 f19"/>
              <a:gd name="f28" fmla="*/ 0 f21 1"/>
              <a:gd name="f29" fmla="*/ 21600 f21 1"/>
              <a:gd name="f30" fmla="*/ f20 f13 1"/>
              <a:gd name="f31" fmla="*/ f19 f12 1"/>
              <a:gd name="f32" fmla="+- f24 0 f3"/>
              <a:gd name="f33" fmla="+- f25 0 f3"/>
              <a:gd name="f34" fmla="*/ f27 f20 1"/>
              <a:gd name="f35" fmla="*/ f28 1 f21"/>
              <a:gd name="f36" fmla="*/ f29 1 f21"/>
              <a:gd name="f37" fmla="*/ f26 f13 1"/>
              <a:gd name="f38" fmla="*/ f34 1 10800"/>
              <a:gd name="f39" fmla="*/ f35 f12 1"/>
              <a:gd name="f40" fmla="*/ f35 f13 1"/>
              <a:gd name="f41" fmla="*/ f36 f13 1"/>
              <a:gd name="f42" fmla="+- f19 f38 0"/>
              <a:gd name="f43" fmla="*/ f42 f12 1"/>
            </a:gdLst>
            <a:ahLst>
              <a:ahXY gdRefX="f0" minX="f7" maxX="f8" gdRefY="f1" minY="f7" maxY="f9">
                <a:pos x="f22" y="f23"/>
              </a:ahXY>
            </a:ahLst>
            <a:cxnLst>
              <a:cxn ang="3cd4">
                <a:pos x="hc" y="t"/>
              </a:cxn>
              <a:cxn ang="0">
                <a:pos x="r" y="vc"/>
              </a:cxn>
              <a:cxn ang="cd4">
                <a:pos x="hc" y="b"/>
              </a:cxn>
              <a:cxn ang="cd2">
                <a:pos x="l" y="vc"/>
              </a:cxn>
              <a:cxn ang="f32">
                <a:pos x="f31" y="f40"/>
              </a:cxn>
              <a:cxn ang="f33">
                <a:pos x="f31" y="f41"/>
              </a:cxn>
            </a:cxnLst>
            <a:rect l="f39" t="f30" r="f43" b="f37"/>
            <a:pathLst>
              <a:path w="21600" h="21600">
                <a:moveTo>
                  <a:pt x="f7" y="f20"/>
                </a:moveTo>
                <a:lnTo>
                  <a:pt x="f19" y="f20"/>
                </a:lnTo>
                <a:lnTo>
                  <a:pt x="f19" y="f7"/>
                </a:lnTo>
                <a:lnTo>
                  <a:pt x="f8" y="f9"/>
                </a:lnTo>
                <a:lnTo>
                  <a:pt x="f19" y="f8"/>
                </a:lnTo>
                <a:lnTo>
                  <a:pt x="f19" y="f26"/>
                </a:lnTo>
                <a:lnTo>
                  <a:pt x="f7" y="f26"/>
                </a:lnTo>
                <a:close/>
              </a:path>
            </a:pathLst>
          </a:custGeom>
          <a:solidFill>
            <a:srgbClr val="5B9BD5"/>
          </a:solidFill>
          <a:ln w="12701" cap="flat">
            <a:solidFill>
              <a:srgbClr val="41719C"/>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de-DE" sz="1800" b="0" i="0" u="none" strike="noStrike" kern="1200" cap="none" spc="0" baseline="0">
              <a:solidFill>
                <a:srgbClr val="FFFFFF"/>
              </a:solidFill>
              <a:uFillTx/>
              <a:latin typeface="Calibri"/>
            </a:endParaRPr>
          </a:p>
        </p:txBody>
      </p:sp>
      <p:sp>
        <p:nvSpPr>
          <p:cNvPr id="12" name="Textfeld 22"/>
          <p:cNvSpPr txBox="1"/>
          <p:nvPr/>
        </p:nvSpPr>
        <p:spPr>
          <a:xfrm>
            <a:off x="7739271" y="3540556"/>
            <a:ext cx="3127513"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800" b="0" i="0" u="none" strike="noStrike" kern="1200" cap="none" spc="0" baseline="0">
                <a:solidFill>
                  <a:srgbClr val="000000"/>
                </a:solidFill>
                <a:uFillTx/>
                <a:latin typeface="Calibri"/>
              </a:rPr>
              <a:t>HDI =   LEI.EI. II</a:t>
            </a:r>
          </a:p>
        </p:txBody>
      </p:sp>
      <p:cxnSp>
        <p:nvCxnSpPr>
          <p:cNvPr id="13" name="Gerader Verbinder 30"/>
          <p:cNvCxnSpPr/>
          <p:nvPr/>
        </p:nvCxnSpPr>
        <p:spPr>
          <a:xfrm>
            <a:off x="8415131" y="3344920"/>
            <a:ext cx="0" cy="771068"/>
          </a:xfrm>
          <a:prstGeom prst="straightConnector1">
            <a:avLst/>
          </a:prstGeom>
          <a:noFill/>
          <a:ln w="6345" cap="flat">
            <a:solidFill>
              <a:srgbClr val="000000"/>
            </a:solidFill>
            <a:prstDash val="solid"/>
            <a:miter/>
          </a:ln>
        </p:spPr>
      </p:cxnSp>
      <p:cxnSp>
        <p:nvCxnSpPr>
          <p:cNvPr id="14" name="Gerader Verbinder 1024"/>
          <p:cNvCxnSpPr/>
          <p:nvPr/>
        </p:nvCxnSpPr>
        <p:spPr>
          <a:xfrm>
            <a:off x="8415131" y="3344920"/>
            <a:ext cx="1060174" cy="0"/>
          </a:xfrm>
          <a:prstGeom prst="straightConnector1">
            <a:avLst/>
          </a:prstGeom>
          <a:noFill/>
          <a:ln w="9528" cap="flat">
            <a:solidFill>
              <a:srgbClr val="000000"/>
            </a:solidFill>
            <a:prstDash val="solid"/>
            <a:miter/>
          </a:ln>
        </p:spPr>
      </p:cxnSp>
      <p:cxnSp>
        <p:nvCxnSpPr>
          <p:cNvPr id="15" name="Gerader Verbinder 1028"/>
          <p:cNvCxnSpPr/>
          <p:nvPr/>
        </p:nvCxnSpPr>
        <p:spPr>
          <a:xfrm>
            <a:off x="8322365" y="3909892"/>
            <a:ext cx="92766" cy="206096"/>
          </a:xfrm>
          <a:prstGeom prst="straightConnector1">
            <a:avLst/>
          </a:prstGeom>
          <a:noFill/>
          <a:ln w="6345" cap="flat">
            <a:solidFill>
              <a:srgbClr val="000000"/>
            </a:solidFill>
            <a:prstDash val="solid"/>
            <a:miter/>
          </a:ln>
        </p:spPr>
      </p:cxnSp>
      <p:sp>
        <p:nvSpPr>
          <p:cNvPr id="16" name="Textfeld 1029"/>
          <p:cNvSpPr txBox="1"/>
          <p:nvPr/>
        </p:nvSpPr>
        <p:spPr>
          <a:xfrm>
            <a:off x="8150083" y="2994989"/>
            <a:ext cx="39756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800" b="0" i="0" u="none" strike="noStrike" kern="1200" cap="none" spc="0" baseline="0">
                <a:solidFill>
                  <a:srgbClr val="000000"/>
                </a:solidFill>
                <a:uFillTx/>
                <a:latin typeface="Calibri"/>
              </a:rPr>
              <a:t>3</a:t>
            </a:r>
          </a:p>
        </p:txBody>
      </p:sp>
      <p:cxnSp>
        <p:nvCxnSpPr>
          <p:cNvPr id="17" name="Gerader Verbinder 1031"/>
          <p:cNvCxnSpPr/>
          <p:nvPr/>
        </p:nvCxnSpPr>
        <p:spPr>
          <a:xfrm>
            <a:off x="7195925" y="4672821"/>
            <a:ext cx="53017" cy="0"/>
          </a:xfrm>
          <a:prstGeom prst="straightConnector1">
            <a:avLst/>
          </a:prstGeom>
          <a:noFill/>
          <a:ln w="6345" cap="flat">
            <a:solidFill>
              <a:srgbClr val="5B9BD5"/>
            </a:solidFill>
            <a:prstDash val="solid"/>
            <a:miter/>
          </a:ln>
        </p:spPr>
      </p:cxnSp>
      <p:sp>
        <p:nvSpPr>
          <p:cNvPr id="18" name="Textfeld 1032"/>
          <p:cNvSpPr txBox="1"/>
          <p:nvPr/>
        </p:nvSpPr>
        <p:spPr>
          <a:xfrm>
            <a:off x="6904387" y="4672821"/>
            <a:ext cx="4253944" cy="1200332"/>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800" b="0" i="0" u="none" strike="noStrike" kern="1200" cap="none" spc="0" baseline="0">
                <a:solidFill>
                  <a:srgbClr val="000000"/>
                </a:solidFill>
                <a:uFillTx/>
                <a:latin typeface="Calibri"/>
              </a:rPr>
              <a:t>HDI  Human Development Index</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800" b="0" i="0" u="none" strike="noStrike" kern="1200" cap="none" spc="0" baseline="0">
                <a:solidFill>
                  <a:srgbClr val="000000"/>
                </a:solidFill>
                <a:uFillTx/>
                <a:latin typeface="Calibri"/>
              </a:rPr>
              <a:t>LEI Life Expectancy Index</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800" b="0" i="0" u="none" strike="noStrike" kern="1200" cap="none" spc="0" baseline="0">
                <a:solidFill>
                  <a:srgbClr val="000000"/>
                </a:solidFill>
                <a:uFillTx/>
                <a:latin typeface="Calibri"/>
              </a:rPr>
              <a:t>EI  Education Index</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800" b="0" i="0" u="none" strike="noStrike" kern="1200" cap="none" spc="0" baseline="0">
                <a:solidFill>
                  <a:srgbClr val="000000"/>
                </a:solidFill>
                <a:uFillTx/>
                <a:latin typeface="Calibri"/>
              </a:rPr>
              <a:t>II Income Index</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W020170905578658332938.jpg">
            <a:hlinkClick r:id="rId2"/>
            <a:extLst>
              <a:ext uri="{FF2B5EF4-FFF2-40B4-BE49-F238E27FC236}">
                <a16:creationId xmlns:a16="http://schemas.microsoft.com/office/drawing/2014/main" id="{062E2FA2-35A7-41E1-AC8F-D33513805A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875" y="-61277500"/>
            <a:ext cx="3952875" cy="319087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习近平会见普京(415-335).jpg">
            <a:hlinkClick r:id="rId4"/>
            <a:extLst>
              <a:ext uri="{FF2B5EF4-FFF2-40B4-BE49-F238E27FC236}">
                <a16:creationId xmlns:a16="http://schemas.microsoft.com/office/drawing/2014/main" id="{47FED2BD-4E22-4DC0-A740-ADFDB7263DD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3375" y="-18108613"/>
            <a:ext cx="3952875" cy="3190875"/>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W020170905575861542951.jpg">
            <a:hlinkClick r:id="rId6"/>
            <a:extLst>
              <a:ext uri="{FF2B5EF4-FFF2-40B4-BE49-F238E27FC236}">
                <a16:creationId xmlns:a16="http://schemas.microsoft.com/office/drawing/2014/main" id="{72AA5F04-9269-4FD8-8998-67EDF8B2857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03375" y="18657888"/>
            <a:ext cx="3952875" cy="319087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W020170905576247011230.jpg">
            <a:hlinkClick r:id="rId8"/>
            <a:extLst>
              <a:ext uri="{FF2B5EF4-FFF2-40B4-BE49-F238E27FC236}">
                <a16:creationId xmlns:a16="http://schemas.microsoft.com/office/drawing/2014/main" id="{A8F61F83-5AC2-4FAC-8324-C05F7FDDD87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03375" y="37041138"/>
            <a:ext cx="3952875" cy="319087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7" descr="会见埃及总统塞西415.jpg">
            <a:hlinkClick r:id="rId10"/>
            <a:extLst>
              <a:ext uri="{FF2B5EF4-FFF2-40B4-BE49-F238E27FC236}">
                <a16:creationId xmlns:a16="http://schemas.microsoft.com/office/drawing/2014/main" id="{7E5757F2-E3BE-4AEE-8168-981873A3D88C}"/>
              </a:ext>
            </a:extLst>
          </p:cNvPr>
          <p:cNvSpPr>
            <a:spLocks noChangeAspect="1" noChangeArrowheads="1"/>
          </p:cNvSpPr>
          <p:nvPr/>
        </p:nvSpPr>
        <p:spPr bwMode="auto">
          <a:xfrm>
            <a:off x="1603375" y="55424388"/>
            <a:ext cx="3952875" cy="31908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pic>
        <p:nvPicPr>
          <p:cNvPr id="7" name="Grafik 6">
            <a:extLst>
              <a:ext uri="{FF2B5EF4-FFF2-40B4-BE49-F238E27FC236}">
                <a16:creationId xmlns:a16="http://schemas.microsoft.com/office/drawing/2014/main" id="{45C16585-5B3E-4FBC-9F4B-BBFF370965A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42875" y="274637"/>
            <a:ext cx="11578069" cy="6173664"/>
          </a:xfrm>
          <a:prstGeom prst="rect">
            <a:avLst/>
          </a:prstGeom>
        </p:spPr>
      </p:pic>
      <p:sp>
        <p:nvSpPr>
          <p:cNvPr id="8" name="Textfeld 7">
            <a:extLst>
              <a:ext uri="{FF2B5EF4-FFF2-40B4-BE49-F238E27FC236}">
                <a16:creationId xmlns:a16="http://schemas.microsoft.com/office/drawing/2014/main" id="{FACEA156-63E5-479D-A57D-D20097D866CA}"/>
              </a:ext>
            </a:extLst>
          </p:cNvPr>
          <p:cNvSpPr txBox="1"/>
          <p:nvPr/>
        </p:nvSpPr>
        <p:spPr>
          <a:xfrm>
            <a:off x="465513" y="6448301"/>
            <a:ext cx="11255431" cy="369332"/>
          </a:xfrm>
          <a:prstGeom prst="rect">
            <a:avLst/>
          </a:prstGeom>
          <a:noFill/>
        </p:spPr>
        <p:txBody>
          <a:bodyPr wrap="square" rtlCol="0">
            <a:spAutoFit/>
          </a:bodyPr>
          <a:lstStyle/>
          <a:p>
            <a:r>
              <a:rPr lang="de-DE" dirty="0"/>
              <a:t>The 9th BRICS Conference was </a:t>
            </a:r>
            <a:r>
              <a:rPr lang="de-DE" dirty="0" err="1"/>
              <a:t>held</a:t>
            </a:r>
            <a:r>
              <a:rPr lang="de-DE" dirty="0"/>
              <a:t> on September 4th 2017 in Xiamen  </a:t>
            </a:r>
          </a:p>
        </p:txBody>
      </p:sp>
    </p:spTree>
    <p:extLst>
      <p:ext uri="{BB962C8B-B14F-4D97-AF65-F5344CB8AC3E}">
        <p14:creationId xmlns:p14="http://schemas.microsoft.com/office/powerpoint/2010/main" val="34707577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17">
    <p:spTree>
      <p:nvGrpSpPr>
        <p:cNvPr id="1" name=""/>
        <p:cNvGrpSpPr/>
        <p:nvPr/>
      </p:nvGrpSpPr>
      <p:grpSpPr>
        <a:xfrm>
          <a:off x="0" y="0"/>
          <a:ext cx="0" cy="0"/>
          <a:chOff x="0" y="0"/>
          <a:chExt cx="0" cy="0"/>
        </a:xfrm>
      </p:grpSpPr>
      <p:sp>
        <p:nvSpPr>
          <p:cNvPr id="2" name="Rectangle 2"/>
          <p:cNvSpPr txBox="1">
            <a:spLocks noGrp="1"/>
          </p:cNvSpPr>
          <p:nvPr>
            <p:ph type="title"/>
          </p:nvPr>
        </p:nvSpPr>
        <p:spPr>
          <a:xfrm>
            <a:off x="2063745" y="5516566"/>
            <a:ext cx="8229600" cy="1143000"/>
          </a:xfrm>
        </p:spPr>
        <p:txBody>
          <a:bodyPr/>
          <a:lstStyle/>
          <a:p>
            <a:pPr lvl="0"/>
            <a:r>
              <a:rPr lang="de-DE" sz="1200" i="1"/>
              <a:t>International Value Chain Management WS 2009-2010 Dr.I. Botskor      08.10.2009</a:t>
            </a:r>
          </a:p>
        </p:txBody>
      </p:sp>
      <p:sp>
        <p:nvSpPr>
          <p:cNvPr id="3" name="Rectangle 3"/>
          <p:cNvSpPr txBox="1">
            <a:spLocks noGrp="1"/>
          </p:cNvSpPr>
          <p:nvPr>
            <p:ph type="body" idx="1"/>
          </p:nvPr>
        </p:nvSpPr>
        <p:spPr>
          <a:xfrm>
            <a:off x="1981203" y="260347"/>
            <a:ext cx="8291514" cy="5616573"/>
          </a:xfrm>
        </p:spPr>
        <p:txBody>
          <a:bodyPr/>
          <a:lstStyle/>
          <a:p>
            <a:pPr lvl="0">
              <a:lnSpc>
                <a:spcPct val="80000"/>
              </a:lnSpc>
              <a:buNone/>
            </a:pPr>
            <a:r>
              <a:rPr lang="de-DE"/>
              <a:t>Some Basic Laws in different disciplines:</a:t>
            </a:r>
          </a:p>
          <a:p>
            <a:pPr lvl="0">
              <a:lnSpc>
                <a:spcPct val="80000"/>
              </a:lnSpc>
            </a:pPr>
            <a:r>
              <a:rPr lang="de-DE"/>
              <a:t>Physics  - Newtons force equation    F=ma</a:t>
            </a:r>
          </a:p>
          <a:p>
            <a:pPr lvl="0">
              <a:lnSpc>
                <a:spcPct val="80000"/>
              </a:lnSpc>
            </a:pPr>
            <a:r>
              <a:rPr lang="de-DE"/>
              <a:t>Biology  -  Darwins Evolution Theory</a:t>
            </a:r>
          </a:p>
          <a:p>
            <a:pPr lvl="0">
              <a:lnSpc>
                <a:spcPct val="80000"/>
              </a:lnSpc>
            </a:pPr>
            <a:r>
              <a:rPr lang="de-DE"/>
              <a:t>Geology - Plate Tectonics </a:t>
            </a:r>
          </a:p>
          <a:p>
            <a:pPr lvl="0">
              <a:lnSpc>
                <a:spcPct val="80000"/>
              </a:lnSpc>
            </a:pPr>
            <a:r>
              <a:rPr lang="de-DE"/>
              <a:t>Economy:</a:t>
            </a:r>
          </a:p>
          <a:p>
            <a:pPr lvl="0">
              <a:lnSpc>
                <a:spcPct val="80000"/>
              </a:lnSpc>
              <a:buNone/>
            </a:pPr>
            <a:r>
              <a:rPr lang="de-DE"/>
              <a:t>       Adam Smith:</a:t>
            </a:r>
          </a:p>
          <a:p>
            <a:pPr lvl="0">
              <a:lnSpc>
                <a:spcPct val="80000"/>
              </a:lnSpc>
              <a:buNone/>
            </a:pPr>
            <a:r>
              <a:rPr lang="de-DE"/>
              <a:t>      Theory of the </a:t>
            </a:r>
            <a:r>
              <a:rPr lang="de-DE" b="1"/>
              <a:t>absolute</a:t>
            </a:r>
            <a:r>
              <a:rPr lang="de-DE"/>
              <a:t> advantage</a:t>
            </a:r>
          </a:p>
          <a:p>
            <a:pPr lvl="0">
              <a:lnSpc>
                <a:spcPct val="80000"/>
              </a:lnSpc>
              <a:buNone/>
            </a:pPr>
            <a:r>
              <a:rPr lang="de-DE"/>
              <a:t>       David Ricardo:</a:t>
            </a:r>
          </a:p>
          <a:p>
            <a:pPr lvl="0">
              <a:lnSpc>
                <a:spcPct val="80000"/>
              </a:lnSpc>
              <a:buNone/>
            </a:pPr>
            <a:r>
              <a:rPr lang="de-DE"/>
              <a:t>      Theory of the </a:t>
            </a:r>
            <a:r>
              <a:rPr lang="de-DE" b="1"/>
              <a:t>comparative</a:t>
            </a:r>
            <a:r>
              <a:rPr lang="de-DE"/>
              <a:t> advantage </a:t>
            </a:r>
          </a:p>
          <a:p>
            <a:pPr lvl="0">
              <a:lnSpc>
                <a:spcPct val="80000"/>
              </a:lnSpc>
              <a:buNone/>
            </a:pPr>
            <a:r>
              <a:rPr lang="de-DE"/>
              <a:t>       Joseph Schumpeter:</a:t>
            </a:r>
          </a:p>
          <a:p>
            <a:pPr lvl="0">
              <a:lnSpc>
                <a:spcPct val="80000"/>
              </a:lnSpc>
              <a:buNone/>
            </a:pPr>
            <a:r>
              <a:rPr lang="de-DE"/>
              <a:t>       „Capitalism is </a:t>
            </a:r>
            <a:r>
              <a:rPr lang="de-DE" b="1"/>
              <a:t>creative destruction</a:t>
            </a:r>
            <a:r>
              <a:rPr lang="de-DE"/>
              <a:t>“ </a:t>
            </a:r>
          </a:p>
          <a:p>
            <a:pPr lvl="0">
              <a:lnSpc>
                <a:spcPct val="80000"/>
              </a:lnSpc>
              <a:buNone/>
            </a:pPr>
            <a:r>
              <a:rPr lang="de-DE" sz="2400"/>
              <a:t>       </a:t>
            </a:r>
          </a:p>
          <a:p>
            <a:pPr lvl="0">
              <a:lnSpc>
                <a:spcPct val="80000"/>
              </a:lnSpc>
            </a:pPr>
            <a:endParaRPr lang="de-DE" sz="24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15">
    <p:spTree>
      <p:nvGrpSpPr>
        <p:cNvPr id="1" name=""/>
        <p:cNvGrpSpPr/>
        <p:nvPr/>
      </p:nvGrpSpPr>
      <p:grpSpPr>
        <a:xfrm>
          <a:off x="0" y="0"/>
          <a:ext cx="0" cy="0"/>
          <a:chOff x="0" y="0"/>
          <a:chExt cx="0" cy="0"/>
        </a:xfrm>
      </p:grpSpPr>
      <p:graphicFrame>
        <p:nvGraphicFramePr>
          <p:cNvPr id="2" name="Group 14"/>
          <p:cNvGraphicFramePr>
            <a:graphicFrameLocks noGrp="1"/>
          </p:cNvGraphicFramePr>
          <p:nvPr/>
        </p:nvGraphicFramePr>
        <p:xfrm>
          <a:off x="1919289" y="6308729"/>
          <a:ext cx="8569327" cy="360365"/>
        </p:xfrm>
        <a:graphic>
          <a:graphicData uri="http://schemas.openxmlformats.org/drawingml/2006/table">
            <a:tbl>
              <a:tblPr>
                <a:effectLst/>
              </a:tblPr>
              <a:tblGrid>
                <a:gridCol w="8569327">
                  <a:extLst>
                    <a:ext uri="{9D8B030D-6E8A-4147-A177-3AD203B41FA5}">
                      <a16:colId xmlns:a16="http://schemas.microsoft.com/office/drawing/2014/main" val="20000"/>
                    </a:ext>
                  </a:extLst>
                </a:gridCol>
              </a:tblGrid>
              <a:tr h="360365">
                <a:tc>
                  <a:txBody>
                    <a:bodyPr/>
                    <a:lstStyle/>
                    <a:p>
                      <a:pPr marL="0" marR="0" lvl="0" indent="0" algn="l" defTabSz="914400" rtl="0" fontAlgn="auto" hangingPunct="1">
                        <a:lnSpc>
                          <a:spcPct val="100000"/>
                        </a:lnSpc>
                        <a:spcBef>
                          <a:spcPts val="200"/>
                        </a:spcBef>
                        <a:spcAft>
                          <a:spcPts val="0"/>
                        </a:spcAft>
                        <a:buNone/>
                        <a:tabLst/>
                      </a:pPr>
                      <a:r>
                        <a:rPr lang="de-DE" sz="800" b="0" i="1" u="none" strike="noStrike" cap="none" baseline="0">
                          <a:solidFill>
                            <a:srgbClr val="000000"/>
                          </a:solidFill>
                          <a:latin typeface="Arial"/>
                        </a:rPr>
                        <a:t>International Value Chain Management WS 2009-2010 Dr.I. Botskor      08.10.2009</a:t>
                      </a:r>
                    </a:p>
                  </a:txBody>
                  <a:tcPr/>
                </a:tc>
                <a:extLst>
                  <a:ext uri="{0D108BD9-81ED-4DB2-BD59-A6C34878D82A}">
                    <a16:rowId xmlns:a16="http://schemas.microsoft.com/office/drawing/2014/main" val="10000"/>
                  </a:ext>
                </a:extLst>
              </a:tr>
            </a:tbl>
          </a:graphicData>
        </a:graphic>
      </p:graphicFrame>
      <p:pic>
        <p:nvPicPr>
          <p:cNvPr id="3" name="Picture 21"/>
          <p:cNvPicPr>
            <a:picLocks noGrp="1" noChangeAspect="1"/>
          </p:cNvPicPr>
          <p:nvPr>
            <p:ph idx="1"/>
          </p:nvPr>
        </p:nvPicPr>
        <p:blipFill>
          <a:blip r:embed="rId2"/>
          <a:srcRect/>
          <a:stretch>
            <a:fillRect/>
          </a:stretch>
        </p:blipFill>
        <p:spPr>
          <a:xfrm>
            <a:off x="2547939" y="1600200"/>
            <a:ext cx="7094536" cy="4525959"/>
          </a:xfrm>
        </p:spPr>
      </p:pic>
      <p:sp>
        <p:nvSpPr>
          <p:cNvPr id="4" name="Rectangle 22"/>
          <p:cNvSpPr/>
          <p:nvPr/>
        </p:nvSpPr>
        <p:spPr>
          <a:xfrm>
            <a:off x="2135188" y="333371"/>
            <a:ext cx="8351836" cy="1008061"/>
          </a:xfrm>
          <a:prstGeom prst="rect">
            <a:avLst/>
          </a:prstGeom>
          <a:solidFill>
            <a:srgbClr val="FFFFFF"/>
          </a:solidFill>
          <a:ln w="3172" cap="flat">
            <a:solidFill>
              <a:srgbClr val="FFFFFF"/>
            </a:solidFill>
            <a:prstDash val="solid"/>
            <a:miter/>
          </a:ln>
        </p:spPr>
        <p:txBody>
          <a:bodyPr vert="horz" wrap="non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3200" b="0" i="0" u="none" strike="noStrike" kern="1200" cap="none" spc="0" baseline="0">
                <a:solidFill>
                  <a:srgbClr val="000000"/>
                </a:solidFill>
                <a:uFillTx/>
                <a:latin typeface="Arial" pitchFamily="34"/>
              </a:rPr>
              <a:t>The theory of </a:t>
            </a:r>
            <a:r>
              <a:rPr lang="de-DE" sz="3200" b="1" i="1" u="none" strike="noStrike" kern="1200" cap="none" spc="0" baseline="0">
                <a:solidFill>
                  <a:srgbClr val="0563C1"/>
                </a:solidFill>
                <a:uFillTx/>
                <a:latin typeface="Arial" pitchFamily="34"/>
              </a:rPr>
              <a:t>absolute</a:t>
            </a:r>
            <a:r>
              <a:rPr lang="de-DE" sz="3200" b="0" i="0" u="none" strike="noStrike" kern="1200" cap="none" spc="0" baseline="0">
                <a:solidFill>
                  <a:srgbClr val="000000"/>
                </a:solidFill>
                <a:uFillTx/>
                <a:latin typeface="Arial" pitchFamily="34"/>
              </a:rPr>
              <a:t> advantage</a:t>
            </a:r>
          </a:p>
        </p:txBody>
      </p:sp>
      <p:pic>
        <p:nvPicPr>
          <p:cNvPr id="5" name="Picture 25"/>
          <p:cNvPicPr>
            <a:picLocks noChangeAspect="1"/>
          </p:cNvPicPr>
          <p:nvPr/>
        </p:nvPicPr>
        <p:blipFill>
          <a:blip r:embed="rId3"/>
          <a:srcRect/>
          <a:stretch>
            <a:fillRect/>
          </a:stretch>
        </p:blipFill>
        <p:spPr>
          <a:xfrm>
            <a:off x="2711452" y="1341433"/>
            <a:ext cx="6329367" cy="4826002"/>
          </a:xfrm>
          <a:prstGeom prst="rect">
            <a:avLst/>
          </a:prstGeom>
          <a:noFill/>
          <a:ln cap="flat">
            <a:noFill/>
          </a:ln>
        </p:spPr>
      </p:pic>
      <p:pic>
        <p:nvPicPr>
          <p:cNvPr id="6" name="Picture 26"/>
          <p:cNvPicPr>
            <a:picLocks noChangeAspect="1"/>
          </p:cNvPicPr>
          <p:nvPr/>
        </p:nvPicPr>
        <p:blipFill>
          <a:blip r:embed="rId4"/>
          <a:srcRect/>
          <a:stretch>
            <a:fillRect/>
          </a:stretch>
        </p:blipFill>
        <p:spPr>
          <a:xfrm>
            <a:off x="2495553" y="1125534"/>
            <a:ext cx="7185026" cy="4919664"/>
          </a:xfrm>
          <a:prstGeom prst="rect">
            <a:avLst/>
          </a:prstGeom>
          <a:noFill/>
          <a:ln cap="flat">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16">
    <p:spTree>
      <p:nvGrpSpPr>
        <p:cNvPr id="1" name=""/>
        <p:cNvGrpSpPr/>
        <p:nvPr/>
      </p:nvGrpSpPr>
      <p:grpSpPr>
        <a:xfrm>
          <a:off x="0" y="0"/>
          <a:ext cx="0" cy="0"/>
          <a:chOff x="0" y="0"/>
          <a:chExt cx="0" cy="0"/>
        </a:xfrm>
      </p:grpSpPr>
      <p:sp>
        <p:nvSpPr>
          <p:cNvPr id="2" name="Rectangle 2"/>
          <p:cNvSpPr txBox="1">
            <a:spLocks noGrp="1"/>
          </p:cNvSpPr>
          <p:nvPr>
            <p:ph type="title"/>
          </p:nvPr>
        </p:nvSpPr>
        <p:spPr>
          <a:xfrm>
            <a:off x="1992313" y="274640"/>
            <a:ext cx="8218490" cy="633414"/>
          </a:xfrm>
        </p:spPr>
        <p:txBody>
          <a:bodyPr/>
          <a:lstStyle/>
          <a:p>
            <a:pPr lvl="0"/>
            <a:r>
              <a:rPr lang="de-DE" sz="3200"/>
              <a:t>Theory of </a:t>
            </a:r>
            <a:r>
              <a:rPr lang="de-DE" sz="3200" b="1" i="1">
                <a:solidFill>
                  <a:srgbClr val="0563C1"/>
                </a:solidFill>
              </a:rPr>
              <a:t>comparative</a:t>
            </a:r>
            <a:r>
              <a:rPr lang="de-DE" sz="3200"/>
              <a:t> advantage</a:t>
            </a:r>
          </a:p>
        </p:txBody>
      </p:sp>
      <p:pic>
        <p:nvPicPr>
          <p:cNvPr id="3" name="Picture 4"/>
          <p:cNvPicPr>
            <a:picLocks noGrp="1" noChangeAspect="1"/>
          </p:cNvPicPr>
          <p:nvPr>
            <p:ph idx="1"/>
          </p:nvPr>
        </p:nvPicPr>
        <p:blipFill>
          <a:blip r:embed="rId2"/>
          <a:srcRect/>
          <a:stretch>
            <a:fillRect/>
          </a:stretch>
        </p:blipFill>
        <p:spPr>
          <a:xfrm>
            <a:off x="2997202" y="1600200"/>
            <a:ext cx="6196010" cy="4525959"/>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18">
    <p:spTree>
      <p:nvGrpSpPr>
        <p:cNvPr id="1" name=""/>
        <p:cNvGrpSpPr/>
        <p:nvPr/>
      </p:nvGrpSpPr>
      <p:grpSpPr>
        <a:xfrm>
          <a:off x="0" y="0"/>
          <a:ext cx="0" cy="0"/>
          <a:chOff x="0" y="0"/>
          <a:chExt cx="0" cy="0"/>
        </a:xfrm>
      </p:grpSpPr>
      <p:sp>
        <p:nvSpPr>
          <p:cNvPr id="2" name="Rectangle 3"/>
          <p:cNvSpPr txBox="1">
            <a:spLocks noGrp="1"/>
          </p:cNvSpPr>
          <p:nvPr>
            <p:ph idx="1"/>
          </p:nvPr>
        </p:nvSpPr>
        <p:spPr>
          <a:xfrm>
            <a:off x="1847846" y="333371"/>
            <a:ext cx="8301042" cy="6119814"/>
          </a:xfrm>
        </p:spPr>
        <p:txBody>
          <a:bodyPr/>
          <a:lstStyle/>
          <a:p>
            <a:pPr lvl="0">
              <a:lnSpc>
                <a:spcPct val="80000"/>
              </a:lnSpc>
              <a:buNone/>
            </a:pPr>
            <a:r>
              <a:rPr lang="de-DE" sz="2400"/>
              <a:t>Assumptions in the theory of comparative advantage:</a:t>
            </a:r>
          </a:p>
          <a:p>
            <a:pPr lvl="0">
              <a:lnSpc>
                <a:spcPct val="80000"/>
              </a:lnSpc>
              <a:buNone/>
            </a:pPr>
            <a:endParaRPr lang="de-DE" sz="2400"/>
          </a:p>
          <a:p>
            <a:pPr lvl="0">
              <a:lnSpc>
                <a:spcPct val="80000"/>
              </a:lnSpc>
              <a:buNone/>
            </a:pPr>
            <a:r>
              <a:rPr lang="de-DE" sz="2000"/>
              <a:t>1)Simple world – two countries and two goods  </a:t>
            </a:r>
          </a:p>
          <a:p>
            <a:pPr lvl="0">
              <a:lnSpc>
                <a:spcPct val="80000"/>
              </a:lnSpc>
              <a:buNone/>
            </a:pPr>
            <a:r>
              <a:rPr lang="de-DE" sz="2000"/>
              <a:t>                         in the real world many countries and many products</a:t>
            </a:r>
          </a:p>
          <a:p>
            <a:pPr lvl="0">
              <a:lnSpc>
                <a:spcPct val="80000"/>
              </a:lnSpc>
              <a:buNone/>
            </a:pPr>
            <a:r>
              <a:rPr lang="de-DE" sz="2000"/>
              <a:t>2) Prices of resources are actually different</a:t>
            </a:r>
          </a:p>
          <a:p>
            <a:pPr lvl="0">
              <a:lnSpc>
                <a:spcPct val="80000"/>
              </a:lnSpc>
              <a:buNone/>
            </a:pPr>
            <a:r>
              <a:rPr lang="de-DE" sz="2000"/>
              <a:t>3) Transport costs are ignored</a:t>
            </a:r>
          </a:p>
          <a:p>
            <a:pPr lvl="0">
              <a:lnSpc>
                <a:spcPct val="80000"/>
              </a:lnSpc>
              <a:buNone/>
            </a:pPr>
            <a:r>
              <a:rPr lang="de-DE" sz="2000"/>
              <a:t>4) Exchange rates are ignored</a:t>
            </a:r>
          </a:p>
          <a:p>
            <a:pPr lvl="0">
              <a:lnSpc>
                <a:spcPct val="80000"/>
              </a:lnSpc>
              <a:buNone/>
            </a:pPr>
            <a:r>
              <a:rPr lang="de-DE" sz="2000"/>
              <a:t>5) Cultural differences are ignored</a:t>
            </a:r>
          </a:p>
          <a:p>
            <a:pPr lvl="0">
              <a:lnSpc>
                <a:spcPct val="80000"/>
              </a:lnSpc>
              <a:buNone/>
            </a:pPr>
            <a:r>
              <a:rPr lang="de-DE" sz="2000"/>
              <a:t>6) Free trade is assumed</a:t>
            </a:r>
          </a:p>
          <a:p>
            <a:pPr lvl="0">
              <a:lnSpc>
                <a:spcPct val="80000"/>
              </a:lnSpc>
              <a:buNone/>
            </a:pPr>
            <a:r>
              <a:rPr lang="de-DE" sz="2000"/>
              <a:t>7) Specialization and the returns to scale are ignored</a:t>
            </a:r>
          </a:p>
          <a:p>
            <a:pPr lvl="0">
              <a:lnSpc>
                <a:spcPct val="80000"/>
              </a:lnSpc>
              <a:buNone/>
            </a:pPr>
            <a:r>
              <a:rPr lang="de-DE" sz="2000"/>
              <a:t>8) Static situation: not taking into account the dynamic influence of trade</a:t>
            </a:r>
          </a:p>
          <a:p>
            <a:pPr lvl="0">
              <a:lnSpc>
                <a:spcPct val="80000"/>
              </a:lnSpc>
              <a:buNone/>
            </a:pPr>
            <a:r>
              <a:rPr lang="de-DE" sz="2000"/>
              <a:t>9) The change in the income distribution in each country due to trade is not taken into account.</a:t>
            </a:r>
          </a:p>
          <a:p>
            <a:pPr lvl="0">
              <a:lnSpc>
                <a:spcPct val="80000"/>
              </a:lnSpc>
              <a:buNone/>
            </a:pPr>
            <a:r>
              <a:rPr lang="de-DE" sz="2000"/>
              <a:t>10) Political constrains are not taken into account</a:t>
            </a:r>
          </a:p>
          <a:p>
            <a:pPr lvl="0">
              <a:lnSpc>
                <a:spcPct val="80000"/>
              </a:lnSpc>
              <a:buNone/>
            </a:pPr>
            <a:r>
              <a:rPr lang="de-DE" sz="2000"/>
              <a:t>11) No corruption </a:t>
            </a:r>
          </a:p>
          <a:p>
            <a:pPr lvl="0">
              <a:lnSpc>
                <a:spcPct val="80000"/>
              </a:lnSpc>
              <a:buNone/>
            </a:pPr>
            <a:r>
              <a:rPr lang="de-DE" sz="2000"/>
              <a:t>12) The unit cost of cocoa and rice production is taken as equal.</a:t>
            </a:r>
          </a:p>
          <a:p>
            <a:pPr lvl="0">
              <a:lnSpc>
                <a:spcPct val="80000"/>
              </a:lnSpc>
              <a:buNone/>
            </a:pPr>
            <a:endParaRPr lang="de-DE" sz="2000"/>
          </a:p>
          <a:p>
            <a:pPr lvl="0">
              <a:lnSpc>
                <a:spcPct val="80000"/>
              </a:lnSpc>
              <a:buNone/>
            </a:pPr>
            <a:endParaRPr lang="de-DE" sz="2000"/>
          </a:p>
          <a:p>
            <a:pPr lvl="0">
              <a:lnSpc>
                <a:spcPct val="80000"/>
              </a:lnSpc>
              <a:buNone/>
            </a:pPr>
            <a:endParaRPr lang="de-DE" sz="2000"/>
          </a:p>
          <a:p>
            <a:pPr lvl="0">
              <a:lnSpc>
                <a:spcPct val="80000"/>
              </a:lnSpc>
            </a:pPr>
            <a:endParaRPr lang="de-DE" sz="20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992314" y="188914"/>
            <a:ext cx="8207375" cy="936625"/>
          </a:xfrm>
        </p:spPr>
        <p:txBody>
          <a:bodyPr/>
          <a:lstStyle/>
          <a:p>
            <a:pPr algn="l" eaLnBrk="1" hangingPunct="1"/>
            <a:r>
              <a:rPr lang="de-DE" altLang="de-DE"/>
              <a:t>     Joseph Schumpeter</a:t>
            </a:r>
          </a:p>
        </p:txBody>
      </p:sp>
      <p:sp>
        <p:nvSpPr>
          <p:cNvPr id="11267" name="Rectangle 3"/>
          <p:cNvSpPr>
            <a:spLocks noGrp="1" noChangeArrowheads="1"/>
          </p:cNvSpPr>
          <p:nvPr>
            <p:ph type="body" idx="1"/>
          </p:nvPr>
        </p:nvSpPr>
        <p:spPr>
          <a:xfrm>
            <a:off x="1919288" y="1125539"/>
            <a:ext cx="8291512" cy="4175125"/>
          </a:xfrm>
        </p:spPr>
        <p:txBody>
          <a:bodyPr/>
          <a:lstStyle/>
          <a:p>
            <a:pPr eaLnBrk="1" hangingPunct="1">
              <a:lnSpc>
                <a:spcPct val="90000"/>
              </a:lnSpc>
              <a:buFontTx/>
              <a:buNone/>
            </a:pPr>
            <a:r>
              <a:rPr lang="de-DE" altLang="de-DE"/>
              <a:t>New business models replace old ones.</a:t>
            </a:r>
          </a:p>
          <a:p>
            <a:pPr eaLnBrk="1" hangingPunct="1">
              <a:lnSpc>
                <a:spcPct val="90000"/>
              </a:lnSpc>
              <a:buFontTx/>
              <a:buNone/>
            </a:pPr>
            <a:r>
              <a:rPr lang="de-DE" altLang="de-DE"/>
              <a:t>But even a new business model provides</a:t>
            </a:r>
          </a:p>
          <a:p>
            <a:pPr eaLnBrk="1" hangingPunct="1">
              <a:lnSpc>
                <a:spcPct val="90000"/>
              </a:lnSpc>
              <a:buFontTx/>
              <a:buNone/>
            </a:pPr>
            <a:r>
              <a:rPr lang="de-DE" altLang="de-DE"/>
              <a:t>no long time security and is doomed to fail </a:t>
            </a:r>
          </a:p>
          <a:p>
            <a:pPr eaLnBrk="1" hangingPunct="1">
              <a:lnSpc>
                <a:spcPct val="90000"/>
              </a:lnSpc>
              <a:buFontTx/>
              <a:buNone/>
            </a:pPr>
            <a:r>
              <a:rPr lang="de-DE" altLang="de-DE"/>
              <a:t>if it </a:t>
            </a:r>
            <a:r>
              <a:rPr lang="de-DE" altLang="de-DE">
                <a:solidFill>
                  <a:schemeClr val="hlink"/>
                </a:solidFill>
              </a:rPr>
              <a:t>stops </a:t>
            </a:r>
            <a:r>
              <a:rPr lang="de-DE" altLang="de-DE"/>
              <a:t>innovating.</a:t>
            </a:r>
          </a:p>
          <a:p>
            <a:pPr eaLnBrk="1" hangingPunct="1">
              <a:lnSpc>
                <a:spcPct val="90000"/>
              </a:lnSpc>
              <a:buFontTx/>
              <a:buNone/>
            </a:pPr>
            <a:r>
              <a:rPr lang="de-DE" altLang="de-DE"/>
              <a:t>Innovation is the heart of economic progress</a:t>
            </a:r>
          </a:p>
          <a:p>
            <a:pPr eaLnBrk="1" hangingPunct="1">
              <a:lnSpc>
                <a:spcPct val="90000"/>
              </a:lnSpc>
              <a:buFontTx/>
              <a:buNone/>
            </a:pPr>
            <a:r>
              <a:rPr lang="de-DE" altLang="de-DE"/>
              <a:t>for some, as well as of economic crisis for others. </a:t>
            </a:r>
          </a:p>
          <a:p>
            <a:pPr eaLnBrk="1" hangingPunct="1">
              <a:lnSpc>
                <a:spcPct val="90000"/>
              </a:lnSpc>
              <a:buFontTx/>
              <a:buNone/>
            </a:pPr>
            <a:r>
              <a:rPr lang="de-DE" altLang="de-DE"/>
              <a:t>Capitalism is basically:</a:t>
            </a:r>
          </a:p>
          <a:p>
            <a:pPr eaLnBrk="1" hangingPunct="1">
              <a:lnSpc>
                <a:spcPct val="90000"/>
              </a:lnSpc>
            </a:pPr>
            <a:r>
              <a:rPr lang="de-DE" altLang="de-DE">
                <a:solidFill>
                  <a:schemeClr val="hlink"/>
                </a:solidFill>
              </a:rPr>
              <a:t> „a perennial gale of creative destruction“</a:t>
            </a:r>
          </a:p>
        </p:txBody>
      </p:sp>
      <p:sp>
        <p:nvSpPr>
          <p:cNvPr id="11268" name="Text Box 4"/>
          <p:cNvSpPr txBox="1">
            <a:spLocks noChangeArrowheads="1"/>
          </p:cNvSpPr>
          <p:nvPr/>
        </p:nvSpPr>
        <p:spPr bwMode="auto">
          <a:xfrm>
            <a:off x="1847850" y="5516564"/>
            <a:ext cx="8496300" cy="1196975"/>
          </a:xfrm>
          <a:prstGeom prst="rect">
            <a:avLst/>
          </a:prstGeom>
          <a:solidFill>
            <a:schemeClr val="accent1"/>
          </a:solidFill>
          <a:ln w="9525">
            <a:solidFill>
              <a:schemeClr val="bg1"/>
            </a:solidFill>
            <a:miter lim="800000"/>
            <a:headEnd/>
            <a:tailEnd/>
          </a:ln>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de-DE" altLang="de-DE" sz="2400"/>
              <a:t>The present innovation wave in business is the pursuit of </a:t>
            </a:r>
            <a:r>
              <a:rPr lang="de-DE" altLang="de-DE" sz="2400">
                <a:solidFill>
                  <a:schemeClr val="hlink"/>
                </a:solidFill>
              </a:rPr>
              <a:t>systemic competitiveness</a:t>
            </a:r>
            <a:r>
              <a:rPr lang="de-DE" altLang="de-DE" sz="2400"/>
              <a:t> in the global value chain management.  </a:t>
            </a:r>
          </a:p>
        </p:txBody>
      </p:sp>
      <p:pic>
        <p:nvPicPr>
          <p:cNvPr id="11269" name="Picture 7" descr="Free%2520Money">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83625" y="333376"/>
            <a:ext cx="1733550"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0" name="Text Box 8"/>
          <p:cNvSpPr txBox="1">
            <a:spLocks noChangeArrowheads="1"/>
          </p:cNvSpPr>
          <p:nvPr/>
        </p:nvSpPr>
        <p:spPr bwMode="auto">
          <a:xfrm>
            <a:off x="1992314" y="4941888"/>
            <a:ext cx="81359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endParaRPr lang="de-DE" altLang="de-DE" sz="1800">
              <a:latin typeface="Franklin Gothic Book" panose="020B0503020102020204" pitchFamily="34" charset="0"/>
            </a:endParaRPr>
          </a:p>
        </p:txBody>
      </p:sp>
      <p:sp>
        <p:nvSpPr>
          <p:cNvPr id="11271" name="Text Box 9"/>
          <p:cNvSpPr txBox="1">
            <a:spLocks noChangeArrowheads="1"/>
          </p:cNvSpPr>
          <p:nvPr/>
        </p:nvSpPr>
        <p:spPr bwMode="auto">
          <a:xfrm>
            <a:off x="1992314" y="5013325"/>
            <a:ext cx="81359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de-DE" altLang="de-DE" sz="1800">
                <a:latin typeface="Franklin Gothic Book" panose="020B0503020102020204" pitchFamily="34" charset="0"/>
              </a:rPr>
              <a:t>                                                   (a „permanent strong wind“ of creative destruction)</a:t>
            </a:r>
          </a:p>
        </p:txBody>
      </p:sp>
    </p:spTree>
    <p:extLst>
      <p:ext uri="{BB962C8B-B14F-4D97-AF65-F5344CB8AC3E}">
        <p14:creationId xmlns:p14="http://schemas.microsoft.com/office/powerpoint/2010/main" val="4223205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1346</Words>
  <Application>Microsoft Office PowerPoint</Application>
  <PresentationFormat>Breitbild</PresentationFormat>
  <Paragraphs>163</Paragraphs>
  <Slides>34</Slides>
  <Notes>3</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34</vt:i4>
      </vt:variant>
    </vt:vector>
  </HeadingPairs>
  <TitlesOfParts>
    <vt:vector size="40" baseType="lpstr">
      <vt:lpstr>Arial</vt:lpstr>
      <vt:lpstr>Arial Narrow</vt:lpstr>
      <vt:lpstr>Calibri</vt:lpstr>
      <vt:lpstr>Calibri Light</vt:lpstr>
      <vt:lpstr>Franklin Gothic Book</vt:lpstr>
      <vt:lpstr>Office Theme</vt:lpstr>
      <vt:lpstr>PowerPoint-Präsentation</vt:lpstr>
      <vt:lpstr>BRICS  - Brazil, Russia, India,  China and South Africa</vt:lpstr>
      <vt:lpstr>What is BRICS? Are they important ?</vt:lpstr>
      <vt:lpstr>PowerPoint-Präsentation</vt:lpstr>
      <vt:lpstr>International Value Chain Management WS 2009-2010 Dr.I. Botskor      08.10.2009</vt:lpstr>
      <vt:lpstr>PowerPoint-Präsentation</vt:lpstr>
      <vt:lpstr>Theory of comparative advantage</vt:lpstr>
      <vt:lpstr>PowerPoint-Präsentation</vt:lpstr>
      <vt:lpstr>     Joseph Schumpeter</vt:lpstr>
      <vt:lpstr>Historical examples of innovation</vt:lpstr>
      <vt:lpstr>And there was (and there will be) more light... </vt:lpstr>
      <vt:lpstr>Technological innovation builds wealth</vt:lpstr>
      <vt:lpstr>Growth in the Brics countries</vt:lpstr>
      <vt:lpstr>Chinas Manufacturing</vt:lpstr>
      <vt:lpstr>India Services </vt:lpstr>
      <vt:lpstr>Value chain(s)</vt:lpstr>
      <vt:lpstr>Brazils success with commodities</vt:lpstr>
      <vt:lpstr>South Africas Natural Wealth</vt:lpstr>
      <vt:lpstr>Russia struggles with sinking Oil price </vt:lpstr>
      <vt:lpstr>What is a „value“ ? 1.</vt:lpstr>
      <vt:lpstr>PowerPoint-Präsentation</vt:lpstr>
      <vt:lpstr>What is a „value“ 2.</vt:lpstr>
      <vt:lpstr>PowerPoint-Präsentation</vt:lpstr>
      <vt:lpstr>Calculate poverty</vt:lpstr>
      <vt:lpstr>Gini Coefficient </vt:lpstr>
      <vt:lpstr>Old paradigm:  Better living standards = more babies</vt:lpstr>
      <vt:lpstr>Postmodern paradigm:  Even better living standards = less babies</vt:lpstr>
      <vt:lpstr>World Population</vt:lpstr>
      <vt:lpstr>Demographic Transition </vt:lpstr>
      <vt:lpstr>Demographic Dividend</vt:lpstr>
      <vt:lpstr>                        GDP                         GDP Growth  2016        2015</vt:lpstr>
      <vt:lpstr>PowerPoint-Präsentation</vt:lpstr>
      <vt:lpstr>Statistics: a new way to see the world</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BRICS  - Brazil, Russia, India,  China and South Africa</dc:title>
  <dc:creator>Ivan Botskor</dc:creator>
  <cp:lastModifiedBy>Ivan Botskor</cp:lastModifiedBy>
  <cp:revision>34</cp:revision>
  <dcterms:created xsi:type="dcterms:W3CDTF">2015-10-07T08:03:27Z</dcterms:created>
  <dcterms:modified xsi:type="dcterms:W3CDTF">2017-11-15T10:11:01Z</dcterms:modified>
</cp:coreProperties>
</file>