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4" r:id="rId4"/>
    <p:sldId id="267" r:id="rId5"/>
    <p:sldId id="265" r:id="rId6"/>
    <p:sldId id="263" r:id="rId7"/>
    <p:sldId id="259" r:id="rId8"/>
    <p:sldId id="266" r:id="rId9"/>
    <p:sldId id="261" r:id="rId10"/>
    <p:sldId id="260" r:id="rId11"/>
    <p:sldId id="262" r:id="rId12"/>
    <p:sldId id="268" r:id="rId13"/>
    <p:sldId id="269" r:id="rId14"/>
    <p:sldId id="270" r:id="rId15"/>
    <p:sldId id="271" r:id="rId16"/>
    <p:sldId id="272"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66" autoAdjust="0"/>
    <p:restoredTop sz="94660"/>
  </p:normalViewPr>
  <p:slideViewPr>
    <p:cSldViewPr snapToGrid="0">
      <p:cViewPr varScale="1">
        <p:scale>
          <a:sx n="65" d="100"/>
          <a:sy n="65" d="100"/>
        </p:scale>
        <p:origin x="72" y="7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E5E07436-441A-43B4-A32E-E1B888E5E519}" type="datetimeFigureOut">
              <a:rPr lang="de-DE" smtClean="0"/>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3343355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5E07436-441A-43B4-A32E-E1B888E5E519}" type="datetimeFigureOut">
              <a:rPr lang="de-DE" smtClean="0"/>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3884692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5E07436-441A-43B4-A32E-E1B888E5E519}" type="datetimeFigureOut">
              <a:rPr lang="de-DE" smtClean="0"/>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2714105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5E07436-441A-43B4-A32E-E1B888E5E519}" type="datetimeFigureOut">
              <a:rPr lang="de-DE" smtClean="0"/>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3738064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E5E07436-441A-43B4-A32E-E1B888E5E519}" type="datetimeFigureOut">
              <a:rPr lang="de-DE" smtClean="0"/>
              <a:t>15.11.2017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1660364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E5E07436-441A-43B4-A32E-E1B888E5E519}" type="datetimeFigureOut">
              <a:rPr lang="de-DE" smtClean="0"/>
              <a:t>15.11.2017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2302983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5E07436-441A-43B4-A32E-E1B888E5E519}" type="datetimeFigureOut">
              <a:rPr lang="de-DE" smtClean="0"/>
              <a:t>15.11.2017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2970273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E5E07436-441A-43B4-A32E-E1B888E5E519}" type="datetimeFigureOut">
              <a:rPr lang="de-DE" smtClean="0"/>
              <a:t>15.11.2017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3503965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5E07436-441A-43B4-A32E-E1B888E5E519}" type="datetimeFigureOut">
              <a:rPr lang="de-DE" smtClean="0"/>
              <a:t>15.11.2017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2522531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E5E07436-441A-43B4-A32E-E1B888E5E519}" type="datetimeFigureOut">
              <a:rPr lang="de-DE" smtClean="0"/>
              <a:t>15.11.2017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2142909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E5E07436-441A-43B4-A32E-E1B888E5E519}" type="datetimeFigureOut">
              <a:rPr lang="de-DE" smtClean="0"/>
              <a:t>15.11.2017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6F946B-B12D-447C-9DFF-C2162AC0BB11}" type="slidenum">
              <a:rPr lang="de-DE" smtClean="0"/>
              <a:t>‹Nr.›</a:t>
            </a:fld>
            <a:endParaRPr lang="de-DE"/>
          </a:p>
        </p:txBody>
      </p:sp>
    </p:spTree>
    <p:extLst>
      <p:ext uri="{BB962C8B-B14F-4D97-AF65-F5344CB8AC3E}">
        <p14:creationId xmlns:p14="http://schemas.microsoft.com/office/powerpoint/2010/main" val="403780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07436-441A-43B4-A32E-E1B888E5E519}" type="datetimeFigureOut">
              <a:rPr lang="de-DE" smtClean="0"/>
              <a:t>15.11.2017</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F946B-B12D-447C-9DFF-C2162AC0BB11}" type="slidenum">
              <a:rPr lang="de-DE" smtClean="0"/>
              <a:t>‹Nr.›</a:t>
            </a:fld>
            <a:endParaRPr lang="de-DE"/>
          </a:p>
        </p:txBody>
      </p:sp>
    </p:spTree>
    <p:extLst>
      <p:ext uri="{BB962C8B-B14F-4D97-AF65-F5344CB8AC3E}">
        <p14:creationId xmlns:p14="http://schemas.microsoft.com/office/powerpoint/2010/main" val="2173166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www.google.de/imgres?imgurl=http://botanicalexpeditions.com/images/maps/sichuan_2011map01.gif&amp;imgrefurl=http://botanicalexpeditions.com/asia_sichuan.html&amp;h=222&amp;w=227&amp;tbnid=0l-6x5oQnrdtPM:&amp;zoom=1&amp;tbnh=160&amp;tbnw=163&amp;usg=__h0r8nzaLBzDwROlUu562QEItt-o=&amp;docid=vvwb6VKpQVK37M&amp;itg=1&amp;client=firefox-a&amp;sa=X&amp;ei=JmZmU7i8B6bQ4QSUr4DgAQ&amp;ved=0CKUBEPwdMA8"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Growth </a:t>
            </a:r>
            <a:r>
              <a:rPr lang="de-DE" dirty="0" err="1"/>
              <a:t>of</a:t>
            </a:r>
            <a:r>
              <a:rPr lang="de-DE" dirty="0"/>
              <a:t> </a:t>
            </a:r>
            <a:r>
              <a:rPr lang="de-DE" dirty="0" err="1"/>
              <a:t>cities</a:t>
            </a:r>
            <a:endParaRPr lang="de-DE" dirty="0"/>
          </a:p>
        </p:txBody>
      </p:sp>
      <p:sp>
        <p:nvSpPr>
          <p:cNvPr id="3" name="Inhaltsplatzhalter 2"/>
          <p:cNvSpPr>
            <a:spLocks noGrp="1"/>
          </p:cNvSpPr>
          <p:nvPr>
            <p:ph idx="1"/>
          </p:nvPr>
        </p:nvSpPr>
        <p:spPr/>
        <p:txBody>
          <a:bodyPr/>
          <a:lstStyle/>
          <a:p>
            <a:endParaRPr lang="de-DE" dirty="0"/>
          </a:p>
        </p:txBody>
      </p:sp>
      <p:pic>
        <p:nvPicPr>
          <p:cNvPr id="2050" name="Picture 2" descr="H:\Dokumente und Einstellungen\Japaninfo\Favoriten\Eigene Dateien\Eigene Bilder\800px-Shanghai_(1).jpg"/>
          <p:cNvPicPr>
            <a:picLocks noChangeAspect="1" noChangeArrowheads="1"/>
          </p:cNvPicPr>
          <p:nvPr/>
        </p:nvPicPr>
        <p:blipFill>
          <a:blip r:embed="rId2" cstate="print"/>
          <a:srcRect/>
          <a:stretch>
            <a:fillRect/>
          </a:stretch>
        </p:blipFill>
        <p:spPr bwMode="auto">
          <a:xfrm>
            <a:off x="838200" y="1573191"/>
            <a:ext cx="6741673" cy="4500594"/>
          </a:xfrm>
          <a:prstGeom prst="rect">
            <a:avLst/>
          </a:prstGeom>
          <a:noFill/>
        </p:spPr>
      </p:pic>
      <p:pic>
        <p:nvPicPr>
          <p:cNvPr id="2051" name="Picture 3" descr="H:\Dokumente und Einstellungen\Japaninfo\Favoriten\Eigene Dateien\Eigene Bilder\450px-Qingdao_skyscrapers.jpg"/>
          <p:cNvPicPr>
            <a:picLocks noChangeAspect="1" noChangeArrowheads="1"/>
          </p:cNvPicPr>
          <p:nvPr/>
        </p:nvPicPr>
        <p:blipFill>
          <a:blip r:embed="rId3" cstate="print"/>
          <a:srcRect/>
          <a:stretch>
            <a:fillRect/>
          </a:stretch>
        </p:blipFill>
        <p:spPr bwMode="auto">
          <a:xfrm>
            <a:off x="7579873" y="1537472"/>
            <a:ext cx="3640193" cy="4572032"/>
          </a:xfrm>
          <a:prstGeom prst="rect">
            <a:avLst/>
          </a:prstGeom>
          <a:noFill/>
        </p:spPr>
      </p:pic>
      <p:sp>
        <p:nvSpPr>
          <p:cNvPr id="6" name="Textfeld 5"/>
          <p:cNvSpPr txBox="1"/>
          <p:nvPr/>
        </p:nvSpPr>
        <p:spPr>
          <a:xfrm>
            <a:off x="1738282" y="6429397"/>
            <a:ext cx="8643998" cy="307777"/>
          </a:xfrm>
          <a:prstGeom prst="rect">
            <a:avLst/>
          </a:prstGeom>
          <a:noFill/>
        </p:spPr>
        <p:txBody>
          <a:bodyPr wrap="square" rtlCol="0">
            <a:spAutoFit/>
          </a:bodyPr>
          <a:lstStyle/>
          <a:p>
            <a:r>
              <a:rPr lang="de-DE" sz="1400" i="1" dirty="0"/>
              <a:t>China                       WS-2013-2014                                            Botskor                                                         </a:t>
            </a:r>
          </a:p>
        </p:txBody>
      </p:sp>
    </p:spTree>
    <p:extLst>
      <p:ext uri="{BB962C8B-B14F-4D97-AF65-F5344CB8AC3E}">
        <p14:creationId xmlns:p14="http://schemas.microsoft.com/office/powerpoint/2010/main" val="3891265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0403" y="-1833595"/>
            <a:ext cx="6871194" cy="11268634"/>
          </a:xfrm>
          <a:prstGeom prst="rect">
            <a:avLst/>
          </a:prstGeom>
        </p:spPr>
      </p:pic>
      <p:sp>
        <p:nvSpPr>
          <p:cNvPr id="4" name="Textfeld 3"/>
          <p:cNvSpPr txBox="1"/>
          <p:nvPr/>
        </p:nvSpPr>
        <p:spPr>
          <a:xfrm>
            <a:off x="1344706" y="365124"/>
            <a:ext cx="4061012" cy="1077218"/>
          </a:xfrm>
          <a:prstGeom prst="rect">
            <a:avLst/>
          </a:prstGeom>
          <a:solidFill>
            <a:schemeClr val="bg1"/>
          </a:solidFill>
        </p:spPr>
        <p:txBody>
          <a:bodyPr wrap="square" rtlCol="0">
            <a:spAutoFit/>
          </a:bodyPr>
          <a:lstStyle/>
          <a:p>
            <a:r>
              <a:rPr lang="de-DE" sz="3200" dirty="0"/>
              <a:t>The Global Center in Chengdu</a:t>
            </a:r>
          </a:p>
        </p:txBody>
      </p:sp>
    </p:spTree>
    <p:extLst>
      <p:ext uri="{BB962C8B-B14F-4D97-AF65-F5344CB8AC3E}">
        <p14:creationId xmlns:p14="http://schemas.microsoft.com/office/powerpoint/2010/main" val="3488346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45777" y="284444"/>
            <a:ext cx="10515600" cy="1325563"/>
          </a:xfrm>
        </p:spPr>
        <p:txBody>
          <a:bodyPr/>
          <a:lstStyle/>
          <a:p>
            <a:r>
              <a:rPr lang="de-DE" dirty="0"/>
              <a:t>Global Center (</a:t>
            </a:r>
            <a:r>
              <a:rPr lang="de-DE" dirty="0" err="1"/>
              <a:t>Shengdu</a:t>
            </a:r>
            <a:r>
              <a:rPr lang="de-DE" dirty="0"/>
              <a:t>) </a:t>
            </a:r>
            <a:br>
              <a:rPr lang="de-DE" dirty="0"/>
            </a:br>
            <a:r>
              <a:rPr lang="de-DE" dirty="0"/>
              <a:t>                                       = </a:t>
            </a:r>
            <a:r>
              <a:rPr lang="de-DE" dirty="0" err="1"/>
              <a:t>Consumption</a:t>
            </a:r>
            <a:r>
              <a:rPr lang="de-DE" dirty="0"/>
              <a:t> Temple</a:t>
            </a:r>
          </a:p>
        </p:txBody>
      </p:sp>
      <p:sp>
        <p:nvSpPr>
          <p:cNvPr id="4" name="Textfeld 3"/>
          <p:cNvSpPr txBox="1"/>
          <p:nvPr/>
        </p:nvSpPr>
        <p:spPr>
          <a:xfrm>
            <a:off x="945777" y="1610007"/>
            <a:ext cx="10027023" cy="3785652"/>
          </a:xfrm>
          <a:prstGeom prst="rect">
            <a:avLst/>
          </a:prstGeom>
          <a:noFill/>
        </p:spPr>
        <p:txBody>
          <a:bodyPr wrap="square" rtlCol="0">
            <a:spAutoFit/>
          </a:bodyPr>
          <a:lstStyle/>
          <a:p>
            <a:endParaRPr lang="de-DE" sz="4000" dirty="0"/>
          </a:p>
          <a:p>
            <a:r>
              <a:rPr lang="de-DE" sz="4000" dirty="0" err="1"/>
              <a:t>Biggest</a:t>
            </a:r>
            <a:r>
              <a:rPr lang="de-DE" sz="4000" dirty="0"/>
              <a:t> </a:t>
            </a:r>
            <a:r>
              <a:rPr lang="de-DE" sz="4000" dirty="0" err="1"/>
              <a:t>building</a:t>
            </a:r>
            <a:r>
              <a:rPr lang="de-DE" sz="4000" dirty="0"/>
              <a:t> in </a:t>
            </a:r>
            <a:r>
              <a:rPr lang="de-DE" sz="4000" dirty="0" err="1"/>
              <a:t>the</a:t>
            </a:r>
            <a:r>
              <a:rPr lang="de-DE" sz="4000" dirty="0"/>
              <a:t> </a:t>
            </a:r>
            <a:r>
              <a:rPr lang="de-DE" sz="4000" dirty="0" err="1"/>
              <a:t>world</a:t>
            </a:r>
            <a:endParaRPr lang="de-DE" sz="4000" dirty="0"/>
          </a:p>
          <a:p>
            <a:r>
              <a:rPr lang="de-DE" sz="4000" dirty="0"/>
              <a:t>300 </a:t>
            </a:r>
            <a:r>
              <a:rPr lang="de-DE" sz="4000" dirty="0" err="1"/>
              <a:t>meter</a:t>
            </a:r>
            <a:r>
              <a:rPr lang="de-DE" sz="4000" dirty="0"/>
              <a:t> </a:t>
            </a:r>
            <a:r>
              <a:rPr lang="de-DE" sz="4000" dirty="0" err="1"/>
              <a:t>indoor</a:t>
            </a:r>
            <a:r>
              <a:rPr lang="de-DE" sz="4000" dirty="0"/>
              <a:t> </a:t>
            </a:r>
            <a:r>
              <a:rPr lang="de-DE" sz="4000" dirty="0" err="1"/>
              <a:t>beach</a:t>
            </a:r>
            <a:endParaRPr lang="de-DE" sz="4000" dirty="0"/>
          </a:p>
          <a:p>
            <a:r>
              <a:rPr lang="de-DE" sz="4000" dirty="0"/>
              <a:t>Shopping mall </a:t>
            </a:r>
            <a:r>
              <a:rPr lang="de-DE" sz="4000" dirty="0" err="1"/>
              <a:t>of</a:t>
            </a:r>
            <a:r>
              <a:rPr lang="de-DE" sz="4000" dirty="0"/>
              <a:t> </a:t>
            </a:r>
            <a:r>
              <a:rPr lang="de-DE" sz="4000" dirty="0" err="1"/>
              <a:t>enormous</a:t>
            </a:r>
            <a:r>
              <a:rPr lang="de-DE" sz="4000" dirty="0"/>
              <a:t> </a:t>
            </a:r>
            <a:r>
              <a:rPr lang="de-DE" sz="4000" dirty="0" err="1"/>
              <a:t>dimensions</a:t>
            </a:r>
            <a:endParaRPr lang="de-DE" sz="4000" dirty="0"/>
          </a:p>
          <a:p>
            <a:r>
              <a:rPr lang="de-DE" sz="4000" dirty="0"/>
              <a:t>15000  </a:t>
            </a:r>
            <a:r>
              <a:rPr lang="de-DE" sz="4000" dirty="0" err="1"/>
              <a:t>Parking</a:t>
            </a:r>
            <a:r>
              <a:rPr lang="de-DE" sz="4000" dirty="0"/>
              <a:t> </a:t>
            </a:r>
            <a:r>
              <a:rPr lang="de-DE" sz="4000" dirty="0" err="1"/>
              <a:t>spaces</a:t>
            </a:r>
            <a:endParaRPr lang="de-DE" sz="4000" dirty="0"/>
          </a:p>
          <a:p>
            <a:pPr marL="514350" indent="-514350">
              <a:buAutoNum type="arabicPlain" startAt="15000"/>
            </a:pPr>
            <a:endParaRPr lang="de-DE" sz="4000" dirty="0"/>
          </a:p>
        </p:txBody>
      </p:sp>
    </p:spTree>
    <p:extLst>
      <p:ext uri="{BB962C8B-B14F-4D97-AF65-F5344CB8AC3E}">
        <p14:creationId xmlns:p14="http://schemas.microsoft.com/office/powerpoint/2010/main" val="2922610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801066"/>
          </a:xfrm>
        </p:spPr>
        <p:txBody>
          <a:bodyPr>
            <a:normAutofit fontScale="90000"/>
          </a:bodyPr>
          <a:lstStyle/>
          <a:p>
            <a:r>
              <a:rPr lang="de-DE" dirty="0" err="1"/>
              <a:t>Minorities</a:t>
            </a:r>
            <a:r>
              <a:rPr lang="de-DE" dirty="0"/>
              <a:t> in China:</a:t>
            </a:r>
            <a:br>
              <a:rPr lang="de-DE" dirty="0"/>
            </a:br>
            <a:r>
              <a:rPr lang="de-DE" dirty="0" err="1"/>
              <a:t>Sinkiang</a:t>
            </a:r>
            <a:r>
              <a:rPr lang="de-DE" dirty="0"/>
              <a:t>  </a:t>
            </a:r>
            <a:r>
              <a:rPr lang="de-DE" dirty="0" err="1"/>
              <a:t>Uigur</a:t>
            </a:r>
            <a:r>
              <a:rPr lang="de-DE" dirty="0"/>
              <a:t> </a:t>
            </a:r>
            <a:r>
              <a:rPr lang="de-DE" dirty="0" err="1"/>
              <a:t>Autonomous</a:t>
            </a:r>
            <a:r>
              <a:rPr lang="de-DE" dirty="0"/>
              <a:t> Region</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200" y="1489804"/>
            <a:ext cx="5706428" cy="4542240"/>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1380" y="1489804"/>
            <a:ext cx="5490620" cy="4542240"/>
          </a:xfrm>
          <a:prstGeom prst="rect">
            <a:avLst/>
          </a:prstGeom>
        </p:spPr>
      </p:pic>
    </p:spTree>
    <p:extLst>
      <p:ext uri="{BB962C8B-B14F-4D97-AF65-F5344CB8AC3E}">
        <p14:creationId xmlns:p14="http://schemas.microsoft.com/office/powerpoint/2010/main" val="906555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5432" y="1120136"/>
            <a:ext cx="5415281" cy="4061461"/>
          </a:xfrm>
          <a:prstGeom prst="rect">
            <a:avLst/>
          </a:prstGeom>
        </p:spPr>
      </p:pic>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0136"/>
            <a:ext cx="5835432" cy="4061461"/>
          </a:xfrm>
          <a:prstGeom prst="rect">
            <a:avLst/>
          </a:prstGeom>
        </p:spPr>
      </p:pic>
    </p:spTree>
    <p:extLst>
      <p:ext uri="{BB962C8B-B14F-4D97-AF65-F5344CB8AC3E}">
        <p14:creationId xmlns:p14="http://schemas.microsoft.com/office/powerpoint/2010/main" val="122048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83170" y="649938"/>
            <a:ext cx="10515600" cy="5781032"/>
          </a:xfrm>
        </p:spPr>
        <p:txBody>
          <a:bodyPr/>
          <a:lstStyle/>
          <a:p>
            <a:endParaRPr 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675" y="77540"/>
            <a:ext cx="10843708" cy="6488152"/>
          </a:xfrm>
          <a:prstGeom prst="rect">
            <a:avLst/>
          </a:prstGeom>
        </p:spPr>
      </p:pic>
    </p:spTree>
    <p:extLst>
      <p:ext uri="{BB962C8B-B14F-4D97-AF65-F5344CB8AC3E}">
        <p14:creationId xmlns:p14="http://schemas.microsoft.com/office/powerpoint/2010/main" val="18916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929390" y="719527"/>
            <a:ext cx="10088380" cy="4524315"/>
          </a:xfrm>
          <a:prstGeom prst="rect">
            <a:avLst/>
          </a:prstGeom>
          <a:noFill/>
        </p:spPr>
        <p:txBody>
          <a:bodyPr wrap="square" rtlCol="0">
            <a:spAutoFit/>
          </a:bodyPr>
          <a:lstStyle/>
          <a:p>
            <a:r>
              <a:rPr lang="de-DE" sz="3200" dirty="0"/>
              <a:t>Alternative Chinese Internet </a:t>
            </a:r>
            <a:r>
              <a:rPr lang="de-DE" sz="3200" dirty="0" err="1"/>
              <a:t>Saervices</a:t>
            </a:r>
            <a:r>
              <a:rPr lang="de-DE" sz="3200" dirty="0"/>
              <a:t>:</a:t>
            </a:r>
          </a:p>
          <a:p>
            <a:endParaRPr lang="de-DE" sz="3200" dirty="0"/>
          </a:p>
          <a:p>
            <a:r>
              <a:rPr lang="de-DE" sz="3200" dirty="0"/>
              <a:t>Google                                                          Baidu</a:t>
            </a:r>
          </a:p>
          <a:p>
            <a:r>
              <a:rPr lang="de-DE" sz="3200" dirty="0" err="1"/>
              <a:t>Whats</a:t>
            </a:r>
            <a:r>
              <a:rPr lang="de-DE" sz="3200" dirty="0"/>
              <a:t> Up                                                      </a:t>
            </a:r>
            <a:r>
              <a:rPr lang="de-DE" sz="3200" dirty="0" err="1"/>
              <a:t>We</a:t>
            </a:r>
            <a:r>
              <a:rPr lang="de-DE" sz="3200" dirty="0"/>
              <a:t> Chat</a:t>
            </a:r>
          </a:p>
          <a:p>
            <a:r>
              <a:rPr lang="de-DE" sz="3200" dirty="0"/>
              <a:t>Facebook                                                      </a:t>
            </a:r>
            <a:r>
              <a:rPr lang="de-DE" sz="3200" dirty="0" err="1"/>
              <a:t>Renren</a:t>
            </a:r>
            <a:r>
              <a:rPr lang="de-DE" sz="3200" dirty="0"/>
              <a:t>  </a:t>
            </a:r>
            <a:r>
              <a:rPr lang="de-DE" sz="3200" dirty="0" err="1"/>
              <a:t>and</a:t>
            </a:r>
            <a:r>
              <a:rPr lang="de-DE" sz="3200" dirty="0"/>
              <a:t> Sina                    							                Weibo</a:t>
            </a:r>
          </a:p>
          <a:p>
            <a:r>
              <a:rPr lang="de-DE" sz="3200" dirty="0" err="1"/>
              <a:t>You</a:t>
            </a:r>
            <a:r>
              <a:rPr lang="de-DE" sz="3200" dirty="0"/>
              <a:t> Tube                                                       </a:t>
            </a:r>
            <a:r>
              <a:rPr lang="de-DE" sz="3200" dirty="0" err="1"/>
              <a:t>Youku</a:t>
            </a:r>
            <a:r>
              <a:rPr lang="de-DE" sz="3200" dirty="0"/>
              <a:t> </a:t>
            </a:r>
            <a:r>
              <a:rPr lang="de-DE" sz="3200" dirty="0" err="1"/>
              <a:t>Tudou</a:t>
            </a:r>
            <a:endParaRPr lang="de-DE" sz="3200" dirty="0"/>
          </a:p>
          <a:p>
            <a:r>
              <a:rPr lang="de-DE" sz="3200" dirty="0" err="1"/>
              <a:t>Twiter</a:t>
            </a:r>
            <a:r>
              <a:rPr lang="de-DE" sz="3200" dirty="0"/>
              <a:t>                                                            Weibo</a:t>
            </a:r>
          </a:p>
          <a:p>
            <a:r>
              <a:rPr lang="de-DE" sz="3200" dirty="0"/>
              <a:t>Ebay                                                               Baidu</a:t>
            </a:r>
          </a:p>
        </p:txBody>
      </p:sp>
    </p:spTree>
    <p:extLst>
      <p:ext uri="{BB962C8B-B14F-4D97-AF65-F5344CB8AC3E}">
        <p14:creationId xmlns:p14="http://schemas.microsoft.com/office/powerpoint/2010/main" val="1626495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7178" y="902826"/>
            <a:ext cx="10515600" cy="5717894"/>
          </a:xfrm>
        </p:spPr>
        <p:txBody>
          <a:bodyPr>
            <a:normAutofit/>
          </a:bodyPr>
          <a:lstStyle/>
          <a:p>
            <a:r>
              <a:rPr lang="en-US" sz="2400" dirty="0"/>
              <a:t>There are TWO principal reasons these sites are blocked: fear and protectionism. The question seems to assume that the Party's fear is the main reason these sites are blocked, but protectionism is just as big a factor. </a:t>
            </a:r>
            <a:br>
              <a:rPr lang="en-US" sz="2400" dirty="0"/>
            </a:br>
            <a:br>
              <a:rPr lang="en-US" sz="2400" dirty="0"/>
            </a:br>
            <a:r>
              <a:rPr lang="en-US" sz="2400" dirty="0"/>
              <a:t>The CCP will not allow free speech for all the reasons authoritarian states don't (not the least of which is the Party's desire to control public knowledge of officials' assets!). Free speech could present an existential threat to the Party. This reason for blocking foreign-owned user-generated-content sites is often talked about. </a:t>
            </a:r>
            <a:br>
              <a:rPr lang="en-US" sz="2400" dirty="0"/>
            </a:br>
            <a:br>
              <a:rPr lang="en-US" sz="2400" dirty="0"/>
            </a:br>
            <a:r>
              <a:rPr lang="en-US" sz="2400" dirty="0"/>
              <a:t>Protectionism is just as big (but much less talked about) of a concern. Two reasons for protectionism here: </a:t>
            </a:r>
            <a:br>
              <a:rPr lang="en-US" sz="2400" dirty="0"/>
            </a:br>
            <a:r>
              <a:rPr lang="en-US" sz="2400" dirty="0"/>
              <a:t>1. The CCP wants to develop China's own industry rather than feeding China's users and money to Silicon Valley. (Note: They have no problem with IP infringement/theft on this front.) It's about money, jobs, and development. </a:t>
            </a:r>
            <a:br>
              <a:rPr lang="en-US" sz="2400" dirty="0"/>
            </a:br>
            <a:r>
              <a:rPr lang="en-US" sz="2400" dirty="0"/>
              <a:t>2. They want to keep China's infrastructure independent of outsiders. </a:t>
            </a:r>
            <a:endParaRPr lang="de-DE" sz="2400" dirty="0"/>
          </a:p>
        </p:txBody>
      </p:sp>
      <p:sp>
        <p:nvSpPr>
          <p:cNvPr id="3" name="Textfeld 2"/>
          <p:cNvSpPr txBox="1"/>
          <p:nvPr/>
        </p:nvSpPr>
        <p:spPr>
          <a:xfrm>
            <a:off x="757178" y="173620"/>
            <a:ext cx="9856807" cy="523220"/>
          </a:xfrm>
          <a:prstGeom prst="rect">
            <a:avLst/>
          </a:prstGeom>
          <a:noFill/>
        </p:spPr>
        <p:txBody>
          <a:bodyPr wrap="square" rtlCol="0">
            <a:spAutoFit/>
          </a:bodyPr>
          <a:lstStyle/>
          <a:p>
            <a:r>
              <a:rPr lang="de-DE" sz="2800" dirty="0" err="1"/>
              <a:t>Why</a:t>
            </a:r>
            <a:r>
              <a:rPr lang="de-DE" sz="2800" dirty="0"/>
              <a:t> </a:t>
            </a:r>
            <a:r>
              <a:rPr lang="de-DE" sz="2800" dirty="0" err="1"/>
              <a:t>are</a:t>
            </a:r>
            <a:r>
              <a:rPr lang="de-DE" sz="2800" dirty="0"/>
              <a:t> Facebook, Google, Twitter, </a:t>
            </a:r>
            <a:r>
              <a:rPr lang="de-DE" sz="2800"/>
              <a:t>Youtube</a:t>
            </a:r>
            <a:r>
              <a:rPr lang="de-DE" sz="2800" dirty="0"/>
              <a:t> </a:t>
            </a:r>
            <a:r>
              <a:rPr lang="de-DE" sz="2800" dirty="0" err="1"/>
              <a:t>blocked</a:t>
            </a:r>
            <a:r>
              <a:rPr lang="de-DE" sz="2800" dirty="0"/>
              <a:t> in China? </a:t>
            </a:r>
          </a:p>
        </p:txBody>
      </p:sp>
    </p:spTree>
    <p:extLst>
      <p:ext uri="{BB962C8B-B14F-4D97-AF65-F5344CB8AC3E}">
        <p14:creationId xmlns:p14="http://schemas.microsoft.com/office/powerpoint/2010/main" val="4119437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a:t>
            </a:r>
            <a:r>
              <a:rPr lang="de-DE" dirty="0" err="1"/>
              <a:t>Increasing</a:t>
            </a:r>
            <a:r>
              <a:rPr lang="de-DE" dirty="0"/>
              <a:t> </a:t>
            </a:r>
            <a:r>
              <a:rPr lang="de-DE" dirty="0" err="1"/>
              <a:t>urbanisation</a:t>
            </a:r>
            <a:endParaRPr lang="de-DE" dirty="0"/>
          </a:p>
        </p:txBody>
      </p:sp>
      <p:sp>
        <p:nvSpPr>
          <p:cNvPr id="3" name="Textfeld 2"/>
          <p:cNvSpPr txBox="1"/>
          <p:nvPr/>
        </p:nvSpPr>
        <p:spPr>
          <a:xfrm>
            <a:off x="539262" y="1690688"/>
            <a:ext cx="5955324" cy="4524315"/>
          </a:xfrm>
          <a:prstGeom prst="rect">
            <a:avLst/>
          </a:prstGeom>
          <a:noFill/>
        </p:spPr>
        <p:txBody>
          <a:bodyPr wrap="square" rtlCol="0">
            <a:spAutoFit/>
          </a:bodyPr>
          <a:lstStyle/>
          <a:p>
            <a:r>
              <a:rPr lang="de-DE" sz="3600" dirty="0" err="1"/>
              <a:t>According</a:t>
            </a:r>
            <a:r>
              <a:rPr lang="de-DE" sz="3600" dirty="0"/>
              <a:t> </a:t>
            </a:r>
            <a:r>
              <a:rPr lang="de-DE" sz="3600" dirty="0" err="1"/>
              <a:t>to</a:t>
            </a:r>
            <a:r>
              <a:rPr lang="de-DE" sz="3600" dirty="0"/>
              <a:t> </a:t>
            </a:r>
            <a:r>
              <a:rPr lang="de-DE" sz="3600" dirty="0" err="1"/>
              <a:t>the</a:t>
            </a:r>
            <a:r>
              <a:rPr lang="de-DE" sz="3600" dirty="0"/>
              <a:t> World Bank </a:t>
            </a:r>
            <a:r>
              <a:rPr lang="de-DE" sz="3600" dirty="0" err="1"/>
              <a:t>between</a:t>
            </a:r>
            <a:r>
              <a:rPr lang="de-DE" sz="3600" dirty="0"/>
              <a:t> </a:t>
            </a:r>
            <a:r>
              <a:rPr lang="de-DE" sz="3600" dirty="0" err="1"/>
              <a:t>now</a:t>
            </a:r>
            <a:r>
              <a:rPr lang="de-DE" sz="3600" dirty="0"/>
              <a:t> </a:t>
            </a:r>
            <a:r>
              <a:rPr lang="de-DE" sz="3600" dirty="0" err="1"/>
              <a:t>and</a:t>
            </a:r>
            <a:r>
              <a:rPr lang="de-DE" sz="3600" dirty="0"/>
              <a:t> 2030 </a:t>
            </a:r>
          </a:p>
          <a:p>
            <a:r>
              <a:rPr lang="de-DE" sz="3600" dirty="0" err="1"/>
              <a:t>around</a:t>
            </a:r>
            <a:r>
              <a:rPr lang="de-DE" sz="3600" dirty="0"/>
              <a:t>  13 </a:t>
            </a:r>
            <a:r>
              <a:rPr lang="de-DE" sz="3600" dirty="0" err="1"/>
              <a:t>million</a:t>
            </a:r>
            <a:r>
              <a:rPr lang="de-DE" sz="3600" dirty="0"/>
              <a:t> Chinese will </a:t>
            </a:r>
            <a:r>
              <a:rPr lang="de-DE" sz="3600" dirty="0" err="1"/>
              <a:t>move</a:t>
            </a:r>
            <a:r>
              <a:rPr lang="de-DE" sz="3600" dirty="0"/>
              <a:t> </a:t>
            </a:r>
            <a:r>
              <a:rPr lang="de-DE" sz="3600" dirty="0" err="1">
                <a:solidFill>
                  <a:srgbClr val="FF0000"/>
                </a:solidFill>
              </a:rPr>
              <a:t>yearly</a:t>
            </a:r>
            <a:r>
              <a:rPr lang="de-DE" sz="3600" dirty="0"/>
              <a:t> </a:t>
            </a:r>
            <a:r>
              <a:rPr lang="de-DE" sz="3600" dirty="0" err="1"/>
              <a:t>to</a:t>
            </a:r>
            <a:r>
              <a:rPr lang="de-DE" sz="3600" dirty="0"/>
              <a:t> </a:t>
            </a:r>
            <a:r>
              <a:rPr lang="de-DE" sz="3600" dirty="0" err="1"/>
              <a:t>the</a:t>
            </a:r>
            <a:r>
              <a:rPr lang="de-DE" sz="3600" dirty="0"/>
              <a:t> </a:t>
            </a:r>
            <a:r>
              <a:rPr lang="de-DE" sz="3600" dirty="0" err="1"/>
              <a:t>cities</a:t>
            </a:r>
            <a:r>
              <a:rPr lang="de-DE" sz="3600" dirty="0"/>
              <a:t>. In 2030 </a:t>
            </a:r>
            <a:r>
              <a:rPr lang="de-DE" sz="3600" dirty="0" err="1"/>
              <a:t>the</a:t>
            </a:r>
            <a:r>
              <a:rPr lang="de-DE" sz="3600" dirty="0"/>
              <a:t> urban </a:t>
            </a:r>
            <a:r>
              <a:rPr lang="de-DE" sz="3600" dirty="0" err="1"/>
              <a:t>population</a:t>
            </a:r>
            <a:r>
              <a:rPr lang="de-DE" sz="3600" dirty="0"/>
              <a:t> </a:t>
            </a:r>
            <a:r>
              <a:rPr lang="de-DE" sz="3600" dirty="0" err="1"/>
              <a:t>of</a:t>
            </a:r>
            <a:r>
              <a:rPr lang="de-DE" sz="3600" dirty="0"/>
              <a:t> China will </a:t>
            </a:r>
            <a:r>
              <a:rPr lang="de-DE" sz="3600" dirty="0" err="1"/>
              <a:t>reach</a:t>
            </a:r>
            <a:r>
              <a:rPr lang="de-DE" sz="3600" dirty="0"/>
              <a:t> </a:t>
            </a:r>
            <a:r>
              <a:rPr lang="de-DE" sz="3600" dirty="0" err="1"/>
              <a:t>almost</a:t>
            </a:r>
            <a:r>
              <a:rPr lang="de-DE" sz="3600" dirty="0"/>
              <a:t> 1 </a:t>
            </a:r>
            <a:r>
              <a:rPr lang="de-DE" sz="3600" dirty="0" err="1"/>
              <a:t>billion</a:t>
            </a:r>
            <a:r>
              <a:rPr lang="de-DE" sz="3600" dirty="0"/>
              <a:t>, </a:t>
            </a:r>
            <a:r>
              <a:rPr lang="de-DE" sz="3600" dirty="0" err="1"/>
              <a:t>that</a:t>
            </a:r>
            <a:r>
              <a:rPr lang="de-DE" sz="3600" dirty="0"/>
              <a:t> </a:t>
            </a:r>
            <a:r>
              <a:rPr lang="de-DE" sz="3600" dirty="0" err="1"/>
              <a:t>is</a:t>
            </a:r>
            <a:r>
              <a:rPr lang="de-DE" sz="3600" dirty="0"/>
              <a:t> 70% </a:t>
            </a:r>
            <a:r>
              <a:rPr lang="de-DE" sz="3600" dirty="0" err="1"/>
              <a:t>of</a:t>
            </a:r>
            <a:r>
              <a:rPr lang="de-DE" sz="3600" dirty="0"/>
              <a:t> </a:t>
            </a:r>
            <a:r>
              <a:rPr lang="de-DE" sz="3600" dirty="0" err="1"/>
              <a:t>the</a:t>
            </a:r>
            <a:r>
              <a:rPr lang="de-DE" sz="3600" dirty="0"/>
              <a:t> total </a:t>
            </a:r>
            <a:r>
              <a:rPr lang="de-DE" sz="3600" dirty="0" err="1"/>
              <a:t>compared</a:t>
            </a:r>
            <a:r>
              <a:rPr lang="de-DE" sz="3600" dirty="0"/>
              <a:t> </a:t>
            </a:r>
            <a:r>
              <a:rPr lang="de-DE" sz="3600" dirty="0" err="1"/>
              <a:t>to</a:t>
            </a:r>
            <a:r>
              <a:rPr lang="de-DE" sz="3600" dirty="0"/>
              <a:t> 54% </a:t>
            </a:r>
            <a:r>
              <a:rPr lang="de-DE" sz="3600" dirty="0" err="1"/>
              <a:t>now</a:t>
            </a:r>
            <a:r>
              <a:rPr lang="de-DE" sz="3600" dirty="0"/>
              <a:t>.  </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5042" y="1466556"/>
            <a:ext cx="4888758" cy="5830629"/>
          </a:xfrm>
          <a:prstGeom prst="rect">
            <a:avLst/>
          </a:prstGeom>
        </p:spPr>
      </p:pic>
      <p:sp>
        <p:nvSpPr>
          <p:cNvPr id="5" name="Rechteck 4"/>
          <p:cNvSpPr/>
          <p:nvPr/>
        </p:nvSpPr>
        <p:spPr>
          <a:xfrm>
            <a:off x="6260123" y="6644019"/>
            <a:ext cx="5093677" cy="87729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p:cNvSpPr txBox="1"/>
          <p:nvPr/>
        </p:nvSpPr>
        <p:spPr>
          <a:xfrm>
            <a:off x="9063318" y="1690688"/>
            <a:ext cx="2290482" cy="369332"/>
          </a:xfrm>
          <a:prstGeom prst="rect">
            <a:avLst/>
          </a:prstGeom>
          <a:noFill/>
        </p:spPr>
        <p:txBody>
          <a:bodyPr wrap="square" rtlCol="0">
            <a:spAutoFit/>
          </a:bodyPr>
          <a:lstStyle/>
          <a:p>
            <a:r>
              <a:rPr lang="de-DE" dirty="0"/>
              <a:t>Over 250 </a:t>
            </a:r>
            <a:r>
              <a:rPr lang="de-DE" dirty="0" err="1"/>
              <a:t>meters</a:t>
            </a:r>
            <a:endParaRPr lang="de-DE" dirty="0"/>
          </a:p>
        </p:txBody>
      </p:sp>
    </p:spTree>
    <p:extLst>
      <p:ext uri="{BB962C8B-B14F-4D97-AF65-F5344CB8AC3E}">
        <p14:creationId xmlns:p14="http://schemas.microsoft.com/office/powerpoint/2010/main" val="3125952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High-speed</a:t>
            </a:r>
            <a:r>
              <a:rPr lang="de-DE" dirty="0"/>
              <a:t> </a:t>
            </a:r>
            <a:r>
              <a:rPr lang="de-DE" dirty="0" err="1"/>
              <a:t>train</a:t>
            </a:r>
            <a:r>
              <a:rPr lang="de-DE" dirty="0"/>
              <a:t> will </a:t>
            </a:r>
            <a:r>
              <a:rPr lang="de-DE" dirty="0" err="1"/>
              <a:t>connect</a:t>
            </a:r>
            <a:r>
              <a:rPr lang="de-DE" dirty="0"/>
              <a:t> in 2020 </a:t>
            </a:r>
            <a:r>
              <a:rPr lang="de-DE" dirty="0" err="1"/>
              <a:t>almost</a:t>
            </a:r>
            <a:r>
              <a:rPr lang="de-DE" dirty="0"/>
              <a:t> all </a:t>
            </a:r>
            <a:r>
              <a:rPr lang="de-DE" dirty="0" err="1"/>
              <a:t>cities</a:t>
            </a:r>
            <a:r>
              <a:rPr lang="de-DE" dirty="0"/>
              <a:t> </a:t>
            </a:r>
            <a:r>
              <a:rPr lang="de-DE" dirty="0" err="1"/>
              <a:t>above</a:t>
            </a:r>
            <a:r>
              <a:rPr lang="de-DE" dirty="0"/>
              <a:t> 0,5  </a:t>
            </a:r>
            <a:r>
              <a:rPr lang="de-DE" dirty="0" err="1"/>
              <a:t>mio</a:t>
            </a:r>
            <a:r>
              <a:rPr lang="de-DE" dirty="0"/>
              <a:t> </a:t>
            </a:r>
            <a:r>
              <a:rPr lang="de-DE" dirty="0" err="1"/>
              <a:t>inhabitants</a:t>
            </a:r>
            <a:r>
              <a:rPr lang="de-DE" dirty="0"/>
              <a:t> </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6071" y="1690688"/>
            <a:ext cx="9161929" cy="5167312"/>
          </a:xfrm>
          <a:prstGeom prst="rect">
            <a:avLst/>
          </a:prstGeom>
        </p:spPr>
      </p:pic>
    </p:spTree>
    <p:extLst>
      <p:ext uri="{BB962C8B-B14F-4D97-AF65-F5344CB8AC3E}">
        <p14:creationId xmlns:p14="http://schemas.microsoft.com/office/powerpoint/2010/main" val="2187819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736188"/>
            <a:ext cx="10515600" cy="960090"/>
          </a:xfrm>
        </p:spPr>
        <p:txBody>
          <a:bodyPr>
            <a:normAutofit fontScale="90000"/>
          </a:bodyPr>
          <a:lstStyle/>
          <a:p>
            <a:r>
              <a:rPr lang="de-DE" dirty="0" err="1"/>
              <a:t>Construction</a:t>
            </a:r>
            <a:r>
              <a:rPr lang="de-DE" dirty="0"/>
              <a:t> </a:t>
            </a:r>
            <a:r>
              <a:rPr lang="de-DE" dirty="0" err="1"/>
              <a:t>of</a:t>
            </a:r>
            <a:r>
              <a:rPr lang="de-DE" dirty="0"/>
              <a:t> </a:t>
            </a:r>
            <a:r>
              <a:rPr lang="de-DE" dirty="0" err="1"/>
              <a:t>high-speed</a:t>
            </a:r>
            <a:r>
              <a:rPr lang="de-DE" dirty="0"/>
              <a:t> </a:t>
            </a:r>
            <a:r>
              <a:rPr lang="de-DE" dirty="0" err="1"/>
              <a:t>tracks</a:t>
            </a:r>
            <a:r>
              <a:rPr lang="de-DE" dirty="0"/>
              <a:t> </a:t>
            </a:r>
            <a:r>
              <a:rPr lang="de-DE" dirty="0" err="1"/>
              <a:t>is</a:t>
            </a:r>
            <a:r>
              <a:rPr lang="de-DE" dirty="0"/>
              <a:t> expensive:</a:t>
            </a:r>
            <a:br>
              <a:rPr lang="de-DE" dirty="0"/>
            </a:br>
            <a:br>
              <a:rPr lang="de-DE" dirty="0"/>
            </a:br>
            <a:br>
              <a:rPr lang="de-DE" dirty="0"/>
            </a:br>
            <a:r>
              <a:rPr lang="de-DE" dirty="0"/>
              <a:t> </a:t>
            </a:r>
          </a:p>
        </p:txBody>
      </p:sp>
      <p:sp>
        <p:nvSpPr>
          <p:cNvPr id="5" name="Textfeld 4"/>
          <p:cNvSpPr txBox="1"/>
          <p:nvPr/>
        </p:nvSpPr>
        <p:spPr>
          <a:xfrm>
            <a:off x="1007165" y="1166191"/>
            <a:ext cx="9541565" cy="1938992"/>
          </a:xfrm>
          <a:prstGeom prst="rect">
            <a:avLst/>
          </a:prstGeom>
          <a:noFill/>
        </p:spPr>
        <p:txBody>
          <a:bodyPr wrap="square" rtlCol="0">
            <a:spAutoFit/>
          </a:bodyPr>
          <a:lstStyle/>
          <a:p>
            <a:r>
              <a:rPr lang="de-DE" sz="2400" dirty="0"/>
              <a:t>The Track </a:t>
            </a:r>
            <a:r>
              <a:rPr lang="de-DE" sz="2400" dirty="0" err="1"/>
              <a:t>between</a:t>
            </a:r>
            <a:r>
              <a:rPr lang="de-DE" sz="2400" dirty="0"/>
              <a:t> Xining </a:t>
            </a:r>
            <a:r>
              <a:rPr lang="de-DE" sz="2400" dirty="0" err="1"/>
              <a:t>and</a:t>
            </a:r>
            <a:r>
              <a:rPr lang="de-DE" sz="2400" dirty="0"/>
              <a:t> </a:t>
            </a:r>
            <a:r>
              <a:rPr lang="de-DE" sz="2400" dirty="0" err="1"/>
              <a:t>Urumqi</a:t>
            </a:r>
            <a:r>
              <a:rPr lang="de-DE" sz="2400" dirty="0"/>
              <a:t> </a:t>
            </a:r>
            <a:r>
              <a:rPr lang="de-DE" sz="2400" dirty="0" err="1"/>
              <a:t>alone</a:t>
            </a:r>
            <a:r>
              <a:rPr lang="de-DE" sz="2400" dirty="0"/>
              <a:t> </a:t>
            </a:r>
            <a:r>
              <a:rPr lang="de-DE" sz="2400" dirty="0" err="1"/>
              <a:t>cost</a:t>
            </a:r>
            <a:r>
              <a:rPr lang="de-DE" sz="2400" dirty="0"/>
              <a:t> 34 </a:t>
            </a:r>
            <a:r>
              <a:rPr lang="de-DE" sz="2400" dirty="0" err="1"/>
              <a:t>billion</a:t>
            </a:r>
            <a:r>
              <a:rPr lang="de-DE" sz="2400" dirty="0"/>
              <a:t> US-$</a:t>
            </a:r>
          </a:p>
          <a:p>
            <a:endParaRPr lang="de-DE" sz="2400" dirty="0"/>
          </a:p>
          <a:p>
            <a:r>
              <a:rPr lang="de-DE" sz="2400" dirty="0"/>
              <a:t>The </a:t>
            </a:r>
            <a:r>
              <a:rPr lang="de-DE" sz="2400" dirty="0" err="1"/>
              <a:t>train</a:t>
            </a:r>
            <a:r>
              <a:rPr lang="de-DE" sz="2400" dirty="0"/>
              <a:t> </a:t>
            </a:r>
            <a:r>
              <a:rPr lang="de-DE" sz="2400" dirty="0" err="1"/>
              <a:t>ride</a:t>
            </a:r>
            <a:r>
              <a:rPr lang="de-DE" sz="2400" dirty="0"/>
              <a:t> </a:t>
            </a:r>
            <a:r>
              <a:rPr lang="de-DE" sz="2400" dirty="0" err="1"/>
              <a:t>to</a:t>
            </a:r>
            <a:r>
              <a:rPr lang="de-DE" sz="2400" dirty="0"/>
              <a:t> </a:t>
            </a:r>
            <a:r>
              <a:rPr lang="de-DE" sz="2400" dirty="0" err="1"/>
              <a:t>from</a:t>
            </a:r>
            <a:r>
              <a:rPr lang="de-DE" sz="2400" dirty="0"/>
              <a:t> Beijing </a:t>
            </a:r>
            <a:r>
              <a:rPr lang="de-DE" sz="2400" dirty="0" err="1"/>
              <a:t>to</a:t>
            </a:r>
            <a:r>
              <a:rPr lang="de-DE" sz="2400" dirty="0"/>
              <a:t> </a:t>
            </a:r>
            <a:r>
              <a:rPr lang="de-DE" sz="2400" dirty="0" err="1"/>
              <a:t>Urumqi</a:t>
            </a:r>
            <a:r>
              <a:rPr lang="de-DE" sz="2400" dirty="0"/>
              <a:t> </a:t>
            </a:r>
            <a:r>
              <a:rPr lang="de-DE" sz="2400" dirty="0" err="1"/>
              <a:t>is</a:t>
            </a:r>
            <a:r>
              <a:rPr lang="de-DE" sz="2400" dirty="0"/>
              <a:t> </a:t>
            </a:r>
            <a:r>
              <a:rPr lang="de-DE" sz="2400" dirty="0" err="1"/>
              <a:t>quite</a:t>
            </a:r>
            <a:r>
              <a:rPr lang="de-DE" sz="2400" dirty="0"/>
              <a:t> </a:t>
            </a:r>
            <a:r>
              <a:rPr lang="de-DE" sz="2400" dirty="0" err="1"/>
              <a:t>empty</a:t>
            </a:r>
            <a:r>
              <a:rPr lang="de-DE" sz="2400" dirty="0"/>
              <a:t> but  was </a:t>
            </a:r>
            <a:r>
              <a:rPr lang="de-DE" sz="2400" dirty="0" err="1"/>
              <a:t>built</a:t>
            </a:r>
            <a:r>
              <a:rPr lang="de-DE" sz="2400" dirty="0"/>
              <a:t> due </a:t>
            </a:r>
            <a:r>
              <a:rPr lang="de-DE" sz="2400" dirty="0" err="1"/>
              <a:t>to</a:t>
            </a:r>
            <a:r>
              <a:rPr lang="de-DE" sz="2400" dirty="0"/>
              <a:t> </a:t>
            </a:r>
            <a:r>
              <a:rPr lang="de-DE" sz="2400" dirty="0" err="1"/>
              <a:t>political</a:t>
            </a:r>
            <a:r>
              <a:rPr lang="de-DE" sz="2400" dirty="0"/>
              <a:t> </a:t>
            </a:r>
            <a:r>
              <a:rPr lang="de-DE" sz="2400" dirty="0" err="1"/>
              <a:t>reasons</a:t>
            </a:r>
            <a:r>
              <a:rPr lang="de-DE" sz="2400" dirty="0"/>
              <a:t>: The State </a:t>
            </a:r>
            <a:r>
              <a:rPr lang="de-DE" sz="2400" dirty="0" err="1"/>
              <a:t>Railways</a:t>
            </a:r>
            <a:r>
              <a:rPr lang="de-DE" sz="2400" dirty="0"/>
              <a:t> </a:t>
            </a:r>
            <a:r>
              <a:rPr lang="de-DE" sz="2400" dirty="0" err="1"/>
              <a:t>is</a:t>
            </a:r>
            <a:r>
              <a:rPr lang="de-DE" sz="2400" dirty="0"/>
              <a:t> a SOE </a:t>
            </a:r>
            <a:r>
              <a:rPr lang="de-DE" sz="2400" dirty="0" err="1"/>
              <a:t>and</a:t>
            </a:r>
            <a:r>
              <a:rPr lang="de-DE" sz="2400" dirty="0"/>
              <a:t> </a:t>
            </a:r>
            <a:r>
              <a:rPr lang="de-DE" sz="2400" dirty="0" err="1"/>
              <a:t>needs</a:t>
            </a:r>
            <a:r>
              <a:rPr lang="de-DE" sz="2400" dirty="0"/>
              <a:t> not </a:t>
            </a:r>
            <a:r>
              <a:rPr lang="de-DE" sz="2400" dirty="0" err="1"/>
              <a:t>to</a:t>
            </a:r>
            <a:r>
              <a:rPr lang="de-DE" sz="2400" dirty="0"/>
              <a:t> </a:t>
            </a:r>
            <a:r>
              <a:rPr lang="de-DE" sz="2400" dirty="0" err="1"/>
              <a:t>make</a:t>
            </a:r>
            <a:r>
              <a:rPr lang="de-DE" sz="2400" dirty="0"/>
              <a:t> </a:t>
            </a:r>
            <a:r>
              <a:rPr lang="de-DE" sz="2400" dirty="0" err="1"/>
              <a:t>profit</a:t>
            </a:r>
            <a:r>
              <a:rPr lang="de-DE" sz="2400" dirty="0"/>
              <a:t> </a:t>
            </a:r>
            <a:r>
              <a:rPr lang="de-DE" sz="2400" dirty="0" err="1"/>
              <a:t>and</a:t>
            </a:r>
            <a:r>
              <a:rPr lang="de-DE" sz="2400" dirty="0"/>
              <a:t> </a:t>
            </a:r>
            <a:r>
              <a:rPr lang="de-DE" sz="2400" dirty="0" err="1"/>
              <a:t>can</a:t>
            </a:r>
            <a:r>
              <a:rPr lang="de-DE" sz="2400" dirty="0"/>
              <a:t> </a:t>
            </a:r>
            <a:r>
              <a:rPr lang="de-DE" sz="2400" dirty="0" err="1"/>
              <a:t>borrow</a:t>
            </a:r>
            <a:r>
              <a:rPr lang="de-DE" sz="2400" dirty="0"/>
              <a:t>  </a:t>
            </a:r>
            <a:r>
              <a:rPr lang="de-DE" sz="2400" dirty="0" err="1"/>
              <a:t>confortably</a:t>
            </a:r>
            <a:r>
              <a:rPr lang="de-DE" sz="2400" dirty="0"/>
              <a:t> </a:t>
            </a:r>
            <a:r>
              <a:rPr lang="de-DE" sz="2400" dirty="0" err="1"/>
              <a:t>from</a:t>
            </a:r>
            <a:r>
              <a:rPr lang="de-DE" sz="2400" dirty="0"/>
              <a:t> </a:t>
            </a:r>
            <a:r>
              <a:rPr lang="de-DE" sz="2400" dirty="0" err="1"/>
              <a:t>the</a:t>
            </a:r>
            <a:r>
              <a:rPr lang="de-DE" sz="2400" dirty="0"/>
              <a:t> </a:t>
            </a:r>
            <a:r>
              <a:rPr lang="de-DE" sz="2400" dirty="0" err="1"/>
              <a:t>state</a:t>
            </a:r>
            <a:r>
              <a:rPr lang="de-DE" sz="2400" dirty="0"/>
              <a:t> </a:t>
            </a:r>
            <a:r>
              <a:rPr lang="de-DE" sz="2400" dirty="0" err="1"/>
              <a:t>owned</a:t>
            </a:r>
            <a:r>
              <a:rPr lang="de-DE" sz="2400" dirty="0"/>
              <a:t>  </a:t>
            </a:r>
            <a:r>
              <a:rPr lang="de-DE" sz="2400" dirty="0" err="1"/>
              <a:t>banks</a:t>
            </a:r>
            <a:r>
              <a:rPr lang="de-DE" sz="2400" dirty="0"/>
              <a:t>..</a:t>
            </a:r>
          </a:p>
        </p:txBody>
      </p:sp>
      <p:sp>
        <p:nvSpPr>
          <p:cNvPr id="6" name="Rechteck 5"/>
          <p:cNvSpPr/>
          <p:nvPr/>
        </p:nvSpPr>
        <p:spPr>
          <a:xfrm>
            <a:off x="1153993" y="4558991"/>
            <a:ext cx="4563942" cy="584775"/>
          </a:xfrm>
          <a:prstGeom prst="rect">
            <a:avLst/>
          </a:prstGeom>
        </p:spPr>
        <p:txBody>
          <a:bodyPr wrap="none">
            <a:spAutoFit/>
          </a:bodyPr>
          <a:lstStyle/>
          <a:p>
            <a:r>
              <a:rPr lang="de-DE" sz="3200" dirty="0"/>
              <a:t>www.chinatrainguide.com</a:t>
            </a:r>
          </a:p>
        </p:txBody>
      </p:sp>
    </p:spTree>
    <p:extLst>
      <p:ext uri="{BB962C8B-B14F-4D97-AF65-F5344CB8AC3E}">
        <p14:creationId xmlns:p14="http://schemas.microsoft.com/office/powerpoint/2010/main" val="3052013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633010" y="968188"/>
            <a:ext cx="3039035" cy="2716305"/>
          </a:xfrm>
        </p:spPr>
        <p:txBody>
          <a:bodyPr>
            <a:normAutofit fontScale="90000"/>
          </a:bodyPr>
          <a:lstStyle/>
          <a:p>
            <a:r>
              <a:rPr lang="de-DE" dirty="0"/>
              <a:t>2013:</a:t>
            </a:r>
            <a:br>
              <a:rPr lang="de-DE" dirty="0"/>
            </a:br>
            <a:r>
              <a:rPr lang="de-DE" dirty="0"/>
              <a:t>10000 Km</a:t>
            </a:r>
            <a:br>
              <a:rPr lang="de-DE" dirty="0"/>
            </a:br>
            <a:r>
              <a:rPr lang="de-DE" dirty="0"/>
              <a:t>High Speed Trains Tracks</a:t>
            </a:r>
            <a:br>
              <a:rPr lang="de-DE" dirty="0"/>
            </a:br>
            <a:br>
              <a:rPr lang="de-DE" dirty="0"/>
            </a:br>
            <a:r>
              <a:rPr lang="de-DE" dirty="0"/>
              <a:t>2020:</a:t>
            </a:r>
            <a:br>
              <a:rPr lang="de-DE" dirty="0"/>
            </a:br>
            <a:r>
              <a:rPr lang="de-DE" dirty="0"/>
              <a:t>17500 Km</a:t>
            </a:r>
            <a:br>
              <a:rPr lang="de-DE" dirty="0"/>
            </a:br>
            <a:endParaRPr lang="de-DE"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618"/>
            <a:ext cx="8364071" cy="6891618"/>
          </a:xfrm>
          <a:prstGeom prst="rect">
            <a:avLst/>
          </a:prstGeom>
        </p:spPr>
      </p:pic>
    </p:spTree>
    <p:extLst>
      <p:ext uri="{BB962C8B-B14F-4D97-AF65-F5344CB8AC3E}">
        <p14:creationId xmlns:p14="http://schemas.microsoft.com/office/powerpoint/2010/main" val="2696015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075541" y="-1181094"/>
            <a:ext cx="7747977" cy="10110165"/>
          </a:xfrm>
          <a:prstGeom prst="rect">
            <a:avLst/>
          </a:prstGeom>
        </p:spPr>
      </p:pic>
    </p:spTree>
    <p:extLst>
      <p:ext uri="{BB962C8B-B14F-4D97-AF65-F5344CB8AC3E}">
        <p14:creationId xmlns:p14="http://schemas.microsoft.com/office/powerpoint/2010/main" val="3410669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1758" y="0"/>
            <a:ext cx="11627534" cy="7249008"/>
          </a:xfrm>
          <a:prstGeom prst="rect">
            <a:avLst/>
          </a:prstGeom>
        </p:spPr>
      </p:pic>
      <p:sp>
        <p:nvSpPr>
          <p:cNvPr id="4" name="Rechteck 3"/>
          <p:cNvSpPr/>
          <p:nvPr/>
        </p:nvSpPr>
        <p:spPr>
          <a:xfrm>
            <a:off x="-328246" y="-211015"/>
            <a:ext cx="12520246" cy="9612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000" dirty="0" err="1"/>
              <a:t>cChUi</a:t>
            </a:r>
            <a:r>
              <a:rPr lang="de-DE" sz="4000" dirty="0" err="1">
                <a:solidFill>
                  <a:schemeClr val="tx1"/>
                </a:solidFill>
              </a:rPr>
              <a:t>China`s</a:t>
            </a:r>
            <a:r>
              <a:rPr lang="de-DE" sz="4000" dirty="0">
                <a:solidFill>
                  <a:schemeClr val="tx1"/>
                </a:solidFill>
              </a:rPr>
              <a:t>  </a:t>
            </a:r>
            <a:r>
              <a:rPr lang="de-DE" sz="4000" dirty="0" err="1">
                <a:solidFill>
                  <a:schemeClr val="tx1"/>
                </a:solidFill>
              </a:rPr>
              <a:t>Shoppers</a:t>
            </a:r>
            <a:endParaRPr lang="de-DE" sz="4000" dirty="0"/>
          </a:p>
        </p:txBody>
      </p:sp>
    </p:spTree>
    <p:extLst>
      <p:ext uri="{BB962C8B-B14F-4D97-AF65-F5344CB8AC3E}">
        <p14:creationId xmlns:p14="http://schemas.microsoft.com/office/powerpoint/2010/main" val="394052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6115" y="0"/>
            <a:ext cx="8929914" cy="1298802"/>
          </a:xfrm>
        </p:spPr>
        <p:txBody>
          <a:bodyPr/>
          <a:lstStyle/>
          <a:p>
            <a:r>
              <a:rPr lang="de-DE" dirty="0"/>
              <a:t>Chinas </a:t>
            </a:r>
            <a:r>
              <a:rPr lang="de-DE" dirty="0" err="1"/>
              <a:t>tourist</a:t>
            </a:r>
            <a:r>
              <a:rPr lang="de-DE" dirty="0"/>
              <a:t> </a:t>
            </a:r>
            <a:r>
              <a:rPr lang="de-DE" dirty="0" err="1"/>
              <a:t>are</a:t>
            </a:r>
            <a:r>
              <a:rPr lang="de-DE" dirty="0"/>
              <a:t> </a:t>
            </a:r>
            <a:br>
              <a:rPr lang="de-DE" dirty="0"/>
            </a:br>
            <a:r>
              <a:rPr lang="de-DE" dirty="0" err="1"/>
              <a:t>spending</a:t>
            </a:r>
            <a:r>
              <a:rPr lang="de-DE" dirty="0"/>
              <a:t> </a:t>
            </a:r>
            <a:r>
              <a:rPr lang="de-DE" dirty="0" err="1"/>
              <a:t>more</a:t>
            </a:r>
            <a:r>
              <a:rPr lang="de-DE" dirty="0"/>
              <a:t>…</a:t>
            </a:r>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6758214" y="0"/>
            <a:ext cx="6043113" cy="6858000"/>
          </a:xfrm>
          <a:prstGeom prst="rect">
            <a:avLst/>
          </a:prstGeom>
        </p:spPr>
      </p:pic>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3" y="1886855"/>
            <a:ext cx="6987371" cy="4747651"/>
          </a:xfrm>
          <a:prstGeom prst="rect">
            <a:avLst/>
          </a:prstGeom>
        </p:spPr>
      </p:pic>
    </p:spTree>
    <p:extLst>
      <p:ext uri="{BB962C8B-B14F-4D97-AF65-F5344CB8AC3E}">
        <p14:creationId xmlns:p14="http://schemas.microsoft.com/office/powerpoint/2010/main" val="4278568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Capital </a:t>
            </a:r>
            <a:r>
              <a:rPr lang="de-DE" dirty="0" err="1"/>
              <a:t>of</a:t>
            </a:r>
            <a:r>
              <a:rPr lang="de-DE" dirty="0"/>
              <a:t> Sichuan </a:t>
            </a:r>
            <a:r>
              <a:rPr lang="de-DE" dirty="0" err="1"/>
              <a:t>Province</a:t>
            </a:r>
            <a:r>
              <a:rPr lang="de-DE" dirty="0"/>
              <a:t>: Chengdu</a:t>
            </a:r>
          </a:p>
        </p:txBody>
      </p:sp>
      <p:sp>
        <p:nvSpPr>
          <p:cNvPr id="4" name="AutoShape 2" descr="data:image/jpeg;base64,/9j/4AAQSkZJRgABAQAAAQABAAD/2wCEAAkGBwgHBgkIBwgKCgkLDRYPDQwMDRsUFRAWIB0iIiAdHx8kKDQsJCYxJx8fLT0tMTU3Ojo6Iys/RD84QzQ5OjcBCgoKDQwNGg8PGjclHyU3Nzc3Nzc3Nzc3Nzc3Nzc3Nzc3Nzc3Nzc3Nzc3Nzc3Nzc3Nzc3Nzc3Nzc3Nzc3Nzc3N//AABEIAKAAowMBIgACEQEDEQH/xAAcAAABBQEBAQAAAAAAAAAAAAAAAwQFBgcCAQj/xABBEAACAQIDBAQJCgYDAQEAAAABAgMAEQQFIQYSMUEHE1FxFyI3YXKBk7LRFDI1U1WRobGz0xUjUsHh8EJDYpI0/8QAGQEAAwEBAQAAAAAAAAAAAAAAAAEDAgQF/8QAIhEAAgIDAQACAgMAAAAAAAAAAAECEQMSMSEEQSJhExQy/9oADAMBAAIRAxEAPwB30cbBbM55sZl2YZlliy4qUNvyB2W9mIGgPmqy+CvYz7IHtn+NHQ75O8q7pPfarmxCqWJAAFyTyqiSok27KZ4K9jPsce2f41xN0Y7EYeGSWbK0jiRSzu87gKBxJN6VHSRkTbSYfJ45d5J/FGLBHViS9gp7+3zirbioIsVhpcPiI1khlQo6NwYEWI+40UhNv7M6yDY/o32h+VfwnArN8ll6uQda415Ea6qeRqW8Fexn2QPbP8ae7J7H5VsxJi5cpef+cQshlmDiykkAdwa3qqxieMyrGG8ZgSBY0KhttPwp/gr2M+xx7Z/jR4K9jPsce2f41dBRTpC2ZS/BXsZ9jj2z/GjwV7GfY49s/wAaulFFINmUvwV7GfY49s/xo8Fexn2OPbP8aulFFINmUvwV7GfY49s/xo8Fexn2OPbP8aulFFINmUvwV7GfY49s/wAaPBXsZ9jj2z/GrpXMriKJ5GBIRSxt5qKQWym+CvYz7HHtn+NHgr2M+xx7Z/jVtixJaQI8e4W+Zre/m7/80vWYuMlcRvZdKX4K9jPsce2f41C7Z7BbJZFszjszw+UhZIAhB32a13VToTY6GtOqpdK/k+zj0I/1UptKhJts+fsFsbicZhY8RFjYAji4uGvx7qKuOzf0JhfRP5misFTSeh3yd5V3Se+1XN1DoVYAqwsQeYqmdDvk7yruk99quhJAJAJIF7CqLhKXTIpOh1os6MmCzWKLApLHNAksbO4G/wCMp11AHA91+ZOstHviSKYAjgQDyPnpjh8TjsTi1b+HNHh1BucRIEa/DQANfTttUhIGkIPioRzUa1lJ2abtHGHw0GHTcw8SRjid0Wue09tZl0tbYZlk+JGTYRDFFicPv9dukE6m+6e0WHDt5aVpSQSriTJ8qkMZUAxEC19dQbXv67aVHbUbM5btNl/yXM4d8od6KRSVeNvMfzpteGU1ZTOhbaPG5ll+LyzMGaUYIoYZ2Ou61/EPcRofVWmVX9mdlMiyTETvlOEMEmIijVyZGa4Xkbnje96nYmvGt/nWF+0GlFjmjuii/Dz0VswFJzTJCu857gOJ5aVxiJ2ikRFTeLAnxmsNPPY0hZnl62UJvWsAovbmda5s/wAmONV9lseFz7wUjxLGUB4yqPop5g/+u+nVMWQNa99DcWJBHrFdxzyICro8ljo28tyPPw1qWD5afkymXBX+R3TPMXcIoF+qa6va1yewfjwrv5X/AEwSk8wVtb1mmU2JhwssIxMp66YkL85udvULkC+guR21vP8AIio1H1mcWKV2/BwQsigOtwdbMKMOp+VABnZY1N7toAeAtz4HXzVwJ1eQxxqzvbQDgeX3A8fjTvDwdVvMzBpX+e1vuAHYK5vi457XxFc8o1X2LVU+lfye5x6Ef6qVbKqfSv5Pc49CP9VK9N8ONdRl2zf0JhfRPvGijZv6Ewvon3jRUyxpPQ75O8q7pPfarpVL6HfJ3lXdJ77VdLiqLhKXQtRRRTMhUdmWLxsV4sFgJZnZfFlDqqg+ckG33GpAsBxNeb68jQAjgGxiYVFxiYaOb/l1RZxfvNjelHjMjbzOwbmV0rreB4b33Ubx5Ke64pJIdsbwYJYcVJOmIxB6y29Ez3QWAFwLacOVqdVz4/8ASPWf8UeN/wCR+NMQji1TcErNuGK53rX05j8vwpKIsY1LgBra05kiMiMjm6niLUzdJICBK7MnKThbzG3515/zMTf5RR1/Hml+LYrTfHwNisFiMPG5jaWNkV7X3SRa9eibDsPFkD35A3J9XOmeLEck8ckcrwuwMZKko1+NrHUc64YY5N0dE8iirGv8Jx6LGFzLrY0dSqNEPm8xfXzn8K4bKMx67BGXHR4qOGQMyvCq7oAsd3iRf+3nuF2lTAxfyZurC8It4EcBpY/7z51KwsWiRm3d4jXd4XqmWMsfWYx5I5EGCjK4goZXsigIh4MP8cPzp+KhsZHiXxmD+T7gW7h232Di4sN22nadewUlBl2dQC0eYxkH53WEtwIIsSOy4PI3vYV6HxZuWNWc2aNTJ6qn0r+T3OPQj/VSnjYTP5JkjbGoI1AbrlIHjg66W1H4VCdI0GPj2Dz6THYiOQNHFuCMEbv88H8iB6q6GySXpnuzf0JhfRPvGijZv6Ewvon8zRWCpoPRVO2H6NcoeNQWZnUXNgPGbWrTFj5lA69N4W1aM6n1Ef3qqdGDKvRjlatbeffVAe3fOvq41YxoBqfXQ5NHNN1ImF3XAZWJB1GvGutxeweumWXTKEEDNZwTuAjivH4/dT6qJ2aR4FA4ADuFe6+c1zI4jRna+6oudKi8RmKvJDudbGEe7by8Re3AceJoboDrG4xzK0C3jUMAZA9iTxtpw5c6Z5ftFhwrQ4rfWSOQoCdSQGK6n1XvXczjFtK6lkSQWHb2X158PupvgcKIcFDC7NI8OnXMBvsw0LXAAufMKnt6Z2pjtdpsEd/eWVLMgjuB/M3k3h3cwa6XaXL2vrKCCQ3iaC3H1V5BIYJkdmkdPmsGckWNtdezT1XqUiw8MRbqokUsbtura589bTs0mmdQSrPDHKl92RQy37DXfPiRRoOyitAeWBN7An8qYY6NZJykiWUod1vPz+7T8akK4mhinQpNGrqeTCpZce8aRuEtXbIvDxYONgUWNpCNwy7guwOti1ufZTLaDGNg8LC4Mu51/wDNMQY7se6Tc7vjW4fNvrbvFjdEdd11Vl7GFxSMcEcfXCJVUyanTmRb7vNXL/S9tsuvkeUkQ0eDz5t2QYmCM7rKu8CSAQdeHbbmdB5696jaCZ54ZMRGke6qrItgT4hBIsLg7xB5cKMPkOKwsZSDNpUBCg7sepsirfj/AOb+uuv4RmM8M8OLzAkGVHhlVbsoW99OV9D99dcIKKpEJScnbFkw+eKyb2NwzKCgbxNSB87lxP8AflUT0reT3OLcNyP9VKk5crzOztBmrAjf3IhGFQXHijjoBy/01DdJKTR9GWZR4l+smWGIO/8AUesS5rQLqM12b+hML6J940UbN/QmF9E+8aKwUNA6KsO0/RxlBjIDp1hF+B8c3B/3lViYMrlJEKuOR/MVDdDvk7yruk99qs+aR+JHKB8xrHuP+bfjTcbRDIrYwIDdvaCDax7RXvX4sNG3W77poN7gb31YDifhyrx2WNWd2CqoJJPIU2/iOFBUNKVLqCqlDdgTYcuZNYTJJskGzBp4HQQrqCjMTYX1vbzUgLgWvfSmjZrg0BLzFQrFDeNhZgpcjh/SCaU+W4beQNKFLyCNd7S7Fd4AerWhuwdscUmyqsisBa51I/3tpPDY3D4q4w8gchmU25MpswPYRcaUZhvDCybjFXAuCvbbT8bUhCMmZ4G8qNiY7xTCFw17B7Bt094qVTOYmQMVjJPMSgL951v5rVXocZhnyvLZ8Xvzbzb0citveNYgNoddD+PmpljY8pwmNVZIJYliZSXBur3A0N/MTp3+amnRtfotKZhiCN0Swl96+pubdlODmDm25By13n4nzW/3zVU4MXkmF3ZcHEyvFv7oFwNDrx04vb10/TP8BK4WJ3ZmbdXdQ6kG1h/vZ209mDbLPhcXFiPFRjvhQSpGovS99L1BsoNu0ahuYPaK6Dyq4cTPv9rG4+7hWlkBTJquf+w+cU0hzBG8Wfdiflc+K3d8KdK6uUdCGVhxFbTs2d0UUUwCqn0r+T7OPQj/AFUq2VU+lfye5x6Ef6qUnwa6jLtm/oTC+ifeNFGzf0JhfRPvGipljSeh3yd5V3Se+1W7Gb3yaUIoZuraykXB0qo9Dvk7yruk99qulUXCUukDuh4d0sSGW28ONR0WQYGEL1IkjKG6dWVXdbe3t4ACwN+VranTWpV0EU0sY4I9hfkLA/3ryokHaZGy5Jg5puun6ySUneLnduT1ZjIuBoN08Bz1rqXJ8PNEscss77pDBmcXDAqQdBa43F+7nT8sFF2NgOJPCuVljcgRyIxPCzA37qQWxvBl+HgxL4lA3XOm67FtG8a+o7fP2aU4k/4dgYXP5f2rs6cjXJAkQ7rAg6XU0CGGTdY+FY4hzK6ykAtckW00v/utK5jFjJuo+RTrEVkDSXYjeUchakt3E4WWYYPDRvG6ySOWl3f5thuqBbgeZvpSRx2YxyW+RGeNlUqwXqyrcwQb6efjQa/Z6cNmrTLM8uDEgAHWBCSvHhpw1P8ApNLxYfFyPbMXgmiUAoN253r8ToOVqZSZxjVdoVyt+u6sOg3rjX1cufd3VI4DET4gSDE4YwMjboubhx2jSgHY6o4UnNNFBHvzOEXtPPu7a5hlGISF41c9aLqh0PC9j2G2tAha9tL25UpgpSmJjjVzuMSN06i9idKTGFxItbDKQeRYAr31JYbBRwhGbxpRxe5/AdlbjF2aSdjmiiiqmwqp9K/k9zj0I/1Uq2VU+lfye5x6Ef6qUnwa6jLtm/oTC+ifeNFGzf0JhfRPvGipljSeh3yd5V3Se+1XSqX0O+TvKu6T32q6VRcJS6RGK/8A24j0l91aTpXFi2Mmvzs3qsB/akqjLpB9EsQiTQywuw3XUo2utiCKjf4FhAFQTzKTqoDgHiGNtOBt9xNK4/JcNjpzPIzh2Cg7ptcKbi/bbW3ZvHtrqbKo5TAzSvvQxmNSAAbG3wFIaY2bIgJQwxuIWIhrgt41z2HlwHLt7acDJsOYsTFM800M4CuhcqFtrpu2I++ucNk6wSRv8rxLmMKFDuSNDe/eb604XBBcwnxhxOIJliEfVFvEUDgVHI6nXnfuoCxwtusbtsK7vrbnUWcqCrHFHi50aOB4UlZt+QhgoJ3j/wAhuA389cnJGLtIuYYoOUKg31APL+/m5UCpEt30xxuYxQN8mhZJMS2gS+ik8L/DnRBl4jw88MuKnlWUnxmc3TjwIPd91KYTB4eEXjjUbxLFjqSTxJoDwbxZehmbE4ktM7sWWNjvCO4FxfmKfMwhXrGJuHDX5k3FdG4uVjZyBchRrahZI2IAdbngL0B6TcbJIiuhBVhcEc66qKwMxgl6tiBC5JBtqGNvwOtStXi7RRO0FFFFMYVU+lfye5x6Ef6qVbKqfSv5Pc49CP8AVSk+DXUZds39CYX0T7xoo2b+hML6J940VMsaT0O+TvKu6T32q6VS+h3yd5V3Se+1XSqLhKXSLzBWOOVUsGkUBb95/wAfeKTmhOGlWIuWUglSeNhxHqvUs6IxVmRWKG6ki9j5qZ5jDK/VyRKXCA3QcdeY7eH41lxJtDKivLMrFHRkYAeK1r68OFe1ImFFFdQxrLPHG5YA3vuki2nH8vvp9HViTo7RyEICEsCSbcTpagK9vnje9GpRsKEwsscKhi416zW54a0wXC4hlIERTcH/AGG+9bkLH8abjQ3ETjgknkIjILqN4ljYD1c+H5V60OL6wAQsARu2sCN7tv2Vx1i76yLIquh8VtLjtqXwMjywFpbk7xAYi28O2nFJjikc4XBiBt/rHLFd0gm4B515j8OXw6iEIOrbesdBax7O+/qp3QfNVK8N0QeHcyvAUGrOuh521P5Gpyklw8SymZYwJCNSNP8ATStKKoSVBRRRWhhVT6V/J7nHoR/qpVsqp9K/k9zj0I/1UpPg11GXbN/QmF9E+8aKNm/oTC+ifeNFTLGk9Dvk7yruk99qulUvod8neVd0nvtV0qi4Sl0KKKKZkYZpHYDEKPmDdfu5H1X/ABNM6mioYEMAQeINQrRmGSSKxAVvFBN9OVSmvsxJB3A1IZfAEhExbfeVVa4FrC3AVHbwDAXAPEXNSeXG+Ch7Ath3DQfhRAIDmg8qKitphmLZXu5Q6jFGaOyGTqzKgYF0Df8AEsoYA1UokSYVSQd0X5Gugb1Rv4nicQmWohzHAyLni4TEwTzB2AKXKb4JDLwN787VI7NyT55hcdisXjsTHi4sdNEYopSq4YI5CqV53ABu173rNhRaPUaL+us8x+Y5rFs1tLPFiMQDhsykihxHyizRIJEAUC3CxNTuCxDjaLaPCy42Uw4bDwPGkkukQZCSw7NRxo2HqWa9F/uql7R5rmeXZNl0uA+USTYOCLG4xerZzOgtvIxANrjrGubaoPPTrPcVmaYyDNshkfF4eHDLNNgQbjFREnVOxwNR26inYalqoqI2XxsGZZWcdhMS+IgmnlMbuT80OQBrwta1ql6aMsKqfSv5Pc49CP8AVSrZVT6V/J7nHoR/qpSfBrqMu2b+hML6J940UbN/QmF9E+8aKmWNJ6HdOjvKu6T32q6XFfPGyvSVmmTbLxZflkeCX5GyoBiVLFw++zHRhwIH/wBU+8MG1P1WT+wb9ytKSSMODbN5uKLisG8MO1P1WT+wb9yjww7U/VZP7Bv3Ke6Fozebim2Iwkc77+86vzKkaj1isP8ADDtT9Vk/sG/co8MO1P1WT+wb9ylsg/jZuCYLDKgQxhgDclhqT5+2nIItWDeGHan6rJ/YN+5R4Ydqfqsn9g37lCkkGjN5uKRxWHw+LiMWKhjmiuDuuoIuNQfVWGeGHan6rJ/YN+5R4Ydqfqsn9g37lPZBozbGyvLmjijbAYRkhYvEphUhGPMdh89ey5Xl02K+VS4LDPiNP5piUsbcNaxLww7U/VZP7Bv3KPDDtT9Vk/sG/cpbINGbUcoywwSwHLcGYZn35YzAtpG/qItYnzmvcRlOWYqWKTE5fhJniULGzwqSqjgBccKxTww7U/VZP7Bv3KPDDtT9Vk/sG/co2QaSNxfBYN2nZ8LCxxA3ZyYwetHY3aO+ucNl+Bwjq2EweHgZU6tTHGF3V/pFuV+VYh4Ydqfqsn9g37lHhh2p+qyf2DfuUbINGbph4YcOhTDxJEhYtuooAuSSTYcyTf10rcVg3hh2p+qyf2DfuUeGHan6rJ/YN+5T2QaM3m4qpdK/k9zj0I/1UrM/DDtT9Vk/sG/cqPz/AKSdoM/yjEZXj48sGGxG6HMUTK2jBhYlyOIHKhyQ1B2PNm/oTC+ifzNFN8hx2DgyjDRy4qBHUG6mQaamisGz/9k=">
            <a:hlinkClick r:id="rId2"/>
          </p:cNvPr>
          <p:cNvSpPr>
            <a:spLocks noChangeAspect="1" noChangeArrowheads="1"/>
          </p:cNvSpPr>
          <p:nvPr/>
        </p:nvSpPr>
        <p:spPr bwMode="auto">
          <a:xfrm>
            <a:off x="601382" y="-1524001"/>
            <a:ext cx="1552575" cy="10130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382" y="1690687"/>
            <a:ext cx="4965700" cy="4859595"/>
          </a:xfrm>
          <a:prstGeom prst="rect">
            <a:avLst/>
          </a:prstGeom>
        </p:spPr>
      </p:pic>
      <p:sp>
        <p:nvSpPr>
          <p:cNvPr id="8" name="Textfeld 7"/>
          <p:cNvSpPr txBox="1"/>
          <p:nvPr/>
        </p:nvSpPr>
        <p:spPr>
          <a:xfrm>
            <a:off x="5714253" y="1690687"/>
            <a:ext cx="5195047" cy="4524315"/>
          </a:xfrm>
          <a:prstGeom prst="rect">
            <a:avLst/>
          </a:prstGeom>
          <a:noFill/>
        </p:spPr>
        <p:txBody>
          <a:bodyPr wrap="square" rtlCol="0">
            <a:spAutoFit/>
          </a:bodyPr>
          <a:lstStyle/>
          <a:p>
            <a:r>
              <a:rPr lang="de-DE" sz="3200" dirty="0"/>
              <a:t>Sichuan :  </a:t>
            </a:r>
          </a:p>
          <a:p>
            <a:r>
              <a:rPr lang="de-DE" sz="3200" dirty="0"/>
              <a:t>Population  81 </a:t>
            </a:r>
            <a:r>
              <a:rPr lang="de-DE" sz="3200" dirty="0" err="1"/>
              <a:t>million</a:t>
            </a:r>
            <a:endParaRPr lang="de-DE" sz="3200" dirty="0"/>
          </a:p>
          <a:p>
            <a:r>
              <a:rPr lang="de-DE" sz="3200" dirty="0"/>
              <a:t>Area    485 000 km2</a:t>
            </a:r>
          </a:p>
          <a:p>
            <a:r>
              <a:rPr lang="de-DE" sz="3200" dirty="0"/>
              <a:t>             5,5% </a:t>
            </a:r>
            <a:r>
              <a:rPr lang="de-DE" sz="3200" dirty="0" err="1"/>
              <a:t>of</a:t>
            </a:r>
            <a:r>
              <a:rPr lang="de-DE" sz="3200" dirty="0"/>
              <a:t> China</a:t>
            </a:r>
          </a:p>
          <a:p>
            <a:r>
              <a:rPr lang="de-DE" sz="3200" dirty="0"/>
              <a:t>Chengdu    10,5 </a:t>
            </a:r>
            <a:r>
              <a:rPr lang="de-DE" sz="3200" dirty="0" err="1"/>
              <a:t>million</a:t>
            </a:r>
            <a:endParaRPr lang="de-DE" sz="3200" dirty="0"/>
          </a:p>
          <a:p>
            <a:r>
              <a:rPr lang="de-DE" sz="3200" dirty="0"/>
              <a:t>                       3 </a:t>
            </a:r>
            <a:r>
              <a:rPr lang="de-DE" sz="3200" dirty="0" err="1"/>
              <a:t>mio</a:t>
            </a:r>
            <a:r>
              <a:rPr lang="de-DE" sz="3200" dirty="0"/>
              <a:t> </a:t>
            </a:r>
            <a:r>
              <a:rPr lang="de-DE" sz="3200" dirty="0" err="1"/>
              <a:t>cars</a:t>
            </a:r>
            <a:r>
              <a:rPr lang="de-DE" sz="3200" dirty="0"/>
              <a:t>!</a:t>
            </a:r>
          </a:p>
          <a:p>
            <a:r>
              <a:rPr lang="de-DE" sz="3200" dirty="0"/>
              <a:t>In 2020       350 km </a:t>
            </a:r>
            <a:r>
              <a:rPr lang="de-DE" sz="3200" dirty="0" err="1"/>
              <a:t>of</a:t>
            </a:r>
            <a:r>
              <a:rPr lang="de-DE" sz="3200" dirty="0"/>
              <a:t>                         </a:t>
            </a:r>
          </a:p>
          <a:p>
            <a:r>
              <a:rPr lang="de-DE" sz="3200" dirty="0"/>
              <a:t>                       </a:t>
            </a:r>
            <a:r>
              <a:rPr lang="de-DE" sz="3200" dirty="0" err="1"/>
              <a:t>subways</a:t>
            </a:r>
            <a:endParaRPr lang="de-DE" sz="3200" dirty="0"/>
          </a:p>
          <a:p>
            <a:r>
              <a:rPr lang="de-DE" sz="3200" dirty="0"/>
              <a:t> </a:t>
            </a:r>
          </a:p>
        </p:txBody>
      </p:sp>
    </p:spTree>
    <p:extLst>
      <p:ext uri="{BB962C8B-B14F-4D97-AF65-F5344CB8AC3E}">
        <p14:creationId xmlns:p14="http://schemas.microsoft.com/office/powerpoint/2010/main" val="27956038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282</Words>
  <Application>Microsoft Office PowerPoint</Application>
  <PresentationFormat>Breitbild</PresentationFormat>
  <Paragraphs>43</Paragraphs>
  <Slides>16</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Calibri</vt:lpstr>
      <vt:lpstr>Calibri Light</vt:lpstr>
      <vt:lpstr>Office Theme</vt:lpstr>
      <vt:lpstr>                           Growth of cities</vt:lpstr>
      <vt:lpstr>                      Increasing urbanisation</vt:lpstr>
      <vt:lpstr>High-speed train will connect in 2020 almost all cities above 0,5  mio inhabitants </vt:lpstr>
      <vt:lpstr>Construction of high-speed tracks is expensive:    </vt:lpstr>
      <vt:lpstr>2013: 10000 Km High Speed Trains Tracks  2020: 17500 Km </vt:lpstr>
      <vt:lpstr>PowerPoint-Präsentation</vt:lpstr>
      <vt:lpstr>PowerPoint-Präsentation</vt:lpstr>
      <vt:lpstr>Chinas tourist are  spending more…</vt:lpstr>
      <vt:lpstr>Capital of Sichuan Province: Chengdu</vt:lpstr>
      <vt:lpstr>PowerPoint-Präsentation</vt:lpstr>
      <vt:lpstr>Global Center (Shengdu)                                         = Consumption Temple</vt:lpstr>
      <vt:lpstr>Minorities in China: Sinkiang  Uigur Autonomous Region</vt:lpstr>
      <vt:lpstr>PowerPoint-Präsentation</vt:lpstr>
      <vt:lpstr>PowerPoint-Präsentation</vt:lpstr>
      <vt:lpstr>PowerPoint-Präsentation</vt:lpstr>
      <vt:lpstr>There are TWO principal reasons these sites are blocked: fear and protectionism. The question seems to assume that the Party's fear is the main reason these sites are blocked, but protectionism is just as big a factor.   The CCP will not allow free speech for all the reasons authoritarian states don't (not the least of which is the Party's desire to control public knowledge of officials' assets!). Free speech could present an existential threat to the Party. This reason for blocking foreign-owned user-generated-content sites is often talked about.   Protectionism is just as big (but much less talked about) of a concern. Two reasons for protectionism here:  1. The CCP wants to develop China's own industry rather than feeding China's users and money to Silicon Valley. (Note: They have no problem with IP infringement/theft on this front.) It's about money, jobs, and development.  2. They want to keep China's infrastructure independent of outsiders.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Growth of cities</dc:title>
  <dc:creator>Ivan Botskor</dc:creator>
  <cp:lastModifiedBy>Ivan Botskor</cp:lastModifiedBy>
  <cp:revision>24</cp:revision>
  <dcterms:created xsi:type="dcterms:W3CDTF">2014-05-04T15:37:27Z</dcterms:created>
  <dcterms:modified xsi:type="dcterms:W3CDTF">2017-11-15T18:49:22Z</dcterms:modified>
</cp:coreProperties>
</file>