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0" r:id="rId3"/>
    <p:sldId id="291" r:id="rId4"/>
    <p:sldId id="257" r:id="rId5"/>
    <p:sldId id="259" r:id="rId6"/>
    <p:sldId id="261" r:id="rId7"/>
    <p:sldId id="265" r:id="rId8"/>
    <p:sldId id="266" r:id="rId9"/>
    <p:sldId id="263" r:id="rId10"/>
    <p:sldId id="269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3" r:id="rId22"/>
    <p:sldId id="290" r:id="rId23"/>
    <p:sldId id="284" r:id="rId24"/>
    <p:sldId id="287" r:id="rId25"/>
    <p:sldId id="293" r:id="rId26"/>
    <p:sldId id="285" r:id="rId27"/>
    <p:sldId id="286" r:id="rId28"/>
    <p:sldId id="288" r:id="rId29"/>
    <p:sldId id="289" r:id="rId30"/>
    <p:sldId id="292" r:id="rId3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36" autoAdjust="0"/>
    <p:restoredTop sz="96303" autoAdjust="0"/>
  </p:normalViewPr>
  <p:slideViewPr>
    <p:cSldViewPr>
      <p:cViewPr varScale="1">
        <p:scale>
          <a:sx n="83" d="100"/>
          <a:sy n="83" d="100"/>
        </p:scale>
        <p:origin x="72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22124084978212297"/>
          <c:y val="0.2192180197725371"/>
          <c:w val="0.59344537849703938"/>
          <c:h val="0.7807819802274629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GDP / industrial sector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primary industry</c:v>
                </c:pt>
                <c:pt idx="1">
                  <c:v>secondary industry</c:v>
                </c:pt>
                <c:pt idx="2">
                  <c:v>tetiary industry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</c:v>
                </c:pt>
                <c:pt idx="1">
                  <c:v>26</c:v>
                </c:pt>
                <c:pt idx="2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7F-42C7-AA5B-DF87D06F9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en-US" dirty="0"/>
              <a:t>GDP / labor</a:t>
            </a:r>
            <a:r>
              <a:rPr lang="en-US" altLang="en-US" baseline="0" dirty="0"/>
              <a:t>er ratio</a:t>
            </a:r>
            <a:endParaRPr lang="en-US" altLang="en-US" dirty="0"/>
          </a:p>
        </c:rich>
      </c:tx>
      <c:layout>
        <c:manualLayout>
          <c:xMode val="edge"/>
          <c:yMode val="edge"/>
          <c:x val="0.17163358132552864"/>
          <c:y val="2.645539384512831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GDP / laborer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primary industry</c:v>
                </c:pt>
                <c:pt idx="1">
                  <c:v>secondary industry</c:v>
                </c:pt>
                <c:pt idx="2">
                  <c:v>tetiary industry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52</c:v>
                </c:pt>
                <c:pt idx="1">
                  <c:v>14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82-4554-9653-D056B04E2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0.54337</cdr:x>
      <cdr:y>0.23383</cdr:y>
    </cdr:from>
    <cdr:to>
      <cdr:x>1</cdr:x>
      <cdr:y>0.49344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8087" y="582138"/>
          <a:ext cx="1578297" cy="646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dirty="0"/>
            <a:t>Primary industry</a:t>
          </a:r>
        </a:p>
        <a:p xmlns:a="http://schemas.openxmlformats.org/drawingml/2006/main">
          <a:r>
            <a:rPr lang="en-US" altLang="ko-KR" sz="1800" b="1" dirty="0"/>
            <a:t>19%</a:t>
          </a:r>
          <a:endParaRPr lang="ko-KR" altLang="en-US" sz="1800" b="1" dirty="0"/>
        </a:p>
      </cdr:txBody>
    </cdr:sp>
  </cdr:relSizeAnchor>
  <cdr:relSizeAnchor xmlns:cdr="http://schemas.openxmlformats.org/drawingml/2006/chartDrawing">
    <cdr:from>
      <cdr:x>0.46068</cdr:x>
      <cdr:y>0.65425</cdr:y>
    </cdr:from>
    <cdr:to>
      <cdr:x>0.5788</cdr:x>
      <cdr:y>0.72294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08312" y="2658860"/>
          <a:ext cx="720080" cy="279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ko-KR" altLang="en-US" sz="1100" dirty="0"/>
        </a:p>
      </cdr:txBody>
    </cdr:sp>
  </cdr:relSizeAnchor>
  <cdr:relSizeAnchor xmlns:cdr="http://schemas.openxmlformats.org/drawingml/2006/chartDrawing">
    <cdr:from>
      <cdr:x>0.53983</cdr:x>
      <cdr:y>0.53409</cdr:y>
    </cdr:from>
    <cdr:to>
      <cdr:x>1</cdr:x>
      <cdr:y>0.86562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65851" y="1329685"/>
          <a:ext cx="1590533" cy="825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Secondary</a:t>
          </a:r>
        </a:p>
        <a:p xmlns:a="http://schemas.openxmlformats.org/drawingml/2006/main">
          <a:r>
            <a:rPr lang="en-US" altLang="ko-KR" dirty="0"/>
            <a:t>Industry</a:t>
          </a:r>
        </a:p>
        <a:p xmlns:a="http://schemas.openxmlformats.org/drawingml/2006/main">
          <a:r>
            <a:rPr lang="en-US" altLang="ko-KR" sz="1800" b="1" dirty="0"/>
            <a:t>24%</a:t>
          </a:r>
          <a:endParaRPr lang="ko-KR" altLang="en-US" sz="1800" b="1" dirty="0"/>
        </a:p>
      </cdr:txBody>
    </cdr:sp>
  </cdr:relSizeAnchor>
  <cdr:relSizeAnchor xmlns:cdr="http://schemas.openxmlformats.org/drawingml/2006/chartDrawing">
    <cdr:from>
      <cdr:x>0.25</cdr:x>
      <cdr:y>0.44736</cdr:y>
    </cdr:from>
    <cdr:to>
      <cdr:x>0.47423</cdr:x>
      <cdr:y>0.69352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64096" y="1113750"/>
          <a:ext cx="775028" cy="612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Tertiary</a:t>
          </a:r>
        </a:p>
        <a:p xmlns:a="http://schemas.openxmlformats.org/drawingml/2006/main">
          <a:r>
            <a:rPr lang="en-US" altLang="ko-KR" dirty="0"/>
            <a:t>Industry</a:t>
          </a:r>
        </a:p>
        <a:p xmlns:a="http://schemas.openxmlformats.org/drawingml/2006/main">
          <a:r>
            <a:rPr lang="en-US" altLang="ko-KR" sz="1600" b="1" dirty="0"/>
            <a:t>55%</a:t>
          </a:r>
          <a:endParaRPr lang="ko-KR" altLang="en-US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0.53888</cdr:x>
      <cdr:y>0.5</cdr:y>
    </cdr:from>
    <cdr:to>
      <cdr:x>0.80741</cdr:x>
      <cdr:y>0.75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19641" y="1440160"/>
          <a:ext cx="1006404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Primary industry</a:t>
          </a:r>
        </a:p>
        <a:p xmlns:a="http://schemas.openxmlformats.org/drawingml/2006/main">
          <a:r>
            <a:rPr lang="en-US" altLang="ko-KR" sz="1600" b="1" dirty="0"/>
            <a:t>52%</a:t>
          </a:r>
          <a:endParaRPr lang="ko-KR" altLang="en-US" sz="1600" b="1" dirty="0"/>
        </a:p>
      </cdr:txBody>
    </cdr:sp>
  </cdr:relSizeAnchor>
  <cdr:relSizeAnchor xmlns:cdr="http://schemas.openxmlformats.org/drawingml/2006/chartDrawing">
    <cdr:from>
      <cdr:x>0.23102</cdr:x>
      <cdr:y>0.4</cdr:y>
    </cdr:from>
    <cdr:to>
      <cdr:x>0.50046</cdr:x>
      <cdr:y>0.68009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65806" y="1152128"/>
          <a:ext cx="1009820" cy="8067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Tertiary</a:t>
          </a:r>
        </a:p>
        <a:p xmlns:a="http://schemas.openxmlformats.org/drawingml/2006/main">
          <a:r>
            <a:rPr lang="en-US" altLang="ko-KR" dirty="0"/>
            <a:t>Industry</a:t>
          </a:r>
        </a:p>
        <a:p xmlns:a="http://schemas.openxmlformats.org/drawingml/2006/main">
          <a:r>
            <a:rPr lang="en-US" altLang="ko-KR" sz="1800" b="1" dirty="0"/>
            <a:t>34%</a:t>
          </a:r>
          <a:endParaRPr lang="ko-KR" altLang="en-US" sz="1800" b="1" dirty="0"/>
        </a:p>
      </cdr:txBody>
    </cdr:sp>
  </cdr:relSizeAnchor>
  <cdr:relSizeAnchor xmlns:cdr="http://schemas.openxmlformats.org/drawingml/2006/chartDrawing">
    <cdr:from>
      <cdr:x>0.3386</cdr:x>
      <cdr:y>0.69102</cdr:y>
    </cdr:from>
    <cdr:to>
      <cdr:x>0.57685</cdr:x>
      <cdr:y>0.96931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269011" y="1990363"/>
          <a:ext cx="892938" cy="801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ko-KR" sz="1100" dirty="0"/>
            <a:t>Secondary industry</a:t>
          </a:r>
        </a:p>
        <a:p xmlns:a="http://schemas.openxmlformats.org/drawingml/2006/main">
          <a:r>
            <a:rPr lang="en-US" altLang="ko-KR" sz="1600" b="1" dirty="0"/>
            <a:t>14%</a:t>
          </a:r>
          <a:endParaRPr lang="ko-KR" altLang="en-US" sz="16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0A5D9-476F-41A4-9DF8-3FDB646B0E10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2A76D-A82F-401E-A7D7-782A6DAD00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764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BB9A0-97B1-4C52-A7CB-1C38CC482516}" type="datetimeFigureOut">
              <a:rPr lang="ko-KR" altLang="en-US" smtClean="0"/>
              <a:t>2017-11-15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01541-D6FF-4823-962A-C43EAAD35D1B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62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reaexim.go.kr/kr/bbs/noti/view.jsp?bbs_code_id=1311913463289&amp;bbs_code_tp=BBS_2&amp;code_tp_up=C01_162&amp;no=6800&amp;code_tp=C01_162_179&amp;code_tp_nm=TC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latin typeface="+mj-ea"/>
              </a:rPr>
              <a:t>GDP </a:t>
            </a:r>
            <a:r>
              <a:rPr lang="ko-KR" altLang="en-US" b="1" dirty="0">
                <a:latin typeface="+mj-ea"/>
              </a:rPr>
              <a:t>기준 세계</a:t>
            </a:r>
            <a:r>
              <a:rPr lang="en-US" altLang="ko-KR" b="1" dirty="0">
                <a:latin typeface="+mj-ea"/>
              </a:rPr>
              <a:t>12</a:t>
            </a:r>
            <a:r>
              <a:rPr lang="ko-KR" altLang="en-US" b="1" dirty="0">
                <a:latin typeface="+mj-ea"/>
              </a:rPr>
              <a:t>위</a:t>
            </a:r>
            <a:r>
              <a:rPr lang="en-US" altLang="ko-KR" b="1" dirty="0">
                <a:latin typeface="+mj-ea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latin typeface="+mj-ea"/>
              </a:rPr>
              <a:t>PPP (</a:t>
            </a:r>
            <a:r>
              <a:rPr lang="ko-KR" altLang="en-US" b="1" dirty="0">
                <a:latin typeface="+mj-ea"/>
              </a:rPr>
              <a:t>실질 구매력</a:t>
            </a:r>
            <a:r>
              <a:rPr lang="en-US" altLang="ko-KR" b="1" dirty="0">
                <a:latin typeface="+mj-ea"/>
              </a:rPr>
              <a:t>) </a:t>
            </a:r>
            <a:r>
              <a:rPr lang="ko-KR" altLang="en-US" b="1" dirty="0">
                <a:latin typeface="+mj-ea"/>
              </a:rPr>
              <a:t>기준 세계 </a:t>
            </a:r>
            <a:r>
              <a:rPr lang="en-US" altLang="ko-KR" b="1" dirty="0">
                <a:latin typeface="+mj-ea"/>
              </a:rPr>
              <a:t>4</a:t>
            </a:r>
            <a:r>
              <a:rPr lang="ko-KR" altLang="en-US" b="1" dirty="0">
                <a:latin typeface="+mj-ea"/>
              </a:rPr>
              <a:t>위</a:t>
            </a:r>
            <a:endParaRPr lang="en-US" altLang="ko-KR" b="1" dirty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542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1200" b="1" dirty="0" err="1">
                <a:latin typeface="+mn-ea"/>
                <a:ea typeface="+mn-ea"/>
              </a:rPr>
              <a:t>포스코경영연구소</a:t>
            </a:r>
            <a:r>
              <a:rPr lang="ko-KR" altLang="en-US" sz="1200" b="1" dirty="0">
                <a:latin typeface="+mn-ea"/>
                <a:ea typeface="+mn-ea"/>
              </a:rPr>
              <a:t> 월간「</a:t>
            </a:r>
            <a:r>
              <a:rPr lang="ko-KR" altLang="en-US" sz="1200" b="1" dirty="0" err="1">
                <a:latin typeface="+mn-ea"/>
                <a:ea typeface="+mn-ea"/>
              </a:rPr>
              <a:t>친디아</a:t>
            </a:r>
            <a:r>
              <a:rPr lang="ko-KR" altLang="en-US" sz="1200" b="1" dirty="0">
                <a:latin typeface="+mn-ea"/>
                <a:ea typeface="+mn-ea"/>
              </a:rPr>
              <a:t> 저널」</a:t>
            </a:r>
            <a:r>
              <a:rPr lang="en-US" altLang="ko-KR" sz="1200" b="1" dirty="0">
                <a:latin typeface="+mn-ea"/>
                <a:ea typeface="+mn-ea"/>
              </a:rPr>
              <a:t>vol.59 (2011.07)</a:t>
            </a:r>
          </a:p>
          <a:p>
            <a:r>
              <a:rPr lang="en-US" altLang="ko-KR" sz="1200" b="1" dirty="0">
                <a:latin typeface="+mn-ea"/>
                <a:ea typeface="+mn-ea"/>
              </a:rPr>
              <a:t>&lt;</a:t>
            </a:r>
            <a:r>
              <a:rPr lang="ko-KR" altLang="en-US" sz="1200" b="1" dirty="0">
                <a:latin typeface="+mn-ea"/>
                <a:ea typeface="+mn-ea"/>
              </a:rPr>
              <a:t>인도</a:t>
            </a:r>
            <a:r>
              <a:rPr lang="en-US" altLang="ko-KR" sz="1200" b="1" dirty="0">
                <a:latin typeface="+mn-ea"/>
                <a:ea typeface="+mn-ea"/>
              </a:rPr>
              <a:t>, </a:t>
            </a:r>
            <a:r>
              <a:rPr lang="ko-KR" altLang="en-US" sz="1200" b="1" dirty="0">
                <a:latin typeface="+mn-ea"/>
                <a:ea typeface="+mn-ea"/>
              </a:rPr>
              <a:t>아시아 </a:t>
            </a:r>
            <a:r>
              <a:rPr lang="en-US" altLang="ko-KR" sz="1200" b="1" dirty="0">
                <a:latin typeface="+mn-ea"/>
                <a:ea typeface="+mn-ea"/>
              </a:rPr>
              <a:t>5</a:t>
            </a:r>
            <a:r>
              <a:rPr lang="ko-KR" altLang="en-US" sz="1200" b="1" dirty="0">
                <a:latin typeface="+mn-ea"/>
                <a:ea typeface="+mn-ea"/>
              </a:rPr>
              <a:t>위 교역대국으로 급부상</a:t>
            </a:r>
            <a:r>
              <a:rPr lang="en-US" altLang="ko-KR" sz="1200" b="1" dirty="0">
                <a:latin typeface="+mn-ea"/>
                <a:ea typeface="+mn-ea"/>
              </a:rPr>
              <a:t>&gt;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616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1200" b="1" dirty="0" err="1">
                <a:latin typeface="+mn-ea"/>
                <a:ea typeface="+mn-ea"/>
              </a:rPr>
              <a:t>포스코</a:t>
            </a:r>
            <a:r>
              <a:rPr lang="ko-KR" altLang="en-US" sz="1200" b="1" dirty="0">
                <a:latin typeface="+mn-ea"/>
                <a:ea typeface="+mn-ea"/>
              </a:rPr>
              <a:t> 경영연구소</a:t>
            </a:r>
            <a:endParaRPr lang="en-US" altLang="ko-KR" sz="1200" b="1" dirty="0">
              <a:latin typeface="+mn-ea"/>
              <a:ea typeface="+mn-ea"/>
            </a:endParaRPr>
          </a:p>
          <a:p>
            <a:r>
              <a:rPr lang="ko-KR" altLang="en-US" sz="1200" b="1" dirty="0">
                <a:latin typeface="+mn-ea"/>
                <a:ea typeface="+mn-ea"/>
              </a:rPr>
              <a:t>인도 경제에 대한 비관 대 낙관 </a:t>
            </a:r>
          </a:p>
          <a:p>
            <a:r>
              <a:rPr lang="en-US" altLang="ko-KR" sz="1200" b="1" dirty="0">
                <a:latin typeface="+mn-ea"/>
                <a:ea typeface="+mn-ea"/>
              </a:rPr>
              <a:t>&lt;</a:t>
            </a:r>
            <a:r>
              <a:rPr lang="ko-KR" altLang="en-US" sz="1200" b="1" dirty="0">
                <a:latin typeface="+mn-ea"/>
                <a:ea typeface="+mn-ea"/>
              </a:rPr>
              <a:t>인도 경제 난조의 원인</a:t>
            </a:r>
            <a:r>
              <a:rPr lang="en-US" altLang="ko-KR" sz="1200" b="1" dirty="0">
                <a:latin typeface="+mn-ea"/>
                <a:ea typeface="+mn-ea"/>
              </a:rPr>
              <a:t>, </a:t>
            </a:r>
            <a:r>
              <a:rPr lang="ko-KR" altLang="en-US" sz="1200" b="1" dirty="0">
                <a:latin typeface="+mn-ea"/>
                <a:ea typeface="+mn-ea"/>
              </a:rPr>
              <a:t>공급 부족에 있다</a:t>
            </a:r>
            <a:r>
              <a:rPr lang="en-US" altLang="ko-KR" sz="1200" b="1" dirty="0">
                <a:latin typeface="+mn-ea"/>
                <a:ea typeface="+mn-ea"/>
              </a:rPr>
              <a:t>&gt;</a:t>
            </a:r>
            <a:r>
              <a:rPr lang="en-US" altLang="ko-KR" sz="1200" b="1" u="sng" dirty="0">
                <a:latin typeface="+mn-ea"/>
                <a:ea typeface="+mn-ea"/>
              </a:rPr>
              <a:t> (</a:t>
            </a:r>
            <a:r>
              <a:rPr lang="ko-KR" altLang="en-US" sz="1200" b="1" u="sng" dirty="0">
                <a:latin typeface="+mn-ea"/>
                <a:ea typeface="+mn-ea"/>
                <a:hlinkClick r:id="rId3"/>
              </a:rPr>
              <a:t>김미수</a:t>
            </a:r>
            <a:r>
              <a:rPr lang="en-US" altLang="ko-KR" sz="1200" b="1" u="sng" dirty="0">
                <a:latin typeface="+mn-ea"/>
                <a:ea typeface="+mn-ea"/>
                <a:hlinkClick r:id="rId3"/>
              </a:rPr>
              <a:t>)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1461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effectLst/>
              </a:rPr>
              <a:t>인도네시아 중앙은행이 </a:t>
            </a:r>
            <a:r>
              <a:rPr lang="en-US" altLang="ko-KR" dirty="0">
                <a:effectLst/>
              </a:rPr>
              <a:t>3</a:t>
            </a:r>
            <a:r>
              <a:rPr lang="ko-KR" altLang="en-US" dirty="0">
                <a:effectLst/>
              </a:rPr>
              <a:t>분기에도 고금리 기조를 유지하기로 했다고 현지 언론들이 보도했습니다</a:t>
            </a:r>
            <a:r>
              <a:rPr lang="en-US" altLang="ko-KR" dirty="0">
                <a:effectLst/>
              </a:rPr>
              <a:t>.</a:t>
            </a:r>
            <a:br>
              <a:rPr lang="en-US" altLang="ko-KR" dirty="0">
                <a:effectLst/>
              </a:rPr>
            </a:br>
            <a:br>
              <a:rPr lang="en-US" altLang="ko-KR" dirty="0">
                <a:effectLst/>
              </a:rPr>
            </a:br>
            <a:r>
              <a:rPr lang="ko-KR" altLang="en-US" dirty="0">
                <a:effectLst/>
              </a:rPr>
              <a:t>인도네시아 언론들은 </a:t>
            </a:r>
            <a:r>
              <a:rPr lang="ko-KR" altLang="en-US" dirty="0" err="1">
                <a:effectLst/>
              </a:rPr>
              <a:t>미르자</a:t>
            </a:r>
            <a:r>
              <a:rPr lang="ko-KR" altLang="en-US" dirty="0">
                <a:effectLst/>
              </a:rPr>
              <a:t> </a:t>
            </a:r>
            <a:r>
              <a:rPr lang="ko-KR" altLang="en-US" dirty="0" err="1">
                <a:effectLst/>
              </a:rPr>
              <a:t>아디티야스와라</a:t>
            </a:r>
            <a:r>
              <a:rPr lang="ko-KR" altLang="en-US" dirty="0">
                <a:effectLst/>
              </a:rPr>
              <a:t> 중앙은행 부총재의 말을 인용해 인도네시아 중앙은행이 경제 불안 요인 중 하나인 경상수지 적자 확대를 막기 위해 </a:t>
            </a:r>
            <a:r>
              <a:rPr lang="en-US" altLang="ko-KR" dirty="0">
                <a:effectLst/>
              </a:rPr>
              <a:t>3</a:t>
            </a:r>
            <a:r>
              <a:rPr lang="ko-KR" altLang="en-US" dirty="0">
                <a:effectLst/>
              </a:rPr>
              <a:t>분기에도 현재 </a:t>
            </a:r>
            <a:r>
              <a:rPr lang="en-US" altLang="ko-KR" dirty="0">
                <a:effectLst/>
              </a:rPr>
              <a:t>7.5%</a:t>
            </a:r>
            <a:r>
              <a:rPr lang="ko-KR" altLang="en-US" dirty="0">
                <a:effectLst/>
              </a:rPr>
              <a:t>인 기준금리를 유지할 방침이라고 전했습니다</a:t>
            </a:r>
            <a:r>
              <a:rPr lang="en-US" altLang="ko-KR" dirty="0">
                <a:effectLst/>
              </a:rPr>
              <a:t>.</a:t>
            </a:r>
            <a:br>
              <a:rPr lang="en-US" altLang="ko-KR" dirty="0">
                <a:effectLst/>
              </a:rPr>
            </a:br>
            <a:br>
              <a:rPr lang="en-US" altLang="ko-KR" dirty="0">
                <a:effectLst/>
              </a:rPr>
            </a:br>
            <a:r>
              <a:rPr lang="ko-KR" altLang="en-US" dirty="0">
                <a:effectLst/>
              </a:rPr>
              <a:t>언론들은 인도네시아 중앙은행이 경제 성장 촉진을 위해 금리를 인하할 가능성이 있다는 금융계 일부의 예상과 달리 경제성장보다는 안정에 무게를 두고 있는 것으로 보인다고 분석했습니다</a:t>
            </a:r>
            <a:r>
              <a:rPr lang="en-US" altLang="ko-KR" dirty="0">
                <a:effectLst/>
              </a:rPr>
              <a:t>.</a:t>
            </a:r>
            <a:br>
              <a:rPr lang="en-US" altLang="ko-KR" dirty="0">
                <a:effectLst/>
              </a:rPr>
            </a:br>
            <a:br>
              <a:rPr lang="en-US" altLang="ko-KR" dirty="0">
                <a:effectLst/>
              </a:rPr>
            </a:br>
            <a:r>
              <a:rPr lang="ko-KR" altLang="en-US" dirty="0">
                <a:effectLst/>
              </a:rPr>
              <a:t>인도네시아의 경상수지 적자가 늘어나면서 </a:t>
            </a:r>
            <a:r>
              <a:rPr lang="ko-KR" altLang="en-US" dirty="0" err="1">
                <a:effectLst/>
              </a:rPr>
              <a:t>루피아화는</a:t>
            </a:r>
            <a:r>
              <a:rPr lang="ko-KR" altLang="en-US" dirty="0">
                <a:effectLst/>
              </a:rPr>
              <a:t> 최근 </a:t>
            </a:r>
            <a:r>
              <a:rPr lang="ko-KR" altLang="en-US" dirty="0" err="1">
                <a:effectLst/>
              </a:rPr>
              <a:t>두달새</a:t>
            </a:r>
            <a:r>
              <a:rPr lang="ko-KR" altLang="en-US" dirty="0">
                <a:effectLst/>
              </a:rPr>
              <a:t> </a:t>
            </a:r>
            <a:r>
              <a:rPr lang="en-US" altLang="ko-KR" dirty="0">
                <a:effectLst/>
              </a:rPr>
              <a:t>3% </a:t>
            </a:r>
            <a:r>
              <a:rPr lang="ko-KR" altLang="en-US" dirty="0">
                <a:effectLst/>
              </a:rPr>
              <a:t>이상 하락했습니다</a:t>
            </a:r>
            <a:r>
              <a:rPr lang="en-US" altLang="ko-KR" dirty="0">
                <a:effectLst/>
              </a:rPr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673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뭄바이</a:t>
            </a:r>
            <a:r>
              <a:rPr lang="ko-KR" altLang="en-US" dirty="0"/>
              <a:t> 금융</a:t>
            </a:r>
            <a:r>
              <a:rPr lang="en-US" altLang="ko-KR" dirty="0"/>
              <a:t>, </a:t>
            </a:r>
            <a:r>
              <a:rPr lang="ko-KR" altLang="en-US" dirty="0"/>
              <a:t>의약품</a:t>
            </a:r>
            <a:r>
              <a:rPr lang="en-US" altLang="ko-KR" dirty="0"/>
              <a:t>, </a:t>
            </a:r>
            <a:r>
              <a:rPr lang="ko-KR" altLang="en-US" dirty="0"/>
              <a:t>자동차</a:t>
            </a:r>
            <a:r>
              <a:rPr lang="en-US" altLang="ko-KR" dirty="0"/>
              <a:t>, </a:t>
            </a:r>
            <a:r>
              <a:rPr lang="ko-KR" altLang="en-US" dirty="0"/>
              <a:t>화학</a:t>
            </a:r>
            <a:endParaRPr lang="en-US" altLang="ko-KR" dirty="0"/>
          </a:p>
          <a:p>
            <a:r>
              <a:rPr lang="ko-KR" altLang="en-US" dirty="0" err="1"/>
              <a:t>첸나이</a:t>
            </a:r>
            <a:r>
              <a:rPr lang="ko-KR" altLang="en-US" dirty="0"/>
              <a:t> 자동차 </a:t>
            </a:r>
            <a:r>
              <a:rPr lang="en-US" altLang="ko-KR" dirty="0"/>
              <a:t>|T,</a:t>
            </a:r>
            <a:r>
              <a:rPr lang="en-US" altLang="ko-KR" baseline="0" dirty="0"/>
              <a:t> </a:t>
            </a:r>
            <a:r>
              <a:rPr lang="ko-KR" altLang="en-US" baseline="0" dirty="0"/>
              <a:t>석유화학</a:t>
            </a:r>
            <a:endParaRPr lang="en-US" altLang="ko-KR" baseline="0" dirty="0"/>
          </a:p>
          <a:p>
            <a:r>
              <a:rPr lang="ko-KR" altLang="en-US" baseline="0" dirty="0"/>
              <a:t>방갈로 </a:t>
            </a:r>
            <a:r>
              <a:rPr lang="en-US" altLang="ko-KR" baseline="0" dirty="0"/>
              <a:t>it </a:t>
            </a:r>
            <a:r>
              <a:rPr lang="ko-KR" altLang="en-US" baseline="0" dirty="0"/>
              <a:t>우주항공 의류</a:t>
            </a:r>
            <a:endParaRPr lang="en-US" altLang="ko-KR" baseline="0" dirty="0"/>
          </a:p>
          <a:p>
            <a:r>
              <a:rPr lang="ko-KR" altLang="en-US" baseline="0" dirty="0" err="1"/>
              <a:t>ㅇ하이데라바드</a:t>
            </a:r>
            <a:r>
              <a:rPr lang="ko-KR" altLang="en-US" baseline="0" dirty="0"/>
              <a:t> </a:t>
            </a:r>
            <a:r>
              <a:rPr lang="en-US" altLang="ko-KR" baseline="0" dirty="0"/>
              <a:t>it, </a:t>
            </a:r>
            <a:r>
              <a:rPr lang="en-US" altLang="ko-KR" baseline="0" dirty="0" err="1"/>
              <a:t>bt</a:t>
            </a:r>
            <a:r>
              <a:rPr lang="en-US" altLang="ko-KR" baseline="0" dirty="0"/>
              <a:t>, </a:t>
            </a:r>
            <a:r>
              <a:rPr lang="ko-KR" altLang="en-US" baseline="0" dirty="0" err="1"/>
              <a:t>보석류</a:t>
            </a:r>
            <a:endParaRPr lang="en-US" altLang="ko-KR" baseline="0" dirty="0"/>
          </a:p>
          <a:p>
            <a:r>
              <a:rPr lang="ko-KR" altLang="en-US" baseline="0" dirty="0" err="1"/>
              <a:t>아메다바드</a:t>
            </a:r>
            <a:r>
              <a:rPr lang="ko-KR" altLang="en-US" baseline="0" dirty="0"/>
              <a:t> 의약품 석유화학 섬유</a:t>
            </a:r>
            <a:endParaRPr lang="en-US" altLang="ko-KR" baseline="0" dirty="0"/>
          </a:p>
          <a:p>
            <a:r>
              <a:rPr lang="ko-KR" altLang="en-US" baseline="0" dirty="0" err="1"/>
              <a:t>콜카타</a:t>
            </a:r>
            <a:r>
              <a:rPr lang="ko-KR" altLang="en-US" baseline="0" dirty="0"/>
              <a:t> </a:t>
            </a:r>
            <a:r>
              <a:rPr lang="en-US" altLang="ko-KR" baseline="0" dirty="0"/>
              <a:t>it </a:t>
            </a:r>
            <a:r>
              <a:rPr lang="ko-KR" altLang="en-US" baseline="0" dirty="0"/>
              <a:t>피혁 섬유 전기 전자</a:t>
            </a:r>
            <a:endParaRPr lang="en-US" altLang="ko-KR" baseline="0" dirty="0"/>
          </a:p>
          <a:p>
            <a:r>
              <a:rPr lang="ko-KR" altLang="en-US" baseline="0" dirty="0" err="1"/>
              <a:t>루디아나</a:t>
            </a:r>
            <a:r>
              <a:rPr lang="ko-KR" altLang="en-US" baseline="0" dirty="0"/>
              <a:t> 섬유 </a:t>
            </a:r>
            <a:r>
              <a:rPr lang="en-US" altLang="ko-KR" baseline="0" dirty="0" err="1"/>
              <a:t>ites</a:t>
            </a:r>
            <a:r>
              <a:rPr lang="en-US" altLang="ko-KR" baseline="0" dirty="0"/>
              <a:t> </a:t>
            </a:r>
            <a:r>
              <a:rPr lang="ko-KR" altLang="en-US" baseline="0" dirty="0"/>
              <a:t>기계공구</a:t>
            </a:r>
            <a:endParaRPr lang="en-US" altLang="ko-KR" baseline="0" dirty="0"/>
          </a:p>
          <a:p>
            <a:r>
              <a:rPr lang="ko-KR" altLang="en-US" baseline="0" dirty="0" err="1"/>
              <a:t>구르가온</a:t>
            </a:r>
            <a:r>
              <a:rPr lang="ko-KR" altLang="en-US" baseline="0" dirty="0"/>
              <a:t> 자동차 전기 전자 </a:t>
            </a:r>
            <a:r>
              <a:rPr lang="en-US" altLang="ko-KR" baseline="0" dirty="0"/>
              <a:t>it*</a:t>
            </a:r>
            <a:r>
              <a:rPr lang="ko-KR" altLang="en-US" baseline="0" dirty="0"/>
              <a:t>수도 </a:t>
            </a:r>
            <a:r>
              <a:rPr lang="ko-KR" altLang="en-US" baseline="0" dirty="0" err="1"/>
              <a:t>델리</a:t>
            </a:r>
            <a:r>
              <a:rPr lang="ko-KR" altLang="en-US" baseline="0" dirty="0"/>
              <a:t> 인접</a:t>
            </a:r>
            <a:endParaRPr lang="en-US" altLang="ko-KR" baseline="0" dirty="0"/>
          </a:p>
          <a:p>
            <a:r>
              <a:rPr lang="ko-KR" altLang="en-US" baseline="0" dirty="0"/>
              <a:t>노이다 전기 전자 자동차 </a:t>
            </a:r>
            <a:r>
              <a:rPr lang="en-US" altLang="ko-KR" baseline="0" dirty="0"/>
              <a:t>it</a:t>
            </a:r>
          </a:p>
          <a:p>
            <a:r>
              <a:rPr lang="ko-KR" altLang="en-US" baseline="0" dirty="0" err="1"/>
              <a:t>보카르</a:t>
            </a:r>
            <a:r>
              <a:rPr lang="ko-KR" altLang="en-US" baseline="0" dirty="0"/>
              <a:t> 철강 </a:t>
            </a:r>
            <a:r>
              <a:rPr lang="ko-KR" altLang="en-US" baseline="0" dirty="0" err="1"/>
              <a:t>관산업</a:t>
            </a:r>
            <a:endParaRPr lang="en-US" altLang="ko-KR" baseline="0" dirty="0"/>
          </a:p>
          <a:p>
            <a:r>
              <a:rPr lang="ko-KR" altLang="en-US" baseline="0" dirty="0" err="1"/>
              <a:t>뉴델리</a:t>
            </a:r>
            <a:r>
              <a:rPr lang="ko-KR" altLang="en-US" baseline="0" dirty="0"/>
              <a:t> 중소제조 무역</a:t>
            </a:r>
            <a:endParaRPr lang="en-US" altLang="ko-KR" baseline="0" dirty="0"/>
          </a:p>
          <a:p>
            <a:r>
              <a:rPr lang="ko-KR" altLang="en-US" baseline="0" dirty="0" err="1"/>
              <a:t>라이푸르</a:t>
            </a:r>
            <a:r>
              <a:rPr lang="ko-KR" altLang="en-US" baseline="0" dirty="0"/>
              <a:t> 보석 </a:t>
            </a:r>
            <a:r>
              <a:rPr lang="ko-KR" altLang="en-US" baseline="0" dirty="0" err="1"/>
              <a:t>알미늄</a:t>
            </a:r>
            <a:r>
              <a:rPr lang="ko-KR" altLang="en-US" baseline="0" dirty="0"/>
              <a:t> 철강 시멘트</a:t>
            </a:r>
            <a:endParaRPr lang="en-US" altLang="ko-KR" baseline="0" dirty="0"/>
          </a:p>
          <a:p>
            <a:r>
              <a:rPr lang="ko-KR" altLang="en-US" baseline="0" dirty="0" err="1"/>
              <a:t>구와하트</a:t>
            </a:r>
            <a:r>
              <a:rPr lang="ko-KR" altLang="en-US" baseline="0" dirty="0"/>
              <a:t> 합판 석유화학 섬유 비료 시멘트 천연가스 고무 차</a:t>
            </a:r>
            <a:endParaRPr lang="en-US" altLang="ko-KR" baseline="0" dirty="0"/>
          </a:p>
          <a:p>
            <a:pPr>
              <a:defRPr/>
            </a:pPr>
            <a:r>
              <a:rPr lang="ko-KR" altLang="en-US" baseline="0" dirty="0"/>
              <a:t>임팔 수공예 산업</a:t>
            </a:r>
            <a:r>
              <a: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투자 환경이 가장 좋은 </a:t>
            </a:r>
            <a:r>
              <a:rPr lang="en-US" altLang="ko-K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5</a:t>
            </a:r>
            <a:r>
              <a: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대 주</a:t>
            </a:r>
            <a:endParaRPr lang="en-US" altLang="ko-KR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b="1" dirty="0" err="1">
                <a:latin typeface="+mn-ea"/>
                <a:ea typeface="+mn-ea"/>
              </a:rPr>
              <a:t>마하라쉬트라</a:t>
            </a:r>
            <a:r>
              <a:rPr lang="en-US" altLang="ko-KR" b="1" dirty="0">
                <a:latin typeface="+mn-ea"/>
                <a:ea typeface="+mn-ea"/>
              </a:rPr>
              <a:t>, </a:t>
            </a:r>
            <a:r>
              <a:rPr lang="ko-KR" altLang="en-US" b="1" dirty="0" err="1">
                <a:latin typeface="+mn-ea"/>
                <a:ea typeface="+mn-ea"/>
              </a:rPr>
              <a:t>안드라프라데쉬</a:t>
            </a:r>
            <a:r>
              <a:rPr lang="en-US" altLang="ko-KR" b="1" dirty="0">
                <a:latin typeface="+mn-ea"/>
                <a:ea typeface="+mn-ea"/>
              </a:rPr>
              <a:t>, </a:t>
            </a:r>
            <a:r>
              <a:rPr lang="ko-KR" altLang="en-US" b="1" dirty="0" err="1">
                <a:latin typeface="+mn-ea"/>
                <a:ea typeface="+mn-ea"/>
              </a:rPr>
              <a:t>카르나타카</a:t>
            </a:r>
            <a:r>
              <a:rPr lang="en-US" altLang="ko-KR" b="1" dirty="0">
                <a:latin typeface="+mn-ea"/>
                <a:ea typeface="+mn-ea"/>
              </a:rPr>
              <a:t>, </a:t>
            </a:r>
            <a:r>
              <a:rPr lang="ko-KR" altLang="en-US" b="1" dirty="0" err="1">
                <a:latin typeface="+mn-ea"/>
                <a:ea typeface="+mn-ea"/>
              </a:rPr>
              <a:t>구자라트</a:t>
            </a:r>
            <a:r>
              <a:rPr lang="en-US" altLang="ko-KR" b="1" dirty="0">
                <a:latin typeface="+mn-ea"/>
                <a:ea typeface="+mn-ea"/>
              </a:rPr>
              <a:t>, </a:t>
            </a:r>
            <a:r>
              <a:rPr lang="ko-KR" altLang="en-US" b="1" dirty="0" err="1">
                <a:latin typeface="+mn-ea"/>
                <a:ea typeface="+mn-ea"/>
              </a:rPr>
              <a:t>타밀나두</a:t>
            </a:r>
            <a:endParaRPr lang="ko-KR" altLang="en-US" b="1" dirty="0"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장래 발전가능성이 있는 주</a:t>
            </a:r>
            <a:endParaRPr lang="en-US" altLang="ko-KR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>
              <a:defRPr/>
            </a:pPr>
            <a:r>
              <a:rPr lang="ko-KR" altLang="en-US" b="1" dirty="0" err="1">
                <a:latin typeface="+mn-ea"/>
                <a:ea typeface="+mn-ea"/>
              </a:rPr>
              <a:t>웨스트</a:t>
            </a:r>
            <a:r>
              <a:rPr lang="ko-KR" altLang="en-US" b="1" dirty="0">
                <a:latin typeface="+mn-ea"/>
                <a:ea typeface="+mn-ea"/>
              </a:rPr>
              <a:t> </a:t>
            </a:r>
            <a:r>
              <a:rPr lang="ko-KR" altLang="en-US" b="1" dirty="0" err="1">
                <a:latin typeface="+mn-ea"/>
                <a:ea typeface="+mn-ea"/>
              </a:rPr>
              <a:t>벵갈</a:t>
            </a:r>
            <a:r>
              <a:rPr lang="en-US" altLang="ko-KR" b="1" dirty="0">
                <a:latin typeface="+mn-ea"/>
                <a:ea typeface="+mn-ea"/>
              </a:rPr>
              <a:t>,</a:t>
            </a:r>
            <a:r>
              <a:rPr lang="ko-KR" altLang="en-US" b="1" dirty="0">
                <a:latin typeface="+mn-ea"/>
                <a:ea typeface="+mn-ea"/>
              </a:rPr>
              <a:t> </a:t>
            </a:r>
            <a:r>
              <a:rPr lang="ko-KR" altLang="en-US" b="1" dirty="0" err="1">
                <a:latin typeface="+mn-ea"/>
                <a:ea typeface="+mn-ea"/>
              </a:rPr>
              <a:t>우따르</a:t>
            </a:r>
            <a:r>
              <a:rPr lang="ko-KR" altLang="en-US" b="1" dirty="0">
                <a:latin typeface="+mn-ea"/>
                <a:ea typeface="+mn-ea"/>
              </a:rPr>
              <a:t> </a:t>
            </a:r>
            <a:r>
              <a:rPr lang="ko-KR" altLang="en-US" b="1" dirty="0" err="1">
                <a:latin typeface="+mn-ea"/>
                <a:ea typeface="+mn-ea"/>
              </a:rPr>
              <a:t>파라데쉬</a:t>
            </a:r>
            <a:r>
              <a:rPr lang="en-US" altLang="ko-KR" b="1" dirty="0">
                <a:latin typeface="+mn-ea"/>
                <a:ea typeface="+mn-ea"/>
              </a:rPr>
              <a:t>,</a:t>
            </a:r>
            <a:r>
              <a:rPr lang="ko-KR" altLang="en-US" b="1" dirty="0">
                <a:latin typeface="+mn-ea"/>
                <a:ea typeface="+mn-ea"/>
              </a:rPr>
              <a:t> </a:t>
            </a:r>
            <a:r>
              <a:rPr lang="ko-KR" altLang="en-US" b="1" dirty="0" err="1">
                <a:latin typeface="+mn-ea"/>
                <a:ea typeface="+mn-ea"/>
              </a:rPr>
              <a:t>하르야나</a:t>
            </a:r>
            <a:r>
              <a:rPr lang="ko-KR" altLang="en-US" b="1" dirty="0">
                <a:latin typeface="+mn-ea"/>
                <a:ea typeface="+mn-ea"/>
              </a:rPr>
              <a:t> </a:t>
            </a:r>
          </a:p>
          <a:p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9691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ko-KR" altLang="en-US" sz="1800" dirty="0">
                <a:latin typeface="+mj-ea"/>
              </a:rPr>
              <a:t>인도는  </a:t>
            </a:r>
            <a:endParaRPr lang="en-US" altLang="ko-KR" sz="1800" dirty="0">
              <a:latin typeface="+mj-ea"/>
            </a:endParaRPr>
          </a:p>
          <a:p>
            <a:pPr>
              <a:buNone/>
            </a:pP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2011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년 기준 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인당 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GDP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수준 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1,500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달러 정도로 낮은 상태지만 인프라나 설비 등 자본 투자로 인해 발생하는 생산성 향상과 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IT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산업에서 시작된 산업화가 자동차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,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전자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,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화학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,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제약 등 다양한 제조업 분야로 빠르게 확산되고 있다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.</a:t>
            </a:r>
          </a:p>
          <a:p>
            <a:pPr>
              <a:buNone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또한 인도경제는 </a:t>
            </a:r>
            <a:endParaRPr lang="en-US" altLang="ko-KR" dirty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pPr>
              <a:buNone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금리인하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,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인프라 투자 확대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, 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수출과 외국인 직접투자 증대에 힘입어 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2012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년 하반기 이후 회복세를 보일 것으로 전망 된다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.</a:t>
            </a:r>
          </a:p>
          <a:p>
            <a:pPr>
              <a:buNone/>
            </a:pPr>
            <a:endParaRPr lang="en-US" altLang="ko-KR" dirty="0">
              <a:latin typeface="+mj-ea"/>
            </a:endParaRPr>
          </a:p>
          <a:p>
            <a:pPr>
              <a:buNone/>
            </a:pPr>
            <a:r>
              <a:rPr lang="ko-KR" altLang="en-US" dirty="0">
                <a:latin typeface="+mj-ea"/>
              </a:rPr>
              <a:t>따라서 제</a:t>
            </a:r>
            <a:r>
              <a:rPr lang="en-US" altLang="ko-KR" dirty="0">
                <a:latin typeface="+mj-ea"/>
              </a:rPr>
              <a:t>2</a:t>
            </a:r>
            <a:r>
              <a:rPr lang="ko-KR" altLang="en-US" dirty="0">
                <a:latin typeface="+mj-ea"/>
              </a:rPr>
              <a:t>의 중국일 뿐만 아니라</a:t>
            </a:r>
            <a:endParaRPr lang="en-US" altLang="ko-KR" dirty="0">
              <a:latin typeface="+mj-ea"/>
            </a:endParaRPr>
          </a:p>
          <a:p>
            <a:pPr>
              <a:buNone/>
            </a:pPr>
            <a:r>
              <a:rPr lang="ko-KR" altLang="en-US" dirty="0">
                <a:latin typeface="+mj-ea"/>
              </a:rPr>
              <a:t>앞으로도 </a:t>
            </a:r>
            <a:r>
              <a:rPr lang="en-US" altLang="ko-KR" dirty="0">
                <a:latin typeface="+mj-ea"/>
              </a:rPr>
              <a:t>‘</a:t>
            </a:r>
            <a:r>
              <a:rPr lang="ko-KR" altLang="en-US" dirty="0">
                <a:latin typeface="+mj-ea"/>
              </a:rPr>
              <a:t>세계경제를 주도해나갈 </a:t>
            </a:r>
            <a:r>
              <a:rPr lang="ko-KR" altLang="en-US" dirty="0" err="1">
                <a:latin typeface="+mj-ea"/>
              </a:rPr>
              <a:t>두나라</a:t>
            </a:r>
            <a:r>
              <a:rPr lang="en-US" altLang="ko-KR" dirty="0">
                <a:latin typeface="+mj-ea"/>
              </a:rPr>
              <a:t>’</a:t>
            </a:r>
            <a:r>
              <a:rPr lang="ko-KR" altLang="en-US" dirty="0">
                <a:latin typeface="+mj-ea"/>
              </a:rPr>
              <a:t>라는 </a:t>
            </a:r>
            <a:endParaRPr lang="en-US" altLang="ko-KR" dirty="0">
              <a:latin typeface="+mj-ea"/>
            </a:endParaRPr>
          </a:p>
          <a:p>
            <a:pPr>
              <a:buNone/>
            </a:pPr>
            <a:r>
              <a:rPr lang="en-US" altLang="ko-KR" dirty="0">
                <a:solidFill>
                  <a:srgbClr val="FF0000"/>
                </a:solidFill>
                <a:latin typeface="+mj-ea"/>
              </a:rPr>
              <a:t>China + India = </a:t>
            </a:r>
            <a:r>
              <a:rPr lang="ko-KR" altLang="en-US" dirty="0" err="1">
                <a:solidFill>
                  <a:srgbClr val="FF0000"/>
                </a:solidFill>
                <a:latin typeface="+mj-ea"/>
              </a:rPr>
              <a:t>친디아</a:t>
            </a:r>
            <a:r>
              <a:rPr lang="ko-KR" altLang="en-US" dirty="0" err="1">
                <a:latin typeface="+mj-ea"/>
              </a:rPr>
              <a:t>로</a:t>
            </a:r>
            <a:r>
              <a:rPr lang="ko-KR" altLang="en-US" dirty="0">
                <a:latin typeface="+mj-ea"/>
              </a:rPr>
              <a:t> 급성장 기대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3966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1" dirty="0"/>
              <a:t>http://indianexpress.com/article/india/india-others/india-ranked-143-among-162-countries-in-peace-index-naxals-termed-as-the-biggest-threat/</a:t>
            </a:r>
          </a:p>
          <a:p>
            <a:r>
              <a:rPr lang="en-US" altLang="ko-KR" b="1" dirty="0"/>
              <a:t>India ranked 143 among 162 countries in peace index, </a:t>
            </a:r>
            <a:r>
              <a:rPr lang="en-US" altLang="ko-KR" b="1" dirty="0" err="1"/>
              <a:t>Naxals</a:t>
            </a:r>
            <a:r>
              <a:rPr lang="en-US" altLang="ko-KR" b="1" dirty="0"/>
              <a:t> termed as the biggest threat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336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01541-D6FF-4823-962A-C43EAAD35D1B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469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03.07.2014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5986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36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83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3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25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31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91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0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2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86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5B8F-F8E4-4971-8323-9CF7D812BF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46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03.07.2014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AC6A7-D113-4E2D-BCE7-4684B8A7DA3A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Picture 2" descr="http://auggiedaddy.files.wordpress.com/2013/11/taj-mahal-india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10" b="48070"/>
          <a:stretch/>
        </p:blipFill>
        <p:spPr bwMode="auto">
          <a:xfrm>
            <a:off x="-26604" y="1"/>
            <a:ext cx="925252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5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hindubusinessline.com/industry-and-economy/coal-facts/article5386824.ec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8000" b="1" spc="600" dirty="0">
                <a:solidFill>
                  <a:schemeClr val="bg1"/>
                </a:solidFill>
              </a:rPr>
              <a:t>INDIA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67544" y="587727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b="1" dirty="0">
                <a:solidFill>
                  <a:schemeClr val="bg1"/>
                </a:solidFill>
              </a:rPr>
              <a:t>Stefanie </a:t>
            </a:r>
            <a:r>
              <a:rPr lang="de-DE" sz="1800" b="1" dirty="0" err="1">
                <a:solidFill>
                  <a:schemeClr val="bg1"/>
                </a:solidFill>
              </a:rPr>
              <a:t>Jöchle</a:t>
            </a:r>
            <a:r>
              <a:rPr lang="de-DE" sz="1800" b="1" dirty="0">
                <a:solidFill>
                  <a:schemeClr val="bg1"/>
                </a:solidFill>
              </a:rPr>
              <a:t>     |     </a:t>
            </a:r>
            <a:r>
              <a:rPr lang="de-DE" sz="1800" b="1" dirty="0" err="1">
                <a:solidFill>
                  <a:schemeClr val="bg1"/>
                </a:solidFill>
              </a:rPr>
              <a:t>Boram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Heo</a:t>
            </a:r>
            <a:r>
              <a:rPr lang="de-DE" sz="1800" b="1" dirty="0">
                <a:solidFill>
                  <a:schemeClr val="bg1"/>
                </a:solidFill>
              </a:rPr>
              <a:t>     |     Rene Schröder</a:t>
            </a:r>
          </a:p>
        </p:txBody>
      </p:sp>
    </p:spTree>
    <p:extLst>
      <p:ext uri="{BB962C8B-B14F-4D97-AF65-F5344CB8AC3E}">
        <p14:creationId xmlns:p14="http://schemas.microsoft.com/office/powerpoint/2010/main" val="3701384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7537" y="1370013"/>
            <a:ext cx="8229600" cy="1143000"/>
          </a:xfrm>
        </p:spPr>
        <p:txBody>
          <a:bodyPr/>
          <a:lstStyle/>
          <a:p>
            <a:r>
              <a:rPr lang="de-DE" dirty="0"/>
              <a:t>Economic development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571500" y="2240964"/>
            <a:ext cx="8104956" cy="4500403"/>
            <a:chOff x="571500" y="2071688"/>
            <a:chExt cx="7000875" cy="4441825"/>
          </a:xfrm>
        </p:grpSpPr>
        <p:grpSp>
          <p:nvGrpSpPr>
            <p:cNvPr id="6" name="그룹 21"/>
            <p:cNvGrpSpPr>
              <a:grpSpLocks/>
            </p:cNvGrpSpPr>
            <p:nvPr/>
          </p:nvGrpSpPr>
          <p:grpSpPr bwMode="auto">
            <a:xfrm>
              <a:off x="642938" y="2071688"/>
              <a:ext cx="6929437" cy="571500"/>
              <a:chOff x="285720" y="2071678"/>
              <a:chExt cx="6929486" cy="571504"/>
            </a:xfrm>
          </p:grpSpPr>
          <p:sp>
            <p:nvSpPr>
              <p:cNvPr id="41" name="직사각형 40"/>
              <p:cNvSpPr/>
              <p:nvPr/>
            </p:nvSpPr>
            <p:spPr>
              <a:xfrm>
                <a:off x="285720" y="2071678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2" name="순서도: 처리 41"/>
              <p:cNvSpPr/>
              <p:nvPr/>
            </p:nvSpPr>
            <p:spPr>
              <a:xfrm>
                <a:off x="1928794" y="2071678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7" name="그룹 23"/>
            <p:cNvGrpSpPr>
              <a:grpSpLocks/>
            </p:cNvGrpSpPr>
            <p:nvPr/>
          </p:nvGrpSpPr>
          <p:grpSpPr bwMode="auto">
            <a:xfrm>
              <a:off x="642938" y="2714625"/>
              <a:ext cx="6929437" cy="571500"/>
              <a:chOff x="285720" y="2714620"/>
              <a:chExt cx="6929486" cy="571504"/>
            </a:xfrm>
          </p:grpSpPr>
          <p:sp>
            <p:nvSpPr>
              <p:cNvPr id="39" name="직사각형 38"/>
              <p:cNvSpPr/>
              <p:nvPr/>
            </p:nvSpPr>
            <p:spPr>
              <a:xfrm>
                <a:off x="285720" y="2714620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0" name="순서도: 처리 39"/>
              <p:cNvSpPr/>
              <p:nvPr/>
            </p:nvSpPr>
            <p:spPr>
              <a:xfrm>
                <a:off x="1928794" y="2714620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8" name="그룹 26"/>
            <p:cNvGrpSpPr>
              <a:grpSpLocks/>
            </p:cNvGrpSpPr>
            <p:nvPr/>
          </p:nvGrpSpPr>
          <p:grpSpPr bwMode="auto">
            <a:xfrm>
              <a:off x="642938" y="3357563"/>
              <a:ext cx="6929437" cy="571500"/>
              <a:chOff x="285720" y="3357562"/>
              <a:chExt cx="6929486" cy="571504"/>
            </a:xfrm>
          </p:grpSpPr>
          <p:sp>
            <p:nvSpPr>
              <p:cNvPr id="37" name="직사각형 36"/>
              <p:cNvSpPr/>
              <p:nvPr/>
            </p:nvSpPr>
            <p:spPr>
              <a:xfrm>
                <a:off x="285720" y="3357562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8" name="순서도: 처리 37"/>
              <p:cNvSpPr/>
              <p:nvPr/>
            </p:nvSpPr>
            <p:spPr>
              <a:xfrm>
                <a:off x="1928794" y="3357562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9" name="그룹 27"/>
            <p:cNvGrpSpPr>
              <a:grpSpLocks/>
            </p:cNvGrpSpPr>
            <p:nvPr/>
          </p:nvGrpSpPr>
          <p:grpSpPr bwMode="auto">
            <a:xfrm>
              <a:off x="642938" y="4000500"/>
              <a:ext cx="6929437" cy="571500"/>
              <a:chOff x="285720" y="4000504"/>
              <a:chExt cx="6929486" cy="571504"/>
            </a:xfrm>
          </p:grpSpPr>
          <p:sp>
            <p:nvSpPr>
              <p:cNvPr id="35" name="직사각형 34"/>
              <p:cNvSpPr/>
              <p:nvPr/>
            </p:nvSpPr>
            <p:spPr>
              <a:xfrm>
                <a:off x="285720" y="4000504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6" name="순서도: 처리 35"/>
              <p:cNvSpPr/>
              <p:nvPr/>
            </p:nvSpPr>
            <p:spPr>
              <a:xfrm>
                <a:off x="1928794" y="4000504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10" name="그룹 28"/>
            <p:cNvGrpSpPr>
              <a:grpSpLocks/>
            </p:cNvGrpSpPr>
            <p:nvPr/>
          </p:nvGrpSpPr>
          <p:grpSpPr bwMode="auto">
            <a:xfrm>
              <a:off x="642938" y="4643438"/>
              <a:ext cx="6929437" cy="571500"/>
              <a:chOff x="285720" y="4643446"/>
              <a:chExt cx="6929486" cy="571504"/>
            </a:xfrm>
          </p:grpSpPr>
          <p:sp>
            <p:nvSpPr>
              <p:cNvPr id="33" name="직사각형 32"/>
              <p:cNvSpPr/>
              <p:nvPr/>
            </p:nvSpPr>
            <p:spPr>
              <a:xfrm>
                <a:off x="285720" y="4643446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4" name="순서도: 처리 33"/>
              <p:cNvSpPr/>
              <p:nvPr/>
            </p:nvSpPr>
            <p:spPr>
              <a:xfrm>
                <a:off x="1928794" y="4643446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11" name="그룹 29"/>
            <p:cNvGrpSpPr>
              <a:grpSpLocks/>
            </p:cNvGrpSpPr>
            <p:nvPr/>
          </p:nvGrpSpPr>
          <p:grpSpPr bwMode="auto">
            <a:xfrm>
              <a:off x="642938" y="5286375"/>
              <a:ext cx="6929437" cy="571500"/>
              <a:chOff x="285720" y="5286388"/>
              <a:chExt cx="6929486" cy="571504"/>
            </a:xfrm>
          </p:grpSpPr>
          <p:sp>
            <p:nvSpPr>
              <p:cNvPr id="31" name="직사각형 30"/>
              <p:cNvSpPr/>
              <p:nvPr/>
            </p:nvSpPr>
            <p:spPr>
              <a:xfrm>
                <a:off x="285720" y="5286388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2" name="순서도: 처리 31"/>
              <p:cNvSpPr/>
              <p:nvPr/>
            </p:nvSpPr>
            <p:spPr>
              <a:xfrm>
                <a:off x="1928794" y="5286388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grpSp>
          <p:nvGrpSpPr>
            <p:cNvPr id="12" name="그룹 30"/>
            <p:cNvGrpSpPr>
              <a:grpSpLocks/>
            </p:cNvGrpSpPr>
            <p:nvPr/>
          </p:nvGrpSpPr>
          <p:grpSpPr bwMode="auto">
            <a:xfrm>
              <a:off x="642938" y="5929313"/>
              <a:ext cx="6929437" cy="571500"/>
              <a:chOff x="285720" y="5929330"/>
              <a:chExt cx="6929486" cy="571504"/>
            </a:xfrm>
          </p:grpSpPr>
          <p:sp>
            <p:nvSpPr>
              <p:cNvPr id="29" name="직사각형 28"/>
              <p:cNvSpPr/>
              <p:nvPr/>
            </p:nvSpPr>
            <p:spPr>
              <a:xfrm>
                <a:off x="285720" y="5929330"/>
                <a:ext cx="1643074" cy="5715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0" name="순서도: 처리 29"/>
              <p:cNvSpPr/>
              <p:nvPr/>
            </p:nvSpPr>
            <p:spPr>
              <a:xfrm>
                <a:off x="1928794" y="5929330"/>
                <a:ext cx="5286412" cy="571504"/>
              </a:xfrm>
              <a:prstGeom prst="flowChartProcess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3" name="직사각형 12"/>
            <p:cNvSpPr/>
            <p:nvPr/>
          </p:nvSpPr>
          <p:spPr>
            <a:xfrm>
              <a:off x="928688" y="2071688"/>
              <a:ext cx="853119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1947</a:t>
              </a:r>
              <a:r>
                <a:rPr kumimoji="0" lang="ko-KR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년 </a:t>
              </a: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571500" y="2830513"/>
              <a:ext cx="1154787" cy="3519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1950 ~ 1960’s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922338" y="3473450"/>
              <a:ext cx="625856" cy="3519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1980</a:t>
              </a:r>
              <a:r>
                <a:rPr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’s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928688" y="4630738"/>
              <a:ext cx="1214437" cy="5842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1990.10   ~ 2004.4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928688" y="5273675"/>
              <a:ext cx="1214437" cy="5842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2004.5    ~ 2009.4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928688" y="4098925"/>
              <a:ext cx="625856" cy="3519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1990’s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928688" y="5929313"/>
              <a:ext cx="1214437" cy="5842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2009.5     ~ 2014.4</a:t>
              </a:r>
              <a:endParaRPr kumimoji="0" lang="ko-KR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22" name="직사각형 38"/>
            <p:cNvSpPr>
              <a:spLocks noChangeArrowheads="1"/>
            </p:cNvSpPr>
            <p:nvPr/>
          </p:nvSpPr>
          <p:spPr bwMode="auto">
            <a:xfrm>
              <a:off x="4178300" y="2143125"/>
              <a:ext cx="1053156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 b="1" dirty="0">
                  <a:ea typeface="맑은 고딕" pitchFamily="50" charset="-127"/>
                </a:rPr>
                <a:t>agriculture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3" name="직사각형 39"/>
            <p:cNvSpPr>
              <a:spLocks noChangeArrowheads="1"/>
            </p:cNvSpPr>
            <p:nvPr/>
          </p:nvSpPr>
          <p:spPr bwMode="auto">
            <a:xfrm>
              <a:off x="3210467" y="2830513"/>
              <a:ext cx="1491863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ea typeface="맑은 고딕" pitchFamily="50" charset="-127"/>
                </a:rPr>
                <a:t>industrialization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4" name="직사각형 40"/>
            <p:cNvSpPr>
              <a:spLocks noChangeArrowheads="1"/>
            </p:cNvSpPr>
            <p:nvPr/>
          </p:nvSpPr>
          <p:spPr bwMode="auto">
            <a:xfrm>
              <a:off x="3733800" y="3429000"/>
              <a:ext cx="2567173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ea typeface="맑은 고딕" pitchFamily="50" charset="-127"/>
                </a:rPr>
                <a:t>Early stage of economic open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5" name="직사각형 41"/>
            <p:cNvSpPr>
              <a:spLocks noChangeArrowheads="1"/>
            </p:cNvSpPr>
            <p:nvPr/>
          </p:nvSpPr>
          <p:spPr bwMode="auto">
            <a:xfrm>
              <a:off x="2884488" y="4071938"/>
              <a:ext cx="4379608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 b="1" dirty="0">
                  <a:ea typeface="맑은 고딕" pitchFamily="50" charset="-127"/>
                </a:rPr>
                <a:t>Activated economic development and market open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6" name="직사각형 42"/>
            <p:cNvSpPr>
              <a:spLocks noChangeArrowheads="1"/>
            </p:cNvSpPr>
            <p:nvPr/>
          </p:nvSpPr>
          <p:spPr bwMode="auto">
            <a:xfrm>
              <a:off x="3586163" y="4714875"/>
              <a:ext cx="1849432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ea typeface="맑은 고딕" pitchFamily="50" charset="-127"/>
                </a:rPr>
                <a:t>Free &amp; open market 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7" name="직사각형 43"/>
            <p:cNvSpPr>
              <a:spLocks noChangeArrowheads="1"/>
            </p:cNvSpPr>
            <p:nvPr/>
          </p:nvSpPr>
          <p:spPr bwMode="auto">
            <a:xfrm>
              <a:off x="2500313" y="5357813"/>
              <a:ext cx="5072062" cy="36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b="1" dirty="0">
                  <a:ea typeface="맑은 고딕" pitchFamily="50" charset="-127"/>
                </a:rPr>
                <a:t>Communism + market opening, free market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  <p:sp>
          <p:nvSpPr>
            <p:cNvPr id="28" name="직사각형 44"/>
            <p:cNvSpPr>
              <a:spLocks noChangeArrowheads="1"/>
            </p:cNvSpPr>
            <p:nvPr/>
          </p:nvSpPr>
          <p:spPr bwMode="auto">
            <a:xfrm>
              <a:off x="3317875" y="6000750"/>
              <a:ext cx="3812461" cy="383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ea typeface="맑은 고딕" pitchFamily="50" charset="-127"/>
                </a:rPr>
                <a:t>Market opening &amp; free market development</a:t>
              </a:r>
              <a:endParaRPr kumimoji="0" lang="ko-KR" altLang="en-US" dirty="0">
                <a:ea typeface="맑은 고딕" pitchFamily="50" charset="-127"/>
              </a:endParaRPr>
            </a:p>
          </p:txBody>
        </p:sp>
      </p:grpSp>
      <p:sp>
        <p:nvSpPr>
          <p:cNvPr id="43" name="오른쪽 화살표 42"/>
          <p:cNvSpPr/>
          <p:nvPr/>
        </p:nvSpPr>
        <p:spPr>
          <a:xfrm>
            <a:off x="5436096" y="2924944"/>
            <a:ext cx="3672408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51’ 5yrs economic development</a:t>
            </a:r>
            <a:endParaRPr lang="ko-KR" altLang="en-US" dirty="0"/>
          </a:p>
        </p:txBody>
      </p:sp>
      <p:sp>
        <p:nvSpPr>
          <p:cNvPr id="44" name="오른쪽 화살표 43"/>
          <p:cNvSpPr/>
          <p:nvPr/>
        </p:nvSpPr>
        <p:spPr>
          <a:xfrm>
            <a:off x="4232514" y="5149650"/>
            <a:ext cx="4896544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/>
              <a:t>91’ new market opening, 7%</a:t>
            </a:r>
            <a:endParaRPr lang="ko-KR" altLang="en-US" dirty="0"/>
          </a:p>
        </p:txBody>
      </p:sp>
      <p:sp>
        <p:nvSpPr>
          <p:cNvPr id="51" name="아래쪽 화살표 50"/>
          <p:cNvSpPr/>
          <p:nvPr/>
        </p:nvSpPr>
        <p:spPr>
          <a:xfrm flipV="1">
            <a:off x="7022803" y="5253040"/>
            <a:ext cx="340481" cy="345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59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021060" y="5445224"/>
            <a:ext cx="61206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>
                <a:latin typeface="+mn-ea"/>
                <a:ea typeface="+mn-ea"/>
              </a:rPr>
              <a:t>1+ 2 industry</a:t>
            </a:r>
            <a:r>
              <a:rPr lang="en-US" altLang="ko-KR" sz="2800" b="1" dirty="0">
                <a:solidFill>
                  <a:srgbClr val="008000"/>
                </a:solidFill>
                <a:latin typeface="+mn-ea"/>
              </a:rPr>
              <a:t>&lt;</a:t>
            </a:r>
            <a:r>
              <a:rPr kumimoji="0" lang="ko-KR" altLang="en-US" sz="2800" b="1" dirty="0">
                <a:latin typeface="+mn-ea"/>
              </a:rPr>
              <a:t> </a:t>
            </a:r>
            <a:r>
              <a:rPr kumimoji="0" lang="ko-KR" altLang="en-US" sz="2000" b="1" dirty="0">
                <a:latin typeface="+mn-ea"/>
                <a:ea typeface="+mn-ea"/>
              </a:rPr>
              <a:t> </a:t>
            </a:r>
            <a:r>
              <a:rPr kumimoji="0" lang="en-US" altLang="ko-KR" sz="2000" b="1" dirty="0">
                <a:latin typeface="+mn-ea"/>
                <a:ea typeface="+mn-ea"/>
              </a:rPr>
              <a:t>3 industry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>
                <a:latin typeface="+mn-ea"/>
                <a:ea typeface="+mn-ea"/>
              </a:rPr>
              <a:t>52% - 1 industry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latin typeface="+mn-ea"/>
              </a:rPr>
              <a:t>Industrial &amp; Service sector development</a:t>
            </a:r>
            <a:endParaRPr kumimoji="0" lang="ko-KR" altLang="en-US" sz="2000" b="1" dirty="0"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5343236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</a:rPr>
              <a:t>: CIA FACTBOOK 2013</a:t>
            </a:r>
          </a:p>
          <a:p>
            <a:endParaRPr lang="ko-KR" altLang="en-US" sz="1100" b="1" dirty="0">
              <a:latin typeface="+mn-ea"/>
              <a:ea typeface="+mn-ea"/>
            </a:endParaRPr>
          </a:p>
        </p:txBody>
      </p:sp>
      <p:graphicFrame>
        <p:nvGraphicFramePr>
          <p:cNvPr id="5" name="차트 4"/>
          <p:cNvGraphicFramePr/>
          <p:nvPr>
            <p:extLst>
              <p:ext uri="{D42A27DB-BD31-4B8C-83A1-F6EECF244321}">
                <p14:modId xmlns:p14="http://schemas.microsoft.com/office/powerpoint/2010/main" val="3700868815"/>
              </p:ext>
            </p:extLst>
          </p:nvPr>
        </p:nvGraphicFramePr>
        <p:xfrm>
          <a:off x="755576" y="2624718"/>
          <a:ext cx="3888432" cy="274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차트 10"/>
          <p:cNvGraphicFramePr/>
          <p:nvPr>
            <p:extLst>
              <p:ext uri="{D42A27DB-BD31-4B8C-83A1-F6EECF244321}">
                <p14:modId xmlns:p14="http://schemas.microsoft.com/office/powerpoint/2010/main" val="3541831300"/>
              </p:ext>
            </p:extLst>
          </p:nvPr>
        </p:nvGraphicFramePr>
        <p:xfrm>
          <a:off x="4784607" y="2624718"/>
          <a:ext cx="3747833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31640" y="1916832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dirty="0"/>
              <a:t>GDP analysis 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2230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Trade increase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56" y="2348879"/>
            <a:ext cx="8510587" cy="44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정육면체 5"/>
          <p:cNvSpPr/>
          <p:nvPr/>
        </p:nvSpPr>
        <p:spPr>
          <a:xfrm>
            <a:off x="1043608" y="4725144"/>
            <a:ext cx="1000125" cy="1357313"/>
          </a:xfrm>
          <a:prstGeom prst="cub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정육면체 6"/>
          <p:cNvSpPr/>
          <p:nvPr/>
        </p:nvSpPr>
        <p:spPr>
          <a:xfrm>
            <a:off x="7092280" y="2348880"/>
            <a:ext cx="936104" cy="3711926"/>
          </a:xfrm>
          <a:prstGeom prst="cube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morning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27087" y="6165850"/>
            <a:ext cx="2592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dirty="0">
                <a:latin typeface="+mn-ea"/>
              </a:rPr>
              <a:t>$ </a:t>
            </a:r>
            <a:r>
              <a:rPr lang="en-US" altLang="ko-KR" b="1" dirty="0">
                <a:latin typeface="+mn-ea"/>
                <a:ea typeface="+mn-ea"/>
              </a:rPr>
              <a:t>1000billion</a:t>
            </a:r>
            <a:endParaRPr lang="ko-KR" altLang="en-US" b="1" dirty="0">
              <a:latin typeface="+mn-ea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588" y="6165850"/>
            <a:ext cx="2591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dirty="0">
                <a:latin typeface="+mn-ea"/>
              </a:rPr>
              <a:t>$ </a:t>
            </a:r>
            <a:r>
              <a:rPr lang="en-US" altLang="ko-KR" b="1" dirty="0">
                <a:latin typeface="+mn-ea"/>
                <a:ea typeface="+mn-ea"/>
              </a:rPr>
              <a:t>5000</a:t>
            </a:r>
            <a:r>
              <a:rPr lang="en-US" altLang="ko-KR" b="1" dirty="0">
                <a:latin typeface="+mn-ea"/>
              </a:rPr>
              <a:t>billion</a:t>
            </a:r>
            <a:endParaRPr lang="ko-KR" altLang="en-US" b="1" dirty="0">
              <a:latin typeface="+mn-ea"/>
              <a:ea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245081" y="4292600"/>
            <a:ext cx="3343044" cy="2376488"/>
            <a:chOff x="3245081" y="4292600"/>
            <a:chExt cx="3343044" cy="2376488"/>
          </a:xfrm>
        </p:grpSpPr>
        <p:sp>
          <p:nvSpPr>
            <p:cNvPr id="11" name="오른쪽 화살표 10"/>
            <p:cNvSpPr/>
            <p:nvPr/>
          </p:nvSpPr>
          <p:spPr>
            <a:xfrm>
              <a:off x="4932363" y="4292600"/>
              <a:ext cx="1655762" cy="237648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45081" y="4941168"/>
              <a:ext cx="1883977" cy="110799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6600" b="1" spc="50" dirty="0">
                  <a:ln w="11430"/>
                  <a:solidFill>
                    <a:srgbClr val="FF0000"/>
                  </a:solidFill>
                  <a:latin typeface="+mn-ea"/>
                  <a:ea typeface="+mn-ea"/>
                </a:rPr>
                <a:t>8yrs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76825" y="5157788"/>
              <a:ext cx="143939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India</a:t>
              </a:r>
              <a:endParaRPr lang="ko-KR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2303653" y="3284538"/>
            <a:ext cx="2555685" cy="1584325"/>
            <a:chOff x="2303653" y="3284538"/>
            <a:chExt cx="2555685" cy="1584325"/>
          </a:xfrm>
        </p:grpSpPr>
        <p:sp>
          <p:nvSpPr>
            <p:cNvPr id="17" name="오른쪽 화살표 16"/>
            <p:cNvSpPr/>
            <p:nvPr/>
          </p:nvSpPr>
          <p:spPr>
            <a:xfrm>
              <a:off x="3851275" y="3284538"/>
              <a:ext cx="1008063" cy="1584325"/>
            </a:xfrm>
            <a:prstGeom prst="rightArrow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303653" y="3717032"/>
              <a:ext cx="1526187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4000" b="1" spc="50" dirty="0">
                  <a:ln w="11430"/>
                  <a:latin typeface="+mn-ea"/>
                  <a:ea typeface="+mn-ea"/>
                </a:rPr>
                <a:t>13yrs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54463" y="3867150"/>
              <a:ext cx="863600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China</a:t>
              </a:r>
              <a:endParaRPr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426812" y="2492375"/>
            <a:ext cx="1992663" cy="1081088"/>
            <a:chOff x="1426812" y="2492375"/>
            <a:chExt cx="1992663" cy="1081088"/>
          </a:xfrm>
        </p:grpSpPr>
        <p:sp>
          <p:nvSpPr>
            <p:cNvPr id="21" name="오른쪽 화살표 20"/>
            <p:cNvSpPr/>
            <p:nvPr/>
          </p:nvSpPr>
          <p:spPr>
            <a:xfrm>
              <a:off x="2555875" y="2492375"/>
              <a:ext cx="720725" cy="1081088"/>
            </a:xfrm>
            <a:prstGeom prst="rightArrow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426812" y="2761764"/>
              <a:ext cx="1134158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ko-KR" sz="2800" b="1" spc="50" dirty="0">
                  <a:ln w="11430"/>
                  <a:latin typeface="+mn-ea"/>
                  <a:ea typeface="+mn-ea"/>
                </a:rPr>
                <a:t>17yrs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55875" y="2828925"/>
              <a:ext cx="863600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Korea</a:t>
              </a:r>
              <a:endParaRPr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Infrastructure Reformation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5" name="직사각형 15"/>
          <p:cNvSpPr>
            <a:spLocks noChangeArrowheads="1"/>
          </p:cNvSpPr>
          <p:nvPr/>
        </p:nvSpPr>
        <p:spPr bwMode="auto">
          <a:xfrm>
            <a:off x="4644008" y="5255041"/>
            <a:ext cx="55446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b="1" dirty="0">
                <a:ea typeface="맑은 고딕" pitchFamily="50" charset="-127"/>
              </a:rPr>
              <a:t>3</a:t>
            </a:r>
            <a:r>
              <a:rPr lang="en-US" altLang="ko-KR" b="1" baseline="30000" dirty="0">
                <a:ea typeface="맑은 고딕" pitchFamily="50" charset="-127"/>
              </a:rPr>
              <a:t>rd</a:t>
            </a:r>
            <a:r>
              <a:rPr lang="en-US" altLang="ko-KR" b="1" dirty="0">
                <a:ea typeface="맑은 고딕" pitchFamily="50" charset="-127"/>
              </a:rPr>
              <a:t> biggest coal, </a:t>
            </a:r>
            <a:r>
              <a:rPr lang="en-US" altLang="ko-KR" b="1" dirty="0"/>
              <a:t>iron ore production country</a:t>
            </a:r>
            <a:r>
              <a:rPr lang="en-US" altLang="ko-KR" b="1" i="1" dirty="0"/>
              <a:t> </a:t>
            </a:r>
            <a:r>
              <a:rPr lang="en-US" altLang="ko-KR" i="1" dirty="0"/>
              <a:t>     </a:t>
            </a:r>
            <a:endParaRPr kumimoji="0" lang="en-US" altLang="ko-KR" dirty="0">
              <a:ea typeface="맑은 고딕" pitchFamily="50" charset="-127"/>
            </a:endParaRPr>
          </a:p>
        </p:txBody>
      </p:sp>
      <p:sp>
        <p:nvSpPr>
          <p:cNvPr id="6" name="직사각형 15"/>
          <p:cNvSpPr>
            <a:spLocks noChangeArrowheads="1"/>
          </p:cNvSpPr>
          <p:nvPr/>
        </p:nvSpPr>
        <p:spPr bwMode="auto">
          <a:xfrm>
            <a:off x="179512" y="5301208"/>
            <a:ext cx="55446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b="1" dirty="0">
                <a:ea typeface="맑은 고딕" pitchFamily="50" charset="-127"/>
              </a:rPr>
              <a:t>Investing in </a:t>
            </a:r>
            <a:r>
              <a:rPr kumimoji="0" lang="en-US" altLang="ko-KR" b="1" dirty="0">
                <a:ea typeface="맑은 고딕" pitchFamily="50" charset="-127"/>
              </a:rPr>
              <a:t>Infrastructure</a:t>
            </a:r>
          </a:p>
          <a:p>
            <a:r>
              <a:rPr kumimoji="0" lang="en-US" altLang="ko-KR" dirty="0">
                <a:ea typeface="맑은 고딕" pitchFamily="50" charset="-127"/>
              </a:rPr>
              <a:t> </a:t>
            </a:r>
          </a:p>
        </p:txBody>
      </p:sp>
      <p:sp>
        <p:nvSpPr>
          <p:cNvPr id="7" name="직사각형 15"/>
          <p:cNvSpPr>
            <a:spLocks noChangeArrowheads="1"/>
          </p:cNvSpPr>
          <p:nvPr/>
        </p:nvSpPr>
        <p:spPr bwMode="auto">
          <a:xfrm>
            <a:off x="179512" y="5661248"/>
            <a:ext cx="55446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Investing in Industrial facilities, city infrastructure</a:t>
            </a:r>
          </a:p>
          <a:p>
            <a:r>
              <a:rPr kumimoji="0"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City infra structure investment : 392million Rupee </a:t>
            </a:r>
            <a:r>
              <a:rPr kumimoji="0"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 </a:t>
            </a:r>
            <a:endParaRPr kumimoji="0" lang="en-US" altLang="ko-KR" sz="1600" dirty="0">
              <a:solidFill>
                <a:schemeClr val="tx1">
                  <a:lumMod val="50000"/>
                  <a:lumOff val="50000"/>
                </a:schemeClr>
              </a:solidFill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*transportation using rate </a:t>
            </a:r>
            <a:r>
              <a:rPr kumimoji="0"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22%</a:t>
            </a:r>
          </a:p>
          <a:p>
            <a:endParaRPr kumimoji="0" lang="en-US" altLang="ko-KR" sz="1600" dirty="0">
              <a:solidFill>
                <a:schemeClr val="tx1">
                  <a:lumMod val="50000"/>
                  <a:lumOff val="50000"/>
                </a:schemeClr>
              </a:solidFill>
              <a:ea typeface="맑은 고딕" pitchFamily="50" charset="-127"/>
            </a:endParaRPr>
          </a:p>
        </p:txBody>
      </p:sp>
      <p:sp>
        <p:nvSpPr>
          <p:cNvPr id="8" name="직사각형 15"/>
          <p:cNvSpPr>
            <a:spLocks noChangeArrowheads="1"/>
          </p:cNvSpPr>
          <p:nvPr/>
        </p:nvSpPr>
        <p:spPr bwMode="auto">
          <a:xfrm>
            <a:off x="3491880" y="5661248"/>
            <a:ext cx="55446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kumimoji="0"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ea typeface="맑은 고딕" pitchFamily="50" charset="-127"/>
              </a:rPr>
              <a:t>Mumbai crude oil, coal gas</a:t>
            </a:r>
          </a:p>
          <a:p>
            <a:pPr algn="r"/>
            <a:r>
              <a:rPr lang="en-US" altLang="ko-KR" dirty="0"/>
              <a:t>Vast amount of manganese, coal, iron ore</a:t>
            </a:r>
            <a:endParaRPr kumimoji="0" lang="en-US" altLang="ko-KR" dirty="0">
              <a:solidFill>
                <a:schemeClr val="tx1">
                  <a:lumMod val="50000"/>
                  <a:lumOff val="50000"/>
                </a:schemeClr>
              </a:solidFill>
              <a:ea typeface="맑은 고딕" pitchFamily="50" charset="-127"/>
            </a:endParaRPr>
          </a:p>
        </p:txBody>
      </p:sp>
      <p:pic>
        <p:nvPicPr>
          <p:cNvPr id="9" name="Picture 2" descr="http://postfiles9.naver.net/20110519_24/jungil43_1305791328382TcQJf_JPEG/india-child-coal-09__5.jpg?type=w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924944"/>
            <a:ext cx="5112568" cy="2376264"/>
          </a:xfrm>
          <a:prstGeom prst="rect">
            <a:avLst/>
          </a:prstGeom>
          <a:noFill/>
        </p:spPr>
      </p:pic>
      <p:pic>
        <p:nvPicPr>
          <p:cNvPr id="10" name="Picture 4" descr="http://image.asiatoday.co.kr/file/456865(0)-450338_9972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6512" y="2924944"/>
            <a:ext cx="4286250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Indian economic growth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6" name="직사각형 15"/>
          <p:cNvSpPr>
            <a:spLocks noChangeArrowheads="1"/>
          </p:cNvSpPr>
          <p:nvPr/>
        </p:nvSpPr>
        <p:spPr bwMode="auto">
          <a:xfrm>
            <a:off x="395536" y="5081706"/>
            <a:ext cx="8352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dirty="0">
                <a:solidFill>
                  <a:srgbClr val="FF0000"/>
                </a:solidFill>
                <a:ea typeface="맑은 고딕" pitchFamily="50" charset="-127"/>
              </a:rPr>
              <a:t>FDI, increased export, infrastructure reformation</a:t>
            </a:r>
          </a:p>
          <a:p>
            <a:pPr algn="ctr"/>
            <a:r>
              <a:rPr lang="en-US" altLang="ko-KR" b="1" dirty="0">
                <a:solidFill>
                  <a:srgbClr val="FF0000"/>
                </a:solidFill>
                <a:ea typeface="맑은 고딕" pitchFamily="50" charset="-127"/>
              </a:rPr>
              <a:t>  </a:t>
            </a:r>
            <a:r>
              <a:rPr lang="ko-KR" altLang="en-US" b="1" dirty="0">
                <a:solidFill>
                  <a:srgbClr val="FF0000"/>
                </a:solidFill>
                <a:ea typeface="맑은 고딕" pitchFamily="50" charset="-127"/>
              </a:rPr>
              <a:t>→</a:t>
            </a:r>
            <a:r>
              <a:rPr lang="en-US" altLang="ko-KR" b="1" dirty="0">
                <a:solidFill>
                  <a:srgbClr val="FF0000"/>
                </a:solidFill>
                <a:ea typeface="맑은 고딕" pitchFamily="50" charset="-127"/>
              </a:rPr>
              <a:t>  further economic growth</a:t>
            </a:r>
            <a:endParaRPr kumimoji="0" lang="en-US" altLang="ko-KR" b="1" dirty="0">
              <a:solidFill>
                <a:srgbClr val="FF0000"/>
              </a:solidFill>
              <a:ea typeface="맑은 고딕" pitchFamily="50" charset="-127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50605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직선 화살표 연결선 3"/>
          <p:cNvCxnSpPr/>
          <p:nvPr/>
        </p:nvCxnSpPr>
        <p:spPr>
          <a:xfrm flipV="1">
            <a:off x="1763688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3A901350-FE84-4584-AAF3-68EBC5DC6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8" y="1853796"/>
            <a:ext cx="8465373" cy="42395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2B7F46-4979-4C26-B8C2-6DF374B1E0AF}"/>
              </a:ext>
            </a:extLst>
          </p:cNvPr>
          <p:cNvSpPr txBox="1"/>
          <p:nvPr/>
        </p:nvSpPr>
        <p:spPr>
          <a:xfrm>
            <a:off x="590871" y="5081706"/>
            <a:ext cx="7869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1985              1990              1995              2000             2005             2010             2015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3054AE4-7A30-4DF0-B5D7-60F7F55B8F12}"/>
              </a:ext>
            </a:extLst>
          </p:cNvPr>
          <p:cNvSpPr txBox="1"/>
          <p:nvPr/>
        </p:nvSpPr>
        <p:spPr>
          <a:xfrm>
            <a:off x="6156176" y="227165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China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09FA36-2A62-44EB-9A7C-F00DA953A6A1}"/>
              </a:ext>
            </a:extLst>
          </p:cNvPr>
          <p:cNvSpPr txBox="1"/>
          <p:nvPr/>
        </p:nvSpPr>
        <p:spPr>
          <a:xfrm>
            <a:off x="6444208" y="42930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India</a:t>
            </a:r>
          </a:p>
        </p:txBody>
      </p: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Young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graphicFrame>
        <p:nvGraphicFramePr>
          <p:cNvPr id="5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439118"/>
              </p:ext>
            </p:extLst>
          </p:nvPr>
        </p:nvGraphicFramePr>
        <p:xfrm>
          <a:off x="1403648" y="2420888"/>
          <a:ext cx="6516216" cy="2970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워크시트" r:id="rId3" imgW="6181646" imgH="3686213" progId="Excel.Sheet.8">
                  <p:embed/>
                </p:oleObj>
              </mc:Choice>
              <mc:Fallback>
                <p:oleObj name="워크시트" r:id="rId3" imgW="6181646" imgH="3686213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420888"/>
                        <a:ext cx="6516216" cy="29708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5288340"/>
            <a:ext cx="69127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+mn-ea"/>
                <a:ea typeface="+mn-ea"/>
              </a:rPr>
              <a:t>2013</a:t>
            </a:r>
            <a:r>
              <a:rPr kumimoji="0" lang="ko-KR" altLang="en-US" sz="2400" b="1" dirty="0">
                <a:latin typeface="+mn-ea"/>
                <a:ea typeface="+mn-ea"/>
              </a:rPr>
              <a:t> </a:t>
            </a:r>
            <a:endParaRPr kumimoji="0" lang="en-US" altLang="ko-KR" sz="2400" b="1" dirty="0">
              <a:latin typeface="+mn-ea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solidFill>
                  <a:srgbClr val="FF0000"/>
                </a:solidFill>
                <a:latin typeface="+mn-ea"/>
                <a:ea typeface="+mn-ea"/>
              </a:rPr>
              <a:t>youth(25yrs)</a:t>
            </a:r>
            <a:r>
              <a:rPr kumimoji="0" lang="ko-KR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endParaRPr kumimoji="0" lang="en-US" altLang="ko-KR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r>
              <a:rPr lang="en-US" altLang="ko-KR" sz="2400" b="1" dirty="0">
                <a:solidFill>
                  <a:srgbClr val="FF0000"/>
                </a:solidFill>
                <a:latin typeface="+mn-ea"/>
              </a:rPr>
              <a:t>00 million</a:t>
            </a:r>
            <a:endParaRPr kumimoji="0" lang="ko-KR" altLang="en-US" sz="2400" b="1" dirty="0">
              <a:latin typeface="+mn-ea"/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2564904"/>
            <a:ext cx="506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/>
              <a:t>2020’ India youth rate prediction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Industrialized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pic>
        <p:nvPicPr>
          <p:cNvPr id="5" name="Picture 2" descr="C:\DOCUME~1\sw\LOCALS~1\Temp\UNI000001d4256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496" y="2453731"/>
            <a:ext cx="4804692" cy="4093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13"/>
          <p:cNvSpPr>
            <a:spLocks noChangeArrowheads="1"/>
          </p:cNvSpPr>
          <p:nvPr/>
        </p:nvSpPr>
        <p:spPr bwMode="auto">
          <a:xfrm>
            <a:off x="5018757" y="2805113"/>
            <a:ext cx="4143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2400" b="1" dirty="0">
                <a:solidFill>
                  <a:srgbClr val="FF0000"/>
                </a:solidFill>
                <a:ea typeface="맑은 고딕" pitchFamily="50" charset="-127"/>
              </a:rPr>
              <a:t>68%</a:t>
            </a:r>
            <a:r>
              <a:rPr lang="ko-KR" altLang="en-US" sz="2400" b="1" dirty="0">
                <a:ea typeface="맑은 고딕" pitchFamily="50" charset="-127"/>
              </a:rPr>
              <a:t> </a:t>
            </a:r>
            <a:r>
              <a:rPr lang="en-US" altLang="ko-KR" sz="2400" b="1" dirty="0">
                <a:ea typeface="맑은 고딕" pitchFamily="50" charset="-127"/>
              </a:rPr>
              <a:t>of population </a:t>
            </a:r>
          </a:p>
          <a:p>
            <a:r>
              <a:rPr lang="en-US" altLang="ko-KR" sz="2400" b="1" dirty="0">
                <a:ea typeface="맑은 고딕" pitchFamily="50" charset="-127"/>
              </a:rPr>
              <a:t>lives still in agricultural villages</a:t>
            </a:r>
          </a:p>
          <a:p>
            <a:endParaRPr kumimoji="0" lang="en-US" altLang="ko-KR" sz="2400" b="1" dirty="0">
              <a:ea typeface="맑은 고딕" pitchFamily="50" charset="-127"/>
            </a:endParaRPr>
          </a:p>
          <a:p>
            <a:endParaRPr lang="en-US" altLang="ko-KR" sz="2400" b="1" dirty="0">
              <a:ea typeface="맑은 고딕" pitchFamily="50" charset="-127"/>
            </a:endParaRPr>
          </a:p>
          <a:p>
            <a:r>
              <a:rPr kumimoji="0" lang="en-US" altLang="ko-KR" sz="2400" b="1" dirty="0">
                <a:ea typeface="맑은 고딕" pitchFamily="50" charset="-127"/>
              </a:rPr>
              <a:t>GDP (agriculture village) – 25 %</a:t>
            </a:r>
          </a:p>
          <a:p>
            <a:endParaRPr lang="en-US" altLang="ko-KR" sz="2400" b="1" dirty="0">
              <a:ea typeface="맑은 고딕" pitchFamily="50" charset="-127"/>
            </a:endParaRPr>
          </a:p>
          <a:p>
            <a:r>
              <a:rPr lang="en-US" altLang="ko-KR" sz="2400" b="1" dirty="0">
                <a:ea typeface="맑은 고딕" pitchFamily="50" charset="-127"/>
              </a:rPr>
              <a:t>75% of newly built factories </a:t>
            </a:r>
          </a:p>
          <a:p>
            <a:r>
              <a:rPr kumimoji="0" lang="en-US" altLang="ko-KR" sz="2400" b="1" dirty="0">
                <a:ea typeface="맑은 고딕" pitchFamily="50" charset="-127"/>
              </a:rPr>
              <a:t>Were built in agricultural villages</a:t>
            </a:r>
            <a:endParaRPr kumimoji="0" lang="ko-KR" altLang="en-US" sz="2400" b="1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Positive future prediction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1098736" y="2488677"/>
            <a:ext cx="6929486" cy="2804892"/>
            <a:chOff x="1142976" y="3000372"/>
            <a:chExt cx="6929486" cy="2804892"/>
          </a:xfrm>
        </p:grpSpPr>
        <p:sp>
          <p:nvSpPr>
            <p:cNvPr id="6" name="순서도: 처리 5"/>
            <p:cNvSpPr/>
            <p:nvPr/>
          </p:nvSpPr>
          <p:spPr>
            <a:xfrm>
              <a:off x="1142976" y="3000372"/>
              <a:ext cx="6929486" cy="642942"/>
            </a:xfrm>
            <a:prstGeom prst="flowChartProcess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" name="순서도: 처리 6"/>
            <p:cNvSpPr/>
            <p:nvPr/>
          </p:nvSpPr>
          <p:spPr>
            <a:xfrm>
              <a:off x="1142976" y="4077072"/>
              <a:ext cx="6929486" cy="642942"/>
            </a:xfrm>
            <a:prstGeom prst="flowChartProcess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8" name="순서도: 처리 7"/>
            <p:cNvSpPr/>
            <p:nvPr/>
          </p:nvSpPr>
          <p:spPr>
            <a:xfrm>
              <a:off x="1142976" y="5162322"/>
              <a:ext cx="6929486" cy="642942"/>
            </a:xfrm>
            <a:prstGeom prst="flowChartProcess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411413" y="3068638"/>
              <a:ext cx="40404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400" b="1" dirty="0">
                  <a:solidFill>
                    <a:schemeClr val="bg1"/>
                  </a:solidFill>
                </a:rPr>
                <a:t>Constant GDP/capita Increase </a:t>
              </a:r>
              <a:endParaRPr kumimoji="0" lang="ko-KR" altLang="en-US" sz="2400" b="1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051050" y="4143454"/>
              <a:ext cx="574336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latin typeface="+mn-lt"/>
                  <a:ea typeface="+mn-ea"/>
                </a:rPr>
                <a:t>IT, Science – High quality Human Resources </a:t>
              </a:r>
              <a:endParaRPr kumimoji="0" lang="ko-KR" altLang="en-US" sz="2400" b="1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131840" y="5162322"/>
              <a:ext cx="40240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English Speaking environment</a:t>
              </a:r>
              <a:endParaRPr kumimoji="0" lang="ko-KR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2367173" y="307318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400" dirty="0" err="1">
                <a:latin typeface="+mn-ea"/>
              </a:rPr>
              <a:t>Procentual</a:t>
            </a:r>
            <a:r>
              <a:rPr lang="en-US" altLang="ko-KR" sz="2400" dirty="0">
                <a:latin typeface="+mn-ea"/>
              </a:rPr>
              <a:t> of Population:</a:t>
            </a:r>
            <a:r>
              <a:rPr lang="ko-KR" altLang="en-US" sz="2400" dirty="0">
                <a:latin typeface="+mn-ea"/>
              </a:rPr>
              <a:t>  </a:t>
            </a:r>
            <a:r>
              <a:rPr lang="en-US" altLang="ko-KR" sz="2400" dirty="0">
                <a:latin typeface="+mn-ea"/>
              </a:rPr>
              <a:t>15%</a:t>
            </a:r>
            <a:r>
              <a:rPr lang="ko-KR" altLang="en-US" sz="2400" dirty="0">
                <a:latin typeface="+mn-ea"/>
              </a:rPr>
              <a:t> </a:t>
            </a:r>
            <a:r>
              <a:rPr lang="en-US" altLang="ko-KR" sz="2400" dirty="0">
                <a:latin typeface="+mn-ea"/>
              </a:rPr>
              <a:t>150 million</a:t>
            </a:r>
            <a:endParaRPr lang="ko-KR" altLang="en-US" sz="2400" dirty="0">
              <a:latin typeface="+mn-ea"/>
            </a:endParaRPr>
          </a:p>
        </p:txBody>
      </p:sp>
      <p:sp>
        <p:nvSpPr>
          <p:cNvPr id="13" name="순서도: 처리 12"/>
          <p:cNvSpPr/>
          <p:nvPr/>
        </p:nvSpPr>
        <p:spPr>
          <a:xfrm>
            <a:off x="1124992" y="5701527"/>
            <a:ext cx="6929486" cy="642942"/>
          </a:xfrm>
          <a:prstGeom prst="flowChartProcess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 prstMaterial="plastic"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Governmental policy to attract foreign companies</a:t>
            </a:r>
            <a:endParaRPr kumimoji="0" lang="ko-KR" altLang="en-US" sz="2400" dirty="0"/>
          </a:p>
        </p:txBody>
      </p:sp>
      <p:sp>
        <p:nvSpPr>
          <p:cNvPr id="14" name="직사각형 13"/>
          <p:cNvSpPr/>
          <p:nvPr/>
        </p:nvSpPr>
        <p:spPr>
          <a:xfrm>
            <a:off x="2154896" y="4208319"/>
            <a:ext cx="5378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latin typeface="+mn-ea"/>
                <a:ea typeface="+mn-ea"/>
              </a:rPr>
              <a:t>IIT</a:t>
            </a:r>
            <a:r>
              <a:rPr lang="en-US" altLang="ko-KR" sz="2000" dirty="0">
                <a:latin typeface="+mn-ea"/>
              </a:rPr>
              <a:t>,</a:t>
            </a:r>
            <a:r>
              <a:rPr lang="ko-KR" altLang="en-US" sz="2000" dirty="0">
                <a:latin typeface="+mn-ea"/>
                <a:ea typeface="+mn-ea"/>
              </a:rPr>
              <a:t> </a:t>
            </a:r>
            <a:r>
              <a:rPr lang="en-US" altLang="ko-KR" sz="2000" dirty="0">
                <a:latin typeface="+mn-ea"/>
                <a:ea typeface="+mn-ea"/>
              </a:rPr>
              <a:t>IIM </a:t>
            </a:r>
            <a:r>
              <a:rPr lang="en-US" altLang="ko-KR" sz="2000" dirty="0">
                <a:latin typeface="+mn-ea"/>
              </a:rPr>
              <a:t>World’s best technology institution</a:t>
            </a:r>
            <a:endParaRPr lang="ko-KR" altLang="en-US" sz="2000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858250" y="530068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dirty="0">
                <a:latin typeface="+mn-ea"/>
              </a:rPr>
              <a:t>Fluent English users : 200 million</a:t>
            </a:r>
            <a:endParaRPr lang="ko-KR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SWOT Analysis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5" name="순서도: 처리 4"/>
          <p:cNvSpPr/>
          <p:nvPr/>
        </p:nvSpPr>
        <p:spPr>
          <a:xfrm>
            <a:off x="380510" y="2432036"/>
            <a:ext cx="8525855" cy="4071936"/>
          </a:xfrm>
          <a:prstGeom prst="flowChartProcess">
            <a:avLst/>
          </a:prstGeom>
          <a:solidFill>
            <a:schemeClr val="tx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28596" y="2285992"/>
            <a:ext cx="56137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S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643438" y="2285992"/>
            <a:ext cx="8451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W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28596" y="4429132"/>
            <a:ext cx="7200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O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643438" y="4429132"/>
            <a:ext cx="5549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rPr>
              <a:t>T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1357289" y="2428868"/>
            <a:ext cx="7638880" cy="4049096"/>
            <a:chOff x="1357289" y="2428868"/>
            <a:chExt cx="7638880" cy="4049096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00306"/>
              <a:ext cx="356362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Increasing demand of Indian 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Market  investment 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357289" y="3024656"/>
              <a:ext cx="35821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Enormous </a:t>
              </a: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</a:t>
              </a: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ndia</a:t>
              </a: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 domestic market</a:t>
              </a:r>
              <a:endPara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357290" y="3071810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368502" y="3223571"/>
              <a:ext cx="314541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 Governmental benefits to foreign investors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Many natural resources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5429256" y="2428868"/>
              <a:ext cx="3277179" cy="20313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Lack of infrastructure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Drastic wage increase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High real estate fee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</a:t>
              </a: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restrictions, corruption</a:t>
              </a:r>
              <a:endParaRPr kumimoji="0"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- High taxation (financial crisis)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Lack of integrity of economic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</a:t>
              </a:r>
              <a:r>
                <a:rPr kumimoji="0"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rPr>
                <a:t>reform</a:t>
              </a:r>
              <a:endPara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5292080" y="4643446"/>
              <a:ext cx="21816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- High price trend</a:t>
              </a:r>
              <a:endParaRPr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198398" y="5000636"/>
              <a:ext cx="3797771" cy="1477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Tx/>
                <a:buChar char="-"/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High interest rate</a:t>
              </a:r>
            </a:p>
            <a:p>
              <a:pPr marL="285750" indent="-285750">
                <a:buFontTx/>
                <a:buChar char="-"/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Bad business environment </a:t>
              </a:r>
            </a:p>
            <a:p>
              <a:pPr marL="285750" indent="-285750">
                <a:buFontTx/>
                <a:buChar char="-"/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Negative effect from </a:t>
              </a:r>
            </a:p>
            <a:p>
              <a:pPr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   </a:t>
              </a: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Eurozone financial crisis</a:t>
              </a:r>
            </a:p>
            <a:p>
              <a:pPr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    (exchange rate, stock market)</a:t>
              </a:r>
              <a:endParaRPr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1427455" y="3786760"/>
            <a:ext cx="3171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- High quality Human resources</a:t>
            </a:r>
            <a:endParaRPr kumimoji="0"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5" y="4797152"/>
            <a:ext cx="39503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b="1" dirty="0">
                <a:solidFill>
                  <a:schemeClr val="bg1"/>
                </a:solidFill>
                <a:latin typeface="+mn-lt"/>
              </a:rPr>
              <a:t>Potential economic growth </a:t>
            </a:r>
          </a:p>
          <a:p>
            <a:pPr>
              <a:buFontTx/>
              <a:buChar char="-"/>
            </a:pPr>
            <a:r>
              <a:rPr lang="en-US" altLang="ko-KR" b="1" dirty="0">
                <a:solidFill>
                  <a:schemeClr val="bg1"/>
                </a:solidFill>
                <a:latin typeface="+mn-ea"/>
              </a:rPr>
              <a:t>Possibility of market expansion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en-US" altLang="ko-KR" b="1" dirty="0">
                <a:solidFill>
                  <a:schemeClr val="bg1"/>
                </a:solidFill>
                <a:latin typeface="+mn-ea"/>
                <a:ea typeface="+mn-ea"/>
              </a:rPr>
              <a:t>Fast economic growing rate</a:t>
            </a:r>
          </a:p>
          <a:p>
            <a:pPr>
              <a:buFontTx/>
              <a:buChar char="-"/>
            </a:pPr>
            <a:r>
              <a:rPr lang="en-US" altLang="ko-KR" b="1" dirty="0">
                <a:solidFill>
                  <a:schemeClr val="bg1"/>
                </a:solidFill>
                <a:latin typeface="+mn-ea"/>
              </a:rPr>
              <a:t>Infrastructure expansion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</a:endParaRPr>
          </a:p>
          <a:p>
            <a:r>
              <a:rPr lang="en-US" altLang="ko-KR" b="1" dirty="0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public </a:t>
            </a:r>
            <a:r>
              <a:rPr lang="en-US" altLang="ko-KR" b="1" dirty="0" err="1">
                <a:solidFill>
                  <a:schemeClr val="bg1"/>
                </a:solidFill>
                <a:latin typeface="+mn-ea"/>
              </a:rPr>
              <a:t>transportaion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, highway</a:t>
            </a:r>
            <a:r>
              <a:rPr lang="en-US" altLang="ko-KR" b="1" dirty="0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  <a:p>
            <a:endParaRPr lang="en-US" altLang="ko-KR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705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prstClr val="white"/>
                </a:solidFill>
              </a:rPr>
              <a:t>Present</a:t>
            </a:r>
            <a:endParaRPr lang="de-DE" sz="2000" b="1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grpSp>
        <p:nvGrpSpPr>
          <p:cNvPr id="6" name="그룹 15"/>
          <p:cNvGrpSpPr>
            <a:grpSpLocks/>
          </p:cNvGrpSpPr>
          <p:nvPr/>
        </p:nvGrpSpPr>
        <p:grpSpPr bwMode="auto">
          <a:xfrm>
            <a:off x="642938" y="2000250"/>
            <a:ext cx="7715250" cy="1535113"/>
            <a:chOff x="642910" y="2143116"/>
            <a:chExt cx="7715304" cy="1535366"/>
          </a:xfrm>
        </p:grpSpPr>
        <p:sp>
          <p:nvSpPr>
            <p:cNvPr id="7" name="순서도: 처리 6"/>
            <p:cNvSpPr/>
            <p:nvPr/>
          </p:nvSpPr>
          <p:spPr>
            <a:xfrm>
              <a:off x="642910" y="2463844"/>
              <a:ext cx="7715304" cy="1214638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8" name="순서도: 처리 7"/>
            <p:cNvSpPr/>
            <p:nvPr/>
          </p:nvSpPr>
          <p:spPr>
            <a:xfrm>
              <a:off x="857223" y="2143116"/>
              <a:ext cx="3857652" cy="571594"/>
            </a:xfrm>
            <a:prstGeom prst="flowChartProcess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grpSp>
        <p:nvGrpSpPr>
          <p:cNvPr id="9" name="그룹 14"/>
          <p:cNvGrpSpPr>
            <a:grpSpLocks/>
          </p:cNvGrpSpPr>
          <p:nvPr/>
        </p:nvGrpSpPr>
        <p:grpSpPr bwMode="auto">
          <a:xfrm>
            <a:off x="642938" y="3625850"/>
            <a:ext cx="7715250" cy="1500188"/>
            <a:chOff x="642910" y="3714752"/>
            <a:chExt cx="7715304" cy="1500198"/>
          </a:xfrm>
        </p:grpSpPr>
        <p:sp>
          <p:nvSpPr>
            <p:cNvPr id="10" name="순서도: 처리 9"/>
            <p:cNvSpPr/>
            <p:nvPr/>
          </p:nvSpPr>
          <p:spPr>
            <a:xfrm>
              <a:off x="642910" y="4000504"/>
              <a:ext cx="7715304" cy="1214446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1" name="순서도: 처리 10"/>
            <p:cNvSpPr/>
            <p:nvPr/>
          </p:nvSpPr>
          <p:spPr>
            <a:xfrm>
              <a:off x="857223" y="3714752"/>
              <a:ext cx="3857652" cy="571504"/>
            </a:xfrm>
            <a:prstGeom prst="flowChartProces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sp>
        <p:nvSpPr>
          <p:cNvPr id="13" name="순서도: 처리 12"/>
          <p:cNvSpPr/>
          <p:nvPr/>
        </p:nvSpPr>
        <p:spPr bwMode="auto">
          <a:xfrm>
            <a:off x="642938" y="5500687"/>
            <a:ext cx="7715250" cy="121443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73138" y="2081213"/>
            <a:ext cx="35718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Investing fostering sector</a:t>
            </a:r>
            <a:endParaRPr kumimoji="0"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5813" y="3721100"/>
            <a:ext cx="414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Foreign investment banned</a:t>
            </a:r>
            <a:endParaRPr kumimoji="0"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0" name="직사각형 19"/>
          <p:cNvSpPr>
            <a:spLocks noChangeArrowheads="1"/>
          </p:cNvSpPr>
          <p:nvPr/>
        </p:nvSpPr>
        <p:spPr bwMode="auto">
          <a:xfrm>
            <a:off x="857250" y="2714625"/>
            <a:ext cx="7286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b="1" dirty="0">
                <a:ea typeface="맑은 고딕" pitchFamily="50" charset="-127"/>
              </a:rPr>
              <a:t>Manufacturing business &amp; infrastructure</a:t>
            </a:r>
            <a:endParaRPr kumimoji="0" lang="ko-KR" altLang="en-US" b="1" dirty="0">
              <a:ea typeface="맑은 고딕" pitchFamily="50" charset="-127"/>
            </a:endParaRPr>
          </a:p>
        </p:txBody>
      </p:sp>
      <p:sp>
        <p:nvSpPr>
          <p:cNvPr id="21" name="직사각형 21"/>
          <p:cNvSpPr>
            <a:spLocks noChangeArrowheads="1"/>
          </p:cNvSpPr>
          <p:nvPr/>
        </p:nvSpPr>
        <p:spPr bwMode="auto">
          <a:xfrm>
            <a:off x="857250" y="3049588"/>
            <a:ext cx="6572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/>
              <a:t>Reducing corporate tax, no tax for infrastructure materials</a:t>
            </a:r>
            <a:endParaRPr kumimoji="0" lang="ko-KR" altLang="en-US" dirty="0">
              <a:ea typeface="맑은 고딕" pitchFamily="50" charset="-127"/>
            </a:endParaRPr>
          </a:p>
        </p:txBody>
      </p:sp>
      <p:sp>
        <p:nvSpPr>
          <p:cNvPr id="22" name="직사각형 23"/>
          <p:cNvSpPr>
            <a:spLocks noChangeArrowheads="1"/>
          </p:cNvSpPr>
          <p:nvPr/>
        </p:nvSpPr>
        <p:spPr bwMode="auto">
          <a:xfrm>
            <a:off x="785813" y="4357688"/>
            <a:ext cx="69294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b="1" dirty="0">
                <a:ea typeface="맑은 고딕" pitchFamily="50" charset="-127"/>
              </a:rPr>
              <a:t>Speculation, gambling, lottery business</a:t>
            </a:r>
          </a:p>
          <a:p>
            <a:r>
              <a:rPr lang="en-US" altLang="ko-KR" sz="2000" dirty="0"/>
              <a:t>real estate business, retail business, nuclear energy sector</a:t>
            </a:r>
            <a:endParaRPr kumimoji="0" lang="en-US" altLang="ko-KR" sz="2000" b="1" dirty="0">
              <a:ea typeface="맑은 고딕" pitchFamily="50" charset="-127"/>
            </a:endParaRPr>
          </a:p>
        </p:txBody>
      </p:sp>
      <p:sp>
        <p:nvSpPr>
          <p:cNvPr id="23" name="직사각형 26"/>
          <p:cNvSpPr>
            <a:spLocks noChangeArrowheads="1"/>
          </p:cNvSpPr>
          <p:nvPr/>
        </p:nvSpPr>
        <p:spPr bwMode="auto">
          <a:xfrm>
            <a:off x="892968" y="5584030"/>
            <a:ext cx="706340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b="1" dirty="0">
                <a:ea typeface="맑은 고딕" pitchFamily="50" charset="-127"/>
              </a:rPr>
              <a:t>Indian government has restriction and control on direct foreign investment (including ban, allowance, maximum investment upper limit)</a:t>
            </a:r>
          </a:p>
          <a:p>
            <a:endParaRPr kumimoji="0" lang="en-US" altLang="ko-KR" b="1" dirty="0">
              <a:ea typeface="맑은 고딕" pitchFamily="50" charset="-127"/>
            </a:endParaRPr>
          </a:p>
          <a:p>
            <a:endParaRPr lang="en-US" altLang="ko-KR" sz="1400" b="1" dirty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945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93640" y="413792"/>
            <a:ext cx="5248200" cy="446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de-DE" sz="4000" b="1" dirty="0" err="1">
                <a:solidFill>
                  <a:schemeClr val="bg1"/>
                </a:solidFill>
              </a:rPr>
              <a:t>History</a:t>
            </a:r>
            <a:endParaRPr lang="de-DE" sz="40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 dirty="0" err="1">
                <a:solidFill>
                  <a:schemeClr val="bg1"/>
                </a:solidFill>
              </a:rPr>
              <a:t>Present</a:t>
            </a:r>
            <a:endParaRPr lang="de-DE" sz="40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 dirty="0">
                <a:solidFill>
                  <a:schemeClr val="bg1"/>
                </a:solidFill>
              </a:rPr>
              <a:t>Problems</a:t>
            </a:r>
          </a:p>
        </p:txBody>
      </p:sp>
    </p:spTree>
    <p:extLst>
      <p:ext uri="{BB962C8B-B14F-4D97-AF65-F5344CB8AC3E}">
        <p14:creationId xmlns:p14="http://schemas.microsoft.com/office/powerpoint/2010/main" val="358422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prstClr val="white"/>
                </a:solidFill>
              </a:rPr>
              <a:t>Present</a:t>
            </a:r>
            <a:endParaRPr lang="de-DE" sz="2000" b="1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1572999" y="5544234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</a:rPr>
              <a:t>5 best investment environment</a:t>
            </a:r>
          </a:p>
          <a:p>
            <a:pPr algn="ctr"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dirty="0"/>
              <a:t>Maharashtra</a:t>
            </a:r>
            <a:r>
              <a:rPr kumimoji="1" lang="en-US" altLang="ko-KR" dirty="0">
                <a:solidFill>
                  <a:prstClr val="black"/>
                </a:solidFill>
                <a:latin typeface="맑은 고딕"/>
              </a:rPr>
              <a:t>, </a:t>
            </a:r>
            <a:r>
              <a:rPr lang="en-US" altLang="ko-KR" dirty="0" err="1"/>
              <a:t>Yerranguntla</a:t>
            </a:r>
            <a:r>
              <a:rPr lang="en-US" altLang="ko-KR" dirty="0"/>
              <a:t>, </a:t>
            </a:r>
            <a:r>
              <a:rPr lang="en-US" altLang="ko-KR" dirty="0" err="1"/>
              <a:t>Chandrapur</a:t>
            </a:r>
            <a:endParaRPr lang="en-US" altLang="ko-KR" dirty="0"/>
          </a:p>
          <a:p>
            <a:pPr algn="ctr"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dirty="0">
                <a:solidFill>
                  <a:prstClr val="black"/>
                </a:solidFill>
                <a:latin typeface="맑은 고딕"/>
              </a:rPr>
              <a:t>,</a:t>
            </a:r>
            <a:r>
              <a:rPr lang="ko-KR" altLang="ko-KR" dirty="0"/>
              <a:t>Karnataka</a:t>
            </a:r>
            <a:r>
              <a:rPr kumimoji="1" lang="en-US" altLang="ko-KR" dirty="0">
                <a:solidFill>
                  <a:prstClr val="black"/>
                </a:solidFill>
                <a:latin typeface="맑은 고딕"/>
              </a:rPr>
              <a:t>, </a:t>
            </a:r>
            <a:r>
              <a:rPr lang="en-US" altLang="ko-KR" dirty="0"/>
              <a:t>Gujarat</a:t>
            </a:r>
            <a:r>
              <a:rPr kumimoji="1" lang="en-US" altLang="ko-KR" dirty="0">
                <a:solidFill>
                  <a:prstClr val="black"/>
                </a:solidFill>
                <a:latin typeface="맑은 고딕"/>
              </a:rPr>
              <a:t>, Tamil Nadu</a:t>
            </a:r>
            <a:endParaRPr kumimoji="1" lang="ko-KR" altLang="en-US" dirty="0">
              <a:solidFill>
                <a:prstClr val="black"/>
              </a:solidFill>
              <a:latin typeface="맑은 고딕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364076"/>
              </p:ext>
            </p:extLst>
          </p:nvPr>
        </p:nvGraphicFramePr>
        <p:xfrm>
          <a:off x="971600" y="1844824"/>
          <a:ext cx="72008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6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City name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Main industry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Mumbai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Finance, pharmaceutical,</a:t>
                      </a:r>
                      <a:r>
                        <a:rPr lang="en-US" altLang="ko-KR" baseline="0" dirty="0"/>
                        <a:t> chemical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effectLst/>
                        </a:rPr>
                        <a:t>Chennai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Automobile,</a:t>
                      </a:r>
                      <a:r>
                        <a:rPr lang="en-US" altLang="ko-KR" baseline="0" dirty="0"/>
                        <a:t> IT, oil chemical 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effectLst/>
                        </a:rPr>
                        <a:t>bungalow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IT,</a:t>
                      </a:r>
                      <a:r>
                        <a:rPr lang="en-US" altLang="ko-KR" baseline="0" dirty="0"/>
                        <a:t> </a:t>
                      </a:r>
                      <a:r>
                        <a:rPr lang="en-US" altLang="ko-KR" dirty="0">
                          <a:effectLst/>
                        </a:rPr>
                        <a:t>the aerospace , clothing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effectLst/>
                        </a:rPr>
                        <a:t>Hyderabad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IT,</a:t>
                      </a:r>
                      <a:r>
                        <a:rPr lang="en-US" altLang="ko-KR" baseline="0" dirty="0"/>
                        <a:t> BT, </a:t>
                      </a:r>
                      <a:r>
                        <a:rPr lang="en-US" altLang="ko-KR" baseline="0" dirty="0" err="1"/>
                        <a:t>jewelr</a:t>
                      </a:r>
                      <a:r>
                        <a:rPr lang="de-DE" altLang="ko-KR" baseline="0" dirty="0"/>
                        <a:t>y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Amedabad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Pharmaceutical,</a:t>
                      </a:r>
                      <a:r>
                        <a:rPr lang="en-US" altLang="ko-KR" baseline="0" dirty="0"/>
                        <a:t> oil chemical, textile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Kolkata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IT,</a:t>
                      </a:r>
                      <a:r>
                        <a:rPr lang="en-US" altLang="ko-KR" baseline="0" dirty="0"/>
                        <a:t> leather, textile, electronic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Ludhiana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Textile, machine tools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Gurgaon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automobile, electronic, IT(close to Delhi)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Bokaro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Steel industry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383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prstClr val="white"/>
                </a:solidFill>
              </a:rPr>
              <a:t>Present</a:t>
            </a:r>
            <a:endParaRPr lang="de-DE" sz="2000" b="1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594" y="2204864"/>
            <a:ext cx="5572125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80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93640" y="413792"/>
            <a:ext cx="5248200" cy="446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endParaRPr lang="de-DE" sz="40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 dirty="0">
                <a:solidFill>
                  <a:schemeClr val="bg1"/>
                </a:solidFill>
              </a:rPr>
              <a:t>Problems</a:t>
            </a:r>
          </a:p>
        </p:txBody>
      </p:sp>
    </p:spTree>
    <p:extLst>
      <p:ext uri="{BB962C8B-B14F-4D97-AF65-F5344CB8AC3E}">
        <p14:creationId xmlns:p14="http://schemas.microsoft.com/office/powerpoint/2010/main" val="1759847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Problems in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Present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95536" y="2852936"/>
            <a:ext cx="8496944" cy="3477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	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	Air pollution	Overpopulation 	Illiteracy		</a:t>
            </a:r>
            <a:r>
              <a:rPr lang="en-US" sz="2000" b="1" dirty="0">
                <a:solidFill>
                  <a:prstClr val="black"/>
                </a:solidFill>
              </a:rPr>
              <a:t>Corruption</a:t>
            </a:r>
          </a:p>
          <a:p>
            <a:endParaRPr lang="en-US" sz="2000" b="1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						Bureaucracy 	Bribe</a:t>
            </a:r>
          </a:p>
          <a:p>
            <a:r>
              <a:rPr lang="en-US" dirty="0">
                <a:solidFill>
                  <a:prstClr val="black"/>
                </a:solidFill>
              </a:rPr>
              <a:t>Poor girl </a:t>
            </a:r>
          </a:p>
          <a:p>
            <a:r>
              <a:rPr lang="en-US" dirty="0">
                <a:solidFill>
                  <a:prstClr val="black"/>
                </a:solidFill>
              </a:rPr>
              <a:t>child education		Inflation		Poverty</a:t>
            </a:r>
          </a:p>
          <a:p>
            <a:endParaRPr lang="en-US" dirty="0">
              <a:solidFill>
                <a:srgbClr val="F79646">
                  <a:lumMod val="60000"/>
                  <a:lumOff val="40000"/>
                  <a:alpha val="41000"/>
                </a:srgbClr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	Infrastructure				Balance of payment</a:t>
            </a:r>
          </a:p>
          <a:p>
            <a:r>
              <a:rPr lang="en-US" dirty="0">
                <a:solidFill>
                  <a:prstClr val="black"/>
                </a:solidFill>
              </a:rPr>
              <a:t>						(Decline in Investment)</a:t>
            </a:r>
          </a:p>
          <a:p>
            <a:r>
              <a:rPr lang="en-US" dirty="0">
                <a:solidFill>
                  <a:prstClr val="black"/>
                </a:solidFill>
              </a:rPr>
              <a:t>		</a:t>
            </a:r>
          </a:p>
          <a:p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sz="2000" b="1" dirty="0">
                <a:solidFill>
                  <a:prstClr val="black"/>
                </a:solidFill>
              </a:rPr>
              <a:t>Energy</a:t>
            </a:r>
            <a:r>
              <a:rPr lang="en-US" b="1" dirty="0">
                <a:solidFill>
                  <a:prstClr val="black"/>
                </a:solidFill>
              </a:rPr>
              <a:t>		</a:t>
            </a:r>
            <a:r>
              <a:rPr lang="en-US" dirty="0">
                <a:solidFill>
                  <a:prstClr val="black"/>
                </a:solidFill>
              </a:rPr>
              <a:t>High level of debts</a:t>
            </a:r>
            <a:r>
              <a:rPr lang="en-US" b="1" dirty="0">
                <a:solidFill>
                  <a:prstClr val="black"/>
                </a:solidFill>
              </a:rPr>
              <a:t>		</a:t>
            </a:r>
            <a:r>
              <a:rPr lang="en-US" dirty="0">
                <a:solidFill>
                  <a:prstClr val="black"/>
                </a:solidFill>
              </a:rPr>
              <a:t>Gender inequality	</a:t>
            </a:r>
            <a:r>
              <a:rPr lang="de-DE" dirty="0">
                <a:solidFill>
                  <a:prstClr val="black"/>
                </a:solidFill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686560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Corruption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Present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2204864"/>
            <a:ext cx="8496944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Facts: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Corruption in India is as old as the state itself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less investor confidence in the Indian state.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lead to derail India's long-term economic growth</a:t>
            </a:r>
          </a:p>
          <a:p>
            <a:r>
              <a:rPr lang="en-US" sz="2000" b="1" dirty="0">
                <a:solidFill>
                  <a:prstClr val="black"/>
                </a:solidFill>
              </a:rPr>
              <a:t>Reasons: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50 % of government money intended for welfare programs and subsidies ends up in the pockets of politicians, bureaucrats, and influential businessmen</a:t>
            </a: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de-DE" dirty="0">
                <a:solidFill>
                  <a:prstClr val="black"/>
                </a:solidFill>
              </a:rPr>
              <a:t>Massiv </a:t>
            </a:r>
            <a:r>
              <a:rPr lang="en-US" dirty="0">
                <a:solidFill>
                  <a:prstClr val="black"/>
                </a:solidFill>
              </a:rPr>
              <a:t>mega scams involving billions of dollars have reached epic,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unprecedented proportions For </a:t>
            </a:r>
            <a:r>
              <a:rPr lang="de-DE" dirty="0">
                <a:solidFill>
                  <a:prstClr val="black"/>
                </a:solidFill>
              </a:rPr>
              <a:t>e.g.: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The 2010 Commonwealth Games</a:t>
            </a:r>
            <a:r>
              <a:rPr lang="de-DE" dirty="0">
                <a:solidFill>
                  <a:prstClr val="black"/>
                </a:solidFill>
              </a:rPr>
              <a:t> scam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The "2G scam"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"Coalgate”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Costs from about $640 billion by corruption since independence (over 60 years)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$123 billion was lost in the last decade alone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30x more than New Delhi spent on social services like healthcare and education last year!!!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43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Political System- </a:t>
            </a:r>
            <a:r>
              <a:rPr lang="de-DE" dirty="0" err="1"/>
              <a:t>Corruption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1301428" y="3105458"/>
            <a:ext cx="55446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sz="2000" dirty="0"/>
              <a:t>-Democracy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2000" dirty="0"/>
              <a:t>-Freedom of  the press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2000" dirty="0"/>
              <a:t> -bureaucratic system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2000" dirty="0"/>
              <a:t>-neutrality  of the military</a:t>
            </a:r>
            <a:endParaRPr lang="en-US" altLang="ko-KR" sz="1050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4427984" y="2657624"/>
            <a:ext cx="0" cy="329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/>
        </p:nvSpPr>
        <p:spPr>
          <a:xfrm>
            <a:off x="4860031" y="3105458"/>
            <a:ext cx="35354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prstClr val="black"/>
                </a:solidFill>
              </a:rPr>
              <a:t>-Negative consequences of           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prstClr val="black"/>
                </a:solidFill>
              </a:rPr>
              <a:t>   caste  system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prstClr val="black"/>
                </a:solidFill>
              </a:rPr>
              <a:t>-Conflict between religions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2000" dirty="0">
                <a:solidFill>
                  <a:prstClr val="black"/>
                </a:solidFill>
              </a:rPr>
              <a:t>-Corruption and Inefficiency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48880"/>
            <a:ext cx="8461375" cy="41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5672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5 key problems of energy in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Present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3" name="Rechteck 2"/>
          <p:cNvSpPr/>
          <p:nvPr/>
        </p:nvSpPr>
        <p:spPr>
          <a:xfrm>
            <a:off x="179512" y="2564904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b="1" dirty="0">
                <a:solidFill>
                  <a:prstClr val="black"/>
                </a:solidFill>
              </a:rPr>
              <a:t>Coal production remains key to energy mix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India produced 557 million tonnes (metric tons) of coal in 2012-13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increase to 795 million tonnes by 2016-2017.</a:t>
            </a:r>
            <a:endParaRPr lang="en-US" dirty="0">
              <a:solidFill>
                <a:prstClr val="black"/>
              </a:solidFill>
              <a:hlinkClick r:id="rId2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coal remains an essential staple to India’s energy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pPr marL="400050" indent="-400050">
              <a:buFont typeface="+mj-lt"/>
              <a:buAutoNum type="romanUcPeriod" startAt="2"/>
            </a:pPr>
            <a:r>
              <a:rPr lang="en-US" b="1" dirty="0">
                <a:solidFill>
                  <a:prstClr val="black"/>
                </a:solidFill>
              </a:rPr>
              <a:t>4th largest consumer of oil and petroleum in the world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high dependence on imports for its petroleum needs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world´s fourth largest importer of crude oil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long time dominated by two state-owned companies (OIL &amp; ONGC) 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solidFill>
                <a:prstClr val="black"/>
              </a:solidFill>
            </a:endParaRPr>
          </a:p>
          <a:p>
            <a:pPr marL="400050" indent="-400050">
              <a:buFont typeface="+mj-lt"/>
              <a:buAutoNum type="romanUcPeriod" startAt="3"/>
            </a:pPr>
            <a:r>
              <a:rPr lang="en-US" b="1" dirty="0">
                <a:solidFill>
                  <a:prstClr val="black"/>
                </a:solidFill>
              </a:rPr>
              <a:t>Relies on imports to meet growing demand for gas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continuous fall of domestic natural gas production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various plans for pipelines with Myanmar, Iran, Pakistan, Turkmenistan and Afghanistan failed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olidFill>
                  <a:prstClr val="black"/>
                </a:solidFill>
                <a:sym typeface="Wingdings"/>
              </a:rPr>
              <a:t>s</a:t>
            </a:r>
            <a:r>
              <a:rPr lang="en-US" dirty="0">
                <a:solidFill>
                  <a:prstClr val="black"/>
                </a:solidFill>
              </a:rPr>
              <a:t>atisfying natural gas needs is one of India’s most urgent challenges</a:t>
            </a:r>
          </a:p>
        </p:txBody>
      </p:sp>
    </p:spTree>
    <p:extLst>
      <p:ext uri="{BB962C8B-B14F-4D97-AF65-F5344CB8AC3E}">
        <p14:creationId xmlns:p14="http://schemas.microsoft.com/office/powerpoint/2010/main" val="1088027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 key problems about energy in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Present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3" name="Rechteck 2"/>
          <p:cNvSpPr/>
          <p:nvPr/>
        </p:nvSpPr>
        <p:spPr>
          <a:xfrm>
            <a:off x="179512" y="2492896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 startAt="4"/>
            </a:pPr>
            <a:r>
              <a:rPr lang="en-US" b="1" dirty="0">
                <a:solidFill>
                  <a:prstClr val="black"/>
                </a:solidFill>
              </a:rPr>
              <a:t>Electricity shortages hurt industrial output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65 % use of non-renewables electricity demand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rapidly growing electricity needs   --&gt;   electricity shortages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poor infrastructure equally contributes to electricity shortfalls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that all in sum...</a:t>
            </a:r>
          </a:p>
          <a:p>
            <a:r>
              <a:rPr lang="en-US" dirty="0">
                <a:solidFill>
                  <a:prstClr val="black"/>
                </a:solidFill>
              </a:rPr>
              <a:t>      ...hinder recovery in India’s industrial sector and hurt its overall economic growth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pPr marL="400050" indent="-400050">
              <a:buFont typeface="+mj-lt"/>
              <a:buAutoNum type="romanUcPeriod" startAt="5"/>
            </a:pPr>
            <a:r>
              <a:rPr lang="en-US" b="1" dirty="0">
                <a:solidFill>
                  <a:prstClr val="black"/>
                </a:solidFill>
              </a:rPr>
              <a:t>Energy poverty and inequality spreads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77 million households still use kerosene for lighting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44 % of households in rural India have lack access to electricity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rural delivery is extremely costly &amp; difficult</a:t>
            </a:r>
          </a:p>
          <a:p>
            <a:r>
              <a:rPr lang="en-US" b="1" dirty="0">
                <a:solidFill>
                  <a:prstClr val="black"/>
                </a:solidFill>
              </a:rPr>
              <a:t>main problem:</a:t>
            </a:r>
            <a:r>
              <a:rPr lang="en-US" dirty="0">
                <a:solidFill>
                  <a:prstClr val="black"/>
                </a:solidFill>
              </a:rPr>
              <a:t> India faces exploding demand and insufficient supply</a:t>
            </a: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>
                <a:solidFill>
                  <a:prstClr val="black"/>
                </a:solidFill>
              </a:rPr>
              <a:t>solution:</a:t>
            </a:r>
            <a:r>
              <a:rPr lang="en-US" dirty="0">
                <a:solidFill>
                  <a:prstClr val="black"/>
                </a:solidFill>
              </a:rPr>
              <a:t> India need major reforms in infrastructure and efficiency;</a:t>
            </a:r>
          </a:p>
          <a:p>
            <a:r>
              <a:rPr lang="en-US" dirty="0">
                <a:solidFill>
                  <a:prstClr val="black"/>
                </a:solidFill>
              </a:rPr>
              <a:t>                 develop in solar and nuclear capabilities</a:t>
            </a:r>
          </a:p>
        </p:txBody>
      </p:sp>
    </p:spTree>
    <p:extLst>
      <p:ext uri="{BB962C8B-B14F-4D97-AF65-F5344CB8AC3E}">
        <p14:creationId xmlns:p14="http://schemas.microsoft.com/office/powerpoint/2010/main" val="3870030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Corruption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History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prstClr val="white"/>
                </a:solidFill>
              </a:rPr>
              <a:t>Present</a:t>
            </a:r>
            <a:endParaRPr lang="de-DE" sz="2000" dirty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>
                <a:solidFill>
                  <a:prstClr val="white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Stefanie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Jöchle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Boram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de-DE" dirty="0" err="1">
                <a:solidFill>
                  <a:prstClr val="black">
                    <a:tint val="75000"/>
                  </a:prstClr>
                </a:solidFill>
              </a:rPr>
              <a:t>Heo</a:t>
            </a:r>
            <a:r>
              <a:rPr lang="de-DE" dirty="0">
                <a:solidFill>
                  <a:prstClr val="black">
                    <a:tint val="75000"/>
                  </a:prstClr>
                </a:solidFill>
              </a:rPr>
              <a:t> | Rene Schröder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520" y="2420888"/>
            <a:ext cx="84969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Solutions: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Jan </a:t>
            </a:r>
            <a:r>
              <a:rPr lang="en-US" dirty="0" err="1">
                <a:solidFill>
                  <a:prstClr val="black"/>
                </a:solidFill>
              </a:rPr>
              <a:t>Lokpal</a:t>
            </a:r>
            <a:r>
              <a:rPr lang="en-US" dirty="0">
                <a:solidFill>
                  <a:prstClr val="black"/>
                </a:solidFill>
              </a:rPr>
              <a:t> Bill (which is already launched)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>
                <a:solidFill>
                  <a:prstClr val="black"/>
                </a:solidFill>
              </a:rPr>
              <a:t>an ambitious government program that will transfer cash directly to India's poor in the hopes of minimizing graft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genuine reforms, that addresses the larger pathologies underlying the rampant corruption plaguing the country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overhauling India's electoral system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curtailing the immense discretionary power of government officials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reducing bureaucracy</a:t>
            </a:r>
            <a:r>
              <a:rPr lang="de-DE" dirty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</a:rPr>
              <a:t>strengthening the rule of law </a:t>
            </a:r>
            <a:endParaRPr lang="de-DE" dirty="0">
              <a:solidFill>
                <a:prstClr val="black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93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67544" y="587727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800" b="1" dirty="0">
                <a:solidFill>
                  <a:prstClr val="white"/>
                </a:solidFill>
              </a:rPr>
              <a:t>Stefanie </a:t>
            </a:r>
            <a:r>
              <a:rPr lang="de-DE" sz="1800" b="1" dirty="0" err="1">
                <a:solidFill>
                  <a:prstClr val="white"/>
                </a:solidFill>
              </a:rPr>
              <a:t>Jöchle</a:t>
            </a:r>
            <a:r>
              <a:rPr lang="de-DE" sz="1800" b="1" dirty="0">
                <a:solidFill>
                  <a:prstClr val="white"/>
                </a:solidFill>
              </a:rPr>
              <a:t>     |     </a:t>
            </a:r>
            <a:r>
              <a:rPr lang="de-DE" sz="1800" b="1" dirty="0" err="1">
                <a:solidFill>
                  <a:prstClr val="white"/>
                </a:solidFill>
              </a:rPr>
              <a:t>Boram</a:t>
            </a:r>
            <a:r>
              <a:rPr lang="de-DE" sz="1800" b="1" dirty="0">
                <a:solidFill>
                  <a:prstClr val="white"/>
                </a:solidFill>
              </a:rPr>
              <a:t> </a:t>
            </a:r>
            <a:r>
              <a:rPr lang="de-DE" sz="1800" b="1" dirty="0" err="1">
                <a:solidFill>
                  <a:prstClr val="white"/>
                </a:solidFill>
              </a:rPr>
              <a:t>Heo</a:t>
            </a:r>
            <a:r>
              <a:rPr lang="de-DE" sz="1800" b="1" dirty="0">
                <a:solidFill>
                  <a:prstClr val="white"/>
                </a:solidFill>
              </a:rPr>
              <a:t>     |     Rene Schröder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3645024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</a:rPr>
              <a:t>THANK YOU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16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93640" y="413792"/>
            <a:ext cx="5248200" cy="446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endParaRPr lang="de-DE" sz="4000" b="1" dirty="0">
              <a:solidFill>
                <a:prstClr val="white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>
                <a:solidFill>
                  <a:prstClr val="white"/>
                </a:solidFill>
              </a:rPr>
              <a:t>History</a:t>
            </a:r>
            <a:endParaRPr lang="de-DE" sz="4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14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93640" y="413792"/>
            <a:ext cx="6278760" cy="446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endParaRPr lang="de-DE" sz="40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 dirty="0">
                <a:solidFill>
                  <a:schemeClr val="bg1"/>
                </a:solidFill>
              </a:rPr>
              <a:t>Sources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ko-KR" altLang="ko-KR" sz="1000" dirty="0">
                <a:solidFill>
                  <a:schemeClr val="bg1"/>
                </a:solidFill>
                <a:latin typeface="+mn-ea"/>
              </a:rPr>
              <a:t>http://maincc.hufs.ac.kr/~indo/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ko-KR" altLang="ko-KR" sz="1000" dirty="0">
                <a:solidFill>
                  <a:schemeClr val="bg1"/>
                </a:solidFill>
                <a:latin typeface="+mn-ea"/>
              </a:rPr>
              <a:t> </a:t>
            </a: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Indian political system</a:t>
            </a:r>
            <a:r>
              <a:rPr kumimoji="1" lang="ko-KR" altLang="ko-KR" sz="1000" dirty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http://terms.naver.com/entry.nhn?docId=956741 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 </a:t>
            </a:r>
            <a:r>
              <a:rPr kumimoji="1" lang="en-US" altLang="ko-KR" sz="1000" dirty="0" err="1">
                <a:solidFill>
                  <a:schemeClr val="bg1"/>
                </a:solidFill>
                <a:latin typeface="+mn-ea"/>
              </a:rPr>
              <a:t>indian</a:t>
            </a: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 education http://100.naver.com/100.nhn?docid=713666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 Indian culture:  http://terms.naver.com/entry.nhn?docId=956795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kilc.kita.net/bin/service/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lang="en-US" altLang="ko-KR" sz="1000" dirty="0">
                <a:solidFill>
                  <a:schemeClr val="bg1"/>
                </a:solidFill>
                <a:latin typeface="+mn-ea"/>
              </a:rPr>
              <a:t>                                                         </a:t>
            </a:r>
            <a:r>
              <a:rPr kumimoji="1" lang="en-US" altLang="ko-KR" sz="1000" dirty="0" err="1">
                <a:solidFill>
                  <a:schemeClr val="bg1"/>
                </a:solidFill>
                <a:latin typeface="+mn-ea"/>
              </a:rPr>
              <a:t>download.jsp?nIndex</a:t>
            </a: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=176024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 Indian economy trend http://terms.naver.com/entry.nhn?docId=956767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  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b="1" dirty="0">
                <a:solidFill>
                  <a:schemeClr val="bg1"/>
                </a:solidFill>
                <a:latin typeface="+mn-ea"/>
              </a:rPr>
              <a:t>Indian invest environment</a:t>
            </a:r>
          </a:p>
          <a:p>
            <a:pPr lvl="0" algn="just" eaLnBrk="0" fontAlgn="base" hangingPunct="0">
              <a:spcAft>
                <a:spcPct val="0"/>
              </a:spcAft>
            </a:pPr>
            <a:endParaRPr kumimoji="1" lang="ko-KR" altLang="en-US" sz="1000" dirty="0">
              <a:solidFill>
                <a:schemeClr val="bg1"/>
              </a:solidFill>
              <a:latin typeface="+mn-ea"/>
            </a:endParaRP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ko-KR" altLang="en-US" sz="1000" dirty="0">
                <a:solidFill>
                  <a:schemeClr val="bg1"/>
                </a:solidFill>
                <a:latin typeface="+mn-ea"/>
              </a:rPr>
              <a:t> </a:t>
            </a: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http://www.seri.org</a:t>
            </a:r>
          </a:p>
          <a:p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 </a:t>
            </a:r>
            <a:endParaRPr lang="en-US" altLang="ko-KR" sz="10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000" dirty="0">
                <a:solidFill>
                  <a:schemeClr val="bg1"/>
                </a:solidFill>
                <a:latin typeface="+mn-ea"/>
              </a:rPr>
              <a:t> http://www.ois.go.kr/portal/page?_pageid=93,674897&amp;_dad=portal&amp;_schema=PORTAL&amp;page=main</a:t>
            </a:r>
            <a:endParaRPr kumimoji="1" lang="en-US" altLang="ko-KR" sz="1000" dirty="0">
              <a:solidFill>
                <a:schemeClr val="bg1"/>
              </a:solidFill>
              <a:latin typeface="+mn-ea"/>
            </a:endParaRP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 http://www.kmobile.co.kr/k_mnews/news/news_view.asp?tableid=IT&amp;idx=391305</a:t>
            </a: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1000" dirty="0">
                <a:solidFill>
                  <a:schemeClr val="bg1"/>
                </a:solidFill>
                <a:latin typeface="+mn-ea"/>
              </a:rPr>
              <a:t>http://www.hankyung.com/news/app/newsview.php?aid=2012050810901</a:t>
            </a:r>
          </a:p>
          <a:p>
            <a:pPr lvl="0" algn="just" eaLnBrk="0" fontAlgn="base" hangingPunct="0">
              <a:spcAft>
                <a:spcPct val="0"/>
              </a:spcAft>
            </a:pPr>
            <a:endParaRPr kumimoji="1" lang="en-US" altLang="ko-KR" sz="4000" dirty="0">
              <a:solidFill>
                <a:schemeClr val="bg1"/>
              </a:solidFill>
              <a:latin typeface="+mn-ea"/>
            </a:endParaRPr>
          </a:p>
          <a:p>
            <a:pPr lvl="0" algn="just" eaLnBrk="0" fontAlgn="base" hangingPunct="0">
              <a:spcAft>
                <a:spcPct val="0"/>
              </a:spcAft>
            </a:pPr>
            <a:r>
              <a:rPr kumimoji="1" lang="en-US" altLang="ko-KR" sz="4000" dirty="0">
                <a:solidFill>
                  <a:schemeClr val="bg1"/>
                </a:solidFill>
                <a:latin typeface="+mn-ea"/>
              </a:rPr>
              <a:t>  </a:t>
            </a:r>
          </a:p>
          <a:p>
            <a:pPr>
              <a:lnSpc>
                <a:spcPct val="200000"/>
              </a:lnSpc>
            </a:pPr>
            <a:endParaRPr lang="de-DE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6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The Early </a:t>
            </a:r>
            <a:r>
              <a:rPr lang="de-DE" dirty="0" err="1"/>
              <a:t>Past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Middle</a:t>
            </a:r>
            <a:r>
              <a:rPr lang="de-DE" dirty="0"/>
              <a:t> Age</a:t>
            </a:r>
          </a:p>
        </p:txBody>
      </p:sp>
      <p:sp>
        <p:nvSpPr>
          <p:cNvPr id="4" name="Richtungspfeil 3"/>
          <p:cNvSpPr/>
          <p:nvPr/>
        </p:nvSpPr>
        <p:spPr>
          <a:xfrm>
            <a:off x="251520" y="3356992"/>
            <a:ext cx="8640960" cy="576064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95536" y="3460358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200 000 BC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140790" y="347133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3000 BC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20967" y="347133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1000 BC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407184" y="3471339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600 BC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4264283"/>
            <a:ext cx="1584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First </a:t>
            </a:r>
            <a:r>
              <a:rPr lang="de-DE" dirty="0" err="1"/>
              <a:t>hints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settlement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830255" y="4264283"/>
            <a:ext cx="157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Indus Valley Culture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50539" y="4257011"/>
            <a:ext cx="1494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Caste</a:t>
            </a:r>
            <a:r>
              <a:rPr lang="de-DE" dirty="0"/>
              <a:t> System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292080" y="4264282"/>
            <a:ext cx="1386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Buddhism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</a:p>
          <a:p>
            <a:pPr algn="ctr"/>
            <a:r>
              <a:rPr lang="de-DE" dirty="0" err="1"/>
              <a:t>Hinduism</a:t>
            </a:r>
            <a:r>
              <a:rPr lang="de-DE" dirty="0"/>
              <a:t> </a:t>
            </a:r>
            <a:r>
              <a:rPr lang="de-DE" dirty="0" err="1"/>
              <a:t>spread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History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Present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793579" y="3460358"/>
            <a:ext cx="1899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1000 AC – 16th </a:t>
            </a:r>
            <a:r>
              <a:rPr lang="de-DE" dirty="0" err="1"/>
              <a:t>ct</a:t>
            </a:r>
            <a:r>
              <a:rPr lang="de-DE" dirty="0"/>
              <a:t>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893193" y="4264283"/>
            <a:ext cx="1800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Islamic</a:t>
            </a:r>
            <a:r>
              <a:rPr lang="de-DE" dirty="0"/>
              <a:t> </a:t>
            </a:r>
          </a:p>
          <a:p>
            <a:pPr algn="ctr"/>
            <a:r>
              <a:rPr lang="de-DE" dirty="0" err="1"/>
              <a:t>conquest</a:t>
            </a:r>
            <a:endParaRPr lang="de-DE" dirty="0"/>
          </a:p>
          <a:p>
            <a:pPr algn="ctr"/>
            <a:endParaRPr lang="de-DE" dirty="0"/>
          </a:p>
          <a:p>
            <a:r>
              <a:rPr lang="de-DE" dirty="0">
                <a:sym typeface="Wingdings" pitchFamily="2" charset="2"/>
              </a:rPr>
              <a:t> Mogul </a:t>
            </a:r>
            <a:r>
              <a:rPr lang="de-DE" dirty="0" err="1">
                <a:sym typeface="Wingdings" pitchFamily="2" charset="2"/>
              </a:rPr>
              <a:t>times</a:t>
            </a:r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>
                <a:sym typeface="Wingdings" pitchFamily="2" charset="2"/>
              </a:rPr>
              <a:t>Taj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Mahal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373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 err="1"/>
              <a:t>Colonization</a:t>
            </a:r>
            <a:r>
              <a:rPr lang="de-DE" dirty="0"/>
              <a:t> &amp; Independence </a:t>
            </a:r>
          </a:p>
        </p:txBody>
      </p:sp>
      <p:sp>
        <p:nvSpPr>
          <p:cNvPr id="4" name="Richtungspfeil 3"/>
          <p:cNvSpPr/>
          <p:nvPr/>
        </p:nvSpPr>
        <p:spPr>
          <a:xfrm>
            <a:off x="251520" y="3356992"/>
            <a:ext cx="8640960" cy="576064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39551" y="346035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1498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771800" y="347133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1600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788024" y="347133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1756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3471339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1857/58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411760" y="4310448"/>
            <a:ext cx="1575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British East </a:t>
            </a:r>
            <a:r>
              <a:rPr lang="de-DE" dirty="0" err="1"/>
              <a:t>India</a:t>
            </a:r>
            <a:r>
              <a:rPr lang="de-DE" dirty="0"/>
              <a:t> Company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581000" y="4264283"/>
            <a:ext cx="1575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Crown</a:t>
            </a:r>
            <a:r>
              <a:rPr lang="de-DE" dirty="0"/>
              <a:t> </a:t>
            </a:r>
            <a:r>
              <a:rPr lang="de-DE" dirty="0" err="1"/>
              <a:t>Colony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pPr algn="ctr"/>
            <a:r>
              <a:rPr lang="de-DE" dirty="0"/>
              <a:t>Great </a:t>
            </a:r>
            <a:r>
              <a:rPr lang="de-DE" dirty="0" err="1"/>
              <a:t>Britain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6804248" y="426428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Fight </a:t>
            </a:r>
            <a:r>
              <a:rPr lang="de-DE" dirty="0" err="1"/>
              <a:t>for</a:t>
            </a:r>
            <a:r>
              <a:rPr lang="de-DE" dirty="0"/>
              <a:t> Independence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4706" y="4358051"/>
            <a:ext cx="1575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Arrival </a:t>
            </a:r>
            <a:r>
              <a:rPr lang="de-DE" dirty="0" err="1"/>
              <a:t>of</a:t>
            </a:r>
            <a:r>
              <a:rPr lang="de-DE" dirty="0"/>
              <a:t> Vasco </a:t>
            </a:r>
          </a:p>
          <a:p>
            <a:pPr algn="ctr"/>
            <a:r>
              <a:rPr lang="de-DE" dirty="0"/>
              <a:t>da Gama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History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Present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pic>
        <p:nvPicPr>
          <p:cNvPr id="4098" name="Picture 2" descr="http://www.goettinger-tageblatt.de/var/storage/images/gt-et/nachrichten/kultur/regionale-kultur/die-wichtigsten-schriften-mahatma-gandhis/10782213-1-ger-DE/Die-wichtigsten-Schriften-Mahatma-Gandhis_ArtikelQu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8" y="4956779"/>
            <a:ext cx="2130701" cy="148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pload.wikimedia.org/wikipedia/commons/thumb/2/23/Coat_of_arms_of_the_East_India_Company.svg/1604px-Coat_of_arms_of_the_East_India_Company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923423"/>
            <a:ext cx="1599082" cy="148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951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Problems after Independence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History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Present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27583" y="2636912"/>
            <a:ext cx="75679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1947:	Independence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India</a:t>
            </a:r>
            <a:endParaRPr lang="de-DE" sz="2000" b="1" dirty="0"/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India</a:t>
            </a:r>
            <a:r>
              <a:rPr lang="de-DE" dirty="0"/>
              <a:t> was </a:t>
            </a:r>
            <a:r>
              <a:rPr lang="de-DE" dirty="0" err="1"/>
              <a:t>split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different </a:t>
            </a:r>
            <a:r>
              <a:rPr lang="de-DE" dirty="0" err="1"/>
              <a:t>parts</a:t>
            </a:r>
            <a:r>
              <a:rPr lang="de-DE" dirty="0"/>
              <a:t>:</a:t>
            </a:r>
          </a:p>
          <a:p>
            <a:pPr marL="742950" lvl="1" indent="-285750">
              <a:buFontTx/>
              <a:buChar char="-"/>
            </a:pPr>
            <a:r>
              <a:rPr lang="de-DE" dirty="0" err="1"/>
              <a:t>India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/>
              <a:t>Pakistan</a:t>
            </a:r>
          </a:p>
          <a:p>
            <a:pPr marL="742950" lvl="1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Leads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biggest</a:t>
            </a:r>
            <a:r>
              <a:rPr lang="de-DE" dirty="0"/>
              <a:t> </a:t>
            </a:r>
            <a:r>
              <a:rPr lang="de-DE" dirty="0" err="1"/>
              <a:t>escape</a:t>
            </a:r>
            <a:r>
              <a:rPr lang="de-DE" dirty="0"/>
              <a:t>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banishment</a:t>
            </a:r>
            <a:r>
              <a:rPr lang="de-DE" dirty="0"/>
              <a:t> </a:t>
            </a:r>
            <a:r>
              <a:rPr lang="de-DE" dirty="0" err="1"/>
              <a:t>movements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/>
              <a:t>10 </a:t>
            </a:r>
            <a:r>
              <a:rPr lang="de-DE" dirty="0" err="1"/>
              <a:t>mio</a:t>
            </a:r>
            <a:r>
              <a:rPr lang="de-DE" dirty="0"/>
              <a:t> Hindus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Sikhs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Pakistan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India</a:t>
            </a:r>
            <a:endParaRPr lang="de-DE" dirty="0"/>
          </a:p>
          <a:p>
            <a:pPr marL="742950" lvl="1" indent="-285750">
              <a:buFontTx/>
              <a:buChar char="-"/>
            </a:pPr>
            <a:r>
              <a:rPr lang="de-DE" dirty="0"/>
              <a:t>7 </a:t>
            </a:r>
            <a:r>
              <a:rPr lang="de-DE" dirty="0" err="1"/>
              <a:t>mio</a:t>
            </a:r>
            <a:r>
              <a:rPr lang="de-DE" dirty="0"/>
              <a:t> Muslims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India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Pakistan</a:t>
            </a:r>
          </a:p>
          <a:p>
            <a:pPr marL="742950" lvl="1" indent="-285750">
              <a:buFontTx/>
              <a:buChar char="-"/>
            </a:pPr>
            <a:r>
              <a:rPr lang="de-DE" dirty="0"/>
              <a:t>750,000 – 1 </a:t>
            </a:r>
            <a:r>
              <a:rPr lang="de-DE" dirty="0" err="1"/>
              <a:t>mio</a:t>
            </a:r>
            <a:r>
              <a:rPr lang="de-DE" dirty="0"/>
              <a:t> </a:t>
            </a:r>
            <a:r>
              <a:rPr lang="de-DE" dirty="0" err="1"/>
              <a:t>died</a:t>
            </a:r>
            <a:endParaRPr lang="de-DE" dirty="0"/>
          </a:p>
          <a:p>
            <a:pPr marL="742950" lvl="1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Basis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conflicts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736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ttp://auggiedaddy.files.wordpress.com/2013/11/taj-mahal-in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67544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893640" y="413792"/>
            <a:ext cx="5248200" cy="4464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endParaRPr lang="de-DE" sz="4000" b="1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de-DE" sz="4000" b="1" dirty="0">
                <a:solidFill>
                  <a:schemeClr val="bg1"/>
                </a:solidFill>
              </a:rPr>
              <a:t>Present</a:t>
            </a:r>
          </a:p>
        </p:txBody>
      </p:sp>
    </p:spTree>
    <p:extLst>
      <p:ext uri="{BB962C8B-B14F-4D97-AF65-F5344CB8AC3E}">
        <p14:creationId xmlns:p14="http://schemas.microsoft.com/office/powerpoint/2010/main" val="3818226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</a:t>
            </a:r>
            <a:r>
              <a:rPr lang="de-DE" dirty="0"/>
              <a:t> India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463393"/>
              </p:ext>
            </p:extLst>
          </p:nvPr>
        </p:nvGraphicFramePr>
        <p:xfrm>
          <a:off x="4139951" y="2492896"/>
          <a:ext cx="4957375" cy="388843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2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6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Location</a:t>
                      </a:r>
                      <a:endParaRPr lang="ko-KR" altLang="en-US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South Asia</a:t>
                      </a:r>
                      <a:endParaRPr lang="en-US" altLang="ko-KR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2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Gross area</a:t>
                      </a:r>
                    </a:p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effectLst/>
                        </a:rPr>
                        <a:t>Population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3287590km₂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1,324  Billion (July 2016 </a:t>
                      </a:r>
                      <a:r>
                        <a:rPr lang="en-US" altLang="ko-KR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altLang="ko-K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4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Capital</a:t>
                      </a:r>
                      <a:r>
                        <a:rPr lang="en-US" altLang="ko-KR" sz="1200" b="1" baseline="0" dirty="0">
                          <a:effectLst/>
                        </a:rPr>
                        <a:t> City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New</a:t>
                      </a:r>
                      <a:r>
                        <a:rPr lang="en-US" altLang="ko-KR" sz="1200" b="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ko-KR" sz="1200" b="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Dehli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2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population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Aria</a:t>
                      </a:r>
                      <a:r>
                        <a:rPr lang="en-US" altLang="ko-KR" sz="1200" baseline="0" dirty="0">
                          <a:effectLst/>
                        </a:rPr>
                        <a:t> tribe</a:t>
                      </a:r>
                      <a:r>
                        <a:rPr lang="en-US" altLang="ko-KR" sz="1200" dirty="0">
                          <a:effectLst/>
                        </a:rPr>
                        <a:t>72%)</a:t>
                      </a:r>
                    </a:p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Dravidian</a:t>
                      </a:r>
                      <a:r>
                        <a:rPr lang="en-US" altLang="ko-KR" sz="1200" baseline="0" dirty="0">
                          <a:effectLst/>
                        </a:rPr>
                        <a:t> tribe</a:t>
                      </a:r>
                      <a:r>
                        <a:rPr lang="en-US" altLang="ko-KR" sz="1200" dirty="0">
                          <a:effectLst/>
                        </a:rPr>
                        <a:t>(25%)</a:t>
                      </a:r>
                    </a:p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Mongol</a:t>
                      </a:r>
                      <a:r>
                        <a:rPr lang="en-US" altLang="ko-KR" sz="1200" baseline="0" dirty="0">
                          <a:effectLst/>
                        </a:rPr>
                        <a:t> &amp; </a:t>
                      </a:r>
                      <a:r>
                        <a:rPr lang="en-US" altLang="ko-KR" sz="1200" dirty="0">
                          <a:effectLst/>
                        </a:rPr>
                        <a:t>(3%)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7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Language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Hindi(40%)</a:t>
                      </a:r>
                      <a:r>
                        <a:rPr lang="ko-KR" altLang="en-US" sz="1200" baseline="0" dirty="0">
                          <a:effectLst/>
                        </a:rPr>
                        <a:t> </a:t>
                      </a:r>
                      <a:r>
                        <a:rPr lang="en-US" altLang="ko-KR" sz="1200" baseline="0" dirty="0">
                          <a:effectLst/>
                        </a:rPr>
                        <a:t>+ 14 common languages</a:t>
                      </a:r>
                      <a:endParaRPr lang="en-US" altLang="ko-KR" sz="1200" dirty="0">
                        <a:effectLst/>
                      </a:endParaRPr>
                    </a:p>
                    <a:p>
                      <a:pPr latinLnBrk="1"/>
                      <a:r>
                        <a:rPr lang="en-US" altLang="ko-KR" sz="1200" b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English</a:t>
                      </a:r>
                      <a:r>
                        <a:rPr lang="en-US" altLang="ko-KR" sz="1200" b="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(common language)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30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Religion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Hindus (80.5%), </a:t>
                      </a:r>
                    </a:p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Islam (13.4%)</a:t>
                      </a:r>
                    </a:p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Christianity(2.3%)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4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effectLst/>
                        </a:rPr>
                        <a:t>Establishment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effectLst/>
                        </a:rPr>
                        <a:t>15.08.1947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84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effectLst/>
                        </a:rPr>
                        <a:t>Political</a:t>
                      </a:r>
                      <a:r>
                        <a:rPr lang="en-US" altLang="ko-KR" sz="1200" b="1" baseline="0" dirty="0">
                          <a:solidFill>
                            <a:schemeClr val="tx1"/>
                          </a:solidFill>
                          <a:effectLst/>
                        </a:rPr>
                        <a:t> system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Federal</a:t>
                      </a: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republic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39" marR="91439" marT="45728" marB="4572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406794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27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de-DE" dirty="0"/>
              <a:t>Social aspects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693679" y="51318"/>
            <a:ext cx="1403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err="1">
                <a:solidFill>
                  <a:schemeClr val="bg1"/>
                </a:solidFill>
              </a:rPr>
              <a:t>History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b="1" dirty="0" err="1">
                <a:solidFill>
                  <a:schemeClr val="bg1"/>
                </a:solidFill>
              </a:rPr>
              <a:t>Present</a:t>
            </a:r>
            <a:endParaRPr lang="de-DE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solidFill>
                  <a:schemeClr val="bg1"/>
                </a:solidFill>
              </a:rPr>
              <a:t>Problems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059832" y="6356350"/>
            <a:ext cx="3096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Stefanie </a:t>
            </a:r>
            <a:r>
              <a:rPr lang="de-DE" dirty="0" err="1"/>
              <a:t>Jöchle</a:t>
            </a:r>
            <a:r>
              <a:rPr lang="de-DE" dirty="0"/>
              <a:t> | </a:t>
            </a:r>
            <a:r>
              <a:rPr lang="de-DE" dirty="0" err="1"/>
              <a:t>Boram</a:t>
            </a:r>
            <a:r>
              <a:rPr lang="de-DE" dirty="0"/>
              <a:t> </a:t>
            </a:r>
            <a:r>
              <a:rPr lang="de-DE" dirty="0" err="1"/>
              <a:t>Heo</a:t>
            </a:r>
            <a:r>
              <a:rPr lang="de-DE" dirty="0"/>
              <a:t> | Rene Schröder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5096540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/>
              <a:t>Demographic problems</a:t>
            </a:r>
          </a:p>
          <a:p>
            <a:pPr algn="ctr"/>
            <a:r>
              <a:rPr lang="en-US" altLang="ko-KR" sz="2000" dirty="0"/>
              <a:t>(</a:t>
            </a:r>
            <a:r>
              <a:rPr lang="en-US" altLang="ko-KR" sz="2000" dirty="0">
                <a:solidFill>
                  <a:schemeClr val="dk1"/>
                </a:solidFill>
              </a:rPr>
              <a:t>1,236,344,63)</a:t>
            </a:r>
            <a:br>
              <a:rPr lang="en-US" altLang="ko-KR" sz="2000" dirty="0"/>
            </a:br>
            <a:r>
              <a:rPr lang="en-US" altLang="ko-KR" sz="2000" dirty="0"/>
              <a:t>different races</a:t>
            </a:r>
          </a:p>
          <a:p>
            <a:r>
              <a:rPr lang="en-US" altLang="ko-KR" sz="2000" dirty="0"/>
              <a:t>   Different languages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396044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40000"/>
            <a:ext cx="3672408" cy="242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915396" y="5069220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2000" b="1" dirty="0"/>
              <a:t>Caste system</a:t>
            </a:r>
          </a:p>
          <a:p>
            <a:pPr algn="ctr"/>
            <a:r>
              <a:rPr lang="en-US" altLang="ko-KR" sz="2000" b="1" dirty="0"/>
              <a:t>Vicious circulation</a:t>
            </a:r>
          </a:p>
          <a:p>
            <a:pPr algn="ctr"/>
            <a:r>
              <a:rPr lang="en-US" altLang="ko-KR" sz="2000" dirty="0"/>
              <a:t>Education of India </a:t>
            </a:r>
          </a:p>
          <a:p>
            <a:pPr algn="ctr"/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5897511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1812</Words>
  <Application>Microsoft Office PowerPoint</Application>
  <PresentationFormat>Bildschirmpräsentation (4:3)</PresentationFormat>
  <Paragraphs>456</Paragraphs>
  <Slides>30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6" baseType="lpstr">
      <vt:lpstr>맑은 고딕</vt:lpstr>
      <vt:lpstr>Arial</vt:lpstr>
      <vt:lpstr>Calibri</vt:lpstr>
      <vt:lpstr>Wingdings</vt:lpstr>
      <vt:lpstr>Larissa</vt:lpstr>
      <vt:lpstr>워크시트</vt:lpstr>
      <vt:lpstr>PowerPoint-Präsentation</vt:lpstr>
      <vt:lpstr>PowerPoint-Präsentation</vt:lpstr>
      <vt:lpstr>PowerPoint-Präsentation</vt:lpstr>
      <vt:lpstr>The Early Past and Middle Age</vt:lpstr>
      <vt:lpstr>Colonization &amp; Independence </vt:lpstr>
      <vt:lpstr>Problems after Independence</vt:lpstr>
      <vt:lpstr>PowerPoint-Präsentation</vt:lpstr>
      <vt:lpstr>Summary of present India</vt:lpstr>
      <vt:lpstr>Social aspects</vt:lpstr>
      <vt:lpstr>Economic development</vt:lpstr>
      <vt:lpstr>PowerPoint-Präsentation</vt:lpstr>
      <vt:lpstr>Trade increase</vt:lpstr>
      <vt:lpstr>Infrastructure Reformation</vt:lpstr>
      <vt:lpstr>Indian economic growth</vt:lpstr>
      <vt:lpstr>Young India</vt:lpstr>
      <vt:lpstr>Industrialized India</vt:lpstr>
      <vt:lpstr>Positive future prediction</vt:lpstr>
      <vt:lpstr>SWOT Analysis</vt:lpstr>
      <vt:lpstr>PowerPoint-Präsentation</vt:lpstr>
      <vt:lpstr>PowerPoint-Präsentation</vt:lpstr>
      <vt:lpstr>PowerPoint-Präsentation</vt:lpstr>
      <vt:lpstr>PowerPoint-Präsentation</vt:lpstr>
      <vt:lpstr>Problems in India</vt:lpstr>
      <vt:lpstr>Corruption</vt:lpstr>
      <vt:lpstr>Political System- Corruption</vt:lpstr>
      <vt:lpstr>5 key problems of energy in India</vt:lpstr>
      <vt:lpstr>5 key problems about energy in India</vt:lpstr>
      <vt:lpstr>Corruption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Steffi</dc:creator>
  <cp:lastModifiedBy>Ivan Botskor</cp:lastModifiedBy>
  <cp:revision>56</cp:revision>
  <dcterms:created xsi:type="dcterms:W3CDTF">2014-06-24T14:37:46Z</dcterms:created>
  <dcterms:modified xsi:type="dcterms:W3CDTF">2017-11-15T18:35:48Z</dcterms:modified>
</cp:coreProperties>
</file>