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72" r:id="rId2"/>
    <p:sldId id="256" r:id="rId3"/>
    <p:sldId id="261" r:id="rId4"/>
    <p:sldId id="258" r:id="rId5"/>
    <p:sldId id="259" r:id="rId6"/>
    <p:sldId id="262" r:id="rId7"/>
    <p:sldId id="267" r:id="rId8"/>
    <p:sldId id="263" r:id="rId9"/>
    <p:sldId id="264" r:id="rId10"/>
    <p:sldId id="265" r:id="rId11"/>
    <p:sldId id="268" r:id="rId12"/>
    <p:sldId id="269" r:id="rId13"/>
    <p:sldId id="271" r:id="rId14"/>
    <p:sldId id="270" r:id="rId15"/>
    <p:sldId id="273" r:id="rId16"/>
  </p:sldIdLst>
  <p:sldSz cx="9144000" cy="6858000" type="screen4x3"/>
  <p:notesSz cx="6858000" cy="9144000"/>
  <p:custDataLst>
    <p:tags r:id="rId1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362" autoAdjust="0"/>
    <p:restoredTop sz="94660"/>
  </p:normalViewPr>
  <p:slideViewPr>
    <p:cSldViewPr>
      <p:cViewPr varScale="1">
        <p:scale>
          <a:sx n="90" d="100"/>
          <a:sy n="90" d="100"/>
        </p:scale>
        <p:origin x="960" y="120"/>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16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7EC344-05F4-4D1C-9431-64B3E4BA921E}" type="datetimeFigureOut">
              <a:rPr lang="de-DE" smtClean="0"/>
              <a:pPr/>
              <a:t>03.05.2016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E413C1-C1BF-4E52-BFA5-B70BA6B9BDAE}" type="slidenum">
              <a:rPr lang="de-DE" smtClean="0"/>
              <a:pPr/>
              <a:t>‹Nr.›</a:t>
            </a:fld>
            <a:endParaRPr lang="de-DE"/>
          </a:p>
        </p:txBody>
      </p:sp>
    </p:spTree>
    <p:extLst>
      <p:ext uri="{BB962C8B-B14F-4D97-AF65-F5344CB8AC3E}">
        <p14:creationId xmlns:p14="http://schemas.microsoft.com/office/powerpoint/2010/main" val="2904365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C82D78A5-3F89-46C7-9E9A-75800DDBD86D}" type="datetimeFigureOut">
              <a:rPr lang="de-DE" smtClean="0"/>
              <a:pPr/>
              <a:t>03.05.2016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89A7E91-BFAC-45A0-8A7D-E375450061C2}"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D78A5-3F89-46C7-9E9A-75800DDBD86D}" type="datetimeFigureOut">
              <a:rPr lang="de-DE" smtClean="0"/>
              <a:pPr/>
              <a:t>03.05.2016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9A7E91-BFAC-45A0-8A7D-E375450061C2}"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Inflati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www.doingbusiness.org/Rankings?sortcolumn=13&amp;sortorder=asc&amp;regionID=0&amp;incomeID=0&amp;tercile=&amp;ajax=1" TargetMode="External"/><Relationship Id="rId13" Type="http://schemas.openxmlformats.org/officeDocument/2006/relationships/hyperlink" Target="http://www.doingbusiness.org/Rankings?sortcolumn=18&amp;sortorder=asc&amp;regionID=0&amp;incomeID=0&amp;tercile=&amp;ajax=1" TargetMode="External"/><Relationship Id="rId18" Type="http://schemas.openxmlformats.org/officeDocument/2006/relationships/hyperlink" Target="http://www.doingbusiness.org/data/exploreeconomies/south-africa/" TargetMode="External"/><Relationship Id="rId3" Type="http://schemas.openxmlformats.org/officeDocument/2006/relationships/hyperlink" Target="http://www.doingbusiness.org/Rankings?sortcolumn=2&amp;sortorder=desc&amp;regionID=0&amp;incomeID=0&amp;tercile=&amp;ajax=1" TargetMode="External"/><Relationship Id="rId21" Type="http://schemas.openxmlformats.org/officeDocument/2006/relationships/hyperlink" Target="http://www.doingbusiness.org/Rankings/china/" TargetMode="External"/><Relationship Id="rId7" Type="http://schemas.openxmlformats.org/officeDocument/2006/relationships/hyperlink" Target="http://www.doingbusiness.org/Rankings?sortcolumn=12&amp;sortorder=asc&amp;regionID=0&amp;incomeID=0&amp;tercile=&amp;ajax=1" TargetMode="External"/><Relationship Id="rId12" Type="http://schemas.openxmlformats.org/officeDocument/2006/relationships/hyperlink" Target="http://www.doingbusiness.org/Rankings?sortcolumn=17&amp;sortorder=asc&amp;regionID=0&amp;incomeID=0&amp;tercile=&amp;ajax=1" TargetMode="External"/><Relationship Id="rId17" Type="http://schemas.openxmlformats.org/officeDocument/2006/relationships/hyperlink" Target="http://www.doingbusiness.org/data/exploreeconomies/china/" TargetMode="External"/><Relationship Id="rId2" Type="http://schemas.openxmlformats.org/officeDocument/2006/relationships/hyperlink" Target="http://www.doingbusiness.org/Rankings?sortcolumn=1&amp;sortorder=asc&amp;regionID=0&amp;incomeID=0&amp;tercile=&amp;ajax=1" TargetMode="External"/><Relationship Id="rId16" Type="http://schemas.openxmlformats.org/officeDocument/2006/relationships/hyperlink" Target="http://www.doingbusiness.org/data/exploreeconomies/india/" TargetMode="External"/><Relationship Id="rId20"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www.doingbusiness.org/Rankings?sortcolumn=11&amp;sortorder=asc&amp;regionID=0&amp;incomeID=0&amp;tercile=&amp;ajax=1" TargetMode="External"/><Relationship Id="rId11" Type="http://schemas.openxmlformats.org/officeDocument/2006/relationships/hyperlink" Target="http://www.doingbusiness.org/Rankings?sortcolumn=16&amp;sortorder=asc&amp;regionID=0&amp;incomeID=0&amp;tercile=&amp;ajax=1" TargetMode="External"/><Relationship Id="rId24" Type="http://schemas.openxmlformats.org/officeDocument/2006/relationships/hyperlink" Target="http://www.doingbusiness.org/Rankings/russia/" TargetMode="External"/><Relationship Id="rId5" Type="http://schemas.openxmlformats.org/officeDocument/2006/relationships/hyperlink" Target="http://www.doingbusiness.org/Rankings?sortcolumn=10&amp;sortorder=asc&amp;regionID=0&amp;incomeID=0&amp;tercile=&amp;ajax=1" TargetMode="External"/><Relationship Id="rId15" Type="http://schemas.openxmlformats.org/officeDocument/2006/relationships/hyperlink" Target="http://www.doingbusiness.org/data/exploreeconomies/russia/" TargetMode="External"/><Relationship Id="rId23" Type="http://schemas.openxmlformats.org/officeDocument/2006/relationships/image" Target="../media/image5.png"/><Relationship Id="rId10" Type="http://schemas.openxmlformats.org/officeDocument/2006/relationships/hyperlink" Target="http://www.doingbusiness.org/Rankings?sortcolumn=15&amp;sortorder=asc&amp;regionID=0&amp;incomeID=0&amp;tercile=&amp;ajax=1" TargetMode="External"/><Relationship Id="rId19" Type="http://schemas.openxmlformats.org/officeDocument/2006/relationships/hyperlink" Target="http://www.doingbusiness.org/Rankings/south-africa/" TargetMode="External"/><Relationship Id="rId4" Type="http://schemas.openxmlformats.org/officeDocument/2006/relationships/hyperlink" Target="http://www.doingbusiness.org/Rankings?sortcolumn=9&amp;sortorder=asc&amp;regionID=0&amp;incomeID=0&amp;tercile=&amp;ajax=1" TargetMode="External"/><Relationship Id="rId9" Type="http://schemas.openxmlformats.org/officeDocument/2006/relationships/hyperlink" Target="http://www.doingbusiness.org/Rankings?sortcolumn=14&amp;sortorder=asc&amp;regionID=0&amp;incomeID=0&amp;tercile=&amp;ajax=1" TargetMode="External"/><Relationship Id="rId14" Type="http://schemas.openxmlformats.org/officeDocument/2006/relationships/hyperlink" Target="http://www.doingbusiness.org/data/exploreeconomies/brazil/" TargetMode="External"/><Relationship Id="rId22" Type="http://schemas.openxmlformats.org/officeDocument/2006/relationships/hyperlink" Target="http://www.doingbusiness.org/Rankings/indi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158" y="285728"/>
            <a:ext cx="8215370" cy="1785950"/>
          </a:xfrm>
        </p:spPr>
        <p:txBody>
          <a:bodyPr>
            <a:normAutofit fontScale="90000"/>
          </a:bodyPr>
          <a:lstStyle/>
          <a:p>
            <a:r>
              <a:rPr lang="de-DE" dirty="0"/>
              <a:t>In a </a:t>
            </a:r>
            <a:r>
              <a:rPr lang="de-DE" dirty="0" err="1"/>
              <a:t>developing</a:t>
            </a:r>
            <a:r>
              <a:rPr lang="de-DE" dirty="0"/>
              <a:t> </a:t>
            </a:r>
            <a:r>
              <a:rPr lang="de-DE" dirty="0" err="1"/>
              <a:t>country</a:t>
            </a:r>
            <a:r>
              <a:rPr lang="de-DE" dirty="0"/>
              <a:t>, </a:t>
            </a:r>
            <a:br>
              <a:rPr lang="de-DE" dirty="0"/>
            </a:br>
            <a:r>
              <a:rPr lang="de-DE" dirty="0" err="1"/>
              <a:t>which</a:t>
            </a:r>
            <a:r>
              <a:rPr lang="de-DE" dirty="0"/>
              <a:t> </a:t>
            </a:r>
            <a:r>
              <a:rPr lang="de-DE" dirty="0" err="1"/>
              <a:t>wants</a:t>
            </a:r>
            <a:r>
              <a:rPr lang="de-DE" dirty="0"/>
              <a:t> </a:t>
            </a:r>
            <a:r>
              <a:rPr lang="de-DE" dirty="0" err="1"/>
              <a:t>to</a:t>
            </a:r>
            <a:r>
              <a:rPr lang="de-DE" dirty="0"/>
              <a:t> </a:t>
            </a:r>
            <a:r>
              <a:rPr lang="de-DE" dirty="0" err="1"/>
              <a:t>industrialize</a:t>
            </a:r>
            <a:r>
              <a:rPr lang="de-DE" dirty="0"/>
              <a:t>, </a:t>
            </a:r>
            <a:br>
              <a:rPr lang="de-DE" dirty="0"/>
            </a:br>
            <a:r>
              <a:rPr lang="de-DE" dirty="0" err="1"/>
              <a:t>What</a:t>
            </a:r>
            <a:r>
              <a:rPr lang="de-DE" dirty="0"/>
              <a:t> </a:t>
            </a:r>
            <a:r>
              <a:rPr lang="de-DE" dirty="0" err="1"/>
              <a:t>is</a:t>
            </a:r>
            <a:r>
              <a:rPr lang="de-DE" dirty="0"/>
              <a:t> </a:t>
            </a:r>
            <a:r>
              <a:rPr lang="de-DE" dirty="0" err="1"/>
              <a:t>most</a:t>
            </a:r>
            <a:r>
              <a:rPr lang="de-DE" dirty="0"/>
              <a:t> </a:t>
            </a:r>
            <a:r>
              <a:rPr lang="de-DE" dirty="0" err="1"/>
              <a:t>necessary</a:t>
            </a:r>
            <a:r>
              <a:rPr lang="de-DE" dirty="0"/>
              <a:t>?</a:t>
            </a:r>
          </a:p>
        </p:txBody>
      </p:sp>
      <p:sp>
        <p:nvSpPr>
          <p:cNvPr id="3" name="Inhaltsplatzhalter 2"/>
          <p:cNvSpPr>
            <a:spLocks noGrp="1"/>
          </p:cNvSpPr>
          <p:nvPr>
            <p:ph idx="1"/>
          </p:nvPr>
        </p:nvSpPr>
        <p:spPr>
          <a:xfrm>
            <a:off x="457200" y="2214554"/>
            <a:ext cx="3686172" cy="3911609"/>
          </a:xfrm>
        </p:spPr>
        <p:txBody>
          <a:bodyPr/>
          <a:lstStyle/>
          <a:p>
            <a:r>
              <a:rPr lang="de-DE" dirty="0"/>
              <a:t>Capital</a:t>
            </a:r>
          </a:p>
          <a:p>
            <a:r>
              <a:rPr lang="de-DE" dirty="0" err="1"/>
              <a:t>Know-How</a:t>
            </a:r>
            <a:endParaRPr lang="de-DE" dirty="0"/>
          </a:p>
          <a:p>
            <a:r>
              <a:rPr lang="de-DE" dirty="0"/>
              <a:t>Basic Education</a:t>
            </a:r>
          </a:p>
          <a:p>
            <a:r>
              <a:rPr lang="de-DE" dirty="0"/>
              <a:t>Infrastructure</a:t>
            </a:r>
          </a:p>
          <a:p>
            <a:r>
              <a:rPr lang="de-DE" dirty="0"/>
              <a:t>Low </a:t>
            </a:r>
            <a:r>
              <a:rPr lang="de-DE" dirty="0" err="1"/>
              <a:t>cost</a:t>
            </a:r>
            <a:r>
              <a:rPr lang="de-DE" dirty="0"/>
              <a:t> </a:t>
            </a:r>
            <a:r>
              <a:rPr lang="de-DE" dirty="0" err="1"/>
              <a:t>labor</a:t>
            </a:r>
            <a:endParaRPr lang="de-DE" dirty="0"/>
          </a:p>
          <a:p>
            <a:r>
              <a:rPr lang="de-DE" dirty="0" err="1"/>
              <a:t>Stability</a:t>
            </a:r>
            <a:endParaRPr lang="de-DE" dirty="0"/>
          </a:p>
          <a:p>
            <a:endParaRPr lang="de-DE" dirty="0"/>
          </a:p>
          <a:p>
            <a:endParaRPr lang="de-DE" dirty="0"/>
          </a:p>
        </p:txBody>
      </p:sp>
      <p:sp>
        <p:nvSpPr>
          <p:cNvPr id="4" name="Inhaltsplatzhalter 2"/>
          <p:cNvSpPr txBox="1">
            <a:spLocks/>
          </p:cNvSpPr>
          <p:nvPr/>
        </p:nvSpPr>
        <p:spPr>
          <a:xfrm>
            <a:off x="4286248" y="2285992"/>
            <a:ext cx="3686172" cy="391160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de-DE" sz="3200" b="0" i="0" u="none" strike="noStrike" kern="1200" cap="none" spc="0" normalizeH="0" baseline="0" noProof="0" dirty="0">
                <a:ln>
                  <a:noFill/>
                </a:ln>
                <a:solidFill>
                  <a:schemeClr val="tx1"/>
                </a:solidFill>
                <a:effectLst/>
                <a:uLnTx/>
                <a:uFillTx/>
                <a:latin typeface="+mn-lt"/>
                <a:ea typeface="+mn-ea"/>
                <a:cs typeface="+mn-cs"/>
              </a:rPr>
              <a:t>Low </a:t>
            </a:r>
            <a:r>
              <a:rPr kumimoji="0" lang="de-DE" sz="3200" b="0" i="0" u="none" strike="noStrike" kern="1200" cap="none" spc="0" normalizeH="0" baseline="0" noProof="0" dirty="0" err="1">
                <a:ln>
                  <a:noFill/>
                </a:ln>
                <a:solidFill>
                  <a:schemeClr val="tx1"/>
                </a:solidFill>
                <a:effectLst/>
                <a:uLnTx/>
                <a:uFillTx/>
                <a:latin typeface="+mn-lt"/>
                <a:ea typeface="+mn-ea"/>
                <a:cs typeface="+mn-cs"/>
              </a:rPr>
              <a:t>corruption</a:t>
            </a:r>
            <a:endParaRPr kumimoji="0" lang="de-DE"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de-DE" sz="3200" dirty="0" err="1"/>
              <a:t>Knowledge</a:t>
            </a:r>
            <a:r>
              <a:rPr lang="de-DE" sz="3200" dirty="0"/>
              <a:t> </a:t>
            </a:r>
            <a:r>
              <a:rPr lang="de-DE" sz="3200" dirty="0" err="1"/>
              <a:t>of</a:t>
            </a:r>
            <a:r>
              <a:rPr lang="de-DE" sz="3200" dirty="0"/>
              <a:t> English</a:t>
            </a:r>
            <a:endParaRPr kumimoji="0" lang="de-DE"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de-DE" sz="3200" b="0" i="0" u="none" strike="noStrike" kern="1200" cap="none" spc="0" normalizeH="0" baseline="0" noProof="0" dirty="0">
                <a:ln>
                  <a:noFill/>
                </a:ln>
                <a:solidFill>
                  <a:schemeClr val="tx1"/>
                </a:solidFill>
                <a:effectLst/>
                <a:uLnTx/>
                <a:uFillTx/>
                <a:latin typeface="+mn-lt"/>
                <a:ea typeface="+mn-ea"/>
                <a:cs typeface="+mn-cs"/>
              </a:rPr>
              <a:t>Low</a:t>
            </a:r>
            <a:r>
              <a:rPr kumimoji="0" lang="de-DE" sz="3200" b="0" i="0" u="none" strike="noStrike" kern="1200" cap="none" spc="0" normalizeH="0" noProof="0" dirty="0">
                <a:ln>
                  <a:noFill/>
                </a:ln>
                <a:solidFill>
                  <a:schemeClr val="tx1"/>
                </a:solidFill>
                <a:effectLst/>
                <a:uLnTx/>
                <a:uFillTx/>
                <a:latin typeface="+mn-lt"/>
                <a:ea typeface="+mn-ea"/>
                <a:cs typeface="+mn-cs"/>
              </a:rPr>
              <a:t> </a:t>
            </a:r>
            <a:r>
              <a:rPr kumimoji="0" lang="de-DE" sz="3200" b="0" i="0" u="none" strike="noStrike" kern="1200" cap="none" spc="0" normalizeH="0" noProof="0" dirty="0" err="1">
                <a:ln>
                  <a:noFill/>
                </a:ln>
                <a:solidFill>
                  <a:schemeClr val="tx1"/>
                </a:solidFill>
                <a:effectLst/>
                <a:uLnTx/>
                <a:uFillTx/>
                <a:latin typeface="+mn-lt"/>
                <a:ea typeface="+mn-ea"/>
                <a:cs typeface="+mn-cs"/>
              </a:rPr>
              <a:t>level</a:t>
            </a:r>
            <a:r>
              <a:rPr kumimoji="0" lang="de-DE" sz="3200" b="0" i="0" u="none" strike="noStrike" kern="1200" cap="none" spc="0" normalizeH="0" noProof="0" dirty="0">
                <a:ln>
                  <a:noFill/>
                </a:ln>
                <a:solidFill>
                  <a:schemeClr val="tx1"/>
                </a:solidFill>
                <a:effectLst/>
                <a:uLnTx/>
                <a:uFillTx/>
                <a:latin typeface="+mn-lt"/>
                <a:ea typeface="+mn-ea"/>
                <a:cs typeface="+mn-cs"/>
              </a:rPr>
              <a:t> </a:t>
            </a:r>
            <a:r>
              <a:rPr kumimoji="0" lang="de-DE" sz="3200" b="0" i="0" u="none" strike="noStrike" kern="1200" cap="none" spc="0" normalizeH="0" noProof="0" dirty="0" err="1">
                <a:ln>
                  <a:noFill/>
                </a:ln>
                <a:solidFill>
                  <a:schemeClr val="tx1"/>
                </a:solidFill>
                <a:effectLst/>
                <a:uLnTx/>
                <a:uFillTx/>
                <a:latin typeface="+mn-lt"/>
                <a:ea typeface="+mn-ea"/>
                <a:cs typeface="+mn-cs"/>
              </a:rPr>
              <a:t>of</a:t>
            </a:r>
            <a:r>
              <a:rPr kumimoji="0" lang="de-DE" sz="3200" b="0" i="0" u="none" strike="noStrike" kern="1200" cap="none" spc="0" normalizeH="0" noProof="0" dirty="0">
                <a:ln>
                  <a:noFill/>
                </a:ln>
                <a:solidFill>
                  <a:schemeClr val="tx1"/>
                </a:solidFill>
                <a:effectLst/>
                <a:uLnTx/>
                <a:uFillTx/>
                <a:latin typeface="+mn-lt"/>
                <a:ea typeface="+mn-ea"/>
                <a:cs typeface="+mn-cs"/>
              </a:rPr>
              <a:t> </a:t>
            </a:r>
            <a:r>
              <a:rPr kumimoji="0" lang="de-DE" sz="3200" b="0" i="0" u="none" strike="noStrike" kern="1200" cap="none" spc="0" normalizeH="0" noProof="0" dirty="0" err="1">
                <a:ln>
                  <a:noFill/>
                </a:ln>
                <a:solidFill>
                  <a:schemeClr val="tx1"/>
                </a:solidFill>
                <a:effectLst/>
                <a:uLnTx/>
                <a:uFillTx/>
                <a:latin typeface="+mn-lt"/>
                <a:ea typeface="+mn-ea"/>
                <a:cs typeface="+mn-cs"/>
              </a:rPr>
              <a:t>bureocracy</a:t>
            </a:r>
            <a:endParaRPr kumimoji="0" lang="de-DE"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de-DE" sz="3200" b="0" i="0" u="none" strike="noStrike" kern="1200" cap="none" spc="0" normalizeH="0" baseline="0" noProof="0" dirty="0" err="1">
                <a:ln>
                  <a:noFill/>
                </a:ln>
                <a:solidFill>
                  <a:schemeClr val="tx1"/>
                </a:solidFill>
                <a:effectLst/>
                <a:uLnTx/>
                <a:uFillTx/>
                <a:latin typeface="+mn-lt"/>
                <a:ea typeface="+mn-ea"/>
                <a:cs typeface="+mn-cs"/>
              </a:rPr>
              <a:t>Competent</a:t>
            </a:r>
            <a:r>
              <a:rPr kumimoji="0" lang="de-DE" sz="3200" b="0" i="0" u="none" strike="noStrike" kern="1200" cap="none" spc="0" normalizeH="0" noProof="0" dirty="0">
                <a:ln>
                  <a:noFill/>
                </a:ln>
                <a:solidFill>
                  <a:schemeClr val="tx1"/>
                </a:solidFill>
                <a:effectLst/>
                <a:uLnTx/>
                <a:uFillTx/>
                <a:latin typeface="+mn-lt"/>
                <a:ea typeface="+mn-ea"/>
                <a:cs typeface="+mn-cs"/>
              </a:rPr>
              <a:t> </a:t>
            </a:r>
            <a:r>
              <a:rPr kumimoji="0" lang="de-DE" sz="3200" b="0" i="0" u="none" strike="noStrike" kern="1200" cap="none" spc="0" normalizeH="0" noProof="0" dirty="0" err="1">
                <a:ln>
                  <a:noFill/>
                </a:ln>
                <a:solidFill>
                  <a:schemeClr val="tx1"/>
                </a:solidFill>
                <a:effectLst/>
                <a:uLnTx/>
                <a:uFillTx/>
                <a:latin typeface="+mn-lt"/>
                <a:ea typeface="+mn-ea"/>
                <a:cs typeface="+mn-cs"/>
              </a:rPr>
              <a:t>middle</a:t>
            </a:r>
            <a:endParaRPr kumimoji="0" lang="de-DE" sz="3200" b="0" i="0" u="none" strike="noStrike" kern="1200" cap="none" spc="0" normalizeH="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de-DE" sz="3200" baseline="0" dirty="0"/>
              <a:t>    </a:t>
            </a:r>
            <a:r>
              <a:rPr lang="de-DE" sz="3200" baseline="0" dirty="0" err="1"/>
              <a:t>management</a:t>
            </a:r>
            <a:endParaRPr kumimoji="0" lang="de-DE"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de-D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Inflation</a:t>
            </a:r>
          </a:p>
        </p:txBody>
      </p:sp>
      <p:sp>
        <p:nvSpPr>
          <p:cNvPr id="3" name="Inhaltsplatzhalter 2"/>
          <p:cNvSpPr>
            <a:spLocks noGrp="1"/>
          </p:cNvSpPr>
          <p:nvPr>
            <p:ph idx="1"/>
          </p:nvPr>
        </p:nvSpPr>
        <p:spPr>
          <a:xfrm>
            <a:off x="457200" y="1285860"/>
            <a:ext cx="8229600" cy="4840303"/>
          </a:xfrm>
        </p:spPr>
        <p:txBody>
          <a:bodyPr>
            <a:normAutofit fontScale="92500" lnSpcReduction="20000"/>
          </a:bodyPr>
          <a:lstStyle/>
          <a:p>
            <a:r>
              <a:rPr lang="en-US" dirty="0"/>
              <a:t>In economics, </a:t>
            </a:r>
            <a:r>
              <a:rPr lang="en-US" b="1" dirty="0"/>
              <a:t>inflation</a:t>
            </a:r>
            <a:r>
              <a:rPr lang="en-US" dirty="0"/>
              <a:t> is a rise in the general level of prices of goods and services in an economy over a period of time.</a:t>
            </a:r>
            <a:r>
              <a:rPr lang="en-US" baseline="30000" dirty="0"/>
              <a:t> </a:t>
            </a:r>
            <a:r>
              <a:rPr lang="en-US" dirty="0"/>
              <a:t>When the general price level rises, each unit of currency buys fewer goods and services. Consequently, inflation also reflects an erosion in the purchasing power of money – a loss of real value in the internal medium of exchange and unit of account in the economy.</a:t>
            </a:r>
            <a:r>
              <a:rPr lang="en-US" baseline="30000" dirty="0"/>
              <a:t> </a:t>
            </a:r>
            <a:r>
              <a:rPr lang="en-US" dirty="0"/>
              <a:t>A chief measure of price inflation is the inflation rate, the annualized percentage change in a general price index (normally the Consumer Price Index) over time</a:t>
            </a: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58204" cy="868346"/>
          </a:xfrm>
        </p:spPr>
        <p:txBody>
          <a:bodyPr/>
          <a:lstStyle/>
          <a:p>
            <a:r>
              <a:rPr lang="de-DE" dirty="0"/>
              <a:t>Inflation 2007</a:t>
            </a:r>
          </a:p>
        </p:txBody>
      </p:sp>
      <p:sp>
        <p:nvSpPr>
          <p:cNvPr id="3" name="Inhaltsplatzhalter 2"/>
          <p:cNvSpPr>
            <a:spLocks noGrp="1"/>
          </p:cNvSpPr>
          <p:nvPr>
            <p:ph idx="1"/>
          </p:nvPr>
        </p:nvSpPr>
        <p:spPr>
          <a:xfrm>
            <a:off x="457200" y="1214422"/>
            <a:ext cx="8329642" cy="4911741"/>
          </a:xfrm>
        </p:spPr>
        <p:txBody>
          <a:bodyPr/>
          <a:lstStyle/>
          <a:p>
            <a:endParaRPr lang="de-DE" dirty="0"/>
          </a:p>
        </p:txBody>
      </p:sp>
      <p:pic>
        <p:nvPicPr>
          <p:cNvPr id="2050" name="Picture 2" descr="H:\Dokumente und Einstellungen\Japaninfo\Favoriten\Eigene Dateien\Eigene Bilder\800px-World_Inflation_rate_2007.PNG"/>
          <p:cNvPicPr>
            <a:picLocks noChangeAspect="1" noChangeArrowheads="1"/>
          </p:cNvPicPr>
          <p:nvPr/>
        </p:nvPicPr>
        <p:blipFill>
          <a:blip r:embed="rId2"/>
          <a:srcRect/>
          <a:stretch>
            <a:fillRect/>
          </a:stretch>
        </p:blipFill>
        <p:spPr bwMode="auto">
          <a:xfrm>
            <a:off x="0" y="1071546"/>
            <a:ext cx="9144000" cy="5072098"/>
          </a:xfrm>
          <a:prstGeom prst="rect">
            <a:avLst/>
          </a:prstGeom>
          <a:noFill/>
        </p:spPr>
      </p:pic>
      <p:sp>
        <p:nvSpPr>
          <p:cNvPr id="5" name="Textfeld 4"/>
          <p:cNvSpPr txBox="1"/>
          <p:nvPr/>
        </p:nvSpPr>
        <p:spPr>
          <a:xfrm>
            <a:off x="1571604" y="6072206"/>
            <a:ext cx="5857916" cy="369332"/>
          </a:xfrm>
          <a:prstGeom prst="rect">
            <a:avLst/>
          </a:prstGeom>
          <a:noFill/>
        </p:spPr>
        <p:txBody>
          <a:bodyPr wrap="square" rtlCol="0">
            <a:spAutoFit/>
          </a:bodyPr>
          <a:lstStyle/>
          <a:p>
            <a:r>
              <a:rPr lang="de-DE" dirty="0"/>
              <a:t>www.chartsbin.com/view/1363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Moderate Inflation OK</a:t>
            </a:r>
          </a:p>
        </p:txBody>
      </p:sp>
      <p:sp>
        <p:nvSpPr>
          <p:cNvPr id="3" name="Inhaltsplatzhalter 2"/>
          <p:cNvSpPr>
            <a:spLocks noGrp="1"/>
          </p:cNvSpPr>
          <p:nvPr>
            <p:ph idx="1"/>
          </p:nvPr>
        </p:nvSpPr>
        <p:spPr/>
        <p:txBody>
          <a:bodyPr>
            <a:normAutofit fontScale="85000" lnSpcReduction="20000"/>
          </a:bodyPr>
          <a:lstStyle/>
          <a:p>
            <a:r>
              <a:rPr lang="en-US" dirty="0"/>
              <a:t>Today, most mainstream economists favor a low, steady rate of inflation.</a:t>
            </a:r>
            <a:r>
              <a:rPr lang="en-US" baseline="30000" dirty="0"/>
              <a:t> </a:t>
            </a:r>
            <a:r>
              <a:rPr lang="en-US" dirty="0"/>
              <a:t>Low (as opposed to zero or negative) inflation may reduce the severity of economic recessions by enabling the labor market to adjust more quickly in a downturn, and reduce the risk that a liquidity trap prevents monetary policy from stabilizing the economy.</a:t>
            </a:r>
            <a:r>
              <a:rPr lang="en-US" baseline="30000" dirty="0"/>
              <a:t> </a:t>
            </a:r>
            <a:r>
              <a:rPr lang="en-US" dirty="0"/>
              <a:t>The task of keeping the rate of inflation low and stable is usually given to monetary authorities. Generally, these monetary authorities are the central banks that control the size of the money supply through the setting of interest rates, through open market operations, and through the setting of banking reserve requirements.</a:t>
            </a:r>
            <a:r>
              <a:rPr lang="en-US" baseline="30000" dirty="0">
                <a:hlinkClick r:id="rId2"/>
              </a:rPr>
              <a:t>[</a:t>
            </a:r>
            <a:endParaRPr lang="de-D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GDP </a:t>
            </a:r>
            <a:r>
              <a:rPr lang="de-DE" dirty="0" err="1"/>
              <a:t>and</a:t>
            </a:r>
            <a:r>
              <a:rPr lang="de-DE" dirty="0"/>
              <a:t> GDP/</a:t>
            </a:r>
            <a:r>
              <a:rPr lang="de-DE" dirty="0" err="1"/>
              <a:t>Capita</a:t>
            </a:r>
            <a:r>
              <a:rPr lang="de-DE" dirty="0"/>
              <a:t> </a:t>
            </a:r>
            <a:r>
              <a:rPr lang="de-DE" dirty="0" err="1"/>
              <a:t>What</a:t>
            </a:r>
            <a:r>
              <a:rPr lang="de-DE" dirty="0"/>
              <a:t> </a:t>
            </a:r>
            <a:r>
              <a:rPr lang="de-DE" dirty="0" err="1"/>
              <a:t>is</a:t>
            </a:r>
            <a:r>
              <a:rPr lang="de-DE" dirty="0"/>
              <a:t> </a:t>
            </a:r>
            <a:r>
              <a:rPr lang="de-DE" dirty="0" err="1"/>
              <a:t>it</a:t>
            </a:r>
            <a:r>
              <a:rPr lang="de-DE" dirty="0"/>
              <a:t>?</a:t>
            </a:r>
          </a:p>
        </p:txBody>
      </p:sp>
      <p:sp>
        <p:nvSpPr>
          <p:cNvPr id="3" name="Inhaltsplatzhalter 2"/>
          <p:cNvSpPr>
            <a:spLocks noGrp="1"/>
          </p:cNvSpPr>
          <p:nvPr>
            <p:ph idx="1"/>
          </p:nvPr>
        </p:nvSpPr>
        <p:spPr/>
        <p:txBody>
          <a:bodyPr/>
          <a:lstStyle/>
          <a:p>
            <a:r>
              <a:rPr lang="de-DE" dirty="0"/>
              <a:t>GDP= S+C+G+ X        </a:t>
            </a:r>
          </a:p>
          <a:p>
            <a:r>
              <a:rPr lang="de-DE" dirty="0"/>
              <a:t>GDP/</a:t>
            </a:r>
            <a:r>
              <a:rPr lang="de-DE" dirty="0" err="1"/>
              <a:t>Capita</a:t>
            </a:r>
            <a:r>
              <a:rPr lang="de-DE" dirty="0"/>
              <a:t> = GDP/Population</a:t>
            </a:r>
          </a:p>
          <a:p>
            <a:endParaRPr lang="de-DE" dirty="0"/>
          </a:p>
          <a:p>
            <a:r>
              <a:rPr lang="de-DE" dirty="0"/>
              <a:t>S  Services</a:t>
            </a:r>
          </a:p>
          <a:p>
            <a:r>
              <a:rPr lang="de-DE" dirty="0"/>
              <a:t>C  Consumer </a:t>
            </a:r>
            <a:r>
              <a:rPr lang="de-DE" dirty="0" err="1"/>
              <a:t>Goods</a:t>
            </a:r>
            <a:endParaRPr lang="de-DE" dirty="0"/>
          </a:p>
          <a:p>
            <a:r>
              <a:rPr lang="de-DE" dirty="0"/>
              <a:t>G  </a:t>
            </a:r>
            <a:r>
              <a:rPr lang="de-DE" dirty="0" err="1"/>
              <a:t>Government</a:t>
            </a:r>
            <a:r>
              <a:rPr lang="de-DE" dirty="0"/>
              <a:t> </a:t>
            </a:r>
            <a:r>
              <a:rPr lang="de-DE" dirty="0" err="1"/>
              <a:t>Expenses</a:t>
            </a:r>
            <a:endParaRPr lang="de-DE" dirty="0"/>
          </a:p>
          <a:p>
            <a:r>
              <a:rPr lang="de-DE" dirty="0"/>
              <a:t>X  Net (Exports – Imports)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3074" name="Picture 2" descr="H:\Dokumente und Einstellungen\Japaninfo\Favoriten\Eigene Dateien\Eigene Bilder\DiagFuncMacroSyst.jpg"/>
          <p:cNvPicPr>
            <a:picLocks noChangeAspect="1" noChangeArrowheads="1"/>
          </p:cNvPicPr>
          <p:nvPr/>
        </p:nvPicPr>
        <p:blipFill>
          <a:blip r:embed="rId2"/>
          <a:srcRect/>
          <a:stretch>
            <a:fillRect/>
          </a:stretch>
        </p:blipFill>
        <p:spPr bwMode="auto">
          <a:xfrm>
            <a:off x="-1" y="0"/>
            <a:ext cx="9260151" cy="7286652"/>
          </a:xfrm>
          <a:prstGeom prst="rect">
            <a:avLst/>
          </a:prstGeom>
          <a:noFill/>
        </p:spPr>
      </p:pic>
      <p:sp>
        <p:nvSpPr>
          <p:cNvPr id="5" name="Textfeld 4"/>
          <p:cNvSpPr txBox="1"/>
          <p:nvPr/>
        </p:nvSpPr>
        <p:spPr>
          <a:xfrm>
            <a:off x="3428992" y="0"/>
            <a:ext cx="3000396" cy="369332"/>
          </a:xfrm>
          <a:prstGeom prst="rect">
            <a:avLst/>
          </a:prstGeom>
          <a:noFill/>
        </p:spPr>
        <p:txBody>
          <a:bodyPr wrap="square" rtlCol="0">
            <a:spAutoFit/>
          </a:bodyPr>
          <a:lstStyle/>
          <a:p>
            <a:r>
              <a:rPr lang="de-DE" dirty="0" err="1"/>
              <a:t>Macroeconomic</a:t>
            </a:r>
            <a:r>
              <a:rPr lang="de-DE" dirty="0"/>
              <a:t> Flow Chart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de-DE" dirty="0"/>
              <a:t>World Bank: </a:t>
            </a:r>
            <a:r>
              <a:rPr lang="de-DE" dirty="0" err="1"/>
              <a:t>Ease</a:t>
            </a:r>
            <a:r>
              <a:rPr lang="de-DE" dirty="0"/>
              <a:t> </a:t>
            </a:r>
            <a:r>
              <a:rPr lang="de-DE" dirty="0" err="1"/>
              <a:t>of</a:t>
            </a:r>
            <a:r>
              <a:rPr lang="de-DE" dirty="0"/>
              <a:t> </a:t>
            </a:r>
            <a:r>
              <a:rPr lang="de-DE" dirty="0" err="1"/>
              <a:t>doing</a:t>
            </a:r>
            <a:r>
              <a:rPr lang="de-DE" dirty="0"/>
              <a:t> </a:t>
            </a:r>
            <a:r>
              <a:rPr lang="de-DE" dirty="0" err="1"/>
              <a:t>business</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105284031"/>
              </p:ext>
            </p:extLst>
          </p:nvPr>
        </p:nvGraphicFramePr>
        <p:xfrm>
          <a:off x="0" y="980727"/>
          <a:ext cx="9324528" cy="5472609"/>
        </p:xfrm>
        <a:graphic>
          <a:graphicData uri="http://schemas.openxmlformats.org/drawingml/2006/table">
            <a:tbl>
              <a:tblPr>
                <a:tableStyleId>{5C22544A-7EE6-4342-B048-85BDC9FD1C3A}</a:tableStyleId>
              </a:tblPr>
              <a:tblGrid>
                <a:gridCol w="777044">
                  <a:extLst>
                    <a:ext uri="{9D8B030D-6E8A-4147-A177-3AD203B41FA5}">
                      <a16:colId xmlns:a16="http://schemas.microsoft.com/office/drawing/2014/main" val="1964359275"/>
                    </a:ext>
                  </a:extLst>
                </a:gridCol>
                <a:gridCol w="777044">
                  <a:extLst>
                    <a:ext uri="{9D8B030D-6E8A-4147-A177-3AD203B41FA5}">
                      <a16:colId xmlns:a16="http://schemas.microsoft.com/office/drawing/2014/main" val="594543038"/>
                    </a:ext>
                  </a:extLst>
                </a:gridCol>
                <a:gridCol w="777044">
                  <a:extLst>
                    <a:ext uri="{9D8B030D-6E8A-4147-A177-3AD203B41FA5}">
                      <a16:colId xmlns:a16="http://schemas.microsoft.com/office/drawing/2014/main" val="2178075809"/>
                    </a:ext>
                  </a:extLst>
                </a:gridCol>
                <a:gridCol w="777044">
                  <a:extLst>
                    <a:ext uri="{9D8B030D-6E8A-4147-A177-3AD203B41FA5}">
                      <a16:colId xmlns:a16="http://schemas.microsoft.com/office/drawing/2014/main" val="4232611407"/>
                    </a:ext>
                  </a:extLst>
                </a:gridCol>
                <a:gridCol w="777044">
                  <a:extLst>
                    <a:ext uri="{9D8B030D-6E8A-4147-A177-3AD203B41FA5}">
                      <a16:colId xmlns:a16="http://schemas.microsoft.com/office/drawing/2014/main" val="1005888790"/>
                    </a:ext>
                  </a:extLst>
                </a:gridCol>
                <a:gridCol w="777044">
                  <a:extLst>
                    <a:ext uri="{9D8B030D-6E8A-4147-A177-3AD203B41FA5}">
                      <a16:colId xmlns:a16="http://schemas.microsoft.com/office/drawing/2014/main" val="4286012866"/>
                    </a:ext>
                  </a:extLst>
                </a:gridCol>
                <a:gridCol w="777044">
                  <a:extLst>
                    <a:ext uri="{9D8B030D-6E8A-4147-A177-3AD203B41FA5}">
                      <a16:colId xmlns:a16="http://schemas.microsoft.com/office/drawing/2014/main" val="2539259197"/>
                    </a:ext>
                  </a:extLst>
                </a:gridCol>
                <a:gridCol w="777044">
                  <a:extLst>
                    <a:ext uri="{9D8B030D-6E8A-4147-A177-3AD203B41FA5}">
                      <a16:colId xmlns:a16="http://schemas.microsoft.com/office/drawing/2014/main" val="1166330445"/>
                    </a:ext>
                  </a:extLst>
                </a:gridCol>
                <a:gridCol w="777044">
                  <a:extLst>
                    <a:ext uri="{9D8B030D-6E8A-4147-A177-3AD203B41FA5}">
                      <a16:colId xmlns:a16="http://schemas.microsoft.com/office/drawing/2014/main" val="856789504"/>
                    </a:ext>
                  </a:extLst>
                </a:gridCol>
                <a:gridCol w="777044">
                  <a:extLst>
                    <a:ext uri="{9D8B030D-6E8A-4147-A177-3AD203B41FA5}">
                      <a16:colId xmlns:a16="http://schemas.microsoft.com/office/drawing/2014/main" val="469386112"/>
                    </a:ext>
                  </a:extLst>
                </a:gridCol>
                <a:gridCol w="777044">
                  <a:extLst>
                    <a:ext uri="{9D8B030D-6E8A-4147-A177-3AD203B41FA5}">
                      <a16:colId xmlns:a16="http://schemas.microsoft.com/office/drawing/2014/main" val="3237717038"/>
                    </a:ext>
                  </a:extLst>
                </a:gridCol>
                <a:gridCol w="777044">
                  <a:extLst>
                    <a:ext uri="{9D8B030D-6E8A-4147-A177-3AD203B41FA5}">
                      <a16:colId xmlns:a16="http://schemas.microsoft.com/office/drawing/2014/main" val="2883966088"/>
                    </a:ext>
                  </a:extLst>
                </a:gridCol>
              </a:tblGrid>
              <a:tr h="1881906">
                <a:tc>
                  <a:txBody>
                    <a:bodyPr/>
                    <a:lstStyle/>
                    <a:p>
                      <a:pPr algn="ctr" fontAlgn="ctr"/>
                      <a:r>
                        <a:rPr lang="de-DE" sz="1400" u="sng" strike="noStrike" dirty="0">
                          <a:effectLst/>
                          <a:hlinkClick r:id="rId2"/>
                        </a:rPr>
                        <a:t>Economy</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en-US" sz="1400" u="sng" strike="noStrike" dirty="0">
                          <a:effectLst/>
                          <a:hlinkClick r:id="rId3"/>
                        </a:rPr>
                        <a:t>Ease of Doing Business Rank ▲</a:t>
                      </a:r>
                      <a:endParaRPr lang="en-US"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a:effectLst/>
                          <a:hlinkClick r:id="rId4"/>
                        </a:rPr>
                        <a:t>Starting a Business</a:t>
                      </a:r>
                      <a:endParaRPr lang="de-DE" sz="1400" b="0" i="0" u="sng" strike="noStrike">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a:effectLst/>
                          <a:hlinkClick r:id="rId5"/>
                        </a:rPr>
                        <a:t>Dealing with Construction Permits</a:t>
                      </a:r>
                      <a:endParaRPr lang="de-DE" sz="1400" b="0" i="0" u="sng" strike="noStrike">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6"/>
                        </a:rPr>
                        <a:t>Getting</a:t>
                      </a:r>
                      <a:r>
                        <a:rPr lang="de-DE" sz="1400" u="sng" strike="noStrike" dirty="0">
                          <a:effectLst/>
                          <a:hlinkClick r:id="rId6"/>
                        </a:rPr>
                        <a:t> </a:t>
                      </a:r>
                      <a:r>
                        <a:rPr lang="de-DE" sz="1400" u="sng" strike="noStrike" dirty="0" err="1">
                          <a:effectLst/>
                          <a:hlinkClick r:id="rId6"/>
                        </a:rPr>
                        <a:t>Electricity</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7"/>
                        </a:rPr>
                        <a:t>Registering</a:t>
                      </a:r>
                      <a:r>
                        <a:rPr lang="de-DE" sz="1400" u="sng" strike="noStrike" dirty="0">
                          <a:effectLst/>
                          <a:hlinkClick r:id="rId7"/>
                        </a:rPr>
                        <a:t> Property</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8"/>
                        </a:rPr>
                        <a:t>Getting</a:t>
                      </a:r>
                      <a:r>
                        <a:rPr lang="de-DE" sz="1400" u="sng" strike="noStrike" dirty="0">
                          <a:effectLst/>
                          <a:hlinkClick r:id="rId8"/>
                        </a:rPr>
                        <a:t> </a:t>
                      </a:r>
                      <a:r>
                        <a:rPr lang="de-DE" sz="1400" u="sng" strike="noStrike" dirty="0" err="1">
                          <a:effectLst/>
                          <a:hlinkClick r:id="rId8"/>
                        </a:rPr>
                        <a:t>Credit</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9"/>
                        </a:rPr>
                        <a:t>Protecting</a:t>
                      </a:r>
                      <a:r>
                        <a:rPr lang="de-DE" sz="1400" u="sng" strike="noStrike" dirty="0">
                          <a:effectLst/>
                          <a:hlinkClick r:id="rId9"/>
                        </a:rPr>
                        <a:t> </a:t>
                      </a:r>
                      <a:r>
                        <a:rPr lang="de-DE" sz="1400" u="sng" strike="noStrike" dirty="0" err="1">
                          <a:effectLst/>
                          <a:hlinkClick r:id="rId9"/>
                        </a:rPr>
                        <a:t>Minority</a:t>
                      </a:r>
                      <a:r>
                        <a:rPr lang="de-DE" sz="1400" u="sng" strike="noStrike" dirty="0">
                          <a:effectLst/>
                          <a:hlinkClick r:id="rId9"/>
                        </a:rPr>
                        <a:t> Investors</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10"/>
                        </a:rPr>
                        <a:t>Paying</a:t>
                      </a:r>
                      <a:r>
                        <a:rPr lang="de-DE" sz="1400" u="sng" strike="noStrike" dirty="0">
                          <a:effectLst/>
                          <a:hlinkClick r:id="rId10"/>
                        </a:rPr>
                        <a:t> </a:t>
                      </a:r>
                      <a:r>
                        <a:rPr lang="de-DE" sz="1400" u="sng" strike="noStrike" dirty="0" err="1">
                          <a:effectLst/>
                          <a:hlinkClick r:id="rId10"/>
                        </a:rPr>
                        <a:t>Taxes</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a:effectLst/>
                          <a:hlinkClick r:id="rId11"/>
                        </a:rPr>
                        <a:t>Trading </a:t>
                      </a:r>
                      <a:r>
                        <a:rPr lang="de-DE" sz="1400" u="sng" strike="noStrike" dirty="0" err="1">
                          <a:effectLst/>
                          <a:hlinkClick r:id="rId11"/>
                        </a:rPr>
                        <a:t>Across</a:t>
                      </a:r>
                      <a:r>
                        <a:rPr lang="de-DE" sz="1400" u="sng" strike="noStrike" dirty="0">
                          <a:effectLst/>
                          <a:hlinkClick r:id="rId11"/>
                        </a:rPr>
                        <a:t> Borders</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12"/>
                        </a:rPr>
                        <a:t>Enforcing</a:t>
                      </a:r>
                      <a:r>
                        <a:rPr lang="de-DE" sz="1400" u="sng" strike="noStrike" dirty="0">
                          <a:effectLst/>
                          <a:hlinkClick r:id="rId12"/>
                        </a:rPr>
                        <a:t> </a:t>
                      </a:r>
                      <a:r>
                        <a:rPr lang="de-DE" sz="1400" u="sng" strike="noStrike" dirty="0" err="1">
                          <a:effectLst/>
                          <a:hlinkClick r:id="rId12"/>
                        </a:rPr>
                        <a:t>Contracts</a:t>
                      </a:r>
                      <a:endParaRPr lang="de-DE" sz="1400" b="0" i="0" u="sng" strike="noStrike" dirty="0">
                        <a:solidFill>
                          <a:srgbClr val="0563C1"/>
                        </a:solidFill>
                        <a:effectLst/>
                        <a:latin typeface="Calibri" panose="020F0502020204030204" pitchFamily="34" charset="0"/>
                      </a:endParaRPr>
                    </a:p>
                  </a:txBody>
                  <a:tcPr marL="0" marR="0" marT="0" marB="0" anchor="ctr"/>
                </a:tc>
                <a:tc>
                  <a:txBody>
                    <a:bodyPr/>
                    <a:lstStyle/>
                    <a:p>
                      <a:pPr algn="ctr" fontAlgn="ctr"/>
                      <a:r>
                        <a:rPr lang="de-DE" sz="1400" u="sng" strike="noStrike" dirty="0" err="1">
                          <a:effectLst/>
                          <a:hlinkClick r:id="rId13"/>
                        </a:rPr>
                        <a:t>Resolving</a:t>
                      </a:r>
                      <a:r>
                        <a:rPr lang="de-DE" sz="1400" u="sng" strike="noStrike" dirty="0">
                          <a:effectLst/>
                          <a:hlinkClick r:id="rId13"/>
                        </a:rPr>
                        <a:t> </a:t>
                      </a:r>
                      <a:r>
                        <a:rPr lang="de-DE" sz="1400" u="sng" strike="noStrike" dirty="0" err="1">
                          <a:effectLst/>
                          <a:hlinkClick r:id="rId13"/>
                        </a:rPr>
                        <a:t>Insolvency</a:t>
                      </a:r>
                      <a:endParaRPr lang="de-DE" sz="1400" b="0" i="0" u="sng" strike="noStrike" dirty="0">
                        <a:solidFill>
                          <a:srgbClr val="0563C1"/>
                        </a:solidFill>
                        <a:effectLst/>
                        <a:latin typeface="Calibri" panose="020F0502020204030204" pitchFamily="34" charset="0"/>
                      </a:endParaRPr>
                    </a:p>
                  </a:txBody>
                  <a:tcPr marL="0" marR="0" marT="0" marB="0" anchor="ctr"/>
                </a:tc>
                <a:extLst>
                  <a:ext uri="{0D108BD9-81ED-4DB2-BD59-A6C34878D82A}">
                    <a16:rowId xmlns:a16="http://schemas.microsoft.com/office/drawing/2014/main" val="4245624724"/>
                  </a:ext>
                </a:extLst>
              </a:tr>
              <a:tr h="470476">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80730613"/>
                  </a:ext>
                </a:extLst>
              </a:tr>
              <a:tr h="470476">
                <a:tc>
                  <a:txBody>
                    <a:bodyPr/>
                    <a:lstStyle/>
                    <a:p>
                      <a:pPr algn="l" fontAlgn="ctr"/>
                      <a:r>
                        <a:rPr lang="de-DE" sz="1600" u="sng" strike="noStrike">
                          <a:effectLst/>
                          <a:hlinkClick r:id="rId14"/>
                        </a:rPr>
                        <a:t>Brazil *</a:t>
                      </a:r>
                      <a:endParaRPr lang="de-DE" sz="1600" b="0" i="0" u="sng" strike="noStrike">
                        <a:solidFill>
                          <a:srgbClr val="0563C1"/>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116</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174</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169</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22</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97</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29</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178</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145</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45</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62</a:t>
                      </a:r>
                      <a:endParaRPr lang="de-DE" sz="16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7947991"/>
                  </a:ext>
                </a:extLst>
              </a:tr>
              <a:tr h="836403">
                <a:tc>
                  <a:txBody>
                    <a:bodyPr/>
                    <a:lstStyle/>
                    <a:p>
                      <a:pPr algn="l" fontAlgn="b"/>
                      <a:r>
                        <a:rPr lang="de-DE" sz="1600" u="sng" strike="noStrike">
                          <a:effectLst/>
                          <a:hlinkClick r:id="rId15"/>
                        </a:rPr>
                        <a:t>Russian Federation *</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51</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41</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119</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29</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8</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42</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66</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47</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170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5</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de-DE" sz="1600" u="none" strike="noStrike" dirty="0">
                          <a:effectLst/>
                        </a:rPr>
                        <a:t>            51</a:t>
                      </a:r>
                      <a:endParaRPr lang="de-DE"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250444323"/>
                  </a:ext>
                </a:extLst>
              </a:tr>
              <a:tr h="418201">
                <a:tc>
                  <a:txBody>
                    <a:bodyPr/>
                    <a:lstStyle/>
                    <a:p>
                      <a:pPr algn="l" fontAlgn="b"/>
                      <a:r>
                        <a:rPr lang="de-DE" sz="1600" u="sng" strike="noStrike">
                          <a:effectLst/>
                          <a:hlinkClick r:id="rId16"/>
                        </a:rPr>
                        <a:t>India *</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155</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183</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70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138</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42</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8</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157</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133</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178</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136</a:t>
                      </a:r>
                      <a:endParaRPr lang="de-DE" sz="16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21251380"/>
                  </a:ext>
                </a:extLst>
              </a:tr>
              <a:tr h="418201">
                <a:tc>
                  <a:txBody>
                    <a:bodyPr/>
                    <a:lstStyle/>
                    <a:p>
                      <a:pPr algn="l" fontAlgn="b"/>
                      <a:r>
                        <a:rPr lang="de-DE" sz="1600" u="sng" strike="noStrike">
                          <a:effectLst/>
                          <a:hlinkClick r:id="rId17"/>
                        </a:rPr>
                        <a:t>China *</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84</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136</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176</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92</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43</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79</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134</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132</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96</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7</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55</a:t>
                      </a:r>
                      <a:endParaRPr lang="de-DE" sz="16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31816156"/>
                  </a:ext>
                </a:extLst>
              </a:tr>
              <a:tr h="470476">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de-DE" sz="16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09440941"/>
                  </a:ext>
                </a:extLst>
              </a:tr>
              <a:tr h="506470">
                <a:tc>
                  <a:txBody>
                    <a:bodyPr/>
                    <a:lstStyle/>
                    <a:p>
                      <a:pPr algn="l" fontAlgn="b"/>
                      <a:r>
                        <a:rPr lang="de-DE" sz="1600" u="sng" strike="noStrike">
                          <a:effectLst/>
                          <a:hlinkClick r:id="rId18"/>
                        </a:rPr>
                        <a:t>South Africa</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73</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120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90</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168</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101</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59</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a:effectLst/>
                        </a:rPr>
                        <a:t>14</a:t>
                      </a:r>
                      <a:endParaRPr lang="de-DE" sz="1600" b="0" i="0" u="none" strike="noStrike">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20</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130</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119</a:t>
                      </a:r>
                      <a:endParaRPr lang="de-DE" sz="1600" b="0" i="0" u="none" strike="noStrike" dirty="0">
                        <a:solidFill>
                          <a:srgbClr val="000000"/>
                        </a:solidFill>
                        <a:effectLst/>
                        <a:latin typeface="Calibri" panose="020F0502020204030204" pitchFamily="34" charset="0"/>
                      </a:endParaRPr>
                    </a:p>
                  </a:txBody>
                  <a:tcPr marL="0" marR="0" marT="0" marB="0" anchor="ctr"/>
                </a:tc>
                <a:tc>
                  <a:txBody>
                    <a:bodyPr/>
                    <a:lstStyle/>
                    <a:p>
                      <a:pPr algn="r" fontAlgn="ctr"/>
                      <a:r>
                        <a:rPr lang="de-DE" sz="1600" u="none" strike="noStrike" dirty="0">
                          <a:effectLst/>
                        </a:rPr>
                        <a:t>41</a:t>
                      </a:r>
                      <a:endParaRPr lang="de-DE" sz="16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864389490"/>
                  </a:ext>
                </a:extLst>
              </a:tr>
            </a:tbl>
          </a:graphicData>
        </a:graphic>
      </p:graphicFrame>
      <p:pic>
        <p:nvPicPr>
          <p:cNvPr id="2052" name="Grafik 1" descr="http://www.doingbusiness.org/%7E/media/1BB729389AAB4558A987ADDACB79EC42.ashx">
            <a:hlinkClick r:id="rId19"/>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200" y="2881313"/>
            <a:ext cx="1905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Grafik 2" descr="http://www.doingbusiness.org/%7E/media/1BB729389AAB4558A987ADDACB79EC42.ashx">
            <a:hlinkClick r:id="rId21"/>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200" y="3071813"/>
            <a:ext cx="1905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2053" name="Grafik 3" descr="http://www.doingbusiness.org/%7E/media/1BB729389AAB4558A987ADDACB79EC42.ashx">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7200" y="3071813"/>
            <a:ext cx="190500" cy="1809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Grafik 5" descr="http://www.doingbusiness.org/%7E/media/1BB729389AAB4558A987ADDACB79EC42.ashx">
            <a:hlinkClick r:id="rId24"/>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200" y="3071813"/>
            <a:ext cx="190500" cy="18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458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4348" y="214291"/>
            <a:ext cx="7786742" cy="785818"/>
          </a:xfrm>
        </p:spPr>
        <p:txBody>
          <a:bodyPr/>
          <a:lstStyle/>
          <a:p>
            <a:r>
              <a:rPr lang="de-DE" dirty="0" err="1"/>
              <a:t>Foreign</a:t>
            </a:r>
            <a:r>
              <a:rPr lang="de-DE" dirty="0"/>
              <a:t> </a:t>
            </a:r>
            <a:r>
              <a:rPr lang="de-DE" dirty="0" err="1"/>
              <a:t>Direct</a:t>
            </a:r>
            <a:r>
              <a:rPr lang="de-DE" dirty="0"/>
              <a:t> Investment</a:t>
            </a:r>
          </a:p>
        </p:txBody>
      </p:sp>
      <p:sp>
        <p:nvSpPr>
          <p:cNvPr id="3" name="Untertitel 2"/>
          <p:cNvSpPr>
            <a:spLocks noGrp="1"/>
          </p:cNvSpPr>
          <p:nvPr>
            <p:ph type="subTitle" idx="1"/>
          </p:nvPr>
        </p:nvSpPr>
        <p:spPr>
          <a:xfrm>
            <a:off x="500034" y="1000108"/>
            <a:ext cx="8143932" cy="5214974"/>
          </a:xfrm>
        </p:spPr>
        <p:txBody>
          <a:bodyPr>
            <a:normAutofit fontScale="77500" lnSpcReduction="20000"/>
          </a:bodyPr>
          <a:lstStyle/>
          <a:p>
            <a:pPr algn="l"/>
            <a:r>
              <a:rPr lang="en-US" b="1" dirty="0">
                <a:solidFill>
                  <a:schemeClr val="tx1"/>
                </a:solidFill>
              </a:rPr>
              <a:t>Foreign direct investment</a:t>
            </a:r>
            <a:r>
              <a:rPr lang="en-US" dirty="0">
                <a:solidFill>
                  <a:schemeClr val="tx1"/>
                </a:solidFill>
              </a:rPr>
              <a:t> (</a:t>
            </a:r>
            <a:r>
              <a:rPr lang="en-US" b="1" dirty="0">
                <a:solidFill>
                  <a:schemeClr val="tx1"/>
                </a:solidFill>
              </a:rPr>
              <a:t>FDI</a:t>
            </a:r>
            <a:r>
              <a:rPr lang="en-US" dirty="0">
                <a:solidFill>
                  <a:schemeClr val="tx1"/>
                </a:solidFill>
              </a:rPr>
              <a:t>) or foreign investment refers to the net inflows of investment to acquire a lasting management interest (10 percent or more of voting stock) in an enterprise operating in an economy other than that of the investor.</a:t>
            </a:r>
            <a:r>
              <a:rPr lang="en-US" baseline="30000" dirty="0">
                <a:solidFill>
                  <a:schemeClr val="tx1"/>
                </a:solidFill>
              </a:rPr>
              <a:t> </a:t>
            </a:r>
            <a:r>
              <a:rPr lang="en-US" dirty="0">
                <a:solidFill>
                  <a:schemeClr val="tx1"/>
                </a:solidFill>
              </a:rPr>
              <a:t>It is the sum of equity capital, reinvestment of earnings, other long-term capital, and short-term capital as shown in the balance of payments. It usually involves participation in management, joint-venture, transfer of technology and expertise. </a:t>
            </a:r>
          </a:p>
          <a:p>
            <a:pPr algn="l"/>
            <a:r>
              <a:rPr lang="en-US" dirty="0">
                <a:solidFill>
                  <a:schemeClr val="tx1"/>
                </a:solidFill>
              </a:rPr>
              <a:t>There are two types of FDI: inward foreign direct investment and outward foreign direct investment, resulting in a </a:t>
            </a:r>
            <a:r>
              <a:rPr lang="en-US" i="1" dirty="0">
                <a:solidFill>
                  <a:schemeClr val="tx1"/>
                </a:solidFill>
              </a:rPr>
              <a:t>net</a:t>
            </a:r>
            <a:r>
              <a:rPr lang="en-US" dirty="0">
                <a:solidFill>
                  <a:schemeClr val="tx1"/>
                </a:solidFill>
              </a:rPr>
              <a:t> FDI </a:t>
            </a:r>
            <a:r>
              <a:rPr lang="en-US" i="1" dirty="0">
                <a:solidFill>
                  <a:schemeClr val="tx1"/>
                </a:solidFill>
              </a:rPr>
              <a:t>inflow</a:t>
            </a:r>
            <a:r>
              <a:rPr lang="en-US" dirty="0">
                <a:solidFill>
                  <a:schemeClr val="tx1"/>
                </a:solidFill>
              </a:rPr>
              <a:t> (positive or negative) and "stock of foreign direct investment", which is the cumulative number for a given period. Direct investment excludes investment through purchase of shares.</a:t>
            </a:r>
            <a:r>
              <a:rPr lang="en-US" baseline="30000" dirty="0">
                <a:solidFill>
                  <a:schemeClr val="tx1"/>
                </a:solidFill>
              </a:rPr>
              <a:t> </a:t>
            </a:r>
            <a:r>
              <a:rPr lang="en-US" dirty="0">
                <a:solidFill>
                  <a:schemeClr val="tx1"/>
                </a:solidFill>
              </a:rPr>
              <a:t>FDI is one example of international factor movement.</a:t>
            </a:r>
            <a:endParaRPr lang="de-DE"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Crisis</a:t>
            </a:r>
            <a:r>
              <a:rPr lang="de-DE" dirty="0"/>
              <a:t> = </a:t>
            </a:r>
            <a:r>
              <a:rPr lang="de-DE" dirty="0" err="1"/>
              <a:t>stagnant</a:t>
            </a:r>
            <a:r>
              <a:rPr lang="de-DE" dirty="0"/>
              <a:t> FDI</a:t>
            </a:r>
          </a:p>
        </p:txBody>
      </p:sp>
      <p:sp>
        <p:nvSpPr>
          <p:cNvPr id="3" name="Inhaltsplatzhalter 2"/>
          <p:cNvSpPr>
            <a:spLocks noGrp="1"/>
          </p:cNvSpPr>
          <p:nvPr>
            <p:ph idx="1"/>
          </p:nvPr>
        </p:nvSpPr>
        <p:spPr/>
        <p:txBody>
          <a:bodyPr/>
          <a:lstStyle/>
          <a:p>
            <a:r>
              <a:rPr lang="en-US" dirty="0"/>
              <a:t>The United Nations Conference on Trade and Development said that there was no significant growth of Global FDI in 2010. In 2010 was $1,122 billion and in 2009 was $1.114 billion. The figure was 25 percent below the pre-crisis average between 2005 to 2007.</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274638"/>
            <a:ext cx="8186766" cy="796908"/>
          </a:xfrm>
        </p:spPr>
        <p:txBody>
          <a:bodyPr/>
          <a:lstStyle/>
          <a:p>
            <a:r>
              <a:rPr lang="de-DE" dirty="0" err="1"/>
              <a:t>Example</a:t>
            </a:r>
            <a:r>
              <a:rPr lang="de-DE" dirty="0"/>
              <a:t> </a:t>
            </a:r>
            <a:r>
              <a:rPr lang="de-DE" dirty="0" err="1"/>
              <a:t>the</a:t>
            </a:r>
            <a:r>
              <a:rPr lang="de-DE" dirty="0"/>
              <a:t> USA:</a:t>
            </a:r>
          </a:p>
        </p:txBody>
      </p:sp>
      <p:sp>
        <p:nvSpPr>
          <p:cNvPr id="3" name="Inhaltsplatzhalter 2"/>
          <p:cNvSpPr>
            <a:spLocks noGrp="1"/>
          </p:cNvSpPr>
          <p:nvPr>
            <p:ph idx="1"/>
          </p:nvPr>
        </p:nvSpPr>
        <p:spPr>
          <a:xfrm>
            <a:off x="214282" y="1214422"/>
            <a:ext cx="8715436" cy="4911741"/>
          </a:xfrm>
        </p:spPr>
        <p:txBody>
          <a:bodyPr/>
          <a:lstStyle/>
          <a:p>
            <a:r>
              <a:rPr lang="de-DE" b="1" dirty="0"/>
              <a:t>US International </a:t>
            </a:r>
            <a:r>
              <a:rPr lang="de-DE" b="1" dirty="0" err="1"/>
              <a:t>Direct</a:t>
            </a:r>
            <a:r>
              <a:rPr lang="de-DE" b="1" dirty="0"/>
              <a:t> Investment </a:t>
            </a:r>
            <a:r>
              <a:rPr lang="de-DE" b="1" dirty="0" err="1"/>
              <a:t>Flows</a:t>
            </a:r>
            <a:r>
              <a:rPr lang="de-DE" b="1" dirty="0"/>
              <a:t>:</a:t>
            </a:r>
            <a:endParaRPr lang="de-DE" dirty="0"/>
          </a:p>
          <a:p>
            <a:r>
              <a:rPr lang="de-DE" sz="2800" b="1" dirty="0" err="1"/>
              <a:t>Period</a:t>
            </a:r>
            <a:r>
              <a:rPr lang="de-DE" sz="2800" dirty="0"/>
              <a:t>         </a:t>
            </a:r>
            <a:r>
              <a:rPr lang="de-DE" sz="2800" b="1" dirty="0"/>
              <a:t>FDI </a:t>
            </a:r>
            <a:r>
              <a:rPr lang="de-DE" sz="2800" b="1" dirty="0" err="1"/>
              <a:t>Inflow</a:t>
            </a:r>
            <a:r>
              <a:rPr lang="de-DE" sz="2800" dirty="0"/>
              <a:t>       </a:t>
            </a:r>
            <a:r>
              <a:rPr lang="de-DE" sz="2800" b="1" dirty="0"/>
              <a:t>FDI </a:t>
            </a:r>
            <a:r>
              <a:rPr lang="de-DE" sz="2800" b="1" dirty="0" err="1"/>
              <a:t>Outflow</a:t>
            </a:r>
            <a:r>
              <a:rPr lang="de-DE" sz="2800" dirty="0"/>
              <a:t>      </a:t>
            </a:r>
            <a:r>
              <a:rPr lang="de-DE" sz="2800" b="1" dirty="0"/>
              <a:t>Net </a:t>
            </a:r>
            <a:r>
              <a:rPr lang="de-DE" sz="2800" b="1" dirty="0" err="1"/>
              <a:t>Inflow</a:t>
            </a:r>
            <a:r>
              <a:rPr lang="de-DE" sz="2800" dirty="0"/>
              <a:t> </a:t>
            </a:r>
          </a:p>
          <a:p>
            <a:r>
              <a:rPr lang="de-DE" sz="2800" b="1" dirty="0"/>
              <a:t>1960-69</a:t>
            </a:r>
            <a:r>
              <a:rPr lang="de-DE" sz="2800" dirty="0"/>
              <a:t>      $ 42.18 </a:t>
            </a:r>
            <a:r>
              <a:rPr lang="de-DE" sz="2800" dirty="0" err="1"/>
              <a:t>bn</a:t>
            </a:r>
            <a:r>
              <a:rPr lang="de-DE" sz="2800" dirty="0"/>
              <a:t>         $  5.13 </a:t>
            </a:r>
            <a:r>
              <a:rPr lang="de-DE" sz="2800" dirty="0" err="1"/>
              <a:t>bn</a:t>
            </a:r>
            <a:r>
              <a:rPr lang="de-DE" sz="2800" dirty="0"/>
              <a:t>          + $ 37.04 </a:t>
            </a:r>
            <a:r>
              <a:rPr lang="de-DE" sz="2800" dirty="0" err="1"/>
              <a:t>bn</a:t>
            </a:r>
            <a:r>
              <a:rPr lang="de-DE" sz="2800" dirty="0"/>
              <a:t> </a:t>
            </a:r>
          </a:p>
          <a:p>
            <a:r>
              <a:rPr lang="de-DE" sz="2800" b="1" dirty="0"/>
              <a:t>1970-79</a:t>
            </a:r>
            <a:r>
              <a:rPr lang="de-DE" sz="2800" dirty="0"/>
              <a:t>      $ 122.72 </a:t>
            </a:r>
            <a:r>
              <a:rPr lang="de-DE" sz="2800" dirty="0" err="1"/>
              <a:t>bn</a:t>
            </a:r>
            <a:r>
              <a:rPr lang="de-DE" sz="2800" dirty="0"/>
              <a:t>      $ 40.79 </a:t>
            </a:r>
            <a:r>
              <a:rPr lang="de-DE" sz="2800" dirty="0" err="1"/>
              <a:t>bn</a:t>
            </a:r>
            <a:r>
              <a:rPr lang="de-DE" sz="2800" dirty="0"/>
              <a:t>         + $ 81.93 </a:t>
            </a:r>
            <a:r>
              <a:rPr lang="de-DE" sz="2800" dirty="0" err="1"/>
              <a:t>bn</a:t>
            </a:r>
            <a:r>
              <a:rPr lang="de-DE" sz="2800" dirty="0"/>
              <a:t> </a:t>
            </a:r>
          </a:p>
          <a:p>
            <a:r>
              <a:rPr lang="de-DE" sz="2800" b="1" dirty="0"/>
              <a:t>1980-89</a:t>
            </a:r>
            <a:r>
              <a:rPr lang="de-DE" sz="2800" dirty="0"/>
              <a:t>      $ 206.27 </a:t>
            </a:r>
            <a:r>
              <a:rPr lang="de-DE" sz="2800" dirty="0" err="1"/>
              <a:t>bn</a:t>
            </a:r>
            <a:r>
              <a:rPr lang="de-DE" sz="2800" dirty="0"/>
              <a:t>      $ 329.23 </a:t>
            </a:r>
            <a:r>
              <a:rPr lang="de-DE" sz="2800" dirty="0" err="1"/>
              <a:t>bn</a:t>
            </a:r>
            <a:r>
              <a:rPr lang="de-DE" sz="2800" dirty="0"/>
              <a:t>      - $ 122.96 </a:t>
            </a:r>
            <a:r>
              <a:rPr lang="de-DE" sz="2800" dirty="0" err="1"/>
              <a:t>bn</a:t>
            </a:r>
            <a:r>
              <a:rPr lang="de-DE" sz="2800" dirty="0"/>
              <a:t> </a:t>
            </a:r>
          </a:p>
          <a:p>
            <a:r>
              <a:rPr lang="de-DE" sz="2800" b="1" dirty="0"/>
              <a:t>1990-99</a:t>
            </a:r>
            <a:r>
              <a:rPr lang="de-DE" sz="2800" dirty="0"/>
              <a:t>      $ 950.47 </a:t>
            </a:r>
            <a:r>
              <a:rPr lang="de-DE" sz="2800" dirty="0" err="1"/>
              <a:t>bn</a:t>
            </a:r>
            <a:r>
              <a:rPr lang="de-DE" sz="2800" dirty="0"/>
              <a:t>      $ 907.34 </a:t>
            </a:r>
            <a:r>
              <a:rPr lang="de-DE" sz="2800" dirty="0" err="1"/>
              <a:t>bn</a:t>
            </a:r>
            <a:r>
              <a:rPr lang="de-DE" sz="2800" dirty="0"/>
              <a:t>       + $ 43.13 </a:t>
            </a:r>
            <a:r>
              <a:rPr lang="de-DE" sz="2800" dirty="0" err="1"/>
              <a:t>bn</a:t>
            </a:r>
            <a:r>
              <a:rPr lang="de-DE" sz="2800" dirty="0"/>
              <a:t> </a:t>
            </a:r>
          </a:p>
          <a:p>
            <a:r>
              <a:rPr lang="de-DE" sz="2800" b="1" dirty="0"/>
              <a:t>2000-07</a:t>
            </a:r>
            <a:r>
              <a:rPr lang="de-DE" sz="2800" dirty="0"/>
              <a:t>   $ 1,629.05 </a:t>
            </a:r>
            <a:r>
              <a:rPr lang="de-DE" sz="2800" dirty="0" err="1"/>
              <a:t>bn</a:t>
            </a:r>
            <a:r>
              <a:rPr lang="de-DE" sz="2800" dirty="0"/>
              <a:t>     $ 1,421.31 </a:t>
            </a:r>
            <a:r>
              <a:rPr lang="de-DE" sz="2800" dirty="0" err="1"/>
              <a:t>bn</a:t>
            </a:r>
            <a:r>
              <a:rPr lang="de-DE" sz="2800" dirty="0"/>
              <a:t>  + $ 207.74 </a:t>
            </a:r>
            <a:r>
              <a:rPr lang="de-DE" sz="2800" dirty="0" err="1"/>
              <a:t>bn</a:t>
            </a:r>
            <a:r>
              <a:rPr lang="de-DE" sz="2800" dirty="0"/>
              <a:t> </a:t>
            </a:r>
          </a:p>
          <a:p>
            <a:r>
              <a:rPr lang="de-DE" sz="2800" b="1" dirty="0"/>
              <a:t>Total</a:t>
            </a:r>
            <a:r>
              <a:rPr lang="de-DE" sz="2800" dirty="0"/>
              <a:t>         $ 2,950.69 </a:t>
            </a:r>
            <a:r>
              <a:rPr lang="de-DE" sz="2800" dirty="0" err="1"/>
              <a:t>bn</a:t>
            </a:r>
            <a:r>
              <a:rPr lang="de-DE" sz="2800" dirty="0"/>
              <a:t>     $ 2,703.81 </a:t>
            </a:r>
            <a:r>
              <a:rPr lang="de-DE" sz="2800" dirty="0" err="1"/>
              <a:t>bn</a:t>
            </a:r>
            <a:r>
              <a:rPr lang="de-DE" sz="2800" dirty="0"/>
              <a:t> +  $ 246.88 </a:t>
            </a:r>
            <a:r>
              <a:rPr lang="de-DE" sz="2800" dirty="0" err="1"/>
              <a:t>bn</a:t>
            </a:r>
            <a:endParaRPr lang="de-DE"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186766" cy="796908"/>
          </a:xfrm>
        </p:spPr>
        <p:txBody>
          <a:bodyPr/>
          <a:lstStyle/>
          <a:p>
            <a:r>
              <a:rPr lang="de-DE" dirty="0" err="1"/>
              <a:t>How</a:t>
            </a:r>
            <a:r>
              <a:rPr lang="de-DE" dirty="0"/>
              <a:t> </a:t>
            </a:r>
            <a:r>
              <a:rPr lang="de-DE" dirty="0" err="1"/>
              <a:t>to</a:t>
            </a:r>
            <a:r>
              <a:rPr lang="de-DE" dirty="0"/>
              <a:t> </a:t>
            </a:r>
            <a:r>
              <a:rPr lang="de-DE" dirty="0" err="1"/>
              <a:t>attract</a:t>
            </a:r>
            <a:r>
              <a:rPr lang="de-DE" dirty="0"/>
              <a:t> FDI</a:t>
            </a:r>
          </a:p>
        </p:txBody>
      </p:sp>
      <p:sp>
        <p:nvSpPr>
          <p:cNvPr id="3" name="Inhaltsplatzhalter 2"/>
          <p:cNvSpPr>
            <a:spLocks noGrp="1"/>
          </p:cNvSpPr>
          <p:nvPr>
            <p:ph idx="1"/>
          </p:nvPr>
        </p:nvSpPr>
        <p:spPr>
          <a:xfrm>
            <a:off x="457200" y="1285860"/>
            <a:ext cx="4043362" cy="4840303"/>
          </a:xfrm>
        </p:spPr>
        <p:txBody>
          <a:bodyPr>
            <a:normAutofit fontScale="85000" lnSpcReduction="10000"/>
          </a:bodyPr>
          <a:lstStyle/>
          <a:p>
            <a:pPr>
              <a:buFont typeface="Arial"/>
              <a:buChar char="•"/>
            </a:pPr>
            <a:r>
              <a:rPr lang="en-US" dirty="0"/>
              <a:t>low corporate tax and income tax rates</a:t>
            </a:r>
          </a:p>
          <a:p>
            <a:pPr>
              <a:buFont typeface="Arial"/>
              <a:buChar char="•"/>
            </a:pPr>
            <a:r>
              <a:rPr lang="en-US" dirty="0"/>
              <a:t>tax holidays</a:t>
            </a:r>
          </a:p>
          <a:p>
            <a:pPr>
              <a:buFont typeface="Arial"/>
              <a:buChar char="•"/>
            </a:pPr>
            <a:r>
              <a:rPr lang="en-US" dirty="0"/>
              <a:t>other types of tax concessions</a:t>
            </a:r>
          </a:p>
          <a:p>
            <a:pPr>
              <a:buFont typeface="Arial"/>
              <a:buChar char="•"/>
            </a:pPr>
            <a:r>
              <a:rPr lang="en-US" dirty="0"/>
              <a:t>preferential tariffs</a:t>
            </a:r>
          </a:p>
          <a:p>
            <a:pPr>
              <a:buFont typeface="Arial"/>
              <a:buChar char="•"/>
            </a:pPr>
            <a:r>
              <a:rPr lang="en-US" dirty="0"/>
              <a:t>special economic zones</a:t>
            </a:r>
          </a:p>
          <a:p>
            <a:pPr>
              <a:buFont typeface="Arial"/>
              <a:buChar char="•"/>
            </a:pPr>
            <a:r>
              <a:rPr lang="en-US" dirty="0"/>
              <a:t>EPZ - Export Processing Zones</a:t>
            </a:r>
          </a:p>
          <a:p>
            <a:pPr>
              <a:buFont typeface="Arial"/>
              <a:buChar char="•"/>
            </a:pPr>
            <a:r>
              <a:rPr lang="en-US" dirty="0"/>
              <a:t>Bonded Warehouses</a:t>
            </a:r>
          </a:p>
          <a:p>
            <a:pPr>
              <a:buFont typeface="Arial"/>
              <a:buChar char="•"/>
            </a:pPr>
            <a:r>
              <a:rPr lang="en-US" dirty="0" err="1"/>
              <a:t>Maquilladoras</a:t>
            </a:r>
            <a:endParaRPr lang="en-US" dirty="0"/>
          </a:p>
          <a:p>
            <a:endParaRPr lang="de-DE" dirty="0"/>
          </a:p>
        </p:txBody>
      </p:sp>
      <p:sp>
        <p:nvSpPr>
          <p:cNvPr id="4" name="Textfeld 3"/>
          <p:cNvSpPr txBox="1"/>
          <p:nvPr/>
        </p:nvSpPr>
        <p:spPr>
          <a:xfrm>
            <a:off x="4286248" y="1214422"/>
            <a:ext cx="4643438" cy="5109091"/>
          </a:xfrm>
          <a:prstGeom prst="rect">
            <a:avLst/>
          </a:prstGeom>
          <a:noFill/>
        </p:spPr>
        <p:txBody>
          <a:bodyPr wrap="square" rtlCol="0">
            <a:spAutoFit/>
          </a:bodyPr>
          <a:lstStyle/>
          <a:p>
            <a:pPr>
              <a:buFont typeface="Arial"/>
              <a:buChar char="•"/>
            </a:pPr>
            <a:r>
              <a:rPr lang="en-US" sz="2800" dirty="0"/>
              <a:t>investment financial subsidies</a:t>
            </a:r>
          </a:p>
          <a:p>
            <a:pPr>
              <a:buFont typeface="Arial"/>
              <a:buChar char="•"/>
            </a:pPr>
            <a:r>
              <a:rPr lang="en-US" sz="2800" dirty="0"/>
              <a:t>soft loan or loan guarantees</a:t>
            </a:r>
          </a:p>
          <a:p>
            <a:pPr>
              <a:buFont typeface="Arial"/>
              <a:buChar char="•"/>
            </a:pPr>
            <a:r>
              <a:rPr lang="en-US" sz="2800" dirty="0"/>
              <a:t>free land or land subsidies</a:t>
            </a:r>
          </a:p>
          <a:p>
            <a:pPr>
              <a:buFont typeface="Arial"/>
              <a:buChar char="•"/>
            </a:pPr>
            <a:r>
              <a:rPr lang="en-US" sz="2800" dirty="0"/>
              <a:t>relocation &amp; expatriation     subsidies</a:t>
            </a:r>
          </a:p>
          <a:p>
            <a:pPr>
              <a:buFont typeface="Arial"/>
              <a:buChar char="•"/>
            </a:pPr>
            <a:r>
              <a:rPr lang="en-US" sz="2800" dirty="0"/>
              <a:t>job training &amp; employment subsidies</a:t>
            </a:r>
          </a:p>
          <a:p>
            <a:pPr>
              <a:buFont typeface="Arial"/>
              <a:buChar char="•"/>
            </a:pPr>
            <a:r>
              <a:rPr lang="en-US" sz="2800" dirty="0"/>
              <a:t>infrastructure subsidies</a:t>
            </a:r>
          </a:p>
          <a:p>
            <a:pPr>
              <a:buFont typeface="Arial"/>
              <a:buChar char="•"/>
            </a:pPr>
            <a:r>
              <a:rPr lang="en-US" sz="2800" dirty="0"/>
              <a:t>R&amp;D support</a:t>
            </a:r>
          </a:p>
          <a:p>
            <a:pPr>
              <a:buFont typeface="Arial"/>
              <a:buChar char="•"/>
            </a:pPr>
            <a:r>
              <a:rPr lang="en-US" sz="2800" dirty="0"/>
              <a:t>derogation from regulations (usually for very large projects)</a:t>
            </a:r>
          </a:p>
          <a:p>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25470"/>
          </a:xfrm>
        </p:spPr>
        <p:txBody>
          <a:bodyPr>
            <a:normAutofit fontScale="90000"/>
          </a:bodyPr>
          <a:lstStyle/>
          <a:p>
            <a:r>
              <a:rPr lang="de-DE" dirty="0"/>
              <a:t>The FDI </a:t>
            </a:r>
            <a:r>
              <a:rPr lang="de-DE" dirty="0" err="1"/>
              <a:t>can</a:t>
            </a:r>
            <a:r>
              <a:rPr lang="de-DE" dirty="0"/>
              <a:t> „</a:t>
            </a:r>
            <a:r>
              <a:rPr lang="de-DE" dirty="0" err="1"/>
              <a:t>faststart</a:t>
            </a:r>
            <a:r>
              <a:rPr lang="de-DE" dirty="0"/>
              <a:t>“ </a:t>
            </a:r>
            <a:r>
              <a:rPr lang="de-DE" dirty="0" err="1"/>
              <a:t>the</a:t>
            </a:r>
            <a:r>
              <a:rPr lang="de-DE" dirty="0"/>
              <a:t> </a:t>
            </a:r>
            <a:r>
              <a:rPr lang="de-DE" dirty="0" err="1"/>
              <a:t>economy</a:t>
            </a:r>
            <a:r>
              <a:rPr lang="de-DE" dirty="0"/>
              <a:t> </a:t>
            </a:r>
            <a:r>
              <a:rPr lang="de-DE" dirty="0" err="1"/>
              <a:t>of</a:t>
            </a:r>
            <a:r>
              <a:rPr lang="de-DE" dirty="0"/>
              <a:t> a </a:t>
            </a:r>
            <a:r>
              <a:rPr lang="de-DE" dirty="0" err="1"/>
              <a:t>developing</a:t>
            </a:r>
            <a:r>
              <a:rPr lang="de-DE" dirty="0"/>
              <a:t> </a:t>
            </a:r>
            <a:r>
              <a:rPr lang="de-DE" dirty="0" err="1"/>
              <a:t>nation</a:t>
            </a:r>
            <a:endParaRPr lang="de-DE" dirty="0"/>
          </a:p>
        </p:txBody>
      </p:sp>
      <p:sp>
        <p:nvSpPr>
          <p:cNvPr id="3" name="Inhaltsplatzhalter 2"/>
          <p:cNvSpPr>
            <a:spLocks noGrp="1"/>
          </p:cNvSpPr>
          <p:nvPr>
            <p:ph idx="1"/>
          </p:nvPr>
        </p:nvSpPr>
        <p:spPr>
          <a:xfrm>
            <a:off x="457200" y="1214422"/>
            <a:ext cx="8229600" cy="4911741"/>
          </a:xfrm>
        </p:spPr>
        <p:txBody>
          <a:bodyPr/>
          <a:lstStyle/>
          <a:p>
            <a:pPr>
              <a:buNone/>
            </a:pPr>
            <a:r>
              <a:rPr lang="de-DE" dirty="0"/>
              <a:t>         FDI                     Country A               Exports</a:t>
            </a:r>
          </a:p>
        </p:txBody>
      </p:sp>
      <p:sp>
        <p:nvSpPr>
          <p:cNvPr id="4" name="Abgerundetes Rechteck 3"/>
          <p:cNvSpPr/>
          <p:nvPr/>
        </p:nvSpPr>
        <p:spPr>
          <a:xfrm>
            <a:off x="3286116" y="2643182"/>
            <a:ext cx="2857520" cy="19288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ingekerbter Pfeil nach rechts 4"/>
          <p:cNvSpPr/>
          <p:nvPr/>
        </p:nvSpPr>
        <p:spPr>
          <a:xfrm>
            <a:off x="1357290" y="3000372"/>
            <a:ext cx="1285884" cy="92869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Eingekerbter Pfeil nach rechts 5"/>
          <p:cNvSpPr/>
          <p:nvPr/>
        </p:nvSpPr>
        <p:spPr>
          <a:xfrm>
            <a:off x="6429388" y="3000372"/>
            <a:ext cx="1785950" cy="928694"/>
          </a:xfrm>
          <a:prstGeom prst="notch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Sechseck 6"/>
          <p:cNvSpPr/>
          <p:nvPr/>
        </p:nvSpPr>
        <p:spPr>
          <a:xfrm>
            <a:off x="4071934" y="3071810"/>
            <a:ext cx="1060704" cy="914400"/>
          </a:xfrm>
          <a:prstGeom prst="hexag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Gestreifter Pfeil nach rechts 12"/>
          <p:cNvSpPr/>
          <p:nvPr/>
        </p:nvSpPr>
        <p:spPr>
          <a:xfrm rot="10800000">
            <a:off x="3786182" y="5000636"/>
            <a:ext cx="2000264" cy="428628"/>
          </a:xfrm>
          <a:prstGeom prst="striped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571868" y="5572140"/>
            <a:ext cx="2500330" cy="369332"/>
          </a:xfrm>
          <a:prstGeom prst="rect">
            <a:avLst/>
          </a:prstGeom>
          <a:noFill/>
        </p:spPr>
        <p:txBody>
          <a:bodyPr wrap="square" rtlCol="0">
            <a:spAutoFit/>
          </a:bodyPr>
          <a:lstStyle/>
          <a:p>
            <a:r>
              <a:rPr lang="de-DE" dirty="0" err="1"/>
              <a:t>Repayments</a:t>
            </a:r>
            <a:endParaRPr lang="de-DE" dirty="0"/>
          </a:p>
        </p:txBody>
      </p:sp>
      <p:sp>
        <p:nvSpPr>
          <p:cNvPr id="20" name="Textfeld 19"/>
          <p:cNvSpPr txBox="1"/>
          <p:nvPr/>
        </p:nvSpPr>
        <p:spPr>
          <a:xfrm>
            <a:off x="3786182" y="4071942"/>
            <a:ext cx="1428760" cy="369332"/>
          </a:xfrm>
          <a:prstGeom prst="rect">
            <a:avLst/>
          </a:prstGeom>
          <a:noFill/>
        </p:spPr>
        <p:txBody>
          <a:bodyPr wrap="square" rtlCol="0">
            <a:spAutoFit/>
          </a:bodyPr>
          <a:lstStyle/>
          <a:p>
            <a:r>
              <a:rPr lang="de-DE" dirty="0"/>
              <a:t>Investment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lstStyle/>
          <a:p>
            <a:endParaRPr lang="de-DE" dirty="0"/>
          </a:p>
        </p:txBody>
      </p:sp>
      <p:pic>
        <p:nvPicPr>
          <p:cNvPr id="1028" name="Picture 4" descr="H:\Dokumente und Einstellungen\Japaninfo\Favoriten\Eigene Dateien\Eigene Bilder\China(1) 30.jpg"/>
          <p:cNvPicPr>
            <a:picLocks noChangeAspect="1" noChangeArrowheads="1"/>
          </p:cNvPicPr>
          <p:nvPr/>
        </p:nvPicPr>
        <p:blipFill>
          <a:blip r:embed="rId2"/>
          <a:srcRect/>
          <a:stretch>
            <a:fillRect/>
          </a:stretch>
        </p:blipFill>
        <p:spPr bwMode="auto">
          <a:xfrm>
            <a:off x="-357222" y="0"/>
            <a:ext cx="9072626" cy="7286676"/>
          </a:xfrm>
          <a:prstGeom prst="rect">
            <a:avLst/>
          </a:prstGeom>
          <a:solidFill>
            <a:schemeClr val="tx1"/>
          </a:solidFill>
        </p:spPr>
      </p:pic>
      <p:sp>
        <p:nvSpPr>
          <p:cNvPr id="5" name="Textfeld 4"/>
          <p:cNvSpPr txBox="1"/>
          <p:nvPr/>
        </p:nvSpPr>
        <p:spPr>
          <a:xfrm>
            <a:off x="2285984" y="1643050"/>
            <a:ext cx="3286148" cy="369332"/>
          </a:xfrm>
          <a:prstGeom prst="rect">
            <a:avLst/>
          </a:prstGeom>
          <a:solidFill>
            <a:schemeClr val="bg1"/>
          </a:solidFill>
        </p:spPr>
        <p:txBody>
          <a:bodyPr wrap="square" rtlCol="0">
            <a:spAutoFit/>
          </a:bodyPr>
          <a:lstStyle/>
          <a:p>
            <a:r>
              <a:rPr lang="de-DE" dirty="0"/>
              <a:t>FDI in China</a:t>
            </a:r>
          </a:p>
        </p:txBody>
      </p:sp>
      <p:sp>
        <p:nvSpPr>
          <p:cNvPr id="7" name="Textfeld 6"/>
          <p:cNvSpPr txBox="1"/>
          <p:nvPr/>
        </p:nvSpPr>
        <p:spPr>
          <a:xfrm>
            <a:off x="1071538" y="1142984"/>
            <a:ext cx="6500858" cy="369332"/>
          </a:xfrm>
          <a:prstGeom prst="rect">
            <a:avLst/>
          </a:prstGeom>
          <a:solidFill>
            <a:schemeClr val="bg1"/>
          </a:solidFill>
        </p:spPr>
        <p:txBody>
          <a:bodyPr wrap="square" rtlCol="0">
            <a:spAutoFit/>
          </a:bodyPr>
          <a:lstStyle/>
          <a:p>
            <a:r>
              <a:rPr lang="de-DE" dirty="0"/>
              <a:t>FDI in China Total 1986 – 2010      840 $ Billion</a:t>
            </a:r>
          </a:p>
        </p:txBody>
      </p:sp>
      <p:cxnSp>
        <p:nvCxnSpPr>
          <p:cNvPr id="9" name="Gerade Verbindung 8"/>
          <p:cNvCxnSpPr/>
          <p:nvPr/>
        </p:nvCxnSpPr>
        <p:spPr>
          <a:xfrm rot="5400000" flipH="1" flipV="1">
            <a:off x="7000892" y="1928802"/>
            <a:ext cx="500066" cy="357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flipV="1">
            <a:off x="7429520" y="1643050"/>
            <a:ext cx="285752"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p:nvCxnSpPr>
        <p:spPr>
          <a:xfrm rot="5400000" flipH="1" flipV="1">
            <a:off x="7393801" y="1107265"/>
            <a:ext cx="857256"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7929586" y="785794"/>
            <a:ext cx="42862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p:nvCxnSpPr>
        <p:spPr>
          <a:xfrm rot="5400000" flipH="1" flipV="1">
            <a:off x="8108193" y="250021"/>
            <a:ext cx="785794" cy="285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8572464" y="5857892"/>
            <a:ext cx="571536" cy="253916"/>
          </a:xfrm>
          <a:prstGeom prst="rect">
            <a:avLst/>
          </a:prstGeom>
          <a:noFill/>
        </p:spPr>
        <p:txBody>
          <a:bodyPr wrap="square" rtlCol="0">
            <a:spAutoFit/>
          </a:bodyPr>
          <a:lstStyle/>
          <a:p>
            <a:r>
              <a:rPr lang="de-DE" sz="1050" dirty="0"/>
              <a:t>2010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FDI </a:t>
            </a:r>
            <a:r>
              <a:rPr lang="de-DE" dirty="0" err="1"/>
              <a:t>and</a:t>
            </a:r>
            <a:r>
              <a:rPr lang="de-DE" dirty="0"/>
              <a:t> Hot Money</a:t>
            </a:r>
          </a:p>
        </p:txBody>
      </p:sp>
      <p:sp>
        <p:nvSpPr>
          <p:cNvPr id="3" name="Inhaltsplatzhalter 2"/>
          <p:cNvSpPr>
            <a:spLocks noGrp="1"/>
          </p:cNvSpPr>
          <p:nvPr>
            <p:ph idx="1"/>
          </p:nvPr>
        </p:nvSpPr>
        <p:spPr>
          <a:xfrm>
            <a:off x="457200" y="1285860"/>
            <a:ext cx="8229600" cy="4840303"/>
          </a:xfrm>
        </p:spPr>
        <p:txBody>
          <a:bodyPr/>
          <a:lstStyle/>
          <a:p>
            <a:r>
              <a:rPr lang="de-DE" dirty="0" err="1"/>
              <a:t>If</a:t>
            </a:r>
            <a:r>
              <a:rPr lang="de-DE" dirty="0"/>
              <a:t> </a:t>
            </a:r>
            <a:r>
              <a:rPr lang="de-DE" dirty="0" err="1"/>
              <a:t>the</a:t>
            </a:r>
            <a:r>
              <a:rPr lang="de-DE" dirty="0"/>
              <a:t> FDI </a:t>
            </a:r>
            <a:r>
              <a:rPr lang="de-DE" dirty="0" err="1"/>
              <a:t>are</a:t>
            </a:r>
            <a:r>
              <a:rPr lang="de-DE" dirty="0"/>
              <a:t> not  </a:t>
            </a:r>
            <a:r>
              <a:rPr lang="de-DE" dirty="0" err="1"/>
              <a:t>mostly</a:t>
            </a:r>
            <a:r>
              <a:rPr lang="de-DE" dirty="0"/>
              <a:t> </a:t>
            </a:r>
            <a:r>
              <a:rPr lang="de-DE" dirty="0" err="1"/>
              <a:t>invested</a:t>
            </a:r>
            <a:r>
              <a:rPr lang="de-DE" dirty="0"/>
              <a:t> in </a:t>
            </a:r>
            <a:r>
              <a:rPr lang="de-DE" dirty="0" err="1"/>
              <a:t>capital</a:t>
            </a:r>
            <a:r>
              <a:rPr lang="de-DE" dirty="0"/>
              <a:t> </a:t>
            </a:r>
            <a:r>
              <a:rPr lang="de-DE" dirty="0" err="1"/>
              <a:t>goods</a:t>
            </a:r>
            <a:r>
              <a:rPr lang="de-DE" dirty="0"/>
              <a:t> (</a:t>
            </a:r>
            <a:r>
              <a:rPr lang="de-DE" dirty="0" err="1"/>
              <a:t>which</a:t>
            </a:r>
            <a:r>
              <a:rPr lang="de-DE" dirty="0"/>
              <a:t> </a:t>
            </a:r>
            <a:r>
              <a:rPr lang="de-DE" dirty="0" err="1"/>
              <a:t>can</a:t>
            </a:r>
            <a:r>
              <a:rPr lang="de-DE" dirty="0"/>
              <a:t> </a:t>
            </a:r>
            <a:r>
              <a:rPr lang="de-DE" dirty="0" err="1"/>
              <a:t>produce</a:t>
            </a:r>
            <a:r>
              <a:rPr lang="de-DE" dirty="0"/>
              <a:t> </a:t>
            </a:r>
            <a:r>
              <a:rPr lang="de-DE" dirty="0" err="1"/>
              <a:t>more</a:t>
            </a:r>
            <a:r>
              <a:rPr lang="de-DE" dirty="0"/>
              <a:t> </a:t>
            </a:r>
            <a:r>
              <a:rPr lang="de-DE" dirty="0" err="1"/>
              <a:t>exports</a:t>
            </a:r>
            <a:r>
              <a:rPr lang="de-DE" dirty="0"/>
              <a:t>) but in </a:t>
            </a:r>
            <a:r>
              <a:rPr lang="de-DE" dirty="0" err="1"/>
              <a:t>the</a:t>
            </a:r>
            <a:r>
              <a:rPr lang="de-DE" dirty="0"/>
              <a:t> </a:t>
            </a:r>
            <a:r>
              <a:rPr lang="de-DE" dirty="0" err="1"/>
              <a:t>internal</a:t>
            </a:r>
            <a:r>
              <a:rPr lang="de-DE" dirty="0"/>
              <a:t> </a:t>
            </a:r>
            <a:r>
              <a:rPr lang="de-DE" dirty="0" err="1"/>
              <a:t>market</a:t>
            </a:r>
            <a:r>
              <a:rPr lang="de-DE" dirty="0"/>
              <a:t> – a </a:t>
            </a:r>
            <a:r>
              <a:rPr lang="de-DE" dirty="0" err="1"/>
              <a:t>dangerous</a:t>
            </a:r>
            <a:r>
              <a:rPr lang="de-DE" dirty="0"/>
              <a:t> </a:t>
            </a:r>
            <a:r>
              <a:rPr lang="de-DE" dirty="0" err="1"/>
              <a:t>situation</a:t>
            </a:r>
            <a:r>
              <a:rPr lang="de-DE" dirty="0"/>
              <a:t> </a:t>
            </a:r>
            <a:r>
              <a:rPr lang="de-DE" dirty="0" err="1"/>
              <a:t>can</a:t>
            </a:r>
            <a:r>
              <a:rPr lang="de-DE" dirty="0"/>
              <a:t> </a:t>
            </a:r>
            <a:r>
              <a:rPr lang="de-DE" dirty="0" err="1"/>
              <a:t>arise</a:t>
            </a:r>
            <a:r>
              <a:rPr lang="de-DE" dirty="0"/>
              <a:t>:</a:t>
            </a:r>
          </a:p>
          <a:p>
            <a:r>
              <a:rPr lang="de-DE" dirty="0"/>
              <a:t>The </a:t>
            </a:r>
            <a:r>
              <a:rPr lang="de-DE" dirty="0" err="1"/>
              <a:t>foreign</a:t>
            </a:r>
            <a:r>
              <a:rPr lang="de-DE" dirty="0"/>
              <a:t> </a:t>
            </a:r>
            <a:r>
              <a:rPr lang="de-DE" dirty="0" err="1"/>
              <a:t>currency</a:t>
            </a:r>
            <a:r>
              <a:rPr lang="de-DE" dirty="0"/>
              <a:t> </a:t>
            </a:r>
            <a:r>
              <a:rPr lang="de-DE" dirty="0" err="1"/>
              <a:t>debt</a:t>
            </a:r>
            <a:r>
              <a:rPr lang="de-DE" dirty="0"/>
              <a:t> </a:t>
            </a:r>
            <a:r>
              <a:rPr lang="de-DE" dirty="0" err="1"/>
              <a:t>is</a:t>
            </a:r>
            <a:r>
              <a:rPr lang="de-DE" dirty="0"/>
              <a:t> </a:t>
            </a:r>
            <a:r>
              <a:rPr lang="de-DE" dirty="0" err="1"/>
              <a:t>or</a:t>
            </a:r>
            <a:r>
              <a:rPr lang="de-DE" dirty="0"/>
              <a:t> </a:t>
            </a:r>
            <a:r>
              <a:rPr lang="de-DE" dirty="0" err="1"/>
              <a:t>tends</a:t>
            </a:r>
            <a:r>
              <a:rPr lang="de-DE" dirty="0"/>
              <a:t> </a:t>
            </a:r>
            <a:r>
              <a:rPr lang="de-DE" dirty="0" err="1"/>
              <a:t>to</a:t>
            </a:r>
            <a:r>
              <a:rPr lang="de-DE" dirty="0"/>
              <a:t> </a:t>
            </a:r>
            <a:r>
              <a:rPr lang="de-DE" dirty="0" err="1"/>
              <a:t>become</a:t>
            </a:r>
            <a:r>
              <a:rPr lang="de-DE" dirty="0"/>
              <a:t> larger </a:t>
            </a:r>
            <a:r>
              <a:rPr lang="de-DE" dirty="0" err="1"/>
              <a:t>than</a:t>
            </a:r>
            <a:r>
              <a:rPr lang="de-DE" dirty="0"/>
              <a:t> </a:t>
            </a:r>
            <a:r>
              <a:rPr lang="de-DE" dirty="0" err="1"/>
              <a:t>net</a:t>
            </a:r>
            <a:r>
              <a:rPr lang="de-DE" dirty="0"/>
              <a:t> </a:t>
            </a:r>
            <a:r>
              <a:rPr lang="de-DE" dirty="0" err="1"/>
              <a:t>export</a:t>
            </a:r>
            <a:r>
              <a:rPr lang="de-DE" dirty="0"/>
              <a:t> </a:t>
            </a:r>
            <a:r>
              <a:rPr lang="de-DE" dirty="0" err="1"/>
              <a:t>income</a:t>
            </a:r>
            <a:r>
              <a:rPr lang="de-DE" dirty="0"/>
              <a:t>.</a:t>
            </a:r>
          </a:p>
          <a:p>
            <a:r>
              <a:rPr lang="de-DE" dirty="0" err="1"/>
              <a:t>This</a:t>
            </a:r>
            <a:r>
              <a:rPr lang="de-DE" dirty="0"/>
              <a:t> </a:t>
            </a:r>
            <a:r>
              <a:rPr lang="de-DE" dirty="0" err="1"/>
              <a:t>is</a:t>
            </a:r>
            <a:r>
              <a:rPr lang="de-DE" dirty="0"/>
              <a:t> a </a:t>
            </a:r>
            <a:r>
              <a:rPr lang="de-DE" dirty="0" err="1"/>
              <a:t>balance-of-payments</a:t>
            </a:r>
            <a:r>
              <a:rPr lang="de-DE" dirty="0"/>
              <a:t> </a:t>
            </a:r>
            <a:r>
              <a:rPr lang="de-DE" dirty="0" err="1"/>
              <a:t>crisis</a:t>
            </a:r>
            <a:r>
              <a:rPr lang="de-DE" dirty="0"/>
              <a:t>, </a:t>
            </a:r>
            <a:r>
              <a:rPr lang="de-DE" dirty="0" err="1"/>
              <a:t>often</a:t>
            </a:r>
            <a:r>
              <a:rPr lang="de-DE" dirty="0"/>
              <a:t> </a:t>
            </a:r>
            <a:r>
              <a:rPr lang="de-DE" dirty="0" err="1"/>
              <a:t>ending</a:t>
            </a:r>
            <a:r>
              <a:rPr lang="de-DE" dirty="0"/>
              <a:t> in </a:t>
            </a:r>
            <a:r>
              <a:rPr lang="de-DE" dirty="0" err="1"/>
              <a:t>speculative</a:t>
            </a:r>
            <a:r>
              <a:rPr lang="de-DE" dirty="0"/>
              <a:t> </a:t>
            </a:r>
            <a:r>
              <a:rPr lang="de-DE" dirty="0" err="1"/>
              <a:t>attack</a:t>
            </a:r>
            <a:r>
              <a:rPr lang="de-DE" dirty="0"/>
              <a:t> on </a:t>
            </a:r>
            <a:r>
              <a:rPr lang="de-DE" dirty="0" err="1"/>
              <a:t>the</a:t>
            </a:r>
            <a:r>
              <a:rPr lang="de-DE" dirty="0"/>
              <a:t> </a:t>
            </a:r>
            <a:r>
              <a:rPr lang="de-DE" dirty="0" err="1"/>
              <a:t>currency</a:t>
            </a:r>
            <a:r>
              <a:rPr lang="de-DE"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2800" dirty="0"/>
              <a:t>Short </a:t>
            </a:r>
            <a:r>
              <a:rPr lang="de-DE" sz="2800" dirty="0" err="1"/>
              <a:t>term</a:t>
            </a:r>
            <a:r>
              <a:rPr lang="de-DE" sz="2800" dirty="0"/>
              <a:t> </a:t>
            </a:r>
            <a:r>
              <a:rPr lang="de-DE" sz="2800" dirty="0" err="1"/>
              <a:t>foreign</a:t>
            </a:r>
            <a:r>
              <a:rPr lang="de-DE" sz="2800" dirty="0"/>
              <a:t> </a:t>
            </a:r>
            <a:r>
              <a:rPr lang="de-DE" sz="2800" dirty="0" err="1"/>
              <a:t>investments</a:t>
            </a:r>
            <a:r>
              <a:rPr lang="de-DE" sz="2800" dirty="0"/>
              <a:t> </a:t>
            </a:r>
            <a:br>
              <a:rPr lang="de-DE" sz="2800" dirty="0"/>
            </a:br>
            <a:r>
              <a:rPr lang="de-DE" sz="2800" dirty="0"/>
              <a:t>(</a:t>
            </a:r>
            <a:r>
              <a:rPr lang="de-DE" sz="2800" dirty="0" err="1"/>
              <a:t>hot</a:t>
            </a:r>
            <a:r>
              <a:rPr lang="de-DE" sz="2800" dirty="0"/>
              <a:t> </a:t>
            </a:r>
            <a:r>
              <a:rPr lang="de-DE" sz="2800" dirty="0" err="1"/>
              <a:t>money</a:t>
            </a:r>
            <a:r>
              <a:rPr lang="de-DE" sz="2800" dirty="0"/>
              <a:t>) </a:t>
            </a:r>
            <a:r>
              <a:rPr lang="de-DE" sz="2800" dirty="0" err="1"/>
              <a:t>are</a:t>
            </a:r>
            <a:r>
              <a:rPr lang="de-DE" sz="2800" dirty="0"/>
              <a:t> </a:t>
            </a:r>
            <a:r>
              <a:rPr lang="de-DE" sz="2800" dirty="0" err="1"/>
              <a:t>dangerous</a:t>
            </a:r>
            <a:r>
              <a:rPr lang="de-DE" sz="2800" dirty="0"/>
              <a:t> an </a:t>
            </a:r>
            <a:r>
              <a:rPr lang="de-DE" sz="2800" dirty="0" err="1"/>
              <a:t>they</a:t>
            </a:r>
            <a:r>
              <a:rPr lang="de-DE" sz="2800" dirty="0"/>
              <a:t> </a:t>
            </a:r>
            <a:r>
              <a:rPr lang="de-DE" sz="2800" dirty="0" err="1"/>
              <a:t>can</a:t>
            </a:r>
            <a:r>
              <a:rPr lang="de-DE" sz="2800" dirty="0"/>
              <a:t> </a:t>
            </a:r>
            <a:r>
              <a:rPr lang="de-DE" sz="2800" dirty="0" err="1"/>
              <a:t>lead</a:t>
            </a:r>
            <a:r>
              <a:rPr lang="de-DE" sz="2800" dirty="0"/>
              <a:t> </a:t>
            </a:r>
            <a:r>
              <a:rPr lang="de-DE" sz="2800" dirty="0" err="1"/>
              <a:t>to</a:t>
            </a:r>
            <a:r>
              <a:rPr lang="de-DE" sz="2800" dirty="0"/>
              <a:t> </a:t>
            </a:r>
            <a:r>
              <a:rPr lang="de-DE" sz="2800" dirty="0" err="1"/>
              <a:t>currency</a:t>
            </a:r>
            <a:r>
              <a:rPr lang="de-DE" sz="2800" dirty="0"/>
              <a:t> </a:t>
            </a:r>
            <a:r>
              <a:rPr lang="de-DE" sz="2800" dirty="0" err="1"/>
              <a:t>crisis</a:t>
            </a:r>
            <a:endParaRPr lang="de-DE" sz="2800" dirty="0"/>
          </a:p>
        </p:txBody>
      </p:sp>
      <p:sp>
        <p:nvSpPr>
          <p:cNvPr id="3" name="Inhaltsplatzhalter 2"/>
          <p:cNvSpPr>
            <a:spLocks noGrp="1"/>
          </p:cNvSpPr>
          <p:nvPr>
            <p:ph idx="1"/>
          </p:nvPr>
        </p:nvSpPr>
        <p:spPr/>
        <p:txBody>
          <a:bodyPr/>
          <a:lstStyle/>
          <a:p>
            <a:r>
              <a:rPr lang="de-DE" dirty="0"/>
              <a:t>The fast </a:t>
            </a:r>
            <a:r>
              <a:rPr lang="de-DE" dirty="0" err="1"/>
              <a:t>widrawal</a:t>
            </a:r>
            <a:r>
              <a:rPr lang="de-DE" dirty="0"/>
              <a:t> </a:t>
            </a:r>
            <a:r>
              <a:rPr lang="de-DE" dirty="0" err="1"/>
              <a:t>of</a:t>
            </a:r>
            <a:r>
              <a:rPr lang="de-DE" dirty="0"/>
              <a:t> </a:t>
            </a:r>
            <a:r>
              <a:rPr lang="de-DE" dirty="0" err="1"/>
              <a:t>foreign</a:t>
            </a:r>
            <a:r>
              <a:rPr lang="de-DE" dirty="0"/>
              <a:t> </a:t>
            </a:r>
            <a:r>
              <a:rPr lang="de-DE" dirty="0" err="1"/>
              <a:t>currency</a:t>
            </a:r>
            <a:r>
              <a:rPr lang="de-DE" dirty="0"/>
              <a:t> </a:t>
            </a:r>
            <a:r>
              <a:rPr lang="de-DE" dirty="0" err="1"/>
              <a:t>can</a:t>
            </a:r>
            <a:r>
              <a:rPr lang="de-DE" dirty="0"/>
              <a:t> </a:t>
            </a:r>
            <a:r>
              <a:rPr lang="de-DE" dirty="0" err="1"/>
              <a:t>force</a:t>
            </a:r>
            <a:r>
              <a:rPr lang="de-DE" dirty="0"/>
              <a:t> </a:t>
            </a:r>
            <a:r>
              <a:rPr lang="de-DE" dirty="0" err="1"/>
              <a:t>the</a:t>
            </a:r>
            <a:r>
              <a:rPr lang="de-DE" dirty="0"/>
              <a:t> </a:t>
            </a:r>
            <a:r>
              <a:rPr lang="de-DE" dirty="0" err="1"/>
              <a:t>devaluation</a:t>
            </a:r>
            <a:r>
              <a:rPr lang="de-DE" dirty="0"/>
              <a:t> </a:t>
            </a:r>
            <a:r>
              <a:rPr lang="de-DE" dirty="0" err="1"/>
              <a:t>of</a:t>
            </a:r>
            <a:r>
              <a:rPr lang="de-DE" dirty="0"/>
              <a:t> </a:t>
            </a:r>
            <a:r>
              <a:rPr lang="de-DE" dirty="0" err="1"/>
              <a:t>the</a:t>
            </a:r>
            <a:r>
              <a:rPr lang="de-DE" dirty="0"/>
              <a:t> </a:t>
            </a:r>
            <a:r>
              <a:rPr lang="de-DE" dirty="0" err="1"/>
              <a:t>currency</a:t>
            </a:r>
            <a:r>
              <a:rPr lang="de-DE" dirty="0"/>
              <a:t> </a:t>
            </a:r>
            <a:r>
              <a:rPr lang="de-DE" dirty="0" err="1"/>
              <a:t>of</a:t>
            </a:r>
            <a:r>
              <a:rPr lang="de-DE" dirty="0"/>
              <a:t> </a:t>
            </a:r>
            <a:r>
              <a:rPr lang="de-DE" dirty="0" err="1"/>
              <a:t>the</a:t>
            </a:r>
            <a:r>
              <a:rPr lang="de-DE" dirty="0"/>
              <a:t> </a:t>
            </a:r>
            <a:r>
              <a:rPr lang="de-DE" dirty="0" err="1"/>
              <a:t>country</a:t>
            </a:r>
            <a:r>
              <a:rPr lang="de-DE" dirty="0"/>
              <a:t> in </a:t>
            </a:r>
            <a:r>
              <a:rPr lang="de-DE" dirty="0" err="1"/>
              <a:t>question</a:t>
            </a:r>
            <a:r>
              <a:rPr lang="de-DE" dirty="0"/>
              <a:t>.</a:t>
            </a:r>
          </a:p>
          <a:p>
            <a:r>
              <a:rPr lang="de-DE" dirty="0"/>
              <a:t>Mexico     1994</a:t>
            </a:r>
          </a:p>
          <a:p>
            <a:r>
              <a:rPr lang="de-DE" dirty="0"/>
              <a:t>South </a:t>
            </a:r>
            <a:r>
              <a:rPr lang="de-DE" dirty="0" err="1"/>
              <a:t>Asia</a:t>
            </a:r>
            <a:r>
              <a:rPr lang="de-DE" dirty="0"/>
              <a:t> 1997</a:t>
            </a:r>
          </a:p>
          <a:p>
            <a:r>
              <a:rPr lang="de-DE" dirty="0" err="1"/>
              <a:t>Russia</a:t>
            </a:r>
            <a:r>
              <a:rPr lang="de-DE" dirty="0"/>
              <a:t> 1998</a:t>
            </a:r>
          </a:p>
          <a:p>
            <a:r>
              <a:rPr lang="de-DE" dirty="0" err="1"/>
              <a:t>Argentina</a:t>
            </a:r>
            <a:r>
              <a:rPr lang="de-DE" dirty="0"/>
              <a:t> 2001</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134&quot;&gt;&lt;/object&gt;&lt;object type=&quot;2&quot; unique_id=&quot;10135&quot;&gt;&lt;object type=&quot;3&quot; unique_id=&quot;10136&quot;&gt;&lt;property id=&quot;20148&quot; value=&quot;5&quot;/&gt;&lt;property id=&quot;20300&quot; value=&quot;Folie 1 - &amp;quot;In a developing country, &amp;#x0D;&amp;#x0A;which wants to industrialize, &amp;#x0D;&amp;#x0A;What is most necessary?&amp;quot;&quot;/&gt;&lt;property id=&quot;20307&quot; value=&quot;272&quot;/&gt;&lt;/object&gt;&lt;object type=&quot;3&quot; unique_id=&quot;10138&quot;&gt;&lt;property id=&quot;20148&quot; value=&quot;5&quot;/&gt;&lt;property id=&quot;20300&quot; value=&quot;Folie 2 - &amp;quot;Foreign Direct Investment&amp;quot;&quot;/&gt;&lt;property id=&quot;20307&quot; value=&quot;256&quot;/&gt;&lt;/object&gt;&lt;object type=&quot;3&quot; unique_id=&quot;10140&quot;&gt;&lt;property id=&quot;20148&quot; value=&quot;5&quot;/&gt;&lt;property id=&quot;20300&quot; value=&quot;Folie 3 - &amp;quot;Crisis = stagnant FDI&amp;quot;&quot;/&gt;&lt;property id=&quot;20307&quot; value=&quot;261&quot;/&gt;&lt;/object&gt;&lt;object type=&quot;3&quot; unique_id=&quot;10141&quot;&gt;&lt;property id=&quot;20148&quot; value=&quot;5&quot;/&gt;&lt;property id=&quot;20300&quot; value=&quot;Folie 4 - &amp;quot;Example the USA:&amp;quot;&quot;/&gt;&lt;property id=&quot;20307&quot; value=&quot;258&quot;/&gt;&lt;/object&gt;&lt;object type=&quot;3&quot; unique_id=&quot;10142&quot;&gt;&lt;property id=&quot;20148&quot; value=&quot;5&quot;/&gt;&lt;property id=&quot;20300&quot; value=&quot;Folie 5 - &amp;quot;How to attract FDI&amp;quot;&quot;/&gt;&lt;property id=&quot;20307&quot; value=&quot;259&quot;/&gt;&lt;/object&gt;&lt;object type=&quot;3&quot; unique_id=&quot;10143&quot;&gt;&lt;property id=&quot;20148&quot; value=&quot;5&quot;/&gt;&lt;property id=&quot;20300&quot; value=&quot;Folie 6 - &amp;quot;The FDI can „faststart“ the economy of a developing nation&amp;quot;&quot;/&gt;&lt;property id=&quot;20307&quot; value=&quot;262&quot;/&gt;&lt;/object&gt;&lt;object type=&quot;3&quot; unique_id=&quot;10144&quot;&gt;&lt;property id=&quot;20148&quot; value=&quot;5&quot;/&gt;&lt;property id=&quot;20300&quot; value=&quot;Folie 7&quot;/&gt;&lt;property id=&quot;20307&quot; value=&quot;267&quot;/&gt;&lt;/object&gt;&lt;object type=&quot;3&quot; unique_id=&quot;10145&quot;&gt;&lt;property id=&quot;20148&quot; value=&quot;5&quot;/&gt;&lt;property id=&quot;20300&quot; value=&quot;Folie 8 - &amp;quot;FDI and Hot Money&amp;quot;&quot;/&gt;&lt;property id=&quot;20307&quot; value=&quot;263&quot;/&gt;&lt;/object&gt;&lt;object type=&quot;3&quot; unique_id=&quot;10146&quot;&gt;&lt;property id=&quot;20148&quot; value=&quot;5&quot;/&gt;&lt;property id=&quot;20300&quot; value=&quot;Folie 9 - &amp;quot;Short term foreign investments &amp;#x0D;&amp;#x0A;(hot money) are dangerous an they can lead to currency crisis&amp;quot;&quot;/&gt;&lt;property id=&quot;20307&quot; value=&quot;264&quot;/&gt;&lt;/object&gt;&lt;object type=&quot;3&quot; unique_id=&quot;10147&quot;&gt;&lt;property id=&quot;20148&quot; value=&quot;5&quot;/&gt;&lt;property id=&quot;20300&quot; value=&quot;Folie 10 - &amp;quot;Inflation&amp;quot;&quot;/&gt;&lt;property id=&quot;20307&quot; value=&quot;265&quot;/&gt;&lt;/object&gt;&lt;object type=&quot;3&quot; unique_id=&quot;10148&quot;&gt;&lt;property id=&quot;20148&quot; value=&quot;5&quot;/&gt;&lt;property id=&quot;20300&quot; value=&quot;Folie 11 - &amp;quot;Inflation 2007&amp;quot;&quot;/&gt;&lt;property id=&quot;20307&quot; value=&quot;268&quot;/&gt;&lt;/object&gt;&lt;object type=&quot;3&quot; unique_id=&quot;10149&quot;&gt;&lt;property id=&quot;20148&quot; value=&quot;5&quot;/&gt;&lt;property id=&quot;20300&quot; value=&quot;Folie 12 - &amp;quot;Moderate Inflation OK&amp;quot;&quot;/&gt;&lt;property id=&quot;20307&quot; value=&quot;269&quot;/&gt;&lt;/object&gt;&lt;object type=&quot;3&quot; unique_id=&quot;10150&quot;&gt;&lt;property id=&quot;20148&quot; value=&quot;5&quot;/&gt;&lt;property id=&quot;20300&quot; value=&quot;Folie 13 - &amp;quot;GDP and GDP/Capita What is it?&amp;quot;&quot;/&gt;&lt;property id=&quot;20307&quot; value=&quot;271&quot;/&gt;&lt;/object&gt;&lt;object type=&quot;3&quot; unique_id=&quot;10151&quot;&gt;&lt;property id=&quot;20148&quot; value=&quot;5&quot;/&gt;&lt;property id=&quot;20300&quot; value=&quot;Folie 14&quot;/&gt;&lt;property id=&quot;20307&quot; value=&quot;270&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877</Words>
  <Application>Microsoft Office PowerPoint</Application>
  <PresentationFormat>Bildschirmpräsentation (4:3)</PresentationFormat>
  <Paragraphs>148</Paragraphs>
  <Slides>15</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15</vt:i4>
      </vt:variant>
    </vt:vector>
  </HeadingPairs>
  <TitlesOfParts>
    <vt:vector size="18" baseType="lpstr">
      <vt:lpstr>Arial</vt:lpstr>
      <vt:lpstr>Calibri</vt:lpstr>
      <vt:lpstr>Larissa-Design</vt:lpstr>
      <vt:lpstr>In a developing country,  which wants to industrialize,  What is most necessary?</vt:lpstr>
      <vt:lpstr>Foreign Direct Investment</vt:lpstr>
      <vt:lpstr>Crisis = stagnant FDI</vt:lpstr>
      <vt:lpstr>Example the USA:</vt:lpstr>
      <vt:lpstr>How to attract FDI</vt:lpstr>
      <vt:lpstr>The FDI can „faststart“ the economy of a developing nation</vt:lpstr>
      <vt:lpstr>PowerPoint-Präsentation</vt:lpstr>
      <vt:lpstr>FDI and Hot Money</vt:lpstr>
      <vt:lpstr>Short term foreign investments  (hot money) are dangerous an they can lead to currency crisis</vt:lpstr>
      <vt:lpstr>Inflation</vt:lpstr>
      <vt:lpstr>Inflation 2007</vt:lpstr>
      <vt:lpstr>Moderate Inflation OK</vt:lpstr>
      <vt:lpstr>GDP and GDP/Capita What is it?</vt:lpstr>
      <vt:lpstr>PowerPoint-Präsentation</vt:lpstr>
      <vt:lpstr>World Bank: Ease of doing business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Japaninfo</dc:creator>
  <cp:lastModifiedBy>Botskor</cp:lastModifiedBy>
  <cp:revision>61</cp:revision>
  <dcterms:created xsi:type="dcterms:W3CDTF">2011-11-14T09:07:16Z</dcterms:created>
  <dcterms:modified xsi:type="dcterms:W3CDTF">2016-05-03T14:31:32Z</dcterms:modified>
</cp:coreProperties>
</file>