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0"/>
  </p:notesMasterIdLst>
  <p:sldIdLst>
    <p:sldId id="265" r:id="rId2"/>
    <p:sldId id="282" r:id="rId3"/>
    <p:sldId id="283" r:id="rId4"/>
    <p:sldId id="284" r:id="rId5"/>
    <p:sldId id="285" r:id="rId6"/>
    <p:sldId id="286" r:id="rId7"/>
    <p:sldId id="258" r:id="rId8"/>
    <p:sldId id="279" r:id="rId9"/>
    <p:sldId id="259" r:id="rId10"/>
    <p:sldId id="287" r:id="rId11"/>
    <p:sldId id="288" r:id="rId12"/>
    <p:sldId id="260" r:id="rId13"/>
    <p:sldId id="262" r:id="rId14"/>
    <p:sldId id="281" r:id="rId15"/>
    <p:sldId id="264" r:id="rId16"/>
    <p:sldId id="263" r:id="rId17"/>
    <p:sldId id="268" r:id="rId18"/>
    <p:sldId id="269" r:id="rId19"/>
    <p:sldId id="270" r:id="rId20"/>
    <p:sldId id="271" r:id="rId21"/>
    <p:sldId id="272" r:id="rId22"/>
    <p:sldId id="275" r:id="rId23"/>
    <p:sldId id="276" r:id="rId24"/>
    <p:sldId id="273" r:id="rId25"/>
    <p:sldId id="274" r:id="rId26"/>
    <p:sldId id="266" r:id="rId27"/>
    <p:sldId id="267" r:id="rId28"/>
    <p:sldId id="280" r:id="rId29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20">
          <p15:clr>
            <a:srgbClr val="A4A3A4"/>
          </p15:clr>
        </p15:guide>
        <p15:guide id="2" pos="29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25" autoAdjust="0"/>
    <p:restoredTop sz="94675" autoAdjust="0"/>
  </p:normalViewPr>
  <p:slideViewPr>
    <p:cSldViewPr snapToGrid="0" showGuides="1">
      <p:cViewPr varScale="1">
        <p:scale>
          <a:sx n="81" d="100"/>
          <a:sy n="81" d="100"/>
        </p:scale>
        <p:origin x="102" y="330"/>
      </p:cViewPr>
      <p:guideLst>
        <p:guide orient="horz" pos="4120"/>
        <p:guide pos="2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Forecast: GDP growth rate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GDP growth %</c:v>
                </c:pt>
              </c:strCache>
            </c:strRef>
          </c:tx>
          <c:invertIfNegative val="0"/>
          <c:cat>
            <c:numRef>
              <c:f>Tabelle1!$A$2:$A$8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Tabelle1!$B$2:$B$8</c:f>
              <c:numCache>
                <c:formatCode>0.00%</c:formatCode>
                <c:ptCount val="7"/>
                <c:pt idx="0">
                  <c:v>0.104</c:v>
                </c:pt>
                <c:pt idx="1">
                  <c:v>9.2999999999999999E-2</c:v>
                </c:pt>
                <c:pt idx="2">
                  <c:v>7.6999999999999999E-2</c:v>
                </c:pt>
                <c:pt idx="3">
                  <c:v>7.6999999999999999E-2</c:v>
                </c:pt>
                <c:pt idx="4">
                  <c:v>7.6999999999999999E-2</c:v>
                </c:pt>
                <c:pt idx="5">
                  <c:v>7.4999999999999997E-2</c:v>
                </c:pt>
                <c:pt idx="6">
                  <c:v>7.4999999999999997E-2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D5-4074-BF7C-E5AA7259C7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84823688"/>
        <c:axId val="-2127513656"/>
        <c:axId val="0"/>
      </c:bar3DChart>
      <c:catAx>
        <c:axId val="2084823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2127513656"/>
        <c:crosses val="autoZero"/>
        <c:auto val="1"/>
        <c:lblAlgn val="ctr"/>
        <c:lblOffset val="100"/>
        <c:noMultiLvlLbl val="0"/>
      </c:catAx>
      <c:valAx>
        <c:axId val="-2127513656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crossAx val="208482368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18B9D4-263F-43F6-BD6E-35E00A3A9D7F}" type="datetimeFigureOut">
              <a:rPr lang="de-DE" smtClean="0"/>
              <a:t>15.11.2017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F14010-7190-4C30-9756-51DB08DD1E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801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00565FD-F051-4A53-98C6-3560FB6F114A}" type="datetime1">
              <a:rPr lang="de-DE" smtClean="0"/>
              <a:t>15.11.2017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‹Nr.›</a:t>
            </a:fld>
            <a:endParaRPr lang="de-DE"/>
          </a:p>
        </p:txBody>
      </p:sp>
      <p:pic>
        <p:nvPicPr>
          <p:cNvPr id="7" name="Picture 2" descr="http://kenraggio.com/Map%20of%20China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2" y="0"/>
            <a:ext cx="9155113" cy="594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0483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6536E6-6243-49E6-9443-4E807473688C}" type="datetime1">
              <a:rPr lang="de-DE" smtClean="0"/>
              <a:t>15.11.2017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6137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65F6DD3-8563-4467-87D6-279860C05890}" type="datetime1">
              <a:rPr lang="de-DE" smtClean="0"/>
              <a:t>15.11.2017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5969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58B537-DE20-4D24-9FC9-EC87343C6A06}" type="datetime1">
              <a:rPr lang="de-DE" smtClean="0"/>
              <a:t>15.11.2017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4184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23728" y="1996"/>
            <a:ext cx="7020272" cy="1050740"/>
          </a:xfrm>
        </p:spPr>
        <p:txBody>
          <a:bodyPr/>
          <a:lstStyle>
            <a:lvl1pPr algn="l">
              <a:tabLst>
                <a:tab pos="4486275" algn="l"/>
              </a:tabLst>
              <a:defRPr/>
            </a:lvl1pPr>
          </a:lstStyle>
          <a:p>
            <a:r>
              <a:rPr lang="de-DE" dirty="0"/>
              <a:t>	China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Felix Löw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32531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14203" y="-9525"/>
            <a:ext cx="7020272" cy="1062261"/>
          </a:xfrm>
        </p:spPr>
        <p:txBody>
          <a:bodyPr/>
          <a:lstStyle>
            <a:lvl1pPr>
              <a:tabLst>
                <a:tab pos="4752975" algn="l"/>
              </a:tabLst>
              <a:defRPr/>
            </a:lvl1pPr>
          </a:lstStyle>
          <a:p>
            <a:r>
              <a:rPr lang="de-DE" dirty="0"/>
              <a:t>	China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Felix Löw 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971600" y="1916832"/>
            <a:ext cx="5040783" cy="914400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223185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4485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A0B0E8-4508-498F-95D5-1B0CA7B66D09}" type="datetime1">
              <a:rPr lang="de-DE" smtClean="0"/>
              <a:t>15.11.2017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Titel 1"/>
          <p:cNvSpPr txBox="1">
            <a:spLocks/>
          </p:cNvSpPr>
          <p:nvPr userDrawn="1"/>
        </p:nvSpPr>
        <p:spPr>
          <a:xfrm>
            <a:off x="2123728" y="1996"/>
            <a:ext cx="7020272" cy="105074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4486275" algn="l"/>
              </a:tabLst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	</a:t>
            </a:r>
            <a:r>
              <a:rPr lang="de-DE" dirty="0">
                <a:solidFill>
                  <a:schemeClr val="tx1"/>
                </a:solidFill>
              </a:rPr>
              <a:t>China</a:t>
            </a:r>
          </a:p>
        </p:txBody>
      </p:sp>
    </p:spTree>
    <p:extLst>
      <p:ext uri="{BB962C8B-B14F-4D97-AF65-F5344CB8AC3E}">
        <p14:creationId xmlns:p14="http://schemas.microsoft.com/office/powerpoint/2010/main" val="72107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A887FAD-EA3E-4677-8CA2-5441634A9F99}" type="datetime1">
              <a:rPr lang="de-DE" smtClean="0"/>
              <a:t>15.11.2017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938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8E9918-918A-4D94-8195-82910229E1A2}" type="datetime1">
              <a:rPr lang="de-DE" smtClean="0"/>
              <a:t>15.11.2017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3265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831291-FE5E-43C2-8D67-F2D929F1759E}" type="datetime1">
              <a:rPr lang="de-DE" smtClean="0"/>
              <a:t>15.11.2017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4666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043265-F579-4878-887D-B5574F87D7A7}" type="datetime1">
              <a:rPr lang="de-DE" smtClean="0"/>
              <a:t>15.11.2017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4512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513910" y="1996"/>
            <a:ext cx="8630090" cy="11430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China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Felix Löw - 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8725B-9DE6-4D83-BE0F-6E179BC3AA6E}" type="slidenum">
              <a:rPr lang="de-DE" smtClean="0"/>
              <a:t>‹Nr.›</a:t>
            </a:fld>
            <a:endParaRPr lang="de-DE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467544" y="6309320"/>
            <a:ext cx="82081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 descr="http://www.shooter-szene.de/content/wp-content/uploads/2014/01/china-karte.jpe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0502"/>
            <a:ext cx="1600069" cy="101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Gerade Verbindung 13"/>
          <p:cNvCxnSpPr/>
          <p:nvPr userDrawn="1"/>
        </p:nvCxnSpPr>
        <p:spPr>
          <a:xfrm>
            <a:off x="467544" y="1124744"/>
            <a:ext cx="82081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8480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/>
  <p:txStyles>
    <p:titleStyle>
      <a:lvl1pPr algn="l" defTabSz="914400" rtl="0" eaLnBrk="1" latinLnBrk="0" hangingPunct="1">
        <a:spcBef>
          <a:spcPct val="0"/>
        </a:spcBef>
        <a:buNone/>
        <a:tabLst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g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dict.leo.org/chde/index_de.html#/search=%E8%B0%A2%E8%B0%A2&amp;searchLoc=0&amp;resultOrder=basic&amp;multiwordShowSingle=on" TargetMode="Externa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Cultural_Revolution" TargetMode="External"/><Relationship Id="rId13" Type="http://schemas.openxmlformats.org/officeDocument/2006/relationships/hyperlink" Target="http://www.theguardian.com/world/2014/apr/15/china-air-pollution-pacific-climate-us-national-academy-sciences" TargetMode="External"/><Relationship Id="rId18" Type="http://schemas.openxmlformats.org/officeDocument/2006/relationships/hyperlink" Target="http://static.guim.co.uk/sys-images/Guardian/Pix/pictures/2014/4/15/1397572829574/Smog-in-Beijing-square-20-008.jpg" TargetMode="External"/><Relationship Id="rId26" Type="http://schemas.openxmlformats.org/officeDocument/2006/relationships/hyperlink" Target="http://www.bbc.com/news/world-asia-pacific-13017877" TargetMode="External"/><Relationship Id="rId3" Type="http://schemas.openxmlformats.org/officeDocument/2006/relationships/hyperlink" Target="http://www.china-park.de/geschichte/zeittafel/" TargetMode="External"/><Relationship Id="rId21" Type="http://schemas.openxmlformats.org/officeDocument/2006/relationships/hyperlink" Target="http://en.wikipedia.org/wiki/Hukou_system" TargetMode="External"/><Relationship Id="rId7" Type="http://schemas.openxmlformats.org/officeDocument/2006/relationships/hyperlink" Target="http://de.wikipedia.org/wiki/Wirtschaftsgeschichte_der_Volksrepublik_China" TargetMode="External"/><Relationship Id="rId12" Type="http://schemas.openxmlformats.org/officeDocument/2006/relationships/hyperlink" Target="http://factsanddetails.com/china/cat10/sub66/item392.html" TargetMode="External"/><Relationship Id="rId17" Type="http://schemas.openxmlformats.org/officeDocument/2006/relationships/hyperlink" Target="http://www.zeit.de/2014/14/china-praesident-xi-jinping-deutschlandbesuch/seite-2" TargetMode="External"/><Relationship Id="rId25" Type="http://schemas.openxmlformats.org/officeDocument/2006/relationships/hyperlink" Target="http://thediplomat.com/2013/08/the-plight-of-chinas-petitioners/3/" TargetMode="External"/><Relationship Id="rId2" Type="http://schemas.openxmlformats.org/officeDocument/2006/relationships/hyperlink" Target="http://en.wikipedia.org/wiki/Chinese_economic_reform#Chinese_economy_prior_to_reform" TargetMode="External"/><Relationship Id="rId16" Type="http://schemas.openxmlformats.org/officeDocument/2006/relationships/hyperlink" Target="http://www.spiegel.de/wissenschaft/natur/umwelt-chinas-luft-verschmutzt-durch-exportindustrie-a-944537.html" TargetMode="External"/><Relationship Id="rId20" Type="http://schemas.openxmlformats.org/officeDocument/2006/relationships/hyperlink" Target="http://www.economist.com/news/china/21599397-government-unveils-new-people-centred-plan-urbanisation-moving-u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polaris.gseis.ucla.edu/yanglu/ECC_HISTORY_SUMMARY.htm" TargetMode="External"/><Relationship Id="rId11" Type="http://schemas.openxmlformats.org/officeDocument/2006/relationships/hyperlink" Target="http://weaicolumbia.wordpress.com/2014/04/08/china-and-the-environment-panel-discussion/" TargetMode="External"/><Relationship Id="rId24" Type="http://schemas.openxmlformats.org/officeDocument/2006/relationships/hyperlink" Target="http://thediplomat.com/2013/10/china-urbanization-and-hukou-reform/2/" TargetMode="External"/><Relationship Id="rId5" Type="http://schemas.openxmlformats.org/officeDocument/2006/relationships/hyperlink" Target="http://en.wikipedia.org/wiki/History_of_China#Qin_Dynasty_.28221.E2.80.93206_BC.29" TargetMode="External"/><Relationship Id="rId15" Type="http://schemas.openxmlformats.org/officeDocument/2006/relationships/hyperlink" Target="http://www.manager-magazin.de/politik/artikel/sieben-millionen-menschen-sterben-jaehrlich-durch-dicke-luft-a-960599.html" TargetMode="External"/><Relationship Id="rId23" Type="http://schemas.openxmlformats.org/officeDocument/2006/relationships/hyperlink" Target="http://www.chinadaily.com.cn/china/2013-12/18/content_17180844.htm" TargetMode="External"/><Relationship Id="rId10" Type="http://schemas.openxmlformats.org/officeDocument/2006/relationships/hyperlink" Target="http://en.wikipedia.org/wiki/Environmental_issues_in_China" TargetMode="External"/><Relationship Id="rId19" Type="http://schemas.openxmlformats.org/officeDocument/2006/relationships/hyperlink" Target="http://www.economist.com/news/leaders/21599360-government-right-reform-hukou-system-it-needs-be-braver-great" TargetMode="External"/><Relationship Id="rId4" Type="http://schemas.openxmlformats.org/officeDocument/2006/relationships/hyperlink" Target="http://www.bpb.de/izpb/8840/kurze-geschichte-der-volksrepublik-china?p=all" TargetMode="External"/><Relationship Id="rId9" Type="http://schemas.openxmlformats.org/officeDocument/2006/relationships/hyperlink" Target="http://www.ducksters.com/history/china/timeline_of_ancient_china.php" TargetMode="External"/><Relationship Id="rId14" Type="http://schemas.openxmlformats.org/officeDocument/2006/relationships/hyperlink" Target="http://www.spiegel.de/wissenschaft/weltall/satellitenbild-der-woche-china-exportiert-smog-nach-korea-und-japan-a-956084.html" TargetMode="External"/><Relationship Id="rId22" Type="http://schemas.openxmlformats.org/officeDocument/2006/relationships/hyperlink" Target="http://www.pri.org/stories/2013-05-01/chinas-hukou-system-puts-migrant-workers-severe-economic-disadvantage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000"/>
                    </a14:imgEffect>
                    <a14:imgEffect>
                      <a14:brightnessContrast bright="-4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1191"/>
            <a:ext cx="10021316" cy="6869685"/>
          </a:xfrm>
          <a:prstGeom prst="rect">
            <a:avLst/>
          </a:prstGeom>
          <a:effectLst>
            <a:glow rad="127000">
              <a:schemeClr val="accent1">
                <a:alpha val="53000"/>
              </a:schemeClr>
            </a:glow>
          </a:effectLst>
        </p:spPr>
      </p:pic>
      <p:sp>
        <p:nvSpPr>
          <p:cNvPr id="5" name="Titel 1"/>
          <p:cNvSpPr txBox="1">
            <a:spLocks/>
          </p:cNvSpPr>
          <p:nvPr/>
        </p:nvSpPr>
        <p:spPr>
          <a:xfrm>
            <a:off x="1264096" y="1052736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6600" dirty="0" err="1"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China‘s</a:t>
            </a:r>
            <a:r>
              <a:rPr lang="de-DE" sz="6600" dirty="0">
                <a:solidFill>
                  <a:schemeClr val="bg1"/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 Economy</a:t>
            </a:r>
            <a:endParaRPr lang="en-GB" sz="6600" dirty="0">
              <a:solidFill>
                <a:schemeClr val="bg1"/>
              </a:solidFill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6" name="Untertitel 2"/>
          <p:cNvSpPr txBox="1">
            <a:spLocks/>
          </p:cNvSpPr>
          <p:nvPr/>
        </p:nvSpPr>
        <p:spPr>
          <a:xfrm>
            <a:off x="2716548" y="3032016"/>
            <a:ext cx="3456384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buFont typeface="Arial" panose="020B0604020202020204" pitchFamily="34" charset="0"/>
              <a:buAutoNum type="arabicPeriod"/>
            </a:pPr>
            <a:r>
              <a:rPr lang="de-DE" dirty="0" err="1">
                <a:solidFill>
                  <a:schemeClr val="bg1"/>
                </a:solidFill>
              </a:rPr>
              <a:t>History</a:t>
            </a:r>
            <a:endParaRPr lang="de-DE" dirty="0">
              <a:solidFill>
                <a:schemeClr val="bg1"/>
              </a:solidFill>
            </a:endParaRPr>
          </a:p>
          <a:p>
            <a:pPr marL="514350" indent="-514350" algn="l">
              <a:buFont typeface="Arial" panose="020B0604020202020204" pitchFamily="34" charset="0"/>
              <a:buAutoNum type="arabicPeriod"/>
            </a:pPr>
            <a:r>
              <a:rPr lang="de-DE" dirty="0" err="1">
                <a:solidFill>
                  <a:schemeClr val="bg1"/>
                </a:solidFill>
              </a:rPr>
              <a:t>Present</a:t>
            </a:r>
            <a:endParaRPr lang="de-DE" dirty="0">
              <a:solidFill>
                <a:schemeClr val="bg1"/>
              </a:solidFill>
            </a:endParaRPr>
          </a:p>
          <a:p>
            <a:pPr marL="514350" indent="-514350" algn="l">
              <a:buFont typeface="Arial" panose="020B0604020202020204" pitchFamily="34" charset="0"/>
              <a:buAutoNum type="arabicPeriod"/>
            </a:pPr>
            <a:r>
              <a:rPr lang="de-DE" dirty="0">
                <a:solidFill>
                  <a:schemeClr val="bg1"/>
                </a:solidFill>
              </a:rPr>
              <a:t>Problems</a:t>
            </a:r>
          </a:p>
          <a:p>
            <a:pPr marL="514350" indent="-514350" algn="l">
              <a:buFont typeface="Arial" panose="020B0604020202020204" pitchFamily="34" charset="0"/>
              <a:buAutoNum type="arabicPeriod"/>
            </a:pPr>
            <a:r>
              <a:rPr lang="de-DE" dirty="0">
                <a:solidFill>
                  <a:schemeClr val="bg1"/>
                </a:solidFill>
              </a:rPr>
              <a:t>Future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6447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Cultural Revolution 1966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Mao was </a:t>
            </a:r>
            <a:r>
              <a:rPr lang="de-DE" dirty="0" err="1"/>
              <a:t>criticized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moderate </a:t>
            </a:r>
            <a:r>
              <a:rPr lang="de-DE" dirty="0" err="1"/>
              <a:t>elements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a </a:t>
            </a:r>
            <a:r>
              <a:rPr lang="de-DE" dirty="0" err="1"/>
              <a:t>reaction</a:t>
            </a:r>
            <a:r>
              <a:rPr lang="de-DE" dirty="0"/>
              <a:t> </a:t>
            </a:r>
            <a:r>
              <a:rPr lang="de-DE" dirty="0" err="1"/>
              <a:t>started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</a:p>
          <a:p>
            <a:r>
              <a:rPr lang="de-DE" dirty="0"/>
              <a:t>„</a:t>
            </a:r>
            <a:r>
              <a:rPr lang="de-DE" dirty="0" err="1"/>
              <a:t>cultural</a:t>
            </a:r>
            <a:r>
              <a:rPr lang="de-DE" dirty="0"/>
              <a:t> </a:t>
            </a:r>
            <a:r>
              <a:rPr lang="de-DE" dirty="0" err="1"/>
              <a:t>revolution</a:t>
            </a:r>
            <a:r>
              <a:rPr lang="de-DE" dirty="0"/>
              <a:t>“</a:t>
            </a:r>
          </a:p>
          <a:p>
            <a:pPr>
              <a:buNone/>
            </a:pPr>
            <a:r>
              <a:rPr lang="de-DE" dirty="0"/>
              <a:t>   Remove </a:t>
            </a:r>
            <a:r>
              <a:rPr lang="de-DE" dirty="0" err="1"/>
              <a:t>capitalist</a:t>
            </a:r>
            <a:r>
              <a:rPr lang="de-DE" dirty="0"/>
              <a:t>, </a:t>
            </a:r>
          </a:p>
          <a:p>
            <a:pPr>
              <a:buNone/>
            </a:pPr>
            <a:r>
              <a:rPr lang="de-DE" dirty="0"/>
              <a:t>   traditional </a:t>
            </a:r>
            <a:r>
              <a:rPr lang="de-DE" dirty="0" err="1"/>
              <a:t>and</a:t>
            </a:r>
            <a:r>
              <a:rPr lang="de-DE" dirty="0"/>
              <a:t> </a:t>
            </a:r>
          </a:p>
          <a:p>
            <a:pPr>
              <a:buNone/>
            </a:pPr>
            <a:r>
              <a:rPr lang="de-DE" dirty="0"/>
              <a:t>   </a:t>
            </a:r>
            <a:r>
              <a:rPr lang="de-DE" dirty="0" err="1"/>
              <a:t>cultural</a:t>
            </a:r>
            <a:r>
              <a:rPr lang="de-DE" dirty="0"/>
              <a:t> </a:t>
            </a:r>
            <a:r>
              <a:rPr lang="de-DE" dirty="0" err="1"/>
              <a:t>elements</a:t>
            </a:r>
            <a:r>
              <a:rPr lang="de-DE" dirty="0"/>
              <a:t> </a:t>
            </a:r>
          </a:p>
          <a:p>
            <a:pPr>
              <a:buNone/>
            </a:pPr>
            <a:r>
              <a:rPr lang="de-DE" dirty="0"/>
              <a:t>   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chinese</a:t>
            </a:r>
            <a:r>
              <a:rPr lang="de-DE" dirty="0"/>
              <a:t> </a:t>
            </a:r>
            <a:r>
              <a:rPr lang="de-DE" dirty="0" err="1"/>
              <a:t>society</a:t>
            </a:r>
            <a:r>
              <a:rPr lang="de-DE" dirty="0"/>
              <a:t>.</a:t>
            </a:r>
          </a:p>
        </p:txBody>
      </p:sp>
      <p:pic>
        <p:nvPicPr>
          <p:cNvPr id="6146" name="Picture 2" descr="H:\Dokumente und Einstellungen\Japaninfo\Favoriten\Eigene Dateien\Eigene Bilder\250px-Cultural_Revolution_pos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665310"/>
            <a:ext cx="4357718" cy="37640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7728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Deng Xiao-Ping 1976</a:t>
            </a:r>
            <a:endParaRPr lang="de-DE" dirty="0"/>
          </a:p>
        </p:txBody>
      </p:sp>
      <p:pic>
        <p:nvPicPr>
          <p:cNvPr id="1026" name="Picture 2" descr="H:\Dokumente und Einstellungen\Japaninfo\Favoriten\Eigene Dateien\Eigene Bilder\220px-DengXiaop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857364"/>
            <a:ext cx="3357586" cy="3929090"/>
          </a:xfrm>
          <a:prstGeom prst="rect">
            <a:avLst/>
          </a:prstGeom>
          <a:noFill/>
        </p:spPr>
      </p:pic>
      <p:sp>
        <p:nvSpPr>
          <p:cNvPr id="5" name="Textfeld 4"/>
          <p:cNvSpPr txBox="1"/>
          <p:nvPr/>
        </p:nvSpPr>
        <p:spPr>
          <a:xfrm>
            <a:off x="4071934" y="1857364"/>
            <a:ext cx="46434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prstClr val="black"/>
                </a:solidFill>
              </a:rPr>
              <a:t>„</a:t>
            </a:r>
            <a:r>
              <a:rPr lang="de-DE" sz="3600" dirty="0" err="1">
                <a:solidFill>
                  <a:prstClr val="black"/>
                </a:solidFill>
              </a:rPr>
              <a:t>It</a:t>
            </a:r>
            <a:r>
              <a:rPr lang="de-DE" sz="3600" dirty="0">
                <a:solidFill>
                  <a:prstClr val="black"/>
                </a:solidFill>
              </a:rPr>
              <a:t> </a:t>
            </a:r>
            <a:r>
              <a:rPr lang="de-DE" sz="3600" dirty="0" err="1">
                <a:solidFill>
                  <a:prstClr val="black"/>
                </a:solidFill>
              </a:rPr>
              <a:t>does</a:t>
            </a:r>
            <a:r>
              <a:rPr lang="de-DE" sz="3600" dirty="0">
                <a:solidFill>
                  <a:prstClr val="black"/>
                </a:solidFill>
              </a:rPr>
              <a:t> not matter </a:t>
            </a:r>
            <a:r>
              <a:rPr lang="de-DE" sz="3600" dirty="0" err="1">
                <a:solidFill>
                  <a:prstClr val="black"/>
                </a:solidFill>
              </a:rPr>
              <a:t>what</a:t>
            </a:r>
            <a:r>
              <a:rPr lang="de-DE" sz="3600" dirty="0">
                <a:solidFill>
                  <a:prstClr val="black"/>
                </a:solidFill>
              </a:rPr>
              <a:t> </a:t>
            </a:r>
            <a:r>
              <a:rPr lang="de-DE" sz="3600" dirty="0" err="1">
                <a:solidFill>
                  <a:prstClr val="black"/>
                </a:solidFill>
              </a:rPr>
              <a:t>color</a:t>
            </a:r>
            <a:r>
              <a:rPr lang="de-DE" sz="3600" dirty="0">
                <a:solidFill>
                  <a:prstClr val="black"/>
                </a:solidFill>
              </a:rPr>
              <a:t> </a:t>
            </a:r>
            <a:r>
              <a:rPr lang="de-DE" sz="3600" dirty="0" err="1">
                <a:solidFill>
                  <a:prstClr val="black"/>
                </a:solidFill>
              </a:rPr>
              <a:t>is</a:t>
            </a:r>
            <a:r>
              <a:rPr lang="de-DE" sz="3600" dirty="0">
                <a:solidFill>
                  <a:prstClr val="black"/>
                </a:solidFill>
              </a:rPr>
              <a:t> </a:t>
            </a:r>
            <a:r>
              <a:rPr lang="de-DE" sz="3600" dirty="0" err="1">
                <a:solidFill>
                  <a:prstClr val="black"/>
                </a:solidFill>
              </a:rPr>
              <a:t>the</a:t>
            </a:r>
            <a:r>
              <a:rPr lang="de-DE" sz="3600" dirty="0">
                <a:solidFill>
                  <a:prstClr val="black"/>
                </a:solidFill>
              </a:rPr>
              <a:t> </a:t>
            </a:r>
            <a:r>
              <a:rPr lang="de-DE" sz="3600" dirty="0" err="1">
                <a:solidFill>
                  <a:prstClr val="black"/>
                </a:solidFill>
              </a:rPr>
              <a:t>cat</a:t>
            </a:r>
            <a:r>
              <a:rPr lang="de-DE" sz="3600" dirty="0">
                <a:solidFill>
                  <a:prstClr val="black"/>
                </a:solidFill>
              </a:rPr>
              <a:t> </a:t>
            </a:r>
            <a:r>
              <a:rPr lang="de-DE" sz="3600" dirty="0" err="1">
                <a:solidFill>
                  <a:prstClr val="black"/>
                </a:solidFill>
              </a:rPr>
              <a:t>as</a:t>
            </a:r>
            <a:r>
              <a:rPr lang="de-DE" sz="3600" dirty="0">
                <a:solidFill>
                  <a:prstClr val="black"/>
                </a:solidFill>
              </a:rPr>
              <a:t> </a:t>
            </a:r>
            <a:r>
              <a:rPr lang="de-DE" sz="3600" dirty="0" err="1">
                <a:solidFill>
                  <a:prstClr val="black"/>
                </a:solidFill>
              </a:rPr>
              <a:t>long</a:t>
            </a:r>
            <a:r>
              <a:rPr lang="de-DE" sz="3600" dirty="0">
                <a:solidFill>
                  <a:prstClr val="black"/>
                </a:solidFill>
              </a:rPr>
              <a:t> </a:t>
            </a:r>
            <a:r>
              <a:rPr lang="de-DE" sz="3600" dirty="0" err="1">
                <a:solidFill>
                  <a:prstClr val="black"/>
                </a:solidFill>
              </a:rPr>
              <a:t>as</a:t>
            </a:r>
            <a:r>
              <a:rPr lang="de-DE" sz="3600" dirty="0">
                <a:solidFill>
                  <a:prstClr val="black"/>
                </a:solidFill>
              </a:rPr>
              <a:t> </a:t>
            </a:r>
            <a:r>
              <a:rPr lang="de-DE" sz="3600" dirty="0" err="1">
                <a:solidFill>
                  <a:prstClr val="black"/>
                </a:solidFill>
              </a:rPr>
              <a:t>it</a:t>
            </a:r>
            <a:r>
              <a:rPr lang="de-DE" sz="3600" dirty="0">
                <a:solidFill>
                  <a:prstClr val="black"/>
                </a:solidFill>
              </a:rPr>
              <a:t> </a:t>
            </a:r>
            <a:r>
              <a:rPr lang="de-DE" sz="3600" dirty="0" err="1">
                <a:solidFill>
                  <a:prstClr val="black"/>
                </a:solidFill>
              </a:rPr>
              <a:t>catches</a:t>
            </a:r>
            <a:r>
              <a:rPr lang="de-DE" sz="3600" dirty="0">
                <a:solidFill>
                  <a:prstClr val="black"/>
                </a:solidFill>
              </a:rPr>
              <a:t> </a:t>
            </a:r>
            <a:r>
              <a:rPr lang="de-DE" sz="3600" dirty="0" err="1">
                <a:solidFill>
                  <a:prstClr val="black"/>
                </a:solidFill>
              </a:rPr>
              <a:t>mice</a:t>
            </a:r>
            <a:r>
              <a:rPr lang="de-DE" sz="36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4214810" y="4000504"/>
            <a:ext cx="4214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>
                <a:solidFill>
                  <a:prstClr val="black"/>
                </a:solidFill>
              </a:rPr>
              <a:t>„Is </a:t>
            </a:r>
            <a:r>
              <a:rPr lang="de-DE" sz="3200" dirty="0" err="1">
                <a:solidFill>
                  <a:prstClr val="black"/>
                </a:solidFill>
              </a:rPr>
              <a:t>it</a:t>
            </a:r>
            <a:r>
              <a:rPr lang="de-DE" sz="3200" dirty="0">
                <a:solidFill>
                  <a:prstClr val="black"/>
                </a:solidFill>
              </a:rPr>
              <a:t> not </a:t>
            </a:r>
            <a:r>
              <a:rPr lang="de-DE" sz="3200" dirty="0" err="1">
                <a:solidFill>
                  <a:prstClr val="black"/>
                </a:solidFill>
              </a:rPr>
              <a:t>wonderful</a:t>
            </a:r>
            <a:r>
              <a:rPr lang="de-DE" sz="3200" dirty="0">
                <a:solidFill>
                  <a:prstClr val="black"/>
                </a:solidFill>
              </a:rPr>
              <a:t> </a:t>
            </a:r>
            <a:r>
              <a:rPr lang="de-DE" sz="3200" dirty="0" err="1">
                <a:solidFill>
                  <a:prstClr val="black"/>
                </a:solidFill>
              </a:rPr>
              <a:t>to</a:t>
            </a:r>
            <a:r>
              <a:rPr lang="de-DE" sz="3200" dirty="0">
                <a:solidFill>
                  <a:prstClr val="black"/>
                </a:solidFill>
              </a:rPr>
              <a:t> </a:t>
            </a:r>
            <a:r>
              <a:rPr lang="de-DE" sz="3200" dirty="0" err="1">
                <a:solidFill>
                  <a:prstClr val="black"/>
                </a:solidFill>
              </a:rPr>
              <a:t>be</a:t>
            </a:r>
            <a:r>
              <a:rPr lang="de-DE" sz="3200" dirty="0">
                <a:solidFill>
                  <a:prstClr val="black"/>
                </a:solidFill>
              </a:rPr>
              <a:t> </a:t>
            </a:r>
            <a:r>
              <a:rPr lang="de-DE" sz="3200" dirty="0" err="1">
                <a:solidFill>
                  <a:prstClr val="black"/>
                </a:solidFill>
              </a:rPr>
              <a:t>rich</a:t>
            </a:r>
            <a:r>
              <a:rPr lang="de-DE" sz="3200" dirty="0">
                <a:solidFill>
                  <a:prstClr val="black"/>
                </a:solidFill>
              </a:rPr>
              <a:t> ?“</a:t>
            </a:r>
          </a:p>
        </p:txBody>
      </p:sp>
    </p:spTree>
    <p:extLst>
      <p:ext uri="{BB962C8B-B14F-4D97-AF65-F5344CB8AC3E}">
        <p14:creationId xmlns:p14="http://schemas.microsoft.com/office/powerpoint/2010/main" val="25886136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1266" y="20501"/>
            <a:ext cx="6328767" cy="1062261"/>
          </a:xfrm>
        </p:spPr>
        <p:txBody>
          <a:bodyPr/>
          <a:lstStyle/>
          <a:p>
            <a:r>
              <a:rPr lang="de-DE" b="1" dirty="0"/>
              <a:t>1. </a:t>
            </a:r>
            <a:r>
              <a:rPr lang="de-DE" b="1" dirty="0" err="1"/>
              <a:t>History</a:t>
            </a:r>
            <a:r>
              <a:rPr lang="de-DE" b="1" dirty="0"/>
              <a:t>:</a:t>
            </a:r>
            <a:r>
              <a:rPr lang="de-DE" dirty="0"/>
              <a:t> </a:t>
            </a:r>
            <a:r>
              <a:rPr lang="de-DE" dirty="0" err="1"/>
              <a:t>Economic</a:t>
            </a:r>
            <a:r>
              <a:rPr lang="de-DE" dirty="0"/>
              <a:t> </a:t>
            </a:r>
            <a:r>
              <a:rPr lang="de-DE" dirty="0" err="1"/>
              <a:t>reformation</a:t>
            </a:r>
            <a:r>
              <a:rPr lang="de-DE" dirty="0"/>
              <a:t> 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12</a:t>
            </a:fld>
            <a:endParaRPr lang="de-DE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3"/>
          </p:nvPr>
        </p:nvSpPr>
        <p:spPr>
          <a:xfrm>
            <a:off x="467543" y="1311180"/>
            <a:ext cx="5040783" cy="914400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de-DE" sz="2000" dirty="0"/>
              <a:t>1978 - 1997</a:t>
            </a:r>
          </a:p>
          <a:p>
            <a:pPr marL="285750" indent="-285750">
              <a:spcBef>
                <a:spcPts val="600"/>
              </a:spcBef>
              <a:buFont typeface="Arial"/>
              <a:buChar char="•"/>
            </a:pPr>
            <a:r>
              <a:rPr lang="de-DE" sz="2000" dirty="0" err="1"/>
              <a:t>Decollectivization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/>
              <a:t>agriculture</a:t>
            </a:r>
            <a:endParaRPr lang="de-DE" sz="2000" dirty="0"/>
          </a:p>
          <a:p>
            <a:pPr marL="285750" indent="-285750">
              <a:spcBef>
                <a:spcPts val="600"/>
              </a:spcBef>
              <a:buFont typeface="Arial"/>
              <a:buChar char="•"/>
            </a:pPr>
            <a:r>
              <a:rPr lang="de-DE" sz="2000" dirty="0" err="1"/>
              <a:t>Opening</a:t>
            </a:r>
            <a:r>
              <a:rPr lang="de-DE" sz="2000" dirty="0"/>
              <a:t> </a:t>
            </a:r>
            <a:r>
              <a:rPr lang="de-DE" sz="2000" dirty="0" err="1"/>
              <a:t>up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/>
              <a:t>the</a:t>
            </a:r>
            <a:r>
              <a:rPr lang="de-DE" sz="2000" dirty="0"/>
              <a:t> </a:t>
            </a:r>
            <a:r>
              <a:rPr lang="de-DE" sz="2000" dirty="0" err="1"/>
              <a:t>market</a:t>
            </a:r>
            <a:r>
              <a:rPr lang="de-DE" sz="2000" dirty="0"/>
              <a:t> </a:t>
            </a:r>
            <a:r>
              <a:rPr lang="de-DE" sz="2000" dirty="0" err="1"/>
              <a:t>to</a:t>
            </a:r>
            <a:r>
              <a:rPr lang="de-DE" sz="2000" dirty="0"/>
              <a:t> </a:t>
            </a:r>
            <a:br>
              <a:rPr lang="de-DE" sz="2000" dirty="0"/>
            </a:br>
            <a:r>
              <a:rPr lang="de-DE" sz="2000" dirty="0" err="1"/>
              <a:t>foreign</a:t>
            </a:r>
            <a:r>
              <a:rPr lang="de-DE" sz="2000" dirty="0"/>
              <a:t> </a:t>
            </a:r>
            <a:r>
              <a:rPr lang="de-DE" sz="2000" dirty="0" err="1"/>
              <a:t>investors</a:t>
            </a:r>
            <a:r>
              <a:rPr lang="de-DE" sz="2000" dirty="0"/>
              <a:t> </a:t>
            </a:r>
          </a:p>
          <a:p>
            <a:pPr marL="285750" indent="-285750">
              <a:spcBef>
                <a:spcPts val="600"/>
              </a:spcBef>
              <a:buFont typeface="Arial"/>
              <a:buChar char="•"/>
            </a:pPr>
            <a:r>
              <a:rPr lang="de-DE" sz="2000" dirty="0"/>
              <a:t>Development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/>
              <a:t>the</a:t>
            </a:r>
            <a:r>
              <a:rPr lang="de-DE" sz="2000" dirty="0"/>
              <a:t> private </a:t>
            </a:r>
            <a:r>
              <a:rPr lang="de-DE" sz="2000" dirty="0" err="1"/>
              <a:t>sector</a:t>
            </a:r>
            <a:endParaRPr lang="de-DE" sz="2000" dirty="0"/>
          </a:p>
          <a:p>
            <a:pPr marL="0" indent="0">
              <a:spcBef>
                <a:spcPts val="600"/>
              </a:spcBef>
              <a:buNone/>
              <a:tabLst>
                <a:tab pos="360363" algn="l"/>
                <a:tab pos="628650" algn="l"/>
              </a:tabLst>
            </a:pPr>
            <a:r>
              <a:rPr lang="de-DE" sz="2000" dirty="0">
                <a:sym typeface="Wingdings" panose="05000000000000000000" pitchFamily="2" charset="2"/>
              </a:rPr>
              <a:t>	</a:t>
            </a:r>
            <a:r>
              <a:rPr lang="de-DE" sz="2000" dirty="0" err="1"/>
              <a:t>Permission</a:t>
            </a:r>
            <a:r>
              <a:rPr lang="de-DE" sz="2000" dirty="0"/>
              <a:t> </a:t>
            </a:r>
            <a:r>
              <a:rPr lang="de-DE" sz="2000" dirty="0" err="1"/>
              <a:t>for</a:t>
            </a:r>
            <a:r>
              <a:rPr lang="de-DE" sz="2000" dirty="0"/>
              <a:t> private </a:t>
            </a:r>
            <a:br>
              <a:rPr lang="de-DE" sz="2000" dirty="0"/>
            </a:br>
            <a:r>
              <a:rPr lang="de-DE" sz="2000" dirty="0"/>
              <a:t>		</a:t>
            </a:r>
            <a:r>
              <a:rPr lang="de-DE" sz="2000" dirty="0" err="1"/>
              <a:t>businesses</a:t>
            </a:r>
            <a:endParaRPr lang="de-DE" sz="2000" dirty="0"/>
          </a:p>
          <a:p>
            <a:pPr marL="0" indent="0">
              <a:spcBef>
                <a:spcPts val="600"/>
              </a:spcBef>
              <a:buNone/>
              <a:tabLst>
                <a:tab pos="361950" algn="l"/>
                <a:tab pos="628650" algn="l"/>
              </a:tabLst>
            </a:pPr>
            <a:r>
              <a:rPr lang="de-DE" sz="2000" dirty="0">
                <a:sym typeface="Wingdings" panose="05000000000000000000" pitchFamily="2" charset="2"/>
              </a:rPr>
              <a:t>	</a:t>
            </a:r>
            <a:r>
              <a:rPr lang="de-DE" sz="2000" dirty="0" err="1"/>
              <a:t>Privatization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/>
              <a:t>state-owned</a:t>
            </a:r>
            <a:r>
              <a:rPr lang="de-DE" sz="2000" dirty="0"/>
              <a:t> </a:t>
            </a:r>
            <a:br>
              <a:rPr lang="de-DE" sz="2000" dirty="0"/>
            </a:br>
            <a:r>
              <a:rPr lang="de-DE" sz="2000" dirty="0"/>
              <a:t>		</a:t>
            </a:r>
            <a:r>
              <a:rPr lang="de-DE" sz="2000" dirty="0" err="1"/>
              <a:t>enterprises</a:t>
            </a:r>
            <a:endParaRPr lang="de-DE" sz="2000" dirty="0"/>
          </a:p>
          <a:p>
            <a:pPr marL="285750" indent="-285750">
              <a:spcBef>
                <a:spcPts val="600"/>
              </a:spcBef>
              <a:buFont typeface="Arial"/>
              <a:buChar char="•"/>
            </a:pPr>
            <a:r>
              <a:rPr lang="de-DE" sz="2000" dirty="0" err="1"/>
              <a:t>Decentralization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/>
              <a:t>state</a:t>
            </a:r>
            <a:r>
              <a:rPr lang="de-DE" sz="2000" dirty="0"/>
              <a:t> </a:t>
            </a:r>
            <a:r>
              <a:rPr lang="de-DE" sz="2000" dirty="0" err="1"/>
              <a:t>control</a:t>
            </a:r>
            <a:r>
              <a:rPr lang="de-DE" sz="2000" dirty="0"/>
              <a:t> </a:t>
            </a:r>
          </a:p>
          <a:p>
            <a:pPr marL="0" indent="0">
              <a:spcBef>
                <a:spcPts val="600"/>
              </a:spcBef>
              <a:buNone/>
              <a:tabLst>
                <a:tab pos="295275" algn="l"/>
              </a:tabLst>
            </a:pPr>
            <a:r>
              <a:rPr lang="de-DE" sz="2000" dirty="0"/>
              <a:t> 	</a:t>
            </a:r>
            <a:br>
              <a:rPr lang="de-DE" sz="2000" dirty="0"/>
            </a:br>
            <a:r>
              <a:rPr lang="de-DE" sz="2000" b="1" dirty="0">
                <a:sym typeface="Wingdings"/>
              </a:rPr>
              <a:t> </a:t>
            </a:r>
            <a:r>
              <a:rPr lang="de-DE" sz="2000" b="1" dirty="0" err="1">
                <a:sym typeface="Wingdings"/>
              </a:rPr>
              <a:t>huge</a:t>
            </a:r>
            <a:r>
              <a:rPr lang="de-DE" sz="2000" b="1" dirty="0">
                <a:sym typeface="Wingdings"/>
              </a:rPr>
              <a:t> </a:t>
            </a:r>
            <a:r>
              <a:rPr lang="de-DE" sz="2000" b="1" dirty="0" err="1">
                <a:sym typeface="Wingdings"/>
              </a:rPr>
              <a:t>economic</a:t>
            </a:r>
            <a:r>
              <a:rPr lang="de-DE" sz="2000" b="1" dirty="0">
                <a:sym typeface="Wingdings"/>
              </a:rPr>
              <a:t> </a:t>
            </a:r>
            <a:r>
              <a:rPr lang="de-DE" sz="2000" b="1" dirty="0" err="1">
                <a:sym typeface="Wingdings"/>
              </a:rPr>
              <a:t>growth</a:t>
            </a:r>
            <a:endParaRPr lang="de-DE" sz="2000" b="1" dirty="0"/>
          </a:p>
          <a:p>
            <a:pPr marL="0" indent="0">
              <a:spcBef>
                <a:spcPts val="600"/>
              </a:spcBef>
              <a:buNone/>
            </a:pPr>
            <a:endParaRPr lang="de-DE" sz="2000" dirty="0"/>
          </a:p>
          <a:p>
            <a:pPr marL="0" indent="0">
              <a:spcBef>
                <a:spcPts val="600"/>
              </a:spcBef>
              <a:buNone/>
            </a:pPr>
            <a:endParaRPr lang="de-DE" sz="2000" dirty="0"/>
          </a:p>
          <a:p>
            <a:pPr marL="0" indent="0">
              <a:spcBef>
                <a:spcPts val="600"/>
              </a:spcBef>
              <a:buNone/>
            </a:pPr>
            <a:r>
              <a:rPr lang="de-DE" sz="2000" dirty="0">
                <a:sym typeface="Wingdings" panose="05000000000000000000" pitchFamily="2" charset="2"/>
              </a:rPr>
              <a:t> </a:t>
            </a:r>
            <a:endParaRPr lang="de-DE" sz="2000" dirty="0"/>
          </a:p>
          <a:p>
            <a:endParaRPr lang="de-DE" sz="2000" dirty="0"/>
          </a:p>
        </p:txBody>
      </p:sp>
      <p:sp>
        <p:nvSpPr>
          <p:cNvPr id="7" name="Textplatzhalter 5"/>
          <p:cNvSpPr txBox="1">
            <a:spLocks/>
          </p:cNvSpPr>
          <p:nvPr/>
        </p:nvSpPr>
        <p:spPr>
          <a:xfrm>
            <a:off x="468313" y="4192679"/>
            <a:ext cx="5040783" cy="91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600"/>
              </a:spcBef>
              <a:buFont typeface="Arial"/>
              <a:buChar char="•"/>
            </a:pPr>
            <a:endParaRPr lang="de-DE" sz="2000" dirty="0"/>
          </a:p>
        </p:txBody>
      </p:sp>
      <p:pic>
        <p:nvPicPr>
          <p:cNvPr id="8" name="Bild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1976" y="1297451"/>
            <a:ext cx="4104456" cy="4927487"/>
          </a:xfrm>
          <a:prstGeom prst="rect">
            <a:avLst/>
          </a:prstGeom>
        </p:spPr>
      </p:pic>
      <p:sp>
        <p:nvSpPr>
          <p:cNvPr id="9" name="Fußzeilenplatzhalter 17"/>
          <p:cNvSpPr>
            <a:spLocks noGrp="1"/>
          </p:cNvSpPr>
          <p:nvPr>
            <p:ph type="ftr" sz="quarter" idx="11"/>
          </p:nvPr>
        </p:nvSpPr>
        <p:spPr>
          <a:xfrm>
            <a:off x="2627784" y="6352444"/>
            <a:ext cx="4464495" cy="365125"/>
          </a:xfrm>
        </p:spPr>
        <p:txBody>
          <a:bodyPr/>
          <a:lstStyle/>
          <a:p>
            <a:r>
              <a:rPr lang="de-DE" b="1" dirty="0">
                <a:solidFill>
                  <a:schemeClr val="tx1"/>
                </a:solidFill>
              </a:rPr>
              <a:t>Felix Löw</a:t>
            </a:r>
            <a:r>
              <a:rPr lang="de-DE" dirty="0"/>
              <a:t>, Sabrina Schuster, Elena </a:t>
            </a:r>
            <a:r>
              <a:rPr lang="de-DE" dirty="0" err="1"/>
              <a:t>Matviychuk</a:t>
            </a:r>
            <a:r>
              <a:rPr lang="de-DE" dirty="0"/>
              <a:t>, Patrick </a:t>
            </a:r>
            <a:r>
              <a:rPr lang="de-DE" dirty="0" err="1"/>
              <a:t>Albold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5805258" y="5745018"/>
            <a:ext cx="1597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Deng </a:t>
            </a:r>
            <a:r>
              <a:rPr lang="de-DE" dirty="0" err="1">
                <a:solidFill>
                  <a:schemeClr val="bg1"/>
                </a:solidFill>
              </a:rPr>
              <a:t>Xiaoping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5351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nwender\Dropbox\Bernhard &amp; Felix\1065074_m1w740q100v3718_dpa_1486ac004ecf54fb_81-24728866_BILD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04392"/>
            <a:ext cx="7632848" cy="506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0"/>
            <a:ext cx="6112743" cy="1062261"/>
          </a:xfrm>
        </p:spPr>
        <p:txBody>
          <a:bodyPr/>
          <a:lstStyle/>
          <a:p>
            <a:r>
              <a:rPr lang="de-DE" b="1" dirty="0"/>
              <a:t>2. </a:t>
            </a:r>
            <a:r>
              <a:rPr lang="de-DE" b="1" dirty="0" err="1"/>
              <a:t>Present</a:t>
            </a:r>
            <a:r>
              <a:rPr lang="de-DE" b="1" dirty="0"/>
              <a:t>: </a:t>
            </a:r>
            <a:r>
              <a:rPr lang="de-DE" dirty="0"/>
              <a:t>Environment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13</a:t>
            </a:fld>
            <a:endParaRPr lang="de-DE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3"/>
          </p:nvPr>
        </p:nvSpPr>
        <p:spPr>
          <a:xfrm>
            <a:off x="960927" y="1829230"/>
            <a:ext cx="5040783" cy="91440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9600" b="1" dirty="0">
                <a:solidFill>
                  <a:schemeClr val="bg1"/>
                </a:solidFill>
              </a:rPr>
              <a:t>….</a:t>
            </a:r>
            <a:r>
              <a:rPr lang="en-US" sz="9600" b="1" dirty="0" err="1">
                <a:solidFill>
                  <a:schemeClr val="bg1"/>
                </a:solidFill>
              </a:rPr>
              <a:t>occours</a:t>
            </a:r>
            <a:r>
              <a:rPr lang="en-US" sz="9600" b="1" dirty="0">
                <a:solidFill>
                  <a:schemeClr val="bg1"/>
                </a:solidFill>
              </a:rPr>
              <a:t> by:</a:t>
            </a:r>
            <a:endParaRPr lang="de-DE" sz="9600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 </a:t>
            </a:r>
            <a:endParaRPr lang="de-DE" dirty="0">
              <a:solidFill>
                <a:schemeClr val="bg1"/>
              </a:solidFill>
            </a:endParaRPr>
          </a:p>
          <a:p>
            <a:r>
              <a:rPr lang="en-US" sz="8000" dirty="0">
                <a:solidFill>
                  <a:schemeClr val="bg1"/>
                </a:solidFill>
              </a:rPr>
              <a:t>Rapid industrialization</a:t>
            </a:r>
            <a:endParaRPr lang="de-DE" sz="8000" dirty="0">
              <a:solidFill>
                <a:schemeClr val="bg1"/>
              </a:solidFill>
            </a:endParaRPr>
          </a:p>
          <a:p>
            <a:pPr lvl="0"/>
            <a:r>
              <a:rPr lang="en-US" sz="8000" dirty="0">
                <a:solidFill>
                  <a:schemeClr val="bg1"/>
                </a:solidFill>
              </a:rPr>
              <a:t>Population growth</a:t>
            </a:r>
            <a:endParaRPr lang="de-DE" sz="8000" dirty="0">
              <a:solidFill>
                <a:schemeClr val="bg1"/>
              </a:solidFill>
            </a:endParaRPr>
          </a:p>
          <a:p>
            <a:pPr lvl="0">
              <a:tabLst>
                <a:tab pos="714375" algn="l"/>
                <a:tab pos="896938" algn="l"/>
              </a:tabLst>
            </a:pPr>
            <a:r>
              <a:rPr lang="en-US" sz="8000" dirty="0">
                <a:solidFill>
                  <a:schemeClr val="bg1"/>
                </a:solidFill>
              </a:rPr>
              <a:t>Cars (Expanding car ownership, heavy traffic, low-grade gasoline)</a:t>
            </a:r>
            <a:endParaRPr lang="de-DE" sz="8000" dirty="0">
              <a:solidFill>
                <a:schemeClr val="bg1"/>
              </a:solidFill>
            </a:endParaRPr>
          </a:p>
          <a:p>
            <a:pPr lvl="0"/>
            <a:r>
              <a:rPr lang="en-US" sz="8000" dirty="0">
                <a:solidFill>
                  <a:schemeClr val="bg1"/>
                </a:solidFill>
              </a:rPr>
              <a:t>Coal (main cause of urban smog)</a:t>
            </a:r>
            <a:endParaRPr lang="de-DE" sz="8000" dirty="0">
              <a:solidFill>
                <a:schemeClr val="bg1"/>
              </a:solidFill>
            </a:endParaRPr>
          </a:p>
          <a:p>
            <a:pPr lvl="0"/>
            <a:r>
              <a:rPr lang="en-US" sz="8000" dirty="0">
                <a:solidFill>
                  <a:schemeClr val="bg1"/>
                </a:solidFill>
              </a:rPr>
              <a:t>Nitrogen oxide (released by power plants, heavy industry and cars)</a:t>
            </a:r>
            <a:endParaRPr lang="de-DE" sz="80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9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9600" b="1" dirty="0">
                <a:solidFill>
                  <a:schemeClr val="bg1"/>
                </a:solidFill>
              </a:rPr>
              <a:t>…causes health effects:</a:t>
            </a:r>
            <a:endParaRPr lang="de-DE" sz="9600" dirty="0">
              <a:solidFill>
                <a:schemeClr val="bg1"/>
              </a:solidFill>
            </a:endParaRPr>
          </a:p>
          <a:p>
            <a:pPr marL="0" indent="0">
              <a:lnSpc>
                <a:spcPct val="50000"/>
              </a:lnSpc>
              <a:buNone/>
            </a:pPr>
            <a:endParaRPr lang="de-DE" sz="11200" dirty="0">
              <a:solidFill>
                <a:schemeClr val="bg1"/>
              </a:solidFill>
            </a:endParaRPr>
          </a:p>
          <a:p>
            <a:pPr lvl="0"/>
            <a:r>
              <a:rPr lang="en-US" sz="8000" dirty="0">
                <a:solidFill>
                  <a:schemeClr val="bg1"/>
                </a:solidFill>
              </a:rPr>
              <a:t>Lung cancer</a:t>
            </a:r>
            <a:endParaRPr lang="de-DE" sz="8000" dirty="0">
              <a:solidFill>
                <a:schemeClr val="bg1"/>
              </a:solidFill>
            </a:endParaRPr>
          </a:p>
          <a:p>
            <a:pPr lvl="0"/>
            <a:r>
              <a:rPr lang="en-US" sz="8000" dirty="0">
                <a:solidFill>
                  <a:schemeClr val="bg1"/>
                </a:solidFill>
              </a:rPr>
              <a:t>Heart problems</a:t>
            </a:r>
            <a:endParaRPr lang="de-DE" sz="80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de-DE" sz="11200" dirty="0">
              <a:solidFill>
                <a:schemeClr val="bg1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28700" y="1196752"/>
            <a:ext cx="3255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Pollution – SMOG…</a:t>
            </a:r>
            <a:endParaRPr lang="de-DE" sz="2400" dirty="0">
              <a:solidFill>
                <a:schemeClr val="bg1"/>
              </a:solidFill>
            </a:endParaRPr>
          </a:p>
        </p:txBody>
      </p:sp>
      <p:sp>
        <p:nvSpPr>
          <p:cNvPr id="9" name="Fußzeilenplatzhalter 17"/>
          <p:cNvSpPr>
            <a:spLocks noGrp="1"/>
          </p:cNvSpPr>
          <p:nvPr>
            <p:ph type="ftr" sz="quarter" idx="11"/>
          </p:nvPr>
        </p:nvSpPr>
        <p:spPr>
          <a:xfrm>
            <a:off x="2627784" y="6352444"/>
            <a:ext cx="4464495" cy="365125"/>
          </a:xfrm>
        </p:spPr>
        <p:txBody>
          <a:bodyPr/>
          <a:lstStyle/>
          <a:p>
            <a:r>
              <a:rPr lang="de-DE" dirty="0"/>
              <a:t>Felix Löw, </a:t>
            </a:r>
            <a:r>
              <a:rPr lang="de-DE" b="1" dirty="0">
                <a:solidFill>
                  <a:schemeClr val="tx1"/>
                </a:solidFill>
              </a:rPr>
              <a:t>Sabrina Schuster</a:t>
            </a:r>
            <a:r>
              <a:rPr lang="de-DE" dirty="0"/>
              <a:t>, Elena </a:t>
            </a:r>
            <a:r>
              <a:rPr lang="de-DE" dirty="0" err="1"/>
              <a:t>Matviychuk</a:t>
            </a:r>
            <a:r>
              <a:rPr lang="de-DE" dirty="0"/>
              <a:t>, Patrick </a:t>
            </a:r>
            <a:r>
              <a:rPr lang="de-DE" dirty="0" err="1"/>
              <a:t>Albold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01346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1147"/>
            <a:ext cx="6138207" cy="1062261"/>
          </a:xfrm>
        </p:spPr>
        <p:txBody>
          <a:bodyPr/>
          <a:lstStyle/>
          <a:p>
            <a:r>
              <a:rPr lang="de-DE" b="1" dirty="0"/>
              <a:t>2. </a:t>
            </a:r>
            <a:r>
              <a:rPr lang="de-DE" b="1" dirty="0" err="1"/>
              <a:t>Present</a:t>
            </a:r>
            <a:r>
              <a:rPr lang="de-DE" b="1" dirty="0"/>
              <a:t>:</a:t>
            </a:r>
            <a:r>
              <a:rPr lang="de-DE" dirty="0"/>
              <a:t> Environment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14</a:t>
            </a:fld>
            <a:endParaRPr lang="de-DE"/>
          </a:p>
        </p:txBody>
      </p:sp>
      <p:pic>
        <p:nvPicPr>
          <p:cNvPr id="6" name="Bild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244" y="1162844"/>
            <a:ext cx="7704856" cy="5112399"/>
          </a:xfrm>
          <a:prstGeom prst="rect">
            <a:avLst/>
          </a:prstGeom>
        </p:spPr>
      </p:pic>
      <p:sp>
        <p:nvSpPr>
          <p:cNvPr id="8" name="Fußzeilenplatzhalter 17"/>
          <p:cNvSpPr>
            <a:spLocks noGrp="1"/>
          </p:cNvSpPr>
          <p:nvPr>
            <p:ph type="ftr" sz="quarter" idx="11"/>
          </p:nvPr>
        </p:nvSpPr>
        <p:spPr>
          <a:xfrm>
            <a:off x="2627784" y="6352444"/>
            <a:ext cx="4464495" cy="365125"/>
          </a:xfrm>
        </p:spPr>
        <p:txBody>
          <a:bodyPr/>
          <a:lstStyle/>
          <a:p>
            <a:r>
              <a:rPr lang="de-DE" dirty="0"/>
              <a:t>Felix Löw, </a:t>
            </a:r>
            <a:r>
              <a:rPr lang="de-DE" b="1" dirty="0">
                <a:solidFill>
                  <a:schemeClr val="tx1"/>
                </a:solidFill>
              </a:rPr>
              <a:t>Sabrina Schuster</a:t>
            </a:r>
            <a:r>
              <a:rPr lang="de-DE" dirty="0"/>
              <a:t>, Elena </a:t>
            </a:r>
            <a:r>
              <a:rPr lang="de-DE" dirty="0" err="1"/>
              <a:t>Matviychuk</a:t>
            </a:r>
            <a:r>
              <a:rPr lang="de-DE" dirty="0"/>
              <a:t>, Patrick </a:t>
            </a:r>
            <a:r>
              <a:rPr lang="de-DE" dirty="0" err="1"/>
              <a:t>Albold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935480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0"/>
            <a:ext cx="5968727" cy="1062261"/>
          </a:xfrm>
        </p:spPr>
        <p:txBody>
          <a:bodyPr/>
          <a:lstStyle/>
          <a:p>
            <a:r>
              <a:rPr lang="de-DE" b="1" dirty="0"/>
              <a:t>2. </a:t>
            </a:r>
            <a:r>
              <a:rPr lang="de-DE" b="1" dirty="0" err="1"/>
              <a:t>Present</a:t>
            </a:r>
            <a:r>
              <a:rPr lang="de-DE" b="1" dirty="0"/>
              <a:t>:</a:t>
            </a:r>
            <a:r>
              <a:rPr lang="de-DE" dirty="0"/>
              <a:t> Environment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15</a:t>
            </a:fld>
            <a:endParaRPr lang="de-DE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124" y="1161404"/>
            <a:ext cx="7704348" cy="5093934"/>
          </a:xfrm>
          <a:prstGeom prst="rect">
            <a:avLst/>
          </a:prstGeom>
        </p:spPr>
      </p:pic>
      <p:sp>
        <p:nvSpPr>
          <p:cNvPr id="9" name="Fußzeilenplatzhalter 17"/>
          <p:cNvSpPr>
            <a:spLocks noGrp="1"/>
          </p:cNvSpPr>
          <p:nvPr>
            <p:ph type="ftr" sz="quarter" idx="11"/>
          </p:nvPr>
        </p:nvSpPr>
        <p:spPr>
          <a:xfrm>
            <a:off x="2627784" y="6352444"/>
            <a:ext cx="4464495" cy="365125"/>
          </a:xfrm>
        </p:spPr>
        <p:txBody>
          <a:bodyPr/>
          <a:lstStyle/>
          <a:p>
            <a:r>
              <a:rPr lang="de-DE" dirty="0"/>
              <a:t>Felix Löw, </a:t>
            </a:r>
            <a:r>
              <a:rPr lang="de-DE" b="1" dirty="0">
                <a:solidFill>
                  <a:schemeClr val="tx1"/>
                </a:solidFill>
              </a:rPr>
              <a:t>Sabrina Schuster</a:t>
            </a:r>
            <a:r>
              <a:rPr lang="de-DE" dirty="0"/>
              <a:t>, Elena </a:t>
            </a:r>
            <a:r>
              <a:rPr lang="de-DE" dirty="0" err="1"/>
              <a:t>Matviychuk</a:t>
            </a:r>
            <a:r>
              <a:rPr lang="de-DE" dirty="0"/>
              <a:t>, Patrick </a:t>
            </a:r>
            <a:r>
              <a:rPr lang="de-DE" dirty="0" err="1"/>
              <a:t>Albold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964198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84089" y="0"/>
            <a:ext cx="6108551" cy="1062261"/>
          </a:xfrm>
        </p:spPr>
        <p:txBody>
          <a:bodyPr/>
          <a:lstStyle/>
          <a:p>
            <a:r>
              <a:rPr lang="de-DE" b="1" dirty="0"/>
              <a:t>2. </a:t>
            </a:r>
            <a:r>
              <a:rPr lang="de-DE" b="1" dirty="0" err="1"/>
              <a:t>Present</a:t>
            </a:r>
            <a:r>
              <a:rPr lang="de-DE" b="1" dirty="0"/>
              <a:t>:</a:t>
            </a:r>
            <a:r>
              <a:rPr lang="de-DE" dirty="0"/>
              <a:t> Environment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16</a:t>
            </a:fld>
            <a:endParaRPr lang="de-DE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3"/>
          </p:nvPr>
        </p:nvSpPr>
        <p:spPr>
          <a:xfrm>
            <a:off x="899592" y="1628800"/>
            <a:ext cx="5040783" cy="91440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11200" b="1" dirty="0"/>
              <a:t>Pollution – SMOG…</a:t>
            </a:r>
          </a:p>
          <a:p>
            <a:pPr marL="0" indent="0">
              <a:buNone/>
            </a:pPr>
            <a:endParaRPr lang="en-US" sz="11200" b="1" dirty="0"/>
          </a:p>
          <a:p>
            <a:pPr marL="0" indent="0">
              <a:buNone/>
            </a:pPr>
            <a:r>
              <a:rPr lang="en-US" sz="8000" b="1" dirty="0"/>
              <a:t>…and the reaction of the government:</a:t>
            </a:r>
            <a:endParaRPr lang="de-DE" sz="8000" dirty="0"/>
          </a:p>
          <a:p>
            <a:endParaRPr lang="de-DE" sz="8000" dirty="0"/>
          </a:p>
          <a:p>
            <a:pPr lvl="0"/>
            <a:r>
              <a:rPr lang="en-US" sz="8000" dirty="0"/>
              <a:t> “No Car-Days”</a:t>
            </a:r>
            <a:endParaRPr lang="de-DE" sz="8000" dirty="0"/>
          </a:p>
          <a:p>
            <a:pPr lvl="0"/>
            <a:r>
              <a:rPr lang="en-US" sz="8000" dirty="0"/>
              <a:t>National Congress</a:t>
            </a:r>
            <a:endParaRPr lang="de-DE" sz="8000" dirty="0"/>
          </a:p>
          <a:p>
            <a:pPr lvl="0"/>
            <a:r>
              <a:rPr lang="en-US" sz="8000" dirty="0"/>
              <a:t>Shut down small coal-fired furnaces </a:t>
            </a:r>
            <a:endParaRPr lang="de-DE" sz="8000" dirty="0"/>
          </a:p>
          <a:p>
            <a:pPr lvl="0"/>
            <a:r>
              <a:rPr lang="en-US" sz="8000" dirty="0"/>
              <a:t>Rehabilitation of major coal power plants </a:t>
            </a:r>
            <a:endParaRPr lang="de-DE" sz="8000" dirty="0"/>
          </a:p>
          <a:p>
            <a:pPr lvl="0"/>
            <a:r>
              <a:rPr lang="en-US" sz="8000" dirty="0"/>
              <a:t>Fines </a:t>
            </a:r>
            <a:endParaRPr lang="de-DE" sz="8000" dirty="0"/>
          </a:p>
          <a:p>
            <a:pPr lvl="0"/>
            <a:r>
              <a:rPr lang="en-US" sz="8000" dirty="0"/>
              <a:t>Allocate people to stay indoors</a:t>
            </a:r>
            <a:endParaRPr lang="de-DE" sz="8000" dirty="0"/>
          </a:p>
          <a:p>
            <a:pPr lvl="0"/>
            <a:r>
              <a:rPr lang="en-US" sz="8000" dirty="0"/>
              <a:t>Masks</a:t>
            </a:r>
            <a:endParaRPr lang="de-DE" sz="8000" dirty="0"/>
          </a:p>
          <a:p>
            <a:pPr lvl="0"/>
            <a:r>
              <a:rPr lang="en-US" sz="8000" dirty="0"/>
              <a:t>Closing of schools, airports and highways</a:t>
            </a:r>
          </a:p>
          <a:p>
            <a:pPr lvl="0"/>
            <a:r>
              <a:rPr lang="en-US" sz="8000" dirty="0"/>
              <a:t>New laws</a:t>
            </a:r>
          </a:p>
          <a:p>
            <a:pPr lvl="0"/>
            <a:r>
              <a:rPr lang="en-US" sz="8000" dirty="0"/>
              <a:t>Electric Cars are endorsed by the </a:t>
            </a:r>
            <a:r>
              <a:rPr lang="de-DE" sz="8000" dirty="0" err="1"/>
              <a:t>government</a:t>
            </a:r>
            <a:endParaRPr lang="de-DE" sz="8000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7" name="Fußzeilenplatzhalter 17"/>
          <p:cNvSpPr>
            <a:spLocks noGrp="1"/>
          </p:cNvSpPr>
          <p:nvPr>
            <p:ph type="ftr" sz="quarter" idx="11"/>
          </p:nvPr>
        </p:nvSpPr>
        <p:spPr>
          <a:xfrm>
            <a:off x="2627784" y="6352444"/>
            <a:ext cx="4464495" cy="365125"/>
          </a:xfrm>
        </p:spPr>
        <p:txBody>
          <a:bodyPr/>
          <a:lstStyle/>
          <a:p>
            <a:r>
              <a:rPr lang="de-DE" dirty="0"/>
              <a:t>Felix Löw, </a:t>
            </a:r>
            <a:r>
              <a:rPr lang="de-DE" b="1" dirty="0">
                <a:solidFill>
                  <a:schemeClr val="tx1"/>
                </a:solidFill>
              </a:rPr>
              <a:t>Sabrina Schuster</a:t>
            </a:r>
            <a:r>
              <a:rPr lang="de-DE" dirty="0"/>
              <a:t>, Elena </a:t>
            </a:r>
            <a:r>
              <a:rPr lang="de-DE" dirty="0" err="1"/>
              <a:t>Matviychuk</a:t>
            </a:r>
            <a:r>
              <a:rPr lang="de-DE" dirty="0"/>
              <a:t>, Patrick </a:t>
            </a:r>
            <a:r>
              <a:rPr lang="de-DE" dirty="0" err="1"/>
              <a:t>Albold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640242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4" y="-7207"/>
            <a:ext cx="6703870" cy="1062261"/>
          </a:xfrm>
        </p:spPr>
        <p:txBody>
          <a:bodyPr/>
          <a:lstStyle/>
          <a:p>
            <a:r>
              <a:rPr lang="en-US" b="1" dirty="0"/>
              <a:t>3. Problems:</a:t>
            </a:r>
            <a:r>
              <a:rPr lang="en-US" dirty="0"/>
              <a:t> </a:t>
            </a:r>
            <a:r>
              <a:rPr lang="en-US" dirty="0" err="1"/>
              <a:t>Hukou</a:t>
            </a:r>
            <a:r>
              <a:rPr lang="en-US" dirty="0"/>
              <a:t> system 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17</a:t>
            </a:fld>
            <a:endParaRPr lang="de-DE"/>
          </a:p>
        </p:txBody>
      </p:sp>
      <p:sp>
        <p:nvSpPr>
          <p:cNvPr id="7" name="TextBox 3"/>
          <p:cNvSpPr txBox="1"/>
          <p:nvPr/>
        </p:nvSpPr>
        <p:spPr>
          <a:xfrm>
            <a:off x="360472" y="1194872"/>
            <a:ext cx="558011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/>
              <a:t>Hukou</a:t>
            </a:r>
            <a:r>
              <a:rPr lang="en-US" b="1" dirty="0"/>
              <a:t> is a system of household registration in China</a:t>
            </a:r>
            <a:r>
              <a:rPr lang="en-US" dirty="0"/>
              <a:t>. It identifies a person as a resident of an area and includes identifying information. There are </a:t>
            </a:r>
            <a:r>
              <a:rPr lang="en-US" b="1" dirty="0"/>
              <a:t>two</a:t>
            </a:r>
            <a:r>
              <a:rPr lang="en-US" dirty="0"/>
              <a:t> different </a:t>
            </a:r>
            <a:r>
              <a:rPr lang="en-US" b="1" dirty="0"/>
              <a:t>types</a:t>
            </a:r>
            <a:r>
              <a:rPr lang="en-US" dirty="0"/>
              <a:t>: </a:t>
            </a:r>
            <a:r>
              <a:rPr lang="en-US" b="1" dirty="0"/>
              <a:t>rural and urban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8" name="TextBox 4"/>
          <p:cNvSpPr txBox="1"/>
          <p:nvPr/>
        </p:nvSpPr>
        <p:spPr>
          <a:xfrm>
            <a:off x="380824" y="2398658"/>
            <a:ext cx="813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Since the </a:t>
            </a:r>
            <a:r>
              <a:rPr lang="en-US" dirty="0" err="1"/>
              <a:t>hukou</a:t>
            </a:r>
            <a:r>
              <a:rPr lang="en-US" dirty="0"/>
              <a:t> was introduced it has been used by the Communist Party as a means of administering and organizing the Chinese population </a:t>
            </a:r>
            <a:r>
              <a:rPr lang="en-US" b="1" dirty="0"/>
              <a:t>to support the Party's political, economic and social objectives</a:t>
            </a:r>
            <a:r>
              <a:rPr lang="en-US" dirty="0"/>
              <a:t>. Phases in its operations:</a:t>
            </a:r>
            <a:endParaRPr lang="ru-RU" dirty="0"/>
          </a:p>
        </p:txBody>
      </p:sp>
      <p:sp>
        <p:nvSpPr>
          <p:cNvPr id="9" name="TextBox 5"/>
          <p:cNvSpPr txBox="1"/>
          <p:nvPr/>
        </p:nvSpPr>
        <p:spPr>
          <a:xfrm>
            <a:off x="352924" y="3351352"/>
            <a:ext cx="8352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- 1950s – 1970s, the Party used the </a:t>
            </a:r>
            <a:r>
              <a:rPr lang="en-US" dirty="0" err="1"/>
              <a:t>hukou</a:t>
            </a:r>
            <a:r>
              <a:rPr lang="en-US" dirty="0"/>
              <a:t> to balance the rural and urban populations.  </a:t>
            </a:r>
            <a:endParaRPr lang="ru-RU" dirty="0"/>
          </a:p>
        </p:txBody>
      </p:sp>
      <p:sp>
        <p:nvSpPr>
          <p:cNvPr id="10" name="TextBox 6"/>
          <p:cNvSpPr txBox="1"/>
          <p:nvPr/>
        </p:nvSpPr>
        <p:spPr>
          <a:xfrm>
            <a:off x="356868" y="3726104"/>
            <a:ext cx="8352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dirty="0"/>
              <a:t>- 1970s – mid 2000s, The creation of a large, mobile and crucially low-cost workforce that became the backbone of China's manufacturing and export orientated economy.</a:t>
            </a:r>
            <a:endParaRPr lang="ru-RU" dirty="0"/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56868" y="4429592"/>
            <a:ext cx="5022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260 million migrant rural workers in urban areas</a:t>
            </a:r>
            <a:endParaRPr lang="ru-RU" b="1" dirty="0"/>
          </a:p>
        </p:txBody>
      </p:sp>
      <p:graphicFrame>
        <p:nvGraphicFramePr>
          <p:cNvPr id="12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795383"/>
              </p:ext>
            </p:extLst>
          </p:nvPr>
        </p:nvGraphicFramePr>
        <p:xfrm>
          <a:off x="449228" y="4933646"/>
          <a:ext cx="5616624" cy="1258064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116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5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41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8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Economic data, 2012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Rural-urban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Urban population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Average monthly wage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2290 </a:t>
                      </a:r>
                      <a:r>
                        <a:rPr lang="ru-RU" sz="1600" dirty="0" err="1">
                          <a:effectLst/>
                        </a:rPr>
                        <a:t>yuan</a:t>
                      </a:r>
                      <a:r>
                        <a:rPr lang="en-US" sz="1600" dirty="0">
                          <a:effectLst/>
                        </a:rPr>
                        <a:t> (266€)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3897 </a:t>
                      </a:r>
                      <a:r>
                        <a:rPr lang="ru-RU" sz="1600" dirty="0" err="1">
                          <a:effectLst/>
                        </a:rPr>
                        <a:t>yuan</a:t>
                      </a:r>
                      <a:r>
                        <a:rPr lang="en-US" sz="1600" dirty="0">
                          <a:effectLst/>
                        </a:rPr>
                        <a:t> (453€)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8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Savings rate 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50%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30%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8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Home ownership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0.7</a:t>
                      </a:r>
                      <a:r>
                        <a:rPr lang="en-US" sz="1600">
                          <a:effectLst/>
                        </a:rPr>
                        <a:t>%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60-80%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4"/>
          <a:stretch/>
        </p:blipFill>
        <p:spPr bwMode="auto">
          <a:xfrm>
            <a:off x="6160584" y="4434954"/>
            <a:ext cx="2549212" cy="1766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601" y="1194872"/>
            <a:ext cx="1652108" cy="1190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Fußzeilenplatzhalter 17"/>
          <p:cNvSpPr>
            <a:spLocks noGrp="1"/>
          </p:cNvSpPr>
          <p:nvPr>
            <p:ph type="ftr" sz="quarter" idx="11"/>
          </p:nvPr>
        </p:nvSpPr>
        <p:spPr>
          <a:xfrm>
            <a:off x="2627784" y="6352444"/>
            <a:ext cx="4464495" cy="365125"/>
          </a:xfrm>
        </p:spPr>
        <p:txBody>
          <a:bodyPr/>
          <a:lstStyle/>
          <a:p>
            <a:r>
              <a:rPr lang="de-DE" dirty="0"/>
              <a:t>Felix Löw, Sabrina Schuster, </a:t>
            </a:r>
            <a:r>
              <a:rPr lang="de-DE" b="1" dirty="0">
                <a:solidFill>
                  <a:schemeClr val="tx1"/>
                </a:solidFill>
              </a:rPr>
              <a:t>Elena </a:t>
            </a:r>
            <a:r>
              <a:rPr lang="de-DE" b="1" dirty="0" err="1">
                <a:solidFill>
                  <a:schemeClr val="tx1"/>
                </a:solidFill>
              </a:rPr>
              <a:t>Matviychuk</a:t>
            </a:r>
            <a:r>
              <a:rPr lang="de-DE" dirty="0"/>
              <a:t>, Patrick </a:t>
            </a:r>
            <a:r>
              <a:rPr lang="de-DE" dirty="0" err="1"/>
              <a:t>Albold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525527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2029"/>
            <a:ext cx="6256498" cy="1062261"/>
          </a:xfrm>
        </p:spPr>
        <p:txBody>
          <a:bodyPr/>
          <a:lstStyle/>
          <a:p>
            <a:r>
              <a:rPr lang="en-US" b="1" dirty="0"/>
              <a:t>3. Problems:</a:t>
            </a:r>
            <a:r>
              <a:rPr lang="en-US" dirty="0"/>
              <a:t> Reasons for reform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18</a:t>
            </a:fld>
            <a:endParaRPr lang="de-DE"/>
          </a:p>
        </p:txBody>
      </p:sp>
      <p:sp>
        <p:nvSpPr>
          <p:cNvPr id="7" name="TextBox 3"/>
          <p:cNvSpPr txBox="1"/>
          <p:nvPr/>
        </p:nvSpPr>
        <p:spPr>
          <a:xfrm>
            <a:off x="539552" y="1454498"/>
            <a:ext cx="7848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Tx/>
              <a:buChar char="-"/>
            </a:pPr>
            <a:r>
              <a:rPr lang="en-US" dirty="0"/>
              <a:t>This group of people is </a:t>
            </a:r>
            <a:r>
              <a:rPr lang="en-US" b="1" dirty="0"/>
              <a:t>politically dangerous</a:t>
            </a:r>
            <a:r>
              <a:rPr lang="en-US" dirty="0"/>
              <a:t>, people are complaining about unjust system (</a:t>
            </a:r>
            <a:r>
              <a:rPr lang="en-US" b="1" dirty="0"/>
              <a:t>52%</a:t>
            </a:r>
            <a:r>
              <a:rPr lang="en-US" dirty="0"/>
              <a:t> of the public now consider inequality to be a “very big problem” comparing with </a:t>
            </a:r>
            <a:r>
              <a:rPr lang="en-US" b="1" dirty="0"/>
              <a:t>11% </a:t>
            </a:r>
            <a:r>
              <a:rPr lang="en-US" dirty="0"/>
              <a:t>in 2008). </a:t>
            </a:r>
          </a:p>
        </p:txBody>
      </p:sp>
      <p:sp>
        <p:nvSpPr>
          <p:cNvPr id="8" name="TextBox 4"/>
          <p:cNvSpPr txBox="1"/>
          <p:nvPr/>
        </p:nvSpPr>
        <p:spPr>
          <a:xfrm>
            <a:off x="1691680" y="2552861"/>
            <a:ext cx="6912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dirty="0">
                <a:solidFill>
                  <a:srgbClr val="C00000"/>
                </a:solidFill>
              </a:rPr>
              <a:t>There is a possibility to move for rural population, nevertheless, they do not have an access to urban welfare system and public services, such as health care, education, pensions, as local people. </a:t>
            </a:r>
            <a:endParaRPr lang="ru-RU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9" name="5-конечная звезда 5"/>
          <p:cNvSpPr/>
          <p:nvPr/>
        </p:nvSpPr>
        <p:spPr>
          <a:xfrm>
            <a:off x="1110439" y="2741798"/>
            <a:ext cx="432048" cy="423269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6"/>
          <p:cNvSpPr txBox="1"/>
          <p:nvPr/>
        </p:nvSpPr>
        <p:spPr>
          <a:xfrm>
            <a:off x="539551" y="3802425"/>
            <a:ext cx="7848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Tx/>
              <a:buChar char="-"/>
            </a:pPr>
            <a:r>
              <a:rPr lang="en-US" dirty="0"/>
              <a:t>Rural-urban citizens are </a:t>
            </a:r>
            <a:r>
              <a:rPr lang="en-US" b="1" dirty="0"/>
              <a:t>an obstacle </a:t>
            </a:r>
            <a:r>
              <a:rPr lang="en-US" dirty="0"/>
              <a:t>to the new priority of </a:t>
            </a:r>
            <a:r>
              <a:rPr lang="en-US" b="1" dirty="0"/>
              <a:t>rebalancing the economy to be more consumption centric</a:t>
            </a:r>
            <a:r>
              <a:rPr lang="en-US" dirty="0"/>
              <a:t>.</a:t>
            </a:r>
            <a:endParaRPr lang="ru-RU" dirty="0"/>
          </a:p>
          <a:p>
            <a:endParaRPr lang="ru-RU" dirty="0"/>
          </a:p>
        </p:txBody>
      </p:sp>
      <p:sp>
        <p:nvSpPr>
          <p:cNvPr id="11" name="TextBox 7"/>
          <p:cNvSpPr txBox="1"/>
          <p:nvPr/>
        </p:nvSpPr>
        <p:spPr>
          <a:xfrm>
            <a:off x="539552" y="4725755"/>
            <a:ext cx="7848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/>
              <a:t>Higher migration </a:t>
            </a:r>
            <a:r>
              <a:rPr lang="en-US" b="1" dirty="0"/>
              <a:t>would support </a:t>
            </a:r>
            <a:r>
              <a:rPr lang="en-US" dirty="0"/>
              <a:t>a tendency towards </a:t>
            </a:r>
            <a:r>
              <a:rPr lang="en-US" b="1" dirty="0"/>
              <a:t>human-centered urbanization and balance of rural and urban development</a:t>
            </a:r>
            <a:r>
              <a:rPr lang="en-US" dirty="0"/>
              <a:t>.</a:t>
            </a:r>
          </a:p>
          <a:p>
            <a:pPr marL="285750" indent="-285750">
              <a:buFontTx/>
              <a:buChar char="-"/>
            </a:pPr>
            <a:endParaRPr lang="ru-RU" dirty="0"/>
          </a:p>
        </p:txBody>
      </p:sp>
      <p:sp>
        <p:nvSpPr>
          <p:cNvPr id="13" name="Fußzeilenplatzhalter 17"/>
          <p:cNvSpPr>
            <a:spLocks noGrp="1"/>
          </p:cNvSpPr>
          <p:nvPr>
            <p:ph type="ftr" sz="quarter" idx="11"/>
          </p:nvPr>
        </p:nvSpPr>
        <p:spPr>
          <a:xfrm>
            <a:off x="2627784" y="6352444"/>
            <a:ext cx="4464495" cy="365125"/>
          </a:xfrm>
        </p:spPr>
        <p:txBody>
          <a:bodyPr/>
          <a:lstStyle/>
          <a:p>
            <a:r>
              <a:rPr lang="de-DE" dirty="0"/>
              <a:t>Felix Löw, Sabrina Schuster, </a:t>
            </a:r>
            <a:r>
              <a:rPr lang="de-DE" b="1" dirty="0">
                <a:solidFill>
                  <a:schemeClr val="tx1"/>
                </a:solidFill>
              </a:rPr>
              <a:t>Elena </a:t>
            </a:r>
            <a:r>
              <a:rPr lang="de-DE" b="1" dirty="0" err="1">
                <a:solidFill>
                  <a:schemeClr val="tx1"/>
                </a:solidFill>
              </a:rPr>
              <a:t>Matviychuk</a:t>
            </a:r>
            <a:r>
              <a:rPr lang="de-DE" dirty="0"/>
              <a:t>, Patrick </a:t>
            </a:r>
            <a:r>
              <a:rPr lang="de-DE" dirty="0" err="1"/>
              <a:t>Albold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77768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84445" y="0"/>
            <a:ext cx="6831956" cy="1062261"/>
          </a:xfrm>
        </p:spPr>
        <p:txBody>
          <a:bodyPr/>
          <a:lstStyle/>
          <a:p>
            <a:r>
              <a:rPr lang="en-US" b="1" dirty="0"/>
              <a:t>3. Problems: </a:t>
            </a:r>
            <a:br>
              <a:rPr lang="en-US" b="1" dirty="0"/>
            </a:br>
            <a:r>
              <a:rPr lang="en-US" dirty="0"/>
              <a:t>Current situation of this problem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19</a:t>
            </a:fld>
            <a:endParaRPr lang="de-DE"/>
          </a:p>
        </p:txBody>
      </p:sp>
      <p:sp>
        <p:nvSpPr>
          <p:cNvPr id="7" name="Прямоугольник 3"/>
          <p:cNvSpPr/>
          <p:nvPr/>
        </p:nvSpPr>
        <p:spPr>
          <a:xfrm>
            <a:off x="574576" y="1340768"/>
            <a:ext cx="77768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On March 16th (2014) the government revealed </a:t>
            </a:r>
            <a:r>
              <a:rPr lang="en-US" sz="2000" b="1" dirty="0"/>
              <a:t>a long-awaited plan for managing </a:t>
            </a:r>
            <a:r>
              <a:rPr lang="en-US" sz="2000" b="1" dirty="0" err="1"/>
              <a:t>hukou</a:t>
            </a:r>
            <a:r>
              <a:rPr lang="en-US" sz="2000" b="1" dirty="0"/>
              <a:t> problems</a:t>
            </a:r>
            <a:r>
              <a:rPr lang="en-US" sz="2000" dirty="0"/>
              <a:t>. It wants 60% of China’s people to live in cities by 2020, putting it broadly in line with the current average for countries with similar income levels to China, and it wants 45% of them to have full urban </a:t>
            </a:r>
            <a:r>
              <a:rPr lang="en-US" sz="2000" dirty="0" err="1"/>
              <a:t>hukou</a:t>
            </a:r>
            <a:r>
              <a:rPr lang="en-US" sz="2000" dirty="0"/>
              <a:t>.</a:t>
            </a:r>
            <a:endParaRPr lang="ru-RU" sz="20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381" y="2990637"/>
            <a:ext cx="4945732" cy="325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ußzeilenplatzhalter 17"/>
          <p:cNvSpPr>
            <a:spLocks noGrp="1"/>
          </p:cNvSpPr>
          <p:nvPr>
            <p:ph type="ftr" sz="quarter" idx="11"/>
          </p:nvPr>
        </p:nvSpPr>
        <p:spPr>
          <a:xfrm>
            <a:off x="2627784" y="6352444"/>
            <a:ext cx="4464495" cy="365125"/>
          </a:xfrm>
        </p:spPr>
        <p:txBody>
          <a:bodyPr/>
          <a:lstStyle/>
          <a:p>
            <a:r>
              <a:rPr lang="de-DE" dirty="0"/>
              <a:t>Felix Löw, Sabrina Schuster, </a:t>
            </a:r>
            <a:r>
              <a:rPr lang="de-DE" b="1" dirty="0">
                <a:solidFill>
                  <a:schemeClr val="tx1"/>
                </a:solidFill>
              </a:rPr>
              <a:t>Elena </a:t>
            </a:r>
            <a:r>
              <a:rPr lang="de-DE" b="1" dirty="0" err="1">
                <a:solidFill>
                  <a:schemeClr val="tx1"/>
                </a:solidFill>
              </a:rPr>
              <a:t>Matviychuk</a:t>
            </a:r>
            <a:r>
              <a:rPr lang="de-DE" dirty="0"/>
              <a:t>, Patrick </a:t>
            </a:r>
            <a:r>
              <a:rPr lang="de-DE" dirty="0" err="1"/>
              <a:t>Albold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25299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Qin Empire 210 BCE</a:t>
            </a:r>
          </a:p>
        </p:txBody>
      </p:sp>
      <p:pic>
        <p:nvPicPr>
          <p:cNvPr id="2050" name="Picture 2" descr="H:\Dokumente und Einstellungen\Japaninfo\Favoriten\Eigene Dateien\Eigene Bilder\Qin_empire_210_BC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1" y="1571612"/>
            <a:ext cx="4727775" cy="46434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530668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3912" y="0"/>
            <a:ext cx="6407944" cy="1062261"/>
          </a:xfrm>
        </p:spPr>
        <p:txBody>
          <a:bodyPr/>
          <a:lstStyle/>
          <a:p>
            <a:r>
              <a:rPr lang="en-US" b="1" dirty="0"/>
              <a:t>3. Problems: </a:t>
            </a:r>
            <a:r>
              <a:rPr lang="en-US" dirty="0"/>
              <a:t>The problems of reform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20</a:t>
            </a:fld>
            <a:endParaRPr lang="de-DE"/>
          </a:p>
        </p:txBody>
      </p:sp>
      <p:sp>
        <p:nvSpPr>
          <p:cNvPr id="7" name="TextBox 3"/>
          <p:cNvSpPr txBox="1"/>
          <p:nvPr/>
        </p:nvSpPr>
        <p:spPr>
          <a:xfrm>
            <a:off x="592591" y="1196752"/>
            <a:ext cx="77768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Tx/>
              <a:buChar char="-"/>
            </a:pPr>
            <a:r>
              <a:rPr lang="en-US" b="1" dirty="0"/>
              <a:t>The cities </a:t>
            </a:r>
            <a:r>
              <a:rPr lang="en-US" dirty="0"/>
              <a:t>on which the </a:t>
            </a:r>
            <a:r>
              <a:rPr lang="en-US" dirty="0" err="1"/>
              <a:t>hukou</a:t>
            </a:r>
            <a:r>
              <a:rPr lang="en-US" dirty="0"/>
              <a:t> liberalization focuses (less than 5mio of population) are </a:t>
            </a:r>
            <a:r>
              <a:rPr lang="en-US" b="1" dirty="0"/>
              <a:t>unwilling to fork out for benefits of new urbanites</a:t>
            </a:r>
            <a:r>
              <a:rPr lang="en-US" dirty="0"/>
              <a:t>. </a:t>
            </a:r>
            <a:br>
              <a:rPr lang="en-US" dirty="0"/>
            </a:br>
            <a:r>
              <a:rPr lang="en-US" b="1" dirty="0"/>
              <a:t>Large cities</a:t>
            </a:r>
            <a:r>
              <a:rPr lang="en-US" dirty="0"/>
              <a:t> (which are offering the biggest number of jobs) can give urban </a:t>
            </a:r>
            <a:r>
              <a:rPr lang="en-US" dirty="0" err="1"/>
              <a:t>hukou</a:t>
            </a:r>
            <a:r>
              <a:rPr lang="en-US" dirty="0"/>
              <a:t> on </a:t>
            </a:r>
            <a:r>
              <a:rPr lang="en-US" b="1" dirty="0"/>
              <a:t>a complicated points-based system</a:t>
            </a:r>
            <a:r>
              <a:rPr lang="en-US" dirty="0"/>
              <a:t>.</a:t>
            </a:r>
          </a:p>
          <a:p>
            <a:pPr marL="285750" lvl="0" indent="-285750">
              <a:buFontTx/>
              <a:buChar char="-"/>
            </a:pPr>
            <a:endParaRPr lang="ru-RU" dirty="0"/>
          </a:p>
          <a:p>
            <a:endParaRPr lang="ru-RU" dirty="0"/>
          </a:p>
        </p:txBody>
      </p:sp>
      <p:sp>
        <p:nvSpPr>
          <p:cNvPr id="8" name="TextBox 4"/>
          <p:cNvSpPr txBox="1"/>
          <p:nvPr/>
        </p:nvSpPr>
        <p:spPr>
          <a:xfrm>
            <a:off x="602222" y="2492896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Tx/>
              <a:buChar char="-"/>
            </a:pPr>
            <a:r>
              <a:rPr lang="en-US" dirty="0"/>
              <a:t>People are not sure in this reform, </a:t>
            </a:r>
            <a:r>
              <a:rPr lang="en-US" b="1" dirty="0"/>
              <a:t>“urban welfare systems are so new and so imperfect”</a:t>
            </a:r>
          </a:p>
          <a:p>
            <a:pPr marL="285750" lvl="0" indent="-285750">
              <a:buFontTx/>
              <a:buChar char="-"/>
            </a:pPr>
            <a:endParaRPr lang="ru-RU" dirty="0"/>
          </a:p>
          <a:p>
            <a:endParaRPr lang="ru-RU" dirty="0"/>
          </a:p>
        </p:txBody>
      </p:sp>
      <p:sp>
        <p:nvSpPr>
          <p:cNvPr id="9" name="TextBox 5"/>
          <p:cNvSpPr txBox="1"/>
          <p:nvPr/>
        </p:nvSpPr>
        <p:spPr>
          <a:xfrm>
            <a:off x="1835695" y="3212976"/>
            <a:ext cx="66247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Need of a Land reform: rural population has a rural land use right.</a:t>
            </a:r>
          </a:p>
          <a:p>
            <a:r>
              <a:rPr lang="en-US" dirty="0">
                <a:solidFill>
                  <a:srgbClr val="C00000"/>
                </a:solidFill>
              </a:rPr>
              <a:t>→ To give them a power to trade or mortgage their land use rights. </a:t>
            </a:r>
          </a:p>
          <a:p>
            <a:r>
              <a:rPr lang="en-US" dirty="0"/>
              <a:t>          </a:t>
            </a:r>
            <a:r>
              <a:rPr lang="en-US" dirty="0">
                <a:solidFill>
                  <a:srgbClr val="FF0000"/>
                </a:solidFill>
              </a:rPr>
              <a:t>→ willingness to take urban residence,</a:t>
            </a:r>
          </a:p>
          <a:p>
            <a:r>
              <a:rPr lang="en-US" dirty="0">
                <a:solidFill>
                  <a:srgbClr val="FF0000"/>
                </a:solidFill>
              </a:rPr>
              <a:t>          → initial capital </a:t>
            </a:r>
          </a:p>
          <a:p>
            <a:r>
              <a:rPr lang="en-US" dirty="0">
                <a:solidFill>
                  <a:srgbClr val="FF0000"/>
                </a:solidFill>
              </a:rPr>
              <a:t>          → efficient large-scale farms or free up land for construction to        further bolster urbanization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592591" y="4972688"/>
            <a:ext cx="7867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/>
              <a:t>Liberalizing the ownership of rural land would </a:t>
            </a:r>
            <a:r>
              <a:rPr lang="en-US" b="1" dirty="0"/>
              <a:t>endanger China’s self-sufficiency </a:t>
            </a:r>
            <a:r>
              <a:rPr lang="en-US" dirty="0"/>
              <a:t>in domestically produced crops</a:t>
            </a:r>
          </a:p>
        </p:txBody>
      </p:sp>
      <p:sp>
        <p:nvSpPr>
          <p:cNvPr id="11" name="TextBox 7"/>
          <p:cNvSpPr txBox="1"/>
          <p:nvPr/>
        </p:nvSpPr>
        <p:spPr>
          <a:xfrm>
            <a:off x="602222" y="5619019"/>
            <a:ext cx="7858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Tx/>
              <a:buChar char="-"/>
            </a:pPr>
            <a:r>
              <a:rPr lang="en-US" b="1" dirty="0"/>
              <a:t>Local government do not want </a:t>
            </a:r>
            <a:r>
              <a:rPr lang="en-US" dirty="0"/>
              <a:t>liberalizing of ownership </a:t>
            </a:r>
            <a:endParaRPr lang="ru-RU" dirty="0"/>
          </a:p>
          <a:p>
            <a:endParaRPr lang="ru-RU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693225"/>
            <a:ext cx="500063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Fußzeilenplatzhalter 17"/>
          <p:cNvSpPr>
            <a:spLocks noGrp="1"/>
          </p:cNvSpPr>
          <p:nvPr>
            <p:ph type="ftr" sz="quarter" idx="11"/>
          </p:nvPr>
        </p:nvSpPr>
        <p:spPr>
          <a:xfrm>
            <a:off x="2627784" y="6352444"/>
            <a:ext cx="4464495" cy="365125"/>
          </a:xfrm>
        </p:spPr>
        <p:txBody>
          <a:bodyPr/>
          <a:lstStyle/>
          <a:p>
            <a:r>
              <a:rPr lang="de-DE" dirty="0"/>
              <a:t>Felix Löw, Sabrina Schuster, </a:t>
            </a:r>
            <a:r>
              <a:rPr lang="de-DE" b="1" dirty="0">
                <a:solidFill>
                  <a:schemeClr val="tx1"/>
                </a:solidFill>
              </a:rPr>
              <a:t>Elena </a:t>
            </a:r>
            <a:r>
              <a:rPr lang="de-DE" b="1" dirty="0" err="1">
                <a:solidFill>
                  <a:schemeClr val="tx1"/>
                </a:solidFill>
              </a:rPr>
              <a:t>Matviychuk</a:t>
            </a:r>
            <a:r>
              <a:rPr lang="de-DE" dirty="0"/>
              <a:t>, Patrick </a:t>
            </a:r>
            <a:r>
              <a:rPr lang="de-DE" dirty="0" err="1"/>
              <a:t>Albold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25488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499" y="0"/>
            <a:ext cx="6179375" cy="1062261"/>
          </a:xfrm>
        </p:spPr>
        <p:txBody>
          <a:bodyPr/>
          <a:lstStyle/>
          <a:p>
            <a:r>
              <a:rPr lang="de-DE" b="1" dirty="0"/>
              <a:t>4. Future: </a:t>
            </a:r>
            <a:r>
              <a:rPr lang="de-DE" dirty="0" err="1"/>
              <a:t>China‘s</a:t>
            </a:r>
            <a:r>
              <a:rPr lang="de-DE" dirty="0"/>
              <a:t> </a:t>
            </a:r>
            <a:r>
              <a:rPr lang="de-DE" dirty="0" err="1"/>
              <a:t>growth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21</a:t>
            </a:fld>
            <a:endParaRPr lang="de-DE"/>
          </a:p>
        </p:txBody>
      </p:sp>
      <p:graphicFrame>
        <p:nvGraphicFramePr>
          <p:cNvPr id="7" name="Inhaltsplatzhalt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6976309"/>
              </p:ext>
            </p:extLst>
          </p:nvPr>
        </p:nvGraphicFramePr>
        <p:xfrm>
          <a:off x="464867" y="1340768"/>
          <a:ext cx="8174308" cy="864096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11670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78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78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78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78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78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788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441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2010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3086" marR="1130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2011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3086" marR="1130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2012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3086" marR="1130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2013</a:t>
                      </a:r>
                      <a:endParaRPr lang="en-GB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3086" marR="1130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2014</a:t>
                      </a:r>
                      <a:endParaRPr lang="en-GB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3086" marR="1130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2015</a:t>
                      </a:r>
                      <a:endParaRPr lang="en-GB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3086" marR="1130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2016</a:t>
                      </a:r>
                      <a:endParaRPr lang="en-GB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3086" marR="11308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99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effectLst/>
                        </a:rPr>
                        <a:t>10,4</a:t>
                      </a:r>
                      <a:endParaRPr lang="en-GB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3086" marR="1130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9,3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3086" marR="1130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7,7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3086" marR="1130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7,7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3086" marR="1130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7,7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3086" marR="1130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7,5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3086" marR="1130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7,5</a:t>
                      </a:r>
                      <a:endParaRPr lang="en-GB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3086" marR="113086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Diagramm 7"/>
          <p:cNvGraphicFramePr/>
          <p:nvPr>
            <p:extLst>
              <p:ext uri="{D42A27DB-BD31-4B8C-83A1-F6EECF244321}">
                <p14:modId xmlns:p14="http://schemas.microsoft.com/office/powerpoint/2010/main" val="4184013663"/>
              </p:ext>
            </p:extLst>
          </p:nvPr>
        </p:nvGraphicFramePr>
        <p:xfrm>
          <a:off x="1475656" y="2348880"/>
          <a:ext cx="6336704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Fußzeilenplatzhalter 17"/>
          <p:cNvSpPr>
            <a:spLocks noGrp="1"/>
          </p:cNvSpPr>
          <p:nvPr>
            <p:ph type="ftr" sz="quarter" idx="11"/>
          </p:nvPr>
        </p:nvSpPr>
        <p:spPr>
          <a:xfrm>
            <a:off x="2627784" y="6352444"/>
            <a:ext cx="4464495" cy="365125"/>
          </a:xfrm>
        </p:spPr>
        <p:txBody>
          <a:bodyPr/>
          <a:lstStyle/>
          <a:p>
            <a:r>
              <a:rPr lang="de-DE" dirty="0"/>
              <a:t>Felix Löw, Sabrina Schuster, Elena </a:t>
            </a:r>
            <a:r>
              <a:rPr lang="de-DE" dirty="0" err="1"/>
              <a:t>Matviychuk</a:t>
            </a:r>
            <a:r>
              <a:rPr lang="de-DE" dirty="0"/>
              <a:t>, </a:t>
            </a:r>
            <a:r>
              <a:rPr lang="de-DE" b="1" dirty="0">
                <a:solidFill>
                  <a:schemeClr val="tx1"/>
                </a:solidFill>
              </a:rPr>
              <a:t>Patrick </a:t>
            </a:r>
            <a:r>
              <a:rPr lang="de-DE" b="1" dirty="0" err="1">
                <a:solidFill>
                  <a:schemeClr val="tx1"/>
                </a:solidFill>
              </a:rPr>
              <a:t>Albold</a:t>
            </a:r>
            <a:endParaRPr lang="de-DE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5429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474808" y="0"/>
            <a:ext cx="6059016" cy="868958"/>
          </a:xfrm>
        </p:spPr>
        <p:txBody>
          <a:bodyPr/>
          <a:lstStyle/>
          <a:p>
            <a:r>
              <a:rPr lang="de-DE" b="1" dirty="0"/>
              <a:t>4. Future: </a:t>
            </a: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happening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4" name="Fußzeilenplatzhalter 17"/>
          <p:cNvSpPr>
            <a:spLocks noGrp="1"/>
          </p:cNvSpPr>
          <p:nvPr>
            <p:ph type="ftr" sz="quarter" idx="11"/>
          </p:nvPr>
        </p:nvSpPr>
        <p:spPr>
          <a:xfrm>
            <a:off x="2627784" y="6352444"/>
            <a:ext cx="4464495" cy="365125"/>
          </a:xfrm>
        </p:spPr>
        <p:txBody>
          <a:bodyPr/>
          <a:lstStyle/>
          <a:p>
            <a:r>
              <a:rPr lang="de-DE" dirty="0"/>
              <a:t>Felix Löw, Sabrina Schuster, Elena </a:t>
            </a:r>
            <a:r>
              <a:rPr lang="de-DE" dirty="0" err="1"/>
              <a:t>Matviychuk</a:t>
            </a:r>
            <a:r>
              <a:rPr lang="de-DE" dirty="0"/>
              <a:t>, </a:t>
            </a:r>
            <a:r>
              <a:rPr lang="de-DE" b="1" dirty="0">
                <a:solidFill>
                  <a:schemeClr val="tx1"/>
                </a:solidFill>
              </a:rPr>
              <a:t>Patrick </a:t>
            </a:r>
            <a:r>
              <a:rPr lang="de-DE" b="1" dirty="0" err="1">
                <a:solidFill>
                  <a:schemeClr val="tx1"/>
                </a:solidFill>
              </a:rPr>
              <a:t>Albold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36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DC18725B-9DE6-4D83-BE0F-6E179BC3AA6E}" type="slidenum">
              <a:rPr lang="de-DE" smtClean="0"/>
              <a:t>22</a:t>
            </a:fld>
            <a:endParaRPr lang="de-DE" dirty="0"/>
          </a:p>
        </p:txBody>
      </p:sp>
      <p:pic>
        <p:nvPicPr>
          <p:cNvPr id="35" name="Inhaltsplatzhalt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00201"/>
            <a:ext cx="3001573" cy="1898601"/>
          </a:xfrm>
        </p:spPr>
      </p:pic>
      <p:pic>
        <p:nvPicPr>
          <p:cNvPr id="37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636" y="5339222"/>
            <a:ext cx="542070" cy="542070"/>
          </a:xfrm>
          <a:prstGeom prst="rect">
            <a:avLst/>
          </a:prstGeom>
        </p:spPr>
      </p:pic>
      <p:pic>
        <p:nvPicPr>
          <p:cNvPr id="38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043" y="3789040"/>
            <a:ext cx="542070" cy="542070"/>
          </a:xfrm>
          <a:prstGeom prst="rect">
            <a:avLst/>
          </a:prstGeom>
        </p:spPr>
      </p:pic>
      <p:pic>
        <p:nvPicPr>
          <p:cNvPr id="39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216" y="1557389"/>
            <a:ext cx="1788883" cy="1789640"/>
          </a:xfrm>
          <a:prstGeom prst="rect">
            <a:avLst/>
          </a:prstGeom>
        </p:spPr>
      </p:pic>
      <p:pic>
        <p:nvPicPr>
          <p:cNvPr id="40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043" y="4331110"/>
            <a:ext cx="542070" cy="542070"/>
          </a:xfrm>
          <a:prstGeom prst="rect">
            <a:avLst/>
          </a:prstGeom>
        </p:spPr>
      </p:pic>
      <p:pic>
        <p:nvPicPr>
          <p:cNvPr id="41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636" y="4801172"/>
            <a:ext cx="542070" cy="542070"/>
          </a:xfrm>
          <a:prstGeom prst="rect">
            <a:avLst/>
          </a:prstGeom>
        </p:spPr>
      </p:pic>
      <p:pic>
        <p:nvPicPr>
          <p:cNvPr id="42" name="Grafik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588" y="4835166"/>
            <a:ext cx="542070" cy="542070"/>
          </a:xfrm>
          <a:prstGeom prst="rect">
            <a:avLst/>
          </a:prstGeom>
        </p:spPr>
      </p:pic>
      <p:pic>
        <p:nvPicPr>
          <p:cNvPr id="43" name="Grafik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588" y="5343242"/>
            <a:ext cx="542070" cy="542070"/>
          </a:xfrm>
          <a:prstGeom prst="rect">
            <a:avLst/>
          </a:prstGeom>
        </p:spPr>
      </p:pic>
      <p:pic>
        <p:nvPicPr>
          <p:cNvPr id="44" name="Grafik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577636"/>
            <a:ext cx="2520280" cy="1923372"/>
          </a:xfrm>
          <a:prstGeom prst="rect">
            <a:avLst/>
          </a:prstGeom>
        </p:spPr>
      </p:pic>
      <p:pic>
        <p:nvPicPr>
          <p:cNvPr id="45" name="Grafik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588" y="3789040"/>
            <a:ext cx="542070" cy="542070"/>
          </a:xfrm>
          <a:prstGeom prst="rect">
            <a:avLst/>
          </a:prstGeom>
        </p:spPr>
      </p:pic>
      <p:pic>
        <p:nvPicPr>
          <p:cNvPr id="46" name="Grafik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588" y="4293096"/>
            <a:ext cx="542070" cy="542070"/>
          </a:xfrm>
          <a:prstGeom prst="rect">
            <a:avLst/>
          </a:prstGeom>
        </p:spPr>
      </p:pic>
      <p:pic>
        <p:nvPicPr>
          <p:cNvPr id="47" name="Grafik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202" y="4742813"/>
            <a:ext cx="509042" cy="377709"/>
          </a:xfrm>
          <a:prstGeom prst="rect">
            <a:avLst/>
          </a:prstGeom>
        </p:spPr>
      </p:pic>
      <p:pic>
        <p:nvPicPr>
          <p:cNvPr id="48" name="Grafik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202" y="4365104"/>
            <a:ext cx="509042" cy="377709"/>
          </a:xfrm>
          <a:prstGeom prst="rect">
            <a:avLst/>
          </a:prstGeom>
        </p:spPr>
      </p:pic>
      <p:pic>
        <p:nvPicPr>
          <p:cNvPr id="49" name="Grafik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202" y="5441867"/>
            <a:ext cx="509042" cy="377709"/>
          </a:xfrm>
          <a:prstGeom prst="rect">
            <a:avLst/>
          </a:prstGeom>
        </p:spPr>
      </p:pic>
      <p:pic>
        <p:nvPicPr>
          <p:cNvPr id="50" name="Grafik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202" y="5112640"/>
            <a:ext cx="509042" cy="377709"/>
          </a:xfrm>
          <a:prstGeom prst="rect">
            <a:avLst/>
          </a:prstGeom>
        </p:spPr>
      </p:pic>
      <p:pic>
        <p:nvPicPr>
          <p:cNvPr id="51" name="Grafik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160" y="5441866"/>
            <a:ext cx="509042" cy="377709"/>
          </a:xfrm>
          <a:prstGeom prst="rect">
            <a:avLst/>
          </a:prstGeom>
        </p:spPr>
      </p:pic>
      <p:pic>
        <p:nvPicPr>
          <p:cNvPr id="52" name="Grafik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160" y="5064157"/>
            <a:ext cx="509042" cy="377709"/>
          </a:xfrm>
          <a:prstGeom prst="rect">
            <a:avLst/>
          </a:prstGeom>
        </p:spPr>
      </p:pic>
      <p:pic>
        <p:nvPicPr>
          <p:cNvPr id="53" name="Grafik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9262" y="5390885"/>
            <a:ext cx="509042" cy="377709"/>
          </a:xfrm>
          <a:prstGeom prst="rect">
            <a:avLst/>
          </a:prstGeom>
        </p:spPr>
      </p:pic>
      <p:pic>
        <p:nvPicPr>
          <p:cNvPr id="54" name="Grafik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634" y="4773449"/>
            <a:ext cx="542070" cy="542070"/>
          </a:xfrm>
          <a:prstGeom prst="rect">
            <a:avLst/>
          </a:prstGeom>
        </p:spPr>
      </p:pic>
      <p:pic>
        <p:nvPicPr>
          <p:cNvPr id="55" name="Grafik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634" y="5277505"/>
            <a:ext cx="542070" cy="542070"/>
          </a:xfrm>
          <a:prstGeom prst="rect">
            <a:avLst/>
          </a:prstGeom>
        </p:spPr>
      </p:pic>
      <p:pic>
        <p:nvPicPr>
          <p:cNvPr id="56" name="Grafik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9262" y="5067515"/>
            <a:ext cx="509042" cy="377709"/>
          </a:xfrm>
          <a:prstGeom prst="rect">
            <a:avLst/>
          </a:prstGeom>
        </p:spPr>
      </p:pic>
      <p:pic>
        <p:nvPicPr>
          <p:cNvPr id="57" name="Grafik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160" y="4693421"/>
            <a:ext cx="509042" cy="377709"/>
          </a:xfrm>
          <a:prstGeom prst="rect">
            <a:avLst/>
          </a:prstGeom>
        </p:spPr>
      </p:pic>
      <p:pic>
        <p:nvPicPr>
          <p:cNvPr id="58" name="Grafik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160" y="4365103"/>
            <a:ext cx="509042" cy="377709"/>
          </a:xfrm>
          <a:prstGeom prst="rect">
            <a:avLst/>
          </a:prstGeom>
        </p:spPr>
      </p:pic>
      <p:pic>
        <p:nvPicPr>
          <p:cNvPr id="59" name="Grafik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160" y="4783662"/>
            <a:ext cx="542070" cy="542070"/>
          </a:xfrm>
          <a:prstGeom prst="rect">
            <a:avLst/>
          </a:prstGeom>
        </p:spPr>
      </p:pic>
      <p:pic>
        <p:nvPicPr>
          <p:cNvPr id="60" name="Grafik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160" y="5287718"/>
            <a:ext cx="542070" cy="542070"/>
          </a:xfrm>
          <a:prstGeom prst="rect">
            <a:avLst/>
          </a:prstGeom>
        </p:spPr>
      </p:pic>
      <p:pic>
        <p:nvPicPr>
          <p:cNvPr id="61" name="Grafik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160" y="4245937"/>
            <a:ext cx="542070" cy="542070"/>
          </a:xfrm>
          <a:prstGeom prst="rect">
            <a:avLst/>
          </a:prstGeom>
        </p:spPr>
      </p:pic>
      <p:pic>
        <p:nvPicPr>
          <p:cNvPr id="62" name="Grafik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230" y="4783662"/>
            <a:ext cx="542070" cy="542070"/>
          </a:xfrm>
          <a:prstGeom prst="rect">
            <a:avLst/>
          </a:prstGeom>
        </p:spPr>
      </p:pic>
      <p:pic>
        <p:nvPicPr>
          <p:cNvPr id="63" name="Grafik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230" y="5287718"/>
            <a:ext cx="542070" cy="542070"/>
          </a:xfrm>
          <a:prstGeom prst="rect">
            <a:avLst/>
          </a:prstGeom>
        </p:spPr>
      </p:pic>
      <p:pic>
        <p:nvPicPr>
          <p:cNvPr id="64" name="Grafik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230" y="4245937"/>
            <a:ext cx="542070" cy="542070"/>
          </a:xfrm>
          <a:prstGeom prst="rect">
            <a:avLst/>
          </a:prstGeom>
        </p:spPr>
      </p:pic>
      <p:pic>
        <p:nvPicPr>
          <p:cNvPr id="65" name="Grafik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160" y="3679018"/>
            <a:ext cx="542070" cy="542070"/>
          </a:xfrm>
          <a:prstGeom prst="rect">
            <a:avLst/>
          </a:prstGeom>
        </p:spPr>
      </p:pic>
      <p:pic>
        <p:nvPicPr>
          <p:cNvPr id="66" name="Grafik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230" y="3679018"/>
            <a:ext cx="542070" cy="54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27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3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3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3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C 0.01441 0.00301 0.02865 0.00764 0.04271 0.01204 C 0.04913 0.01875 0.05764 0.02407 0.06597 0.02616 C 0.07899 0.03542 0.09583 0.03518 0.11111 0.03843 C 0.11927 0.04259 0.12795 0.04676 0.13628 0.05046 C 0.13993 0.05231 0.14444 0.05231 0.14809 0.05463 C 0.1533 0.05833 0.15955 0.06204 0.16528 0.06458 C 0.17882 0.07083 0.18021 0.07014 0.1908 0.08079 C 0.1934 0.09028 0.19774 0.08843 0.20642 0.09282 C 0.21076 0.09745 0.21597 0.10278 0.21805 0.10903 C 0.21858 0.11111 0.21858 0.11343 0.22014 0.11505 C 0.22361 0.11968 0.22882 0.11991 0.23368 0.1213 C 0.23924 0.12708 0.24566 0.13403 0.24948 0.14143 " pathEditMode="relative" rAng="0" ptsTypes="ffffffffffffA">
                                      <p:cBhvr>
                                        <p:cTn id="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5" y="706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C 0.01441 0.00301 0.02865 0.00764 0.04271 0.01204 C 0.04913 0.01875 0.05764 0.02407 0.06597 0.02616 C 0.07899 0.03541 0.09583 0.03518 0.11111 0.03842 C 0.11927 0.04259 0.12795 0.04676 0.13628 0.05046 C 0.13993 0.05231 0.14444 0.05231 0.14809 0.05463 C 0.1533 0.05833 0.15955 0.06204 0.16528 0.06458 C 0.17882 0.07083 0.18021 0.07014 0.1908 0.08079 C 0.1934 0.09028 0.19774 0.08842 0.20642 0.09282 C 0.21076 0.09745 0.21597 0.10278 0.21805 0.10903 C 0.21858 0.11111 0.21858 0.11342 0.22014 0.11504 C 0.22361 0.11967 0.22882 0.11991 0.23368 0.12129 C 0.23924 0.12708 0.24566 0.13403 0.24948 0.14143 " pathEditMode="relative" rAng="0" ptsTypes="ffffffffffffA">
                                      <p:cBhvr>
                                        <p:cTn id="4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5" y="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11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11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11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11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11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12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677" y="0"/>
            <a:ext cx="6619123" cy="1062261"/>
          </a:xfrm>
        </p:spPr>
        <p:txBody>
          <a:bodyPr/>
          <a:lstStyle/>
          <a:p>
            <a:r>
              <a:rPr lang="de-DE" b="1" dirty="0"/>
              <a:t>4. Future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23</a:t>
            </a:fld>
            <a:endParaRPr lang="de-DE"/>
          </a:p>
        </p:txBody>
      </p:sp>
      <p:graphicFrame>
        <p:nvGraphicFramePr>
          <p:cNvPr id="7" name="Inhaltsplatzhalt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1611942"/>
              </p:ext>
            </p:extLst>
          </p:nvPr>
        </p:nvGraphicFramePr>
        <p:xfrm>
          <a:off x="533662" y="2545596"/>
          <a:ext cx="8142794" cy="183464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40713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13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6928">
                <a:tc>
                  <a:txBody>
                    <a:bodyPr/>
                    <a:lstStyle/>
                    <a:p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China</a:t>
                      </a:r>
                    </a:p>
                  </a:txBody>
                  <a:tcPr marL="90475" marR="90475" marT="45238" marB="45238"/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chemeClr val="tx1"/>
                          </a:solidFill>
                        </a:rPr>
                        <a:t>35%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L="90475" marR="90475" marT="45238" marB="4523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928">
                <a:tc>
                  <a:txBody>
                    <a:bodyPr/>
                    <a:lstStyle/>
                    <a:p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Germany</a:t>
                      </a:r>
                    </a:p>
                  </a:txBody>
                  <a:tcPr marL="90475" marR="90475" marT="45238" marB="45238"/>
                </a:tc>
                <a:tc>
                  <a:txBody>
                    <a:bodyPr/>
                    <a:lstStyle/>
                    <a:p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58%</a:t>
                      </a:r>
                      <a:endParaRPr lang="en-GB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0475" marR="90475" marT="45238" marB="4523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928">
                <a:tc>
                  <a:txBody>
                    <a:bodyPr/>
                    <a:lstStyle/>
                    <a:p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Japan</a:t>
                      </a:r>
                      <a:endParaRPr lang="en-GB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0475" marR="90475" marT="45238" marB="45238"/>
                </a:tc>
                <a:tc>
                  <a:txBody>
                    <a:bodyPr/>
                    <a:lstStyle/>
                    <a:p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61%</a:t>
                      </a:r>
                      <a:endParaRPr lang="en-GB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0475" marR="90475" marT="45238" marB="45238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928">
                <a:tc>
                  <a:txBody>
                    <a:bodyPr/>
                    <a:lstStyle/>
                    <a:p>
                      <a:r>
                        <a:rPr lang="de-DE" sz="1800" b="1" dirty="0" err="1">
                          <a:solidFill>
                            <a:schemeClr val="tx1"/>
                          </a:solidFill>
                        </a:rPr>
                        <a:t>Brazil</a:t>
                      </a:r>
                      <a:endParaRPr lang="en-GB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0475" marR="90475" marT="45238" marB="45238"/>
                </a:tc>
                <a:tc>
                  <a:txBody>
                    <a:bodyPr/>
                    <a:lstStyle/>
                    <a:p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62%</a:t>
                      </a:r>
                      <a:endParaRPr lang="en-GB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0475" marR="90475" marT="45238" marB="45238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6928">
                <a:tc>
                  <a:txBody>
                    <a:bodyPr/>
                    <a:lstStyle/>
                    <a:p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USA</a:t>
                      </a:r>
                      <a:endParaRPr lang="en-GB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0475" marR="90475" marT="45238" marB="45238"/>
                </a:tc>
                <a:tc>
                  <a:txBody>
                    <a:bodyPr/>
                    <a:lstStyle/>
                    <a:p>
                      <a:r>
                        <a:rPr lang="de-DE" sz="1800" b="1" dirty="0">
                          <a:solidFill>
                            <a:schemeClr val="tx1"/>
                          </a:solidFill>
                        </a:rPr>
                        <a:t>69%</a:t>
                      </a:r>
                      <a:endParaRPr lang="en-GB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0475" marR="90475" marT="45238" marB="45238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xtfeld 7"/>
          <p:cNvSpPr txBox="1"/>
          <p:nvPr/>
        </p:nvSpPr>
        <p:spPr>
          <a:xfrm>
            <a:off x="544006" y="2132856"/>
            <a:ext cx="8132450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2012	% Household final consumption expenditure, etc. (% of GDP)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544006" y="4509120"/>
            <a:ext cx="8132450" cy="26161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de-DE" sz="1100" dirty="0">
                <a:solidFill>
                  <a:schemeClr val="bg1"/>
                </a:solidFill>
              </a:rPr>
              <a:t>Source: data.worldbank.org</a:t>
            </a: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10" name="Fußzeilenplatzhalter 17"/>
          <p:cNvSpPr>
            <a:spLocks noGrp="1"/>
          </p:cNvSpPr>
          <p:nvPr>
            <p:ph type="ftr" sz="quarter" idx="11"/>
          </p:nvPr>
        </p:nvSpPr>
        <p:spPr>
          <a:xfrm>
            <a:off x="2627784" y="6352444"/>
            <a:ext cx="4464495" cy="365125"/>
          </a:xfrm>
        </p:spPr>
        <p:txBody>
          <a:bodyPr/>
          <a:lstStyle/>
          <a:p>
            <a:r>
              <a:rPr lang="de-DE" dirty="0"/>
              <a:t>Felix Löw, Sabrina Schuster, Elena </a:t>
            </a:r>
            <a:r>
              <a:rPr lang="de-DE" dirty="0" err="1"/>
              <a:t>Matviychuk</a:t>
            </a:r>
            <a:r>
              <a:rPr lang="de-DE" dirty="0"/>
              <a:t>, </a:t>
            </a:r>
            <a:r>
              <a:rPr lang="de-DE" b="1" dirty="0">
                <a:solidFill>
                  <a:schemeClr val="tx1"/>
                </a:solidFill>
              </a:rPr>
              <a:t>Patrick </a:t>
            </a:r>
            <a:r>
              <a:rPr lang="de-DE" b="1" dirty="0" err="1">
                <a:solidFill>
                  <a:schemeClr val="tx1"/>
                </a:solidFill>
              </a:rPr>
              <a:t>Albold</a:t>
            </a:r>
            <a:endParaRPr lang="de-DE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3115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0"/>
            <a:ext cx="6618487" cy="1062261"/>
          </a:xfrm>
        </p:spPr>
        <p:txBody>
          <a:bodyPr/>
          <a:lstStyle/>
          <a:p>
            <a:r>
              <a:rPr lang="de-DE" b="1" dirty="0"/>
              <a:t>4. Future: </a:t>
            </a:r>
            <a:br>
              <a:rPr lang="de-DE" b="1" dirty="0"/>
            </a:b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China do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raise</a:t>
            </a:r>
            <a:r>
              <a:rPr lang="de-DE" dirty="0"/>
              <a:t> </a:t>
            </a:r>
            <a:r>
              <a:rPr lang="de-DE" dirty="0" err="1"/>
              <a:t>consumption</a:t>
            </a:r>
            <a:r>
              <a:rPr lang="de-DE" dirty="0"/>
              <a:t>?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24</a:t>
            </a:fld>
            <a:endParaRPr lang="de-DE" dirty="0"/>
          </a:p>
        </p:txBody>
      </p:sp>
      <p:sp>
        <p:nvSpPr>
          <p:cNvPr id="7" name="Inhaltsplatzhalter 2"/>
          <p:cNvSpPr txBox="1">
            <a:spLocks/>
          </p:cNvSpPr>
          <p:nvPr/>
        </p:nvSpPr>
        <p:spPr>
          <a:xfrm>
            <a:off x="457200" y="2492896"/>
            <a:ext cx="8686800" cy="25488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de-DE" dirty="0" err="1"/>
              <a:t>Raise</a:t>
            </a:r>
            <a:r>
              <a:rPr lang="de-DE" dirty="0"/>
              <a:t> </a:t>
            </a:r>
            <a:r>
              <a:rPr lang="de-DE" dirty="0" err="1"/>
              <a:t>interest</a:t>
            </a:r>
            <a:r>
              <a:rPr lang="de-DE" dirty="0"/>
              <a:t> </a:t>
            </a:r>
            <a:r>
              <a:rPr lang="de-DE" dirty="0" err="1"/>
              <a:t>rates</a:t>
            </a:r>
            <a:endParaRPr lang="en-GB" dirty="0"/>
          </a:p>
          <a:p>
            <a:pPr>
              <a:spcAft>
                <a:spcPts val="600"/>
              </a:spcAft>
            </a:pPr>
            <a:r>
              <a:rPr lang="en-GB" dirty="0"/>
              <a:t>Let the </a:t>
            </a:r>
            <a:r>
              <a:rPr lang="en-GB" dirty="0" err="1"/>
              <a:t>renminbi</a:t>
            </a:r>
            <a:r>
              <a:rPr lang="en-GB" dirty="0"/>
              <a:t> appreciate more</a:t>
            </a:r>
          </a:p>
          <a:p>
            <a:r>
              <a:rPr lang="de-DE" dirty="0" err="1"/>
              <a:t>Raise</a:t>
            </a:r>
            <a:r>
              <a:rPr lang="de-DE" dirty="0"/>
              <a:t> </a:t>
            </a:r>
            <a:r>
              <a:rPr lang="de-DE" dirty="0" err="1"/>
              <a:t>wages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benefits</a:t>
            </a:r>
            <a:br>
              <a:rPr lang="en-GB" dirty="0"/>
            </a:br>
            <a:r>
              <a:rPr lang="en-GB" dirty="0">
                <a:latin typeface="Calibri"/>
              </a:rPr>
              <a:t>→</a:t>
            </a:r>
            <a:r>
              <a:rPr lang="en-GB" dirty="0"/>
              <a:t> Transfer wealth from the state </a:t>
            </a:r>
            <a:r>
              <a:rPr lang="en-GB" dirty="0">
                <a:solidFill>
                  <a:schemeClr val="bg1"/>
                </a:solidFill>
              </a:rPr>
              <a:t>to households</a:t>
            </a:r>
          </a:p>
        </p:txBody>
      </p:sp>
      <p:sp>
        <p:nvSpPr>
          <p:cNvPr id="9" name="Fußzeilenplatzhalter 17"/>
          <p:cNvSpPr>
            <a:spLocks noGrp="1"/>
          </p:cNvSpPr>
          <p:nvPr>
            <p:ph type="ftr" sz="quarter" idx="11"/>
          </p:nvPr>
        </p:nvSpPr>
        <p:spPr>
          <a:xfrm>
            <a:off x="2627784" y="6352444"/>
            <a:ext cx="4464495" cy="365125"/>
          </a:xfrm>
        </p:spPr>
        <p:txBody>
          <a:bodyPr/>
          <a:lstStyle/>
          <a:p>
            <a:r>
              <a:rPr lang="de-DE" dirty="0"/>
              <a:t>Felix Löw, Sabrina Schuster, Elena </a:t>
            </a:r>
            <a:r>
              <a:rPr lang="de-DE" dirty="0" err="1"/>
              <a:t>Matviychuk</a:t>
            </a:r>
            <a:r>
              <a:rPr lang="de-DE" dirty="0"/>
              <a:t>, </a:t>
            </a:r>
            <a:r>
              <a:rPr lang="de-DE" b="1" dirty="0">
                <a:solidFill>
                  <a:schemeClr val="tx1"/>
                </a:solidFill>
              </a:rPr>
              <a:t>Patrick </a:t>
            </a:r>
            <a:r>
              <a:rPr lang="de-DE" b="1" dirty="0" err="1">
                <a:solidFill>
                  <a:schemeClr val="tx1"/>
                </a:solidFill>
              </a:rPr>
              <a:t>Albold</a:t>
            </a:r>
            <a:endParaRPr lang="de-DE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4898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0"/>
            <a:ext cx="6682524" cy="1062261"/>
          </a:xfrm>
        </p:spPr>
        <p:txBody>
          <a:bodyPr/>
          <a:lstStyle/>
          <a:p>
            <a:r>
              <a:rPr lang="de-DE" b="1" dirty="0"/>
              <a:t>4. Future:</a:t>
            </a:r>
            <a:r>
              <a:rPr lang="de-DE" dirty="0"/>
              <a:t> Winners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Losers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25</a:t>
            </a:fld>
            <a:endParaRPr lang="de-DE"/>
          </a:p>
        </p:txBody>
      </p:sp>
      <p:sp>
        <p:nvSpPr>
          <p:cNvPr id="7" name="Inhaltsplatzhalter 2"/>
          <p:cNvSpPr txBox="1">
            <a:spLocks/>
          </p:cNvSpPr>
          <p:nvPr/>
        </p:nvSpPr>
        <p:spPr>
          <a:xfrm>
            <a:off x="323528" y="1600200"/>
            <a:ext cx="3960440" cy="456510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b="1" dirty="0">
                <a:solidFill>
                  <a:srgbClr val="92D050"/>
                </a:solidFill>
              </a:rPr>
              <a:t>Winners:</a:t>
            </a:r>
            <a:br>
              <a:rPr lang="de-DE" dirty="0">
                <a:solidFill>
                  <a:srgbClr val="92D050"/>
                </a:solidFill>
              </a:rPr>
            </a:br>
            <a:endParaRPr lang="de-DE" dirty="0">
              <a:solidFill>
                <a:srgbClr val="92D050"/>
              </a:solidFill>
            </a:endParaRPr>
          </a:p>
          <a:p>
            <a:r>
              <a:rPr lang="de-DE" sz="2400" dirty="0" err="1"/>
              <a:t>Developing</a:t>
            </a:r>
            <a:r>
              <a:rPr lang="de-DE" sz="2400" dirty="0"/>
              <a:t> Countries </a:t>
            </a:r>
            <a:r>
              <a:rPr lang="de-DE" sz="2400" dirty="0" err="1"/>
              <a:t>relying</a:t>
            </a:r>
            <a:r>
              <a:rPr lang="de-DE" sz="2400" dirty="0"/>
              <a:t>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manufactoring</a:t>
            </a:r>
            <a:r>
              <a:rPr lang="de-DE" sz="2400" dirty="0"/>
              <a:t> </a:t>
            </a:r>
            <a:r>
              <a:rPr lang="de-DE" sz="2400" dirty="0" err="1"/>
              <a:t>growth</a:t>
            </a:r>
            <a:endParaRPr lang="de-DE" sz="2400" dirty="0"/>
          </a:p>
          <a:p>
            <a:pPr marL="0" indent="0">
              <a:buNone/>
            </a:pPr>
            <a:endParaRPr lang="de-DE" sz="1100" dirty="0"/>
          </a:p>
          <a:p>
            <a:r>
              <a:rPr lang="de-DE" sz="2400" dirty="0"/>
              <a:t>Companies </a:t>
            </a:r>
            <a:r>
              <a:rPr lang="de-DE" sz="2400" dirty="0" err="1"/>
              <a:t>producing</a:t>
            </a:r>
            <a:r>
              <a:rPr lang="de-DE" sz="2400" dirty="0"/>
              <a:t> </a:t>
            </a:r>
            <a:r>
              <a:rPr lang="de-DE" sz="2400" dirty="0" err="1"/>
              <a:t>Conusmer</a:t>
            </a:r>
            <a:r>
              <a:rPr lang="de-DE" sz="2400" dirty="0"/>
              <a:t> </a:t>
            </a:r>
            <a:r>
              <a:rPr lang="de-DE" sz="2400" dirty="0" err="1"/>
              <a:t>goods</a:t>
            </a:r>
            <a:br>
              <a:rPr lang="de-DE" sz="2400" dirty="0"/>
            </a:br>
            <a:r>
              <a:rPr lang="de-DE" sz="1100" dirty="0"/>
              <a:t> </a:t>
            </a:r>
          </a:p>
          <a:p>
            <a:r>
              <a:rPr lang="de-DE" sz="2400" dirty="0"/>
              <a:t>Chinese </a:t>
            </a:r>
            <a:r>
              <a:rPr lang="de-DE" sz="2400" dirty="0" err="1"/>
              <a:t>households</a:t>
            </a:r>
            <a:endParaRPr lang="de-DE" sz="2400" dirty="0"/>
          </a:p>
        </p:txBody>
      </p:sp>
      <p:sp>
        <p:nvSpPr>
          <p:cNvPr id="8" name="Inhaltsplatzhalter 2"/>
          <p:cNvSpPr txBox="1">
            <a:spLocks/>
          </p:cNvSpPr>
          <p:nvPr/>
        </p:nvSpPr>
        <p:spPr>
          <a:xfrm>
            <a:off x="4644008" y="1528192"/>
            <a:ext cx="3888432" cy="4565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b="1" dirty="0" err="1">
                <a:solidFill>
                  <a:srgbClr val="FF0000"/>
                </a:solidFill>
              </a:rPr>
              <a:t>Losers</a:t>
            </a:r>
            <a:r>
              <a:rPr lang="de-DE" b="1" dirty="0">
                <a:solidFill>
                  <a:srgbClr val="FF0000"/>
                </a:solidFill>
              </a:rPr>
              <a:t>:</a:t>
            </a:r>
            <a:br>
              <a:rPr lang="de-DE" dirty="0">
                <a:solidFill>
                  <a:srgbClr val="92D050"/>
                </a:solidFill>
              </a:rPr>
            </a:br>
            <a:endParaRPr lang="de-DE" dirty="0">
              <a:solidFill>
                <a:srgbClr val="92D050"/>
              </a:solidFill>
            </a:endParaRPr>
          </a:p>
          <a:p>
            <a:r>
              <a:rPr lang="de-DE" sz="2400" dirty="0"/>
              <a:t>Price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hard</a:t>
            </a:r>
            <a:r>
              <a:rPr lang="de-DE" sz="2400" dirty="0"/>
              <a:t> </a:t>
            </a:r>
            <a:r>
              <a:rPr lang="de-DE" sz="2400" dirty="0" err="1"/>
              <a:t>commodities</a:t>
            </a:r>
            <a:r>
              <a:rPr lang="de-DE" sz="2400" dirty="0"/>
              <a:t> will </a:t>
            </a:r>
            <a:r>
              <a:rPr lang="de-DE" sz="2400" dirty="0" err="1"/>
              <a:t>drop</a:t>
            </a:r>
            <a:endParaRPr lang="de-DE" sz="2400" dirty="0"/>
          </a:p>
          <a:p>
            <a:pPr marL="360363" indent="-360363"/>
            <a:r>
              <a:rPr lang="de-DE" sz="2400" dirty="0"/>
              <a:t>Industries </a:t>
            </a:r>
            <a:r>
              <a:rPr lang="de-DE" sz="2400" dirty="0" err="1"/>
              <a:t>building</a:t>
            </a:r>
            <a:r>
              <a:rPr lang="de-DE" sz="2400" dirty="0"/>
              <a:t> </a:t>
            </a:r>
            <a:r>
              <a:rPr lang="de-DE" sz="2400" dirty="0" err="1"/>
              <a:t>Infastructure</a:t>
            </a:r>
            <a:r>
              <a:rPr lang="de-DE" sz="2400" dirty="0"/>
              <a:t> will </a:t>
            </a:r>
            <a:r>
              <a:rPr lang="de-DE" sz="2400" dirty="0" err="1"/>
              <a:t>suffer</a:t>
            </a:r>
            <a:endParaRPr lang="de-DE" sz="2400" dirty="0"/>
          </a:p>
          <a:p>
            <a:pPr marL="360363" indent="-360363"/>
            <a:r>
              <a:rPr lang="de-DE" sz="2400" dirty="0"/>
              <a:t>Industries </a:t>
            </a:r>
            <a:r>
              <a:rPr lang="de-DE" sz="2400" dirty="0" err="1"/>
              <a:t>building</a:t>
            </a:r>
            <a:br>
              <a:rPr lang="de-DE" sz="2400" dirty="0"/>
            </a:br>
            <a:r>
              <a:rPr lang="de-DE" sz="2400" dirty="0" err="1"/>
              <a:t>Infastructure</a:t>
            </a:r>
            <a:r>
              <a:rPr lang="de-DE" sz="2400" dirty="0"/>
              <a:t> </a:t>
            </a:r>
            <a:r>
              <a:rPr lang="de-DE" sz="2400" dirty="0" err="1"/>
              <a:t>and</a:t>
            </a:r>
            <a:r>
              <a:rPr lang="de-DE" sz="2400" dirty="0"/>
              <a:t> </a:t>
            </a:r>
            <a:r>
              <a:rPr lang="de-DE" sz="2400" dirty="0" err="1"/>
              <a:t>manufacturing</a:t>
            </a:r>
            <a:r>
              <a:rPr lang="de-DE" sz="2400" dirty="0"/>
              <a:t> </a:t>
            </a:r>
            <a:r>
              <a:rPr lang="de-DE" sz="2400" dirty="0" err="1"/>
              <a:t>capacity</a:t>
            </a:r>
            <a:r>
              <a:rPr lang="de-DE" sz="2400" dirty="0"/>
              <a:t>  will </a:t>
            </a:r>
            <a:r>
              <a:rPr lang="de-DE" sz="2400" dirty="0" err="1"/>
              <a:t>suffer</a:t>
            </a:r>
            <a:endParaRPr lang="de-DE" sz="2400" dirty="0"/>
          </a:p>
        </p:txBody>
      </p:sp>
      <p:sp>
        <p:nvSpPr>
          <p:cNvPr id="10" name="Fußzeilenplatzhalter 17"/>
          <p:cNvSpPr>
            <a:spLocks noGrp="1"/>
          </p:cNvSpPr>
          <p:nvPr>
            <p:ph type="ftr" sz="quarter" idx="11"/>
          </p:nvPr>
        </p:nvSpPr>
        <p:spPr>
          <a:xfrm>
            <a:off x="2627784" y="6352444"/>
            <a:ext cx="4464495" cy="365125"/>
          </a:xfrm>
        </p:spPr>
        <p:txBody>
          <a:bodyPr/>
          <a:lstStyle/>
          <a:p>
            <a:r>
              <a:rPr lang="de-DE" dirty="0"/>
              <a:t>Felix Löw, Sabrina Schuster, Elena </a:t>
            </a:r>
            <a:r>
              <a:rPr lang="de-DE" dirty="0" err="1"/>
              <a:t>Matviychuk</a:t>
            </a:r>
            <a:r>
              <a:rPr lang="de-DE" dirty="0"/>
              <a:t>, </a:t>
            </a:r>
            <a:r>
              <a:rPr lang="de-DE" b="1" dirty="0">
                <a:solidFill>
                  <a:schemeClr val="tx1"/>
                </a:solidFill>
              </a:rPr>
              <a:t>Patrick </a:t>
            </a:r>
            <a:r>
              <a:rPr lang="de-DE" b="1" dirty="0" err="1">
                <a:solidFill>
                  <a:schemeClr val="tx1"/>
                </a:solidFill>
              </a:rPr>
              <a:t>Albold</a:t>
            </a:r>
            <a:endParaRPr lang="de-DE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1109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7500"/>
            <a:ext cx="5424487" cy="1062261"/>
          </a:xfrm>
        </p:spPr>
        <p:txBody>
          <a:bodyPr/>
          <a:lstStyle/>
          <a:p>
            <a:r>
              <a:rPr lang="de-DE" dirty="0" err="1"/>
              <a:t>China‘s</a:t>
            </a:r>
            <a:r>
              <a:rPr lang="de-DE" dirty="0"/>
              <a:t> Economy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26</a:t>
            </a:fld>
            <a:endParaRPr lang="de-DE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3"/>
          </p:nvPr>
        </p:nvSpPr>
        <p:spPr>
          <a:xfrm>
            <a:off x="1367644" y="3284984"/>
            <a:ext cx="5688632" cy="914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3600" dirty="0" err="1"/>
              <a:t>Thank</a:t>
            </a:r>
            <a:r>
              <a:rPr lang="de-DE" sz="3600" dirty="0"/>
              <a:t> </a:t>
            </a:r>
            <a:r>
              <a:rPr lang="de-DE" sz="3600" dirty="0" err="1"/>
              <a:t>you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your</a:t>
            </a:r>
            <a:r>
              <a:rPr lang="de-DE" sz="3600" dirty="0"/>
              <a:t> </a:t>
            </a:r>
            <a:r>
              <a:rPr lang="de-DE" sz="3600" dirty="0" err="1"/>
              <a:t>attention</a:t>
            </a:r>
            <a:r>
              <a:rPr lang="de-DE" sz="3600" dirty="0"/>
              <a:t>!</a:t>
            </a:r>
          </a:p>
        </p:txBody>
      </p:sp>
      <p:sp>
        <p:nvSpPr>
          <p:cNvPr id="7" name="Fußzeilenplatzhalter 17"/>
          <p:cNvSpPr>
            <a:spLocks noGrp="1"/>
          </p:cNvSpPr>
          <p:nvPr>
            <p:ph type="ftr" sz="quarter" idx="11"/>
          </p:nvPr>
        </p:nvSpPr>
        <p:spPr>
          <a:xfrm>
            <a:off x="2627784" y="6357771"/>
            <a:ext cx="4464495" cy="365125"/>
          </a:xfrm>
        </p:spPr>
        <p:txBody>
          <a:bodyPr/>
          <a:lstStyle/>
          <a:p>
            <a:r>
              <a:rPr lang="de-DE" b="1" dirty="0">
                <a:solidFill>
                  <a:schemeClr val="tx1"/>
                </a:solidFill>
              </a:rPr>
              <a:t>Felix Löw, Sabrina Schuster, Elena </a:t>
            </a:r>
            <a:r>
              <a:rPr lang="de-DE" b="1" dirty="0" err="1">
                <a:solidFill>
                  <a:schemeClr val="tx1"/>
                </a:solidFill>
              </a:rPr>
              <a:t>Matviychuk</a:t>
            </a:r>
            <a:r>
              <a:rPr lang="de-DE" b="1" dirty="0">
                <a:solidFill>
                  <a:schemeClr val="tx1"/>
                </a:solidFill>
              </a:rPr>
              <a:t>, Patrick </a:t>
            </a:r>
            <a:r>
              <a:rPr lang="de-DE" b="1" dirty="0" err="1">
                <a:solidFill>
                  <a:schemeClr val="tx1"/>
                </a:solidFill>
              </a:rPr>
              <a:t>Albold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3235323" y="2232630"/>
            <a:ext cx="27363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5400" dirty="0" err="1">
                <a:hlinkClick r:id="rId2"/>
              </a:rPr>
              <a:t>谢谢</a:t>
            </a:r>
            <a:endParaRPr lang="de-DE" sz="5400" dirty="0"/>
          </a:p>
        </p:txBody>
      </p:sp>
    </p:spTree>
    <p:extLst>
      <p:ext uri="{BB962C8B-B14F-4D97-AF65-F5344CB8AC3E}">
        <p14:creationId xmlns:p14="http://schemas.microsoft.com/office/powerpoint/2010/main" val="21358699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0"/>
            <a:ext cx="5039791" cy="1062261"/>
          </a:xfrm>
        </p:spPr>
        <p:txBody>
          <a:bodyPr/>
          <a:lstStyle/>
          <a:p>
            <a:r>
              <a:rPr lang="de-DE" dirty="0" err="1"/>
              <a:t>Sources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27</a:t>
            </a:fld>
            <a:endParaRPr lang="de-DE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3"/>
          </p:nvPr>
        </p:nvSpPr>
        <p:spPr>
          <a:xfrm>
            <a:off x="971600" y="1340768"/>
            <a:ext cx="7704088" cy="4934282"/>
          </a:xfrm>
        </p:spPr>
        <p:txBody>
          <a:bodyPr>
            <a:noAutofit/>
          </a:bodyPr>
          <a:lstStyle/>
          <a:p>
            <a:r>
              <a:rPr lang="de-DE" sz="1000" dirty="0">
                <a:hlinkClick r:id="rId2"/>
              </a:rPr>
              <a:t>http://en.wikipedia.org/wiki/Chinese_economic_reform#Chinese_economy_prior_to_reform</a:t>
            </a:r>
            <a:endParaRPr lang="de-DE" sz="1000" dirty="0"/>
          </a:p>
          <a:p>
            <a:r>
              <a:rPr lang="de-DE" sz="1000" dirty="0">
                <a:hlinkClick r:id="rId3"/>
              </a:rPr>
              <a:t>http://www.china-park.de/geschichte/zeittafel/</a:t>
            </a:r>
            <a:endParaRPr lang="de-DE" sz="1000" dirty="0"/>
          </a:p>
          <a:p>
            <a:r>
              <a:rPr lang="de-DE" sz="1000" dirty="0">
                <a:hlinkClick r:id="rId4"/>
              </a:rPr>
              <a:t>http://www.bpb.de/izpb/8840/kurze-geschichte-der-volksrepublik-china?p=all</a:t>
            </a:r>
            <a:endParaRPr lang="de-DE" sz="1000" dirty="0"/>
          </a:p>
          <a:p>
            <a:r>
              <a:rPr lang="de-DE" sz="1000" dirty="0">
                <a:hlinkClick r:id="rId5"/>
              </a:rPr>
              <a:t>http://en.wikipedia.org/wiki/History_of_China#Qin_Dynasty_.28221.E2.80.93206_BC.29</a:t>
            </a:r>
            <a:endParaRPr lang="de-DE" sz="1000" dirty="0"/>
          </a:p>
          <a:p>
            <a:r>
              <a:rPr lang="de-DE" sz="1000" dirty="0">
                <a:hlinkClick r:id="rId6"/>
              </a:rPr>
              <a:t>http://polaris.gseis.ucla.edu/yanglu/ECC_HISTORY_SUMMARY.htm</a:t>
            </a:r>
            <a:endParaRPr lang="de-DE" sz="1000" dirty="0"/>
          </a:p>
          <a:p>
            <a:r>
              <a:rPr lang="de-DE" sz="1000" dirty="0">
                <a:hlinkClick r:id="rId7"/>
              </a:rPr>
              <a:t>http://de.wikipedia.org/wiki/Wirtschaftsgeschichte_der_Volksrepublik_China</a:t>
            </a:r>
            <a:endParaRPr lang="de-DE" sz="1000" dirty="0"/>
          </a:p>
          <a:p>
            <a:r>
              <a:rPr lang="de-DE" sz="1000" dirty="0">
                <a:hlinkClick r:id="rId8"/>
              </a:rPr>
              <a:t>http://en.wikipedia.org/wiki/Cultural_Revolution</a:t>
            </a:r>
            <a:endParaRPr lang="de-DE" sz="1000" dirty="0"/>
          </a:p>
          <a:p>
            <a:r>
              <a:rPr lang="de-DE" sz="1000" dirty="0">
                <a:hlinkClick r:id="rId9"/>
              </a:rPr>
              <a:t>http://www.ducksters.com/history/china/timeline_of_ancient_china.php</a:t>
            </a:r>
            <a:endParaRPr lang="de-DE" sz="1000" dirty="0"/>
          </a:p>
          <a:p>
            <a:pPr marL="0" indent="0">
              <a:buNone/>
            </a:pPr>
            <a:endParaRPr lang="de-DE" sz="1000" dirty="0"/>
          </a:p>
          <a:p>
            <a:r>
              <a:rPr lang="de-DE" sz="1000" dirty="0">
                <a:hlinkClick r:id="rId10"/>
              </a:rPr>
              <a:t>http://en.wikipedia.org/wiki/Environmental_issues_in_China</a:t>
            </a:r>
            <a:endParaRPr lang="de-DE" sz="1000" dirty="0"/>
          </a:p>
          <a:p>
            <a:r>
              <a:rPr lang="en-US" sz="1000" dirty="0">
                <a:hlinkClick r:id="rId11"/>
              </a:rPr>
              <a:t>http://weaicolumbia.wordpress.com/2014/04/08/china-and-the-environment-panel-discussion/</a:t>
            </a:r>
            <a:endParaRPr lang="en-US" sz="1000" dirty="0"/>
          </a:p>
          <a:p>
            <a:r>
              <a:rPr lang="de-DE" sz="1000" dirty="0">
                <a:hlinkClick r:id="rId12"/>
              </a:rPr>
              <a:t>http://factsanddetails.com/china/cat10/sub66/item392.html</a:t>
            </a:r>
            <a:endParaRPr lang="de-DE" sz="1000" dirty="0"/>
          </a:p>
          <a:p>
            <a:r>
              <a:rPr lang="de-DE" sz="1000" dirty="0">
                <a:hlinkClick r:id="rId13"/>
              </a:rPr>
              <a:t>http://www.theguardian.com/world/2014/apr/15/china-air-pollution-pacific-climate-us-national-academy-sciences</a:t>
            </a:r>
            <a:endParaRPr lang="de-DE" sz="1000" dirty="0"/>
          </a:p>
          <a:p>
            <a:r>
              <a:rPr lang="de-DE" sz="1000" dirty="0">
                <a:hlinkClick r:id="rId14"/>
              </a:rPr>
              <a:t>http://www.spiegel.de/wissenschaft/weltall/satellitenbild-der-woche-china-exportiert-smog-nach-korea-und-japan-a-956084.html</a:t>
            </a:r>
            <a:endParaRPr lang="de-DE" sz="1000" dirty="0"/>
          </a:p>
          <a:p>
            <a:r>
              <a:rPr lang="en-US" sz="1000" dirty="0">
                <a:hlinkClick r:id="rId15"/>
              </a:rPr>
              <a:t>http://www.manager-magazin.de/politik/artikel/sieben-millionen-menschen-sterben-jaehrlich-durch-dicke-luft-a-960599.html</a:t>
            </a:r>
            <a:endParaRPr lang="en-US" sz="1000" dirty="0"/>
          </a:p>
          <a:p>
            <a:r>
              <a:rPr lang="de-DE" sz="1000" dirty="0">
                <a:hlinkClick r:id="rId16"/>
              </a:rPr>
              <a:t>http://www.spiegel.de/wissenschaft/natur/umwelt-chinas-luft-verschmutzt-durch-exportindustrie-a-944537.html</a:t>
            </a:r>
            <a:endParaRPr lang="de-DE" sz="1000" dirty="0"/>
          </a:p>
          <a:p>
            <a:r>
              <a:rPr lang="de-DE" sz="1000" dirty="0">
                <a:hlinkClick r:id="rId17"/>
              </a:rPr>
              <a:t>http://www.zeit.de/2014/14/china-praesident-xi-jinping-deutschlandbesuch/seite-2</a:t>
            </a:r>
            <a:endParaRPr lang="de-DE" sz="1000" dirty="0"/>
          </a:p>
          <a:p>
            <a:r>
              <a:rPr lang="de-DE" sz="1000" u="sng" dirty="0">
                <a:hlinkClick r:id="rId18"/>
              </a:rPr>
              <a:t>http://static.guim.co.uk/sys-images/Guardian/Pix/pictures/2014/4/15/1397572829574/Smog-in-Beijing-square-20-008.jpg</a:t>
            </a:r>
            <a:endParaRPr lang="de-DE" sz="1000" u="sng" dirty="0"/>
          </a:p>
          <a:p>
            <a:endParaRPr lang="de-DE" sz="1000" u="sng" dirty="0"/>
          </a:p>
          <a:p>
            <a:r>
              <a:rPr lang="en-US" sz="1000" u="sng" dirty="0">
                <a:hlinkClick r:id="rId19"/>
              </a:rPr>
              <a:t>http://www.economist.com/news/leaders/21599360-government-right-reform-hukou-system-it-needs-be-braver-great</a:t>
            </a:r>
            <a:endParaRPr lang="ru-RU" sz="1000" dirty="0"/>
          </a:p>
          <a:p>
            <a:r>
              <a:rPr lang="en-US" sz="1000" u="sng" dirty="0">
                <a:hlinkClick r:id="rId20"/>
              </a:rPr>
              <a:t>http://www.economist.com/news/china/21599397-government-unveils-new-people-centred-plan-urbanisation-moving-up</a:t>
            </a:r>
            <a:endParaRPr lang="ru-RU" sz="1000" dirty="0"/>
          </a:p>
          <a:p>
            <a:r>
              <a:rPr lang="en-US" sz="1000" u="sng" dirty="0">
                <a:hlinkClick r:id="rId21"/>
              </a:rPr>
              <a:t>http://en.wikipedia.org/wiki/Hukou_system</a:t>
            </a:r>
            <a:endParaRPr lang="ru-RU" sz="1000" dirty="0"/>
          </a:p>
          <a:p>
            <a:r>
              <a:rPr lang="en-US" sz="1000" u="sng" dirty="0">
                <a:hlinkClick r:id="rId22"/>
              </a:rPr>
              <a:t>http://www.pri.org/stories/2013-05-01/chinas-hukou-system-puts-migrant-workers-severe-economic-disadvantage</a:t>
            </a:r>
            <a:endParaRPr lang="ru-RU" sz="1000" dirty="0"/>
          </a:p>
          <a:p>
            <a:r>
              <a:rPr lang="en-US" sz="1000" u="sng" dirty="0">
                <a:hlinkClick r:id="rId23"/>
              </a:rPr>
              <a:t>http://www.chinadaily.com.cn/china/2013-12/18/content_17180844.htm</a:t>
            </a:r>
            <a:endParaRPr lang="ru-RU" sz="1000" dirty="0"/>
          </a:p>
          <a:p>
            <a:r>
              <a:rPr lang="en-US" sz="1000" u="sng" dirty="0">
                <a:hlinkClick r:id="rId24"/>
              </a:rPr>
              <a:t>http://thediplomat.com/2013/10/china-urbanization-and-hukou-reform/2/</a:t>
            </a:r>
            <a:endParaRPr lang="ru-RU" sz="1000" dirty="0"/>
          </a:p>
          <a:p>
            <a:r>
              <a:rPr lang="en-US" sz="1000" u="sng" dirty="0">
                <a:hlinkClick r:id="rId25"/>
              </a:rPr>
              <a:t>http://thediplomat.com/2013/08/the-plight-of-chinas-petitioners/3/</a:t>
            </a:r>
            <a:endParaRPr lang="ru-RU" sz="1000" dirty="0"/>
          </a:p>
          <a:p>
            <a:r>
              <a:rPr lang="en-US" sz="1000" u="sng" dirty="0">
                <a:hlinkClick r:id="rId26"/>
              </a:rPr>
              <a:t>http://www.bbc.com/news/world-asia-pacific-13017877</a:t>
            </a:r>
            <a:endParaRPr lang="en-US" sz="1000" u="sng" dirty="0"/>
          </a:p>
          <a:p>
            <a:pPr marL="0" indent="0">
              <a:buNone/>
            </a:pPr>
            <a:endParaRPr lang="de-DE" sz="1000" dirty="0"/>
          </a:p>
          <a:p>
            <a:pPr marL="0" indent="0">
              <a:buNone/>
            </a:pPr>
            <a:endParaRPr lang="de-DE" sz="1000" dirty="0"/>
          </a:p>
        </p:txBody>
      </p:sp>
      <p:sp>
        <p:nvSpPr>
          <p:cNvPr id="7" name="Fußzeilenplatzhalter 17"/>
          <p:cNvSpPr>
            <a:spLocks noGrp="1"/>
          </p:cNvSpPr>
          <p:nvPr>
            <p:ph type="ftr" sz="quarter" idx="11"/>
          </p:nvPr>
        </p:nvSpPr>
        <p:spPr>
          <a:xfrm>
            <a:off x="2627784" y="6352444"/>
            <a:ext cx="4464495" cy="365125"/>
          </a:xfrm>
        </p:spPr>
        <p:txBody>
          <a:bodyPr/>
          <a:lstStyle/>
          <a:p>
            <a:r>
              <a:rPr lang="de-DE" b="1" dirty="0">
                <a:solidFill>
                  <a:schemeClr val="tx1"/>
                </a:solidFill>
              </a:rPr>
              <a:t>Felix Löw, Sabrina Schuster, Elena </a:t>
            </a:r>
            <a:r>
              <a:rPr lang="de-DE" b="1" dirty="0" err="1">
                <a:solidFill>
                  <a:schemeClr val="tx1"/>
                </a:solidFill>
              </a:rPr>
              <a:t>Matviychuk</a:t>
            </a:r>
            <a:r>
              <a:rPr lang="de-DE" b="1" dirty="0">
                <a:solidFill>
                  <a:schemeClr val="tx1"/>
                </a:solidFill>
              </a:rPr>
              <a:t>, Patrick </a:t>
            </a:r>
            <a:r>
              <a:rPr lang="de-DE" b="1" dirty="0" err="1">
                <a:solidFill>
                  <a:schemeClr val="tx1"/>
                </a:solidFill>
              </a:rPr>
              <a:t>Albold</a:t>
            </a:r>
            <a:endParaRPr lang="de-DE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9685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0"/>
            <a:ext cx="5039791" cy="1062261"/>
          </a:xfrm>
        </p:spPr>
        <p:txBody>
          <a:bodyPr/>
          <a:lstStyle/>
          <a:p>
            <a:r>
              <a:rPr lang="de-DE" dirty="0" err="1"/>
              <a:t>Sources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28</a:t>
            </a:fld>
            <a:endParaRPr lang="de-DE"/>
          </a:p>
        </p:txBody>
      </p:sp>
      <p:sp>
        <p:nvSpPr>
          <p:cNvPr id="7" name="Fußzeilenplatzhalter 17"/>
          <p:cNvSpPr>
            <a:spLocks noGrp="1"/>
          </p:cNvSpPr>
          <p:nvPr>
            <p:ph type="ftr" sz="quarter" idx="11"/>
          </p:nvPr>
        </p:nvSpPr>
        <p:spPr>
          <a:xfrm>
            <a:off x="2627784" y="6352444"/>
            <a:ext cx="4464495" cy="365125"/>
          </a:xfrm>
        </p:spPr>
        <p:txBody>
          <a:bodyPr/>
          <a:lstStyle/>
          <a:p>
            <a:r>
              <a:rPr lang="de-DE" b="1" dirty="0">
                <a:solidFill>
                  <a:schemeClr val="tx1"/>
                </a:solidFill>
              </a:rPr>
              <a:t>Felix Löw, Sabrina Schuster, Elena </a:t>
            </a:r>
            <a:r>
              <a:rPr lang="de-DE" b="1" dirty="0" err="1">
                <a:solidFill>
                  <a:schemeClr val="tx1"/>
                </a:solidFill>
              </a:rPr>
              <a:t>Matviychuk</a:t>
            </a:r>
            <a:r>
              <a:rPr lang="de-DE" b="1" dirty="0">
                <a:solidFill>
                  <a:schemeClr val="tx1"/>
                </a:solidFill>
              </a:rPr>
              <a:t>, Patrick </a:t>
            </a:r>
            <a:r>
              <a:rPr lang="de-DE" b="1" dirty="0" err="1">
                <a:solidFill>
                  <a:schemeClr val="tx1"/>
                </a:solidFill>
              </a:rPr>
              <a:t>Albold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454384" y="1136079"/>
            <a:ext cx="6870073" cy="48860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400" b="1" dirty="0"/>
              <a:t>Text</a:t>
            </a:r>
          </a:p>
          <a:p>
            <a:r>
              <a:rPr lang="en-GB" sz="1200" dirty="0"/>
              <a:t>http://www.lowyinterpreter.org/post/2014/01/14/Forecasting-Chinas-economic-future.aspx</a:t>
            </a:r>
            <a:endParaRPr lang="de-DE" sz="1200" dirty="0"/>
          </a:p>
          <a:p>
            <a:r>
              <a:rPr lang="en-GB" sz="1200" dirty="0"/>
              <a:t>http://www.mckinsey.com/insights/asia-pacific/ten_forces_forging_chinas_future</a:t>
            </a:r>
            <a:endParaRPr lang="de-DE" sz="1200" dirty="0"/>
          </a:p>
          <a:p>
            <a:r>
              <a:rPr lang="en-GB" sz="1200" dirty="0"/>
              <a:t>http://www.bloomberg.com/news/2013-11-21/ten-predictions-for-china-s-economy-in-2014.html</a:t>
            </a:r>
            <a:endParaRPr lang="de-DE" sz="1200" dirty="0"/>
          </a:p>
          <a:p>
            <a:r>
              <a:rPr lang="en-GB" sz="1200" dirty="0"/>
              <a:t>http://www.weforum.org/sessions/summary/chinas-future-economy</a:t>
            </a:r>
            <a:endParaRPr lang="de-DE" sz="1200" dirty="0"/>
          </a:p>
          <a:p>
            <a:r>
              <a:rPr lang="en-GB" sz="1200" dirty="0"/>
              <a:t>https://www.aeaweb.org/articles.php?doi=10.1257/jep.26.4.103</a:t>
            </a:r>
            <a:endParaRPr lang="de-DE" sz="1200" dirty="0"/>
          </a:p>
          <a:p>
            <a:r>
              <a:rPr lang="en-GB" sz="1200" dirty="0"/>
              <a:t>http://www.forbes.com/sites/stratfor/2013/07/23/the-end-of-the-chinese-economic-miracle/</a:t>
            </a:r>
            <a:endParaRPr lang="de-DE" sz="1200" dirty="0"/>
          </a:p>
          <a:p>
            <a:r>
              <a:rPr lang="en-GB" sz="1200" dirty="0"/>
              <a:t>http://www.chinaglobaltrade.com/issue/what-future-chinese-economy-us-economy</a:t>
            </a:r>
            <a:endParaRPr lang="de-DE" sz="1200" dirty="0"/>
          </a:p>
          <a:p>
            <a:r>
              <a:rPr lang="en-GB" sz="1200" dirty="0"/>
              <a:t>http://www.zeit.de/2012/05/China-Wirtschaft</a:t>
            </a:r>
            <a:endParaRPr lang="de-DE" sz="1200" dirty="0"/>
          </a:p>
          <a:p>
            <a:r>
              <a:rPr lang="en-GB" sz="1200" dirty="0"/>
              <a:t>http://www.mckinsey.com/insights/asia-pacific/forecasting_china</a:t>
            </a:r>
            <a:endParaRPr lang="de-DE" sz="1200" dirty="0"/>
          </a:p>
          <a:p>
            <a:r>
              <a:rPr lang="en-GB" sz="1200" dirty="0"/>
              <a:t>http://www.mckinsey.com/insights/asia-pacific/chinas_great_rebalancing_promise_and_peril</a:t>
            </a:r>
            <a:endParaRPr lang="de-DE" sz="1200" dirty="0"/>
          </a:p>
          <a:p>
            <a:r>
              <a:rPr lang="en-GB" sz="1200" dirty="0"/>
              <a:t>http://www.mckinsey.com/insights/asia-pacific/winners_and_losers_in_chinas_next_decade</a:t>
            </a:r>
            <a:endParaRPr lang="de-DE" sz="1200" dirty="0"/>
          </a:p>
          <a:p>
            <a:r>
              <a:rPr lang="en-GB" sz="1200" dirty="0"/>
              <a:t>http://www.weforum.org/reports/global-competitiveness-report-2013-2014</a:t>
            </a:r>
            <a:endParaRPr lang="de-DE" sz="1200" dirty="0"/>
          </a:p>
          <a:p>
            <a:r>
              <a:rPr lang="en-GB" sz="1200" dirty="0"/>
              <a:t>http://data.worldbank.org/indicator/NE.CON.PETC.ZS</a:t>
            </a:r>
            <a:endParaRPr lang="de-DE" sz="1200" dirty="0"/>
          </a:p>
          <a:p>
            <a:r>
              <a:rPr lang="en-GB" sz="1200" dirty="0"/>
              <a:t>http://www.newschinamag.com/magazine/chinas-investment-driven-growth-model-is-a-dead-end</a:t>
            </a:r>
            <a:endParaRPr lang="de-DE" sz="1200" dirty="0"/>
          </a:p>
          <a:p>
            <a:r>
              <a:rPr lang="en-GB" sz="1200" dirty="0"/>
              <a:t> </a:t>
            </a:r>
            <a:endParaRPr lang="de-DE" sz="1200" dirty="0"/>
          </a:p>
          <a:p>
            <a:pPr marL="0" indent="0">
              <a:buNone/>
            </a:pPr>
            <a:r>
              <a:rPr lang="en-GB" sz="1400" b="1" dirty="0"/>
              <a:t>Pictures</a:t>
            </a:r>
            <a:endParaRPr lang="de-DE" sz="1400" b="1" dirty="0"/>
          </a:p>
          <a:p>
            <a:r>
              <a:rPr lang="en-GB" sz="1200" dirty="0"/>
              <a:t>http://www.chinaglobaltrade.com/issue/what-future-chinese-economy-us-economy</a:t>
            </a:r>
            <a:endParaRPr lang="de-DE" sz="1200" dirty="0"/>
          </a:p>
          <a:p>
            <a:r>
              <a:rPr lang="en-GB" sz="1200" dirty="0"/>
              <a:t>http://www.shooter-szene.de/content/wp-content/uploads/2014/01/china-karte.jpeg</a:t>
            </a:r>
            <a:endParaRPr lang="de-DE" sz="1200" dirty="0"/>
          </a:p>
          <a:p>
            <a:r>
              <a:rPr lang="en-GB" sz="1200" dirty="0"/>
              <a:t>http://img3.wikia.nocookie.net/__cb20120419200833/masseffect/de/images/4/40/Erde.jpg</a:t>
            </a:r>
            <a:endParaRPr lang="de-DE" sz="1200" dirty="0"/>
          </a:p>
          <a:p>
            <a:r>
              <a:rPr lang="en-GB" sz="1200" dirty="0"/>
              <a:t>http://img3.wikia.nocookie.net/__cb20120419200833/masseffect/de/images/4/40/Erde.jpg</a:t>
            </a:r>
            <a:endParaRPr lang="de-DE" sz="1200" dirty="0"/>
          </a:p>
          <a:p>
            <a:r>
              <a:rPr lang="en-GB" sz="1200" dirty="0"/>
              <a:t>http://agapegeek.files.wordpress.com/2011/08/bag-of-money.jpg</a:t>
            </a:r>
            <a:endParaRPr lang="de-DE" sz="1200" dirty="0"/>
          </a:p>
          <a:p>
            <a:r>
              <a:rPr lang="en-GB" sz="1200" dirty="0"/>
              <a:t>http://headsupab.files.wordpress.com/2011/05/cardboard_box_jarno_vasa__svg_hi.png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190897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210 BCE </a:t>
            </a:r>
            <a:r>
              <a:rPr lang="de-DE" dirty="0" err="1"/>
              <a:t>till</a:t>
            </a:r>
            <a:r>
              <a:rPr lang="de-DE" dirty="0"/>
              <a:t> 1912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de-DE" dirty="0"/>
              <a:t>    Han Expansion Korea, Vietnam, </a:t>
            </a:r>
            <a:r>
              <a:rPr lang="de-DE" dirty="0" err="1"/>
              <a:t>Mongolia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Central </a:t>
            </a:r>
            <a:r>
              <a:rPr lang="de-DE" dirty="0" err="1"/>
              <a:t>Asia</a:t>
            </a:r>
            <a:r>
              <a:rPr lang="de-DE" dirty="0"/>
              <a:t> – </a:t>
            </a:r>
            <a:r>
              <a:rPr lang="de-DE" dirty="0" err="1">
                <a:solidFill>
                  <a:srgbClr val="FF0000"/>
                </a:solidFill>
              </a:rPr>
              <a:t>and</a:t>
            </a:r>
            <a:r>
              <a:rPr lang="de-DE" dirty="0">
                <a:solidFill>
                  <a:srgbClr val="FF0000"/>
                </a:solidFill>
              </a:rPr>
              <a:t> </a:t>
            </a:r>
            <a:r>
              <a:rPr lang="de-DE" dirty="0" err="1">
                <a:solidFill>
                  <a:srgbClr val="FF0000"/>
                </a:solidFill>
              </a:rPr>
              <a:t>established</a:t>
            </a:r>
            <a:r>
              <a:rPr lang="de-DE" dirty="0">
                <a:solidFill>
                  <a:srgbClr val="FF0000"/>
                </a:solidFill>
              </a:rPr>
              <a:t> </a:t>
            </a:r>
            <a:r>
              <a:rPr lang="de-DE" dirty="0" err="1">
                <a:solidFill>
                  <a:srgbClr val="FF0000"/>
                </a:solidFill>
              </a:rPr>
              <a:t>for</a:t>
            </a:r>
            <a:r>
              <a:rPr lang="de-DE" dirty="0">
                <a:solidFill>
                  <a:srgbClr val="FF0000"/>
                </a:solidFill>
              </a:rPr>
              <a:t> </a:t>
            </a:r>
            <a:r>
              <a:rPr lang="de-DE" dirty="0" err="1">
                <a:solidFill>
                  <a:srgbClr val="FF0000"/>
                </a:solidFill>
              </a:rPr>
              <a:t>the</a:t>
            </a:r>
            <a:r>
              <a:rPr lang="de-DE" dirty="0">
                <a:solidFill>
                  <a:srgbClr val="FF0000"/>
                </a:solidFill>
              </a:rPr>
              <a:t> </a:t>
            </a:r>
            <a:r>
              <a:rPr lang="de-DE" dirty="0" err="1">
                <a:solidFill>
                  <a:srgbClr val="FF0000"/>
                </a:solidFill>
              </a:rPr>
              <a:t>most</a:t>
            </a:r>
            <a:r>
              <a:rPr lang="de-DE" dirty="0">
                <a:solidFill>
                  <a:srgbClr val="FF0000"/>
                </a:solidFill>
              </a:rPr>
              <a:t> </a:t>
            </a:r>
            <a:r>
              <a:rPr lang="de-DE" dirty="0" err="1">
                <a:solidFill>
                  <a:srgbClr val="FF0000"/>
                </a:solidFill>
              </a:rPr>
              <a:t>part</a:t>
            </a:r>
            <a:r>
              <a:rPr lang="de-DE" dirty="0">
                <a:solidFill>
                  <a:srgbClr val="FF0000"/>
                </a:solidFill>
              </a:rPr>
              <a:t> </a:t>
            </a:r>
            <a:r>
              <a:rPr lang="de-DE" dirty="0" err="1">
                <a:solidFill>
                  <a:srgbClr val="FF0000"/>
                </a:solidFill>
              </a:rPr>
              <a:t>of</a:t>
            </a:r>
            <a:r>
              <a:rPr lang="de-DE" dirty="0">
                <a:solidFill>
                  <a:srgbClr val="FF0000"/>
                </a:solidFill>
              </a:rPr>
              <a:t> </a:t>
            </a:r>
            <a:r>
              <a:rPr lang="de-DE" dirty="0" err="1">
                <a:solidFill>
                  <a:srgbClr val="FF0000"/>
                </a:solidFill>
              </a:rPr>
              <a:t>the</a:t>
            </a:r>
            <a:r>
              <a:rPr lang="de-DE" dirty="0">
                <a:solidFill>
                  <a:srgbClr val="FF0000"/>
                </a:solidFill>
              </a:rPr>
              <a:t> last 2000 </a:t>
            </a:r>
            <a:r>
              <a:rPr lang="de-DE" dirty="0" err="1">
                <a:solidFill>
                  <a:srgbClr val="FF0000"/>
                </a:solidFill>
              </a:rPr>
              <a:t>years</a:t>
            </a:r>
            <a:r>
              <a:rPr lang="de-DE" dirty="0">
                <a:solidFill>
                  <a:srgbClr val="FF0000"/>
                </a:solidFill>
              </a:rPr>
              <a:t> </a:t>
            </a:r>
            <a:r>
              <a:rPr lang="de-DE" dirty="0" err="1">
                <a:solidFill>
                  <a:srgbClr val="FF0000"/>
                </a:solidFill>
              </a:rPr>
              <a:t>the</a:t>
            </a:r>
            <a:r>
              <a:rPr lang="de-DE" dirty="0">
                <a:solidFill>
                  <a:srgbClr val="FF0000"/>
                </a:solidFill>
              </a:rPr>
              <a:t> </a:t>
            </a:r>
            <a:r>
              <a:rPr lang="de-DE" dirty="0" err="1">
                <a:solidFill>
                  <a:srgbClr val="FF0000"/>
                </a:solidFill>
              </a:rPr>
              <a:t>largest</a:t>
            </a:r>
            <a:r>
              <a:rPr lang="de-DE" dirty="0">
                <a:solidFill>
                  <a:srgbClr val="FF0000"/>
                </a:solidFill>
              </a:rPr>
              <a:t> </a:t>
            </a:r>
            <a:r>
              <a:rPr lang="de-DE" dirty="0" err="1">
                <a:solidFill>
                  <a:srgbClr val="FF0000"/>
                </a:solidFill>
              </a:rPr>
              <a:t>economy</a:t>
            </a:r>
            <a:r>
              <a:rPr lang="de-DE" dirty="0">
                <a:solidFill>
                  <a:srgbClr val="FF0000"/>
                </a:solidFill>
              </a:rPr>
              <a:t>!!</a:t>
            </a:r>
          </a:p>
          <a:p>
            <a:pPr>
              <a:buNone/>
            </a:pPr>
            <a:r>
              <a:rPr lang="de-DE" dirty="0"/>
              <a:t>    Sui, </a:t>
            </a:r>
          </a:p>
          <a:p>
            <a:pPr>
              <a:buNone/>
            </a:pPr>
            <a:r>
              <a:rPr lang="de-DE" dirty="0"/>
              <a:t>    Tang </a:t>
            </a:r>
            <a:r>
              <a:rPr lang="de-DE" dirty="0" err="1"/>
              <a:t>and</a:t>
            </a:r>
            <a:r>
              <a:rPr lang="de-DE" dirty="0"/>
              <a:t> Song  - Cultural </a:t>
            </a:r>
            <a:r>
              <a:rPr lang="de-DE" dirty="0" err="1"/>
              <a:t>Zenith</a:t>
            </a:r>
            <a:r>
              <a:rPr lang="de-DE" dirty="0"/>
              <a:t> – Paper </a:t>
            </a:r>
            <a:r>
              <a:rPr lang="de-DE" dirty="0" err="1"/>
              <a:t>money</a:t>
            </a:r>
            <a:r>
              <a:rPr lang="de-DE" dirty="0"/>
              <a:t>, </a:t>
            </a:r>
            <a:r>
              <a:rPr lang="de-DE" dirty="0" err="1"/>
              <a:t>standing</a:t>
            </a:r>
            <a:r>
              <a:rPr lang="de-DE" dirty="0"/>
              <a:t> </a:t>
            </a:r>
            <a:r>
              <a:rPr lang="de-DE" dirty="0" err="1"/>
              <a:t>navy</a:t>
            </a:r>
            <a:r>
              <a:rPr lang="de-DE" dirty="0"/>
              <a:t>, etc.</a:t>
            </a:r>
          </a:p>
          <a:p>
            <a:pPr>
              <a:buNone/>
            </a:pPr>
            <a:r>
              <a:rPr lang="de-DE" dirty="0"/>
              <a:t>     </a:t>
            </a:r>
            <a:r>
              <a:rPr lang="de-DE" dirty="0" err="1"/>
              <a:t>Mongol</a:t>
            </a:r>
            <a:r>
              <a:rPr lang="de-DE" dirty="0"/>
              <a:t> </a:t>
            </a:r>
            <a:r>
              <a:rPr lang="de-DE" dirty="0" err="1"/>
              <a:t>invasion</a:t>
            </a:r>
            <a:r>
              <a:rPr lang="de-DE" dirty="0"/>
              <a:t> – Population sank </a:t>
            </a:r>
            <a:r>
              <a:rPr lang="de-DE" dirty="0" err="1"/>
              <a:t>from</a:t>
            </a:r>
            <a:r>
              <a:rPr lang="de-DE" dirty="0"/>
              <a:t> 120 </a:t>
            </a:r>
            <a:r>
              <a:rPr lang="de-DE" dirty="0" err="1"/>
              <a:t>to</a:t>
            </a:r>
            <a:r>
              <a:rPr lang="de-DE" dirty="0"/>
              <a:t> 60 </a:t>
            </a:r>
            <a:r>
              <a:rPr lang="de-DE" dirty="0" err="1"/>
              <a:t>million</a:t>
            </a:r>
            <a:r>
              <a:rPr lang="de-DE" dirty="0"/>
              <a:t>! - </a:t>
            </a:r>
            <a:r>
              <a:rPr lang="de-DE" dirty="0" err="1"/>
              <a:t>Mongols</a:t>
            </a:r>
            <a:r>
              <a:rPr lang="de-DE" dirty="0"/>
              <a:t> </a:t>
            </a:r>
            <a:r>
              <a:rPr lang="de-DE" dirty="0" err="1"/>
              <a:t>governed</a:t>
            </a:r>
            <a:r>
              <a:rPr lang="de-DE" dirty="0"/>
              <a:t> China </a:t>
            </a:r>
            <a:r>
              <a:rPr lang="de-DE" dirty="0" err="1"/>
              <a:t>from</a:t>
            </a:r>
            <a:r>
              <a:rPr lang="de-DE" dirty="0"/>
              <a:t> 1279 (</a:t>
            </a:r>
            <a:r>
              <a:rPr lang="de-DE" dirty="0" err="1"/>
              <a:t>Kublai</a:t>
            </a:r>
            <a:r>
              <a:rPr lang="de-DE" dirty="0"/>
              <a:t> Khan </a:t>
            </a:r>
            <a:r>
              <a:rPr lang="de-DE" dirty="0" err="1"/>
              <a:t>and</a:t>
            </a:r>
            <a:r>
              <a:rPr lang="de-DE" dirty="0"/>
              <a:t> Marco Polo) </a:t>
            </a:r>
          </a:p>
          <a:p>
            <a:pPr>
              <a:buNone/>
            </a:pPr>
            <a:endParaRPr lang="de-DE" dirty="0">
              <a:solidFill>
                <a:srgbClr val="FF0000"/>
              </a:solidFill>
            </a:endParaRPr>
          </a:p>
          <a:p>
            <a:r>
              <a:rPr lang="de-DE" dirty="0"/>
              <a:t>Ming </a:t>
            </a:r>
            <a:r>
              <a:rPr lang="de-DE" dirty="0" err="1"/>
              <a:t>Dynasty</a:t>
            </a:r>
            <a:r>
              <a:rPr lang="de-DE" dirty="0"/>
              <a:t> – The </a:t>
            </a:r>
            <a:r>
              <a:rPr lang="de-DE" dirty="0" err="1"/>
              <a:t>biggest</a:t>
            </a:r>
            <a:r>
              <a:rPr lang="de-DE" dirty="0"/>
              <a:t> </a:t>
            </a:r>
            <a:r>
              <a:rPr lang="de-DE" dirty="0" err="1"/>
              <a:t>navy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ships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world</a:t>
            </a:r>
            <a:endParaRPr lang="de-DE" dirty="0"/>
          </a:p>
          <a:p>
            <a:pPr>
              <a:buNone/>
            </a:pPr>
            <a:r>
              <a:rPr lang="de-DE" dirty="0"/>
              <a:t>     </a:t>
            </a:r>
            <a:r>
              <a:rPr lang="de-DE" dirty="0" err="1"/>
              <a:t>Utilization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coal</a:t>
            </a:r>
            <a:r>
              <a:rPr lang="de-DE" dirty="0"/>
              <a:t>!!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border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a </a:t>
            </a:r>
            <a:r>
              <a:rPr lang="de-DE" dirty="0" err="1"/>
              <a:t>industrial</a:t>
            </a:r>
            <a:r>
              <a:rPr lang="de-DE" dirty="0"/>
              <a:t> </a:t>
            </a:r>
            <a:r>
              <a:rPr lang="de-DE" dirty="0" err="1"/>
              <a:t>revolution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09080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3074" name="Picture 2" descr="H:\Dokumente und Einstellungen\Japaninfo\Favoriten\Eigene Dateien\Eigene Bilder\250px-Zheng_He's_ship_compared_to_Columbus'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7939" y="1340768"/>
            <a:ext cx="7904431" cy="4896544"/>
          </a:xfrm>
          <a:prstGeom prst="rect">
            <a:avLst/>
          </a:prstGeom>
          <a:noFill/>
        </p:spPr>
      </p:pic>
      <p:sp>
        <p:nvSpPr>
          <p:cNvPr id="5" name="Textfeld 4"/>
          <p:cNvSpPr txBox="1"/>
          <p:nvPr/>
        </p:nvSpPr>
        <p:spPr>
          <a:xfrm>
            <a:off x="714348" y="428604"/>
            <a:ext cx="7000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prstClr val="black"/>
                </a:solidFill>
              </a:rPr>
              <a:t>Europe was lucky not </a:t>
            </a:r>
            <a:r>
              <a:rPr lang="de-DE" dirty="0" err="1">
                <a:solidFill>
                  <a:prstClr val="black"/>
                </a:solidFill>
              </a:rPr>
              <a:t>to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>
                <a:solidFill>
                  <a:prstClr val="black"/>
                </a:solidFill>
              </a:rPr>
              <a:t>have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>
                <a:solidFill>
                  <a:prstClr val="black"/>
                </a:solidFill>
              </a:rPr>
              <a:t>been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>
                <a:solidFill>
                  <a:prstClr val="black"/>
                </a:solidFill>
              </a:rPr>
              <a:t>colonized</a:t>
            </a:r>
            <a:r>
              <a:rPr lang="de-DE" dirty="0">
                <a:solidFill>
                  <a:prstClr val="black"/>
                </a:solidFill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099763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r>
              <a:rPr lang="de-DE" dirty="0" err="1"/>
              <a:t>Manchu</a:t>
            </a:r>
            <a:r>
              <a:rPr lang="de-DE" dirty="0"/>
              <a:t> Invasion – 1644 Qing </a:t>
            </a:r>
            <a:r>
              <a:rPr lang="de-DE" dirty="0" err="1"/>
              <a:t>Dynasty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last </a:t>
            </a:r>
            <a:r>
              <a:rPr lang="de-DE" dirty="0" err="1"/>
              <a:t>one</a:t>
            </a:r>
            <a:r>
              <a:rPr lang="de-DE" dirty="0"/>
              <a:t> in China. </a:t>
            </a:r>
          </a:p>
          <a:p>
            <a:r>
              <a:rPr lang="de-DE" dirty="0"/>
              <a:t>19 </a:t>
            </a:r>
            <a:r>
              <a:rPr lang="de-DE" dirty="0" err="1"/>
              <a:t>century</a:t>
            </a:r>
            <a:r>
              <a:rPr lang="de-DE" dirty="0"/>
              <a:t> European </a:t>
            </a:r>
            <a:r>
              <a:rPr lang="de-DE" dirty="0" err="1"/>
              <a:t>colonization</a:t>
            </a:r>
            <a:r>
              <a:rPr lang="de-DE" dirty="0"/>
              <a:t> – Opium War . </a:t>
            </a:r>
            <a:r>
              <a:rPr lang="de-DE" dirty="0" err="1"/>
              <a:t>Taiping</a:t>
            </a:r>
            <a:r>
              <a:rPr lang="de-DE" dirty="0"/>
              <a:t> </a:t>
            </a:r>
            <a:r>
              <a:rPr lang="de-DE" dirty="0" err="1"/>
              <a:t>Civil</a:t>
            </a:r>
            <a:r>
              <a:rPr lang="de-DE" dirty="0"/>
              <a:t> War – Chinese Diaspora  </a:t>
            </a:r>
            <a:r>
              <a:rPr lang="de-DE" dirty="0" err="1"/>
              <a:t>today</a:t>
            </a:r>
            <a:r>
              <a:rPr lang="de-DE" dirty="0"/>
              <a:t> </a:t>
            </a:r>
            <a:r>
              <a:rPr lang="de-DE" dirty="0" err="1"/>
              <a:t>about</a:t>
            </a:r>
            <a:r>
              <a:rPr lang="de-DE" dirty="0"/>
              <a:t> 35 </a:t>
            </a:r>
            <a:r>
              <a:rPr lang="de-DE" dirty="0" err="1"/>
              <a:t>mio</a:t>
            </a:r>
            <a:r>
              <a:rPr lang="de-DE" dirty="0"/>
              <a:t> Chinese live in </a:t>
            </a:r>
            <a:r>
              <a:rPr lang="de-DE" dirty="0" err="1"/>
              <a:t>Southeast</a:t>
            </a:r>
            <a:r>
              <a:rPr lang="de-DE" dirty="0"/>
              <a:t> </a:t>
            </a:r>
            <a:r>
              <a:rPr lang="de-DE" dirty="0" err="1"/>
              <a:t>Asia</a:t>
            </a:r>
            <a:r>
              <a:rPr lang="de-DE" dirty="0"/>
              <a:t>.</a:t>
            </a:r>
          </a:p>
          <a:p>
            <a:r>
              <a:rPr lang="de-DE" dirty="0" err="1"/>
              <a:t>Republic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China (1912-1949)</a:t>
            </a:r>
          </a:p>
          <a:p>
            <a:pPr>
              <a:buNone/>
            </a:pPr>
            <a:r>
              <a:rPr lang="de-DE" dirty="0"/>
              <a:t>    Yun </a:t>
            </a:r>
            <a:r>
              <a:rPr lang="de-DE" dirty="0" err="1"/>
              <a:t>Yat</a:t>
            </a:r>
            <a:r>
              <a:rPr lang="de-DE" dirty="0"/>
              <a:t>-Sen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president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Kuomitang</a:t>
            </a:r>
            <a:endParaRPr lang="de-DE" dirty="0"/>
          </a:p>
          <a:p>
            <a:pPr>
              <a:buNone/>
            </a:pPr>
            <a:r>
              <a:rPr lang="de-DE" dirty="0"/>
              <a:t>   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1920 Chiang Kai-</a:t>
            </a:r>
            <a:r>
              <a:rPr lang="de-DE" dirty="0" err="1"/>
              <a:t>shek</a:t>
            </a:r>
            <a:endParaRPr lang="de-DE" dirty="0"/>
          </a:p>
          <a:p>
            <a:pPr>
              <a:buNone/>
            </a:pPr>
            <a:r>
              <a:rPr lang="de-DE" dirty="0"/>
              <a:t>    </a:t>
            </a:r>
            <a:r>
              <a:rPr lang="de-DE" dirty="0" err="1"/>
              <a:t>Alliance</a:t>
            </a:r>
            <a:r>
              <a:rPr lang="de-DE" dirty="0"/>
              <a:t> </a:t>
            </a:r>
            <a:r>
              <a:rPr lang="de-DE" dirty="0" err="1"/>
              <a:t>between</a:t>
            </a:r>
            <a:r>
              <a:rPr lang="de-DE" dirty="0"/>
              <a:t> Nationalist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Communist</a:t>
            </a:r>
            <a:r>
              <a:rPr lang="de-DE" dirty="0"/>
              <a:t> </a:t>
            </a:r>
            <a:r>
              <a:rPr lang="de-DE" dirty="0" err="1"/>
              <a:t>because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Japanese</a:t>
            </a:r>
            <a:r>
              <a:rPr lang="de-DE" dirty="0"/>
              <a:t> Invasion</a:t>
            </a:r>
          </a:p>
          <a:p>
            <a:pPr>
              <a:buNone/>
            </a:pPr>
            <a:r>
              <a:rPr lang="de-DE" dirty="0"/>
              <a:t>    „kill all, </a:t>
            </a:r>
            <a:r>
              <a:rPr lang="de-DE" dirty="0" err="1"/>
              <a:t>burn</a:t>
            </a:r>
            <a:r>
              <a:rPr lang="de-DE" dirty="0"/>
              <a:t> all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destroy</a:t>
            </a:r>
            <a:r>
              <a:rPr lang="de-DE" dirty="0"/>
              <a:t> all“  (Nanking 1937)</a:t>
            </a:r>
          </a:p>
        </p:txBody>
      </p:sp>
    </p:spTree>
    <p:extLst>
      <p:ext uri="{BB962C8B-B14F-4D97-AF65-F5344CB8AC3E}">
        <p14:creationId xmlns:p14="http://schemas.microsoft.com/office/powerpoint/2010/main" val="1217690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sz="3200" dirty="0"/>
              <a:t>End </a:t>
            </a:r>
            <a:r>
              <a:rPr lang="de-DE" sz="3200" dirty="0" err="1"/>
              <a:t>of</a:t>
            </a:r>
            <a:r>
              <a:rPr lang="de-DE" sz="3200" dirty="0"/>
              <a:t> </a:t>
            </a:r>
            <a:r>
              <a:rPr lang="de-DE" sz="3200" dirty="0" err="1"/>
              <a:t>the</a:t>
            </a:r>
            <a:r>
              <a:rPr lang="de-DE" sz="3200" dirty="0"/>
              <a:t> 2. WW </a:t>
            </a:r>
            <a:r>
              <a:rPr lang="de-DE" sz="3200" dirty="0" err="1"/>
              <a:t>led</a:t>
            </a:r>
            <a:r>
              <a:rPr lang="de-DE" sz="3200" dirty="0"/>
              <a:t> </a:t>
            </a:r>
            <a:r>
              <a:rPr lang="de-DE" sz="3200" dirty="0" err="1"/>
              <a:t>to</a:t>
            </a:r>
            <a:r>
              <a:rPr lang="de-DE" sz="3200" dirty="0"/>
              <a:t> </a:t>
            </a:r>
            <a:r>
              <a:rPr lang="de-DE" sz="3200" dirty="0" err="1"/>
              <a:t>the</a:t>
            </a:r>
            <a:r>
              <a:rPr lang="de-DE" sz="3200" dirty="0"/>
              <a:t> </a:t>
            </a:r>
            <a:br>
              <a:rPr lang="de-DE" sz="3200" dirty="0"/>
            </a:br>
            <a:r>
              <a:rPr lang="de-DE" sz="3200" dirty="0" err="1"/>
              <a:t>beginning</a:t>
            </a:r>
            <a:r>
              <a:rPr lang="de-DE" sz="3200" dirty="0"/>
              <a:t> </a:t>
            </a:r>
            <a:r>
              <a:rPr lang="de-DE" sz="3200" dirty="0" err="1"/>
              <a:t>of</a:t>
            </a:r>
            <a:r>
              <a:rPr lang="de-DE" sz="3200" dirty="0"/>
              <a:t> </a:t>
            </a:r>
            <a:r>
              <a:rPr lang="de-DE" sz="3200" dirty="0" err="1"/>
              <a:t>the</a:t>
            </a:r>
            <a:r>
              <a:rPr lang="de-DE" sz="3200" dirty="0"/>
              <a:t> </a:t>
            </a:r>
            <a:r>
              <a:rPr lang="de-DE" sz="3200" dirty="0" err="1"/>
              <a:t>civil</a:t>
            </a:r>
            <a:r>
              <a:rPr lang="de-DE" sz="3200" dirty="0"/>
              <a:t> war in China 1947</a:t>
            </a:r>
          </a:p>
        </p:txBody>
      </p:sp>
      <p:pic>
        <p:nvPicPr>
          <p:cNvPr id="4098" name="Picture 2" descr="H:\Dokumente und Einstellungen\Japaninfo\Favoriten\Eigene Dateien\Eigene Bilder\220px-China,_Mao_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357298"/>
            <a:ext cx="6643734" cy="4429156"/>
          </a:xfrm>
          <a:prstGeom prst="rect">
            <a:avLst/>
          </a:prstGeom>
          <a:noFill/>
        </p:spPr>
      </p:pic>
      <p:sp>
        <p:nvSpPr>
          <p:cNvPr id="5" name="Textfeld 4"/>
          <p:cNvSpPr txBox="1"/>
          <p:nvPr/>
        </p:nvSpPr>
        <p:spPr>
          <a:xfrm>
            <a:off x="1071538" y="6000768"/>
            <a:ext cx="7000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prstClr val="black"/>
                </a:solidFill>
              </a:rPr>
              <a:t>Establishment </a:t>
            </a:r>
            <a:r>
              <a:rPr lang="de-DE" dirty="0" err="1">
                <a:solidFill>
                  <a:prstClr val="black"/>
                </a:solidFill>
              </a:rPr>
              <a:t>of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>
                <a:solidFill>
                  <a:prstClr val="black"/>
                </a:solidFill>
              </a:rPr>
              <a:t>the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>
                <a:solidFill>
                  <a:prstClr val="black"/>
                </a:solidFill>
              </a:rPr>
              <a:t>Peoples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>
                <a:solidFill>
                  <a:prstClr val="black"/>
                </a:solidFill>
              </a:rPr>
              <a:t>Republic</a:t>
            </a:r>
            <a:endParaRPr lang="de-D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427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9560"/>
            <a:ext cx="6552728" cy="1050740"/>
          </a:xfrm>
        </p:spPr>
        <p:txBody>
          <a:bodyPr/>
          <a:lstStyle/>
          <a:p>
            <a:pPr algn="r"/>
            <a:r>
              <a:rPr lang="de-DE" b="1" dirty="0"/>
              <a:t>1. </a:t>
            </a:r>
            <a:r>
              <a:rPr lang="de-DE" b="1" dirty="0" err="1"/>
              <a:t>History</a:t>
            </a:r>
            <a:r>
              <a:rPr lang="de-DE" b="1" dirty="0"/>
              <a:t>: </a:t>
            </a:r>
            <a:r>
              <a:rPr lang="de-DE" dirty="0"/>
              <a:t>Brief </a:t>
            </a:r>
            <a:r>
              <a:rPr lang="de-DE" dirty="0" err="1"/>
              <a:t>summary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China‘s</a:t>
            </a:r>
            <a:r>
              <a:rPr lang="de-DE" dirty="0"/>
              <a:t> </a:t>
            </a:r>
            <a:r>
              <a:rPr lang="de-DE" dirty="0" err="1"/>
              <a:t>History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7145130" y="173382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 flipV="1">
            <a:off x="357187" y="3429000"/>
            <a:ext cx="8607301" cy="773043"/>
          </a:xfrm>
          <a:prstGeom prst="chevron">
            <a:avLst/>
          </a:prstGeom>
          <a:solidFill>
            <a:schemeClr val="tx2"/>
          </a:solidFill>
          <a:ln>
            <a:solidFill>
              <a:schemeClr val="bg1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5462791" y="3493809"/>
            <a:ext cx="128338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FFFF"/>
                </a:solidFill>
              </a:rPr>
              <a:t>221 BC: </a:t>
            </a:r>
            <a:r>
              <a:rPr lang="de-DE" dirty="0" err="1">
                <a:solidFill>
                  <a:srgbClr val="FFFFFF"/>
                </a:solidFill>
              </a:rPr>
              <a:t>Unification</a:t>
            </a:r>
            <a:endParaRPr lang="de-DE" dirty="0">
              <a:solidFill>
                <a:srgbClr val="FFFFFF"/>
              </a:solidFill>
            </a:endParaRPr>
          </a:p>
        </p:txBody>
      </p:sp>
      <p:pic>
        <p:nvPicPr>
          <p:cNvPr id="8" name="Bild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6794" y="1191678"/>
            <a:ext cx="1456587" cy="21297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Bild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506" y="1212725"/>
            <a:ext cx="1368871" cy="2107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feld 9"/>
          <p:cNvSpPr txBox="1"/>
          <p:nvPr/>
        </p:nvSpPr>
        <p:spPr>
          <a:xfrm>
            <a:off x="693892" y="3474579"/>
            <a:ext cx="1702547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FFFF"/>
                </a:solidFill>
              </a:rPr>
              <a:t>1700 – 1046 BC:</a:t>
            </a:r>
          </a:p>
          <a:p>
            <a:r>
              <a:rPr lang="de-DE" dirty="0">
                <a:solidFill>
                  <a:srgbClr val="FFFFFF"/>
                </a:solidFill>
              </a:rPr>
              <a:t>Shang </a:t>
            </a:r>
            <a:r>
              <a:rPr lang="de-DE" dirty="0" err="1">
                <a:solidFill>
                  <a:srgbClr val="FFFFFF"/>
                </a:solidFill>
              </a:rPr>
              <a:t>Dynasty</a:t>
            </a:r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1"/>
          </p:nvPr>
        </p:nvSpPr>
        <p:spPr>
          <a:xfrm>
            <a:off x="2627783" y="6357937"/>
            <a:ext cx="4464495" cy="365125"/>
          </a:xfrm>
        </p:spPr>
        <p:txBody>
          <a:bodyPr/>
          <a:lstStyle/>
          <a:p>
            <a:r>
              <a:rPr lang="de-DE" b="1" dirty="0">
                <a:solidFill>
                  <a:schemeClr val="tx1"/>
                </a:solidFill>
              </a:rPr>
              <a:t>Felix Löw</a:t>
            </a:r>
            <a:r>
              <a:rPr lang="de-DE" dirty="0"/>
              <a:t>, Sabrina Schuster, Elena </a:t>
            </a:r>
            <a:r>
              <a:rPr lang="de-DE" dirty="0" err="1"/>
              <a:t>Matviychuk</a:t>
            </a:r>
            <a:r>
              <a:rPr lang="de-DE" dirty="0"/>
              <a:t>, Patrick </a:t>
            </a:r>
            <a:r>
              <a:rPr lang="de-DE" dirty="0" err="1"/>
              <a:t>Albold</a:t>
            </a:r>
            <a:endParaRPr lang="de-DE" dirty="0"/>
          </a:p>
        </p:txBody>
      </p:sp>
      <p:sp>
        <p:nvSpPr>
          <p:cNvPr id="19" name="Foliennummernplatzhalt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7</a:t>
            </a:fld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755759" y="3493809"/>
            <a:ext cx="239166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FFFF"/>
                </a:solidFill>
              </a:rPr>
              <a:t>476 – 221 BC: </a:t>
            </a:r>
            <a:r>
              <a:rPr lang="de-DE" dirty="0" err="1">
                <a:solidFill>
                  <a:srgbClr val="FFFFFF"/>
                </a:solidFill>
              </a:rPr>
              <a:t>Warring</a:t>
            </a:r>
            <a:r>
              <a:rPr lang="de-DE" dirty="0">
                <a:solidFill>
                  <a:srgbClr val="FFFFFF"/>
                </a:solidFill>
              </a:rPr>
              <a:t> States </a:t>
            </a:r>
            <a:r>
              <a:rPr lang="de-DE">
                <a:solidFill>
                  <a:srgbClr val="FFFFFF"/>
                </a:solidFill>
              </a:rPr>
              <a:t>Period</a:t>
            </a:r>
            <a:endParaRPr lang="de-DE" dirty="0">
              <a:solidFill>
                <a:srgbClr val="FFFFFF"/>
              </a:solidFill>
            </a:endParaRPr>
          </a:p>
        </p:txBody>
      </p:sp>
      <p:pic>
        <p:nvPicPr>
          <p:cNvPr id="5122" name="Picture 2" descr="http://upload.wikimedia.org/wikipedia/commons/thumb/c/cf/De_stridande_staterna_animering.gif/300px-De_stridande_staterna_animering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922" y="4293096"/>
            <a:ext cx="1840643" cy="19633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feld 20"/>
          <p:cNvSpPr txBox="1"/>
          <p:nvPr/>
        </p:nvSpPr>
        <p:spPr>
          <a:xfrm>
            <a:off x="7237462" y="3495515"/>
            <a:ext cx="154631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FFFF"/>
                </a:solidFill>
              </a:rPr>
              <a:t>618 – 907: Tang </a:t>
            </a:r>
            <a:r>
              <a:rPr lang="de-DE" dirty="0" err="1">
                <a:solidFill>
                  <a:srgbClr val="FFFFFF"/>
                </a:solidFill>
              </a:rPr>
              <a:t>Dynasty</a:t>
            </a:r>
            <a:endParaRPr lang="de-DE" dirty="0">
              <a:solidFill>
                <a:srgbClr val="FFFFFF"/>
              </a:solidFill>
            </a:endParaRPr>
          </a:p>
        </p:txBody>
      </p:sp>
      <p:pic>
        <p:nvPicPr>
          <p:cNvPr id="5124" name="Picture 4" descr="http://score.rims.k12.ca.us/activity/silkroad/silkroad1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0941" y="4293096"/>
            <a:ext cx="2283476" cy="1970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877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9560"/>
            <a:ext cx="6552728" cy="1050740"/>
          </a:xfrm>
        </p:spPr>
        <p:txBody>
          <a:bodyPr/>
          <a:lstStyle/>
          <a:p>
            <a:pPr algn="r"/>
            <a:r>
              <a:rPr lang="de-DE" b="1" dirty="0"/>
              <a:t>1. </a:t>
            </a:r>
            <a:r>
              <a:rPr lang="de-DE" b="1" dirty="0" err="1"/>
              <a:t>History</a:t>
            </a:r>
            <a:r>
              <a:rPr lang="de-DE" b="1" dirty="0"/>
              <a:t>: </a:t>
            </a:r>
            <a:r>
              <a:rPr lang="de-DE" dirty="0"/>
              <a:t>Brief </a:t>
            </a:r>
            <a:r>
              <a:rPr lang="de-DE" dirty="0" err="1"/>
              <a:t>summary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China‘s</a:t>
            </a:r>
            <a:r>
              <a:rPr lang="de-DE" dirty="0"/>
              <a:t> </a:t>
            </a:r>
            <a:r>
              <a:rPr lang="de-DE" dirty="0" err="1"/>
              <a:t>History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7145130" y="173382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 flipV="1">
            <a:off x="357187" y="3429000"/>
            <a:ext cx="8607301" cy="773043"/>
          </a:xfrm>
          <a:prstGeom prst="chevron">
            <a:avLst/>
          </a:prstGeom>
          <a:solidFill>
            <a:schemeClr val="tx2"/>
          </a:solidFill>
          <a:ln>
            <a:solidFill>
              <a:schemeClr val="bg1"/>
            </a:solidFill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4629311" y="3502601"/>
            <a:ext cx="270048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1949: </a:t>
            </a:r>
            <a:r>
              <a:rPr lang="de-DE" dirty="0" err="1">
                <a:solidFill>
                  <a:schemeClr val="bg1"/>
                </a:solidFill>
              </a:rPr>
              <a:t>Peoples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Republic</a:t>
            </a:r>
            <a:r>
              <a:rPr lang="de-DE" dirty="0">
                <a:solidFill>
                  <a:schemeClr val="bg1"/>
                </a:solidFill>
              </a:rPr>
              <a:t> China &gt; Mao Zedong</a:t>
            </a:r>
          </a:p>
        </p:txBody>
      </p:sp>
      <p:pic>
        <p:nvPicPr>
          <p:cNvPr id="12" name="Bild 12"/>
          <p:cNvPicPr>
            <a:picLocks noChangeAspect="1"/>
          </p:cNvPicPr>
          <p:nvPr/>
        </p:nvPicPr>
        <p:blipFill rotWithShape="1">
          <a:blip r:embed="rId2"/>
          <a:srcRect l="15220" r="11919"/>
          <a:stretch/>
        </p:blipFill>
        <p:spPr>
          <a:xfrm>
            <a:off x="4448107" y="1212724"/>
            <a:ext cx="2059709" cy="2107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feld 12"/>
          <p:cNvSpPr txBox="1"/>
          <p:nvPr/>
        </p:nvSpPr>
        <p:spPr>
          <a:xfrm>
            <a:off x="2633677" y="3492355"/>
            <a:ext cx="199563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FFFF"/>
                </a:solidFill>
              </a:rPr>
              <a:t>1912: </a:t>
            </a:r>
            <a:r>
              <a:rPr lang="de-DE" dirty="0" err="1">
                <a:solidFill>
                  <a:srgbClr val="FFFFFF"/>
                </a:solidFill>
              </a:rPr>
              <a:t>Republic</a:t>
            </a:r>
            <a:br>
              <a:rPr lang="de-DE" dirty="0">
                <a:solidFill>
                  <a:srgbClr val="FFFFFF"/>
                </a:solidFill>
              </a:rPr>
            </a:br>
            <a:r>
              <a:rPr lang="de-DE" dirty="0" err="1">
                <a:solidFill>
                  <a:srgbClr val="FFFFFF"/>
                </a:solidFill>
              </a:rPr>
              <a:t>of</a:t>
            </a:r>
            <a:r>
              <a:rPr lang="de-DE" dirty="0">
                <a:solidFill>
                  <a:srgbClr val="FFFFFF"/>
                </a:solidFill>
              </a:rPr>
              <a:t>  China</a:t>
            </a:r>
          </a:p>
        </p:txBody>
      </p:sp>
      <p:pic>
        <p:nvPicPr>
          <p:cNvPr id="14" name="Bild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678" y="4329098"/>
            <a:ext cx="1403401" cy="19369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feld 14"/>
          <p:cNvSpPr txBox="1"/>
          <p:nvPr/>
        </p:nvSpPr>
        <p:spPr>
          <a:xfrm>
            <a:off x="947404" y="3492355"/>
            <a:ext cx="1468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FFFF"/>
                </a:solidFill>
              </a:rPr>
              <a:t>1840:</a:t>
            </a:r>
          </a:p>
          <a:p>
            <a:r>
              <a:rPr lang="de-DE" dirty="0">
                <a:solidFill>
                  <a:srgbClr val="FFFFFF"/>
                </a:solidFill>
              </a:rPr>
              <a:t>Opium War</a:t>
            </a:r>
          </a:p>
        </p:txBody>
      </p:sp>
      <p:pic>
        <p:nvPicPr>
          <p:cNvPr id="16" name="Bild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227" y="1212724"/>
            <a:ext cx="1479711" cy="2107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Fußzeilenplatzhalter 17"/>
          <p:cNvSpPr>
            <a:spLocks noGrp="1"/>
          </p:cNvSpPr>
          <p:nvPr>
            <p:ph type="ftr" sz="quarter" idx="11"/>
          </p:nvPr>
        </p:nvSpPr>
        <p:spPr>
          <a:xfrm>
            <a:off x="2627783" y="6357937"/>
            <a:ext cx="4464495" cy="365125"/>
          </a:xfrm>
        </p:spPr>
        <p:txBody>
          <a:bodyPr/>
          <a:lstStyle/>
          <a:p>
            <a:r>
              <a:rPr lang="de-DE" b="1" dirty="0">
                <a:solidFill>
                  <a:schemeClr val="tx1"/>
                </a:solidFill>
              </a:rPr>
              <a:t>Felix Löw</a:t>
            </a:r>
            <a:r>
              <a:rPr lang="de-DE" dirty="0"/>
              <a:t>, Sabrina Schuster, Elena </a:t>
            </a:r>
            <a:r>
              <a:rPr lang="de-DE" dirty="0" err="1"/>
              <a:t>Matviychuk</a:t>
            </a:r>
            <a:r>
              <a:rPr lang="de-DE" dirty="0"/>
              <a:t>, Patrick </a:t>
            </a:r>
            <a:r>
              <a:rPr lang="de-DE" dirty="0" err="1"/>
              <a:t>Albold</a:t>
            </a:r>
            <a:endParaRPr lang="de-DE" dirty="0"/>
          </a:p>
        </p:txBody>
      </p:sp>
      <p:sp>
        <p:nvSpPr>
          <p:cNvPr id="19" name="Foliennummernplatzhalt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8</a:t>
            </a:fld>
            <a:endParaRPr lang="de-DE" dirty="0"/>
          </a:p>
        </p:txBody>
      </p:sp>
      <p:pic>
        <p:nvPicPr>
          <p:cNvPr id="6146" name="Picture 2" descr="http://upload.wikimedia.org/wikipedia/commons/9/94/Ma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559" y="4329098"/>
            <a:ext cx="1516960" cy="19369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factsanddetails.com/media/2/20080219-deng%20Xiaoping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" t="2415" r="3684" b="3086"/>
          <a:stretch/>
        </p:blipFill>
        <p:spPr bwMode="auto">
          <a:xfrm>
            <a:off x="7067097" y="4329096"/>
            <a:ext cx="1509156" cy="19369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feld 19"/>
          <p:cNvSpPr txBox="1"/>
          <p:nvPr/>
        </p:nvSpPr>
        <p:spPr>
          <a:xfrm>
            <a:off x="7067097" y="3502600"/>
            <a:ext cx="158938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FFFF"/>
                </a:solidFill>
              </a:rPr>
              <a:t>1978: </a:t>
            </a:r>
            <a:br>
              <a:rPr lang="de-DE" dirty="0">
                <a:solidFill>
                  <a:srgbClr val="FFFFFF"/>
                </a:solidFill>
              </a:rPr>
            </a:br>
            <a:r>
              <a:rPr lang="de-DE" dirty="0">
                <a:solidFill>
                  <a:srgbClr val="FFFFFF"/>
                </a:solidFill>
              </a:rPr>
              <a:t>Deng </a:t>
            </a:r>
            <a:r>
              <a:rPr lang="de-DE" dirty="0" err="1">
                <a:solidFill>
                  <a:srgbClr val="FFFFFF"/>
                </a:solidFill>
              </a:rPr>
              <a:t>Xiaoping</a:t>
            </a:r>
            <a:endParaRPr lang="de-DE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37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0"/>
            <a:ext cx="6334100" cy="1062261"/>
          </a:xfrm>
        </p:spPr>
        <p:txBody>
          <a:bodyPr/>
          <a:lstStyle/>
          <a:p>
            <a:pPr>
              <a:tabLst/>
            </a:pPr>
            <a:r>
              <a:rPr lang="de-DE" b="1" dirty="0"/>
              <a:t>1. </a:t>
            </a:r>
            <a:r>
              <a:rPr lang="de-DE" b="1" dirty="0" err="1"/>
              <a:t>History</a:t>
            </a:r>
            <a:r>
              <a:rPr lang="de-DE" b="1" dirty="0"/>
              <a:t>: </a:t>
            </a:r>
            <a:r>
              <a:rPr lang="de-DE" dirty="0"/>
              <a:t>China – Mao Zedong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468313" y="1392337"/>
            <a:ext cx="5184576" cy="2043589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DE" sz="8000" b="1" dirty="0"/>
              <a:t>1949 – 1976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/>
              <a:buChar char="•"/>
            </a:pPr>
            <a:r>
              <a:rPr lang="de-DE" sz="8000" dirty="0" err="1"/>
              <a:t>Centrally</a:t>
            </a:r>
            <a:r>
              <a:rPr lang="de-DE" sz="8000" dirty="0"/>
              <a:t> </a:t>
            </a:r>
            <a:r>
              <a:rPr lang="de-DE" sz="8000" dirty="0" err="1"/>
              <a:t>controlled</a:t>
            </a:r>
            <a:r>
              <a:rPr lang="de-DE" sz="8000" dirty="0"/>
              <a:t> </a:t>
            </a:r>
            <a:r>
              <a:rPr lang="de-DE" sz="8000" dirty="0" err="1"/>
              <a:t>economy</a:t>
            </a:r>
            <a:r>
              <a:rPr lang="de-DE" sz="8000" dirty="0"/>
              <a:t> 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  <a:tabLst>
                <a:tab pos="268288" algn="l"/>
                <a:tab pos="628650" algn="l"/>
              </a:tabLst>
            </a:pPr>
            <a:r>
              <a:rPr lang="de-DE" sz="8000" dirty="0">
                <a:latin typeface="Calibri"/>
              </a:rPr>
              <a:t>	</a:t>
            </a:r>
            <a:r>
              <a:rPr lang="de-DE" sz="8000" dirty="0">
                <a:sym typeface="Wingdings"/>
              </a:rPr>
              <a:t> </a:t>
            </a:r>
            <a:r>
              <a:rPr lang="de-DE" sz="8000" dirty="0">
                <a:latin typeface="Calibri"/>
              </a:rPr>
              <a:t> </a:t>
            </a:r>
            <a:r>
              <a:rPr lang="de-DE" sz="8000" dirty="0" err="1"/>
              <a:t>Collectivization</a:t>
            </a:r>
            <a:r>
              <a:rPr lang="de-DE" sz="8000" dirty="0"/>
              <a:t> </a:t>
            </a:r>
            <a:r>
              <a:rPr lang="de-DE" sz="8000" dirty="0" err="1"/>
              <a:t>of</a:t>
            </a:r>
            <a:r>
              <a:rPr lang="de-DE" sz="8000" dirty="0"/>
              <a:t> </a:t>
            </a:r>
            <a:br>
              <a:rPr lang="de-DE" sz="8000" dirty="0"/>
            </a:br>
            <a:r>
              <a:rPr lang="de-DE" sz="8000" dirty="0"/>
              <a:t>		</a:t>
            </a:r>
            <a:r>
              <a:rPr lang="de-DE" sz="8000" dirty="0" err="1"/>
              <a:t>agriculture</a:t>
            </a:r>
            <a:r>
              <a:rPr lang="de-DE" sz="8000" dirty="0"/>
              <a:t> </a:t>
            </a:r>
            <a:r>
              <a:rPr lang="de-DE" sz="8000" dirty="0" err="1"/>
              <a:t>and</a:t>
            </a:r>
            <a:r>
              <a:rPr lang="de-DE" sz="8000" dirty="0"/>
              <a:t> </a:t>
            </a:r>
            <a:r>
              <a:rPr lang="de-DE" sz="8000" dirty="0" err="1"/>
              <a:t>industry</a:t>
            </a:r>
            <a:endParaRPr lang="de-DE" sz="8000" dirty="0"/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/>
              <a:buChar char="•"/>
            </a:pPr>
            <a:r>
              <a:rPr lang="de-DE" sz="8000" dirty="0"/>
              <a:t>The Great </a:t>
            </a:r>
            <a:r>
              <a:rPr lang="de-DE" sz="8000" dirty="0" err="1"/>
              <a:t>Leap</a:t>
            </a:r>
            <a:r>
              <a:rPr lang="de-DE" sz="8000" dirty="0"/>
              <a:t> Forward</a:t>
            </a:r>
            <a:br>
              <a:rPr lang="de-DE" sz="8000" dirty="0"/>
            </a:br>
            <a:r>
              <a:rPr lang="de-DE" sz="8000" dirty="0"/>
              <a:t>Goal: </a:t>
            </a:r>
            <a:r>
              <a:rPr lang="de-DE" sz="8000" dirty="0" err="1"/>
              <a:t>Economic</a:t>
            </a:r>
            <a:r>
              <a:rPr lang="de-DE" sz="8000" dirty="0"/>
              <a:t> Growth</a:t>
            </a: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buFont typeface="Arial"/>
              <a:buChar char="•"/>
            </a:pPr>
            <a:r>
              <a:rPr lang="de-DE" sz="8000" dirty="0"/>
              <a:t>Cultural Revolution</a:t>
            </a:r>
            <a:br>
              <a:rPr lang="de-DE" sz="8000" dirty="0"/>
            </a:br>
            <a:endParaRPr lang="de-DE" sz="8000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725B-9DE6-4D83-BE0F-6E179BC3AA6E}" type="slidenum">
              <a:rPr lang="de-DE" smtClean="0"/>
              <a:t>9</a:t>
            </a:fld>
            <a:endParaRPr lang="de-DE"/>
          </a:p>
        </p:txBody>
      </p:sp>
      <p:pic>
        <p:nvPicPr>
          <p:cNvPr id="7" name="Bild 8"/>
          <p:cNvPicPr>
            <a:picLocks noChangeAspect="1"/>
          </p:cNvPicPr>
          <p:nvPr/>
        </p:nvPicPr>
        <p:blipFill rotWithShape="1">
          <a:blip r:embed="rId2"/>
          <a:srcRect l="12071" t="2141" r="12981" b="2066"/>
          <a:stretch/>
        </p:blipFill>
        <p:spPr>
          <a:xfrm>
            <a:off x="4624464" y="1156783"/>
            <a:ext cx="4010487" cy="5125944"/>
          </a:xfrm>
          <a:prstGeom prst="rect">
            <a:avLst/>
          </a:prstGeom>
        </p:spPr>
      </p:pic>
      <p:sp>
        <p:nvSpPr>
          <p:cNvPr id="8" name="Fußzeilenplatzhalter 17"/>
          <p:cNvSpPr>
            <a:spLocks noGrp="1"/>
          </p:cNvSpPr>
          <p:nvPr>
            <p:ph type="ftr" sz="quarter" idx="11"/>
          </p:nvPr>
        </p:nvSpPr>
        <p:spPr>
          <a:xfrm>
            <a:off x="2627784" y="6352444"/>
            <a:ext cx="4464495" cy="365125"/>
          </a:xfrm>
        </p:spPr>
        <p:txBody>
          <a:bodyPr/>
          <a:lstStyle/>
          <a:p>
            <a:r>
              <a:rPr lang="de-DE" b="1" dirty="0">
                <a:solidFill>
                  <a:schemeClr val="tx1"/>
                </a:solidFill>
              </a:rPr>
              <a:t>Felix Löw</a:t>
            </a:r>
            <a:r>
              <a:rPr lang="de-DE" dirty="0"/>
              <a:t>, Sabrina Schuster, Elena </a:t>
            </a:r>
            <a:r>
              <a:rPr lang="de-DE" dirty="0" err="1"/>
              <a:t>Matviychuk</a:t>
            </a:r>
            <a:r>
              <a:rPr lang="de-DE" dirty="0"/>
              <a:t>, Patrick </a:t>
            </a:r>
            <a:r>
              <a:rPr lang="de-DE" dirty="0" err="1"/>
              <a:t>Albold</a:t>
            </a:r>
            <a:endParaRPr lang="de-DE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4618569" y="1163792"/>
            <a:ext cx="4016382" cy="5128170"/>
            <a:chOff x="4624464" y="1154557"/>
            <a:chExt cx="4016382" cy="5128170"/>
          </a:xfrm>
        </p:grpSpPr>
        <p:pic>
          <p:nvPicPr>
            <p:cNvPr id="3074" name="Picture 2" descr="http://static.businessinsider.com/image/50806a3deab8ea3371000014-1200/land-was-given-to-village-collectives-farmers-were-grouped-together-in-communes-and-earned-points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649" b="38871"/>
            <a:stretch/>
          </p:blipFill>
          <p:spPr bwMode="auto">
            <a:xfrm>
              <a:off x="4624464" y="3879284"/>
              <a:ext cx="4010487" cy="24034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Picture 4" descr="http://images.china.cn/attachement/jpg/site1007/20110630/001372a9ae270f76ae3b20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017"/>
            <a:stretch/>
          </p:blipFill>
          <p:spPr bwMode="auto">
            <a:xfrm>
              <a:off x="4624464" y="1154557"/>
              <a:ext cx="4016382" cy="27177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Gruppieren 10"/>
          <p:cNvGrpSpPr/>
          <p:nvPr/>
        </p:nvGrpSpPr>
        <p:grpSpPr>
          <a:xfrm>
            <a:off x="4624464" y="1166210"/>
            <a:ext cx="4018734" cy="5118935"/>
            <a:chOff x="4625762" y="1156783"/>
            <a:chExt cx="4018734" cy="5118935"/>
          </a:xfrm>
        </p:grpSpPr>
        <p:pic>
          <p:nvPicPr>
            <p:cNvPr id="1026" name="Picture 2" descr="http://socialhistory.org/sites/default/files/images/collections/a45-802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107"/>
            <a:stretch/>
          </p:blipFill>
          <p:spPr bwMode="auto">
            <a:xfrm>
              <a:off x="4625762" y="1156783"/>
              <a:ext cx="4018734" cy="26508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://3.bp.blogspot.com/-VTW9LrNCKvM/Ua-PVTXw26I/AAAAAAAABnk/_KtdwjX0xV4/s1600/StarvationChina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67"/>
            <a:stretch/>
          </p:blipFill>
          <p:spPr bwMode="auto">
            <a:xfrm>
              <a:off x="4625762" y="3401209"/>
              <a:ext cx="4017436" cy="28745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uppieren 9"/>
          <p:cNvGrpSpPr/>
          <p:nvPr/>
        </p:nvGrpSpPr>
        <p:grpSpPr>
          <a:xfrm>
            <a:off x="4021566" y="1154556"/>
            <a:ext cx="4662552" cy="5137408"/>
            <a:chOff x="3140904" y="1163792"/>
            <a:chExt cx="4662552" cy="5137408"/>
          </a:xfrm>
        </p:grpSpPr>
        <p:pic>
          <p:nvPicPr>
            <p:cNvPr id="1030" name="Picture 6" descr="http://www.iisg.nl/landsberger/images/c05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08" r="12590" b="13723"/>
            <a:stretch/>
          </p:blipFill>
          <p:spPr bwMode="auto">
            <a:xfrm>
              <a:off x="3146265" y="1163792"/>
              <a:ext cx="4627418" cy="22444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http://news.bbcimg.co.uk/media/images/63290000/jpg/_63290681_glizhensheng.jpg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05" r="4538"/>
            <a:stretch/>
          </p:blipFill>
          <p:spPr bwMode="auto">
            <a:xfrm>
              <a:off x="3140904" y="3408218"/>
              <a:ext cx="4662552" cy="2892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017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hin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1908</Words>
  <Application>Microsoft Office PowerPoint</Application>
  <PresentationFormat>Bildschirmpräsentation (4:3)</PresentationFormat>
  <Paragraphs>271</Paragraphs>
  <Slides>28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28</vt:i4>
      </vt:variant>
    </vt:vector>
  </HeadingPairs>
  <TitlesOfParts>
    <vt:vector size="33" baseType="lpstr">
      <vt:lpstr>Arial</vt:lpstr>
      <vt:lpstr>Calibri</vt:lpstr>
      <vt:lpstr>Times New Roman</vt:lpstr>
      <vt:lpstr>Wingdings</vt:lpstr>
      <vt:lpstr>China</vt:lpstr>
      <vt:lpstr>PowerPoint-Präsentation</vt:lpstr>
      <vt:lpstr>Qin Empire 210 BCE</vt:lpstr>
      <vt:lpstr>210 BCE till 1912</vt:lpstr>
      <vt:lpstr>PowerPoint-Präsentation</vt:lpstr>
      <vt:lpstr>PowerPoint-Präsentation</vt:lpstr>
      <vt:lpstr>End of the 2. WW led to the  beginning of the civil war in China 1947</vt:lpstr>
      <vt:lpstr>1. History: Brief summary of China‘s History</vt:lpstr>
      <vt:lpstr>1. History: Brief summary of China‘s History</vt:lpstr>
      <vt:lpstr>1. History: China – Mao Zedong</vt:lpstr>
      <vt:lpstr>Cultural Revolution 1966</vt:lpstr>
      <vt:lpstr>Deng Xiao-Ping 1976</vt:lpstr>
      <vt:lpstr>1. History: Economic reformation </vt:lpstr>
      <vt:lpstr>2. Present: Environment</vt:lpstr>
      <vt:lpstr>2. Present: Environment</vt:lpstr>
      <vt:lpstr>2. Present: Environment</vt:lpstr>
      <vt:lpstr>2. Present: Environment</vt:lpstr>
      <vt:lpstr>3. Problems: Hukou system </vt:lpstr>
      <vt:lpstr>3. Problems: Reasons for reform</vt:lpstr>
      <vt:lpstr>3. Problems:  Current situation of this problem</vt:lpstr>
      <vt:lpstr>3. Problems: The problems of reform</vt:lpstr>
      <vt:lpstr>4. Future: China‘s growth</vt:lpstr>
      <vt:lpstr>4. Future: What is happening</vt:lpstr>
      <vt:lpstr>4. Future</vt:lpstr>
      <vt:lpstr>4. Future:  What can China do to raise consumption?</vt:lpstr>
      <vt:lpstr>4. Future: Winners and Losers</vt:lpstr>
      <vt:lpstr>China‘s Economy</vt:lpstr>
      <vt:lpstr>Sources</vt:lpstr>
      <vt:lpstr>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China</dc:title>
  <dc:creator>Anwender</dc:creator>
  <cp:lastModifiedBy>Ivan Botskor</cp:lastModifiedBy>
  <cp:revision>61</cp:revision>
  <dcterms:created xsi:type="dcterms:W3CDTF">2014-04-16T19:44:07Z</dcterms:created>
  <dcterms:modified xsi:type="dcterms:W3CDTF">2017-11-15T18:46:00Z</dcterms:modified>
</cp:coreProperties>
</file>