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61" r:id="rId4"/>
    <p:sldId id="263" r:id="rId5"/>
    <p:sldId id="265" r:id="rId6"/>
    <p:sldId id="267" r:id="rId7"/>
  </p:sldIdLst>
  <p:sldSz cx="9144000" cy="6858000" type="screen4x3"/>
  <p:notesSz cx="6858000" cy="9144000"/>
  <p:custDataLst>
    <p:tags r:id="rId8"/>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6" d="100"/>
          <a:sy n="96" d="100"/>
        </p:scale>
        <p:origin x="-37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1BA50D42-C9CD-4801-B293-61D1F53EC57E}" type="datetimeFigureOut">
              <a:rPr lang="de-DE" smtClean="0"/>
              <a:pPr/>
              <a:t>07.05.2012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1BA50D42-C9CD-4801-B293-61D1F53EC57E}" type="datetimeFigureOut">
              <a:rPr lang="de-DE" smtClean="0"/>
              <a:pPr/>
              <a:t>07.05.2012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 durch Klicken hinzufügen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1BA50D42-C9CD-4801-B293-61D1F53EC57E}" type="datetimeFigureOut">
              <a:rPr lang="de-DE" smtClean="0"/>
              <a:pPr/>
              <a:t>07.05.2012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1BA50D42-C9CD-4801-B293-61D1F53EC57E}" type="datetimeFigureOut">
              <a:rPr lang="de-DE" smtClean="0"/>
              <a:pPr/>
              <a:t>07.05.2012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1BA50D42-C9CD-4801-B293-61D1F53EC57E}" type="datetimeFigureOut">
              <a:rPr lang="de-DE" smtClean="0"/>
              <a:pPr/>
              <a:t>07.05.2012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1BA50D42-C9CD-4801-B293-61D1F53EC57E}" type="datetimeFigureOut">
              <a:rPr lang="de-DE" smtClean="0"/>
              <a:pPr/>
              <a:t>07.05.2012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C6AE60A-B69C-4790-82F7-3882EDF23186}"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1BA50D42-C9CD-4801-B293-61D1F53EC57E}" type="datetimeFigureOut">
              <a:rPr lang="de-DE" smtClean="0"/>
              <a:pPr/>
              <a:t>07.05.2012</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6C6AE60A-B69C-4790-82F7-3882EDF23186}"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1BA50D42-C9CD-4801-B293-61D1F53EC57E}" type="datetimeFigureOut">
              <a:rPr lang="de-DE" smtClean="0"/>
              <a:pPr/>
              <a:t>07.05.2012</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6C6AE60A-B69C-4790-82F7-3882EDF23186}"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1BA50D42-C9CD-4801-B293-61D1F53EC57E}" type="datetimeFigureOut">
              <a:rPr lang="de-DE" smtClean="0"/>
              <a:pPr/>
              <a:t>07.05.2012</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6C6AE60A-B69C-4790-82F7-3882EDF23186}"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1BA50D42-C9CD-4801-B293-61D1F53EC57E}" type="datetimeFigureOut">
              <a:rPr lang="de-DE" smtClean="0"/>
              <a:pPr/>
              <a:t>07.05.2012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C6AE60A-B69C-4790-82F7-3882EDF23186}"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1BA50D42-C9CD-4801-B293-61D1F53EC57E}" type="datetimeFigureOut">
              <a:rPr lang="de-DE" smtClean="0"/>
              <a:pPr/>
              <a:t>07.05.2012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C6AE60A-B69C-4790-82F7-3882EDF23186}"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A50D42-C9CD-4801-B293-61D1F53EC57E}" type="datetimeFigureOut">
              <a:rPr lang="de-DE" smtClean="0"/>
              <a:pPr/>
              <a:t>07.05.2012</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6AE60A-B69C-4790-82F7-3882EDF23186}"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Corruption</a:t>
            </a:r>
            <a:endParaRPr lang="de-DE" dirty="0"/>
          </a:p>
        </p:txBody>
      </p:sp>
      <p:sp>
        <p:nvSpPr>
          <p:cNvPr id="3" name="Inhaltsplatzhalter 2"/>
          <p:cNvSpPr>
            <a:spLocks noGrp="1"/>
          </p:cNvSpPr>
          <p:nvPr>
            <p:ph idx="1"/>
          </p:nvPr>
        </p:nvSpPr>
        <p:spPr/>
        <p:txBody>
          <a:bodyPr>
            <a:normAutofit fontScale="85000" lnSpcReduction="20000"/>
          </a:bodyPr>
          <a:lstStyle/>
          <a:p>
            <a:r>
              <a:rPr lang="en-US" b="1" dirty="0" smtClean="0"/>
              <a:t>Bid rigging</a:t>
            </a:r>
            <a:r>
              <a:rPr lang="en-US" dirty="0" smtClean="0"/>
              <a:t> is a form of fraud in which a commercial contract is promised to one party even though for the sake of appearance several other parties also present a bid. This form of collusion is illegal in most countries. It is a form of price fixing and market allocation, often practiced where contracts are determined by a call for bids, for example in the case of government construction contracts.</a:t>
            </a:r>
          </a:p>
          <a:p>
            <a:r>
              <a:rPr lang="en-US" dirty="0" smtClean="0"/>
              <a:t>Bid rigging almost always results in economic harm to the agency which is seeking the bids, and to the public, who ultimately bear the costs as taxpayers or consumers.</a:t>
            </a:r>
          </a:p>
          <a:p>
            <a:endParaRPr lang="de-DE" dirty="0"/>
          </a:p>
        </p:txBody>
      </p:sp>
      <p:pic>
        <p:nvPicPr>
          <p:cNvPr id="1026" name="Picture 2" descr="H:\Dokumente und Einstellungen\Japaninfo\Favoriten\Eigene Dateien\Eigene Bilder\imgname--west_colludes_with_corruption---50226711--newbribe.jpg"/>
          <p:cNvPicPr>
            <a:picLocks noChangeAspect="1" noChangeArrowheads="1"/>
          </p:cNvPicPr>
          <p:nvPr/>
        </p:nvPicPr>
        <p:blipFill>
          <a:blip r:embed="rId2"/>
          <a:srcRect/>
          <a:stretch>
            <a:fillRect/>
          </a:stretch>
        </p:blipFill>
        <p:spPr bwMode="auto">
          <a:xfrm>
            <a:off x="714348" y="0"/>
            <a:ext cx="2336784" cy="158382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28596" y="1357298"/>
            <a:ext cx="8258204" cy="4768865"/>
          </a:xfrm>
        </p:spPr>
        <p:txBody>
          <a:bodyPr>
            <a:normAutofit fontScale="85000" lnSpcReduction="10000"/>
          </a:bodyPr>
          <a:lstStyle/>
          <a:p>
            <a:r>
              <a:rPr lang="en-US" b="1" dirty="0" smtClean="0"/>
              <a:t>Bribery</a:t>
            </a:r>
            <a:r>
              <a:rPr lang="en-US" dirty="0" smtClean="0"/>
              <a:t>, a form of corruption, is an act implying money or gift giving that alters the behavior of the recipient. Bribery constitutes a crime and is defined as the offering, giving, receiving, or soliciting of any item of value to influence the actions of an official or other person in charge of a public or legal duty.</a:t>
            </a:r>
          </a:p>
          <a:p>
            <a:r>
              <a:rPr lang="en-US" dirty="0" smtClean="0"/>
              <a:t>The bribe is the gift bestowed to influence the recipient's conduct. It may be any money, good, right in action, property, preferment, privilege, emolument, object of value, advantage, or merely a promise or undertaking to induce or influence the action, vote, or influence of a person in an official or public capacity.</a:t>
            </a:r>
            <a:r>
              <a:rPr lang="en-US" baseline="30000" dirty="0" smtClean="0"/>
              <a:t>[</a:t>
            </a:r>
            <a:endParaRPr lang="de-DE" dirty="0"/>
          </a:p>
        </p:txBody>
      </p:sp>
      <p:sp>
        <p:nvSpPr>
          <p:cNvPr id="4" name="Textfeld 3"/>
          <p:cNvSpPr txBox="1"/>
          <p:nvPr/>
        </p:nvSpPr>
        <p:spPr>
          <a:xfrm>
            <a:off x="357158" y="214290"/>
            <a:ext cx="8286808" cy="677108"/>
          </a:xfrm>
          <a:prstGeom prst="rect">
            <a:avLst/>
          </a:prstGeom>
          <a:noFill/>
        </p:spPr>
        <p:txBody>
          <a:bodyPr wrap="square" rtlCol="0">
            <a:spAutoFit/>
          </a:bodyPr>
          <a:lstStyle/>
          <a:p>
            <a:r>
              <a:rPr lang="de-DE" sz="2000" dirty="0" err="1" smtClean="0"/>
              <a:t>Bribery</a:t>
            </a:r>
            <a:r>
              <a:rPr lang="de-DE" sz="2000" dirty="0" smtClean="0"/>
              <a:t>, </a:t>
            </a:r>
            <a:r>
              <a:rPr lang="de-DE" sz="2000" dirty="0" err="1" smtClean="0"/>
              <a:t>Kickback</a:t>
            </a:r>
            <a:r>
              <a:rPr lang="de-DE" sz="2000" dirty="0" smtClean="0"/>
              <a:t>, </a:t>
            </a:r>
            <a:r>
              <a:rPr lang="de-DE" sz="2000" dirty="0" err="1" smtClean="0"/>
              <a:t>mordida</a:t>
            </a:r>
            <a:r>
              <a:rPr lang="de-DE" sz="2000" dirty="0" smtClean="0"/>
              <a:t>, </a:t>
            </a:r>
            <a:r>
              <a:rPr lang="de-DE" sz="2000" dirty="0" err="1" smtClean="0"/>
              <a:t>baksheesh</a:t>
            </a:r>
            <a:r>
              <a:rPr lang="de-DE" sz="2000" dirty="0" smtClean="0"/>
              <a:t>, </a:t>
            </a:r>
            <a:r>
              <a:rPr lang="de-DE" sz="2000" dirty="0" err="1" smtClean="0"/>
              <a:t>dessous</a:t>
            </a:r>
            <a:r>
              <a:rPr lang="de-DE" sz="2000" dirty="0" smtClean="0"/>
              <a:t>-de-</a:t>
            </a:r>
            <a:r>
              <a:rPr lang="de-DE" sz="2000" dirty="0" err="1" smtClean="0"/>
              <a:t>table</a:t>
            </a:r>
            <a:r>
              <a:rPr lang="de-DE" sz="2000" dirty="0" smtClean="0"/>
              <a:t>, Schmiergeld, </a:t>
            </a:r>
            <a:r>
              <a:rPr lang="de-DE" sz="2000" dirty="0" err="1" smtClean="0"/>
              <a:t>etc</a:t>
            </a:r>
            <a:endParaRPr lang="de-DE" sz="2000" dirty="0" smtClean="0"/>
          </a:p>
          <a:p>
            <a:r>
              <a:rPr lang="de-DE" dirty="0" smtClean="0"/>
              <a:t>Most OECD countries </a:t>
            </a:r>
            <a:r>
              <a:rPr lang="de-DE" dirty="0" err="1" smtClean="0"/>
              <a:t>forbid</a:t>
            </a:r>
            <a:r>
              <a:rPr lang="de-DE" dirty="0" smtClean="0"/>
              <a:t> </a:t>
            </a:r>
            <a:r>
              <a:rPr lang="de-DE" dirty="0" err="1" smtClean="0"/>
              <a:t>it</a:t>
            </a:r>
            <a:r>
              <a:rPr lang="de-DE" dirty="0" smtClean="0"/>
              <a:t>  </a:t>
            </a:r>
            <a:endParaRPr lang="de-DE"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3600" dirty="0" smtClean="0"/>
              <a:t>World </a:t>
            </a:r>
            <a:r>
              <a:rPr lang="de-DE" sz="3600" dirty="0" err="1" smtClean="0"/>
              <a:t>Corruption</a:t>
            </a:r>
            <a:r>
              <a:rPr lang="de-DE" sz="3600" dirty="0" smtClean="0"/>
              <a:t> </a:t>
            </a:r>
            <a:r>
              <a:rPr lang="de-DE" sz="3600" dirty="0" err="1" smtClean="0"/>
              <a:t>Perception</a:t>
            </a:r>
            <a:r>
              <a:rPr lang="de-DE" sz="3600" dirty="0" smtClean="0"/>
              <a:t> Index (2010)</a:t>
            </a:r>
            <a:endParaRPr lang="de-DE" sz="3600" dirty="0"/>
          </a:p>
        </p:txBody>
      </p:sp>
      <p:pic>
        <p:nvPicPr>
          <p:cNvPr id="2050" name="Picture 2" descr="H:\Dokumente und Einstellungen\Japaninfo\Favoriten\Eigene Dateien\Eigene Bilder\800px-World_Map_Index_of_perception_of_corruption_2010.svg.png"/>
          <p:cNvPicPr>
            <a:picLocks noChangeAspect="1" noChangeArrowheads="1"/>
          </p:cNvPicPr>
          <p:nvPr/>
        </p:nvPicPr>
        <p:blipFill>
          <a:blip r:embed="rId2"/>
          <a:srcRect/>
          <a:stretch>
            <a:fillRect/>
          </a:stretch>
        </p:blipFill>
        <p:spPr bwMode="auto">
          <a:xfrm>
            <a:off x="428596" y="1643050"/>
            <a:ext cx="8286808" cy="493872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868346"/>
          </a:xfrm>
        </p:spPr>
        <p:txBody>
          <a:bodyPr/>
          <a:lstStyle/>
          <a:p>
            <a:r>
              <a:rPr lang="de-DE" dirty="0" err="1" smtClean="0"/>
              <a:t>Cartel</a:t>
            </a:r>
            <a:endParaRPr lang="de-DE" dirty="0"/>
          </a:p>
        </p:txBody>
      </p:sp>
      <p:sp>
        <p:nvSpPr>
          <p:cNvPr id="3" name="Inhaltsplatzhalter 2"/>
          <p:cNvSpPr>
            <a:spLocks noGrp="1"/>
          </p:cNvSpPr>
          <p:nvPr>
            <p:ph idx="1"/>
          </p:nvPr>
        </p:nvSpPr>
        <p:spPr>
          <a:xfrm>
            <a:off x="457200" y="1142984"/>
            <a:ext cx="8229600" cy="4983179"/>
          </a:xfrm>
        </p:spPr>
        <p:txBody>
          <a:bodyPr>
            <a:normAutofit fontScale="62500" lnSpcReduction="20000"/>
          </a:bodyPr>
          <a:lstStyle/>
          <a:p>
            <a:r>
              <a:rPr lang="en-US" dirty="0" smtClean="0"/>
              <a:t>A </a:t>
            </a:r>
            <a:r>
              <a:rPr lang="en-US" b="1" dirty="0" smtClean="0"/>
              <a:t>cartel</a:t>
            </a:r>
            <a:r>
              <a:rPr lang="en-US" dirty="0" smtClean="0"/>
              <a:t> is a formal (explicit) agreement among </a:t>
            </a:r>
            <a:r>
              <a:rPr lang="en-US" i="1" dirty="0" smtClean="0"/>
              <a:t>competing</a:t>
            </a:r>
            <a:r>
              <a:rPr lang="en-US" dirty="0" smtClean="0"/>
              <a:t> firms. It is a formal organization of producers and manufacturers that agree to fix prices, marketing, and production. Cartels usually occur in an oligopolistic industry, where there is a small number of sellers and usually involve homogeneous products. Cartel members may agree on such matters as price fixing, total industry output, market shares, allocation of customers, allocation of territories, bid rigging, establishment of common sales agencies, and the division of profits or combination of these. The aim of such collusion (also called the </a:t>
            </a:r>
            <a:r>
              <a:rPr lang="en-US" b="1" dirty="0" smtClean="0"/>
              <a:t>cartel agreement</a:t>
            </a:r>
            <a:r>
              <a:rPr lang="en-US" dirty="0" smtClean="0"/>
              <a:t>) is to increase individual members' profits by reducing competition.</a:t>
            </a:r>
          </a:p>
          <a:p>
            <a:r>
              <a:rPr lang="en-US" dirty="0" smtClean="0"/>
              <a:t>One can distinguish </a:t>
            </a:r>
            <a:r>
              <a:rPr lang="en-US" b="1" dirty="0" smtClean="0"/>
              <a:t>private cartels</a:t>
            </a:r>
            <a:r>
              <a:rPr lang="en-US" dirty="0" smtClean="0"/>
              <a:t> from </a:t>
            </a:r>
            <a:r>
              <a:rPr lang="en-US" b="1" dirty="0" smtClean="0"/>
              <a:t>public cartels</a:t>
            </a:r>
            <a:r>
              <a:rPr lang="en-US" dirty="0" smtClean="0"/>
              <a:t>. In the public cartel a government is involved to enforce the cartel agreement, and the government's sovereignty shields such cartels from legal actions. Inversely, private cartels are subject to legal liability under the antitrust laws now found in nearly every nation of the world.</a:t>
            </a:r>
          </a:p>
          <a:p>
            <a:r>
              <a:rPr lang="en-US" dirty="0" smtClean="0"/>
              <a:t>Competition laws often forbid private cartels. Identifying and breaking up cartels is an important part of the competition policy in most countries, although proving the existence of a cartel is rarely easy, as firms are usually not so careless as to put collusion agreements on paper</a:t>
            </a:r>
          </a:p>
          <a:p>
            <a:endParaRPr lang="de-DE"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„Appoint a </a:t>
            </a:r>
            <a:r>
              <a:rPr lang="de-DE" dirty="0" err="1" smtClean="0"/>
              <a:t>friend</a:t>
            </a:r>
            <a:r>
              <a:rPr lang="de-DE" dirty="0" smtClean="0"/>
              <a:t>“</a:t>
            </a:r>
            <a:endParaRPr lang="de-DE" dirty="0"/>
          </a:p>
        </p:txBody>
      </p:sp>
      <p:sp>
        <p:nvSpPr>
          <p:cNvPr id="3" name="Inhaltsplatzhalter 2"/>
          <p:cNvSpPr>
            <a:spLocks noGrp="1"/>
          </p:cNvSpPr>
          <p:nvPr>
            <p:ph idx="1"/>
          </p:nvPr>
        </p:nvSpPr>
        <p:spPr/>
        <p:txBody>
          <a:bodyPr>
            <a:normAutofit fontScale="85000" lnSpcReduction="10000"/>
          </a:bodyPr>
          <a:lstStyle/>
          <a:p>
            <a:r>
              <a:rPr lang="en-US" b="1" dirty="0" smtClean="0"/>
              <a:t>Cronyism</a:t>
            </a:r>
            <a:r>
              <a:rPr lang="en-US" dirty="0" smtClean="0"/>
              <a:t> is partiality to long-standing friends, especially by appointing them to positions of authority, regardless of their qualifications. Hence, cronyism is contrary in practice and principle to meritocracy.</a:t>
            </a:r>
          </a:p>
          <a:p>
            <a:r>
              <a:rPr lang="en-US" dirty="0" smtClean="0"/>
              <a:t>Cronyism exists when the appointer and the beneficiary are in social contact; often, the appointer is inadequate to hold his or her own job or position of authority, and for this reason the appointer appoints individuals who will not try to weaken him or her, or express views contrary to those of the appointer. Politically, "cronyism" is derogatorily used.</a:t>
            </a:r>
          </a:p>
          <a:p>
            <a:endParaRPr lang="de-DE"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Appoint a relative</a:t>
            </a:r>
            <a:endParaRPr lang="de-DE" dirty="0"/>
          </a:p>
        </p:txBody>
      </p:sp>
      <p:sp>
        <p:nvSpPr>
          <p:cNvPr id="3" name="Inhaltsplatzhalter 2"/>
          <p:cNvSpPr>
            <a:spLocks noGrp="1"/>
          </p:cNvSpPr>
          <p:nvPr>
            <p:ph idx="1"/>
          </p:nvPr>
        </p:nvSpPr>
        <p:spPr/>
        <p:txBody>
          <a:bodyPr/>
          <a:lstStyle/>
          <a:p>
            <a:pPr>
              <a:buNone/>
            </a:pPr>
            <a:r>
              <a:rPr lang="en-US" b="1" dirty="0" smtClean="0"/>
              <a:t>Nepotism</a:t>
            </a:r>
            <a:r>
              <a:rPr lang="en-US" dirty="0" smtClean="0"/>
              <a:t> is favoritism granted to relatives</a:t>
            </a:r>
          </a:p>
          <a:p>
            <a:pPr>
              <a:buNone/>
            </a:pPr>
            <a:r>
              <a:rPr lang="en-US" dirty="0" smtClean="0"/>
              <a:t>regardless of merit. The word </a:t>
            </a:r>
            <a:r>
              <a:rPr lang="en-US" i="1" dirty="0" smtClean="0"/>
              <a:t>nepotism</a:t>
            </a:r>
            <a:r>
              <a:rPr lang="en-US" dirty="0" smtClean="0"/>
              <a:t> is from</a:t>
            </a:r>
          </a:p>
          <a:p>
            <a:pPr>
              <a:buNone/>
            </a:pPr>
            <a:r>
              <a:rPr lang="en-US" dirty="0" smtClean="0"/>
              <a:t> the Latin word </a:t>
            </a:r>
            <a:r>
              <a:rPr lang="en-US" i="1" dirty="0" err="1" smtClean="0"/>
              <a:t>nepos</a:t>
            </a:r>
            <a:r>
              <a:rPr lang="en-US" dirty="0" smtClean="0"/>
              <a:t>, </a:t>
            </a:r>
            <a:r>
              <a:rPr lang="en-US" i="1" dirty="0" err="1" smtClean="0"/>
              <a:t>nepotis</a:t>
            </a:r>
            <a:r>
              <a:rPr lang="en-US" dirty="0" smtClean="0"/>
              <a:t> (</a:t>
            </a:r>
            <a:r>
              <a:rPr lang="en-US" i="1" dirty="0" smtClean="0"/>
              <a:t>m.</a:t>
            </a:r>
            <a:r>
              <a:rPr lang="en-US" dirty="0" smtClean="0"/>
              <a:t> "nephew"),</a:t>
            </a:r>
          </a:p>
          <a:p>
            <a:pPr>
              <a:buNone/>
            </a:pPr>
            <a:r>
              <a:rPr lang="en-US" dirty="0" smtClean="0"/>
              <a:t> from which modern Romanian </a:t>
            </a:r>
            <a:r>
              <a:rPr lang="en-US" i="1" dirty="0" err="1" smtClean="0"/>
              <a:t>nepot</a:t>
            </a:r>
            <a:r>
              <a:rPr lang="en-US" dirty="0" smtClean="0"/>
              <a:t> and Italian</a:t>
            </a:r>
          </a:p>
          <a:p>
            <a:pPr>
              <a:buNone/>
            </a:pPr>
            <a:r>
              <a:rPr lang="en-US" dirty="0" smtClean="0"/>
              <a:t> </a:t>
            </a:r>
            <a:r>
              <a:rPr lang="en-US" i="1" dirty="0" err="1" smtClean="0"/>
              <a:t>nipote</a:t>
            </a:r>
            <a:r>
              <a:rPr lang="en-US" dirty="0" smtClean="0"/>
              <a:t>, "nephew" or "grandchild" are also</a:t>
            </a:r>
          </a:p>
          <a:p>
            <a:pPr>
              <a:buNone/>
            </a:pPr>
            <a:r>
              <a:rPr lang="en-US" dirty="0" smtClean="0"/>
              <a:t> descended.</a:t>
            </a:r>
            <a:endParaRPr lang="de-DE"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Folie 1 - &amp;quot;Corruption&amp;quot;&quot;/&gt;&lt;property id=&quot;20307&quot; value=&quot;257&quot;/&gt;&lt;/object&gt;&lt;object type=&quot;3&quot; unique_id=&quot;10053&quot;&gt;&lt;property id=&quot;20148&quot; value=&quot;5&quot;/&gt;&lt;property id=&quot;20300&quot; value=&quot;Folie 2&quot;/&gt;&lt;property id=&quot;20307&quot; value=&quot;259&quot;/&gt;&lt;/object&gt;&lt;object type=&quot;3&quot; unique_id=&quot;10054&quot;&gt;&lt;property id=&quot;20148&quot; value=&quot;5&quot;/&gt;&lt;property id=&quot;20300&quot; value=&quot;Folie 3 - &amp;quot;World Corruption Perception Index (2010)&amp;quot;&quot;/&gt;&lt;property id=&quot;20307&quot; value=&quot;261&quot;/&gt;&lt;/object&gt;&lt;object type=&quot;3&quot; unique_id=&quot;10055&quot;&gt;&lt;property id=&quot;20148&quot; value=&quot;5&quot;/&gt;&lt;property id=&quot;20300&quot; value=&quot;Folie 4 - &amp;quot;Cartel&amp;quot;&quot;/&gt;&lt;property id=&quot;20307&quot; value=&quot;263&quot;/&gt;&lt;/object&gt;&lt;object type=&quot;3&quot; unique_id=&quot;10056&quot;&gt;&lt;property id=&quot;20148&quot; value=&quot;5&quot;/&gt;&lt;property id=&quot;20300&quot; value=&quot;Folie 5 - &amp;quot;„Appoint a friend“&amp;quot;&quot;/&gt;&lt;property id=&quot;20307&quot; value=&quot;265&quot;/&gt;&lt;/object&gt;&lt;object type=&quot;3&quot; unique_id=&quot;10057&quot;&gt;&lt;property id=&quot;20148&quot; value=&quot;5&quot;/&gt;&lt;property id=&quot;20300&quot; value=&quot;Folie 6 - &amp;quot;Appoint a relative&amp;quot;&quot;/&gt;&lt;property id=&quot;20307&quot; value=&quot;267&quot;/&gt;&lt;/object&gt;&lt;/object&gt;&lt;/object&gt;&lt;/database&gt;"/>
  <p:tag name="SECTOMILLISECCONVERTED" val="1"/>
</p:tagLst>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652</Words>
  <Application>Microsoft Office PowerPoint</Application>
  <PresentationFormat>Bildschirmpräsentation (4:3)</PresentationFormat>
  <Paragraphs>22</Paragraphs>
  <Slides>6</Slides>
  <Notes>0</Notes>
  <HiddenSlides>0</HiddenSlides>
  <MMClips>0</MMClips>
  <ScaleCrop>false</ScaleCrop>
  <HeadingPairs>
    <vt:vector size="4" baseType="variant">
      <vt:variant>
        <vt:lpstr>Design</vt:lpstr>
      </vt:variant>
      <vt:variant>
        <vt:i4>1</vt:i4>
      </vt:variant>
      <vt:variant>
        <vt:lpstr>Folientitel</vt:lpstr>
      </vt:variant>
      <vt:variant>
        <vt:i4>6</vt:i4>
      </vt:variant>
    </vt:vector>
  </HeadingPairs>
  <TitlesOfParts>
    <vt:vector size="7" baseType="lpstr">
      <vt:lpstr>Larissa-Design</vt:lpstr>
      <vt:lpstr>Corruption</vt:lpstr>
      <vt:lpstr>PowerPoint-Präsentation</vt:lpstr>
      <vt:lpstr>World Corruption Perception Index (2010)</vt:lpstr>
      <vt:lpstr>Cartel</vt:lpstr>
      <vt:lpstr>„Appoint a friend“</vt:lpstr>
      <vt:lpstr>Appoint a relative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Corruption</dc:title>
  <dc:creator>Botskor</dc:creator>
  <cp:lastModifiedBy>Botskor, Ivan</cp:lastModifiedBy>
  <cp:revision>3</cp:revision>
  <dcterms:modified xsi:type="dcterms:W3CDTF">2012-05-07T14:52:50Z</dcterms:modified>
</cp:coreProperties>
</file>