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ink/ink1.xml" ContentType="application/inkml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</p:sldMasterIdLst>
  <p:sldIdLst>
    <p:sldId id="257" r:id="rId15"/>
    <p:sldId id="259" r:id="rId16"/>
    <p:sldId id="261" r:id="rId17"/>
    <p:sldId id="263" r:id="rId18"/>
    <p:sldId id="267" r:id="rId19"/>
    <p:sldId id="269" r:id="rId20"/>
    <p:sldId id="271" r:id="rId21"/>
    <p:sldId id="273" r:id="rId22"/>
    <p:sldId id="275" r:id="rId23"/>
    <p:sldId id="277" r:id="rId24"/>
    <p:sldId id="280" r:id="rId25"/>
    <p:sldId id="282" r:id="rId26"/>
    <p:sldId id="284" r:id="rId27"/>
    <p:sldId id="290" r:id="rId28"/>
    <p:sldId id="295" r:id="rId29"/>
    <p:sldId id="296" r:id="rId30"/>
    <p:sldId id="297" r:id="rId31"/>
    <p:sldId id="298" r:id="rId32"/>
    <p:sldId id="291" r:id="rId33"/>
    <p:sldId id="292" r:id="rId34"/>
    <p:sldId id="286" r:id="rId35"/>
    <p:sldId id="293" r:id="rId36"/>
    <p:sldId id="301" r:id="rId37"/>
    <p:sldId id="308" r:id="rId38"/>
    <p:sldId id="309" r:id="rId39"/>
    <p:sldId id="303" r:id="rId40"/>
    <p:sldId id="304" r:id="rId41"/>
    <p:sldId id="305" r:id="rId42"/>
  </p:sldIdLst>
  <p:sldSz cx="9144000" cy="6858000" type="screen4x3"/>
  <p:notesSz cx="6858000" cy="9144000"/>
  <p:custDataLst>
    <p:tags r:id="rId4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4660"/>
  </p:normalViewPr>
  <p:slideViewPr>
    <p:cSldViewPr>
      <p:cViewPr varScale="1">
        <p:scale>
          <a:sx n="102" d="100"/>
          <a:sy n="102" d="100"/>
        </p:scale>
        <p:origin x="31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slide" Target="slides/slide28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ppe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743559832798679E-2"/>
          <c:y val="2.5541967532655481E-2"/>
          <c:w val="0.82228346456692913"/>
          <c:h val="0.87770359589771285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val>
            <c:numRef>
              <c:f>Tabelle1!$E$7:$K$7</c:f>
              <c:numCache>
                <c:formatCode>General</c:formatCode>
                <c:ptCount val="7"/>
                <c:pt idx="0">
                  <c:v>5.7</c:v>
                </c:pt>
                <c:pt idx="1">
                  <c:v>3.2</c:v>
                </c:pt>
                <c:pt idx="2">
                  <c:v>4</c:v>
                </c:pt>
                <c:pt idx="3">
                  <c:v>6.1</c:v>
                </c:pt>
                <c:pt idx="4">
                  <c:v>5.0999999999999996</c:v>
                </c:pt>
                <c:pt idx="5">
                  <c:v>4</c:v>
                </c:pt>
                <c:pt idx="6">
                  <c:v>7.5</c:v>
                </c:pt>
              </c:numCache>
            </c:numRef>
          </c:val>
        </c:ser>
        <c:ser>
          <c:idx val="1"/>
          <c:order val="1"/>
          <c:invertIfNegative val="0"/>
          <c:val>
            <c:numRef>
              <c:f>Tabelle1!$E$8:$K$8</c:f>
              <c:numCache>
                <c:formatCode>General</c:formatCode>
                <c:ptCount val="7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47727880"/>
        <c:axId val="150020208"/>
        <c:axId val="0"/>
      </c:bar3DChart>
      <c:catAx>
        <c:axId val="147727880"/>
        <c:scaling>
          <c:orientation val="minMax"/>
        </c:scaling>
        <c:delete val="0"/>
        <c:axPos val="b"/>
        <c:majorTickMark val="out"/>
        <c:minorTickMark val="none"/>
        <c:tickLblPos val="nextTo"/>
        <c:crossAx val="150020208"/>
        <c:crosses val="autoZero"/>
        <c:auto val="1"/>
        <c:lblAlgn val="ctr"/>
        <c:lblOffset val="100"/>
        <c:noMultiLvlLbl val="0"/>
      </c:catAx>
      <c:valAx>
        <c:axId val="150020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77278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0.05729</cdr:x>
      <cdr:y>0.90916</cdr:y>
    </cdr:from>
    <cdr:to>
      <cdr:x>0.85591</cdr:x>
      <cdr:y>0.98808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71462" y="4114816"/>
          <a:ext cx="6572296" cy="35719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de-DE" sz="1100" dirty="0" smtClean="0"/>
            <a:t>    </a:t>
          </a:r>
          <a:r>
            <a:rPr lang="de-DE" sz="1400" dirty="0" smtClean="0"/>
            <a:t>2004            2005                2006               2007              2008             2009             2010</a:t>
          </a:r>
          <a:endParaRPr lang="de-DE" sz="1400" dirty="0"/>
        </a:p>
      </cdr:txBody>
    </cdr:sp>
  </cdr:relSizeAnchor>
</c:userShape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28.31858" units="1/cm"/>
          <inkml:channelProperty channel="Y" name="resolution" value="28.36565" units="1/cm"/>
        </inkml:channelProperties>
      </inkml:inkSource>
      <inkml:timestamp xml:id="ts0" timeString="2013-06-06T12:43:45.38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5001 9882,'0'0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005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81009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24854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7988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567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47940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96322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22601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45087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0725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30166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39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94041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27748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2319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7238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8230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6173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54665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1148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1117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84042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586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56023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10150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1730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2319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7238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78230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61736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54665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1148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1117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840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531219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58601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10150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11730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43655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5646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70640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66626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48151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66073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4721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043485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7654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031260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6833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29635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8141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390384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74646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60817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52375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008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07874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04639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5922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50683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89107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17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639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803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568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45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863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0388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424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902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5348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5091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083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529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9839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1458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536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988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692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6910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0647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3800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04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81516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958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92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447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4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3145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1127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1872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522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6414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1634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04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6349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0083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80793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339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3707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9203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17544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30939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0893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48232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5786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860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01221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434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025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46578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2054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28876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22155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92922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45415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8119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8736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8855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5540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94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15307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26516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6048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89834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43228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4978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6855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5281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5563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73371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739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94556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18345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38567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6527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35139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49976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42443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4742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15033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36211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89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88591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89499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81487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6442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2283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00174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31085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91793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80877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66078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16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7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5240C-00D3-4DAA-A665-D3A41A32333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E82C0-DE3B-49B1-9FA8-18CBF81CCED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1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05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76226-9EFB-437F-879A-BCABC991EF9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1C20-4908-4273-B4A8-F882408592AE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056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F6E81-7F9B-408C-92AD-84194E64387F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64176-AE05-4C59-81AF-100AD4AAD1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32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6DC8F-A7CB-498E-9BD8-1A0B0C5F9D55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55AD2-3514-4D67-A666-B93773CF03E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706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655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094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13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99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551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1151EC-C549-42CE-8B15-4354142115B8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1AAF0-D65A-4F40-8ABC-F459A57BDDE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38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315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C1896-4F16-45C4-8845-1A42F3778DB9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22.01.2015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A2236-BC5F-411E-9516-723AB3AF9FD2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144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5/54/Confucius_Tang_Dynasty.jpg" TargetMode="External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Chinas </a:t>
            </a:r>
            <a:r>
              <a:rPr lang="de-DE" dirty="0" err="1" smtClean="0"/>
              <a:t>growth</a:t>
            </a:r>
            <a:endParaRPr lang="de-DE" dirty="0"/>
          </a:p>
        </p:txBody>
      </p:sp>
      <p:pic>
        <p:nvPicPr>
          <p:cNvPr id="1026" name="Picture 2" descr="H:\Dokumente und Einstellungen\Japaninfo\Favoriten\Eigene Dateien\Eigene Bilder\Territories_of_Dynasties_in_China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632" y="1268760"/>
            <a:ext cx="6264696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771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Chinas </a:t>
            </a:r>
            <a:r>
              <a:rPr lang="de-DE" dirty="0" err="1" smtClean="0"/>
              <a:t>Statistics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GDP  5,9 </a:t>
            </a:r>
            <a:r>
              <a:rPr lang="de-DE" dirty="0" err="1" smtClean="0"/>
              <a:t>trillion</a:t>
            </a:r>
            <a:r>
              <a:rPr lang="de-DE" dirty="0" smtClean="0"/>
              <a:t> US-$    </a:t>
            </a:r>
            <a:r>
              <a:rPr lang="de-DE" dirty="0" err="1" smtClean="0"/>
              <a:t>Foreign</a:t>
            </a:r>
            <a:r>
              <a:rPr lang="de-DE" dirty="0" smtClean="0"/>
              <a:t> </a:t>
            </a:r>
            <a:r>
              <a:rPr lang="de-DE" dirty="0" err="1" smtClean="0"/>
              <a:t>Reserves</a:t>
            </a:r>
            <a:r>
              <a:rPr lang="de-DE" dirty="0" smtClean="0"/>
              <a:t> 3 </a:t>
            </a:r>
            <a:r>
              <a:rPr lang="de-DE" dirty="0" err="1" smtClean="0"/>
              <a:t>tri</a:t>
            </a:r>
            <a:r>
              <a:rPr lang="de-DE" dirty="0" smtClean="0"/>
              <a:t>, $</a:t>
            </a:r>
          </a:p>
          <a:p>
            <a:r>
              <a:rPr lang="de-DE" dirty="0" smtClean="0"/>
              <a:t>Population 1,34 </a:t>
            </a:r>
            <a:r>
              <a:rPr lang="de-DE" dirty="0" err="1" smtClean="0"/>
              <a:t>billion</a:t>
            </a:r>
            <a:endParaRPr lang="de-DE" dirty="0" smtClean="0"/>
          </a:p>
          <a:p>
            <a:r>
              <a:rPr lang="de-DE" dirty="0" err="1" smtClean="0"/>
              <a:t>Average</a:t>
            </a:r>
            <a:r>
              <a:rPr lang="de-DE" dirty="0" smtClean="0"/>
              <a:t> Growth rate 1992-2010  </a:t>
            </a:r>
            <a:r>
              <a:rPr lang="de-DE" dirty="0" smtClean="0">
                <a:solidFill>
                  <a:srgbClr val="FF0000"/>
                </a:solidFill>
              </a:rPr>
              <a:t>10.3%</a:t>
            </a:r>
          </a:p>
          <a:p>
            <a:r>
              <a:rPr lang="de-DE" dirty="0" err="1" smtClean="0"/>
              <a:t>Government</a:t>
            </a:r>
            <a:r>
              <a:rPr lang="de-DE" dirty="0" smtClean="0"/>
              <a:t> </a:t>
            </a:r>
            <a:r>
              <a:rPr lang="de-DE" dirty="0" err="1" smtClean="0"/>
              <a:t>Spending</a:t>
            </a:r>
            <a:r>
              <a:rPr lang="de-DE" dirty="0" smtClean="0"/>
              <a:t> 2010   22,7 % GDP</a:t>
            </a:r>
          </a:p>
          <a:p>
            <a:r>
              <a:rPr lang="de-DE" dirty="0" smtClean="0"/>
              <a:t>GDP /</a:t>
            </a:r>
            <a:r>
              <a:rPr lang="de-DE" dirty="0" err="1" smtClean="0"/>
              <a:t>capita</a:t>
            </a:r>
            <a:r>
              <a:rPr lang="de-DE" dirty="0" smtClean="0"/>
              <a:t>   4400 US-$</a:t>
            </a:r>
          </a:p>
          <a:p>
            <a:pPr>
              <a:buNone/>
            </a:pPr>
            <a:r>
              <a:rPr lang="de-DE" dirty="0" smtClean="0"/>
              <a:t>    „China model“ versus liberal </a:t>
            </a:r>
            <a:r>
              <a:rPr lang="de-DE" dirty="0" err="1" smtClean="0"/>
              <a:t>economics</a:t>
            </a:r>
            <a:r>
              <a:rPr lang="de-DE" dirty="0" smtClean="0"/>
              <a:t>?</a:t>
            </a:r>
          </a:p>
          <a:p>
            <a:pPr>
              <a:buNone/>
            </a:pPr>
            <a:r>
              <a:rPr lang="de-DE" dirty="0" smtClean="0"/>
              <a:t>„In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jaws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dragon</a:t>
            </a:r>
            <a:r>
              <a:rPr lang="de-DE" dirty="0" smtClean="0"/>
              <a:t>“</a:t>
            </a:r>
          </a:p>
          <a:p>
            <a:pPr>
              <a:buNone/>
            </a:pPr>
            <a:r>
              <a:rPr lang="de-DE" dirty="0" smtClean="0"/>
              <a:t>„</a:t>
            </a:r>
            <a:r>
              <a:rPr lang="de-DE" dirty="0" err="1" smtClean="0"/>
              <a:t>When</a:t>
            </a:r>
            <a:r>
              <a:rPr lang="de-DE" dirty="0" smtClean="0"/>
              <a:t> China </a:t>
            </a:r>
            <a:r>
              <a:rPr lang="de-DE" dirty="0" err="1" smtClean="0"/>
              <a:t>rules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“</a:t>
            </a:r>
          </a:p>
          <a:p>
            <a:pPr>
              <a:buNone/>
            </a:pPr>
            <a:r>
              <a:rPr lang="de-DE" dirty="0" smtClean="0"/>
              <a:t>„</a:t>
            </a:r>
            <a:r>
              <a:rPr lang="de-DE" dirty="0" err="1" smtClean="0"/>
              <a:t>How</a:t>
            </a:r>
            <a:r>
              <a:rPr lang="de-DE" dirty="0" smtClean="0"/>
              <a:t> Chinas </a:t>
            </a:r>
            <a:r>
              <a:rPr lang="de-DE" dirty="0" err="1" smtClean="0"/>
              <a:t>Authoritarian</a:t>
            </a:r>
            <a:r>
              <a:rPr lang="de-DE" dirty="0" smtClean="0"/>
              <a:t> Model will </a:t>
            </a:r>
            <a:r>
              <a:rPr lang="de-DE" dirty="0" err="1" smtClean="0"/>
              <a:t>dominate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21st </a:t>
            </a:r>
            <a:r>
              <a:rPr lang="de-DE" dirty="0" err="1" smtClean="0"/>
              <a:t>century</a:t>
            </a:r>
            <a:r>
              <a:rPr lang="de-DE" dirty="0" smtClean="0"/>
              <a:t>“</a:t>
            </a:r>
          </a:p>
          <a:p>
            <a:pPr>
              <a:buNone/>
            </a:pPr>
            <a:r>
              <a:rPr lang="de-DE" dirty="0" smtClean="0"/>
              <a:t>„An </a:t>
            </a:r>
            <a:r>
              <a:rPr lang="de-DE" dirty="0" err="1" smtClean="0"/>
              <a:t>unwellcome</a:t>
            </a:r>
            <a:r>
              <a:rPr lang="de-DE" dirty="0" smtClean="0"/>
              <a:t> but </a:t>
            </a:r>
            <a:r>
              <a:rPr lang="de-DE" dirty="0" err="1" smtClean="0"/>
              <a:t>inevitable</a:t>
            </a:r>
            <a:r>
              <a:rPr lang="de-DE" dirty="0" smtClean="0"/>
              <a:t> </a:t>
            </a:r>
            <a:r>
              <a:rPr lang="de-DE" dirty="0" err="1" smtClean="0"/>
              <a:t>awakening</a:t>
            </a:r>
            <a:r>
              <a:rPr lang="de-DE" dirty="0" smtClean="0"/>
              <a:t>“ </a:t>
            </a:r>
            <a:r>
              <a:rPr lang="de-DE" dirty="0" err="1" smtClean="0"/>
              <a:t>etc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763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de-DE" dirty="0" smtClean="0"/>
              <a:t>Chinese Takeovers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de-DE" dirty="0" smtClean="0"/>
              <a:t>10%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takeovers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  in 2011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Chinese </a:t>
            </a:r>
            <a:r>
              <a:rPr lang="de-DE" dirty="0" err="1" smtClean="0"/>
              <a:t>firms</a:t>
            </a:r>
            <a:r>
              <a:rPr lang="de-DE" dirty="0" smtClean="0"/>
              <a:t>. The Chinese FDI </a:t>
            </a:r>
            <a:r>
              <a:rPr lang="de-DE" dirty="0" err="1" smtClean="0"/>
              <a:t>grows</a:t>
            </a:r>
            <a:r>
              <a:rPr lang="de-DE" dirty="0" smtClean="0"/>
              <a:t> fast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logical</a:t>
            </a:r>
            <a:r>
              <a:rPr lang="de-DE" dirty="0" smtClean="0"/>
              <a:t> </a:t>
            </a:r>
            <a:r>
              <a:rPr lang="de-DE" dirty="0" err="1" smtClean="0"/>
              <a:t>consequence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growth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Chinese </a:t>
            </a:r>
            <a:r>
              <a:rPr lang="de-DE" dirty="0" err="1" smtClean="0"/>
              <a:t>economy</a:t>
            </a:r>
            <a:r>
              <a:rPr lang="de-DE" dirty="0" smtClean="0"/>
              <a:t>.</a:t>
            </a:r>
          </a:p>
          <a:p>
            <a:r>
              <a:rPr lang="de-DE" dirty="0" smtClean="0"/>
              <a:t>1914      45%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 FDI was British</a:t>
            </a:r>
          </a:p>
          <a:p>
            <a:r>
              <a:rPr lang="de-DE" dirty="0" smtClean="0"/>
              <a:t>1967       67%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 FDI was US American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442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China </a:t>
            </a:r>
            <a:r>
              <a:rPr lang="de-DE" dirty="0" err="1" smtClean="0"/>
              <a:t>buys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Japan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00562" y="1428736"/>
            <a:ext cx="4186238" cy="4697427"/>
          </a:xfrm>
        </p:spPr>
        <p:txBody>
          <a:bodyPr/>
          <a:lstStyle/>
          <a:p>
            <a:r>
              <a:rPr lang="de-DE" dirty="0" smtClean="0"/>
              <a:t>The Chinese </a:t>
            </a:r>
            <a:r>
              <a:rPr lang="de-DE" dirty="0" err="1" smtClean="0"/>
              <a:t>company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buys</a:t>
            </a:r>
            <a:r>
              <a:rPr lang="de-DE" dirty="0" smtClean="0"/>
              <a:t> a </a:t>
            </a:r>
            <a:r>
              <a:rPr lang="de-DE" dirty="0" err="1" smtClean="0"/>
              <a:t>foreign</a:t>
            </a:r>
            <a:r>
              <a:rPr lang="de-DE" dirty="0" smtClean="0"/>
              <a:t> </a:t>
            </a:r>
            <a:r>
              <a:rPr lang="de-DE" dirty="0" err="1" smtClean="0"/>
              <a:t>company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basically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Chinese </a:t>
            </a:r>
            <a:r>
              <a:rPr lang="de-DE" dirty="0" err="1" smtClean="0"/>
              <a:t>government</a:t>
            </a:r>
            <a:r>
              <a:rPr lang="de-DE" dirty="0" smtClean="0"/>
              <a:t>. </a:t>
            </a:r>
          </a:p>
          <a:p>
            <a:r>
              <a:rPr lang="de-DE" dirty="0" smtClean="0"/>
              <a:t>Access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cheap</a:t>
            </a:r>
            <a:r>
              <a:rPr lang="de-DE" dirty="0" smtClean="0"/>
              <a:t> </a:t>
            </a:r>
            <a:r>
              <a:rPr lang="de-DE" dirty="0" err="1" smtClean="0"/>
              <a:t>finance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Chinese (</a:t>
            </a:r>
            <a:r>
              <a:rPr lang="de-DE" dirty="0" err="1" smtClean="0"/>
              <a:t>gov</a:t>
            </a:r>
            <a:r>
              <a:rPr lang="de-DE" dirty="0" smtClean="0"/>
              <a:t>) </a:t>
            </a:r>
            <a:r>
              <a:rPr lang="de-DE" dirty="0" err="1" smtClean="0"/>
              <a:t>banks</a:t>
            </a:r>
            <a:endParaRPr lang="de-DE" dirty="0"/>
          </a:p>
        </p:txBody>
      </p:sp>
      <p:pic>
        <p:nvPicPr>
          <p:cNvPr id="1026" name="Picture 2" descr="H:\Dokumente und Einstellungen\Japaninfo\Favoriten\Eigene Dateien\Eigene Bilder\Bild 0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14422"/>
            <a:ext cx="4075281" cy="5000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886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keep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non-Chinese </a:t>
            </a:r>
            <a:r>
              <a:rPr lang="de-DE" dirty="0" err="1" smtClean="0"/>
              <a:t>staff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Greatest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adquisitions</a:t>
            </a:r>
            <a:r>
              <a:rPr lang="de-DE" dirty="0" smtClean="0"/>
              <a:t>.</a:t>
            </a:r>
          </a:p>
          <a:p>
            <a:r>
              <a:rPr lang="de-DE" dirty="0" smtClean="0"/>
              <a:t>Bad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headquarters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bought</a:t>
            </a:r>
            <a:r>
              <a:rPr lang="de-DE" dirty="0" smtClean="0"/>
              <a:t> </a:t>
            </a:r>
            <a:r>
              <a:rPr lang="de-DE" dirty="0" err="1" smtClean="0"/>
              <a:t>company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Intercultural</a:t>
            </a:r>
            <a:r>
              <a:rPr lang="de-DE" dirty="0" smtClean="0"/>
              <a:t> </a:t>
            </a:r>
            <a:r>
              <a:rPr lang="de-DE" dirty="0" err="1" smtClean="0"/>
              <a:t>problems</a:t>
            </a:r>
            <a:endParaRPr lang="de-DE" dirty="0" smtClean="0"/>
          </a:p>
          <a:p>
            <a:r>
              <a:rPr lang="de-DE" dirty="0" smtClean="0"/>
              <a:t>Greatest </a:t>
            </a:r>
            <a:r>
              <a:rPr lang="de-DE" dirty="0" err="1" smtClean="0"/>
              <a:t>success</a:t>
            </a:r>
            <a:r>
              <a:rPr lang="de-DE" dirty="0" smtClean="0"/>
              <a:t> in </a:t>
            </a:r>
            <a:r>
              <a:rPr lang="de-DE" dirty="0" err="1" smtClean="0"/>
              <a:t>Africa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smaller</a:t>
            </a:r>
            <a:r>
              <a:rPr lang="de-DE" dirty="0" smtClean="0"/>
              <a:t> Chinese </a:t>
            </a:r>
            <a:r>
              <a:rPr lang="de-DE" dirty="0" err="1" smtClean="0"/>
              <a:t>companies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</a:t>
            </a:r>
            <a:r>
              <a:rPr lang="de-DE" dirty="0" err="1" smtClean="0"/>
              <a:t>making</a:t>
            </a:r>
            <a:r>
              <a:rPr lang="de-DE" dirty="0" smtClean="0"/>
              <a:t>,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718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(</a:t>
            </a:r>
            <a:r>
              <a:rPr lang="de-DE" dirty="0" err="1" smtClean="0"/>
              <a:t>really</a:t>
            </a:r>
            <a:r>
              <a:rPr lang="de-DE" dirty="0" smtClean="0"/>
              <a:t>) </a:t>
            </a:r>
            <a:r>
              <a:rPr lang="de-DE" dirty="0" err="1" smtClean="0"/>
              <a:t>the</a:t>
            </a:r>
            <a:r>
              <a:rPr lang="de-DE" dirty="0" smtClean="0"/>
              <a:t> Chinese?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determined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norms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beliefs</a:t>
            </a:r>
            <a:r>
              <a:rPr lang="de-DE" dirty="0" smtClean="0"/>
              <a:t>?</a:t>
            </a:r>
          </a:p>
          <a:p>
            <a:r>
              <a:rPr lang="de-DE" dirty="0" smtClean="0"/>
              <a:t>Family </a:t>
            </a:r>
            <a:r>
              <a:rPr lang="de-DE" dirty="0" err="1" smtClean="0"/>
              <a:t>and</a:t>
            </a:r>
            <a:r>
              <a:rPr lang="de-DE" dirty="0" smtClean="0"/>
              <a:t> Group</a:t>
            </a:r>
          </a:p>
          <a:p>
            <a:r>
              <a:rPr lang="de-DE" dirty="0" smtClean="0"/>
              <a:t>Law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Governance</a:t>
            </a:r>
            <a:endParaRPr lang="de-DE" dirty="0" smtClean="0"/>
          </a:p>
          <a:p>
            <a:r>
              <a:rPr lang="de-DE" dirty="0" err="1" smtClean="0"/>
              <a:t>Corruption</a:t>
            </a:r>
            <a:endParaRPr lang="de-DE" dirty="0" smtClean="0"/>
          </a:p>
          <a:p>
            <a:r>
              <a:rPr lang="de-DE" dirty="0" smtClean="0"/>
              <a:t>Do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Germans? 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unhappy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dreams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451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ja-JP" altLang="de-DE" dirty="0"/>
              <a:t>己所不欲，勿施於人。 </a:t>
            </a:r>
            <a:endParaRPr lang="de-DE" altLang="ja-JP" dirty="0" smtClean="0"/>
          </a:p>
          <a:p>
            <a:r>
              <a:rPr lang="de-DE" altLang="ja-JP" i="1" dirty="0" smtClean="0"/>
              <a:t>"</a:t>
            </a:r>
            <a:r>
              <a:rPr lang="de-DE" i="1" dirty="0" err="1"/>
              <a:t>What</a:t>
            </a:r>
            <a:r>
              <a:rPr lang="de-DE" i="1" dirty="0"/>
              <a:t> </a:t>
            </a:r>
            <a:r>
              <a:rPr lang="de-DE" i="1" dirty="0" err="1"/>
              <a:t>you</a:t>
            </a:r>
            <a:r>
              <a:rPr lang="de-DE" i="1" dirty="0"/>
              <a:t> do not </a:t>
            </a:r>
            <a:r>
              <a:rPr lang="de-DE" i="1" dirty="0" err="1"/>
              <a:t>wish</a:t>
            </a:r>
            <a:r>
              <a:rPr lang="de-DE" i="1" dirty="0"/>
              <a:t> </a:t>
            </a:r>
            <a:r>
              <a:rPr lang="de-DE" i="1" dirty="0" err="1"/>
              <a:t>for</a:t>
            </a:r>
            <a:r>
              <a:rPr lang="de-DE" i="1" dirty="0"/>
              <a:t> </a:t>
            </a:r>
            <a:r>
              <a:rPr lang="de-DE" i="1" dirty="0" err="1"/>
              <a:t>yourself</a:t>
            </a:r>
            <a:r>
              <a:rPr lang="de-DE" i="1" dirty="0"/>
              <a:t>, do not do </a:t>
            </a:r>
            <a:r>
              <a:rPr lang="de-DE" i="1" dirty="0" err="1"/>
              <a:t>to</a:t>
            </a:r>
            <a:r>
              <a:rPr lang="de-DE" i="1" dirty="0"/>
              <a:t> </a:t>
            </a:r>
            <a:r>
              <a:rPr lang="de-DE" i="1" dirty="0" err="1"/>
              <a:t>others</a:t>
            </a:r>
            <a:r>
              <a:rPr lang="de-DE" i="1" dirty="0"/>
              <a:t>."</a:t>
            </a:r>
            <a:r>
              <a:rPr lang="de-DE" dirty="0"/>
              <a:t> </a:t>
            </a:r>
            <a:endParaRPr lang="de-DE" dirty="0" smtClean="0"/>
          </a:p>
          <a:p>
            <a:r>
              <a:rPr lang="ja-JP" altLang="de-DE" dirty="0" smtClean="0"/>
              <a:t>子</a:t>
            </a:r>
            <a:r>
              <a:rPr lang="ja-JP" altLang="de-DE" dirty="0"/>
              <a:t>貢問曰：“有一言而可以終身行之者乎”？子曰：“其恕乎！己所不欲、勿施於人</a:t>
            </a:r>
            <a:r>
              <a:rPr lang="ja-JP" altLang="de-DE" dirty="0" smtClean="0"/>
              <a:t>。</a:t>
            </a:r>
            <a:endParaRPr lang="de-DE" altLang="ja-JP" dirty="0" smtClean="0"/>
          </a:p>
          <a:p>
            <a:r>
              <a:rPr lang="ja-JP" altLang="de-DE" dirty="0" smtClean="0"/>
              <a:t>” </a:t>
            </a:r>
            <a:r>
              <a:rPr lang="de-DE" i="1" dirty="0" err="1"/>
              <a:t>Zi</a:t>
            </a:r>
            <a:r>
              <a:rPr lang="de-DE" i="1" dirty="0"/>
              <a:t> Gong [a </a:t>
            </a:r>
            <a:r>
              <a:rPr lang="de-DE" i="1" dirty="0" err="1"/>
              <a:t>disciple</a:t>
            </a:r>
            <a:r>
              <a:rPr lang="de-DE" i="1" dirty="0"/>
              <a:t>] </a:t>
            </a:r>
            <a:r>
              <a:rPr lang="de-DE" i="1" dirty="0" err="1"/>
              <a:t>asked</a:t>
            </a:r>
            <a:r>
              <a:rPr lang="de-DE" i="1" dirty="0"/>
              <a:t>: "</a:t>
            </a:r>
            <a:r>
              <a:rPr lang="de-DE" i="1" dirty="0" err="1"/>
              <a:t>Is</a:t>
            </a:r>
            <a:r>
              <a:rPr lang="de-DE" i="1" dirty="0"/>
              <a:t> </a:t>
            </a:r>
            <a:r>
              <a:rPr lang="de-DE" i="1" dirty="0" err="1"/>
              <a:t>there</a:t>
            </a:r>
            <a:r>
              <a:rPr lang="de-DE" i="1" dirty="0"/>
              <a:t> </a:t>
            </a:r>
            <a:r>
              <a:rPr lang="de-DE" i="1" dirty="0" err="1"/>
              <a:t>any</a:t>
            </a:r>
            <a:r>
              <a:rPr lang="de-DE" i="1" dirty="0"/>
              <a:t> </a:t>
            </a:r>
            <a:r>
              <a:rPr lang="de-DE" i="1" dirty="0" err="1"/>
              <a:t>one</a:t>
            </a:r>
            <a:r>
              <a:rPr lang="de-DE" i="1" dirty="0"/>
              <a:t> </a:t>
            </a:r>
            <a:r>
              <a:rPr lang="de-DE" i="1" dirty="0" err="1"/>
              <a:t>word</a:t>
            </a:r>
            <a:r>
              <a:rPr lang="de-DE" i="1" dirty="0"/>
              <a:t> </a:t>
            </a:r>
            <a:r>
              <a:rPr lang="de-DE" i="1" dirty="0" err="1"/>
              <a:t>that</a:t>
            </a:r>
            <a:r>
              <a:rPr lang="de-DE" i="1" dirty="0"/>
              <a:t> </a:t>
            </a:r>
            <a:r>
              <a:rPr lang="de-DE" i="1" dirty="0" err="1"/>
              <a:t>could</a:t>
            </a:r>
            <a:r>
              <a:rPr lang="de-DE" i="1" dirty="0"/>
              <a:t> </a:t>
            </a:r>
            <a:r>
              <a:rPr lang="de-DE" i="1" dirty="0" err="1"/>
              <a:t>guide</a:t>
            </a:r>
            <a:r>
              <a:rPr lang="de-DE" i="1" dirty="0"/>
              <a:t> a </a:t>
            </a:r>
            <a:r>
              <a:rPr lang="de-DE" i="1" dirty="0" err="1"/>
              <a:t>person</a:t>
            </a:r>
            <a:r>
              <a:rPr lang="de-DE" i="1" dirty="0"/>
              <a:t> </a:t>
            </a:r>
            <a:r>
              <a:rPr lang="de-DE" i="1" dirty="0" err="1"/>
              <a:t>throughout</a:t>
            </a:r>
            <a:r>
              <a:rPr lang="de-DE" i="1" dirty="0"/>
              <a:t> </a:t>
            </a:r>
            <a:r>
              <a:rPr lang="de-DE" i="1" dirty="0" err="1"/>
              <a:t>life</a:t>
            </a:r>
            <a:r>
              <a:rPr lang="de-DE" i="1" dirty="0"/>
              <a:t>?"</a:t>
            </a:r>
            <a:br>
              <a:rPr lang="de-DE" i="1" dirty="0"/>
            </a:br>
            <a:r>
              <a:rPr lang="de-DE" i="1" dirty="0"/>
              <a:t>The Master </a:t>
            </a:r>
            <a:r>
              <a:rPr lang="de-DE" i="1" dirty="0" err="1"/>
              <a:t>replied</a:t>
            </a:r>
            <a:r>
              <a:rPr lang="de-DE" i="1" dirty="0"/>
              <a:t>: "</a:t>
            </a:r>
            <a:r>
              <a:rPr lang="de-DE" i="1" dirty="0" err="1"/>
              <a:t>How</a:t>
            </a:r>
            <a:r>
              <a:rPr lang="de-DE" i="1" dirty="0"/>
              <a:t> </a:t>
            </a:r>
            <a:r>
              <a:rPr lang="de-DE" i="1" dirty="0" err="1"/>
              <a:t>about</a:t>
            </a:r>
            <a:r>
              <a:rPr lang="de-DE" i="1" dirty="0"/>
              <a:t> '</a:t>
            </a:r>
            <a:r>
              <a:rPr lang="de-DE" i="1" dirty="0" err="1"/>
              <a:t>reciprocity</a:t>
            </a:r>
            <a:r>
              <a:rPr lang="de-DE" i="1" dirty="0"/>
              <a:t>'! Never </a:t>
            </a:r>
            <a:r>
              <a:rPr lang="de-DE" i="1" dirty="0" err="1"/>
              <a:t>impose</a:t>
            </a:r>
            <a:r>
              <a:rPr lang="de-DE" i="1" dirty="0"/>
              <a:t> on </a:t>
            </a:r>
            <a:r>
              <a:rPr lang="de-DE" i="1" dirty="0" err="1"/>
              <a:t>others</a:t>
            </a:r>
            <a:r>
              <a:rPr lang="de-DE" i="1" dirty="0"/>
              <a:t> </a:t>
            </a:r>
            <a:r>
              <a:rPr lang="de-DE" i="1" dirty="0" err="1"/>
              <a:t>what</a:t>
            </a:r>
            <a:r>
              <a:rPr lang="de-DE" i="1" dirty="0"/>
              <a:t> </a:t>
            </a:r>
            <a:r>
              <a:rPr lang="de-DE" i="1" dirty="0" err="1"/>
              <a:t>you</a:t>
            </a:r>
            <a:r>
              <a:rPr lang="de-DE" i="1" dirty="0"/>
              <a:t> </a:t>
            </a:r>
            <a:r>
              <a:rPr lang="de-DE" i="1" dirty="0" err="1"/>
              <a:t>would</a:t>
            </a:r>
            <a:r>
              <a:rPr lang="de-DE" i="1" dirty="0"/>
              <a:t> not </a:t>
            </a:r>
            <a:r>
              <a:rPr lang="de-DE" i="1" dirty="0" err="1"/>
              <a:t>choose</a:t>
            </a:r>
            <a:r>
              <a:rPr lang="de-DE" i="1" dirty="0"/>
              <a:t> </a:t>
            </a:r>
            <a:r>
              <a:rPr lang="de-DE" i="1" dirty="0" err="1"/>
              <a:t>for</a:t>
            </a:r>
            <a:r>
              <a:rPr lang="de-DE" i="1" dirty="0"/>
              <a:t> </a:t>
            </a:r>
            <a:r>
              <a:rPr lang="de-DE" i="1" dirty="0" err="1"/>
              <a:t>yourself</a:t>
            </a:r>
            <a:r>
              <a:rPr lang="de-DE" i="1" dirty="0" smtClean="0"/>
              <a:t>."</a:t>
            </a:r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" name="Freihand 1"/>
              <p14:cNvContentPartPr/>
              <p14:nvPr/>
            </p14:nvContentPartPr>
            <p14:xfrm>
              <a:off x="1800360" y="3557520"/>
              <a:ext cx="360" cy="360"/>
            </p14:xfrm>
          </p:contentPart>
        </mc:Choice>
        <mc:Fallback xmlns="">
          <p:pic>
            <p:nvPicPr>
              <p:cNvPr id="2" name="Freihand 1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91000" y="3548160"/>
                <a:ext cx="19080" cy="19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85784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de-DE" dirty="0" smtClean="0"/>
              <a:t>Chinese Values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Modesty</a:t>
            </a:r>
            <a:r>
              <a:rPr lang="de-DE" dirty="0" smtClean="0"/>
              <a:t>, </a:t>
            </a:r>
            <a:r>
              <a:rPr lang="de-DE" dirty="0" err="1" smtClean="0"/>
              <a:t>tolerance</a:t>
            </a:r>
            <a:r>
              <a:rPr lang="de-DE" dirty="0" smtClean="0"/>
              <a:t>, </a:t>
            </a:r>
            <a:r>
              <a:rPr lang="de-DE" dirty="0" err="1" smtClean="0"/>
              <a:t>filial</a:t>
            </a:r>
            <a:r>
              <a:rPr lang="de-DE" dirty="0" smtClean="0"/>
              <a:t> </a:t>
            </a:r>
            <a:r>
              <a:rPr lang="de-DE" dirty="0" err="1" smtClean="0"/>
              <a:t>piety</a:t>
            </a:r>
            <a:r>
              <a:rPr lang="de-DE" dirty="0" smtClean="0"/>
              <a:t>, </a:t>
            </a:r>
            <a:r>
              <a:rPr lang="de-DE" dirty="0" err="1" smtClean="0"/>
              <a:t>courtesy</a:t>
            </a:r>
            <a:r>
              <a:rPr lang="de-DE" dirty="0" smtClean="0"/>
              <a:t>, </a:t>
            </a:r>
            <a:r>
              <a:rPr lang="de-DE" dirty="0" err="1" smtClean="0"/>
              <a:t>thrift</a:t>
            </a:r>
            <a:r>
              <a:rPr lang="de-DE" dirty="0" smtClean="0"/>
              <a:t>,</a:t>
            </a:r>
          </a:p>
          <a:p>
            <a:r>
              <a:rPr lang="de-DE" dirty="0" smtClean="0"/>
              <a:t>Patience, </a:t>
            </a:r>
            <a:r>
              <a:rPr lang="de-DE" dirty="0" err="1" smtClean="0"/>
              <a:t>respect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elderly</a:t>
            </a:r>
            <a:r>
              <a:rPr lang="de-DE" dirty="0" smtClean="0"/>
              <a:t>, </a:t>
            </a:r>
            <a:r>
              <a:rPr lang="de-DE" dirty="0" err="1" smtClean="0"/>
              <a:t>sincerity</a:t>
            </a:r>
            <a:r>
              <a:rPr lang="de-DE" dirty="0" smtClean="0"/>
              <a:t>, </a:t>
            </a:r>
            <a:r>
              <a:rPr lang="de-DE" dirty="0" err="1" smtClean="0"/>
              <a:t>trustworthiness</a:t>
            </a:r>
            <a:r>
              <a:rPr lang="de-DE" dirty="0" smtClean="0"/>
              <a:t>, </a:t>
            </a:r>
            <a:r>
              <a:rPr lang="de-DE" dirty="0" err="1" smtClean="0"/>
              <a:t>stoicism</a:t>
            </a:r>
            <a:r>
              <a:rPr lang="de-DE" dirty="0" smtClean="0"/>
              <a:t>, </a:t>
            </a:r>
            <a:r>
              <a:rPr lang="de-DE" dirty="0" err="1" smtClean="0"/>
              <a:t>tenacity</a:t>
            </a:r>
            <a:r>
              <a:rPr lang="de-DE" dirty="0" smtClean="0"/>
              <a:t>, </a:t>
            </a:r>
            <a:r>
              <a:rPr lang="de-DE" dirty="0" err="1" smtClean="0"/>
              <a:t>self-sacrifice</a:t>
            </a:r>
            <a:r>
              <a:rPr lang="de-DE" dirty="0" smtClean="0"/>
              <a:t>, </a:t>
            </a:r>
            <a:r>
              <a:rPr lang="de-DE" dirty="0" err="1" smtClean="0"/>
              <a:t>kindness</a:t>
            </a:r>
            <a:r>
              <a:rPr lang="de-DE" dirty="0" smtClean="0"/>
              <a:t>, </a:t>
            </a:r>
            <a:r>
              <a:rPr lang="de-DE" dirty="0" err="1" smtClean="0"/>
              <a:t>moderation</a:t>
            </a:r>
            <a:r>
              <a:rPr lang="de-DE" dirty="0" smtClean="0"/>
              <a:t>, </a:t>
            </a:r>
            <a:r>
              <a:rPr lang="de-DE" dirty="0" err="1" smtClean="0"/>
              <a:t>patriotism</a:t>
            </a:r>
            <a:r>
              <a:rPr lang="de-DE" dirty="0" smtClean="0"/>
              <a:t>, </a:t>
            </a:r>
            <a:r>
              <a:rPr lang="de-DE" dirty="0" err="1" smtClean="0"/>
              <a:t>ascetism</a:t>
            </a:r>
            <a:r>
              <a:rPr lang="de-DE" dirty="0" smtClean="0"/>
              <a:t>, </a:t>
            </a:r>
            <a:r>
              <a:rPr lang="de-DE" dirty="0" err="1" smtClean="0"/>
              <a:t>diligence</a:t>
            </a:r>
            <a:r>
              <a:rPr lang="de-DE" dirty="0" smtClean="0"/>
              <a:t>, </a:t>
            </a:r>
            <a:r>
              <a:rPr lang="de-DE" dirty="0" err="1" smtClean="0"/>
              <a:t>harmony</a:t>
            </a:r>
            <a:r>
              <a:rPr lang="de-DE" dirty="0" smtClean="0"/>
              <a:t>, </a:t>
            </a:r>
            <a:r>
              <a:rPr lang="de-DE" dirty="0" err="1" smtClean="0"/>
              <a:t>resistance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corruption</a:t>
            </a:r>
            <a:r>
              <a:rPr lang="de-DE" dirty="0" smtClean="0"/>
              <a:t>, </a:t>
            </a:r>
            <a:r>
              <a:rPr lang="de-DE" dirty="0" err="1" smtClean="0"/>
              <a:t>learning</a:t>
            </a:r>
            <a:r>
              <a:rPr lang="de-DE" dirty="0" smtClean="0"/>
              <a:t>, </a:t>
            </a:r>
            <a:r>
              <a:rPr lang="de-DE" dirty="0" err="1" smtClean="0"/>
              <a:t>respect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hierarchy</a:t>
            </a:r>
            <a:r>
              <a:rPr lang="de-DE" dirty="0" smtClean="0"/>
              <a:t>, </a:t>
            </a:r>
            <a:r>
              <a:rPr lang="de-DE" dirty="0" err="1" smtClean="0"/>
              <a:t>generosity</a:t>
            </a:r>
            <a:r>
              <a:rPr lang="de-DE" dirty="0" smtClean="0"/>
              <a:t>, </a:t>
            </a:r>
            <a:r>
              <a:rPr lang="de-DE" dirty="0" err="1" smtClean="0"/>
              <a:t>adaptability</a:t>
            </a:r>
            <a:r>
              <a:rPr lang="de-DE" dirty="0" smtClean="0"/>
              <a:t>, </a:t>
            </a:r>
            <a:r>
              <a:rPr lang="de-DE" dirty="0" err="1" smtClean="0"/>
              <a:t>conscientiousness</a:t>
            </a:r>
            <a:r>
              <a:rPr lang="de-DE" dirty="0" smtClean="0"/>
              <a:t>, sense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duty</a:t>
            </a:r>
            <a:r>
              <a:rPr lang="de-DE" dirty="0" smtClean="0"/>
              <a:t>, </a:t>
            </a:r>
            <a:r>
              <a:rPr lang="de-DE" dirty="0" err="1" smtClean="0"/>
              <a:t>pride</a:t>
            </a:r>
            <a:r>
              <a:rPr lang="de-DE" dirty="0" smtClean="0"/>
              <a:t>, </a:t>
            </a:r>
            <a:r>
              <a:rPr lang="de-DE" dirty="0" err="1" smtClean="0"/>
              <a:t>friendships</a:t>
            </a:r>
            <a:r>
              <a:rPr lang="de-DE" dirty="0" smtClean="0"/>
              <a:t>, </a:t>
            </a:r>
            <a:r>
              <a:rPr lang="de-DE" dirty="0" err="1" smtClean="0"/>
              <a:t>gratidude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favors</a:t>
            </a:r>
            <a:r>
              <a:rPr lang="de-DE" dirty="0" smtClean="0"/>
              <a:t>, </a:t>
            </a:r>
            <a:r>
              <a:rPr lang="de-DE" dirty="0" err="1" smtClean="0"/>
              <a:t>impartiality</a:t>
            </a:r>
            <a:r>
              <a:rPr lang="de-DE" dirty="0" smtClean="0"/>
              <a:t>, </a:t>
            </a:r>
            <a:r>
              <a:rPr lang="de-DE" dirty="0" err="1" smtClean="0"/>
              <a:t>purity</a:t>
            </a:r>
            <a:r>
              <a:rPr lang="de-DE" dirty="0" smtClean="0"/>
              <a:t>, </a:t>
            </a:r>
            <a:r>
              <a:rPr lang="de-DE" dirty="0" err="1" smtClean="0"/>
              <a:t>gentleness</a:t>
            </a:r>
            <a:r>
              <a:rPr lang="de-DE" dirty="0" smtClean="0"/>
              <a:t>, </a:t>
            </a:r>
            <a:r>
              <a:rPr lang="de-DE" dirty="0" err="1" smtClean="0"/>
              <a:t>wisdom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0148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75118"/>
            <a:ext cx="6984776" cy="1049626"/>
          </a:xfrm>
        </p:spPr>
        <p:txBody>
          <a:bodyPr/>
          <a:lstStyle/>
          <a:p>
            <a:pPr algn="r"/>
            <a:r>
              <a:rPr lang="de-DE" dirty="0" smtClean="0"/>
              <a:t> </a:t>
            </a:r>
            <a:r>
              <a:rPr lang="de-DE" dirty="0" err="1" smtClean="0"/>
              <a:t>Confusius</a:t>
            </a:r>
            <a:r>
              <a:rPr lang="de-DE" dirty="0" smtClean="0"/>
              <a:t> </a:t>
            </a:r>
            <a:r>
              <a:rPr lang="de-DE" dirty="0" err="1" smtClean="0"/>
              <a:t>said</a:t>
            </a:r>
            <a:r>
              <a:rPr lang="de-DE" dirty="0" smtClean="0"/>
              <a:t>: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9872" y="1202643"/>
            <a:ext cx="5256584" cy="5250693"/>
          </a:xfrm>
        </p:spPr>
        <p:txBody>
          <a:bodyPr>
            <a:noAutofit/>
          </a:bodyPr>
          <a:lstStyle/>
          <a:p>
            <a:r>
              <a:rPr lang="de-DE" sz="2400" dirty="0" err="1" smtClean="0"/>
              <a:t>We</a:t>
            </a:r>
            <a:r>
              <a:rPr lang="de-DE" sz="2400" dirty="0" smtClean="0"/>
              <a:t> </a:t>
            </a:r>
            <a:r>
              <a:rPr lang="de-DE" sz="2400" dirty="0" err="1" smtClean="0"/>
              <a:t>should</a:t>
            </a:r>
            <a:r>
              <a:rPr lang="de-DE" sz="2400" dirty="0" smtClean="0"/>
              <a:t> </a:t>
            </a:r>
            <a:r>
              <a:rPr lang="de-DE" sz="2400" dirty="0" err="1" smtClean="0"/>
              <a:t>observe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respect</a:t>
            </a:r>
            <a:r>
              <a:rPr lang="de-DE" sz="2400" dirty="0" smtClean="0"/>
              <a:t> </a:t>
            </a:r>
            <a:r>
              <a:rPr lang="de-DE" sz="2400" dirty="0" err="1" smtClean="0"/>
              <a:t>unequal</a:t>
            </a:r>
            <a:r>
              <a:rPr lang="de-DE" sz="2400" dirty="0" smtClean="0"/>
              <a:t> </a:t>
            </a:r>
            <a:r>
              <a:rPr lang="de-DE" sz="2400" dirty="0" err="1" smtClean="0"/>
              <a:t>relationships</a:t>
            </a:r>
            <a:r>
              <a:rPr lang="de-DE" sz="2400" dirty="0" smtClean="0"/>
              <a:t>.</a:t>
            </a:r>
          </a:p>
          <a:p>
            <a:r>
              <a:rPr lang="de-DE" sz="2400" dirty="0" smtClean="0"/>
              <a:t>Family </a:t>
            </a:r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prototype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social</a:t>
            </a:r>
            <a:r>
              <a:rPr lang="de-DE" sz="2400" dirty="0" smtClean="0"/>
              <a:t> </a:t>
            </a:r>
            <a:r>
              <a:rPr lang="de-DE" sz="2400" dirty="0" err="1" smtClean="0"/>
              <a:t>organisation</a:t>
            </a:r>
            <a:r>
              <a:rPr lang="de-DE" sz="2400" dirty="0" smtClean="0"/>
              <a:t>. </a:t>
            </a:r>
            <a:r>
              <a:rPr lang="de-DE" sz="2400" dirty="0" err="1" smtClean="0"/>
              <a:t>We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members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a </a:t>
            </a:r>
            <a:r>
              <a:rPr lang="de-DE" sz="2400" dirty="0" err="1" smtClean="0"/>
              <a:t>group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not </a:t>
            </a:r>
            <a:r>
              <a:rPr lang="de-DE" sz="2400" dirty="0" err="1" smtClean="0"/>
              <a:t>individuals</a:t>
            </a:r>
            <a:endParaRPr lang="de-DE" sz="2400" dirty="0" smtClean="0"/>
          </a:p>
          <a:p>
            <a:r>
              <a:rPr lang="de-DE" sz="2400" dirty="0" err="1" smtClean="0"/>
              <a:t>We</a:t>
            </a:r>
            <a:r>
              <a:rPr lang="de-DE" sz="2400" dirty="0" smtClean="0"/>
              <a:t> must </a:t>
            </a:r>
            <a:r>
              <a:rPr lang="de-DE" sz="2400" dirty="0" err="1" smtClean="0"/>
              <a:t>behave</a:t>
            </a:r>
            <a:r>
              <a:rPr lang="de-DE" sz="2400" dirty="0" smtClean="0"/>
              <a:t> in a </a:t>
            </a:r>
            <a:r>
              <a:rPr lang="de-DE" sz="2400" dirty="0" err="1" smtClean="0"/>
              <a:t>virtous</a:t>
            </a:r>
            <a:r>
              <a:rPr lang="de-DE" sz="2400" dirty="0" smtClean="0"/>
              <a:t> </a:t>
            </a:r>
            <a:r>
              <a:rPr lang="de-DE" sz="2400" dirty="0" err="1" smtClean="0"/>
              <a:t>manner</a:t>
            </a:r>
            <a:r>
              <a:rPr lang="de-DE" sz="2400" dirty="0" smtClean="0"/>
              <a:t> </a:t>
            </a:r>
            <a:r>
              <a:rPr lang="de-DE" sz="2400" dirty="0" err="1" smtClean="0"/>
              <a:t>toward</a:t>
            </a:r>
            <a:r>
              <a:rPr lang="de-DE" sz="2400" dirty="0" smtClean="0"/>
              <a:t> </a:t>
            </a:r>
            <a:r>
              <a:rPr lang="de-DE" sz="2400" dirty="0" err="1" smtClean="0"/>
              <a:t>others</a:t>
            </a:r>
            <a:r>
              <a:rPr lang="de-DE" sz="2400" dirty="0" smtClean="0"/>
              <a:t>. </a:t>
            </a:r>
            <a:r>
              <a:rPr lang="de-DE" sz="2400" dirty="0" err="1" smtClean="0"/>
              <a:t>Everybody`s</a:t>
            </a:r>
            <a:r>
              <a:rPr lang="de-DE" sz="2400" dirty="0" smtClean="0"/>
              <a:t> </a:t>
            </a:r>
            <a:r>
              <a:rPr lang="de-DE" sz="2400" dirty="0" err="1" smtClean="0"/>
              <a:t>face</a:t>
            </a:r>
            <a:r>
              <a:rPr lang="de-DE" sz="2400" dirty="0" smtClean="0"/>
              <a:t> must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maintained</a:t>
            </a:r>
            <a:r>
              <a:rPr lang="de-DE" sz="2400" dirty="0" smtClean="0"/>
              <a:t>.</a:t>
            </a:r>
          </a:p>
          <a:p>
            <a:r>
              <a:rPr lang="de-DE" sz="2400" dirty="0" smtClean="0"/>
              <a:t>Education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hard</a:t>
            </a:r>
            <a:r>
              <a:rPr lang="de-DE" sz="2400" dirty="0" smtClean="0"/>
              <a:t> </a:t>
            </a:r>
            <a:r>
              <a:rPr lang="de-DE" sz="2400" dirty="0" err="1" smtClean="0"/>
              <a:t>work</a:t>
            </a:r>
            <a:r>
              <a:rPr lang="de-DE" sz="2400" dirty="0" smtClean="0"/>
              <a:t> must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prized</a:t>
            </a:r>
            <a:r>
              <a:rPr lang="de-DE" sz="2400" dirty="0" smtClean="0"/>
              <a:t>.</a:t>
            </a:r>
          </a:p>
          <a:p>
            <a:r>
              <a:rPr lang="de-DE" sz="2400" dirty="0" err="1" smtClean="0"/>
              <a:t>We</a:t>
            </a:r>
            <a:r>
              <a:rPr lang="de-DE" sz="2400" dirty="0" smtClean="0"/>
              <a:t> </a:t>
            </a:r>
            <a:r>
              <a:rPr lang="de-DE" sz="2400" dirty="0" err="1" smtClean="0"/>
              <a:t>should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moderate in all </a:t>
            </a:r>
            <a:r>
              <a:rPr lang="de-DE" sz="2400" dirty="0" err="1" smtClean="0"/>
              <a:t>things</a:t>
            </a:r>
            <a:r>
              <a:rPr lang="de-DE" sz="2400" dirty="0" smtClean="0"/>
              <a:t>. Save, </a:t>
            </a:r>
            <a:r>
              <a:rPr lang="de-DE" sz="2400" dirty="0" err="1" smtClean="0"/>
              <a:t>stay</a:t>
            </a:r>
            <a:r>
              <a:rPr lang="de-DE" sz="2400" dirty="0" smtClean="0"/>
              <a:t> </a:t>
            </a:r>
            <a:r>
              <a:rPr lang="de-DE" sz="2400" dirty="0" err="1" smtClean="0"/>
              <a:t>calm</a:t>
            </a:r>
            <a:r>
              <a:rPr lang="de-DE" sz="2400" dirty="0" smtClean="0"/>
              <a:t>, </a:t>
            </a:r>
            <a:r>
              <a:rPr lang="de-DE" sz="2400" dirty="0" err="1" smtClean="0"/>
              <a:t>avoid</a:t>
            </a:r>
            <a:r>
              <a:rPr lang="de-DE" sz="2400" dirty="0" smtClean="0"/>
              <a:t> extremes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shun</a:t>
            </a:r>
            <a:r>
              <a:rPr lang="de-DE" sz="2400" dirty="0" smtClean="0"/>
              <a:t> </a:t>
            </a:r>
            <a:r>
              <a:rPr lang="de-DE" sz="2400" dirty="0" err="1" smtClean="0"/>
              <a:t>indulgence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pic>
        <p:nvPicPr>
          <p:cNvPr id="2050" name="Picture 2" descr="File:Confucius Tang Dynasty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211"/>
            <a:ext cx="3565761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98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Unequal</a:t>
            </a:r>
            <a:r>
              <a:rPr lang="de-DE" dirty="0" smtClean="0"/>
              <a:t> </a:t>
            </a:r>
            <a:r>
              <a:rPr lang="de-DE" dirty="0" err="1" smtClean="0"/>
              <a:t>relationships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Ruler</a:t>
            </a:r>
            <a:r>
              <a:rPr lang="de-DE" dirty="0" smtClean="0"/>
              <a:t> – </a:t>
            </a:r>
            <a:r>
              <a:rPr lang="de-DE" dirty="0" err="1" smtClean="0"/>
              <a:t>Subject</a:t>
            </a:r>
            <a:endParaRPr lang="de-DE" dirty="0" smtClean="0"/>
          </a:p>
          <a:p>
            <a:r>
              <a:rPr lang="de-DE" dirty="0" err="1" smtClean="0"/>
              <a:t>Father</a:t>
            </a:r>
            <a:r>
              <a:rPr lang="de-DE" dirty="0" smtClean="0"/>
              <a:t> – </a:t>
            </a:r>
            <a:r>
              <a:rPr lang="de-DE" dirty="0" err="1" smtClean="0"/>
              <a:t>son</a:t>
            </a:r>
            <a:endParaRPr lang="de-DE" dirty="0" smtClean="0"/>
          </a:p>
          <a:p>
            <a:r>
              <a:rPr lang="de-DE" dirty="0" err="1" smtClean="0"/>
              <a:t>Older</a:t>
            </a:r>
            <a:r>
              <a:rPr lang="de-DE" dirty="0" smtClean="0"/>
              <a:t> </a:t>
            </a:r>
            <a:r>
              <a:rPr lang="de-DE" dirty="0" err="1" smtClean="0"/>
              <a:t>brother</a:t>
            </a:r>
            <a:r>
              <a:rPr lang="de-DE" dirty="0" smtClean="0"/>
              <a:t> – </a:t>
            </a:r>
            <a:r>
              <a:rPr lang="de-DE" dirty="0" err="1" smtClean="0"/>
              <a:t>younger</a:t>
            </a:r>
            <a:r>
              <a:rPr lang="de-DE" dirty="0" smtClean="0"/>
              <a:t> </a:t>
            </a:r>
            <a:r>
              <a:rPr lang="de-DE" dirty="0" err="1" smtClean="0"/>
              <a:t>brother</a:t>
            </a:r>
            <a:endParaRPr lang="de-DE" dirty="0" smtClean="0"/>
          </a:p>
          <a:p>
            <a:r>
              <a:rPr lang="de-DE" dirty="0" err="1" smtClean="0"/>
              <a:t>Husband</a:t>
            </a:r>
            <a:r>
              <a:rPr lang="de-DE" dirty="0" smtClean="0"/>
              <a:t> – </a:t>
            </a:r>
            <a:r>
              <a:rPr lang="de-DE" dirty="0" err="1" smtClean="0"/>
              <a:t>wife</a:t>
            </a:r>
            <a:endParaRPr lang="de-DE" dirty="0" smtClean="0"/>
          </a:p>
          <a:p>
            <a:r>
              <a:rPr lang="de-DE" dirty="0" smtClean="0"/>
              <a:t>Senior </a:t>
            </a:r>
            <a:r>
              <a:rPr lang="de-DE" dirty="0" err="1" smtClean="0"/>
              <a:t>friend</a:t>
            </a:r>
            <a:r>
              <a:rPr lang="de-DE" dirty="0" smtClean="0"/>
              <a:t> – </a:t>
            </a:r>
            <a:r>
              <a:rPr lang="de-DE" dirty="0" err="1" smtClean="0"/>
              <a:t>junior</a:t>
            </a:r>
            <a:r>
              <a:rPr lang="de-DE" dirty="0" smtClean="0"/>
              <a:t> </a:t>
            </a:r>
            <a:r>
              <a:rPr lang="de-DE" dirty="0" err="1" smtClean="0"/>
              <a:t>friend</a:t>
            </a:r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r>
              <a:rPr lang="de-DE" dirty="0" err="1" smtClean="0"/>
              <a:t>They</a:t>
            </a:r>
            <a:r>
              <a:rPr lang="de-DE" dirty="0" smtClean="0"/>
              <a:t> do not </a:t>
            </a:r>
            <a:r>
              <a:rPr lang="de-DE" dirty="0" err="1" smtClean="0"/>
              <a:t>mean</a:t>
            </a:r>
            <a:r>
              <a:rPr lang="de-DE" dirty="0" smtClean="0"/>
              <a:t> </a:t>
            </a:r>
            <a:r>
              <a:rPr lang="de-DE" dirty="0" err="1" smtClean="0"/>
              <a:t>unlimited</a:t>
            </a:r>
            <a:r>
              <a:rPr lang="de-DE" dirty="0" smtClean="0"/>
              <a:t> </a:t>
            </a:r>
            <a:r>
              <a:rPr lang="de-DE" dirty="0" err="1" smtClean="0"/>
              <a:t>advantages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superior</a:t>
            </a:r>
            <a:r>
              <a:rPr lang="de-DE" dirty="0" smtClean="0"/>
              <a:t>.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authority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questioned</a:t>
            </a:r>
            <a:r>
              <a:rPr lang="de-DE" dirty="0" smtClean="0"/>
              <a:t> but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obligations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also </a:t>
            </a:r>
            <a:r>
              <a:rPr lang="de-DE" dirty="0" err="1" smtClean="0"/>
              <a:t>mandatory</a:t>
            </a:r>
            <a:r>
              <a:rPr lang="de-DE" dirty="0" smtClean="0"/>
              <a:t>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514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in China in </a:t>
            </a:r>
            <a:r>
              <a:rPr lang="de-DE" dirty="0" err="1" smtClean="0"/>
              <a:t>business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careful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endParaRPr lang="de-DE" dirty="0" smtClean="0"/>
          </a:p>
          <a:p>
            <a:r>
              <a:rPr lang="de-DE" dirty="0" smtClean="0"/>
              <a:t>A „deal </a:t>
            </a:r>
            <a:r>
              <a:rPr lang="de-DE" dirty="0" err="1" smtClean="0"/>
              <a:t>is</a:t>
            </a:r>
            <a:r>
              <a:rPr lang="de-DE" dirty="0" smtClean="0"/>
              <a:t> a deal“ </a:t>
            </a:r>
            <a:r>
              <a:rPr lang="de-DE" dirty="0" err="1" smtClean="0"/>
              <a:t>or</a:t>
            </a:r>
            <a:r>
              <a:rPr lang="de-DE" dirty="0" smtClean="0"/>
              <a:t> „</a:t>
            </a:r>
            <a:r>
              <a:rPr lang="de-DE" dirty="0" err="1" smtClean="0"/>
              <a:t>relationships</a:t>
            </a:r>
            <a:r>
              <a:rPr lang="de-DE" dirty="0" smtClean="0"/>
              <a:t> </a:t>
            </a:r>
            <a:r>
              <a:rPr lang="de-DE" dirty="0" err="1" smtClean="0"/>
              <a:t>grow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Time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Friendliness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endParaRPr lang="de-DE" dirty="0" smtClean="0"/>
          </a:p>
          <a:p>
            <a:r>
              <a:rPr lang="de-DE" dirty="0" smtClean="0"/>
              <a:t>Interest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Chinese </a:t>
            </a:r>
            <a:r>
              <a:rPr lang="de-DE" dirty="0" err="1" smtClean="0"/>
              <a:t>culture</a:t>
            </a:r>
            <a:endParaRPr lang="de-DE" dirty="0" smtClean="0"/>
          </a:p>
          <a:p>
            <a:r>
              <a:rPr lang="de-DE" dirty="0" err="1" smtClean="0"/>
              <a:t>Dont</a:t>
            </a:r>
            <a:r>
              <a:rPr lang="de-DE" dirty="0" smtClean="0"/>
              <a:t> </a:t>
            </a:r>
            <a:r>
              <a:rPr lang="de-DE" dirty="0" err="1" smtClean="0"/>
              <a:t>criticize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country</a:t>
            </a:r>
            <a:endParaRPr lang="de-DE" dirty="0" smtClean="0"/>
          </a:p>
          <a:p>
            <a:r>
              <a:rPr lang="de-DE" dirty="0" smtClean="0"/>
              <a:t>Patience </a:t>
            </a:r>
          </a:p>
          <a:p>
            <a:r>
              <a:rPr lang="de-DE" dirty="0" smtClean="0"/>
              <a:t>Chinese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tricky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ready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copy</a:t>
            </a:r>
            <a:r>
              <a:rPr lang="de-DE" dirty="0" smtClean="0"/>
              <a:t>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659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Qin Empire 210 BCE</a:t>
            </a:r>
            <a:endParaRPr lang="de-DE" dirty="0"/>
          </a:p>
        </p:txBody>
      </p:sp>
      <p:pic>
        <p:nvPicPr>
          <p:cNvPr id="2050" name="Picture 2" descr="H:\Dokumente und Einstellungen\Japaninfo\Favoriten\Eigene Dateien\Eigene Bilder\Qin_empire_210_BC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1" y="1571612"/>
            <a:ext cx="4727775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306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differences</a:t>
            </a:r>
            <a:r>
              <a:rPr lang="de-DE" dirty="0" smtClean="0"/>
              <a:t> so </a:t>
            </a:r>
            <a:r>
              <a:rPr lang="de-DE" dirty="0" err="1" smtClean="0"/>
              <a:t>great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industrialization</a:t>
            </a:r>
            <a:r>
              <a:rPr lang="de-DE" dirty="0" smtClean="0"/>
              <a:t> in China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made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rich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others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somewhat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off.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situation</a:t>
            </a:r>
            <a:r>
              <a:rPr lang="de-DE" dirty="0" smtClean="0"/>
              <a:t> </a:t>
            </a:r>
            <a:r>
              <a:rPr lang="de-DE" dirty="0" err="1" smtClean="0"/>
              <a:t>increases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pressure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farmers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rich</a:t>
            </a:r>
            <a:r>
              <a:rPr lang="de-DE" dirty="0" smtClean="0"/>
              <a:t> </a:t>
            </a:r>
            <a:r>
              <a:rPr lang="de-DE" dirty="0" err="1" smtClean="0"/>
              <a:t>factory</a:t>
            </a:r>
            <a:r>
              <a:rPr lang="de-DE" dirty="0" smtClean="0"/>
              <a:t> </a:t>
            </a:r>
            <a:r>
              <a:rPr lang="de-DE" dirty="0" err="1" smtClean="0"/>
              <a:t>owners</a:t>
            </a:r>
            <a:r>
              <a:rPr lang="de-DE" dirty="0" smtClean="0"/>
              <a:t>, real </a:t>
            </a:r>
            <a:r>
              <a:rPr lang="de-DE" dirty="0" err="1" smtClean="0"/>
              <a:t>estate</a:t>
            </a:r>
            <a:r>
              <a:rPr lang="de-DE" dirty="0" smtClean="0"/>
              <a:t> </a:t>
            </a:r>
            <a:r>
              <a:rPr lang="de-DE" dirty="0" err="1" smtClean="0"/>
              <a:t>developers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managers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cities</a:t>
            </a:r>
            <a:r>
              <a:rPr lang="de-DE" dirty="0" smtClean="0"/>
              <a:t>.</a:t>
            </a:r>
          </a:p>
          <a:p>
            <a:r>
              <a:rPr lang="de-DE" dirty="0" smtClean="0"/>
              <a:t>(</a:t>
            </a:r>
            <a:r>
              <a:rPr lang="de-DE" dirty="0" err="1" smtClean="0"/>
              <a:t>remember</a:t>
            </a:r>
            <a:r>
              <a:rPr lang="de-DE" dirty="0" smtClean="0"/>
              <a:t> Charles Dickens?)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194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Gini</a:t>
            </a:r>
            <a:r>
              <a:rPr lang="de-DE" dirty="0" smtClean="0"/>
              <a:t> </a:t>
            </a:r>
            <a:r>
              <a:rPr lang="de-DE" dirty="0" err="1" smtClean="0"/>
              <a:t>Coefficients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8162925" cy="468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106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Rich Chinese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getting</a:t>
            </a:r>
            <a:r>
              <a:rPr lang="de-DE" dirty="0" smtClean="0"/>
              <a:t> </a:t>
            </a:r>
            <a:r>
              <a:rPr lang="de-DE" dirty="0" err="1" smtClean="0"/>
              <a:t>nervous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Last </a:t>
            </a:r>
            <a:r>
              <a:rPr lang="de-DE" dirty="0" err="1" smtClean="0"/>
              <a:t>autumm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top </a:t>
            </a:r>
            <a:r>
              <a:rPr lang="de-DE" dirty="0" err="1" smtClean="0"/>
              <a:t>leadership</a:t>
            </a:r>
            <a:r>
              <a:rPr lang="de-DE" dirty="0" smtClean="0"/>
              <a:t> 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changed</a:t>
            </a:r>
            <a:endParaRPr lang="de-DE" dirty="0"/>
          </a:p>
          <a:p>
            <a:r>
              <a:rPr lang="de-DE" dirty="0" err="1" smtClean="0"/>
              <a:t>Basically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legal </a:t>
            </a:r>
            <a:r>
              <a:rPr lang="de-DE" dirty="0" err="1" smtClean="0"/>
              <a:t>security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private </a:t>
            </a:r>
            <a:r>
              <a:rPr lang="de-DE" dirty="0" err="1" smtClean="0"/>
              <a:t>property</a:t>
            </a:r>
            <a:r>
              <a:rPr lang="de-DE" dirty="0" smtClean="0"/>
              <a:t> in China</a:t>
            </a:r>
          </a:p>
          <a:p>
            <a:r>
              <a:rPr lang="de-DE" dirty="0" smtClean="0"/>
              <a:t>Most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rich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(</a:t>
            </a:r>
            <a:r>
              <a:rPr lang="de-DE" dirty="0" err="1" smtClean="0"/>
              <a:t>necessarily</a:t>
            </a:r>
            <a:r>
              <a:rPr lang="de-DE" dirty="0" smtClean="0"/>
              <a:t>) </a:t>
            </a:r>
            <a:r>
              <a:rPr lang="de-DE" dirty="0" err="1" smtClean="0"/>
              <a:t>made</a:t>
            </a:r>
            <a:r>
              <a:rPr lang="de-DE" dirty="0" smtClean="0"/>
              <a:t> </a:t>
            </a:r>
            <a:r>
              <a:rPr lang="de-DE" dirty="0" err="1" smtClean="0"/>
              <a:t>doubtful</a:t>
            </a:r>
            <a:r>
              <a:rPr lang="de-DE" dirty="0" smtClean="0"/>
              <a:t> </a:t>
            </a:r>
            <a:r>
              <a:rPr lang="de-DE" dirty="0" err="1" smtClean="0"/>
              <a:t>deals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money</a:t>
            </a:r>
            <a:r>
              <a:rPr lang="de-DE" dirty="0" smtClean="0"/>
              <a:t>.</a:t>
            </a:r>
          </a:p>
          <a:p>
            <a:r>
              <a:rPr lang="de-DE" dirty="0" smtClean="0"/>
              <a:t>14%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second</a:t>
            </a:r>
            <a:r>
              <a:rPr lang="de-DE" dirty="0" smtClean="0"/>
              <a:t> </a:t>
            </a:r>
            <a:r>
              <a:rPr lang="de-DE" dirty="0" err="1" smtClean="0"/>
              <a:t>passports</a:t>
            </a:r>
            <a:r>
              <a:rPr lang="de-DE" dirty="0" smtClean="0"/>
              <a:t> 46%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considering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move</a:t>
            </a:r>
            <a:r>
              <a:rPr lang="de-DE" dirty="0" smtClean="0"/>
              <a:t>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72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kumente und Einstellungen\Japaninfo\Favoriten\Eigene Dateien\Eigene Bilder\541px-Brazil_(orthographic_projection)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807"/>
            <a:ext cx="5643602" cy="5724529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5429256" y="285728"/>
            <a:ext cx="37147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Capital Brasilia</a:t>
            </a:r>
          </a:p>
          <a:p>
            <a:r>
              <a:rPr lang="de-DE" dirty="0" err="1" smtClean="0"/>
              <a:t>Largest</a:t>
            </a:r>
            <a:r>
              <a:rPr lang="de-DE" dirty="0" smtClean="0"/>
              <a:t> City Sao Paulo</a:t>
            </a:r>
          </a:p>
          <a:p>
            <a:r>
              <a:rPr lang="de-DE" dirty="0" smtClean="0"/>
              <a:t>Area  8514877 km2</a:t>
            </a:r>
          </a:p>
          <a:p>
            <a:r>
              <a:rPr lang="de-DE" dirty="0" smtClean="0"/>
              <a:t>Population 192 </a:t>
            </a:r>
            <a:r>
              <a:rPr lang="de-DE" dirty="0" err="1" smtClean="0"/>
              <a:t>mio</a:t>
            </a:r>
            <a:endParaRPr lang="de-DE" dirty="0" smtClean="0"/>
          </a:p>
          <a:p>
            <a:r>
              <a:rPr lang="de-DE" dirty="0" err="1" smtClean="0"/>
              <a:t>Density</a:t>
            </a:r>
            <a:r>
              <a:rPr lang="de-DE" dirty="0" smtClean="0"/>
              <a:t> 22/km2</a:t>
            </a:r>
          </a:p>
          <a:p>
            <a:r>
              <a:rPr lang="de-DE" dirty="0" smtClean="0"/>
              <a:t>GDP  (nominal)2309 Billion US$ (6th)</a:t>
            </a:r>
          </a:p>
          <a:p>
            <a:r>
              <a:rPr lang="de-DE" dirty="0" smtClean="0"/>
              <a:t>GDP (PPP)  2500 Billion US$ (7th)</a:t>
            </a:r>
          </a:p>
          <a:p>
            <a:r>
              <a:rPr lang="de-DE" dirty="0" smtClean="0"/>
              <a:t>GDP per </a:t>
            </a:r>
            <a:r>
              <a:rPr lang="de-DE" dirty="0" err="1" smtClean="0"/>
              <a:t>Capita</a:t>
            </a:r>
            <a:r>
              <a:rPr lang="de-DE" dirty="0" smtClean="0"/>
              <a:t> 12916 (54th)</a:t>
            </a:r>
          </a:p>
          <a:p>
            <a:r>
              <a:rPr lang="de-DE" dirty="0" err="1" smtClean="0"/>
              <a:t>Gini</a:t>
            </a:r>
            <a:r>
              <a:rPr lang="de-DE" dirty="0" smtClean="0"/>
              <a:t> </a:t>
            </a:r>
            <a:r>
              <a:rPr lang="de-DE" dirty="0" err="1" smtClean="0"/>
              <a:t>Coefficient</a:t>
            </a:r>
            <a:r>
              <a:rPr lang="de-DE" dirty="0" smtClean="0"/>
              <a:t> 49</a:t>
            </a:r>
          </a:p>
          <a:p>
            <a:r>
              <a:rPr lang="de-DE" dirty="0" smtClean="0"/>
              <a:t>HDI  0.718  (87th)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11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Brasil:  </a:t>
            </a:r>
            <a:r>
              <a:rPr lang="de-DE" dirty="0" err="1" smtClean="0"/>
              <a:t>independence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revolution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* 1808 The </a:t>
            </a:r>
            <a:r>
              <a:rPr lang="de-DE" dirty="0" err="1" smtClean="0"/>
              <a:t>Portuguese</a:t>
            </a:r>
            <a:r>
              <a:rPr lang="de-DE" dirty="0" smtClean="0"/>
              <a:t> </a:t>
            </a:r>
            <a:r>
              <a:rPr lang="de-DE" dirty="0" err="1" smtClean="0"/>
              <a:t>court</a:t>
            </a:r>
            <a:r>
              <a:rPr lang="de-DE" dirty="0" smtClean="0"/>
              <a:t> </a:t>
            </a:r>
            <a:r>
              <a:rPr lang="de-DE" dirty="0" err="1" smtClean="0"/>
              <a:t>moved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Brasil (</a:t>
            </a:r>
            <a:r>
              <a:rPr lang="de-DE" dirty="0" err="1" smtClean="0"/>
              <a:t>helped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British </a:t>
            </a:r>
            <a:r>
              <a:rPr lang="de-DE" dirty="0" err="1" smtClean="0"/>
              <a:t>fleet</a:t>
            </a:r>
            <a:r>
              <a:rPr lang="de-DE" dirty="0" smtClean="0"/>
              <a:t>) </a:t>
            </a:r>
            <a:r>
              <a:rPr lang="de-DE" dirty="0" err="1" smtClean="0"/>
              <a:t>as</a:t>
            </a:r>
            <a:r>
              <a:rPr lang="de-DE" dirty="0" smtClean="0"/>
              <a:t> Napoleon </a:t>
            </a:r>
            <a:r>
              <a:rPr lang="de-DE" dirty="0" err="1" smtClean="0"/>
              <a:t>invaded</a:t>
            </a:r>
            <a:r>
              <a:rPr lang="de-DE" dirty="0" smtClean="0"/>
              <a:t> Spain.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worked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dynamic</a:t>
            </a:r>
            <a:r>
              <a:rPr lang="de-DE" dirty="0" smtClean="0"/>
              <a:t> </a:t>
            </a:r>
            <a:r>
              <a:rPr lang="de-DE" dirty="0" err="1" smtClean="0"/>
              <a:t>governmental</a:t>
            </a:r>
            <a:r>
              <a:rPr lang="de-DE" dirty="0" smtClean="0"/>
              <a:t> </a:t>
            </a:r>
            <a:r>
              <a:rPr lang="de-DE" dirty="0" err="1" smtClean="0"/>
              <a:t>element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moved</a:t>
            </a:r>
            <a:r>
              <a:rPr lang="de-DE" dirty="0" smtClean="0"/>
              <a:t> </a:t>
            </a:r>
            <a:r>
              <a:rPr lang="de-DE" dirty="0" err="1" smtClean="0"/>
              <a:t>Brazil</a:t>
            </a:r>
            <a:r>
              <a:rPr lang="de-DE" dirty="0" smtClean="0"/>
              <a:t> in all </a:t>
            </a:r>
            <a:r>
              <a:rPr lang="de-DE" dirty="0" err="1" smtClean="0"/>
              <a:t>aspects</a:t>
            </a:r>
            <a:r>
              <a:rPr lang="de-DE" dirty="0" smtClean="0"/>
              <a:t>. The Prince Joao </a:t>
            </a:r>
            <a:r>
              <a:rPr lang="de-DE" dirty="0" err="1" smtClean="0"/>
              <a:t>opened</a:t>
            </a:r>
            <a:r>
              <a:rPr lang="de-DE" dirty="0" smtClean="0"/>
              <a:t> all </a:t>
            </a:r>
            <a:r>
              <a:rPr lang="de-DE" dirty="0" err="1" smtClean="0"/>
              <a:t>ports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foreign</a:t>
            </a:r>
            <a:r>
              <a:rPr lang="de-DE" dirty="0" smtClean="0"/>
              <a:t> </a:t>
            </a:r>
            <a:r>
              <a:rPr lang="de-DE" dirty="0" err="1" smtClean="0"/>
              <a:t>trade</a:t>
            </a:r>
            <a:r>
              <a:rPr lang="de-DE" dirty="0" smtClean="0"/>
              <a:t>, </a:t>
            </a:r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industry</a:t>
            </a:r>
            <a:r>
              <a:rPr lang="de-DE" dirty="0" smtClean="0"/>
              <a:t>, </a:t>
            </a:r>
            <a:r>
              <a:rPr lang="de-DE" dirty="0" err="1" smtClean="0"/>
              <a:t>government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reformed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country</a:t>
            </a:r>
            <a:r>
              <a:rPr lang="de-DE" dirty="0" smtClean="0"/>
              <a:t>. Military </a:t>
            </a:r>
            <a:r>
              <a:rPr lang="de-DE" dirty="0" err="1" smtClean="0"/>
              <a:t>expansion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south</a:t>
            </a:r>
            <a:r>
              <a:rPr lang="de-DE" dirty="0" smtClean="0"/>
              <a:t>: </a:t>
            </a:r>
            <a:r>
              <a:rPr lang="de-DE" dirty="0" err="1" smtClean="0"/>
              <a:t>occupation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Uruguay 1817.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081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    Till 1980 </a:t>
            </a:r>
            <a:r>
              <a:rPr lang="de-DE" dirty="0" err="1" smtClean="0"/>
              <a:t>Brazil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moved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:</a:t>
            </a:r>
          </a:p>
          <a:p>
            <a:r>
              <a:rPr lang="de-DE" dirty="0" smtClean="0"/>
              <a:t>Democracy </a:t>
            </a:r>
          </a:p>
          <a:p>
            <a:r>
              <a:rPr lang="de-DE" dirty="0" smtClean="0"/>
              <a:t>Military </a:t>
            </a:r>
            <a:r>
              <a:rPr lang="de-DE" dirty="0" err="1" smtClean="0"/>
              <a:t>dictatorship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Strong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distictions</a:t>
            </a:r>
            <a:r>
              <a:rPr lang="de-DE" dirty="0" smtClean="0"/>
              <a:t> – </a:t>
            </a:r>
            <a:r>
              <a:rPr lang="de-DE" dirty="0" err="1" smtClean="0"/>
              <a:t>upper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middle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white</a:t>
            </a:r>
            <a:r>
              <a:rPr lang="de-DE" dirty="0" smtClean="0"/>
              <a:t> but strong </a:t>
            </a:r>
            <a:r>
              <a:rPr lang="de-DE" dirty="0" err="1" smtClean="0"/>
              <a:t>racial</a:t>
            </a:r>
            <a:r>
              <a:rPr lang="de-DE" dirty="0" smtClean="0"/>
              <a:t> </a:t>
            </a:r>
            <a:r>
              <a:rPr lang="de-DE" dirty="0" err="1" smtClean="0"/>
              <a:t>mixture</a:t>
            </a:r>
            <a:r>
              <a:rPr lang="de-DE" dirty="0" smtClean="0"/>
              <a:t> (Roman </a:t>
            </a:r>
            <a:r>
              <a:rPr lang="de-DE" dirty="0" err="1" smtClean="0"/>
              <a:t>Catholics</a:t>
            </a:r>
            <a:r>
              <a:rPr lang="de-DE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668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GDP Growth in </a:t>
            </a:r>
            <a:r>
              <a:rPr lang="de-DE" dirty="0" err="1" smtClean="0"/>
              <a:t>Brazil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386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Strongly</a:t>
            </a:r>
            <a:r>
              <a:rPr lang="de-DE" dirty="0" smtClean="0"/>
              <a:t> </a:t>
            </a:r>
            <a:r>
              <a:rPr lang="de-DE" dirty="0" err="1" smtClean="0"/>
              <a:t>multiactive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de-DE" dirty="0" err="1" smtClean="0"/>
              <a:t>Hugging</a:t>
            </a:r>
            <a:r>
              <a:rPr lang="de-DE" dirty="0" smtClean="0"/>
              <a:t>, </a:t>
            </a:r>
            <a:r>
              <a:rPr lang="de-DE" dirty="0" err="1" smtClean="0"/>
              <a:t>touching</a:t>
            </a:r>
            <a:r>
              <a:rPr lang="de-DE" dirty="0" smtClean="0"/>
              <a:t>, </a:t>
            </a:r>
            <a:r>
              <a:rPr lang="de-DE" dirty="0" err="1" smtClean="0"/>
              <a:t>women</a:t>
            </a:r>
            <a:r>
              <a:rPr lang="de-DE" dirty="0" smtClean="0"/>
              <a:t> </a:t>
            </a:r>
            <a:r>
              <a:rPr lang="de-DE" dirty="0" err="1" smtClean="0"/>
              <a:t>kissing</a:t>
            </a:r>
            <a:r>
              <a:rPr lang="de-DE" dirty="0" smtClean="0"/>
              <a:t>, </a:t>
            </a:r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patting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back, </a:t>
            </a:r>
            <a:r>
              <a:rPr lang="de-DE" dirty="0" err="1" smtClean="0"/>
              <a:t>etc</a:t>
            </a:r>
            <a:endParaRPr lang="de-DE" dirty="0" smtClean="0"/>
          </a:p>
          <a:p>
            <a:r>
              <a:rPr lang="de-DE" dirty="0" err="1" smtClean="0"/>
              <a:t>Generous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time. </a:t>
            </a:r>
            <a:r>
              <a:rPr lang="de-DE" dirty="0" err="1" smtClean="0"/>
              <a:t>Interested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not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product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Interested</a:t>
            </a:r>
            <a:r>
              <a:rPr lang="de-DE" dirty="0" smtClean="0"/>
              <a:t> in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explain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explain</a:t>
            </a:r>
            <a:r>
              <a:rPr lang="de-DE" dirty="0" smtClean="0"/>
              <a:t>. But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short</a:t>
            </a:r>
            <a:r>
              <a:rPr lang="de-DE" dirty="0" smtClean="0"/>
              <a:t>…</a:t>
            </a:r>
          </a:p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unpunctual</a:t>
            </a:r>
            <a:r>
              <a:rPr lang="de-DE" dirty="0" smtClean="0"/>
              <a:t> – 30 </a:t>
            </a:r>
            <a:r>
              <a:rPr lang="de-DE" dirty="0" err="1" smtClean="0"/>
              <a:t>minute</a:t>
            </a:r>
            <a:r>
              <a:rPr lang="de-DE" dirty="0" smtClean="0"/>
              <a:t> after </a:t>
            </a:r>
            <a:r>
              <a:rPr lang="de-DE" dirty="0" err="1" smtClean="0"/>
              <a:t>is</a:t>
            </a:r>
            <a:r>
              <a:rPr lang="de-DE" dirty="0" smtClean="0"/>
              <a:t> „still on </a:t>
            </a:r>
            <a:r>
              <a:rPr lang="de-DE" smtClean="0"/>
              <a:t>time“…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04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r>
              <a:rPr lang="de-DE" dirty="0" err="1" smtClean="0"/>
              <a:t>Futuristic</a:t>
            </a:r>
            <a:r>
              <a:rPr lang="de-DE" dirty="0" smtClean="0"/>
              <a:t> in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r>
              <a:rPr lang="de-DE" dirty="0" smtClean="0"/>
              <a:t> – </a:t>
            </a:r>
            <a:r>
              <a:rPr lang="de-DE" dirty="0" err="1" smtClean="0"/>
              <a:t>big</a:t>
            </a:r>
            <a:r>
              <a:rPr lang="de-DE" dirty="0" smtClean="0"/>
              <a:t> </a:t>
            </a:r>
            <a:r>
              <a:rPr lang="de-DE" dirty="0" err="1" smtClean="0"/>
              <a:t>plans</a:t>
            </a:r>
            <a:r>
              <a:rPr lang="de-DE" dirty="0" smtClean="0"/>
              <a:t> but </a:t>
            </a:r>
            <a:r>
              <a:rPr lang="de-DE" dirty="0" err="1" smtClean="0"/>
              <a:t>weak</a:t>
            </a:r>
            <a:r>
              <a:rPr lang="de-DE" dirty="0" smtClean="0"/>
              <a:t> </a:t>
            </a:r>
            <a:r>
              <a:rPr lang="de-DE" dirty="0" err="1" smtClean="0"/>
              <a:t>follow-up</a:t>
            </a:r>
            <a:endParaRPr lang="de-DE" dirty="0" smtClean="0"/>
          </a:p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lengthy</a:t>
            </a:r>
            <a:r>
              <a:rPr lang="de-DE" dirty="0" smtClean="0"/>
              <a:t> </a:t>
            </a:r>
            <a:r>
              <a:rPr lang="de-DE" dirty="0" err="1" smtClean="0"/>
              <a:t>explanations</a:t>
            </a:r>
            <a:endParaRPr lang="de-DE" dirty="0" smtClean="0"/>
          </a:p>
          <a:p>
            <a:r>
              <a:rPr lang="de-DE" dirty="0" smtClean="0"/>
              <a:t>Interrupts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rudeness</a:t>
            </a:r>
            <a:endParaRPr lang="de-DE" dirty="0" smtClean="0"/>
          </a:p>
          <a:p>
            <a:r>
              <a:rPr lang="de-DE" dirty="0" smtClean="0"/>
              <a:t>Try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charismatic</a:t>
            </a:r>
            <a:r>
              <a:rPr lang="de-DE" dirty="0" smtClean="0"/>
              <a:t> in </a:t>
            </a:r>
            <a:r>
              <a:rPr lang="de-DE" dirty="0" err="1" smtClean="0"/>
              <a:t>outlining</a:t>
            </a:r>
            <a:r>
              <a:rPr lang="de-DE" dirty="0" smtClean="0"/>
              <a:t> </a:t>
            </a:r>
            <a:r>
              <a:rPr lang="de-DE" dirty="0" err="1" smtClean="0"/>
              <a:t>projects</a:t>
            </a:r>
            <a:endParaRPr lang="de-DE" dirty="0" smtClean="0"/>
          </a:p>
          <a:p>
            <a:r>
              <a:rPr lang="de-DE" dirty="0" err="1" smtClean="0"/>
              <a:t>Put</a:t>
            </a:r>
            <a:r>
              <a:rPr lang="de-DE" dirty="0" smtClean="0"/>
              <a:t> </a:t>
            </a:r>
            <a:r>
              <a:rPr lang="de-DE" dirty="0" err="1" smtClean="0"/>
              <a:t>relationships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products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procedure</a:t>
            </a:r>
            <a:endParaRPr lang="de-DE" dirty="0" smtClean="0"/>
          </a:p>
          <a:p>
            <a:pPr marL="0" indent="0">
              <a:buNone/>
            </a:pPr>
            <a:r>
              <a:rPr lang="de-DE" dirty="0" err="1" smtClean="0">
                <a:solidFill>
                  <a:srgbClr val="FF0000"/>
                </a:solidFill>
              </a:rPr>
              <a:t>Avoid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de-DE" dirty="0" err="1" smtClean="0"/>
              <a:t>Stuffiness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formality</a:t>
            </a:r>
            <a:endParaRPr lang="de-DE" dirty="0" smtClean="0"/>
          </a:p>
          <a:p>
            <a:pPr marL="0" indent="0">
              <a:buNone/>
            </a:pPr>
            <a:r>
              <a:rPr lang="de-DE" dirty="0" err="1" smtClean="0"/>
              <a:t>Focusing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on </a:t>
            </a:r>
            <a:r>
              <a:rPr lang="de-DE" dirty="0" err="1" smtClean="0"/>
              <a:t>profits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The </a:t>
            </a:r>
            <a:r>
              <a:rPr lang="de-DE" dirty="0" err="1" smtClean="0"/>
              <a:t>appearance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exploiting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919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210 BCE </a:t>
            </a:r>
            <a:r>
              <a:rPr lang="de-DE" dirty="0" err="1" smtClean="0"/>
              <a:t>till</a:t>
            </a:r>
            <a:r>
              <a:rPr lang="de-DE" dirty="0" smtClean="0"/>
              <a:t> 1912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de-DE" dirty="0" smtClean="0"/>
              <a:t>    Han Expansion Korea, Vietnam, </a:t>
            </a:r>
            <a:r>
              <a:rPr lang="de-DE" dirty="0" err="1" smtClean="0"/>
              <a:t>Mongolia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Central </a:t>
            </a:r>
            <a:r>
              <a:rPr lang="de-DE" dirty="0" err="1" smtClean="0"/>
              <a:t>Asia</a:t>
            </a:r>
            <a:r>
              <a:rPr lang="de-DE" dirty="0" smtClean="0"/>
              <a:t> –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established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for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most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part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last 2000 </a:t>
            </a:r>
            <a:r>
              <a:rPr lang="de-DE" dirty="0" err="1" smtClean="0">
                <a:solidFill>
                  <a:srgbClr val="FF0000"/>
                </a:solidFill>
              </a:rPr>
              <a:t>years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largest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economy</a:t>
            </a:r>
            <a:r>
              <a:rPr lang="de-DE" dirty="0" smtClean="0">
                <a:solidFill>
                  <a:srgbClr val="FF0000"/>
                </a:solidFill>
              </a:rPr>
              <a:t>!!</a:t>
            </a:r>
          </a:p>
          <a:p>
            <a:pPr>
              <a:buNone/>
            </a:pPr>
            <a:r>
              <a:rPr lang="de-DE" dirty="0" smtClean="0"/>
              <a:t>    Sui, </a:t>
            </a:r>
          </a:p>
          <a:p>
            <a:pPr>
              <a:buNone/>
            </a:pPr>
            <a:r>
              <a:rPr lang="de-DE" dirty="0" smtClean="0"/>
              <a:t>    Tang </a:t>
            </a:r>
            <a:r>
              <a:rPr lang="de-DE" dirty="0" err="1" smtClean="0"/>
              <a:t>and</a:t>
            </a:r>
            <a:r>
              <a:rPr lang="de-DE" dirty="0" smtClean="0"/>
              <a:t> Song  - Cultural </a:t>
            </a:r>
            <a:r>
              <a:rPr lang="de-DE" dirty="0" err="1" smtClean="0"/>
              <a:t>Zenith</a:t>
            </a:r>
            <a:r>
              <a:rPr lang="de-DE" dirty="0" smtClean="0"/>
              <a:t> – Paper </a:t>
            </a:r>
            <a:r>
              <a:rPr lang="de-DE" dirty="0" err="1" smtClean="0"/>
              <a:t>money</a:t>
            </a:r>
            <a:r>
              <a:rPr lang="de-DE" dirty="0" smtClean="0"/>
              <a:t>, </a:t>
            </a:r>
            <a:r>
              <a:rPr lang="de-DE" dirty="0" err="1" smtClean="0"/>
              <a:t>standing</a:t>
            </a:r>
            <a:r>
              <a:rPr lang="de-DE" dirty="0" smtClean="0"/>
              <a:t> </a:t>
            </a:r>
            <a:r>
              <a:rPr lang="de-DE" dirty="0" err="1" smtClean="0"/>
              <a:t>navy</a:t>
            </a:r>
            <a:r>
              <a:rPr lang="de-DE" dirty="0" smtClean="0"/>
              <a:t>, etc.</a:t>
            </a:r>
          </a:p>
          <a:p>
            <a:pPr>
              <a:buNone/>
            </a:pPr>
            <a:r>
              <a:rPr lang="de-DE" dirty="0" smtClean="0"/>
              <a:t>     </a:t>
            </a:r>
            <a:r>
              <a:rPr lang="de-DE" dirty="0" err="1" smtClean="0"/>
              <a:t>Mongol</a:t>
            </a:r>
            <a:r>
              <a:rPr lang="de-DE" dirty="0" smtClean="0"/>
              <a:t> </a:t>
            </a:r>
            <a:r>
              <a:rPr lang="de-DE" dirty="0" err="1" smtClean="0"/>
              <a:t>invasion</a:t>
            </a:r>
            <a:r>
              <a:rPr lang="de-DE" dirty="0" smtClean="0"/>
              <a:t> – Population sank </a:t>
            </a:r>
            <a:r>
              <a:rPr lang="de-DE" dirty="0" err="1" smtClean="0"/>
              <a:t>from</a:t>
            </a:r>
            <a:r>
              <a:rPr lang="de-DE" dirty="0" smtClean="0"/>
              <a:t> 120 </a:t>
            </a:r>
            <a:r>
              <a:rPr lang="de-DE" dirty="0" err="1" smtClean="0"/>
              <a:t>to</a:t>
            </a:r>
            <a:r>
              <a:rPr lang="de-DE" dirty="0" smtClean="0"/>
              <a:t> 60 </a:t>
            </a:r>
            <a:r>
              <a:rPr lang="de-DE" dirty="0" err="1" smtClean="0"/>
              <a:t>million</a:t>
            </a:r>
            <a:r>
              <a:rPr lang="de-DE" dirty="0" smtClean="0"/>
              <a:t>! - </a:t>
            </a:r>
            <a:r>
              <a:rPr lang="de-DE" dirty="0" err="1" smtClean="0"/>
              <a:t>Mongols</a:t>
            </a:r>
            <a:r>
              <a:rPr lang="de-DE" dirty="0" smtClean="0"/>
              <a:t> </a:t>
            </a:r>
            <a:r>
              <a:rPr lang="de-DE" dirty="0" err="1" smtClean="0"/>
              <a:t>governed</a:t>
            </a:r>
            <a:r>
              <a:rPr lang="de-DE" dirty="0" smtClean="0"/>
              <a:t> China </a:t>
            </a:r>
            <a:r>
              <a:rPr lang="de-DE" dirty="0" err="1" smtClean="0"/>
              <a:t>from</a:t>
            </a:r>
            <a:r>
              <a:rPr lang="de-DE" dirty="0" smtClean="0"/>
              <a:t> 1279 (</a:t>
            </a:r>
            <a:r>
              <a:rPr lang="de-DE" dirty="0" err="1" smtClean="0"/>
              <a:t>Kublai</a:t>
            </a:r>
            <a:r>
              <a:rPr lang="de-DE" dirty="0" smtClean="0"/>
              <a:t> Khan </a:t>
            </a:r>
            <a:r>
              <a:rPr lang="de-DE" dirty="0" err="1" smtClean="0"/>
              <a:t>and</a:t>
            </a:r>
            <a:r>
              <a:rPr lang="de-DE" dirty="0" smtClean="0"/>
              <a:t> Marco Polo) </a:t>
            </a:r>
          </a:p>
          <a:p>
            <a:pPr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Ming </a:t>
            </a:r>
            <a:r>
              <a:rPr lang="de-DE" dirty="0" err="1" smtClean="0"/>
              <a:t>Dynasty</a:t>
            </a:r>
            <a:r>
              <a:rPr lang="de-DE" dirty="0" smtClean="0"/>
              <a:t> – The </a:t>
            </a:r>
            <a:r>
              <a:rPr lang="de-DE" dirty="0" err="1" smtClean="0"/>
              <a:t>biggest</a:t>
            </a:r>
            <a:r>
              <a:rPr lang="de-DE" dirty="0" smtClean="0"/>
              <a:t> </a:t>
            </a:r>
            <a:r>
              <a:rPr lang="de-DE" dirty="0" err="1" smtClean="0"/>
              <a:t>navy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ships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     </a:t>
            </a:r>
            <a:r>
              <a:rPr lang="de-DE" dirty="0" err="1" smtClean="0"/>
              <a:t>Utilization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coal</a:t>
            </a:r>
            <a:r>
              <a:rPr lang="de-DE" dirty="0" smtClean="0"/>
              <a:t>!!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border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revolution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908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 descr="H:\Dokumente und Einstellungen\Japaninfo\Favoriten\Eigene Dateien\Eigene Bilder\250px-Zheng_He's_ship_compared_to_Columbus'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939" y="1340768"/>
            <a:ext cx="7904431" cy="4896544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714348" y="428604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Europe was lucky not </a:t>
            </a:r>
            <a:r>
              <a:rPr lang="de-DE" dirty="0" err="1">
                <a:solidFill>
                  <a:prstClr val="black"/>
                </a:solidFill>
              </a:rPr>
              <a:t>to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have</a:t>
            </a:r>
            <a:r>
              <a:rPr lang="de-DE" dirty="0" smtClean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been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colonized</a:t>
            </a:r>
            <a:r>
              <a:rPr lang="de-DE" dirty="0">
                <a:solidFill>
                  <a:prstClr val="black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9976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 smtClean="0"/>
              <a:t>Manchu</a:t>
            </a:r>
            <a:r>
              <a:rPr lang="de-DE" dirty="0" smtClean="0"/>
              <a:t> Invasion – 1644 Qing </a:t>
            </a:r>
            <a:r>
              <a:rPr lang="de-DE" dirty="0" err="1" smtClean="0"/>
              <a:t>Dynasty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last </a:t>
            </a:r>
            <a:r>
              <a:rPr lang="de-DE" dirty="0" err="1" smtClean="0"/>
              <a:t>one</a:t>
            </a:r>
            <a:r>
              <a:rPr lang="de-DE" dirty="0" smtClean="0"/>
              <a:t> in China. </a:t>
            </a:r>
          </a:p>
          <a:p>
            <a:r>
              <a:rPr lang="de-DE" dirty="0" smtClean="0"/>
              <a:t>19 </a:t>
            </a:r>
            <a:r>
              <a:rPr lang="de-DE" dirty="0" err="1" smtClean="0"/>
              <a:t>century</a:t>
            </a:r>
            <a:r>
              <a:rPr lang="de-DE" dirty="0" smtClean="0"/>
              <a:t> European </a:t>
            </a:r>
            <a:r>
              <a:rPr lang="de-DE" dirty="0" err="1" smtClean="0"/>
              <a:t>colonization</a:t>
            </a:r>
            <a:r>
              <a:rPr lang="de-DE" dirty="0" smtClean="0"/>
              <a:t> – Opium War . </a:t>
            </a:r>
            <a:r>
              <a:rPr lang="de-DE" dirty="0" err="1" smtClean="0"/>
              <a:t>Taiping</a:t>
            </a:r>
            <a:r>
              <a:rPr lang="de-DE" dirty="0" smtClean="0"/>
              <a:t> </a:t>
            </a:r>
            <a:r>
              <a:rPr lang="de-DE" dirty="0" err="1" smtClean="0"/>
              <a:t>Civil</a:t>
            </a:r>
            <a:r>
              <a:rPr lang="de-DE" dirty="0" smtClean="0"/>
              <a:t> War – Chinese Diaspora  </a:t>
            </a:r>
            <a:r>
              <a:rPr lang="de-DE" dirty="0" err="1" smtClean="0"/>
              <a:t>today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35 </a:t>
            </a:r>
            <a:r>
              <a:rPr lang="de-DE" dirty="0" err="1" smtClean="0"/>
              <a:t>mio</a:t>
            </a:r>
            <a:r>
              <a:rPr lang="de-DE" dirty="0" smtClean="0"/>
              <a:t> Chinese live in </a:t>
            </a:r>
            <a:r>
              <a:rPr lang="de-DE" dirty="0" err="1" smtClean="0"/>
              <a:t>Southeast</a:t>
            </a:r>
            <a:r>
              <a:rPr lang="de-DE" dirty="0" smtClean="0"/>
              <a:t> </a:t>
            </a:r>
            <a:r>
              <a:rPr lang="de-DE" dirty="0" err="1" smtClean="0"/>
              <a:t>Asia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Republic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China (1912-1949)</a:t>
            </a:r>
          </a:p>
          <a:p>
            <a:pPr>
              <a:buNone/>
            </a:pPr>
            <a:r>
              <a:rPr lang="de-DE" dirty="0" smtClean="0"/>
              <a:t>    Yun </a:t>
            </a:r>
            <a:r>
              <a:rPr lang="de-DE" dirty="0" err="1" smtClean="0"/>
              <a:t>Yat</a:t>
            </a:r>
            <a:r>
              <a:rPr lang="de-DE" dirty="0" smtClean="0"/>
              <a:t>-Sen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president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Kuomitang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1920 Chiang Kai-</a:t>
            </a:r>
            <a:r>
              <a:rPr lang="de-DE" dirty="0" err="1" smtClean="0"/>
              <a:t>shek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Alliance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Nationalist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Communist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Japanese</a:t>
            </a:r>
            <a:r>
              <a:rPr lang="de-DE" dirty="0" smtClean="0"/>
              <a:t> Invasion</a:t>
            </a:r>
          </a:p>
          <a:p>
            <a:pPr>
              <a:buNone/>
            </a:pPr>
            <a:r>
              <a:rPr lang="de-DE" dirty="0" smtClean="0"/>
              <a:t>    „kill all, </a:t>
            </a:r>
            <a:r>
              <a:rPr lang="de-DE" dirty="0" err="1" smtClean="0"/>
              <a:t>burn</a:t>
            </a:r>
            <a:r>
              <a:rPr lang="de-DE" dirty="0" smtClean="0"/>
              <a:t> all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destroy</a:t>
            </a:r>
            <a:r>
              <a:rPr lang="de-DE" dirty="0" smtClean="0"/>
              <a:t> all“  (Nanking 1937)</a:t>
            </a:r>
          </a:p>
        </p:txBody>
      </p:sp>
    </p:spTree>
    <p:extLst>
      <p:ext uri="{BB962C8B-B14F-4D97-AF65-F5344CB8AC3E}">
        <p14:creationId xmlns:p14="http://schemas.microsoft.com/office/powerpoint/2010/main" val="121769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End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2. WW </a:t>
            </a:r>
            <a:r>
              <a:rPr lang="de-DE" sz="3200" dirty="0" err="1" smtClean="0"/>
              <a:t>led</a:t>
            </a:r>
            <a:r>
              <a:rPr lang="de-DE" sz="3200" dirty="0" smtClean="0"/>
              <a:t> </a:t>
            </a: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br>
              <a:rPr lang="de-DE" sz="3200" dirty="0" smtClean="0"/>
            </a:br>
            <a:r>
              <a:rPr lang="de-DE" sz="3200" dirty="0" err="1" smtClean="0"/>
              <a:t>beginning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civil</a:t>
            </a:r>
            <a:r>
              <a:rPr lang="de-DE" sz="3200" dirty="0" smtClean="0"/>
              <a:t> war in China 1947</a:t>
            </a:r>
            <a:endParaRPr lang="de-DE" sz="3200" dirty="0"/>
          </a:p>
        </p:txBody>
      </p:sp>
      <p:pic>
        <p:nvPicPr>
          <p:cNvPr id="4098" name="Picture 2" descr="H:\Dokumente und Einstellungen\Japaninfo\Favoriten\Eigene Dateien\Eigene Bilder\220px-China,_Mao_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6643734" cy="4429156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1071538" y="6000768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prstClr val="black"/>
                </a:solidFill>
              </a:rPr>
              <a:t>Establishment </a:t>
            </a:r>
            <a:r>
              <a:rPr lang="de-DE" dirty="0" err="1">
                <a:solidFill>
                  <a:prstClr val="black"/>
                </a:solidFill>
              </a:rPr>
              <a:t>of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the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>
                <a:solidFill>
                  <a:prstClr val="black"/>
                </a:solidFill>
              </a:rPr>
              <a:t>Peoples</a:t>
            </a:r>
            <a:r>
              <a:rPr lang="de-DE" dirty="0">
                <a:solidFill>
                  <a:prstClr val="black"/>
                </a:solidFill>
              </a:rPr>
              <a:t> </a:t>
            </a:r>
            <a:r>
              <a:rPr lang="de-DE" dirty="0" err="1" smtClean="0">
                <a:solidFill>
                  <a:prstClr val="black"/>
                </a:solidFill>
              </a:rPr>
              <a:t>Republic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42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Cultural Revolution 1966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Mao was </a:t>
            </a:r>
            <a:r>
              <a:rPr lang="de-DE" dirty="0" err="1" smtClean="0"/>
              <a:t>criticized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moderate </a:t>
            </a:r>
            <a:r>
              <a:rPr lang="de-DE" dirty="0" err="1" smtClean="0"/>
              <a:t>elements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reaction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</a:p>
          <a:p>
            <a:r>
              <a:rPr lang="de-DE" dirty="0" smtClean="0"/>
              <a:t>„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revolution</a:t>
            </a:r>
            <a:r>
              <a:rPr lang="de-DE" dirty="0" smtClean="0"/>
              <a:t>“</a:t>
            </a:r>
          </a:p>
          <a:p>
            <a:pPr>
              <a:buNone/>
            </a:pPr>
            <a:r>
              <a:rPr lang="de-DE" dirty="0" smtClean="0"/>
              <a:t>   Remove </a:t>
            </a:r>
            <a:r>
              <a:rPr lang="de-DE" dirty="0" err="1" smtClean="0"/>
              <a:t>capitalist</a:t>
            </a:r>
            <a:r>
              <a:rPr lang="de-DE" dirty="0" smtClean="0"/>
              <a:t>, </a:t>
            </a:r>
          </a:p>
          <a:p>
            <a:pPr>
              <a:buNone/>
            </a:pPr>
            <a:r>
              <a:rPr lang="de-DE" dirty="0" smtClean="0"/>
              <a:t>   traditional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  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elements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chinese</a:t>
            </a:r>
            <a:r>
              <a:rPr lang="de-DE" dirty="0" smtClean="0"/>
              <a:t> </a:t>
            </a:r>
            <a:r>
              <a:rPr lang="de-DE" dirty="0" err="1" smtClean="0"/>
              <a:t>society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6146" name="Picture 2" descr="H:\Dokumente und Einstellungen\Japaninfo\Favoriten\Eigene Dateien\Eigene Bilder\250px-Cultural_Revolution_pos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665310"/>
            <a:ext cx="4357718" cy="37640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72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Deng Xiao-Ping 1976</a:t>
            </a:r>
            <a:endParaRPr lang="de-DE" dirty="0"/>
          </a:p>
        </p:txBody>
      </p:sp>
      <p:pic>
        <p:nvPicPr>
          <p:cNvPr id="1026" name="Picture 2" descr="H:\Dokumente und Einstellungen\Japaninfo\Favoriten\Eigene Dateien\Eigene Bilder\220px-DengXiaop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3357586" cy="392909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4071934" y="1857364"/>
            <a:ext cx="4643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>
                <a:solidFill>
                  <a:prstClr val="black"/>
                </a:solidFill>
              </a:rPr>
              <a:t>„</a:t>
            </a:r>
            <a:r>
              <a:rPr lang="de-DE" sz="3600" dirty="0" err="1">
                <a:solidFill>
                  <a:prstClr val="black"/>
                </a:solidFill>
              </a:rPr>
              <a:t>It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does</a:t>
            </a:r>
            <a:r>
              <a:rPr lang="de-DE" sz="3600" dirty="0">
                <a:solidFill>
                  <a:prstClr val="black"/>
                </a:solidFill>
              </a:rPr>
              <a:t> not matter </a:t>
            </a:r>
            <a:r>
              <a:rPr lang="de-DE" sz="3600" dirty="0" err="1">
                <a:solidFill>
                  <a:prstClr val="black"/>
                </a:solidFill>
              </a:rPr>
              <a:t>what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color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is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the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cat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as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long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as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it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catches</a:t>
            </a:r>
            <a:r>
              <a:rPr lang="de-DE" sz="3600" dirty="0">
                <a:solidFill>
                  <a:prstClr val="black"/>
                </a:solidFill>
              </a:rPr>
              <a:t> </a:t>
            </a:r>
            <a:r>
              <a:rPr lang="de-DE" sz="3600" dirty="0" err="1">
                <a:solidFill>
                  <a:prstClr val="black"/>
                </a:solidFill>
              </a:rPr>
              <a:t>mice</a:t>
            </a:r>
            <a:r>
              <a:rPr lang="de-DE" sz="3600" dirty="0">
                <a:solidFill>
                  <a:prstClr val="black"/>
                </a:solidFill>
              </a:rPr>
              <a:t>“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214810" y="4000504"/>
            <a:ext cx="42148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>
                <a:solidFill>
                  <a:prstClr val="black"/>
                </a:solidFill>
              </a:rPr>
              <a:t>„Is </a:t>
            </a:r>
            <a:r>
              <a:rPr lang="de-DE" sz="3200" dirty="0" err="1">
                <a:solidFill>
                  <a:prstClr val="black"/>
                </a:solidFill>
              </a:rPr>
              <a:t>it</a:t>
            </a:r>
            <a:r>
              <a:rPr lang="de-DE" sz="3200" dirty="0">
                <a:solidFill>
                  <a:prstClr val="black"/>
                </a:solidFill>
              </a:rPr>
              <a:t> not </a:t>
            </a:r>
            <a:r>
              <a:rPr lang="de-DE" sz="3200" dirty="0" err="1">
                <a:solidFill>
                  <a:prstClr val="black"/>
                </a:solidFill>
              </a:rPr>
              <a:t>wonderful</a:t>
            </a:r>
            <a:r>
              <a:rPr lang="de-DE" sz="3200" dirty="0">
                <a:solidFill>
                  <a:prstClr val="black"/>
                </a:solidFill>
              </a:rPr>
              <a:t> </a:t>
            </a:r>
            <a:r>
              <a:rPr lang="de-DE" sz="3200" dirty="0" err="1">
                <a:solidFill>
                  <a:prstClr val="black"/>
                </a:solidFill>
              </a:rPr>
              <a:t>to</a:t>
            </a:r>
            <a:r>
              <a:rPr lang="de-DE" sz="3200" dirty="0">
                <a:solidFill>
                  <a:prstClr val="black"/>
                </a:solidFill>
              </a:rPr>
              <a:t> </a:t>
            </a:r>
            <a:r>
              <a:rPr lang="de-DE" sz="3200" dirty="0" err="1">
                <a:solidFill>
                  <a:prstClr val="black"/>
                </a:solidFill>
              </a:rPr>
              <a:t>be</a:t>
            </a:r>
            <a:r>
              <a:rPr lang="de-DE" sz="3200" dirty="0">
                <a:solidFill>
                  <a:prstClr val="black"/>
                </a:solidFill>
              </a:rPr>
              <a:t> </a:t>
            </a:r>
            <a:r>
              <a:rPr lang="de-DE" sz="3200" dirty="0" err="1">
                <a:solidFill>
                  <a:prstClr val="black"/>
                </a:solidFill>
              </a:rPr>
              <a:t>rich</a:t>
            </a:r>
            <a:r>
              <a:rPr lang="de-DE" sz="3200" dirty="0">
                <a:solidFill>
                  <a:prstClr val="black"/>
                </a:solidFill>
              </a:rPr>
              <a:t> ?“</a:t>
            </a:r>
          </a:p>
        </p:txBody>
      </p:sp>
    </p:spTree>
    <p:extLst>
      <p:ext uri="{BB962C8B-B14F-4D97-AF65-F5344CB8AC3E}">
        <p14:creationId xmlns:p14="http://schemas.microsoft.com/office/powerpoint/2010/main" val="2588613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6" name="Picture 2" descr="H:\Dokumente und Einstellungen\Japaninfo\Favoriten\Eigene Dateien\Eigene Bilder\Bild 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90086"/>
            <a:ext cx="7215238" cy="5996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614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053&quot;&gt;&lt;object type=&quot;3&quot; unique_id=&quot;10054&quot;&gt;&lt;property id=&quot;20148&quot; value=&quot;5&quot;/&gt;&lt;property id=&quot;20300&quot; value=&quot;Folie 1 - &amp;quot;Core Han China 1000 BCE&amp;quot;&quot;/&gt;&lt;property id=&quot;20307&quot; value=&quot;257&quot;/&gt;&lt;/object&gt;&lt;object type=&quot;3&quot; unique_id=&quot;10055&quot;&gt;&lt;property id=&quot;20148&quot; value=&quot;5&quot;/&gt;&lt;property id=&quot;20300&quot; value=&quot;Folie 2 - &amp;quot;Qin Empire 210 BCE&amp;quot;&quot;/&gt;&lt;property id=&quot;20307&quot; value=&quot;259&quot;/&gt;&lt;/object&gt;&lt;object type=&quot;3&quot; unique_id=&quot;10056&quot;&gt;&lt;property id=&quot;20148&quot; value=&quot;5&quot;/&gt;&lt;property id=&quot;20300&quot; value=&quot;Folie 3 - &amp;quot;210 BCE till 1912&amp;quot;&quot;/&gt;&lt;property id=&quot;20307&quot; value=&quot;261&quot;/&gt;&lt;/object&gt;&lt;object type=&quot;3&quot; unique_id=&quot;10057&quot;&gt;&lt;property id=&quot;20148&quot; value=&quot;5&quot;/&gt;&lt;property id=&quot;20300&quot; value=&quot;Folie 4&quot;/&gt;&lt;property id=&quot;20307&quot; value=&quot;263&quot;/&gt;&lt;/object&gt;&lt;object type=&quot;3&quot; unique_id=&quot;10058&quot;&gt;&lt;property id=&quot;20148&quot; value=&quot;5&quot;/&gt;&lt;property id=&quot;20300&quot; value=&quot;Folie 5&quot;/&gt;&lt;property id=&quot;20307&quot; value=&quot;267&quot;/&gt;&lt;/object&gt;&lt;object type=&quot;3&quot; unique_id=&quot;10059&quot;&gt;&lt;property id=&quot;20148&quot; value=&quot;5&quot;/&gt;&lt;property id=&quot;20300&quot; value=&quot;Folie 6 - &amp;quot;End of the 2. WW led to the &amp;#x0D;&amp;#x0A;beginning of the civil war in China 1947&amp;quot;&quot;/&gt;&lt;property id=&quot;20307&quot; value=&quot;269&quot;/&gt;&lt;/object&gt;&lt;object type=&quot;3&quot; unique_id=&quot;10060&quot;&gt;&lt;property id=&quot;20148&quot; value=&quot;5&quot;/&gt;&lt;property id=&quot;20300&quot; value=&quot;Folie 7 - &amp;quot;Cultural Revolution 1966&amp;quot;&quot;/&gt;&lt;property id=&quot;20307&quot; value=&quot;271&quot;/&gt;&lt;/object&gt;&lt;object type=&quot;3&quot; unique_id=&quot;10061&quot;&gt;&lt;property id=&quot;20148&quot; value=&quot;5&quot;/&gt;&lt;property id=&quot;20300&quot; value=&quot;Folie 8 - &amp;quot;Deng Xiao-Ping 1976&amp;quot;&quot;/&gt;&lt;property id=&quot;20307&quot; value=&quot;273&quot;/&gt;&lt;/object&gt;&lt;object type=&quot;3&quot; unique_id=&quot;10062&quot;&gt;&lt;property id=&quot;20148&quot; value=&quot;5&quot;/&gt;&lt;property id=&quot;20300&quot; value=&quot;Folie 9&quot;/&gt;&lt;property id=&quot;20307&quot; value=&quot;275&quot;/&gt;&lt;/object&gt;&lt;object type=&quot;3&quot; unique_id=&quot;10063&quot;&gt;&lt;property id=&quot;20148&quot; value=&quot;5&quot;/&gt;&lt;property id=&quot;20300&quot; value=&quot;Folie 10 - &amp;quot;Chinas Statistics&amp;quot;&quot;/&gt;&lt;property id=&quot;20307&quot; value=&quot;277&quot;/&gt;&lt;/object&gt;&lt;object type=&quot;3&quot; unique_id=&quot;10064&quot;&gt;&lt;property id=&quot;20148&quot; value=&quot;5&quot;/&gt;&lt;property id=&quot;20300&quot; value=&quot;Folie 11 - &amp;quot;Chinese Takeovers&amp;quot;&quot;/&gt;&lt;property id=&quot;20307&quot; value=&quot;280&quot;/&gt;&lt;/object&gt;&lt;object type=&quot;3&quot; unique_id=&quot;10065&quot;&gt;&lt;property id=&quot;20148&quot; value=&quot;5&quot;/&gt;&lt;property id=&quot;20300&quot; value=&quot;Folie 12 - &amp;quot;China buys more than Japan&amp;quot;&quot;/&gt;&lt;property id=&quot;20307&quot; value=&quot;282&quot;/&gt;&lt;/object&gt;&lt;object type=&quot;3&quot; unique_id=&quot;10066&quot;&gt;&lt;property id=&quot;20148&quot; value=&quot;5&quot;/&gt;&lt;property id=&quot;20300&quot; value=&quot;Folie 13 - &amp;quot;How to keep the non-Chinese staff?&amp;quot;&quot;/&gt;&lt;property id=&quot;20307&quot; value=&quot;284&quot;/&gt;&lt;/object&gt;&lt;object type=&quot;3&quot; unique_id=&quot;10067&quot;&gt;&lt;property id=&quot;20148&quot; value=&quot;5&quot;/&gt;&lt;property id=&quot;20300&quot; value=&quot;Folie 14 - &amp;quot;How are (really) the Chinese?&amp;quot;&quot;/&gt;&lt;property id=&quot;20307&quot; value=&quot;290&quot;/&gt;&lt;/object&gt;&lt;object type=&quot;3&quot; unique_id=&quot;10068&quot;&gt;&lt;property id=&quot;20148&quot; value=&quot;5&quot;/&gt;&lt;property id=&quot;20300&quot; value=&quot;Folie 15&quot;/&gt;&lt;property id=&quot;20307&quot; value=&quot;295&quot;/&gt;&lt;/object&gt;&lt;object type=&quot;3&quot; unique_id=&quot;10069&quot;&gt;&lt;property id=&quot;20148&quot; value=&quot;5&quot;/&gt;&lt;property id=&quot;20300&quot; value=&quot;Folie 16 - &amp;quot;Chinese Values&amp;quot;&quot;/&gt;&lt;property id=&quot;20307&quot; value=&quot;296&quot;/&gt;&lt;/object&gt;&lt;object type=&quot;3&quot; unique_id=&quot;10070&quot;&gt;&lt;property id=&quot;20148&quot; value=&quot;5&quot;/&gt;&lt;property id=&quot;20300&quot; value=&quot;Folie 17 - &amp;quot; Confusius said: &amp;quot;&quot;/&gt;&lt;property id=&quot;20307&quot; value=&quot;297&quot;/&gt;&lt;/object&gt;&lt;object type=&quot;3&quot; unique_id=&quot;10071&quot;&gt;&lt;property id=&quot;20148&quot; value=&quot;5&quot;/&gt;&lt;property id=&quot;20300&quot; value=&quot;Folie 18 - &amp;quot;Unequal relationships&amp;quot;&quot;/&gt;&lt;property id=&quot;20307&quot; value=&quot;298&quot;/&gt;&lt;/object&gt;&lt;object type=&quot;3&quot; unique_id=&quot;10072&quot;&gt;&lt;property id=&quot;20148&quot; value=&quot;5&quot;/&gt;&lt;property id=&quot;20300&quot; value=&quot;Folie 19 - &amp;quot;If you are in China in business…&amp;quot;&quot;/&gt;&lt;property id=&quot;20307&quot; value=&quot;291&quot;/&gt;&lt;/object&gt;&lt;object type=&quot;3&quot; unique_id=&quot;10074&quot;&gt;&lt;property id=&quot;20148&quot; value=&quot;5&quot;/&gt;&lt;property id=&quot;20300&quot; value=&quot;Folie 20 - &amp;quot;Why are social differences so great?&amp;quot;&quot;/&gt;&lt;property id=&quot;20307&quot; value=&quot;292&quot;/&gt;&lt;/object&gt;&lt;object type=&quot;3&quot; unique_id=&quot;10075&quot;&gt;&lt;property id=&quot;20148&quot; value=&quot;5&quot;/&gt;&lt;property id=&quot;20300&quot; value=&quot;Folie 21 - &amp;quot;Gini Coefficients&amp;quot;&quot;/&gt;&lt;property id=&quot;20307&quot; value=&quot;286&quot;/&gt;&lt;/object&gt;&lt;object type=&quot;3&quot; unique_id=&quot;10076&quot;&gt;&lt;property id=&quot;20148&quot; value=&quot;5&quot;/&gt;&lt;property id=&quot;20300&quot; value=&quot;Folie 22 - &amp;quot;Rich Chinese are getting nervous&amp;quot;&quot;/&gt;&lt;property id=&quot;20307&quot; value=&quot;293&quot;/&gt;&lt;/object&gt;&lt;object type=&quot;3&quot; unique_id=&quot;10077&quot;&gt;&lt;property id=&quot;20148&quot; value=&quot;5&quot;/&gt;&lt;property id=&quot;20300&quot; value=&quot;Folie 23 - &amp;quot;Rich Chinese are getting nervous&amp;quot;&quot;/&gt;&lt;property id=&quot;20307&quot; value=&quot;294&quot;/&gt;&lt;/object&gt;&lt;object type=&quot;3&quot; unique_id=&quot;10379&quot;&gt;&lt;property id=&quot;20148&quot; value=&quot;5&quot;/&gt;&lt;property id=&quot;20300&quot; value=&quot;Folie 24&quot;/&gt;&lt;property id=&quot;20307&quot; value=&quot;301&quot;/&gt;&lt;/object&gt;&lt;object type=&quot;3&quot; unique_id=&quot;10380&quot;&gt;&lt;property id=&quot;20148&quot; value=&quot;5&quot;/&gt;&lt;property id=&quot;20300&quot; value=&quot;Folie 25 - &amp;quot;Brasil:  independence without revolution&amp;quot;&quot;/&gt;&lt;property id=&quot;20307&quot; value=&quot;308&quot;/&gt;&lt;/object&gt;&lt;object type=&quot;3&quot; unique_id=&quot;10381&quot;&gt;&lt;property id=&quot;20148&quot; value=&quot;5&quot;/&gt;&lt;property id=&quot;20300&quot; value=&quot;Folie 26&quot;/&gt;&lt;property id=&quot;20307&quot; value=&quot;309&quot;/&gt;&lt;/object&gt;&lt;object type=&quot;3&quot; unique_id=&quot;10382&quot;&gt;&lt;property id=&quot;20148&quot; value=&quot;5&quot;/&gt;&lt;property id=&quot;20300&quot; value=&quot;Folie 27 - &amp;quot;GDP Growth in Brazil&amp;quot;&quot;/&gt;&lt;property id=&quot;20307&quot; value=&quot;303&quot;/&gt;&lt;/object&gt;&lt;object type=&quot;3&quot; unique_id=&quot;10383&quot;&gt;&lt;property id=&quot;20148&quot; value=&quot;5&quot;/&gt;&lt;property id=&quot;20300&quot; value=&quot;Folie 28 - &amp;quot;Strongly multiactive&amp;quot;&quot;/&gt;&lt;property id=&quot;20307&quot; value=&quot;304&quot;/&gt;&lt;/object&gt;&lt;object type=&quot;3&quot; unique_id=&quot;10384&quot;&gt;&lt;property id=&quot;20148&quot; value=&quot;5&quot;/&gt;&lt;property id=&quot;20300&quot; value=&quot;Folie 29&quot;/&gt;&lt;property id=&quot;20307&quot; value=&quot;305&quot;/&gt;&lt;/object&gt;&lt;/object&gt;&lt;object type=&quot;8&quot; unique_id=&quot;10103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1208</Words>
  <Application>Microsoft Office PowerPoint</Application>
  <PresentationFormat>Bildschirmpräsentation (4:3)</PresentationFormat>
  <Paragraphs>134</Paragraphs>
  <Slides>28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14</vt:i4>
      </vt:variant>
      <vt:variant>
        <vt:lpstr>Folientitel</vt:lpstr>
      </vt:variant>
      <vt:variant>
        <vt:i4>28</vt:i4>
      </vt:variant>
    </vt:vector>
  </HeadingPairs>
  <TitlesOfParts>
    <vt:vector size="45" baseType="lpstr">
      <vt:lpstr>ＭＳ Ｐゴシック</vt:lpstr>
      <vt:lpstr>Arial</vt:lpstr>
      <vt:lpstr>Calibri</vt:lpstr>
      <vt:lpstr>Larissa-Design</vt:lpstr>
      <vt:lpstr>1_Larissa-Design</vt:lpstr>
      <vt:lpstr>2_Larissa-Design</vt:lpstr>
      <vt:lpstr>3_Larissa-Design</vt:lpstr>
      <vt:lpstr>4_Larissa-Design</vt:lpstr>
      <vt:lpstr>5_Larissa-Design</vt:lpstr>
      <vt:lpstr>6_Larissa-Design</vt:lpstr>
      <vt:lpstr>7_Larissa-Design</vt:lpstr>
      <vt:lpstr>8_Larissa-Design</vt:lpstr>
      <vt:lpstr>9_Larissa-Design</vt:lpstr>
      <vt:lpstr>10_Larissa-Design</vt:lpstr>
      <vt:lpstr>11_Larissa-Design</vt:lpstr>
      <vt:lpstr>12_Larissa-Design</vt:lpstr>
      <vt:lpstr>13_Larissa-Design</vt:lpstr>
      <vt:lpstr>Chinas growth</vt:lpstr>
      <vt:lpstr>Qin Empire 210 BCE</vt:lpstr>
      <vt:lpstr>210 BCE till 1912</vt:lpstr>
      <vt:lpstr>PowerPoint-Präsentation</vt:lpstr>
      <vt:lpstr>PowerPoint-Präsentation</vt:lpstr>
      <vt:lpstr>End of the 2. WW led to the  beginning of the civil war in China 1947</vt:lpstr>
      <vt:lpstr>Cultural Revolution 1966</vt:lpstr>
      <vt:lpstr>Deng Xiao-Ping 1976</vt:lpstr>
      <vt:lpstr>PowerPoint-Präsentation</vt:lpstr>
      <vt:lpstr>Chinas Statistics</vt:lpstr>
      <vt:lpstr>Chinese Takeovers</vt:lpstr>
      <vt:lpstr>China buys more than Japan</vt:lpstr>
      <vt:lpstr>How to keep the non-Chinese staff?</vt:lpstr>
      <vt:lpstr>How are (really) the Chinese?</vt:lpstr>
      <vt:lpstr>PowerPoint-Präsentation</vt:lpstr>
      <vt:lpstr>Chinese Values</vt:lpstr>
      <vt:lpstr> Confusius said: </vt:lpstr>
      <vt:lpstr>Unequal relationships</vt:lpstr>
      <vt:lpstr>If you are in China in business…</vt:lpstr>
      <vt:lpstr>Why are social differences so great?</vt:lpstr>
      <vt:lpstr>Gini Coefficients</vt:lpstr>
      <vt:lpstr>Rich Chinese are getting nervous</vt:lpstr>
      <vt:lpstr>PowerPoint-Präsentation</vt:lpstr>
      <vt:lpstr>Brasil:  independence without revolution</vt:lpstr>
      <vt:lpstr>PowerPoint-Präsentation</vt:lpstr>
      <vt:lpstr>GDP Growth in Brazil</vt:lpstr>
      <vt:lpstr>Strongly multiactive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Han China 1000 BCE</dc:title>
  <dc:creator>ADMIN</dc:creator>
  <cp:lastModifiedBy>Botskor, Ivan  Professor Dr.</cp:lastModifiedBy>
  <cp:revision>22</cp:revision>
  <dcterms:created xsi:type="dcterms:W3CDTF">2012-06-26T11:41:17Z</dcterms:created>
  <dcterms:modified xsi:type="dcterms:W3CDTF">2015-01-22T14:06:23Z</dcterms:modified>
</cp:coreProperties>
</file>