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9" r:id="rId2"/>
    <p:sldId id="256" r:id="rId3"/>
    <p:sldId id="277" r:id="rId4"/>
    <p:sldId id="278" r:id="rId5"/>
    <p:sldId id="274" r:id="rId6"/>
    <p:sldId id="271" r:id="rId7"/>
    <p:sldId id="269" r:id="rId8"/>
    <p:sldId id="275" r:id="rId9"/>
    <p:sldId id="276" r:id="rId10"/>
    <p:sldId id="268" r:id="rId11"/>
    <p:sldId id="259" r:id="rId12"/>
    <p:sldId id="273" r:id="rId13"/>
    <p:sldId id="272" r:id="rId14"/>
    <p:sldId id="257" r:id="rId15"/>
    <p:sldId id="258" r:id="rId16"/>
    <p:sldId id="260" r:id="rId17"/>
    <p:sldId id="261" r:id="rId18"/>
    <p:sldId id="262" r:id="rId19"/>
    <p:sldId id="263" r:id="rId20"/>
    <p:sldId id="264" r:id="rId21"/>
    <p:sldId id="281" r:id="rId22"/>
    <p:sldId id="265" r:id="rId23"/>
    <p:sldId id="283" r:id="rId24"/>
    <p:sldId id="266" r:id="rId25"/>
    <p:sldId id="267" r:id="rId26"/>
    <p:sldId id="270" r:id="rId27"/>
  </p:sldIdLst>
  <p:sldSz cx="9144000" cy="6858000" type="screen4x3"/>
  <p:notesSz cx="6858000" cy="9144000"/>
  <p:custDataLst>
    <p:tags r:id="rId28"/>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9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0B7A0659-3941-4F8E-AA9C-D19C08956599}" type="datetimeFigureOut">
              <a:rPr lang="de-DE" smtClean="0"/>
              <a:pPr/>
              <a:t>04.04.2012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6D915A6-4FD5-42C6-A252-7BF008AB3DBC}"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B7A0659-3941-4F8E-AA9C-D19C08956599}" type="datetimeFigureOut">
              <a:rPr lang="de-DE" smtClean="0"/>
              <a:pPr/>
              <a:t>04.04.2012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6D915A6-4FD5-42C6-A252-7BF008AB3DBC}"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B7A0659-3941-4F8E-AA9C-D19C08956599}" type="datetimeFigureOut">
              <a:rPr lang="de-DE" smtClean="0"/>
              <a:pPr/>
              <a:t>04.04.2012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6D915A6-4FD5-42C6-A252-7BF008AB3DBC}"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B7A0659-3941-4F8E-AA9C-D19C08956599}" type="datetimeFigureOut">
              <a:rPr lang="de-DE" smtClean="0"/>
              <a:pPr/>
              <a:t>04.04.2012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6D915A6-4FD5-42C6-A252-7BF008AB3DBC}"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0B7A0659-3941-4F8E-AA9C-D19C08956599}" type="datetimeFigureOut">
              <a:rPr lang="de-DE" smtClean="0"/>
              <a:pPr/>
              <a:t>04.04.2012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6D915A6-4FD5-42C6-A252-7BF008AB3DBC}"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0B7A0659-3941-4F8E-AA9C-D19C08956599}" type="datetimeFigureOut">
              <a:rPr lang="de-DE" smtClean="0"/>
              <a:pPr/>
              <a:t>04.04.2012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6D915A6-4FD5-42C6-A252-7BF008AB3DBC}"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0B7A0659-3941-4F8E-AA9C-D19C08956599}" type="datetimeFigureOut">
              <a:rPr lang="de-DE" smtClean="0"/>
              <a:pPr/>
              <a:t>04.04.2012</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36D915A6-4FD5-42C6-A252-7BF008AB3DBC}"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0B7A0659-3941-4F8E-AA9C-D19C08956599}" type="datetimeFigureOut">
              <a:rPr lang="de-DE" smtClean="0"/>
              <a:pPr/>
              <a:t>04.04.2012</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36D915A6-4FD5-42C6-A252-7BF008AB3DBC}"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0B7A0659-3941-4F8E-AA9C-D19C08956599}" type="datetimeFigureOut">
              <a:rPr lang="de-DE" smtClean="0"/>
              <a:pPr/>
              <a:t>04.04.2012</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36D915A6-4FD5-42C6-A252-7BF008AB3DBC}"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0B7A0659-3941-4F8E-AA9C-D19C08956599}" type="datetimeFigureOut">
              <a:rPr lang="de-DE" smtClean="0"/>
              <a:pPr/>
              <a:t>04.04.2012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6D915A6-4FD5-42C6-A252-7BF008AB3DBC}"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0B7A0659-3941-4F8E-AA9C-D19C08956599}" type="datetimeFigureOut">
              <a:rPr lang="de-DE" smtClean="0"/>
              <a:pPr/>
              <a:t>04.04.2012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6D915A6-4FD5-42C6-A252-7BF008AB3DBC}"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7A0659-3941-4F8E-AA9C-D19C08956599}" type="datetimeFigureOut">
              <a:rPr lang="de-DE" smtClean="0"/>
              <a:pPr/>
              <a:t>04.04.2012</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D915A6-4FD5-42C6-A252-7BF008AB3DBC}"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en.wikipedia.org/wiki/Herodotu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Dokumente und Einstellungen\Japaninfo\Favoriten\Eigene Dateien\Eigene Bilder\Human-anatomy-zygote.jpg"/>
          <p:cNvPicPr>
            <a:picLocks noChangeAspect="1" noChangeArrowheads="1"/>
          </p:cNvPicPr>
          <p:nvPr/>
        </p:nvPicPr>
        <p:blipFill>
          <a:blip r:embed="rId2"/>
          <a:srcRect/>
          <a:stretch>
            <a:fillRect/>
          </a:stretch>
        </p:blipFill>
        <p:spPr bwMode="auto">
          <a:xfrm>
            <a:off x="428596" y="642918"/>
            <a:ext cx="3726326" cy="5356116"/>
          </a:xfrm>
          <a:prstGeom prst="rect">
            <a:avLst/>
          </a:prstGeom>
          <a:noFill/>
        </p:spPr>
      </p:pic>
      <p:sp>
        <p:nvSpPr>
          <p:cNvPr id="5" name="Textfeld 4"/>
          <p:cNvSpPr txBox="1"/>
          <p:nvPr/>
        </p:nvSpPr>
        <p:spPr>
          <a:xfrm>
            <a:off x="4500562" y="642918"/>
            <a:ext cx="4000528" cy="4832092"/>
          </a:xfrm>
          <a:prstGeom prst="rect">
            <a:avLst/>
          </a:prstGeom>
          <a:noFill/>
        </p:spPr>
        <p:txBody>
          <a:bodyPr wrap="square" rtlCol="0">
            <a:spAutoFit/>
          </a:bodyPr>
          <a:lstStyle/>
          <a:p>
            <a:r>
              <a:rPr lang="de-DE" sz="2800" dirty="0" smtClean="0"/>
              <a:t>As </a:t>
            </a:r>
            <a:r>
              <a:rPr lang="de-DE" sz="2800" dirty="0" err="1" smtClean="0">
                <a:solidFill>
                  <a:srgbClr val="FF0000"/>
                </a:solidFill>
              </a:rPr>
              <a:t>anatomy</a:t>
            </a:r>
            <a:r>
              <a:rPr lang="de-DE" sz="2800" dirty="0" smtClean="0"/>
              <a:t>  </a:t>
            </a:r>
            <a:r>
              <a:rPr lang="de-DE" sz="2800" dirty="0" err="1" smtClean="0"/>
              <a:t>together</a:t>
            </a:r>
            <a:r>
              <a:rPr lang="de-DE" sz="2800" dirty="0" smtClean="0"/>
              <a:t> </a:t>
            </a:r>
            <a:r>
              <a:rPr lang="de-DE" sz="2800" dirty="0" err="1" smtClean="0"/>
              <a:t>with</a:t>
            </a:r>
            <a:r>
              <a:rPr lang="de-DE" sz="2800" dirty="0" smtClean="0"/>
              <a:t> </a:t>
            </a:r>
            <a:r>
              <a:rPr lang="de-DE" sz="2800" dirty="0" err="1" smtClean="0"/>
              <a:t>physiology</a:t>
            </a:r>
            <a:r>
              <a:rPr lang="de-DE" sz="2800" dirty="0" smtClean="0"/>
              <a:t> </a:t>
            </a:r>
            <a:r>
              <a:rPr lang="de-DE" sz="2800" dirty="0" err="1" smtClean="0"/>
              <a:t>describes</a:t>
            </a:r>
            <a:r>
              <a:rPr lang="de-DE" sz="2800" dirty="0" smtClean="0"/>
              <a:t>  </a:t>
            </a:r>
            <a:r>
              <a:rPr lang="de-DE" sz="2800" dirty="0" err="1" smtClean="0"/>
              <a:t>living</a:t>
            </a:r>
            <a:r>
              <a:rPr lang="de-DE" sz="2800" dirty="0" smtClean="0"/>
              <a:t> </a:t>
            </a:r>
            <a:r>
              <a:rPr lang="de-DE" sz="2800" dirty="0" err="1" smtClean="0"/>
              <a:t>organism</a:t>
            </a:r>
            <a:r>
              <a:rPr lang="de-DE" sz="2800" dirty="0" smtClean="0"/>
              <a:t>, </a:t>
            </a:r>
          </a:p>
          <a:p>
            <a:endParaRPr lang="de-DE" sz="2800" dirty="0" smtClean="0"/>
          </a:p>
          <a:p>
            <a:r>
              <a:rPr lang="de-DE" sz="2800" dirty="0" err="1" smtClean="0">
                <a:solidFill>
                  <a:srgbClr val="FF0000"/>
                </a:solidFill>
              </a:rPr>
              <a:t>sociology</a:t>
            </a:r>
            <a:r>
              <a:rPr lang="de-DE" sz="2800" dirty="0" smtClean="0"/>
              <a:t> </a:t>
            </a:r>
            <a:r>
              <a:rPr lang="de-DE" sz="2800" dirty="0" err="1" smtClean="0"/>
              <a:t>tries</a:t>
            </a:r>
            <a:r>
              <a:rPr lang="de-DE" sz="2800" dirty="0" smtClean="0"/>
              <a:t> </a:t>
            </a:r>
            <a:r>
              <a:rPr lang="de-DE" sz="2800" dirty="0" err="1" smtClean="0"/>
              <a:t>to</a:t>
            </a:r>
            <a:r>
              <a:rPr lang="de-DE" sz="2800" dirty="0" smtClean="0"/>
              <a:t> </a:t>
            </a:r>
            <a:r>
              <a:rPr lang="de-DE" sz="2800" dirty="0" err="1" smtClean="0"/>
              <a:t>describe</a:t>
            </a:r>
            <a:r>
              <a:rPr lang="de-DE" sz="2800" dirty="0" smtClean="0"/>
              <a:t> a </a:t>
            </a:r>
            <a:r>
              <a:rPr lang="de-DE" sz="2800" dirty="0" err="1" smtClean="0"/>
              <a:t>living</a:t>
            </a:r>
            <a:r>
              <a:rPr lang="de-DE" sz="2800" dirty="0" smtClean="0"/>
              <a:t> </a:t>
            </a:r>
            <a:r>
              <a:rPr lang="de-DE" sz="2800" dirty="0" err="1" smtClean="0"/>
              <a:t>and</a:t>
            </a:r>
            <a:r>
              <a:rPr lang="de-DE" sz="2800" dirty="0" smtClean="0"/>
              <a:t> </a:t>
            </a:r>
            <a:r>
              <a:rPr lang="de-DE" sz="2800" dirty="0" err="1" smtClean="0"/>
              <a:t>interacting</a:t>
            </a:r>
            <a:r>
              <a:rPr lang="de-DE" sz="2800" dirty="0" smtClean="0"/>
              <a:t>  </a:t>
            </a:r>
            <a:r>
              <a:rPr lang="de-DE" sz="2800" dirty="0" err="1" smtClean="0"/>
              <a:t>social</a:t>
            </a:r>
            <a:r>
              <a:rPr lang="de-DE" sz="2800" dirty="0" smtClean="0"/>
              <a:t> </a:t>
            </a:r>
            <a:r>
              <a:rPr lang="de-DE" sz="2800" dirty="0" err="1" smtClean="0"/>
              <a:t>reality</a:t>
            </a:r>
            <a:r>
              <a:rPr lang="de-DE" sz="2800" dirty="0" smtClean="0"/>
              <a:t>.</a:t>
            </a:r>
          </a:p>
          <a:p>
            <a:endParaRPr lang="de-DE" sz="2800" dirty="0" smtClean="0"/>
          </a:p>
          <a:p>
            <a:r>
              <a:rPr lang="de-DE" sz="2800" dirty="0" err="1" smtClean="0"/>
              <a:t>Why</a:t>
            </a:r>
            <a:r>
              <a:rPr lang="de-DE" sz="2800" dirty="0" smtClean="0"/>
              <a:t> </a:t>
            </a:r>
            <a:r>
              <a:rPr lang="de-DE" sz="2800" dirty="0" err="1" smtClean="0"/>
              <a:t>is</a:t>
            </a:r>
            <a:r>
              <a:rPr lang="de-DE" sz="2800" dirty="0" smtClean="0"/>
              <a:t> </a:t>
            </a:r>
            <a:r>
              <a:rPr lang="de-DE" sz="2800" dirty="0" err="1" smtClean="0"/>
              <a:t>anatomy</a:t>
            </a:r>
            <a:r>
              <a:rPr lang="de-DE" sz="2800" dirty="0" smtClean="0"/>
              <a:t> „</a:t>
            </a:r>
            <a:r>
              <a:rPr lang="de-DE" sz="2800" dirty="0" err="1" smtClean="0"/>
              <a:t>easier</a:t>
            </a:r>
            <a:r>
              <a:rPr lang="de-DE" sz="2800" dirty="0" smtClean="0"/>
              <a:t>“ ?</a:t>
            </a:r>
          </a:p>
          <a:p>
            <a:endParaRPr lang="de-DE" sz="2800" dirty="0" smtClean="0"/>
          </a:p>
          <a:p>
            <a:endParaRPr lang="de-DE"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68346"/>
          </a:xfrm>
        </p:spPr>
        <p:txBody>
          <a:bodyPr/>
          <a:lstStyle/>
          <a:p>
            <a:r>
              <a:rPr lang="de-DE" dirty="0" smtClean="0"/>
              <a:t>Modern </a:t>
            </a:r>
            <a:r>
              <a:rPr lang="de-DE" dirty="0" err="1" smtClean="0"/>
              <a:t>and</a:t>
            </a:r>
            <a:r>
              <a:rPr lang="de-DE" dirty="0" smtClean="0"/>
              <a:t> Postmodern</a:t>
            </a:r>
            <a:endParaRPr lang="de-DE" dirty="0"/>
          </a:p>
        </p:txBody>
      </p:sp>
      <p:pic>
        <p:nvPicPr>
          <p:cNvPr id="6146" name="Picture 2" descr="H:\Dokumente und Einstellungen\Japaninfo\Favoriten\Eigene Dateien\Eigene Bilder\virgin-mary.jpg"/>
          <p:cNvPicPr>
            <a:picLocks noChangeAspect="1" noChangeArrowheads="1"/>
          </p:cNvPicPr>
          <p:nvPr/>
        </p:nvPicPr>
        <p:blipFill>
          <a:blip r:embed="rId2"/>
          <a:srcRect/>
          <a:stretch>
            <a:fillRect/>
          </a:stretch>
        </p:blipFill>
        <p:spPr bwMode="auto">
          <a:xfrm>
            <a:off x="285720" y="1357298"/>
            <a:ext cx="4255197" cy="5286412"/>
          </a:xfrm>
          <a:prstGeom prst="rect">
            <a:avLst/>
          </a:prstGeom>
          <a:noFill/>
        </p:spPr>
      </p:pic>
      <p:pic>
        <p:nvPicPr>
          <p:cNvPr id="6147" name="Picture 3" descr="H:\Dokumente und Einstellungen\Japaninfo\Favoriten\Eigene Dateien\Eigene Bilder\121046-nude_virgin_mary_offend.jpg"/>
          <p:cNvPicPr>
            <a:picLocks noChangeAspect="1" noChangeArrowheads="1"/>
          </p:cNvPicPr>
          <p:nvPr/>
        </p:nvPicPr>
        <p:blipFill>
          <a:blip r:embed="rId3"/>
          <a:srcRect/>
          <a:stretch>
            <a:fillRect/>
          </a:stretch>
        </p:blipFill>
        <p:spPr bwMode="auto">
          <a:xfrm>
            <a:off x="4714876" y="1357298"/>
            <a:ext cx="3929090" cy="5265607"/>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Sex OK, but </a:t>
            </a:r>
            <a:r>
              <a:rPr lang="de-DE" dirty="0" err="1" smtClean="0">
                <a:solidFill>
                  <a:srgbClr val="FF0000"/>
                </a:solidFill>
              </a:rPr>
              <a:t>only</a:t>
            </a:r>
            <a:r>
              <a:rPr lang="de-DE" dirty="0" smtClean="0"/>
              <a:t> in </a:t>
            </a:r>
            <a:r>
              <a:rPr lang="de-DE" dirty="0" err="1" smtClean="0"/>
              <a:t>marriage</a:t>
            </a:r>
            <a:endParaRPr lang="de-DE" dirty="0"/>
          </a:p>
        </p:txBody>
      </p:sp>
      <p:sp>
        <p:nvSpPr>
          <p:cNvPr id="3" name="Inhaltsplatzhalter 2"/>
          <p:cNvSpPr>
            <a:spLocks noGrp="1"/>
          </p:cNvSpPr>
          <p:nvPr>
            <p:ph idx="1"/>
          </p:nvPr>
        </p:nvSpPr>
        <p:spPr/>
        <p:txBody>
          <a:bodyPr/>
          <a:lstStyle/>
          <a:p>
            <a:r>
              <a:rPr lang="de-DE" dirty="0" err="1" smtClean="0"/>
              <a:t>Changes</a:t>
            </a:r>
            <a:r>
              <a:rPr lang="de-DE" dirty="0" smtClean="0"/>
              <a:t> in Europe </a:t>
            </a:r>
            <a:r>
              <a:rPr lang="de-DE" dirty="0" err="1" smtClean="0"/>
              <a:t>starting</a:t>
            </a:r>
            <a:r>
              <a:rPr lang="de-DE" dirty="0" smtClean="0"/>
              <a:t> </a:t>
            </a:r>
            <a:r>
              <a:rPr lang="de-DE" dirty="0" err="1" smtClean="0"/>
              <a:t>around</a:t>
            </a:r>
            <a:r>
              <a:rPr lang="de-DE" dirty="0" smtClean="0"/>
              <a:t> 1000:</a:t>
            </a:r>
          </a:p>
          <a:p>
            <a:r>
              <a:rPr lang="de-DE" dirty="0" err="1" smtClean="0"/>
              <a:t>Marriage</a:t>
            </a:r>
            <a:r>
              <a:rPr lang="de-DE" dirty="0" smtClean="0"/>
              <a:t> </a:t>
            </a:r>
            <a:r>
              <a:rPr lang="de-DE" dirty="0" err="1" smtClean="0"/>
              <a:t>became</a:t>
            </a:r>
            <a:r>
              <a:rPr lang="de-DE" dirty="0" smtClean="0"/>
              <a:t> a </a:t>
            </a:r>
            <a:r>
              <a:rPr lang="de-DE" dirty="0" err="1" smtClean="0"/>
              <a:t>sacrament</a:t>
            </a:r>
            <a:r>
              <a:rPr lang="de-DE" dirty="0" smtClean="0"/>
              <a:t> – </a:t>
            </a:r>
            <a:r>
              <a:rPr lang="de-DE" dirty="0" err="1" smtClean="0"/>
              <a:t>and</a:t>
            </a:r>
            <a:r>
              <a:rPr lang="de-DE" dirty="0" smtClean="0"/>
              <a:t> </a:t>
            </a:r>
            <a:r>
              <a:rPr lang="de-DE" dirty="0" err="1" smtClean="0"/>
              <a:t>divorce</a:t>
            </a:r>
            <a:r>
              <a:rPr lang="de-DE" dirty="0" smtClean="0"/>
              <a:t> was </a:t>
            </a:r>
            <a:r>
              <a:rPr lang="de-DE" dirty="0" err="1" smtClean="0"/>
              <a:t>abolished</a:t>
            </a:r>
            <a:endParaRPr lang="de-DE" dirty="0" smtClean="0"/>
          </a:p>
          <a:p>
            <a:r>
              <a:rPr lang="de-DE" dirty="0" err="1" smtClean="0"/>
              <a:t>Priests</a:t>
            </a:r>
            <a:r>
              <a:rPr lang="de-DE" dirty="0" smtClean="0"/>
              <a:t> </a:t>
            </a:r>
            <a:r>
              <a:rPr lang="de-DE" dirty="0" err="1" smtClean="0"/>
              <a:t>could</a:t>
            </a:r>
            <a:r>
              <a:rPr lang="de-DE" dirty="0" smtClean="0"/>
              <a:t> not </a:t>
            </a:r>
            <a:r>
              <a:rPr lang="de-DE" dirty="0" err="1" smtClean="0"/>
              <a:t>marry</a:t>
            </a:r>
            <a:r>
              <a:rPr lang="de-DE" dirty="0" smtClean="0"/>
              <a:t> </a:t>
            </a:r>
            <a:r>
              <a:rPr lang="de-DE" dirty="0" err="1" smtClean="0"/>
              <a:t>any</a:t>
            </a:r>
            <a:r>
              <a:rPr lang="de-DE" dirty="0" smtClean="0"/>
              <a:t> </a:t>
            </a:r>
            <a:r>
              <a:rPr lang="de-DE" dirty="0" err="1" smtClean="0"/>
              <a:t>more</a:t>
            </a:r>
            <a:r>
              <a:rPr lang="de-DE" dirty="0" smtClean="0"/>
              <a:t>.</a:t>
            </a:r>
          </a:p>
          <a:p>
            <a:r>
              <a:rPr lang="de-DE" dirty="0" smtClean="0"/>
              <a:t>Abelard (1079-1142) </a:t>
            </a:r>
            <a:r>
              <a:rPr lang="de-DE" dirty="0" err="1" smtClean="0"/>
              <a:t>and</a:t>
            </a:r>
            <a:r>
              <a:rPr lang="de-DE" dirty="0" smtClean="0"/>
              <a:t> Heloise (1101-1164)</a:t>
            </a:r>
          </a:p>
          <a:p>
            <a:r>
              <a:rPr lang="de-DE" dirty="0" err="1" smtClean="0"/>
              <a:t>Greater</a:t>
            </a:r>
            <a:r>
              <a:rPr lang="de-DE" dirty="0" smtClean="0"/>
              <a:t> </a:t>
            </a:r>
            <a:r>
              <a:rPr lang="de-DE" dirty="0" err="1" smtClean="0"/>
              <a:t>liberties</a:t>
            </a:r>
            <a:r>
              <a:rPr lang="de-DE" dirty="0" smtClean="0"/>
              <a:t> in </a:t>
            </a:r>
            <a:r>
              <a:rPr lang="de-DE" dirty="0" err="1" smtClean="0"/>
              <a:t>the</a:t>
            </a:r>
            <a:r>
              <a:rPr lang="de-DE" dirty="0" smtClean="0"/>
              <a:t> Renaissance</a:t>
            </a:r>
          </a:p>
          <a:p>
            <a:endParaRPr lang="de-DE"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11156"/>
          </a:xfrm>
        </p:spPr>
        <p:txBody>
          <a:bodyPr>
            <a:normAutofit fontScale="90000"/>
          </a:bodyPr>
          <a:lstStyle/>
          <a:p>
            <a:r>
              <a:rPr lang="de-DE" smtClean="0"/>
              <a:t>Heloise`s</a:t>
            </a:r>
            <a:r>
              <a:rPr lang="de-DE" dirty="0" smtClean="0"/>
              <a:t> </a:t>
            </a:r>
            <a:r>
              <a:rPr lang="de-DE" dirty="0" err="1" smtClean="0"/>
              <a:t>letters</a:t>
            </a:r>
            <a:r>
              <a:rPr lang="de-DE" dirty="0" smtClean="0"/>
              <a:t> </a:t>
            </a:r>
            <a:r>
              <a:rPr lang="de-DE" dirty="0" err="1" smtClean="0"/>
              <a:t>to</a:t>
            </a:r>
            <a:r>
              <a:rPr lang="de-DE" dirty="0" smtClean="0"/>
              <a:t> Abelard</a:t>
            </a:r>
            <a:endParaRPr lang="de-DE" dirty="0"/>
          </a:p>
        </p:txBody>
      </p:sp>
      <p:sp>
        <p:nvSpPr>
          <p:cNvPr id="3" name="Inhaltsplatzhalter 2"/>
          <p:cNvSpPr>
            <a:spLocks noGrp="1"/>
          </p:cNvSpPr>
          <p:nvPr>
            <p:ph idx="1"/>
          </p:nvPr>
        </p:nvSpPr>
        <p:spPr>
          <a:xfrm>
            <a:off x="0" y="714356"/>
            <a:ext cx="9144000" cy="5857916"/>
          </a:xfrm>
        </p:spPr>
        <p:txBody>
          <a:bodyPr>
            <a:noAutofit/>
          </a:bodyPr>
          <a:lstStyle/>
          <a:p>
            <a:pPr>
              <a:buNone/>
            </a:pPr>
            <a:r>
              <a:rPr lang="en-US" sz="2400" dirty="0" smtClean="0"/>
              <a:t>   “Men call me chaste,'' she writes. ''They do not know the hypocrite I am.'' Even during the celebration of Mass, she confesses, ''lewd visions'' of the pleasures she shared with Abelard ''take such a hold upon my unhappy soul that my thoughts are on their wantonness instead of on prayers. I should be groaning over the sins I have committed, but I can only sigh for what I have lost.'' She asserts the primacy of desire, boldly professing the amorous, sacrilegious motives that drove her into the convent: ''It was not any sense of vocation which brought me as a young girl to accept the austerities of the cloister, but your bidding alone. . . . I can expect no reward for this from God, for it is certain that I have done nothing as yet for love of him. . . . I would have had no hesitation, God knows, in following you or going ahead at your bidding to the flames of hell.'' Her bravado, her defiance, her ruthless honesty and her apotheosis of </a:t>
            </a:r>
            <a:r>
              <a:rPr lang="en-US" sz="2400" dirty="0" err="1" smtClean="0"/>
              <a:t>eros</a:t>
            </a:r>
            <a:r>
              <a:rPr lang="en-US" sz="2400" dirty="0" smtClean="0"/>
              <a:t> over morality are everywhere apparent -- and still today they are shocking. </a:t>
            </a:r>
            <a:endParaRPr lang="de-DE"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Dokumente und Einstellungen\Japaninfo\Favoriten\Eigene Dateien\Eigene Bilder\Abelard_and_Heloise.jpg"/>
          <p:cNvPicPr>
            <a:picLocks noChangeAspect="1" noChangeArrowheads="1"/>
          </p:cNvPicPr>
          <p:nvPr/>
        </p:nvPicPr>
        <p:blipFill>
          <a:blip r:embed="rId2"/>
          <a:srcRect/>
          <a:stretch>
            <a:fillRect/>
          </a:stretch>
        </p:blipFill>
        <p:spPr bwMode="auto">
          <a:xfrm>
            <a:off x="500034" y="857232"/>
            <a:ext cx="4114801" cy="5473700"/>
          </a:xfrm>
          <a:prstGeom prst="rect">
            <a:avLst/>
          </a:prstGeom>
          <a:noFill/>
        </p:spPr>
      </p:pic>
      <p:sp>
        <p:nvSpPr>
          <p:cNvPr id="6" name="Textfeld 5"/>
          <p:cNvSpPr txBox="1"/>
          <p:nvPr/>
        </p:nvSpPr>
        <p:spPr>
          <a:xfrm>
            <a:off x="4857752" y="928670"/>
            <a:ext cx="3786214" cy="1200329"/>
          </a:xfrm>
          <a:prstGeom prst="rect">
            <a:avLst/>
          </a:prstGeom>
          <a:noFill/>
        </p:spPr>
        <p:txBody>
          <a:bodyPr wrap="square" rtlCol="0">
            <a:spAutoFit/>
          </a:bodyPr>
          <a:lstStyle/>
          <a:p>
            <a:r>
              <a:rPr lang="de-DE" dirty="0" smtClean="0"/>
              <a:t>„True Love“?</a:t>
            </a:r>
          </a:p>
          <a:p>
            <a:endParaRPr lang="de-DE" dirty="0" smtClean="0"/>
          </a:p>
          <a:p>
            <a:r>
              <a:rPr lang="de-DE" dirty="0" err="1" smtClean="0"/>
              <a:t>Historia</a:t>
            </a:r>
            <a:r>
              <a:rPr lang="de-DE" dirty="0" smtClean="0"/>
              <a:t> </a:t>
            </a:r>
            <a:r>
              <a:rPr lang="de-DE" dirty="0" err="1" smtClean="0"/>
              <a:t>Calamitatum</a:t>
            </a:r>
            <a:r>
              <a:rPr lang="de-DE" dirty="0" smtClean="0"/>
              <a:t> </a:t>
            </a:r>
            <a:r>
              <a:rPr lang="de-DE" dirty="0" err="1" smtClean="0"/>
              <a:t>written</a:t>
            </a:r>
            <a:r>
              <a:rPr lang="de-DE" dirty="0" smtClean="0"/>
              <a:t> </a:t>
            </a:r>
            <a:r>
              <a:rPr lang="de-DE" dirty="0" err="1" smtClean="0"/>
              <a:t>by</a:t>
            </a:r>
            <a:r>
              <a:rPr lang="de-DE" dirty="0" smtClean="0"/>
              <a:t> Abelard</a:t>
            </a:r>
            <a:endParaRPr lang="de-D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Max Weber</a:t>
            </a:r>
            <a:endParaRPr lang="de-DE" dirty="0"/>
          </a:p>
        </p:txBody>
      </p:sp>
      <p:sp>
        <p:nvSpPr>
          <p:cNvPr id="3" name="Inhaltsplatzhalter 2"/>
          <p:cNvSpPr>
            <a:spLocks noGrp="1"/>
          </p:cNvSpPr>
          <p:nvPr>
            <p:ph idx="1"/>
          </p:nvPr>
        </p:nvSpPr>
        <p:spPr/>
        <p:txBody>
          <a:bodyPr>
            <a:normAutofit lnSpcReduction="10000"/>
          </a:bodyPr>
          <a:lstStyle/>
          <a:p>
            <a:r>
              <a:rPr lang="de-DE" dirty="0" err="1" smtClean="0"/>
              <a:t>Modernism</a:t>
            </a:r>
            <a:r>
              <a:rPr lang="de-DE" dirty="0" smtClean="0"/>
              <a:t>  „</a:t>
            </a:r>
            <a:r>
              <a:rPr lang="de-DE" dirty="0" err="1" smtClean="0"/>
              <a:t>impersonal</a:t>
            </a:r>
            <a:r>
              <a:rPr lang="de-DE" dirty="0" smtClean="0"/>
              <a:t> </a:t>
            </a:r>
            <a:r>
              <a:rPr lang="de-DE" dirty="0" err="1" smtClean="0"/>
              <a:t>discipline</a:t>
            </a:r>
            <a:r>
              <a:rPr lang="de-DE" dirty="0" smtClean="0"/>
              <a:t> </a:t>
            </a:r>
            <a:r>
              <a:rPr lang="de-DE" dirty="0" err="1" smtClean="0"/>
              <a:t>and</a:t>
            </a:r>
            <a:r>
              <a:rPr lang="de-DE" dirty="0" smtClean="0"/>
              <a:t> </a:t>
            </a:r>
            <a:r>
              <a:rPr lang="de-DE" dirty="0" err="1" smtClean="0"/>
              <a:t>control</a:t>
            </a:r>
            <a:r>
              <a:rPr lang="de-DE" dirty="0" smtClean="0"/>
              <a:t>“ </a:t>
            </a:r>
            <a:r>
              <a:rPr lang="de-DE" dirty="0" err="1" smtClean="0">
                <a:solidFill>
                  <a:srgbClr val="FF0000"/>
                </a:solidFill>
              </a:rPr>
              <a:t>the</a:t>
            </a:r>
            <a:r>
              <a:rPr lang="de-DE" dirty="0" smtClean="0">
                <a:solidFill>
                  <a:srgbClr val="FF0000"/>
                </a:solidFill>
              </a:rPr>
              <a:t> </a:t>
            </a:r>
            <a:r>
              <a:rPr lang="de-DE" dirty="0" err="1" smtClean="0">
                <a:solidFill>
                  <a:srgbClr val="FF0000"/>
                </a:solidFill>
              </a:rPr>
              <a:t>iron</a:t>
            </a:r>
            <a:r>
              <a:rPr lang="de-DE" dirty="0" smtClean="0">
                <a:solidFill>
                  <a:srgbClr val="FF0000"/>
                </a:solidFill>
              </a:rPr>
              <a:t> </a:t>
            </a:r>
            <a:r>
              <a:rPr lang="de-DE" dirty="0" err="1" smtClean="0">
                <a:solidFill>
                  <a:srgbClr val="FF0000"/>
                </a:solidFill>
              </a:rPr>
              <a:t>cage</a:t>
            </a:r>
            <a:r>
              <a:rPr lang="de-DE" dirty="0" smtClean="0">
                <a:solidFill>
                  <a:srgbClr val="FF0000"/>
                </a:solidFill>
              </a:rPr>
              <a:t> </a:t>
            </a:r>
            <a:r>
              <a:rPr lang="de-DE" dirty="0" err="1" smtClean="0"/>
              <a:t>of</a:t>
            </a:r>
            <a:r>
              <a:rPr lang="de-DE" dirty="0" smtClean="0"/>
              <a:t> </a:t>
            </a:r>
            <a:r>
              <a:rPr lang="de-DE" dirty="0" err="1" smtClean="0"/>
              <a:t>modernity</a:t>
            </a:r>
            <a:r>
              <a:rPr lang="de-DE" dirty="0" smtClean="0"/>
              <a:t>.(Max Weber)</a:t>
            </a:r>
          </a:p>
          <a:p>
            <a:r>
              <a:rPr lang="de-DE" dirty="0" smtClean="0"/>
              <a:t>The </a:t>
            </a:r>
            <a:r>
              <a:rPr lang="de-DE" dirty="0" err="1" smtClean="0"/>
              <a:t>eroticization</a:t>
            </a:r>
            <a:r>
              <a:rPr lang="de-DE" dirty="0" smtClean="0"/>
              <a:t> </a:t>
            </a:r>
            <a:r>
              <a:rPr lang="de-DE" dirty="0" err="1" smtClean="0"/>
              <a:t>of</a:t>
            </a:r>
            <a:r>
              <a:rPr lang="de-DE" dirty="0" smtClean="0"/>
              <a:t> </a:t>
            </a:r>
            <a:r>
              <a:rPr lang="de-DE" dirty="0" err="1" smtClean="0"/>
              <a:t>sex</a:t>
            </a:r>
            <a:r>
              <a:rPr lang="de-DE" dirty="0" smtClean="0"/>
              <a:t> in </a:t>
            </a:r>
            <a:r>
              <a:rPr lang="de-DE" dirty="0" err="1" smtClean="0"/>
              <a:t>modernity</a:t>
            </a:r>
            <a:r>
              <a:rPr lang="de-DE" dirty="0" smtClean="0"/>
              <a:t> </a:t>
            </a:r>
            <a:r>
              <a:rPr lang="de-DE" dirty="0" err="1" smtClean="0"/>
              <a:t>is</a:t>
            </a:r>
            <a:r>
              <a:rPr lang="de-DE" dirty="0" smtClean="0"/>
              <a:t> not a </a:t>
            </a:r>
            <a:r>
              <a:rPr lang="de-DE" dirty="0" err="1" smtClean="0"/>
              <a:t>physical</a:t>
            </a:r>
            <a:r>
              <a:rPr lang="de-DE" dirty="0" smtClean="0"/>
              <a:t> </a:t>
            </a:r>
            <a:r>
              <a:rPr lang="de-DE" dirty="0" err="1" smtClean="0"/>
              <a:t>expression</a:t>
            </a:r>
            <a:r>
              <a:rPr lang="de-DE" dirty="0" smtClean="0"/>
              <a:t> </a:t>
            </a:r>
            <a:r>
              <a:rPr lang="de-DE" dirty="0" err="1" smtClean="0"/>
              <a:t>of</a:t>
            </a:r>
            <a:r>
              <a:rPr lang="de-DE" dirty="0" smtClean="0"/>
              <a:t> </a:t>
            </a:r>
            <a:r>
              <a:rPr lang="de-DE" dirty="0" err="1" smtClean="0"/>
              <a:t>desire</a:t>
            </a:r>
            <a:r>
              <a:rPr lang="de-DE" dirty="0" smtClean="0"/>
              <a:t> in a </a:t>
            </a:r>
            <a:r>
              <a:rPr lang="de-DE" dirty="0" err="1" smtClean="0"/>
              <a:t>presocial</a:t>
            </a:r>
            <a:r>
              <a:rPr lang="de-DE" dirty="0" smtClean="0"/>
              <a:t> </a:t>
            </a:r>
            <a:r>
              <a:rPr lang="de-DE" dirty="0" err="1" smtClean="0"/>
              <a:t>natural</a:t>
            </a:r>
            <a:r>
              <a:rPr lang="de-DE" dirty="0" smtClean="0"/>
              <a:t> sense.</a:t>
            </a:r>
          </a:p>
          <a:p>
            <a:r>
              <a:rPr lang="de-DE" dirty="0" err="1" smtClean="0"/>
              <a:t>It</a:t>
            </a:r>
            <a:r>
              <a:rPr lang="de-DE" dirty="0" smtClean="0"/>
              <a:t> </a:t>
            </a:r>
            <a:r>
              <a:rPr lang="de-DE" dirty="0" err="1" smtClean="0"/>
              <a:t>is</a:t>
            </a:r>
            <a:r>
              <a:rPr lang="de-DE" dirty="0" smtClean="0"/>
              <a:t> a </a:t>
            </a:r>
            <a:r>
              <a:rPr lang="de-DE" dirty="0" err="1" smtClean="0"/>
              <a:t>contradiction</a:t>
            </a:r>
            <a:r>
              <a:rPr lang="de-DE" dirty="0" smtClean="0"/>
              <a:t> </a:t>
            </a:r>
            <a:r>
              <a:rPr lang="de-DE" dirty="0" err="1" smtClean="0"/>
              <a:t>within</a:t>
            </a:r>
            <a:r>
              <a:rPr lang="de-DE" dirty="0" smtClean="0"/>
              <a:t> </a:t>
            </a:r>
            <a:r>
              <a:rPr lang="de-DE" dirty="0" err="1" smtClean="0"/>
              <a:t>modernity</a:t>
            </a:r>
            <a:r>
              <a:rPr lang="de-DE" dirty="0" smtClean="0"/>
              <a:t>: </a:t>
            </a:r>
            <a:r>
              <a:rPr lang="de-DE" dirty="0" err="1" smtClean="0"/>
              <a:t>sexuality</a:t>
            </a:r>
            <a:r>
              <a:rPr lang="de-DE" dirty="0" smtClean="0"/>
              <a:t> </a:t>
            </a:r>
            <a:r>
              <a:rPr lang="de-DE" dirty="0" err="1" smtClean="0"/>
              <a:t>is</a:t>
            </a:r>
            <a:r>
              <a:rPr lang="de-DE" dirty="0" smtClean="0"/>
              <a:t> </a:t>
            </a:r>
            <a:r>
              <a:rPr lang="de-DE" dirty="0" err="1" smtClean="0"/>
              <a:t>seen</a:t>
            </a:r>
            <a:r>
              <a:rPr lang="de-DE" dirty="0" smtClean="0"/>
              <a:t> </a:t>
            </a:r>
            <a:r>
              <a:rPr lang="de-DE" dirty="0" err="1" smtClean="0"/>
              <a:t>generally</a:t>
            </a:r>
            <a:r>
              <a:rPr lang="de-DE" dirty="0" smtClean="0"/>
              <a:t> </a:t>
            </a:r>
            <a:r>
              <a:rPr lang="de-DE" dirty="0" err="1" smtClean="0"/>
              <a:t>as</a:t>
            </a:r>
            <a:r>
              <a:rPr lang="de-DE" dirty="0" smtClean="0"/>
              <a:t> an </a:t>
            </a:r>
            <a:r>
              <a:rPr lang="de-DE" dirty="0" err="1" smtClean="0"/>
              <a:t>escape</a:t>
            </a:r>
            <a:r>
              <a:rPr lang="de-DE" dirty="0" smtClean="0"/>
              <a:t> </a:t>
            </a:r>
            <a:r>
              <a:rPr lang="de-DE" dirty="0" err="1" smtClean="0"/>
              <a:t>from</a:t>
            </a:r>
            <a:r>
              <a:rPr lang="de-DE" dirty="0" smtClean="0"/>
              <a:t> </a:t>
            </a:r>
            <a:r>
              <a:rPr lang="de-DE" dirty="0" err="1" smtClean="0"/>
              <a:t>rationality</a:t>
            </a:r>
            <a:r>
              <a:rPr lang="de-DE" dirty="0" smtClean="0"/>
              <a:t>.</a:t>
            </a:r>
          </a:p>
          <a:p>
            <a:endParaRPr lang="de-D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Greatest </a:t>
            </a:r>
            <a:r>
              <a:rPr lang="de-DE" dirty="0" err="1" smtClean="0"/>
              <a:t>changes</a:t>
            </a:r>
            <a:r>
              <a:rPr lang="de-DE" dirty="0" smtClean="0"/>
              <a:t> in </a:t>
            </a:r>
            <a:r>
              <a:rPr lang="de-DE" dirty="0" err="1" smtClean="0"/>
              <a:t>postmodernity</a:t>
            </a:r>
            <a:r>
              <a:rPr lang="de-DE" dirty="0" smtClean="0"/>
              <a:t> </a:t>
            </a:r>
            <a:br>
              <a:rPr lang="de-DE" dirty="0" smtClean="0"/>
            </a:br>
            <a:r>
              <a:rPr lang="de-DE" dirty="0" smtClean="0"/>
              <a:t>in </a:t>
            </a:r>
            <a:r>
              <a:rPr lang="de-DE" dirty="0" err="1" smtClean="0"/>
              <a:t>the</a:t>
            </a:r>
            <a:r>
              <a:rPr lang="de-DE" dirty="0" smtClean="0"/>
              <a:t> </a:t>
            </a:r>
            <a:r>
              <a:rPr lang="de-DE" dirty="0" err="1" smtClean="0"/>
              <a:t>discussion</a:t>
            </a:r>
            <a:r>
              <a:rPr lang="de-DE" dirty="0" smtClean="0"/>
              <a:t> </a:t>
            </a:r>
            <a:r>
              <a:rPr lang="de-DE" dirty="0" err="1" smtClean="0"/>
              <a:t>of</a:t>
            </a:r>
            <a:r>
              <a:rPr lang="de-DE" dirty="0" smtClean="0"/>
              <a:t> </a:t>
            </a:r>
            <a:r>
              <a:rPr lang="de-DE" dirty="0" err="1" smtClean="0"/>
              <a:t>our</a:t>
            </a:r>
            <a:r>
              <a:rPr lang="de-DE" dirty="0" smtClean="0"/>
              <a:t> sexual </a:t>
            </a:r>
            <a:r>
              <a:rPr lang="de-DE" dirty="0" err="1" smtClean="0"/>
              <a:t>values</a:t>
            </a:r>
            <a:r>
              <a:rPr lang="de-DE" dirty="0" smtClean="0"/>
              <a:t>:</a:t>
            </a:r>
            <a:endParaRPr lang="de-DE" dirty="0"/>
          </a:p>
        </p:txBody>
      </p:sp>
      <p:sp>
        <p:nvSpPr>
          <p:cNvPr id="3" name="Inhaltsplatzhalter 2"/>
          <p:cNvSpPr>
            <a:spLocks noGrp="1"/>
          </p:cNvSpPr>
          <p:nvPr>
            <p:ph idx="1"/>
          </p:nvPr>
        </p:nvSpPr>
        <p:spPr>
          <a:xfrm>
            <a:off x="457200" y="1600201"/>
            <a:ext cx="8401080" cy="2971808"/>
          </a:xfrm>
        </p:spPr>
        <p:txBody>
          <a:bodyPr/>
          <a:lstStyle/>
          <a:p>
            <a:r>
              <a:rPr lang="de-DE" dirty="0" err="1" smtClean="0"/>
              <a:t>Homosexualism</a:t>
            </a:r>
            <a:endParaRPr lang="de-DE" dirty="0" smtClean="0"/>
          </a:p>
          <a:p>
            <a:r>
              <a:rPr lang="de-DE" dirty="0" smtClean="0"/>
              <a:t>Prostitution  („</a:t>
            </a:r>
            <a:r>
              <a:rPr lang="de-DE" dirty="0" err="1" smtClean="0"/>
              <a:t>sex</a:t>
            </a:r>
            <a:r>
              <a:rPr lang="de-DE" dirty="0" smtClean="0"/>
              <a:t> </a:t>
            </a:r>
            <a:r>
              <a:rPr lang="de-DE" dirty="0" err="1" smtClean="0"/>
              <a:t>workers</a:t>
            </a:r>
            <a:r>
              <a:rPr lang="de-DE" dirty="0" smtClean="0"/>
              <a:t>“)</a:t>
            </a:r>
          </a:p>
          <a:p>
            <a:r>
              <a:rPr lang="de-DE" dirty="0" smtClean="0"/>
              <a:t>Sex </a:t>
            </a:r>
            <a:r>
              <a:rPr lang="de-DE" dirty="0" err="1" smtClean="0"/>
              <a:t>before</a:t>
            </a:r>
            <a:r>
              <a:rPr lang="de-DE" dirty="0" smtClean="0"/>
              <a:t> </a:t>
            </a:r>
            <a:r>
              <a:rPr lang="de-DE" dirty="0" err="1" smtClean="0"/>
              <a:t>marriage</a:t>
            </a:r>
            <a:endParaRPr lang="de-DE" dirty="0" smtClean="0"/>
          </a:p>
          <a:p>
            <a:r>
              <a:rPr lang="de-DE" dirty="0" smtClean="0"/>
              <a:t>Masturbation</a:t>
            </a:r>
          </a:p>
          <a:p>
            <a:r>
              <a:rPr lang="de-DE" dirty="0" err="1" smtClean="0"/>
              <a:t>Pornography</a:t>
            </a:r>
            <a:endParaRPr lang="de-DE" dirty="0" smtClean="0"/>
          </a:p>
          <a:p>
            <a:endParaRPr lang="de-DE" dirty="0" smtClean="0"/>
          </a:p>
          <a:p>
            <a:endParaRPr lang="de-DE" dirty="0" smtClean="0"/>
          </a:p>
          <a:p>
            <a:endParaRPr lang="de-DE" dirty="0"/>
          </a:p>
        </p:txBody>
      </p:sp>
      <p:sp>
        <p:nvSpPr>
          <p:cNvPr id="4" name="Textfeld 3"/>
          <p:cNvSpPr txBox="1"/>
          <p:nvPr/>
        </p:nvSpPr>
        <p:spPr>
          <a:xfrm>
            <a:off x="642910" y="5000636"/>
            <a:ext cx="7929650" cy="1384995"/>
          </a:xfrm>
          <a:prstGeom prst="rect">
            <a:avLst/>
          </a:prstGeom>
          <a:noFill/>
        </p:spPr>
        <p:txBody>
          <a:bodyPr wrap="square" rtlCol="0">
            <a:spAutoFit/>
          </a:bodyPr>
          <a:lstStyle/>
          <a:p>
            <a:r>
              <a:rPr lang="de-DE" sz="2800" dirty="0" err="1" smtClean="0"/>
              <a:t>Eroticism</a:t>
            </a:r>
            <a:r>
              <a:rPr lang="de-DE" sz="2800" dirty="0" smtClean="0"/>
              <a:t> </a:t>
            </a:r>
            <a:r>
              <a:rPr lang="de-DE" sz="2800" dirty="0" err="1" smtClean="0"/>
              <a:t>is</a:t>
            </a:r>
            <a:r>
              <a:rPr lang="de-DE" sz="2800" dirty="0" smtClean="0"/>
              <a:t> </a:t>
            </a:r>
            <a:r>
              <a:rPr lang="de-DE" sz="2800" dirty="0" err="1" smtClean="0"/>
              <a:t>detaching</a:t>
            </a:r>
            <a:r>
              <a:rPr lang="de-DE" sz="2800" dirty="0" smtClean="0"/>
              <a:t> </a:t>
            </a:r>
            <a:r>
              <a:rPr lang="de-DE" sz="2800" dirty="0" err="1" smtClean="0"/>
              <a:t>itself</a:t>
            </a:r>
            <a:r>
              <a:rPr lang="de-DE" sz="2800" dirty="0" smtClean="0"/>
              <a:t> </a:t>
            </a:r>
            <a:r>
              <a:rPr lang="de-DE" sz="2800" dirty="0" err="1" smtClean="0"/>
              <a:t>from</a:t>
            </a:r>
            <a:r>
              <a:rPr lang="de-DE" sz="2800" dirty="0" smtClean="0"/>
              <a:t> </a:t>
            </a:r>
            <a:r>
              <a:rPr lang="de-DE" sz="2800" dirty="0" err="1" smtClean="0"/>
              <a:t>love</a:t>
            </a:r>
            <a:r>
              <a:rPr lang="de-DE" sz="2800" dirty="0" smtClean="0"/>
              <a:t> </a:t>
            </a:r>
            <a:r>
              <a:rPr lang="de-DE" sz="2800" dirty="0" err="1" smtClean="0"/>
              <a:t>or</a:t>
            </a:r>
            <a:r>
              <a:rPr lang="de-DE" sz="2800" dirty="0" smtClean="0"/>
              <a:t> sexual </a:t>
            </a:r>
            <a:r>
              <a:rPr lang="de-DE" sz="2800" dirty="0" err="1" smtClean="0"/>
              <a:t>reproduction</a:t>
            </a:r>
            <a:r>
              <a:rPr lang="de-DE" sz="2800" dirty="0" smtClean="0"/>
              <a:t> </a:t>
            </a:r>
            <a:r>
              <a:rPr lang="de-DE" sz="2800" dirty="0" err="1" smtClean="0"/>
              <a:t>and</a:t>
            </a:r>
            <a:r>
              <a:rPr lang="de-DE" sz="2800" dirty="0" smtClean="0"/>
              <a:t> </a:t>
            </a:r>
            <a:r>
              <a:rPr lang="de-DE" sz="2800" dirty="0" err="1" smtClean="0"/>
              <a:t>defines</a:t>
            </a:r>
            <a:r>
              <a:rPr lang="de-DE" sz="2800" dirty="0" smtClean="0"/>
              <a:t> </a:t>
            </a:r>
            <a:r>
              <a:rPr lang="de-DE" sz="2800" dirty="0" err="1" smtClean="0"/>
              <a:t>itself</a:t>
            </a:r>
            <a:r>
              <a:rPr lang="de-DE" sz="2800" dirty="0" smtClean="0"/>
              <a:t> </a:t>
            </a:r>
            <a:r>
              <a:rPr lang="de-DE" sz="2800" dirty="0" err="1" smtClean="0"/>
              <a:t>as</a:t>
            </a:r>
            <a:r>
              <a:rPr lang="de-DE" sz="2800" dirty="0" smtClean="0"/>
              <a:t> </a:t>
            </a:r>
            <a:r>
              <a:rPr lang="de-DE" sz="2800" dirty="0" err="1" smtClean="0"/>
              <a:t>purpose</a:t>
            </a:r>
            <a:r>
              <a:rPr lang="de-DE" sz="2800" dirty="0" smtClean="0"/>
              <a:t> in </a:t>
            </a:r>
            <a:r>
              <a:rPr lang="de-DE" sz="2800" dirty="0" err="1" smtClean="0"/>
              <a:t>itself</a:t>
            </a:r>
            <a:r>
              <a:rPr lang="de-DE" sz="2800" dirty="0" smtClean="0"/>
              <a:t>. (Zygmunt </a:t>
            </a:r>
            <a:r>
              <a:rPr lang="de-DE" sz="2800" dirty="0" err="1" smtClean="0"/>
              <a:t>Bauman</a:t>
            </a:r>
            <a:r>
              <a:rPr lang="de-DE" sz="2800" dirty="0" smtClean="0"/>
              <a:t>) </a:t>
            </a:r>
            <a:endParaRPr lang="de-DE"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Postmodern </a:t>
            </a:r>
            <a:r>
              <a:rPr lang="de-DE" dirty="0" err="1" smtClean="0"/>
              <a:t>Urbanization</a:t>
            </a:r>
            <a:r>
              <a:rPr lang="de-DE" dirty="0" smtClean="0"/>
              <a:t/>
            </a:r>
            <a:br>
              <a:rPr lang="de-DE" dirty="0" smtClean="0"/>
            </a:br>
            <a:endParaRPr lang="de-DE" dirty="0"/>
          </a:p>
        </p:txBody>
      </p:sp>
      <p:sp>
        <p:nvSpPr>
          <p:cNvPr id="3" name="Inhaltsplatzhalter 2"/>
          <p:cNvSpPr>
            <a:spLocks noGrp="1"/>
          </p:cNvSpPr>
          <p:nvPr>
            <p:ph idx="1"/>
          </p:nvPr>
        </p:nvSpPr>
        <p:spPr>
          <a:xfrm>
            <a:off x="500034" y="1000108"/>
            <a:ext cx="8372476" cy="5214974"/>
          </a:xfrm>
        </p:spPr>
        <p:txBody>
          <a:bodyPr>
            <a:normAutofit/>
          </a:bodyPr>
          <a:lstStyle/>
          <a:p>
            <a:r>
              <a:rPr lang="de-DE" dirty="0" err="1" smtClean="0"/>
              <a:t>Less</a:t>
            </a:r>
            <a:r>
              <a:rPr lang="de-DE" dirty="0" smtClean="0"/>
              <a:t> </a:t>
            </a:r>
            <a:r>
              <a:rPr lang="de-DE" dirty="0" err="1" smtClean="0"/>
              <a:t>control</a:t>
            </a:r>
            <a:r>
              <a:rPr lang="de-DE" dirty="0" smtClean="0"/>
              <a:t> </a:t>
            </a:r>
            <a:r>
              <a:rPr lang="de-DE" dirty="0" err="1" smtClean="0"/>
              <a:t>of</a:t>
            </a:r>
            <a:r>
              <a:rPr lang="de-DE" dirty="0" smtClean="0"/>
              <a:t> individual </a:t>
            </a:r>
            <a:r>
              <a:rPr lang="de-DE" dirty="0" err="1" smtClean="0"/>
              <a:t>lifes</a:t>
            </a:r>
            <a:endParaRPr lang="de-DE" dirty="0" smtClean="0"/>
          </a:p>
          <a:p>
            <a:r>
              <a:rPr lang="de-DE" dirty="0" smtClean="0"/>
              <a:t>„</a:t>
            </a:r>
            <a:r>
              <a:rPr lang="de-DE" dirty="0" err="1" smtClean="0"/>
              <a:t>No</a:t>
            </a:r>
            <a:r>
              <a:rPr lang="de-DE" dirty="0" smtClean="0"/>
              <a:t> fault </a:t>
            </a:r>
            <a:r>
              <a:rPr lang="de-DE" dirty="0" err="1" smtClean="0"/>
              <a:t>divorce</a:t>
            </a:r>
            <a:r>
              <a:rPr lang="de-DE" dirty="0" smtClean="0"/>
              <a:t>“</a:t>
            </a:r>
          </a:p>
          <a:p>
            <a:r>
              <a:rPr lang="de-DE" dirty="0" smtClean="0"/>
              <a:t>Link </a:t>
            </a:r>
            <a:r>
              <a:rPr lang="de-DE" dirty="0" err="1" smtClean="0"/>
              <a:t>of</a:t>
            </a:r>
            <a:r>
              <a:rPr lang="de-DE" dirty="0" smtClean="0"/>
              <a:t> </a:t>
            </a:r>
            <a:r>
              <a:rPr lang="de-DE" dirty="0" err="1" smtClean="0"/>
              <a:t>sex</a:t>
            </a:r>
            <a:r>
              <a:rPr lang="de-DE" dirty="0" smtClean="0"/>
              <a:t> </a:t>
            </a:r>
            <a:r>
              <a:rPr lang="de-DE" dirty="0" err="1" smtClean="0"/>
              <a:t>and</a:t>
            </a:r>
            <a:r>
              <a:rPr lang="de-DE" dirty="0" smtClean="0"/>
              <a:t> </a:t>
            </a:r>
            <a:r>
              <a:rPr lang="de-DE" dirty="0" err="1" smtClean="0"/>
              <a:t>marriage</a:t>
            </a:r>
            <a:r>
              <a:rPr lang="de-DE" dirty="0" smtClean="0"/>
              <a:t> </a:t>
            </a:r>
            <a:r>
              <a:rPr lang="de-DE" dirty="0" err="1" smtClean="0"/>
              <a:t>weakens</a:t>
            </a:r>
            <a:endParaRPr lang="de-DE" dirty="0" smtClean="0"/>
          </a:p>
          <a:p>
            <a:r>
              <a:rPr lang="de-DE" dirty="0" smtClean="0"/>
              <a:t>Sex </a:t>
            </a:r>
            <a:r>
              <a:rPr lang="de-DE" dirty="0" err="1" smtClean="0"/>
              <a:t>becomes</a:t>
            </a:r>
            <a:r>
              <a:rPr lang="de-DE" dirty="0" smtClean="0"/>
              <a:t> a </a:t>
            </a:r>
            <a:r>
              <a:rPr lang="de-DE" dirty="0" err="1" smtClean="0"/>
              <a:t>tolerated</a:t>
            </a:r>
            <a:r>
              <a:rPr lang="de-DE" dirty="0" smtClean="0"/>
              <a:t> </a:t>
            </a:r>
            <a:r>
              <a:rPr lang="de-DE" dirty="0" err="1" smtClean="0"/>
              <a:t>consumption</a:t>
            </a:r>
            <a:r>
              <a:rPr lang="de-DE" dirty="0" smtClean="0"/>
              <a:t> </a:t>
            </a:r>
            <a:r>
              <a:rPr lang="de-DE" dirty="0" err="1" smtClean="0"/>
              <a:t>article</a:t>
            </a:r>
            <a:endParaRPr lang="de-DE" dirty="0" smtClean="0"/>
          </a:p>
          <a:p>
            <a:r>
              <a:rPr lang="de-DE" dirty="0" smtClean="0"/>
              <a:t>The </a:t>
            </a:r>
            <a:r>
              <a:rPr lang="de-DE" dirty="0" err="1" smtClean="0"/>
              <a:t>media</a:t>
            </a:r>
            <a:r>
              <a:rPr lang="de-DE" dirty="0" smtClean="0"/>
              <a:t> </a:t>
            </a:r>
            <a:r>
              <a:rPr lang="de-DE" dirty="0" err="1" smtClean="0"/>
              <a:t>bombardment</a:t>
            </a:r>
            <a:r>
              <a:rPr lang="de-DE" dirty="0" smtClean="0"/>
              <a:t> </a:t>
            </a:r>
            <a:r>
              <a:rPr lang="de-DE" dirty="0" err="1" smtClean="0"/>
              <a:t>with</a:t>
            </a:r>
            <a:r>
              <a:rPr lang="de-DE" dirty="0" smtClean="0"/>
              <a:t> sexual </a:t>
            </a:r>
            <a:r>
              <a:rPr lang="de-DE" dirty="0" err="1" smtClean="0"/>
              <a:t>motives</a:t>
            </a:r>
            <a:r>
              <a:rPr lang="de-DE" dirty="0" smtClean="0"/>
              <a:t> in </a:t>
            </a:r>
            <a:r>
              <a:rPr lang="de-DE" dirty="0" err="1" smtClean="0"/>
              <a:t>advertising</a:t>
            </a:r>
            <a:r>
              <a:rPr lang="de-DE" dirty="0" smtClean="0"/>
              <a:t>, </a:t>
            </a:r>
            <a:r>
              <a:rPr lang="de-DE" dirty="0" err="1" smtClean="0"/>
              <a:t>entertainment</a:t>
            </a:r>
            <a:r>
              <a:rPr lang="de-DE" dirty="0" smtClean="0"/>
              <a:t>, </a:t>
            </a:r>
            <a:r>
              <a:rPr lang="de-DE" dirty="0" err="1" smtClean="0"/>
              <a:t>social</a:t>
            </a:r>
            <a:r>
              <a:rPr lang="de-DE" dirty="0" smtClean="0"/>
              <a:t> </a:t>
            </a:r>
            <a:r>
              <a:rPr lang="de-DE" dirty="0" err="1" smtClean="0"/>
              <a:t>leisure</a:t>
            </a:r>
            <a:r>
              <a:rPr lang="de-DE" dirty="0" smtClean="0"/>
              <a:t>, etc.</a:t>
            </a:r>
          </a:p>
          <a:p>
            <a:r>
              <a:rPr lang="de-DE" dirty="0" err="1" smtClean="0"/>
              <a:t>Enpowerment</a:t>
            </a:r>
            <a:r>
              <a:rPr lang="de-DE" dirty="0" smtClean="0"/>
              <a:t> </a:t>
            </a:r>
            <a:r>
              <a:rPr lang="de-DE" dirty="0" err="1" smtClean="0"/>
              <a:t>of</a:t>
            </a:r>
            <a:r>
              <a:rPr lang="de-DE" dirty="0" smtClean="0"/>
              <a:t> </a:t>
            </a:r>
            <a:r>
              <a:rPr lang="de-DE" dirty="0" err="1" smtClean="0"/>
              <a:t>women</a:t>
            </a:r>
            <a:r>
              <a:rPr lang="de-DE" dirty="0" smtClean="0"/>
              <a:t> </a:t>
            </a:r>
          </a:p>
          <a:p>
            <a:r>
              <a:rPr lang="de-DE" dirty="0" err="1" smtClean="0"/>
              <a:t>Contraceptives</a:t>
            </a:r>
            <a:r>
              <a:rPr lang="de-DE" dirty="0" smtClean="0"/>
              <a:t> – </a:t>
            </a:r>
            <a:r>
              <a:rPr lang="de-DE" dirty="0" err="1" smtClean="0"/>
              <a:t>pill</a:t>
            </a:r>
            <a:r>
              <a:rPr lang="de-DE" dirty="0" smtClean="0"/>
              <a:t> + </a:t>
            </a:r>
            <a:r>
              <a:rPr lang="de-DE" dirty="0" err="1" smtClean="0"/>
              <a:t>condom</a:t>
            </a:r>
            <a:endParaRPr lang="de-DE" dirty="0" smtClean="0"/>
          </a:p>
          <a:p>
            <a:endParaRPr lang="de-DE"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Singles </a:t>
            </a:r>
            <a:r>
              <a:rPr lang="de-DE" dirty="0" err="1" smtClean="0"/>
              <a:t>and</a:t>
            </a:r>
            <a:r>
              <a:rPr lang="de-DE" dirty="0" smtClean="0"/>
              <a:t> </a:t>
            </a:r>
            <a:r>
              <a:rPr lang="de-DE" dirty="0" err="1" smtClean="0"/>
              <a:t>marriage</a:t>
            </a:r>
            <a:endParaRPr lang="de-DE" dirty="0"/>
          </a:p>
        </p:txBody>
      </p:sp>
      <p:sp>
        <p:nvSpPr>
          <p:cNvPr id="3" name="Inhaltsplatzhalter 2"/>
          <p:cNvSpPr>
            <a:spLocks noGrp="1"/>
          </p:cNvSpPr>
          <p:nvPr>
            <p:ph idx="1"/>
          </p:nvPr>
        </p:nvSpPr>
        <p:spPr/>
        <p:txBody>
          <a:bodyPr>
            <a:normAutofit fontScale="92500" lnSpcReduction="10000"/>
          </a:bodyPr>
          <a:lstStyle/>
          <a:p>
            <a:r>
              <a:rPr lang="de-DE" dirty="0" err="1" smtClean="0"/>
              <a:t>Role</a:t>
            </a:r>
            <a:r>
              <a:rPr lang="de-DE" dirty="0" smtClean="0"/>
              <a:t> </a:t>
            </a:r>
            <a:r>
              <a:rPr lang="de-DE" dirty="0" err="1" smtClean="0"/>
              <a:t>models</a:t>
            </a:r>
            <a:r>
              <a:rPr lang="de-DE" dirty="0" smtClean="0"/>
              <a:t> </a:t>
            </a:r>
            <a:r>
              <a:rPr lang="de-DE" dirty="0" err="1" smtClean="0"/>
              <a:t>weaken</a:t>
            </a:r>
            <a:endParaRPr lang="de-DE" dirty="0" smtClean="0"/>
          </a:p>
          <a:p>
            <a:r>
              <a:rPr lang="de-DE" dirty="0" err="1" smtClean="0"/>
              <a:t>Marriage</a:t>
            </a:r>
            <a:r>
              <a:rPr lang="de-DE" dirty="0" smtClean="0"/>
              <a:t> </a:t>
            </a:r>
            <a:r>
              <a:rPr lang="de-DE" dirty="0" err="1" smtClean="0"/>
              <a:t>is</a:t>
            </a:r>
            <a:r>
              <a:rPr lang="de-DE" dirty="0" smtClean="0"/>
              <a:t> „a </a:t>
            </a:r>
            <a:r>
              <a:rPr lang="de-DE" dirty="0" err="1" smtClean="0"/>
              <a:t>state</a:t>
            </a:r>
            <a:r>
              <a:rPr lang="de-DE" dirty="0" smtClean="0"/>
              <a:t> </a:t>
            </a:r>
            <a:r>
              <a:rPr lang="de-DE" dirty="0" err="1" smtClean="0"/>
              <a:t>between</a:t>
            </a:r>
            <a:r>
              <a:rPr lang="de-DE" dirty="0" smtClean="0"/>
              <a:t> </a:t>
            </a:r>
            <a:r>
              <a:rPr lang="de-DE" dirty="0" err="1" smtClean="0"/>
              <a:t>old</a:t>
            </a:r>
            <a:r>
              <a:rPr lang="de-DE" dirty="0" smtClean="0"/>
              <a:t> </a:t>
            </a:r>
            <a:r>
              <a:rPr lang="de-DE" dirty="0" err="1" smtClean="0"/>
              <a:t>single</a:t>
            </a:r>
            <a:r>
              <a:rPr lang="de-DE" dirty="0" smtClean="0"/>
              <a:t> </a:t>
            </a:r>
            <a:r>
              <a:rPr lang="de-DE" dirty="0" err="1" smtClean="0"/>
              <a:t>and</a:t>
            </a:r>
            <a:r>
              <a:rPr lang="de-DE" dirty="0" smtClean="0"/>
              <a:t> </a:t>
            </a:r>
            <a:r>
              <a:rPr lang="de-DE" dirty="0" err="1" smtClean="0"/>
              <a:t>new</a:t>
            </a:r>
            <a:r>
              <a:rPr lang="de-DE" dirty="0" smtClean="0"/>
              <a:t> </a:t>
            </a:r>
            <a:r>
              <a:rPr lang="de-DE" dirty="0" err="1" smtClean="0"/>
              <a:t>single</a:t>
            </a:r>
            <a:r>
              <a:rPr lang="de-DE" dirty="0" smtClean="0"/>
              <a:t> </a:t>
            </a:r>
            <a:r>
              <a:rPr lang="de-DE" dirty="0" err="1" smtClean="0"/>
              <a:t>states</a:t>
            </a:r>
            <a:r>
              <a:rPr lang="de-DE" dirty="0" smtClean="0"/>
              <a:t>“</a:t>
            </a:r>
            <a:endParaRPr lang="de-DE" dirty="0"/>
          </a:p>
          <a:p>
            <a:r>
              <a:rPr lang="de-DE" dirty="0" smtClean="0"/>
              <a:t>„Sex </a:t>
            </a:r>
            <a:r>
              <a:rPr lang="de-DE" dirty="0" err="1" smtClean="0"/>
              <a:t>is</a:t>
            </a:r>
            <a:r>
              <a:rPr lang="de-DE" dirty="0" smtClean="0"/>
              <a:t> </a:t>
            </a:r>
            <a:r>
              <a:rPr lang="de-DE" dirty="0" err="1" smtClean="0"/>
              <a:t>something</a:t>
            </a:r>
            <a:r>
              <a:rPr lang="de-DE" dirty="0" smtClean="0"/>
              <a:t> </a:t>
            </a:r>
            <a:r>
              <a:rPr lang="de-DE" dirty="0" err="1" smtClean="0"/>
              <a:t>nice</a:t>
            </a:r>
            <a:r>
              <a:rPr lang="de-DE" dirty="0" smtClean="0"/>
              <a:t> </a:t>
            </a:r>
            <a:r>
              <a:rPr lang="de-DE" dirty="0" err="1" smtClean="0"/>
              <a:t>to</a:t>
            </a:r>
            <a:r>
              <a:rPr lang="de-DE" dirty="0" smtClean="0"/>
              <a:t> pass time </a:t>
            </a:r>
            <a:r>
              <a:rPr lang="de-DE" dirty="0" err="1" smtClean="0"/>
              <a:t>and</a:t>
            </a:r>
            <a:r>
              <a:rPr lang="de-DE" dirty="0" smtClean="0"/>
              <a:t> </a:t>
            </a:r>
            <a:r>
              <a:rPr lang="de-DE" dirty="0" err="1" smtClean="0"/>
              <a:t>have</a:t>
            </a:r>
            <a:r>
              <a:rPr lang="de-DE" dirty="0" smtClean="0"/>
              <a:t> </a:t>
            </a:r>
            <a:r>
              <a:rPr lang="de-DE" dirty="0" err="1" smtClean="0"/>
              <a:t>fun</a:t>
            </a:r>
            <a:r>
              <a:rPr lang="de-DE" dirty="0" smtClean="0"/>
              <a:t>“</a:t>
            </a:r>
            <a:endParaRPr lang="de-DE" dirty="0"/>
          </a:p>
          <a:p>
            <a:r>
              <a:rPr lang="de-DE" dirty="0" smtClean="0"/>
              <a:t>Postmodern </a:t>
            </a:r>
            <a:r>
              <a:rPr lang="de-DE" dirty="0" err="1" smtClean="0"/>
              <a:t>individualism</a:t>
            </a:r>
            <a:r>
              <a:rPr lang="de-DE" dirty="0" smtClean="0"/>
              <a:t> </a:t>
            </a:r>
            <a:r>
              <a:rPr lang="de-DE" dirty="0" err="1" smtClean="0"/>
              <a:t>stresses</a:t>
            </a:r>
            <a:r>
              <a:rPr lang="de-DE" dirty="0" smtClean="0"/>
              <a:t> </a:t>
            </a:r>
            <a:r>
              <a:rPr lang="de-DE" dirty="0" err="1" smtClean="0"/>
              <a:t>creativity</a:t>
            </a:r>
            <a:r>
              <a:rPr lang="de-DE" dirty="0" smtClean="0"/>
              <a:t> </a:t>
            </a:r>
            <a:r>
              <a:rPr lang="de-DE" dirty="0" err="1" smtClean="0"/>
              <a:t>over</a:t>
            </a:r>
            <a:r>
              <a:rPr lang="de-DE" dirty="0" smtClean="0"/>
              <a:t> </a:t>
            </a:r>
            <a:r>
              <a:rPr lang="de-DE" dirty="0" err="1" smtClean="0"/>
              <a:t>self-control</a:t>
            </a:r>
            <a:r>
              <a:rPr lang="de-DE" dirty="0" smtClean="0"/>
              <a:t> </a:t>
            </a:r>
            <a:r>
              <a:rPr lang="de-DE" dirty="0" err="1" smtClean="0"/>
              <a:t>and</a:t>
            </a:r>
            <a:r>
              <a:rPr lang="de-DE" dirty="0" smtClean="0"/>
              <a:t> </a:t>
            </a:r>
            <a:r>
              <a:rPr lang="de-DE" dirty="0" err="1" smtClean="0"/>
              <a:t>inhibition</a:t>
            </a:r>
            <a:r>
              <a:rPr lang="de-DE" dirty="0" smtClean="0"/>
              <a:t>. </a:t>
            </a:r>
            <a:r>
              <a:rPr lang="de-DE" dirty="0" err="1" smtClean="0"/>
              <a:t>Search</a:t>
            </a:r>
            <a:r>
              <a:rPr lang="de-DE" dirty="0" smtClean="0"/>
              <a:t> </a:t>
            </a:r>
            <a:r>
              <a:rPr lang="de-DE" dirty="0" err="1" smtClean="0"/>
              <a:t>of</a:t>
            </a:r>
            <a:r>
              <a:rPr lang="de-DE" dirty="0" smtClean="0"/>
              <a:t> </a:t>
            </a:r>
            <a:r>
              <a:rPr lang="de-DE" dirty="0" err="1" smtClean="0"/>
              <a:t>the</a:t>
            </a:r>
            <a:r>
              <a:rPr lang="de-DE" dirty="0" smtClean="0"/>
              <a:t> „</a:t>
            </a:r>
            <a:r>
              <a:rPr lang="de-DE" dirty="0" err="1" smtClean="0"/>
              <a:t>true</a:t>
            </a:r>
            <a:r>
              <a:rPr lang="de-DE" dirty="0" smtClean="0"/>
              <a:t> </a:t>
            </a:r>
            <a:r>
              <a:rPr lang="de-DE" dirty="0" err="1" smtClean="0"/>
              <a:t>self</a:t>
            </a:r>
            <a:r>
              <a:rPr lang="de-DE" dirty="0" smtClean="0"/>
              <a:t>“ </a:t>
            </a:r>
            <a:r>
              <a:rPr lang="de-DE" dirty="0" err="1" smtClean="0"/>
              <a:t>against</a:t>
            </a:r>
            <a:r>
              <a:rPr lang="de-DE" dirty="0" smtClean="0"/>
              <a:t> „</a:t>
            </a:r>
            <a:r>
              <a:rPr lang="de-DE" dirty="0" err="1" smtClean="0"/>
              <a:t>false</a:t>
            </a:r>
            <a:r>
              <a:rPr lang="de-DE" dirty="0" smtClean="0"/>
              <a:t>“ </a:t>
            </a:r>
            <a:r>
              <a:rPr lang="de-DE" dirty="0" err="1" smtClean="0"/>
              <a:t>social</a:t>
            </a:r>
            <a:r>
              <a:rPr lang="de-DE" dirty="0" smtClean="0"/>
              <a:t> </a:t>
            </a:r>
            <a:r>
              <a:rPr lang="de-DE" dirty="0" err="1" smtClean="0"/>
              <a:t>regulations</a:t>
            </a:r>
            <a:r>
              <a:rPr lang="de-DE" dirty="0" smtClean="0"/>
              <a:t>.</a:t>
            </a:r>
          </a:p>
          <a:p>
            <a:r>
              <a:rPr lang="de-DE" dirty="0" err="1" smtClean="0"/>
              <a:t>Erotic</a:t>
            </a:r>
            <a:r>
              <a:rPr lang="de-DE" dirty="0" smtClean="0"/>
              <a:t> </a:t>
            </a:r>
            <a:r>
              <a:rPr lang="de-DE" dirty="0" err="1" smtClean="0"/>
              <a:t>Sexuality</a:t>
            </a:r>
            <a:r>
              <a:rPr lang="de-DE" dirty="0" smtClean="0"/>
              <a:t> </a:t>
            </a:r>
            <a:r>
              <a:rPr lang="de-DE" dirty="0" err="1" smtClean="0"/>
              <a:t>is</a:t>
            </a:r>
            <a:r>
              <a:rPr lang="de-DE" dirty="0" smtClean="0"/>
              <a:t> </a:t>
            </a:r>
            <a:r>
              <a:rPr lang="de-DE" dirty="0" err="1" smtClean="0"/>
              <a:t>central</a:t>
            </a:r>
            <a:r>
              <a:rPr lang="de-DE" dirty="0" smtClean="0"/>
              <a:t> </a:t>
            </a:r>
            <a:r>
              <a:rPr lang="de-DE" dirty="0" err="1" smtClean="0"/>
              <a:t>to</a:t>
            </a:r>
            <a:r>
              <a:rPr lang="de-DE" dirty="0" smtClean="0"/>
              <a:t> </a:t>
            </a:r>
            <a:r>
              <a:rPr lang="de-DE" dirty="0" err="1" smtClean="0"/>
              <a:t>public</a:t>
            </a:r>
            <a:r>
              <a:rPr lang="de-DE" dirty="0" smtClean="0"/>
              <a:t> </a:t>
            </a:r>
            <a:r>
              <a:rPr lang="de-DE" dirty="0" err="1" smtClean="0"/>
              <a:t>life</a:t>
            </a:r>
            <a:r>
              <a:rPr lang="de-DE" dirty="0" smtClean="0"/>
              <a:t> </a:t>
            </a:r>
            <a:r>
              <a:rPr lang="de-DE" dirty="0" err="1" smtClean="0"/>
              <a:t>and</a:t>
            </a:r>
            <a:r>
              <a:rPr lang="de-DE" dirty="0" smtClean="0"/>
              <a:t> </a:t>
            </a:r>
            <a:r>
              <a:rPr lang="de-DE" dirty="0" err="1" smtClean="0"/>
              <a:t>it</a:t>
            </a:r>
            <a:r>
              <a:rPr lang="de-DE" dirty="0" smtClean="0"/>
              <a:t> </a:t>
            </a:r>
            <a:r>
              <a:rPr lang="de-DE" dirty="0" err="1" smtClean="0"/>
              <a:t>is</a:t>
            </a:r>
            <a:r>
              <a:rPr lang="de-DE" dirty="0" smtClean="0"/>
              <a:t> </a:t>
            </a:r>
            <a:r>
              <a:rPr lang="de-DE" dirty="0" err="1" smtClean="0"/>
              <a:t>less</a:t>
            </a:r>
            <a:r>
              <a:rPr lang="de-DE" dirty="0" smtClean="0"/>
              <a:t> a private matter.</a:t>
            </a:r>
            <a:endParaRPr lang="de-DE"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0034" y="214290"/>
            <a:ext cx="8229600" cy="1143000"/>
          </a:xfrm>
        </p:spPr>
        <p:txBody>
          <a:bodyPr/>
          <a:lstStyle/>
          <a:p>
            <a:r>
              <a:rPr lang="de-DE" dirty="0" smtClean="0"/>
              <a:t>Media </a:t>
            </a:r>
            <a:r>
              <a:rPr lang="de-DE" dirty="0" err="1" smtClean="0"/>
              <a:t>and</a:t>
            </a:r>
            <a:r>
              <a:rPr lang="de-DE" dirty="0" smtClean="0"/>
              <a:t> Sex (US </a:t>
            </a:r>
            <a:r>
              <a:rPr lang="de-DE" dirty="0" err="1" smtClean="0"/>
              <a:t>and</a:t>
            </a:r>
            <a:r>
              <a:rPr lang="de-DE" dirty="0" smtClean="0"/>
              <a:t> Europe)</a:t>
            </a:r>
            <a:endParaRPr lang="de-DE" dirty="0"/>
          </a:p>
        </p:txBody>
      </p:sp>
      <p:sp>
        <p:nvSpPr>
          <p:cNvPr id="3" name="Inhaltsplatzhalter 2"/>
          <p:cNvSpPr>
            <a:spLocks noGrp="1"/>
          </p:cNvSpPr>
          <p:nvPr>
            <p:ph idx="1"/>
          </p:nvPr>
        </p:nvSpPr>
        <p:spPr>
          <a:xfrm>
            <a:off x="500034" y="1071546"/>
            <a:ext cx="8186766" cy="5054617"/>
          </a:xfrm>
        </p:spPr>
        <p:txBody>
          <a:bodyPr/>
          <a:lstStyle/>
          <a:p>
            <a:r>
              <a:rPr lang="de-DE" dirty="0" smtClean="0"/>
              <a:t>Playboy – Sex </a:t>
            </a:r>
            <a:r>
              <a:rPr lang="de-DE" dirty="0" err="1" smtClean="0"/>
              <a:t>without</a:t>
            </a:r>
            <a:r>
              <a:rPr lang="de-DE" dirty="0" smtClean="0"/>
              <a:t> </a:t>
            </a:r>
            <a:r>
              <a:rPr lang="de-DE" dirty="0" err="1" smtClean="0"/>
              <a:t>commitment</a:t>
            </a:r>
            <a:endParaRPr lang="de-DE" dirty="0" smtClean="0"/>
          </a:p>
          <a:p>
            <a:pPr>
              <a:buNone/>
            </a:pPr>
            <a:r>
              <a:rPr lang="de-DE" dirty="0" smtClean="0"/>
              <a:t>                                 Hugh Hefner</a:t>
            </a:r>
          </a:p>
          <a:p>
            <a:r>
              <a:rPr lang="de-DE" dirty="0" smtClean="0"/>
              <a:t>Cosmopolitan – „Sex </a:t>
            </a:r>
            <a:r>
              <a:rPr lang="de-DE" dirty="0" err="1" smtClean="0"/>
              <a:t>and</a:t>
            </a:r>
            <a:r>
              <a:rPr lang="de-DE" dirty="0" smtClean="0"/>
              <a:t> </a:t>
            </a:r>
            <a:r>
              <a:rPr lang="de-DE" dirty="0" err="1" smtClean="0"/>
              <a:t>the</a:t>
            </a:r>
            <a:r>
              <a:rPr lang="de-DE" dirty="0" smtClean="0"/>
              <a:t> </a:t>
            </a:r>
            <a:r>
              <a:rPr lang="de-DE" dirty="0" err="1" smtClean="0"/>
              <a:t>single</a:t>
            </a:r>
            <a:r>
              <a:rPr lang="de-DE" dirty="0" smtClean="0"/>
              <a:t> </a:t>
            </a:r>
            <a:r>
              <a:rPr lang="de-DE" dirty="0" err="1" smtClean="0"/>
              <a:t>girl</a:t>
            </a:r>
            <a:r>
              <a:rPr lang="de-DE" dirty="0" smtClean="0"/>
              <a:t>“</a:t>
            </a:r>
          </a:p>
          <a:p>
            <a:pPr>
              <a:buNone/>
            </a:pPr>
            <a:r>
              <a:rPr lang="de-DE" dirty="0" smtClean="0"/>
              <a:t>                                 Helen </a:t>
            </a:r>
            <a:r>
              <a:rPr lang="de-DE" dirty="0" err="1" smtClean="0"/>
              <a:t>Gurley</a:t>
            </a:r>
            <a:r>
              <a:rPr lang="de-DE" dirty="0" smtClean="0"/>
              <a:t> Brown</a:t>
            </a:r>
          </a:p>
          <a:p>
            <a:r>
              <a:rPr lang="de-DE" dirty="0" smtClean="0"/>
              <a:t>Bravo – Information </a:t>
            </a:r>
            <a:r>
              <a:rPr lang="de-DE" dirty="0" err="1" smtClean="0"/>
              <a:t>for</a:t>
            </a:r>
            <a:r>
              <a:rPr lang="de-DE" dirty="0" smtClean="0"/>
              <a:t> </a:t>
            </a:r>
            <a:r>
              <a:rPr lang="de-DE" dirty="0" err="1" smtClean="0"/>
              <a:t>teens</a:t>
            </a:r>
            <a:endParaRPr lang="de-DE" dirty="0" smtClean="0"/>
          </a:p>
          <a:p>
            <a:endParaRPr lang="de-DE" dirty="0"/>
          </a:p>
          <a:p>
            <a:r>
              <a:rPr lang="de-DE" dirty="0" smtClean="0"/>
              <a:t>Desperate </a:t>
            </a:r>
            <a:r>
              <a:rPr lang="de-DE" dirty="0" err="1" smtClean="0"/>
              <a:t>Housewifes</a:t>
            </a:r>
            <a:r>
              <a:rPr lang="de-DE" dirty="0" smtClean="0"/>
              <a:t> </a:t>
            </a:r>
          </a:p>
          <a:p>
            <a:r>
              <a:rPr lang="de-DE" dirty="0" err="1" smtClean="0"/>
              <a:t>Californication</a:t>
            </a:r>
            <a:r>
              <a:rPr lang="de-DE" dirty="0" smtClean="0"/>
              <a:t>, </a:t>
            </a:r>
            <a:r>
              <a:rPr lang="de-DE" dirty="0" err="1" smtClean="0"/>
              <a:t>etc</a:t>
            </a:r>
            <a:endParaRPr lang="de-DE"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Marriage</a:t>
            </a:r>
            <a:r>
              <a:rPr lang="de-DE" dirty="0" smtClean="0"/>
              <a:t> </a:t>
            </a:r>
            <a:r>
              <a:rPr lang="de-DE" dirty="0" err="1" smtClean="0"/>
              <a:t>and</a:t>
            </a:r>
            <a:r>
              <a:rPr lang="de-DE" dirty="0" smtClean="0"/>
              <a:t> </a:t>
            </a:r>
            <a:r>
              <a:rPr lang="de-DE" dirty="0" err="1" smtClean="0"/>
              <a:t>family</a:t>
            </a:r>
            <a:endParaRPr lang="de-DE" dirty="0"/>
          </a:p>
        </p:txBody>
      </p:sp>
      <p:sp>
        <p:nvSpPr>
          <p:cNvPr id="3" name="Inhaltsplatzhalter 2"/>
          <p:cNvSpPr>
            <a:spLocks noGrp="1"/>
          </p:cNvSpPr>
          <p:nvPr>
            <p:ph idx="1"/>
          </p:nvPr>
        </p:nvSpPr>
        <p:spPr>
          <a:xfrm>
            <a:off x="4643438" y="1643050"/>
            <a:ext cx="4043362" cy="4483113"/>
          </a:xfrm>
        </p:spPr>
        <p:txBody>
          <a:bodyPr/>
          <a:lstStyle/>
          <a:p>
            <a:r>
              <a:rPr lang="de-DE" dirty="0" smtClean="0"/>
              <a:t>Individual </a:t>
            </a:r>
            <a:r>
              <a:rPr lang="de-DE" dirty="0" err="1" smtClean="0"/>
              <a:t>or</a:t>
            </a:r>
            <a:r>
              <a:rPr lang="de-DE" dirty="0" smtClean="0"/>
              <a:t> a </a:t>
            </a:r>
            <a:r>
              <a:rPr lang="de-DE" dirty="0" err="1" smtClean="0"/>
              <a:t>social</a:t>
            </a:r>
            <a:r>
              <a:rPr lang="de-DE" dirty="0" smtClean="0"/>
              <a:t> </a:t>
            </a:r>
            <a:r>
              <a:rPr lang="de-DE" dirty="0" err="1" smtClean="0"/>
              <a:t>story</a:t>
            </a:r>
            <a:r>
              <a:rPr lang="de-DE" dirty="0" smtClean="0"/>
              <a:t>?</a:t>
            </a:r>
          </a:p>
          <a:p>
            <a:r>
              <a:rPr lang="de-DE" dirty="0" smtClean="0"/>
              <a:t>33,3%  </a:t>
            </a:r>
            <a:r>
              <a:rPr lang="de-DE" dirty="0" err="1" smtClean="0"/>
              <a:t>of</a:t>
            </a:r>
            <a:r>
              <a:rPr lang="de-DE" dirty="0" smtClean="0"/>
              <a:t> German </a:t>
            </a:r>
            <a:r>
              <a:rPr lang="de-DE" dirty="0" err="1" smtClean="0"/>
              <a:t>children</a:t>
            </a:r>
            <a:r>
              <a:rPr lang="de-DE" dirty="0" smtClean="0"/>
              <a:t> (2007)  </a:t>
            </a:r>
            <a:r>
              <a:rPr lang="de-DE" dirty="0" err="1" smtClean="0"/>
              <a:t>had</a:t>
            </a:r>
            <a:r>
              <a:rPr lang="de-DE" dirty="0" smtClean="0"/>
              <a:t> </a:t>
            </a:r>
            <a:r>
              <a:rPr lang="de-DE" dirty="0" err="1" smtClean="0"/>
              <a:t>unmarried</a:t>
            </a:r>
            <a:r>
              <a:rPr lang="de-DE" dirty="0" smtClean="0"/>
              <a:t> </a:t>
            </a:r>
            <a:r>
              <a:rPr lang="de-DE" dirty="0" err="1" smtClean="0"/>
              <a:t>parents</a:t>
            </a:r>
            <a:r>
              <a:rPr lang="de-DE" dirty="0" smtClean="0"/>
              <a:t>.</a:t>
            </a:r>
          </a:p>
          <a:p>
            <a:r>
              <a:rPr lang="de-DE" dirty="0" err="1" smtClean="0"/>
              <a:t>Marriage</a:t>
            </a:r>
            <a:r>
              <a:rPr lang="de-DE" dirty="0" smtClean="0"/>
              <a:t> </a:t>
            </a:r>
            <a:r>
              <a:rPr lang="de-DE" dirty="0" err="1" smtClean="0"/>
              <a:t>is</a:t>
            </a:r>
            <a:r>
              <a:rPr lang="de-DE" dirty="0" smtClean="0"/>
              <a:t> a legal </a:t>
            </a:r>
            <a:r>
              <a:rPr lang="de-DE" dirty="0" err="1" smtClean="0"/>
              <a:t>and</a:t>
            </a:r>
            <a:r>
              <a:rPr lang="de-DE" dirty="0" smtClean="0"/>
              <a:t> </a:t>
            </a:r>
            <a:r>
              <a:rPr lang="de-DE" dirty="0" err="1" smtClean="0"/>
              <a:t>religious</a:t>
            </a:r>
            <a:r>
              <a:rPr lang="de-DE" dirty="0" smtClean="0"/>
              <a:t> </a:t>
            </a:r>
            <a:r>
              <a:rPr lang="de-DE" dirty="0" err="1" smtClean="0"/>
              <a:t>formula</a:t>
            </a:r>
            <a:r>
              <a:rPr lang="de-DE" dirty="0" smtClean="0"/>
              <a:t>.</a:t>
            </a:r>
            <a:endParaRPr lang="de-DE" dirty="0"/>
          </a:p>
        </p:txBody>
      </p:sp>
      <p:pic>
        <p:nvPicPr>
          <p:cNvPr id="2050" name="Picture 2" descr="H:\Dokumente und Einstellungen\Japaninfo\Favoriten\Eigene Dateien\Eigene Bilder\marriage2.jpg"/>
          <p:cNvPicPr>
            <a:picLocks noChangeAspect="1" noChangeArrowheads="1"/>
          </p:cNvPicPr>
          <p:nvPr/>
        </p:nvPicPr>
        <p:blipFill>
          <a:blip r:embed="rId2"/>
          <a:srcRect/>
          <a:stretch>
            <a:fillRect/>
          </a:stretch>
        </p:blipFill>
        <p:spPr bwMode="auto">
          <a:xfrm>
            <a:off x="428596" y="1714488"/>
            <a:ext cx="4095751" cy="40957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Dokumente und Einstellungen\Japaninfo\Favoriten\Eigene Dateien\Eigene Bilder\1_Sex_and_the_City.jpg"/>
          <p:cNvPicPr>
            <a:picLocks noChangeAspect="1" noChangeArrowheads="1"/>
          </p:cNvPicPr>
          <p:nvPr/>
        </p:nvPicPr>
        <p:blipFill>
          <a:blip r:embed="rId2"/>
          <a:srcRect/>
          <a:stretch>
            <a:fillRect/>
          </a:stretch>
        </p:blipFill>
        <p:spPr bwMode="auto">
          <a:xfrm>
            <a:off x="214282" y="500042"/>
            <a:ext cx="4747092" cy="5643602"/>
          </a:xfrm>
          <a:prstGeom prst="rect">
            <a:avLst/>
          </a:prstGeom>
          <a:noFill/>
        </p:spPr>
      </p:pic>
      <p:sp>
        <p:nvSpPr>
          <p:cNvPr id="5" name="Textfeld 4"/>
          <p:cNvSpPr txBox="1"/>
          <p:nvPr/>
        </p:nvSpPr>
        <p:spPr>
          <a:xfrm>
            <a:off x="5286380" y="571480"/>
            <a:ext cx="3429024" cy="8279190"/>
          </a:xfrm>
          <a:prstGeom prst="rect">
            <a:avLst/>
          </a:prstGeom>
          <a:noFill/>
        </p:spPr>
        <p:txBody>
          <a:bodyPr wrap="square" rtlCol="0">
            <a:spAutoFit/>
          </a:bodyPr>
          <a:lstStyle/>
          <a:p>
            <a:r>
              <a:rPr lang="de-DE" sz="2800" dirty="0" err="1" smtClean="0"/>
              <a:t>Sexuality</a:t>
            </a:r>
            <a:r>
              <a:rPr lang="de-DE" sz="2800" dirty="0" smtClean="0"/>
              <a:t>:</a:t>
            </a:r>
          </a:p>
          <a:p>
            <a:r>
              <a:rPr lang="de-DE" sz="2800" dirty="0" smtClean="0"/>
              <a:t>Just </a:t>
            </a:r>
            <a:r>
              <a:rPr lang="de-DE" sz="2800" dirty="0" err="1" smtClean="0"/>
              <a:t>biology</a:t>
            </a:r>
            <a:r>
              <a:rPr lang="de-DE" sz="2800" dirty="0" smtClean="0"/>
              <a:t> </a:t>
            </a:r>
            <a:r>
              <a:rPr lang="de-DE" sz="2800" dirty="0" err="1" smtClean="0"/>
              <a:t>or</a:t>
            </a:r>
            <a:r>
              <a:rPr lang="de-DE" sz="2800" dirty="0" smtClean="0"/>
              <a:t> a </a:t>
            </a:r>
          </a:p>
          <a:p>
            <a:r>
              <a:rPr lang="de-DE" sz="2800" dirty="0" smtClean="0"/>
              <a:t>„</a:t>
            </a:r>
            <a:r>
              <a:rPr lang="de-DE" sz="2800" dirty="0" err="1" smtClean="0"/>
              <a:t>problematic</a:t>
            </a:r>
            <a:r>
              <a:rPr lang="de-DE" sz="2800" dirty="0" smtClean="0"/>
              <a:t>“ </a:t>
            </a:r>
            <a:r>
              <a:rPr lang="de-DE" sz="2800" dirty="0" err="1" smtClean="0"/>
              <a:t>social</a:t>
            </a:r>
            <a:r>
              <a:rPr lang="de-DE" sz="2800" dirty="0" smtClean="0"/>
              <a:t> </a:t>
            </a:r>
            <a:r>
              <a:rPr lang="de-DE" sz="2800" dirty="0" err="1" smtClean="0"/>
              <a:t>behaviour</a:t>
            </a:r>
            <a:r>
              <a:rPr lang="de-DE" sz="2800" dirty="0" smtClean="0"/>
              <a:t> ?</a:t>
            </a:r>
          </a:p>
          <a:p>
            <a:endParaRPr lang="de-DE" sz="2800" dirty="0" smtClean="0"/>
          </a:p>
          <a:p>
            <a:r>
              <a:rPr lang="de-DE" sz="2800" dirty="0" err="1" smtClean="0"/>
              <a:t>Mesopotamia,Greece</a:t>
            </a:r>
            <a:r>
              <a:rPr lang="de-DE" sz="2800" dirty="0" smtClean="0"/>
              <a:t>, </a:t>
            </a:r>
            <a:r>
              <a:rPr lang="de-DE" sz="2800" dirty="0" err="1" smtClean="0"/>
              <a:t>India</a:t>
            </a:r>
            <a:r>
              <a:rPr lang="de-DE" sz="2800" dirty="0" smtClean="0"/>
              <a:t>, China, </a:t>
            </a:r>
            <a:r>
              <a:rPr lang="de-DE" sz="2800" dirty="0" err="1" smtClean="0"/>
              <a:t>Polynesia</a:t>
            </a:r>
            <a:endParaRPr lang="de-DE" sz="2800" dirty="0" smtClean="0"/>
          </a:p>
          <a:p>
            <a:r>
              <a:rPr lang="de-DE" sz="2800" dirty="0" err="1" smtClean="0"/>
              <a:t>Judaism</a:t>
            </a:r>
            <a:r>
              <a:rPr lang="de-DE" sz="2800" dirty="0" smtClean="0"/>
              <a:t>, </a:t>
            </a:r>
            <a:r>
              <a:rPr lang="de-DE" sz="2800" dirty="0" err="1" smtClean="0"/>
              <a:t>Christianity</a:t>
            </a:r>
            <a:r>
              <a:rPr lang="de-DE" sz="2800" dirty="0" smtClean="0"/>
              <a:t>, Islam</a:t>
            </a:r>
          </a:p>
          <a:p>
            <a:endParaRPr lang="de-DE" sz="2800" dirty="0"/>
          </a:p>
          <a:p>
            <a:r>
              <a:rPr lang="de-DE" sz="2800" dirty="0" err="1" smtClean="0"/>
              <a:t>Premodern</a:t>
            </a:r>
            <a:endParaRPr lang="de-DE" sz="2800" dirty="0" smtClean="0"/>
          </a:p>
          <a:p>
            <a:r>
              <a:rPr lang="de-DE" sz="2800" dirty="0" smtClean="0"/>
              <a:t>Modern</a:t>
            </a:r>
          </a:p>
          <a:p>
            <a:r>
              <a:rPr lang="de-DE" sz="2800" dirty="0" smtClean="0"/>
              <a:t>Postmodern</a:t>
            </a:r>
          </a:p>
          <a:p>
            <a:endParaRPr lang="de-DE" sz="2800" dirty="0"/>
          </a:p>
          <a:p>
            <a:endParaRPr lang="de-DE" sz="2800" dirty="0" smtClean="0"/>
          </a:p>
          <a:p>
            <a:endParaRPr lang="de-DE" sz="2800" dirty="0"/>
          </a:p>
          <a:p>
            <a:endParaRPr lang="de-DE" sz="2800" dirty="0" smtClean="0"/>
          </a:p>
          <a:p>
            <a:endParaRPr lang="de-DE" sz="2800" dirty="0"/>
          </a:p>
          <a:p>
            <a:endParaRPr lang="de-DE"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42852"/>
            <a:ext cx="8229600" cy="1274786"/>
          </a:xfrm>
        </p:spPr>
        <p:txBody>
          <a:bodyPr>
            <a:normAutofit fontScale="90000"/>
          </a:bodyPr>
          <a:lstStyle/>
          <a:p>
            <a:r>
              <a:rPr lang="de-DE" dirty="0" smtClean="0"/>
              <a:t>Postmodern </a:t>
            </a:r>
            <a:r>
              <a:rPr lang="de-DE" dirty="0" err="1" smtClean="0"/>
              <a:t>family</a:t>
            </a:r>
            <a:r>
              <a:rPr lang="de-DE" dirty="0" smtClean="0"/>
              <a:t>:</a:t>
            </a:r>
            <a:br>
              <a:rPr lang="de-DE" dirty="0" smtClean="0"/>
            </a:br>
            <a:r>
              <a:rPr lang="de-DE" dirty="0" err="1" smtClean="0"/>
              <a:t>complicated</a:t>
            </a:r>
            <a:r>
              <a:rPr lang="de-DE" dirty="0" smtClean="0"/>
              <a:t> but </a:t>
            </a:r>
            <a:r>
              <a:rPr lang="de-DE" dirty="0" err="1" smtClean="0"/>
              <a:t>with</a:t>
            </a:r>
            <a:r>
              <a:rPr lang="de-DE" dirty="0" smtClean="0"/>
              <a:t> </a:t>
            </a:r>
            <a:r>
              <a:rPr lang="de-DE" dirty="0" err="1" smtClean="0"/>
              <a:t>many</a:t>
            </a:r>
            <a:r>
              <a:rPr lang="de-DE" dirty="0" smtClean="0"/>
              <a:t> </a:t>
            </a:r>
            <a:r>
              <a:rPr lang="de-DE" dirty="0" err="1" smtClean="0"/>
              <a:t>choices</a:t>
            </a:r>
            <a:endParaRPr lang="de-DE" dirty="0"/>
          </a:p>
        </p:txBody>
      </p:sp>
      <p:sp>
        <p:nvSpPr>
          <p:cNvPr id="3" name="Inhaltsplatzhalter 2"/>
          <p:cNvSpPr>
            <a:spLocks noGrp="1"/>
          </p:cNvSpPr>
          <p:nvPr>
            <p:ph idx="1"/>
          </p:nvPr>
        </p:nvSpPr>
        <p:spPr/>
        <p:txBody>
          <a:bodyPr/>
          <a:lstStyle/>
          <a:p>
            <a:endParaRPr lang="de-DE" dirty="0" smtClean="0"/>
          </a:p>
          <a:p>
            <a:endParaRPr lang="de-DE" dirty="0"/>
          </a:p>
        </p:txBody>
      </p:sp>
      <p:pic>
        <p:nvPicPr>
          <p:cNvPr id="3074" name="Picture 2" descr="H:\Dokumente und Einstellungen\Japaninfo\Favoriten\Eigene Dateien\Eigene Bilder\Becker-Stoll_Vater-Kind.jpg"/>
          <p:cNvPicPr>
            <a:picLocks noChangeAspect="1" noChangeArrowheads="1"/>
          </p:cNvPicPr>
          <p:nvPr/>
        </p:nvPicPr>
        <p:blipFill>
          <a:blip r:embed="rId2"/>
          <a:srcRect/>
          <a:stretch>
            <a:fillRect/>
          </a:stretch>
        </p:blipFill>
        <p:spPr bwMode="auto">
          <a:xfrm>
            <a:off x="714347" y="1571612"/>
            <a:ext cx="3802089" cy="2357454"/>
          </a:xfrm>
          <a:prstGeom prst="rect">
            <a:avLst/>
          </a:prstGeom>
          <a:noFill/>
        </p:spPr>
      </p:pic>
      <p:pic>
        <p:nvPicPr>
          <p:cNvPr id="3075" name="Picture 3" descr="H:\Dokumente und Einstellungen\Japaninfo\Favoriten\Eigene Dateien\Eigene Bilder\images.jpg"/>
          <p:cNvPicPr>
            <a:picLocks noChangeAspect="1" noChangeArrowheads="1"/>
          </p:cNvPicPr>
          <p:nvPr/>
        </p:nvPicPr>
        <p:blipFill>
          <a:blip r:embed="rId3"/>
          <a:srcRect/>
          <a:stretch>
            <a:fillRect/>
          </a:stretch>
        </p:blipFill>
        <p:spPr bwMode="auto">
          <a:xfrm>
            <a:off x="4643438" y="1571612"/>
            <a:ext cx="3536180" cy="2357454"/>
          </a:xfrm>
          <a:prstGeom prst="rect">
            <a:avLst/>
          </a:prstGeom>
          <a:noFill/>
        </p:spPr>
      </p:pic>
      <p:pic>
        <p:nvPicPr>
          <p:cNvPr id="3076" name="Picture 4" descr="H:\Dokumente und Einstellungen\Japaninfo\Favoriten\Eigene Dateien\Eigene Bilder\mutter_vater_kind_kuren_02.jpg"/>
          <p:cNvPicPr>
            <a:picLocks noChangeAspect="1" noChangeArrowheads="1"/>
          </p:cNvPicPr>
          <p:nvPr/>
        </p:nvPicPr>
        <p:blipFill>
          <a:blip r:embed="rId4"/>
          <a:srcRect/>
          <a:stretch>
            <a:fillRect/>
          </a:stretch>
        </p:blipFill>
        <p:spPr bwMode="auto">
          <a:xfrm>
            <a:off x="5000628" y="4143380"/>
            <a:ext cx="3143272" cy="2366921"/>
          </a:xfrm>
          <a:prstGeom prst="rect">
            <a:avLst/>
          </a:prstGeom>
          <a:noFill/>
        </p:spPr>
      </p:pic>
      <p:pic>
        <p:nvPicPr>
          <p:cNvPr id="3077" name="Picture 5" descr="H:\Dokumente und Einstellungen\Japaninfo\Favoriten\Eigene Dateien\Eigene Bilder\0.jpg"/>
          <p:cNvPicPr>
            <a:picLocks noChangeAspect="1" noChangeArrowheads="1"/>
          </p:cNvPicPr>
          <p:nvPr/>
        </p:nvPicPr>
        <p:blipFill>
          <a:blip r:embed="rId5"/>
          <a:srcRect/>
          <a:stretch>
            <a:fillRect/>
          </a:stretch>
        </p:blipFill>
        <p:spPr bwMode="auto">
          <a:xfrm>
            <a:off x="285720" y="4214818"/>
            <a:ext cx="4464626" cy="228601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smtClean="0"/>
              <a:t>Children</a:t>
            </a:r>
            <a:r>
              <a:rPr lang="de-DE" dirty="0" smtClean="0"/>
              <a:t> </a:t>
            </a:r>
            <a:r>
              <a:rPr lang="de-DE" dirty="0" err="1" smtClean="0"/>
              <a:t>born</a:t>
            </a:r>
            <a:r>
              <a:rPr lang="de-DE" dirty="0" smtClean="0"/>
              <a:t> out </a:t>
            </a:r>
            <a:r>
              <a:rPr lang="de-DE" dirty="0" err="1" smtClean="0"/>
              <a:t>of</a:t>
            </a:r>
            <a:r>
              <a:rPr lang="de-DE" dirty="0" smtClean="0"/>
              <a:t> </a:t>
            </a:r>
            <a:r>
              <a:rPr lang="de-DE" dirty="0" err="1" smtClean="0"/>
              <a:t>wedlock</a:t>
            </a:r>
            <a:r>
              <a:rPr lang="de-DE" dirty="0" smtClean="0"/>
              <a:t> (2010)</a:t>
            </a:r>
            <a:endParaRPr lang="de-DE" dirty="0"/>
          </a:p>
        </p:txBody>
      </p:sp>
      <p:pic>
        <p:nvPicPr>
          <p:cNvPr id="2050" name="Picture 2" descr="Karte"/>
          <p:cNvPicPr>
            <a:picLocks noChangeAspect="1" noChangeArrowheads="1"/>
          </p:cNvPicPr>
          <p:nvPr/>
        </p:nvPicPr>
        <p:blipFill>
          <a:blip r:embed="rId2"/>
          <a:srcRect/>
          <a:stretch>
            <a:fillRect/>
          </a:stretch>
        </p:blipFill>
        <p:spPr bwMode="auto">
          <a:xfrm>
            <a:off x="642910" y="1214422"/>
            <a:ext cx="7286676" cy="5465008"/>
          </a:xfrm>
          <a:prstGeom prst="rect">
            <a:avLst/>
          </a:prstGeom>
          <a:noFill/>
        </p:spPr>
      </p:pic>
      <p:sp>
        <p:nvSpPr>
          <p:cNvPr id="5" name="Textfeld 4"/>
          <p:cNvSpPr txBox="1"/>
          <p:nvPr/>
        </p:nvSpPr>
        <p:spPr>
          <a:xfrm>
            <a:off x="7929586" y="1214422"/>
            <a:ext cx="1214414" cy="3693319"/>
          </a:xfrm>
          <a:prstGeom prst="rect">
            <a:avLst/>
          </a:prstGeom>
          <a:noFill/>
        </p:spPr>
        <p:txBody>
          <a:bodyPr wrap="square" rtlCol="0">
            <a:spAutoFit/>
          </a:bodyPr>
          <a:lstStyle/>
          <a:p>
            <a:r>
              <a:rPr lang="de-DE" dirty="0" smtClean="0"/>
              <a:t>47-64%</a:t>
            </a:r>
          </a:p>
          <a:p>
            <a:endParaRPr lang="de-DE" dirty="0" smtClean="0"/>
          </a:p>
          <a:p>
            <a:endParaRPr lang="de-DE" dirty="0" smtClean="0"/>
          </a:p>
          <a:p>
            <a:r>
              <a:rPr lang="de-DE" dirty="0" smtClean="0"/>
              <a:t>40-47%</a:t>
            </a:r>
          </a:p>
          <a:p>
            <a:endParaRPr lang="de-DE" dirty="0" smtClean="0"/>
          </a:p>
          <a:p>
            <a:endParaRPr lang="de-DE" dirty="0" smtClean="0"/>
          </a:p>
          <a:p>
            <a:r>
              <a:rPr lang="de-DE" dirty="0" smtClean="0"/>
              <a:t>32-40%</a:t>
            </a:r>
          </a:p>
          <a:p>
            <a:endParaRPr lang="de-DE" dirty="0" smtClean="0"/>
          </a:p>
          <a:p>
            <a:endParaRPr lang="de-DE" dirty="0" smtClean="0"/>
          </a:p>
          <a:p>
            <a:r>
              <a:rPr lang="de-DE" dirty="0" smtClean="0"/>
              <a:t>18-32%</a:t>
            </a:r>
          </a:p>
          <a:p>
            <a:endParaRPr lang="de-DE" dirty="0" smtClean="0"/>
          </a:p>
          <a:p>
            <a:endParaRPr lang="de-DE" dirty="0" smtClean="0"/>
          </a:p>
          <a:p>
            <a:r>
              <a:rPr lang="de-DE" dirty="0" smtClean="0"/>
              <a:t>3-18%</a:t>
            </a:r>
            <a:endParaRPr lang="de-DE" dirty="0"/>
          </a:p>
        </p:txBody>
      </p:sp>
      <p:sp>
        <p:nvSpPr>
          <p:cNvPr id="7" name="Rechteck 6"/>
          <p:cNvSpPr/>
          <p:nvPr/>
        </p:nvSpPr>
        <p:spPr>
          <a:xfrm>
            <a:off x="8001024" y="1571612"/>
            <a:ext cx="785818" cy="428628"/>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p:cNvSpPr/>
          <p:nvPr/>
        </p:nvSpPr>
        <p:spPr>
          <a:xfrm>
            <a:off x="8001024" y="2357430"/>
            <a:ext cx="785818" cy="428628"/>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8001024" y="3214686"/>
            <a:ext cx="785818" cy="428628"/>
          </a:xfrm>
          <a:prstGeom prst="rect">
            <a:avLst/>
          </a:prstGeom>
          <a:solidFill>
            <a:srgbClr val="E7F7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8001024" y="4000504"/>
            <a:ext cx="785818" cy="42862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8001024" y="4857760"/>
            <a:ext cx="785818" cy="428628"/>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Single </a:t>
            </a:r>
            <a:r>
              <a:rPr lang="de-DE" dirty="0" err="1" smtClean="0"/>
              <a:t>parent</a:t>
            </a:r>
            <a:r>
              <a:rPr lang="de-DE" dirty="0" smtClean="0"/>
              <a:t> </a:t>
            </a:r>
            <a:r>
              <a:rPr lang="de-DE" dirty="0" err="1" smtClean="0"/>
              <a:t>Households</a:t>
            </a:r>
            <a:r>
              <a:rPr lang="de-DE" dirty="0" smtClean="0"/>
              <a:t> 2001</a:t>
            </a:r>
            <a:endParaRPr lang="de-DE" dirty="0"/>
          </a:p>
        </p:txBody>
      </p:sp>
      <p:sp>
        <p:nvSpPr>
          <p:cNvPr id="3" name="Inhaltsplatzhalter 2"/>
          <p:cNvSpPr>
            <a:spLocks noGrp="1"/>
          </p:cNvSpPr>
          <p:nvPr>
            <p:ph idx="1"/>
          </p:nvPr>
        </p:nvSpPr>
        <p:spPr/>
        <p:txBody>
          <a:bodyPr/>
          <a:lstStyle/>
          <a:p>
            <a:r>
              <a:rPr lang="de-DE" dirty="0" err="1" smtClean="0"/>
              <a:t>Sweden</a:t>
            </a:r>
            <a:r>
              <a:rPr lang="de-DE" dirty="0" smtClean="0"/>
              <a:t>			19%</a:t>
            </a:r>
          </a:p>
          <a:p>
            <a:r>
              <a:rPr lang="de-DE" dirty="0" smtClean="0"/>
              <a:t>UK				17%</a:t>
            </a:r>
          </a:p>
          <a:p>
            <a:r>
              <a:rPr lang="de-DE" dirty="0" smtClean="0"/>
              <a:t>NL				11%</a:t>
            </a:r>
          </a:p>
          <a:p>
            <a:r>
              <a:rPr lang="de-DE" dirty="0" smtClean="0"/>
              <a:t>Austria		   	8%</a:t>
            </a:r>
          </a:p>
          <a:p>
            <a:r>
              <a:rPr lang="de-DE" dirty="0" smtClean="0"/>
              <a:t>Germany		8%</a:t>
            </a:r>
          </a:p>
          <a:p>
            <a:r>
              <a:rPr lang="de-DE" dirty="0" err="1" smtClean="0"/>
              <a:t>Italy</a:t>
            </a:r>
            <a:r>
              <a:rPr lang="de-DE" dirty="0" smtClean="0"/>
              <a:t> 			3%</a:t>
            </a:r>
          </a:p>
          <a:p>
            <a:r>
              <a:rPr lang="de-DE" dirty="0" smtClean="0"/>
              <a:t>Spain			2%</a:t>
            </a:r>
          </a:p>
          <a:p>
            <a:endParaRPr lang="de-DE"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Problems</a:t>
            </a:r>
            <a:endParaRPr lang="de-DE" dirty="0"/>
          </a:p>
        </p:txBody>
      </p:sp>
      <p:sp>
        <p:nvSpPr>
          <p:cNvPr id="3" name="Inhaltsplatzhalter 2"/>
          <p:cNvSpPr>
            <a:spLocks noGrp="1"/>
          </p:cNvSpPr>
          <p:nvPr>
            <p:ph idx="1"/>
          </p:nvPr>
        </p:nvSpPr>
        <p:spPr/>
        <p:txBody>
          <a:bodyPr/>
          <a:lstStyle/>
          <a:p>
            <a:r>
              <a:rPr lang="de-DE" dirty="0" smtClean="0"/>
              <a:t>Single </a:t>
            </a:r>
            <a:r>
              <a:rPr lang="de-DE" dirty="0" err="1" smtClean="0"/>
              <a:t>parent</a:t>
            </a:r>
            <a:r>
              <a:rPr lang="de-DE" dirty="0" smtClean="0"/>
              <a:t> </a:t>
            </a:r>
            <a:r>
              <a:rPr lang="de-DE" dirty="0" err="1" smtClean="0"/>
              <a:t>families</a:t>
            </a:r>
            <a:r>
              <a:rPr lang="de-DE" dirty="0" smtClean="0"/>
              <a:t> </a:t>
            </a:r>
            <a:r>
              <a:rPr lang="de-DE" dirty="0" err="1" smtClean="0"/>
              <a:t>are</a:t>
            </a:r>
            <a:r>
              <a:rPr lang="de-DE" dirty="0" smtClean="0"/>
              <a:t> </a:t>
            </a:r>
            <a:r>
              <a:rPr lang="de-DE" dirty="0" err="1" smtClean="0"/>
              <a:t>generally</a:t>
            </a:r>
            <a:r>
              <a:rPr lang="de-DE" dirty="0" smtClean="0"/>
              <a:t> </a:t>
            </a:r>
            <a:r>
              <a:rPr lang="de-DE" dirty="0" err="1" smtClean="0"/>
              <a:t>poorer</a:t>
            </a:r>
            <a:r>
              <a:rPr lang="de-DE" dirty="0" smtClean="0"/>
              <a:t> </a:t>
            </a:r>
            <a:r>
              <a:rPr lang="de-DE" dirty="0" err="1" smtClean="0"/>
              <a:t>and</a:t>
            </a:r>
            <a:r>
              <a:rPr lang="de-DE" dirty="0" smtClean="0"/>
              <a:t> </a:t>
            </a:r>
            <a:r>
              <a:rPr lang="de-DE" dirty="0" err="1" smtClean="0"/>
              <a:t>the</a:t>
            </a:r>
            <a:r>
              <a:rPr lang="de-DE" dirty="0" smtClean="0"/>
              <a:t> </a:t>
            </a:r>
            <a:r>
              <a:rPr lang="de-DE" dirty="0" err="1" smtClean="0"/>
              <a:t>education</a:t>
            </a:r>
            <a:r>
              <a:rPr lang="de-DE" dirty="0" smtClean="0"/>
              <a:t> </a:t>
            </a:r>
            <a:r>
              <a:rPr lang="de-DE" dirty="0" err="1" smtClean="0"/>
              <a:t>level</a:t>
            </a:r>
            <a:r>
              <a:rPr lang="de-DE" dirty="0" smtClean="0"/>
              <a:t> </a:t>
            </a:r>
            <a:r>
              <a:rPr lang="de-DE" dirty="0" err="1" smtClean="0"/>
              <a:t>of</a:t>
            </a:r>
            <a:r>
              <a:rPr lang="de-DE" dirty="0" smtClean="0"/>
              <a:t> </a:t>
            </a:r>
            <a:r>
              <a:rPr lang="de-DE" dirty="0" err="1" smtClean="0"/>
              <a:t>the</a:t>
            </a:r>
            <a:r>
              <a:rPr lang="de-DE" dirty="0" smtClean="0"/>
              <a:t> </a:t>
            </a:r>
            <a:r>
              <a:rPr lang="de-DE" dirty="0" err="1" smtClean="0"/>
              <a:t>children</a:t>
            </a:r>
            <a:r>
              <a:rPr lang="de-DE" dirty="0" smtClean="0"/>
              <a:t> </a:t>
            </a:r>
            <a:r>
              <a:rPr lang="de-DE" dirty="0" err="1" smtClean="0"/>
              <a:t>is</a:t>
            </a:r>
            <a:r>
              <a:rPr lang="de-DE" dirty="0" smtClean="0"/>
              <a:t> </a:t>
            </a:r>
            <a:r>
              <a:rPr lang="de-DE" dirty="0" err="1" smtClean="0"/>
              <a:t>lower</a:t>
            </a:r>
            <a:r>
              <a:rPr lang="de-DE" dirty="0" smtClean="0"/>
              <a:t>.</a:t>
            </a:r>
          </a:p>
          <a:p>
            <a:r>
              <a:rPr lang="de-DE" dirty="0" smtClean="0"/>
              <a:t>The </a:t>
            </a:r>
            <a:r>
              <a:rPr lang="de-DE" dirty="0" err="1" smtClean="0"/>
              <a:t>second</a:t>
            </a:r>
            <a:r>
              <a:rPr lang="de-DE" dirty="0" smtClean="0"/>
              <a:t> </a:t>
            </a:r>
            <a:r>
              <a:rPr lang="de-DE" dirty="0" err="1" smtClean="0"/>
              <a:t>marriage</a:t>
            </a:r>
            <a:r>
              <a:rPr lang="de-DE" dirty="0" smtClean="0"/>
              <a:t> </a:t>
            </a:r>
            <a:r>
              <a:rPr lang="de-DE" dirty="0" err="1" smtClean="0"/>
              <a:t>is</a:t>
            </a:r>
            <a:r>
              <a:rPr lang="de-DE" dirty="0" smtClean="0"/>
              <a:t> also </a:t>
            </a:r>
            <a:r>
              <a:rPr lang="de-DE" dirty="0" err="1" smtClean="0"/>
              <a:t>affected</a:t>
            </a:r>
            <a:r>
              <a:rPr lang="de-DE" dirty="0" smtClean="0"/>
              <a:t> </a:t>
            </a:r>
            <a:r>
              <a:rPr lang="de-DE" dirty="0" err="1" smtClean="0"/>
              <a:t>financially</a:t>
            </a:r>
            <a:r>
              <a:rPr lang="de-DE" dirty="0" smtClean="0"/>
              <a:t>.</a:t>
            </a:r>
          </a:p>
          <a:p>
            <a:r>
              <a:rPr lang="de-DE" dirty="0" smtClean="0"/>
              <a:t>Laws </a:t>
            </a:r>
            <a:r>
              <a:rPr lang="de-DE" dirty="0" err="1" smtClean="0"/>
              <a:t>and</a:t>
            </a:r>
            <a:r>
              <a:rPr lang="de-DE" dirty="0" smtClean="0"/>
              <a:t> </a:t>
            </a:r>
            <a:r>
              <a:rPr lang="de-DE" dirty="0" err="1" smtClean="0"/>
              <a:t>regulation</a:t>
            </a:r>
            <a:r>
              <a:rPr lang="de-DE" dirty="0" smtClean="0"/>
              <a:t> </a:t>
            </a:r>
            <a:r>
              <a:rPr lang="de-DE" dirty="0" err="1" smtClean="0"/>
              <a:t>follow</a:t>
            </a:r>
            <a:r>
              <a:rPr lang="de-DE" dirty="0" smtClean="0"/>
              <a:t> </a:t>
            </a:r>
            <a:r>
              <a:rPr lang="de-DE" dirty="0" err="1" smtClean="0"/>
              <a:t>slowly</a:t>
            </a:r>
            <a:r>
              <a:rPr lang="de-DE" dirty="0" smtClean="0"/>
              <a:t>, </a:t>
            </a:r>
            <a:r>
              <a:rPr lang="de-DE" dirty="0" err="1" smtClean="0"/>
              <a:t>sometimes</a:t>
            </a:r>
            <a:r>
              <a:rPr lang="de-DE" dirty="0" smtClean="0"/>
              <a:t> </a:t>
            </a:r>
            <a:r>
              <a:rPr lang="de-DE" dirty="0" err="1" smtClean="0"/>
              <a:t>decades</a:t>
            </a:r>
            <a:r>
              <a:rPr lang="de-DE" dirty="0" smtClean="0"/>
              <a:t> </a:t>
            </a:r>
            <a:r>
              <a:rPr lang="de-DE" dirty="0" err="1" smtClean="0"/>
              <a:t>later</a:t>
            </a:r>
            <a:r>
              <a:rPr lang="de-DE" dirty="0" smtClean="0"/>
              <a:t>, </a:t>
            </a:r>
            <a:r>
              <a:rPr lang="de-DE" dirty="0" err="1" smtClean="0"/>
              <a:t>changes</a:t>
            </a:r>
            <a:r>
              <a:rPr lang="de-DE" dirty="0" smtClean="0"/>
              <a:t> in </a:t>
            </a:r>
            <a:r>
              <a:rPr lang="de-DE" dirty="0" err="1" smtClean="0"/>
              <a:t>social</a:t>
            </a:r>
            <a:r>
              <a:rPr lang="de-DE" dirty="0" smtClean="0"/>
              <a:t> </a:t>
            </a:r>
            <a:r>
              <a:rPr lang="de-DE" dirty="0" err="1" smtClean="0"/>
              <a:t>structure</a:t>
            </a:r>
            <a:r>
              <a:rPr lang="de-DE" dirty="0" smtClean="0"/>
              <a:t>.</a:t>
            </a:r>
          </a:p>
          <a:p>
            <a:endParaRPr lang="de-DE" dirty="0" smtClean="0"/>
          </a:p>
          <a:p>
            <a:endParaRPr lang="de-DE"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USA</a:t>
            </a:r>
            <a:endParaRPr lang="de-DE" dirty="0"/>
          </a:p>
        </p:txBody>
      </p:sp>
      <p:pic>
        <p:nvPicPr>
          <p:cNvPr id="4098" name="Picture 2" descr="H:\Dokumente und Einstellungen\Japaninfo\Favoriten\Eigene Dateien\Eigene Bilder\birthsunmarried.png"/>
          <p:cNvPicPr>
            <a:picLocks noChangeAspect="1" noChangeArrowheads="1"/>
          </p:cNvPicPr>
          <p:nvPr/>
        </p:nvPicPr>
        <p:blipFill>
          <a:blip r:embed="rId2"/>
          <a:srcRect/>
          <a:stretch>
            <a:fillRect/>
          </a:stretch>
        </p:blipFill>
        <p:spPr bwMode="auto">
          <a:xfrm>
            <a:off x="642910" y="1357298"/>
            <a:ext cx="7686675" cy="4714908"/>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68346"/>
          </a:xfrm>
        </p:spPr>
        <p:txBody>
          <a:bodyPr/>
          <a:lstStyle/>
          <a:p>
            <a:r>
              <a:rPr lang="de-DE" dirty="0" smtClean="0"/>
              <a:t>Homosexual </a:t>
            </a:r>
            <a:r>
              <a:rPr lang="de-DE" dirty="0" err="1" smtClean="0"/>
              <a:t>marriage</a:t>
            </a:r>
            <a:endParaRPr lang="de-DE" dirty="0"/>
          </a:p>
        </p:txBody>
      </p:sp>
      <p:sp>
        <p:nvSpPr>
          <p:cNvPr id="3" name="Inhaltsplatzhalter 2"/>
          <p:cNvSpPr>
            <a:spLocks noGrp="1"/>
          </p:cNvSpPr>
          <p:nvPr>
            <p:ph idx="1"/>
          </p:nvPr>
        </p:nvSpPr>
        <p:spPr>
          <a:xfrm>
            <a:off x="4643438" y="1214422"/>
            <a:ext cx="4143404" cy="5357850"/>
          </a:xfrm>
        </p:spPr>
        <p:txBody>
          <a:bodyPr/>
          <a:lstStyle/>
          <a:p>
            <a:r>
              <a:rPr lang="de-DE" dirty="0" smtClean="0"/>
              <a:t>Is </a:t>
            </a:r>
            <a:r>
              <a:rPr lang="de-DE" dirty="0" err="1" smtClean="0"/>
              <a:t>being</a:t>
            </a:r>
            <a:r>
              <a:rPr lang="de-DE" dirty="0" smtClean="0"/>
              <a:t> </a:t>
            </a:r>
            <a:r>
              <a:rPr lang="de-DE" dirty="0" err="1" smtClean="0"/>
              <a:t>established</a:t>
            </a:r>
            <a:r>
              <a:rPr lang="de-DE" dirty="0" smtClean="0"/>
              <a:t> in </a:t>
            </a:r>
            <a:r>
              <a:rPr lang="de-DE" dirty="0" err="1" smtClean="0"/>
              <a:t>many</a:t>
            </a:r>
            <a:r>
              <a:rPr lang="de-DE" dirty="0" smtClean="0"/>
              <a:t> countries</a:t>
            </a:r>
          </a:p>
          <a:p>
            <a:r>
              <a:rPr lang="de-DE" dirty="0" smtClean="0"/>
              <a:t>But not in </a:t>
            </a:r>
            <a:r>
              <a:rPr lang="de-DE" dirty="0" err="1" smtClean="0"/>
              <a:t>developing</a:t>
            </a:r>
            <a:r>
              <a:rPr lang="de-DE" dirty="0" smtClean="0"/>
              <a:t> countries </a:t>
            </a:r>
            <a:r>
              <a:rPr lang="de-DE" dirty="0" err="1" smtClean="0"/>
              <a:t>whose</a:t>
            </a:r>
            <a:r>
              <a:rPr lang="de-DE" dirty="0" smtClean="0"/>
              <a:t> </a:t>
            </a:r>
            <a:r>
              <a:rPr lang="de-DE" dirty="0" err="1" smtClean="0"/>
              <a:t>social</a:t>
            </a:r>
            <a:r>
              <a:rPr lang="de-DE" dirty="0" smtClean="0"/>
              <a:t> </a:t>
            </a:r>
            <a:r>
              <a:rPr lang="de-DE" dirty="0" err="1" smtClean="0"/>
              <a:t>philosophy</a:t>
            </a:r>
            <a:r>
              <a:rPr lang="de-DE" dirty="0" smtClean="0"/>
              <a:t> </a:t>
            </a:r>
            <a:r>
              <a:rPr lang="de-DE" dirty="0" err="1" smtClean="0"/>
              <a:t>is</a:t>
            </a:r>
            <a:r>
              <a:rPr lang="de-DE" dirty="0" smtClean="0"/>
              <a:t> </a:t>
            </a:r>
            <a:r>
              <a:rPr lang="de-DE" dirty="0" err="1" smtClean="0"/>
              <a:t>more</a:t>
            </a:r>
            <a:r>
              <a:rPr lang="de-DE" dirty="0" smtClean="0"/>
              <a:t> </a:t>
            </a:r>
            <a:r>
              <a:rPr lang="de-DE" dirty="0" err="1" smtClean="0"/>
              <a:t>conservative</a:t>
            </a:r>
            <a:r>
              <a:rPr lang="de-DE" dirty="0" smtClean="0"/>
              <a:t>.</a:t>
            </a:r>
          </a:p>
          <a:p>
            <a:r>
              <a:rPr lang="de-DE" dirty="0" err="1" smtClean="0"/>
              <a:t>What</a:t>
            </a:r>
            <a:r>
              <a:rPr lang="de-DE" dirty="0" smtClean="0"/>
              <a:t> </a:t>
            </a:r>
            <a:r>
              <a:rPr lang="de-DE" dirty="0" err="1" smtClean="0"/>
              <a:t>is</a:t>
            </a:r>
            <a:r>
              <a:rPr lang="de-DE" dirty="0" smtClean="0"/>
              <a:t> </a:t>
            </a:r>
            <a:r>
              <a:rPr lang="de-DE" dirty="0" err="1" smtClean="0"/>
              <a:t>your</a:t>
            </a:r>
            <a:r>
              <a:rPr lang="de-DE" dirty="0" smtClean="0"/>
              <a:t> </a:t>
            </a:r>
            <a:r>
              <a:rPr lang="de-DE" dirty="0" err="1" smtClean="0"/>
              <a:t>opinion</a:t>
            </a:r>
            <a:r>
              <a:rPr lang="de-DE" dirty="0" smtClean="0"/>
              <a:t>?</a:t>
            </a:r>
          </a:p>
          <a:p>
            <a:endParaRPr lang="de-DE" dirty="0"/>
          </a:p>
        </p:txBody>
      </p:sp>
      <p:pic>
        <p:nvPicPr>
          <p:cNvPr id="5122" name="Picture 2" descr="H:\Dokumente und Einstellungen\Japaninfo\Favoriten\Eigene Dateien\Eigene Bilder\Lesbian+Marriage.jpg"/>
          <p:cNvPicPr>
            <a:picLocks noChangeAspect="1" noChangeArrowheads="1"/>
          </p:cNvPicPr>
          <p:nvPr/>
        </p:nvPicPr>
        <p:blipFill>
          <a:blip r:embed="rId2"/>
          <a:srcRect/>
          <a:stretch>
            <a:fillRect/>
          </a:stretch>
        </p:blipFill>
        <p:spPr bwMode="auto">
          <a:xfrm>
            <a:off x="285720" y="1214422"/>
            <a:ext cx="4266422" cy="2730510"/>
          </a:xfrm>
          <a:prstGeom prst="rect">
            <a:avLst/>
          </a:prstGeom>
          <a:noFill/>
        </p:spPr>
      </p:pic>
      <p:pic>
        <p:nvPicPr>
          <p:cNvPr id="5123" name="Picture 3" descr="H:\Dokumente und Einstellungen\Japaninfo\Favoriten\Eigene Dateien\Eigene Bilder\gay-marriage.jpg"/>
          <p:cNvPicPr>
            <a:picLocks noChangeAspect="1" noChangeArrowheads="1"/>
          </p:cNvPicPr>
          <p:nvPr/>
        </p:nvPicPr>
        <p:blipFill>
          <a:blip r:embed="rId3"/>
          <a:srcRect/>
          <a:stretch>
            <a:fillRect/>
          </a:stretch>
        </p:blipFill>
        <p:spPr bwMode="auto">
          <a:xfrm>
            <a:off x="500034" y="3922162"/>
            <a:ext cx="4071966" cy="2678667"/>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14348" y="428604"/>
            <a:ext cx="8229600" cy="1143000"/>
          </a:xfrm>
        </p:spPr>
        <p:txBody>
          <a:bodyPr/>
          <a:lstStyle/>
          <a:p>
            <a:r>
              <a:rPr lang="de-DE" dirty="0" smtClean="0"/>
              <a:t>Patchwork </a:t>
            </a:r>
            <a:r>
              <a:rPr lang="de-DE" dirty="0" err="1" smtClean="0"/>
              <a:t>families</a:t>
            </a:r>
            <a:endParaRPr lang="de-DE" dirty="0"/>
          </a:p>
        </p:txBody>
      </p:sp>
      <p:pic>
        <p:nvPicPr>
          <p:cNvPr id="1026" name="Picture 2" descr="H:\Dokumente und Einstellungen\Japaninfo\Favoriten\Eigene Dateien\Eigene Bilder\24389708.jpg"/>
          <p:cNvPicPr>
            <a:picLocks noChangeAspect="1" noChangeArrowheads="1"/>
          </p:cNvPicPr>
          <p:nvPr/>
        </p:nvPicPr>
        <p:blipFill>
          <a:blip r:embed="rId2"/>
          <a:srcRect/>
          <a:stretch>
            <a:fillRect/>
          </a:stretch>
        </p:blipFill>
        <p:spPr bwMode="auto">
          <a:xfrm>
            <a:off x="285720" y="1357298"/>
            <a:ext cx="5214942" cy="4768034"/>
          </a:xfrm>
          <a:prstGeom prst="rect">
            <a:avLst/>
          </a:prstGeom>
          <a:noFill/>
        </p:spPr>
      </p:pic>
      <p:sp>
        <p:nvSpPr>
          <p:cNvPr id="5" name="Textfeld 4"/>
          <p:cNvSpPr txBox="1"/>
          <p:nvPr/>
        </p:nvSpPr>
        <p:spPr>
          <a:xfrm>
            <a:off x="5715008" y="1785926"/>
            <a:ext cx="2571768" cy="1815882"/>
          </a:xfrm>
          <a:prstGeom prst="rect">
            <a:avLst/>
          </a:prstGeom>
          <a:noFill/>
        </p:spPr>
        <p:txBody>
          <a:bodyPr wrap="square" rtlCol="0">
            <a:spAutoFit/>
          </a:bodyPr>
          <a:lstStyle/>
          <a:p>
            <a:r>
              <a:rPr lang="de-DE" sz="2800" dirty="0" smtClean="0"/>
              <a:t>Will </a:t>
            </a:r>
            <a:r>
              <a:rPr lang="de-DE" sz="2800" dirty="0" err="1" smtClean="0"/>
              <a:t>this</a:t>
            </a:r>
            <a:r>
              <a:rPr lang="de-DE" sz="2800" dirty="0" smtClean="0"/>
              <a:t> </a:t>
            </a:r>
            <a:r>
              <a:rPr lang="de-DE" sz="2800" dirty="0" err="1" smtClean="0"/>
              <a:t>be</a:t>
            </a:r>
            <a:r>
              <a:rPr lang="de-DE" sz="2800" dirty="0" smtClean="0"/>
              <a:t> </a:t>
            </a:r>
            <a:r>
              <a:rPr lang="de-DE" sz="2800" dirty="0" err="1" smtClean="0"/>
              <a:t>the</a:t>
            </a:r>
            <a:r>
              <a:rPr lang="de-DE" sz="2800" dirty="0" smtClean="0"/>
              <a:t> </a:t>
            </a:r>
            <a:r>
              <a:rPr lang="de-DE" sz="2800" dirty="0" err="1" smtClean="0"/>
              <a:t>future</a:t>
            </a:r>
            <a:r>
              <a:rPr lang="de-DE" sz="2800" dirty="0" smtClean="0"/>
              <a:t> model?</a:t>
            </a:r>
          </a:p>
          <a:p>
            <a:endParaRPr lang="de-DE" sz="2800" dirty="0" smtClean="0"/>
          </a:p>
          <a:p>
            <a:endParaRPr lang="de-DE"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Many</a:t>
            </a:r>
            <a:r>
              <a:rPr lang="de-DE" dirty="0" smtClean="0"/>
              <a:t> </a:t>
            </a:r>
            <a:r>
              <a:rPr lang="de-DE" dirty="0" err="1" smtClean="0"/>
              <a:t>factors</a:t>
            </a:r>
            <a:r>
              <a:rPr lang="de-DE" dirty="0" smtClean="0"/>
              <a:t> </a:t>
            </a:r>
            <a:r>
              <a:rPr lang="de-DE" dirty="0" err="1" smtClean="0"/>
              <a:t>are</a:t>
            </a:r>
            <a:r>
              <a:rPr lang="de-DE" dirty="0" smtClean="0"/>
              <a:t> </a:t>
            </a:r>
            <a:r>
              <a:rPr lang="de-DE" dirty="0" err="1" smtClean="0"/>
              <a:t>at</a:t>
            </a:r>
            <a:r>
              <a:rPr lang="de-DE" dirty="0" smtClean="0"/>
              <a:t> </a:t>
            </a:r>
            <a:r>
              <a:rPr lang="de-DE" dirty="0" err="1" smtClean="0"/>
              <a:t>play</a:t>
            </a:r>
            <a:endParaRPr lang="de-DE" dirty="0"/>
          </a:p>
        </p:txBody>
      </p:sp>
      <p:sp>
        <p:nvSpPr>
          <p:cNvPr id="4" name="Ellipse 3"/>
          <p:cNvSpPr/>
          <p:nvPr/>
        </p:nvSpPr>
        <p:spPr>
          <a:xfrm>
            <a:off x="2000232" y="2786058"/>
            <a:ext cx="2714644" cy="27146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Ellipse 4"/>
          <p:cNvSpPr/>
          <p:nvPr/>
        </p:nvSpPr>
        <p:spPr>
          <a:xfrm>
            <a:off x="3286116" y="1714488"/>
            <a:ext cx="2643206" cy="242889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Ellipse 5"/>
          <p:cNvSpPr/>
          <p:nvPr/>
        </p:nvSpPr>
        <p:spPr>
          <a:xfrm>
            <a:off x="4000496" y="3000372"/>
            <a:ext cx="2714644" cy="271464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a:off x="4357686" y="2285992"/>
            <a:ext cx="785818" cy="369332"/>
          </a:xfrm>
          <a:prstGeom prst="rect">
            <a:avLst/>
          </a:prstGeom>
          <a:noFill/>
        </p:spPr>
        <p:txBody>
          <a:bodyPr wrap="square" rtlCol="0">
            <a:spAutoFit/>
          </a:bodyPr>
          <a:lstStyle/>
          <a:p>
            <a:r>
              <a:rPr lang="de-DE" dirty="0" smtClean="0"/>
              <a:t>Eros</a:t>
            </a:r>
            <a:endParaRPr lang="de-DE" dirty="0"/>
          </a:p>
        </p:txBody>
      </p:sp>
      <p:sp>
        <p:nvSpPr>
          <p:cNvPr id="8" name="Textfeld 7"/>
          <p:cNvSpPr txBox="1"/>
          <p:nvPr/>
        </p:nvSpPr>
        <p:spPr>
          <a:xfrm>
            <a:off x="4500562" y="4000505"/>
            <a:ext cx="1785950" cy="369332"/>
          </a:xfrm>
          <a:prstGeom prst="rect">
            <a:avLst/>
          </a:prstGeom>
          <a:noFill/>
        </p:spPr>
        <p:txBody>
          <a:bodyPr wrap="square" rtlCol="0">
            <a:spAutoFit/>
          </a:bodyPr>
          <a:lstStyle/>
          <a:p>
            <a:r>
              <a:rPr lang="de-DE" dirty="0" err="1" smtClean="0"/>
              <a:t>Reproduction</a:t>
            </a:r>
            <a:endParaRPr lang="de-DE" dirty="0"/>
          </a:p>
        </p:txBody>
      </p:sp>
      <p:sp>
        <p:nvSpPr>
          <p:cNvPr id="9" name="Textfeld 8"/>
          <p:cNvSpPr txBox="1"/>
          <p:nvPr/>
        </p:nvSpPr>
        <p:spPr>
          <a:xfrm>
            <a:off x="2428860" y="4000504"/>
            <a:ext cx="1214446" cy="369332"/>
          </a:xfrm>
          <a:prstGeom prst="rect">
            <a:avLst/>
          </a:prstGeom>
          <a:noFill/>
        </p:spPr>
        <p:txBody>
          <a:bodyPr wrap="square" rtlCol="0">
            <a:spAutoFit/>
          </a:bodyPr>
          <a:lstStyle/>
          <a:p>
            <a:r>
              <a:rPr lang="de-DE" dirty="0" smtClean="0"/>
              <a:t>Love</a:t>
            </a:r>
            <a:endParaRPr lang="de-DE" dirty="0"/>
          </a:p>
        </p:txBody>
      </p:sp>
      <p:sp>
        <p:nvSpPr>
          <p:cNvPr id="10" name="Pfeil nach unten 9"/>
          <p:cNvSpPr/>
          <p:nvPr/>
        </p:nvSpPr>
        <p:spPr>
          <a:xfrm>
            <a:off x="6929454" y="2643182"/>
            <a:ext cx="1143008" cy="10001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p:cNvSpPr txBox="1"/>
          <p:nvPr/>
        </p:nvSpPr>
        <p:spPr>
          <a:xfrm>
            <a:off x="6357950" y="1785926"/>
            <a:ext cx="2357454" cy="369332"/>
          </a:xfrm>
          <a:prstGeom prst="rect">
            <a:avLst/>
          </a:prstGeom>
          <a:noFill/>
        </p:spPr>
        <p:txBody>
          <a:bodyPr wrap="square" rtlCol="0">
            <a:spAutoFit/>
          </a:bodyPr>
          <a:lstStyle/>
          <a:p>
            <a:r>
              <a:rPr lang="de-DE" dirty="0" err="1" smtClean="0"/>
              <a:t>Social</a:t>
            </a:r>
            <a:r>
              <a:rPr lang="de-DE" dirty="0" smtClean="0"/>
              <a:t> </a:t>
            </a:r>
            <a:r>
              <a:rPr lang="de-DE" dirty="0" err="1" smtClean="0"/>
              <a:t>Expectations</a:t>
            </a:r>
            <a:endParaRPr lang="de-DE" dirty="0"/>
          </a:p>
        </p:txBody>
      </p:sp>
      <p:sp>
        <p:nvSpPr>
          <p:cNvPr id="12" name="Pfeil nach unten 11"/>
          <p:cNvSpPr/>
          <p:nvPr/>
        </p:nvSpPr>
        <p:spPr>
          <a:xfrm>
            <a:off x="857224" y="2928934"/>
            <a:ext cx="785818" cy="164307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571472" y="2214554"/>
            <a:ext cx="1643074" cy="369332"/>
          </a:xfrm>
          <a:prstGeom prst="rect">
            <a:avLst/>
          </a:prstGeom>
          <a:noFill/>
        </p:spPr>
        <p:txBody>
          <a:bodyPr wrap="square" rtlCol="0">
            <a:spAutoFit/>
          </a:bodyPr>
          <a:lstStyle/>
          <a:p>
            <a:r>
              <a:rPr lang="de-DE" dirty="0" err="1" smtClean="0"/>
              <a:t>Relationships</a:t>
            </a:r>
            <a:endParaRPr lang="de-DE" dirty="0"/>
          </a:p>
        </p:txBody>
      </p:sp>
      <p:sp>
        <p:nvSpPr>
          <p:cNvPr id="16" name="Pfeil nach unten 15"/>
          <p:cNvSpPr/>
          <p:nvPr/>
        </p:nvSpPr>
        <p:spPr>
          <a:xfrm>
            <a:off x="7500958" y="4714884"/>
            <a:ext cx="714380" cy="157163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p:cNvSpPr txBox="1"/>
          <p:nvPr/>
        </p:nvSpPr>
        <p:spPr>
          <a:xfrm>
            <a:off x="7000892" y="4000504"/>
            <a:ext cx="1785950" cy="369332"/>
          </a:xfrm>
          <a:prstGeom prst="rect">
            <a:avLst/>
          </a:prstGeom>
          <a:noFill/>
        </p:spPr>
        <p:txBody>
          <a:bodyPr wrap="square" rtlCol="0">
            <a:spAutoFit/>
          </a:bodyPr>
          <a:lstStyle/>
          <a:p>
            <a:r>
              <a:rPr lang="de-DE" dirty="0" smtClean="0"/>
              <a:t>Biological </a:t>
            </a:r>
            <a:r>
              <a:rPr lang="de-DE" dirty="0" err="1" smtClean="0"/>
              <a:t>drive</a:t>
            </a:r>
            <a:endParaRPr lang="de-D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Love </a:t>
            </a:r>
            <a:r>
              <a:rPr lang="de-DE" dirty="0" err="1" smtClean="0"/>
              <a:t>is</a:t>
            </a:r>
            <a:r>
              <a:rPr lang="de-DE" dirty="0" smtClean="0"/>
              <a:t> a </a:t>
            </a:r>
            <a:r>
              <a:rPr lang="de-DE" dirty="0" err="1" smtClean="0"/>
              <a:t>many</a:t>
            </a:r>
            <a:r>
              <a:rPr lang="de-DE" dirty="0" smtClean="0"/>
              <a:t> </a:t>
            </a:r>
            <a:r>
              <a:rPr lang="de-DE" dirty="0" err="1" smtClean="0"/>
              <a:t>splendored</a:t>
            </a:r>
            <a:r>
              <a:rPr lang="de-DE" dirty="0" smtClean="0"/>
              <a:t> </a:t>
            </a:r>
            <a:r>
              <a:rPr lang="de-DE" dirty="0" err="1" smtClean="0"/>
              <a:t>thing</a:t>
            </a:r>
            <a:endParaRPr lang="de-DE" dirty="0"/>
          </a:p>
        </p:txBody>
      </p:sp>
      <p:pic>
        <p:nvPicPr>
          <p:cNvPr id="1026" name="Picture 2" descr="H:\Dokumente und Einstellungen\Japaninfo\Favoriten\Eigene Dateien\Eigene Bilder\Oxytocin3d.png"/>
          <p:cNvPicPr>
            <a:picLocks noChangeAspect="1" noChangeArrowheads="1"/>
          </p:cNvPicPr>
          <p:nvPr/>
        </p:nvPicPr>
        <p:blipFill>
          <a:blip r:embed="rId2"/>
          <a:srcRect/>
          <a:stretch>
            <a:fillRect/>
          </a:stretch>
        </p:blipFill>
        <p:spPr bwMode="auto">
          <a:xfrm>
            <a:off x="428596" y="2000240"/>
            <a:ext cx="4205661" cy="3371859"/>
          </a:xfrm>
          <a:prstGeom prst="rect">
            <a:avLst/>
          </a:prstGeom>
          <a:noFill/>
        </p:spPr>
      </p:pic>
      <p:pic>
        <p:nvPicPr>
          <p:cNvPr id="1027" name="Picture 3" descr="H:\Dokumente und Einstellungen\Japaninfo\Favoriten\Eigene Dateien\Eigene Bilder\300px-Oxytocin_with_labels.png"/>
          <p:cNvPicPr>
            <a:picLocks noChangeAspect="1" noChangeArrowheads="1"/>
          </p:cNvPicPr>
          <p:nvPr/>
        </p:nvPicPr>
        <p:blipFill>
          <a:blip r:embed="rId3"/>
          <a:srcRect/>
          <a:stretch>
            <a:fillRect/>
          </a:stretch>
        </p:blipFill>
        <p:spPr bwMode="auto">
          <a:xfrm>
            <a:off x="4794003" y="2022474"/>
            <a:ext cx="3840410" cy="2406657"/>
          </a:xfrm>
          <a:prstGeom prst="rect">
            <a:avLst/>
          </a:prstGeom>
          <a:noFill/>
        </p:spPr>
      </p:pic>
      <p:sp>
        <p:nvSpPr>
          <p:cNvPr id="6" name="Textfeld 5"/>
          <p:cNvSpPr txBox="1"/>
          <p:nvPr/>
        </p:nvSpPr>
        <p:spPr>
          <a:xfrm>
            <a:off x="2571736" y="5357826"/>
            <a:ext cx="4143404" cy="369332"/>
          </a:xfrm>
          <a:prstGeom prst="rect">
            <a:avLst/>
          </a:prstGeom>
          <a:noFill/>
        </p:spPr>
        <p:txBody>
          <a:bodyPr wrap="square" rtlCol="0">
            <a:spAutoFit/>
          </a:bodyPr>
          <a:lstStyle/>
          <a:p>
            <a:r>
              <a:rPr lang="de-DE" dirty="0" err="1" smtClean="0"/>
              <a:t>Oxytocin</a:t>
            </a:r>
            <a:r>
              <a:rPr lang="de-DE" dirty="0" smtClean="0"/>
              <a:t> a </a:t>
            </a:r>
            <a:r>
              <a:rPr lang="de-DE" dirty="0" err="1" smtClean="0"/>
              <a:t>peptide</a:t>
            </a:r>
            <a:r>
              <a:rPr lang="de-DE" dirty="0" smtClean="0"/>
              <a:t> </a:t>
            </a:r>
            <a:r>
              <a:rPr lang="de-DE" dirty="0" err="1" smtClean="0"/>
              <a:t>with</a:t>
            </a:r>
            <a:r>
              <a:rPr lang="de-DE" dirty="0" smtClean="0"/>
              <a:t> 9 </a:t>
            </a:r>
            <a:r>
              <a:rPr lang="de-DE" dirty="0" err="1" smtClean="0"/>
              <a:t>aminoacids</a:t>
            </a:r>
            <a:endParaRPr lang="de-DE"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Babylonia</a:t>
            </a:r>
            <a:r>
              <a:rPr lang="de-DE" dirty="0" smtClean="0"/>
              <a:t> </a:t>
            </a:r>
            <a:endParaRPr lang="de-DE" dirty="0"/>
          </a:p>
        </p:txBody>
      </p:sp>
      <p:sp>
        <p:nvSpPr>
          <p:cNvPr id="3" name="Inhaltsplatzhalter 2"/>
          <p:cNvSpPr>
            <a:spLocks noGrp="1"/>
          </p:cNvSpPr>
          <p:nvPr>
            <p:ph idx="1"/>
          </p:nvPr>
        </p:nvSpPr>
        <p:spPr/>
        <p:txBody>
          <a:bodyPr/>
          <a:lstStyle/>
          <a:p>
            <a:r>
              <a:rPr lang="en-US" dirty="0" smtClean="0"/>
              <a:t>To quote the Greek historian </a:t>
            </a:r>
            <a:r>
              <a:rPr lang="en-US" dirty="0" smtClean="0">
                <a:hlinkClick r:id="rId2"/>
              </a:rPr>
              <a:t>Herodotus</a:t>
            </a:r>
            <a:r>
              <a:rPr lang="en-US" dirty="0" smtClean="0"/>
              <a:t>:</a:t>
            </a:r>
          </a:p>
          <a:p>
            <a:pPr>
              <a:buNone/>
            </a:pPr>
            <a:r>
              <a:rPr lang="en-US" dirty="0" smtClean="0"/>
              <a:t>   "The worst Babylonian custom is that which compels every woman of the land once in her life to sit in the temple of love and have... intercourse with some stranger... the men pass and make their choice" </a:t>
            </a:r>
            <a:endParaRPr lang="de-D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Ancient</a:t>
            </a:r>
            <a:r>
              <a:rPr lang="de-DE" dirty="0" smtClean="0"/>
              <a:t> </a:t>
            </a:r>
            <a:r>
              <a:rPr lang="de-DE" dirty="0" err="1" smtClean="0"/>
              <a:t>Greece</a:t>
            </a:r>
            <a:r>
              <a:rPr lang="de-DE" dirty="0" smtClean="0"/>
              <a:t> </a:t>
            </a:r>
            <a:endParaRPr lang="de-DE" dirty="0"/>
          </a:p>
        </p:txBody>
      </p:sp>
      <p:pic>
        <p:nvPicPr>
          <p:cNvPr id="2050" name="Picture 2" descr="H:\Dokumente und Einstellungen\Japaninfo\Favoriten\Eigene Dateien\Eigene Bilder\WallPaintingTomb_Paestum_Italy_GreekColony_sm.jpg"/>
          <p:cNvPicPr>
            <a:picLocks noChangeAspect="1" noChangeArrowheads="1"/>
          </p:cNvPicPr>
          <p:nvPr/>
        </p:nvPicPr>
        <p:blipFill>
          <a:blip r:embed="rId2"/>
          <a:srcRect/>
          <a:stretch>
            <a:fillRect/>
          </a:stretch>
        </p:blipFill>
        <p:spPr bwMode="auto">
          <a:xfrm>
            <a:off x="714348" y="1785926"/>
            <a:ext cx="7537918" cy="445613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68346"/>
          </a:xfrm>
        </p:spPr>
        <p:txBody>
          <a:bodyPr>
            <a:normAutofit fontScale="90000"/>
          </a:bodyPr>
          <a:lstStyle/>
          <a:p>
            <a:r>
              <a:rPr lang="de-DE" dirty="0" smtClean="0"/>
              <a:t>Sex </a:t>
            </a:r>
            <a:r>
              <a:rPr lang="de-DE" dirty="0" err="1" smtClean="0"/>
              <a:t>and</a:t>
            </a:r>
            <a:r>
              <a:rPr lang="de-DE" dirty="0" smtClean="0"/>
              <a:t> </a:t>
            </a:r>
            <a:r>
              <a:rPr lang="de-DE" dirty="0" err="1" smtClean="0"/>
              <a:t>religion</a:t>
            </a:r>
            <a:r>
              <a:rPr lang="de-DE" dirty="0" smtClean="0"/>
              <a:t/>
            </a:r>
            <a:br>
              <a:rPr lang="de-DE" dirty="0" smtClean="0"/>
            </a:br>
            <a:r>
              <a:rPr lang="de-DE" dirty="0" err="1" smtClean="0"/>
              <a:t>which</a:t>
            </a:r>
            <a:r>
              <a:rPr lang="de-DE" dirty="0" smtClean="0"/>
              <a:t> </a:t>
            </a:r>
            <a:r>
              <a:rPr lang="de-DE" dirty="0" err="1" smtClean="0"/>
              <a:t>is</a:t>
            </a:r>
            <a:r>
              <a:rPr lang="de-DE" dirty="0" smtClean="0"/>
              <a:t> </a:t>
            </a:r>
            <a:r>
              <a:rPr lang="de-DE" dirty="0" err="1" smtClean="0"/>
              <a:t>the</a:t>
            </a:r>
            <a:r>
              <a:rPr lang="de-DE" dirty="0" smtClean="0"/>
              <a:t> real </a:t>
            </a:r>
            <a:r>
              <a:rPr lang="de-DE" dirty="0" err="1" smtClean="0"/>
              <a:t>explanation</a:t>
            </a:r>
            <a:r>
              <a:rPr lang="de-DE" dirty="0" smtClean="0"/>
              <a:t>?</a:t>
            </a:r>
            <a:endParaRPr lang="de-DE" dirty="0"/>
          </a:p>
        </p:txBody>
      </p:sp>
      <p:sp>
        <p:nvSpPr>
          <p:cNvPr id="3" name="Inhaltsplatzhalter 2"/>
          <p:cNvSpPr>
            <a:spLocks noGrp="1"/>
          </p:cNvSpPr>
          <p:nvPr>
            <p:ph idx="1"/>
          </p:nvPr>
        </p:nvSpPr>
        <p:spPr/>
        <p:txBody>
          <a:bodyPr>
            <a:normAutofit lnSpcReduction="10000"/>
          </a:bodyPr>
          <a:lstStyle/>
          <a:p>
            <a:r>
              <a:rPr lang="de-DE" dirty="0" smtClean="0"/>
              <a:t> </a:t>
            </a:r>
            <a:r>
              <a:rPr lang="de-DE" dirty="0" err="1" smtClean="0"/>
              <a:t>Taboos</a:t>
            </a:r>
            <a:r>
              <a:rPr lang="de-DE" dirty="0" smtClean="0"/>
              <a:t>:  </a:t>
            </a:r>
            <a:r>
              <a:rPr lang="de-DE" dirty="0" err="1" smtClean="0"/>
              <a:t>Incest</a:t>
            </a:r>
            <a:r>
              <a:rPr lang="de-DE" dirty="0" smtClean="0"/>
              <a:t>  </a:t>
            </a:r>
          </a:p>
          <a:p>
            <a:r>
              <a:rPr lang="de-DE" dirty="0" smtClean="0"/>
              <a:t> </a:t>
            </a:r>
            <a:r>
              <a:rPr lang="de-DE" dirty="0" err="1" smtClean="0"/>
              <a:t>Virginity</a:t>
            </a:r>
            <a:r>
              <a:rPr lang="de-DE" dirty="0" smtClean="0"/>
              <a:t> </a:t>
            </a:r>
          </a:p>
          <a:p>
            <a:r>
              <a:rPr lang="de-DE" dirty="0" err="1" smtClean="0"/>
              <a:t>Circumcision</a:t>
            </a:r>
            <a:r>
              <a:rPr lang="de-DE" dirty="0" smtClean="0"/>
              <a:t>            Male</a:t>
            </a:r>
          </a:p>
          <a:p>
            <a:pPr>
              <a:buNone/>
            </a:pPr>
            <a:r>
              <a:rPr lang="de-DE" dirty="0" smtClean="0"/>
              <a:t>                                       </a:t>
            </a:r>
            <a:r>
              <a:rPr lang="de-DE" dirty="0" err="1" smtClean="0"/>
              <a:t>Female</a:t>
            </a:r>
            <a:endParaRPr lang="de-DE" dirty="0" smtClean="0"/>
          </a:p>
          <a:p>
            <a:pPr>
              <a:buNone/>
            </a:pPr>
            <a:r>
              <a:rPr lang="de-DE" dirty="0" smtClean="0"/>
              <a:t>.   </a:t>
            </a:r>
            <a:r>
              <a:rPr lang="de-DE" dirty="0" err="1" smtClean="0"/>
              <a:t>Chastity</a:t>
            </a:r>
            <a:endParaRPr lang="de-DE" dirty="0" smtClean="0"/>
          </a:p>
          <a:p>
            <a:pPr>
              <a:buNone/>
            </a:pPr>
            <a:r>
              <a:rPr lang="de-DE" dirty="0" smtClean="0"/>
              <a:t>    </a:t>
            </a:r>
            <a:r>
              <a:rPr lang="de-DE" dirty="0" err="1" smtClean="0"/>
              <a:t>Homosexuality</a:t>
            </a:r>
            <a:endParaRPr lang="de-DE" dirty="0" smtClean="0"/>
          </a:p>
          <a:p>
            <a:pPr>
              <a:buNone/>
            </a:pPr>
            <a:r>
              <a:rPr lang="de-DE" dirty="0"/>
              <a:t> </a:t>
            </a:r>
            <a:r>
              <a:rPr lang="de-DE" dirty="0" smtClean="0"/>
              <a:t>    </a:t>
            </a:r>
          </a:p>
          <a:p>
            <a:pPr>
              <a:buNone/>
            </a:pPr>
            <a:r>
              <a:rPr lang="de-DE" dirty="0"/>
              <a:t> </a:t>
            </a:r>
            <a:r>
              <a:rPr lang="de-DE" dirty="0" smtClean="0"/>
              <a:t>   </a:t>
            </a:r>
            <a:endParaRPr lang="de-D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New Testament Paul</a:t>
            </a:r>
            <a:endParaRPr lang="de-DE" dirty="0"/>
          </a:p>
        </p:txBody>
      </p:sp>
      <p:sp>
        <p:nvSpPr>
          <p:cNvPr id="3" name="Inhaltsplatzhalter 2"/>
          <p:cNvSpPr>
            <a:spLocks noGrp="1"/>
          </p:cNvSpPr>
          <p:nvPr>
            <p:ph idx="1"/>
          </p:nvPr>
        </p:nvSpPr>
        <p:spPr>
          <a:xfrm>
            <a:off x="500034" y="1285860"/>
            <a:ext cx="8229600" cy="4525963"/>
          </a:xfrm>
        </p:spPr>
        <p:txBody>
          <a:bodyPr>
            <a:normAutofit fontScale="70000" lnSpcReduction="20000"/>
          </a:bodyPr>
          <a:lstStyle/>
          <a:p>
            <a:pPr>
              <a:buNone/>
            </a:pPr>
            <a:r>
              <a:rPr lang="en-US" i="1" dirty="0" smtClean="0"/>
              <a:t>      1 Now concerning the matters about which you wrote: 'It is well for a man not to touch a woman.' 2 But because of cases of sexual immorality, each man should have his own wife and each woman her own husband. 3 The husband should give to his wife her conjugal rights, and likewise the wife to her husband. 4 For the wife does not have authority over her own body, but the husband does; likewise the husband does not have authority over his own body, but the wife does. 5 Do not deprive one another except perhaps by agreement for a set time, to devote yourselves to prayer, and then come together again, so that Satan may not tempt you because of your lack of self-control. 6 This I say by way of concession, not of command. 7 I wish that all were as I myself am. But each has a particular gift from God, one having one kind and another a different kind." (1 Corinthians 7:1-9, NRSV)</a:t>
            </a:r>
            <a:endParaRPr lang="de-DE"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Islam</a:t>
            </a:r>
            <a:endParaRPr lang="de-DE" dirty="0"/>
          </a:p>
        </p:txBody>
      </p:sp>
      <p:sp>
        <p:nvSpPr>
          <p:cNvPr id="3" name="Inhaltsplatzhalter 2"/>
          <p:cNvSpPr>
            <a:spLocks noGrp="1"/>
          </p:cNvSpPr>
          <p:nvPr>
            <p:ph idx="1"/>
          </p:nvPr>
        </p:nvSpPr>
        <p:spPr/>
        <p:txBody>
          <a:bodyPr>
            <a:normAutofit fontScale="70000" lnSpcReduction="20000"/>
          </a:bodyPr>
          <a:lstStyle/>
          <a:p>
            <a:r>
              <a:rPr lang="en-US" b="1" dirty="0" smtClean="0"/>
              <a:t>Islam</a:t>
            </a:r>
          </a:p>
          <a:p>
            <a:r>
              <a:rPr lang="en-US" dirty="0" smtClean="0"/>
              <a:t>In Islam sexual intercourse is allowed only after marriage and only with one's spouse or concubine (legally acquired female slave). Sex outside of marriage, called </a:t>
            </a:r>
            <a:r>
              <a:rPr lang="en-US" dirty="0" err="1" smtClean="0"/>
              <a:t>zina</a:t>
            </a:r>
            <a:r>
              <a:rPr lang="en-US" dirty="0" smtClean="0"/>
              <a:t>, is considered a sin and strictly prohibited and is punishable. According to the chapter Al-</a:t>
            </a:r>
            <a:r>
              <a:rPr lang="en-US" dirty="0" err="1" smtClean="0"/>
              <a:t>Israa</a:t>
            </a:r>
            <a:r>
              <a:rPr lang="en-US" dirty="0" smtClean="0"/>
              <a:t>', verse 32 of the Qur'an, Allah (God) prohibits Muslims from getting close to (engaging in) </a:t>
            </a:r>
            <a:r>
              <a:rPr lang="en-US" dirty="0" err="1" smtClean="0"/>
              <a:t>zina</a:t>
            </a:r>
            <a:r>
              <a:rPr lang="en-US" dirty="0" smtClean="0"/>
              <a:t>. And since marriage is only between a man and a woman, any sexual intercourse between two men is also considered </a:t>
            </a:r>
            <a:r>
              <a:rPr lang="en-US" dirty="0" err="1" smtClean="0"/>
              <a:t>zina</a:t>
            </a:r>
            <a:r>
              <a:rPr lang="en-US" dirty="0" smtClean="0"/>
              <a:t> and punishable with going to hell. Homosexuality was so strange even to the pagan </a:t>
            </a:r>
            <a:r>
              <a:rPr lang="en-US" dirty="0" err="1" smtClean="0"/>
              <a:t>arabs</a:t>
            </a:r>
            <a:r>
              <a:rPr lang="en-US" dirty="0" smtClean="0"/>
              <a:t> that one of prophet Muhammad's companion once said: "If we were not informed by the messenger of Allah that such thing existed we would have not believed it". The </a:t>
            </a:r>
            <a:r>
              <a:rPr lang="en-US" dirty="0" err="1" smtClean="0"/>
              <a:t>Quraan</a:t>
            </a:r>
            <a:r>
              <a:rPr lang="en-US" dirty="0" smtClean="0"/>
              <a:t> also mentions the story of the people of prophet Lot who were punished by God for engaging in sodomy and refused to repent even after prophet Lot warned them about their imminent destruction.</a:t>
            </a:r>
          </a:p>
          <a:p>
            <a:endParaRPr lang="de-DE"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Folie 1&quot;/&gt;&lt;property id=&quot;20307&quot; value=&quot;279&quot;/&gt;&lt;/object&gt;&lt;object type=&quot;3&quot; unique_id=&quot;10005&quot;&gt;&lt;property id=&quot;20148&quot; value=&quot;5&quot;/&gt;&lt;property id=&quot;20300&quot; value=&quot;Folie 2&quot;/&gt;&lt;property id=&quot;20307&quot; value=&quot;256&quot;/&gt;&lt;/object&gt;&lt;object type=&quot;3&quot; unique_id=&quot;10006&quot;&gt;&lt;property id=&quot;20148&quot; value=&quot;5&quot;/&gt;&lt;property id=&quot;20300&quot; value=&quot;Folie 3 - &amp;quot;Many factors are at play&amp;quot;&quot;/&gt;&lt;property id=&quot;20307&quot; value=&quot;277&quot;/&gt;&lt;/object&gt;&lt;object type=&quot;3&quot; unique_id=&quot;10007&quot;&gt;&lt;property id=&quot;20148&quot; value=&quot;5&quot;/&gt;&lt;property id=&quot;20300&quot; value=&quot;Folie 4 - &amp;quot;Love is a many splendored thing&amp;quot;&quot;/&gt;&lt;property id=&quot;20307&quot; value=&quot;278&quot;/&gt;&lt;/object&gt;&lt;object type=&quot;3&quot; unique_id=&quot;10008&quot;&gt;&lt;property id=&quot;20148&quot; value=&quot;5&quot;/&gt;&lt;property id=&quot;20300&quot; value=&quot;Folie 5 - &amp;quot;Babylonia &amp;quot;&quot;/&gt;&lt;property id=&quot;20307&quot; value=&quot;274&quot;/&gt;&lt;/object&gt;&lt;object type=&quot;3&quot; unique_id=&quot;10009&quot;&gt;&lt;property id=&quot;20148&quot; value=&quot;5&quot;/&gt;&lt;property id=&quot;20300&quot; value=&quot;Folie 6 - &amp;quot;Ancient Greece &amp;quot;&quot;/&gt;&lt;property id=&quot;20307&quot; value=&quot;271&quot;/&gt;&lt;/object&gt;&lt;object type=&quot;3&quot; unique_id=&quot;10010&quot;&gt;&lt;property id=&quot;20148&quot; value=&quot;5&quot;/&gt;&lt;property id=&quot;20300&quot; value=&quot;Folie 7 - &amp;quot;Sex and religion&amp;#x0D;&amp;#x0A;which is the real explanation?&amp;quot;&quot;/&gt;&lt;property id=&quot;20307&quot; value=&quot;269&quot;/&gt;&lt;/object&gt;&lt;object type=&quot;3&quot; unique_id=&quot;10011&quot;&gt;&lt;property id=&quot;20148&quot; value=&quot;5&quot;/&gt;&lt;property id=&quot;20300&quot; value=&quot;Folie 8 - &amp;quot;New Testament Paul&amp;quot;&quot;/&gt;&lt;property id=&quot;20307&quot; value=&quot;275&quot;/&gt;&lt;/object&gt;&lt;object type=&quot;3&quot; unique_id=&quot;10012&quot;&gt;&lt;property id=&quot;20148&quot; value=&quot;5&quot;/&gt;&lt;property id=&quot;20300&quot; value=&quot;Folie 9 - &amp;quot;Islam&amp;quot;&quot;/&gt;&lt;property id=&quot;20307&quot; value=&quot;276&quot;/&gt;&lt;/object&gt;&lt;object type=&quot;3&quot; unique_id=&quot;10013&quot;&gt;&lt;property id=&quot;20148&quot; value=&quot;5&quot;/&gt;&lt;property id=&quot;20300&quot; value=&quot;Folie 10 - &amp;quot;Modern and Postmodern&amp;quot;&quot;/&gt;&lt;property id=&quot;20307&quot; value=&quot;268&quot;/&gt;&lt;/object&gt;&lt;object type=&quot;3&quot; unique_id=&quot;10014&quot;&gt;&lt;property id=&quot;20148&quot; value=&quot;5&quot;/&gt;&lt;property id=&quot;20300&quot; value=&quot;Folie 11 - &amp;quot;Sex OK, but only in marriage&amp;quot;&quot;/&gt;&lt;property id=&quot;20307&quot; value=&quot;259&quot;/&gt;&lt;/object&gt;&lt;object type=&quot;3&quot; unique_id=&quot;10015&quot;&gt;&lt;property id=&quot;20148&quot; value=&quot;5&quot;/&gt;&lt;property id=&quot;20300&quot; value=&quot;Folie 12 - &amp;quot;Heloise`s letters to Abelard&amp;quot;&quot;/&gt;&lt;property id=&quot;20307&quot; value=&quot;273&quot;/&gt;&lt;/object&gt;&lt;object type=&quot;3&quot; unique_id=&quot;10016&quot;&gt;&lt;property id=&quot;20148&quot; value=&quot;5&quot;/&gt;&lt;property id=&quot;20300&quot; value=&quot;Folie 13&quot;/&gt;&lt;property id=&quot;20307&quot; value=&quot;272&quot;/&gt;&lt;/object&gt;&lt;object type=&quot;3&quot; unique_id=&quot;10017&quot;&gt;&lt;property id=&quot;20148&quot; value=&quot;5&quot;/&gt;&lt;property id=&quot;20300&quot; value=&quot;Folie 14 - &amp;quot;Max Weber&amp;quot;&quot;/&gt;&lt;property id=&quot;20307&quot; value=&quot;257&quot;/&gt;&lt;/object&gt;&lt;object type=&quot;3&quot; unique_id=&quot;10018&quot;&gt;&lt;property id=&quot;20148&quot; value=&quot;5&quot;/&gt;&lt;property id=&quot;20300&quot; value=&quot;Folie 15 - &amp;quot;Greatest changes in postmodernity &amp;#x0D;&amp;#x0A;in the discussion of our sexual values:&amp;quot;&quot;/&gt;&lt;property id=&quot;20307&quot; value=&quot;258&quot;/&gt;&lt;/object&gt;&lt;object type=&quot;3&quot; unique_id=&quot;10019&quot;&gt;&lt;property id=&quot;20148&quot; value=&quot;5&quot;/&gt;&lt;property id=&quot;20300&quot; value=&quot;Folie 16 - &amp;quot;Postmodern Urbanization&amp;#x0D;&amp;#x0A;&amp;quot;&quot;/&gt;&lt;property id=&quot;20307&quot; value=&quot;260&quot;/&gt;&lt;/object&gt;&lt;object type=&quot;3&quot; unique_id=&quot;10020&quot;&gt;&lt;property id=&quot;20148&quot; value=&quot;5&quot;/&gt;&lt;property id=&quot;20300&quot; value=&quot;Folie 17 - &amp;quot;Singles and marriage&amp;quot;&quot;/&gt;&lt;property id=&quot;20307&quot; value=&quot;261&quot;/&gt;&lt;/object&gt;&lt;object type=&quot;3&quot; unique_id=&quot;10021&quot;&gt;&lt;property id=&quot;20148&quot; value=&quot;5&quot;/&gt;&lt;property id=&quot;20300&quot; value=&quot;Folie 18 - &amp;quot;Media and Sex (US and Europe)&amp;quot;&quot;/&gt;&lt;property id=&quot;20307&quot; value=&quot;262&quot;/&gt;&lt;/object&gt;&lt;object type=&quot;3&quot; unique_id=&quot;10022&quot;&gt;&lt;property id=&quot;20148&quot; value=&quot;5&quot;/&gt;&lt;property id=&quot;20300&quot; value=&quot;Folie 19 - &amp;quot;Marriage and family&amp;quot;&quot;/&gt;&lt;property id=&quot;20307&quot; value=&quot;263&quot;/&gt;&lt;/object&gt;&lt;object type=&quot;3&quot; unique_id=&quot;10023&quot;&gt;&lt;property id=&quot;20148&quot; value=&quot;5&quot;/&gt;&lt;property id=&quot;20300&quot; value=&quot;Folie 20 - &amp;quot;Postmodern family:&amp;#x0D;&amp;#x0A;complicated but with many choices&amp;quot;&quot;/&gt;&lt;property id=&quot;20307&quot; value=&quot;264&quot;/&gt;&lt;/object&gt;&lt;object type=&quot;3&quot; unique_id=&quot;10024&quot;&gt;&lt;property id=&quot;20148&quot; value=&quot;5&quot;/&gt;&lt;property id=&quot;20300&quot; value=&quot;Folie 21 - &amp;quot;Children born out of wedlock (2010)&amp;quot;&quot;/&gt;&lt;property id=&quot;20307&quot; value=&quot;281&quot;/&gt;&lt;/object&gt;&lt;object type=&quot;3&quot; unique_id=&quot;10025&quot;&gt;&lt;property id=&quot;20148&quot; value=&quot;5&quot;/&gt;&lt;property id=&quot;20300&quot; value=&quot;Folie 22 - &amp;quot;Single parent Households 2001&amp;quot;&quot;/&gt;&lt;property id=&quot;20307&quot; value=&quot;265&quot;/&gt;&lt;/object&gt;&lt;object type=&quot;3&quot; unique_id=&quot;10027&quot;&gt;&lt;property id=&quot;20148&quot; value=&quot;5&quot;/&gt;&lt;property id=&quot;20300&quot; value=&quot;Folie 24 - &amp;quot;USA&amp;quot;&quot;/&gt;&lt;property id=&quot;20307&quot; value=&quot;266&quot;/&gt;&lt;/object&gt;&lt;object type=&quot;3&quot; unique_id=&quot;10028&quot;&gt;&lt;property id=&quot;20148&quot; value=&quot;5&quot;/&gt;&lt;property id=&quot;20300&quot; value=&quot;Folie 25 - &amp;quot;Homosexual marriage&amp;quot;&quot;/&gt;&lt;property id=&quot;20307&quot; value=&quot;267&quot;/&gt;&lt;/object&gt;&lt;object type=&quot;3&quot; unique_id=&quot;10029&quot;&gt;&lt;property id=&quot;20148&quot; value=&quot;5&quot;/&gt;&lt;property id=&quot;20300&quot; value=&quot;Folie 26 - &amp;quot;Patchwork families&amp;quot;&quot;/&gt;&lt;property id=&quot;20307&quot; value=&quot;270&quot;/&gt;&lt;/object&gt;&lt;object type=&quot;3&quot; unique_id=&quot;10058&quot;&gt;&lt;property id=&quot;20148&quot; value=&quot;5&quot;/&gt;&lt;property id=&quot;20300&quot; value=&quot;Folie 23 - &amp;quot;Problems&amp;quot;&quot;/&gt;&lt;property id=&quot;20307&quot; value=&quot;283&quot;/&gt;&lt;/object&gt;&lt;/object&gt;&lt;/object&gt;&lt;/database&gt;"/>
  <p:tag name="SECTOMILLISECCONVERTED" val="1"/>
</p:tagLst>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1174</Words>
  <Application>Microsoft Office PowerPoint</Application>
  <PresentationFormat>Bildschirmpräsentation (4:3)</PresentationFormat>
  <Paragraphs>131</Paragraphs>
  <Slides>26</Slides>
  <Notes>0</Notes>
  <HiddenSlides>0</HiddenSlides>
  <MMClips>0</MMClips>
  <ScaleCrop>false</ScaleCrop>
  <HeadingPairs>
    <vt:vector size="4" baseType="variant">
      <vt:variant>
        <vt:lpstr>Design</vt:lpstr>
      </vt:variant>
      <vt:variant>
        <vt:i4>1</vt:i4>
      </vt:variant>
      <vt:variant>
        <vt:lpstr>Folientitel</vt:lpstr>
      </vt:variant>
      <vt:variant>
        <vt:i4>26</vt:i4>
      </vt:variant>
    </vt:vector>
  </HeadingPairs>
  <TitlesOfParts>
    <vt:vector size="27" baseType="lpstr">
      <vt:lpstr>Larissa-Design</vt:lpstr>
      <vt:lpstr>Folie 1</vt:lpstr>
      <vt:lpstr>Folie 2</vt:lpstr>
      <vt:lpstr>Many factors are at play</vt:lpstr>
      <vt:lpstr>Love is a many splendored thing</vt:lpstr>
      <vt:lpstr>Babylonia </vt:lpstr>
      <vt:lpstr>Ancient Greece </vt:lpstr>
      <vt:lpstr>Sex and religion which is the real explanation?</vt:lpstr>
      <vt:lpstr>New Testament Paul</vt:lpstr>
      <vt:lpstr>Islam</vt:lpstr>
      <vt:lpstr>Modern and Postmodern</vt:lpstr>
      <vt:lpstr>Sex OK, but only in marriage</vt:lpstr>
      <vt:lpstr>Heloise`s letters to Abelard</vt:lpstr>
      <vt:lpstr>Folie 13</vt:lpstr>
      <vt:lpstr>Max Weber</vt:lpstr>
      <vt:lpstr>Greatest changes in postmodernity  in the discussion of our sexual values:</vt:lpstr>
      <vt:lpstr>Postmodern Urbanization </vt:lpstr>
      <vt:lpstr>Singles and marriage</vt:lpstr>
      <vt:lpstr>Media and Sex (US and Europe)</vt:lpstr>
      <vt:lpstr>Marriage and family</vt:lpstr>
      <vt:lpstr>Postmodern family: complicated but with many choices</vt:lpstr>
      <vt:lpstr>Children born out of wedlock (2010)</vt:lpstr>
      <vt:lpstr>Single parent Households 2001</vt:lpstr>
      <vt:lpstr>Problems</vt:lpstr>
      <vt:lpstr>USA</vt:lpstr>
      <vt:lpstr>Homosexual marriage</vt:lpstr>
      <vt:lpstr>Patchwork families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Japaninfo</dc:creator>
  <cp:lastModifiedBy>ADMIN</cp:lastModifiedBy>
  <cp:revision>88</cp:revision>
  <dcterms:created xsi:type="dcterms:W3CDTF">2011-04-04T09:58:22Z</dcterms:created>
  <dcterms:modified xsi:type="dcterms:W3CDTF">2012-04-04T07:49:25Z</dcterms:modified>
</cp:coreProperties>
</file>