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3" r:id="rId2"/>
    <p:sldId id="264" r:id="rId3"/>
    <p:sldId id="257" r:id="rId4"/>
    <p:sldId id="258" r:id="rId5"/>
    <p:sldId id="259" r:id="rId6"/>
    <p:sldId id="261" r:id="rId7"/>
    <p:sldId id="260" r:id="rId8"/>
    <p:sldId id="262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1C710A-802B-446E-A401-AFF1EF35B579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7B395-16EC-4AE0-B176-C60A6C42E17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7B395-16EC-4AE0-B176-C60A6C42E173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79A19-C2F2-498A-A276-370D909350CB}" type="datetimeFigureOut">
              <a:rPr lang="de-DE" smtClean="0"/>
              <a:pPr/>
              <a:t>28.04.2011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D038F-BF9F-423C-A887-54445AE4399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Nationalism" TargetMode="External"/><Relationship Id="rId2" Type="http://schemas.openxmlformats.org/officeDocument/2006/relationships/hyperlink" Target="http://en.wikipedia.org/wiki/Atheis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Ethnocentrism" TargetMode="External"/><Relationship Id="rId5" Type="http://schemas.openxmlformats.org/officeDocument/2006/relationships/hyperlink" Target="http://en.wikipedia.org/wiki/Racism" TargetMode="External"/><Relationship Id="rId4" Type="http://schemas.openxmlformats.org/officeDocument/2006/relationships/hyperlink" Target="http://en.wikipedia.org/wiki/Antisemitism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Divine_command_theory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85795"/>
            <a:ext cx="8258204" cy="1143008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 err="1" smtClean="0"/>
              <a:t>Supernatural</a:t>
            </a:r>
            <a:r>
              <a:rPr lang="de-DE" dirty="0" smtClean="0"/>
              <a:t> </a:t>
            </a:r>
            <a:r>
              <a:rPr lang="de-DE" dirty="0" err="1" smtClean="0"/>
              <a:t>powers</a:t>
            </a:r>
            <a:r>
              <a:rPr lang="de-DE" dirty="0" smtClean="0"/>
              <a:t>: </a:t>
            </a:r>
            <a:r>
              <a:rPr lang="de-DE" dirty="0" err="1" smtClean="0"/>
              <a:t>weather</a:t>
            </a:r>
            <a:r>
              <a:rPr lang="de-DE" dirty="0" smtClean="0"/>
              <a:t>, </a:t>
            </a:r>
            <a:r>
              <a:rPr lang="de-DE" dirty="0" err="1" smtClean="0"/>
              <a:t>animals,etc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214546" y="285728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Shamanism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28596" y="5643578"/>
            <a:ext cx="8286808" cy="5847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3200" dirty="0" err="1" smtClean="0"/>
              <a:t>Humans</a:t>
            </a:r>
            <a:r>
              <a:rPr lang="de-DE" sz="3200" dirty="0" smtClean="0"/>
              <a:t>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their</a:t>
            </a:r>
            <a:r>
              <a:rPr lang="de-DE" sz="3200" dirty="0" smtClean="0"/>
              <a:t> </a:t>
            </a:r>
            <a:r>
              <a:rPr lang="de-DE" sz="3200" dirty="0" err="1" smtClean="0"/>
              <a:t>society</a:t>
            </a:r>
            <a:endParaRPr lang="de-DE" sz="3200" dirty="0"/>
          </a:p>
        </p:txBody>
      </p:sp>
      <p:sp>
        <p:nvSpPr>
          <p:cNvPr id="7" name="Pfeil nach rechts 6"/>
          <p:cNvSpPr/>
          <p:nvPr/>
        </p:nvSpPr>
        <p:spPr>
          <a:xfrm rot="16200000">
            <a:off x="3643306" y="2643182"/>
            <a:ext cx="1357322" cy="6429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3857620" y="357187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Shaman</a:t>
            </a:r>
            <a:endParaRPr lang="de-DE" dirty="0"/>
          </a:p>
        </p:txBody>
      </p:sp>
      <p:sp>
        <p:nvSpPr>
          <p:cNvPr id="9" name="Pfeil nach unten 8"/>
          <p:cNvSpPr/>
          <p:nvPr/>
        </p:nvSpPr>
        <p:spPr>
          <a:xfrm>
            <a:off x="4000496" y="4000504"/>
            <a:ext cx="714380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H:\Dokumente und Einstellungen\Japaninfo\Favoriten\Eigene Dateien\Eigene Bilder\20335790.th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3714776" cy="3162866"/>
          </a:xfrm>
          <a:prstGeom prst="rect">
            <a:avLst/>
          </a:prstGeom>
          <a:noFill/>
        </p:spPr>
      </p:pic>
      <p:pic>
        <p:nvPicPr>
          <p:cNvPr id="1027" name="Picture 3" descr="H:\Dokumente und Einstellungen\Japaninfo\Favoriten\Eigene Dateien\Eigene Bilder\21476868.th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0320" y="2214554"/>
            <a:ext cx="424368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/>
          <a:lstStyle/>
          <a:p>
            <a:r>
              <a:rPr lang="de-DE" dirty="0" smtClean="0"/>
              <a:t>Religion,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norms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politics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r>
              <a:rPr lang="de-DE" dirty="0" err="1" smtClean="0"/>
              <a:t>Divorce</a:t>
            </a:r>
            <a:r>
              <a:rPr lang="de-DE" dirty="0" smtClean="0"/>
              <a:t> –  </a:t>
            </a:r>
          </a:p>
          <a:p>
            <a:r>
              <a:rPr lang="de-DE" dirty="0" err="1" smtClean="0"/>
              <a:t>Abortion</a:t>
            </a:r>
            <a:r>
              <a:rPr lang="de-DE" dirty="0" smtClean="0"/>
              <a:t> – </a:t>
            </a:r>
          </a:p>
          <a:p>
            <a:r>
              <a:rPr lang="de-DE" dirty="0" err="1" smtClean="0"/>
              <a:t>Sexuality</a:t>
            </a:r>
            <a:r>
              <a:rPr lang="de-DE" dirty="0" smtClean="0"/>
              <a:t> – </a:t>
            </a:r>
          </a:p>
          <a:p>
            <a:r>
              <a:rPr lang="de-DE" dirty="0" smtClean="0"/>
              <a:t>Is a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convinced</a:t>
            </a:r>
            <a:r>
              <a:rPr lang="de-DE" dirty="0" smtClean="0"/>
              <a:t> </a:t>
            </a:r>
            <a:r>
              <a:rPr lang="de-DE" dirty="0" err="1" smtClean="0"/>
              <a:t>vegan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a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ecologist</a:t>
            </a:r>
            <a:r>
              <a:rPr lang="de-DE" dirty="0" smtClean="0"/>
              <a:t> </a:t>
            </a:r>
            <a:r>
              <a:rPr lang="de-DE" dirty="0" err="1" smtClean="0"/>
              <a:t>following</a:t>
            </a:r>
            <a:r>
              <a:rPr lang="de-DE" dirty="0" smtClean="0"/>
              <a:t> a „</a:t>
            </a:r>
            <a:r>
              <a:rPr lang="de-DE" dirty="0" err="1" smtClean="0"/>
              <a:t>religion</a:t>
            </a:r>
            <a:r>
              <a:rPr lang="de-DE" dirty="0" smtClean="0"/>
              <a:t>“?</a:t>
            </a:r>
          </a:p>
          <a:p>
            <a:r>
              <a:rPr lang="de-DE" dirty="0" err="1" smtClean="0"/>
              <a:t>Sects</a:t>
            </a:r>
            <a:r>
              <a:rPr lang="de-DE" dirty="0" smtClean="0"/>
              <a:t> – do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chance</a:t>
            </a:r>
            <a:r>
              <a:rPr lang="de-DE" dirty="0" smtClean="0"/>
              <a:t>?</a:t>
            </a:r>
          </a:p>
          <a:p>
            <a:r>
              <a:rPr lang="de-DE" dirty="0" smtClean="0"/>
              <a:t>Political </a:t>
            </a:r>
            <a:r>
              <a:rPr lang="de-DE" dirty="0" err="1" smtClean="0"/>
              <a:t>atheists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mummies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Lenin, Mao, Ho Chi </a:t>
            </a:r>
            <a:r>
              <a:rPr lang="de-DE" dirty="0" err="1" smtClean="0"/>
              <a:t>Mihn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Stalin.</a:t>
            </a:r>
          </a:p>
          <a:p>
            <a:pPr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Autofit/>
          </a:bodyPr>
          <a:lstStyle/>
          <a:p>
            <a:r>
              <a:rPr lang="de-DE" sz="2800" dirty="0" smtClean="0">
                <a:solidFill>
                  <a:srgbClr val="FF0000"/>
                </a:solidFill>
              </a:rPr>
              <a:t>Never, but </a:t>
            </a:r>
            <a:r>
              <a:rPr lang="de-DE" sz="2800" dirty="0" err="1" smtClean="0">
                <a:solidFill>
                  <a:srgbClr val="FF0000"/>
                </a:solidFill>
              </a:rPr>
              <a:t>never</a:t>
            </a:r>
            <a:r>
              <a:rPr lang="de-DE" sz="2800" dirty="0" smtClean="0">
                <a:solidFill>
                  <a:srgbClr val="FF0000"/>
                </a:solidFill>
              </a:rPr>
              <a:t> </a:t>
            </a:r>
            <a:r>
              <a:rPr lang="de-DE" sz="2800" dirty="0" err="1" smtClean="0"/>
              <a:t>discuss</a:t>
            </a:r>
            <a:r>
              <a:rPr lang="de-DE" sz="2800" dirty="0" smtClean="0"/>
              <a:t> </a:t>
            </a:r>
            <a:r>
              <a:rPr lang="de-DE" sz="2800" dirty="0" err="1" smtClean="0"/>
              <a:t>religion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somebody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an </a:t>
            </a:r>
            <a:r>
              <a:rPr lang="de-DE" sz="2800" dirty="0" err="1" smtClean="0"/>
              <a:t>other</a:t>
            </a:r>
            <a:r>
              <a:rPr lang="de-DE" sz="2800" dirty="0" smtClean="0"/>
              <a:t> </a:t>
            </a:r>
            <a:r>
              <a:rPr lang="de-DE" sz="2800" dirty="0" err="1" smtClean="0"/>
              <a:t>opinion</a:t>
            </a:r>
            <a:r>
              <a:rPr lang="de-DE" sz="2800" dirty="0" smtClean="0"/>
              <a:t> (</a:t>
            </a:r>
            <a:r>
              <a:rPr lang="de-DE" sz="2800" dirty="0" err="1" smtClean="0"/>
              <a:t>if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not a </a:t>
            </a:r>
            <a:r>
              <a:rPr lang="de-DE" sz="2800" dirty="0" err="1" smtClean="0"/>
              <a:t>social</a:t>
            </a:r>
            <a:r>
              <a:rPr lang="de-DE" sz="2800" dirty="0" smtClean="0"/>
              <a:t> </a:t>
            </a:r>
            <a:r>
              <a:rPr lang="de-DE" sz="2800" dirty="0" err="1" smtClean="0"/>
              <a:t>scientist</a:t>
            </a:r>
            <a:r>
              <a:rPr lang="de-DE" sz="2800" dirty="0" smtClean="0"/>
              <a:t>)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786182" y="1285860"/>
            <a:ext cx="4900618" cy="4840303"/>
          </a:xfrm>
        </p:spPr>
        <p:txBody>
          <a:bodyPr>
            <a:normAutofit fontScale="92500"/>
          </a:bodyPr>
          <a:lstStyle/>
          <a:p>
            <a:r>
              <a:rPr lang="de-DE" dirty="0" smtClean="0"/>
              <a:t>Religion </a:t>
            </a:r>
            <a:r>
              <a:rPr lang="de-DE" dirty="0" err="1" smtClean="0"/>
              <a:t>roots</a:t>
            </a:r>
            <a:r>
              <a:rPr lang="de-DE" dirty="0" smtClean="0"/>
              <a:t> in emotional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familiar</a:t>
            </a:r>
            <a:r>
              <a:rPr lang="de-DE" dirty="0" smtClean="0"/>
              <a:t> </a:t>
            </a:r>
            <a:r>
              <a:rPr lang="de-DE" dirty="0" err="1" smtClean="0"/>
              <a:t>past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person</a:t>
            </a:r>
            <a:r>
              <a:rPr lang="de-DE" dirty="0" smtClean="0"/>
              <a:t>,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a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intimate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her </a:t>
            </a:r>
            <a:r>
              <a:rPr lang="de-DE" dirty="0" err="1" smtClean="0"/>
              <a:t>self</a:t>
            </a:r>
            <a:r>
              <a:rPr lang="de-DE" dirty="0" smtClean="0"/>
              <a:t> </a:t>
            </a:r>
            <a:r>
              <a:rPr lang="de-DE" dirty="0" err="1" smtClean="0"/>
              <a:t>valuation</a:t>
            </a:r>
            <a:r>
              <a:rPr lang="de-DE" dirty="0" smtClean="0"/>
              <a:t>.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fundamental </a:t>
            </a:r>
            <a:r>
              <a:rPr lang="de-DE" dirty="0" err="1" smtClean="0"/>
              <a:t>feelings</a:t>
            </a:r>
            <a:r>
              <a:rPr lang="de-DE" dirty="0" smtClean="0"/>
              <a:t> will </a:t>
            </a:r>
            <a:r>
              <a:rPr lang="de-DE" dirty="0" err="1" smtClean="0"/>
              <a:t>never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rational but irrational. </a:t>
            </a:r>
            <a:r>
              <a:rPr lang="de-DE" dirty="0" err="1" smtClean="0"/>
              <a:t>It</a:t>
            </a:r>
            <a:r>
              <a:rPr lang="de-DE" dirty="0" smtClean="0"/>
              <a:t> will </a:t>
            </a:r>
            <a:r>
              <a:rPr lang="de-DE" dirty="0" err="1" smtClean="0"/>
              <a:t>generally</a:t>
            </a:r>
            <a:r>
              <a:rPr lang="de-DE" dirty="0" smtClean="0"/>
              <a:t> not </a:t>
            </a:r>
            <a:r>
              <a:rPr lang="de-DE" dirty="0" err="1" smtClean="0"/>
              <a:t>lead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harmony</a:t>
            </a:r>
            <a:r>
              <a:rPr lang="de-DE" dirty="0" smtClean="0"/>
              <a:t> but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conflict</a:t>
            </a:r>
            <a:r>
              <a:rPr lang="de-DE" dirty="0" smtClean="0"/>
              <a:t>. </a:t>
            </a:r>
            <a:r>
              <a:rPr lang="de-DE" dirty="0" err="1" smtClean="0"/>
              <a:t>Avoid</a:t>
            </a:r>
            <a:r>
              <a:rPr lang="de-DE" dirty="0" smtClean="0"/>
              <a:t> it.</a:t>
            </a:r>
            <a:endParaRPr lang="de-DE" dirty="0"/>
          </a:p>
        </p:txBody>
      </p:sp>
      <p:pic>
        <p:nvPicPr>
          <p:cNvPr id="2050" name="Picture 2" descr="H:\Dokumente und Einstellungen\Japaninfo\Favoriten\Eigene Dateien\Eigene Bilder\19177443.th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500174"/>
            <a:ext cx="3643306" cy="242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714379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Religion?</a:t>
            </a:r>
            <a:br>
              <a:rPr lang="de-DE" dirty="0" smtClean="0"/>
            </a:br>
            <a:r>
              <a:rPr lang="de-DE" sz="3100" dirty="0" smtClean="0"/>
              <a:t>A </a:t>
            </a:r>
            <a:r>
              <a:rPr lang="de-DE" sz="3100" dirty="0" err="1" smtClean="0"/>
              <a:t>very</a:t>
            </a:r>
            <a:r>
              <a:rPr lang="de-DE" sz="3100" dirty="0" smtClean="0"/>
              <a:t> </a:t>
            </a:r>
            <a:r>
              <a:rPr lang="de-DE" sz="3100" dirty="0" err="1" smtClean="0"/>
              <a:t>difficult</a:t>
            </a:r>
            <a:r>
              <a:rPr lang="de-DE" sz="3100" dirty="0" smtClean="0"/>
              <a:t> </a:t>
            </a:r>
            <a:r>
              <a:rPr lang="de-DE" sz="3100" dirty="0" err="1" smtClean="0"/>
              <a:t>question</a:t>
            </a:r>
            <a:r>
              <a:rPr lang="de-DE" sz="3100" dirty="0" smtClean="0"/>
              <a:t>!</a:t>
            </a:r>
            <a:endParaRPr lang="de-DE" sz="3100" dirty="0"/>
          </a:p>
        </p:txBody>
      </p:sp>
      <p:sp>
        <p:nvSpPr>
          <p:cNvPr id="6" name="Textfeld 5"/>
          <p:cNvSpPr txBox="1"/>
          <p:nvPr/>
        </p:nvSpPr>
        <p:spPr>
          <a:xfrm>
            <a:off x="500034" y="1214422"/>
            <a:ext cx="5715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rgbClr val="FF0000"/>
                </a:solidFill>
              </a:rPr>
              <a:t>Substantive Definition </a:t>
            </a:r>
            <a:r>
              <a:rPr lang="de-DE" sz="2000" dirty="0" smtClean="0"/>
              <a:t>– „A </a:t>
            </a:r>
            <a:r>
              <a:rPr lang="de-DE" sz="2000" dirty="0" err="1" smtClean="0"/>
              <a:t>set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beliefs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practices</a:t>
            </a:r>
            <a:r>
              <a:rPr lang="de-DE" sz="2000" dirty="0" smtClean="0"/>
              <a:t> </a:t>
            </a:r>
            <a:r>
              <a:rPr lang="de-DE" sz="2000" dirty="0" err="1" smtClean="0"/>
              <a:t>that</a:t>
            </a:r>
            <a:r>
              <a:rPr lang="de-DE" sz="2000" dirty="0" smtClean="0"/>
              <a:t> </a:t>
            </a:r>
            <a:r>
              <a:rPr lang="de-DE" sz="2000" dirty="0" err="1" smtClean="0"/>
              <a:t>have</a:t>
            </a:r>
            <a:r>
              <a:rPr lang="de-DE" sz="2000" dirty="0" smtClean="0"/>
              <a:t> a </a:t>
            </a:r>
            <a:r>
              <a:rPr lang="de-DE" sz="2000" dirty="0" err="1" smtClean="0"/>
              <a:t>particular</a:t>
            </a:r>
            <a:r>
              <a:rPr lang="de-DE" sz="2000" dirty="0" smtClean="0"/>
              <a:t> </a:t>
            </a:r>
            <a:r>
              <a:rPr lang="de-DE" sz="2000" dirty="0" err="1" smtClean="0"/>
              <a:t>kind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content</a:t>
            </a:r>
            <a:r>
              <a:rPr lang="de-DE" sz="2000" dirty="0" smtClean="0"/>
              <a:t> , </a:t>
            </a:r>
            <a:r>
              <a:rPr lang="de-DE" sz="2000" dirty="0" err="1" smtClean="0"/>
              <a:t>usually</a:t>
            </a:r>
            <a:r>
              <a:rPr lang="de-DE" sz="2000" dirty="0" smtClean="0"/>
              <a:t> a </a:t>
            </a:r>
            <a:r>
              <a:rPr lang="de-DE" sz="2000" dirty="0" err="1" smtClean="0"/>
              <a:t>god</a:t>
            </a:r>
            <a:r>
              <a:rPr lang="de-DE" sz="2000" dirty="0" smtClean="0"/>
              <a:t>(s) </a:t>
            </a:r>
            <a:r>
              <a:rPr lang="de-DE" sz="2000" dirty="0" err="1" smtClean="0"/>
              <a:t>or</a:t>
            </a:r>
            <a:r>
              <a:rPr lang="de-DE" sz="2000" dirty="0" smtClean="0"/>
              <a:t> a </a:t>
            </a:r>
            <a:r>
              <a:rPr lang="de-DE" sz="2000" dirty="0" err="1" smtClean="0"/>
              <a:t>supernatural</a:t>
            </a:r>
            <a:r>
              <a:rPr lang="de-DE" sz="2000" dirty="0" smtClean="0"/>
              <a:t> </a:t>
            </a:r>
            <a:r>
              <a:rPr lang="de-DE" sz="2000" dirty="0" err="1" smtClean="0"/>
              <a:t>force</a:t>
            </a:r>
            <a:r>
              <a:rPr lang="de-DE" sz="2000" dirty="0" smtClean="0"/>
              <a:t>(s)“. </a:t>
            </a:r>
            <a:r>
              <a:rPr lang="de-DE" sz="2000" dirty="0" err="1" smtClean="0"/>
              <a:t>However</a:t>
            </a:r>
            <a:r>
              <a:rPr lang="de-DE" sz="2000" dirty="0" smtClean="0"/>
              <a:t> </a:t>
            </a:r>
            <a:r>
              <a:rPr lang="de-DE" sz="2000" dirty="0" err="1" smtClean="0"/>
              <a:t>wether</a:t>
            </a:r>
            <a:r>
              <a:rPr lang="de-DE" sz="2000" dirty="0" smtClean="0"/>
              <a:t> a </a:t>
            </a:r>
            <a:r>
              <a:rPr lang="de-DE" sz="2000" dirty="0" err="1" smtClean="0"/>
              <a:t>particular</a:t>
            </a:r>
            <a:r>
              <a:rPr lang="de-DE" sz="2000" dirty="0" smtClean="0"/>
              <a:t> </a:t>
            </a:r>
            <a:r>
              <a:rPr lang="de-DE" sz="2000" dirty="0" err="1" smtClean="0"/>
              <a:t>set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beliefs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practices</a:t>
            </a:r>
            <a:r>
              <a:rPr lang="de-DE" sz="2000" dirty="0" smtClean="0"/>
              <a:t>  </a:t>
            </a:r>
            <a:r>
              <a:rPr lang="de-DE" sz="2000" dirty="0" err="1" smtClean="0"/>
              <a:t>actually</a:t>
            </a:r>
            <a:r>
              <a:rPr lang="de-DE" sz="2000" dirty="0" smtClean="0"/>
              <a:t> </a:t>
            </a:r>
            <a:r>
              <a:rPr lang="de-DE" sz="2000" dirty="0" err="1" smtClean="0"/>
              <a:t>it</a:t>
            </a:r>
            <a:r>
              <a:rPr lang="de-DE" sz="2000" dirty="0" smtClean="0"/>
              <a:t> </a:t>
            </a:r>
            <a:r>
              <a:rPr lang="de-DE" sz="2000" dirty="0" err="1" smtClean="0"/>
              <a:t>does</a:t>
            </a:r>
            <a:r>
              <a:rPr lang="de-DE" sz="2000" dirty="0" smtClean="0"/>
              <a:t> </a:t>
            </a:r>
            <a:r>
              <a:rPr lang="de-DE" sz="2000" dirty="0" err="1" smtClean="0"/>
              <a:t>refer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a </a:t>
            </a:r>
            <a:r>
              <a:rPr lang="de-DE" sz="2000" dirty="0" err="1" smtClean="0"/>
              <a:t>supernatural</a:t>
            </a:r>
            <a:r>
              <a:rPr lang="de-DE" sz="2000" dirty="0" smtClean="0"/>
              <a:t> </a:t>
            </a:r>
            <a:r>
              <a:rPr lang="de-DE" sz="2000" dirty="0" err="1" smtClean="0"/>
              <a:t>beign</a:t>
            </a:r>
            <a:r>
              <a:rPr lang="de-DE" sz="2000" dirty="0" smtClean="0"/>
              <a:t> </a:t>
            </a:r>
            <a:r>
              <a:rPr lang="de-DE" sz="2000" dirty="0" err="1" smtClean="0"/>
              <a:t>or</a:t>
            </a:r>
            <a:r>
              <a:rPr lang="de-DE" sz="2000" dirty="0" smtClean="0"/>
              <a:t> </a:t>
            </a:r>
            <a:r>
              <a:rPr lang="de-DE" sz="2000" dirty="0" err="1" smtClean="0"/>
              <a:t>force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not </a:t>
            </a:r>
            <a:r>
              <a:rPr lang="de-DE" sz="2000" dirty="0" err="1" smtClean="0"/>
              <a:t>always</a:t>
            </a:r>
            <a:r>
              <a:rPr lang="de-DE" sz="2000" dirty="0" smtClean="0"/>
              <a:t> </a:t>
            </a:r>
            <a:r>
              <a:rPr lang="de-DE" sz="2000" dirty="0" err="1" smtClean="0"/>
              <a:t>clear</a:t>
            </a:r>
            <a:r>
              <a:rPr lang="de-DE" sz="2000" dirty="0" smtClean="0"/>
              <a:t>. New Age </a:t>
            </a:r>
            <a:r>
              <a:rPr lang="de-DE" sz="2000" dirty="0" err="1" smtClean="0"/>
              <a:t>beliefs</a:t>
            </a:r>
            <a:r>
              <a:rPr lang="de-DE" sz="2000" dirty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</a:t>
            </a:r>
            <a:r>
              <a:rPr lang="de-DE" sz="2000" dirty="0" err="1" smtClean="0"/>
              <a:t>developing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potential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self</a:t>
            </a:r>
            <a:r>
              <a:rPr lang="de-DE" sz="2000" dirty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tapping</a:t>
            </a:r>
            <a:r>
              <a:rPr lang="de-DE" sz="2000" dirty="0" smtClean="0"/>
              <a:t> </a:t>
            </a:r>
            <a:r>
              <a:rPr lang="de-DE" sz="2000" dirty="0" err="1" smtClean="0"/>
              <a:t>cosmic</a:t>
            </a:r>
            <a:r>
              <a:rPr lang="de-DE" sz="2000" dirty="0" smtClean="0"/>
              <a:t> </a:t>
            </a:r>
            <a:r>
              <a:rPr lang="de-DE" sz="2000" dirty="0" err="1" smtClean="0"/>
              <a:t>powers</a:t>
            </a:r>
            <a:r>
              <a:rPr lang="de-DE" sz="2000" dirty="0" smtClean="0"/>
              <a:t> – „</a:t>
            </a:r>
            <a:r>
              <a:rPr lang="de-DE" sz="2000" dirty="0" err="1" smtClean="0"/>
              <a:t>Energy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nature</a:t>
            </a:r>
            <a:r>
              <a:rPr lang="de-DE" sz="2000" dirty="0" smtClean="0"/>
              <a:t>“ </a:t>
            </a:r>
            <a:r>
              <a:rPr lang="de-DE" sz="2000" dirty="0" err="1" smtClean="0"/>
              <a:t>which</a:t>
            </a:r>
            <a:r>
              <a:rPr lang="de-DE" sz="2000" dirty="0" smtClean="0"/>
              <a:t> </a:t>
            </a:r>
            <a:r>
              <a:rPr lang="de-DE" sz="2000" dirty="0" err="1" smtClean="0"/>
              <a:t>eludes</a:t>
            </a:r>
            <a:r>
              <a:rPr lang="de-DE" sz="2000" dirty="0" smtClean="0"/>
              <a:t> </a:t>
            </a:r>
            <a:r>
              <a:rPr lang="de-DE" sz="2000" dirty="0" err="1" smtClean="0"/>
              <a:t>scientific</a:t>
            </a:r>
            <a:r>
              <a:rPr lang="de-DE" sz="2000" dirty="0" smtClean="0"/>
              <a:t> </a:t>
            </a:r>
            <a:r>
              <a:rPr lang="de-DE" sz="2000" dirty="0" err="1" smtClean="0"/>
              <a:t>testing</a:t>
            </a:r>
            <a:r>
              <a:rPr lang="de-DE" sz="2000" dirty="0" smtClean="0"/>
              <a:t> but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believers</a:t>
            </a:r>
            <a:r>
              <a:rPr lang="de-DE" sz="2000" dirty="0" smtClean="0"/>
              <a:t> </a:t>
            </a:r>
            <a:r>
              <a:rPr lang="de-DE" sz="2000" dirty="0" err="1" smtClean="0"/>
              <a:t>see</a:t>
            </a:r>
            <a:r>
              <a:rPr lang="de-DE" sz="2000" dirty="0" smtClean="0"/>
              <a:t> </a:t>
            </a:r>
            <a:r>
              <a:rPr lang="de-DE" sz="2000" dirty="0" err="1" smtClean="0"/>
              <a:t>them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„</a:t>
            </a:r>
            <a:r>
              <a:rPr lang="de-DE" sz="2000" dirty="0" err="1" smtClean="0"/>
              <a:t>natural</a:t>
            </a:r>
            <a:r>
              <a:rPr lang="de-DE" sz="2000" dirty="0" smtClean="0"/>
              <a:t> </a:t>
            </a:r>
            <a:r>
              <a:rPr lang="de-DE" sz="2000" dirty="0" err="1" smtClean="0"/>
              <a:t>forces</a:t>
            </a:r>
            <a:r>
              <a:rPr lang="de-DE" sz="2000" dirty="0" smtClean="0"/>
              <a:t>“</a:t>
            </a:r>
          </a:p>
          <a:p>
            <a:endParaRPr lang="de-DE" sz="2000" dirty="0"/>
          </a:p>
          <a:p>
            <a:r>
              <a:rPr lang="de-DE" sz="2000" dirty="0" err="1" smtClean="0">
                <a:solidFill>
                  <a:srgbClr val="FF0000"/>
                </a:solidFill>
              </a:rPr>
              <a:t>Functional</a:t>
            </a:r>
            <a:r>
              <a:rPr lang="de-DE" sz="2000" dirty="0" smtClean="0">
                <a:solidFill>
                  <a:srgbClr val="FF0000"/>
                </a:solidFill>
              </a:rPr>
              <a:t> Definition </a:t>
            </a:r>
            <a:r>
              <a:rPr lang="de-DE" sz="2000" dirty="0" smtClean="0"/>
              <a:t>– Religion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defined</a:t>
            </a:r>
            <a:r>
              <a:rPr lang="de-DE" sz="2000" dirty="0" smtClean="0"/>
              <a:t> in </a:t>
            </a:r>
            <a:r>
              <a:rPr lang="de-DE" sz="2000" dirty="0" err="1" smtClean="0"/>
              <a:t>what</a:t>
            </a:r>
            <a:r>
              <a:rPr lang="de-DE" sz="2000" dirty="0" smtClean="0"/>
              <a:t> </a:t>
            </a:r>
            <a:r>
              <a:rPr lang="de-DE" sz="2000" dirty="0" err="1" smtClean="0"/>
              <a:t>it</a:t>
            </a:r>
            <a:r>
              <a:rPr lang="de-DE" sz="2000" dirty="0" smtClean="0"/>
              <a:t> </a:t>
            </a:r>
            <a:r>
              <a:rPr lang="de-DE" sz="2000" dirty="0" err="1" smtClean="0"/>
              <a:t>does</a:t>
            </a:r>
            <a:r>
              <a:rPr lang="de-DE" sz="2000" dirty="0" smtClean="0"/>
              <a:t> – </a:t>
            </a:r>
            <a:r>
              <a:rPr lang="de-DE" sz="2000" dirty="0" err="1" smtClean="0"/>
              <a:t>It</a:t>
            </a:r>
            <a:r>
              <a:rPr lang="de-DE" sz="2000" dirty="0" smtClean="0"/>
              <a:t> </a:t>
            </a:r>
            <a:r>
              <a:rPr lang="de-DE" sz="2000" dirty="0" err="1" smtClean="0"/>
              <a:t>has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function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answering</a:t>
            </a:r>
            <a:r>
              <a:rPr lang="de-DE" sz="2000" dirty="0" smtClean="0"/>
              <a:t> </a:t>
            </a:r>
            <a:r>
              <a:rPr lang="de-DE" sz="2000" dirty="0" err="1" smtClean="0"/>
              <a:t>otherwise</a:t>
            </a:r>
            <a:r>
              <a:rPr lang="de-DE" sz="2000" dirty="0" smtClean="0"/>
              <a:t> </a:t>
            </a:r>
            <a:r>
              <a:rPr lang="de-DE" sz="2000" dirty="0" err="1" smtClean="0"/>
              <a:t>unanswerable</a:t>
            </a:r>
            <a:r>
              <a:rPr lang="de-DE" sz="2000" dirty="0" smtClean="0"/>
              <a:t> </a:t>
            </a:r>
            <a:r>
              <a:rPr lang="de-DE" sz="2000" dirty="0" err="1" smtClean="0"/>
              <a:t>questions</a:t>
            </a:r>
            <a:r>
              <a:rPr lang="de-DE" sz="2000" dirty="0" smtClean="0"/>
              <a:t> </a:t>
            </a:r>
            <a:r>
              <a:rPr lang="de-DE" sz="2000" dirty="0" err="1" smtClean="0"/>
              <a:t>like</a:t>
            </a:r>
            <a:r>
              <a:rPr lang="de-DE" sz="2000" dirty="0" smtClean="0"/>
              <a:t> „ </a:t>
            </a:r>
            <a:r>
              <a:rPr lang="de-DE" sz="2000" dirty="0" err="1" smtClean="0"/>
              <a:t>What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meaning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life</a:t>
            </a:r>
            <a:r>
              <a:rPr lang="de-DE" sz="2000" dirty="0" smtClean="0"/>
              <a:t>“ </a:t>
            </a:r>
            <a:r>
              <a:rPr lang="de-DE" sz="2000" dirty="0" err="1" smtClean="0"/>
              <a:t>or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social</a:t>
            </a:r>
            <a:r>
              <a:rPr lang="de-DE" sz="2000" dirty="0" smtClean="0"/>
              <a:t> </a:t>
            </a:r>
            <a:r>
              <a:rPr lang="de-DE" sz="2000" dirty="0" err="1" smtClean="0"/>
              <a:t>function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</a:t>
            </a:r>
            <a:r>
              <a:rPr lang="de-DE" sz="2000" dirty="0" err="1" smtClean="0"/>
              <a:t>binding</a:t>
            </a:r>
            <a:r>
              <a:rPr lang="de-DE" sz="2000" dirty="0" smtClean="0"/>
              <a:t> </a:t>
            </a:r>
            <a:r>
              <a:rPr lang="de-DE" sz="2000" dirty="0" err="1" smtClean="0"/>
              <a:t>people</a:t>
            </a:r>
            <a:r>
              <a:rPr lang="de-DE" sz="2000" dirty="0" smtClean="0"/>
              <a:t> </a:t>
            </a:r>
            <a:r>
              <a:rPr lang="de-DE" sz="2000" dirty="0" err="1" smtClean="0"/>
              <a:t>together</a:t>
            </a:r>
            <a:r>
              <a:rPr lang="de-DE" sz="2000" dirty="0" smtClean="0"/>
              <a:t> </a:t>
            </a:r>
            <a:r>
              <a:rPr lang="de-DE" sz="2000" dirty="0" err="1" smtClean="0"/>
              <a:t>through</a:t>
            </a:r>
            <a:r>
              <a:rPr lang="de-DE" sz="2000" dirty="0" smtClean="0"/>
              <a:t> a </a:t>
            </a:r>
            <a:r>
              <a:rPr lang="de-DE" sz="2000" dirty="0" err="1" smtClean="0"/>
              <a:t>shared</a:t>
            </a:r>
            <a:r>
              <a:rPr lang="de-DE" sz="2000" dirty="0" smtClean="0"/>
              <a:t> fundamental </a:t>
            </a:r>
            <a:r>
              <a:rPr lang="de-DE" sz="2000" dirty="0" err="1" smtClean="0"/>
              <a:t>commitment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something</a:t>
            </a:r>
            <a:r>
              <a:rPr lang="de-DE" sz="2000" dirty="0" smtClean="0"/>
              <a:t> </a:t>
            </a:r>
            <a:r>
              <a:rPr lang="de-DE" sz="2000" dirty="0" err="1" smtClean="0"/>
              <a:t>held</a:t>
            </a:r>
            <a:r>
              <a:rPr lang="de-DE" sz="2000" dirty="0" smtClean="0"/>
              <a:t> </a:t>
            </a:r>
            <a:r>
              <a:rPr lang="de-DE" sz="2000" dirty="0" err="1" smtClean="0"/>
              <a:t>sacred</a:t>
            </a:r>
            <a:r>
              <a:rPr lang="de-DE" sz="2000" dirty="0" smtClean="0"/>
              <a:t>.</a:t>
            </a:r>
          </a:p>
          <a:p>
            <a:endParaRPr lang="de-DE" sz="2000" dirty="0"/>
          </a:p>
          <a:p>
            <a:r>
              <a:rPr lang="de-DE" sz="2000" dirty="0" smtClean="0"/>
              <a:t> </a:t>
            </a:r>
            <a:endParaRPr lang="de-DE" sz="2000" dirty="0"/>
          </a:p>
        </p:txBody>
      </p:sp>
      <p:pic>
        <p:nvPicPr>
          <p:cNvPr id="1026" name="Picture 2" descr="H:\Dokumente und Einstellungen\Japaninfo\Favoriten\Eigene Dateien\Eigene Bilder\250px-Religious_syms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56337" y="1336674"/>
            <a:ext cx="2735268" cy="273526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6286512" y="4286256"/>
            <a:ext cx="22860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Do not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take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functionality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of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another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religion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being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same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as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one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you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know</a:t>
            </a: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accent2">
                    <a:lumMod val="75000"/>
                  </a:schemeClr>
                </a:solidFill>
              </a:rPr>
              <a:t>better</a:t>
            </a:r>
            <a:r>
              <a:rPr lang="de-D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de-DE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Sets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existencial</a:t>
            </a:r>
            <a:r>
              <a:rPr lang="de-DE" dirty="0" smtClean="0"/>
              <a:t> </a:t>
            </a:r>
            <a:r>
              <a:rPr lang="de-DE" dirty="0" err="1" smtClean="0"/>
              <a:t>beliefs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lifes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57422" y="1500174"/>
            <a:ext cx="6329378" cy="4625989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 smtClean="0"/>
              <a:t>Theology</a:t>
            </a:r>
            <a:r>
              <a:rPr lang="de-DE" dirty="0" smtClean="0"/>
              <a:t> – </a:t>
            </a:r>
            <a:r>
              <a:rPr lang="de-DE" dirty="0" err="1" smtClean="0"/>
              <a:t>Supernatural</a:t>
            </a:r>
            <a:r>
              <a:rPr lang="de-DE" dirty="0" smtClean="0"/>
              <a:t>                   </a:t>
            </a:r>
            <a:r>
              <a:rPr lang="de-DE" dirty="0" err="1" smtClean="0"/>
              <a:t>revelation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accepted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proof</a:t>
            </a:r>
            <a:r>
              <a:rPr lang="de-DE" dirty="0" smtClean="0"/>
              <a:t>.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faith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err="1" smtClean="0"/>
              <a:t>Philosophy</a:t>
            </a:r>
            <a:r>
              <a:rPr lang="de-DE" dirty="0" smtClean="0"/>
              <a:t> – </a:t>
            </a:r>
            <a:r>
              <a:rPr lang="de-DE" dirty="0" smtClean="0"/>
              <a:t>An </a:t>
            </a:r>
            <a:r>
              <a:rPr lang="de-DE" dirty="0" err="1" smtClean="0"/>
              <a:t>intellectual</a:t>
            </a:r>
            <a:r>
              <a:rPr lang="de-DE" dirty="0" smtClean="0"/>
              <a:t> </a:t>
            </a:r>
            <a:r>
              <a:rPr lang="de-DE" dirty="0" err="1" smtClean="0"/>
              <a:t>construction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ethical</a:t>
            </a:r>
            <a:r>
              <a:rPr lang="de-DE" dirty="0" smtClean="0"/>
              <a:t> </a:t>
            </a:r>
            <a:r>
              <a:rPr lang="de-DE" dirty="0" err="1" smtClean="0"/>
              <a:t>reference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guiding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life</a:t>
            </a:r>
            <a:r>
              <a:rPr lang="de-DE" dirty="0" smtClean="0"/>
              <a:t>.</a:t>
            </a:r>
          </a:p>
          <a:p>
            <a:endParaRPr lang="de-DE" dirty="0" smtClean="0"/>
          </a:p>
          <a:p>
            <a:r>
              <a:rPr lang="de-DE" dirty="0" smtClean="0"/>
              <a:t>Natural Science – </a:t>
            </a:r>
            <a:r>
              <a:rPr lang="de-DE" dirty="0" err="1" smtClean="0"/>
              <a:t>Accurate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gained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2050" name="Picture 2" descr="H:\Dokumente und Einstellungen\Japaninfo\Favoriten\Eigene Dateien\Eigene Bilder\1661436.th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2039930" cy="2039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Who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religious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471478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Belief  </a:t>
            </a:r>
            <a:r>
              <a:rPr lang="de-DE" dirty="0" err="1" smtClean="0"/>
              <a:t>and</a:t>
            </a:r>
            <a:r>
              <a:rPr lang="de-DE" dirty="0" smtClean="0"/>
              <a:t>/</a:t>
            </a:r>
            <a:r>
              <a:rPr lang="de-DE" dirty="0" err="1" smtClean="0"/>
              <a:t>or</a:t>
            </a:r>
            <a:r>
              <a:rPr lang="de-DE" dirty="0" smtClean="0"/>
              <a:t> Practice?</a:t>
            </a:r>
            <a:endParaRPr lang="de-DE" dirty="0"/>
          </a:p>
        </p:txBody>
      </p:sp>
      <p:pic>
        <p:nvPicPr>
          <p:cNvPr id="3074" name="Picture 2" descr="H:\Dokumente und Einstellungen\Japaninfo\Favoriten\Eigene Dateien\Eigene Bilder\800px-Prevailing_world_religions_ma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1785926"/>
            <a:ext cx="10194050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Dokumente und Einstellungen\Japaninfo\Favoriten\Eigene Dateien\Eigene Bilder\Ephesians_2,12_-_Greek_athe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3048000" cy="1285875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143372" y="357166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Atheist </a:t>
            </a:r>
            <a:endParaRPr lang="de-DE" sz="2400" dirty="0"/>
          </a:p>
        </p:txBody>
      </p:sp>
      <p:pic>
        <p:nvPicPr>
          <p:cNvPr id="4099" name="Picture 3" descr="H:\Dokumente und Einstellungen\Japaninfo\Favoriten\Eigene Dateien\Eigene Bilder\800px-Atheists_Agnostics_Zuckerman_en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728" y="1643050"/>
            <a:ext cx="8242676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Atheism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socially</a:t>
            </a:r>
            <a:r>
              <a:rPr lang="de-DE" dirty="0" smtClean="0"/>
              <a:t>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smtClean="0"/>
              <a:t>positive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Association with world views and social behaviors</a:t>
            </a:r>
          </a:p>
          <a:p>
            <a:r>
              <a:rPr lang="en-US" dirty="0" smtClean="0"/>
              <a:t>Sociologist Phil Zuckerman analyzed previous social science research on secularity and non-belief, and concluded that societal well-being is positively correlated with irreligion. His findings relating specifically to atheism include:</a:t>
            </a:r>
            <a:r>
              <a:rPr lang="en-US" baseline="30000" dirty="0" smtClean="0">
                <a:hlinkClick r:id="rId2"/>
              </a:rPr>
              <a:t>[136][142]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Compared to religious people, "atheists and secular people" are less </a:t>
            </a:r>
            <a:r>
              <a:rPr lang="en-US" dirty="0" smtClean="0">
                <a:hlinkClick r:id="rId3" tooltip="Nationalism"/>
              </a:rPr>
              <a:t>nationalistic</a:t>
            </a:r>
            <a:r>
              <a:rPr lang="en-US" dirty="0" smtClean="0"/>
              <a:t>, prejudiced, </a:t>
            </a:r>
            <a:r>
              <a:rPr lang="en-US" dirty="0" err="1" smtClean="0">
                <a:hlinkClick r:id="rId4" tooltip="Antisemitism"/>
              </a:rPr>
              <a:t>antisemitic</a:t>
            </a:r>
            <a:r>
              <a:rPr lang="en-US" dirty="0" smtClean="0"/>
              <a:t>, </a:t>
            </a:r>
            <a:r>
              <a:rPr lang="en-US" dirty="0" smtClean="0">
                <a:hlinkClick r:id="rId5" tooltip="Racism"/>
              </a:rPr>
              <a:t>racist</a:t>
            </a:r>
            <a:r>
              <a:rPr lang="en-US" dirty="0" smtClean="0"/>
              <a:t>, dogmatic, </a:t>
            </a:r>
            <a:r>
              <a:rPr lang="en-US" dirty="0" smtClean="0">
                <a:hlinkClick r:id="rId6" tooltip="Ethnocentrism"/>
              </a:rPr>
              <a:t>ethnocentric</a:t>
            </a:r>
            <a:r>
              <a:rPr lang="en-US" dirty="0" smtClean="0"/>
              <a:t>, close-minded, and authoritarian.</a:t>
            </a:r>
          </a:p>
          <a:p>
            <a:pPr>
              <a:buFont typeface="Arial"/>
              <a:buChar char="•"/>
            </a:pPr>
            <a:r>
              <a:rPr lang="en-US" dirty="0" smtClean="0"/>
              <a:t>In the US, in states with the highest percentages of atheists, the murder rate is lower than average. In the most religious US states, the murder rate is higher than average.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French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skeptical</a:t>
            </a:r>
            <a:r>
              <a:rPr lang="de-DE" dirty="0" smtClean="0"/>
              <a:t> (2005)</a:t>
            </a:r>
            <a:endParaRPr lang="de-DE" dirty="0"/>
          </a:p>
        </p:txBody>
      </p:sp>
      <p:pic>
        <p:nvPicPr>
          <p:cNvPr id="1026" name="Picture 2" descr="H:\Dokumente und Einstellungen\Japaninfo\Favoriten\Eigene Dateien\Eigene Bilder\655px-Europe_No_Belief_enhanc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4679081" cy="4286280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214942" y="1714488"/>
            <a:ext cx="32861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18% </a:t>
            </a:r>
            <a:r>
              <a:rPr lang="de-DE" dirty="0" err="1" smtClean="0"/>
              <a:t>of</a:t>
            </a:r>
            <a:r>
              <a:rPr lang="de-DE" dirty="0" smtClean="0"/>
              <a:t> all EU </a:t>
            </a:r>
            <a:r>
              <a:rPr lang="de-DE" dirty="0" err="1" smtClean="0"/>
              <a:t>citizens</a:t>
            </a:r>
            <a:r>
              <a:rPr lang="de-DE" dirty="0" smtClean="0"/>
              <a:t> </a:t>
            </a:r>
            <a:r>
              <a:rPr lang="de-DE" dirty="0" smtClean="0"/>
              <a:t>do not </a:t>
            </a:r>
            <a:r>
              <a:rPr lang="de-DE" dirty="0" err="1" smtClean="0"/>
              <a:t>believe</a:t>
            </a:r>
            <a:r>
              <a:rPr lang="de-DE" dirty="0" smtClean="0"/>
              <a:t> in </a:t>
            </a:r>
            <a:r>
              <a:rPr lang="de-DE" dirty="0" err="1" smtClean="0"/>
              <a:t>God</a:t>
            </a:r>
            <a:r>
              <a:rPr lang="de-DE" dirty="0" smtClean="0"/>
              <a:t>..</a:t>
            </a:r>
          </a:p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en-US" dirty="0" smtClean="0">
                <a:hlinkClick r:id="rId3" tooltip="Divine command theory"/>
              </a:rPr>
              <a:t>argument that morality must be derived from God</a:t>
            </a:r>
            <a:r>
              <a:rPr lang="en-US" dirty="0" smtClean="0"/>
              <a:t> and cannot exist without a wise creator has been a persistent feature of political if not so much philosophical debate. </a:t>
            </a:r>
          </a:p>
          <a:p>
            <a:endParaRPr lang="en-US" dirty="0" smtClean="0"/>
          </a:p>
          <a:p>
            <a:r>
              <a:rPr lang="en-US" dirty="0" smtClean="0"/>
              <a:t>Constitution or Koran ?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Sociological</a:t>
            </a:r>
            <a:r>
              <a:rPr lang="de-DE" dirty="0" smtClean="0"/>
              <a:t> </a:t>
            </a:r>
            <a:r>
              <a:rPr lang="de-DE" dirty="0" smtClean="0"/>
              <a:t>Models </a:t>
            </a:r>
            <a:r>
              <a:rPr lang="de-DE" dirty="0" err="1" smtClean="0"/>
              <a:t>for</a:t>
            </a:r>
            <a:r>
              <a:rPr lang="de-DE" dirty="0" smtClean="0"/>
              <a:t> Religion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4282" y="1500174"/>
            <a:ext cx="8643998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2400" b="1" dirty="0" smtClean="0"/>
              <a:t>      Karl </a:t>
            </a:r>
            <a:r>
              <a:rPr lang="de-DE" sz="2400" b="1" dirty="0" smtClean="0"/>
              <a:t>Marx </a:t>
            </a:r>
            <a:r>
              <a:rPr lang="de-DE" sz="2400" dirty="0" smtClean="0"/>
              <a:t>– Religion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its</a:t>
            </a:r>
            <a:r>
              <a:rPr lang="de-DE" sz="2400" dirty="0" smtClean="0"/>
              <a:t> </a:t>
            </a:r>
            <a:r>
              <a:rPr lang="de-DE" sz="2400" dirty="0" err="1" smtClean="0"/>
              <a:t>functioning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determined</a:t>
            </a:r>
            <a:r>
              <a:rPr lang="de-DE" sz="2400" dirty="0" smtClean="0"/>
              <a:t> </a:t>
            </a:r>
            <a:r>
              <a:rPr lang="de-DE" sz="2400" dirty="0" err="1" smtClean="0"/>
              <a:t>through</a:t>
            </a:r>
            <a:r>
              <a:rPr lang="de-DE" sz="2400" dirty="0" smtClean="0"/>
              <a:t> </a:t>
            </a:r>
            <a:r>
              <a:rPr lang="de-DE" sz="2400" dirty="0" err="1" smtClean="0"/>
              <a:t>economic</a:t>
            </a:r>
            <a:r>
              <a:rPr lang="de-DE" sz="2400" dirty="0" smtClean="0"/>
              <a:t> </a:t>
            </a:r>
            <a:r>
              <a:rPr lang="de-DE" sz="2400" dirty="0" err="1" smtClean="0"/>
              <a:t>relations</a:t>
            </a:r>
            <a:r>
              <a:rPr lang="de-DE" sz="2400" dirty="0" smtClean="0"/>
              <a:t>. Christian </a:t>
            </a:r>
            <a:r>
              <a:rPr lang="de-DE" sz="2400" dirty="0" err="1" smtClean="0"/>
              <a:t>ideology</a:t>
            </a:r>
            <a:r>
              <a:rPr lang="de-DE" sz="2400" dirty="0" smtClean="0"/>
              <a:t> </a:t>
            </a:r>
            <a:r>
              <a:rPr lang="de-DE" sz="2400" dirty="0" err="1" smtClean="0"/>
              <a:t>disguises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exploitative</a:t>
            </a:r>
            <a:r>
              <a:rPr lang="de-DE" sz="2400" dirty="0" smtClean="0"/>
              <a:t> </a:t>
            </a:r>
            <a:r>
              <a:rPr lang="de-DE" sz="2400" dirty="0" err="1" smtClean="0"/>
              <a:t>nature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relations</a:t>
            </a:r>
            <a:r>
              <a:rPr lang="de-DE" sz="2400" dirty="0" smtClean="0"/>
              <a:t> </a:t>
            </a:r>
            <a:r>
              <a:rPr lang="de-DE" sz="2400" dirty="0" err="1" smtClean="0"/>
              <a:t>between</a:t>
            </a:r>
            <a:r>
              <a:rPr lang="de-DE" sz="2400" dirty="0" smtClean="0"/>
              <a:t> </a:t>
            </a:r>
            <a:r>
              <a:rPr lang="de-DE" sz="2400" dirty="0" err="1" smtClean="0"/>
              <a:t>capitalist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workers</a:t>
            </a:r>
            <a:r>
              <a:rPr lang="de-DE" sz="2400" dirty="0" smtClean="0"/>
              <a:t>, </a:t>
            </a:r>
            <a:r>
              <a:rPr lang="de-DE" sz="2400" dirty="0" err="1" smtClean="0"/>
              <a:t>while</a:t>
            </a:r>
            <a:r>
              <a:rPr lang="de-DE" sz="2400" dirty="0" smtClean="0"/>
              <a:t> </a:t>
            </a: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same time </a:t>
            </a:r>
            <a:r>
              <a:rPr lang="de-DE" sz="2400" dirty="0" err="1" smtClean="0"/>
              <a:t>legitimating</a:t>
            </a:r>
            <a:r>
              <a:rPr lang="de-DE" sz="2400" dirty="0" smtClean="0"/>
              <a:t> </a:t>
            </a:r>
            <a:r>
              <a:rPr lang="de-DE" sz="2400" dirty="0" err="1" smtClean="0"/>
              <a:t>these</a:t>
            </a:r>
            <a:r>
              <a:rPr lang="de-DE" sz="2400" dirty="0" smtClean="0"/>
              <a:t> </a:t>
            </a:r>
            <a:r>
              <a:rPr lang="de-DE" sz="2400" dirty="0" err="1" smtClean="0"/>
              <a:t>inequalities</a:t>
            </a:r>
            <a:r>
              <a:rPr lang="de-DE" sz="2400" dirty="0" smtClean="0"/>
              <a:t>. Religion </a:t>
            </a:r>
            <a:r>
              <a:rPr lang="de-DE" sz="2400" dirty="0" err="1" smtClean="0"/>
              <a:t>provides</a:t>
            </a:r>
            <a:r>
              <a:rPr lang="de-DE" sz="2400" dirty="0" smtClean="0"/>
              <a:t> </a:t>
            </a:r>
            <a:r>
              <a:rPr lang="de-DE" sz="2400" dirty="0" err="1" smtClean="0"/>
              <a:t>consololation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confort</a:t>
            </a:r>
            <a:r>
              <a:rPr lang="de-DE" sz="2400" dirty="0" smtClean="0"/>
              <a:t>:“</a:t>
            </a:r>
            <a:r>
              <a:rPr lang="de-DE" sz="2400" dirty="0" err="1" smtClean="0"/>
              <a:t>it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opium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masses</a:t>
            </a:r>
            <a:r>
              <a:rPr lang="de-DE" sz="2400" dirty="0" smtClean="0"/>
              <a:t>“. </a:t>
            </a:r>
          </a:p>
          <a:p>
            <a:pPr>
              <a:buNone/>
            </a:pPr>
            <a:r>
              <a:rPr lang="de-DE" sz="2400" dirty="0" smtClean="0"/>
              <a:t> </a:t>
            </a:r>
            <a:r>
              <a:rPr lang="de-DE" sz="2400" dirty="0" smtClean="0"/>
              <a:t>    </a:t>
            </a:r>
            <a:r>
              <a:rPr lang="de-DE" sz="2400" b="1" dirty="0" smtClean="0"/>
              <a:t>Max Weber </a:t>
            </a:r>
            <a:r>
              <a:rPr lang="de-DE" sz="2400" dirty="0" smtClean="0"/>
              <a:t>– </a:t>
            </a:r>
            <a:r>
              <a:rPr lang="de-DE" sz="2400" dirty="0" err="1" smtClean="0"/>
              <a:t>Religious</a:t>
            </a:r>
            <a:r>
              <a:rPr lang="de-DE" sz="2400" dirty="0" smtClean="0"/>
              <a:t> belief </a:t>
            </a:r>
            <a:r>
              <a:rPr lang="de-DE" sz="2400" dirty="0" err="1" smtClean="0"/>
              <a:t>adapts</a:t>
            </a:r>
            <a:r>
              <a:rPr lang="de-DE" sz="2400" dirty="0" smtClean="0"/>
              <a:t> </a:t>
            </a:r>
            <a:r>
              <a:rPr lang="de-DE" sz="2400" dirty="0" err="1" smtClean="0"/>
              <a:t>itself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needs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group</a:t>
            </a:r>
            <a:r>
              <a:rPr lang="de-DE" sz="2400" dirty="0" smtClean="0"/>
              <a:t>. After a time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group</a:t>
            </a:r>
            <a:r>
              <a:rPr lang="de-DE" sz="2400" dirty="0" smtClean="0"/>
              <a:t> </a:t>
            </a:r>
            <a:r>
              <a:rPr lang="de-DE" sz="2400" dirty="0" err="1" smtClean="0"/>
              <a:t>integrates</a:t>
            </a:r>
            <a:r>
              <a:rPr lang="de-DE" sz="2400" dirty="0" smtClean="0"/>
              <a:t> </a:t>
            </a:r>
            <a:r>
              <a:rPr lang="de-DE" sz="2400" dirty="0" err="1" smtClean="0"/>
              <a:t>these</a:t>
            </a:r>
            <a:r>
              <a:rPr lang="de-DE" sz="2400" dirty="0" smtClean="0"/>
              <a:t> </a:t>
            </a:r>
            <a:r>
              <a:rPr lang="de-DE" sz="2400" dirty="0" err="1" smtClean="0"/>
              <a:t>religious</a:t>
            </a:r>
            <a:r>
              <a:rPr lang="de-DE" sz="2400" dirty="0" smtClean="0"/>
              <a:t> </a:t>
            </a:r>
            <a:r>
              <a:rPr lang="de-DE" sz="2400" dirty="0" err="1" smtClean="0"/>
              <a:t>beliefs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determinants</a:t>
            </a:r>
            <a:r>
              <a:rPr lang="de-DE" sz="2400" dirty="0" smtClean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Protestantism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Capitalism</a:t>
            </a:r>
            <a:r>
              <a:rPr lang="de-DE" sz="2400" dirty="0" smtClean="0"/>
              <a:t>). Weber  </a:t>
            </a:r>
            <a:r>
              <a:rPr lang="de-DE" sz="2400" dirty="0" err="1" smtClean="0"/>
              <a:t>mantained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 </a:t>
            </a:r>
            <a:r>
              <a:rPr lang="de-DE" sz="2400" dirty="0" err="1" smtClean="0"/>
              <a:t>religion</a:t>
            </a:r>
            <a:r>
              <a:rPr lang="de-DE" sz="2400" dirty="0" smtClean="0"/>
              <a:t> was </a:t>
            </a:r>
            <a:r>
              <a:rPr lang="de-DE" sz="2400" dirty="0" err="1" smtClean="0"/>
              <a:t>beign</a:t>
            </a:r>
            <a:r>
              <a:rPr lang="de-DE" sz="2400" dirty="0" smtClean="0"/>
              <a:t> </a:t>
            </a:r>
            <a:r>
              <a:rPr lang="de-DE" sz="2400" dirty="0" err="1" smtClean="0"/>
              <a:t>gradually</a:t>
            </a:r>
            <a:r>
              <a:rPr lang="de-DE" sz="2400" dirty="0" smtClean="0"/>
              <a:t> </a:t>
            </a:r>
            <a:r>
              <a:rPr lang="de-DE" sz="2400" dirty="0" err="1" smtClean="0"/>
              <a:t>weakened</a:t>
            </a:r>
            <a:r>
              <a:rPr lang="de-DE" sz="2400" dirty="0" smtClean="0"/>
              <a:t> </a:t>
            </a:r>
            <a:r>
              <a:rPr lang="de-DE" sz="2400" dirty="0" err="1" smtClean="0"/>
              <a:t>through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rationalization</a:t>
            </a:r>
            <a:r>
              <a:rPr lang="de-DE" sz="2400" dirty="0" smtClean="0"/>
              <a:t> – </a:t>
            </a:r>
            <a:r>
              <a:rPr lang="de-DE" sz="2400" dirty="0" err="1" smtClean="0"/>
              <a:t>by</a:t>
            </a:r>
            <a:r>
              <a:rPr lang="de-DE" sz="2400" dirty="0" smtClean="0"/>
              <a:t> </a:t>
            </a:r>
            <a:r>
              <a:rPr lang="de-DE" sz="2400" dirty="0" err="1" smtClean="0"/>
              <a:t>which</a:t>
            </a:r>
            <a:r>
              <a:rPr lang="de-DE" sz="2400" dirty="0" smtClean="0"/>
              <a:t> he </a:t>
            </a:r>
            <a:r>
              <a:rPr lang="de-DE" sz="2400" dirty="0" err="1" smtClean="0"/>
              <a:t>meant</a:t>
            </a:r>
            <a:r>
              <a:rPr lang="de-DE" sz="2400" dirty="0" smtClean="0"/>
              <a:t> a </a:t>
            </a:r>
            <a:r>
              <a:rPr lang="de-DE" sz="2400" dirty="0" err="1" smtClean="0"/>
              <a:t>process</a:t>
            </a:r>
            <a:r>
              <a:rPr lang="de-DE" sz="2400" dirty="0" smtClean="0"/>
              <a:t> </a:t>
            </a:r>
            <a:r>
              <a:rPr lang="de-DE" sz="2400" dirty="0" err="1" smtClean="0"/>
              <a:t>where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calculation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means</a:t>
            </a:r>
            <a:r>
              <a:rPr lang="de-DE" sz="2400" dirty="0" smtClean="0"/>
              <a:t>, </a:t>
            </a:r>
            <a:r>
              <a:rPr lang="de-DE" sz="2400" dirty="0" err="1" smtClean="0"/>
              <a:t>ends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goals</a:t>
            </a:r>
            <a:r>
              <a:rPr lang="de-DE" sz="2400" dirty="0" smtClean="0"/>
              <a:t> (</a:t>
            </a:r>
            <a:r>
              <a:rPr lang="de-DE" sz="2400" dirty="0" err="1" smtClean="0"/>
              <a:t>as</a:t>
            </a:r>
            <a:r>
              <a:rPr lang="de-DE" sz="2400" dirty="0" smtClean="0"/>
              <a:t> in </a:t>
            </a:r>
            <a:r>
              <a:rPr lang="de-DE" sz="2400" dirty="0" err="1" smtClean="0"/>
              <a:t>science</a:t>
            </a:r>
            <a:r>
              <a:rPr lang="de-DE" sz="2400" dirty="0" smtClean="0"/>
              <a:t>) </a:t>
            </a:r>
            <a:r>
              <a:rPr lang="de-DE" sz="2400" dirty="0" err="1" smtClean="0"/>
              <a:t>would</a:t>
            </a:r>
            <a:r>
              <a:rPr lang="de-DE" sz="2400" dirty="0" smtClean="0"/>
              <a:t> </a:t>
            </a:r>
            <a:r>
              <a:rPr lang="de-DE" sz="2400" dirty="0" err="1" smtClean="0"/>
              <a:t>spread</a:t>
            </a:r>
            <a:r>
              <a:rPr lang="de-DE" sz="2400" dirty="0" smtClean="0"/>
              <a:t> </a:t>
            </a:r>
            <a:r>
              <a:rPr lang="de-DE" sz="2400" dirty="0" err="1" smtClean="0"/>
              <a:t>into</a:t>
            </a:r>
            <a:r>
              <a:rPr lang="de-DE" sz="2400" dirty="0" smtClean="0"/>
              <a:t> all </a:t>
            </a:r>
            <a:r>
              <a:rPr lang="de-DE" sz="2400" dirty="0" err="1" smtClean="0"/>
              <a:t>areas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life</a:t>
            </a:r>
            <a:r>
              <a:rPr lang="de-DE" sz="2400" dirty="0" smtClean="0"/>
              <a:t>. </a:t>
            </a:r>
            <a:endParaRPr lang="de-DE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rmAutofit/>
          </a:bodyPr>
          <a:lstStyle/>
          <a:p>
            <a:r>
              <a:rPr lang="de-DE" sz="2400" dirty="0" smtClean="0"/>
              <a:t>(Weber </a:t>
            </a:r>
            <a:r>
              <a:rPr lang="de-DE" sz="2400" dirty="0" err="1" smtClean="0"/>
              <a:t>cont</a:t>
            </a:r>
            <a:r>
              <a:rPr lang="de-DE" sz="2400" dirty="0" smtClean="0"/>
              <a:t>) Rational </a:t>
            </a:r>
            <a:r>
              <a:rPr lang="de-DE" sz="2400" dirty="0" err="1" smtClean="0"/>
              <a:t>thinking</a:t>
            </a:r>
            <a:r>
              <a:rPr lang="de-DE" sz="2400" dirty="0" smtClean="0"/>
              <a:t> </a:t>
            </a:r>
            <a:r>
              <a:rPr lang="de-DE" sz="2400" dirty="0" err="1" smtClean="0"/>
              <a:t>involves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breaking</a:t>
            </a:r>
            <a:r>
              <a:rPr lang="de-DE" sz="2400" dirty="0" smtClean="0"/>
              <a:t> down </a:t>
            </a:r>
            <a:r>
              <a:rPr lang="de-DE" sz="2400" dirty="0" err="1" smtClean="0"/>
              <a:t>of</a:t>
            </a:r>
            <a:r>
              <a:rPr lang="de-DE" sz="2400" dirty="0" smtClean="0"/>
              <a:t> an </a:t>
            </a:r>
            <a:r>
              <a:rPr lang="de-DE" sz="2400" dirty="0" err="1" smtClean="0"/>
              <a:t>object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study</a:t>
            </a:r>
            <a:r>
              <a:rPr lang="de-DE" sz="2400" dirty="0" smtClean="0"/>
              <a:t> </a:t>
            </a:r>
            <a:r>
              <a:rPr lang="de-DE" sz="2400" dirty="0" err="1" smtClean="0"/>
              <a:t>into</a:t>
            </a:r>
            <a:r>
              <a:rPr lang="de-DE" sz="2400" dirty="0" smtClean="0"/>
              <a:t> </a:t>
            </a:r>
            <a:r>
              <a:rPr lang="de-DE" sz="2400" dirty="0" err="1" smtClean="0"/>
              <a:t>smaller</a:t>
            </a:r>
            <a:r>
              <a:rPr lang="de-DE" sz="2400" dirty="0" smtClean="0"/>
              <a:t> </a:t>
            </a:r>
            <a:r>
              <a:rPr lang="de-DE" sz="2400" dirty="0" err="1" smtClean="0"/>
              <a:t>parts</a:t>
            </a:r>
            <a:r>
              <a:rPr lang="de-DE" sz="2400" dirty="0" smtClean="0"/>
              <a:t>,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then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classified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analyzed</a:t>
            </a:r>
            <a:r>
              <a:rPr lang="de-DE" sz="2400" dirty="0" smtClean="0"/>
              <a:t>. But </a:t>
            </a:r>
            <a:r>
              <a:rPr lang="de-DE" sz="2400" dirty="0" err="1" smtClean="0"/>
              <a:t>this</a:t>
            </a:r>
            <a:r>
              <a:rPr lang="de-DE" sz="2400" dirty="0" smtClean="0"/>
              <a:t> </a:t>
            </a:r>
            <a:r>
              <a:rPr lang="de-DE" sz="2400" dirty="0" err="1" smtClean="0"/>
              <a:t>analysis</a:t>
            </a:r>
            <a:r>
              <a:rPr lang="de-DE" sz="2400" dirty="0" smtClean="0"/>
              <a:t> </a:t>
            </a:r>
            <a:r>
              <a:rPr lang="de-DE" sz="2400" dirty="0" err="1" smtClean="0"/>
              <a:t>brings</a:t>
            </a:r>
            <a:r>
              <a:rPr lang="de-DE" sz="2400" dirty="0" smtClean="0"/>
              <a:t> a </a:t>
            </a:r>
            <a:r>
              <a:rPr lang="de-DE" sz="2400" dirty="0" err="1" smtClean="0">
                <a:solidFill>
                  <a:srgbClr val="FF0000"/>
                </a:solidFill>
              </a:rPr>
              <a:t>disenchantment</a:t>
            </a:r>
            <a:r>
              <a:rPr lang="de-DE" sz="2400" dirty="0" smtClean="0">
                <a:solidFill>
                  <a:srgbClr val="FF0000"/>
                </a:solidFill>
              </a:rPr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modern </a:t>
            </a:r>
            <a:r>
              <a:rPr lang="de-DE" sz="2400" dirty="0" err="1" smtClean="0"/>
              <a:t>world</a:t>
            </a:r>
            <a:r>
              <a:rPr lang="de-DE" sz="2400" dirty="0" smtClean="0"/>
              <a:t>. </a:t>
            </a:r>
            <a:r>
              <a:rPr lang="de-DE" sz="2400" dirty="0" err="1" smtClean="0"/>
              <a:t>Rationality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disenchantment</a:t>
            </a:r>
            <a:r>
              <a:rPr lang="de-DE" sz="2400" dirty="0" smtClean="0"/>
              <a:t> will bring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decline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religion</a:t>
            </a:r>
            <a:r>
              <a:rPr lang="de-DE" sz="2400" dirty="0" smtClean="0"/>
              <a:t>.</a:t>
            </a:r>
          </a:p>
          <a:p>
            <a:endParaRPr lang="de-DE" sz="2400" dirty="0" smtClean="0"/>
          </a:p>
          <a:p>
            <a:pPr>
              <a:buNone/>
            </a:pPr>
            <a:r>
              <a:rPr lang="de-DE" sz="2400" dirty="0" smtClean="0"/>
              <a:t>      </a:t>
            </a:r>
            <a:r>
              <a:rPr lang="de-DE" sz="2400" b="1" dirty="0" smtClean="0"/>
              <a:t>Emile Durkheim </a:t>
            </a:r>
            <a:r>
              <a:rPr lang="de-DE" sz="2400" dirty="0" smtClean="0"/>
              <a:t>– He </a:t>
            </a:r>
            <a:r>
              <a:rPr lang="de-DE" sz="2400" dirty="0" err="1" smtClean="0"/>
              <a:t>thought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</a:t>
            </a:r>
            <a:r>
              <a:rPr lang="de-DE" sz="2400" dirty="0" err="1" smtClean="0"/>
              <a:t>there</a:t>
            </a:r>
            <a:r>
              <a:rPr lang="de-DE" sz="2400" dirty="0" smtClean="0"/>
              <a:t> </a:t>
            </a:r>
            <a:r>
              <a:rPr lang="de-DE" sz="2400" dirty="0" err="1" smtClean="0"/>
              <a:t>were</a:t>
            </a:r>
            <a:r>
              <a:rPr lang="de-DE" sz="2400" dirty="0" smtClean="0"/>
              <a:t> individual </a:t>
            </a:r>
            <a:r>
              <a:rPr lang="de-DE" sz="2400" dirty="0" err="1" smtClean="0"/>
              <a:t>reasons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religion</a:t>
            </a:r>
            <a:r>
              <a:rPr lang="de-DE" sz="2400" dirty="0" smtClean="0"/>
              <a:t> </a:t>
            </a:r>
            <a:r>
              <a:rPr lang="de-DE" sz="2400" dirty="0" err="1" smtClean="0"/>
              <a:t>independent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sorroundings</a:t>
            </a:r>
            <a:r>
              <a:rPr lang="de-DE" sz="2400" dirty="0" smtClean="0"/>
              <a:t>. </a:t>
            </a:r>
          </a:p>
          <a:p>
            <a:pPr>
              <a:buNone/>
            </a:pPr>
            <a:endParaRPr lang="de-DE" sz="2400" dirty="0" smtClean="0"/>
          </a:p>
          <a:p>
            <a:pPr>
              <a:buNone/>
            </a:pPr>
            <a:r>
              <a:rPr lang="de-DE" sz="2400" dirty="0" smtClean="0"/>
              <a:t>     </a:t>
            </a:r>
            <a:r>
              <a:rPr lang="de-DE" sz="2400" dirty="0" err="1" smtClean="0"/>
              <a:t>Sociologist</a:t>
            </a:r>
            <a:r>
              <a:rPr lang="de-DE" sz="2400" dirty="0" smtClean="0"/>
              <a:t> </a:t>
            </a:r>
            <a:r>
              <a:rPr lang="de-DE" sz="2400" dirty="0" err="1" smtClean="0"/>
              <a:t>accept</a:t>
            </a:r>
            <a:r>
              <a:rPr lang="de-DE" sz="2400" dirty="0" smtClean="0"/>
              <a:t> </a:t>
            </a:r>
            <a:r>
              <a:rPr lang="de-DE" sz="2400" dirty="0" err="1" smtClean="0"/>
              <a:t>today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in modern </a:t>
            </a:r>
            <a:r>
              <a:rPr lang="de-DE" sz="2400" dirty="0" err="1" smtClean="0"/>
              <a:t>society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belief in </a:t>
            </a:r>
            <a:r>
              <a:rPr lang="de-DE" sz="2400" dirty="0" err="1" smtClean="0"/>
              <a:t>religion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declining</a:t>
            </a:r>
            <a:r>
              <a:rPr lang="de-DE" sz="2400" dirty="0" smtClean="0"/>
              <a:t> – </a:t>
            </a:r>
            <a:r>
              <a:rPr lang="de-DE" sz="2400" dirty="0" err="1" smtClean="0"/>
              <a:t>especially</a:t>
            </a:r>
            <a:r>
              <a:rPr lang="de-DE" sz="2400" dirty="0" smtClean="0"/>
              <a:t> in Europe. A </a:t>
            </a:r>
            <a:r>
              <a:rPr lang="de-DE" sz="2400" dirty="0" err="1" smtClean="0"/>
              <a:t>very</a:t>
            </a:r>
            <a:r>
              <a:rPr lang="de-DE" sz="2400" dirty="0" smtClean="0"/>
              <a:t> </a:t>
            </a:r>
            <a:r>
              <a:rPr lang="de-DE" sz="2400" dirty="0" err="1" smtClean="0"/>
              <a:t>deep</a:t>
            </a:r>
            <a:r>
              <a:rPr lang="de-DE" sz="2400" dirty="0" smtClean="0"/>
              <a:t> </a:t>
            </a:r>
            <a:r>
              <a:rPr lang="de-DE" sz="2400" dirty="0" err="1" smtClean="0"/>
              <a:t>secularization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taking</a:t>
            </a:r>
            <a:r>
              <a:rPr lang="de-DE" sz="2400" dirty="0" smtClean="0"/>
              <a:t> </a:t>
            </a:r>
            <a:r>
              <a:rPr lang="de-DE" sz="2400" dirty="0" err="1" smtClean="0"/>
              <a:t>place</a:t>
            </a:r>
            <a:r>
              <a:rPr lang="de-DE" sz="2400" dirty="0" smtClean="0"/>
              <a:t> – </a:t>
            </a:r>
            <a:r>
              <a:rPr lang="de-DE" sz="2400" dirty="0" err="1" smtClean="0"/>
              <a:t>Theology</a:t>
            </a:r>
            <a:r>
              <a:rPr lang="de-DE" sz="2400" dirty="0" smtClean="0"/>
              <a:t> </a:t>
            </a:r>
            <a:r>
              <a:rPr lang="de-DE" sz="2400" dirty="0" err="1" smtClean="0"/>
              <a:t>cannot</a:t>
            </a:r>
            <a:r>
              <a:rPr lang="de-DE" sz="2400" dirty="0" smtClean="0"/>
              <a:t> </a:t>
            </a:r>
            <a:r>
              <a:rPr lang="de-DE" sz="2400" dirty="0" err="1" smtClean="0"/>
              <a:t>compete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science</a:t>
            </a:r>
            <a:r>
              <a:rPr lang="de-DE" sz="2400" dirty="0" smtClean="0"/>
              <a:t> </a:t>
            </a:r>
            <a:r>
              <a:rPr lang="de-DE" sz="2400" dirty="0" err="1" smtClean="0"/>
              <a:t>explaining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world</a:t>
            </a:r>
            <a:r>
              <a:rPr lang="de-DE" sz="2400" dirty="0" smtClean="0"/>
              <a:t>. But </a:t>
            </a:r>
            <a:r>
              <a:rPr lang="de-DE" sz="2400" dirty="0" err="1" smtClean="0"/>
              <a:t>who</a:t>
            </a:r>
            <a:r>
              <a:rPr lang="de-DE" sz="2400" dirty="0" smtClean="0"/>
              <a:t> </a:t>
            </a:r>
            <a:r>
              <a:rPr lang="de-DE" sz="2400" dirty="0" err="1" smtClean="0"/>
              <a:t>explains</a:t>
            </a:r>
            <a:r>
              <a:rPr lang="de-DE" sz="2400" dirty="0" smtClean="0"/>
              <a:t> </a:t>
            </a:r>
            <a:r>
              <a:rPr lang="de-DE" sz="2400" dirty="0" err="1" smtClean="0"/>
              <a:t>our</a:t>
            </a:r>
            <a:r>
              <a:rPr lang="de-DE" sz="2400" dirty="0" smtClean="0"/>
              <a:t> </a:t>
            </a:r>
            <a:r>
              <a:rPr lang="de-DE" sz="2400" dirty="0" err="1" smtClean="0"/>
              <a:t>own</a:t>
            </a:r>
            <a:r>
              <a:rPr lang="de-DE" sz="2400" dirty="0" smtClean="0"/>
              <a:t> </a:t>
            </a:r>
            <a:r>
              <a:rPr lang="de-DE" sz="2400" dirty="0" err="1" smtClean="0"/>
              <a:t>realities</a:t>
            </a:r>
            <a:r>
              <a:rPr lang="de-DE" sz="2400" dirty="0" smtClean="0"/>
              <a:t>? „</a:t>
            </a:r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killed</a:t>
            </a:r>
            <a:r>
              <a:rPr lang="de-DE" sz="2400" dirty="0" smtClean="0"/>
              <a:t> </a:t>
            </a:r>
            <a:r>
              <a:rPr lang="de-DE" sz="2400" dirty="0" err="1" smtClean="0"/>
              <a:t>God</a:t>
            </a:r>
            <a:r>
              <a:rPr lang="de-DE" sz="2400" dirty="0" smtClean="0"/>
              <a:t>, </a:t>
            </a:r>
            <a:r>
              <a:rPr lang="de-DE" sz="2400" dirty="0" err="1" smtClean="0"/>
              <a:t>now</a:t>
            </a:r>
            <a:r>
              <a:rPr lang="de-DE" sz="2400" dirty="0" smtClean="0"/>
              <a:t> </a:t>
            </a:r>
            <a:r>
              <a:rPr lang="de-DE" sz="2400" dirty="0" err="1" smtClean="0"/>
              <a:t>what</a:t>
            </a:r>
            <a:r>
              <a:rPr lang="de-DE" sz="2400" dirty="0" smtClean="0"/>
              <a:t>?“</a:t>
            </a:r>
            <a:endParaRPr lang="de-DE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759</Words>
  <Application>Microsoft Office PowerPoint</Application>
  <PresentationFormat>Bildschirmpräsentation (4:3)</PresentationFormat>
  <Paragraphs>50</Paragraphs>
  <Slides>11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Larissa-Design</vt:lpstr>
      <vt:lpstr>Folie 1</vt:lpstr>
      <vt:lpstr>What is Religion? A very difficult question!</vt:lpstr>
      <vt:lpstr>Sets of existencial beliefs for ordering our lifes</vt:lpstr>
      <vt:lpstr>Who is religious?</vt:lpstr>
      <vt:lpstr>Folie 5</vt:lpstr>
      <vt:lpstr>Atheism is socially quite positive</vt:lpstr>
      <vt:lpstr>French are the most skeptical (2005)</vt:lpstr>
      <vt:lpstr>Sociological Models for Religion</vt:lpstr>
      <vt:lpstr>Folie 9</vt:lpstr>
      <vt:lpstr>Religion, social norms  and politics</vt:lpstr>
      <vt:lpstr>Never, but never discuss religion with somebody with an other opinion (if you are not a social scientist)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Japaninfo</dc:creator>
  <cp:lastModifiedBy>Japaninfo</cp:lastModifiedBy>
  <cp:revision>23</cp:revision>
  <dcterms:created xsi:type="dcterms:W3CDTF">2011-04-27T16:18:06Z</dcterms:created>
  <dcterms:modified xsi:type="dcterms:W3CDTF">2011-04-28T08:34:55Z</dcterms:modified>
</cp:coreProperties>
</file>