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custDataLst>
    <p:tags r:id="rId13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DEB2E-428B-40C8-8C4C-C2CBA0E748BA}" type="datetimeFigureOut">
              <a:rPr lang="de-DE" smtClean="0"/>
              <a:pPr/>
              <a:t>02.04.2012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B8509-9AA0-45B6-AFFA-40B223E9263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772400" cy="1470025"/>
          </a:xfrm>
        </p:spPr>
        <p:txBody>
          <a:bodyPr/>
          <a:lstStyle/>
          <a:p>
            <a:r>
              <a:rPr lang="de-DE" dirty="0" smtClean="0"/>
              <a:t>Biological </a:t>
            </a:r>
            <a:r>
              <a:rPr lang="de-DE" dirty="0" err="1" smtClean="0"/>
              <a:t>determinism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71472" y="1643050"/>
            <a:ext cx="7200928" cy="46386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de-DE" dirty="0" smtClean="0">
                <a:solidFill>
                  <a:schemeClr val="tx1"/>
                </a:solidFill>
              </a:rPr>
              <a:t>Is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idea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certain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characteristics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inherently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distinct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as</a:t>
            </a:r>
            <a:r>
              <a:rPr lang="de-DE" dirty="0" smtClean="0">
                <a:solidFill>
                  <a:schemeClr val="tx1"/>
                </a:solidFill>
              </a:rPr>
              <a:t> a </a:t>
            </a:r>
            <a:r>
              <a:rPr lang="de-DE" dirty="0" err="1" smtClean="0">
                <a:solidFill>
                  <a:schemeClr val="tx1"/>
                </a:solidFill>
              </a:rPr>
              <a:t>result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biological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factors</a:t>
            </a:r>
            <a:r>
              <a:rPr lang="de-DE" dirty="0" smtClean="0">
                <a:solidFill>
                  <a:schemeClr val="tx1"/>
                </a:solidFill>
              </a:rPr>
              <a:t>. August Comte </a:t>
            </a:r>
            <a:r>
              <a:rPr lang="de-DE" dirty="0" err="1" smtClean="0">
                <a:solidFill>
                  <a:schemeClr val="tx1"/>
                </a:solidFill>
              </a:rPr>
              <a:t>believed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division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of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labor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between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males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females</a:t>
            </a:r>
            <a:r>
              <a:rPr lang="de-DE" dirty="0" smtClean="0">
                <a:solidFill>
                  <a:schemeClr val="tx1"/>
                </a:solidFill>
              </a:rPr>
              <a:t> was </a:t>
            </a:r>
            <a:r>
              <a:rPr lang="de-DE" dirty="0" err="1" smtClean="0">
                <a:solidFill>
                  <a:srgbClr val="FF0000"/>
                </a:solidFill>
              </a:rPr>
              <a:t>biologically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determined</a:t>
            </a:r>
            <a:r>
              <a:rPr lang="de-DE" dirty="0" smtClean="0">
                <a:solidFill>
                  <a:schemeClr val="tx1"/>
                </a:solidFill>
              </a:rPr>
              <a:t>. He </a:t>
            </a:r>
            <a:r>
              <a:rPr lang="de-DE" dirty="0" err="1" smtClean="0">
                <a:solidFill>
                  <a:schemeClr val="tx1"/>
                </a:solidFill>
              </a:rPr>
              <a:t>mantained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women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were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naturally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emotional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caring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thus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suited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manage a </a:t>
            </a:r>
            <a:r>
              <a:rPr lang="de-DE" dirty="0" err="1" smtClean="0">
                <a:solidFill>
                  <a:schemeClr val="tx1"/>
                </a:solidFill>
              </a:rPr>
              <a:t>household</a:t>
            </a:r>
            <a:r>
              <a:rPr lang="de-DE" dirty="0" smtClean="0">
                <a:solidFill>
                  <a:schemeClr val="tx1"/>
                </a:solidFill>
              </a:rPr>
              <a:t>,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that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men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were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naturally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more</a:t>
            </a:r>
            <a:r>
              <a:rPr lang="de-DE" dirty="0" smtClean="0">
                <a:solidFill>
                  <a:schemeClr val="tx1"/>
                </a:solidFill>
              </a:rPr>
              <a:t> rational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thus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better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suited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to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work</a:t>
            </a:r>
            <a:r>
              <a:rPr lang="de-DE" dirty="0" smtClean="0">
                <a:solidFill>
                  <a:schemeClr val="tx1"/>
                </a:solidFill>
              </a:rPr>
              <a:t> outside </a:t>
            </a:r>
            <a:r>
              <a:rPr lang="de-DE" dirty="0" err="1" smtClean="0">
                <a:solidFill>
                  <a:schemeClr val="tx1"/>
                </a:solidFill>
              </a:rPr>
              <a:t>the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house</a:t>
            </a:r>
            <a:r>
              <a:rPr lang="de-DE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de-DE" dirty="0" smtClean="0">
                <a:solidFill>
                  <a:schemeClr val="tx1"/>
                </a:solidFill>
              </a:rPr>
              <a:t>Do </a:t>
            </a:r>
            <a:r>
              <a:rPr lang="de-DE" dirty="0" err="1" smtClean="0">
                <a:solidFill>
                  <a:schemeClr val="tx1"/>
                </a:solidFill>
              </a:rPr>
              <a:t>you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agree</a:t>
            </a:r>
            <a:r>
              <a:rPr lang="de-DE" dirty="0" smtClean="0">
                <a:solidFill>
                  <a:schemeClr val="tx1"/>
                </a:solidFill>
              </a:rPr>
              <a:t>?</a:t>
            </a:r>
            <a:endParaRPr lang="de-DE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Horizontal </a:t>
            </a:r>
            <a:r>
              <a:rPr lang="de-DE" dirty="0" err="1" smtClean="0"/>
              <a:t>segregation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Gender </a:t>
            </a:r>
            <a:r>
              <a:rPr lang="de-DE" dirty="0" err="1" smtClean="0"/>
              <a:t>segregation</a:t>
            </a:r>
            <a:r>
              <a:rPr lang="de-DE" dirty="0" smtClean="0"/>
              <a:t> </a:t>
            </a:r>
            <a:r>
              <a:rPr lang="de-DE" dirty="0" err="1" smtClean="0"/>
              <a:t>across</a:t>
            </a:r>
            <a:r>
              <a:rPr lang="de-DE" dirty="0" smtClean="0"/>
              <a:t> </a:t>
            </a:r>
            <a:r>
              <a:rPr lang="de-DE" dirty="0" err="1" smtClean="0"/>
              <a:t>occupations</a:t>
            </a:r>
            <a:r>
              <a:rPr lang="de-DE" dirty="0" smtClean="0"/>
              <a:t>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, </a:t>
            </a:r>
            <a:r>
              <a:rPr lang="de-DE" dirty="0" err="1" smtClean="0"/>
              <a:t>nursing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school</a:t>
            </a:r>
            <a:r>
              <a:rPr lang="de-DE" dirty="0" smtClean="0"/>
              <a:t> </a:t>
            </a:r>
            <a:r>
              <a:rPr lang="de-DE" dirty="0" err="1" smtClean="0"/>
              <a:t>teaching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</a:t>
            </a:r>
            <a:r>
              <a:rPr lang="de-DE" dirty="0" err="1" smtClean="0"/>
              <a:t>held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women</a:t>
            </a:r>
            <a:r>
              <a:rPr lang="de-DE" dirty="0" smtClean="0"/>
              <a:t>, </a:t>
            </a:r>
            <a:r>
              <a:rPr lang="de-DE" dirty="0" err="1" smtClean="0"/>
              <a:t>whereas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engineering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</a:t>
            </a:r>
            <a:r>
              <a:rPr lang="de-DE" dirty="0" err="1" smtClean="0"/>
              <a:t>typically</a:t>
            </a:r>
            <a:r>
              <a:rPr lang="de-DE" dirty="0" smtClean="0"/>
              <a:t> </a:t>
            </a:r>
            <a:r>
              <a:rPr lang="de-DE" dirty="0" err="1" smtClean="0"/>
              <a:t>held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men</a:t>
            </a:r>
            <a:r>
              <a:rPr lang="de-DE" dirty="0" smtClean="0"/>
              <a:t>.</a:t>
            </a:r>
          </a:p>
          <a:p>
            <a:r>
              <a:rPr lang="de-DE" dirty="0" smtClean="0"/>
              <a:t>Job </a:t>
            </a:r>
            <a:r>
              <a:rPr lang="de-DE" dirty="0" err="1" smtClean="0"/>
              <a:t>queues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queues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Vertical</a:t>
            </a:r>
            <a:r>
              <a:rPr lang="de-DE" dirty="0" smtClean="0"/>
              <a:t> Segregation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 </a:t>
            </a:r>
            <a:r>
              <a:rPr lang="de-DE" dirty="0" smtClean="0"/>
              <a:t>In </a:t>
            </a:r>
            <a:r>
              <a:rPr lang="de-DE" dirty="0" err="1" smtClean="0"/>
              <a:t>situations</a:t>
            </a:r>
            <a:r>
              <a:rPr lang="de-DE" dirty="0" smtClean="0"/>
              <a:t> </a:t>
            </a:r>
            <a:r>
              <a:rPr lang="de-DE" dirty="0" err="1" smtClean="0"/>
              <a:t>characterized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segregation</a:t>
            </a:r>
            <a:r>
              <a:rPr lang="de-DE" dirty="0" smtClean="0"/>
              <a:t>,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gender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concentrated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 smtClean="0"/>
              <a:t>levels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occupations</a:t>
            </a:r>
            <a:r>
              <a:rPr lang="de-DE" dirty="0" smtClean="0"/>
              <a:t> </a:t>
            </a:r>
            <a:r>
              <a:rPr lang="de-DE" dirty="0" err="1" smtClean="0"/>
              <a:t>hierarchy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pay</a:t>
            </a:r>
            <a:r>
              <a:rPr lang="de-DE" dirty="0" smtClean="0"/>
              <a:t>. A </a:t>
            </a:r>
            <a:r>
              <a:rPr lang="de-DE" dirty="0" err="1" smtClean="0"/>
              <a:t>pattern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in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differential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unequal</a:t>
            </a:r>
            <a:r>
              <a:rPr lang="de-DE" dirty="0" smtClean="0"/>
              <a:t> </a:t>
            </a:r>
            <a:r>
              <a:rPr lang="de-DE" dirty="0" err="1" smtClean="0"/>
              <a:t>opportunities</a:t>
            </a:r>
            <a:r>
              <a:rPr lang="de-DE" dirty="0" smtClean="0"/>
              <a:t> in </a:t>
            </a:r>
            <a:r>
              <a:rPr lang="de-DE" dirty="0" err="1" smtClean="0"/>
              <a:t>hiring</a:t>
            </a:r>
            <a:r>
              <a:rPr lang="de-DE" dirty="0" smtClean="0"/>
              <a:t>, 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promotion</a:t>
            </a:r>
            <a:r>
              <a:rPr lang="de-DE" dirty="0" smtClean="0"/>
              <a:t>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 , </a:t>
            </a:r>
            <a:r>
              <a:rPr lang="de-DE" dirty="0" err="1" smtClean="0"/>
              <a:t>unlike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male </a:t>
            </a:r>
            <a:r>
              <a:rPr lang="de-DE" dirty="0" err="1" smtClean="0"/>
              <a:t>counterparts</a:t>
            </a:r>
            <a:r>
              <a:rPr lang="de-DE" dirty="0" smtClean="0"/>
              <a:t>, </a:t>
            </a:r>
            <a:r>
              <a:rPr lang="de-DE" dirty="0" err="1" smtClean="0"/>
              <a:t>women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corporate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</a:t>
            </a:r>
            <a:r>
              <a:rPr lang="de-DE" dirty="0" err="1" smtClean="0"/>
              <a:t>encounter</a:t>
            </a:r>
            <a:r>
              <a:rPr lang="de-DE" dirty="0" smtClean="0"/>
              <a:t> </a:t>
            </a:r>
            <a:r>
              <a:rPr lang="de-DE" dirty="0" err="1" smtClean="0"/>
              <a:t>barriers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promotion</a:t>
            </a:r>
            <a:r>
              <a:rPr lang="de-DE" dirty="0" smtClean="0"/>
              <a:t>, </a:t>
            </a:r>
            <a:r>
              <a:rPr lang="de-DE" dirty="0" err="1" smtClean="0"/>
              <a:t>particulary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CEO.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Gender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1472" y="1285860"/>
            <a:ext cx="8115328" cy="4840303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regarded</a:t>
            </a:r>
            <a:r>
              <a:rPr lang="de-DE" dirty="0" smtClean="0"/>
              <a:t> </a:t>
            </a:r>
            <a:r>
              <a:rPr lang="de-DE" dirty="0" err="1" smtClean="0"/>
              <a:t>today</a:t>
            </a:r>
            <a:r>
              <a:rPr lang="de-DE" dirty="0" smtClean="0"/>
              <a:t> not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inevitable</a:t>
            </a:r>
            <a:r>
              <a:rPr lang="de-DE" dirty="0" smtClean="0"/>
              <a:t> </a:t>
            </a:r>
            <a:r>
              <a:rPr lang="de-DE" dirty="0" err="1" smtClean="0"/>
              <a:t>outcome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biology</a:t>
            </a:r>
            <a:r>
              <a:rPr lang="de-DE" dirty="0" smtClean="0"/>
              <a:t> but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r>
              <a:rPr lang="de-DE" dirty="0" smtClean="0"/>
              <a:t>.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birth</a:t>
            </a:r>
            <a:r>
              <a:rPr lang="de-DE" dirty="0" smtClean="0"/>
              <a:t> </a:t>
            </a:r>
            <a:r>
              <a:rPr lang="de-DE" dirty="0" err="1" smtClean="0"/>
              <a:t>gendering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</a:t>
            </a:r>
            <a:r>
              <a:rPr lang="de-DE" dirty="0" err="1" smtClean="0"/>
              <a:t>place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parents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 </a:t>
            </a:r>
            <a:r>
              <a:rPr lang="de-DE" dirty="0" err="1" smtClean="0"/>
              <a:t>members</a:t>
            </a:r>
            <a:r>
              <a:rPr lang="de-DE" dirty="0" smtClean="0"/>
              <a:t>, </a:t>
            </a:r>
            <a:r>
              <a:rPr lang="de-DE" dirty="0" err="1" smtClean="0"/>
              <a:t>teachers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peers</a:t>
            </a:r>
            <a:r>
              <a:rPr lang="de-DE" dirty="0" smtClean="0"/>
              <a:t>. The </a:t>
            </a:r>
            <a:r>
              <a:rPr lang="de-DE" dirty="0" err="1" smtClean="0"/>
              <a:t>child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encouraged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develop</a:t>
            </a:r>
            <a:r>
              <a:rPr lang="de-DE" dirty="0" smtClean="0"/>
              <a:t> a </a:t>
            </a:r>
            <a:r>
              <a:rPr lang="de-DE" dirty="0" err="1" smtClean="0"/>
              <a:t>gendered</a:t>
            </a:r>
            <a:r>
              <a:rPr lang="de-DE" dirty="0" smtClean="0"/>
              <a:t> </a:t>
            </a:r>
            <a:r>
              <a:rPr lang="de-DE" dirty="0" err="1" smtClean="0"/>
              <a:t>identity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identity</a:t>
            </a:r>
            <a:r>
              <a:rPr lang="de-DE" dirty="0" smtClean="0"/>
              <a:t> </a:t>
            </a:r>
            <a:r>
              <a:rPr lang="de-DE" dirty="0" err="1" smtClean="0"/>
              <a:t>reproduces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, </a:t>
            </a:r>
            <a:r>
              <a:rPr lang="de-DE" dirty="0" err="1" smtClean="0"/>
              <a:t>attitudes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behaviour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child`s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deems</a:t>
            </a:r>
            <a:r>
              <a:rPr lang="de-DE" dirty="0" smtClean="0"/>
              <a:t> </a:t>
            </a:r>
            <a:r>
              <a:rPr lang="de-DE" dirty="0" err="1" smtClean="0"/>
              <a:t>appropiate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girl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a </a:t>
            </a:r>
            <a:r>
              <a:rPr lang="de-DE" dirty="0" err="1" smtClean="0"/>
              <a:t>boy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Ellipse 3"/>
          <p:cNvSpPr/>
          <p:nvPr/>
        </p:nvSpPr>
        <p:spPr>
          <a:xfrm>
            <a:off x="1214414" y="285728"/>
            <a:ext cx="78581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Pfeil nach unten 4"/>
          <p:cNvSpPr/>
          <p:nvPr/>
        </p:nvSpPr>
        <p:spPr>
          <a:xfrm rot="15272108">
            <a:off x="1863616" y="364556"/>
            <a:ext cx="411993" cy="3264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/>
        </p:nvSpPr>
        <p:spPr>
          <a:xfrm>
            <a:off x="6715140" y="57148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lussdiagramm: Prozess 8"/>
          <p:cNvSpPr/>
          <p:nvPr/>
        </p:nvSpPr>
        <p:spPr>
          <a:xfrm>
            <a:off x="7072330" y="214290"/>
            <a:ext cx="71438" cy="50006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Flussdiagramm: Prozess 9"/>
          <p:cNvSpPr/>
          <p:nvPr/>
        </p:nvSpPr>
        <p:spPr>
          <a:xfrm>
            <a:off x="6929454" y="357166"/>
            <a:ext cx="357190" cy="7143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Boys</a:t>
            </a:r>
            <a:r>
              <a:rPr lang="de-DE" dirty="0" smtClean="0"/>
              <a:t> </a:t>
            </a:r>
            <a:r>
              <a:rPr lang="de-DE" dirty="0" err="1" smtClean="0"/>
              <a:t>genderization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Faster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motoric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physical</a:t>
            </a:r>
            <a:r>
              <a:rPr lang="de-DE" dirty="0" smtClean="0"/>
              <a:t> </a:t>
            </a:r>
            <a:r>
              <a:rPr lang="de-DE" dirty="0" err="1" smtClean="0"/>
              <a:t>skills</a:t>
            </a:r>
            <a:r>
              <a:rPr lang="de-DE" dirty="0" smtClean="0"/>
              <a:t>.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boys</a:t>
            </a:r>
            <a:r>
              <a:rPr lang="de-DE" dirty="0" smtClean="0"/>
              <a:t> </a:t>
            </a:r>
            <a:r>
              <a:rPr lang="de-DE" dirty="0" err="1" smtClean="0"/>
              <a:t>demand</a:t>
            </a:r>
            <a:r>
              <a:rPr lang="de-DE" dirty="0" smtClean="0"/>
              <a:t> </a:t>
            </a:r>
            <a:r>
              <a:rPr lang="de-DE" dirty="0" err="1" smtClean="0"/>
              <a:t>attention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crying</a:t>
            </a:r>
            <a:r>
              <a:rPr lang="de-DE" dirty="0" smtClean="0"/>
              <a:t> </a:t>
            </a:r>
            <a:r>
              <a:rPr lang="de-DE" dirty="0" err="1" smtClean="0"/>
              <a:t>loudly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it.</a:t>
            </a:r>
          </a:p>
          <a:p>
            <a:r>
              <a:rPr lang="de-DE" dirty="0" smtClean="0"/>
              <a:t>The emotional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mother</a:t>
            </a:r>
            <a:r>
              <a:rPr lang="de-DE" dirty="0" smtClean="0"/>
              <a:t>,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suppressing</a:t>
            </a:r>
            <a:r>
              <a:rPr lang="de-DE" dirty="0" smtClean="0"/>
              <a:t> </a:t>
            </a:r>
            <a:r>
              <a:rPr lang="de-DE" dirty="0" err="1" smtClean="0"/>
              <a:t>femenine</a:t>
            </a:r>
            <a:r>
              <a:rPr lang="de-DE" dirty="0" smtClean="0"/>
              <a:t> </a:t>
            </a:r>
            <a:r>
              <a:rPr lang="de-DE" dirty="0" err="1" smtClean="0"/>
              <a:t>characteristics</a:t>
            </a:r>
            <a:r>
              <a:rPr lang="de-DE" dirty="0" smtClean="0"/>
              <a:t>,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necessary</a:t>
            </a:r>
            <a:r>
              <a:rPr lang="de-DE" dirty="0" smtClean="0"/>
              <a:t> (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different </a:t>
            </a:r>
            <a:r>
              <a:rPr lang="de-DE" dirty="0" err="1" smtClean="0"/>
              <a:t>sex</a:t>
            </a:r>
            <a:r>
              <a:rPr lang="de-DE" dirty="0" smtClean="0"/>
              <a:t>) but </a:t>
            </a:r>
            <a:r>
              <a:rPr lang="de-DE" dirty="0" err="1" smtClean="0"/>
              <a:t>comes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an emotional </a:t>
            </a:r>
            <a:r>
              <a:rPr lang="de-DE" dirty="0" err="1" smtClean="0"/>
              <a:t>cost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Competitive</a:t>
            </a:r>
            <a:r>
              <a:rPr lang="de-DE" dirty="0" smtClean="0"/>
              <a:t> </a:t>
            </a:r>
            <a:r>
              <a:rPr lang="de-DE" dirty="0" err="1" smtClean="0"/>
              <a:t>rule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games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0000"/>
                </a:solidFill>
              </a:rPr>
              <a:t>Girls</a:t>
            </a:r>
            <a:r>
              <a:rPr lang="de-DE" dirty="0" smtClean="0"/>
              <a:t> </a:t>
            </a:r>
            <a:r>
              <a:rPr lang="de-DE" dirty="0" err="1" smtClean="0"/>
              <a:t>genderization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1472" y="1357298"/>
            <a:ext cx="8229600" cy="5072098"/>
          </a:xfrm>
        </p:spPr>
        <p:txBody>
          <a:bodyPr/>
          <a:lstStyle/>
          <a:p>
            <a:r>
              <a:rPr lang="de-DE" dirty="0" err="1" smtClean="0"/>
              <a:t>Faster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speech</a:t>
            </a:r>
            <a:r>
              <a:rPr lang="de-DE" dirty="0" smtClean="0"/>
              <a:t> – </a:t>
            </a:r>
            <a:r>
              <a:rPr lang="de-DE" dirty="0" err="1" smtClean="0"/>
              <a:t>talkative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Learns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importance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appearance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separation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mother</a:t>
            </a:r>
            <a:r>
              <a:rPr lang="de-DE" dirty="0" smtClean="0"/>
              <a:t>,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gender</a:t>
            </a:r>
            <a:r>
              <a:rPr lang="de-DE" dirty="0" smtClean="0"/>
              <a:t>,  </a:t>
            </a:r>
            <a:r>
              <a:rPr lang="de-DE" dirty="0" err="1" smtClean="0"/>
              <a:t>is</a:t>
            </a:r>
            <a:r>
              <a:rPr lang="de-DE" dirty="0" smtClean="0"/>
              <a:t> gradual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</a:t>
            </a:r>
            <a:r>
              <a:rPr lang="de-DE" dirty="0" err="1" smtClean="0"/>
              <a:t>longer</a:t>
            </a:r>
            <a:r>
              <a:rPr lang="de-DE" dirty="0" smtClean="0"/>
              <a:t>. </a:t>
            </a:r>
          </a:p>
          <a:p>
            <a:r>
              <a:rPr lang="de-DE" dirty="0" smtClean="0"/>
              <a:t>Girls </a:t>
            </a:r>
            <a:r>
              <a:rPr lang="de-DE" dirty="0" err="1" smtClean="0"/>
              <a:t>develope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empathy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able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sustain</a:t>
            </a:r>
            <a:r>
              <a:rPr lang="de-DE" dirty="0" smtClean="0"/>
              <a:t> </a:t>
            </a:r>
            <a:r>
              <a:rPr lang="de-DE" dirty="0" err="1" smtClean="0"/>
              <a:t>relationships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Girls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people-based</a:t>
            </a:r>
            <a:r>
              <a:rPr lang="de-DE" dirty="0" smtClean="0"/>
              <a:t> </a:t>
            </a:r>
            <a:r>
              <a:rPr lang="de-DE" dirty="0" err="1" smtClean="0"/>
              <a:t>games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Body Image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This</a:t>
            </a:r>
            <a:r>
              <a:rPr lang="de-DE" dirty="0" smtClean="0"/>
              <a:t> a </a:t>
            </a:r>
            <a:r>
              <a:rPr lang="de-DE" dirty="0" err="1" smtClean="0"/>
              <a:t>persons</a:t>
            </a:r>
            <a:r>
              <a:rPr lang="de-DE" dirty="0" smtClean="0"/>
              <a:t> </a:t>
            </a:r>
            <a:r>
              <a:rPr lang="de-DE" dirty="0" err="1" smtClean="0"/>
              <a:t>perception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her </a:t>
            </a:r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appearance</a:t>
            </a:r>
            <a:r>
              <a:rPr lang="de-DE" dirty="0" smtClean="0"/>
              <a:t>. Body </a:t>
            </a:r>
            <a:r>
              <a:rPr lang="de-DE" dirty="0" err="1" smtClean="0"/>
              <a:t>image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a neutral </a:t>
            </a:r>
            <a:r>
              <a:rPr lang="de-DE" dirty="0" err="1" smtClean="0"/>
              <a:t>perception</a:t>
            </a:r>
            <a:r>
              <a:rPr lang="de-DE" dirty="0" smtClean="0"/>
              <a:t> </a:t>
            </a:r>
            <a:r>
              <a:rPr lang="de-DE" dirty="0" smtClean="0"/>
              <a:t>but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heavily</a:t>
            </a:r>
            <a:r>
              <a:rPr lang="de-DE" dirty="0" smtClean="0"/>
              <a:t> </a:t>
            </a:r>
            <a:r>
              <a:rPr lang="de-DE" dirty="0" err="1" smtClean="0"/>
              <a:t>influenced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cultural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norms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</a:t>
            </a:r>
            <a:r>
              <a:rPr lang="de-DE" dirty="0" err="1" smtClean="0"/>
              <a:t>regarding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beautiful</a:t>
            </a:r>
            <a:r>
              <a:rPr lang="de-DE" dirty="0" smtClean="0"/>
              <a:t>, </a:t>
            </a:r>
            <a:r>
              <a:rPr lang="de-DE" dirty="0" err="1" smtClean="0"/>
              <a:t>masculine</a:t>
            </a:r>
            <a:r>
              <a:rPr lang="de-DE" dirty="0" smtClean="0"/>
              <a:t>, </a:t>
            </a:r>
            <a:r>
              <a:rPr lang="de-DE" dirty="0" err="1" smtClean="0"/>
              <a:t>femenine</a:t>
            </a:r>
            <a:r>
              <a:rPr lang="de-DE" dirty="0" smtClean="0"/>
              <a:t>, strong </a:t>
            </a:r>
            <a:r>
              <a:rPr lang="de-DE" dirty="0" err="1" smtClean="0"/>
              <a:t>and</a:t>
            </a:r>
            <a:r>
              <a:rPr lang="de-DE" dirty="0" smtClean="0"/>
              <a:t> so on.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contemporary</a:t>
            </a:r>
            <a:r>
              <a:rPr lang="de-DE" dirty="0" smtClean="0"/>
              <a:t> </a:t>
            </a:r>
            <a:r>
              <a:rPr lang="de-DE" dirty="0" err="1" smtClean="0"/>
              <a:t>society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high</a:t>
            </a:r>
            <a:r>
              <a:rPr lang="de-DE" dirty="0" smtClean="0"/>
              <a:t> </a:t>
            </a:r>
            <a:r>
              <a:rPr lang="de-DE" dirty="0" err="1" smtClean="0"/>
              <a:t>emphasis</a:t>
            </a:r>
            <a:r>
              <a:rPr lang="de-DE" dirty="0" smtClean="0"/>
              <a:t> </a:t>
            </a:r>
            <a:r>
              <a:rPr lang="de-DE" dirty="0" err="1" smtClean="0"/>
              <a:t>placed</a:t>
            </a:r>
            <a:r>
              <a:rPr lang="de-DE" dirty="0" smtClean="0"/>
              <a:t> on </a:t>
            </a:r>
            <a:r>
              <a:rPr lang="de-DE" dirty="0" err="1" smtClean="0"/>
              <a:t>beign</a:t>
            </a:r>
            <a:r>
              <a:rPr lang="de-DE" dirty="0" smtClean="0"/>
              <a:t> </a:t>
            </a:r>
            <a:r>
              <a:rPr lang="de-DE" dirty="0" err="1" smtClean="0"/>
              <a:t>physically</a:t>
            </a:r>
            <a:r>
              <a:rPr lang="de-DE" dirty="0" smtClean="0"/>
              <a:t> fit, </a:t>
            </a:r>
            <a:r>
              <a:rPr lang="de-DE" dirty="0" err="1" smtClean="0"/>
              <a:t>thin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strong.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Body </a:t>
            </a:r>
            <a:r>
              <a:rPr lang="de-DE" dirty="0" err="1" smtClean="0"/>
              <a:t>image</a:t>
            </a:r>
            <a:r>
              <a:rPr lang="de-DE" dirty="0" smtClean="0"/>
              <a:t> </a:t>
            </a:r>
            <a:r>
              <a:rPr lang="de-DE" dirty="0" err="1" smtClean="0"/>
              <a:t>disorder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 </a:t>
            </a:r>
            <a:r>
              <a:rPr lang="de-DE" dirty="0" err="1" smtClean="0"/>
              <a:t>condition</a:t>
            </a:r>
            <a:r>
              <a:rPr lang="de-DE" dirty="0" smtClean="0"/>
              <a:t> </a:t>
            </a:r>
            <a:r>
              <a:rPr lang="de-DE" dirty="0" err="1" smtClean="0"/>
              <a:t>characterized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excessive</a:t>
            </a:r>
            <a:r>
              <a:rPr lang="de-DE" dirty="0" smtClean="0"/>
              <a:t> </a:t>
            </a:r>
            <a:r>
              <a:rPr lang="de-DE" dirty="0" err="1" smtClean="0"/>
              <a:t>emphasis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development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appearance</a:t>
            </a:r>
            <a:r>
              <a:rPr lang="de-DE" dirty="0" smtClean="0"/>
              <a:t> </a:t>
            </a:r>
            <a:r>
              <a:rPr lang="de-DE" dirty="0" err="1" smtClean="0"/>
              <a:t>ones`s</a:t>
            </a:r>
            <a:r>
              <a:rPr lang="de-DE" dirty="0" smtClean="0"/>
              <a:t> </a:t>
            </a:r>
            <a:r>
              <a:rPr lang="de-DE" dirty="0" err="1" smtClean="0"/>
              <a:t>body.Individuals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body</a:t>
            </a:r>
            <a:r>
              <a:rPr lang="de-DE" dirty="0" smtClean="0"/>
              <a:t> </a:t>
            </a:r>
            <a:r>
              <a:rPr lang="de-DE" dirty="0" err="1" smtClean="0"/>
              <a:t>image</a:t>
            </a:r>
            <a:r>
              <a:rPr lang="de-DE" dirty="0" smtClean="0"/>
              <a:t> </a:t>
            </a:r>
            <a:r>
              <a:rPr lang="de-DE" dirty="0" err="1" smtClean="0"/>
              <a:t>disorders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inaccurate</a:t>
            </a:r>
            <a:r>
              <a:rPr lang="de-DE" dirty="0" smtClean="0"/>
              <a:t> </a:t>
            </a:r>
            <a:r>
              <a:rPr lang="de-DE" dirty="0" err="1" smtClean="0"/>
              <a:t>perceptions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apperance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act</a:t>
            </a:r>
            <a:r>
              <a:rPr lang="de-DE" dirty="0" smtClean="0"/>
              <a:t> </a:t>
            </a:r>
            <a:r>
              <a:rPr lang="de-DE" dirty="0" err="1" smtClean="0"/>
              <a:t>accordingly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Anorexia</a:t>
            </a:r>
            <a:r>
              <a:rPr lang="de-DE" dirty="0" smtClean="0"/>
              <a:t> </a:t>
            </a:r>
            <a:r>
              <a:rPr lang="de-DE" dirty="0" err="1" smtClean="0"/>
              <a:t>nervosa</a:t>
            </a:r>
            <a:r>
              <a:rPr lang="de-DE" dirty="0" smtClean="0"/>
              <a:t> – </a:t>
            </a:r>
            <a:r>
              <a:rPr lang="de-DE" dirty="0" err="1" smtClean="0"/>
              <a:t>starve</a:t>
            </a:r>
            <a:r>
              <a:rPr lang="de-DE" dirty="0" smtClean="0"/>
              <a:t> </a:t>
            </a:r>
            <a:r>
              <a:rPr lang="de-DE" dirty="0" err="1" smtClean="0"/>
              <a:t>themselves</a:t>
            </a:r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Anorexia</a:t>
            </a:r>
            <a:r>
              <a:rPr lang="de-DE" dirty="0" smtClean="0"/>
              <a:t> </a:t>
            </a:r>
            <a:r>
              <a:rPr lang="de-DE" dirty="0" err="1" smtClean="0"/>
              <a:t>nervosa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serious</a:t>
            </a:r>
            <a:r>
              <a:rPr lang="de-DE" dirty="0" smtClean="0"/>
              <a:t> </a:t>
            </a:r>
            <a:r>
              <a:rPr lang="de-DE" dirty="0" err="1" smtClean="0"/>
              <a:t>illness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2050" name="Picture 2" descr="H:\Dokumente und Einstellungen\Japaninfo\Favoriten\Eigene Dateien\Eigene Bilder\Anorexia+nervos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5525258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Distorted</a:t>
            </a:r>
            <a:r>
              <a:rPr lang="de-DE" dirty="0" smtClean="0"/>
              <a:t> </a:t>
            </a:r>
            <a:r>
              <a:rPr lang="de-DE" dirty="0" err="1" smtClean="0"/>
              <a:t>body</a:t>
            </a:r>
            <a:r>
              <a:rPr lang="de-DE" dirty="0" smtClean="0"/>
              <a:t> Images 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massive-musc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7289"/>
            <a:ext cx="3571900" cy="5322130"/>
          </a:xfrm>
          <a:prstGeom prst="rect">
            <a:avLst/>
          </a:prstGeom>
          <a:noFill/>
        </p:spPr>
      </p:pic>
      <p:pic>
        <p:nvPicPr>
          <p:cNvPr id="1027" name="Picture 3" descr="H:\Dokumente und Einstellungen\Japaninfo\Favoriten\Eigene Dateien\Eigene Bilder\big_ti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1796" y="1285860"/>
            <a:ext cx="395171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Stereotypes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An </a:t>
            </a:r>
            <a:r>
              <a:rPr lang="de-DE" dirty="0" err="1" smtClean="0"/>
              <a:t>oversimplified</a:t>
            </a:r>
            <a:r>
              <a:rPr lang="de-DE" dirty="0" smtClean="0"/>
              <a:t> (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exaggerated</a:t>
            </a:r>
            <a:r>
              <a:rPr lang="de-DE" dirty="0" smtClean="0"/>
              <a:t>) belief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applied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an </a:t>
            </a:r>
            <a:r>
              <a:rPr lang="de-DE" dirty="0" err="1" smtClean="0"/>
              <a:t>entire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category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/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individual </a:t>
            </a:r>
            <a:r>
              <a:rPr lang="de-DE" dirty="0" err="1" smtClean="0"/>
              <a:t>within</a:t>
            </a:r>
            <a:r>
              <a:rPr lang="de-DE" dirty="0" smtClean="0"/>
              <a:t> it.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example</a:t>
            </a:r>
            <a:r>
              <a:rPr lang="de-DE" dirty="0" smtClean="0"/>
              <a:t> a </a:t>
            </a:r>
            <a:r>
              <a:rPr lang="de-DE" dirty="0" err="1" smtClean="0"/>
              <a:t>gender</a:t>
            </a:r>
            <a:r>
              <a:rPr lang="de-DE" dirty="0" smtClean="0"/>
              <a:t> stereotype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characterize</a:t>
            </a:r>
            <a:r>
              <a:rPr lang="de-DE" dirty="0" smtClean="0"/>
              <a:t> all </a:t>
            </a:r>
            <a:r>
              <a:rPr lang="de-DE" dirty="0" err="1" smtClean="0"/>
              <a:t>women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overemotional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thus</a:t>
            </a:r>
            <a:r>
              <a:rPr lang="de-DE" dirty="0" smtClean="0"/>
              <a:t> unfit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physically</a:t>
            </a:r>
            <a:r>
              <a:rPr lang="de-DE" dirty="0" smtClean="0"/>
              <a:t> </a:t>
            </a:r>
            <a:r>
              <a:rPr lang="de-DE" dirty="0" err="1" smtClean="0"/>
              <a:t>demanding</a:t>
            </a:r>
            <a:r>
              <a:rPr lang="de-DE" dirty="0" smtClean="0"/>
              <a:t>, </a:t>
            </a:r>
            <a:r>
              <a:rPr lang="de-DE" dirty="0" err="1" smtClean="0"/>
              <a:t>rigorous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pPr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endParaRPr lang="de-DE" dirty="0"/>
          </a:p>
          <a:p>
            <a:endParaRPr lang="de-DE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 - &amp;quot;Biological determinism&amp;quot;&quot;/&gt;&lt;property id=&quot;20307&quot; value=&quot;256&quot;/&gt;&lt;/object&gt;&lt;object type=&quot;3&quot; unique_id=&quot;10005&quot;&gt;&lt;property id=&quot;20148&quot; value=&quot;5&quot;/&gt;&lt;property id=&quot;20300&quot; value=&quot;Folie 2 - &amp;quot;Gender&amp;quot;&quot;/&gt;&lt;property id=&quot;20307&quot; value=&quot;257&quot;/&gt;&lt;/object&gt;&lt;object type=&quot;3&quot; unique_id=&quot;10006&quot;&gt;&lt;property id=&quot;20148&quot; value=&quot;5&quot;/&gt;&lt;property id=&quot;20300&quot; value=&quot;Folie 3 - &amp;quot;Boys genderization&amp;quot;&quot;/&gt;&lt;property id=&quot;20307&quot; value=&quot;258&quot;/&gt;&lt;/object&gt;&lt;object type=&quot;3&quot; unique_id=&quot;10007&quot;&gt;&lt;property id=&quot;20148&quot; value=&quot;5&quot;/&gt;&lt;property id=&quot;20300&quot; value=&quot;Folie 4 - &amp;quot;Girls genderization&amp;quot;&quot;/&gt;&lt;property id=&quot;20307&quot; value=&quot;259&quot;/&gt;&lt;/object&gt;&lt;object type=&quot;3&quot; unique_id=&quot;10008&quot;&gt;&lt;property id=&quot;20148&quot; value=&quot;5&quot;/&gt;&lt;property id=&quot;20300&quot; value=&quot;Folie 5 - &amp;quot;Body Image&amp;quot;&quot;/&gt;&lt;property id=&quot;20307&quot; value=&quot;261&quot;/&gt;&lt;/object&gt;&lt;object type=&quot;3&quot; unique_id=&quot;10009&quot;&gt;&lt;property id=&quot;20148&quot; value=&quot;5&quot;/&gt;&lt;property id=&quot;20300&quot; value=&quot;Folie 6 - &amp;quot;Body image disorder&amp;quot;&quot;/&gt;&lt;property id=&quot;20307&quot; value=&quot;262&quot;/&gt;&lt;/object&gt;&lt;object type=&quot;3&quot; unique_id=&quot;10010&quot;&gt;&lt;property id=&quot;20148&quot; value=&quot;5&quot;/&gt;&lt;property id=&quot;20300&quot; value=&quot;Folie 7 - &amp;quot;Anorexia nervosa is a serious illness&amp;quot;&quot;/&gt;&lt;property id=&quot;20307&quot; value=&quot;264&quot;/&gt;&lt;/object&gt;&lt;object type=&quot;3&quot; unique_id=&quot;10011&quot;&gt;&lt;property id=&quot;20148&quot; value=&quot;5&quot;/&gt;&lt;property id=&quot;20300&quot; value=&quot;Folie 8 - &amp;quot;Distorted body Images &amp;quot;&quot;/&gt;&lt;property id=&quot;20307&quot; value=&quot;263&quot;/&gt;&lt;/object&gt;&lt;object type=&quot;3&quot; unique_id=&quot;10012&quot;&gt;&lt;property id=&quot;20148&quot; value=&quot;5&quot;/&gt;&lt;property id=&quot;20300&quot; value=&quot;Folie 9 - &amp;quot;Stereotypes&amp;quot;&quot;/&gt;&lt;property id=&quot;20307&quot; value=&quot;265&quot;/&gt;&lt;/object&gt;&lt;object type=&quot;3&quot; unique_id=&quot;10013&quot;&gt;&lt;property id=&quot;20148&quot; value=&quot;5&quot;/&gt;&lt;property id=&quot;20300&quot; value=&quot;Folie 10 - &amp;quot;Horizontal segregation&amp;quot;&quot;/&gt;&lt;property id=&quot;20307&quot; value=&quot;266&quot;/&gt;&lt;/object&gt;&lt;object type=&quot;3&quot; unique_id=&quot;10014&quot;&gt;&lt;property id=&quot;20148&quot; value=&quot;5&quot;/&gt;&lt;property id=&quot;20300&quot; value=&quot;Folie 11 - &amp;quot;Vertical Segregation&amp;quot;&quot;/&gt;&lt;property id=&quot;20307&quot; value=&quot;26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522</Words>
  <Application>Microsoft Office PowerPoint</Application>
  <PresentationFormat>Bildschirmpräsentation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Biological determinism</vt:lpstr>
      <vt:lpstr>Gender</vt:lpstr>
      <vt:lpstr>Boys genderization</vt:lpstr>
      <vt:lpstr>Girls genderization</vt:lpstr>
      <vt:lpstr>Body Image</vt:lpstr>
      <vt:lpstr>Body image disorder</vt:lpstr>
      <vt:lpstr>Anorexia nervosa is a serious illness</vt:lpstr>
      <vt:lpstr>Distorted body Images </vt:lpstr>
      <vt:lpstr>Stereotypes</vt:lpstr>
      <vt:lpstr>Horizontal segregation</vt:lpstr>
      <vt:lpstr>Vertical Segregation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ADMIN</cp:lastModifiedBy>
  <cp:revision>16</cp:revision>
  <dcterms:created xsi:type="dcterms:W3CDTF">2011-04-06T14:20:27Z</dcterms:created>
  <dcterms:modified xsi:type="dcterms:W3CDTF">2012-04-02T07:00:21Z</dcterms:modified>
</cp:coreProperties>
</file>