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4" r:id="rId4"/>
    <p:sldId id="280" r:id="rId5"/>
    <p:sldId id="256" r:id="rId6"/>
    <p:sldId id="260" r:id="rId7"/>
    <p:sldId id="261" r:id="rId8"/>
    <p:sldId id="262" r:id="rId9"/>
    <p:sldId id="265" r:id="rId10"/>
    <p:sldId id="266" r:id="rId11"/>
    <p:sldId id="267" r:id="rId12"/>
    <p:sldId id="269" r:id="rId13"/>
    <p:sldId id="272" r:id="rId14"/>
    <p:sldId id="279" r:id="rId15"/>
    <p:sldId id="273" r:id="rId16"/>
    <p:sldId id="274" r:id="rId17"/>
    <p:sldId id="275" r:id="rId18"/>
    <p:sldId id="270" r:id="rId19"/>
    <p:sldId id="271" r:id="rId20"/>
    <p:sldId id="277" r:id="rId21"/>
    <p:sldId id="276" r:id="rId22"/>
    <p:sldId id="278" r:id="rId23"/>
  </p:sldIdLst>
  <p:sldSz cx="9144000" cy="6858000" type="screen4x3"/>
  <p:notesSz cx="6858000" cy="9144000"/>
  <p:custDataLst>
    <p:tags r:id="rId24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474" autoAdjust="0"/>
    <p:restoredTop sz="94692" autoAdjust="0"/>
  </p:normalViewPr>
  <p:slideViewPr>
    <p:cSldViewPr>
      <p:cViewPr varScale="1">
        <p:scale>
          <a:sx n="109" d="100"/>
          <a:sy n="109" d="100"/>
        </p:scale>
        <p:origin x="-36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7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28.31858" units="1/cm"/>
          <inkml:channelProperty channel="Y" name="resolution" value="28.36565" units="1/cm"/>
        </inkml:channelProperties>
      </inkml:inkSource>
      <inkml:timestamp xml:id="ts0" timeString="2013-06-06T13:13:22.19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24170 10160,'-20'0,"20"20,-20-20,0 0,20 19,-20-19,20 0,-20 0,1 20,-1 0,0 0,-20 0,20 0,-19-1,19 1,0 20,-20-40,20 40,-19-40,39 20,-20-1,20-19,0 20,0-20,-20 0,20 20,-20 0,20-20,0 20,-20 19,1-19,-1 20,-20-20,40 0,-40 19,40 1,0 0,-39-20,19-1,20 21,-40-40,40 40,0-40,0 40,-20-21,0 1,20 20,0-40,-19 20,19 19,0-39,0 40,0-20,0 0,0-20,0 20,0-1,0 1,0 0,-20-20,20 40,0-40,-20 20,20 0,0-1,-20 21,0-20,20 0,0 0,-20-1,1 1,19 0,-20 0,0 0,20 19,-20-39,0 20,20 0,0 20,-20-20,20 19,-19-19,-1 20,0 0,20-21,-20 1,0 40,20-40,-20 0,0-1,20 1,0 20,0-40,-19 40,19-40,-20 19,20-19,0 20,0-20,0 20,0 0,0-20,0 20,0-20,0 40,0-40,0 19,0 1,0 0,0-20,0 20,-20-20,20 20,0 0,0-1,0-19,0 40,0-40,0 20,0 0,0 0,0-20,20 19,-20-19,20 40,-20-40,19 20,-19 0,0 0,20 0,-20-1,0 21,0-20,0 20,0-21,0 21,0-40,0 40,0-40,20 0,-20 20,0-20,0 19,0-19,0 20,20 0,-20-20,0 20,20-20,-20 20,20 0,-20 0,20-20,-20 19,19 1,-19-20,0 20,20-20,-20 20,0 0,20-20,-20 20,20-20,0 19,-20-19,20 20,-20-20,19 0,1 0,-20 0,20 0,-20 0,20 0,-20 0,0-20,20 1,-20-1,20-20,-20 20,0 0,19 1,-19-1,0 0,0 20,0-20,20 20,-20-20,0 0,20 20,-20-20,0 1,0-1,0 0,0 0,0-20,0 21,0-1,0 20,0-40,0 40,0-20,0 20,0-20,0 1,0 19,0 0,0-20,0 0,20 0,0-20,-20 20,20-19,-20-21,39 40,-39-39,0 19,0-39,20 39,-20 0,0 21,20-21,-20 20,0 0,0 0,0 20,0-19,0-1,0 0,0 20,20-20,-20 0,0 0,20 20,-20-39,20 19,-20 0,0-20,19 20,1-19,0 19,-20 0,0-20,20 20,0 1,-20-1,20 0,-20 0,39 0,-19-19,0 19,0-20,-20 40,20-20,0 0,-20 1,19-21,-19 40,20-40,0 40,0-20,-20 0,20 1,0-1,-20 0,19 20,-19-20,20-20,-20 40,20-39,0 39,-20-20,20 0,-20 0,20 20,0-39,-20 39,19-20,1 0,-20 0,20 0,-20 0,20 20,0-20,-20 1,20-1,-20 20,0-20,0 0,19 0,-19 20,0-20,20 20,-20 0,0-19,0-1,0 0,0 20,0-40,20 20,-20 0,20-19,-20 39,20-40,-20 20,0 0,0 1,0-1,0 20,20-20,-20 0,0 20,0-20,0 20,0-20,0 20,0-20,0 1,0 19,0-20,0 20,0 0,0-20,-20 0,20 20,-20 0,0 0,20 0,-20 0,20 0,-20 0,20 0,-19 0,-1 0,20 0,-20 0,20 0,-20 0,0 0,20 0,-20 0,20 0,-19 0,19 0,-20 0,0 0,20 0,0 0,-20 0,20 0,0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1024" units="cm"/>
        </inkml:traceFormat>
        <inkml:channelProperties>
          <inkml:channelProperty channel="X" name="resolution" value="28.31858" units="1/cm"/>
          <inkml:channelProperty channel="Y" name="resolution" value="28.36565" units="1/cm"/>
        </inkml:channelProperties>
      </inkml:inkSource>
      <inkml:timestamp xml:id="ts0" timeString="2013-06-06T13:19:30.636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40 9743,'20'0,"-20"-20,0 20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7538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5755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7622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8274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867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5589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2870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027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4231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5432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397C6-3C28-41C4-BA9C-1FC5E48D7A8D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97467-119F-4585-B931-6C14C7A8E6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9786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397C6-3C28-41C4-BA9C-1FC5E48D7A8D}" type="datetimeFigureOut">
              <a:rPr lang="de-DE" smtClean="0"/>
              <a:t>17.06.2015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97467-119F-4585-B931-6C14C7A8E6C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7538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upload.wikimedia.org/wikipedia/commons/f/fb/Kievan_Rus_en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hyperlink" Target="http://en.wikipedia.org/wiki/Uzbek_SSR" TargetMode="External"/><Relationship Id="rId26" Type="http://schemas.openxmlformats.org/officeDocument/2006/relationships/hyperlink" Target="http://en.wikipedia.org/wiki/Tajik_SSR" TargetMode="External"/><Relationship Id="rId3" Type="http://schemas.openxmlformats.org/officeDocument/2006/relationships/image" Target="../media/image9.png"/><Relationship Id="rId21" Type="http://schemas.openxmlformats.org/officeDocument/2006/relationships/hyperlink" Target="http://en.wikipedia.org/wiki/Azerbaijan_SSR" TargetMode="External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hyperlink" Target="http://en.wikipedia.org/wiki/Belorussian_SSR" TargetMode="External"/><Relationship Id="rId25" Type="http://schemas.openxmlformats.org/officeDocument/2006/relationships/hyperlink" Target="http://en.wikipedia.org/wiki/Kirghiz_SSR" TargetMode="External"/><Relationship Id="rId2" Type="http://schemas.openxmlformats.org/officeDocument/2006/relationships/image" Target="../media/image8.png"/><Relationship Id="rId16" Type="http://schemas.openxmlformats.org/officeDocument/2006/relationships/hyperlink" Target="http://en.wikipedia.org/wiki/Ukrainian_SSR" TargetMode="External"/><Relationship Id="rId20" Type="http://schemas.openxmlformats.org/officeDocument/2006/relationships/hyperlink" Target="http://en.wikipedia.org/wiki/Georgian_SSR" TargetMode="External"/><Relationship Id="rId29" Type="http://schemas.openxmlformats.org/officeDocument/2006/relationships/hyperlink" Target="http://en.wikipedia.org/wiki/Estonian_SS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24" Type="http://schemas.openxmlformats.org/officeDocument/2006/relationships/hyperlink" Target="http://en.wikipedia.org/wiki/Latvian_SSR" TargetMode="External"/><Relationship Id="rId32" Type="http://schemas.openxmlformats.org/officeDocument/2006/relationships/image" Target="../media/image23.png"/><Relationship Id="rId5" Type="http://schemas.openxmlformats.org/officeDocument/2006/relationships/image" Target="../media/image11.png"/><Relationship Id="rId15" Type="http://schemas.openxmlformats.org/officeDocument/2006/relationships/hyperlink" Target="http://en.wikipedia.org/wiki/Russian_SFSR" TargetMode="External"/><Relationship Id="rId23" Type="http://schemas.openxmlformats.org/officeDocument/2006/relationships/hyperlink" Target="http://en.wikipedia.org/wiki/Moldavian_SSR" TargetMode="External"/><Relationship Id="rId28" Type="http://schemas.openxmlformats.org/officeDocument/2006/relationships/hyperlink" Target="http://en.wikipedia.org/wiki/Turkmen_SSR" TargetMode="External"/><Relationship Id="rId10" Type="http://schemas.openxmlformats.org/officeDocument/2006/relationships/image" Target="../media/image16.png"/><Relationship Id="rId19" Type="http://schemas.openxmlformats.org/officeDocument/2006/relationships/hyperlink" Target="http://en.wikipedia.org/wiki/Kazakh_SSR" TargetMode="External"/><Relationship Id="rId31" Type="http://schemas.openxmlformats.org/officeDocument/2006/relationships/image" Target="../media/image22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hyperlink" Target="http://en.wikipedia.org/wiki/Lithuanian_SSR" TargetMode="External"/><Relationship Id="rId27" Type="http://schemas.openxmlformats.org/officeDocument/2006/relationships/hyperlink" Target="http://en.wikipedia.org/wiki/Armenian_SSR" TargetMode="External"/><Relationship Id="rId30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upload.wikimedia.org/wikipedia/commons/5/5a/Peter_de_Grote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1/18/Soviet_Union,_Lenin_(55).jpg" TargetMode="External"/><Relationship Id="rId2" Type="http://schemas.openxmlformats.org/officeDocument/2006/relationships/hyperlink" Target="http://en.wikipedia.org/wiki/File:Soviet_Union,_Lenin_(55)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5.emf"/><Relationship Id="rId2" Type="http://schemas.openxmlformats.org/officeDocument/2006/relationships/hyperlink" Target="http://upload.wikimedia.org/wikipedia/en/f/f5/Population_Density_in_the_American_Colonies_1775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5" Type="http://schemas.openxmlformats.org/officeDocument/2006/relationships/image" Target="../media/image4.png"/><Relationship Id="rId4" Type="http://schemas.openxmlformats.org/officeDocument/2006/relationships/hyperlink" Target="http://upload.wikimedia.org/wikipedia/commons/9/94/U.S._Territorial_Acquisitions.pn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upload.wikimedia.org/wikipedia/commons/2/20/Battle_of_Franklin_II_1864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commons/6/67/Mulberry_Street_NYC_c1900_LOC_3g04637u_edit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customXml" Target="../ink/ink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Bild 0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0"/>
            <a:ext cx="6234385" cy="674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90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de-DE" dirty="0" smtClean="0"/>
              <a:t>American </a:t>
            </a:r>
            <a:r>
              <a:rPr lang="de-DE" dirty="0" err="1" smtClean="0"/>
              <a:t>way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business</a:t>
            </a:r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4114800" cy="4929411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Informal</a:t>
            </a:r>
          </a:p>
          <a:p>
            <a:r>
              <a:rPr lang="de-DE" dirty="0" err="1" smtClean="0"/>
              <a:t>Individualistic</a:t>
            </a:r>
            <a:endParaRPr lang="de-DE" dirty="0" smtClean="0"/>
          </a:p>
          <a:p>
            <a:r>
              <a:rPr lang="de-DE" dirty="0" err="1" smtClean="0"/>
              <a:t>Only</a:t>
            </a:r>
            <a:r>
              <a:rPr lang="de-DE" dirty="0" smtClean="0"/>
              <a:t> English</a:t>
            </a:r>
          </a:p>
          <a:p>
            <a:r>
              <a:rPr lang="de-DE" dirty="0" smtClean="0"/>
              <a:t>Ultra-</a:t>
            </a:r>
            <a:r>
              <a:rPr lang="de-DE" dirty="0" err="1" smtClean="0"/>
              <a:t>friendliness</a:t>
            </a:r>
            <a:endParaRPr lang="de-DE" dirty="0" smtClean="0"/>
          </a:p>
          <a:p>
            <a:r>
              <a:rPr lang="de-DE" dirty="0" smtClean="0"/>
              <a:t>Humor</a:t>
            </a:r>
          </a:p>
          <a:p>
            <a:r>
              <a:rPr lang="de-DE" dirty="0" smtClean="0"/>
              <a:t>„Cards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table</a:t>
            </a:r>
            <a:r>
              <a:rPr lang="de-DE" dirty="0" smtClean="0"/>
              <a:t>“</a:t>
            </a:r>
          </a:p>
          <a:p>
            <a:r>
              <a:rPr lang="de-DE" dirty="0" smtClean="0"/>
              <a:t>Take </a:t>
            </a:r>
            <a:r>
              <a:rPr lang="de-DE" dirty="0" err="1" smtClean="0"/>
              <a:t>risks</a:t>
            </a:r>
            <a:r>
              <a:rPr lang="de-DE" dirty="0" smtClean="0"/>
              <a:t> - </a:t>
            </a:r>
            <a:r>
              <a:rPr lang="de-DE" dirty="0" err="1" smtClean="0"/>
              <a:t>opportunistic</a:t>
            </a:r>
            <a:endParaRPr lang="de-DE" dirty="0" smtClean="0"/>
          </a:p>
          <a:p>
            <a:r>
              <a:rPr lang="de-DE" dirty="0" smtClean="0"/>
              <a:t>Want a „</a:t>
            </a:r>
            <a:r>
              <a:rPr lang="de-DE" dirty="0" err="1" smtClean="0"/>
              <a:t>yes</a:t>
            </a:r>
            <a:r>
              <a:rPr lang="de-DE" dirty="0" smtClean="0"/>
              <a:t>“ in </a:t>
            </a:r>
            <a:r>
              <a:rPr lang="de-DE" dirty="0" err="1" smtClean="0"/>
              <a:t>principle</a:t>
            </a:r>
            <a:endParaRPr lang="de-DE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4644008" y="1196752"/>
            <a:ext cx="43204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000" dirty="0" smtClean="0"/>
              <a:t>Lack </a:t>
            </a:r>
            <a:r>
              <a:rPr lang="de-DE" sz="3000" dirty="0" err="1" smtClean="0"/>
              <a:t>of</a:t>
            </a:r>
            <a:r>
              <a:rPr lang="de-DE" sz="3000" dirty="0" smtClean="0"/>
              <a:t> </a:t>
            </a:r>
            <a:r>
              <a:rPr lang="de-DE" sz="3000" dirty="0" err="1" smtClean="0"/>
              <a:t>patience</a:t>
            </a:r>
            <a:endParaRPr lang="de-DE" sz="3000" dirty="0" smtClean="0"/>
          </a:p>
          <a:p>
            <a:r>
              <a:rPr lang="de-DE" sz="3000" dirty="0" smtClean="0"/>
              <a:t>Persistent </a:t>
            </a:r>
          </a:p>
          <a:p>
            <a:r>
              <a:rPr lang="de-DE" sz="3000" dirty="0" smtClean="0"/>
              <a:t>Words – </a:t>
            </a:r>
            <a:r>
              <a:rPr lang="de-DE" sz="3000" i="1" dirty="0" smtClean="0"/>
              <a:t>fair, </a:t>
            </a:r>
            <a:r>
              <a:rPr lang="de-DE" sz="3000" i="1" dirty="0" err="1" smtClean="0"/>
              <a:t>good</a:t>
            </a:r>
            <a:r>
              <a:rPr lang="de-DE" sz="3000" i="1" dirty="0"/>
              <a:t> </a:t>
            </a:r>
            <a:r>
              <a:rPr lang="de-DE" sz="3000" i="1" dirty="0" smtClean="0"/>
              <a:t>deal, </a:t>
            </a:r>
          </a:p>
          <a:p>
            <a:r>
              <a:rPr lang="de-DE" sz="3000" i="1" dirty="0"/>
              <a:t> </a:t>
            </a:r>
            <a:r>
              <a:rPr lang="de-DE" sz="3000" i="1" dirty="0" smtClean="0"/>
              <a:t>    </a:t>
            </a:r>
            <a:r>
              <a:rPr lang="de-DE" sz="3000" i="1" dirty="0" err="1" smtClean="0"/>
              <a:t>value</a:t>
            </a:r>
            <a:r>
              <a:rPr lang="de-DE" sz="3000" i="1" dirty="0" smtClean="0"/>
              <a:t> </a:t>
            </a:r>
            <a:r>
              <a:rPr lang="de-DE" sz="3000" i="1" dirty="0" err="1" smtClean="0"/>
              <a:t>or</a:t>
            </a:r>
            <a:r>
              <a:rPr lang="de-DE" sz="3000" i="1" dirty="0" smtClean="0"/>
              <a:t> </a:t>
            </a:r>
            <a:r>
              <a:rPr lang="de-DE" sz="3000" i="1" dirty="0" err="1" smtClean="0"/>
              <a:t>assume</a:t>
            </a:r>
            <a:r>
              <a:rPr lang="de-DE" sz="3000" i="1" dirty="0" smtClean="0"/>
              <a:t> </a:t>
            </a:r>
          </a:p>
          <a:p>
            <a:r>
              <a:rPr lang="de-DE" sz="3000" dirty="0" err="1" smtClean="0"/>
              <a:t>Blunt</a:t>
            </a:r>
            <a:r>
              <a:rPr lang="de-DE" sz="3000" dirty="0" smtClean="0"/>
              <a:t> </a:t>
            </a:r>
          </a:p>
          <a:p>
            <a:r>
              <a:rPr lang="de-DE" sz="3000" dirty="0" err="1" smtClean="0"/>
              <a:t>Assumes</a:t>
            </a:r>
            <a:r>
              <a:rPr lang="de-DE" sz="3000" dirty="0" smtClean="0"/>
              <a:t> </a:t>
            </a:r>
            <a:r>
              <a:rPr lang="de-DE" sz="3000" dirty="0" err="1" smtClean="0"/>
              <a:t>technical</a:t>
            </a:r>
            <a:endParaRPr lang="de-DE" sz="3000" dirty="0" smtClean="0"/>
          </a:p>
          <a:p>
            <a:r>
              <a:rPr lang="de-DE" sz="3000" dirty="0" smtClean="0"/>
              <a:t>      </a:t>
            </a:r>
            <a:r>
              <a:rPr lang="de-DE" sz="3000" dirty="0" err="1" smtClean="0"/>
              <a:t>competence</a:t>
            </a:r>
            <a:endParaRPr lang="de-DE" sz="3000" dirty="0" smtClean="0"/>
          </a:p>
          <a:p>
            <a:r>
              <a:rPr lang="de-DE" sz="3000" dirty="0" err="1" smtClean="0"/>
              <a:t>Feel</a:t>
            </a:r>
            <a:r>
              <a:rPr lang="de-DE" sz="3000" dirty="0" smtClean="0"/>
              <a:t> </a:t>
            </a:r>
            <a:r>
              <a:rPr lang="de-DE" sz="3000" dirty="0" err="1" smtClean="0"/>
              <a:t>they</a:t>
            </a:r>
            <a:r>
              <a:rPr lang="de-DE" sz="3000" dirty="0" smtClean="0"/>
              <a:t> </a:t>
            </a:r>
            <a:r>
              <a:rPr lang="de-DE" sz="3000" dirty="0" err="1" smtClean="0"/>
              <a:t>are</a:t>
            </a:r>
            <a:r>
              <a:rPr lang="de-DE" sz="3000" dirty="0" smtClean="0"/>
              <a:t> </a:t>
            </a:r>
            <a:r>
              <a:rPr lang="de-DE" sz="3000" dirty="0" err="1" smtClean="0"/>
              <a:t>the</a:t>
            </a:r>
            <a:r>
              <a:rPr lang="de-DE" sz="3000" dirty="0" smtClean="0"/>
              <a:t> </a:t>
            </a:r>
            <a:r>
              <a:rPr lang="de-DE" sz="3000" dirty="0" err="1" smtClean="0"/>
              <a:t>best</a:t>
            </a:r>
            <a:endParaRPr lang="de-DE" sz="3000" dirty="0" smtClean="0"/>
          </a:p>
          <a:p>
            <a:r>
              <a:rPr lang="de-DE" sz="3000" dirty="0" smtClean="0"/>
              <a:t>Little </a:t>
            </a:r>
            <a:r>
              <a:rPr lang="de-DE" sz="3000" dirty="0" err="1" smtClean="0"/>
              <a:t>interest</a:t>
            </a:r>
            <a:r>
              <a:rPr lang="de-DE" sz="3000" dirty="0" smtClean="0"/>
              <a:t> on a </a:t>
            </a:r>
            <a:r>
              <a:rPr lang="de-DE" sz="3000" dirty="0" err="1" smtClean="0"/>
              <a:t>foreign</a:t>
            </a:r>
            <a:r>
              <a:rPr lang="de-DE" sz="3000" dirty="0" smtClean="0"/>
              <a:t> </a:t>
            </a:r>
          </a:p>
          <a:p>
            <a:r>
              <a:rPr lang="de-DE" sz="3000" dirty="0"/>
              <a:t> </a:t>
            </a:r>
            <a:r>
              <a:rPr lang="de-DE" sz="3000" dirty="0" smtClean="0"/>
              <a:t>      </a:t>
            </a:r>
            <a:r>
              <a:rPr lang="de-DE" sz="3000" dirty="0" err="1" smtClean="0"/>
              <a:t>culture</a:t>
            </a:r>
            <a:r>
              <a:rPr lang="de-DE" sz="3000" dirty="0" smtClean="0"/>
              <a:t> </a:t>
            </a:r>
          </a:p>
          <a:p>
            <a:r>
              <a:rPr lang="de-DE" sz="3000" dirty="0" err="1" smtClean="0"/>
              <a:t>Thinks</a:t>
            </a:r>
            <a:r>
              <a:rPr lang="de-DE" sz="3000" dirty="0" smtClean="0"/>
              <a:t> </a:t>
            </a:r>
            <a:r>
              <a:rPr lang="de-DE" sz="3000" dirty="0" err="1" smtClean="0"/>
              <a:t>that</a:t>
            </a:r>
            <a:r>
              <a:rPr lang="de-DE" sz="3000" dirty="0" smtClean="0"/>
              <a:t> „</a:t>
            </a:r>
            <a:r>
              <a:rPr lang="de-DE" sz="3000" dirty="0" smtClean="0">
                <a:solidFill>
                  <a:srgbClr val="FF0000"/>
                </a:solidFill>
              </a:rPr>
              <a:t>Dollar“</a:t>
            </a:r>
            <a:r>
              <a:rPr lang="de-DE" sz="3000" dirty="0" smtClean="0"/>
              <a:t> </a:t>
            </a:r>
            <a:r>
              <a:rPr lang="de-DE" sz="3000" dirty="0" err="1" smtClean="0"/>
              <a:t>wins</a:t>
            </a:r>
            <a:r>
              <a:rPr lang="de-DE" sz="3000" dirty="0" smtClean="0"/>
              <a:t> all </a:t>
            </a:r>
            <a:r>
              <a:rPr lang="de-DE" sz="3000" dirty="0" err="1" smtClean="0"/>
              <a:t>arguments</a:t>
            </a:r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149916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deal </a:t>
            </a:r>
            <a:r>
              <a:rPr lang="de-DE" dirty="0" err="1" smtClean="0"/>
              <a:t>with</a:t>
            </a:r>
            <a:r>
              <a:rPr lang="de-DE" dirty="0" smtClean="0"/>
              <a:t> Americans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764704"/>
            <a:ext cx="8496944" cy="5760640"/>
          </a:xfrm>
        </p:spPr>
        <p:txBody>
          <a:bodyPr>
            <a:normAutofit lnSpcReduction="10000"/>
          </a:bodyPr>
          <a:lstStyle/>
          <a:p>
            <a:r>
              <a:rPr lang="de-DE" sz="2400" dirty="0" err="1" smtClean="0"/>
              <a:t>Appear</a:t>
            </a:r>
            <a:r>
              <a:rPr lang="de-DE" sz="2400" dirty="0" smtClean="0"/>
              <a:t> </a:t>
            </a:r>
            <a:r>
              <a:rPr lang="de-DE" sz="2400" dirty="0" err="1" smtClean="0"/>
              <a:t>straightforward</a:t>
            </a:r>
            <a:r>
              <a:rPr lang="de-DE" sz="2400" dirty="0" smtClean="0"/>
              <a:t>, honest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tough</a:t>
            </a:r>
            <a:endParaRPr lang="de-DE" sz="2400" dirty="0" smtClean="0"/>
          </a:p>
          <a:p>
            <a:r>
              <a:rPr lang="de-DE" sz="2400" dirty="0" err="1" smtClean="0"/>
              <a:t>You</a:t>
            </a:r>
            <a:r>
              <a:rPr lang="de-DE" sz="2400" dirty="0" smtClean="0"/>
              <a:t> </a:t>
            </a:r>
            <a:r>
              <a:rPr lang="de-DE" sz="2400" dirty="0" err="1" smtClean="0"/>
              <a:t>know</a:t>
            </a:r>
            <a:r>
              <a:rPr lang="de-DE" sz="2400" dirty="0" smtClean="0"/>
              <a:t> </a:t>
            </a:r>
            <a:r>
              <a:rPr lang="de-DE" sz="2400" dirty="0" err="1" smtClean="0"/>
              <a:t>more</a:t>
            </a:r>
            <a:r>
              <a:rPr lang="de-DE" sz="2400" dirty="0" smtClean="0"/>
              <a:t> </a:t>
            </a:r>
            <a:r>
              <a:rPr lang="de-DE" sz="2400" dirty="0" err="1" smtClean="0"/>
              <a:t>about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US </a:t>
            </a:r>
            <a:r>
              <a:rPr lang="de-DE" sz="2400" dirty="0" err="1" smtClean="0"/>
              <a:t>as</a:t>
            </a:r>
            <a:r>
              <a:rPr lang="de-DE" sz="2400" dirty="0" smtClean="0"/>
              <a:t> </a:t>
            </a:r>
            <a:r>
              <a:rPr lang="de-DE" sz="2400" dirty="0" err="1" smtClean="0"/>
              <a:t>they</a:t>
            </a:r>
            <a:r>
              <a:rPr lang="de-DE" sz="2400" dirty="0" smtClean="0"/>
              <a:t> </a:t>
            </a:r>
            <a:r>
              <a:rPr lang="de-DE" sz="2400" dirty="0" err="1" smtClean="0"/>
              <a:t>about</a:t>
            </a:r>
            <a:r>
              <a:rPr lang="de-DE" sz="2400" dirty="0" smtClean="0"/>
              <a:t> </a:t>
            </a:r>
            <a:r>
              <a:rPr lang="de-DE" sz="2400" dirty="0" err="1" smtClean="0"/>
              <a:t>your</a:t>
            </a:r>
            <a:r>
              <a:rPr lang="de-DE" sz="2400" dirty="0" smtClean="0"/>
              <a:t> </a:t>
            </a:r>
            <a:r>
              <a:rPr lang="de-DE" sz="2400" dirty="0" err="1" smtClean="0"/>
              <a:t>country</a:t>
            </a:r>
            <a:r>
              <a:rPr lang="de-DE" sz="2400" dirty="0" smtClean="0"/>
              <a:t>. </a:t>
            </a:r>
          </a:p>
          <a:p>
            <a:r>
              <a:rPr lang="de-DE" sz="2400" dirty="0" err="1" smtClean="0"/>
              <a:t>Dont</a:t>
            </a:r>
            <a:r>
              <a:rPr lang="de-DE" sz="2400" dirty="0" smtClean="0"/>
              <a:t> </a:t>
            </a:r>
            <a:r>
              <a:rPr lang="de-DE" sz="2400" dirty="0" err="1" smtClean="0"/>
              <a:t>be</a:t>
            </a:r>
            <a:r>
              <a:rPr lang="de-DE" sz="2400" dirty="0" smtClean="0"/>
              <a:t> </a:t>
            </a:r>
            <a:r>
              <a:rPr lang="de-DE" sz="2400" dirty="0" err="1" smtClean="0"/>
              <a:t>afraid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hard</a:t>
            </a:r>
            <a:r>
              <a:rPr lang="de-DE" sz="2400" dirty="0" smtClean="0"/>
              <a:t> </a:t>
            </a:r>
            <a:r>
              <a:rPr lang="de-DE" sz="2400" dirty="0" err="1" smtClean="0"/>
              <a:t>sell</a:t>
            </a:r>
            <a:r>
              <a:rPr lang="de-DE" sz="2400" dirty="0" smtClean="0"/>
              <a:t> – </a:t>
            </a:r>
            <a:r>
              <a:rPr lang="de-DE" sz="2400" dirty="0" err="1" smtClean="0"/>
              <a:t>they</a:t>
            </a:r>
            <a:r>
              <a:rPr lang="de-DE" sz="2400" dirty="0" smtClean="0"/>
              <a:t> </a:t>
            </a:r>
            <a:r>
              <a:rPr lang="de-DE" sz="2400" dirty="0" err="1" smtClean="0"/>
              <a:t>expect</a:t>
            </a:r>
            <a:r>
              <a:rPr lang="de-DE" sz="2400" dirty="0" smtClean="0"/>
              <a:t> </a:t>
            </a:r>
            <a:r>
              <a:rPr lang="de-DE" sz="2400" dirty="0" err="1" smtClean="0"/>
              <a:t>it</a:t>
            </a:r>
            <a:endParaRPr lang="de-DE" sz="2400" dirty="0" smtClean="0"/>
          </a:p>
          <a:p>
            <a:r>
              <a:rPr lang="de-DE" sz="2400" dirty="0" err="1" smtClean="0"/>
              <a:t>They</a:t>
            </a:r>
            <a:r>
              <a:rPr lang="de-DE" sz="2400" dirty="0" smtClean="0"/>
              <a:t> </a:t>
            </a:r>
            <a:r>
              <a:rPr lang="de-DE" sz="2400" dirty="0" err="1" smtClean="0"/>
              <a:t>are</a:t>
            </a:r>
            <a:r>
              <a:rPr lang="de-DE" sz="2400" dirty="0" smtClean="0"/>
              <a:t> </a:t>
            </a:r>
            <a:r>
              <a:rPr lang="de-DE" sz="2400" dirty="0" err="1" smtClean="0"/>
              <a:t>motivated</a:t>
            </a:r>
            <a:r>
              <a:rPr lang="de-DE" sz="2400" dirty="0" smtClean="0"/>
              <a:t> </a:t>
            </a:r>
            <a:r>
              <a:rPr lang="de-DE" sz="2400" dirty="0" err="1" smtClean="0"/>
              <a:t>through</a:t>
            </a:r>
            <a:r>
              <a:rPr lang="de-DE" sz="2400" dirty="0" smtClean="0"/>
              <a:t> </a:t>
            </a:r>
            <a:r>
              <a:rPr lang="de-DE" sz="2400" dirty="0" err="1" smtClean="0"/>
              <a:t>money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 </a:t>
            </a:r>
            <a:r>
              <a:rPr lang="de-DE" sz="2400" dirty="0" err="1" smtClean="0"/>
              <a:t>career</a:t>
            </a:r>
            <a:r>
              <a:rPr lang="de-DE" sz="2400" dirty="0" smtClean="0"/>
              <a:t> </a:t>
            </a:r>
            <a:r>
              <a:rPr lang="de-DE" sz="2400" dirty="0" err="1" smtClean="0"/>
              <a:t>challenge</a:t>
            </a:r>
            <a:r>
              <a:rPr lang="de-DE" sz="2400" dirty="0" smtClean="0"/>
              <a:t>. But </a:t>
            </a:r>
            <a:r>
              <a:rPr lang="de-DE" sz="2400" dirty="0" err="1" smtClean="0"/>
              <a:t>please</a:t>
            </a:r>
            <a:r>
              <a:rPr lang="de-DE" sz="2400" dirty="0" smtClean="0"/>
              <a:t> </a:t>
            </a:r>
            <a:r>
              <a:rPr lang="de-DE" sz="2400" dirty="0" err="1" smtClean="0"/>
              <a:t>remember</a:t>
            </a:r>
            <a:r>
              <a:rPr lang="de-DE" sz="2400" dirty="0" smtClean="0"/>
              <a:t>: Time=</a:t>
            </a:r>
            <a:r>
              <a:rPr lang="de-DE" sz="2400" dirty="0" err="1" smtClean="0"/>
              <a:t>money</a:t>
            </a:r>
            <a:endParaRPr lang="de-DE" sz="2400" dirty="0" smtClean="0"/>
          </a:p>
          <a:p>
            <a:r>
              <a:rPr lang="de-DE" sz="2400" dirty="0" err="1" smtClean="0"/>
              <a:t>Simplify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issues</a:t>
            </a:r>
            <a:r>
              <a:rPr lang="de-DE" sz="2400" dirty="0" smtClean="0"/>
              <a:t> </a:t>
            </a:r>
          </a:p>
          <a:p>
            <a:r>
              <a:rPr lang="de-DE" sz="2400" dirty="0" err="1" smtClean="0"/>
              <a:t>Accept</a:t>
            </a:r>
            <a:r>
              <a:rPr lang="de-DE" sz="2400" dirty="0" smtClean="0"/>
              <a:t> </a:t>
            </a:r>
            <a:r>
              <a:rPr lang="de-DE" sz="2400" dirty="0" err="1" smtClean="0"/>
              <a:t>irony</a:t>
            </a:r>
            <a:r>
              <a:rPr lang="de-DE" sz="2400" dirty="0" smtClean="0"/>
              <a:t>, </a:t>
            </a:r>
            <a:r>
              <a:rPr lang="de-DE" sz="2400" dirty="0" err="1" smtClean="0"/>
              <a:t>sarcasm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kidding</a:t>
            </a:r>
            <a:r>
              <a:rPr lang="de-DE" sz="2400" dirty="0" smtClean="0"/>
              <a:t> </a:t>
            </a:r>
            <a:r>
              <a:rPr lang="de-DE" sz="2400" dirty="0" err="1" smtClean="0"/>
              <a:t>from</a:t>
            </a:r>
            <a:r>
              <a:rPr lang="de-DE" sz="2400" dirty="0" smtClean="0"/>
              <a:t> </a:t>
            </a:r>
            <a:r>
              <a:rPr lang="de-DE" sz="2400" dirty="0" err="1" smtClean="0"/>
              <a:t>their</a:t>
            </a:r>
            <a:r>
              <a:rPr lang="de-DE" sz="2400" dirty="0" smtClean="0"/>
              <a:t> </a:t>
            </a:r>
            <a:r>
              <a:rPr lang="de-DE" sz="2400" dirty="0" err="1" smtClean="0"/>
              <a:t>part</a:t>
            </a:r>
            <a:endParaRPr lang="de-DE" sz="2400" dirty="0" smtClean="0"/>
          </a:p>
          <a:p>
            <a:r>
              <a:rPr lang="de-DE" sz="2400" dirty="0" smtClean="0"/>
              <a:t>Americans </a:t>
            </a:r>
            <a:r>
              <a:rPr lang="de-DE" sz="2400" dirty="0" err="1" smtClean="0"/>
              <a:t>have</a:t>
            </a:r>
            <a:r>
              <a:rPr lang="de-DE" sz="2400" dirty="0" smtClean="0"/>
              <a:t> a high </a:t>
            </a:r>
            <a:r>
              <a:rPr lang="de-DE" sz="2400" dirty="0" err="1" smtClean="0"/>
              <a:t>work</a:t>
            </a:r>
            <a:r>
              <a:rPr lang="de-DE" sz="2400" dirty="0" smtClean="0"/>
              <a:t> </a:t>
            </a:r>
            <a:r>
              <a:rPr lang="de-DE" sz="2400" dirty="0" err="1" smtClean="0"/>
              <a:t>ethic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hate</a:t>
            </a:r>
            <a:r>
              <a:rPr lang="de-DE" sz="2400" dirty="0" smtClean="0"/>
              <a:t> </a:t>
            </a:r>
            <a:r>
              <a:rPr lang="de-DE" sz="2400" dirty="0" err="1" smtClean="0"/>
              <a:t>people</a:t>
            </a:r>
            <a:r>
              <a:rPr lang="de-DE" sz="2400" dirty="0" smtClean="0"/>
              <a:t> </a:t>
            </a:r>
            <a:r>
              <a:rPr lang="de-DE" sz="2400" dirty="0" err="1" smtClean="0"/>
              <a:t>taking</a:t>
            </a:r>
            <a:r>
              <a:rPr lang="de-DE" sz="2400" dirty="0" smtClean="0"/>
              <a:t> time off </a:t>
            </a:r>
            <a:r>
              <a:rPr lang="de-DE" sz="2400" dirty="0" err="1" smtClean="0"/>
              <a:t>during</a:t>
            </a:r>
            <a:r>
              <a:rPr lang="de-DE" sz="2400" dirty="0" smtClean="0"/>
              <a:t> an </a:t>
            </a:r>
            <a:r>
              <a:rPr lang="de-DE" sz="2400" dirty="0" err="1" smtClean="0"/>
              <a:t>important</a:t>
            </a:r>
            <a:r>
              <a:rPr lang="de-DE" sz="2400" dirty="0" smtClean="0"/>
              <a:t> </a:t>
            </a:r>
            <a:r>
              <a:rPr lang="de-DE" sz="2400" dirty="0" err="1" smtClean="0"/>
              <a:t>project</a:t>
            </a:r>
            <a:r>
              <a:rPr lang="de-DE" sz="2400" dirty="0" smtClean="0"/>
              <a:t>. (</a:t>
            </a:r>
            <a:r>
              <a:rPr lang="de-DE" sz="2400" dirty="0" err="1" smtClean="0"/>
              <a:t>Those</a:t>
            </a:r>
            <a:r>
              <a:rPr lang="de-DE" sz="2400" dirty="0" smtClean="0"/>
              <a:t> </a:t>
            </a:r>
            <a:r>
              <a:rPr lang="de-DE" sz="2400" dirty="0" err="1" smtClean="0"/>
              <a:t>vacationing</a:t>
            </a:r>
            <a:r>
              <a:rPr lang="de-DE" sz="2400" dirty="0" smtClean="0"/>
              <a:t> </a:t>
            </a:r>
            <a:r>
              <a:rPr lang="de-DE" sz="2400" dirty="0" err="1" smtClean="0"/>
              <a:t>Europeans</a:t>
            </a:r>
            <a:r>
              <a:rPr lang="de-DE" sz="2400" dirty="0" smtClean="0"/>
              <a:t>!)</a:t>
            </a:r>
          </a:p>
          <a:p>
            <a:pPr marL="0" indent="0">
              <a:buNone/>
            </a:pPr>
            <a:r>
              <a:rPr lang="de-DE" sz="2400" dirty="0" err="1" smtClean="0">
                <a:solidFill>
                  <a:srgbClr val="FF0000"/>
                </a:solidFill>
              </a:rPr>
              <a:t>Avoid</a:t>
            </a:r>
            <a:r>
              <a:rPr lang="de-DE" sz="2400" dirty="0" smtClean="0">
                <a:solidFill>
                  <a:srgbClr val="FF0000"/>
                </a:solidFill>
              </a:rPr>
              <a:t>:</a:t>
            </a:r>
          </a:p>
          <a:p>
            <a:pPr marL="457200" indent="-457200">
              <a:buAutoNum type="arabicParenR"/>
            </a:pPr>
            <a:r>
              <a:rPr lang="de-DE" sz="2400" dirty="0" smtClean="0"/>
              <a:t>Not </a:t>
            </a:r>
            <a:r>
              <a:rPr lang="de-DE" sz="2400" dirty="0" err="1" smtClean="0"/>
              <a:t>stating</a:t>
            </a:r>
            <a:r>
              <a:rPr lang="de-DE" sz="2400" dirty="0" smtClean="0"/>
              <a:t> </a:t>
            </a:r>
            <a:r>
              <a:rPr lang="de-DE" sz="2400" dirty="0" err="1" smtClean="0"/>
              <a:t>clearly</a:t>
            </a:r>
            <a:r>
              <a:rPr lang="de-DE" sz="2400" dirty="0" smtClean="0"/>
              <a:t> </a:t>
            </a:r>
            <a:r>
              <a:rPr lang="de-DE" sz="2400" dirty="0" err="1" smtClean="0"/>
              <a:t>your</a:t>
            </a:r>
            <a:r>
              <a:rPr lang="de-DE" sz="2400" dirty="0" smtClean="0"/>
              <a:t> </a:t>
            </a:r>
            <a:r>
              <a:rPr lang="de-DE" sz="2400" dirty="0" err="1" smtClean="0"/>
              <a:t>intentions</a:t>
            </a:r>
            <a:r>
              <a:rPr lang="de-DE" sz="2400" dirty="0" smtClean="0"/>
              <a:t>. </a:t>
            </a:r>
            <a:r>
              <a:rPr lang="de-DE" sz="2400" dirty="0" err="1" smtClean="0"/>
              <a:t>They</a:t>
            </a:r>
            <a:r>
              <a:rPr lang="de-DE" sz="2400" dirty="0" smtClean="0"/>
              <a:t> will </a:t>
            </a:r>
            <a:r>
              <a:rPr lang="de-DE" sz="2400" dirty="0" err="1" smtClean="0"/>
              <a:t>assume</a:t>
            </a:r>
            <a:r>
              <a:rPr lang="de-DE" sz="2400" dirty="0" smtClean="0"/>
              <a:t> </a:t>
            </a:r>
            <a:r>
              <a:rPr lang="de-DE" sz="2400" dirty="0" err="1" smtClean="0"/>
              <a:t>you</a:t>
            </a:r>
            <a:r>
              <a:rPr lang="de-DE" sz="2400" dirty="0" smtClean="0"/>
              <a:t> </a:t>
            </a:r>
            <a:r>
              <a:rPr lang="de-DE" sz="2400" dirty="0" err="1" smtClean="0"/>
              <a:t>are</a:t>
            </a:r>
            <a:r>
              <a:rPr lang="de-DE" sz="2400" dirty="0" smtClean="0"/>
              <a:t> </a:t>
            </a:r>
            <a:r>
              <a:rPr lang="de-DE" sz="2400" dirty="0" err="1" smtClean="0"/>
              <a:t>devious</a:t>
            </a:r>
            <a:endParaRPr lang="de-DE" sz="2400" dirty="0" smtClean="0"/>
          </a:p>
          <a:p>
            <a:pPr marL="457200" indent="-457200">
              <a:buAutoNum type="arabicParenR"/>
            </a:pPr>
            <a:r>
              <a:rPr lang="de-DE" sz="2400" dirty="0"/>
              <a:t> </a:t>
            </a:r>
            <a:r>
              <a:rPr lang="de-DE" sz="2400" dirty="0" smtClean="0"/>
              <a:t>Long </a:t>
            </a:r>
            <a:r>
              <a:rPr lang="de-DE" sz="2400" dirty="0" err="1" smtClean="0"/>
              <a:t>silences</a:t>
            </a:r>
            <a:r>
              <a:rPr lang="de-DE" sz="2400" dirty="0" smtClean="0"/>
              <a:t>. </a:t>
            </a:r>
            <a:r>
              <a:rPr lang="de-DE" sz="2400" dirty="0" err="1" smtClean="0"/>
              <a:t>Pulling</a:t>
            </a:r>
            <a:r>
              <a:rPr lang="de-DE" sz="2400" dirty="0" smtClean="0"/>
              <a:t> rank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challenging</a:t>
            </a:r>
            <a:r>
              <a:rPr lang="de-DE" sz="2400" dirty="0" smtClean="0"/>
              <a:t>  </a:t>
            </a:r>
            <a:r>
              <a:rPr lang="de-DE" sz="2400" dirty="0" err="1" smtClean="0"/>
              <a:t>logically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„American </a:t>
            </a:r>
            <a:r>
              <a:rPr lang="de-DE" sz="2400" dirty="0" err="1" smtClean="0"/>
              <a:t>Dream</a:t>
            </a:r>
            <a:r>
              <a:rPr lang="de-DE" sz="2400" dirty="0" smtClean="0"/>
              <a:t>“</a:t>
            </a:r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28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Bild 0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0"/>
            <a:ext cx="6018212" cy="674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6804248" y="98072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Russian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and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Ukranian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11560" y="98072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Cold</a:t>
            </a:r>
            <a:r>
              <a:rPr lang="de-DE" dirty="0" smtClean="0">
                <a:solidFill>
                  <a:srgbClr val="FF0000"/>
                </a:solidFill>
              </a:rPr>
              <a:t> winters</a:t>
            </a:r>
          </a:p>
          <a:p>
            <a:r>
              <a:rPr lang="de-DE" dirty="0" err="1" smtClean="0">
                <a:solidFill>
                  <a:srgbClr val="FF0000"/>
                </a:solidFill>
              </a:rPr>
              <a:t>Landlocked</a:t>
            </a:r>
            <a:endParaRPr lang="de-DE" dirty="0" smtClean="0">
              <a:solidFill>
                <a:srgbClr val="FF00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719572" y="209220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European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751440" y="213928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Mongols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372200" y="2092206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Orthodox Christian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923928" y="422108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Sovietunion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971600" y="337105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2. World War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923928" y="479715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Cold</a:t>
            </a:r>
            <a:r>
              <a:rPr lang="de-DE" dirty="0" smtClean="0">
                <a:solidFill>
                  <a:srgbClr val="FF0000"/>
                </a:solidFill>
              </a:rPr>
              <a:t> War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611426" y="2738537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Stalin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58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de-DE" dirty="0" err="1" smtClean="0"/>
              <a:t>Russias</a:t>
            </a:r>
            <a:r>
              <a:rPr lang="de-DE" dirty="0" smtClean="0"/>
              <a:t> </a:t>
            </a:r>
            <a:r>
              <a:rPr lang="de-DE" dirty="0" err="1" smtClean="0"/>
              <a:t>Beginning</a:t>
            </a:r>
            <a:endParaRPr lang="de-DE" dirty="0"/>
          </a:p>
        </p:txBody>
      </p:sp>
      <p:pic>
        <p:nvPicPr>
          <p:cNvPr id="8194" name="Picture 2" descr="File:Kievan Rus e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799"/>
            <a:ext cx="4680520" cy="462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364088" y="1628799"/>
            <a:ext cx="35283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Viking Posts in </a:t>
            </a:r>
            <a:r>
              <a:rPr lang="de-DE" dirty="0" err="1" smtClean="0"/>
              <a:t>Novgorod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Kiev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Later</a:t>
            </a:r>
            <a:r>
              <a:rPr lang="de-DE" dirty="0" smtClean="0"/>
              <a:t> </a:t>
            </a:r>
            <a:r>
              <a:rPr lang="de-DE" dirty="0" err="1" smtClean="0"/>
              <a:t>turned</a:t>
            </a:r>
            <a:r>
              <a:rPr lang="de-DE" dirty="0" smtClean="0"/>
              <a:t> </a:t>
            </a:r>
            <a:r>
              <a:rPr lang="de-DE" dirty="0" err="1" smtClean="0"/>
              <a:t>inslavic</a:t>
            </a:r>
            <a:r>
              <a:rPr lang="de-DE" dirty="0" smtClean="0"/>
              <a:t> </a:t>
            </a:r>
            <a:r>
              <a:rPr lang="de-DE" dirty="0" err="1" smtClean="0"/>
              <a:t>states</a:t>
            </a:r>
            <a:r>
              <a:rPr lang="de-DE" dirty="0" smtClean="0"/>
              <a:t>. </a:t>
            </a:r>
          </a:p>
          <a:p>
            <a:r>
              <a:rPr lang="de-DE" dirty="0" smtClean="0"/>
              <a:t>3 </a:t>
            </a:r>
            <a:r>
              <a:rPr lang="de-DE" dirty="0" err="1" smtClean="0"/>
              <a:t>Centuries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fighting</a:t>
            </a:r>
            <a:r>
              <a:rPr lang="de-DE" dirty="0" smtClean="0"/>
              <a:t> </a:t>
            </a:r>
            <a:r>
              <a:rPr lang="de-DE" dirty="0" err="1" smtClean="0"/>
              <a:t>against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Mongols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south-east</a:t>
            </a:r>
            <a:r>
              <a:rPr lang="de-DE" dirty="0" smtClean="0"/>
              <a:t>  </a:t>
            </a:r>
            <a:r>
              <a:rPr lang="de-DE" dirty="0" err="1" smtClean="0"/>
              <a:t>and</a:t>
            </a:r>
            <a:r>
              <a:rPr lang="de-DE" dirty="0" smtClean="0"/>
              <a:t> also </a:t>
            </a:r>
            <a:r>
              <a:rPr lang="de-DE" dirty="0" err="1" smtClean="0"/>
              <a:t>against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Swedes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Teutonic</a:t>
            </a:r>
            <a:r>
              <a:rPr lang="de-DE" dirty="0" smtClean="0"/>
              <a:t> Knights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west .</a:t>
            </a:r>
          </a:p>
          <a:p>
            <a:r>
              <a:rPr lang="de-DE" dirty="0" smtClean="0"/>
              <a:t>After </a:t>
            </a:r>
            <a:r>
              <a:rPr lang="de-DE" dirty="0" err="1" smtClean="0"/>
              <a:t>the</a:t>
            </a:r>
            <a:r>
              <a:rPr lang="de-DE" dirty="0" smtClean="0"/>
              <a:t> fall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Constantinople</a:t>
            </a:r>
            <a:r>
              <a:rPr lang="de-DE" dirty="0" smtClean="0"/>
              <a:t>  </a:t>
            </a:r>
            <a:r>
              <a:rPr lang="de-DE" dirty="0" err="1" smtClean="0"/>
              <a:t>Moscow</a:t>
            </a:r>
            <a:r>
              <a:rPr lang="de-DE" dirty="0" smtClean="0"/>
              <a:t> was </a:t>
            </a:r>
            <a:r>
              <a:rPr lang="de-DE" dirty="0" err="1" smtClean="0"/>
              <a:t>praised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„</a:t>
            </a:r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Rome</a:t>
            </a:r>
            <a:r>
              <a:rPr lang="de-DE" dirty="0" smtClean="0"/>
              <a:t>“.</a:t>
            </a:r>
          </a:p>
          <a:p>
            <a:r>
              <a:rPr lang="de-DE" dirty="0" smtClean="0"/>
              <a:t>Ivan IV (</a:t>
            </a:r>
            <a:r>
              <a:rPr lang="de-DE" dirty="0" err="1" smtClean="0"/>
              <a:t>the</a:t>
            </a:r>
            <a:r>
              <a:rPr lang="de-DE" dirty="0" smtClean="0"/>
              <a:t> Terrible) </a:t>
            </a:r>
            <a:r>
              <a:rPr lang="de-DE" dirty="0" err="1" smtClean="0"/>
              <a:t>established</a:t>
            </a:r>
            <a:r>
              <a:rPr lang="de-DE" dirty="0" smtClean="0"/>
              <a:t> a </a:t>
            </a:r>
            <a:r>
              <a:rPr lang="de-DE" dirty="0" err="1" smtClean="0"/>
              <a:t>highly</a:t>
            </a:r>
            <a:r>
              <a:rPr lang="de-DE" dirty="0" smtClean="0"/>
              <a:t> </a:t>
            </a:r>
            <a:r>
              <a:rPr lang="de-DE" dirty="0" err="1" smtClean="0"/>
              <a:t>authoritarian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centralistic</a:t>
            </a:r>
            <a:r>
              <a:rPr lang="de-DE" dirty="0" smtClean="0"/>
              <a:t> </a:t>
            </a:r>
            <a:r>
              <a:rPr lang="de-DE" dirty="0" err="1" smtClean="0"/>
              <a:t>rule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help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Cossacks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 was a </a:t>
            </a:r>
            <a:r>
              <a:rPr lang="de-DE" dirty="0" err="1" smtClean="0"/>
              <a:t>steady</a:t>
            </a:r>
            <a:r>
              <a:rPr lang="de-DE" dirty="0" smtClean="0"/>
              <a:t> </a:t>
            </a:r>
            <a:r>
              <a:rPr lang="de-DE" dirty="0" err="1" smtClean="0"/>
              <a:t>expansion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Russian</a:t>
            </a:r>
            <a:r>
              <a:rPr lang="de-DE" dirty="0" smtClean="0"/>
              <a:t> power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east</a:t>
            </a:r>
            <a:r>
              <a:rPr lang="de-DE" dirty="0" smtClean="0"/>
              <a:t>. </a:t>
            </a:r>
            <a:r>
              <a:rPr lang="de-DE" dirty="0" smtClean="0">
                <a:solidFill>
                  <a:srgbClr val="FF0000"/>
                </a:solidFill>
              </a:rPr>
              <a:t>Every </a:t>
            </a:r>
            <a:r>
              <a:rPr lang="de-DE" smtClean="0">
                <a:solidFill>
                  <a:srgbClr val="FF0000"/>
                </a:solidFill>
              </a:rPr>
              <a:t>hundred </a:t>
            </a:r>
            <a:r>
              <a:rPr lang="de-DE" dirty="0" err="1" smtClean="0">
                <a:solidFill>
                  <a:srgbClr val="FF0000"/>
                </a:solidFill>
              </a:rPr>
              <a:t>years</a:t>
            </a:r>
            <a:r>
              <a:rPr lang="de-DE" dirty="0" smtClean="0">
                <a:solidFill>
                  <a:srgbClr val="FF0000"/>
                </a:solidFill>
              </a:rPr>
              <a:t> 1200 km.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78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1027" name="Picture 3" descr="Flag of Russian SFS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lag of Ukrainian SS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lag of Belarusian SS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Flag of Uzbekistan SS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Flag of Kazakhstan SS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Flag of Georgian SS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lag of Azerbaijan SS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Flag of Lithuanian SS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Flag of Moldovan SS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Flag of Latvian SSR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Flag of Kyrgyzstan SSR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Flag of Tajikistan SS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Flag of Armenian SS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4211977" y="1600200"/>
          <a:ext cx="720046" cy="4525963"/>
        </p:xfrm>
        <a:graphic>
          <a:graphicData uri="http://schemas.openxmlformats.org/drawingml/2006/table">
            <a:tbl>
              <a:tblPr/>
              <a:tblGrid>
                <a:gridCol w="77473"/>
                <a:gridCol w="77473"/>
                <a:gridCol w="565100"/>
              </a:tblGrid>
              <a:tr h="201498">
                <a:tc>
                  <a:txBody>
                    <a:bodyPr/>
                    <a:lstStyle/>
                    <a:p>
                      <a:r>
                        <a:rPr lang="de-DE" sz="300"/>
                        <a:t>#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sz="300"/>
                        <a:t>Republic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00"/>
                        <a:t>Map of the Union Republics between 1956–1991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998">
                <a:tc>
                  <a:txBody>
                    <a:bodyPr/>
                    <a:lstStyle/>
                    <a:p>
                      <a:r>
                        <a:rPr lang="de-DE" sz="300"/>
                        <a:t>1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15" tooltip="Russian SFSR"/>
                        </a:rPr>
                        <a:t>Russian SFSR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15">
                  <a:txBody>
                    <a:bodyPr/>
                    <a:lstStyle/>
                    <a:p>
                      <a:endParaRPr lang="de-DE" sz="300">
                        <a:effectLst/>
                      </a:endParaRP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4498">
                <a:tc>
                  <a:txBody>
                    <a:bodyPr/>
                    <a:lstStyle/>
                    <a:p>
                      <a:r>
                        <a:rPr lang="de-DE" sz="300"/>
                        <a:t>2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16" tooltip="Ukrainian SSR"/>
                        </a:rPr>
                        <a:t>Ukrainian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40997">
                <a:tc>
                  <a:txBody>
                    <a:bodyPr/>
                    <a:lstStyle/>
                    <a:p>
                      <a:r>
                        <a:rPr lang="de-DE" sz="300"/>
                        <a:t>3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17" tooltip="Belorussian SSR"/>
                        </a:rPr>
                        <a:t>Belorussian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47998">
                <a:tc>
                  <a:txBody>
                    <a:bodyPr/>
                    <a:lstStyle/>
                    <a:p>
                      <a:r>
                        <a:rPr lang="de-DE" sz="300"/>
                        <a:t>4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18" tooltip="Uzbek SSR"/>
                        </a:rPr>
                        <a:t>Uzbek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47998">
                <a:tc>
                  <a:txBody>
                    <a:bodyPr/>
                    <a:lstStyle/>
                    <a:p>
                      <a:r>
                        <a:rPr lang="de-DE" sz="300"/>
                        <a:t>5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19" tooltip="Kazakh SSR"/>
                        </a:rPr>
                        <a:t>Kazakh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94498">
                <a:tc>
                  <a:txBody>
                    <a:bodyPr/>
                    <a:lstStyle/>
                    <a:p>
                      <a:r>
                        <a:rPr lang="de-DE" sz="300"/>
                        <a:t>6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20" tooltip="Georgian SSR"/>
                        </a:rPr>
                        <a:t>Georgian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40997">
                <a:tc>
                  <a:txBody>
                    <a:bodyPr/>
                    <a:lstStyle/>
                    <a:p>
                      <a:r>
                        <a:rPr lang="de-DE" sz="300"/>
                        <a:t>7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21" tooltip="Azerbaijan SSR"/>
                        </a:rPr>
                        <a:t>Azerbaijan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40997">
                <a:tc>
                  <a:txBody>
                    <a:bodyPr/>
                    <a:lstStyle/>
                    <a:p>
                      <a:r>
                        <a:rPr lang="de-DE" sz="300"/>
                        <a:t>8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22" tooltip="Lithuanian SSR"/>
                        </a:rPr>
                        <a:t>Lithuanian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40997">
                <a:tc>
                  <a:txBody>
                    <a:bodyPr/>
                    <a:lstStyle/>
                    <a:p>
                      <a:r>
                        <a:rPr lang="de-DE" sz="300"/>
                        <a:t>9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23" tooltip="Moldavian SSR"/>
                        </a:rPr>
                        <a:t>Moldavian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47998">
                <a:tc>
                  <a:txBody>
                    <a:bodyPr/>
                    <a:lstStyle/>
                    <a:p>
                      <a:r>
                        <a:rPr lang="de-DE" sz="300"/>
                        <a:t>10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24" tooltip="Latvian SSR"/>
                        </a:rPr>
                        <a:t>Latvian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47998">
                <a:tc>
                  <a:txBody>
                    <a:bodyPr/>
                    <a:lstStyle/>
                    <a:p>
                      <a:r>
                        <a:rPr lang="de-DE" sz="300"/>
                        <a:t>11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25" tooltip="Kirghiz SSR"/>
                        </a:rPr>
                        <a:t>Kirghiz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01498">
                <a:tc>
                  <a:txBody>
                    <a:bodyPr/>
                    <a:lstStyle/>
                    <a:p>
                      <a:r>
                        <a:rPr lang="de-DE" sz="300"/>
                        <a:t>12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26" tooltip="Tajik SSR"/>
                        </a:rPr>
                        <a:t>Tajik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40997">
                <a:tc>
                  <a:txBody>
                    <a:bodyPr/>
                    <a:lstStyle/>
                    <a:p>
                      <a:r>
                        <a:rPr lang="de-DE" sz="300"/>
                        <a:t>13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27" tooltip="Armenian SSR"/>
                        </a:rPr>
                        <a:t>Armenian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94498">
                <a:tc>
                  <a:txBody>
                    <a:bodyPr/>
                    <a:lstStyle/>
                    <a:p>
                      <a:r>
                        <a:rPr lang="de-DE" sz="300"/>
                        <a:t>14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>
                          <a:hlinkClick r:id="rId28" tooltip="Turkmen SSR"/>
                        </a:rPr>
                        <a:t>Turkmen SSR</a:t>
                      </a:r>
                      <a:endParaRPr lang="de-DE" sz="30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94498">
                <a:tc>
                  <a:txBody>
                    <a:bodyPr/>
                    <a:lstStyle/>
                    <a:p>
                      <a:r>
                        <a:rPr lang="de-DE" sz="300"/>
                        <a:t>15</a:t>
                      </a:r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300" dirty="0" err="1">
                          <a:hlinkClick r:id="rId29" tooltip="Estonian SSR"/>
                        </a:rPr>
                        <a:t>Estonian</a:t>
                      </a:r>
                      <a:r>
                        <a:rPr lang="de-DE" sz="300" dirty="0">
                          <a:hlinkClick r:id="rId29" tooltip="Estonian SSR"/>
                        </a:rPr>
                        <a:t> SSR</a:t>
                      </a:r>
                      <a:endParaRPr lang="de-DE" sz="300" dirty="0"/>
                    </a:p>
                  </a:txBody>
                  <a:tcPr marL="15500" marR="15500" marT="7750" marB="77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43" name="Picture 19" descr="Flag of Russian SFS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Republics of the USSR.svg"/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37" y="1268760"/>
            <a:ext cx="7679501" cy="5050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Flag of Ukrainian SS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Flag of Belarusian SS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Flag of Uzbekistan SS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Flag of Kazakhstan SS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Flag of Georgian SS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Flag of Azerbaijan SS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Flag of Lithuanian SS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Flag of Moldovan SS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Flag of Latvian SSR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Flag of Kyrgyzstan SSR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Picture 31" descr="Flag of Tajikistan SS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Flag of Armenian SS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33" descr="Flag of Turkmenistan SSR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Flag of Estonian SSR"/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600200"/>
            <a:ext cx="171450" cy="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866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Modernisation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12290" name="Picture 2" descr="File:Peter de Grot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322629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3779912" y="1340768"/>
            <a:ext cx="42484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Peter </a:t>
            </a:r>
            <a:r>
              <a:rPr lang="de-DE" dirty="0" err="1" smtClean="0"/>
              <a:t>the</a:t>
            </a:r>
            <a:r>
              <a:rPr lang="de-DE" dirty="0" smtClean="0"/>
              <a:t> Great  was an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influence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modernisation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Russia</a:t>
            </a:r>
            <a:r>
              <a:rPr lang="de-DE" dirty="0" smtClean="0"/>
              <a:t>.</a:t>
            </a:r>
          </a:p>
          <a:p>
            <a:r>
              <a:rPr lang="de-DE" dirty="0" smtClean="0"/>
              <a:t>Access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sea</a:t>
            </a:r>
            <a:r>
              <a:rPr lang="de-DE" dirty="0" smtClean="0"/>
              <a:t> was </a:t>
            </a:r>
            <a:r>
              <a:rPr lang="de-DE" dirty="0" err="1" smtClean="0"/>
              <a:t>attained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funding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Saint Petersburg 1703,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capital</a:t>
            </a:r>
            <a:r>
              <a:rPr lang="de-DE" dirty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empire</a:t>
            </a:r>
            <a:r>
              <a:rPr lang="de-DE" dirty="0" smtClean="0"/>
              <a:t>.</a:t>
            </a:r>
          </a:p>
          <a:p>
            <a:r>
              <a:rPr lang="de-DE" dirty="0" smtClean="0"/>
              <a:t>His </a:t>
            </a:r>
            <a:r>
              <a:rPr lang="de-DE" dirty="0" err="1" smtClean="0"/>
              <a:t>daughter</a:t>
            </a:r>
            <a:r>
              <a:rPr lang="de-DE" dirty="0" smtClean="0"/>
              <a:t> Catherina was </a:t>
            </a:r>
            <a:r>
              <a:rPr lang="de-DE" dirty="0" err="1" smtClean="0"/>
              <a:t>followed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Catherine II </a:t>
            </a:r>
            <a:r>
              <a:rPr lang="de-DE" dirty="0" err="1" smtClean="0"/>
              <a:t>the</a:t>
            </a:r>
            <a:r>
              <a:rPr lang="de-DE" dirty="0" smtClean="0"/>
              <a:t> Great </a:t>
            </a:r>
            <a:r>
              <a:rPr lang="de-DE" dirty="0" err="1" smtClean="0"/>
              <a:t>who</a:t>
            </a:r>
            <a:r>
              <a:rPr lang="de-DE" dirty="0" smtClean="0"/>
              <a:t> </a:t>
            </a:r>
            <a:r>
              <a:rPr lang="de-DE" dirty="0" err="1" smtClean="0"/>
              <a:t>tried</a:t>
            </a:r>
            <a:r>
              <a:rPr lang="de-DE" dirty="0" smtClean="0"/>
              <a:t> in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respects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further</a:t>
            </a:r>
            <a:r>
              <a:rPr lang="de-DE" dirty="0" smtClean="0"/>
              <a:t> </a:t>
            </a:r>
            <a:r>
              <a:rPr lang="de-DE" dirty="0" err="1" smtClean="0"/>
              <a:t>modernize</a:t>
            </a:r>
            <a:r>
              <a:rPr lang="de-DE" dirty="0" smtClean="0"/>
              <a:t> </a:t>
            </a:r>
            <a:r>
              <a:rPr lang="de-DE" dirty="0" err="1" smtClean="0"/>
              <a:t>Russia</a:t>
            </a:r>
            <a:r>
              <a:rPr lang="de-DE" dirty="0" smtClean="0"/>
              <a:t>. The </a:t>
            </a:r>
            <a:r>
              <a:rPr lang="de-DE" dirty="0" err="1" smtClean="0"/>
              <a:t>frontier</a:t>
            </a:r>
            <a:r>
              <a:rPr lang="de-DE" dirty="0" smtClean="0"/>
              <a:t> </a:t>
            </a:r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till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Black </a:t>
            </a:r>
            <a:r>
              <a:rPr lang="de-DE" dirty="0" err="1" smtClean="0"/>
              <a:t>Sea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smtClean="0"/>
              <a:t>Napoleon </a:t>
            </a:r>
            <a:r>
              <a:rPr lang="de-DE" dirty="0" err="1" smtClean="0"/>
              <a:t>attacked</a:t>
            </a:r>
            <a:r>
              <a:rPr lang="de-DE" dirty="0" smtClean="0"/>
              <a:t> </a:t>
            </a:r>
            <a:r>
              <a:rPr lang="de-DE" dirty="0" err="1" smtClean="0"/>
              <a:t>Russia</a:t>
            </a:r>
            <a:r>
              <a:rPr lang="de-DE" dirty="0" smtClean="0"/>
              <a:t> in 1812 </a:t>
            </a:r>
            <a:r>
              <a:rPr lang="de-DE" dirty="0" err="1" smtClean="0"/>
              <a:t>and</a:t>
            </a:r>
            <a:r>
              <a:rPr lang="de-DE" dirty="0" smtClean="0"/>
              <a:t> was </a:t>
            </a:r>
            <a:r>
              <a:rPr lang="de-DE" dirty="0" err="1" smtClean="0"/>
              <a:t>victorious</a:t>
            </a:r>
            <a:r>
              <a:rPr lang="de-DE" dirty="0" smtClean="0"/>
              <a:t> but 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distance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winter</a:t>
            </a:r>
            <a:r>
              <a:rPr lang="de-DE" dirty="0" smtClean="0"/>
              <a:t> lost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his</a:t>
            </a:r>
            <a:r>
              <a:rPr lang="de-DE" dirty="0" smtClean="0"/>
              <a:t> </a:t>
            </a:r>
            <a:r>
              <a:rPr lang="de-DE" dirty="0" err="1" smtClean="0"/>
              <a:t>army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err="1" smtClean="0"/>
              <a:t>Russia</a:t>
            </a:r>
            <a:r>
              <a:rPr lang="de-DE" dirty="0" smtClean="0"/>
              <a:t> </a:t>
            </a:r>
            <a:r>
              <a:rPr lang="de-DE" dirty="0" err="1" smtClean="0"/>
              <a:t>became</a:t>
            </a:r>
            <a:r>
              <a:rPr lang="de-DE" dirty="0" smtClean="0"/>
              <a:t> en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factor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European </a:t>
            </a:r>
            <a:r>
              <a:rPr lang="de-DE" dirty="0" err="1" smtClean="0"/>
              <a:t>political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422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de-DE" dirty="0" err="1" smtClean="0"/>
              <a:t>Where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Russia</a:t>
            </a:r>
            <a:r>
              <a:rPr lang="de-DE" dirty="0" smtClean="0"/>
              <a:t> </a:t>
            </a:r>
            <a:r>
              <a:rPr lang="de-DE" dirty="0" err="1" smtClean="0"/>
              <a:t>go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07342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dirty="0" err="1" smtClean="0"/>
              <a:t>Russia</a:t>
            </a:r>
            <a:r>
              <a:rPr lang="de-DE" dirty="0" smtClean="0"/>
              <a:t> </a:t>
            </a:r>
            <a:r>
              <a:rPr lang="de-DE" dirty="0" err="1" smtClean="0"/>
              <a:t>stood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19th </a:t>
            </a:r>
            <a:r>
              <a:rPr lang="de-DE" dirty="0" err="1" smtClean="0"/>
              <a:t>century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crossroads</a:t>
            </a:r>
            <a:r>
              <a:rPr lang="de-DE" dirty="0" smtClean="0"/>
              <a:t>.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 smtClean="0"/>
              <a:t>government</a:t>
            </a:r>
            <a:r>
              <a:rPr lang="de-DE" dirty="0" smtClean="0"/>
              <a:t> was </a:t>
            </a:r>
            <a:r>
              <a:rPr lang="de-DE" dirty="0" err="1" smtClean="0"/>
              <a:t>inefficient</a:t>
            </a:r>
            <a:r>
              <a:rPr lang="de-DE" dirty="0" smtClean="0"/>
              <a:t>,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 </a:t>
            </a:r>
            <a:r>
              <a:rPr lang="de-DE" dirty="0" err="1" smtClean="0"/>
              <a:t>isolated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 smtClean="0"/>
              <a:t>economy</a:t>
            </a:r>
            <a:r>
              <a:rPr lang="de-DE" dirty="0" smtClean="0"/>
              <a:t> </a:t>
            </a:r>
            <a:r>
              <a:rPr lang="de-DE" dirty="0" err="1" smtClean="0"/>
              <a:t>backward</a:t>
            </a:r>
            <a:r>
              <a:rPr lang="de-DE" dirty="0" smtClean="0"/>
              <a:t>. The </a:t>
            </a:r>
            <a:r>
              <a:rPr lang="de-DE" dirty="0" err="1" smtClean="0"/>
              <a:t>options</a:t>
            </a:r>
            <a:r>
              <a:rPr lang="de-DE" dirty="0" smtClean="0"/>
              <a:t>:</a:t>
            </a:r>
          </a:p>
          <a:p>
            <a:pPr marL="0" indent="0">
              <a:buNone/>
            </a:pPr>
            <a:r>
              <a:rPr lang="de-DE" dirty="0" smtClean="0">
                <a:solidFill>
                  <a:srgbClr val="FF0000"/>
                </a:solidFill>
              </a:rPr>
              <a:t>Liberal </a:t>
            </a:r>
            <a:r>
              <a:rPr lang="de-DE" dirty="0" err="1" smtClean="0">
                <a:solidFill>
                  <a:srgbClr val="FF0000"/>
                </a:solidFill>
              </a:rPr>
              <a:t>westernization</a:t>
            </a:r>
            <a:r>
              <a:rPr lang="de-DE" dirty="0" smtClean="0">
                <a:solidFill>
                  <a:srgbClr val="FF0000"/>
                </a:solidFill>
              </a:rPr>
              <a:t> ?</a:t>
            </a:r>
          </a:p>
          <a:p>
            <a:pPr marL="0" indent="0">
              <a:buNone/>
            </a:pPr>
            <a:r>
              <a:rPr lang="de-DE" sz="1600" dirty="0" err="1" smtClean="0"/>
              <a:t>Or</a:t>
            </a:r>
            <a:endParaRPr lang="de-DE" sz="1600" dirty="0" smtClean="0"/>
          </a:p>
          <a:p>
            <a:pPr marL="0" indent="0">
              <a:buNone/>
            </a:pPr>
            <a:r>
              <a:rPr lang="de-DE" dirty="0" smtClean="0">
                <a:solidFill>
                  <a:srgbClr val="FF0000"/>
                </a:solidFill>
              </a:rPr>
              <a:t>Orthodoxie, </a:t>
            </a:r>
            <a:r>
              <a:rPr lang="de-DE" dirty="0" err="1" smtClean="0">
                <a:solidFill>
                  <a:srgbClr val="FF0000"/>
                </a:solidFill>
              </a:rPr>
              <a:t>autocracy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and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nationalism</a:t>
            </a:r>
            <a:r>
              <a:rPr lang="de-DE" dirty="0" smtClean="0">
                <a:solidFill>
                  <a:srgbClr val="FF0000"/>
                </a:solidFill>
              </a:rPr>
              <a:t>?</a:t>
            </a:r>
          </a:p>
          <a:p>
            <a:pPr marL="0" indent="0">
              <a:buNone/>
            </a:pPr>
            <a:r>
              <a:rPr lang="de-DE" dirty="0" smtClean="0"/>
              <a:t>Alexander II: End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serfdom</a:t>
            </a:r>
            <a:r>
              <a:rPr lang="de-DE" dirty="0" smtClean="0"/>
              <a:t>  in 1861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event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century</a:t>
            </a:r>
            <a:r>
              <a:rPr lang="de-DE" dirty="0" smtClean="0"/>
              <a:t>.</a:t>
            </a:r>
          </a:p>
          <a:p>
            <a:pPr marL="0" indent="0">
              <a:buNone/>
            </a:pPr>
            <a:r>
              <a:rPr lang="de-DE" dirty="0" smtClean="0"/>
              <a:t>Alexander III: A </a:t>
            </a:r>
            <a:r>
              <a:rPr lang="de-DE" dirty="0" err="1" smtClean="0"/>
              <a:t>Conservative</a:t>
            </a:r>
            <a:r>
              <a:rPr lang="de-DE" dirty="0" smtClean="0"/>
              <a:t> </a:t>
            </a:r>
            <a:r>
              <a:rPr lang="de-DE" dirty="0" err="1" smtClean="0"/>
              <a:t>wanted</a:t>
            </a:r>
            <a:r>
              <a:rPr lang="de-DE" dirty="0" smtClean="0"/>
              <a:t> </a:t>
            </a:r>
            <a:r>
              <a:rPr lang="de-DE" dirty="0" err="1" smtClean="0"/>
              <a:t>isolation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Europe</a:t>
            </a:r>
          </a:p>
          <a:p>
            <a:pPr marL="0" indent="0">
              <a:buNone/>
            </a:pPr>
            <a:r>
              <a:rPr lang="de-DE" dirty="0" smtClean="0"/>
              <a:t>The </a:t>
            </a:r>
            <a:r>
              <a:rPr lang="de-DE" dirty="0" err="1" smtClean="0"/>
              <a:t>industrial</a:t>
            </a:r>
            <a:r>
              <a:rPr lang="de-DE" dirty="0" smtClean="0"/>
              <a:t> Revolution </a:t>
            </a:r>
            <a:r>
              <a:rPr lang="de-DE" dirty="0" err="1" smtClean="0"/>
              <a:t>made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west </a:t>
            </a:r>
            <a:r>
              <a:rPr lang="de-DE" dirty="0" err="1" smtClean="0"/>
              <a:t>even</a:t>
            </a:r>
            <a:r>
              <a:rPr lang="de-DE" dirty="0" smtClean="0"/>
              <a:t> </a:t>
            </a:r>
            <a:r>
              <a:rPr lang="de-DE" dirty="0" err="1" smtClean="0"/>
              <a:t>stronger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50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October</a:t>
            </a:r>
            <a:r>
              <a:rPr lang="de-DE" dirty="0" smtClean="0"/>
              <a:t> Revolution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55776" y="1340768"/>
            <a:ext cx="6264696" cy="3816424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Constitutional Democratic Party</a:t>
            </a:r>
          </a:p>
          <a:p>
            <a:r>
              <a:rPr lang="de-DE" dirty="0" err="1" smtClean="0"/>
              <a:t>Social-Revolutionary</a:t>
            </a:r>
            <a:r>
              <a:rPr lang="de-DE" dirty="0" smtClean="0"/>
              <a:t> Party</a:t>
            </a:r>
          </a:p>
          <a:p>
            <a:r>
              <a:rPr lang="de-DE" dirty="0" err="1" smtClean="0"/>
              <a:t>Bolsheviks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mesheviks</a:t>
            </a:r>
            <a:endParaRPr lang="de-DE" dirty="0" smtClean="0"/>
          </a:p>
          <a:p>
            <a:endParaRPr lang="de-DE" dirty="0"/>
          </a:p>
          <a:p>
            <a:pPr>
              <a:buFont typeface="Arial"/>
              <a:buChar char="•"/>
            </a:pPr>
            <a:r>
              <a:rPr lang="de-DE" dirty="0" smtClean="0"/>
              <a:t>In 1917 Kerensky was </a:t>
            </a:r>
            <a:r>
              <a:rPr lang="de-DE" dirty="0" err="1" smtClean="0"/>
              <a:t>striken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a putsch </a:t>
            </a:r>
            <a:r>
              <a:rPr lang="de-DE" dirty="0" err="1" smtClean="0"/>
              <a:t>of</a:t>
            </a:r>
            <a:r>
              <a:rPr lang="de-DE" dirty="0" smtClean="0"/>
              <a:t> Lenin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followed</a:t>
            </a:r>
            <a:r>
              <a:rPr lang="de-DE" dirty="0" smtClean="0"/>
              <a:t> </a:t>
            </a:r>
            <a:r>
              <a:rPr lang="de-DE" dirty="0" err="1" smtClean="0"/>
              <a:t>civil</a:t>
            </a:r>
            <a:r>
              <a:rPr lang="de-DE" dirty="0" smtClean="0"/>
              <a:t> war.</a:t>
            </a:r>
            <a:r>
              <a:rPr lang="de-DE" dirty="0" smtClean="0">
                <a:hlinkClick r:id="rId2"/>
              </a:rPr>
              <a:t> </a:t>
            </a:r>
            <a:endParaRPr lang="de-DE" dirty="0"/>
          </a:p>
        </p:txBody>
      </p:sp>
      <p:pic>
        <p:nvPicPr>
          <p:cNvPr id="13314" name="Picture 2" descr="File:Soviet Union, Lenin (55)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511" y="1556792"/>
            <a:ext cx="2289289" cy="310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130511" y="4821725"/>
            <a:ext cx="86899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The </a:t>
            </a:r>
            <a:r>
              <a:rPr lang="de-DE" sz="2400" dirty="0" err="1" smtClean="0"/>
              <a:t>industrialization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collectivization</a:t>
            </a:r>
            <a:r>
              <a:rPr lang="de-DE" sz="2400" dirty="0" smtClean="0"/>
              <a:t> </a:t>
            </a:r>
            <a:r>
              <a:rPr lang="de-DE" sz="2400" dirty="0" err="1" smtClean="0"/>
              <a:t>came</a:t>
            </a:r>
            <a:r>
              <a:rPr lang="de-DE" sz="2400" dirty="0" smtClean="0"/>
              <a:t> </a:t>
            </a:r>
            <a:r>
              <a:rPr lang="de-DE" sz="2400" dirty="0" err="1" smtClean="0"/>
              <a:t>with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triumph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marxist</a:t>
            </a:r>
            <a:r>
              <a:rPr lang="de-DE" sz="2400" dirty="0" smtClean="0"/>
              <a:t> </a:t>
            </a:r>
            <a:r>
              <a:rPr lang="de-DE" sz="2400" dirty="0" err="1" smtClean="0"/>
              <a:t>revolution</a:t>
            </a:r>
            <a:r>
              <a:rPr lang="de-DE" sz="2400" dirty="0" smtClean="0"/>
              <a:t>. </a:t>
            </a:r>
            <a:r>
              <a:rPr lang="de-DE" sz="2400" dirty="0" err="1" smtClean="0"/>
              <a:t>Famine</a:t>
            </a:r>
            <a:r>
              <a:rPr lang="de-DE" sz="2400" dirty="0" smtClean="0"/>
              <a:t>, </a:t>
            </a:r>
            <a:r>
              <a:rPr lang="de-DE" sz="2400" dirty="0" err="1" smtClean="0"/>
              <a:t>persecutions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hardship</a:t>
            </a:r>
            <a:r>
              <a:rPr lang="de-DE" sz="2400" dirty="0" smtClean="0"/>
              <a:t>.</a:t>
            </a:r>
          </a:p>
          <a:p>
            <a:r>
              <a:rPr lang="de-DE" sz="2400" dirty="0" err="1" smtClean="0"/>
              <a:t>Dictatorship</a:t>
            </a:r>
            <a:r>
              <a:rPr lang="de-DE" sz="2400" dirty="0" smtClean="0"/>
              <a:t> – Joseph Stalin</a:t>
            </a:r>
          </a:p>
          <a:p>
            <a:r>
              <a:rPr lang="de-DE" sz="2400" dirty="0" smtClean="0"/>
              <a:t>2. World War   - 27 </a:t>
            </a:r>
            <a:r>
              <a:rPr lang="de-DE" sz="2400" dirty="0" err="1" smtClean="0"/>
              <a:t>mio</a:t>
            </a:r>
            <a:r>
              <a:rPr lang="de-DE" sz="2400" dirty="0" smtClean="0"/>
              <a:t> </a:t>
            </a:r>
            <a:r>
              <a:rPr lang="de-DE" sz="2400" dirty="0" err="1" smtClean="0"/>
              <a:t>Soviet</a:t>
            </a:r>
            <a:r>
              <a:rPr lang="de-DE" sz="2400" dirty="0" smtClean="0"/>
              <a:t> </a:t>
            </a:r>
            <a:r>
              <a:rPr lang="de-DE" sz="2400" dirty="0" err="1" smtClean="0"/>
              <a:t>Citizents</a:t>
            </a:r>
            <a:r>
              <a:rPr lang="de-DE" sz="2400" dirty="0" smtClean="0"/>
              <a:t> </a:t>
            </a:r>
            <a:r>
              <a:rPr lang="de-DE" sz="2400" dirty="0" err="1" smtClean="0"/>
              <a:t>died</a:t>
            </a:r>
            <a:r>
              <a:rPr lang="de-DE" sz="2400" dirty="0" smtClean="0"/>
              <a:t>.</a:t>
            </a:r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46945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850106"/>
          </a:xfrm>
        </p:spPr>
        <p:txBody>
          <a:bodyPr/>
          <a:lstStyle/>
          <a:p>
            <a:r>
              <a:rPr lang="de-DE" dirty="0" err="1" smtClean="0"/>
              <a:t>Governance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Russia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700808"/>
            <a:ext cx="4286250" cy="4324350"/>
          </a:xfrm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7488832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94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95536" y="764704"/>
            <a:ext cx="835292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 smtClean="0"/>
              <a:t>Russians</a:t>
            </a:r>
            <a:r>
              <a:rPr lang="de-DE" sz="2800" dirty="0" smtClean="0"/>
              <a:t> </a:t>
            </a:r>
            <a:r>
              <a:rPr lang="de-DE" sz="2800" dirty="0" err="1" smtClean="0"/>
              <a:t>have</a:t>
            </a:r>
            <a:r>
              <a:rPr lang="de-DE" sz="2800" dirty="0" smtClean="0"/>
              <a:t> </a:t>
            </a:r>
            <a:r>
              <a:rPr lang="de-DE" sz="2800" dirty="0" err="1" smtClean="0"/>
              <a:t>been</a:t>
            </a:r>
            <a:r>
              <a:rPr lang="de-DE" sz="2800" dirty="0" smtClean="0"/>
              <a:t> </a:t>
            </a:r>
            <a:r>
              <a:rPr lang="de-DE" sz="2800" dirty="0" err="1" smtClean="0"/>
              <a:t>lied</a:t>
            </a:r>
            <a:r>
              <a:rPr lang="de-DE" sz="2800" dirty="0" smtClean="0"/>
              <a:t> (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are</a:t>
            </a:r>
            <a:r>
              <a:rPr lang="de-DE" sz="2800" dirty="0" smtClean="0"/>
              <a:t> still </a:t>
            </a:r>
            <a:r>
              <a:rPr lang="de-DE" sz="2800" dirty="0" err="1" smtClean="0"/>
              <a:t>lied</a:t>
            </a:r>
            <a:r>
              <a:rPr lang="de-DE" sz="2800" dirty="0" smtClean="0"/>
              <a:t>) so </a:t>
            </a:r>
            <a:r>
              <a:rPr lang="de-DE" sz="2800" dirty="0" err="1" smtClean="0"/>
              <a:t>often</a:t>
            </a:r>
            <a:r>
              <a:rPr lang="de-DE" sz="2800" dirty="0" smtClean="0"/>
              <a:t> </a:t>
            </a:r>
            <a:r>
              <a:rPr lang="de-DE" sz="2800" dirty="0" err="1" smtClean="0"/>
              <a:t>by</a:t>
            </a:r>
            <a:r>
              <a:rPr lang="de-DE" sz="2800" dirty="0" smtClean="0"/>
              <a:t> </a:t>
            </a:r>
            <a:r>
              <a:rPr lang="de-DE" sz="2800" dirty="0" err="1" smtClean="0"/>
              <a:t>their</a:t>
            </a:r>
            <a:r>
              <a:rPr lang="de-DE" sz="2800" dirty="0" smtClean="0"/>
              <a:t> </a:t>
            </a:r>
            <a:r>
              <a:rPr lang="de-DE" sz="2800" dirty="0" err="1" smtClean="0"/>
              <a:t>governments</a:t>
            </a:r>
            <a:r>
              <a:rPr lang="de-DE" sz="2800" dirty="0" smtClean="0"/>
              <a:t>, </a:t>
            </a:r>
            <a:r>
              <a:rPr lang="de-DE" sz="2800" dirty="0" err="1" smtClean="0"/>
              <a:t>organisations</a:t>
            </a:r>
            <a:r>
              <a:rPr lang="de-DE" sz="2800" dirty="0" smtClean="0"/>
              <a:t>, press </a:t>
            </a:r>
            <a:r>
              <a:rPr lang="de-DE" sz="2800" dirty="0" err="1" smtClean="0"/>
              <a:t>etc</a:t>
            </a:r>
            <a:r>
              <a:rPr lang="de-DE" sz="2800" dirty="0" smtClean="0"/>
              <a:t>, </a:t>
            </a:r>
            <a:r>
              <a:rPr lang="de-DE" sz="2800" dirty="0" err="1" smtClean="0"/>
              <a:t>that</a:t>
            </a:r>
            <a:r>
              <a:rPr lang="de-DE" sz="2800" dirty="0" smtClean="0"/>
              <a:t> </a:t>
            </a:r>
            <a:r>
              <a:rPr lang="de-DE" sz="2800" dirty="0" err="1" smtClean="0"/>
              <a:t>there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a </a:t>
            </a:r>
            <a:r>
              <a:rPr lang="de-DE" sz="2800" dirty="0" err="1" smtClean="0"/>
              <a:t>lot</a:t>
            </a:r>
            <a:r>
              <a:rPr lang="de-DE" sz="2800" dirty="0" smtClean="0"/>
              <a:t>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disbelief</a:t>
            </a:r>
            <a:r>
              <a:rPr lang="de-DE" sz="2800" dirty="0" smtClean="0"/>
              <a:t> </a:t>
            </a:r>
            <a:r>
              <a:rPr lang="de-DE" sz="2800" dirty="0" err="1" smtClean="0"/>
              <a:t>about</a:t>
            </a:r>
            <a:r>
              <a:rPr lang="de-DE" sz="2800" dirty="0" smtClean="0"/>
              <a:t> </a:t>
            </a:r>
            <a:r>
              <a:rPr lang="de-DE" sz="2800" dirty="0" err="1" smtClean="0"/>
              <a:t>most</a:t>
            </a:r>
            <a:r>
              <a:rPr lang="de-DE" sz="2800" dirty="0" smtClean="0"/>
              <a:t> </a:t>
            </a:r>
            <a:r>
              <a:rPr lang="de-DE" sz="2800" dirty="0" err="1" smtClean="0"/>
              <a:t>things</a:t>
            </a:r>
            <a:r>
              <a:rPr lang="de-DE" sz="2800" dirty="0" smtClean="0"/>
              <a:t>. But </a:t>
            </a:r>
            <a:r>
              <a:rPr lang="de-DE" sz="2800" dirty="0" err="1" smtClean="0"/>
              <a:t>if</a:t>
            </a:r>
            <a:r>
              <a:rPr lang="de-DE" sz="2800" dirty="0" smtClean="0"/>
              <a:t> </a:t>
            </a:r>
            <a:r>
              <a:rPr lang="de-DE" sz="2800" dirty="0" err="1" smtClean="0"/>
              <a:t>this</a:t>
            </a:r>
            <a:r>
              <a:rPr lang="de-DE" sz="2800" dirty="0" smtClean="0"/>
              <a:t> </a:t>
            </a:r>
            <a:r>
              <a:rPr lang="de-DE" sz="2800" dirty="0" err="1" smtClean="0"/>
              <a:t>level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breached</a:t>
            </a:r>
            <a:r>
              <a:rPr lang="de-DE" sz="2800" dirty="0" smtClean="0"/>
              <a:t> </a:t>
            </a:r>
            <a:r>
              <a:rPr lang="de-DE" sz="2800" dirty="0" err="1" smtClean="0"/>
              <a:t>Russians</a:t>
            </a:r>
            <a:r>
              <a:rPr lang="de-DE" sz="2800" dirty="0" smtClean="0"/>
              <a:t> </a:t>
            </a:r>
            <a:r>
              <a:rPr lang="de-DE" sz="2800" dirty="0" err="1" smtClean="0"/>
              <a:t>are</a:t>
            </a:r>
            <a:r>
              <a:rPr lang="de-DE" sz="2800" dirty="0" smtClean="0"/>
              <a:t> warm, emotional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caring</a:t>
            </a:r>
            <a:r>
              <a:rPr lang="de-DE" sz="2800" dirty="0" smtClean="0"/>
              <a:t> </a:t>
            </a:r>
            <a:r>
              <a:rPr lang="de-DE" sz="2800" dirty="0" err="1" smtClean="0"/>
              <a:t>people</a:t>
            </a:r>
            <a:r>
              <a:rPr lang="de-DE" sz="2800" dirty="0" smtClean="0"/>
              <a:t>, </a:t>
            </a:r>
            <a:r>
              <a:rPr lang="de-DE" sz="2800" dirty="0" err="1" smtClean="0"/>
              <a:t>responding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kindness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understanding</a:t>
            </a:r>
            <a:r>
              <a:rPr lang="de-DE" dirty="0" smtClean="0"/>
              <a:t>. </a:t>
            </a:r>
          </a:p>
          <a:p>
            <a:endParaRPr lang="de-DE" dirty="0"/>
          </a:p>
          <a:p>
            <a:r>
              <a:rPr lang="de-DE" sz="2800" dirty="0" err="1" smtClean="0"/>
              <a:t>Russians</a:t>
            </a:r>
            <a:r>
              <a:rPr lang="de-DE" sz="2800" dirty="0" smtClean="0"/>
              <a:t> </a:t>
            </a:r>
            <a:r>
              <a:rPr lang="de-DE" sz="2800" dirty="0" err="1" smtClean="0"/>
              <a:t>are</a:t>
            </a:r>
            <a:r>
              <a:rPr lang="de-DE" sz="2800" dirty="0" smtClean="0"/>
              <a:t> in </a:t>
            </a:r>
            <a:r>
              <a:rPr lang="de-DE" sz="2800" dirty="0" err="1" smtClean="0"/>
              <a:t>transition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are</a:t>
            </a:r>
            <a:r>
              <a:rPr lang="de-DE" sz="2800" dirty="0" smtClean="0"/>
              <a:t> still </a:t>
            </a:r>
            <a:r>
              <a:rPr lang="de-DE" sz="2800" dirty="0" err="1" smtClean="0"/>
              <a:t>working</a:t>
            </a:r>
            <a:r>
              <a:rPr lang="de-DE" sz="2800" dirty="0" smtClean="0"/>
              <a:t> on </a:t>
            </a:r>
            <a:r>
              <a:rPr lang="de-DE" sz="2800" dirty="0" err="1" smtClean="0"/>
              <a:t>their</a:t>
            </a:r>
            <a:r>
              <a:rPr lang="de-DE" sz="2800" dirty="0" smtClean="0"/>
              <a:t> </a:t>
            </a:r>
            <a:r>
              <a:rPr lang="de-DE" sz="2800" dirty="0" err="1" smtClean="0"/>
              <a:t>political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economic</a:t>
            </a:r>
            <a:r>
              <a:rPr lang="de-DE" sz="2800" dirty="0" smtClean="0"/>
              <a:t> </a:t>
            </a:r>
            <a:r>
              <a:rPr lang="de-DE" sz="2800" dirty="0" err="1" smtClean="0"/>
              <a:t>wounds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trying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regain</a:t>
            </a:r>
            <a:r>
              <a:rPr lang="de-DE" sz="2800" dirty="0" smtClean="0"/>
              <a:t> </a:t>
            </a:r>
            <a:r>
              <a:rPr lang="de-DE" sz="2800" dirty="0" err="1" smtClean="0"/>
              <a:t>confidence</a:t>
            </a:r>
            <a:r>
              <a:rPr lang="de-DE" sz="2800" dirty="0" smtClean="0"/>
              <a:t>.</a:t>
            </a:r>
          </a:p>
          <a:p>
            <a:endParaRPr lang="de-DE" sz="2800" dirty="0"/>
          </a:p>
          <a:p>
            <a:r>
              <a:rPr lang="de-DE" sz="2800" dirty="0" err="1" smtClean="0"/>
              <a:t>Having</a:t>
            </a:r>
            <a:r>
              <a:rPr lang="de-DE" sz="2800" dirty="0" smtClean="0"/>
              <a:t> lost </a:t>
            </a:r>
            <a:r>
              <a:rPr lang="de-DE" sz="2800" dirty="0" err="1" smtClean="0"/>
              <a:t>the</a:t>
            </a:r>
            <a:r>
              <a:rPr lang="de-DE" sz="2800" dirty="0" smtClean="0"/>
              <a:t> „</a:t>
            </a:r>
            <a:r>
              <a:rPr lang="de-DE" sz="2800" dirty="0" err="1" smtClean="0"/>
              <a:t>eastern</a:t>
            </a:r>
            <a:r>
              <a:rPr lang="de-DE" sz="2800" dirty="0" smtClean="0"/>
              <a:t> Empire“ </a:t>
            </a:r>
            <a:r>
              <a:rPr lang="de-DE" sz="2800" dirty="0" err="1" smtClean="0"/>
              <a:t>there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today</a:t>
            </a:r>
            <a:r>
              <a:rPr lang="de-DE" sz="2800" dirty="0" smtClean="0"/>
              <a:t> </a:t>
            </a:r>
            <a:r>
              <a:rPr lang="de-DE" sz="2800" dirty="0" err="1" smtClean="0"/>
              <a:t>more</a:t>
            </a:r>
            <a:r>
              <a:rPr lang="de-DE" sz="2800" dirty="0" smtClean="0"/>
              <a:t> </a:t>
            </a:r>
            <a:r>
              <a:rPr lang="de-DE" sz="2800" dirty="0" err="1" smtClean="0"/>
              <a:t>tendency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look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west.</a:t>
            </a:r>
          </a:p>
          <a:p>
            <a:endParaRPr lang="de-DE" sz="2800" dirty="0" smtClean="0"/>
          </a:p>
        </p:txBody>
      </p:sp>
      <p:sp>
        <p:nvSpPr>
          <p:cNvPr id="3" name="Textfeld 2"/>
          <p:cNvSpPr txBox="1"/>
          <p:nvPr/>
        </p:nvSpPr>
        <p:spPr>
          <a:xfrm>
            <a:off x="1619712" y="180186"/>
            <a:ext cx="5904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/>
              <a:t>National </a:t>
            </a:r>
            <a:r>
              <a:rPr lang="de-DE" sz="3200" dirty="0" err="1" smtClean="0"/>
              <a:t>Characteristics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05658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de-DE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de-DE" smtClean="0"/>
          </a:p>
        </p:txBody>
      </p:sp>
      <p:pic>
        <p:nvPicPr>
          <p:cNvPr id="16388" name="Picture 4" descr="Bild 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82575"/>
            <a:ext cx="8893175" cy="624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79388" y="0"/>
            <a:ext cx="23764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de-DE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50825" y="115888"/>
            <a:ext cx="2305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/>
              <a:t>Richard Lewis </a:t>
            </a:r>
          </a:p>
        </p:txBody>
      </p:sp>
    </p:spTree>
    <p:extLst>
      <p:ext uri="{BB962C8B-B14F-4D97-AF65-F5344CB8AC3E}">
        <p14:creationId xmlns:p14="http://schemas.microsoft.com/office/powerpoint/2010/main" val="407232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Russian</a:t>
            </a:r>
            <a:r>
              <a:rPr lang="de-DE" dirty="0" smtClean="0"/>
              <a:t> Business </a:t>
            </a:r>
            <a:r>
              <a:rPr lang="de-DE" dirty="0" err="1" smtClean="0"/>
              <a:t>Attitudes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395536" y="1340768"/>
            <a:ext cx="835292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They</a:t>
            </a:r>
            <a:r>
              <a:rPr lang="de-DE" sz="2400" dirty="0" smtClean="0"/>
              <a:t> plan </a:t>
            </a:r>
            <a:r>
              <a:rPr lang="de-DE" sz="2400" dirty="0" err="1" smtClean="0"/>
              <a:t>several</a:t>
            </a:r>
            <a:r>
              <a:rPr lang="de-DE" sz="2400" dirty="0" smtClean="0"/>
              <a:t> </a:t>
            </a:r>
            <a:r>
              <a:rPr lang="de-DE" sz="2400" dirty="0" err="1" smtClean="0"/>
              <a:t>moves</a:t>
            </a:r>
            <a:r>
              <a:rPr lang="de-DE" sz="2400" dirty="0" smtClean="0"/>
              <a:t> </a:t>
            </a:r>
            <a:r>
              <a:rPr lang="de-DE" sz="2400" dirty="0" err="1" smtClean="0"/>
              <a:t>ahead</a:t>
            </a:r>
            <a:r>
              <a:rPr lang="de-DE" sz="2400" dirty="0" smtClean="0"/>
              <a:t> </a:t>
            </a:r>
            <a:r>
              <a:rPr lang="de-DE" sz="2400" dirty="0" err="1" smtClean="0"/>
              <a:t>like</a:t>
            </a:r>
            <a:r>
              <a:rPr lang="de-DE" sz="2400" dirty="0" smtClean="0"/>
              <a:t> in </a:t>
            </a:r>
            <a:r>
              <a:rPr lang="de-DE" sz="2400" dirty="0" err="1" smtClean="0"/>
              <a:t>chess</a:t>
            </a:r>
            <a:endParaRPr lang="de-DE" sz="2400" dirty="0" smtClean="0"/>
          </a:p>
          <a:p>
            <a:r>
              <a:rPr lang="de-DE" sz="2400" dirty="0" smtClean="0"/>
              <a:t>The </a:t>
            </a:r>
            <a:r>
              <a:rPr lang="de-DE" sz="2400" dirty="0" err="1" smtClean="0"/>
              <a:t>teams</a:t>
            </a:r>
            <a:r>
              <a:rPr lang="de-DE" sz="2400" dirty="0" smtClean="0"/>
              <a:t> </a:t>
            </a:r>
            <a:r>
              <a:rPr lang="de-DE" sz="2400" dirty="0" err="1" smtClean="0"/>
              <a:t>have</a:t>
            </a:r>
            <a:r>
              <a:rPr lang="de-DE" sz="2400" dirty="0" smtClean="0"/>
              <a:t> </a:t>
            </a:r>
            <a:r>
              <a:rPr lang="de-DE" sz="2400" dirty="0" err="1" smtClean="0"/>
              <a:t>generally</a:t>
            </a:r>
            <a:r>
              <a:rPr lang="de-DE" sz="2400" dirty="0" smtClean="0"/>
              <a:t> an expert</a:t>
            </a:r>
          </a:p>
          <a:p>
            <a:r>
              <a:rPr lang="de-DE" sz="2400" dirty="0" err="1" smtClean="0"/>
              <a:t>They</a:t>
            </a:r>
            <a:r>
              <a:rPr lang="de-DE" sz="2400" dirty="0" smtClean="0"/>
              <a:t> </a:t>
            </a:r>
            <a:r>
              <a:rPr lang="de-DE" sz="2400" dirty="0" err="1" smtClean="0"/>
              <a:t>regard</a:t>
            </a:r>
            <a:r>
              <a:rPr lang="de-DE" sz="2400" dirty="0" smtClean="0"/>
              <a:t> </a:t>
            </a:r>
            <a:r>
              <a:rPr lang="de-DE" sz="2400" dirty="0" err="1" smtClean="0"/>
              <a:t>willingness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/>
              <a:t> </a:t>
            </a:r>
            <a:r>
              <a:rPr lang="de-DE" sz="2400" dirty="0" err="1" smtClean="0"/>
              <a:t>compromise</a:t>
            </a:r>
            <a:r>
              <a:rPr lang="de-DE" sz="2400" dirty="0" smtClean="0"/>
              <a:t> </a:t>
            </a:r>
            <a:r>
              <a:rPr lang="de-DE" sz="2400" dirty="0" err="1" smtClean="0"/>
              <a:t>as</a:t>
            </a:r>
            <a:r>
              <a:rPr lang="de-DE" sz="2400" dirty="0" smtClean="0"/>
              <a:t> a </a:t>
            </a:r>
            <a:r>
              <a:rPr lang="de-DE" sz="2400" dirty="0" err="1" smtClean="0"/>
              <a:t>sign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weakness</a:t>
            </a:r>
            <a:endParaRPr lang="de-DE" sz="2400" dirty="0" smtClean="0"/>
          </a:p>
          <a:p>
            <a:r>
              <a:rPr lang="de-DE" sz="2400" dirty="0" err="1" smtClean="0"/>
              <a:t>Delivery</a:t>
            </a:r>
            <a:r>
              <a:rPr lang="de-DE" sz="2400" dirty="0" smtClean="0"/>
              <a:t> style </a:t>
            </a:r>
            <a:r>
              <a:rPr lang="de-DE" sz="2400" dirty="0" err="1" smtClean="0"/>
              <a:t>is</a:t>
            </a:r>
            <a:r>
              <a:rPr lang="de-DE" sz="2400" dirty="0" smtClean="0"/>
              <a:t> </a:t>
            </a:r>
            <a:r>
              <a:rPr lang="de-DE" sz="2400" dirty="0" err="1" smtClean="0"/>
              <a:t>theatrical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/>
              <a:t> </a:t>
            </a:r>
            <a:r>
              <a:rPr lang="de-DE" sz="2400" dirty="0" smtClean="0"/>
              <a:t>emotional</a:t>
            </a:r>
          </a:p>
          <a:p>
            <a:r>
              <a:rPr lang="de-DE" sz="2400" dirty="0" smtClean="0"/>
              <a:t>The </a:t>
            </a:r>
            <a:r>
              <a:rPr lang="de-DE" sz="2400" dirty="0" err="1" smtClean="0"/>
              <a:t>maintain</a:t>
            </a:r>
            <a:r>
              <a:rPr lang="de-DE" sz="2400" dirty="0" smtClean="0"/>
              <a:t> </a:t>
            </a:r>
            <a:r>
              <a:rPr lang="de-DE" sz="2400" dirty="0" err="1" smtClean="0"/>
              <a:t>discipline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speak</a:t>
            </a:r>
            <a:r>
              <a:rPr lang="de-DE" sz="2400" dirty="0" smtClean="0"/>
              <a:t> </a:t>
            </a:r>
            <a:r>
              <a:rPr lang="de-DE" sz="2400" dirty="0" err="1" smtClean="0"/>
              <a:t>with</a:t>
            </a:r>
            <a:r>
              <a:rPr lang="de-DE" sz="2400" dirty="0" smtClean="0"/>
              <a:t> </a:t>
            </a:r>
            <a:r>
              <a:rPr lang="de-DE" sz="2400" dirty="0" err="1" smtClean="0"/>
              <a:t>one</a:t>
            </a:r>
            <a:r>
              <a:rPr lang="de-DE" sz="2400" dirty="0"/>
              <a:t> </a:t>
            </a:r>
            <a:r>
              <a:rPr lang="de-DE" sz="2400" dirty="0" err="1" smtClean="0"/>
              <a:t>voice</a:t>
            </a:r>
            <a:r>
              <a:rPr lang="de-DE" sz="2400" dirty="0" smtClean="0"/>
              <a:t> in </a:t>
            </a:r>
            <a:r>
              <a:rPr lang="de-DE" sz="2400" dirty="0" err="1" smtClean="0"/>
              <a:t>meetings</a:t>
            </a:r>
            <a:endParaRPr lang="de-DE" sz="2400" dirty="0" smtClean="0"/>
          </a:p>
          <a:p>
            <a:r>
              <a:rPr lang="de-DE" sz="2400" dirty="0" smtClean="0"/>
              <a:t>The </a:t>
            </a:r>
            <a:r>
              <a:rPr lang="de-DE" sz="2400" dirty="0" err="1" smtClean="0"/>
              <a:t>approach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an </a:t>
            </a:r>
            <a:r>
              <a:rPr lang="de-DE" sz="2400" dirty="0" err="1" smtClean="0"/>
              <a:t>agreement</a:t>
            </a:r>
            <a:r>
              <a:rPr lang="de-DE" sz="2400" dirty="0" smtClean="0"/>
              <a:t> </a:t>
            </a:r>
            <a:r>
              <a:rPr lang="de-DE" sz="2400" dirty="0" err="1" smtClean="0"/>
              <a:t>is</a:t>
            </a:r>
            <a:r>
              <a:rPr lang="de-DE" sz="2400" dirty="0" smtClean="0"/>
              <a:t> </a:t>
            </a:r>
            <a:r>
              <a:rPr lang="de-DE" sz="2400" dirty="0" err="1" smtClean="0"/>
              <a:t>conceptual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not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step-by-step</a:t>
            </a:r>
            <a:r>
              <a:rPr lang="de-DE" sz="2400" dirty="0" smtClean="0"/>
              <a:t> </a:t>
            </a:r>
            <a:r>
              <a:rPr lang="de-DE" sz="2400" dirty="0" err="1" smtClean="0"/>
              <a:t>like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/>
              <a:t> </a:t>
            </a:r>
            <a:r>
              <a:rPr lang="de-DE" sz="2400" dirty="0" smtClean="0"/>
              <a:t>Germans</a:t>
            </a:r>
          </a:p>
          <a:p>
            <a:r>
              <a:rPr lang="de-DE" sz="2400" dirty="0" smtClean="0"/>
              <a:t>Personal </a:t>
            </a:r>
            <a:r>
              <a:rPr lang="de-DE" sz="2400" dirty="0" err="1" smtClean="0"/>
              <a:t>relations</a:t>
            </a:r>
            <a:r>
              <a:rPr lang="de-DE" sz="2400" dirty="0" smtClean="0"/>
              <a:t> </a:t>
            </a:r>
            <a:r>
              <a:rPr lang="de-DE" sz="2400" dirty="0" err="1" smtClean="0"/>
              <a:t>can</a:t>
            </a:r>
            <a:r>
              <a:rPr lang="de-DE" sz="2400" dirty="0" smtClean="0"/>
              <a:t> </a:t>
            </a:r>
            <a:r>
              <a:rPr lang="de-DE" sz="2400" dirty="0" err="1" smtClean="0"/>
              <a:t>improve</a:t>
            </a:r>
            <a:r>
              <a:rPr lang="de-DE" sz="2400" dirty="0" smtClean="0"/>
              <a:t> </a:t>
            </a:r>
            <a:r>
              <a:rPr lang="de-DE" sz="2400" dirty="0" err="1" smtClean="0"/>
              <a:t>enormously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discussions</a:t>
            </a:r>
            <a:endParaRPr lang="de-DE" sz="2400" dirty="0" smtClean="0"/>
          </a:p>
          <a:p>
            <a:r>
              <a:rPr lang="de-DE" sz="2400" dirty="0" err="1" smtClean="0"/>
              <a:t>They</a:t>
            </a:r>
            <a:r>
              <a:rPr lang="de-DE" sz="2400" dirty="0" smtClean="0"/>
              <a:t> </a:t>
            </a:r>
            <a:r>
              <a:rPr lang="de-DE" sz="2400" dirty="0" err="1" smtClean="0"/>
              <a:t>are</a:t>
            </a:r>
            <a:r>
              <a:rPr lang="de-DE" sz="2400" dirty="0" smtClean="0"/>
              <a:t> </a:t>
            </a:r>
            <a:r>
              <a:rPr lang="de-DE" sz="2400" dirty="0" err="1" smtClean="0"/>
              <a:t>suspicious</a:t>
            </a:r>
            <a:r>
              <a:rPr lang="de-DE" sz="2400" dirty="0" smtClean="0"/>
              <a:t> </a:t>
            </a:r>
            <a:r>
              <a:rPr lang="de-DE" sz="2400" dirty="0" err="1" smtClean="0"/>
              <a:t>if</a:t>
            </a:r>
            <a:r>
              <a:rPr lang="de-DE" sz="2400" dirty="0" smtClean="0"/>
              <a:t> </a:t>
            </a:r>
            <a:r>
              <a:rPr lang="de-DE" sz="2400" dirty="0" err="1" smtClean="0"/>
              <a:t>something</a:t>
            </a:r>
            <a:r>
              <a:rPr lang="de-DE" sz="2400" dirty="0" smtClean="0"/>
              <a:t> </a:t>
            </a:r>
            <a:r>
              <a:rPr lang="de-DE" sz="2400" dirty="0" err="1" smtClean="0"/>
              <a:t>is</a:t>
            </a:r>
            <a:r>
              <a:rPr lang="de-DE" sz="2400" dirty="0" smtClean="0"/>
              <a:t> </a:t>
            </a:r>
            <a:r>
              <a:rPr lang="de-DE" sz="2400" dirty="0" err="1" smtClean="0"/>
              <a:t>conceded</a:t>
            </a:r>
            <a:r>
              <a:rPr lang="de-DE" sz="2400" dirty="0" smtClean="0"/>
              <a:t> </a:t>
            </a:r>
            <a:r>
              <a:rPr lang="de-DE" sz="2400" dirty="0" err="1" smtClean="0"/>
              <a:t>too</a:t>
            </a:r>
            <a:r>
              <a:rPr lang="de-DE" sz="2400" dirty="0" smtClean="0"/>
              <a:t> </a:t>
            </a:r>
            <a:r>
              <a:rPr lang="de-DE" sz="2400" dirty="0" err="1" smtClean="0"/>
              <a:t>easily</a:t>
            </a:r>
            <a:r>
              <a:rPr lang="de-DE" sz="2400" dirty="0" smtClean="0"/>
              <a:t>. In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Sovietunion</a:t>
            </a:r>
            <a:r>
              <a:rPr lang="de-DE" sz="2400" dirty="0" smtClean="0"/>
              <a:t> </a:t>
            </a:r>
            <a:r>
              <a:rPr lang="de-DE" sz="2400" dirty="0" err="1" smtClean="0"/>
              <a:t>days</a:t>
            </a:r>
            <a:r>
              <a:rPr lang="de-DE" sz="2400" dirty="0"/>
              <a:t> </a:t>
            </a:r>
            <a:r>
              <a:rPr lang="de-DE" sz="2400" dirty="0" err="1" smtClean="0"/>
              <a:t>when</a:t>
            </a:r>
            <a:r>
              <a:rPr lang="de-DE" sz="2400" dirty="0" smtClean="0"/>
              <a:t> </a:t>
            </a:r>
            <a:r>
              <a:rPr lang="de-DE" sz="2400" dirty="0" err="1" smtClean="0"/>
              <a:t>everything</a:t>
            </a:r>
            <a:r>
              <a:rPr lang="de-DE" sz="2400" dirty="0" smtClean="0"/>
              <a:t> was </a:t>
            </a:r>
            <a:r>
              <a:rPr lang="de-DE" sz="2400" dirty="0" err="1" smtClean="0"/>
              <a:t>complex</a:t>
            </a:r>
            <a:r>
              <a:rPr lang="de-DE" sz="2400" dirty="0" smtClean="0"/>
              <a:t>, </a:t>
            </a:r>
            <a:r>
              <a:rPr lang="de-DE" sz="2400" dirty="0" err="1" smtClean="0"/>
              <a:t>nothing</a:t>
            </a:r>
            <a:r>
              <a:rPr lang="de-DE" sz="2400" dirty="0" smtClean="0"/>
              <a:t> was easy.</a:t>
            </a:r>
          </a:p>
          <a:p>
            <a:endParaRPr lang="de-DE" sz="2400" dirty="0" smtClean="0"/>
          </a:p>
          <a:p>
            <a:endParaRPr lang="de-DE" sz="2400" dirty="0" smtClean="0"/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15665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91264" cy="778098"/>
          </a:xfrm>
        </p:spPr>
        <p:txBody>
          <a:bodyPr/>
          <a:lstStyle/>
          <a:p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deal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Russians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832648"/>
          </a:xfrm>
        </p:spPr>
        <p:txBody>
          <a:bodyPr>
            <a:normAutofit/>
          </a:bodyPr>
          <a:lstStyle/>
          <a:p>
            <a:r>
              <a:rPr lang="de-DE" sz="2800" dirty="0" err="1" smtClean="0"/>
              <a:t>If</a:t>
            </a:r>
            <a:r>
              <a:rPr lang="de-DE" sz="2800" dirty="0" smtClean="0"/>
              <a:t> </a:t>
            </a:r>
            <a:r>
              <a:rPr lang="de-DE" sz="2800" dirty="0" err="1" smtClean="0"/>
              <a:t>you</a:t>
            </a:r>
            <a:r>
              <a:rPr lang="de-DE" sz="2800" dirty="0" smtClean="0"/>
              <a:t> </a:t>
            </a:r>
            <a:r>
              <a:rPr lang="de-DE" sz="2800" dirty="0" err="1" smtClean="0"/>
              <a:t>have</a:t>
            </a:r>
            <a:r>
              <a:rPr lang="de-DE" sz="2800" dirty="0" smtClean="0"/>
              <a:t> strong </a:t>
            </a:r>
            <a:r>
              <a:rPr lang="de-DE" sz="2800" dirty="0" err="1" smtClean="0"/>
              <a:t>cards</a:t>
            </a:r>
            <a:r>
              <a:rPr lang="de-DE" sz="2800" dirty="0" smtClean="0"/>
              <a:t> , do not </a:t>
            </a:r>
            <a:r>
              <a:rPr lang="de-DE" sz="2800" dirty="0" err="1" smtClean="0"/>
              <a:t>overplay</a:t>
            </a:r>
            <a:r>
              <a:rPr lang="de-DE" sz="2800" dirty="0" smtClean="0"/>
              <a:t> </a:t>
            </a:r>
            <a:r>
              <a:rPr lang="de-DE" sz="2800" dirty="0" err="1" smtClean="0"/>
              <a:t>them</a:t>
            </a:r>
            <a:r>
              <a:rPr lang="de-DE" sz="2800" dirty="0" smtClean="0"/>
              <a:t>. </a:t>
            </a:r>
            <a:r>
              <a:rPr lang="de-DE" sz="2800" dirty="0" err="1" smtClean="0"/>
              <a:t>Russians</a:t>
            </a:r>
            <a:r>
              <a:rPr lang="de-DE" sz="2800" dirty="0" smtClean="0"/>
              <a:t> </a:t>
            </a:r>
            <a:r>
              <a:rPr lang="de-DE" sz="2800" dirty="0" err="1" smtClean="0"/>
              <a:t>are</a:t>
            </a:r>
            <a:r>
              <a:rPr lang="de-DE" sz="2800" dirty="0" smtClean="0"/>
              <a:t> a </a:t>
            </a:r>
            <a:r>
              <a:rPr lang="de-DE" sz="2800" dirty="0" err="1" smtClean="0"/>
              <a:t>proud</a:t>
            </a:r>
            <a:r>
              <a:rPr lang="de-DE" sz="2800" dirty="0" smtClean="0"/>
              <a:t> </a:t>
            </a:r>
            <a:r>
              <a:rPr lang="de-DE" sz="2800" dirty="0" err="1" smtClean="0"/>
              <a:t>people</a:t>
            </a:r>
            <a:r>
              <a:rPr lang="de-DE" sz="2800" dirty="0" smtClean="0"/>
              <a:t>.</a:t>
            </a:r>
          </a:p>
          <a:p>
            <a:r>
              <a:rPr lang="de-DE" sz="2800" dirty="0" err="1" smtClean="0"/>
              <a:t>They</a:t>
            </a:r>
            <a:r>
              <a:rPr lang="de-DE" sz="2800" dirty="0" smtClean="0"/>
              <a:t> </a:t>
            </a:r>
            <a:r>
              <a:rPr lang="de-DE" sz="2800" dirty="0" err="1" smtClean="0"/>
              <a:t>are</a:t>
            </a:r>
            <a:r>
              <a:rPr lang="de-DE" sz="2800" dirty="0" smtClean="0"/>
              <a:t> not so </a:t>
            </a:r>
            <a:r>
              <a:rPr lang="de-DE" sz="2800" dirty="0" err="1" smtClean="0"/>
              <a:t>interested</a:t>
            </a:r>
            <a:r>
              <a:rPr lang="de-DE" sz="2800" dirty="0" smtClean="0"/>
              <a:t> in </a:t>
            </a:r>
            <a:r>
              <a:rPr lang="de-DE" sz="2800" dirty="0" err="1" smtClean="0"/>
              <a:t>money</a:t>
            </a:r>
            <a:r>
              <a:rPr lang="de-DE" sz="2800" dirty="0" smtClean="0"/>
              <a:t> </a:t>
            </a:r>
            <a:r>
              <a:rPr lang="de-DE" sz="2800" dirty="0" err="1" smtClean="0"/>
              <a:t>as</a:t>
            </a:r>
            <a:r>
              <a:rPr lang="de-DE" sz="2800" dirty="0" smtClean="0"/>
              <a:t> </a:t>
            </a:r>
            <a:r>
              <a:rPr lang="de-DE" sz="2800" dirty="0" err="1" smtClean="0"/>
              <a:t>you</a:t>
            </a:r>
            <a:r>
              <a:rPr lang="de-DE" sz="2800" dirty="0" smtClean="0"/>
              <a:t> </a:t>
            </a:r>
            <a:r>
              <a:rPr lang="de-DE" sz="2800" dirty="0" err="1" smtClean="0"/>
              <a:t>are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they</a:t>
            </a:r>
            <a:r>
              <a:rPr lang="de-DE" sz="2800" dirty="0" smtClean="0"/>
              <a:t> </a:t>
            </a:r>
            <a:r>
              <a:rPr lang="de-DE" sz="2800" dirty="0" err="1" smtClean="0"/>
              <a:t>are</a:t>
            </a:r>
            <a:r>
              <a:rPr lang="de-DE" sz="2800" dirty="0" smtClean="0"/>
              <a:t> </a:t>
            </a:r>
            <a:r>
              <a:rPr lang="de-DE" sz="2800" dirty="0" err="1" smtClean="0"/>
              <a:t>prepared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walk</a:t>
            </a:r>
            <a:r>
              <a:rPr lang="de-DE" sz="2800" dirty="0" smtClean="0"/>
              <a:t> </a:t>
            </a:r>
            <a:r>
              <a:rPr lang="de-DE" sz="2800" dirty="0" err="1" smtClean="0"/>
              <a:t>away</a:t>
            </a:r>
            <a:r>
              <a:rPr lang="de-DE" sz="2800" dirty="0" smtClean="0"/>
              <a:t> </a:t>
            </a:r>
            <a:r>
              <a:rPr lang="de-DE" sz="2800" dirty="0" err="1" smtClean="0"/>
              <a:t>from</a:t>
            </a:r>
            <a:r>
              <a:rPr lang="de-DE" sz="2800" dirty="0" smtClean="0"/>
              <a:t> a deal.</a:t>
            </a:r>
          </a:p>
          <a:p>
            <a:r>
              <a:rPr lang="de-DE" sz="2800" dirty="0" err="1" smtClean="0"/>
              <a:t>Russians</a:t>
            </a:r>
            <a:r>
              <a:rPr lang="de-DE" sz="2800" dirty="0" smtClean="0"/>
              <a:t> </a:t>
            </a:r>
            <a:r>
              <a:rPr lang="de-DE" sz="2800" dirty="0" err="1" smtClean="0"/>
              <a:t>are</a:t>
            </a:r>
            <a:r>
              <a:rPr lang="de-DE" sz="2800" dirty="0" smtClean="0"/>
              <a:t> </a:t>
            </a:r>
            <a:r>
              <a:rPr lang="de-DE" sz="2800" dirty="0" smtClean="0">
                <a:solidFill>
                  <a:srgbClr val="FF0000"/>
                </a:solidFill>
              </a:rPr>
              <a:t>people-</a:t>
            </a:r>
            <a:r>
              <a:rPr lang="de-DE" sz="2800" dirty="0" smtClean="0"/>
              <a:t> </a:t>
            </a:r>
            <a:r>
              <a:rPr lang="de-DE" sz="2800" dirty="0" err="1" smtClean="0"/>
              <a:t>rather</a:t>
            </a:r>
            <a:r>
              <a:rPr lang="de-DE" sz="2800" dirty="0" smtClean="0"/>
              <a:t> </a:t>
            </a:r>
            <a:r>
              <a:rPr lang="de-DE" sz="2800" dirty="0" err="1" smtClean="0"/>
              <a:t>than</a:t>
            </a:r>
            <a:r>
              <a:rPr lang="de-DE" sz="2800" dirty="0" smtClean="0"/>
              <a:t> </a:t>
            </a:r>
            <a:r>
              <a:rPr lang="de-DE" sz="2800" dirty="0" smtClean="0">
                <a:solidFill>
                  <a:srgbClr val="FF0000"/>
                </a:solidFill>
              </a:rPr>
              <a:t>deal-</a:t>
            </a:r>
            <a:r>
              <a:rPr lang="de-DE" sz="2800" dirty="0" err="1" smtClean="0"/>
              <a:t>oriented</a:t>
            </a:r>
            <a:endParaRPr lang="de-DE" sz="2800" dirty="0"/>
          </a:p>
          <a:p>
            <a:r>
              <a:rPr lang="de-DE" sz="2800" dirty="0" smtClean="0"/>
              <a:t>Do </a:t>
            </a:r>
            <a:r>
              <a:rPr lang="de-DE" sz="2800" dirty="0" err="1" smtClean="0"/>
              <a:t>favours</a:t>
            </a:r>
            <a:r>
              <a:rPr lang="de-DE" sz="2800" dirty="0" smtClean="0"/>
              <a:t> but </a:t>
            </a:r>
            <a:r>
              <a:rPr lang="de-DE" sz="2800" dirty="0" err="1" smtClean="0"/>
              <a:t>clearly</a:t>
            </a:r>
            <a:r>
              <a:rPr lang="de-DE" sz="2800" dirty="0" smtClean="0"/>
              <a:t> </a:t>
            </a:r>
            <a:r>
              <a:rPr lang="de-DE" sz="2800" dirty="0" err="1" smtClean="0"/>
              <a:t>indicate</a:t>
            </a:r>
            <a:r>
              <a:rPr lang="de-DE" sz="2800" dirty="0" smtClean="0"/>
              <a:t> </a:t>
            </a:r>
            <a:r>
              <a:rPr lang="de-DE" sz="2800" dirty="0" err="1" smtClean="0"/>
              <a:t>it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not out </a:t>
            </a:r>
            <a:r>
              <a:rPr lang="de-DE" sz="2800" dirty="0" err="1" smtClean="0"/>
              <a:t>of</a:t>
            </a:r>
            <a:r>
              <a:rPr lang="de-DE" sz="2800" dirty="0" smtClean="0"/>
              <a:t> </a:t>
            </a:r>
            <a:r>
              <a:rPr lang="de-DE" sz="2800" dirty="0" err="1" smtClean="0"/>
              <a:t>weakness</a:t>
            </a:r>
            <a:r>
              <a:rPr lang="de-DE" sz="2800" dirty="0" smtClean="0"/>
              <a:t> – </a:t>
            </a:r>
            <a:r>
              <a:rPr lang="de-DE" sz="2800" dirty="0" err="1" smtClean="0"/>
              <a:t>it</a:t>
            </a:r>
            <a:r>
              <a:rPr lang="de-DE" sz="2800" dirty="0" smtClean="0"/>
              <a:t> </a:t>
            </a:r>
            <a:r>
              <a:rPr lang="de-DE" sz="2800" dirty="0" err="1" smtClean="0"/>
              <a:t>should</a:t>
            </a:r>
            <a:r>
              <a:rPr lang="de-DE" sz="2800" dirty="0" smtClean="0"/>
              <a:t> </a:t>
            </a:r>
            <a:r>
              <a:rPr lang="de-DE" sz="2800" dirty="0" err="1" smtClean="0"/>
              <a:t>be</a:t>
            </a:r>
            <a:r>
              <a:rPr lang="de-DE" sz="2800" dirty="0" smtClean="0"/>
              <a:t> personal.</a:t>
            </a:r>
          </a:p>
          <a:p>
            <a:r>
              <a:rPr lang="de-DE" sz="2800" dirty="0" smtClean="0"/>
              <a:t>Drink </a:t>
            </a:r>
            <a:r>
              <a:rPr lang="de-DE" sz="2800" dirty="0" err="1" smtClean="0"/>
              <a:t>with</a:t>
            </a:r>
            <a:r>
              <a:rPr lang="de-DE" sz="2800" dirty="0" smtClean="0"/>
              <a:t> </a:t>
            </a:r>
            <a:r>
              <a:rPr lang="de-DE" sz="2800" dirty="0" err="1" smtClean="0"/>
              <a:t>them</a:t>
            </a:r>
            <a:r>
              <a:rPr lang="de-DE" sz="2800" dirty="0" smtClean="0"/>
              <a:t> (</a:t>
            </a:r>
            <a:r>
              <a:rPr lang="de-DE" sz="2800" dirty="0" err="1" smtClean="0"/>
              <a:t>if</a:t>
            </a:r>
            <a:r>
              <a:rPr lang="de-DE" sz="2800" dirty="0" smtClean="0"/>
              <a:t> </a:t>
            </a:r>
            <a:r>
              <a:rPr lang="de-DE" sz="2800" dirty="0" err="1" smtClean="0"/>
              <a:t>you</a:t>
            </a:r>
            <a:r>
              <a:rPr lang="de-DE" sz="2800" dirty="0" smtClean="0"/>
              <a:t> </a:t>
            </a:r>
            <a:r>
              <a:rPr lang="de-DE" sz="2800" dirty="0" err="1" smtClean="0"/>
              <a:t>can</a:t>
            </a:r>
            <a:r>
              <a:rPr lang="de-DE" sz="2800" dirty="0" smtClean="0"/>
              <a:t>) </a:t>
            </a:r>
            <a:r>
              <a:rPr lang="de-DE" sz="2800" dirty="0" err="1" smtClean="0"/>
              <a:t>it</a:t>
            </a:r>
            <a:r>
              <a:rPr lang="de-DE" sz="2800" dirty="0" smtClean="0"/>
              <a:t> </a:t>
            </a:r>
            <a:r>
              <a:rPr lang="de-DE" sz="2800" dirty="0" err="1" smtClean="0"/>
              <a:t>is</a:t>
            </a:r>
            <a:r>
              <a:rPr lang="de-DE" sz="2800" dirty="0" smtClean="0"/>
              <a:t> </a:t>
            </a:r>
            <a:r>
              <a:rPr lang="de-DE" sz="2800" dirty="0" err="1" smtClean="0"/>
              <a:t>the</a:t>
            </a:r>
            <a:r>
              <a:rPr lang="de-DE" sz="2800" dirty="0" smtClean="0"/>
              <a:t> </a:t>
            </a:r>
            <a:r>
              <a:rPr lang="de-DE" sz="2800" dirty="0" err="1" smtClean="0"/>
              <a:t>easiest</a:t>
            </a:r>
            <a:r>
              <a:rPr lang="de-DE" sz="2800" dirty="0" smtClean="0"/>
              <a:t> </a:t>
            </a:r>
            <a:r>
              <a:rPr lang="de-DE" sz="2800" dirty="0" err="1" smtClean="0"/>
              <a:t>way</a:t>
            </a:r>
            <a:r>
              <a:rPr lang="de-DE" sz="2800" dirty="0" smtClean="0"/>
              <a:t>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build</a:t>
            </a:r>
            <a:r>
              <a:rPr lang="de-DE" sz="2800" dirty="0" smtClean="0"/>
              <a:t> </a:t>
            </a:r>
            <a:r>
              <a:rPr lang="de-DE" sz="2800" dirty="0" err="1" smtClean="0"/>
              <a:t>bridges</a:t>
            </a:r>
            <a:endParaRPr lang="de-DE" sz="2800" dirty="0" smtClean="0"/>
          </a:p>
          <a:p>
            <a:r>
              <a:rPr lang="de-DE" sz="2800" dirty="0" smtClean="0"/>
              <a:t>Do not </a:t>
            </a:r>
            <a:r>
              <a:rPr lang="de-DE" sz="2800" dirty="0" err="1" smtClean="0"/>
              <a:t>talk</a:t>
            </a:r>
            <a:r>
              <a:rPr lang="de-DE" sz="2800" dirty="0" smtClean="0"/>
              <a:t> </a:t>
            </a:r>
            <a:r>
              <a:rPr lang="de-DE" sz="2800" dirty="0" err="1" smtClean="0"/>
              <a:t>about</a:t>
            </a:r>
            <a:r>
              <a:rPr lang="de-DE" sz="2800" dirty="0" smtClean="0"/>
              <a:t> war. </a:t>
            </a:r>
            <a:r>
              <a:rPr lang="de-DE" sz="2800" dirty="0" err="1" smtClean="0"/>
              <a:t>Praise</a:t>
            </a:r>
            <a:r>
              <a:rPr lang="de-DE" sz="2800" dirty="0" smtClean="0"/>
              <a:t> </a:t>
            </a:r>
            <a:r>
              <a:rPr lang="de-DE" sz="2800" dirty="0" err="1" smtClean="0"/>
              <a:t>Russian</a:t>
            </a:r>
            <a:r>
              <a:rPr lang="de-DE" sz="2800" dirty="0" smtClean="0"/>
              <a:t> </a:t>
            </a:r>
            <a:r>
              <a:rPr lang="de-DE" sz="2800" dirty="0" err="1" smtClean="0"/>
              <a:t>technology</a:t>
            </a:r>
            <a:r>
              <a:rPr lang="de-DE" sz="2800" dirty="0" smtClean="0"/>
              <a:t>. </a:t>
            </a:r>
          </a:p>
          <a:p>
            <a:r>
              <a:rPr lang="de-DE" sz="2800" dirty="0" err="1" smtClean="0"/>
              <a:t>They</a:t>
            </a:r>
            <a:r>
              <a:rPr lang="de-DE" sz="2800" dirty="0" smtClean="0"/>
              <a:t> </a:t>
            </a:r>
            <a:r>
              <a:rPr lang="de-DE" sz="2800" dirty="0" err="1" smtClean="0"/>
              <a:t>respect</a:t>
            </a:r>
            <a:r>
              <a:rPr lang="de-DE" sz="2800" dirty="0" smtClean="0"/>
              <a:t> </a:t>
            </a:r>
            <a:r>
              <a:rPr lang="de-DE" sz="2800" dirty="0" err="1" smtClean="0"/>
              <a:t>old</a:t>
            </a:r>
            <a:r>
              <a:rPr lang="de-DE" sz="2800" dirty="0" smtClean="0"/>
              <a:t> </a:t>
            </a:r>
            <a:r>
              <a:rPr lang="de-DE" sz="2800" dirty="0" err="1" smtClean="0"/>
              <a:t>people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</a:t>
            </a:r>
            <a:r>
              <a:rPr lang="de-DE" sz="2800" dirty="0" err="1" smtClean="0"/>
              <a:t>love</a:t>
            </a:r>
            <a:r>
              <a:rPr lang="de-DE" sz="2800" dirty="0" smtClean="0"/>
              <a:t> </a:t>
            </a:r>
            <a:r>
              <a:rPr lang="de-DE" sz="2800" dirty="0" err="1" smtClean="0"/>
              <a:t>children</a:t>
            </a:r>
            <a:r>
              <a:rPr lang="de-DE" sz="2800" dirty="0" smtClean="0"/>
              <a:t>. </a:t>
            </a:r>
          </a:p>
          <a:p>
            <a:endParaRPr lang="de-DE" sz="2800" dirty="0" smtClean="0"/>
          </a:p>
          <a:p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90967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deal with Russians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824536"/>
          </a:xfrm>
        </p:spPr>
        <p:txBody>
          <a:bodyPr>
            <a:normAutofit/>
          </a:bodyPr>
          <a:lstStyle/>
          <a:p>
            <a:pPr marL="347472" indent="-347472">
              <a:spcBef>
                <a:spcPts val="480"/>
              </a:spcBef>
              <a:buSzPts val="2000"/>
              <a:buFont typeface="Arial"/>
              <a:buChar char="•"/>
            </a:pPr>
            <a:r>
              <a:rPr lang="de-DE" sz="2400" dirty="0" err="1">
                <a:solidFill>
                  <a:srgbClr val="000000"/>
                </a:solidFill>
              </a:rPr>
              <a:t>Indicate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your</a:t>
            </a:r>
            <a:r>
              <a:rPr lang="de-DE" sz="2400" dirty="0">
                <a:solidFill>
                  <a:srgbClr val="000000"/>
                </a:solidFill>
              </a:rPr>
              <a:t> human </a:t>
            </a:r>
            <a:r>
              <a:rPr lang="de-DE" sz="2400" dirty="0" err="1">
                <a:solidFill>
                  <a:srgbClr val="000000"/>
                </a:solidFill>
              </a:rPr>
              <a:t>side</a:t>
            </a:r>
            <a:r>
              <a:rPr lang="de-DE" sz="2400" dirty="0">
                <a:solidFill>
                  <a:srgbClr val="000000"/>
                </a:solidFill>
              </a:rPr>
              <a:t> – </a:t>
            </a:r>
            <a:r>
              <a:rPr lang="de-DE" sz="2400" dirty="0" err="1">
                <a:solidFill>
                  <a:srgbClr val="000000"/>
                </a:solidFill>
              </a:rPr>
              <a:t>emotions</a:t>
            </a:r>
            <a:r>
              <a:rPr lang="de-DE" sz="2400" dirty="0">
                <a:solidFill>
                  <a:srgbClr val="000000"/>
                </a:solidFill>
              </a:rPr>
              <a:t>, </a:t>
            </a:r>
            <a:r>
              <a:rPr lang="de-DE" sz="2400" dirty="0" err="1">
                <a:solidFill>
                  <a:srgbClr val="000000"/>
                </a:solidFill>
              </a:rPr>
              <a:t>hopes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and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aspirations</a:t>
            </a:r>
            <a:r>
              <a:rPr lang="de-DE" sz="2400" dirty="0">
                <a:solidFill>
                  <a:srgbClr val="000000"/>
                </a:solidFill>
              </a:rPr>
              <a:t>. </a:t>
            </a:r>
            <a:r>
              <a:rPr lang="de-DE" sz="2400" dirty="0" err="1">
                <a:solidFill>
                  <a:srgbClr val="000000"/>
                </a:solidFill>
              </a:rPr>
              <a:t>They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are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more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interested</a:t>
            </a:r>
            <a:r>
              <a:rPr lang="de-DE" sz="2400" dirty="0">
                <a:solidFill>
                  <a:srgbClr val="000000"/>
                </a:solidFill>
              </a:rPr>
              <a:t> in </a:t>
            </a:r>
            <a:r>
              <a:rPr lang="de-DE" sz="2400" dirty="0" err="1">
                <a:solidFill>
                  <a:srgbClr val="000000"/>
                </a:solidFill>
              </a:rPr>
              <a:t>your</a:t>
            </a:r>
            <a:r>
              <a:rPr lang="de-DE" sz="2400" dirty="0">
                <a:solidFill>
                  <a:srgbClr val="000000"/>
                </a:solidFill>
              </a:rPr>
              <a:t> personal </a:t>
            </a:r>
            <a:r>
              <a:rPr lang="de-DE" sz="2400" dirty="0" err="1">
                <a:solidFill>
                  <a:srgbClr val="000000"/>
                </a:solidFill>
              </a:rPr>
              <a:t>goals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as</a:t>
            </a:r>
            <a:r>
              <a:rPr lang="de-DE" sz="2400" dirty="0">
                <a:solidFill>
                  <a:srgbClr val="000000"/>
                </a:solidFill>
              </a:rPr>
              <a:t> in </a:t>
            </a:r>
            <a:r>
              <a:rPr lang="de-DE" sz="2400" dirty="0" err="1">
                <a:solidFill>
                  <a:srgbClr val="000000"/>
                </a:solidFill>
              </a:rPr>
              <a:t>your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commercial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objectives</a:t>
            </a:r>
            <a:r>
              <a:rPr lang="de-DE" sz="2400" dirty="0">
                <a:solidFill>
                  <a:srgbClr val="000000"/>
                </a:solidFill>
              </a:rPr>
              <a:t>. </a:t>
            </a:r>
            <a:endParaRPr lang="de-DE" sz="2400" dirty="0"/>
          </a:p>
          <a:p>
            <a:pPr marL="347472" indent="-347472">
              <a:spcBef>
                <a:spcPts val="480"/>
              </a:spcBef>
            </a:pPr>
            <a:r>
              <a:rPr lang="de-DE" sz="2400" dirty="0">
                <a:solidFill>
                  <a:srgbClr val="000000"/>
                </a:solidFill>
              </a:rPr>
              <a:t>The </a:t>
            </a:r>
            <a:r>
              <a:rPr lang="de-DE" sz="2400" dirty="0" err="1">
                <a:solidFill>
                  <a:srgbClr val="000000"/>
                </a:solidFill>
              </a:rPr>
              <a:t>priorities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are</a:t>
            </a:r>
            <a:r>
              <a:rPr lang="de-DE" sz="2400" dirty="0">
                <a:solidFill>
                  <a:srgbClr val="000000"/>
                </a:solidFill>
              </a:rPr>
              <a:t> personal </a:t>
            </a:r>
            <a:r>
              <a:rPr lang="de-DE" sz="2400" dirty="0" err="1">
                <a:solidFill>
                  <a:srgbClr val="000000"/>
                </a:solidFill>
              </a:rPr>
              <a:t>relationships</a:t>
            </a:r>
            <a:r>
              <a:rPr lang="de-DE" sz="2400" dirty="0">
                <a:solidFill>
                  <a:srgbClr val="000000"/>
                </a:solidFill>
              </a:rPr>
              <a:t>, form </a:t>
            </a:r>
            <a:r>
              <a:rPr lang="de-DE" sz="2400" dirty="0" err="1">
                <a:solidFill>
                  <a:srgbClr val="000000"/>
                </a:solidFill>
              </a:rPr>
              <a:t>and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appearance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and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opportunity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for</a:t>
            </a:r>
            <a:r>
              <a:rPr lang="de-DE" sz="2400" dirty="0">
                <a:solidFill>
                  <a:srgbClr val="000000"/>
                </a:solidFill>
              </a:rPr>
              <a:t> personal </a:t>
            </a:r>
            <a:r>
              <a:rPr lang="de-DE" sz="2400" dirty="0" err="1">
                <a:solidFill>
                  <a:srgbClr val="000000"/>
                </a:solidFill>
              </a:rPr>
              <a:t>gain</a:t>
            </a:r>
            <a:r>
              <a:rPr lang="de-DE" sz="2400" dirty="0">
                <a:solidFill>
                  <a:srgbClr val="000000"/>
                </a:solidFill>
              </a:rPr>
              <a:t>. In </a:t>
            </a:r>
            <a:r>
              <a:rPr lang="de-DE" sz="2400" dirty="0" err="1">
                <a:solidFill>
                  <a:srgbClr val="000000"/>
                </a:solidFill>
              </a:rPr>
              <a:t>this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order</a:t>
            </a:r>
            <a:r>
              <a:rPr lang="de-DE" sz="2400" dirty="0">
                <a:solidFill>
                  <a:srgbClr val="000000"/>
                </a:solidFill>
              </a:rPr>
              <a:t>.</a:t>
            </a:r>
            <a:endParaRPr lang="de-DE" sz="2400" dirty="0"/>
          </a:p>
          <a:p>
            <a:pPr marL="347472" indent="-347472">
              <a:spcBef>
                <a:spcPts val="480"/>
              </a:spcBef>
            </a:pPr>
            <a:r>
              <a:rPr lang="de-DE" sz="2400" dirty="0" err="1">
                <a:solidFill>
                  <a:srgbClr val="000000"/>
                </a:solidFill>
              </a:rPr>
              <a:t>Anything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you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introduce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</a:rPr>
              <a:t>as</a:t>
            </a:r>
            <a:r>
              <a:rPr lang="de-DE" sz="2400" smtClean="0">
                <a:solidFill>
                  <a:srgbClr val="000000"/>
                </a:solidFill>
              </a:rPr>
              <a:t> an official</a:t>
            </a:r>
            <a:r>
              <a:rPr lang="de-DE" sz="2400" dirty="0" smtClean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directive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or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regulation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 smtClean="0">
                <a:solidFill>
                  <a:srgbClr val="000000"/>
                </a:solidFill>
              </a:rPr>
              <a:t>it</a:t>
            </a:r>
            <a:r>
              <a:rPr lang="de-DE" sz="2400" dirty="0" smtClean="0">
                <a:solidFill>
                  <a:srgbClr val="000000"/>
                </a:solidFill>
              </a:rPr>
              <a:t> will </a:t>
            </a:r>
            <a:r>
              <a:rPr lang="de-DE" sz="2400" dirty="0" err="1">
                <a:solidFill>
                  <a:srgbClr val="000000"/>
                </a:solidFill>
              </a:rPr>
              <a:t>be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distrusted</a:t>
            </a:r>
            <a:endParaRPr lang="de-DE" sz="2400" dirty="0"/>
          </a:p>
          <a:p>
            <a:pPr marL="347472" indent="-347472">
              <a:spcBef>
                <a:spcPts val="480"/>
              </a:spcBef>
            </a:pPr>
            <a:r>
              <a:rPr lang="de-DE" sz="2400" dirty="0" err="1">
                <a:solidFill>
                  <a:srgbClr val="000000"/>
                </a:solidFill>
              </a:rPr>
              <a:t>They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love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conversation</a:t>
            </a:r>
            <a:r>
              <a:rPr lang="de-DE" sz="2400" dirty="0">
                <a:solidFill>
                  <a:srgbClr val="000000"/>
                </a:solidFill>
              </a:rPr>
              <a:t>. </a:t>
            </a:r>
            <a:r>
              <a:rPr lang="de-DE" sz="2400" dirty="0" err="1">
                <a:solidFill>
                  <a:srgbClr val="000000"/>
                </a:solidFill>
              </a:rPr>
              <a:t>And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especially</a:t>
            </a:r>
            <a:r>
              <a:rPr lang="de-DE" sz="2400" dirty="0">
                <a:solidFill>
                  <a:srgbClr val="000000"/>
                </a:solidFill>
              </a:rPr>
              <a:t> (</a:t>
            </a:r>
            <a:r>
              <a:rPr lang="de-DE" sz="2400" dirty="0" err="1">
                <a:solidFill>
                  <a:srgbClr val="000000"/>
                </a:solidFill>
              </a:rPr>
              <a:t>like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the</a:t>
            </a:r>
            <a:r>
              <a:rPr lang="de-DE" sz="2400" dirty="0">
                <a:solidFill>
                  <a:srgbClr val="000000"/>
                </a:solidFill>
              </a:rPr>
              <a:t> Germans) </a:t>
            </a:r>
            <a:r>
              <a:rPr lang="de-DE" sz="2400" dirty="0" smtClean="0">
                <a:solidFill>
                  <a:srgbClr val="000000"/>
                </a:solidFill>
              </a:rPr>
              <a:t>soul-</a:t>
            </a:r>
            <a:r>
              <a:rPr lang="de-DE" sz="2400" dirty="0" err="1" smtClean="0">
                <a:solidFill>
                  <a:srgbClr val="000000"/>
                </a:solidFill>
              </a:rPr>
              <a:t>searching</a:t>
            </a:r>
            <a:r>
              <a:rPr lang="de-DE" sz="2400" dirty="0" smtClean="0">
                <a:solidFill>
                  <a:srgbClr val="000000"/>
                </a:solidFill>
              </a:rPr>
              <a:t> </a:t>
            </a:r>
            <a:endParaRPr lang="de-DE" sz="2400" dirty="0"/>
          </a:p>
          <a:p>
            <a:pPr marL="347472" indent="-347472">
              <a:spcBef>
                <a:spcPts val="480"/>
              </a:spcBef>
            </a:pPr>
            <a:r>
              <a:rPr lang="de-DE" sz="2400" dirty="0" err="1">
                <a:solidFill>
                  <a:srgbClr val="000000"/>
                </a:solidFill>
              </a:rPr>
              <a:t>When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they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touch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each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other</a:t>
            </a:r>
            <a:r>
              <a:rPr lang="de-DE" sz="2400" dirty="0">
                <a:solidFill>
                  <a:srgbClr val="000000"/>
                </a:solidFill>
              </a:rPr>
              <a:t> in a </a:t>
            </a:r>
            <a:r>
              <a:rPr lang="de-DE" sz="2400" dirty="0" err="1">
                <a:solidFill>
                  <a:srgbClr val="000000"/>
                </a:solidFill>
              </a:rPr>
              <a:t>conversation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is</a:t>
            </a:r>
            <a:r>
              <a:rPr lang="de-DE" sz="2400" dirty="0">
                <a:solidFill>
                  <a:srgbClr val="000000"/>
                </a:solidFill>
              </a:rPr>
              <a:t> a </a:t>
            </a:r>
            <a:r>
              <a:rPr lang="de-DE" sz="2400" dirty="0" err="1">
                <a:solidFill>
                  <a:srgbClr val="000000"/>
                </a:solidFill>
              </a:rPr>
              <a:t>sign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of</a:t>
            </a:r>
            <a:r>
              <a:rPr lang="de-DE" sz="2400" dirty="0">
                <a:solidFill>
                  <a:srgbClr val="000000"/>
                </a:solidFill>
              </a:rPr>
              <a:t> </a:t>
            </a:r>
            <a:r>
              <a:rPr lang="de-DE" sz="2400" dirty="0" err="1">
                <a:solidFill>
                  <a:srgbClr val="000000"/>
                </a:solidFill>
              </a:rPr>
              <a:t>confidence</a:t>
            </a:r>
            <a:endParaRPr lang="de-DE" sz="2400" dirty="0"/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74239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Bild 0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0"/>
            <a:ext cx="6018212" cy="674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7020272" y="76470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English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665925" y="1948864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Puritan</a:t>
            </a:r>
            <a:r>
              <a:rPr lang="de-DE" dirty="0" smtClean="0">
                <a:solidFill>
                  <a:srgbClr val="FF0000"/>
                </a:solidFill>
              </a:rPr>
              <a:t> Protestant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White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611560" y="1700809"/>
            <a:ext cx="15841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North </a:t>
            </a:r>
            <a:r>
              <a:rPr lang="de-DE" dirty="0" err="1" smtClean="0">
                <a:solidFill>
                  <a:srgbClr val="FF0000"/>
                </a:solidFill>
              </a:rPr>
              <a:t>Europeans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>
                <a:solidFill>
                  <a:srgbClr val="FF0000"/>
                </a:solidFill>
              </a:rPr>
              <a:t>Indians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Blacks - </a:t>
            </a:r>
            <a:r>
              <a:rPr lang="de-DE" dirty="0" err="1" smtClean="0">
                <a:solidFill>
                  <a:srgbClr val="FF0000"/>
                </a:solidFill>
              </a:rPr>
              <a:t>slaves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err="1" smtClean="0">
                <a:solidFill>
                  <a:srgbClr val="FF0000"/>
                </a:solidFill>
              </a:rPr>
              <a:t>Hispanics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940152" y="328498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Monochronic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827584" y="4293096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Money </a:t>
            </a:r>
            <a:r>
              <a:rPr lang="de-DE" dirty="0" err="1" smtClean="0">
                <a:solidFill>
                  <a:srgbClr val="FF0000"/>
                </a:solidFill>
              </a:rPr>
              <a:t>Aristocracy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211960" y="422108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„American </a:t>
            </a:r>
            <a:r>
              <a:rPr lang="de-DE" dirty="0" err="1" smtClean="0">
                <a:solidFill>
                  <a:srgbClr val="FF0000"/>
                </a:solidFill>
              </a:rPr>
              <a:t>dream</a:t>
            </a:r>
            <a:r>
              <a:rPr lang="de-DE" dirty="0" smtClean="0">
                <a:solidFill>
                  <a:srgbClr val="FF0000"/>
                </a:solidFill>
              </a:rPr>
              <a:t>“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971600" y="508518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Time = </a:t>
            </a:r>
            <a:r>
              <a:rPr lang="de-DE" dirty="0" err="1" smtClean="0">
                <a:solidFill>
                  <a:srgbClr val="FF0000"/>
                </a:solidFill>
              </a:rPr>
              <a:t>money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827584" y="551723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The </a:t>
            </a:r>
            <a:r>
              <a:rPr lang="de-DE" dirty="0" err="1" smtClean="0">
                <a:solidFill>
                  <a:srgbClr val="FF0000"/>
                </a:solidFill>
              </a:rPr>
              <a:t>law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is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supreme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55725" y="561526"/>
            <a:ext cx="10079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>
                <a:solidFill>
                  <a:srgbClr val="FF0000"/>
                </a:solidFill>
              </a:rPr>
              <a:t>USA</a:t>
            </a:r>
            <a:endParaRPr lang="de-DE" sz="3200" b="1" dirty="0">
              <a:solidFill>
                <a:srgbClr val="FF000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699792" y="253180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Civil</a:t>
            </a:r>
            <a:r>
              <a:rPr lang="de-DE" dirty="0" smtClean="0">
                <a:solidFill>
                  <a:srgbClr val="FF0000"/>
                </a:solidFill>
              </a:rPr>
              <a:t> war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971600" y="365431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Democratic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58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270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USA 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240070" y="1052736"/>
            <a:ext cx="84363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Historical </a:t>
            </a:r>
            <a:r>
              <a:rPr lang="de-DE" dirty="0" err="1" smtClean="0"/>
              <a:t>successes</a:t>
            </a:r>
            <a:r>
              <a:rPr lang="de-DE" dirty="0" smtClean="0"/>
              <a:t>: An </a:t>
            </a:r>
            <a:r>
              <a:rPr lang="de-DE" dirty="0" err="1" smtClean="0"/>
              <a:t>enormous</a:t>
            </a:r>
            <a:r>
              <a:rPr lang="de-DE" dirty="0" smtClean="0"/>
              <a:t> </a:t>
            </a:r>
            <a:r>
              <a:rPr lang="de-DE" dirty="0" err="1" smtClean="0"/>
              <a:t>land</a:t>
            </a:r>
            <a:r>
              <a:rPr lang="de-DE" dirty="0" smtClean="0"/>
              <a:t> </a:t>
            </a:r>
            <a:r>
              <a:rPr lang="de-DE" dirty="0" err="1" smtClean="0"/>
              <a:t>mass</a:t>
            </a:r>
            <a:r>
              <a:rPr lang="de-DE" dirty="0" smtClean="0"/>
              <a:t> was </a:t>
            </a:r>
            <a:r>
              <a:rPr lang="de-DE" dirty="0" err="1" smtClean="0"/>
              <a:t>available</a:t>
            </a:r>
            <a:r>
              <a:rPr lang="de-DE" dirty="0" smtClean="0"/>
              <a:t>,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relatively</a:t>
            </a:r>
            <a:r>
              <a:rPr lang="de-DE" dirty="0" smtClean="0"/>
              <a:t> </a:t>
            </a:r>
            <a:r>
              <a:rPr lang="de-DE" dirty="0" err="1" smtClean="0"/>
              <a:t>few</a:t>
            </a:r>
            <a:r>
              <a:rPr lang="de-DE" dirty="0" smtClean="0"/>
              <a:t> Indians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defeated</a:t>
            </a:r>
            <a:r>
              <a:rPr lang="de-DE" dirty="0" smtClean="0"/>
              <a:t> – </a:t>
            </a:r>
            <a:r>
              <a:rPr lang="de-DE" dirty="0" err="1" smtClean="0"/>
              <a:t>further</a:t>
            </a:r>
            <a:r>
              <a:rPr lang="de-DE" dirty="0" smtClean="0"/>
              <a:t> </a:t>
            </a:r>
            <a:r>
              <a:rPr lang="de-DE" dirty="0" err="1" smtClean="0"/>
              <a:t>expansion</a:t>
            </a:r>
            <a:r>
              <a:rPr lang="de-DE" dirty="0" smtClean="0"/>
              <a:t>, war 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purchase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European </a:t>
            </a:r>
            <a:r>
              <a:rPr lang="de-DE" dirty="0" err="1" smtClean="0"/>
              <a:t>powers</a:t>
            </a:r>
            <a:r>
              <a:rPr lang="de-DE" dirty="0" smtClean="0"/>
              <a:t>.</a:t>
            </a:r>
            <a:endParaRPr lang="de-DE" dirty="0"/>
          </a:p>
          <a:p>
            <a:r>
              <a:rPr lang="de-DE" dirty="0" smtClean="0"/>
              <a:t>1803 </a:t>
            </a:r>
            <a:r>
              <a:rPr lang="de-DE" dirty="0" err="1" smtClean="0"/>
              <a:t>Luisiana</a:t>
            </a:r>
            <a:r>
              <a:rPr lang="de-DE" dirty="0" smtClean="0"/>
              <a:t> </a:t>
            </a:r>
            <a:r>
              <a:rPr lang="de-DE" dirty="0" err="1" smtClean="0"/>
              <a:t>Purchase</a:t>
            </a:r>
            <a:r>
              <a:rPr lang="de-DE" dirty="0" smtClean="0"/>
              <a:t>                               1790                 3,3 </a:t>
            </a:r>
            <a:r>
              <a:rPr lang="de-DE" dirty="0" err="1" smtClean="0"/>
              <a:t>mio</a:t>
            </a:r>
            <a:endParaRPr lang="de-DE" dirty="0" smtClean="0"/>
          </a:p>
          <a:p>
            <a:r>
              <a:rPr lang="de-DE" dirty="0" smtClean="0"/>
              <a:t>1846 Oregon </a:t>
            </a:r>
            <a:r>
              <a:rPr lang="de-DE" dirty="0" err="1" smtClean="0"/>
              <a:t>Territory</a:t>
            </a:r>
            <a:r>
              <a:rPr lang="de-DE" dirty="0" smtClean="0"/>
              <a:t> (GB)                         2010            309,0 </a:t>
            </a:r>
            <a:r>
              <a:rPr lang="de-DE" dirty="0" err="1" smtClean="0"/>
              <a:t>mio</a:t>
            </a:r>
            <a:r>
              <a:rPr lang="de-DE" dirty="0" smtClean="0"/>
              <a:t>       50,1 </a:t>
            </a:r>
            <a:r>
              <a:rPr lang="de-DE" dirty="0" err="1" smtClean="0"/>
              <a:t>mio</a:t>
            </a:r>
            <a:r>
              <a:rPr lang="de-DE" dirty="0" smtClean="0"/>
              <a:t> </a:t>
            </a:r>
            <a:r>
              <a:rPr lang="de-DE" dirty="0" err="1" smtClean="0"/>
              <a:t>Hispanic</a:t>
            </a:r>
            <a:endParaRPr lang="de-DE" dirty="0" smtClean="0"/>
          </a:p>
          <a:p>
            <a:r>
              <a:rPr lang="de-DE" dirty="0" smtClean="0"/>
              <a:t>1867 Alaska </a:t>
            </a:r>
            <a:r>
              <a:rPr lang="de-DE" dirty="0" err="1" smtClean="0"/>
              <a:t>Purchase</a:t>
            </a:r>
            <a:r>
              <a:rPr lang="de-DE" dirty="0" smtClean="0"/>
              <a:t>                                                                                37,0 </a:t>
            </a:r>
            <a:r>
              <a:rPr lang="de-DE" dirty="0" err="1" smtClean="0"/>
              <a:t>mio</a:t>
            </a:r>
            <a:r>
              <a:rPr lang="de-DE" dirty="0" smtClean="0"/>
              <a:t> African   </a:t>
            </a:r>
          </a:p>
          <a:p>
            <a:r>
              <a:rPr lang="de-DE" dirty="0"/>
              <a:t> </a:t>
            </a:r>
            <a:r>
              <a:rPr lang="de-DE" dirty="0" smtClean="0"/>
              <a:t>                                                                                                                                      American</a:t>
            </a:r>
          </a:p>
          <a:p>
            <a:endParaRPr lang="de-DE" dirty="0"/>
          </a:p>
        </p:txBody>
      </p:sp>
      <p:pic>
        <p:nvPicPr>
          <p:cNvPr id="1026" name="Picture 2" descr="File:Population Density in the American Colonies 1775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67155"/>
            <a:ext cx="3460434" cy="368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-27580" y="-121166"/>
            <a:ext cx="914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             </a:t>
            </a:r>
            <a:r>
              <a:rPr kumimoji="0" lang="de-DE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</a:t>
            </a:r>
            <a:r>
              <a:rPr kumimoji="0" lang="de-DE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                                                                          </a:t>
            </a:r>
          </a:p>
        </p:txBody>
      </p:sp>
      <p:pic>
        <p:nvPicPr>
          <p:cNvPr id="1028" name="Picture 4" descr="File:U.S. Territorial Acquisitions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293" y="2821313"/>
            <a:ext cx="5477311" cy="370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" name="Freihand 1"/>
              <p14:cNvContentPartPr/>
              <p14:nvPr/>
            </p14:nvContentPartPr>
            <p14:xfrm>
              <a:off x="8279640" y="3657600"/>
              <a:ext cx="514800" cy="1071720"/>
            </p14:xfrm>
          </p:contentPart>
        </mc:Choice>
        <mc:Fallback xmlns="">
          <p:pic>
            <p:nvPicPr>
              <p:cNvPr id="2" name="Freihand 1"/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270280" y="3648240"/>
                <a:ext cx="533520" cy="1090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4075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922114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Historical </a:t>
            </a:r>
            <a:r>
              <a:rPr lang="de-DE" dirty="0" err="1" smtClean="0"/>
              <a:t>traumas</a:t>
            </a:r>
            <a:r>
              <a:rPr lang="de-DE" dirty="0" smtClean="0"/>
              <a:t>: The </a:t>
            </a:r>
            <a:r>
              <a:rPr lang="de-DE" dirty="0" err="1" smtClean="0"/>
              <a:t>Civil</a:t>
            </a:r>
            <a:r>
              <a:rPr lang="de-DE" dirty="0" smtClean="0"/>
              <a:t> War 1861-1865</a:t>
            </a:r>
            <a:endParaRPr lang="de-DE" dirty="0"/>
          </a:p>
        </p:txBody>
      </p:sp>
      <p:pic>
        <p:nvPicPr>
          <p:cNvPr id="4098" name="Picture 2" descr="File:Battle of Franklin II 1864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68011"/>
            <a:ext cx="6696744" cy="4721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1043608" y="6306515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Deaths</a:t>
            </a:r>
            <a:r>
              <a:rPr lang="de-DE" dirty="0" smtClean="0"/>
              <a:t>: 6% </a:t>
            </a:r>
            <a:r>
              <a:rPr lang="de-DE" dirty="0" err="1" smtClean="0"/>
              <a:t>of</a:t>
            </a:r>
            <a:r>
              <a:rPr lang="de-DE" dirty="0" smtClean="0"/>
              <a:t> all </a:t>
            </a:r>
            <a:r>
              <a:rPr lang="de-DE" dirty="0" err="1" smtClean="0"/>
              <a:t>white</a:t>
            </a:r>
            <a:r>
              <a:rPr lang="de-DE" dirty="0" smtClean="0"/>
              <a:t> </a:t>
            </a:r>
            <a:r>
              <a:rPr lang="de-DE" dirty="0" err="1" smtClean="0"/>
              <a:t>males</a:t>
            </a:r>
            <a:r>
              <a:rPr lang="de-DE" dirty="0" smtClean="0"/>
              <a:t> (18-43)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north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18%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south</a:t>
            </a:r>
            <a:r>
              <a:rPr lang="de-DE" dirty="0" smtClean="0"/>
              <a:t>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289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de-DE" dirty="0" err="1" smtClean="0"/>
              <a:t>Rise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</a:t>
            </a:r>
            <a:r>
              <a:rPr lang="de-DE" dirty="0" err="1" smtClean="0"/>
              <a:t>great</a:t>
            </a:r>
            <a:r>
              <a:rPr lang="de-DE" dirty="0" smtClean="0"/>
              <a:t> power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24745"/>
            <a:ext cx="8363272" cy="1512168"/>
          </a:xfrm>
        </p:spPr>
        <p:txBody>
          <a:bodyPr>
            <a:normAutofit lnSpcReduction="10000"/>
          </a:bodyPr>
          <a:lstStyle/>
          <a:p>
            <a:r>
              <a:rPr lang="de-DE" dirty="0" err="1" smtClean="0"/>
              <a:t>Reconstruction</a:t>
            </a:r>
            <a:r>
              <a:rPr lang="de-DE" dirty="0" smtClean="0"/>
              <a:t> after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civil</a:t>
            </a:r>
            <a:r>
              <a:rPr lang="de-DE" dirty="0" smtClean="0"/>
              <a:t> war – </a:t>
            </a:r>
            <a:r>
              <a:rPr lang="de-DE" dirty="0" err="1" smtClean="0"/>
              <a:t>stronger</a:t>
            </a:r>
            <a:r>
              <a:rPr lang="de-DE" dirty="0" smtClean="0"/>
              <a:t> </a:t>
            </a:r>
            <a:r>
              <a:rPr lang="de-DE" dirty="0" err="1" smtClean="0"/>
              <a:t>federal</a:t>
            </a:r>
            <a:r>
              <a:rPr lang="de-DE" dirty="0" smtClean="0"/>
              <a:t> </a:t>
            </a:r>
            <a:r>
              <a:rPr lang="de-DE" dirty="0" err="1" smtClean="0"/>
              <a:t>government</a:t>
            </a:r>
            <a:r>
              <a:rPr lang="de-DE" dirty="0" smtClean="0"/>
              <a:t>. Indian </a:t>
            </a:r>
            <a:r>
              <a:rPr lang="de-DE" dirty="0" err="1" smtClean="0"/>
              <a:t>wars</a:t>
            </a:r>
            <a:r>
              <a:rPr lang="de-DE" dirty="0" smtClean="0"/>
              <a:t>. </a:t>
            </a:r>
            <a:r>
              <a:rPr lang="de-DE" dirty="0" err="1" smtClean="0"/>
              <a:t>Transcontinental</a:t>
            </a:r>
            <a:r>
              <a:rPr lang="de-DE" dirty="0" smtClean="0"/>
              <a:t> </a:t>
            </a:r>
            <a:r>
              <a:rPr lang="de-DE" dirty="0" err="1" smtClean="0"/>
              <a:t>Railroad</a:t>
            </a:r>
            <a:r>
              <a:rPr lang="de-DE" dirty="0" smtClean="0"/>
              <a:t>. Immigration. </a:t>
            </a:r>
            <a:endParaRPr lang="de-DE" dirty="0"/>
          </a:p>
        </p:txBody>
      </p:sp>
      <p:pic>
        <p:nvPicPr>
          <p:cNvPr id="5122" name="Picture 2" descr="File:Mulberry Street NYC c1900 LOC 3g04637u edi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780928"/>
            <a:ext cx="282671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683568" y="4996919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Little </a:t>
            </a:r>
            <a:r>
              <a:rPr lang="de-DE" dirty="0" err="1" smtClean="0"/>
              <a:t>Italy</a:t>
            </a:r>
            <a:r>
              <a:rPr lang="de-DE" dirty="0" smtClean="0"/>
              <a:t> in New York 1900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3779912" y="2780928"/>
            <a:ext cx="45365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1902 US </a:t>
            </a:r>
            <a:r>
              <a:rPr lang="de-DE" dirty="0" err="1" smtClean="0"/>
              <a:t>Imperialism</a:t>
            </a:r>
            <a:r>
              <a:rPr lang="de-DE" dirty="0" smtClean="0"/>
              <a:t>: Philippines, Guam </a:t>
            </a:r>
            <a:r>
              <a:rPr lang="de-DE" dirty="0" err="1" smtClean="0"/>
              <a:t>and</a:t>
            </a:r>
            <a:r>
              <a:rPr lang="de-DE" dirty="0" smtClean="0"/>
              <a:t> Puerto Rico.</a:t>
            </a:r>
          </a:p>
          <a:p>
            <a:r>
              <a:rPr lang="de-DE" dirty="0" smtClean="0"/>
              <a:t>1917 1. World War</a:t>
            </a:r>
          </a:p>
          <a:p>
            <a:r>
              <a:rPr lang="de-DE" dirty="0" smtClean="0"/>
              <a:t>1920 Prohibition – </a:t>
            </a:r>
          </a:p>
          <a:p>
            <a:r>
              <a:rPr lang="de-DE" dirty="0" smtClean="0"/>
              <a:t>1929 Great Depression</a:t>
            </a:r>
          </a:p>
          <a:p>
            <a:r>
              <a:rPr lang="de-DE" dirty="0" smtClean="0"/>
              <a:t>1932 – New Deal</a:t>
            </a:r>
          </a:p>
          <a:p>
            <a:r>
              <a:rPr lang="de-DE" dirty="0" smtClean="0"/>
              <a:t>2.World War – </a:t>
            </a:r>
            <a:r>
              <a:rPr lang="de-DE" dirty="0" err="1" smtClean="0">
                <a:solidFill>
                  <a:srgbClr val="FF0000"/>
                </a:solidFill>
              </a:rPr>
              <a:t>only</a:t>
            </a:r>
            <a:r>
              <a:rPr lang="de-DE" dirty="0" smtClean="0">
                <a:solidFill>
                  <a:srgbClr val="FF0000"/>
                </a:solidFill>
              </a:rPr>
              <a:t> 400 000 </a:t>
            </a:r>
            <a:r>
              <a:rPr lang="de-DE" dirty="0" err="1" smtClean="0">
                <a:solidFill>
                  <a:srgbClr val="FF0000"/>
                </a:solidFill>
              </a:rPr>
              <a:t>dead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/>
              <a:t>1948- 1990 </a:t>
            </a:r>
            <a:r>
              <a:rPr lang="de-DE" dirty="0" err="1" smtClean="0"/>
              <a:t>Cold</a:t>
            </a:r>
            <a:r>
              <a:rPr lang="de-DE" dirty="0" smtClean="0"/>
              <a:t> War – Korea, Vietnam</a:t>
            </a:r>
          </a:p>
          <a:p>
            <a:r>
              <a:rPr lang="de-DE" dirty="0" smtClean="0"/>
              <a:t>2001 War on </a:t>
            </a:r>
            <a:r>
              <a:rPr lang="de-DE" dirty="0" err="1" smtClean="0"/>
              <a:t>terror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  </a:t>
            </a:r>
            <a:endParaRPr lang="de-DE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Freihand 5"/>
              <p14:cNvContentPartPr/>
              <p14:nvPr/>
            </p14:nvContentPartPr>
            <p14:xfrm>
              <a:off x="14400" y="3500280"/>
              <a:ext cx="7560" cy="7560"/>
            </p14:xfrm>
          </p:contentPart>
        </mc:Choice>
        <mc:Fallback xmlns="">
          <p:pic>
            <p:nvPicPr>
              <p:cNvPr id="6" name="Freihand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40" y="3490920"/>
                <a:ext cx="26280" cy="26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7694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de-DE" dirty="0" smtClean="0"/>
              <a:t>US </a:t>
            </a:r>
            <a:r>
              <a:rPr lang="de-DE" dirty="0" err="1" smtClean="0"/>
              <a:t>is</a:t>
            </a:r>
            <a:r>
              <a:rPr lang="de-DE" dirty="0" smtClean="0"/>
              <a:t> (still)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top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r>
              <a:rPr lang="de-DE" dirty="0" err="1" smtClean="0"/>
              <a:t>Largest</a:t>
            </a:r>
            <a:r>
              <a:rPr lang="de-DE" dirty="0" smtClean="0"/>
              <a:t> Economy</a:t>
            </a:r>
          </a:p>
          <a:p>
            <a:r>
              <a:rPr lang="de-DE" dirty="0" smtClean="0"/>
              <a:t>Greatest </a:t>
            </a:r>
            <a:r>
              <a:rPr lang="de-DE" dirty="0" err="1" smtClean="0"/>
              <a:t>volume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trade</a:t>
            </a:r>
            <a:endParaRPr lang="de-DE" dirty="0" smtClean="0"/>
          </a:p>
          <a:p>
            <a:r>
              <a:rPr lang="de-DE" dirty="0" smtClean="0"/>
              <a:t>Greatest </a:t>
            </a:r>
            <a:r>
              <a:rPr lang="de-DE" dirty="0" err="1" smtClean="0"/>
              <a:t>consumers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endParaRPr lang="de-DE" dirty="0" smtClean="0"/>
          </a:p>
          <a:p>
            <a:r>
              <a:rPr lang="de-DE" dirty="0" smtClean="0"/>
              <a:t>Greatest </a:t>
            </a:r>
            <a:r>
              <a:rPr lang="de-DE" dirty="0" err="1" smtClean="0"/>
              <a:t>producer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entertainment</a:t>
            </a:r>
            <a:r>
              <a:rPr lang="de-DE" dirty="0" smtClean="0"/>
              <a:t> (</a:t>
            </a:r>
            <a:r>
              <a:rPr lang="de-DE" dirty="0" err="1" smtClean="0"/>
              <a:t>TV,Films</a:t>
            </a:r>
            <a:r>
              <a:rPr lang="de-DE" dirty="0" smtClean="0"/>
              <a:t>,</a:t>
            </a:r>
          </a:p>
          <a:p>
            <a:r>
              <a:rPr lang="de-DE" dirty="0" smtClean="0"/>
              <a:t>Greatest </a:t>
            </a:r>
            <a:r>
              <a:rPr lang="de-DE" dirty="0" err="1" smtClean="0"/>
              <a:t>polluters</a:t>
            </a:r>
            <a:r>
              <a:rPr lang="de-DE" dirty="0" smtClean="0"/>
              <a:t>, </a:t>
            </a:r>
            <a:r>
              <a:rPr lang="de-DE" dirty="0" err="1" smtClean="0"/>
              <a:t>water</a:t>
            </a:r>
            <a:r>
              <a:rPr lang="de-DE" dirty="0" smtClean="0"/>
              <a:t> </a:t>
            </a:r>
            <a:r>
              <a:rPr lang="de-DE" dirty="0" err="1" smtClean="0"/>
              <a:t>users</a:t>
            </a:r>
            <a:r>
              <a:rPr lang="de-DE" dirty="0" smtClean="0"/>
              <a:t>, </a:t>
            </a:r>
            <a:r>
              <a:rPr lang="de-DE" dirty="0" err="1" smtClean="0"/>
              <a:t>oil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drug</a:t>
            </a:r>
            <a:r>
              <a:rPr lang="de-DE" dirty="0" smtClean="0"/>
              <a:t> </a:t>
            </a:r>
            <a:r>
              <a:rPr lang="de-DE" dirty="0" err="1" smtClean="0"/>
              <a:t>consumers,etc</a:t>
            </a:r>
            <a:endParaRPr lang="de-DE" dirty="0" smtClean="0"/>
          </a:p>
          <a:p>
            <a:r>
              <a:rPr lang="de-DE" dirty="0" err="1" smtClean="0"/>
              <a:t>Strongest</a:t>
            </a:r>
            <a:r>
              <a:rPr lang="de-DE" dirty="0" smtClean="0"/>
              <a:t> </a:t>
            </a:r>
            <a:r>
              <a:rPr lang="de-DE" dirty="0" err="1" smtClean="0"/>
              <a:t>armed</a:t>
            </a:r>
            <a:r>
              <a:rPr lang="de-DE" dirty="0" smtClean="0"/>
              <a:t> </a:t>
            </a:r>
            <a:r>
              <a:rPr lang="de-DE" dirty="0" err="1" smtClean="0"/>
              <a:t>forces</a:t>
            </a:r>
            <a:r>
              <a:rPr lang="de-DE" dirty="0" smtClean="0"/>
              <a:t>, </a:t>
            </a:r>
            <a:r>
              <a:rPr lang="de-DE" dirty="0" err="1" smtClean="0"/>
              <a:t>Atomic</a:t>
            </a:r>
            <a:r>
              <a:rPr lang="de-DE" dirty="0" smtClean="0"/>
              <a:t>- Hydrogen Bomb, Moon </a:t>
            </a:r>
            <a:r>
              <a:rPr lang="de-DE" dirty="0" err="1" smtClean="0"/>
              <a:t>Landing</a:t>
            </a:r>
            <a:r>
              <a:rPr lang="de-DE" dirty="0" smtClean="0"/>
              <a:t>,</a:t>
            </a:r>
          </a:p>
          <a:p>
            <a:r>
              <a:rPr lang="de-DE" dirty="0" err="1" smtClean="0"/>
              <a:t>Etc</a:t>
            </a:r>
            <a:r>
              <a:rPr lang="de-DE" dirty="0" smtClean="0"/>
              <a:t>, </a:t>
            </a:r>
            <a:r>
              <a:rPr lang="de-DE" dirty="0" err="1" smtClean="0"/>
              <a:t>etc</a:t>
            </a:r>
            <a:r>
              <a:rPr lang="de-DE" dirty="0" smtClean="0"/>
              <a:t>, </a:t>
            </a:r>
            <a:r>
              <a:rPr lang="de-DE" dirty="0" err="1" smtClean="0"/>
              <a:t>etc</a:t>
            </a:r>
            <a:r>
              <a:rPr lang="de-DE" dirty="0" smtClean="0"/>
              <a:t>, </a:t>
            </a:r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080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National </a:t>
            </a:r>
            <a:r>
              <a:rPr lang="de-DE" dirty="0" err="1" smtClean="0"/>
              <a:t>Characteristics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1124745"/>
            <a:ext cx="8291264" cy="4032448"/>
          </a:xfrm>
        </p:spPr>
        <p:txBody>
          <a:bodyPr/>
          <a:lstStyle/>
          <a:p>
            <a:r>
              <a:rPr lang="de-DE" dirty="0" err="1" smtClean="0"/>
              <a:t>Conquer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environment</a:t>
            </a:r>
            <a:endParaRPr lang="de-DE" dirty="0" smtClean="0"/>
          </a:p>
          <a:p>
            <a:r>
              <a:rPr lang="de-DE" dirty="0" smtClean="0"/>
              <a:t>Press </a:t>
            </a:r>
            <a:r>
              <a:rPr lang="de-DE" dirty="0" err="1" smtClean="0"/>
              <a:t>forward</a:t>
            </a:r>
            <a:endParaRPr lang="de-DE" dirty="0" smtClean="0"/>
          </a:p>
          <a:p>
            <a:r>
              <a:rPr lang="de-DE" dirty="0" err="1" smtClean="0"/>
              <a:t>Affect</a:t>
            </a:r>
            <a:r>
              <a:rPr lang="de-DE" dirty="0" smtClean="0"/>
              <a:t> </a:t>
            </a:r>
            <a:r>
              <a:rPr lang="de-DE" dirty="0" err="1" smtClean="0"/>
              <a:t>change</a:t>
            </a:r>
            <a:endParaRPr lang="de-DE" dirty="0" smtClean="0"/>
          </a:p>
          <a:p>
            <a:r>
              <a:rPr lang="de-DE" dirty="0" smtClean="0"/>
              <a:t>High </a:t>
            </a:r>
            <a:r>
              <a:rPr lang="de-DE" dirty="0" err="1" smtClean="0"/>
              <a:t>work</a:t>
            </a:r>
            <a:r>
              <a:rPr lang="de-DE" dirty="0" smtClean="0"/>
              <a:t> tempo –</a:t>
            </a:r>
          </a:p>
          <a:p>
            <a:r>
              <a:rPr lang="de-DE" dirty="0" smtClean="0"/>
              <a:t>Low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security</a:t>
            </a:r>
            <a:endParaRPr lang="de-DE" dirty="0" smtClean="0"/>
          </a:p>
          <a:p>
            <a:r>
              <a:rPr lang="de-DE" dirty="0" smtClean="0"/>
              <a:t>An Individual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reach</a:t>
            </a:r>
            <a:r>
              <a:rPr lang="de-DE" dirty="0" smtClean="0"/>
              <a:t> </a:t>
            </a:r>
            <a:r>
              <a:rPr lang="de-DE" dirty="0" err="1" smtClean="0"/>
              <a:t>everything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he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she</a:t>
            </a:r>
            <a:r>
              <a:rPr lang="de-DE" dirty="0" smtClean="0"/>
              <a:t> </a:t>
            </a:r>
            <a:r>
              <a:rPr lang="de-DE" dirty="0" err="1" smtClean="0"/>
              <a:t>really</a:t>
            </a:r>
            <a:r>
              <a:rPr lang="de-DE" dirty="0" smtClean="0"/>
              <a:t> </a:t>
            </a:r>
            <a:r>
              <a:rPr lang="de-DE" dirty="0" err="1" smtClean="0"/>
              <a:t>wants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…</a:t>
            </a:r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395536" y="5301208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Hours</a:t>
            </a:r>
            <a:r>
              <a:rPr lang="de-DE" dirty="0" smtClean="0"/>
              <a:t> </a:t>
            </a:r>
            <a:r>
              <a:rPr lang="de-DE" dirty="0" err="1" smtClean="0"/>
              <a:t>Worked</a:t>
            </a:r>
            <a:r>
              <a:rPr lang="de-DE" dirty="0" smtClean="0"/>
              <a:t> in 2010 (OECD):</a:t>
            </a:r>
          </a:p>
          <a:p>
            <a:r>
              <a:rPr lang="de-DE" dirty="0" smtClean="0"/>
              <a:t>Germany     1419 		</a:t>
            </a:r>
            <a:r>
              <a:rPr lang="de-DE" dirty="0" err="1" smtClean="0"/>
              <a:t>Greece</a:t>
            </a:r>
            <a:r>
              <a:rPr lang="de-DE" dirty="0" smtClean="0"/>
              <a:t>	2109		</a:t>
            </a:r>
            <a:r>
              <a:rPr lang="de-DE" dirty="0" err="1" smtClean="0"/>
              <a:t>Russian</a:t>
            </a:r>
            <a:r>
              <a:rPr lang="de-DE" dirty="0" smtClean="0"/>
              <a:t> </a:t>
            </a:r>
            <a:r>
              <a:rPr lang="de-DE" dirty="0" err="1" smtClean="0"/>
              <a:t>Fed</a:t>
            </a:r>
            <a:r>
              <a:rPr lang="de-DE" dirty="0" smtClean="0"/>
              <a:t>.     1976</a:t>
            </a:r>
          </a:p>
          <a:p>
            <a:r>
              <a:rPr lang="de-DE" dirty="0" smtClean="0"/>
              <a:t>USA              1776 		Japan       1773                          Korea                 2193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5148064" y="2060848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>
                <a:solidFill>
                  <a:srgbClr val="002060"/>
                </a:solidFill>
              </a:rPr>
              <a:t>History</a:t>
            </a:r>
            <a:r>
              <a:rPr lang="de-DE" sz="2400" dirty="0" smtClean="0">
                <a:solidFill>
                  <a:srgbClr val="002060"/>
                </a:solidFill>
              </a:rPr>
              <a:t>: </a:t>
            </a:r>
            <a:r>
              <a:rPr lang="de-DE" sz="2400" dirty="0" err="1" smtClean="0">
                <a:solidFill>
                  <a:srgbClr val="002060"/>
                </a:solidFill>
              </a:rPr>
              <a:t>Few</a:t>
            </a:r>
            <a:r>
              <a:rPr lang="de-DE" sz="2400" dirty="0" smtClean="0">
                <a:solidFill>
                  <a:srgbClr val="002060"/>
                </a:solidFill>
              </a:rPr>
              <a:t> </a:t>
            </a:r>
            <a:r>
              <a:rPr lang="de-DE" sz="2400" dirty="0" err="1" smtClean="0">
                <a:solidFill>
                  <a:srgbClr val="002060"/>
                </a:solidFill>
              </a:rPr>
              <a:t>downs</a:t>
            </a:r>
            <a:r>
              <a:rPr lang="de-DE" sz="2400" dirty="0" smtClean="0">
                <a:solidFill>
                  <a:srgbClr val="002060"/>
                </a:solidFill>
              </a:rPr>
              <a:t> </a:t>
            </a:r>
            <a:r>
              <a:rPr lang="de-DE" sz="2400" dirty="0" err="1" smtClean="0">
                <a:solidFill>
                  <a:srgbClr val="002060"/>
                </a:solidFill>
              </a:rPr>
              <a:t>and</a:t>
            </a:r>
            <a:r>
              <a:rPr lang="de-DE" sz="2400" dirty="0" smtClean="0">
                <a:solidFill>
                  <a:srgbClr val="002060"/>
                </a:solidFill>
              </a:rPr>
              <a:t> </a:t>
            </a:r>
          </a:p>
          <a:p>
            <a:r>
              <a:rPr lang="de-DE" sz="2400" dirty="0">
                <a:solidFill>
                  <a:srgbClr val="002060"/>
                </a:solidFill>
              </a:rPr>
              <a:t> </a:t>
            </a:r>
            <a:r>
              <a:rPr lang="de-DE" sz="2400" dirty="0" smtClean="0">
                <a:solidFill>
                  <a:srgbClr val="002060"/>
                </a:solidFill>
              </a:rPr>
              <a:t>              </a:t>
            </a:r>
            <a:r>
              <a:rPr lang="de-DE" sz="2400" dirty="0" err="1" smtClean="0">
                <a:solidFill>
                  <a:srgbClr val="002060"/>
                </a:solidFill>
              </a:rPr>
              <a:t>mostly</a:t>
            </a:r>
            <a:r>
              <a:rPr lang="de-DE" sz="2400" dirty="0" smtClean="0">
                <a:solidFill>
                  <a:srgbClr val="002060"/>
                </a:solidFill>
              </a:rPr>
              <a:t> </a:t>
            </a:r>
            <a:r>
              <a:rPr lang="de-DE" sz="2400" dirty="0" err="1" smtClean="0">
                <a:solidFill>
                  <a:srgbClr val="002060"/>
                </a:solidFill>
              </a:rPr>
              <a:t>ups</a:t>
            </a:r>
            <a:r>
              <a:rPr lang="de-DE" sz="2400" dirty="0" smtClean="0">
                <a:solidFill>
                  <a:srgbClr val="002060"/>
                </a:solidFill>
              </a:rPr>
              <a:t>!</a:t>
            </a:r>
            <a:endParaRPr lang="de-DE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16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Folie 1&quot;/&gt;&lt;property id=&quot;20307&quot; value=&quot;259&quot;/&gt;&lt;/object&gt;&lt;object type=&quot;3&quot; unique_id=&quot;10005&quot;&gt;&lt;property id=&quot;20148&quot; value=&quot;5&quot;/&gt;&lt;property id=&quot;20300&quot; value=&quot;Folie 2&quot;/&gt;&lt;property id=&quot;20307&quot; value=&quot;258&quot;/&gt;&lt;/object&gt;&lt;object type=&quot;3&quot; unique_id=&quot;10006&quot;&gt;&lt;property id=&quot;20148&quot; value=&quot;5&quot;/&gt;&lt;property id=&quot;20300&quot; value=&quot;Folie 3&quot;/&gt;&lt;property id=&quot;20307&quot; value=&quot;264&quot;/&gt;&lt;/object&gt;&lt;object type=&quot;3&quot; unique_id=&quot;10007&quot;&gt;&lt;property id=&quot;20148&quot; value=&quot;5&quot;/&gt;&lt;property id=&quot;20300&quot; value=&quot;Folie 4 - &amp;quot;USA &amp;quot;&quot;/&gt;&lt;property id=&quot;20307&quot; value=&quot;256&quot;/&gt;&lt;/object&gt;&lt;object type=&quot;3&quot; unique_id=&quot;10008&quot;&gt;&lt;property id=&quot;20148&quot; value=&quot;5&quot;/&gt;&lt;property id=&quot;20300&quot; value=&quot;Folie 5 - &amp;quot;Historical traumas: The Civil War 1861-1865&amp;quot;&quot;/&gt;&lt;property id=&quot;20307&quot; value=&quot;260&quot;/&gt;&lt;/object&gt;&lt;object type=&quot;3&quot; unique_id=&quot;10009&quot;&gt;&lt;property id=&quot;20148&quot; value=&quot;5&quot;/&gt;&lt;property id=&quot;20300&quot; value=&quot;Folie 6 - &amp;quot;Rise to a great power&amp;quot;&quot;/&gt;&lt;property id=&quot;20307&quot; value=&quot;261&quot;/&gt;&lt;/object&gt;&lt;object type=&quot;3&quot; unique_id=&quot;10010&quot;&gt;&lt;property id=&quot;20148&quot; value=&quot;5&quot;/&gt;&lt;property id=&quot;20300&quot; value=&quot;Folie 7 - &amp;quot;US is (still) at the top&amp;quot;&quot;/&gt;&lt;property id=&quot;20307&quot; value=&quot;262&quot;/&gt;&lt;/object&gt;&lt;object type=&quot;3&quot; unique_id=&quot;10011&quot;&gt;&lt;property id=&quot;20148&quot; value=&quot;5&quot;/&gt;&lt;property id=&quot;20300&quot; value=&quot;Folie 8 - &amp;quot;National Characteristics&amp;quot;&quot;/&gt;&lt;property id=&quot;20307&quot; value=&quot;265&quot;/&gt;&lt;/object&gt;&lt;object type=&quot;3&quot; unique_id=&quot;10012&quot;&gt;&lt;property id=&quot;20148&quot; value=&quot;5&quot;/&gt;&lt;property id=&quot;20300&quot; value=&quot;Folie 9 - &amp;quot;American way of business…&amp;quot;&quot;/&gt;&lt;property id=&quot;20307&quot; value=&quot;266&quot;/&gt;&lt;/object&gt;&lt;object type=&quot;3&quot; unique_id=&quot;10013&quot;&gt;&lt;property id=&quot;20148&quot; value=&quot;5&quot;/&gt;&lt;property id=&quot;20300&quot; value=&quot;Folie 10 - &amp;quot;How to deal with Americans&amp;quot;&quot;/&gt;&lt;property id=&quot;20307&quot; value=&quot;267&quot;/&gt;&lt;/object&gt;&lt;object type=&quot;3&quot; unique_id=&quot;10218&quot;&gt;&lt;property id=&quot;20148&quot; value=&quot;5&quot;/&gt;&lt;property id=&quot;20300&quot; value=&quot;Folie 11&quot;/&gt;&lt;property id=&quot;20307&quot; value=&quot;269&quot;/&gt;&lt;/object&gt;&lt;object type=&quot;3&quot; unique_id=&quot;10219&quot;&gt;&lt;property id=&quot;20148&quot; value=&quot;5&quot;/&gt;&lt;property id=&quot;20300&quot; value=&quot;Folie 12 - &amp;quot;Russias Beginning&amp;quot;&quot;/&gt;&lt;property id=&quot;20307&quot; value=&quot;272&quot;/&gt;&lt;/object&gt;&lt;object type=&quot;3&quot; unique_id=&quot;10220&quot;&gt;&lt;property id=&quot;20148&quot; value=&quot;5&quot;/&gt;&lt;property id=&quot;20300&quot; value=&quot;Folie 14 - &amp;quot;Modernisation&amp;quot;&quot;/&gt;&lt;property id=&quot;20307&quot; value=&quot;273&quot;/&gt;&lt;/object&gt;&lt;object type=&quot;3&quot; unique_id=&quot;10221&quot;&gt;&lt;property id=&quot;20148&quot; value=&quot;5&quot;/&gt;&lt;property id=&quot;20300&quot; value=&quot;Folie 15 - &amp;quot;Where should Russia go?&amp;quot;&quot;/&gt;&lt;property id=&quot;20307&quot; value=&quot;274&quot;/&gt;&lt;/object&gt;&lt;object type=&quot;3&quot; unique_id=&quot;10222&quot;&gt;&lt;property id=&quot;20148&quot; value=&quot;5&quot;/&gt;&lt;property id=&quot;20300&quot; value=&quot;Folie 16 - &amp;quot;The October Revolution&amp;quot;&quot;/&gt;&lt;property id=&quot;20307&quot; value=&quot;275&quot;/&gt;&lt;/object&gt;&lt;object type=&quot;3&quot; unique_id=&quot;10223&quot;&gt;&lt;property id=&quot;20148&quot; value=&quot;5&quot;/&gt;&lt;property id=&quot;20300&quot; value=&quot;Folie 17 - &amp;quot;Governance of Russia&amp;quot;&quot;/&gt;&lt;property id=&quot;20307&quot; value=&quot;270&quot;/&gt;&lt;/object&gt;&lt;object type=&quot;3&quot; unique_id=&quot;10224&quot;&gt;&lt;property id=&quot;20148&quot; value=&quot;5&quot;/&gt;&lt;property id=&quot;20300&quot; value=&quot;Folie 18&quot;/&gt;&lt;property id=&quot;20307&quot; value=&quot;271&quot;/&gt;&lt;/object&gt;&lt;object type=&quot;3&quot; unique_id=&quot;10301&quot;&gt;&lt;property id=&quot;20148&quot; value=&quot;5&quot;/&gt;&lt;property id=&quot;20300&quot; value=&quot;Folie 19 - &amp;quot;Russian Business Attitudes&amp;quot;&quot;/&gt;&lt;property id=&quot;20307&quot; value=&quot;277&quot;/&gt;&lt;/object&gt;&lt;object type=&quot;3&quot; unique_id=&quot;10302&quot;&gt;&lt;property id=&quot;20148&quot; value=&quot;5&quot;/&gt;&lt;property id=&quot;20300&quot; value=&quot;Folie 20 - &amp;quot;How to deal with Russians &amp;quot;&quot;/&gt;&lt;property id=&quot;20307&quot; value=&quot;276&quot;/&gt;&lt;/object&gt;&lt;object type=&quot;3&quot; unique_id=&quot;10408&quot;&gt;&lt;property id=&quot;20148&quot; value=&quot;5&quot;/&gt;&lt;property id=&quot;20300&quot; value=&quot;Folie 13&quot;/&gt;&lt;property id=&quot;20307&quot; value=&quot;279&quot;/&gt;&lt;/object&gt;&lt;object type=&quot;3&quot; unique_id=&quot;10409&quot;&gt;&lt;property id=&quot;20148&quot; value=&quot;5&quot;/&gt;&lt;property id=&quot;20300&quot; value=&quot;Folie 21 - &amp;quot;How to deal with Russians &amp;quot;&quot;/&gt;&lt;property id=&quot;20307&quot; value=&quot;278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1222</Words>
  <Application>Microsoft Office PowerPoint</Application>
  <PresentationFormat>Bildschirmpräsentation (4:3)</PresentationFormat>
  <Paragraphs>197</Paragraphs>
  <Slides>22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3" baseType="lpstr">
      <vt:lpstr>Larissa</vt:lpstr>
      <vt:lpstr>PowerPoint-Präsentation</vt:lpstr>
      <vt:lpstr>PowerPoint-Präsentation</vt:lpstr>
      <vt:lpstr>PowerPoint-Präsentation</vt:lpstr>
      <vt:lpstr>PowerPoint-Präsentation</vt:lpstr>
      <vt:lpstr>USA </vt:lpstr>
      <vt:lpstr>Historical traumas: The Civil War 1861-1865</vt:lpstr>
      <vt:lpstr>Rise to a great power</vt:lpstr>
      <vt:lpstr>US is (still) at the top</vt:lpstr>
      <vt:lpstr>National Characteristics</vt:lpstr>
      <vt:lpstr>American way of business…</vt:lpstr>
      <vt:lpstr>How to deal with Americans</vt:lpstr>
      <vt:lpstr>PowerPoint-Präsentation</vt:lpstr>
      <vt:lpstr>Russias Beginning</vt:lpstr>
      <vt:lpstr>PowerPoint-Präsentation</vt:lpstr>
      <vt:lpstr>Modernisation</vt:lpstr>
      <vt:lpstr>Where should Russia go?</vt:lpstr>
      <vt:lpstr>The October Revolution</vt:lpstr>
      <vt:lpstr>Governance of Russia</vt:lpstr>
      <vt:lpstr>PowerPoint-Präsentation</vt:lpstr>
      <vt:lpstr>Russian Business Attitudes</vt:lpstr>
      <vt:lpstr>How to deal with Russians </vt:lpstr>
      <vt:lpstr>How to deal with Russians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Botskor, Ivan</cp:lastModifiedBy>
  <cp:revision>36</cp:revision>
  <dcterms:created xsi:type="dcterms:W3CDTF">2012-06-20T07:46:21Z</dcterms:created>
  <dcterms:modified xsi:type="dcterms:W3CDTF">2015-06-17T13:23:21Z</dcterms:modified>
</cp:coreProperties>
</file>