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5" r:id="rId2"/>
    <p:sldId id="276" r:id="rId3"/>
    <p:sldId id="277" r:id="rId4"/>
    <p:sldId id="256" r:id="rId5"/>
    <p:sldId id="257" r:id="rId6"/>
    <p:sldId id="258" r:id="rId7"/>
    <p:sldId id="259" r:id="rId8"/>
    <p:sldId id="278" r:id="rId9"/>
    <p:sldId id="261" r:id="rId10"/>
    <p:sldId id="262" r:id="rId11"/>
    <p:sldId id="279" r:id="rId12"/>
    <p:sldId id="280" r:id="rId13"/>
    <p:sldId id="281" r:id="rId14"/>
    <p:sldId id="260" r:id="rId15"/>
    <p:sldId id="28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  <p:sldId id="271" r:id="rId25"/>
    <p:sldId id="272" r:id="rId26"/>
    <p:sldId id="273" r:id="rId27"/>
    <p:sldId id="274" r:id="rId2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B0E33-66E6-4C49-B3B1-74D007707504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528FC-9641-4B04-81AA-53FB5E94679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528FC-9641-4B04-81AA-53FB5E946796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7E241C-9FFC-4469-A6F9-EB3993FFC3D9}" type="datetimeFigureOut">
              <a:rPr lang="de-DE" smtClean="0"/>
              <a:pPr/>
              <a:t>13.04.2011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E0351-5DB5-4DC2-B3B6-83CECF37C63E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928794" y="2071678"/>
            <a:ext cx="2286016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4786314" y="2000240"/>
            <a:ext cx="2214578" cy="2143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1714480" y="214290"/>
            <a:ext cx="52149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Is </a:t>
            </a:r>
            <a:r>
              <a:rPr lang="de-DE" sz="3200" dirty="0" err="1" smtClean="0"/>
              <a:t>building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keeping</a:t>
            </a:r>
            <a:r>
              <a:rPr lang="de-DE" sz="3200" dirty="0" smtClean="0"/>
              <a:t> </a:t>
            </a:r>
            <a:r>
              <a:rPr lang="de-DE" sz="3200" dirty="0" err="1" smtClean="0"/>
              <a:t>relationships</a:t>
            </a:r>
            <a:r>
              <a:rPr lang="de-DE" sz="3200" dirty="0" smtClean="0"/>
              <a:t> </a:t>
            </a:r>
            <a:r>
              <a:rPr lang="de-DE" sz="3200" dirty="0" err="1" smtClean="0">
                <a:solidFill>
                  <a:srgbClr val="FF0000"/>
                </a:solidFill>
              </a:rPr>
              <a:t>today</a:t>
            </a:r>
            <a:r>
              <a:rPr lang="de-DE" sz="3200" dirty="0" smtClean="0"/>
              <a:t> </a:t>
            </a:r>
            <a:r>
              <a:rPr lang="de-DE" sz="3200" dirty="0" err="1" smtClean="0"/>
              <a:t>more</a:t>
            </a:r>
            <a:r>
              <a:rPr lang="de-DE" sz="3200" dirty="0" smtClean="0"/>
              <a:t> </a:t>
            </a:r>
            <a:r>
              <a:rPr lang="de-DE" sz="3200" dirty="0" err="1" smtClean="0"/>
              <a:t>difficult</a:t>
            </a:r>
            <a:r>
              <a:rPr lang="de-DE" sz="3200" dirty="0" smtClean="0"/>
              <a:t>?</a:t>
            </a:r>
            <a:endParaRPr lang="de-DE" sz="3200" dirty="0"/>
          </a:p>
        </p:txBody>
      </p:sp>
      <p:sp>
        <p:nvSpPr>
          <p:cNvPr id="7" name="Rechteck 6"/>
          <p:cNvSpPr/>
          <p:nvPr/>
        </p:nvSpPr>
        <p:spPr>
          <a:xfrm>
            <a:off x="4000496" y="2928934"/>
            <a:ext cx="1143008" cy="50006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14348" y="485776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err="1" smtClean="0"/>
              <a:t>Why</a:t>
            </a:r>
            <a:r>
              <a:rPr lang="de-DE" sz="3200" dirty="0" smtClean="0"/>
              <a:t>?</a:t>
            </a:r>
            <a:endParaRPr lang="de-DE" sz="3200" dirty="0"/>
          </a:p>
        </p:txBody>
      </p:sp>
      <p:sp>
        <p:nvSpPr>
          <p:cNvPr id="9" name="Ellipse 8"/>
          <p:cNvSpPr/>
          <p:nvPr/>
        </p:nvSpPr>
        <p:spPr>
          <a:xfrm>
            <a:off x="4000496" y="4714884"/>
            <a:ext cx="1143008" cy="114300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 nach unten 9"/>
          <p:cNvSpPr/>
          <p:nvPr/>
        </p:nvSpPr>
        <p:spPr>
          <a:xfrm>
            <a:off x="4357686" y="3357562"/>
            <a:ext cx="428628" cy="178595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2547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Modernism</a:t>
            </a:r>
            <a:r>
              <a:rPr lang="de-DE" dirty="0" smtClean="0"/>
              <a:t> </a:t>
            </a:r>
            <a:r>
              <a:rPr lang="de-DE" dirty="0" err="1" smtClean="0"/>
              <a:t>and„Male</a:t>
            </a:r>
            <a:r>
              <a:rPr lang="de-DE" dirty="0" smtClean="0"/>
              <a:t> </a:t>
            </a:r>
            <a:r>
              <a:rPr lang="de-DE" dirty="0" err="1" smtClean="0"/>
              <a:t>superiority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983179"/>
          </a:xfrm>
        </p:spPr>
        <p:txBody>
          <a:bodyPr/>
          <a:lstStyle/>
          <a:p>
            <a:r>
              <a:rPr lang="de-DE" dirty="0" smtClean="0"/>
              <a:t>KKK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mother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wife</a:t>
            </a:r>
            <a:r>
              <a:rPr lang="de-DE" dirty="0" smtClean="0"/>
              <a:t> </a:t>
            </a:r>
            <a:r>
              <a:rPr lang="de-DE" dirty="0" err="1" smtClean="0"/>
              <a:t>roles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lauded</a:t>
            </a:r>
            <a:r>
              <a:rPr lang="de-DE" dirty="0" smtClean="0"/>
              <a:t> but a </a:t>
            </a:r>
            <a:r>
              <a:rPr lang="de-DE" dirty="0" err="1" smtClean="0"/>
              <a:t>simultaneous</a:t>
            </a:r>
            <a:r>
              <a:rPr lang="de-DE" dirty="0" smtClean="0"/>
              <a:t> </a:t>
            </a:r>
            <a:r>
              <a:rPr lang="de-DE" dirty="0" err="1" smtClean="0"/>
              <a:t>devaluation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females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non-</a:t>
            </a:r>
            <a:r>
              <a:rPr lang="de-DE" dirty="0" err="1" smtClean="0"/>
              <a:t>participation</a:t>
            </a:r>
            <a:r>
              <a:rPr lang="de-DE" dirty="0" smtClean="0"/>
              <a:t> in </a:t>
            </a:r>
            <a:r>
              <a:rPr lang="de-DE" dirty="0" err="1" smtClean="0"/>
              <a:t>factory</a:t>
            </a:r>
            <a:r>
              <a:rPr lang="de-DE" dirty="0" smtClean="0"/>
              <a:t>, </a:t>
            </a:r>
            <a:r>
              <a:rPr lang="de-DE" dirty="0" err="1" smtClean="0"/>
              <a:t>office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.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began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homebound</a:t>
            </a:r>
            <a:r>
              <a:rPr lang="de-DE" dirty="0" smtClean="0"/>
              <a:t> emotional </a:t>
            </a:r>
            <a:r>
              <a:rPr lang="de-DE" dirty="0" err="1" smtClean="0"/>
              <a:t>and</a:t>
            </a:r>
            <a:r>
              <a:rPr lang="de-DE" dirty="0" smtClean="0"/>
              <a:t> expressive </a:t>
            </a:r>
            <a:r>
              <a:rPr lang="de-DE" dirty="0" err="1" smtClean="0"/>
              <a:t>partners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inferior. As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became</a:t>
            </a:r>
            <a:r>
              <a:rPr lang="de-DE" dirty="0" smtClean="0"/>
              <a:t> </a:t>
            </a:r>
            <a:r>
              <a:rPr lang="de-DE" dirty="0" err="1" smtClean="0"/>
              <a:t>radically</a:t>
            </a:r>
            <a:r>
              <a:rPr lang="de-DE" dirty="0" smtClean="0"/>
              <a:t> </a:t>
            </a:r>
            <a:r>
              <a:rPr lang="de-DE" dirty="0" err="1" smtClean="0"/>
              <a:t>subordinated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husbands</a:t>
            </a:r>
            <a:r>
              <a:rPr lang="de-DE" dirty="0" smtClean="0"/>
              <a:t> – </a:t>
            </a:r>
            <a:r>
              <a:rPr lang="de-DE" dirty="0" err="1" smtClean="0"/>
              <a:t>beatings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well </a:t>
            </a:r>
            <a:r>
              <a:rPr lang="de-DE" dirty="0" err="1" smtClean="0"/>
              <a:t>drunkeness</a:t>
            </a:r>
            <a:r>
              <a:rPr lang="de-DE" dirty="0" smtClean="0"/>
              <a:t> </a:t>
            </a:r>
            <a:r>
              <a:rPr lang="de-DE" dirty="0" err="1" smtClean="0"/>
              <a:t>increased</a:t>
            </a:r>
            <a:r>
              <a:rPr lang="de-DE" dirty="0" smtClean="0"/>
              <a:t>.</a:t>
            </a:r>
          </a:p>
          <a:p>
            <a:r>
              <a:rPr lang="de-DE" dirty="0" smtClean="0"/>
              <a:t>(19th </a:t>
            </a:r>
            <a:r>
              <a:rPr lang="de-DE" dirty="0" err="1" smtClean="0"/>
              <a:t>century</a:t>
            </a:r>
            <a:r>
              <a:rPr lang="de-DE" dirty="0" smtClean="0"/>
              <a:t>) </a:t>
            </a:r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50" name="Picture 2" descr="H:\Dokumente und Einstellungen\Japaninfo\Favoriten\Eigene Dateien\Eigene Bilder\8136-p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8207381" cy="5466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 descr="H:\Dokumente und Einstellungen\Japaninfo\Favoriten\Eigene Dateien\Eigene Bilder\19551-p cop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63170"/>
            <a:ext cx="8286808" cy="6396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 descr="H:\Dokumente und Einstellungen\Japaninfo\Favoriten\Eigene Dateien\Eigene Bilder\3432-p copy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8864"/>
            <a:ext cx="8080381" cy="6283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The </a:t>
            </a:r>
            <a:r>
              <a:rPr lang="de-DE" sz="2800" dirty="0" err="1" smtClean="0"/>
              <a:t>family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modern </a:t>
            </a:r>
            <a:r>
              <a:rPr lang="de-DE" sz="2800" dirty="0" err="1" smtClean="0"/>
              <a:t>to</a:t>
            </a:r>
            <a:r>
              <a:rPr lang="de-DE" sz="2800" dirty="0" smtClean="0"/>
              <a:t> postmodern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92500"/>
          </a:bodyPr>
          <a:lstStyle/>
          <a:p>
            <a:r>
              <a:rPr lang="de-DE" dirty="0" err="1" smtClean="0"/>
              <a:t>Historically</a:t>
            </a:r>
            <a:r>
              <a:rPr lang="de-DE" dirty="0" smtClean="0"/>
              <a:t>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gained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autonomy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influenced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wars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r>
              <a:rPr lang="de-DE" dirty="0" smtClean="0"/>
              <a:t> in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continued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dominated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. </a:t>
            </a:r>
            <a:r>
              <a:rPr lang="de-DE" dirty="0" err="1" smtClean="0"/>
              <a:t>Some</a:t>
            </a:r>
            <a:r>
              <a:rPr lang="de-DE" dirty="0" smtClean="0"/>
              <a:t> still </a:t>
            </a:r>
            <a:r>
              <a:rPr lang="de-DE" dirty="0" err="1" smtClean="0"/>
              <a:t>say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was </a:t>
            </a:r>
            <a:r>
              <a:rPr lang="de-DE" dirty="0" err="1" smtClean="0"/>
              <a:t>the</a:t>
            </a:r>
            <a:r>
              <a:rPr lang="de-DE" dirty="0" smtClean="0"/>
              <a:t> „golden </a:t>
            </a:r>
            <a:r>
              <a:rPr lang="de-DE" dirty="0" err="1" smtClean="0"/>
              <a:t>age</a:t>
            </a:r>
            <a:r>
              <a:rPr lang="de-DE" dirty="0" smtClean="0"/>
              <a:t>“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matrimony</a:t>
            </a:r>
            <a:r>
              <a:rPr lang="de-DE" dirty="0" smtClean="0"/>
              <a:t> – „</a:t>
            </a:r>
            <a:r>
              <a:rPr lang="de-DE" dirty="0" err="1" smtClean="0"/>
              <a:t>haven</a:t>
            </a:r>
            <a:r>
              <a:rPr lang="de-DE" dirty="0" smtClean="0"/>
              <a:t> in a </a:t>
            </a:r>
            <a:r>
              <a:rPr lang="de-DE" dirty="0" err="1" smtClean="0"/>
              <a:t>heartless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“. The model </a:t>
            </a:r>
            <a:r>
              <a:rPr lang="de-DE" dirty="0" err="1" smtClean="0"/>
              <a:t>seemed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realize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modern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: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adulsts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marry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having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formed</a:t>
            </a:r>
            <a:r>
              <a:rPr lang="de-DE" dirty="0" smtClean="0"/>
              <a:t> a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clear</a:t>
            </a:r>
            <a:r>
              <a:rPr lang="de-DE" dirty="0" smtClean="0"/>
              <a:t> legal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biological</a:t>
            </a:r>
            <a:r>
              <a:rPr lang="de-DE" dirty="0" smtClean="0"/>
              <a:t> </a:t>
            </a:r>
            <a:r>
              <a:rPr lang="de-DE" dirty="0" err="1" smtClean="0"/>
              <a:t>boundaries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Dokumente und Einstellungen\Japaninfo\Favoriten\Eigene Dateien\Eigene Bilder\30017523 women worker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8143932" cy="6121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</p:spPr>
        <p:txBody>
          <a:bodyPr/>
          <a:lstStyle/>
          <a:p>
            <a:r>
              <a:rPr lang="de-DE" dirty="0" err="1" smtClean="0"/>
              <a:t>Signs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unease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4840303"/>
          </a:xfrm>
        </p:spPr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educated</a:t>
            </a:r>
            <a:r>
              <a:rPr lang="de-DE" dirty="0" smtClean="0"/>
              <a:t> </a:t>
            </a:r>
            <a:r>
              <a:rPr lang="de-DE" dirty="0" err="1" smtClean="0"/>
              <a:t>middle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females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not </a:t>
            </a:r>
            <a:r>
              <a:rPr lang="de-DE" dirty="0" err="1" smtClean="0"/>
              <a:t>contented</a:t>
            </a:r>
            <a:r>
              <a:rPr lang="de-DE" dirty="0" smtClean="0"/>
              <a:t> </a:t>
            </a:r>
            <a:r>
              <a:rPr lang="de-DE" dirty="0" err="1" smtClean="0"/>
              <a:t>anymore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home</a:t>
            </a:r>
            <a:r>
              <a:rPr lang="de-DE" dirty="0" smtClean="0"/>
              <a:t>, </a:t>
            </a:r>
            <a:r>
              <a:rPr lang="de-DE" dirty="0" err="1" smtClean="0"/>
              <a:t>separated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. </a:t>
            </a:r>
            <a:r>
              <a:rPr lang="de-DE" dirty="0" err="1" smtClean="0"/>
              <a:t>Feminism</a:t>
            </a:r>
            <a:r>
              <a:rPr lang="de-DE" dirty="0" smtClean="0"/>
              <a:t> was </a:t>
            </a:r>
            <a:r>
              <a:rPr lang="de-DE" dirty="0" err="1" smtClean="0"/>
              <a:t>born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crisis</a:t>
            </a:r>
            <a:r>
              <a:rPr lang="de-DE" dirty="0" smtClean="0"/>
              <a:t> </a:t>
            </a:r>
            <a:r>
              <a:rPr lang="de-DE" dirty="0" err="1" smtClean="0"/>
              <a:t>marriage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reality</a:t>
            </a:r>
            <a:r>
              <a:rPr lang="de-DE" dirty="0" smtClean="0"/>
              <a:t> </a:t>
            </a:r>
            <a:r>
              <a:rPr lang="de-DE" dirty="0" err="1" smtClean="0"/>
              <a:t>today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obvious</a:t>
            </a:r>
            <a:r>
              <a:rPr lang="de-DE" dirty="0" smtClean="0"/>
              <a:t> </a:t>
            </a:r>
            <a:r>
              <a:rPr lang="de-DE" dirty="0" err="1" smtClean="0"/>
              <a:t>sign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decrease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increase</a:t>
            </a:r>
            <a:r>
              <a:rPr lang="de-DE" dirty="0" smtClean="0"/>
              <a:t> in </a:t>
            </a:r>
            <a:r>
              <a:rPr lang="de-DE" dirty="0" err="1" smtClean="0"/>
              <a:t>divorce</a:t>
            </a:r>
            <a:r>
              <a:rPr lang="de-DE" dirty="0" smtClean="0"/>
              <a:t> </a:t>
            </a:r>
            <a:r>
              <a:rPr lang="de-DE" dirty="0" err="1" smtClean="0"/>
              <a:t>rates</a:t>
            </a:r>
            <a:r>
              <a:rPr lang="de-DE" dirty="0" smtClean="0"/>
              <a:t>.  </a:t>
            </a:r>
            <a:endParaRPr lang="de-D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Feminism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ideologies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women`s</a:t>
            </a:r>
            <a:r>
              <a:rPr lang="de-DE" dirty="0" smtClean="0"/>
              <a:t> </a:t>
            </a:r>
            <a:r>
              <a:rPr lang="de-DE" dirty="0" err="1" smtClean="0"/>
              <a:t>movement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aim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promoting</a:t>
            </a:r>
            <a:r>
              <a:rPr lang="de-DE" dirty="0" smtClean="0"/>
              <a:t> </a:t>
            </a:r>
            <a:r>
              <a:rPr lang="de-DE" dirty="0" err="1" smtClean="0"/>
              <a:t>womens</a:t>
            </a:r>
            <a:r>
              <a:rPr lang="de-DE" dirty="0" smtClean="0"/>
              <a:t> </a:t>
            </a:r>
            <a:r>
              <a:rPr lang="de-DE" dirty="0" err="1" smtClean="0"/>
              <a:t>equality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ending</a:t>
            </a:r>
            <a:r>
              <a:rPr lang="de-DE" dirty="0" smtClean="0"/>
              <a:t> </a:t>
            </a:r>
            <a:r>
              <a:rPr lang="de-DE" dirty="0" err="1" smtClean="0"/>
              <a:t>sexist</a:t>
            </a:r>
            <a:r>
              <a:rPr lang="de-DE" dirty="0" smtClean="0"/>
              <a:t> </a:t>
            </a:r>
            <a:r>
              <a:rPr lang="de-DE" dirty="0" err="1" smtClean="0"/>
              <a:t>practices</a:t>
            </a:r>
            <a:r>
              <a:rPr lang="de-DE" dirty="0" smtClean="0"/>
              <a:t>;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broadly</a:t>
            </a:r>
            <a:r>
              <a:rPr lang="de-DE" dirty="0" smtClean="0"/>
              <a:t>, a </a:t>
            </a:r>
            <a:r>
              <a:rPr lang="de-DE" dirty="0" err="1" smtClean="0"/>
              <a:t>framework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observe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interpret</a:t>
            </a:r>
            <a:r>
              <a:rPr lang="de-DE" dirty="0" smtClean="0"/>
              <a:t>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inequality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employed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enforced</a:t>
            </a:r>
            <a:r>
              <a:rPr lang="de-DE" dirty="0" smtClean="0"/>
              <a:t> in </a:t>
            </a:r>
            <a:r>
              <a:rPr lang="de-DE" dirty="0" err="1" smtClean="0"/>
              <a:t>society</a:t>
            </a:r>
            <a:r>
              <a:rPr lang="de-DE" dirty="0" smtClean="0"/>
              <a:t>. </a:t>
            </a:r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Change </a:t>
            </a:r>
            <a:r>
              <a:rPr lang="de-DE" dirty="0" err="1" smtClean="0"/>
              <a:t>is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air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Not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sociologist</a:t>
            </a:r>
            <a:r>
              <a:rPr lang="de-DE" dirty="0" smtClean="0"/>
              <a:t> but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public</a:t>
            </a:r>
            <a:r>
              <a:rPr lang="de-DE" dirty="0" smtClean="0"/>
              <a:t> </a:t>
            </a:r>
            <a:r>
              <a:rPr lang="de-DE" dirty="0" err="1" smtClean="0"/>
              <a:t>found</a:t>
            </a:r>
            <a:r>
              <a:rPr lang="de-DE" dirty="0" smtClean="0"/>
              <a:t> out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marriage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well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,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fixed</a:t>
            </a:r>
            <a:r>
              <a:rPr lang="de-DE" dirty="0" smtClean="0"/>
              <a:t> but variable. In </a:t>
            </a:r>
            <a:r>
              <a:rPr lang="de-DE" dirty="0" err="1" smtClean="0"/>
              <a:t>apostmodern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understand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love</a:t>
            </a:r>
            <a:r>
              <a:rPr lang="de-DE" dirty="0" smtClean="0"/>
              <a:t>, </a:t>
            </a:r>
            <a:r>
              <a:rPr lang="de-DE" dirty="0" err="1" smtClean="0"/>
              <a:t>sex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kindship</a:t>
            </a:r>
            <a:r>
              <a:rPr lang="de-DE" dirty="0" smtClean="0"/>
              <a:t> </a:t>
            </a:r>
            <a:r>
              <a:rPr lang="de-DE" dirty="0" err="1" smtClean="0"/>
              <a:t>relations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culturally</a:t>
            </a:r>
            <a:r>
              <a:rPr lang="de-DE" dirty="0" smtClean="0"/>
              <a:t> </a:t>
            </a:r>
            <a:r>
              <a:rPr lang="de-DE" dirty="0" err="1" smtClean="0"/>
              <a:t>constructed</a:t>
            </a:r>
            <a:r>
              <a:rPr lang="de-DE" dirty="0" smtClean="0"/>
              <a:t>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natural</a:t>
            </a:r>
            <a:r>
              <a:rPr lang="de-DE" dirty="0" smtClean="0"/>
              <a:t>.</a:t>
            </a:r>
          </a:p>
          <a:p>
            <a:r>
              <a:rPr lang="de-DE" dirty="0" smtClean="0"/>
              <a:t>New </a:t>
            </a:r>
            <a:r>
              <a:rPr lang="de-DE" dirty="0" err="1" smtClean="0"/>
              <a:t>patterns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appearing</a:t>
            </a:r>
            <a:endParaRPr lang="de-D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sometimes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357298"/>
            <a:ext cx="8143932" cy="5000660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parent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families</a:t>
            </a:r>
            <a:endParaRPr lang="de-DE" dirty="0" smtClean="0"/>
          </a:p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child</a:t>
            </a:r>
            <a:endParaRPr lang="de-DE" dirty="0" smtClean="0"/>
          </a:p>
          <a:p>
            <a:r>
              <a:rPr lang="de-DE" dirty="0" err="1" smtClean="0"/>
              <a:t>Stepfamilies</a:t>
            </a:r>
            <a:endParaRPr lang="de-DE" dirty="0" smtClean="0"/>
          </a:p>
          <a:p>
            <a:r>
              <a:rPr lang="de-DE" dirty="0" err="1" smtClean="0"/>
              <a:t>Unmarried</a:t>
            </a:r>
            <a:r>
              <a:rPr lang="de-DE" dirty="0" smtClean="0"/>
              <a:t> </a:t>
            </a:r>
            <a:r>
              <a:rPr lang="de-DE" dirty="0" err="1" smtClean="0"/>
              <a:t>families</a:t>
            </a:r>
            <a:endParaRPr lang="de-DE" dirty="0" smtClean="0"/>
          </a:p>
          <a:p>
            <a:r>
              <a:rPr lang="de-DE" dirty="0" smtClean="0"/>
              <a:t>Same-</a:t>
            </a:r>
            <a:r>
              <a:rPr lang="de-DE" dirty="0" err="1" smtClean="0"/>
              <a:t>sex</a:t>
            </a:r>
            <a:r>
              <a:rPr lang="de-DE" dirty="0" smtClean="0"/>
              <a:t>-</a:t>
            </a:r>
            <a:r>
              <a:rPr lang="de-DE" dirty="0" err="1" smtClean="0"/>
              <a:t>parent</a:t>
            </a:r>
            <a:r>
              <a:rPr lang="de-DE" dirty="0" smtClean="0"/>
              <a:t> </a:t>
            </a:r>
            <a:r>
              <a:rPr lang="de-DE" dirty="0" err="1" smtClean="0"/>
              <a:t>families</a:t>
            </a:r>
            <a:endParaRPr lang="de-DE" dirty="0" smtClean="0"/>
          </a:p>
          <a:p>
            <a:r>
              <a:rPr lang="de-DE" dirty="0" err="1" smtClean="0"/>
              <a:t>Childless</a:t>
            </a:r>
            <a:r>
              <a:rPr lang="de-DE" dirty="0" smtClean="0"/>
              <a:t> </a:t>
            </a:r>
            <a:r>
              <a:rPr lang="de-DE" dirty="0" err="1" smtClean="0"/>
              <a:t>families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These </a:t>
            </a:r>
            <a:r>
              <a:rPr lang="de-DE" dirty="0" err="1" smtClean="0"/>
              <a:t>are</a:t>
            </a:r>
            <a:r>
              <a:rPr lang="de-DE" dirty="0" smtClean="0"/>
              <a:t> all </a:t>
            </a:r>
            <a:r>
              <a:rPr lang="de-DE" dirty="0" err="1" smtClean="0"/>
              <a:t>particular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reality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postmodern </a:t>
            </a:r>
            <a:r>
              <a:rPr lang="de-DE" dirty="0" err="1" smtClean="0"/>
              <a:t>lifestyles</a:t>
            </a:r>
            <a:r>
              <a:rPr lang="de-DE" dirty="0" smtClean="0"/>
              <a:t>. 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857356" y="1571612"/>
            <a:ext cx="2286016" cy="2286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4714876" y="1643050"/>
            <a:ext cx="2214578" cy="2143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928662" y="3071810"/>
            <a:ext cx="1285884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285720" y="2571744"/>
            <a:ext cx="1357322" cy="15001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857488" y="3214686"/>
            <a:ext cx="142876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2214546" y="4357694"/>
            <a:ext cx="1357322" cy="135732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 rot="2703907">
            <a:off x="1500166" y="1571612"/>
            <a:ext cx="1143008" cy="2143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142976" y="785794"/>
            <a:ext cx="1143008" cy="107157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Rechteck 12"/>
          <p:cNvSpPr/>
          <p:nvPr/>
        </p:nvSpPr>
        <p:spPr>
          <a:xfrm>
            <a:off x="3071802" y="857232"/>
            <a:ext cx="14287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/>
          <p:cNvSpPr/>
          <p:nvPr/>
        </p:nvSpPr>
        <p:spPr>
          <a:xfrm>
            <a:off x="2714612" y="428604"/>
            <a:ext cx="928694" cy="85725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Rechteck 19"/>
          <p:cNvSpPr/>
          <p:nvPr/>
        </p:nvSpPr>
        <p:spPr>
          <a:xfrm>
            <a:off x="6786578" y="2714620"/>
            <a:ext cx="857256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5786446" y="3500438"/>
            <a:ext cx="14287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>
            <a:off x="6215074" y="1071546"/>
            <a:ext cx="14287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5072066" y="1142984"/>
            <a:ext cx="142876" cy="10001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Ellipse 23"/>
          <p:cNvSpPr/>
          <p:nvPr/>
        </p:nvSpPr>
        <p:spPr>
          <a:xfrm>
            <a:off x="4714876" y="785794"/>
            <a:ext cx="857256" cy="78581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Ellipse 24"/>
          <p:cNvSpPr/>
          <p:nvPr/>
        </p:nvSpPr>
        <p:spPr>
          <a:xfrm>
            <a:off x="5929322" y="642918"/>
            <a:ext cx="785818" cy="71438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>
            <a:off x="7429520" y="2285992"/>
            <a:ext cx="785818" cy="857256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>
            <a:off x="5500694" y="4143380"/>
            <a:ext cx="785818" cy="78581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 rot="20706396">
            <a:off x="3286116" y="4929198"/>
            <a:ext cx="2428892" cy="1428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Rechteck 28"/>
          <p:cNvSpPr/>
          <p:nvPr/>
        </p:nvSpPr>
        <p:spPr>
          <a:xfrm>
            <a:off x="1928794" y="1285860"/>
            <a:ext cx="3071834" cy="1428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4000496" y="2500306"/>
            <a:ext cx="1000132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Pfeil nach unten 30"/>
          <p:cNvSpPr/>
          <p:nvPr/>
        </p:nvSpPr>
        <p:spPr>
          <a:xfrm>
            <a:off x="4286248" y="2857496"/>
            <a:ext cx="500066" cy="264320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/>
          <p:cNvSpPr/>
          <p:nvPr/>
        </p:nvSpPr>
        <p:spPr>
          <a:xfrm>
            <a:off x="4071934" y="5643578"/>
            <a:ext cx="1071570" cy="92869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Ellipse 32"/>
          <p:cNvSpPr/>
          <p:nvPr/>
        </p:nvSpPr>
        <p:spPr>
          <a:xfrm>
            <a:off x="5214942" y="5643578"/>
            <a:ext cx="1000132" cy="92869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>
          <a:xfrm>
            <a:off x="3000364" y="5715016"/>
            <a:ext cx="928694" cy="92869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 flipH="1">
            <a:off x="7786710" y="1428736"/>
            <a:ext cx="14287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>
            <a:off x="7143768" y="428604"/>
            <a:ext cx="1500198" cy="1500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928662" y="3786190"/>
            <a:ext cx="214314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>
            <a:off x="214282" y="4500570"/>
            <a:ext cx="1428760" cy="142876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6572264" y="3929066"/>
            <a:ext cx="23574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The </a:t>
            </a:r>
            <a:r>
              <a:rPr lang="de-DE" sz="2400" dirty="0" err="1" smtClean="0"/>
              <a:t>more</a:t>
            </a:r>
            <a:r>
              <a:rPr lang="de-DE" sz="2400" dirty="0" smtClean="0"/>
              <a:t> rigid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pattern</a:t>
            </a:r>
            <a:r>
              <a:rPr lang="de-DE" sz="2400" dirty="0" smtClean="0"/>
              <a:t> </a:t>
            </a:r>
            <a:r>
              <a:rPr lang="de-DE" sz="2400" dirty="0" err="1" smtClean="0"/>
              <a:t>gives</a:t>
            </a:r>
            <a:r>
              <a:rPr lang="de-DE" sz="2400" dirty="0" smtClean="0"/>
              <a:t>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stability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endParaRPr lang="de-DE" sz="2400" dirty="0" smtClean="0"/>
          </a:p>
          <a:p>
            <a:r>
              <a:rPr lang="de-DE" sz="2400" dirty="0" smtClean="0"/>
              <a:t>relationship</a:t>
            </a:r>
            <a:endParaRPr lang="de-DE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LAT </a:t>
            </a:r>
            <a:r>
              <a:rPr lang="de-DE" dirty="0" err="1" smtClean="0"/>
              <a:t>relationships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Tom </a:t>
            </a:r>
            <a:r>
              <a:rPr lang="de-DE" dirty="0" err="1" smtClean="0"/>
              <a:t>and</a:t>
            </a:r>
            <a:r>
              <a:rPr lang="de-DE" dirty="0" smtClean="0"/>
              <a:t> Susan </a:t>
            </a:r>
            <a:r>
              <a:rPr lang="de-DE" dirty="0" err="1" smtClean="0"/>
              <a:t>are</a:t>
            </a:r>
            <a:r>
              <a:rPr lang="de-DE" dirty="0" smtClean="0"/>
              <a:t> a </a:t>
            </a:r>
            <a:r>
              <a:rPr lang="de-DE" dirty="0" err="1" smtClean="0"/>
              <a:t>couple</a:t>
            </a:r>
            <a:r>
              <a:rPr lang="de-DE" dirty="0" smtClean="0"/>
              <a:t>, a LAT </a:t>
            </a:r>
            <a:r>
              <a:rPr lang="de-DE" dirty="0" err="1" smtClean="0"/>
              <a:t>couple</a:t>
            </a:r>
            <a:r>
              <a:rPr lang="de-DE" dirty="0" smtClean="0"/>
              <a:t>,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„</a:t>
            </a:r>
            <a:r>
              <a:rPr lang="de-DE" dirty="0" smtClean="0">
                <a:solidFill>
                  <a:srgbClr val="FF0000"/>
                </a:solidFill>
              </a:rPr>
              <a:t>L</a:t>
            </a:r>
            <a:r>
              <a:rPr lang="de-DE" dirty="0" smtClean="0"/>
              <a:t>iving </a:t>
            </a:r>
            <a:r>
              <a:rPr lang="de-DE" dirty="0" smtClean="0">
                <a:solidFill>
                  <a:srgbClr val="FF0000"/>
                </a:solidFill>
              </a:rPr>
              <a:t>A</a:t>
            </a:r>
            <a:r>
              <a:rPr lang="de-DE" dirty="0" smtClean="0"/>
              <a:t>part </a:t>
            </a:r>
            <a:r>
              <a:rPr lang="de-DE" dirty="0" err="1" smtClean="0">
                <a:solidFill>
                  <a:srgbClr val="FF0000"/>
                </a:solidFill>
              </a:rPr>
              <a:t>T</a:t>
            </a:r>
            <a:r>
              <a:rPr lang="de-DE" dirty="0" err="1" smtClean="0"/>
              <a:t>ogether</a:t>
            </a:r>
            <a:r>
              <a:rPr lang="de-DE" dirty="0" smtClean="0"/>
              <a:t>“ (</a:t>
            </a:r>
            <a:r>
              <a:rPr lang="de-DE" dirty="0" err="1" smtClean="0"/>
              <a:t>cohabitation</a:t>
            </a:r>
            <a:r>
              <a:rPr lang="de-DE" dirty="0" smtClean="0"/>
              <a:t> intermittente, Partnerschaften mit getrennte Haushalten), </a:t>
            </a:r>
            <a:r>
              <a:rPr lang="de-DE" dirty="0" err="1" smtClean="0"/>
              <a:t>living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week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different </a:t>
            </a:r>
            <a:r>
              <a:rPr lang="de-DE" dirty="0" err="1" smtClean="0"/>
              <a:t>cities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week-ends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on </a:t>
            </a:r>
            <a:r>
              <a:rPr lang="de-DE" dirty="0" err="1" smtClean="0"/>
              <a:t>vacations</a:t>
            </a:r>
            <a:r>
              <a:rPr lang="de-DE" dirty="0" smtClean="0"/>
              <a:t>. LAT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practiced</a:t>
            </a:r>
            <a:r>
              <a:rPr lang="de-DE" dirty="0" smtClean="0"/>
              <a:t> also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Between</a:t>
            </a:r>
            <a:r>
              <a:rPr lang="de-DE" dirty="0" smtClean="0"/>
              <a:t> 10 </a:t>
            </a:r>
            <a:r>
              <a:rPr lang="de-DE" dirty="0" err="1" smtClean="0"/>
              <a:t>to</a:t>
            </a:r>
            <a:r>
              <a:rPr lang="de-DE" dirty="0" smtClean="0"/>
              <a:t> 15%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young</a:t>
            </a:r>
            <a:r>
              <a:rPr lang="de-DE" dirty="0" smtClean="0"/>
              <a:t> </a:t>
            </a:r>
            <a:r>
              <a:rPr lang="de-DE" dirty="0" err="1" smtClean="0"/>
              <a:t>adults</a:t>
            </a:r>
            <a:r>
              <a:rPr lang="de-DE" dirty="0" smtClean="0"/>
              <a:t> live </a:t>
            </a:r>
            <a:r>
              <a:rPr lang="de-DE" dirty="0" err="1" smtClean="0"/>
              <a:t>today</a:t>
            </a:r>
            <a:r>
              <a:rPr lang="de-DE" dirty="0" smtClean="0"/>
              <a:t> in LAT (</a:t>
            </a:r>
            <a:r>
              <a:rPr lang="de-DE" dirty="0" err="1" smtClean="0"/>
              <a:t>studying</a:t>
            </a:r>
            <a:r>
              <a:rPr lang="de-DE" dirty="0" smtClean="0"/>
              <a:t> o in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)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rising</a:t>
            </a:r>
            <a:r>
              <a:rPr lang="de-DE" dirty="0" smtClean="0"/>
              <a:t>. 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Working </a:t>
            </a:r>
            <a:r>
              <a:rPr lang="de-DE" dirty="0" err="1" smtClean="0"/>
              <a:t>women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Jahr                BRD DDR </a:t>
            </a:r>
          </a:p>
          <a:p>
            <a:r>
              <a:rPr lang="de-DE" dirty="0" smtClean="0"/>
              <a:t>1960/1955   49,0 52,5 </a:t>
            </a:r>
          </a:p>
          <a:p>
            <a:r>
              <a:rPr lang="de-DE" dirty="0" smtClean="0"/>
              <a:t>1970              46,2 66,1 </a:t>
            </a:r>
          </a:p>
          <a:p>
            <a:r>
              <a:rPr lang="de-DE" dirty="0" smtClean="0"/>
              <a:t>1980              50,2 73,2 </a:t>
            </a:r>
          </a:p>
          <a:p>
            <a:r>
              <a:rPr lang="de-DE" dirty="0" smtClean="0"/>
              <a:t>1989              55,5 78,1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5354638" y="1571612"/>
            <a:ext cx="278926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Germany (after </a:t>
            </a:r>
            <a:r>
              <a:rPr lang="de-DE" dirty="0" err="1" smtClean="0"/>
              <a:t>reunification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Jahr   Prozent </a:t>
            </a:r>
          </a:p>
          <a:p>
            <a:r>
              <a:rPr lang="de-DE" dirty="0" smtClean="0"/>
              <a:t>1991 57,1 </a:t>
            </a:r>
          </a:p>
          <a:p>
            <a:r>
              <a:rPr lang="de-DE" dirty="0" smtClean="0"/>
              <a:t>1992 56,1 </a:t>
            </a:r>
          </a:p>
          <a:p>
            <a:r>
              <a:rPr lang="de-DE" dirty="0" smtClean="0"/>
              <a:t>1993 55,1 </a:t>
            </a:r>
          </a:p>
          <a:p>
            <a:r>
              <a:rPr lang="de-DE" dirty="0" smtClean="0"/>
              <a:t>1994 55,1 </a:t>
            </a:r>
          </a:p>
          <a:p>
            <a:r>
              <a:rPr lang="de-DE" dirty="0" smtClean="0"/>
              <a:t>1995 55,2 </a:t>
            </a:r>
          </a:p>
          <a:p>
            <a:r>
              <a:rPr lang="de-DE" dirty="0" smtClean="0"/>
              <a:t>1996 55,5 </a:t>
            </a:r>
          </a:p>
          <a:p>
            <a:r>
              <a:rPr lang="de-DE" dirty="0" smtClean="0"/>
              <a:t>1997 55,3 </a:t>
            </a:r>
          </a:p>
          <a:p>
            <a:r>
              <a:rPr lang="de-DE" dirty="0" smtClean="0"/>
              <a:t>1998 55,6 </a:t>
            </a:r>
          </a:p>
          <a:p>
            <a:r>
              <a:rPr lang="de-DE" dirty="0" smtClean="0"/>
              <a:t>1999 57,0 </a:t>
            </a:r>
          </a:p>
          <a:p>
            <a:r>
              <a:rPr lang="de-DE" dirty="0" smtClean="0"/>
              <a:t>2000 57,5 </a:t>
            </a:r>
          </a:p>
          <a:p>
            <a:r>
              <a:rPr lang="de-DE" dirty="0" smtClean="0"/>
              <a:t>2003 65,1 </a:t>
            </a:r>
          </a:p>
          <a:p>
            <a:r>
              <a:rPr lang="de-DE" dirty="0" smtClean="0"/>
              <a:t>2004 65,2 </a:t>
            </a:r>
          </a:p>
          <a:p>
            <a:r>
              <a:rPr lang="de-DE" dirty="0" smtClean="0"/>
              <a:t>2005 66,8</a:t>
            </a:r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</a:t>
            </a:r>
            <a:r>
              <a:rPr lang="de-DE" dirty="0" err="1" smtClean="0">
                <a:solidFill>
                  <a:srgbClr val="FF0000"/>
                </a:solidFill>
              </a:rPr>
              <a:t>gender</a:t>
            </a:r>
            <a:r>
              <a:rPr lang="de-DE" dirty="0" err="1" smtClean="0"/>
              <a:t>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Life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37033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428735"/>
            <a:ext cx="7643866" cy="5092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Divorce</a:t>
            </a:r>
            <a:r>
              <a:rPr lang="de-DE" dirty="0" smtClean="0"/>
              <a:t> rate </a:t>
            </a:r>
            <a:r>
              <a:rPr lang="de-DE" dirty="0" err="1" smtClean="0"/>
              <a:t>rise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More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divorce</a:t>
            </a:r>
            <a:endParaRPr lang="de-DE" dirty="0" smtClean="0"/>
          </a:p>
          <a:p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survive</a:t>
            </a:r>
            <a:r>
              <a:rPr lang="de-DE" dirty="0" smtClean="0"/>
              <a:t> </a:t>
            </a:r>
            <a:r>
              <a:rPr lang="de-DE" dirty="0" err="1" smtClean="0"/>
              <a:t>economically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husband</a:t>
            </a:r>
            <a:r>
              <a:rPr lang="de-DE" dirty="0" smtClean="0"/>
              <a:t> (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20 </a:t>
            </a:r>
            <a:r>
              <a:rPr lang="de-DE" dirty="0" err="1" smtClean="0"/>
              <a:t>years</a:t>
            </a:r>
            <a:r>
              <a:rPr lang="de-DE" dirty="0" smtClean="0"/>
              <a:t> </a:t>
            </a:r>
            <a:r>
              <a:rPr lang="de-DE" dirty="0" err="1" smtClean="0"/>
              <a:t>ago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divorce</a:t>
            </a:r>
            <a:r>
              <a:rPr lang="de-DE" dirty="0" smtClean="0"/>
              <a:t> rate will </a:t>
            </a:r>
            <a:r>
              <a:rPr lang="de-DE" dirty="0" err="1" smtClean="0"/>
              <a:t>keep</a:t>
            </a:r>
            <a:r>
              <a:rPr lang="de-DE" dirty="0" smtClean="0"/>
              <a:t> on </a:t>
            </a:r>
            <a:r>
              <a:rPr lang="de-DE" dirty="0" err="1" smtClean="0"/>
              <a:t>climbing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postpone</a:t>
            </a:r>
            <a:r>
              <a:rPr lang="de-DE" dirty="0" smtClean="0"/>
              <a:t> </a:t>
            </a:r>
            <a:r>
              <a:rPr lang="de-DE" dirty="0" err="1" smtClean="0"/>
              <a:t>marriage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advantage</a:t>
            </a:r>
            <a:r>
              <a:rPr lang="de-DE" dirty="0" smtClean="0"/>
              <a:t> in </a:t>
            </a:r>
            <a:r>
              <a:rPr lang="de-DE" dirty="0" err="1" smtClean="0"/>
              <a:t>it</a:t>
            </a:r>
            <a:r>
              <a:rPr lang="de-DE" dirty="0" smtClean="0"/>
              <a:t> in postmodern </a:t>
            </a:r>
            <a:r>
              <a:rPr lang="de-DE" dirty="0" err="1" smtClean="0"/>
              <a:t>times</a:t>
            </a:r>
            <a:endParaRPr lang="de-D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context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makes</a:t>
            </a:r>
            <a:r>
              <a:rPr lang="de-DE" dirty="0" smtClean="0"/>
              <a:t> sense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woman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late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not </a:t>
            </a:r>
            <a:r>
              <a:rPr lang="de-DE" dirty="0" err="1" smtClean="0"/>
              <a:t>many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Choices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made</a:t>
            </a:r>
            <a:r>
              <a:rPr lang="de-DE" dirty="0" smtClean="0"/>
              <a:t>: </a:t>
            </a:r>
            <a:r>
              <a:rPr lang="de-DE" dirty="0" err="1" smtClean="0"/>
              <a:t>career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.</a:t>
            </a:r>
          </a:p>
          <a:p>
            <a:r>
              <a:rPr lang="de-DE" dirty="0" smtClean="0"/>
              <a:t>Not digital but gradual </a:t>
            </a:r>
            <a:r>
              <a:rPr lang="de-DE" dirty="0" err="1" smtClean="0"/>
              <a:t>choices</a:t>
            </a:r>
            <a:r>
              <a:rPr lang="de-DE" dirty="0" smtClean="0"/>
              <a:t> –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choice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splitting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r>
              <a:rPr lang="de-DE" dirty="0" smtClean="0"/>
              <a:t> in </a:t>
            </a:r>
            <a:r>
              <a:rPr lang="de-DE" dirty="0" err="1" smtClean="0"/>
              <a:t>many</a:t>
            </a:r>
            <a:r>
              <a:rPr lang="de-DE" dirty="0" smtClean="0"/>
              <a:t> </a:t>
            </a:r>
            <a:r>
              <a:rPr lang="de-DE" dirty="0" err="1" smtClean="0"/>
              <a:t>ways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Complications</a:t>
            </a:r>
            <a:r>
              <a:rPr lang="de-DE" dirty="0" smtClean="0"/>
              <a:t> </a:t>
            </a:r>
            <a:r>
              <a:rPr lang="de-DE" dirty="0" err="1" smtClean="0"/>
              <a:t>arise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reproductive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  <a:r>
              <a:rPr lang="de-DE" dirty="0" smtClean="0"/>
              <a:t>(e.g.: Elton </a:t>
            </a:r>
            <a:r>
              <a:rPr lang="de-DE" dirty="0" smtClean="0"/>
              <a:t>John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smtClean="0"/>
              <a:t>male </a:t>
            </a:r>
            <a:r>
              <a:rPr lang="de-DE" dirty="0" err="1" smtClean="0"/>
              <a:t>partner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 </a:t>
            </a:r>
            <a:r>
              <a:rPr lang="de-DE" dirty="0" err="1" smtClean="0"/>
              <a:t>baby</a:t>
            </a:r>
            <a:r>
              <a:rPr lang="de-DE" dirty="0" smtClean="0"/>
              <a:t>)</a:t>
            </a:r>
            <a:endParaRPr lang="de-D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Working </a:t>
            </a:r>
            <a:r>
              <a:rPr lang="de-DE" dirty="0" err="1" smtClean="0"/>
              <a:t>mothers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14 (Germany) </a:t>
            </a:r>
          </a:p>
          <a:p>
            <a:pPr>
              <a:buNone/>
            </a:pPr>
            <a:r>
              <a:rPr lang="de-DE" dirty="0" smtClean="0"/>
              <a:t>    39%   not </a:t>
            </a:r>
            <a:r>
              <a:rPr lang="de-DE" dirty="0" err="1" smtClean="0"/>
              <a:t>working</a:t>
            </a:r>
            <a:r>
              <a:rPr lang="de-DE" dirty="0" smtClean="0"/>
              <a:t>  (58%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endParaRPr lang="de-DE" dirty="0" smtClean="0"/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                                  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)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37%   </a:t>
            </a:r>
            <a:r>
              <a:rPr lang="de-DE" dirty="0" err="1" smtClean="0"/>
              <a:t>part</a:t>
            </a:r>
            <a:r>
              <a:rPr lang="de-DE" dirty="0" smtClean="0"/>
              <a:t>-time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18%    </a:t>
            </a:r>
            <a:r>
              <a:rPr lang="de-DE" dirty="0" err="1" smtClean="0"/>
              <a:t>full</a:t>
            </a:r>
            <a:r>
              <a:rPr lang="de-DE" dirty="0" smtClean="0"/>
              <a:t>-time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642910" y="428604"/>
            <a:ext cx="79010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 smtClean="0"/>
              <a:t>Studie:   Mütter mit Vollzeitjob fühlen sich glücklicher  (Focus)</a:t>
            </a:r>
            <a:endParaRPr lang="de-DE" sz="2800" b="1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denaturalization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parenting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14942" y="1500174"/>
            <a:ext cx="3471858" cy="4625989"/>
          </a:xfrm>
        </p:spPr>
        <p:txBody>
          <a:bodyPr/>
          <a:lstStyle/>
          <a:p>
            <a:r>
              <a:rPr lang="de-DE" dirty="0" smtClean="0"/>
              <a:t>Women do 70%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household</a:t>
            </a:r>
            <a:r>
              <a:rPr lang="de-DE" dirty="0" smtClean="0"/>
              <a:t> </a:t>
            </a:r>
            <a:r>
              <a:rPr lang="de-DE" dirty="0" err="1" smtClean="0"/>
              <a:t>chores</a:t>
            </a:r>
            <a:r>
              <a:rPr lang="de-DE" dirty="0" smtClean="0"/>
              <a:t> (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working</a:t>
            </a:r>
            <a:r>
              <a:rPr lang="de-DE" dirty="0" smtClean="0"/>
              <a:t> </a:t>
            </a:r>
            <a:r>
              <a:rPr lang="de-DE" dirty="0" err="1" smtClean="0"/>
              <a:t>women</a:t>
            </a:r>
            <a:r>
              <a:rPr lang="de-DE" dirty="0" smtClean="0"/>
              <a:t>)</a:t>
            </a:r>
          </a:p>
          <a:p>
            <a:r>
              <a:rPr lang="de-DE" dirty="0" err="1" smtClean="0"/>
              <a:t>Men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assuming</a:t>
            </a:r>
            <a:r>
              <a:rPr lang="de-DE" dirty="0" smtClean="0"/>
              <a:t> 40%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parenting</a:t>
            </a:r>
            <a:r>
              <a:rPr lang="de-DE" dirty="0" smtClean="0"/>
              <a:t> </a:t>
            </a:r>
            <a:r>
              <a:rPr lang="de-DE" dirty="0" err="1" smtClean="0"/>
              <a:t>chores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2050" name="Picture 2" descr="H:\Dokumente und Einstellungen\Japaninfo\Favoriten\Eigene Dateien\Eigene Bilder\391664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5361514" cy="357190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285720" y="5286388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parents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different </a:t>
            </a:r>
            <a:r>
              <a:rPr lang="de-DE" dirty="0" err="1" smtClean="0"/>
              <a:t>shifts</a:t>
            </a:r>
            <a:r>
              <a:rPr lang="de-DE" dirty="0" smtClean="0"/>
              <a:t> </a:t>
            </a:r>
            <a:r>
              <a:rPr lang="de-DE" dirty="0" err="1" smtClean="0"/>
              <a:t>fathers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endParaRPr lang="de-D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de-DE" dirty="0" smtClean="0"/>
              <a:t>Lost „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“ 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0034" y="1071546"/>
            <a:ext cx="8086724" cy="5429288"/>
          </a:xfrm>
        </p:spPr>
        <p:txBody>
          <a:bodyPr>
            <a:normAutofit/>
          </a:bodyPr>
          <a:lstStyle/>
          <a:p>
            <a:r>
              <a:rPr lang="de-DE" sz="2800" dirty="0" smtClean="0"/>
              <a:t>Is </a:t>
            </a:r>
            <a:r>
              <a:rPr lang="de-DE" sz="2800" dirty="0" err="1" smtClean="0"/>
              <a:t>it</a:t>
            </a:r>
            <a:r>
              <a:rPr lang="de-DE" sz="2800" dirty="0" smtClean="0"/>
              <a:t> a </a:t>
            </a:r>
            <a:r>
              <a:rPr lang="de-DE" sz="2800" dirty="0" err="1" smtClean="0"/>
              <a:t>decline</a:t>
            </a:r>
            <a:r>
              <a:rPr lang="de-DE" sz="2800" dirty="0" smtClean="0"/>
              <a:t> </a:t>
            </a:r>
            <a:r>
              <a:rPr lang="de-DE" sz="2800" dirty="0" err="1" smtClean="0"/>
              <a:t>or</a:t>
            </a:r>
            <a:r>
              <a:rPr lang="de-DE" sz="2800" dirty="0" smtClean="0"/>
              <a:t> just a (</a:t>
            </a:r>
            <a:r>
              <a:rPr lang="de-DE" sz="2800" dirty="0" err="1" smtClean="0"/>
              <a:t>painful</a:t>
            </a:r>
            <a:r>
              <a:rPr lang="de-DE" sz="2800" dirty="0" smtClean="0"/>
              <a:t>) </a:t>
            </a:r>
            <a:r>
              <a:rPr lang="de-DE" sz="2800" dirty="0" err="1" smtClean="0"/>
              <a:t>transformation</a:t>
            </a:r>
            <a:r>
              <a:rPr lang="de-DE" sz="2800" dirty="0" smtClean="0"/>
              <a:t>?</a:t>
            </a:r>
          </a:p>
          <a:p>
            <a:r>
              <a:rPr lang="de-DE" sz="2800" dirty="0" err="1" smtClean="0"/>
              <a:t>Critics</a:t>
            </a:r>
            <a:r>
              <a:rPr lang="de-DE" sz="2800" dirty="0" smtClean="0"/>
              <a:t>: Extreme </a:t>
            </a:r>
            <a:r>
              <a:rPr lang="de-DE" sz="2800" dirty="0" err="1" smtClean="0"/>
              <a:t>individualism</a:t>
            </a:r>
            <a:r>
              <a:rPr lang="de-DE" sz="2800" dirty="0" smtClean="0"/>
              <a:t> </a:t>
            </a:r>
            <a:r>
              <a:rPr lang="de-DE" sz="2800" dirty="0" err="1" smtClean="0"/>
              <a:t>leads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disaster</a:t>
            </a:r>
            <a:r>
              <a:rPr lang="de-DE" sz="2800" dirty="0" smtClean="0"/>
              <a:t>.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neglected</a:t>
            </a:r>
            <a:r>
              <a:rPr lang="de-DE" sz="2800" dirty="0" smtClean="0"/>
              <a:t> </a:t>
            </a:r>
            <a:r>
              <a:rPr lang="de-DE" sz="2800" dirty="0" err="1" smtClean="0"/>
              <a:t>children</a:t>
            </a:r>
            <a:r>
              <a:rPr lang="de-DE" sz="2800" dirty="0" smtClean="0"/>
              <a:t>, </a:t>
            </a:r>
            <a:r>
              <a:rPr lang="de-DE" sz="2800" dirty="0" err="1" smtClean="0"/>
              <a:t>divorce</a:t>
            </a:r>
            <a:r>
              <a:rPr lang="de-DE" sz="2800" dirty="0" smtClean="0"/>
              <a:t>, </a:t>
            </a:r>
            <a:r>
              <a:rPr lang="de-DE" sz="2800" dirty="0" err="1" smtClean="0"/>
              <a:t>etc</a:t>
            </a:r>
            <a:endParaRPr lang="de-DE" sz="2800" dirty="0" smtClean="0"/>
          </a:p>
          <a:p>
            <a:r>
              <a:rPr lang="de-DE" sz="2800" dirty="0" err="1" smtClean="0"/>
              <a:t>There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definitely</a:t>
            </a:r>
            <a:r>
              <a:rPr lang="de-DE" sz="2800" dirty="0" smtClean="0"/>
              <a:t> a </a:t>
            </a:r>
            <a:r>
              <a:rPr lang="de-DE" sz="2800" dirty="0" err="1" smtClean="0"/>
              <a:t>trend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individualism</a:t>
            </a:r>
            <a:r>
              <a:rPr lang="de-DE" sz="2800" dirty="0" smtClean="0"/>
              <a:t> but </a:t>
            </a:r>
            <a:r>
              <a:rPr lang="de-DE" sz="2800" dirty="0" err="1" smtClean="0"/>
              <a:t>it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not </a:t>
            </a:r>
            <a:r>
              <a:rPr lang="de-DE" sz="2800" dirty="0" err="1" smtClean="0"/>
              <a:t>only</a:t>
            </a:r>
            <a:r>
              <a:rPr lang="de-DE" sz="2800" dirty="0" smtClean="0"/>
              <a:t> „</a:t>
            </a:r>
            <a:r>
              <a:rPr lang="de-DE" sz="2800" dirty="0" err="1" smtClean="0"/>
              <a:t>desintegration</a:t>
            </a:r>
            <a:r>
              <a:rPr lang="de-DE" sz="2800" dirty="0" smtClean="0"/>
              <a:t>“ </a:t>
            </a:r>
            <a:r>
              <a:rPr lang="de-DE" sz="2800" dirty="0" err="1" smtClean="0"/>
              <a:t>as</a:t>
            </a:r>
            <a:r>
              <a:rPr lang="de-DE" sz="2800" dirty="0" smtClean="0"/>
              <a:t> also </a:t>
            </a:r>
            <a:r>
              <a:rPr lang="de-DE" sz="2800" dirty="0" err="1" smtClean="0"/>
              <a:t>new</a:t>
            </a:r>
            <a:r>
              <a:rPr lang="de-DE" sz="2800" dirty="0" smtClean="0"/>
              <a:t> integrative </a:t>
            </a:r>
            <a:r>
              <a:rPr lang="de-DE" sz="2800" dirty="0" err="1" smtClean="0"/>
              <a:t>social</a:t>
            </a:r>
            <a:r>
              <a:rPr lang="de-DE" sz="2800" dirty="0" smtClean="0"/>
              <a:t> </a:t>
            </a:r>
            <a:r>
              <a:rPr lang="de-DE" sz="2800" dirty="0" err="1" smtClean="0"/>
              <a:t>solutions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these</a:t>
            </a:r>
            <a:r>
              <a:rPr lang="de-DE" sz="2800" dirty="0" smtClean="0"/>
              <a:t> </a:t>
            </a:r>
            <a:r>
              <a:rPr lang="de-DE" sz="2800" dirty="0" err="1" smtClean="0"/>
              <a:t>problems</a:t>
            </a:r>
            <a:r>
              <a:rPr lang="de-DE" sz="2800" dirty="0" smtClean="0"/>
              <a:t> </a:t>
            </a:r>
            <a:r>
              <a:rPr lang="de-DE" sz="2800" dirty="0" err="1" smtClean="0"/>
              <a:t>appear</a:t>
            </a:r>
            <a:r>
              <a:rPr lang="de-DE" sz="2800" dirty="0" smtClean="0"/>
              <a:t>.  </a:t>
            </a:r>
          </a:p>
          <a:p>
            <a:r>
              <a:rPr lang="de-DE" sz="2800" dirty="0" err="1" smtClean="0"/>
              <a:t>Strain</a:t>
            </a:r>
            <a:r>
              <a:rPr lang="de-DE" sz="2800" dirty="0" smtClean="0"/>
              <a:t> in </a:t>
            </a:r>
            <a:r>
              <a:rPr lang="de-DE" sz="2800" dirty="0" err="1" smtClean="0"/>
              <a:t>marriage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family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not an individual </a:t>
            </a:r>
            <a:r>
              <a:rPr lang="de-DE" sz="2800" dirty="0" err="1" smtClean="0"/>
              <a:t>story</a:t>
            </a:r>
            <a:r>
              <a:rPr lang="de-DE" sz="2800" dirty="0" smtClean="0"/>
              <a:t> but a </a:t>
            </a:r>
            <a:r>
              <a:rPr lang="de-DE" sz="2800" dirty="0" err="1" smtClean="0"/>
              <a:t>sociological</a:t>
            </a:r>
            <a:r>
              <a:rPr lang="de-DE" sz="2800" dirty="0" smtClean="0"/>
              <a:t> </a:t>
            </a:r>
            <a:r>
              <a:rPr lang="de-DE" sz="2800" dirty="0" err="1" smtClean="0"/>
              <a:t>process</a:t>
            </a:r>
            <a:r>
              <a:rPr lang="de-DE" sz="2800" dirty="0" smtClean="0"/>
              <a:t> – „</a:t>
            </a:r>
            <a:r>
              <a:rPr lang="de-DE" sz="2800" dirty="0" err="1" smtClean="0"/>
              <a:t>divorce</a:t>
            </a:r>
            <a:r>
              <a:rPr lang="de-DE" sz="2800" dirty="0" smtClean="0"/>
              <a:t>“, „</a:t>
            </a:r>
            <a:r>
              <a:rPr lang="de-DE" sz="2800" dirty="0" err="1" smtClean="0"/>
              <a:t>career</a:t>
            </a:r>
            <a:r>
              <a:rPr lang="de-DE" sz="2800" dirty="0" smtClean="0"/>
              <a:t>“ </a:t>
            </a:r>
            <a:r>
              <a:rPr lang="de-DE" sz="2800" dirty="0" err="1" smtClean="0"/>
              <a:t>or</a:t>
            </a:r>
            <a:r>
              <a:rPr lang="de-DE" sz="2800" dirty="0" smtClean="0"/>
              <a:t> „</a:t>
            </a:r>
            <a:r>
              <a:rPr lang="de-DE" sz="2800" dirty="0" err="1" smtClean="0"/>
              <a:t>children</a:t>
            </a:r>
            <a:r>
              <a:rPr lang="de-DE" sz="2800" smtClean="0"/>
              <a:t>“ </a:t>
            </a:r>
            <a:r>
              <a:rPr lang="de-DE" sz="2800" dirty="0" err="1" smtClean="0"/>
              <a:t>choices</a:t>
            </a:r>
            <a:r>
              <a:rPr lang="de-DE" sz="2800" dirty="0" smtClean="0"/>
              <a:t> do not happen in a </a:t>
            </a:r>
            <a:r>
              <a:rPr lang="de-DE" sz="2800" dirty="0" err="1" smtClean="0"/>
              <a:t>vacuum</a:t>
            </a:r>
            <a:r>
              <a:rPr lang="de-DE" sz="2800" dirty="0" smtClean="0"/>
              <a:t>.</a:t>
            </a:r>
          </a:p>
          <a:p>
            <a:r>
              <a:rPr lang="de-DE" sz="2800" dirty="0" smtClean="0"/>
              <a:t>Was </a:t>
            </a:r>
            <a:r>
              <a:rPr lang="de-DE" sz="2800" dirty="0" err="1" smtClean="0"/>
              <a:t>there</a:t>
            </a:r>
            <a:r>
              <a:rPr lang="de-DE" sz="2800" dirty="0" smtClean="0"/>
              <a:t> </a:t>
            </a:r>
            <a:r>
              <a:rPr lang="de-DE" sz="2800" dirty="0" err="1" smtClean="0"/>
              <a:t>ever</a:t>
            </a:r>
            <a:r>
              <a:rPr lang="de-DE" sz="2800" dirty="0" smtClean="0"/>
              <a:t> a „golden </a:t>
            </a:r>
            <a:r>
              <a:rPr lang="de-DE" sz="2800" dirty="0" err="1" smtClean="0"/>
              <a:t>age</a:t>
            </a:r>
            <a:r>
              <a:rPr lang="de-DE" sz="2800" dirty="0" smtClean="0"/>
              <a:t>“ </a:t>
            </a:r>
            <a:r>
              <a:rPr lang="de-DE" sz="2800" dirty="0" err="1" smtClean="0"/>
              <a:t>for</a:t>
            </a:r>
            <a:r>
              <a:rPr lang="de-DE" sz="2800" dirty="0" smtClean="0"/>
              <a:t> </a:t>
            </a:r>
            <a:r>
              <a:rPr lang="de-DE" sz="2800" dirty="0" err="1" smtClean="0"/>
              <a:t>marriage</a:t>
            </a:r>
            <a:r>
              <a:rPr lang="de-DE" sz="2800" dirty="0" smtClean="0"/>
              <a:t>?</a:t>
            </a:r>
          </a:p>
          <a:p>
            <a:r>
              <a:rPr lang="de-DE" sz="2800" dirty="0" err="1" smtClean="0"/>
              <a:t>Your</a:t>
            </a:r>
            <a:r>
              <a:rPr lang="de-DE" sz="2800" dirty="0" smtClean="0"/>
              <a:t> </a:t>
            </a:r>
            <a:r>
              <a:rPr lang="de-DE" sz="2800" dirty="0" err="1" smtClean="0"/>
              <a:t>opinion</a:t>
            </a:r>
            <a:endParaRPr lang="de-DE" sz="2800" dirty="0" smtClean="0"/>
          </a:p>
          <a:p>
            <a:endParaRPr lang="de-DE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>
          <a:xfrm>
            <a:off x="1857356" y="1571611"/>
            <a:ext cx="2122729" cy="2461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Ellipse 4"/>
          <p:cNvSpPr/>
          <p:nvPr/>
        </p:nvSpPr>
        <p:spPr>
          <a:xfrm>
            <a:off x="4714876" y="1643049"/>
            <a:ext cx="2056394" cy="230799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928662" y="3071810"/>
            <a:ext cx="1194035" cy="23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285720" y="2571744"/>
            <a:ext cx="1260370" cy="16155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2857488" y="3214685"/>
            <a:ext cx="132671" cy="1538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Ellipse 8"/>
          <p:cNvSpPr/>
          <p:nvPr/>
        </p:nvSpPr>
        <p:spPr>
          <a:xfrm>
            <a:off x="2214546" y="4357693"/>
            <a:ext cx="1260370" cy="146173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 rot="2703907">
            <a:off x="1481836" y="1615792"/>
            <a:ext cx="1230932" cy="1990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142976" y="785794"/>
            <a:ext cx="1061365" cy="11539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/>
          <p:nvPr/>
        </p:nvSpPr>
        <p:spPr>
          <a:xfrm>
            <a:off x="3071802" y="857231"/>
            <a:ext cx="132671" cy="923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/>
          <p:cNvSpPr/>
          <p:nvPr/>
        </p:nvSpPr>
        <p:spPr>
          <a:xfrm>
            <a:off x="1857356" y="0"/>
            <a:ext cx="862359" cy="92319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6786578" y="2714620"/>
            <a:ext cx="796023" cy="1538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5786446" y="3500437"/>
            <a:ext cx="132671" cy="92319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6215074" y="1071545"/>
            <a:ext cx="132671" cy="92319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5072066" y="1142983"/>
            <a:ext cx="132671" cy="10770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4714876" y="785794"/>
            <a:ext cx="796023" cy="8462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Ellipse 18"/>
          <p:cNvSpPr/>
          <p:nvPr/>
        </p:nvSpPr>
        <p:spPr>
          <a:xfrm>
            <a:off x="5929322" y="642918"/>
            <a:ext cx="729688" cy="7693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7429520" y="2285991"/>
            <a:ext cx="729688" cy="92319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/>
        </p:nvSpPr>
        <p:spPr>
          <a:xfrm>
            <a:off x="5500694" y="4143380"/>
            <a:ext cx="729688" cy="84626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Rechteck 21"/>
          <p:cNvSpPr/>
          <p:nvPr/>
        </p:nvSpPr>
        <p:spPr>
          <a:xfrm rot="20706396">
            <a:off x="3290443" y="4951309"/>
            <a:ext cx="2255400" cy="1538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1357290" y="1142984"/>
            <a:ext cx="2852417" cy="153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4" name="Rechteck 23"/>
          <p:cNvSpPr/>
          <p:nvPr/>
        </p:nvSpPr>
        <p:spPr>
          <a:xfrm>
            <a:off x="4000496" y="2500305"/>
            <a:ext cx="928694" cy="46159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Pfeil nach unten 24"/>
          <p:cNvSpPr/>
          <p:nvPr/>
        </p:nvSpPr>
        <p:spPr>
          <a:xfrm>
            <a:off x="4286248" y="2857496"/>
            <a:ext cx="464347" cy="284653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Ellipse 25"/>
          <p:cNvSpPr/>
          <p:nvPr/>
        </p:nvSpPr>
        <p:spPr>
          <a:xfrm>
            <a:off x="4071934" y="5643578"/>
            <a:ext cx="995029" cy="10001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Ellipse 26"/>
          <p:cNvSpPr/>
          <p:nvPr/>
        </p:nvSpPr>
        <p:spPr>
          <a:xfrm>
            <a:off x="7715272" y="4429132"/>
            <a:ext cx="928694" cy="10001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Rechteck 27"/>
          <p:cNvSpPr/>
          <p:nvPr/>
        </p:nvSpPr>
        <p:spPr>
          <a:xfrm flipH="1">
            <a:off x="7786710" y="1428736"/>
            <a:ext cx="132671" cy="11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Ellipse 28"/>
          <p:cNvSpPr/>
          <p:nvPr/>
        </p:nvSpPr>
        <p:spPr>
          <a:xfrm>
            <a:off x="7143768" y="428604"/>
            <a:ext cx="1393041" cy="16155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928662" y="3786190"/>
            <a:ext cx="199006" cy="11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Ellipse 30"/>
          <p:cNvSpPr/>
          <p:nvPr/>
        </p:nvSpPr>
        <p:spPr>
          <a:xfrm>
            <a:off x="0" y="0"/>
            <a:ext cx="2122729" cy="2461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Ellipse 31"/>
          <p:cNvSpPr/>
          <p:nvPr/>
        </p:nvSpPr>
        <p:spPr>
          <a:xfrm>
            <a:off x="357158" y="4143380"/>
            <a:ext cx="2056394" cy="230799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2000232" y="3714753"/>
            <a:ext cx="1194035" cy="23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Ellipse 33"/>
          <p:cNvSpPr/>
          <p:nvPr/>
        </p:nvSpPr>
        <p:spPr>
          <a:xfrm>
            <a:off x="1357290" y="3214687"/>
            <a:ext cx="1260370" cy="161559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3929058" y="3857628"/>
            <a:ext cx="132671" cy="1538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Ellipse 35"/>
          <p:cNvSpPr/>
          <p:nvPr/>
        </p:nvSpPr>
        <p:spPr>
          <a:xfrm>
            <a:off x="3286116" y="5000636"/>
            <a:ext cx="1260370" cy="146173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 rot="2703907">
            <a:off x="2553406" y="2258735"/>
            <a:ext cx="1230932" cy="1990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Ellipse 37"/>
          <p:cNvSpPr/>
          <p:nvPr/>
        </p:nvSpPr>
        <p:spPr>
          <a:xfrm>
            <a:off x="3143240" y="0"/>
            <a:ext cx="1061365" cy="115399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4143372" y="1500174"/>
            <a:ext cx="132671" cy="923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3786182" y="1071546"/>
            <a:ext cx="862359" cy="923199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Rechteck 40"/>
          <p:cNvSpPr/>
          <p:nvPr/>
        </p:nvSpPr>
        <p:spPr>
          <a:xfrm>
            <a:off x="7858148" y="3357563"/>
            <a:ext cx="796023" cy="1538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Rechteck 41"/>
          <p:cNvSpPr/>
          <p:nvPr/>
        </p:nvSpPr>
        <p:spPr>
          <a:xfrm>
            <a:off x="6858016" y="4143380"/>
            <a:ext cx="132671" cy="92319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Rechteck 42"/>
          <p:cNvSpPr/>
          <p:nvPr/>
        </p:nvSpPr>
        <p:spPr>
          <a:xfrm>
            <a:off x="7286644" y="1714488"/>
            <a:ext cx="132671" cy="92319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Rechteck 43"/>
          <p:cNvSpPr/>
          <p:nvPr/>
        </p:nvSpPr>
        <p:spPr>
          <a:xfrm>
            <a:off x="6143636" y="1785926"/>
            <a:ext cx="132671" cy="107706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Ellipse 44"/>
          <p:cNvSpPr/>
          <p:nvPr/>
        </p:nvSpPr>
        <p:spPr>
          <a:xfrm>
            <a:off x="5786446" y="1428737"/>
            <a:ext cx="796023" cy="846266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Ellipse 45"/>
          <p:cNvSpPr/>
          <p:nvPr/>
        </p:nvSpPr>
        <p:spPr>
          <a:xfrm>
            <a:off x="7000892" y="1285861"/>
            <a:ext cx="729688" cy="7693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Ellipse 46"/>
          <p:cNvSpPr/>
          <p:nvPr/>
        </p:nvSpPr>
        <p:spPr>
          <a:xfrm>
            <a:off x="8501090" y="2928934"/>
            <a:ext cx="729688" cy="923199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Ellipse 47"/>
          <p:cNvSpPr/>
          <p:nvPr/>
        </p:nvSpPr>
        <p:spPr>
          <a:xfrm>
            <a:off x="6572264" y="4786323"/>
            <a:ext cx="729688" cy="846266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Rechteck 48"/>
          <p:cNvSpPr/>
          <p:nvPr/>
        </p:nvSpPr>
        <p:spPr>
          <a:xfrm rot="20706396">
            <a:off x="4362013" y="5594252"/>
            <a:ext cx="2255400" cy="1538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Rechteck 49"/>
          <p:cNvSpPr/>
          <p:nvPr/>
        </p:nvSpPr>
        <p:spPr>
          <a:xfrm>
            <a:off x="3214678" y="500042"/>
            <a:ext cx="2852417" cy="15386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1142976" y="1928802"/>
            <a:ext cx="928694" cy="46159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Pfeil nach unten 51"/>
          <p:cNvSpPr/>
          <p:nvPr/>
        </p:nvSpPr>
        <p:spPr>
          <a:xfrm>
            <a:off x="1500166" y="2214554"/>
            <a:ext cx="464347" cy="284653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Ellipse 52"/>
          <p:cNvSpPr/>
          <p:nvPr/>
        </p:nvSpPr>
        <p:spPr>
          <a:xfrm>
            <a:off x="7286644" y="3643314"/>
            <a:ext cx="995029" cy="10001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Ellipse 53"/>
          <p:cNvSpPr/>
          <p:nvPr/>
        </p:nvSpPr>
        <p:spPr>
          <a:xfrm>
            <a:off x="4929190" y="5143512"/>
            <a:ext cx="928694" cy="10001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Rechteck 54"/>
          <p:cNvSpPr/>
          <p:nvPr/>
        </p:nvSpPr>
        <p:spPr>
          <a:xfrm flipH="1">
            <a:off x="8858280" y="2071679"/>
            <a:ext cx="132671" cy="11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Ellipse 55"/>
          <p:cNvSpPr/>
          <p:nvPr/>
        </p:nvSpPr>
        <p:spPr>
          <a:xfrm>
            <a:off x="8215338" y="1071547"/>
            <a:ext cx="1393041" cy="16155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/>
          <p:cNvSpPr/>
          <p:nvPr/>
        </p:nvSpPr>
        <p:spPr>
          <a:xfrm>
            <a:off x="2000232" y="4429133"/>
            <a:ext cx="199006" cy="11539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Ellipse 57"/>
          <p:cNvSpPr/>
          <p:nvPr/>
        </p:nvSpPr>
        <p:spPr>
          <a:xfrm>
            <a:off x="4143372" y="3000371"/>
            <a:ext cx="2056394" cy="21431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echteck 58"/>
          <p:cNvSpPr/>
          <p:nvPr/>
        </p:nvSpPr>
        <p:spPr>
          <a:xfrm>
            <a:off x="2285984" y="4572007"/>
            <a:ext cx="132671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Rechteck 59"/>
          <p:cNvSpPr/>
          <p:nvPr/>
        </p:nvSpPr>
        <p:spPr>
          <a:xfrm>
            <a:off x="2500298" y="2214553"/>
            <a:ext cx="132671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Rechteck 60"/>
          <p:cNvSpPr/>
          <p:nvPr/>
        </p:nvSpPr>
        <p:spPr>
          <a:xfrm>
            <a:off x="6215074" y="4071941"/>
            <a:ext cx="796023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2" name="Rechteck 61"/>
          <p:cNvSpPr/>
          <p:nvPr/>
        </p:nvSpPr>
        <p:spPr>
          <a:xfrm>
            <a:off x="5214942" y="4857759"/>
            <a:ext cx="132671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/>
          <p:cNvSpPr/>
          <p:nvPr/>
        </p:nvSpPr>
        <p:spPr>
          <a:xfrm>
            <a:off x="5643570" y="2428867"/>
            <a:ext cx="132671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4500562" y="2500305"/>
            <a:ext cx="132671" cy="10001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Ellipse 64"/>
          <p:cNvSpPr/>
          <p:nvPr/>
        </p:nvSpPr>
        <p:spPr>
          <a:xfrm>
            <a:off x="4143372" y="2143115"/>
            <a:ext cx="796023" cy="78581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6" name="Ellipse 65"/>
          <p:cNvSpPr/>
          <p:nvPr/>
        </p:nvSpPr>
        <p:spPr>
          <a:xfrm>
            <a:off x="5357818" y="2000239"/>
            <a:ext cx="729688" cy="71438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7" name="Ellipse 66"/>
          <p:cNvSpPr/>
          <p:nvPr/>
        </p:nvSpPr>
        <p:spPr>
          <a:xfrm>
            <a:off x="6858016" y="3643313"/>
            <a:ext cx="729688" cy="857256"/>
          </a:xfrm>
          <a:prstGeom prst="ellipse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Ellipse 67"/>
          <p:cNvSpPr/>
          <p:nvPr/>
        </p:nvSpPr>
        <p:spPr>
          <a:xfrm>
            <a:off x="4929190" y="5500701"/>
            <a:ext cx="729688" cy="78581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9" name="Rechteck 68"/>
          <p:cNvSpPr/>
          <p:nvPr/>
        </p:nvSpPr>
        <p:spPr>
          <a:xfrm rot="20706396">
            <a:off x="2717527" y="6308815"/>
            <a:ext cx="2255400" cy="1428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/>
          <p:cNvSpPr/>
          <p:nvPr/>
        </p:nvSpPr>
        <p:spPr>
          <a:xfrm>
            <a:off x="3428992" y="3857627"/>
            <a:ext cx="928694" cy="42862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Pfeil nach unten 70"/>
          <p:cNvSpPr/>
          <p:nvPr/>
        </p:nvSpPr>
        <p:spPr>
          <a:xfrm>
            <a:off x="3714744" y="4214817"/>
            <a:ext cx="464347" cy="264320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/>
          <p:cNvSpPr/>
          <p:nvPr/>
        </p:nvSpPr>
        <p:spPr>
          <a:xfrm flipH="1">
            <a:off x="7215205" y="2786057"/>
            <a:ext cx="132671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Ellipse 72"/>
          <p:cNvSpPr/>
          <p:nvPr/>
        </p:nvSpPr>
        <p:spPr>
          <a:xfrm>
            <a:off x="6572264" y="1785925"/>
            <a:ext cx="1393041" cy="150019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/>
          <p:cNvSpPr/>
          <p:nvPr/>
        </p:nvSpPr>
        <p:spPr>
          <a:xfrm>
            <a:off x="3357554" y="5214950"/>
            <a:ext cx="132671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Rechteck 74"/>
          <p:cNvSpPr/>
          <p:nvPr/>
        </p:nvSpPr>
        <p:spPr>
          <a:xfrm>
            <a:off x="3571868" y="2857496"/>
            <a:ext cx="132671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Ellipse 75"/>
          <p:cNvSpPr/>
          <p:nvPr/>
        </p:nvSpPr>
        <p:spPr>
          <a:xfrm>
            <a:off x="3071802" y="2000240"/>
            <a:ext cx="862359" cy="85725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/>
          <p:cNvSpPr/>
          <p:nvPr/>
        </p:nvSpPr>
        <p:spPr>
          <a:xfrm>
            <a:off x="7286644" y="4714884"/>
            <a:ext cx="796023" cy="1428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/>
          <p:cNvSpPr/>
          <p:nvPr/>
        </p:nvSpPr>
        <p:spPr>
          <a:xfrm>
            <a:off x="6286512" y="5500702"/>
            <a:ext cx="132671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/>
          <p:cNvSpPr/>
          <p:nvPr/>
        </p:nvSpPr>
        <p:spPr>
          <a:xfrm>
            <a:off x="6715140" y="3071810"/>
            <a:ext cx="132671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/>
          <p:cNvSpPr/>
          <p:nvPr/>
        </p:nvSpPr>
        <p:spPr>
          <a:xfrm>
            <a:off x="5572132" y="3143248"/>
            <a:ext cx="132671" cy="10001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Ellipse 80"/>
          <p:cNvSpPr/>
          <p:nvPr/>
        </p:nvSpPr>
        <p:spPr>
          <a:xfrm>
            <a:off x="5214942" y="2786058"/>
            <a:ext cx="796023" cy="785818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Ellipse 81"/>
          <p:cNvSpPr/>
          <p:nvPr/>
        </p:nvSpPr>
        <p:spPr>
          <a:xfrm>
            <a:off x="6429388" y="2643182"/>
            <a:ext cx="729688" cy="71438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Ellipse 82"/>
          <p:cNvSpPr/>
          <p:nvPr/>
        </p:nvSpPr>
        <p:spPr>
          <a:xfrm>
            <a:off x="7572396" y="5715016"/>
            <a:ext cx="729688" cy="78581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Rechteck 83"/>
          <p:cNvSpPr/>
          <p:nvPr/>
        </p:nvSpPr>
        <p:spPr>
          <a:xfrm rot="20706396">
            <a:off x="5338294" y="1073237"/>
            <a:ext cx="2255400" cy="1428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hteck 84"/>
          <p:cNvSpPr/>
          <p:nvPr/>
        </p:nvSpPr>
        <p:spPr>
          <a:xfrm>
            <a:off x="2643174" y="1857363"/>
            <a:ext cx="2852417" cy="1428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Ellipse 85"/>
          <p:cNvSpPr/>
          <p:nvPr/>
        </p:nvSpPr>
        <p:spPr>
          <a:xfrm>
            <a:off x="6715140" y="5000635"/>
            <a:ext cx="995029" cy="92869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Ellipse 86"/>
          <p:cNvSpPr/>
          <p:nvPr/>
        </p:nvSpPr>
        <p:spPr>
          <a:xfrm>
            <a:off x="214282" y="5715016"/>
            <a:ext cx="928694" cy="92869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Textfeld 87"/>
          <p:cNvSpPr txBox="1"/>
          <p:nvPr/>
        </p:nvSpPr>
        <p:spPr>
          <a:xfrm>
            <a:off x="4643438" y="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 smtClean="0"/>
              <a:t>Stable</a:t>
            </a:r>
            <a:r>
              <a:rPr lang="de-DE" sz="2800" dirty="0" smtClean="0"/>
              <a:t> but </a:t>
            </a:r>
            <a:r>
              <a:rPr lang="de-DE" sz="2800" dirty="0" err="1" smtClean="0"/>
              <a:t>very</a:t>
            </a:r>
            <a:r>
              <a:rPr lang="de-DE" sz="2800" dirty="0" smtClean="0"/>
              <a:t> rigid</a:t>
            </a:r>
            <a:endParaRPr lang="de-DE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de-DE" dirty="0" smtClean="0"/>
              <a:t>PACS – </a:t>
            </a:r>
            <a:r>
              <a:rPr lang="de-DE" dirty="0" err="1" smtClean="0"/>
              <a:t>Pacte</a:t>
            </a:r>
            <a:r>
              <a:rPr lang="de-DE" dirty="0" smtClean="0"/>
              <a:t> </a:t>
            </a:r>
            <a:r>
              <a:rPr lang="de-DE" dirty="0" err="1" smtClean="0"/>
              <a:t>civile</a:t>
            </a:r>
            <a:r>
              <a:rPr lang="de-DE" dirty="0" smtClean="0"/>
              <a:t> de </a:t>
            </a:r>
            <a:r>
              <a:rPr lang="de-DE" dirty="0" err="1" smtClean="0"/>
              <a:t>solidarité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85786" y="1571612"/>
            <a:ext cx="7786742" cy="4857784"/>
          </a:xfrm>
        </p:spPr>
        <p:txBody>
          <a:bodyPr/>
          <a:lstStyle/>
          <a:p>
            <a:pPr algn="l"/>
            <a:r>
              <a:rPr lang="de-DE" dirty="0" smtClean="0">
                <a:solidFill>
                  <a:schemeClr val="tx1"/>
                </a:solidFill>
              </a:rPr>
              <a:t>A </a:t>
            </a:r>
            <a:r>
              <a:rPr lang="de-DE" dirty="0" err="1" smtClean="0">
                <a:solidFill>
                  <a:schemeClr val="tx1"/>
                </a:solidFill>
              </a:rPr>
              <a:t>civil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contract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with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some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benefits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resposabilities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marriage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smtClean="0">
                <a:solidFill>
                  <a:schemeClr val="tx1"/>
                </a:solidFill>
              </a:rPr>
              <a:t>was </a:t>
            </a:r>
            <a:r>
              <a:rPr lang="de-DE" dirty="0" err="1" smtClean="0">
                <a:solidFill>
                  <a:schemeClr val="tx1"/>
                </a:solidFill>
              </a:rPr>
              <a:t>established</a:t>
            </a:r>
            <a:r>
              <a:rPr lang="de-DE" dirty="0" smtClean="0">
                <a:solidFill>
                  <a:schemeClr val="tx1"/>
                </a:solidFill>
              </a:rPr>
              <a:t> in 1999 in France. PACS </a:t>
            </a:r>
            <a:r>
              <a:rPr lang="de-DE" dirty="0" err="1" smtClean="0">
                <a:solidFill>
                  <a:schemeClr val="tx1"/>
                </a:solidFill>
              </a:rPr>
              <a:t>couples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responsable </a:t>
            </a:r>
            <a:r>
              <a:rPr lang="de-DE" dirty="0" err="1" smtClean="0">
                <a:solidFill>
                  <a:schemeClr val="tx1"/>
                </a:solidFill>
              </a:rPr>
              <a:t>for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financially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supporting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each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other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r>
              <a:rPr lang="de-DE" dirty="0" err="1" smtClean="0">
                <a:solidFill>
                  <a:schemeClr val="tx1"/>
                </a:solidFill>
              </a:rPr>
              <a:t>Purchases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debts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jointly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owned</a:t>
            </a:r>
            <a:r>
              <a:rPr lang="de-DE" dirty="0" smtClean="0">
                <a:solidFill>
                  <a:schemeClr val="tx1"/>
                </a:solidFill>
              </a:rPr>
              <a:t>. After </a:t>
            </a:r>
            <a:r>
              <a:rPr lang="de-DE" dirty="0" err="1" smtClean="0">
                <a:solidFill>
                  <a:schemeClr val="tx1"/>
                </a:solidFill>
              </a:rPr>
              <a:t>three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years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can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make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joint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income</a:t>
            </a:r>
            <a:r>
              <a:rPr lang="de-DE" dirty="0" smtClean="0">
                <a:solidFill>
                  <a:schemeClr val="tx1"/>
                </a:solidFill>
              </a:rPr>
              <a:t> tax </a:t>
            </a:r>
            <a:r>
              <a:rPr lang="de-DE" dirty="0" err="1" smtClean="0">
                <a:solidFill>
                  <a:schemeClr val="tx1"/>
                </a:solidFill>
              </a:rPr>
              <a:t>statement</a:t>
            </a:r>
            <a:r>
              <a:rPr lang="de-DE" dirty="0" smtClean="0">
                <a:solidFill>
                  <a:schemeClr val="tx1"/>
                </a:solidFill>
              </a:rPr>
              <a:t>. 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928662" y="5357826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About</a:t>
            </a:r>
            <a:r>
              <a:rPr lang="de-DE" dirty="0" smtClean="0"/>
              <a:t> 150000 a 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90% Heterosexual </a:t>
            </a:r>
            <a:r>
              <a:rPr lang="de-DE" dirty="0" err="1" smtClean="0"/>
              <a:t>couples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Nuclear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family</a:t>
            </a:r>
            <a:r>
              <a:rPr lang="de-DE" dirty="0" smtClean="0"/>
              <a:t>. A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organization</a:t>
            </a:r>
            <a:r>
              <a:rPr lang="de-DE" dirty="0" smtClean="0"/>
              <a:t> </a:t>
            </a:r>
            <a:r>
              <a:rPr lang="de-DE" dirty="0" err="1" smtClean="0"/>
              <a:t>typically</a:t>
            </a:r>
            <a:r>
              <a:rPr lang="de-DE" dirty="0" smtClean="0"/>
              <a:t> </a:t>
            </a:r>
            <a:r>
              <a:rPr lang="de-DE" dirty="0" err="1" smtClean="0"/>
              <a:t>consisting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husband</a:t>
            </a:r>
            <a:r>
              <a:rPr lang="de-DE" dirty="0" smtClean="0"/>
              <a:t>, </a:t>
            </a:r>
            <a:r>
              <a:rPr lang="de-DE" dirty="0" err="1" smtClean="0"/>
              <a:t>wife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children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offspring</a:t>
            </a:r>
            <a:r>
              <a:rPr lang="de-DE" dirty="0" smtClean="0"/>
              <a:t>. </a:t>
            </a:r>
            <a:r>
              <a:rPr lang="de-DE" dirty="0" err="1" smtClean="0"/>
              <a:t>Conservatives</a:t>
            </a:r>
            <a:r>
              <a:rPr lang="de-DE" dirty="0" smtClean="0"/>
              <a:t> </a:t>
            </a:r>
            <a:r>
              <a:rPr lang="de-DE" dirty="0" err="1" smtClean="0"/>
              <a:t>argue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basis</a:t>
            </a:r>
            <a:r>
              <a:rPr lang="de-DE" dirty="0" smtClean="0"/>
              <a:t> </a:t>
            </a:r>
            <a:r>
              <a:rPr lang="de-DE" dirty="0" err="1" smtClean="0"/>
              <a:t>organization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protected</a:t>
            </a:r>
            <a:r>
              <a:rPr lang="de-DE" dirty="0" smtClean="0"/>
              <a:t>.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Extended Family</a:t>
            </a:r>
            <a:r>
              <a:rPr lang="de-DE" dirty="0" smtClean="0"/>
              <a:t>. A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organization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combines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generations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 </a:t>
            </a:r>
            <a:r>
              <a:rPr lang="de-DE" dirty="0" err="1" smtClean="0"/>
              <a:t>variety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kinship</a:t>
            </a:r>
            <a:r>
              <a:rPr lang="de-DE" dirty="0" smtClean="0"/>
              <a:t> </a:t>
            </a:r>
            <a:r>
              <a:rPr lang="de-DE" dirty="0" err="1" smtClean="0"/>
              <a:t>relations</a:t>
            </a:r>
            <a:r>
              <a:rPr lang="de-DE" dirty="0" smtClean="0"/>
              <a:t>, </a:t>
            </a:r>
            <a:r>
              <a:rPr lang="de-DE" dirty="0" err="1" smtClean="0"/>
              <a:t>grandparents</a:t>
            </a:r>
            <a:r>
              <a:rPr lang="de-DE" dirty="0" smtClean="0"/>
              <a:t>, </a:t>
            </a:r>
            <a:r>
              <a:rPr lang="de-DE" dirty="0" err="1" smtClean="0"/>
              <a:t>aunts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uncles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live </a:t>
            </a:r>
            <a:r>
              <a:rPr lang="de-DE" dirty="0" err="1" smtClean="0"/>
              <a:t>together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Consanguineal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family</a:t>
            </a:r>
            <a:r>
              <a:rPr lang="de-DE" dirty="0" smtClean="0"/>
              <a:t>. A form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organization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includes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conjugal</a:t>
            </a:r>
            <a:r>
              <a:rPr lang="de-DE" dirty="0" smtClean="0"/>
              <a:t>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well a </a:t>
            </a:r>
            <a:r>
              <a:rPr lang="de-DE" dirty="0" err="1" smtClean="0"/>
              <a:t>a</a:t>
            </a:r>
            <a:r>
              <a:rPr lang="de-DE" dirty="0" smtClean="0"/>
              <a:t> larger </a:t>
            </a:r>
            <a:r>
              <a:rPr lang="de-DE" dirty="0" err="1" smtClean="0"/>
              <a:t>kinship</a:t>
            </a:r>
            <a:r>
              <a:rPr lang="de-DE" dirty="0" smtClean="0"/>
              <a:t>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grandparents</a:t>
            </a:r>
            <a:r>
              <a:rPr lang="de-DE" dirty="0" smtClean="0"/>
              <a:t>, </a:t>
            </a:r>
            <a:r>
              <a:rPr lang="de-DE" dirty="0" err="1" smtClean="0"/>
              <a:t>uncles</a:t>
            </a:r>
            <a:r>
              <a:rPr lang="de-DE" dirty="0" smtClean="0"/>
              <a:t>, </a:t>
            </a:r>
            <a:r>
              <a:rPr lang="de-DE" dirty="0" err="1" smtClean="0"/>
              <a:t>aunts</a:t>
            </a:r>
            <a:r>
              <a:rPr lang="de-DE" dirty="0" smtClean="0"/>
              <a:t>, </a:t>
            </a:r>
            <a:r>
              <a:rPr lang="de-DE" dirty="0" err="1" smtClean="0"/>
              <a:t>nephews</a:t>
            </a:r>
            <a:r>
              <a:rPr lang="de-DE" dirty="0" smtClean="0"/>
              <a:t>, </a:t>
            </a:r>
            <a:r>
              <a:rPr lang="de-DE" dirty="0" err="1" smtClean="0"/>
              <a:t>nieces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cousins</a:t>
            </a:r>
            <a:r>
              <a:rPr lang="de-DE" dirty="0" smtClean="0"/>
              <a:t>. </a:t>
            </a:r>
            <a:r>
              <a:rPr lang="de-DE" dirty="0" err="1" smtClean="0"/>
              <a:t>This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in traditional </a:t>
            </a:r>
            <a:r>
              <a:rPr lang="de-DE" dirty="0" err="1" smtClean="0"/>
              <a:t>societies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stable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Family </a:t>
            </a:r>
            <a:r>
              <a:rPr lang="de-DE" dirty="0" err="1" smtClean="0"/>
              <a:t>developement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983179"/>
          </a:xfrm>
        </p:spPr>
        <p:txBody>
          <a:bodyPr>
            <a:normAutofit/>
          </a:bodyPr>
          <a:lstStyle/>
          <a:p>
            <a:r>
              <a:rPr lang="de-DE" dirty="0" err="1" smtClean="0"/>
              <a:t>Premodern</a:t>
            </a:r>
            <a:r>
              <a:rPr lang="de-DE" dirty="0" smtClean="0"/>
              <a:t> </a:t>
            </a:r>
            <a:r>
              <a:rPr lang="de-DE" dirty="0" err="1" smtClean="0"/>
              <a:t>societies</a:t>
            </a:r>
            <a:r>
              <a:rPr lang="de-DE" dirty="0" smtClean="0"/>
              <a:t>- Multigenerational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associating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. </a:t>
            </a:r>
            <a:r>
              <a:rPr lang="de-DE" dirty="0" err="1" smtClean="0"/>
              <a:t>Agriculture</a:t>
            </a:r>
            <a:r>
              <a:rPr lang="de-DE" dirty="0" smtClean="0"/>
              <a:t>, </a:t>
            </a:r>
            <a:r>
              <a:rPr lang="de-DE" dirty="0" err="1" smtClean="0"/>
              <a:t>crafts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followed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home</a:t>
            </a:r>
            <a:r>
              <a:rPr lang="de-DE" dirty="0"/>
              <a:t> </a:t>
            </a:r>
            <a:r>
              <a:rPr lang="de-DE" dirty="0" smtClean="0"/>
              <a:t>– </a:t>
            </a:r>
            <a:r>
              <a:rPr lang="de-DE" dirty="0" err="1" smtClean="0"/>
              <a:t>training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young</a:t>
            </a:r>
            <a:r>
              <a:rPr lang="de-DE" dirty="0" smtClean="0"/>
              <a:t>. </a:t>
            </a:r>
            <a:r>
              <a:rPr lang="de-DE" dirty="0" err="1" smtClean="0"/>
              <a:t>Marriages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</a:t>
            </a:r>
            <a:r>
              <a:rPr lang="de-DE" dirty="0" err="1" smtClean="0"/>
              <a:t>arranged</a:t>
            </a:r>
            <a:r>
              <a:rPr lang="de-DE" dirty="0" smtClean="0"/>
              <a:t>. </a:t>
            </a:r>
          </a:p>
          <a:p>
            <a:r>
              <a:rPr lang="de-DE" dirty="0" smtClean="0"/>
              <a:t>Modern </a:t>
            </a:r>
            <a:r>
              <a:rPr lang="de-DE" dirty="0" err="1" smtClean="0"/>
              <a:t>societies</a:t>
            </a:r>
            <a:r>
              <a:rPr lang="de-DE" dirty="0" smtClean="0"/>
              <a:t> –</a:t>
            </a:r>
            <a:r>
              <a:rPr lang="de-DE" dirty="0" err="1" smtClean="0"/>
              <a:t>industrialization</a:t>
            </a:r>
            <a:r>
              <a:rPr lang="de-DE" dirty="0" smtClean="0"/>
              <a:t> </a:t>
            </a:r>
            <a:r>
              <a:rPr lang="de-DE" dirty="0" err="1" smtClean="0"/>
              <a:t>brought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 </a:t>
            </a:r>
            <a:r>
              <a:rPr lang="de-DE" dirty="0" err="1" smtClean="0"/>
              <a:t>separation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home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workingplace</a:t>
            </a:r>
            <a:r>
              <a:rPr lang="de-DE" dirty="0" smtClean="0"/>
              <a:t>.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went</a:t>
            </a:r>
            <a:r>
              <a:rPr lang="de-DE" dirty="0" smtClean="0"/>
              <a:t> in </a:t>
            </a:r>
            <a:r>
              <a:rPr lang="de-DE" dirty="0" err="1" smtClean="0"/>
              <a:t>factories</a:t>
            </a:r>
            <a:r>
              <a:rPr lang="de-DE" dirty="0" smtClean="0"/>
              <a:t>, </a:t>
            </a:r>
            <a:r>
              <a:rPr lang="de-DE" dirty="0" err="1" smtClean="0"/>
              <a:t>services</a:t>
            </a:r>
            <a:r>
              <a:rPr lang="de-DE" dirty="0" smtClean="0"/>
              <a:t> in </a:t>
            </a:r>
            <a:r>
              <a:rPr lang="de-DE" dirty="0" err="1" smtClean="0"/>
              <a:t>specialized</a:t>
            </a:r>
            <a:r>
              <a:rPr lang="de-DE" dirty="0" smtClean="0"/>
              <a:t> </a:t>
            </a:r>
            <a:r>
              <a:rPr lang="de-DE" dirty="0" err="1" smtClean="0"/>
              <a:t>structures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schools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    </a:t>
            </a:r>
            <a:r>
              <a:rPr lang="de-DE" dirty="0" err="1" smtClean="0"/>
              <a:t>Marriage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individual </a:t>
            </a:r>
            <a:r>
              <a:rPr lang="de-DE" dirty="0" err="1" smtClean="0"/>
              <a:t>choice</a:t>
            </a:r>
            <a:r>
              <a:rPr lang="de-DE" dirty="0" smtClean="0"/>
              <a:t> (</a:t>
            </a:r>
            <a:r>
              <a:rPr lang="de-DE" dirty="0" err="1" smtClean="0"/>
              <a:t>love</a:t>
            </a:r>
            <a:r>
              <a:rPr lang="de-DE" dirty="0" smtClean="0"/>
              <a:t>).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 descr="H:\Dokumente und Einstellungen\Japaninfo\Favoriten\Eigene Dateien\Eigene Bilder\bauernhochzei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14290"/>
            <a:ext cx="8143932" cy="63295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Gender </a:t>
            </a:r>
            <a:r>
              <a:rPr lang="de-DE" dirty="0" err="1" smtClean="0"/>
              <a:t>inequality</a:t>
            </a:r>
            <a:r>
              <a:rPr lang="de-DE" dirty="0" smtClean="0"/>
              <a:t> in </a:t>
            </a:r>
            <a:r>
              <a:rPr lang="de-DE" dirty="0" err="1" smtClean="0"/>
              <a:t>modernism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revolution</a:t>
            </a:r>
            <a:r>
              <a:rPr lang="de-DE" dirty="0" smtClean="0"/>
              <a:t> </a:t>
            </a:r>
            <a:r>
              <a:rPr lang="de-DE" dirty="0" err="1" smtClean="0"/>
              <a:t>increased</a:t>
            </a:r>
            <a:r>
              <a:rPr lang="de-DE" dirty="0" smtClean="0"/>
              <a:t> </a:t>
            </a:r>
            <a:r>
              <a:rPr lang="de-DE" dirty="0" err="1" smtClean="0"/>
              <a:t>individuality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lenghth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complexity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socialization</a:t>
            </a:r>
            <a:r>
              <a:rPr lang="de-DE" dirty="0" smtClean="0"/>
              <a:t>. </a:t>
            </a:r>
            <a:r>
              <a:rPr lang="de-DE" dirty="0" err="1" smtClean="0"/>
              <a:t>It</a:t>
            </a:r>
            <a:r>
              <a:rPr lang="de-DE" dirty="0" smtClean="0"/>
              <a:t> also </a:t>
            </a:r>
            <a:r>
              <a:rPr lang="de-DE" dirty="0" err="1" smtClean="0"/>
              <a:t>restricted</a:t>
            </a:r>
            <a:r>
              <a:rPr lang="de-DE" dirty="0" smtClean="0"/>
              <a:t> </a:t>
            </a:r>
            <a:r>
              <a:rPr lang="de-DE" dirty="0" err="1" smtClean="0"/>
              <a:t>autonomy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increasing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male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female</a:t>
            </a:r>
            <a:r>
              <a:rPr lang="de-DE" dirty="0" smtClean="0"/>
              <a:t> </a:t>
            </a:r>
            <a:r>
              <a:rPr lang="de-DE" dirty="0" err="1" smtClean="0"/>
              <a:t>role</a:t>
            </a:r>
            <a:r>
              <a:rPr lang="de-DE" dirty="0" smtClean="0"/>
              <a:t> </a:t>
            </a:r>
            <a:r>
              <a:rPr lang="de-DE" dirty="0" err="1" smtClean="0"/>
              <a:t>behavior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rigidity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Females</a:t>
            </a:r>
            <a:r>
              <a:rPr lang="de-DE" dirty="0" smtClean="0"/>
              <a:t> </a:t>
            </a:r>
            <a:r>
              <a:rPr lang="de-DE" dirty="0" err="1" smtClean="0"/>
              <a:t>became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socializing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absence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males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home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1105</Words>
  <Application>Microsoft Office PowerPoint</Application>
  <PresentationFormat>Bildschirmpräsentation (4:3)</PresentationFormat>
  <Paragraphs>94</Paragraphs>
  <Slides>27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Larissa-Design</vt:lpstr>
      <vt:lpstr>Folie 1</vt:lpstr>
      <vt:lpstr>Folie 2</vt:lpstr>
      <vt:lpstr>Folie 3</vt:lpstr>
      <vt:lpstr>PACS – Pacte civile de solidarité</vt:lpstr>
      <vt:lpstr>Development of family concept</vt:lpstr>
      <vt:lpstr>Folie 6</vt:lpstr>
      <vt:lpstr>Family developement</vt:lpstr>
      <vt:lpstr>Folie 8</vt:lpstr>
      <vt:lpstr>Gender inequality in modernism</vt:lpstr>
      <vt:lpstr>Modernism and„Male superiority“</vt:lpstr>
      <vt:lpstr>Folie 11</vt:lpstr>
      <vt:lpstr>Folie 12</vt:lpstr>
      <vt:lpstr>Folie 13</vt:lpstr>
      <vt:lpstr>The family from modern to postmodern</vt:lpstr>
      <vt:lpstr>Folie 15</vt:lpstr>
      <vt:lpstr>Signs of unease</vt:lpstr>
      <vt:lpstr>Feminism</vt:lpstr>
      <vt:lpstr>Change is in the air</vt:lpstr>
      <vt:lpstr>New and sometimes quite difficult</vt:lpstr>
      <vt:lpstr>LAT relationships</vt:lpstr>
      <vt:lpstr>Working women</vt:lpstr>
      <vt:lpstr>Degendering of Social Life</vt:lpstr>
      <vt:lpstr>Divorce rate rise</vt:lpstr>
      <vt:lpstr>Less children</vt:lpstr>
      <vt:lpstr>Folie 25</vt:lpstr>
      <vt:lpstr>The denaturalization of parenting</vt:lpstr>
      <vt:lpstr>Lost „family values“ 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Japaninfo</dc:creator>
  <cp:lastModifiedBy>Japaninfo</cp:lastModifiedBy>
  <cp:revision>49</cp:revision>
  <dcterms:created xsi:type="dcterms:W3CDTF">2011-04-11T10:04:40Z</dcterms:created>
  <dcterms:modified xsi:type="dcterms:W3CDTF">2011-04-13T09:43:13Z</dcterms:modified>
</cp:coreProperties>
</file>