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83" r:id="rId7"/>
    <p:sldId id="263" r:id="rId8"/>
    <p:sldId id="260" r:id="rId9"/>
    <p:sldId id="262" r:id="rId10"/>
    <p:sldId id="261" r:id="rId11"/>
    <p:sldId id="264" r:id="rId12"/>
    <p:sldId id="265" r:id="rId13"/>
    <p:sldId id="269" r:id="rId14"/>
    <p:sldId id="266" r:id="rId15"/>
    <p:sldId id="270" r:id="rId16"/>
    <p:sldId id="271" r:id="rId17"/>
    <p:sldId id="272" r:id="rId18"/>
    <p:sldId id="284" r:id="rId19"/>
    <p:sldId id="278" r:id="rId20"/>
    <p:sldId id="277" r:id="rId21"/>
    <p:sldId id="279" r:id="rId22"/>
    <p:sldId id="280" r:id="rId23"/>
    <p:sldId id="281" r:id="rId24"/>
    <p:sldId id="276" r:id="rId2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84" autoAdjust="0"/>
    <p:restoredTop sz="94660"/>
  </p:normalViewPr>
  <p:slideViewPr>
    <p:cSldViewPr>
      <p:cViewPr varScale="1">
        <p:scale>
          <a:sx n="90" d="100"/>
          <a:sy n="90" d="100"/>
        </p:scale>
        <p:origin x="-3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4D77-54B1-425B-980F-5EDBF8AB30B4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52837-4757-4189-A44A-E87A73767E9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4D77-54B1-425B-980F-5EDBF8AB30B4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52837-4757-4189-A44A-E87A73767E9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4D77-54B1-425B-980F-5EDBF8AB30B4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52837-4757-4189-A44A-E87A73767E9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4D77-54B1-425B-980F-5EDBF8AB30B4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52837-4757-4189-A44A-E87A73767E9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4D77-54B1-425B-980F-5EDBF8AB30B4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52837-4757-4189-A44A-E87A73767E9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4D77-54B1-425B-980F-5EDBF8AB30B4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52837-4757-4189-A44A-E87A73767E9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4D77-54B1-425B-980F-5EDBF8AB30B4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52837-4757-4189-A44A-E87A73767E9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4D77-54B1-425B-980F-5EDBF8AB30B4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52837-4757-4189-A44A-E87A73767E9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4D77-54B1-425B-980F-5EDBF8AB30B4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52837-4757-4189-A44A-E87A73767E9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4D77-54B1-425B-980F-5EDBF8AB30B4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52837-4757-4189-A44A-E87A73767E9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E4D77-54B1-425B-980F-5EDBF8AB30B4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52837-4757-4189-A44A-E87A73767E9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E4D77-54B1-425B-980F-5EDBF8AB30B4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52837-4757-4189-A44A-E87A73767E9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857255"/>
          </a:xfrm>
        </p:spPr>
        <p:txBody>
          <a:bodyPr/>
          <a:lstStyle/>
          <a:p>
            <a:r>
              <a:rPr lang="de-DE" dirty="0" err="1" smtClean="0"/>
              <a:t>Race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42910" y="1357298"/>
            <a:ext cx="7786742" cy="4929222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1026" name="Picture 2" descr="H:\Dokumente und Einstellungen\Japaninfo\Favoriten\Eigene Dateien\Eigene Bilder\303350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8358246" cy="5358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Romanticism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The rational </a:t>
            </a:r>
            <a:r>
              <a:rPr lang="de-DE" dirty="0" err="1" smtClean="0"/>
              <a:t>ideas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Enlightment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followed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romanticisim</a:t>
            </a:r>
            <a:r>
              <a:rPr lang="de-DE" dirty="0" smtClean="0"/>
              <a:t> </a:t>
            </a:r>
            <a:r>
              <a:rPr lang="de-DE" dirty="0" err="1" smtClean="0"/>
              <a:t>where</a:t>
            </a:r>
            <a:r>
              <a:rPr lang="de-DE" dirty="0" smtClean="0"/>
              <a:t> </a:t>
            </a:r>
            <a:r>
              <a:rPr lang="de-DE" dirty="0" err="1" smtClean="0"/>
              <a:t>feeling</a:t>
            </a:r>
            <a:r>
              <a:rPr lang="de-DE" dirty="0" smtClean="0"/>
              <a:t> was </a:t>
            </a:r>
            <a:r>
              <a:rPr lang="de-DE" dirty="0" err="1" smtClean="0"/>
              <a:t>given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priority</a:t>
            </a:r>
            <a:r>
              <a:rPr lang="de-DE" dirty="0" smtClean="0"/>
              <a:t>.</a:t>
            </a:r>
          </a:p>
          <a:p>
            <a:r>
              <a:rPr lang="de-DE" dirty="0" smtClean="0"/>
              <a:t>Friedrich Hegel: „A </a:t>
            </a:r>
            <a:r>
              <a:rPr lang="de-DE" dirty="0" err="1" smtClean="0"/>
              <a:t>want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self-control</a:t>
            </a:r>
            <a:r>
              <a:rPr lang="de-DE" dirty="0" smtClean="0"/>
              <a:t> </a:t>
            </a:r>
            <a:r>
              <a:rPr lang="de-DE" dirty="0" err="1" smtClean="0"/>
              <a:t>distinguishes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character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Negroes</a:t>
            </a:r>
            <a:r>
              <a:rPr lang="de-DE" dirty="0" smtClean="0"/>
              <a:t>“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, </a:t>
            </a:r>
            <a:r>
              <a:rPr lang="de-DE" dirty="0" err="1" smtClean="0"/>
              <a:t>black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„</a:t>
            </a:r>
            <a:r>
              <a:rPr lang="de-DE" dirty="0" err="1" smtClean="0"/>
              <a:t>capable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development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culture</a:t>
            </a:r>
            <a:r>
              <a:rPr lang="de-DE" dirty="0" smtClean="0"/>
              <a:t>“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racism</a:t>
            </a:r>
            <a:r>
              <a:rPr lang="de-DE" dirty="0" smtClean="0"/>
              <a:t> </a:t>
            </a:r>
            <a:r>
              <a:rPr lang="de-DE" dirty="0" err="1" smtClean="0"/>
              <a:t>disappeared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4911741"/>
          </a:xfrm>
        </p:spPr>
        <p:txBody>
          <a:bodyPr/>
          <a:lstStyle/>
          <a:p>
            <a:r>
              <a:rPr lang="de-DE" dirty="0" smtClean="0"/>
              <a:t>Tests in </a:t>
            </a:r>
            <a:r>
              <a:rPr lang="de-DE" dirty="0" err="1" smtClean="0"/>
              <a:t>the</a:t>
            </a:r>
            <a:r>
              <a:rPr lang="de-DE" dirty="0" smtClean="0"/>
              <a:t> USA </a:t>
            </a:r>
            <a:r>
              <a:rPr lang="de-DE" dirty="0" err="1" smtClean="0"/>
              <a:t>by</a:t>
            </a:r>
            <a:r>
              <a:rPr lang="de-DE" dirty="0" smtClean="0"/>
              <a:t> blind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applications</a:t>
            </a:r>
            <a:r>
              <a:rPr lang="de-DE" dirty="0" smtClean="0"/>
              <a:t> </a:t>
            </a:r>
            <a:r>
              <a:rPr lang="de-DE" dirty="0" err="1" smtClean="0"/>
              <a:t>prove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race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selection</a:t>
            </a:r>
            <a:r>
              <a:rPr lang="de-DE" dirty="0" smtClean="0"/>
              <a:t> </a:t>
            </a:r>
            <a:r>
              <a:rPr lang="de-DE" dirty="0" err="1" smtClean="0"/>
              <a:t>criteria</a:t>
            </a:r>
            <a:r>
              <a:rPr lang="de-DE" dirty="0" smtClean="0"/>
              <a:t>. Same in France. </a:t>
            </a:r>
          </a:p>
          <a:p>
            <a:r>
              <a:rPr lang="de-DE" dirty="0" err="1" smtClean="0"/>
              <a:t>Females</a:t>
            </a:r>
            <a:r>
              <a:rPr lang="de-DE" dirty="0" smtClean="0"/>
              <a:t>: Black </a:t>
            </a:r>
            <a:r>
              <a:rPr lang="de-DE" dirty="0" err="1" smtClean="0"/>
              <a:t>names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white</a:t>
            </a:r>
            <a:r>
              <a:rPr lang="de-DE" dirty="0" smtClean="0"/>
              <a:t> </a:t>
            </a:r>
            <a:r>
              <a:rPr lang="de-DE" dirty="0" err="1" smtClean="0"/>
              <a:t>names</a:t>
            </a:r>
            <a:r>
              <a:rPr lang="de-DE" dirty="0" smtClean="0"/>
              <a:t> </a:t>
            </a:r>
            <a:r>
              <a:rPr lang="de-DE" dirty="0" err="1" smtClean="0"/>
              <a:t>influence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call</a:t>
            </a:r>
            <a:r>
              <a:rPr lang="de-DE" dirty="0" smtClean="0"/>
              <a:t>-back </a:t>
            </a:r>
            <a:r>
              <a:rPr lang="de-DE" dirty="0" err="1" smtClean="0"/>
              <a:t>rates</a:t>
            </a:r>
            <a:endParaRPr lang="de-DE" dirty="0" smtClean="0"/>
          </a:p>
          <a:p>
            <a:r>
              <a:rPr lang="de-DE" dirty="0" smtClean="0"/>
              <a:t>Males: Whites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criminal</a:t>
            </a:r>
            <a:r>
              <a:rPr lang="de-DE" dirty="0" smtClean="0"/>
              <a:t> </a:t>
            </a:r>
            <a:r>
              <a:rPr lang="de-DE" dirty="0" err="1" smtClean="0"/>
              <a:t>record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preferred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Blacks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record</a:t>
            </a:r>
            <a:r>
              <a:rPr lang="de-DE" dirty="0" smtClean="0"/>
              <a:t>.</a:t>
            </a:r>
          </a:p>
          <a:p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USA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Black </a:t>
            </a:r>
            <a:r>
              <a:rPr lang="de-DE" dirty="0" err="1" smtClean="0"/>
              <a:t>men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a </a:t>
            </a:r>
            <a:r>
              <a:rPr lang="de-DE" dirty="0" err="1" smtClean="0"/>
              <a:t>master`s</a:t>
            </a:r>
            <a:r>
              <a:rPr lang="de-DE" dirty="0" smtClean="0"/>
              <a:t> </a:t>
            </a:r>
            <a:r>
              <a:rPr lang="de-DE" dirty="0" err="1" smtClean="0"/>
              <a:t>degree</a:t>
            </a:r>
            <a:r>
              <a:rPr lang="de-DE" dirty="0" smtClean="0"/>
              <a:t> </a:t>
            </a:r>
            <a:r>
              <a:rPr lang="de-DE" dirty="0" err="1" smtClean="0"/>
              <a:t>earn</a:t>
            </a:r>
            <a:r>
              <a:rPr lang="de-DE" dirty="0" smtClean="0"/>
              <a:t> 83%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a </a:t>
            </a:r>
            <a:r>
              <a:rPr lang="de-DE" dirty="0" err="1" smtClean="0"/>
              <a:t>white</a:t>
            </a:r>
            <a:r>
              <a:rPr lang="de-DE" dirty="0" smtClean="0"/>
              <a:t> </a:t>
            </a:r>
            <a:r>
              <a:rPr lang="de-DE" dirty="0" err="1" smtClean="0"/>
              <a:t>men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degree</a:t>
            </a:r>
            <a:r>
              <a:rPr lang="de-DE" dirty="0" smtClean="0"/>
              <a:t>.</a:t>
            </a:r>
          </a:p>
          <a:p>
            <a:r>
              <a:rPr lang="de-DE" dirty="0" smtClean="0"/>
              <a:t>Black </a:t>
            </a:r>
            <a:r>
              <a:rPr lang="de-DE" dirty="0" err="1" smtClean="0"/>
              <a:t>women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a </a:t>
            </a:r>
            <a:r>
              <a:rPr lang="de-DE" dirty="0" err="1" smtClean="0"/>
              <a:t>master`s</a:t>
            </a:r>
            <a:r>
              <a:rPr lang="de-DE" dirty="0" smtClean="0"/>
              <a:t> </a:t>
            </a:r>
            <a:r>
              <a:rPr lang="de-DE" dirty="0" err="1" smtClean="0"/>
              <a:t>degree</a:t>
            </a:r>
            <a:r>
              <a:rPr lang="de-DE" dirty="0" smtClean="0"/>
              <a:t> </a:t>
            </a:r>
            <a:r>
              <a:rPr lang="de-DE" dirty="0" err="1" smtClean="0"/>
              <a:t>earn</a:t>
            </a:r>
            <a:r>
              <a:rPr lang="de-DE" dirty="0" smtClean="0"/>
              <a:t> 95%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a </a:t>
            </a:r>
            <a:r>
              <a:rPr lang="de-DE" dirty="0" err="1" smtClean="0"/>
              <a:t>white</a:t>
            </a:r>
            <a:r>
              <a:rPr lang="de-DE" dirty="0" smtClean="0"/>
              <a:t> </a:t>
            </a:r>
            <a:r>
              <a:rPr lang="de-DE" dirty="0" err="1" smtClean="0"/>
              <a:t>conterpart</a:t>
            </a:r>
            <a:r>
              <a:rPr lang="de-DE" dirty="0" smtClean="0"/>
              <a:t> </a:t>
            </a:r>
            <a:r>
              <a:rPr lang="de-DE" dirty="0" err="1" smtClean="0"/>
              <a:t>earns</a:t>
            </a:r>
            <a:r>
              <a:rPr lang="de-DE" dirty="0" smtClean="0"/>
              <a:t>. </a:t>
            </a:r>
          </a:p>
          <a:p>
            <a:r>
              <a:rPr lang="de-DE" dirty="0" smtClean="0"/>
              <a:t>Black </a:t>
            </a:r>
            <a:r>
              <a:rPr lang="de-DE" dirty="0" err="1" smtClean="0"/>
              <a:t>women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a </a:t>
            </a:r>
            <a:r>
              <a:rPr lang="de-DE" dirty="0" err="1" smtClean="0"/>
              <a:t>bachelor`s</a:t>
            </a:r>
            <a:r>
              <a:rPr lang="de-DE" dirty="0" smtClean="0"/>
              <a:t>  </a:t>
            </a:r>
            <a:r>
              <a:rPr lang="de-DE" dirty="0" err="1" smtClean="0"/>
              <a:t>degree</a:t>
            </a:r>
            <a:r>
              <a:rPr lang="de-DE" dirty="0" smtClean="0"/>
              <a:t> </a:t>
            </a:r>
            <a:r>
              <a:rPr lang="de-DE" dirty="0" err="1" smtClean="0"/>
              <a:t>earn</a:t>
            </a:r>
            <a:r>
              <a:rPr lang="de-DE" dirty="0" smtClean="0"/>
              <a:t> 68%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white</a:t>
            </a:r>
            <a:r>
              <a:rPr lang="de-DE" dirty="0" smtClean="0"/>
              <a:t> </a:t>
            </a:r>
            <a:r>
              <a:rPr lang="de-DE" dirty="0" err="1" smtClean="0"/>
              <a:t>men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a </a:t>
            </a:r>
            <a:r>
              <a:rPr lang="de-DE" dirty="0" err="1" smtClean="0"/>
              <a:t>bachelor</a:t>
            </a:r>
            <a:r>
              <a:rPr lang="de-DE" dirty="0" smtClean="0"/>
              <a:t> </a:t>
            </a:r>
            <a:r>
              <a:rPr lang="de-DE" dirty="0" err="1" smtClean="0"/>
              <a:t>degree</a:t>
            </a:r>
            <a:r>
              <a:rPr lang="de-DE" dirty="0" smtClean="0"/>
              <a:t> </a:t>
            </a:r>
            <a:r>
              <a:rPr lang="de-DE" dirty="0" err="1" smtClean="0"/>
              <a:t>earn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10113963" y="777080"/>
            <a:ext cx="2286000" cy="216059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de-DE" sz="3200" dirty="0" smtClean="0">
                <a:solidFill>
                  <a:prstClr val="black"/>
                </a:solidFill>
              </a:rPr>
              <a:t> same </a:t>
            </a:r>
            <a:r>
              <a:rPr lang="de-DE" sz="3200" dirty="0" err="1" smtClean="0">
                <a:solidFill>
                  <a:prstClr val="black"/>
                </a:solidFill>
              </a:rPr>
              <a:t>degree</a:t>
            </a:r>
            <a:r>
              <a:rPr lang="de-DE" sz="3200" dirty="0" smtClean="0">
                <a:solidFill>
                  <a:prstClr val="black"/>
                </a:solidFill>
              </a:rPr>
              <a:t>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de-DE" sz="3200" dirty="0" smtClean="0">
                <a:solidFill>
                  <a:prstClr val="black"/>
                </a:solidFill>
              </a:rPr>
              <a:t>Black </a:t>
            </a:r>
            <a:r>
              <a:rPr lang="de-DE" sz="3200" dirty="0" err="1" smtClean="0">
                <a:solidFill>
                  <a:prstClr val="black"/>
                </a:solidFill>
              </a:rPr>
              <a:t>women</a:t>
            </a:r>
            <a:r>
              <a:rPr lang="de-DE" sz="3200" dirty="0" smtClean="0">
                <a:solidFill>
                  <a:prstClr val="black"/>
                </a:solidFill>
              </a:rPr>
              <a:t>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Ethnicity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 </a:t>
            </a:r>
            <a:r>
              <a:rPr lang="de-DE" dirty="0" err="1" smtClean="0"/>
              <a:t>group</a:t>
            </a:r>
            <a:r>
              <a:rPr lang="de-DE" dirty="0" smtClean="0"/>
              <a:t> </a:t>
            </a:r>
            <a:r>
              <a:rPr lang="de-DE" dirty="0" err="1" smtClean="0"/>
              <a:t>distinctiveness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on a </a:t>
            </a:r>
            <a:r>
              <a:rPr lang="de-DE" dirty="0" err="1" smtClean="0"/>
              <a:t>common</a:t>
            </a:r>
            <a:r>
              <a:rPr lang="de-DE" dirty="0" smtClean="0"/>
              <a:t> </a:t>
            </a:r>
            <a:r>
              <a:rPr lang="de-DE" dirty="0" err="1" smtClean="0"/>
              <a:t>territory</a:t>
            </a:r>
            <a:r>
              <a:rPr lang="de-DE" dirty="0" smtClean="0"/>
              <a:t>, </a:t>
            </a:r>
            <a:r>
              <a:rPr lang="de-DE" dirty="0" err="1" smtClean="0"/>
              <a:t>history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traditions</a:t>
            </a:r>
            <a:r>
              <a:rPr lang="de-DE" dirty="0" smtClean="0"/>
              <a:t>. Not </a:t>
            </a:r>
            <a:r>
              <a:rPr lang="de-DE" dirty="0" err="1" smtClean="0"/>
              <a:t>obviously</a:t>
            </a:r>
            <a:r>
              <a:rPr lang="de-DE" dirty="0" smtClean="0"/>
              <a:t> </a:t>
            </a:r>
            <a:r>
              <a:rPr lang="de-DE" dirty="0" err="1" smtClean="0"/>
              <a:t>visible</a:t>
            </a:r>
            <a:r>
              <a:rPr lang="de-DE" dirty="0" smtClean="0"/>
              <a:t>. The </a:t>
            </a:r>
            <a:r>
              <a:rPr lang="de-DE" dirty="0" err="1" smtClean="0"/>
              <a:t>godfather</a:t>
            </a:r>
            <a:r>
              <a:rPr lang="de-DE" dirty="0" smtClean="0"/>
              <a:t>.</a:t>
            </a:r>
          </a:p>
          <a:p>
            <a:r>
              <a:rPr lang="de-DE" dirty="0" smtClean="0"/>
              <a:t>After </a:t>
            </a:r>
            <a:r>
              <a:rPr lang="de-DE" dirty="0" err="1" smtClean="0"/>
              <a:t>migration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ethnic</a:t>
            </a:r>
            <a:r>
              <a:rPr lang="de-DE" dirty="0" smtClean="0"/>
              <a:t> </a:t>
            </a:r>
            <a:r>
              <a:rPr lang="de-DE" dirty="0" err="1" smtClean="0"/>
              <a:t>groups</a:t>
            </a:r>
            <a:r>
              <a:rPr lang="de-DE" dirty="0" smtClean="0"/>
              <a:t> </a:t>
            </a:r>
            <a:r>
              <a:rPr lang="de-DE" dirty="0" err="1" smtClean="0"/>
              <a:t>tend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keep</a:t>
            </a:r>
            <a:r>
              <a:rPr lang="de-DE" dirty="0" smtClean="0"/>
              <a:t> </a:t>
            </a:r>
            <a:r>
              <a:rPr lang="de-DE" dirty="0" err="1" smtClean="0"/>
              <a:t>together</a:t>
            </a:r>
            <a:r>
              <a:rPr lang="de-DE" dirty="0" smtClean="0"/>
              <a:t>, Chinatown, Kreuzberg, </a:t>
            </a:r>
            <a:r>
              <a:rPr lang="de-DE" dirty="0" err="1" smtClean="0"/>
              <a:t>little</a:t>
            </a:r>
            <a:r>
              <a:rPr lang="de-DE" dirty="0" smtClean="0"/>
              <a:t> </a:t>
            </a:r>
            <a:r>
              <a:rPr lang="de-DE" dirty="0" err="1" smtClean="0"/>
              <a:t>Italy</a:t>
            </a:r>
            <a:r>
              <a:rPr lang="de-DE" dirty="0" smtClean="0"/>
              <a:t>, </a:t>
            </a:r>
            <a:r>
              <a:rPr lang="de-DE" dirty="0" err="1" smtClean="0"/>
              <a:t>Germantown</a:t>
            </a:r>
            <a:r>
              <a:rPr lang="de-DE" dirty="0" smtClean="0"/>
              <a:t>, etc.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,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maybe</a:t>
            </a:r>
            <a:r>
              <a:rPr lang="de-DE" dirty="0" smtClean="0"/>
              <a:t> </a:t>
            </a:r>
            <a:r>
              <a:rPr lang="de-DE" dirty="0" err="1" smtClean="0"/>
              <a:t>three</a:t>
            </a:r>
            <a:r>
              <a:rPr lang="de-DE" dirty="0" smtClean="0"/>
              <a:t> </a:t>
            </a:r>
            <a:r>
              <a:rPr lang="de-DE" dirty="0" err="1" smtClean="0"/>
              <a:t>generations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then</a:t>
            </a:r>
            <a:r>
              <a:rPr lang="de-DE" dirty="0" smtClean="0"/>
              <a:t> </a:t>
            </a:r>
            <a:r>
              <a:rPr lang="de-DE" dirty="0" err="1" smtClean="0"/>
              <a:t>spread</a:t>
            </a:r>
            <a:r>
              <a:rPr lang="de-DE" dirty="0" smtClean="0"/>
              <a:t> out. 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868346"/>
          </a:xfrm>
        </p:spPr>
        <p:txBody>
          <a:bodyPr>
            <a:normAutofit/>
          </a:bodyPr>
          <a:lstStyle/>
          <a:p>
            <a:r>
              <a:rPr lang="de-DE" sz="2800" dirty="0" smtClean="0"/>
              <a:t>Germany Age </a:t>
            </a:r>
            <a:r>
              <a:rPr lang="de-DE" sz="2800" dirty="0" err="1" smtClean="0"/>
              <a:t>group</a:t>
            </a:r>
            <a:r>
              <a:rPr lang="de-DE" sz="2800" dirty="0" smtClean="0"/>
              <a:t> 18-35  (2000)   %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14422"/>
            <a:ext cx="8329642" cy="4911741"/>
          </a:xfrm>
        </p:spPr>
        <p:txBody>
          <a:bodyPr/>
          <a:lstStyle/>
          <a:p>
            <a:r>
              <a:rPr lang="de-DE" sz="2000" dirty="0" smtClean="0"/>
              <a:t>                       </a:t>
            </a:r>
            <a:r>
              <a:rPr lang="de-DE" sz="2000" dirty="0" err="1" smtClean="0"/>
              <a:t>No</a:t>
            </a:r>
            <a:r>
              <a:rPr lang="de-DE" sz="2000" dirty="0" smtClean="0"/>
              <a:t> </a:t>
            </a:r>
            <a:r>
              <a:rPr lang="de-DE" sz="2000" dirty="0" err="1" smtClean="0"/>
              <a:t>school</a:t>
            </a:r>
            <a:r>
              <a:rPr lang="de-DE" sz="2000" dirty="0" smtClean="0"/>
              <a:t>       Hauptschule     Realschule        Abi/</a:t>
            </a:r>
            <a:r>
              <a:rPr lang="de-DE" sz="2000" dirty="0" err="1" smtClean="0"/>
              <a:t>Fachabi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                       </a:t>
            </a:r>
            <a:r>
              <a:rPr lang="de-DE" sz="2000" dirty="0" err="1" smtClean="0"/>
              <a:t>degree</a:t>
            </a:r>
            <a:r>
              <a:rPr lang="de-DE" sz="2000" dirty="0" smtClean="0"/>
              <a:t> </a:t>
            </a:r>
          </a:p>
          <a:p>
            <a:r>
              <a:rPr lang="de-DE" dirty="0" err="1" smtClean="0"/>
              <a:t>Germ</a:t>
            </a:r>
            <a:r>
              <a:rPr lang="de-DE" dirty="0" smtClean="0"/>
              <a:t>.</a:t>
            </a:r>
          </a:p>
          <a:p>
            <a:r>
              <a:rPr lang="de-DE" dirty="0" smtClean="0"/>
              <a:t>F             2,4          28,9         46,5          22,1        </a:t>
            </a:r>
          </a:p>
          <a:p>
            <a:r>
              <a:rPr lang="de-DE" dirty="0" smtClean="0"/>
              <a:t>M           2,7           35,6        37,1         24,6</a:t>
            </a:r>
          </a:p>
          <a:p>
            <a:r>
              <a:rPr lang="de-DE" dirty="0" err="1" smtClean="0"/>
              <a:t>Turk</a:t>
            </a:r>
            <a:endParaRPr lang="de-DE" dirty="0" smtClean="0"/>
          </a:p>
          <a:p>
            <a:r>
              <a:rPr lang="de-DE" dirty="0" smtClean="0"/>
              <a:t>F            25,6          48,6        7,3            3,9</a:t>
            </a:r>
          </a:p>
          <a:p>
            <a:r>
              <a:rPr lang="de-DE" dirty="0" smtClean="0"/>
              <a:t>M          18,5           63,4       10,7          7,4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Ethnocentrism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929222"/>
          </a:xfrm>
        </p:spPr>
        <p:txBody>
          <a:bodyPr/>
          <a:lstStyle/>
          <a:p>
            <a:r>
              <a:rPr lang="de-DE" dirty="0" err="1" smtClean="0"/>
              <a:t>This</a:t>
            </a:r>
            <a:r>
              <a:rPr lang="de-DE" dirty="0" smtClean="0"/>
              <a:t> an </a:t>
            </a:r>
            <a:r>
              <a:rPr lang="de-DE" dirty="0" err="1" smtClean="0"/>
              <a:t>attitude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on a belief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cultural</a:t>
            </a:r>
            <a:r>
              <a:rPr lang="de-DE" dirty="0" smtClean="0"/>
              <a:t> </a:t>
            </a:r>
            <a:r>
              <a:rPr lang="de-DE" dirty="0" err="1" smtClean="0"/>
              <a:t>superiority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one`s</a:t>
            </a:r>
            <a:r>
              <a:rPr lang="de-DE" dirty="0" smtClean="0"/>
              <a:t> </a:t>
            </a:r>
            <a:r>
              <a:rPr lang="de-DE" dirty="0" err="1" smtClean="0"/>
              <a:t>ethnic</a:t>
            </a:r>
            <a:r>
              <a:rPr lang="de-DE" dirty="0" smtClean="0"/>
              <a:t> </a:t>
            </a:r>
            <a:r>
              <a:rPr lang="de-DE" dirty="0" err="1" smtClean="0"/>
              <a:t>group</a:t>
            </a:r>
            <a:r>
              <a:rPr lang="de-DE" dirty="0" smtClean="0"/>
              <a:t> </a:t>
            </a:r>
            <a:r>
              <a:rPr lang="de-DE" dirty="0" err="1" smtClean="0"/>
              <a:t>above</a:t>
            </a:r>
            <a:r>
              <a:rPr lang="de-DE" dirty="0" smtClean="0"/>
              <a:t> all </a:t>
            </a:r>
            <a:r>
              <a:rPr lang="de-DE" dirty="0" err="1" smtClean="0"/>
              <a:t>others</a:t>
            </a:r>
            <a:r>
              <a:rPr lang="de-DE" dirty="0" smtClean="0"/>
              <a:t>. People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ethnocentric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tend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naturalize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own</a:t>
            </a:r>
            <a:r>
              <a:rPr lang="de-DE" dirty="0" smtClean="0"/>
              <a:t> </a:t>
            </a:r>
            <a:r>
              <a:rPr lang="de-DE" dirty="0" err="1" smtClean="0"/>
              <a:t>cultural</a:t>
            </a:r>
            <a:r>
              <a:rPr lang="de-DE" dirty="0" smtClean="0"/>
              <a:t> </a:t>
            </a:r>
            <a:r>
              <a:rPr lang="de-DE" dirty="0" err="1" smtClean="0"/>
              <a:t>practices</a:t>
            </a:r>
            <a:r>
              <a:rPr lang="de-DE" dirty="0" smtClean="0"/>
              <a:t> </a:t>
            </a:r>
            <a:r>
              <a:rPr lang="de-DE" dirty="0" err="1" smtClean="0"/>
              <a:t>while</a:t>
            </a:r>
            <a:r>
              <a:rPr lang="de-DE" dirty="0" smtClean="0"/>
              <a:t> </a:t>
            </a:r>
            <a:r>
              <a:rPr lang="de-DE" dirty="0" err="1" smtClean="0"/>
              <a:t>looking</a:t>
            </a:r>
            <a:r>
              <a:rPr lang="de-DE" dirty="0" smtClean="0"/>
              <a:t> down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cultural</a:t>
            </a:r>
            <a:r>
              <a:rPr lang="de-DE" dirty="0" smtClean="0"/>
              <a:t> </a:t>
            </a:r>
            <a:r>
              <a:rPr lang="de-DE" dirty="0" err="1" smtClean="0"/>
              <a:t>practices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others</a:t>
            </a:r>
            <a:r>
              <a:rPr lang="de-DE" dirty="0" smtClean="0"/>
              <a:t>. </a:t>
            </a:r>
          </a:p>
          <a:p>
            <a:r>
              <a:rPr lang="de-DE" dirty="0" smtClean="0"/>
              <a:t>Culture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civilization</a:t>
            </a:r>
            <a:r>
              <a:rPr lang="de-DE" dirty="0" smtClean="0"/>
              <a:t> – not </a:t>
            </a:r>
            <a:r>
              <a:rPr lang="de-DE" dirty="0" err="1" smtClean="0"/>
              <a:t>the</a:t>
            </a:r>
            <a:r>
              <a:rPr lang="de-DE" dirty="0" smtClean="0"/>
              <a:t> same</a:t>
            </a:r>
          </a:p>
          <a:p>
            <a:r>
              <a:rPr lang="de-DE" dirty="0" err="1" smtClean="0"/>
              <a:t>Ethnos</a:t>
            </a:r>
            <a:r>
              <a:rPr lang="de-DE" dirty="0" smtClean="0"/>
              <a:t> – „People“ in </a:t>
            </a:r>
            <a:r>
              <a:rPr lang="de-DE" dirty="0" err="1" smtClean="0"/>
              <a:t>Greek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Ethnic</a:t>
            </a:r>
            <a:r>
              <a:rPr lang="de-DE" dirty="0" smtClean="0"/>
              <a:t> </a:t>
            </a:r>
            <a:r>
              <a:rPr lang="de-DE" dirty="0" err="1" smtClean="0"/>
              <a:t>differences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real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Food, </a:t>
            </a:r>
            <a:r>
              <a:rPr lang="de-DE" dirty="0" err="1" smtClean="0"/>
              <a:t>dress</a:t>
            </a:r>
            <a:r>
              <a:rPr lang="de-DE" dirty="0" smtClean="0"/>
              <a:t>, </a:t>
            </a:r>
            <a:r>
              <a:rPr lang="de-DE" dirty="0" err="1" smtClean="0"/>
              <a:t>language</a:t>
            </a:r>
            <a:r>
              <a:rPr lang="de-DE" dirty="0" smtClean="0"/>
              <a:t>, </a:t>
            </a:r>
            <a:r>
              <a:rPr lang="de-DE" dirty="0" err="1" smtClean="0"/>
              <a:t>family</a:t>
            </a:r>
            <a:r>
              <a:rPr lang="de-DE" dirty="0" smtClean="0"/>
              <a:t> </a:t>
            </a:r>
            <a:r>
              <a:rPr lang="de-DE" dirty="0" err="1" smtClean="0"/>
              <a:t>patterns</a:t>
            </a:r>
            <a:r>
              <a:rPr lang="de-DE" dirty="0" smtClean="0"/>
              <a:t>, </a:t>
            </a:r>
            <a:r>
              <a:rPr lang="de-DE" dirty="0" err="1" smtClean="0"/>
              <a:t>recreation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sexual </a:t>
            </a:r>
            <a:r>
              <a:rPr lang="de-DE" dirty="0" err="1" smtClean="0"/>
              <a:t>activities</a:t>
            </a:r>
            <a:r>
              <a:rPr lang="de-DE" dirty="0" smtClean="0"/>
              <a:t>. 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influences</a:t>
            </a:r>
            <a:r>
              <a:rPr lang="de-DE" dirty="0" smtClean="0"/>
              <a:t> </a:t>
            </a:r>
            <a:r>
              <a:rPr lang="de-DE" dirty="0" err="1" smtClean="0"/>
              <a:t>who</a:t>
            </a:r>
            <a:r>
              <a:rPr lang="de-DE" dirty="0" smtClean="0"/>
              <a:t> </a:t>
            </a:r>
            <a:r>
              <a:rPr lang="de-DE" dirty="0" err="1" smtClean="0"/>
              <a:t>ones</a:t>
            </a:r>
            <a:r>
              <a:rPr lang="de-DE" dirty="0" smtClean="0"/>
              <a:t> </a:t>
            </a:r>
            <a:r>
              <a:rPr lang="de-DE" dirty="0" err="1" smtClean="0"/>
              <a:t>friends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, </a:t>
            </a:r>
            <a:r>
              <a:rPr lang="de-DE" dirty="0" err="1" smtClean="0"/>
              <a:t>whom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marries</a:t>
            </a:r>
            <a:r>
              <a:rPr lang="de-DE" dirty="0" smtClean="0"/>
              <a:t>, </a:t>
            </a:r>
            <a:r>
              <a:rPr lang="de-DE" dirty="0" err="1" smtClean="0"/>
              <a:t>even</a:t>
            </a:r>
            <a:r>
              <a:rPr lang="de-DE" dirty="0" smtClean="0"/>
              <a:t> </a:t>
            </a:r>
            <a:r>
              <a:rPr lang="de-DE" dirty="0" err="1" smtClean="0"/>
              <a:t>where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might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. </a:t>
            </a:r>
          </a:p>
          <a:p>
            <a:r>
              <a:rPr lang="de-DE" dirty="0" smtClean="0"/>
              <a:t>But last not least, </a:t>
            </a:r>
            <a:r>
              <a:rPr lang="de-DE" dirty="0" err="1" smtClean="0"/>
              <a:t>ethnocentric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r>
              <a:rPr lang="de-DE" dirty="0" smtClean="0"/>
              <a:t> </a:t>
            </a:r>
            <a:r>
              <a:rPr lang="de-DE" dirty="0" err="1" smtClean="0"/>
              <a:t>believe</a:t>
            </a:r>
            <a:r>
              <a:rPr lang="de-DE" dirty="0" smtClean="0"/>
              <a:t> in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cultural</a:t>
            </a:r>
            <a:r>
              <a:rPr lang="de-DE" dirty="0" smtClean="0"/>
              <a:t> </a:t>
            </a:r>
            <a:r>
              <a:rPr lang="de-DE" dirty="0" err="1" smtClean="0"/>
              <a:t>superiority</a:t>
            </a:r>
            <a:r>
              <a:rPr lang="de-DE" dirty="0" smtClean="0"/>
              <a:t>.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believe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cultural</a:t>
            </a:r>
            <a:r>
              <a:rPr lang="de-DE" dirty="0" smtClean="0"/>
              <a:t> </a:t>
            </a:r>
            <a:r>
              <a:rPr lang="de-DE" dirty="0" err="1" smtClean="0"/>
              <a:t>practices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better</a:t>
            </a:r>
            <a:r>
              <a:rPr lang="de-DE" dirty="0" smtClean="0"/>
              <a:t> </a:t>
            </a:r>
            <a:r>
              <a:rPr lang="de-DE" dirty="0" err="1" smtClean="0"/>
              <a:t>mainly</a:t>
            </a:r>
            <a:r>
              <a:rPr lang="de-DE" dirty="0" smtClean="0"/>
              <a:t> </a:t>
            </a:r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these</a:t>
            </a:r>
            <a:r>
              <a:rPr lang="de-DE" dirty="0" smtClean="0"/>
              <a:t> </a:t>
            </a:r>
            <a:r>
              <a:rPr lang="de-DE" dirty="0" err="1" smtClean="0"/>
              <a:t>practices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own</a:t>
            </a:r>
            <a:r>
              <a:rPr lang="de-DE" dirty="0" smtClean="0"/>
              <a:t>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de-DE" sz="3200" dirty="0" smtClean="0">
                <a:solidFill>
                  <a:schemeClr val="tx2">
                    <a:lumMod val="75000"/>
                  </a:schemeClr>
                </a:solidFill>
              </a:rPr>
              <a:t>Integration </a:t>
            </a:r>
            <a:r>
              <a:rPr lang="de-DE" sz="3200" dirty="0" err="1" smtClean="0">
                <a:solidFill>
                  <a:schemeClr val="tx2">
                    <a:lumMod val="75000"/>
                  </a:schemeClr>
                </a:solidFill>
              </a:rPr>
              <a:t>of</a:t>
            </a:r>
            <a:r>
              <a:rPr lang="de-DE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tx2">
                    <a:lumMod val="75000"/>
                  </a:schemeClr>
                </a:solidFill>
              </a:rPr>
              <a:t>emigrants</a:t>
            </a:r>
            <a:r>
              <a:rPr lang="de-DE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tx2">
                    <a:lumMod val="75000"/>
                  </a:schemeClr>
                </a:solidFill>
              </a:rPr>
              <a:t>is</a:t>
            </a:r>
            <a:r>
              <a:rPr lang="de-DE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de-DE" sz="3200" dirty="0" err="1" smtClean="0">
                <a:solidFill>
                  <a:schemeClr val="tx2">
                    <a:lumMod val="75000"/>
                  </a:schemeClr>
                </a:solidFill>
              </a:rPr>
              <a:t>and</a:t>
            </a:r>
            <a:r>
              <a:rPr lang="de-DE" sz="3200" dirty="0" smtClean="0">
                <a:solidFill>
                  <a:schemeClr val="tx2">
                    <a:lumMod val="75000"/>
                  </a:schemeClr>
                </a:solidFill>
              </a:rPr>
              <a:t> was </a:t>
            </a:r>
            <a:r>
              <a:rPr lang="de-DE" sz="3200" dirty="0" err="1" smtClean="0">
                <a:solidFill>
                  <a:schemeClr val="tx2">
                    <a:lumMod val="75000"/>
                  </a:schemeClr>
                </a:solidFill>
              </a:rPr>
              <a:t>always</a:t>
            </a:r>
            <a:r>
              <a:rPr lang="de-DE" sz="3200" dirty="0" smtClean="0">
                <a:solidFill>
                  <a:schemeClr val="tx2">
                    <a:lumMod val="75000"/>
                  </a:schemeClr>
                </a:solidFill>
              </a:rPr>
              <a:t> a </a:t>
            </a:r>
            <a:r>
              <a:rPr lang="de-DE" sz="3200" dirty="0" err="1" smtClean="0">
                <a:solidFill>
                  <a:schemeClr val="tx2">
                    <a:lumMod val="75000"/>
                  </a:schemeClr>
                </a:solidFill>
              </a:rPr>
              <a:t>problem</a:t>
            </a:r>
            <a:endParaRPr lang="de-DE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071546"/>
            <a:ext cx="8258204" cy="5500726"/>
          </a:xfrm>
        </p:spPr>
        <p:txBody>
          <a:bodyPr>
            <a:normAutofit/>
          </a:bodyPr>
          <a:lstStyle/>
          <a:p>
            <a:r>
              <a:rPr lang="de-DE" dirty="0" err="1" smtClean="0"/>
              <a:t>Nativism</a:t>
            </a:r>
            <a:r>
              <a:rPr lang="de-DE" dirty="0" smtClean="0"/>
              <a:t> – </a:t>
            </a:r>
            <a:r>
              <a:rPr lang="de-DE" dirty="0" err="1" smtClean="0"/>
              <a:t>ethnocentric</a:t>
            </a:r>
            <a:r>
              <a:rPr lang="de-DE" dirty="0" smtClean="0"/>
              <a:t> </a:t>
            </a:r>
            <a:r>
              <a:rPr lang="de-DE" dirty="0" err="1" smtClean="0"/>
              <a:t>reactions</a:t>
            </a:r>
            <a:r>
              <a:rPr lang="de-DE" dirty="0" smtClean="0"/>
              <a:t> </a:t>
            </a:r>
            <a:r>
              <a:rPr lang="de-DE" dirty="0" err="1" smtClean="0"/>
              <a:t>towards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immigration</a:t>
            </a:r>
            <a:r>
              <a:rPr lang="de-DE" dirty="0" smtClean="0"/>
              <a:t>. „The </a:t>
            </a:r>
            <a:r>
              <a:rPr lang="de-DE" dirty="0" err="1" smtClean="0"/>
              <a:t>immigrants</a:t>
            </a:r>
            <a:r>
              <a:rPr lang="de-DE" dirty="0" smtClean="0"/>
              <a:t> </a:t>
            </a:r>
            <a:r>
              <a:rPr lang="de-DE" dirty="0" err="1" smtClean="0"/>
              <a:t>undermine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established</a:t>
            </a:r>
            <a:r>
              <a:rPr lang="de-DE" dirty="0" smtClean="0"/>
              <a:t> </a:t>
            </a:r>
            <a:r>
              <a:rPr lang="de-DE" dirty="0" err="1" smtClean="0"/>
              <a:t>society</a:t>
            </a:r>
            <a:r>
              <a:rPr lang="de-DE" dirty="0" smtClean="0"/>
              <a:t>“. In </a:t>
            </a:r>
            <a:r>
              <a:rPr lang="de-DE" dirty="0" err="1" smtClean="0"/>
              <a:t>the</a:t>
            </a:r>
            <a:r>
              <a:rPr lang="de-DE" dirty="0" smtClean="0"/>
              <a:t> USA </a:t>
            </a:r>
            <a:r>
              <a:rPr lang="de-DE" dirty="0" err="1" smtClean="0"/>
              <a:t>of</a:t>
            </a:r>
            <a:r>
              <a:rPr lang="de-DE" dirty="0" smtClean="0"/>
              <a:t> 19th </a:t>
            </a:r>
            <a:r>
              <a:rPr lang="de-DE" dirty="0" err="1" smtClean="0"/>
              <a:t>century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locals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afraid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emigrants</a:t>
            </a:r>
            <a:r>
              <a:rPr lang="de-DE" dirty="0" smtClean="0"/>
              <a:t> </a:t>
            </a:r>
            <a:r>
              <a:rPr lang="de-DE" dirty="0" err="1" smtClean="0"/>
              <a:t>would</a:t>
            </a:r>
            <a:r>
              <a:rPr lang="de-DE" dirty="0" smtClean="0"/>
              <a:t> </a:t>
            </a:r>
            <a:r>
              <a:rPr lang="de-DE" dirty="0" err="1" smtClean="0"/>
              <a:t>take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lower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wages</a:t>
            </a:r>
            <a:r>
              <a:rPr lang="de-DE" dirty="0" smtClean="0"/>
              <a:t>. </a:t>
            </a:r>
            <a:r>
              <a:rPr lang="de-DE" dirty="0" err="1" smtClean="0"/>
              <a:t>Irish</a:t>
            </a:r>
            <a:r>
              <a:rPr lang="de-DE" dirty="0" smtClean="0"/>
              <a:t>, </a:t>
            </a:r>
            <a:r>
              <a:rPr lang="de-DE" dirty="0" err="1" smtClean="0"/>
              <a:t>Italians</a:t>
            </a:r>
            <a:r>
              <a:rPr lang="de-DE" dirty="0" smtClean="0"/>
              <a:t>, Jews, Germans. </a:t>
            </a:r>
          </a:p>
          <a:p>
            <a:r>
              <a:rPr lang="de-DE" dirty="0" err="1" smtClean="0"/>
              <a:t>Americans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German </a:t>
            </a:r>
            <a:r>
              <a:rPr lang="de-DE" dirty="0" err="1" smtClean="0"/>
              <a:t>origin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highest</a:t>
            </a:r>
            <a:r>
              <a:rPr lang="de-DE" dirty="0" smtClean="0"/>
              <a:t> </a:t>
            </a:r>
            <a:r>
              <a:rPr lang="de-DE" dirty="0" err="1" smtClean="0"/>
              <a:t>procentage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Japanese</a:t>
            </a:r>
            <a:r>
              <a:rPr lang="de-DE" dirty="0" smtClean="0"/>
              <a:t> </a:t>
            </a:r>
            <a:r>
              <a:rPr lang="de-DE" dirty="0" err="1" smtClean="0"/>
              <a:t>during</a:t>
            </a:r>
            <a:r>
              <a:rPr lang="de-DE" dirty="0" smtClean="0"/>
              <a:t> World War II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Conflicts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de-DE" dirty="0" smtClean="0"/>
              <a:t>Hutu </a:t>
            </a:r>
            <a:r>
              <a:rPr lang="de-DE" dirty="0" err="1" smtClean="0"/>
              <a:t>and</a:t>
            </a:r>
            <a:r>
              <a:rPr lang="de-DE" dirty="0" smtClean="0"/>
              <a:t> Tutsi in Ruanda - </a:t>
            </a:r>
            <a:r>
              <a:rPr lang="de-DE" dirty="0" err="1" smtClean="0"/>
              <a:t>Genocide</a:t>
            </a:r>
            <a:endParaRPr lang="de-DE" dirty="0" smtClean="0"/>
          </a:p>
          <a:p>
            <a:r>
              <a:rPr lang="de-DE" dirty="0" err="1" smtClean="0"/>
              <a:t>Civil</a:t>
            </a:r>
            <a:r>
              <a:rPr lang="de-DE" dirty="0" smtClean="0"/>
              <a:t> war in Sri Lanka – Tamil </a:t>
            </a:r>
            <a:r>
              <a:rPr lang="de-DE" dirty="0" err="1" smtClean="0"/>
              <a:t>minority</a:t>
            </a:r>
            <a:endParaRPr lang="de-DE" dirty="0" smtClean="0"/>
          </a:p>
          <a:p>
            <a:r>
              <a:rPr lang="de-DE" dirty="0" err="1" smtClean="0"/>
              <a:t>Turkish</a:t>
            </a:r>
            <a:r>
              <a:rPr lang="de-DE" dirty="0" smtClean="0"/>
              <a:t> </a:t>
            </a:r>
            <a:r>
              <a:rPr lang="de-DE" dirty="0" err="1" smtClean="0"/>
              <a:t>Minority</a:t>
            </a:r>
            <a:r>
              <a:rPr lang="de-DE" dirty="0" smtClean="0"/>
              <a:t> in </a:t>
            </a:r>
            <a:r>
              <a:rPr lang="de-DE" dirty="0" err="1" smtClean="0"/>
              <a:t>Sinkiang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Tibetan</a:t>
            </a:r>
            <a:r>
              <a:rPr lang="de-DE" dirty="0" smtClean="0"/>
              <a:t> </a:t>
            </a:r>
            <a:r>
              <a:rPr lang="de-DE" dirty="0" err="1" smtClean="0"/>
              <a:t>Minority</a:t>
            </a:r>
            <a:r>
              <a:rPr lang="de-DE" dirty="0" smtClean="0"/>
              <a:t> in Tibet</a:t>
            </a:r>
          </a:p>
          <a:p>
            <a:r>
              <a:rPr lang="de-DE" dirty="0" err="1" smtClean="0"/>
              <a:t>Persis</a:t>
            </a:r>
            <a:r>
              <a:rPr lang="de-DE" dirty="0" smtClean="0"/>
              <a:t> in Bombay ? </a:t>
            </a:r>
          </a:p>
          <a:p>
            <a:r>
              <a:rPr lang="de-DE" dirty="0" err="1" smtClean="0"/>
              <a:t>Basques</a:t>
            </a:r>
            <a:r>
              <a:rPr lang="de-DE" dirty="0" smtClean="0"/>
              <a:t> in Spain</a:t>
            </a:r>
          </a:p>
          <a:p>
            <a:r>
              <a:rPr lang="de-DE" dirty="0" err="1" smtClean="0"/>
              <a:t>Ireland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5357818" y="4000504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Identity:</a:t>
            </a:r>
          </a:p>
          <a:p>
            <a:r>
              <a:rPr lang="de-DE" dirty="0" smtClean="0"/>
              <a:t>Religion </a:t>
            </a:r>
            <a:r>
              <a:rPr lang="de-DE" dirty="0" err="1" smtClean="0"/>
              <a:t>and</a:t>
            </a:r>
            <a:r>
              <a:rPr lang="de-DE" dirty="0" smtClean="0"/>
              <a:t> Language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Minority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Majority</a:t>
            </a:r>
            <a:r>
              <a:rPr lang="de-DE" dirty="0" smtClean="0"/>
              <a:t> </a:t>
            </a:r>
            <a:r>
              <a:rPr lang="de-DE" dirty="0" err="1" smtClean="0"/>
              <a:t>groups</a:t>
            </a:r>
            <a:endParaRPr lang="de-DE" dirty="0"/>
          </a:p>
        </p:txBody>
      </p:sp>
      <p:sp>
        <p:nvSpPr>
          <p:cNvPr id="4" name="Ellipse 3"/>
          <p:cNvSpPr/>
          <p:nvPr/>
        </p:nvSpPr>
        <p:spPr>
          <a:xfrm>
            <a:off x="1357290" y="1500174"/>
            <a:ext cx="1928826" cy="1857388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 rot="20809507">
            <a:off x="2056635" y="2816359"/>
            <a:ext cx="5357850" cy="142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/>
          <p:cNvSpPr/>
          <p:nvPr/>
        </p:nvSpPr>
        <p:spPr>
          <a:xfrm>
            <a:off x="6643702" y="1285860"/>
            <a:ext cx="1000132" cy="928694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Pfeil nach rechts 6"/>
          <p:cNvSpPr/>
          <p:nvPr/>
        </p:nvSpPr>
        <p:spPr>
          <a:xfrm rot="16200000">
            <a:off x="4143372" y="3214686"/>
            <a:ext cx="1214446" cy="64294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857224" y="4357694"/>
            <a:ext cx="80010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Minority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group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defined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Louis Wirth,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group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r>
              <a:rPr lang="de-DE" dirty="0" smtClean="0"/>
              <a:t> </a:t>
            </a:r>
            <a:r>
              <a:rPr lang="de-DE" dirty="0" err="1" smtClean="0"/>
              <a:t>within</a:t>
            </a:r>
            <a:r>
              <a:rPr lang="de-DE" dirty="0" smtClean="0"/>
              <a:t> a </a:t>
            </a:r>
            <a:r>
              <a:rPr lang="de-DE" dirty="0" err="1" smtClean="0"/>
              <a:t>society</a:t>
            </a:r>
            <a:r>
              <a:rPr lang="de-DE" dirty="0" smtClean="0"/>
              <a:t> </a:t>
            </a:r>
            <a:r>
              <a:rPr lang="de-DE" dirty="0" err="1" smtClean="0"/>
              <a:t>who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subordinated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basis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physical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cultural</a:t>
            </a:r>
            <a:r>
              <a:rPr lang="de-DE" dirty="0" smtClean="0"/>
              <a:t> </a:t>
            </a:r>
            <a:r>
              <a:rPr lang="de-DE" dirty="0" err="1" smtClean="0"/>
              <a:t>characteristics</a:t>
            </a:r>
            <a:r>
              <a:rPr lang="de-DE" dirty="0" smtClean="0"/>
              <a:t>. The </a:t>
            </a:r>
            <a:r>
              <a:rPr lang="de-DE" dirty="0" err="1" smtClean="0"/>
              <a:t>status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minority</a:t>
            </a:r>
            <a:r>
              <a:rPr lang="de-DE" dirty="0" smtClean="0"/>
              <a:t> </a:t>
            </a:r>
            <a:r>
              <a:rPr lang="de-DE" dirty="0" err="1" smtClean="0"/>
              <a:t>refers</a:t>
            </a:r>
            <a:r>
              <a:rPr lang="de-DE" dirty="0" smtClean="0"/>
              <a:t> not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numbers</a:t>
            </a:r>
            <a:r>
              <a:rPr lang="de-DE" dirty="0" smtClean="0"/>
              <a:t> but </a:t>
            </a:r>
            <a:r>
              <a:rPr lang="de-DE" dirty="0" err="1" smtClean="0"/>
              <a:t>to</a:t>
            </a:r>
            <a:r>
              <a:rPr lang="de-DE" dirty="0" smtClean="0"/>
              <a:t> power </a:t>
            </a:r>
            <a:r>
              <a:rPr lang="de-DE" dirty="0" err="1" smtClean="0"/>
              <a:t>differentials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</a:t>
            </a:r>
            <a:r>
              <a:rPr lang="de-DE" dirty="0" err="1" smtClean="0"/>
              <a:t>racial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ethnic</a:t>
            </a:r>
            <a:r>
              <a:rPr lang="de-DE" dirty="0" smtClean="0"/>
              <a:t> </a:t>
            </a:r>
            <a:r>
              <a:rPr lang="de-DE" dirty="0" err="1" smtClean="0"/>
              <a:t>groups</a:t>
            </a:r>
            <a:r>
              <a:rPr lang="de-DE" dirty="0" smtClean="0"/>
              <a:t>. </a:t>
            </a:r>
          </a:p>
          <a:p>
            <a:r>
              <a:rPr lang="de-DE" dirty="0" err="1" smtClean="0">
                <a:solidFill>
                  <a:srgbClr val="FF0000"/>
                </a:solidFill>
              </a:rPr>
              <a:t>Majority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group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power,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resources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rights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feels</a:t>
            </a:r>
            <a:r>
              <a:rPr lang="de-DE" dirty="0" smtClean="0"/>
              <a:t> </a:t>
            </a:r>
            <a:r>
              <a:rPr lang="de-DE" dirty="0" err="1" smtClean="0"/>
              <a:t>justified</a:t>
            </a:r>
            <a:r>
              <a:rPr lang="de-DE" dirty="0" smtClean="0"/>
              <a:t> in </a:t>
            </a:r>
            <a:r>
              <a:rPr lang="de-DE" dirty="0" err="1" smtClean="0"/>
              <a:t>this</a:t>
            </a:r>
            <a:r>
              <a:rPr lang="de-DE" dirty="0" smtClean="0"/>
              <a:t> dominant </a:t>
            </a:r>
            <a:r>
              <a:rPr lang="de-DE" dirty="0" err="1" smtClean="0"/>
              <a:t>position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virtue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</a:t>
            </a:r>
            <a:r>
              <a:rPr lang="de-DE" dirty="0" err="1" smtClean="0"/>
              <a:t>culture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physical</a:t>
            </a:r>
            <a:r>
              <a:rPr lang="de-DE" dirty="0" smtClean="0"/>
              <a:t> </a:t>
            </a:r>
            <a:r>
              <a:rPr lang="de-DE" dirty="0" err="1" smtClean="0"/>
              <a:t>appearance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9" name="Pfeil nach unten 8"/>
          <p:cNvSpPr/>
          <p:nvPr/>
        </p:nvSpPr>
        <p:spPr>
          <a:xfrm rot="15598666">
            <a:off x="5723551" y="1521313"/>
            <a:ext cx="357190" cy="42862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 nach rechts 9"/>
          <p:cNvSpPr/>
          <p:nvPr/>
        </p:nvSpPr>
        <p:spPr>
          <a:xfrm rot="10048589">
            <a:off x="3714744" y="2071678"/>
            <a:ext cx="428628" cy="35719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 rot="20787294">
            <a:off x="4138709" y="1724921"/>
            <a:ext cx="14447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Prejudice</a:t>
            </a:r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de-DE" dirty="0" smtClean="0"/>
              <a:t>Is </a:t>
            </a:r>
            <a:r>
              <a:rPr lang="de-DE" dirty="0" err="1" smtClean="0"/>
              <a:t>there</a:t>
            </a:r>
            <a:r>
              <a:rPr lang="de-DE" dirty="0" smtClean="0"/>
              <a:t> a </a:t>
            </a:r>
            <a:r>
              <a:rPr lang="de-DE" dirty="0" err="1" smtClean="0"/>
              <a:t>race</a:t>
            </a:r>
            <a:r>
              <a:rPr lang="de-DE" dirty="0" smtClean="0"/>
              <a:t>?</a:t>
            </a:r>
            <a:endParaRPr lang="de-DE" dirty="0"/>
          </a:p>
        </p:txBody>
      </p:sp>
      <p:pic>
        <p:nvPicPr>
          <p:cNvPr id="2050" name="Picture 2" descr="H:\Dokumente und Einstellungen\Japaninfo\Favoriten\Eigene Dateien\Eigene Bilder\361128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14422"/>
            <a:ext cx="8001056" cy="5037702"/>
          </a:xfrm>
          <a:prstGeom prst="rect">
            <a:avLst/>
          </a:prstGeom>
          <a:noFill/>
        </p:spPr>
      </p:pic>
      <p:sp>
        <p:nvSpPr>
          <p:cNvPr id="4" name="Textfeld 3"/>
          <p:cNvSpPr txBox="1"/>
          <p:nvPr/>
        </p:nvSpPr>
        <p:spPr>
          <a:xfrm>
            <a:off x="428596" y="6357958"/>
            <a:ext cx="4572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Cavalli</a:t>
            </a:r>
            <a:r>
              <a:rPr lang="de-DE" dirty="0" smtClean="0"/>
              <a:t>-Sforza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Prejudice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A negative </a:t>
            </a:r>
            <a:r>
              <a:rPr lang="de-DE" dirty="0" err="1" smtClean="0"/>
              <a:t>attitude</a:t>
            </a:r>
            <a:r>
              <a:rPr lang="de-DE" dirty="0" smtClean="0"/>
              <a:t> </a:t>
            </a:r>
            <a:r>
              <a:rPr lang="de-DE" dirty="0" err="1" smtClean="0"/>
              <a:t>toward</a:t>
            </a:r>
            <a:r>
              <a:rPr lang="de-DE" dirty="0" smtClean="0"/>
              <a:t>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an </a:t>
            </a:r>
            <a:r>
              <a:rPr lang="de-DE" dirty="0" err="1" smtClean="0"/>
              <a:t>ethnic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racial</a:t>
            </a:r>
            <a:r>
              <a:rPr lang="de-DE" dirty="0" smtClean="0"/>
              <a:t> </a:t>
            </a:r>
            <a:r>
              <a:rPr lang="de-DE" dirty="0" err="1" smtClean="0"/>
              <a:t>minority</a:t>
            </a:r>
            <a:r>
              <a:rPr lang="de-DE" dirty="0" smtClean="0"/>
              <a:t> </a:t>
            </a:r>
            <a:r>
              <a:rPr lang="de-DE" dirty="0" err="1" smtClean="0"/>
              <a:t>group</a:t>
            </a:r>
            <a:r>
              <a:rPr lang="de-DE" dirty="0" smtClean="0"/>
              <a:t>. </a:t>
            </a:r>
            <a:r>
              <a:rPr lang="de-DE" dirty="0" err="1" smtClean="0"/>
              <a:t>Prejudices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often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premature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faulty</a:t>
            </a:r>
            <a:r>
              <a:rPr lang="de-DE" dirty="0" smtClean="0"/>
              <a:t> </a:t>
            </a:r>
            <a:r>
              <a:rPr lang="de-DE" dirty="0" err="1" smtClean="0"/>
              <a:t>generalizations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small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observations</a:t>
            </a:r>
            <a:r>
              <a:rPr lang="de-DE" dirty="0" smtClean="0"/>
              <a:t>.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also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directed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majority</a:t>
            </a:r>
            <a:r>
              <a:rPr lang="de-DE" dirty="0" smtClean="0"/>
              <a:t> </a:t>
            </a:r>
            <a:r>
              <a:rPr lang="de-DE" dirty="0" err="1" smtClean="0"/>
              <a:t>group</a:t>
            </a:r>
            <a:r>
              <a:rPr lang="de-DE" dirty="0" smtClean="0"/>
              <a:t>. Generally </a:t>
            </a:r>
            <a:r>
              <a:rPr lang="de-DE" dirty="0" err="1" smtClean="0"/>
              <a:t>as</a:t>
            </a:r>
            <a:r>
              <a:rPr lang="de-DE" dirty="0" smtClean="0"/>
              <a:t> a stereotype.</a:t>
            </a:r>
          </a:p>
          <a:p>
            <a:r>
              <a:rPr lang="de-DE" dirty="0" smtClean="0"/>
              <a:t>Blacks </a:t>
            </a:r>
            <a:r>
              <a:rPr lang="de-DE" dirty="0" err="1" smtClean="0"/>
              <a:t>are</a:t>
            </a:r>
            <a:r>
              <a:rPr lang="de-DE" dirty="0" smtClean="0"/>
              <a:t> „</a:t>
            </a:r>
            <a:r>
              <a:rPr lang="de-DE" dirty="0" err="1" smtClean="0"/>
              <a:t>lazy</a:t>
            </a:r>
            <a:r>
              <a:rPr lang="de-DE" dirty="0" smtClean="0"/>
              <a:t>“, „</a:t>
            </a:r>
            <a:r>
              <a:rPr lang="de-DE" dirty="0" err="1" smtClean="0"/>
              <a:t>supertitious</a:t>
            </a:r>
            <a:r>
              <a:rPr lang="de-DE" dirty="0" smtClean="0"/>
              <a:t>“, Jews </a:t>
            </a:r>
            <a:r>
              <a:rPr lang="de-DE" dirty="0" err="1" smtClean="0"/>
              <a:t>are</a:t>
            </a:r>
            <a:r>
              <a:rPr lang="de-DE" dirty="0" smtClean="0"/>
              <a:t> „</a:t>
            </a:r>
            <a:r>
              <a:rPr lang="de-DE" dirty="0" err="1" smtClean="0"/>
              <a:t>mercenary</a:t>
            </a:r>
            <a:r>
              <a:rPr lang="de-DE" dirty="0" smtClean="0"/>
              <a:t>“ </a:t>
            </a:r>
            <a:r>
              <a:rPr lang="de-DE" dirty="0" err="1" smtClean="0"/>
              <a:t>and</a:t>
            </a:r>
            <a:r>
              <a:rPr lang="de-DE" dirty="0" smtClean="0"/>
              <a:t> „</a:t>
            </a:r>
            <a:r>
              <a:rPr lang="de-DE" dirty="0" err="1" smtClean="0"/>
              <a:t>grasping</a:t>
            </a:r>
            <a:r>
              <a:rPr lang="de-DE" dirty="0" smtClean="0"/>
              <a:t>“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Turks</a:t>
            </a:r>
            <a:r>
              <a:rPr lang="de-DE" dirty="0" smtClean="0"/>
              <a:t> „</a:t>
            </a:r>
            <a:r>
              <a:rPr lang="de-DE" dirty="0" err="1" smtClean="0"/>
              <a:t>cruel</a:t>
            </a:r>
            <a:r>
              <a:rPr lang="de-DE" dirty="0" smtClean="0"/>
              <a:t>“ </a:t>
            </a:r>
            <a:r>
              <a:rPr lang="de-DE" dirty="0" err="1" smtClean="0"/>
              <a:t>and</a:t>
            </a:r>
            <a:r>
              <a:rPr lang="de-DE" dirty="0" smtClean="0"/>
              <a:t> „</a:t>
            </a:r>
            <a:r>
              <a:rPr lang="de-DE" dirty="0" err="1" smtClean="0"/>
              <a:t>treacherous</a:t>
            </a:r>
            <a:r>
              <a:rPr lang="de-DE" dirty="0" smtClean="0"/>
              <a:t>“ Katz </a:t>
            </a:r>
            <a:r>
              <a:rPr lang="de-DE" dirty="0" err="1" smtClean="0"/>
              <a:t>and</a:t>
            </a:r>
            <a:r>
              <a:rPr lang="de-DE" dirty="0" smtClean="0"/>
              <a:t> Bradley (1935)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8043890" cy="725470"/>
          </a:xfrm>
        </p:spPr>
        <p:txBody>
          <a:bodyPr>
            <a:normAutofit/>
          </a:bodyPr>
          <a:lstStyle/>
          <a:p>
            <a:r>
              <a:rPr lang="de-DE" sz="2800" dirty="0" err="1" smtClean="0"/>
              <a:t>Why</a:t>
            </a:r>
            <a:r>
              <a:rPr lang="de-DE" sz="2800" dirty="0" smtClean="0"/>
              <a:t> </a:t>
            </a:r>
            <a:r>
              <a:rPr lang="de-DE" sz="2800" dirty="0" err="1" smtClean="0"/>
              <a:t>this</a:t>
            </a:r>
            <a:r>
              <a:rPr lang="de-DE" sz="2800" dirty="0" smtClean="0"/>
              <a:t> </a:t>
            </a:r>
            <a:r>
              <a:rPr lang="de-DE" sz="2800" dirty="0" err="1" smtClean="0"/>
              <a:t>psychological</a:t>
            </a:r>
            <a:r>
              <a:rPr lang="de-DE" sz="2800" dirty="0" smtClean="0"/>
              <a:t> </a:t>
            </a:r>
            <a:r>
              <a:rPr lang="de-DE" sz="2800" dirty="0" err="1" smtClean="0"/>
              <a:t>aggression</a:t>
            </a:r>
            <a:r>
              <a:rPr lang="de-DE" sz="2800" dirty="0" smtClean="0"/>
              <a:t> </a:t>
            </a:r>
            <a:r>
              <a:rPr lang="de-DE" sz="2800" dirty="0" err="1" smtClean="0"/>
              <a:t>without</a:t>
            </a:r>
            <a:r>
              <a:rPr lang="de-DE" sz="2800" dirty="0" smtClean="0"/>
              <a:t> real </a:t>
            </a:r>
            <a:r>
              <a:rPr lang="de-DE" sz="2800" dirty="0" err="1" smtClean="0"/>
              <a:t>proof</a:t>
            </a:r>
            <a:r>
              <a:rPr lang="de-DE" sz="2800" dirty="0" smtClean="0"/>
              <a:t>?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1071546"/>
            <a:ext cx="8258204" cy="5054617"/>
          </a:xfrm>
        </p:spPr>
        <p:txBody>
          <a:bodyPr>
            <a:normAutofit lnSpcReduction="10000"/>
          </a:bodyPr>
          <a:lstStyle/>
          <a:p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culcural</a:t>
            </a:r>
            <a:r>
              <a:rPr lang="de-DE" dirty="0" smtClean="0"/>
              <a:t> </a:t>
            </a:r>
            <a:r>
              <a:rPr lang="de-DE" dirty="0" err="1" smtClean="0"/>
              <a:t>creatures</a:t>
            </a:r>
            <a:r>
              <a:rPr lang="de-DE" dirty="0" smtClean="0"/>
              <a:t> </a:t>
            </a:r>
            <a:r>
              <a:rPr lang="de-DE" dirty="0" err="1" smtClean="0"/>
              <a:t>enbedded</a:t>
            </a:r>
            <a:r>
              <a:rPr lang="de-DE" dirty="0" smtClean="0"/>
              <a:t> in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own</a:t>
            </a:r>
            <a:r>
              <a:rPr lang="de-DE" dirty="0" smtClean="0"/>
              <a:t> </a:t>
            </a:r>
            <a:r>
              <a:rPr lang="de-DE" dirty="0" err="1" smtClean="0"/>
              <a:t>traditions</a:t>
            </a:r>
            <a:r>
              <a:rPr lang="de-DE" dirty="0" smtClean="0"/>
              <a:t>. The </a:t>
            </a:r>
            <a:r>
              <a:rPr lang="de-DE" dirty="0" err="1" smtClean="0"/>
              <a:t>difference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</a:t>
            </a:r>
            <a:r>
              <a:rPr lang="de-DE" dirty="0" err="1" smtClean="0"/>
              <a:t>prejudice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cultural</a:t>
            </a:r>
            <a:r>
              <a:rPr lang="de-DE" dirty="0" smtClean="0"/>
              <a:t> </a:t>
            </a:r>
            <a:r>
              <a:rPr lang="de-DE" dirty="0" err="1" smtClean="0"/>
              <a:t>attitudes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categorizes</a:t>
            </a:r>
            <a:r>
              <a:rPr lang="de-DE" dirty="0" smtClean="0"/>
              <a:t> but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tenaciously</a:t>
            </a:r>
            <a:r>
              <a:rPr lang="de-DE" dirty="0" smtClean="0"/>
              <a:t> </a:t>
            </a:r>
            <a:r>
              <a:rPr lang="de-DE" dirty="0" err="1" smtClean="0"/>
              <a:t>held</a:t>
            </a:r>
            <a:r>
              <a:rPr lang="de-DE" dirty="0" smtClean="0"/>
              <a:t> „</a:t>
            </a:r>
            <a:r>
              <a:rPr lang="de-DE" dirty="0" err="1" smtClean="0"/>
              <a:t>no</a:t>
            </a:r>
            <a:r>
              <a:rPr lang="de-DE" dirty="0" smtClean="0"/>
              <a:t> matter </a:t>
            </a:r>
            <a:r>
              <a:rPr lang="de-DE" dirty="0" err="1" smtClean="0"/>
              <a:t>what</a:t>
            </a:r>
            <a:r>
              <a:rPr lang="de-DE" dirty="0" smtClean="0"/>
              <a:t>“.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not reversible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exposed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knowledge</a:t>
            </a:r>
            <a:r>
              <a:rPr lang="de-DE" dirty="0" smtClean="0"/>
              <a:t>.  </a:t>
            </a:r>
          </a:p>
          <a:p>
            <a:r>
              <a:rPr lang="de-DE" dirty="0" smtClean="0"/>
              <a:t>Lippmann </a:t>
            </a:r>
            <a:r>
              <a:rPr lang="de-DE" dirty="0" err="1" smtClean="0"/>
              <a:t>mantained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stereotypes </a:t>
            </a:r>
            <a:r>
              <a:rPr lang="de-DE" dirty="0" err="1" smtClean="0"/>
              <a:t>to</a:t>
            </a:r>
            <a:r>
              <a:rPr lang="de-DE" dirty="0" smtClean="0"/>
              <a:t> deal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complexities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modern </a:t>
            </a:r>
            <a:r>
              <a:rPr lang="de-DE" dirty="0" err="1" smtClean="0"/>
              <a:t>life</a:t>
            </a:r>
            <a:r>
              <a:rPr lang="de-DE" dirty="0" smtClean="0"/>
              <a:t>.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not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ressources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deal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everything</a:t>
            </a:r>
            <a:r>
              <a:rPr lang="de-DE" dirty="0" smtClean="0"/>
              <a:t> </a:t>
            </a:r>
            <a:r>
              <a:rPr lang="de-DE" dirty="0" err="1" smtClean="0"/>
              <a:t>case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case</a:t>
            </a:r>
            <a:r>
              <a:rPr lang="de-DE" dirty="0" smtClean="0"/>
              <a:t>.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de-DE" dirty="0" smtClean="0"/>
              <a:t>Just a </a:t>
            </a:r>
            <a:r>
              <a:rPr lang="de-DE" dirty="0" err="1" smtClean="0"/>
              <a:t>defence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142984"/>
            <a:ext cx="8186766" cy="5214974"/>
          </a:xfrm>
        </p:spPr>
        <p:txBody>
          <a:bodyPr/>
          <a:lstStyle/>
          <a:p>
            <a:r>
              <a:rPr lang="de-DE" dirty="0" smtClean="0"/>
              <a:t>Psychologist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mantained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stereotyping</a:t>
            </a:r>
            <a:r>
              <a:rPr lang="de-DE" dirty="0" smtClean="0"/>
              <a:t> </a:t>
            </a:r>
            <a:r>
              <a:rPr lang="de-DE" dirty="0" err="1" smtClean="0"/>
              <a:t>represents</a:t>
            </a:r>
            <a:r>
              <a:rPr lang="de-DE" dirty="0" smtClean="0"/>
              <a:t> „</a:t>
            </a:r>
            <a:r>
              <a:rPr lang="de-DE" dirty="0" err="1" smtClean="0"/>
              <a:t>externalization</a:t>
            </a:r>
            <a:r>
              <a:rPr lang="de-DE" dirty="0" smtClean="0"/>
              <a:t>“ –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defence</a:t>
            </a:r>
            <a:r>
              <a:rPr lang="de-DE" dirty="0" smtClean="0"/>
              <a:t> </a:t>
            </a:r>
            <a:r>
              <a:rPr lang="de-DE" dirty="0" err="1" smtClean="0"/>
              <a:t>mechanism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allows</a:t>
            </a:r>
            <a:r>
              <a:rPr lang="de-DE" dirty="0" smtClean="0"/>
              <a:t> an individual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</a:t>
            </a:r>
            <a:r>
              <a:rPr lang="de-DE" dirty="0" err="1" smtClean="0"/>
              <a:t>rid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an emotional </a:t>
            </a:r>
            <a:r>
              <a:rPr lang="de-DE" dirty="0" err="1" smtClean="0"/>
              <a:t>anxiety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scapegoating</a:t>
            </a:r>
            <a:r>
              <a:rPr lang="de-DE" dirty="0" smtClean="0"/>
              <a:t>* </a:t>
            </a:r>
            <a:r>
              <a:rPr lang="de-DE" dirty="0" err="1" smtClean="0"/>
              <a:t>somebody</a:t>
            </a:r>
            <a:r>
              <a:rPr lang="de-DE" dirty="0" smtClean="0"/>
              <a:t> </a:t>
            </a:r>
            <a:r>
              <a:rPr lang="de-DE" dirty="0" err="1" smtClean="0"/>
              <a:t>else</a:t>
            </a:r>
            <a:r>
              <a:rPr lang="de-DE" dirty="0" smtClean="0"/>
              <a:t>.</a:t>
            </a:r>
          </a:p>
          <a:p>
            <a:r>
              <a:rPr lang="de-DE" dirty="0" smtClean="0"/>
              <a:t>Stereotypes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cultural</a:t>
            </a:r>
            <a:r>
              <a:rPr lang="de-DE" dirty="0" smtClean="0"/>
              <a:t> </a:t>
            </a:r>
            <a:r>
              <a:rPr lang="de-DE" dirty="0" err="1" smtClean="0"/>
              <a:t>structures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facilitate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simultaneously</a:t>
            </a:r>
            <a:r>
              <a:rPr lang="de-DE" dirty="0" smtClean="0"/>
              <a:t> </a:t>
            </a:r>
            <a:r>
              <a:rPr lang="de-DE" dirty="0" err="1" smtClean="0"/>
              <a:t>rationalize</a:t>
            </a:r>
            <a:r>
              <a:rPr lang="de-DE" dirty="0" smtClean="0"/>
              <a:t> a </a:t>
            </a:r>
            <a:r>
              <a:rPr lang="de-DE" dirty="0" err="1" smtClean="0"/>
              <a:t>majorities</a:t>
            </a:r>
            <a:r>
              <a:rPr lang="de-DE" dirty="0" smtClean="0"/>
              <a:t> </a:t>
            </a:r>
            <a:r>
              <a:rPr lang="de-DE" dirty="0" err="1" smtClean="0"/>
              <a:t>domination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a </a:t>
            </a:r>
            <a:r>
              <a:rPr lang="de-DE" dirty="0" err="1" smtClean="0"/>
              <a:t>minority</a:t>
            </a:r>
            <a:r>
              <a:rPr lang="de-DE" dirty="0" smtClean="0"/>
              <a:t> </a:t>
            </a:r>
            <a:r>
              <a:rPr lang="de-DE" dirty="0" err="1" smtClean="0"/>
              <a:t>groups</a:t>
            </a:r>
            <a:r>
              <a:rPr lang="de-DE" dirty="0" smtClean="0"/>
              <a:t>.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effective</a:t>
            </a:r>
            <a:r>
              <a:rPr lang="de-DE" dirty="0" smtClean="0"/>
              <a:t> </a:t>
            </a:r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supply</a:t>
            </a:r>
            <a:r>
              <a:rPr lang="de-DE" dirty="0" smtClean="0"/>
              <a:t> a „</a:t>
            </a:r>
            <a:r>
              <a:rPr lang="de-DE" dirty="0" err="1" smtClean="0"/>
              <a:t>factual</a:t>
            </a:r>
            <a:r>
              <a:rPr lang="de-DE" dirty="0" smtClean="0"/>
              <a:t>“ </a:t>
            </a:r>
            <a:r>
              <a:rPr lang="de-DE" dirty="0" err="1" smtClean="0"/>
              <a:t>basis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racism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ethnocentrism</a:t>
            </a:r>
            <a:r>
              <a:rPr lang="de-DE" dirty="0" smtClean="0"/>
              <a:t>.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428596" y="6357958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* Sündenbock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Discrimination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071546"/>
            <a:ext cx="8186766" cy="5054617"/>
          </a:xfrm>
        </p:spPr>
        <p:txBody>
          <a:bodyPr/>
          <a:lstStyle/>
          <a:p>
            <a:r>
              <a:rPr lang="de-DE" dirty="0" err="1" smtClean="0"/>
              <a:t>Prejudices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stigmatizing</a:t>
            </a:r>
            <a:r>
              <a:rPr lang="de-DE" dirty="0" smtClean="0"/>
              <a:t> </a:t>
            </a:r>
            <a:r>
              <a:rPr lang="de-DE" dirty="0" err="1" smtClean="0"/>
              <a:t>attitudes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rely</a:t>
            </a:r>
            <a:r>
              <a:rPr lang="de-DE" dirty="0" smtClean="0"/>
              <a:t> on stereotypes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cultural</a:t>
            </a:r>
            <a:r>
              <a:rPr lang="de-DE" dirty="0" smtClean="0"/>
              <a:t> </a:t>
            </a:r>
            <a:r>
              <a:rPr lang="de-DE" dirty="0" err="1" smtClean="0"/>
              <a:t>beliefs</a:t>
            </a:r>
            <a:r>
              <a:rPr lang="de-DE" dirty="0" smtClean="0"/>
              <a:t>. </a:t>
            </a:r>
            <a:r>
              <a:rPr lang="de-DE" dirty="0" err="1" smtClean="0"/>
              <a:t>Discrimination</a:t>
            </a:r>
            <a:r>
              <a:rPr lang="de-DE" dirty="0" smtClean="0"/>
              <a:t> </a:t>
            </a:r>
            <a:r>
              <a:rPr lang="de-DE" dirty="0" err="1" smtClean="0"/>
              <a:t>refers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actual</a:t>
            </a:r>
            <a:r>
              <a:rPr lang="de-DE" dirty="0" smtClean="0"/>
              <a:t> </a:t>
            </a:r>
            <a:r>
              <a:rPr lang="de-DE" dirty="0" err="1" smtClean="0"/>
              <a:t>behaviour</a:t>
            </a:r>
            <a:r>
              <a:rPr lang="de-DE" dirty="0" smtClean="0"/>
              <a:t>, </a:t>
            </a:r>
            <a:r>
              <a:rPr lang="de-DE" dirty="0" err="1" smtClean="0"/>
              <a:t>regardless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motivation</a:t>
            </a:r>
            <a:r>
              <a:rPr lang="de-DE" dirty="0" smtClean="0"/>
              <a:t>.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objective</a:t>
            </a:r>
            <a:r>
              <a:rPr lang="de-DE" dirty="0" smtClean="0"/>
              <a:t> not </a:t>
            </a:r>
            <a:r>
              <a:rPr lang="de-DE" dirty="0" err="1" smtClean="0"/>
              <a:t>subjective</a:t>
            </a:r>
            <a:r>
              <a:rPr lang="de-DE" dirty="0" smtClean="0"/>
              <a:t>: „</a:t>
            </a:r>
            <a:r>
              <a:rPr lang="de-DE" dirty="0" err="1" smtClean="0"/>
              <a:t>Descrimination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actions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practices</a:t>
            </a:r>
            <a:r>
              <a:rPr lang="de-DE" dirty="0" smtClean="0"/>
              <a:t> </a:t>
            </a:r>
            <a:r>
              <a:rPr lang="de-DE" dirty="0" err="1" smtClean="0"/>
              <a:t>carried</a:t>
            </a:r>
            <a:r>
              <a:rPr lang="de-DE" dirty="0" smtClean="0"/>
              <a:t> out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dominant </a:t>
            </a:r>
            <a:r>
              <a:rPr lang="de-DE" dirty="0" err="1" smtClean="0"/>
              <a:t>groups</a:t>
            </a:r>
            <a:r>
              <a:rPr lang="de-DE" dirty="0" smtClean="0"/>
              <a:t>,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representatives</a:t>
            </a:r>
            <a:r>
              <a:rPr lang="de-DE" dirty="0" smtClean="0"/>
              <a:t>,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a differential an </a:t>
            </a:r>
            <a:r>
              <a:rPr lang="de-DE" dirty="0" err="1" smtClean="0"/>
              <a:t>harmful</a:t>
            </a:r>
            <a:r>
              <a:rPr lang="de-DE" dirty="0" smtClean="0"/>
              <a:t> </a:t>
            </a:r>
            <a:r>
              <a:rPr lang="de-DE" dirty="0" err="1" smtClean="0"/>
              <a:t>impact</a:t>
            </a:r>
            <a:r>
              <a:rPr lang="de-DE" dirty="0" smtClean="0"/>
              <a:t> on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subordinate</a:t>
            </a:r>
            <a:r>
              <a:rPr lang="de-DE" dirty="0" smtClean="0"/>
              <a:t> </a:t>
            </a:r>
            <a:r>
              <a:rPr lang="de-DE" dirty="0" err="1" smtClean="0"/>
              <a:t>group</a:t>
            </a:r>
            <a:r>
              <a:rPr lang="de-DE" dirty="0" smtClean="0"/>
              <a:t>“ </a:t>
            </a:r>
            <a:r>
              <a:rPr lang="de-DE" dirty="0" err="1" smtClean="0"/>
              <a:t>Feagin</a:t>
            </a:r>
            <a:r>
              <a:rPr lang="de-DE" dirty="0" smtClean="0"/>
              <a:t> 1978.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857272"/>
          </a:xfrm>
        </p:spPr>
        <p:txBody>
          <a:bodyPr/>
          <a:lstStyle/>
          <a:p>
            <a:r>
              <a:rPr lang="de-DE" dirty="0" smtClean="0"/>
              <a:t>Bildung und Kultur</a:t>
            </a:r>
            <a:endParaRPr lang="de-DE" dirty="0"/>
          </a:p>
        </p:txBody>
      </p:sp>
      <p:pic>
        <p:nvPicPr>
          <p:cNvPr id="1026" name="Picture 2" descr="H:\Dokumente und Einstellungen\Japaninfo\Favoriten\Eigene Dateien\Eigene Bilder\Berufsabschlüsse_Berlin_Spiegel_42-200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00108"/>
            <a:ext cx="8286808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Biologically</a:t>
            </a:r>
            <a:r>
              <a:rPr lang="de-DE" dirty="0" smtClean="0"/>
              <a:t> </a:t>
            </a:r>
            <a:r>
              <a:rPr lang="de-DE" dirty="0" err="1" smtClean="0"/>
              <a:t>difficult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define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lnSpcReduction="10000"/>
          </a:bodyPr>
          <a:lstStyle/>
          <a:p>
            <a:r>
              <a:rPr lang="de-DE" dirty="0" err="1" smtClean="0"/>
              <a:t>Race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an </a:t>
            </a:r>
            <a:r>
              <a:rPr lang="de-DE" dirty="0" err="1" smtClean="0"/>
              <a:t>arbitrary</a:t>
            </a:r>
            <a:r>
              <a:rPr lang="de-DE" dirty="0" smtClean="0"/>
              <a:t> </a:t>
            </a:r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assigned</a:t>
            </a:r>
            <a:r>
              <a:rPr lang="de-DE" dirty="0" smtClean="0"/>
              <a:t> </a:t>
            </a:r>
            <a:r>
              <a:rPr lang="de-DE" dirty="0" err="1" smtClean="0"/>
              <a:t>mainly</a:t>
            </a:r>
            <a:r>
              <a:rPr lang="de-DE" dirty="0" smtClean="0"/>
              <a:t> </a:t>
            </a:r>
            <a:r>
              <a:rPr lang="de-DE" dirty="0" err="1" smtClean="0"/>
              <a:t>through</a:t>
            </a:r>
            <a:r>
              <a:rPr lang="de-DE" dirty="0" smtClean="0"/>
              <a:t> </a:t>
            </a:r>
            <a:r>
              <a:rPr lang="de-DE" dirty="0" err="1" smtClean="0"/>
              <a:t>skin</a:t>
            </a:r>
            <a:r>
              <a:rPr lang="de-DE" dirty="0" smtClean="0"/>
              <a:t> </a:t>
            </a:r>
            <a:r>
              <a:rPr lang="de-DE" dirty="0" err="1" smtClean="0"/>
              <a:t>colour</a:t>
            </a:r>
            <a:r>
              <a:rPr lang="de-DE" dirty="0" smtClean="0"/>
              <a:t>, </a:t>
            </a:r>
            <a:r>
              <a:rPr lang="de-DE" dirty="0" err="1" smtClean="0"/>
              <a:t>eye</a:t>
            </a:r>
            <a:r>
              <a:rPr lang="de-DE" dirty="0" smtClean="0"/>
              <a:t> form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hair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.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sociological</a:t>
            </a:r>
            <a:r>
              <a:rPr lang="de-DE" dirty="0" smtClean="0"/>
              <a:t> </a:t>
            </a:r>
            <a:r>
              <a:rPr lang="de-DE" dirty="0" err="1" smtClean="0"/>
              <a:t>perspective</a:t>
            </a:r>
            <a:r>
              <a:rPr lang="de-DE" dirty="0" smtClean="0"/>
              <a:t> </a:t>
            </a:r>
            <a:r>
              <a:rPr lang="de-DE" dirty="0" err="1" smtClean="0"/>
              <a:t>race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really</a:t>
            </a:r>
            <a:r>
              <a:rPr lang="de-DE" dirty="0" smtClean="0"/>
              <a:t> </a:t>
            </a:r>
            <a:r>
              <a:rPr lang="de-DE" dirty="0" err="1" smtClean="0"/>
              <a:t>socially</a:t>
            </a:r>
            <a:r>
              <a:rPr lang="de-DE" dirty="0" smtClean="0"/>
              <a:t> </a:t>
            </a:r>
            <a:r>
              <a:rPr lang="de-DE" dirty="0" err="1" smtClean="0"/>
              <a:t>constructed</a:t>
            </a:r>
            <a:r>
              <a:rPr lang="de-DE" dirty="0" smtClean="0"/>
              <a:t>. </a:t>
            </a:r>
            <a:r>
              <a:rPr lang="de-DE" dirty="0" err="1" smtClean="0"/>
              <a:t>Its</a:t>
            </a:r>
            <a:r>
              <a:rPr lang="de-DE" dirty="0" smtClean="0"/>
              <a:t> </a:t>
            </a:r>
            <a:r>
              <a:rPr lang="de-DE" dirty="0" err="1" smtClean="0"/>
              <a:t>meaning</a:t>
            </a:r>
            <a:r>
              <a:rPr lang="de-DE" dirty="0" smtClean="0"/>
              <a:t> in </a:t>
            </a:r>
            <a:r>
              <a:rPr lang="de-DE" dirty="0" err="1" smtClean="0"/>
              <a:t>society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cultural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.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stigmatized</a:t>
            </a:r>
            <a:r>
              <a:rPr lang="de-DE" dirty="0" smtClean="0"/>
              <a:t> </a:t>
            </a:r>
            <a:r>
              <a:rPr lang="de-DE" dirty="0" err="1" smtClean="0"/>
              <a:t>racial</a:t>
            </a:r>
            <a:r>
              <a:rPr lang="de-DE" dirty="0" smtClean="0"/>
              <a:t> </a:t>
            </a:r>
            <a:r>
              <a:rPr lang="de-DE" dirty="0" err="1" smtClean="0"/>
              <a:t>groups</a:t>
            </a:r>
            <a:r>
              <a:rPr lang="de-DE" dirty="0" smtClean="0"/>
              <a:t> </a:t>
            </a:r>
            <a:r>
              <a:rPr lang="de-DE" dirty="0" err="1" smtClean="0"/>
              <a:t>behave</a:t>
            </a:r>
            <a:r>
              <a:rPr lang="de-DE" dirty="0" smtClean="0"/>
              <a:t> </a:t>
            </a:r>
            <a:r>
              <a:rPr lang="de-DE" dirty="0" err="1" smtClean="0"/>
              <a:t>differently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those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majority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occupy</a:t>
            </a:r>
            <a:r>
              <a:rPr lang="de-DE" dirty="0" smtClean="0"/>
              <a:t> </a:t>
            </a:r>
            <a:r>
              <a:rPr lang="de-DE" dirty="0" err="1" smtClean="0"/>
              <a:t>lower</a:t>
            </a:r>
            <a:r>
              <a:rPr lang="de-DE" dirty="0" smtClean="0"/>
              <a:t> </a:t>
            </a:r>
            <a:r>
              <a:rPr lang="de-DE" dirty="0" err="1" smtClean="0"/>
              <a:t>social</a:t>
            </a:r>
            <a:r>
              <a:rPr lang="de-DE" dirty="0" smtClean="0"/>
              <a:t> </a:t>
            </a:r>
            <a:r>
              <a:rPr lang="de-DE" dirty="0" err="1" smtClean="0"/>
              <a:t>positions</a:t>
            </a:r>
            <a:r>
              <a:rPr lang="de-DE" dirty="0" smtClean="0"/>
              <a:t>,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not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innate</a:t>
            </a:r>
            <a:r>
              <a:rPr lang="de-DE" dirty="0" smtClean="0"/>
              <a:t> </a:t>
            </a:r>
            <a:r>
              <a:rPr lang="de-DE" dirty="0" err="1" smtClean="0"/>
              <a:t>worth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implicated</a:t>
            </a:r>
            <a:r>
              <a:rPr lang="de-DE" dirty="0" smtClean="0"/>
              <a:t> but, </a:t>
            </a:r>
            <a:r>
              <a:rPr lang="de-DE" dirty="0" err="1" smtClean="0"/>
              <a:t>rather</a:t>
            </a:r>
            <a:r>
              <a:rPr lang="de-DE" dirty="0" smtClean="0"/>
              <a:t>, </a:t>
            </a:r>
            <a:r>
              <a:rPr lang="de-DE" dirty="0" err="1" smtClean="0"/>
              <a:t>social</a:t>
            </a:r>
            <a:r>
              <a:rPr lang="de-DE" dirty="0" smtClean="0"/>
              <a:t> </a:t>
            </a:r>
            <a:r>
              <a:rPr lang="de-DE" dirty="0" err="1" smtClean="0"/>
              <a:t>structures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culture</a:t>
            </a:r>
            <a:r>
              <a:rPr lang="de-DE" dirty="0" smtClean="0"/>
              <a:t>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de-DE" dirty="0" smtClean="0"/>
              <a:t>Historical </a:t>
            </a:r>
            <a:r>
              <a:rPr lang="de-DE" dirty="0" err="1" smtClean="0"/>
              <a:t>Racism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de-DE" dirty="0" err="1" smtClean="0"/>
              <a:t>India</a:t>
            </a:r>
            <a:r>
              <a:rPr lang="de-DE" dirty="0" smtClean="0"/>
              <a:t> – </a:t>
            </a:r>
            <a:r>
              <a:rPr lang="de-DE" dirty="0" err="1" smtClean="0"/>
              <a:t>Indoeuropean</a:t>
            </a:r>
            <a:r>
              <a:rPr lang="de-DE" dirty="0" smtClean="0"/>
              <a:t> </a:t>
            </a:r>
            <a:r>
              <a:rPr lang="de-DE" dirty="0" err="1" smtClean="0"/>
              <a:t>speaking</a:t>
            </a:r>
            <a:r>
              <a:rPr lang="de-DE" dirty="0" smtClean="0"/>
              <a:t> </a:t>
            </a:r>
            <a:r>
              <a:rPr lang="de-DE" dirty="0" err="1" smtClean="0"/>
              <a:t>horsemen</a:t>
            </a:r>
            <a:r>
              <a:rPr lang="de-DE" dirty="0" smtClean="0"/>
              <a:t> </a:t>
            </a:r>
            <a:r>
              <a:rPr lang="de-DE" dirty="0" err="1" smtClean="0"/>
              <a:t>invaded</a:t>
            </a:r>
            <a:r>
              <a:rPr lang="de-DE" dirty="0" smtClean="0"/>
              <a:t> </a:t>
            </a:r>
            <a:r>
              <a:rPr lang="de-DE" dirty="0" err="1" smtClean="0"/>
              <a:t>India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constructed</a:t>
            </a:r>
            <a:r>
              <a:rPr lang="de-DE" dirty="0" smtClean="0"/>
              <a:t> a </a:t>
            </a:r>
            <a:r>
              <a:rPr lang="de-DE" dirty="0" err="1" smtClean="0"/>
              <a:t>religious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</a:t>
            </a:r>
            <a:r>
              <a:rPr lang="de-DE" dirty="0" err="1" smtClean="0"/>
              <a:t>apartheid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.</a:t>
            </a:r>
          </a:p>
          <a:p>
            <a:r>
              <a:rPr lang="de-DE" dirty="0" smtClean="0"/>
              <a:t>Japan – </a:t>
            </a:r>
            <a:r>
              <a:rPr lang="de-DE" dirty="0" err="1" smtClean="0"/>
              <a:t>certain</a:t>
            </a:r>
            <a:r>
              <a:rPr lang="de-DE" dirty="0" smtClean="0"/>
              <a:t> </a:t>
            </a:r>
            <a:r>
              <a:rPr lang="de-DE" dirty="0" err="1" smtClean="0"/>
              <a:t>professions</a:t>
            </a:r>
            <a:r>
              <a:rPr lang="de-DE" dirty="0" smtClean="0"/>
              <a:t> (</a:t>
            </a:r>
            <a:r>
              <a:rPr lang="de-DE" dirty="0" err="1" smtClean="0"/>
              <a:t>butcher</a:t>
            </a:r>
            <a:r>
              <a:rPr lang="de-DE" dirty="0" smtClean="0"/>
              <a:t>, </a:t>
            </a:r>
            <a:r>
              <a:rPr lang="de-DE" dirty="0" err="1" smtClean="0"/>
              <a:t>tanner</a:t>
            </a:r>
            <a:r>
              <a:rPr lang="de-DE" dirty="0" smtClean="0"/>
              <a:t>, </a:t>
            </a:r>
            <a:r>
              <a:rPr lang="de-DE" dirty="0" err="1" smtClean="0"/>
              <a:t>etc</a:t>
            </a:r>
            <a:r>
              <a:rPr lang="de-DE" dirty="0" smtClean="0"/>
              <a:t>)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according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Buddhism</a:t>
            </a:r>
            <a:r>
              <a:rPr lang="de-DE" dirty="0" smtClean="0"/>
              <a:t> „</a:t>
            </a:r>
            <a:r>
              <a:rPr lang="de-DE" dirty="0" err="1" smtClean="0"/>
              <a:t>unclean</a:t>
            </a:r>
            <a:r>
              <a:rPr lang="de-DE" dirty="0" smtClean="0"/>
              <a:t>“ </a:t>
            </a:r>
            <a:r>
              <a:rPr lang="de-DE" dirty="0" err="1" smtClean="0"/>
              <a:t>these</a:t>
            </a:r>
            <a:r>
              <a:rPr lang="de-DE" dirty="0" smtClean="0"/>
              <a:t> </a:t>
            </a:r>
            <a:r>
              <a:rPr lang="de-DE" dirty="0" err="1" smtClean="0"/>
              <a:t>groups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discriminated</a:t>
            </a:r>
            <a:r>
              <a:rPr lang="de-DE" dirty="0" smtClean="0"/>
              <a:t> (</a:t>
            </a:r>
            <a:r>
              <a:rPr lang="de-DE" dirty="0" err="1" smtClean="0"/>
              <a:t>and</a:t>
            </a:r>
            <a:r>
              <a:rPr lang="de-DE" dirty="0" smtClean="0"/>
              <a:t> still </a:t>
            </a:r>
            <a:r>
              <a:rPr lang="de-DE" dirty="0" err="1" smtClean="0"/>
              <a:t>are</a:t>
            </a:r>
            <a:r>
              <a:rPr lang="de-DE" dirty="0" smtClean="0"/>
              <a:t>)</a:t>
            </a:r>
          </a:p>
          <a:p>
            <a:pPr>
              <a:buNone/>
            </a:pPr>
            <a:r>
              <a:rPr lang="de-DE" dirty="0" smtClean="0"/>
              <a:t>*  Jews in Christian Europe –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land</a:t>
            </a:r>
            <a:r>
              <a:rPr lang="de-DE" dirty="0" smtClean="0"/>
              <a:t>,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craft</a:t>
            </a:r>
            <a:r>
              <a:rPr lang="de-DE" dirty="0" smtClean="0"/>
              <a:t> </a:t>
            </a:r>
            <a:r>
              <a:rPr lang="de-DE" dirty="0" err="1" smtClean="0"/>
              <a:t>often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choice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moneylender</a:t>
            </a:r>
            <a:r>
              <a:rPr lang="de-DE" dirty="0" smtClean="0"/>
              <a:t>.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075" name="Picture 3" descr="H:\Dokumente und Einstellungen\Japaninfo\Favoriten\Eigene Dateien\Eigene Bilder\Bild\Bild 0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-785842"/>
            <a:ext cx="8572528" cy="8289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i="1" dirty="0" err="1" smtClean="0"/>
              <a:t>Nanban</a:t>
            </a:r>
            <a:r>
              <a:rPr lang="de-DE" dirty="0" smtClean="0"/>
              <a:t> </a:t>
            </a:r>
            <a:r>
              <a:rPr lang="ja-JP" altLang="de-DE" smtClean="0"/>
              <a:t>南蛮 </a:t>
            </a:r>
            <a:r>
              <a:rPr lang="de-DE" altLang="ja-JP" dirty="0" smtClean="0"/>
              <a:t>(southern </a:t>
            </a:r>
            <a:r>
              <a:rPr lang="de-DE" altLang="ja-JP" dirty="0" err="1" smtClean="0"/>
              <a:t>Barbarians</a:t>
            </a:r>
            <a:r>
              <a:rPr lang="de-DE" altLang="ja-JP" dirty="0" smtClean="0"/>
              <a:t>)</a:t>
            </a:r>
            <a:endParaRPr lang="de-DE" dirty="0"/>
          </a:p>
        </p:txBody>
      </p:sp>
      <p:pic>
        <p:nvPicPr>
          <p:cNvPr id="4098" name="Picture 2" descr="H:\Dokumente und Einstellungen\Japaninfo\Favoriten\Eigene Dateien\Eigene Bilder\450px-NanbanGrou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3502034" cy="4669379"/>
          </a:xfrm>
          <a:prstGeom prst="rect">
            <a:avLst/>
          </a:prstGeom>
          <a:noFill/>
        </p:spPr>
      </p:pic>
      <p:pic>
        <p:nvPicPr>
          <p:cNvPr id="4099" name="Picture 3" descr="H:\Dokumente und Einstellungen\Japaninfo\Favoriten\Eigene Dateien\Eigene Bilder\230px-NanbanCarrac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571612"/>
            <a:ext cx="5037726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72547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Religion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Racism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de-DE" dirty="0" err="1" smtClean="0"/>
              <a:t>Christianity</a:t>
            </a:r>
            <a:r>
              <a:rPr lang="de-DE" dirty="0" smtClean="0"/>
              <a:t>: The Jews </a:t>
            </a:r>
            <a:r>
              <a:rPr lang="de-DE" dirty="0" err="1" smtClean="0"/>
              <a:t>killed</a:t>
            </a:r>
            <a:r>
              <a:rPr lang="de-DE" dirty="0" smtClean="0"/>
              <a:t> Christ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still </a:t>
            </a:r>
            <a:r>
              <a:rPr lang="de-DE" dirty="0" err="1" smtClean="0"/>
              <a:t>waiting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Messias. Pogroms.</a:t>
            </a:r>
          </a:p>
          <a:p>
            <a:r>
              <a:rPr lang="de-DE" dirty="0" smtClean="0"/>
              <a:t> The </a:t>
            </a:r>
            <a:r>
              <a:rPr lang="de-DE" dirty="0" err="1" smtClean="0"/>
              <a:t>Catholics</a:t>
            </a:r>
            <a:r>
              <a:rPr lang="de-DE" dirty="0" smtClean="0"/>
              <a:t> in </a:t>
            </a:r>
            <a:r>
              <a:rPr lang="de-DE" dirty="0" err="1" smtClean="0"/>
              <a:t>America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tolerant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indians</a:t>
            </a:r>
            <a:r>
              <a:rPr lang="de-DE" dirty="0" smtClean="0"/>
              <a:t> after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converted</a:t>
            </a:r>
            <a:r>
              <a:rPr lang="de-DE" dirty="0" smtClean="0"/>
              <a:t>. </a:t>
            </a:r>
            <a:r>
              <a:rPr lang="de-DE" dirty="0" err="1" smtClean="0"/>
              <a:t>Intermarriage</a:t>
            </a:r>
            <a:r>
              <a:rPr lang="de-DE" dirty="0" smtClean="0"/>
              <a:t> in </a:t>
            </a:r>
            <a:r>
              <a:rPr lang="de-DE" dirty="0" err="1" smtClean="0"/>
              <a:t>Latinamerica</a:t>
            </a:r>
            <a:r>
              <a:rPr lang="de-DE" dirty="0" smtClean="0"/>
              <a:t>.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Protestants</a:t>
            </a:r>
            <a:r>
              <a:rPr lang="de-DE" dirty="0" smtClean="0"/>
              <a:t> (</a:t>
            </a:r>
            <a:r>
              <a:rPr lang="de-DE" dirty="0" err="1" smtClean="0"/>
              <a:t>especially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south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Northamerica</a:t>
            </a:r>
            <a:r>
              <a:rPr lang="de-DE" dirty="0" smtClean="0"/>
              <a:t>)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racist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did</a:t>
            </a:r>
            <a:r>
              <a:rPr lang="de-DE" dirty="0" smtClean="0"/>
              <a:t> not </a:t>
            </a:r>
            <a:r>
              <a:rPr lang="de-DE" dirty="0" err="1" smtClean="0"/>
              <a:t>intermarry</a:t>
            </a:r>
            <a:r>
              <a:rPr lang="de-DE" dirty="0" smtClean="0"/>
              <a:t> 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Enlightment</a:t>
            </a:r>
            <a:r>
              <a:rPr lang="de-DE" dirty="0" smtClean="0"/>
              <a:t> </a:t>
            </a:r>
            <a:r>
              <a:rPr lang="de-DE" dirty="0" err="1" smtClean="0"/>
              <a:t>brought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arrogance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r>
              <a:rPr lang="de-DE" dirty="0" smtClean="0"/>
              <a:t>Kant: „The </a:t>
            </a:r>
            <a:r>
              <a:rPr lang="de-DE" dirty="0" err="1" smtClean="0"/>
              <a:t>difference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</a:t>
            </a:r>
            <a:r>
              <a:rPr lang="de-DE" dirty="0" err="1" smtClean="0"/>
              <a:t>these</a:t>
            </a:r>
            <a:r>
              <a:rPr lang="de-DE" dirty="0" smtClean="0"/>
              <a:t>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races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man (</a:t>
            </a:r>
            <a:r>
              <a:rPr lang="de-DE" dirty="0" err="1" smtClean="0"/>
              <a:t>black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white</a:t>
            </a:r>
            <a:r>
              <a:rPr lang="de-DE" dirty="0" smtClean="0"/>
              <a:t>) </a:t>
            </a:r>
            <a:r>
              <a:rPr lang="de-DE" dirty="0" err="1" smtClean="0"/>
              <a:t>is</a:t>
            </a:r>
            <a:r>
              <a:rPr lang="de-DE" dirty="0" smtClean="0"/>
              <a:t> so fundamental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great</a:t>
            </a:r>
            <a:r>
              <a:rPr lang="de-DE" dirty="0" smtClean="0"/>
              <a:t> in </a:t>
            </a:r>
            <a:r>
              <a:rPr lang="de-DE" dirty="0" err="1" smtClean="0"/>
              <a:t>regard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mental </a:t>
            </a:r>
            <a:r>
              <a:rPr lang="de-DE" dirty="0" err="1" smtClean="0"/>
              <a:t>capacities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in </a:t>
            </a:r>
            <a:r>
              <a:rPr lang="de-DE" dirty="0" err="1" smtClean="0"/>
              <a:t>color</a:t>
            </a:r>
            <a:r>
              <a:rPr lang="de-DE" dirty="0" smtClean="0"/>
              <a:t>“</a:t>
            </a:r>
          </a:p>
          <a:p>
            <a:r>
              <a:rPr lang="de-DE" dirty="0" smtClean="0"/>
              <a:t>He </a:t>
            </a:r>
            <a:r>
              <a:rPr lang="de-DE" dirty="0" err="1" smtClean="0"/>
              <a:t>believed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racial</a:t>
            </a:r>
            <a:r>
              <a:rPr lang="de-DE" dirty="0" smtClean="0"/>
              <a:t> </a:t>
            </a:r>
            <a:r>
              <a:rPr lang="de-DE" dirty="0" err="1" smtClean="0"/>
              <a:t>intermixture</a:t>
            </a:r>
            <a:r>
              <a:rPr lang="de-DE" dirty="0" smtClean="0"/>
              <a:t> </a:t>
            </a:r>
            <a:r>
              <a:rPr lang="de-DE" dirty="0" err="1" smtClean="0"/>
              <a:t>does</a:t>
            </a:r>
            <a:r>
              <a:rPr lang="de-DE" dirty="0" smtClean="0"/>
              <a:t> not </a:t>
            </a:r>
            <a:r>
              <a:rPr lang="de-DE" dirty="0" err="1" smtClean="0"/>
              <a:t>benefit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human </a:t>
            </a:r>
            <a:r>
              <a:rPr lang="de-DE" dirty="0" err="1" smtClean="0"/>
              <a:t>race</a:t>
            </a:r>
            <a:r>
              <a:rPr lang="de-DE" dirty="0" smtClean="0"/>
              <a:t>.</a:t>
            </a:r>
          </a:p>
          <a:p>
            <a:r>
              <a:rPr lang="de-DE" dirty="0" smtClean="0"/>
              <a:t>The British </a:t>
            </a:r>
            <a:r>
              <a:rPr lang="de-DE" dirty="0" err="1" smtClean="0"/>
              <a:t>colonies</a:t>
            </a:r>
            <a:r>
              <a:rPr lang="de-DE" dirty="0" smtClean="0"/>
              <a:t> in </a:t>
            </a:r>
            <a:r>
              <a:rPr lang="de-DE" dirty="0" err="1" smtClean="0"/>
              <a:t>America</a:t>
            </a:r>
            <a:r>
              <a:rPr lang="de-DE" dirty="0" smtClean="0"/>
              <a:t> – </a:t>
            </a:r>
            <a:r>
              <a:rPr lang="de-DE" dirty="0" err="1" smtClean="0"/>
              <a:t>reinforced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„</a:t>
            </a:r>
            <a:r>
              <a:rPr lang="de-DE" dirty="0" err="1" smtClean="0"/>
              <a:t>redskins</a:t>
            </a:r>
            <a:r>
              <a:rPr lang="de-DE" dirty="0" smtClean="0"/>
              <a:t>“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blacks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inferior.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Racism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Philosophy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de-DE" dirty="0" smtClean="0"/>
              <a:t>   The same </a:t>
            </a:r>
            <a:r>
              <a:rPr lang="de-DE" dirty="0" err="1" smtClean="0"/>
              <a:t>philosophical</a:t>
            </a:r>
            <a:r>
              <a:rPr lang="de-DE" dirty="0" smtClean="0"/>
              <a:t> </a:t>
            </a:r>
            <a:r>
              <a:rPr lang="de-DE" dirty="0" err="1" smtClean="0"/>
              <a:t>ideas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propagated</a:t>
            </a:r>
            <a:r>
              <a:rPr lang="de-DE" dirty="0" smtClean="0"/>
              <a:t> „</a:t>
            </a:r>
            <a:r>
              <a:rPr lang="de-DE" dirty="0" err="1" smtClean="0"/>
              <a:t>brotherhood</a:t>
            </a:r>
            <a:r>
              <a:rPr lang="de-DE" dirty="0" smtClean="0"/>
              <a:t>, </a:t>
            </a:r>
            <a:r>
              <a:rPr lang="de-DE" dirty="0" err="1" smtClean="0"/>
              <a:t>freedom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equality</a:t>
            </a:r>
            <a:r>
              <a:rPr lang="de-DE" dirty="0" smtClean="0"/>
              <a:t>“ in Europe </a:t>
            </a:r>
            <a:r>
              <a:rPr lang="de-DE" dirty="0" err="1" smtClean="0"/>
              <a:t>did</a:t>
            </a:r>
            <a:r>
              <a:rPr lang="de-DE" dirty="0" smtClean="0"/>
              <a:t> not </a:t>
            </a:r>
            <a:r>
              <a:rPr lang="de-DE" dirty="0" err="1" smtClean="0"/>
              <a:t>change</a:t>
            </a:r>
            <a:r>
              <a:rPr lang="de-DE" dirty="0" smtClean="0"/>
              <a:t> </a:t>
            </a:r>
            <a:r>
              <a:rPr lang="de-DE" dirty="0" err="1" smtClean="0"/>
              <a:t>basically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stereotyping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Africans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American Indians. </a:t>
            </a:r>
          </a:p>
          <a:p>
            <a:pPr>
              <a:buNone/>
            </a:pPr>
            <a:r>
              <a:rPr lang="de-DE" dirty="0" smtClean="0"/>
              <a:t>   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led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rgbClr val="FF0000"/>
                </a:solidFill>
              </a:rPr>
              <a:t>racism</a:t>
            </a:r>
            <a:r>
              <a:rPr lang="de-DE" dirty="0" smtClean="0"/>
              <a:t> –A </a:t>
            </a:r>
            <a:r>
              <a:rPr lang="de-DE" dirty="0" err="1" smtClean="0"/>
              <a:t>behaviour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belief </a:t>
            </a:r>
            <a:r>
              <a:rPr lang="de-DE" dirty="0" err="1" smtClean="0"/>
              <a:t>that</a:t>
            </a:r>
            <a:r>
              <a:rPr lang="de-DE" dirty="0" smtClean="0"/>
              <a:t> a </a:t>
            </a:r>
            <a:r>
              <a:rPr lang="de-DE" dirty="0" err="1" smtClean="0"/>
              <a:t>group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smtClean="0"/>
              <a:t>inferior </a:t>
            </a:r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inherited</a:t>
            </a:r>
            <a:r>
              <a:rPr lang="de-DE" dirty="0" smtClean="0"/>
              <a:t> </a:t>
            </a:r>
            <a:r>
              <a:rPr lang="de-DE" dirty="0" err="1" smtClean="0"/>
              <a:t>physical</a:t>
            </a:r>
            <a:r>
              <a:rPr lang="de-DE" dirty="0" smtClean="0"/>
              <a:t> </a:t>
            </a:r>
            <a:r>
              <a:rPr lang="de-DE" dirty="0" err="1" smtClean="0"/>
              <a:t>differences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inherently</a:t>
            </a:r>
            <a:r>
              <a:rPr lang="de-DE" dirty="0" smtClean="0"/>
              <a:t> </a:t>
            </a:r>
            <a:r>
              <a:rPr lang="de-DE" dirty="0" err="1" smtClean="0"/>
              <a:t>connected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behavioral</a:t>
            </a:r>
            <a:r>
              <a:rPr lang="de-DE" dirty="0" smtClean="0"/>
              <a:t> </a:t>
            </a:r>
            <a:r>
              <a:rPr lang="de-DE" dirty="0" err="1" smtClean="0"/>
              <a:t>differences</a:t>
            </a:r>
            <a:r>
              <a:rPr lang="de-DE" dirty="0" smtClean="0"/>
              <a:t>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0</TotalTime>
  <Words>1176</Words>
  <Application>Microsoft Office PowerPoint</Application>
  <PresentationFormat>Bildschirmpräsentation (4:3)</PresentationFormat>
  <Paragraphs>83</Paragraphs>
  <Slides>24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5" baseType="lpstr">
      <vt:lpstr>Larissa-Design</vt:lpstr>
      <vt:lpstr>Race</vt:lpstr>
      <vt:lpstr>Is there a race?</vt:lpstr>
      <vt:lpstr>Biologically difficult to define</vt:lpstr>
      <vt:lpstr>Historical Racism</vt:lpstr>
      <vt:lpstr>Folie 5</vt:lpstr>
      <vt:lpstr>Nanban 南蛮 (southern Barbarians)</vt:lpstr>
      <vt:lpstr>Religion and Racism</vt:lpstr>
      <vt:lpstr>Enlightment brought about arrogance </vt:lpstr>
      <vt:lpstr>Racism and Philosophy</vt:lpstr>
      <vt:lpstr>Romanticism</vt:lpstr>
      <vt:lpstr>Has racism disappeared?</vt:lpstr>
      <vt:lpstr>USA</vt:lpstr>
      <vt:lpstr>Ethnicity</vt:lpstr>
      <vt:lpstr>Germany Age group 18-35  (2000)   %</vt:lpstr>
      <vt:lpstr>Ethnocentrism</vt:lpstr>
      <vt:lpstr>Ethnic differences are real</vt:lpstr>
      <vt:lpstr>Integration of emigrants is and was always a problem</vt:lpstr>
      <vt:lpstr>Conflicts</vt:lpstr>
      <vt:lpstr>Minority and Majority groups</vt:lpstr>
      <vt:lpstr>Prejudice</vt:lpstr>
      <vt:lpstr>Why this psychological aggression without real proof?</vt:lpstr>
      <vt:lpstr>Just a defence?</vt:lpstr>
      <vt:lpstr>Discrimination</vt:lpstr>
      <vt:lpstr>Bildung und Kultur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Race and Ethnicity</dc:title>
  <dc:creator>Japaninfo</dc:creator>
  <cp:lastModifiedBy>Japaninfo</cp:lastModifiedBy>
  <cp:revision>38</cp:revision>
  <dcterms:created xsi:type="dcterms:W3CDTF">2011-04-13T17:15:14Z</dcterms:created>
  <dcterms:modified xsi:type="dcterms:W3CDTF">2011-07-04T12:26:46Z</dcterms:modified>
</cp:coreProperties>
</file>