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4" r:id="rId2"/>
    <p:sldId id="273" r:id="rId3"/>
    <p:sldId id="291" r:id="rId4"/>
    <p:sldId id="276" r:id="rId5"/>
    <p:sldId id="292" r:id="rId6"/>
    <p:sldId id="279" r:id="rId7"/>
    <p:sldId id="281" r:id="rId8"/>
    <p:sldId id="283" r:id="rId9"/>
    <p:sldId id="294" r:id="rId10"/>
    <p:sldId id="286" r:id="rId11"/>
    <p:sldId id="288" r:id="rId12"/>
    <p:sldId id="290" r:id="rId13"/>
    <p:sldId id="271" r:id="rId14"/>
    <p:sldId id="272" r:id="rId15"/>
    <p:sldId id="261" r:id="rId16"/>
    <p:sldId id="296" r:id="rId17"/>
    <p:sldId id="258" r:id="rId18"/>
    <p:sldId id="259" r:id="rId19"/>
    <p:sldId id="262" r:id="rId20"/>
    <p:sldId id="263" r:id="rId21"/>
    <p:sldId id="264" r:id="rId22"/>
    <p:sldId id="265" r:id="rId23"/>
    <p:sldId id="266" r:id="rId24"/>
    <p:sldId id="267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85CE-8B4B-4CD5-B781-EB5EC9B29E1C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AE3CB-757E-45CB-99CE-7C965974022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1AE3CB-757E-45CB-99CE-7C965974022C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6A37A-CEB0-4968-83BF-AC361DA9BA15}" type="datetimeFigureOut">
              <a:rPr lang="de-DE" smtClean="0"/>
              <a:pPr/>
              <a:t>04.07.2011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6B325-25CD-416B-BDEF-0991BE8E146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upload.wikimedia.org/wikipedia/commons/e/e7/RomanEmpire_117.sv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upload.wikimedia.org/wikipedia/commons/5/53/Poulation-since-10000BC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1/15/Bubonic_plague-en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err="1" smtClean="0"/>
              <a:t>Why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industrial</a:t>
            </a:r>
            <a:r>
              <a:rPr lang="de-DE" sz="2800" dirty="0" smtClean="0"/>
              <a:t> </a:t>
            </a:r>
            <a:r>
              <a:rPr lang="de-DE" sz="2800" dirty="0" err="1" smtClean="0"/>
              <a:t>revolution</a:t>
            </a:r>
            <a:r>
              <a:rPr lang="de-DE" sz="2800" dirty="0" smtClean="0"/>
              <a:t> </a:t>
            </a:r>
            <a:r>
              <a:rPr lang="de-DE" sz="2800" dirty="0" err="1" smtClean="0"/>
              <a:t>started</a:t>
            </a:r>
            <a:r>
              <a:rPr lang="de-DE" sz="2800" dirty="0" smtClean="0"/>
              <a:t> in </a:t>
            </a:r>
            <a:r>
              <a:rPr lang="de-DE" sz="2800" dirty="0" err="1" smtClean="0"/>
              <a:t>Britain</a:t>
            </a:r>
            <a:r>
              <a:rPr lang="de-DE" sz="2800" dirty="0" smtClean="0"/>
              <a:t>? (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continued</a:t>
            </a:r>
            <a:r>
              <a:rPr lang="de-DE" sz="2800" dirty="0" smtClean="0"/>
              <a:t> in Europe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USA?)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why</a:t>
            </a:r>
            <a:r>
              <a:rPr lang="de-DE" sz="2800" dirty="0" smtClean="0"/>
              <a:t> </a:t>
            </a:r>
            <a:r>
              <a:rPr lang="de-DE" sz="2800" dirty="0" err="1" smtClean="0"/>
              <a:t>then</a:t>
            </a:r>
            <a:r>
              <a:rPr lang="de-DE" sz="2800" dirty="0" smtClean="0"/>
              <a:t>?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71612"/>
            <a:ext cx="8472518" cy="455455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happen in </a:t>
            </a:r>
            <a:r>
              <a:rPr lang="de-DE" dirty="0" err="1" smtClean="0"/>
              <a:t>the</a:t>
            </a:r>
            <a:r>
              <a:rPr lang="de-DE" dirty="0" smtClean="0"/>
              <a:t> West?</a:t>
            </a:r>
          </a:p>
          <a:p>
            <a:pPr>
              <a:buNone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not happen in China?</a:t>
            </a:r>
          </a:p>
          <a:p>
            <a:pPr>
              <a:buNone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not happen in </a:t>
            </a:r>
            <a:r>
              <a:rPr lang="de-DE" dirty="0" err="1" smtClean="0"/>
              <a:t>India</a:t>
            </a:r>
            <a:r>
              <a:rPr lang="de-DE" dirty="0" smtClean="0"/>
              <a:t>?</a:t>
            </a:r>
          </a:p>
          <a:p>
            <a:pPr>
              <a:buNone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not happen in </a:t>
            </a:r>
            <a:r>
              <a:rPr lang="de-DE" dirty="0" err="1" smtClean="0"/>
              <a:t>Precolumbian</a:t>
            </a:r>
            <a:r>
              <a:rPr lang="de-DE" dirty="0" smtClean="0"/>
              <a:t> </a:t>
            </a:r>
            <a:r>
              <a:rPr lang="de-DE" dirty="0" err="1" smtClean="0"/>
              <a:t>America</a:t>
            </a:r>
            <a:r>
              <a:rPr lang="de-DE" dirty="0" smtClean="0"/>
              <a:t>?</a:t>
            </a:r>
          </a:p>
          <a:p>
            <a:pPr>
              <a:buNone/>
            </a:pP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not happen in New Guinea? </a:t>
            </a:r>
            <a:r>
              <a:rPr lang="de-DE" dirty="0" err="1" smtClean="0"/>
              <a:t>etc</a:t>
            </a: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Ian Morris :</a:t>
            </a:r>
          </a:p>
          <a:p>
            <a:pPr>
              <a:buNone/>
            </a:pPr>
            <a:r>
              <a:rPr lang="de-DE" dirty="0" smtClean="0"/>
              <a:t>„</a:t>
            </a:r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West </a:t>
            </a:r>
            <a:r>
              <a:rPr lang="de-DE" dirty="0" err="1" smtClean="0"/>
              <a:t>rules</a:t>
            </a:r>
            <a:r>
              <a:rPr lang="de-DE" dirty="0" smtClean="0"/>
              <a:t>-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“     2010</a:t>
            </a:r>
          </a:p>
          <a:p>
            <a:pPr>
              <a:buNone/>
            </a:pPr>
            <a:r>
              <a:rPr lang="de-DE" dirty="0" err="1" smtClean="0"/>
              <a:t>Jarred</a:t>
            </a:r>
            <a:r>
              <a:rPr lang="de-DE" dirty="0" smtClean="0"/>
              <a:t> Diamond :</a:t>
            </a:r>
          </a:p>
          <a:p>
            <a:pPr>
              <a:buNone/>
            </a:pPr>
            <a:r>
              <a:rPr lang="de-DE" dirty="0" smtClean="0"/>
              <a:t>„</a:t>
            </a:r>
            <a:r>
              <a:rPr lang="de-DE" dirty="0" err="1" smtClean="0"/>
              <a:t>Guns</a:t>
            </a:r>
            <a:r>
              <a:rPr lang="de-DE" dirty="0" smtClean="0"/>
              <a:t>, </a:t>
            </a:r>
            <a:r>
              <a:rPr lang="de-DE" dirty="0" err="1" smtClean="0"/>
              <a:t>Germs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Steel „              1996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de-DE" sz="3600" dirty="0" smtClean="0">
                <a:solidFill>
                  <a:srgbClr val="FF0000"/>
                </a:solidFill>
              </a:rPr>
              <a:t>Old</a:t>
            </a:r>
            <a:r>
              <a:rPr lang="de-DE" sz="3600" dirty="0" smtClean="0"/>
              <a:t> </a:t>
            </a:r>
            <a:r>
              <a:rPr lang="de-DE" sz="3600" dirty="0" err="1" smtClean="0"/>
              <a:t>paradigm</a:t>
            </a:r>
            <a:r>
              <a:rPr lang="de-DE" sz="3600" dirty="0" smtClean="0"/>
              <a:t>: </a:t>
            </a:r>
            <a:br>
              <a:rPr lang="de-DE" sz="3600" dirty="0" smtClean="0"/>
            </a:br>
            <a:r>
              <a:rPr lang="de-DE" sz="3600" dirty="0" err="1" smtClean="0">
                <a:solidFill>
                  <a:srgbClr val="FF0000"/>
                </a:solidFill>
              </a:rPr>
              <a:t>Better</a:t>
            </a:r>
            <a:r>
              <a:rPr lang="de-DE" sz="3600" dirty="0" smtClean="0"/>
              <a:t> </a:t>
            </a:r>
            <a:r>
              <a:rPr lang="de-DE" sz="3600" dirty="0" err="1" smtClean="0"/>
              <a:t>living</a:t>
            </a:r>
            <a:r>
              <a:rPr lang="de-DE" sz="3600" dirty="0" smtClean="0"/>
              <a:t> </a:t>
            </a:r>
            <a:r>
              <a:rPr lang="de-DE" sz="3600" dirty="0" err="1" smtClean="0"/>
              <a:t>standards</a:t>
            </a:r>
            <a:r>
              <a:rPr lang="de-DE" sz="3600" dirty="0" smtClean="0"/>
              <a:t> = </a:t>
            </a:r>
            <a:r>
              <a:rPr lang="de-DE" sz="3600" dirty="0" err="1" smtClean="0">
                <a:solidFill>
                  <a:srgbClr val="FF0000"/>
                </a:solidFill>
              </a:rPr>
              <a:t>more</a:t>
            </a:r>
            <a:r>
              <a:rPr lang="de-DE" sz="3600" dirty="0" smtClean="0"/>
              <a:t> </a:t>
            </a:r>
            <a:r>
              <a:rPr lang="de-DE" sz="3600" dirty="0" err="1" smtClean="0"/>
              <a:t>babies</a:t>
            </a:r>
            <a:endParaRPr lang="de-DE" sz="3600" dirty="0"/>
          </a:p>
        </p:txBody>
      </p:sp>
      <p:pic>
        <p:nvPicPr>
          <p:cNvPr id="18441" name="Picture 9" descr="http://www.istockphoto.com/file_thumbview_approve/10067436/2/istockphoto_10067436-diversity-multiracial-group-of-babies-and-toddl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00240"/>
            <a:ext cx="3619500" cy="971550"/>
          </a:xfrm>
          <a:prstGeom prst="rect">
            <a:avLst/>
          </a:prstGeom>
          <a:noFill/>
        </p:spPr>
      </p:pic>
      <p:pic>
        <p:nvPicPr>
          <p:cNvPr id="18442" name="Picture 10" descr="http://www.istockphoto.com/file_thumbview_approve/10067436/2/istockphoto_10067436-diversity-multiracial-group-of-babies-and-toddl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071678"/>
            <a:ext cx="3619500" cy="900112"/>
          </a:xfrm>
          <a:prstGeom prst="rect">
            <a:avLst/>
          </a:prstGeom>
          <a:noFill/>
        </p:spPr>
      </p:pic>
      <p:pic>
        <p:nvPicPr>
          <p:cNvPr id="18445" name="Picture 13" descr="http://michelle2005.files.wordpress.com/2009/03/multiracial-people-irfan-resiz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000372"/>
            <a:ext cx="6500858" cy="3557586"/>
          </a:xfrm>
          <a:prstGeom prst="rect">
            <a:avLst/>
          </a:prstGeom>
          <a:noFill/>
        </p:spPr>
      </p:pic>
      <p:pic>
        <p:nvPicPr>
          <p:cNvPr id="6" name="Picture 10" descr="http://www.istockphoto.com/file_thumbview_approve/10067436/2/istockphoto_10067436-diversity-multiracial-group-of-babies-and-toddl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142984"/>
            <a:ext cx="3619500" cy="971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/>
          <a:lstStyle/>
          <a:p>
            <a:r>
              <a:rPr lang="de-DE" sz="3200" dirty="0" smtClean="0">
                <a:solidFill>
                  <a:srgbClr val="FF0000"/>
                </a:solidFill>
              </a:rPr>
              <a:t>Postmodern</a:t>
            </a:r>
            <a:r>
              <a:rPr lang="de-DE" sz="3200" dirty="0" smtClean="0"/>
              <a:t> </a:t>
            </a:r>
            <a:r>
              <a:rPr lang="de-DE" sz="3200" dirty="0" err="1" smtClean="0"/>
              <a:t>paradigm</a:t>
            </a:r>
            <a:r>
              <a:rPr lang="de-DE" sz="3200" dirty="0" smtClean="0"/>
              <a:t>: </a:t>
            </a:r>
            <a:br>
              <a:rPr lang="de-DE" sz="3200" dirty="0" smtClean="0"/>
            </a:br>
            <a:r>
              <a:rPr lang="de-DE" sz="3200" dirty="0" smtClean="0">
                <a:solidFill>
                  <a:srgbClr val="FF0000"/>
                </a:solidFill>
              </a:rPr>
              <a:t>Even </a:t>
            </a:r>
            <a:r>
              <a:rPr lang="de-DE" sz="3200" dirty="0" err="1" smtClean="0">
                <a:solidFill>
                  <a:srgbClr val="FF0000"/>
                </a:solidFill>
              </a:rPr>
              <a:t>better</a:t>
            </a:r>
            <a:r>
              <a:rPr lang="de-DE" sz="3200" dirty="0" smtClean="0"/>
              <a:t> </a:t>
            </a:r>
            <a:r>
              <a:rPr lang="de-DE" sz="3200" dirty="0" err="1" smtClean="0"/>
              <a:t>living</a:t>
            </a:r>
            <a:r>
              <a:rPr lang="de-DE" sz="3200" dirty="0" smtClean="0"/>
              <a:t> </a:t>
            </a:r>
            <a:r>
              <a:rPr lang="de-DE" sz="3200" dirty="0" err="1" smtClean="0"/>
              <a:t>standards</a:t>
            </a:r>
            <a:r>
              <a:rPr lang="de-DE" sz="3200" dirty="0" smtClean="0"/>
              <a:t> = </a:t>
            </a:r>
            <a:r>
              <a:rPr lang="de-DE" sz="3200" dirty="0" err="1" smtClean="0">
                <a:solidFill>
                  <a:srgbClr val="FF0000"/>
                </a:solidFill>
              </a:rPr>
              <a:t>less</a:t>
            </a:r>
            <a:r>
              <a:rPr lang="de-DE" sz="3200" dirty="0" smtClean="0">
                <a:solidFill>
                  <a:srgbClr val="FF0000"/>
                </a:solidFill>
              </a:rPr>
              <a:t> </a:t>
            </a:r>
            <a:r>
              <a:rPr lang="de-DE" sz="3200" dirty="0" err="1" smtClean="0"/>
              <a:t>babies</a:t>
            </a:r>
            <a:endParaRPr lang="de-DE" sz="3200" dirty="0"/>
          </a:p>
        </p:txBody>
      </p:sp>
      <p:pic>
        <p:nvPicPr>
          <p:cNvPr id="18442" name="Picture 10" descr="http://www.istockphoto.com/file_thumbview_approve/10067436/2/istockphoto_10067436-diversity-multiracial-group-of-babies-and-toddler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643050"/>
            <a:ext cx="3619500" cy="971550"/>
          </a:xfrm>
          <a:prstGeom prst="rect">
            <a:avLst/>
          </a:prstGeom>
          <a:noFill/>
        </p:spPr>
      </p:pic>
      <p:pic>
        <p:nvPicPr>
          <p:cNvPr id="18445" name="Picture 13" descr="http://michelle2005.files.wordpress.com/2009/03/multiracial-people-irfan-resize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708275"/>
            <a:ext cx="6480175" cy="37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07375" cy="922337"/>
          </a:xfrm>
        </p:spPr>
        <p:txBody>
          <a:bodyPr>
            <a:noAutofit/>
          </a:bodyPr>
          <a:lstStyle/>
          <a:p>
            <a:r>
              <a:rPr lang="de-DE" sz="2800" dirty="0"/>
              <a:t>The </a:t>
            </a:r>
            <a:r>
              <a:rPr lang="de-DE" sz="2800" dirty="0" err="1" smtClean="0">
                <a:solidFill>
                  <a:srgbClr val="CC3300"/>
                </a:solidFill>
              </a:rPr>
              <a:t>internal</a:t>
            </a:r>
            <a:r>
              <a:rPr lang="de-DE" sz="2800" dirty="0" smtClean="0"/>
              <a:t> </a:t>
            </a:r>
            <a:r>
              <a:rPr lang="de-DE" sz="2800" dirty="0" err="1"/>
              <a:t>circumstances</a:t>
            </a:r>
            <a:r>
              <a:rPr lang="de-DE" sz="2800" dirty="0"/>
              <a:t> </a:t>
            </a:r>
            <a:br>
              <a:rPr lang="de-DE" sz="2800" dirty="0"/>
            </a:br>
            <a:r>
              <a:rPr lang="de-DE" sz="2800" dirty="0" err="1" smtClean="0"/>
              <a:t>control</a:t>
            </a:r>
            <a:r>
              <a:rPr lang="de-DE" sz="2800" dirty="0" smtClean="0"/>
              <a:t> in postmodern </a:t>
            </a:r>
            <a:r>
              <a:rPr lang="de-DE" sz="2800" dirty="0" err="1" smtClean="0"/>
              <a:t>societies</a:t>
            </a:r>
            <a:r>
              <a:rPr lang="de-DE" sz="2800" dirty="0" smtClean="0"/>
              <a:t> </a:t>
            </a:r>
            <a:r>
              <a:rPr lang="de-DE" sz="2800" dirty="0" err="1" smtClean="0"/>
              <a:t>population</a:t>
            </a:r>
            <a:r>
              <a:rPr lang="de-DE" sz="2800" dirty="0" smtClean="0"/>
              <a:t> </a:t>
            </a:r>
            <a:r>
              <a:rPr lang="de-DE" sz="2800" dirty="0" err="1" smtClean="0"/>
              <a:t>size</a:t>
            </a:r>
            <a:r>
              <a:rPr lang="de-DE" sz="2800" dirty="0" smtClean="0"/>
              <a:t>:</a:t>
            </a:r>
            <a:endParaRPr lang="de-DE" sz="2800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18487" cy="4641850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Birth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separated</a:t>
            </a:r>
            <a:r>
              <a:rPr lang="de-DE" dirty="0" smtClean="0"/>
              <a:t> </a:t>
            </a:r>
            <a:r>
              <a:rPr lang="de-DE" dirty="0" err="1" smtClean="0"/>
              <a:t>sex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childbearing</a:t>
            </a:r>
            <a:endParaRPr lang="de-DE" dirty="0" smtClean="0"/>
          </a:p>
          <a:p>
            <a:r>
              <a:rPr lang="de-DE" dirty="0" smtClean="0"/>
              <a:t>Women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decide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err="1" smtClean="0"/>
              <a:t>Reduced</a:t>
            </a:r>
            <a:r>
              <a:rPr lang="de-DE" dirty="0" smtClean="0"/>
              <a:t> </a:t>
            </a:r>
            <a:r>
              <a:rPr lang="de-DE" dirty="0" err="1" smtClean="0"/>
              <a:t>familiar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religious</a:t>
            </a:r>
            <a:r>
              <a:rPr lang="de-DE" dirty="0" smtClean="0"/>
              <a:t> </a:t>
            </a:r>
            <a:r>
              <a:rPr lang="de-DE" dirty="0" err="1" smtClean="0"/>
              <a:t>pressure</a:t>
            </a:r>
            <a:r>
              <a:rPr lang="de-DE" dirty="0" smtClean="0"/>
              <a:t> </a:t>
            </a:r>
            <a:endParaRPr lang="de-DE" dirty="0"/>
          </a:p>
          <a:p>
            <a:r>
              <a:rPr lang="de-DE" dirty="0" smtClean="0"/>
              <a:t>Other </a:t>
            </a:r>
            <a:r>
              <a:rPr lang="de-DE" dirty="0" err="1" smtClean="0"/>
              <a:t>priorities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favoured</a:t>
            </a:r>
            <a:r>
              <a:rPr lang="de-DE" dirty="0" smtClean="0"/>
              <a:t>: 2 </a:t>
            </a:r>
            <a:r>
              <a:rPr lang="de-DE" dirty="0" err="1" smtClean="0"/>
              <a:t>cars</a:t>
            </a:r>
            <a:r>
              <a:rPr lang="de-DE" dirty="0" smtClean="0"/>
              <a:t>, </a:t>
            </a:r>
            <a:r>
              <a:rPr lang="de-DE" dirty="0" err="1" smtClean="0"/>
              <a:t>going</a:t>
            </a:r>
            <a:r>
              <a:rPr lang="de-DE" dirty="0" smtClean="0"/>
              <a:t> out, </a:t>
            </a:r>
            <a:r>
              <a:rPr lang="de-DE" dirty="0" err="1" smtClean="0"/>
              <a:t>travelling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endParaRPr lang="de-DE" dirty="0" smtClean="0"/>
          </a:p>
          <a:p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posponed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marriage</a:t>
            </a:r>
            <a:r>
              <a:rPr lang="de-DE" dirty="0" smtClean="0"/>
              <a:t>/</a:t>
            </a:r>
            <a:r>
              <a:rPr lang="de-DE" dirty="0" err="1" smtClean="0"/>
              <a:t>partnership</a:t>
            </a:r>
            <a:r>
              <a:rPr lang="de-DE" dirty="0" smtClean="0"/>
              <a:t> </a:t>
            </a:r>
            <a:r>
              <a:rPr lang="de-DE" dirty="0" err="1" smtClean="0"/>
              <a:t>breaks</a:t>
            </a:r>
            <a:r>
              <a:rPr lang="de-DE" dirty="0" smtClean="0"/>
              <a:t> down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comes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868478"/>
          </a:xfrm>
        </p:spPr>
        <p:txBody>
          <a:bodyPr>
            <a:normAutofit/>
          </a:bodyPr>
          <a:lstStyle/>
          <a:p>
            <a:r>
              <a:rPr lang="de-DE" sz="3600" dirty="0" smtClean="0"/>
              <a:t>Ian Morris</a:t>
            </a:r>
            <a:br>
              <a:rPr lang="de-DE" sz="3600" dirty="0" smtClean="0"/>
            </a:br>
            <a:r>
              <a:rPr lang="de-DE" sz="3600" dirty="0" err="1" smtClean="0"/>
              <a:t>Social</a:t>
            </a:r>
            <a:r>
              <a:rPr lang="de-DE" sz="3600" dirty="0" smtClean="0"/>
              <a:t> Development </a:t>
            </a:r>
            <a:r>
              <a:rPr lang="de-DE" sz="3600" dirty="0" err="1" smtClean="0"/>
              <a:t>Measurements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West -East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2357430"/>
            <a:ext cx="8258204" cy="3768733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capture</a:t>
            </a:r>
            <a:r>
              <a:rPr lang="de-DE" dirty="0" smtClean="0"/>
              <a:t> - </a:t>
            </a:r>
          </a:p>
          <a:p>
            <a:r>
              <a:rPr lang="de-DE" dirty="0" err="1" smtClean="0"/>
              <a:t>Urbanism</a:t>
            </a:r>
            <a:r>
              <a:rPr lang="de-DE" dirty="0" smtClean="0"/>
              <a:t> – </a:t>
            </a:r>
            <a:r>
              <a:rPr lang="de-DE" dirty="0" err="1" smtClean="0"/>
              <a:t>factor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organisation</a:t>
            </a:r>
            <a:r>
              <a:rPr lang="de-DE" dirty="0" smtClean="0"/>
              <a:t> power</a:t>
            </a:r>
          </a:p>
          <a:p>
            <a:r>
              <a:rPr lang="de-DE" dirty="0" smtClean="0"/>
              <a:t>Information Technology</a:t>
            </a:r>
          </a:p>
          <a:p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war</a:t>
            </a:r>
          </a:p>
          <a:p>
            <a:endParaRPr lang="de-DE" dirty="0" smtClean="0"/>
          </a:p>
          <a:p>
            <a:r>
              <a:rPr lang="de-DE" dirty="0" smtClean="0"/>
              <a:t>In 1840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Britain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 power </a:t>
            </a:r>
            <a:r>
              <a:rPr lang="de-DE" dirty="0" err="1" smtClean="0"/>
              <a:t>around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.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kumente und Einstellungen\Japaninfo\Favoriten\Eigene Dateien\Eigene Bilder\fabio 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580066">
            <a:off x="1683231" y="-327896"/>
            <a:ext cx="5716710" cy="7331984"/>
          </a:xfrm>
          <a:prstGeom prst="rect">
            <a:avLst/>
          </a:prstGeom>
          <a:noFill/>
        </p:spPr>
      </p:pic>
      <p:sp>
        <p:nvSpPr>
          <p:cNvPr id="7" name="Freihandform 6"/>
          <p:cNvSpPr/>
          <p:nvPr/>
        </p:nvSpPr>
        <p:spPr>
          <a:xfrm>
            <a:off x="2253673" y="3632970"/>
            <a:ext cx="5597236" cy="1456266"/>
          </a:xfrm>
          <a:custGeom>
            <a:avLst/>
            <a:gdLst>
              <a:gd name="connsiteX0" fmla="*/ 0 w 5597236"/>
              <a:gd name="connsiteY0" fmla="*/ 1456266 h 1456266"/>
              <a:gd name="connsiteX1" fmla="*/ 812800 w 5597236"/>
              <a:gd name="connsiteY1" fmla="*/ 1373139 h 1456266"/>
              <a:gd name="connsiteX2" fmla="*/ 2576945 w 5597236"/>
              <a:gd name="connsiteY2" fmla="*/ 1160703 h 1456266"/>
              <a:gd name="connsiteX3" fmla="*/ 3445163 w 5597236"/>
              <a:gd name="connsiteY3" fmla="*/ 1169939 h 1456266"/>
              <a:gd name="connsiteX4" fmla="*/ 3703782 w 5597236"/>
              <a:gd name="connsiteY4" fmla="*/ 1003685 h 1456266"/>
              <a:gd name="connsiteX5" fmla="*/ 4147127 w 5597236"/>
              <a:gd name="connsiteY5" fmla="*/ 1031394 h 1456266"/>
              <a:gd name="connsiteX6" fmla="*/ 4535054 w 5597236"/>
              <a:gd name="connsiteY6" fmla="*/ 1031394 h 1456266"/>
              <a:gd name="connsiteX7" fmla="*/ 5237018 w 5597236"/>
              <a:gd name="connsiteY7" fmla="*/ 1132994 h 1456266"/>
              <a:gd name="connsiteX8" fmla="*/ 5541818 w 5597236"/>
              <a:gd name="connsiteY8" fmla="*/ 181648 h 1456266"/>
              <a:gd name="connsiteX9" fmla="*/ 5569527 w 5597236"/>
              <a:gd name="connsiteY9" fmla="*/ 43103 h 1456266"/>
              <a:gd name="connsiteX10" fmla="*/ 5551054 w 5597236"/>
              <a:gd name="connsiteY10" fmla="*/ 61575 h 1456266"/>
              <a:gd name="connsiteX11" fmla="*/ 5551054 w 5597236"/>
              <a:gd name="connsiteY11" fmla="*/ 61575 h 1456266"/>
              <a:gd name="connsiteX12" fmla="*/ 5551054 w 5597236"/>
              <a:gd name="connsiteY12" fmla="*/ 61575 h 1456266"/>
              <a:gd name="connsiteX13" fmla="*/ 5551054 w 5597236"/>
              <a:gd name="connsiteY13" fmla="*/ 61575 h 1456266"/>
              <a:gd name="connsiteX14" fmla="*/ 5578763 w 5597236"/>
              <a:gd name="connsiteY14" fmla="*/ 33866 h 1456266"/>
              <a:gd name="connsiteX15" fmla="*/ 5569527 w 5597236"/>
              <a:gd name="connsiteY15" fmla="*/ 33866 h 1456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597236" h="1456266">
                <a:moveTo>
                  <a:pt x="0" y="1456266"/>
                </a:moveTo>
                <a:cubicBezTo>
                  <a:pt x="191654" y="1439333"/>
                  <a:pt x="812800" y="1373139"/>
                  <a:pt x="812800" y="1373139"/>
                </a:cubicBezTo>
                <a:cubicBezTo>
                  <a:pt x="1242291" y="1323879"/>
                  <a:pt x="2138218" y="1194570"/>
                  <a:pt x="2576945" y="1160703"/>
                </a:cubicBezTo>
                <a:cubicBezTo>
                  <a:pt x="3015672" y="1126836"/>
                  <a:pt x="3257357" y="1196109"/>
                  <a:pt x="3445163" y="1169939"/>
                </a:cubicBezTo>
                <a:cubicBezTo>
                  <a:pt x="3632969" y="1143769"/>
                  <a:pt x="3586788" y="1026776"/>
                  <a:pt x="3703782" y="1003685"/>
                </a:cubicBezTo>
                <a:cubicBezTo>
                  <a:pt x="3820776" y="980594"/>
                  <a:pt x="4008582" y="1026776"/>
                  <a:pt x="4147127" y="1031394"/>
                </a:cubicBezTo>
                <a:cubicBezTo>
                  <a:pt x="4285672" y="1036012"/>
                  <a:pt x="4353406" y="1014461"/>
                  <a:pt x="4535054" y="1031394"/>
                </a:cubicBezTo>
                <a:cubicBezTo>
                  <a:pt x="4716702" y="1048327"/>
                  <a:pt x="5069224" y="1274618"/>
                  <a:pt x="5237018" y="1132994"/>
                </a:cubicBezTo>
                <a:cubicBezTo>
                  <a:pt x="5404812" y="991370"/>
                  <a:pt x="5486400" y="363296"/>
                  <a:pt x="5541818" y="181648"/>
                </a:cubicBezTo>
                <a:cubicBezTo>
                  <a:pt x="5597236" y="0"/>
                  <a:pt x="5567988" y="63115"/>
                  <a:pt x="5569527" y="43103"/>
                </a:cubicBezTo>
                <a:cubicBezTo>
                  <a:pt x="5571066" y="23091"/>
                  <a:pt x="5551054" y="61575"/>
                  <a:pt x="5551054" y="61575"/>
                </a:cubicBezTo>
                <a:lnTo>
                  <a:pt x="5551054" y="61575"/>
                </a:lnTo>
                <a:lnTo>
                  <a:pt x="5551054" y="61575"/>
                </a:lnTo>
                <a:lnTo>
                  <a:pt x="5551054" y="61575"/>
                </a:lnTo>
                <a:cubicBezTo>
                  <a:pt x="5555672" y="56957"/>
                  <a:pt x="5575684" y="38484"/>
                  <a:pt x="5578763" y="33866"/>
                </a:cubicBezTo>
                <a:cubicBezTo>
                  <a:pt x="5581842" y="29248"/>
                  <a:pt x="5569527" y="33866"/>
                  <a:pt x="5569527" y="3386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" name="Gerade Verbindung 8"/>
          <p:cNvCxnSpPr/>
          <p:nvPr/>
        </p:nvCxnSpPr>
        <p:spPr>
          <a:xfrm>
            <a:off x="3143240" y="2571744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General Trends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928670"/>
            <a:ext cx="8186766" cy="5197493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premodern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 (</a:t>
            </a:r>
            <a:r>
              <a:rPr lang="de-DE" dirty="0" err="1" smtClean="0"/>
              <a:t>agrarian</a:t>
            </a:r>
            <a:r>
              <a:rPr lang="de-DE" dirty="0" smtClean="0"/>
              <a:t>) </a:t>
            </a:r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industrialization</a:t>
            </a:r>
            <a:r>
              <a:rPr lang="de-DE" dirty="0" smtClean="0"/>
              <a:t>  </a:t>
            </a:r>
            <a:r>
              <a:rPr lang="de-DE" dirty="0" err="1" smtClean="0"/>
              <a:t>towards</a:t>
            </a:r>
            <a:r>
              <a:rPr lang="de-DE" dirty="0" smtClean="0"/>
              <a:t> an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 </a:t>
            </a:r>
            <a:r>
              <a:rPr lang="de-DE" dirty="0" err="1" smtClean="0"/>
              <a:t>moves</a:t>
            </a:r>
            <a:r>
              <a:rPr lang="de-DE" dirty="0" smtClean="0"/>
              <a:t> </a:t>
            </a:r>
            <a:r>
              <a:rPr lang="de-DE" dirty="0" err="1" smtClean="0"/>
              <a:t>towards</a:t>
            </a:r>
            <a:r>
              <a:rPr lang="de-DE" dirty="0" smtClean="0"/>
              <a:t> a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.</a:t>
            </a:r>
          </a:p>
          <a:p>
            <a:r>
              <a:rPr lang="de-DE" dirty="0" smtClean="0"/>
              <a:t>Industrial </a:t>
            </a:r>
            <a:r>
              <a:rPr lang="de-DE" dirty="0" err="1" smtClean="0"/>
              <a:t>economy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characterized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employment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large </a:t>
            </a:r>
            <a:r>
              <a:rPr lang="de-DE" dirty="0" err="1" smtClean="0"/>
              <a:t>numbers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workers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manufactured</a:t>
            </a:r>
            <a:r>
              <a:rPr lang="de-DE" dirty="0" smtClean="0"/>
              <a:t> </a:t>
            </a:r>
            <a:r>
              <a:rPr lang="de-DE" dirty="0" err="1" smtClean="0"/>
              <a:t>goods</a:t>
            </a:r>
            <a:r>
              <a:rPr lang="de-DE" dirty="0" smtClean="0"/>
              <a:t> (</a:t>
            </a:r>
            <a:r>
              <a:rPr lang="de-DE" dirty="0" err="1" smtClean="0"/>
              <a:t>assembly</a:t>
            </a:r>
            <a:r>
              <a:rPr lang="de-DE" dirty="0" smtClean="0"/>
              <a:t> </a:t>
            </a:r>
            <a:r>
              <a:rPr lang="de-DE" dirty="0" err="1" smtClean="0"/>
              <a:t>lines</a:t>
            </a:r>
            <a:r>
              <a:rPr lang="de-DE" dirty="0" smtClean="0"/>
              <a:t> in </a:t>
            </a:r>
            <a:r>
              <a:rPr lang="de-DE" dirty="0" err="1" smtClean="0"/>
              <a:t>factories</a:t>
            </a:r>
            <a:r>
              <a:rPr lang="de-DE" dirty="0" smtClean="0"/>
              <a:t>)</a:t>
            </a:r>
          </a:p>
          <a:p>
            <a:r>
              <a:rPr lang="de-DE" dirty="0" smtClean="0"/>
              <a:t>Service </a:t>
            </a:r>
            <a:r>
              <a:rPr lang="de-DE" dirty="0" err="1" smtClean="0"/>
              <a:t>economy</a:t>
            </a:r>
            <a:r>
              <a:rPr lang="de-DE" dirty="0" smtClean="0"/>
              <a:t> </a:t>
            </a:r>
            <a:r>
              <a:rPr lang="de-DE" dirty="0" err="1" smtClean="0"/>
              <a:t>devoted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supplying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r>
              <a:rPr lang="de-DE" dirty="0" smtClean="0"/>
              <a:t> , such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processing</a:t>
            </a:r>
            <a:r>
              <a:rPr lang="de-DE" dirty="0" smtClean="0"/>
              <a:t> , </a:t>
            </a:r>
            <a:r>
              <a:rPr lang="de-DE" dirty="0" err="1" smtClean="0"/>
              <a:t>teaching</a:t>
            </a:r>
            <a:r>
              <a:rPr lang="de-DE" dirty="0" smtClean="0"/>
              <a:t>, </a:t>
            </a:r>
            <a:r>
              <a:rPr lang="de-DE" dirty="0" err="1" smtClean="0"/>
              <a:t>nursing</a:t>
            </a:r>
            <a:r>
              <a:rPr lang="de-DE" dirty="0" smtClean="0"/>
              <a:t>, </a:t>
            </a:r>
            <a:r>
              <a:rPr lang="de-DE" dirty="0" err="1" smtClean="0"/>
              <a:t>advertising</a:t>
            </a:r>
            <a:r>
              <a:rPr lang="de-DE" dirty="0" smtClean="0"/>
              <a:t>, </a:t>
            </a:r>
            <a:r>
              <a:rPr lang="de-DE" dirty="0" err="1" smtClean="0"/>
              <a:t>food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USA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714488"/>
            <a:ext cx="8215370" cy="478634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de-DE" dirty="0" smtClean="0"/>
              <a:t>                        </a:t>
            </a:r>
            <a:r>
              <a:rPr lang="de-DE" sz="2000" dirty="0" smtClean="0"/>
              <a:t>Primary                 </a:t>
            </a:r>
            <a:r>
              <a:rPr lang="de-DE" sz="2000" dirty="0" err="1" smtClean="0"/>
              <a:t>Secundary</a:t>
            </a:r>
            <a:r>
              <a:rPr lang="de-DE" sz="2000" dirty="0" smtClean="0"/>
              <a:t>                  </a:t>
            </a:r>
            <a:r>
              <a:rPr lang="de-DE" sz="2000" dirty="0" err="1" smtClean="0"/>
              <a:t>Tertiary</a:t>
            </a:r>
            <a:endParaRPr lang="de-DE" dirty="0"/>
          </a:p>
          <a:p>
            <a:pPr>
              <a:buNone/>
            </a:pPr>
            <a:r>
              <a:rPr lang="de-DE" sz="1600" dirty="0" smtClean="0"/>
              <a:t>                                                </a:t>
            </a:r>
            <a:r>
              <a:rPr lang="de-DE" sz="1600" dirty="0" err="1" smtClean="0"/>
              <a:t>Agriculture</a:t>
            </a:r>
            <a:r>
              <a:rPr lang="de-DE" sz="1600" dirty="0" smtClean="0"/>
              <a:t>                  Manufacturing                    Services</a:t>
            </a:r>
          </a:p>
          <a:p>
            <a:r>
              <a:rPr lang="de-DE" sz="2800" dirty="0" smtClean="0"/>
              <a:t>                       </a:t>
            </a:r>
            <a:r>
              <a:rPr lang="de-DE" sz="1600" dirty="0" err="1" smtClean="0"/>
              <a:t>Forestry</a:t>
            </a:r>
            <a:r>
              <a:rPr lang="de-DE" sz="1600" dirty="0" smtClean="0"/>
              <a:t>                        </a:t>
            </a:r>
            <a:r>
              <a:rPr lang="de-DE" sz="1600" dirty="0" err="1" smtClean="0"/>
              <a:t>Construction</a:t>
            </a:r>
            <a:r>
              <a:rPr lang="de-DE" sz="1600" dirty="0" smtClean="0"/>
              <a:t>                      Trade, Transport,                    						              </a:t>
            </a:r>
            <a:r>
              <a:rPr lang="de-DE" sz="1600" dirty="0" err="1" smtClean="0"/>
              <a:t>Finance</a:t>
            </a:r>
            <a:endParaRPr lang="de-DE" sz="1600" dirty="0" smtClean="0"/>
          </a:p>
          <a:p>
            <a:r>
              <a:rPr lang="de-DE" sz="3000" dirty="0" smtClean="0"/>
              <a:t>1860</a:t>
            </a:r>
            <a:r>
              <a:rPr lang="de-DE" sz="2800" dirty="0" smtClean="0"/>
              <a:t> </a:t>
            </a:r>
            <a:r>
              <a:rPr lang="de-DE" dirty="0" smtClean="0"/>
              <a:t>            60%             20%               20%</a:t>
            </a:r>
          </a:p>
          <a:p>
            <a:r>
              <a:rPr lang="de-DE" dirty="0" smtClean="0"/>
              <a:t>1900            40%             30%               30%</a:t>
            </a:r>
          </a:p>
          <a:p>
            <a:r>
              <a:rPr lang="de-DE" dirty="0" smtClean="0"/>
              <a:t>1930            22%             32%               46%</a:t>
            </a:r>
          </a:p>
          <a:p>
            <a:r>
              <a:rPr lang="de-DE" dirty="0" smtClean="0"/>
              <a:t>1960             9%              36%               58%</a:t>
            </a:r>
          </a:p>
          <a:p>
            <a:r>
              <a:rPr lang="de-DE" dirty="0" smtClean="0"/>
              <a:t>1990             3%              22%               74%</a:t>
            </a:r>
          </a:p>
          <a:p>
            <a:r>
              <a:rPr lang="de-DE" dirty="0" smtClean="0"/>
              <a:t>2000             2%              20%               78%  </a:t>
            </a:r>
          </a:p>
          <a:p>
            <a:r>
              <a:rPr lang="de-DE" dirty="0" smtClean="0"/>
              <a:t>2009             1,5%          17,9%            81,1%</a:t>
            </a:r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2009 </a:t>
            </a:r>
            <a:r>
              <a:rPr lang="de-DE" dirty="0" err="1" smtClean="0"/>
              <a:t>Comparison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571612"/>
            <a:ext cx="8472518" cy="4554551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                       Primary         </a:t>
            </a:r>
            <a:r>
              <a:rPr lang="de-DE" dirty="0" err="1" smtClean="0"/>
              <a:t>Secundary</a:t>
            </a:r>
            <a:r>
              <a:rPr lang="de-DE" dirty="0" smtClean="0"/>
              <a:t>     </a:t>
            </a:r>
            <a:r>
              <a:rPr lang="de-DE" dirty="0" err="1" smtClean="0"/>
              <a:t>Tertiary</a:t>
            </a:r>
            <a:endParaRPr lang="de-DE" dirty="0" smtClean="0"/>
          </a:p>
          <a:p>
            <a:r>
              <a:rPr lang="de-DE" dirty="0" smtClean="0"/>
              <a:t>USA               1,5%               17,9%          81,1%</a:t>
            </a:r>
          </a:p>
          <a:p>
            <a:r>
              <a:rPr lang="de-DE" dirty="0" smtClean="0"/>
              <a:t>Germany      2,1%               28,5%          69,4%</a:t>
            </a:r>
          </a:p>
          <a:p>
            <a:r>
              <a:rPr lang="de-DE" dirty="0" smtClean="0"/>
              <a:t>Japan            4.0%               25,5%          70.5%        </a:t>
            </a:r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Female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in </a:t>
            </a:r>
            <a:r>
              <a:rPr lang="de-DE" dirty="0" err="1" smtClean="0"/>
              <a:t>Workforce</a:t>
            </a:r>
            <a:r>
              <a:rPr lang="de-DE" dirty="0" smtClean="0"/>
              <a:t> %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928670"/>
            <a:ext cx="8401080" cy="5197493"/>
          </a:xfrm>
        </p:spPr>
        <p:txBody>
          <a:bodyPr/>
          <a:lstStyle/>
          <a:p>
            <a:pPr>
              <a:buNone/>
            </a:pPr>
            <a:r>
              <a:rPr lang="de-DE" dirty="0" smtClean="0"/>
              <a:t>                                 1996                           2008</a:t>
            </a:r>
          </a:p>
          <a:p>
            <a:r>
              <a:rPr lang="de-DE" dirty="0" smtClean="0"/>
              <a:t>EU-19                   58,9                            65,0                     </a:t>
            </a:r>
          </a:p>
          <a:p>
            <a:r>
              <a:rPr lang="de-DE" dirty="0" smtClean="0"/>
              <a:t>Germany              61,9			70,6</a:t>
            </a:r>
          </a:p>
          <a:p>
            <a:r>
              <a:rPr lang="de-DE" dirty="0" smtClean="0"/>
              <a:t>USA                       72,1                            72,2</a:t>
            </a:r>
          </a:p>
          <a:p>
            <a:r>
              <a:rPr lang="de-DE" dirty="0" err="1" smtClean="0"/>
              <a:t>Norway</a:t>
            </a:r>
            <a:r>
              <a:rPr lang="de-DE" dirty="0" smtClean="0"/>
              <a:t>                75,1                            78.9</a:t>
            </a:r>
          </a:p>
          <a:p>
            <a:r>
              <a:rPr lang="de-DE" dirty="0" smtClean="0"/>
              <a:t>Japan                    62.8                            67,3</a:t>
            </a:r>
          </a:p>
          <a:p>
            <a:r>
              <a:rPr lang="de-DE" dirty="0" smtClean="0"/>
              <a:t>Mexico                  40,9                            47,2</a:t>
            </a:r>
          </a:p>
          <a:p>
            <a:r>
              <a:rPr lang="de-DE" dirty="0" smtClean="0"/>
              <a:t>Turkey                   33,3                            </a:t>
            </a:r>
            <a:r>
              <a:rPr lang="de-DE" dirty="0" smtClean="0">
                <a:solidFill>
                  <a:srgbClr val="FF0000"/>
                </a:solidFill>
              </a:rPr>
              <a:t>27,4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Literacy</a:t>
            </a:r>
            <a:r>
              <a:rPr lang="de-DE" dirty="0" smtClean="0"/>
              <a:t> Rate</a:t>
            </a:r>
            <a:endParaRPr lang="de-DE" dirty="0"/>
          </a:p>
        </p:txBody>
      </p:sp>
      <p:pic>
        <p:nvPicPr>
          <p:cNvPr id="1027" name="Picture 3" descr="H:\Dokumente und Einstellungen\Japaninfo\Favoriten\Eigene Dateien\Eigene Bilder\800px-World_literacy_map_UNHD_2007_200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142984"/>
            <a:ext cx="828680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developments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142984"/>
            <a:ext cx="6643734" cy="4983179"/>
          </a:xfrm>
        </p:spPr>
        <p:txBody>
          <a:bodyPr/>
          <a:lstStyle/>
          <a:p>
            <a:r>
              <a:rPr lang="de-DE" sz="2800" dirty="0" err="1" smtClean="0"/>
              <a:t>Hunters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gatherers</a:t>
            </a:r>
            <a:r>
              <a:rPr lang="de-DE" sz="2800" dirty="0" smtClean="0"/>
              <a:t> </a:t>
            </a:r>
          </a:p>
          <a:p>
            <a:r>
              <a:rPr lang="de-DE" sz="2800" dirty="0" err="1" smtClean="0"/>
              <a:t>Agriculture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animal</a:t>
            </a:r>
            <a:r>
              <a:rPr lang="de-DE" sz="2800" dirty="0" smtClean="0"/>
              <a:t> </a:t>
            </a:r>
            <a:r>
              <a:rPr lang="de-DE" sz="2800" dirty="0" err="1" smtClean="0"/>
              <a:t>domestication</a:t>
            </a:r>
            <a:endParaRPr lang="de-DE" sz="2800" dirty="0" smtClean="0"/>
          </a:p>
          <a:p>
            <a:r>
              <a:rPr lang="de-DE" sz="2800" dirty="0" smtClean="0"/>
              <a:t>Organisation, Possession, </a:t>
            </a:r>
            <a:r>
              <a:rPr lang="de-DE" sz="2800" dirty="0" err="1" smtClean="0"/>
              <a:t>Inheritance</a:t>
            </a:r>
            <a:r>
              <a:rPr lang="de-DE" sz="2800" dirty="0" smtClean="0"/>
              <a:t>, </a:t>
            </a:r>
          </a:p>
          <a:p>
            <a:r>
              <a:rPr lang="de-DE" sz="2800" dirty="0" err="1" smtClean="0"/>
              <a:t>Familiy</a:t>
            </a:r>
            <a:r>
              <a:rPr lang="de-DE" sz="2800" dirty="0" smtClean="0"/>
              <a:t> </a:t>
            </a:r>
            <a:r>
              <a:rPr lang="de-DE" sz="2800" dirty="0" err="1" smtClean="0"/>
              <a:t>Structure</a:t>
            </a:r>
            <a:r>
              <a:rPr lang="de-DE" sz="2800" dirty="0" smtClean="0"/>
              <a:t>, Religion, </a:t>
            </a:r>
            <a:r>
              <a:rPr lang="de-DE" sz="2800" dirty="0" err="1" smtClean="0"/>
              <a:t>Defence</a:t>
            </a:r>
            <a:endParaRPr lang="de-DE" sz="2800" dirty="0" smtClean="0"/>
          </a:p>
          <a:p>
            <a:r>
              <a:rPr lang="de-DE" sz="2800" dirty="0" smtClean="0"/>
              <a:t>Cities, </a:t>
            </a:r>
            <a:r>
              <a:rPr lang="de-DE" sz="2800" dirty="0" err="1" smtClean="0"/>
              <a:t>accumulation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power, </a:t>
            </a:r>
            <a:r>
              <a:rPr lang="de-DE" sz="2800" dirty="0" err="1" smtClean="0"/>
              <a:t>knowledge</a:t>
            </a:r>
            <a:endParaRPr lang="de-DE" sz="2800" dirty="0" smtClean="0"/>
          </a:p>
          <a:p>
            <a:r>
              <a:rPr lang="de-DE" sz="2800" dirty="0" smtClean="0"/>
              <a:t>Industrial Revolution</a:t>
            </a:r>
          </a:p>
          <a:p>
            <a:r>
              <a:rPr lang="de-DE" sz="2800" dirty="0" smtClean="0"/>
              <a:t>Post </a:t>
            </a:r>
            <a:r>
              <a:rPr lang="de-DE" sz="2800" dirty="0" err="1" smtClean="0"/>
              <a:t>industrial</a:t>
            </a:r>
            <a:r>
              <a:rPr lang="de-DE" sz="2800" dirty="0" smtClean="0"/>
              <a:t> </a:t>
            </a:r>
            <a:r>
              <a:rPr lang="de-DE" sz="2800" dirty="0" err="1" smtClean="0"/>
              <a:t>society</a:t>
            </a:r>
            <a:endParaRPr lang="de-DE" sz="2800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7286644" y="1571612"/>
            <a:ext cx="1500198" cy="2102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err="1" smtClean="0"/>
              <a:t>Premodern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286644" y="3786190"/>
            <a:ext cx="1500198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Modern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286644" y="4286256"/>
            <a:ext cx="1500198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Postmodern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7286644" y="1142984"/>
            <a:ext cx="14287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Neolithikum</a:t>
            </a:r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Education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Despite many improvements in the status of women there are still many inequalities: Two thirds of people in the world who cannot read are female. </a:t>
            </a:r>
          </a:p>
          <a:p>
            <a:pPr>
              <a:buFont typeface="Arial"/>
              <a:buChar char="•"/>
            </a:pPr>
            <a:r>
              <a:rPr lang="en-US" dirty="0" smtClean="0"/>
              <a:t>Nearly seventy percent of the world's poorest people are female.</a:t>
            </a:r>
          </a:p>
          <a:p>
            <a:pPr>
              <a:buFont typeface="Arial"/>
              <a:buChar char="•"/>
            </a:pPr>
            <a:r>
              <a:rPr lang="en-US" dirty="0" smtClean="0"/>
              <a:t>Women represent a growing proportion of people living with HIV/AIDS. </a:t>
            </a:r>
          </a:p>
          <a:p>
            <a:pPr>
              <a:buFont typeface="Arial"/>
              <a:buChar char="•"/>
            </a:pPr>
            <a:r>
              <a:rPr lang="en-US" dirty="0" smtClean="0"/>
              <a:t>In only 16 countries in the world is women's representation in national parliaments above 25 percent. 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Women's contributions to the global economy are growing rapidly but their </a:t>
            </a:r>
            <a:r>
              <a:rPr lang="en-US" dirty="0" err="1" smtClean="0"/>
              <a:t>labour</a:t>
            </a:r>
            <a:r>
              <a:rPr lang="en-US" dirty="0" smtClean="0"/>
              <a:t> remains undervalued and undercounted in national accounts.</a:t>
            </a:r>
          </a:p>
          <a:p>
            <a:pPr>
              <a:buFont typeface="Arial"/>
              <a:buChar char="•"/>
            </a:pPr>
            <a:r>
              <a:rPr lang="en-US" dirty="0" smtClean="0"/>
              <a:t>An estimated one-quarter to one half of all women have suffered physical abuse.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3074" name="Picture 2" descr="H:\Dokumente und Einstellungen\Japaninfo\Favoriten\Eigene Dateien\Eigene Bilder\g_ all reg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3093"/>
            <a:ext cx="7286676" cy="6370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kumente und Einstellungen\Japaninfo\Favoriten\Eigene Dateien\Eigene Bilder\g_lit_ar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5786478" cy="6039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Modernity</a:t>
            </a:r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1285852" y="2214554"/>
            <a:ext cx="3214710" cy="30003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Work</a:t>
            </a:r>
            <a:endParaRPr lang="de-DE" dirty="0"/>
          </a:p>
        </p:txBody>
      </p:sp>
      <p:sp>
        <p:nvSpPr>
          <p:cNvPr id="5" name="Ellipse 4"/>
          <p:cNvSpPr/>
          <p:nvPr/>
        </p:nvSpPr>
        <p:spPr>
          <a:xfrm>
            <a:off x="5715008" y="2214554"/>
            <a:ext cx="2714644" cy="257176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Family</a:t>
            </a:r>
            <a:endParaRPr lang="de-DE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Postmodernity</a:t>
            </a:r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1285852" y="2214554"/>
            <a:ext cx="3214710" cy="30003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Work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00430" y="2357430"/>
            <a:ext cx="2928958" cy="27686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Family</a:t>
            </a:r>
            <a:endParaRPr lang="de-DE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6215074" y="1428736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Firms</a:t>
            </a:r>
            <a:r>
              <a:rPr lang="de-DE" dirty="0" smtClean="0"/>
              <a:t> </a:t>
            </a:r>
            <a:r>
              <a:rPr lang="de-DE" dirty="0" err="1" smtClean="0"/>
              <a:t>offering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 must </a:t>
            </a:r>
            <a:r>
              <a:rPr lang="de-DE" dirty="0" err="1" smtClean="0"/>
              <a:t>consider</a:t>
            </a:r>
            <a:r>
              <a:rPr lang="de-DE" dirty="0" smtClean="0"/>
              <a:t>:</a:t>
            </a:r>
          </a:p>
          <a:p>
            <a:endParaRPr lang="de-DE" dirty="0" smtClean="0"/>
          </a:p>
          <a:p>
            <a:r>
              <a:rPr lang="de-DE" dirty="0" err="1" smtClean="0"/>
              <a:t>Children</a:t>
            </a:r>
            <a:r>
              <a:rPr lang="de-DE" dirty="0" smtClean="0"/>
              <a:t>, </a:t>
            </a:r>
            <a:r>
              <a:rPr lang="de-DE" dirty="0" err="1" smtClean="0"/>
              <a:t>husband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home</a:t>
            </a:r>
            <a:r>
              <a:rPr lang="de-DE" dirty="0" smtClean="0"/>
              <a:t>,  </a:t>
            </a:r>
            <a:r>
              <a:rPr lang="de-DE" dirty="0" err="1" smtClean="0"/>
              <a:t>holidays</a:t>
            </a:r>
            <a:r>
              <a:rPr lang="de-DE" dirty="0" smtClean="0"/>
              <a:t>, </a:t>
            </a:r>
            <a:r>
              <a:rPr lang="de-DE" dirty="0" err="1" smtClean="0"/>
              <a:t>schools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endParaRPr lang="de-DE" dirty="0"/>
          </a:p>
        </p:txBody>
      </p:sp>
      <p:pic>
        <p:nvPicPr>
          <p:cNvPr id="1026" name="Picture 2" descr="https://email.t-online.de/kc/i/on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57150" cy="57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kumente und Einstellungen\Japaninfo\Favoriten\Eigene Dateien\Eigene Bilder\fabio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726629" y="-162016"/>
            <a:ext cx="5436231" cy="8603801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1000100" y="428604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Domestication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Plant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animals</a:t>
            </a:r>
            <a:r>
              <a:rPr lang="de-DE" sz="2400" dirty="0" smtClean="0"/>
              <a:t>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world</a:t>
            </a:r>
            <a:r>
              <a:rPr lang="de-DE" sz="2400" dirty="0" smtClean="0"/>
              <a:t> </a:t>
            </a:r>
            <a:endParaRPr lang="de-DE" sz="2400" dirty="0"/>
          </a:p>
        </p:txBody>
      </p:sp>
      <p:sp>
        <p:nvSpPr>
          <p:cNvPr id="6" name="Textfeld 5"/>
          <p:cNvSpPr txBox="1"/>
          <p:nvPr/>
        </p:nvSpPr>
        <p:spPr>
          <a:xfrm>
            <a:off x="5000628" y="2714620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11000 BC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143768" y="3071810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8000 BC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357290" y="3214686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6000 BC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000496" y="3286124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7000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</a:rPr>
              <a:t>BC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72396" y="3929066"/>
            <a:ext cx="6429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4000 BC</a:t>
            </a:r>
            <a:endParaRPr lang="de-DE" sz="1000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715008" y="3429000"/>
            <a:ext cx="714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solidFill>
                  <a:srgbClr val="FF0000"/>
                </a:solidFill>
              </a:rPr>
              <a:t>7000 BC</a:t>
            </a:r>
            <a:endParaRPr lang="de-DE" sz="1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07375" cy="922337"/>
          </a:xfrm>
        </p:spPr>
        <p:txBody>
          <a:bodyPr>
            <a:normAutofit fontScale="90000"/>
          </a:bodyPr>
          <a:lstStyle/>
          <a:p>
            <a:r>
              <a:rPr lang="de-DE" sz="4000"/>
              <a:t>The </a:t>
            </a:r>
            <a:r>
              <a:rPr lang="de-DE" sz="4000">
                <a:solidFill>
                  <a:srgbClr val="CC3300"/>
                </a:solidFill>
              </a:rPr>
              <a:t>external</a:t>
            </a:r>
            <a:r>
              <a:rPr lang="de-DE" sz="4000"/>
              <a:t> circumstances </a:t>
            </a:r>
            <a:br>
              <a:rPr lang="de-DE" sz="4000"/>
            </a:br>
            <a:r>
              <a:rPr lang="de-DE" sz="4000"/>
              <a:t>controlled population size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18487" cy="4641850"/>
          </a:xfrm>
        </p:spPr>
        <p:txBody>
          <a:bodyPr/>
          <a:lstStyle/>
          <a:p>
            <a:r>
              <a:rPr lang="de-DE"/>
              <a:t>Hunters – gatherers needed about 2 square kilometers per person.</a:t>
            </a:r>
          </a:p>
          <a:p>
            <a:r>
              <a:rPr lang="de-DE"/>
              <a:t>Agriculture and domestication of animals increased the possible population density.</a:t>
            </a:r>
          </a:p>
          <a:p>
            <a:r>
              <a:rPr lang="de-DE"/>
              <a:t>Industrialization of farming increased yields but diminished work in the country.</a:t>
            </a:r>
          </a:p>
          <a:p>
            <a:r>
              <a:rPr lang="de-DE"/>
              <a:t>Modern medicine prolonged lifes but not the economic realities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Hunters-gatherers</a:t>
            </a:r>
            <a:r>
              <a:rPr lang="de-DE" dirty="0" smtClean="0"/>
              <a:t> </a:t>
            </a:r>
            <a:r>
              <a:rPr lang="de-DE" dirty="0" err="1" smtClean="0"/>
              <a:t>happier</a:t>
            </a:r>
            <a:r>
              <a:rPr lang="de-DE" dirty="0" smtClean="0"/>
              <a:t>?</a:t>
            </a:r>
            <a:br>
              <a:rPr lang="de-DE" dirty="0" smtClean="0"/>
            </a:br>
            <a:r>
              <a:rPr lang="de-DE" dirty="0" err="1" smtClean="0"/>
              <a:t>Maybe</a:t>
            </a:r>
            <a:r>
              <a:rPr lang="de-DE" dirty="0" smtClean="0"/>
              <a:t>, but </a:t>
            </a:r>
            <a:r>
              <a:rPr lang="de-DE" dirty="0" err="1" smtClean="0"/>
              <a:t>surely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healthier</a:t>
            </a:r>
            <a:endParaRPr lang="de-DE" dirty="0" smtClean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worked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20-25 </a:t>
            </a:r>
            <a:r>
              <a:rPr lang="de-DE" dirty="0" err="1" smtClean="0"/>
              <a:t>hours</a:t>
            </a:r>
            <a:r>
              <a:rPr lang="de-DE" dirty="0" smtClean="0"/>
              <a:t> a </a:t>
            </a:r>
            <a:r>
              <a:rPr lang="de-DE" dirty="0" err="1" smtClean="0"/>
              <a:t>week</a:t>
            </a:r>
            <a:endParaRPr lang="de-DE" dirty="0" smtClean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possessions</a:t>
            </a:r>
            <a:r>
              <a:rPr lang="de-DE" dirty="0" smtClean="0"/>
              <a:t> but </a:t>
            </a:r>
            <a:r>
              <a:rPr lang="de-DE" dirty="0" err="1" smtClean="0"/>
              <a:t>were</a:t>
            </a:r>
            <a:r>
              <a:rPr lang="de-DE" dirty="0" smtClean="0"/>
              <a:t> not </a:t>
            </a:r>
            <a:r>
              <a:rPr lang="de-DE" dirty="0" err="1" smtClean="0"/>
              <a:t>poor</a:t>
            </a:r>
            <a:endParaRPr lang="de-DE" dirty="0" smtClean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freer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domination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inheritance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362950" cy="922338"/>
          </a:xfrm>
        </p:spPr>
        <p:txBody>
          <a:bodyPr>
            <a:normAutofit fontScale="90000"/>
          </a:bodyPr>
          <a:lstStyle/>
          <a:p>
            <a:r>
              <a:rPr lang="de-DE" sz="3200"/>
              <a:t>The Roman Empire: it integrated and stabilized.</a:t>
            </a:r>
            <a:r>
              <a:rPr lang="de-DE" sz="4000"/>
              <a:t> </a:t>
            </a:r>
            <a:r>
              <a:rPr lang="de-DE" sz="3200"/>
              <a:t>Population about 35 million.</a:t>
            </a:r>
            <a:r>
              <a:rPr lang="de-DE" sz="4000"/>
              <a:t> </a:t>
            </a:r>
          </a:p>
        </p:txBody>
      </p:sp>
      <p:pic>
        <p:nvPicPr>
          <p:cNvPr id="15365" name="Picture 5" descr="File:RomanEmpire 117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266825"/>
            <a:ext cx="7620000" cy="518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Population Growth</a:t>
            </a:r>
          </a:p>
        </p:txBody>
      </p:sp>
      <p:pic>
        <p:nvPicPr>
          <p:cNvPr id="14339" name="Picture 3" descr="File:Poulation-since-10000BC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355725"/>
            <a:ext cx="7848600" cy="4881563"/>
          </a:xfrm>
          <a:prstGeom prst="rect">
            <a:avLst/>
          </a:prstGeom>
          <a:noFill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195513" y="4581525"/>
            <a:ext cx="7921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000"/>
              <a:t>5 million </a:t>
            </a: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2555875" y="4797425"/>
            <a:ext cx="0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732588" y="1844675"/>
            <a:ext cx="15843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2010  around</a:t>
            </a:r>
          </a:p>
          <a:p>
            <a:pPr>
              <a:spcBef>
                <a:spcPct val="50000"/>
              </a:spcBef>
            </a:pPr>
            <a:r>
              <a:rPr lang="de-DE"/>
              <a:t>7 Billion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1000 AD till now</a:t>
            </a:r>
          </a:p>
        </p:txBody>
      </p:sp>
      <p:pic>
        <p:nvPicPr>
          <p:cNvPr id="4101" name="Picture 5" descr="http://upload.wikimedia.org/wikipedia/commons/5/55/Poulation-since-1000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341438"/>
            <a:ext cx="8137525" cy="511175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372225" y="2133600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/>
              <a:t>2010  around</a:t>
            </a:r>
          </a:p>
          <a:p>
            <a:r>
              <a:rPr lang="de-DE"/>
              <a:t>7 Billion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File:Bubonic plague-en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49275"/>
            <a:ext cx="5330825" cy="6048375"/>
          </a:xfrm>
          <a:prstGeom prst="rect">
            <a:avLst/>
          </a:prstGeom>
          <a:noFill/>
        </p:spPr>
      </p:pic>
      <p:pic>
        <p:nvPicPr>
          <p:cNvPr id="16390" name="Picture 6" descr="http://static.howstuffworks.com/gif/black-death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4225" y="1844675"/>
            <a:ext cx="3279775" cy="4581525"/>
          </a:xfrm>
          <a:prstGeom prst="rect">
            <a:avLst/>
          </a:prstGeom>
          <a:noFill/>
        </p:spPr>
      </p:pic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124075" y="115888"/>
            <a:ext cx="61928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2051050" y="0"/>
            <a:ext cx="6408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Black death - 50 to 60 % of the European population died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Microsoft Office PowerPoint</Application>
  <PresentationFormat>Bildschirmpräsentation (4:3)</PresentationFormat>
  <Paragraphs>116</Paragraphs>
  <Slides>24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25" baseType="lpstr">
      <vt:lpstr>Larissa-Design</vt:lpstr>
      <vt:lpstr>Why the industrial revolution started in Britain? (and continued in Europe and the USA?) and why then?</vt:lpstr>
      <vt:lpstr>Why are developments as they are?</vt:lpstr>
      <vt:lpstr>Folie 3</vt:lpstr>
      <vt:lpstr>The external circumstances  controlled population size</vt:lpstr>
      <vt:lpstr>Were Hunters-gatherers happier? Maybe, but surely:</vt:lpstr>
      <vt:lpstr>The Roman Empire: it integrated and stabilized. Population about 35 million. </vt:lpstr>
      <vt:lpstr>Population Growth</vt:lpstr>
      <vt:lpstr>1000 AD till now</vt:lpstr>
      <vt:lpstr>Folie 9</vt:lpstr>
      <vt:lpstr>Old paradigm:  Better living standards = more babies</vt:lpstr>
      <vt:lpstr>Postmodern paradigm:  Even better living standards = less babies</vt:lpstr>
      <vt:lpstr>The internal circumstances  control in postmodern societies population size:</vt:lpstr>
      <vt:lpstr>Ian Morris Social Development Measurements West -East</vt:lpstr>
      <vt:lpstr>Folie 14</vt:lpstr>
      <vt:lpstr>General Trends</vt:lpstr>
      <vt:lpstr>Type of work USA</vt:lpstr>
      <vt:lpstr>2009 Comparison</vt:lpstr>
      <vt:lpstr>Female Participation in Workforce %</vt:lpstr>
      <vt:lpstr>Literacy Rate</vt:lpstr>
      <vt:lpstr>Education of women</vt:lpstr>
      <vt:lpstr>Folie 21</vt:lpstr>
      <vt:lpstr>Folie 22</vt:lpstr>
      <vt:lpstr>Modernity</vt:lpstr>
      <vt:lpstr>Postmodernity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Japaninfo</cp:lastModifiedBy>
  <cp:revision>35</cp:revision>
  <dcterms:created xsi:type="dcterms:W3CDTF">2011-04-25T13:27:09Z</dcterms:created>
  <dcterms:modified xsi:type="dcterms:W3CDTF">2011-07-04T14:21:22Z</dcterms:modified>
</cp:coreProperties>
</file>