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78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custDataLst>
    <p:tags r:id="rId39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808" autoAdjust="0"/>
    <p:restoredTop sz="94660"/>
  </p:normalViewPr>
  <p:slideViewPr>
    <p:cSldViewPr>
      <p:cViewPr varScale="1">
        <p:scale>
          <a:sx n="120" d="100"/>
          <a:sy n="120" d="100"/>
        </p:scale>
        <p:origin x="2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Abgerundetes Rechtec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9A0B2D9-3935-4D28-A48C-54D91C2871B4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01.07.2015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4957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01.07.2015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02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01.07.2015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5180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01.07.2015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455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01.07.2015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555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01.07.2015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094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01.07.2015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9683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01.07.2015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267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01.07.2015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5280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01.07.2015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8432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01.07.2015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673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Abgerundetes Rechteck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>
                <a:solidFill>
                  <a:srgbClr val="696464"/>
                </a:solidFill>
              </a:rPr>
              <a:pPr/>
              <a:t>01.07.2015</a:t>
            </a:fld>
            <a:endParaRPr lang="de-DE">
              <a:solidFill>
                <a:srgbClr val="696464"/>
              </a:solidFill>
            </a:endParaRPr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696464"/>
              </a:solidFill>
            </a:endParaRPr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9A0B2D9-3935-4D28-A48C-54D91C2871B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268313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>
                <a:solidFill>
                  <a:srgbClr val="696464"/>
                </a:solidFill>
              </a:rPr>
              <a:pPr/>
              <a:t>01.07.2015</a:t>
            </a:fld>
            <a:endParaRPr lang="de-DE">
              <a:solidFill>
                <a:srgbClr val="696464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696464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392348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Abgerundetes Rechtec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>
                <a:solidFill>
                  <a:srgbClr val="696464"/>
                </a:solidFill>
              </a:rPr>
              <a:pPr/>
              <a:t>01.07.2015</a:t>
            </a:fld>
            <a:endParaRPr lang="de-DE">
              <a:solidFill>
                <a:srgbClr val="696464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de-DE">
              <a:solidFill>
                <a:srgbClr val="696464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9A0B2D9-3935-4D28-A48C-54D91C2871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11596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>
                <a:solidFill>
                  <a:srgbClr val="696464"/>
                </a:solidFill>
              </a:rPr>
              <a:pPr/>
              <a:t>01.07.2015</a:t>
            </a:fld>
            <a:endParaRPr lang="de-DE">
              <a:solidFill>
                <a:srgbClr val="696464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696464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668463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>
                <a:solidFill>
                  <a:srgbClr val="696464"/>
                </a:solidFill>
              </a:rPr>
              <a:pPr/>
              <a:t>01.07.2015</a:t>
            </a:fld>
            <a:endParaRPr lang="de-DE">
              <a:solidFill>
                <a:srgbClr val="696464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696464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21727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>
                <a:solidFill>
                  <a:srgbClr val="696464"/>
                </a:solidFill>
              </a:rPr>
              <a:pPr/>
              <a:t>01.07.2015</a:t>
            </a:fld>
            <a:endParaRPr lang="de-DE">
              <a:solidFill>
                <a:srgbClr val="696464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696464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8866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>
                <a:solidFill>
                  <a:srgbClr val="696464"/>
                </a:solidFill>
              </a:rPr>
              <a:pPr/>
              <a:t>01.07.2015</a:t>
            </a:fld>
            <a:endParaRPr lang="de-DE">
              <a:solidFill>
                <a:srgbClr val="696464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696464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8360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Abgerundetes Rechteck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Rechteck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9A0B2D9-3935-4D28-A48C-54D91C2871B4}" type="slidenum">
              <a:rPr lang="de-DE" smtClean="0"/>
              <a:t>‹Nr.›</a:t>
            </a:fld>
            <a:endParaRPr lang="de-D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Abgerundetes Rechtec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>
                <a:solidFill>
                  <a:srgbClr val="696464"/>
                </a:solidFill>
              </a:rPr>
              <a:pPr/>
              <a:t>01.07.2015</a:t>
            </a:fld>
            <a:endParaRPr lang="de-DE">
              <a:solidFill>
                <a:srgbClr val="696464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696464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0610410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>
                <a:solidFill>
                  <a:srgbClr val="696464"/>
                </a:solidFill>
              </a:rPr>
              <a:pPr/>
              <a:t>01.07.2015</a:t>
            </a:fld>
            <a:endParaRPr lang="de-DE">
              <a:solidFill>
                <a:srgbClr val="696464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de-DE">
              <a:solidFill>
                <a:srgbClr val="696464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9A0B2D9-3935-4D28-A48C-54D91C2871B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1" name="Rechtec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8200818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>
                <a:solidFill>
                  <a:srgbClr val="696464"/>
                </a:solidFill>
              </a:rPr>
              <a:pPr/>
              <a:t>01.07.2015</a:t>
            </a:fld>
            <a:endParaRPr lang="de-DE">
              <a:solidFill>
                <a:srgbClr val="696464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696464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22930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>
                <a:solidFill>
                  <a:srgbClr val="696464"/>
                </a:solidFill>
              </a:rPr>
              <a:pPr/>
              <a:t>01.07.2015</a:t>
            </a:fld>
            <a:endParaRPr lang="de-DE">
              <a:solidFill>
                <a:srgbClr val="696464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696464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5777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3" name="Inhaltsplatzhalt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Abgerundetes Rechteck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0B2D9-3935-4D28-A48C-54D91C2871B4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65BFA-1388-4ABA-92F1-E42C59270AB9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9A0B2D9-3935-4D28-A48C-54D91C2871B4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hteck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ck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Abgerundetes Rechtec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065BFA-1388-4ABA-92F1-E42C59270AB9}" type="datetimeFigureOut">
              <a:rPr lang="de-DE" smtClean="0"/>
              <a:t>01.07.2015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9A0B2D9-3935-4D28-A48C-54D91C2871B4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397C6-3C28-41C4-BA9C-1FC5E48D7A8D}" type="datetimeFigureOut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01.07.2015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97467-119F-4585-B931-6C14C7A8E6C9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062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Abgerundetes Rechteck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065BFA-1388-4ABA-92F1-E42C59270AB9}" type="datetimeFigureOut">
              <a:rPr lang="de-DE" smtClean="0">
                <a:solidFill>
                  <a:srgbClr val="696464"/>
                </a:solidFill>
              </a:rPr>
              <a:pPr/>
              <a:t>01.07.2015</a:t>
            </a:fld>
            <a:endParaRPr lang="de-DE">
              <a:solidFill>
                <a:srgbClr val="696464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de-DE">
              <a:solidFill>
                <a:srgbClr val="696464"/>
              </a:solidFill>
            </a:endParaRPr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9A0B2D9-3935-4D28-A48C-54D91C2871B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733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upload.wikimedia.org/wikipedia/commons/2/2d/Invasions_of_the_Roman_Empire_1.pn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upload.wikimedia.org/wikipedia/commons/1/16/Frankish_Empire_481_to_814-en.svg" TargetMode="External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upload.wikimedia.org/wikipedia/commons/3/3f/Capture_Jean_II.jpg" TargetMode="Externa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7.jpeg"/><Relationship Id="rId4" Type="http://schemas.openxmlformats.org/officeDocument/2006/relationships/hyperlink" Target="http://upload.wikimedia.org/wikipedia/commons/3/39/Joan_of_arc_miniature_graded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upload.wikimedia.org/wikipedia/commons/c/c6/Ruiterportret_Lodewijk_XIV.jpg" TargetMode="Externa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upload.wikimedia.org/wikipedia/commons/8/8e/ENC_1-NA5_600px.jpeg" TargetMode="Externa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upload.wikimedia.org/wikipedia/commons/5/57/Anonymous_-_Prise_de_la_Bastille.jpg" TargetMode="Externa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upload.wikimedia.org/wikipedia/commons/2/28/Ingres,_Napoleon_on_his_Imperial_throne.jpg" TargetMode="Externa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2.png"/><Relationship Id="rId4" Type="http://schemas.openxmlformats.org/officeDocument/2006/relationships/hyperlink" Target="http://upload.wikimedia.org/wikipedia/commons/d/d8/Napoleoniceurope.png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2" Type="http://schemas.openxmlformats.org/officeDocument/2006/relationships/hyperlink" Target="http://upload.wikimedia.org/wikipedia/commons/8/87/French_bayonet_charge.jpg" TargetMode="Externa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upload.wikimedia.org/wikipedia/commons/e/e2/Normandy_Invasion,_June_1944.jpg" TargetMode="External"/><Relationship Id="rId5" Type="http://schemas.openxmlformats.org/officeDocument/2006/relationships/image" Target="../media/image24.jpeg"/><Relationship Id="rId4" Type="http://schemas.openxmlformats.org/officeDocument/2006/relationships/hyperlink" Target="http://upload.wikimedia.org/wikipedia/commons/d/d2/Bundesarchiv_Bild_101I-126-0347-09A,_Paris,_Deutsche_Truppen_am_Arc_de_Triomphe.jpg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upload.wikimedia.org/wikipedia/commons/1/16/Frankish_Empire_481_to_814-en.svg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s4.wikipaintings.org/images/jean-fouquet/coronation-of-charlemagne-1460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3/3b/HRR_14Jh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pload.wikimedia.org/wikipedia/commons/6/61/Luther46c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upload.wikimedia.org/wikipedia/commons/0/03/Lutherbibel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upload.wikimedia.org/wikipedia/commons/9/90/Friedrich_Zweite_Alt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upload.wikimedia.org/wikipedia/commons/c/c3/Reichsgr%C3%BCndung1871-AW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upload.wikimedia.org/wikipedia/en/8/85/Hitler,_G%C3%B6ring,_Goebbels_and_Hess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hyperlink" Target="http://upload.wikimedia.org/wikipedia/commons/c/c9/Judenstern_JMW.jpg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ild 058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55781"/>
            <a:ext cx="5796644" cy="597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2195736" y="188640"/>
            <a:ext cx="4320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 smtClean="0"/>
              <a:t>Germany</a:t>
            </a:r>
            <a:endParaRPr lang="de-DE" sz="4000" dirty="0"/>
          </a:p>
        </p:txBody>
      </p:sp>
      <p:sp>
        <p:nvSpPr>
          <p:cNvPr id="8" name="Textfeld 7"/>
          <p:cNvSpPr txBox="1"/>
          <p:nvPr/>
        </p:nvSpPr>
        <p:spPr>
          <a:xfrm>
            <a:off x="683568" y="1741458"/>
            <a:ext cx="1408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European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82054" y="278092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Unification</a:t>
            </a:r>
            <a:r>
              <a:rPr lang="de-DE" dirty="0" smtClean="0">
                <a:solidFill>
                  <a:srgbClr val="FF0000"/>
                </a:solidFill>
              </a:rPr>
              <a:t> 1871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827584" y="3284984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Depression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Hyperinflation 1930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084168" y="226681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Christian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768244" y="3183371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Mono</a:t>
            </a:r>
            <a:r>
              <a:rPr lang="de-DE" b="1" dirty="0" err="1" smtClean="0">
                <a:solidFill>
                  <a:srgbClr val="FF0000"/>
                </a:solidFill>
              </a:rPr>
              <a:t>chronic</a:t>
            </a:r>
            <a:endParaRPr lang="de-DE" b="1" dirty="0" smtClean="0">
              <a:solidFill>
                <a:srgbClr val="FF0000"/>
              </a:solidFill>
            </a:endParaRPr>
          </a:p>
          <a:p>
            <a:r>
              <a:rPr lang="de-DE" b="1" dirty="0" err="1" smtClean="0">
                <a:solidFill>
                  <a:srgbClr val="FF0000"/>
                </a:solidFill>
              </a:rPr>
              <a:t>And</a:t>
            </a:r>
            <a:endParaRPr lang="de-DE" b="1" dirty="0" smtClean="0">
              <a:solidFill>
                <a:srgbClr val="FF0000"/>
              </a:solidFill>
            </a:endParaRPr>
          </a:p>
          <a:p>
            <a:r>
              <a:rPr lang="de-DE" dirty="0" err="1" smtClean="0">
                <a:solidFill>
                  <a:srgbClr val="FF0000"/>
                </a:solidFill>
              </a:rPr>
              <a:t>Hierarchical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635896" y="449634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Law-</a:t>
            </a:r>
            <a:r>
              <a:rPr lang="de-DE" dirty="0" err="1" smtClean="0">
                <a:solidFill>
                  <a:srgbClr val="FF0000"/>
                </a:solidFill>
              </a:rPr>
              <a:t>abiding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250202" y="4569696"/>
            <a:ext cx="1945534" cy="659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Privacy </a:t>
            </a:r>
            <a:r>
              <a:rPr lang="de-DE" dirty="0" err="1" smtClean="0">
                <a:solidFill>
                  <a:srgbClr val="FF0000"/>
                </a:solidFill>
              </a:rPr>
              <a:t>highly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valued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6228184" y="26513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Luthers </a:t>
            </a:r>
            <a:r>
              <a:rPr lang="de-DE" dirty="0" err="1" smtClean="0">
                <a:solidFill>
                  <a:srgbClr val="FF0000"/>
                </a:solidFill>
              </a:rPr>
              <a:t>new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church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779912" y="4208314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Hitler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nationalism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342131" y="430845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Holocaust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2.WW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709308" y="5517233"/>
            <a:ext cx="1422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EG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EU</a:t>
            </a:r>
            <a:endParaRPr lang="de-DE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860032" y="58052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2nd </a:t>
            </a:r>
            <a:r>
              <a:rPr lang="de-DE" dirty="0" err="1" smtClean="0">
                <a:solidFill>
                  <a:srgbClr val="FF0000"/>
                </a:solidFill>
              </a:rPr>
              <a:t>Unification</a:t>
            </a:r>
            <a:r>
              <a:rPr lang="de-DE" dirty="0" smtClean="0">
                <a:solidFill>
                  <a:srgbClr val="FF0000"/>
                </a:solidFill>
              </a:rPr>
              <a:t> 1989 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247964" y="186612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30 </a:t>
            </a:r>
            <a:r>
              <a:rPr lang="de-DE" dirty="0" err="1" smtClean="0">
                <a:solidFill>
                  <a:srgbClr val="FF0000"/>
                </a:solidFill>
              </a:rPr>
              <a:t>years</a:t>
            </a:r>
            <a:r>
              <a:rPr lang="de-DE" dirty="0" smtClean="0">
                <a:solidFill>
                  <a:srgbClr val="FF0000"/>
                </a:solidFill>
              </a:rPr>
              <a:t> war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1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349188" y="1412776"/>
            <a:ext cx="8229600" cy="4713387"/>
          </a:xfrm>
        </p:spPr>
        <p:txBody>
          <a:bodyPr>
            <a:normAutofit fontScale="92500" lnSpcReduction="20000"/>
          </a:bodyPr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Solidity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norm in Germany –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Buildings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also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products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have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have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basic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solidity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Show Germans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solidity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own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company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convince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them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solid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0" indent="0">
              <a:buNone/>
            </a:pP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Avoid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advertisng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clever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slogans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flashy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TV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advertising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artistic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illustrations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German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newspapers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filled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factual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heavy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ads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lot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information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space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available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So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make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broshures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lengthy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factual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above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all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serious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: do not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claim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something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which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can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later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hardly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justify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matter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boring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long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broshure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Germans will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read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will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expect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products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conform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exactly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description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made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99592" y="332656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>
                <a:latin typeface="Arial" pitchFamily="34" charset="0"/>
                <a:cs typeface="Arial" pitchFamily="34" charset="0"/>
              </a:rPr>
              <a:t>Products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advertising</a:t>
            </a:r>
            <a:endParaRPr lang="de-DE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61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de-DE" dirty="0" smtClean="0"/>
              <a:t>German Values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4176464" cy="4896544"/>
          </a:xfrm>
        </p:spPr>
        <p:txBody>
          <a:bodyPr>
            <a:normAutofit fontScale="92500"/>
          </a:bodyPr>
          <a:lstStyle/>
          <a:p>
            <a:r>
              <a:rPr lang="de-DE" sz="2800" dirty="0" smtClean="0">
                <a:latin typeface="Arial" pitchFamily="34" charset="0"/>
                <a:cs typeface="Arial" pitchFamily="34" charset="0"/>
              </a:rPr>
              <a:t>Fair</a:t>
            </a:r>
          </a:p>
          <a:p>
            <a:r>
              <a:rPr lang="de-DE" sz="2800" dirty="0" smtClean="0">
                <a:latin typeface="Arial" pitchFamily="34" charset="0"/>
                <a:cs typeface="Arial" pitchFamily="34" charset="0"/>
              </a:rPr>
              <a:t>Honest</a:t>
            </a:r>
          </a:p>
          <a:p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Conformist</a:t>
            </a:r>
            <a:endParaRPr lang="de-DE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800" dirty="0" smtClean="0">
                <a:latin typeface="Arial" pitchFamily="34" charset="0"/>
                <a:cs typeface="Arial" pitchFamily="34" charset="0"/>
              </a:rPr>
              <a:t>Time-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dominated</a:t>
            </a:r>
            <a:endParaRPr lang="de-DE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Tendency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complicate</a:t>
            </a:r>
            <a:endParaRPr lang="de-DE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Organized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good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planners</a:t>
            </a:r>
            <a:endParaRPr lang="de-DE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800" dirty="0" smtClean="0">
                <a:latin typeface="Arial" pitchFamily="34" charset="0"/>
                <a:cs typeface="Arial" pitchFamily="34" charset="0"/>
              </a:rPr>
              <a:t>Strong sense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duty</a:t>
            </a:r>
            <a:endParaRPr lang="de-DE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Requiring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contex</a:t>
            </a:r>
            <a:endParaRPr lang="de-DE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800" dirty="0" smtClean="0">
                <a:latin typeface="Arial" pitchFamily="34" charset="0"/>
                <a:cs typeface="Arial" pitchFamily="34" charset="0"/>
              </a:rPr>
              <a:t>Soul-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searching</a:t>
            </a:r>
            <a:endParaRPr lang="de-DE" sz="2800" dirty="0" smtClean="0">
              <a:latin typeface="Arial" pitchFamily="34" charset="0"/>
              <a:cs typeface="Arial" pitchFamily="34" charset="0"/>
            </a:endParaRPr>
          </a:p>
          <a:p>
            <a:endParaRPr lang="de-DE" sz="2800" dirty="0"/>
          </a:p>
        </p:txBody>
      </p:sp>
      <p:sp>
        <p:nvSpPr>
          <p:cNvPr id="4" name="Inhaltsplatzhalter 2"/>
          <p:cNvSpPr>
            <a:spLocks noGrp="1"/>
          </p:cNvSpPr>
          <p:nvPr/>
        </p:nvSpPr>
        <p:spPr>
          <a:xfrm>
            <a:off x="4499992" y="1124744"/>
            <a:ext cx="4176464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800" dirty="0" smtClean="0">
                <a:latin typeface="Arial" pitchFamily="34" charset="0"/>
                <a:cs typeface="Arial" pitchFamily="34" charset="0"/>
              </a:rPr>
              <a:t>Ordnung</a:t>
            </a:r>
          </a:p>
          <a:p>
            <a:r>
              <a:rPr lang="de-DE" sz="2800" dirty="0" smtClean="0">
                <a:latin typeface="Arial" pitchFamily="34" charset="0"/>
                <a:cs typeface="Arial" pitchFamily="34" charset="0"/>
              </a:rPr>
              <a:t>Frank –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direct</a:t>
            </a:r>
            <a:endParaRPr lang="de-DE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800" dirty="0" smtClean="0">
                <a:latin typeface="Arial" pitchFamily="34" charset="0"/>
                <a:cs typeface="Arial" pitchFamily="34" charset="0"/>
              </a:rPr>
              <a:t>Logical</a:t>
            </a:r>
          </a:p>
          <a:p>
            <a:r>
              <a:rPr lang="de-DE" sz="2800" dirty="0" smtClean="0">
                <a:latin typeface="Arial" pitchFamily="34" charset="0"/>
                <a:cs typeface="Arial" pitchFamily="34" charset="0"/>
              </a:rPr>
              <a:t>Private</a:t>
            </a:r>
          </a:p>
          <a:p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Serious</a:t>
            </a:r>
            <a:endParaRPr lang="de-DE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800" dirty="0" smtClean="0">
                <a:latin typeface="Arial" pitchFamily="34" charset="0"/>
                <a:cs typeface="Arial" pitchFamily="34" charset="0"/>
              </a:rPr>
              <a:t>Law-</a:t>
            </a: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abiding</a:t>
            </a:r>
            <a:endParaRPr lang="de-DE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Faithful</a:t>
            </a:r>
            <a:endParaRPr lang="de-DE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Intense</a:t>
            </a:r>
            <a:endParaRPr lang="de-DE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Serious</a:t>
            </a:r>
            <a:endParaRPr lang="de-DE" sz="2800" dirty="0" smtClean="0">
              <a:latin typeface="Arial" pitchFamily="34" charset="0"/>
              <a:cs typeface="Arial" pitchFamily="34" charset="0"/>
            </a:endParaRPr>
          </a:p>
          <a:p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36449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36104"/>
          </a:xfrm>
        </p:spPr>
        <p:txBody>
          <a:bodyPr/>
          <a:lstStyle/>
          <a:p>
            <a:r>
              <a:rPr lang="de-DE" dirty="0" err="1" smtClean="0"/>
              <a:t>Concepts</a:t>
            </a:r>
            <a:r>
              <a:rPr lang="de-DE" dirty="0" smtClean="0"/>
              <a:t> in Space </a:t>
            </a:r>
            <a:r>
              <a:rPr lang="de-DE" dirty="0" err="1" smtClean="0"/>
              <a:t>and</a:t>
            </a:r>
            <a:r>
              <a:rPr lang="de-DE" dirty="0" smtClean="0"/>
              <a:t> Time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435280" cy="5145435"/>
          </a:xfrm>
        </p:spPr>
        <p:txBody>
          <a:bodyPr>
            <a:noAutofit/>
          </a:bodyPr>
          <a:lstStyle/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Germans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need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less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personal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space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independence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at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Scandinavians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Americans but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ready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protect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their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rights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reduced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interfered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invaded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others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Privacy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important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When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door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closed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do not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go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in!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Knocking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necessary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Working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private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life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kept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in German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firms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usually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strictly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separate. </a:t>
            </a:r>
          </a:p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The Germans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not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very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respectful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queues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most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puntual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all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people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Foreigners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who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arrive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late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appointments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will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reminded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their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lateness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de-DE" sz="2000" smtClean="0">
                <a:latin typeface="Arial" pitchFamily="34" charset="0"/>
                <a:cs typeface="Arial" pitchFamily="34" charset="0"/>
              </a:rPr>
              <a:t>unpunctuality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seen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sign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unreliability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Germans.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Schedules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action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plans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deliveries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strictly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observed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de-DE" sz="2000" dirty="0" smtClean="0">
                <a:latin typeface="Arial" pitchFamily="34" charset="0"/>
                <a:cs typeface="Arial" pitchFamily="34" charset="0"/>
              </a:rPr>
              <a:t>Germans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value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their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leisure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time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greatly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will not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welcome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attempts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cut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into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. Meetings on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Friday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afternoon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not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popular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marL="0" indent="0">
              <a:buNone/>
            </a:pP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79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de-DE" dirty="0" smtClean="0"/>
              <a:t>Communication Patterns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The German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communication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style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frank, open,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direct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often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loud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Truth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comes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before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diplomacy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Many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foreigners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surprised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German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directness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honesty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Arguments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logical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weighty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thought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out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well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Their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speech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style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serious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often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unsmiling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frequently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repetitive. Germans do not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seek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humor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in a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context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even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when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joke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might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lighten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up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atmosphere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do not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look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 light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working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climate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few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taboo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subjects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in Germany,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many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Germans,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none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all.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21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de-DE" dirty="0" smtClean="0"/>
              <a:t>Listening Habits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Germans listen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well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because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disciplined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always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willing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learn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more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have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long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attention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span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when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absorbing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information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like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repetition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backround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information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do not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expect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entertained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in a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work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context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serious-minded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when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hear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your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carefree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comments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might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interpret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them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important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statements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ask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more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information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details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Simple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messages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sound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incomplete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German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ears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232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Behaviour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Meetings an </a:t>
            </a:r>
            <a:r>
              <a:rPr lang="de-DE" dirty="0" err="1"/>
              <a:t>N</a:t>
            </a:r>
            <a:r>
              <a:rPr lang="de-DE" dirty="0" err="1" smtClean="0"/>
              <a:t>egotiations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196752"/>
            <a:ext cx="8229600" cy="5184576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8194" name="Picture 2" descr="H:\Dokumente und Einstellungen\Ivan\Eigene Dateien\Eigene Bilder\Bild\Bild 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64" y="1196752"/>
            <a:ext cx="8064896" cy="6461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7956376" y="1071459"/>
            <a:ext cx="1033932" cy="55258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827584" y="5805264"/>
            <a:ext cx="7704856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899592" y="5301208"/>
            <a:ext cx="7514652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149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Picture 3" descr="H:\Dokumente und Einstellungen\Ivan\Eigene Dateien\Eigene Bilder\Bild\Bild 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8032" y="930018"/>
            <a:ext cx="9756576" cy="720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372614" y="260648"/>
            <a:ext cx="820891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7956376" y="980728"/>
            <a:ext cx="1080120" cy="4608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179512" y="4797152"/>
            <a:ext cx="45719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-612576" y="5085184"/>
            <a:ext cx="10081120" cy="324036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8604448" y="980728"/>
            <a:ext cx="1080120" cy="49685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792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42" name="Picture 2" descr="H:\Dokumente und Einstellungen\Ivan\Eigene Dateien\Eigene Bilder\Bild\Bild 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18" y="332656"/>
            <a:ext cx="814143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323528" y="260648"/>
            <a:ext cx="8424936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323528" y="260648"/>
            <a:ext cx="720080" cy="6336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2396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"/>
          </p:nvPr>
        </p:nvSpPr>
        <p:spPr>
          <a:xfrm>
            <a:off x="914400" y="476672"/>
            <a:ext cx="7772400" cy="5543128"/>
          </a:xfrm>
        </p:spPr>
        <p:txBody>
          <a:bodyPr/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Germans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sincere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assume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others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disappointed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other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people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prefer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give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casual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flippant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approach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life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do not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give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serious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answers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serious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questions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In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their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seriousness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try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dutiful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not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being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troublesome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citizens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do not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want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seen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unorthodox.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have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desire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excentric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Germans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try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not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make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mistakes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generally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succeed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If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made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mistake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will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tell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about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it.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not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being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rude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it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their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unstoppable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drive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towards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order</a:t>
            </a:r>
            <a:r>
              <a:rPr lang="de-D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conformity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Germans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like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fair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often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lean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over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backwards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show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fair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>
                <a:latin typeface="Arial" pitchFamily="34" charset="0"/>
                <a:cs typeface="Arial" pitchFamily="34" charset="0"/>
              </a:rPr>
              <a:t>.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76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914400" y="260648"/>
            <a:ext cx="7772400" cy="5759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Motivating</a:t>
            </a:r>
            <a:r>
              <a:rPr lang="de-DE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Factors</a:t>
            </a:r>
            <a:r>
              <a:rPr lang="de-DE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>
              <a:buNone/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Germans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punctual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organized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efficient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must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match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these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qualities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Whatever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promise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a German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must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deliver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Accept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criticism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constructive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Give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serious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answers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serious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questions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Be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well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prepared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on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issues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usually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are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Arial" pitchFamily="34" charset="0"/>
                <a:cs typeface="Arial" pitchFamily="34" charset="0"/>
              </a:rPr>
              <a:t>Say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what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mean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irony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,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sarcasm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subtle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undertones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fall on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deaf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ears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Respect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their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established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reliable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processes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Respect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privacy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all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times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Remember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shake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hands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lot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proper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greetings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titles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de-DE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30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Barbarian</a:t>
            </a:r>
            <a:r>
              <a:rPr lang="de-DE" dirty="0" smtClean="0"/>
              <a:t> </a:t>
            </a:r>
            <a:r>
              <a:rPr lang="de-DE" dirty="0" err="1" smtClean="0"/>
              <a:t>Invasions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67544" y="1124744"/>
            <a:ext cx="8229600" cy="5030019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1026" name="Picture 2" descr="File:Invasions of the Roman Empire 1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7620000" cy="533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277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899592" y="404664"/>
            <a:ext cx="7772400" cy="5652120"/>
          </a:xfrm>
        </p:spPr>
        <p:txBody>
          <a:bodyPr/>
          <a:lstStyle/>
          <a:p>
            <a:pPr marL="0" indent="0">
              <a:buNone/>
            </a:pPr>
            <a:r>
              <a:rPr lang="de-DE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Avoid</a:t>
            </a:r>
            <a:endParaRPr lang="de-DE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Displaying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much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excentricity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Interrupting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unfinished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tasks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giving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Germans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too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many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task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simultaneously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not</a:t>
            </a:r>
          </a:p>
          <a:p>
            <a:pPr marL="0" indent="0">
              <a:buNone/>
            </a:pPr>
            <a:r>
              <a:rPr lang="de-DE" dirty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multiactive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Latins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Oversimplifying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. Germans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see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Americans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	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others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doing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naive</a:t>
            </a:r>
          </a:p>
          <a:p>
            <a:pPr marL="0" indent="0">
              <a:buNone/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Overdoing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small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talk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Germans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like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figures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facts</a:t>
            </a:r>
            <a:r>
              <a:rPr lang="de-DE" dirty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reliable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information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Wisecracks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gimmicks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slogans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hard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sell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92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Bild 0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0"/>
            <a:ext cx="6234385" cy="674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6372200" y="154750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Catholic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5940152" y="3140968"/>
            <a:ext cx="1625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Multi-</a:t>
            </a:r>
            <a:r>
              <a:rPr lang="de-DE" dirty="0" err="1" smtClean="0">
                <a:solidFill>
                  <a:srgbClr val="FF0000"/>
                </a:solidFill>
              </a:rPr>
              <a:t>active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87524" y="1799644"/>
            <a:ext cx="15841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For</a:t>
            </a:r>
            <a:r>
              <a:rPr lang="de-DE" dirty="0" smtClean="0">
                <a:solidFill>
                  <a:srgbClr val="FF0000"/>
                </a:solidFill>
              </a:rPr>
              <a:t> 250 </a:t>
            </a:r>
            <a:r>
              <a:rPr lang="de-DE" dirty="0" err="1" smtClean="0">
                <a:solidFill>
                  <a:srgbClr val="FF0000"/>
                </a:solidFill>
              </a:rPr>
              <a:t>years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The </a:t>
            </a:r>
            <a:r>
              <a:rPr lang="de-DE" dirty="0" err="1" smtClean="0">
                <a:solidFill>
                  <a:srgbClr val="FF0000"/>
                </a:solidFill>
              </a:rPr>
              <a:t>most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important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richest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country</a:t>
            </a:r>
            <a:r>
              <a:rPr lang="de-DE" dirty="0" smtClean="0">
                <a:solidFill>
                  <a:srgbClr val="FF0000"/>
                </a:solidFill>
              </a:rPr>
              <a:t> in Europe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851920" y="13407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War </a:t>
            </a:r>
            <a:r>
              <a:rPr lang="de-DE" dirty="0" err="1" smtClean="0">
                <a:solidFill>
                  <a:srgbClr val="FF0000"/>
                </a:solidFill>
              </a:rPr>
              <a:t>with</a:t>
            </a:r>
            <a:r>
              <a:rPr lang="de-DE" dirty="0" smtClean="0">
                <a:solidFill>
                  <a:srgbClr val="FF0000"/>
                </a:solidFill>
              </a:rPr>
              <a:t> England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079612" y="367801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Napoleon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411760" y="2727737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French </a:t>
            </a:r>
            <a:r>
              <a:rPr lang="de-DE" dirty="0" err="1" smtClean="0">
                <a:solidFill>
                  <a:srgbClr val="FF0000"/>
                </a:solidFill>
              </a:rPr>
              <a:t>revolution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707904" y="4581129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Colonization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300192" y="2348880"/>
            <a:ext cx="1265833" cy="378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Rational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5076056" y="119166"/>
            <a:ext cx="1857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smtClean="0"/>
              <a:t>France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9682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Charlemagne</a:t>
            </a:r>
            <a:endParaRPr lang="de-DE" dirty="0"/>
          </a:p>
        </p:txBody>
      </p:sp>
      <p:pic>
        <p:nvPicPr>
          <p:cNvPr id="2050" name="Picture 2" descr="File:Frankish Empire 481 to 814-en.sv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7620000" cy="539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04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72400" cy="706090"/>
          </a:xfrm>
        </p:spPr>
        <p:txBody>
          <a:bodyPr>
            <a:normAutofit fontScale="90000"/>
          </a:bodyPr>
          <a:lstStyle/>
          <a:p>
            <a:r>
              <a:rPr lang="de-DE" sz="3200" dirty="0" smtClean="0">
                <a:solidFill>
                  <a:schemeClr val="tx1"/>
                </a:solidFill>
              </a:rPr>
              <a:t>The 100 </a:t>
            </a:r>
            <a:r>
              <a:rPr lang="de-DE" sz="3200" dirty="0" err="1" smtClean="0">
                <a:solidFill>
                  <a:schemeClr val="tx1"/>
                </a:solidFill>
              </a:rPr>
              <a:t>years</a:t>
            </a:r>
            <a:r>
              <a:rPr lang="de-DE" sz="3200" dirty="0" smtClean="0">
                <a:solidFill>
                  <a:schemeClr val="tx1"/>
                </a:solidFill>
              </a:rPr>
              <a:t> war –English </a:t>
            </a:r>
            <a:r>
              <a:rPr lang="de-DE" sz="3200" dirty="0" err="1" smtClean="0">
                <a:solidFill>
                  <a:schemeClr val="tx1"/>
                </a:solidFill>
              </a:rPr>
              <a:t>and</a:t>
            </a:r>
            <a:r>
              <a:rPr lang="de-DE" sz="3200" dirty="0" smtClean="0">
                <a:solidFill>
                  <a:schemeClr val="tx1"/>
                </a:solidFill>
              </a:rPr>
              <a:t> French</a:t>
            </a:r>
            <a:br>
              <a:rPr lang="de-DE" sz="3200" dirty="0" smtClean="0">
                <a:solidFill>
                  <a:schemeClr val="tx1"/>
                </a:solidFill>
              </a:rPr>
            </a:br>
            <a:r>
              <a:rPr lang="de-DE" sz="3200" dirty="0" smtClean="0">
                <a:solidFill>
                  <a:schemeClr val="tx1"/>
                </a:solidFill>
              </a:rPr>
              <a:t>(1328 – 1453) Joan de </a:t>
            </a:r>
            <a:r>
              <a:rPr lang="de-DE" sz="3200" dirty="0" err="1" smtClean="0">
                <a:solidFill>
                  <a:schemeClr val="tx1"/>
                </a:solidFill>
              </a:rPr>
              <a:t>Arc</a:t>
            </a:r>
            <a:endParaRPr lang="de-DE" sz="3200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26" name="Picture 2" descr="File:Capture Jean II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440336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ile:Joan of arc miniature graded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9268" y="1412775"/>
            <a:ext cx="3163172" cy="424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70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 fontScale="90000"/>
          </a:bodyPr>
          <a:lstStyle/>
          <a:p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283968" y="1412776"/>
            <a:ext cx="4388024" cy="4427984"/>
          </a:xfrm>
        </p:spPr>
        <p:txBody>
          <a:bodyPr/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France was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country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in Europe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modernise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1700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Populations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France  	20 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mio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Britain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     	  6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mio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Spain          8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mio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Habsburg </a:t>
            </a:r>
          </a:p>
          <a:p>
            <a:pPr marL="0" indent="0">
              <a:buNone/>
            </a:pPr>
            <a:r>
              <a:rPr lang="de-DE" dirty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  Austria     10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mio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File:Ruiterportret Lodewijk XIV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345638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755576" y="638132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Louis XIV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„Sun King“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80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The </a:t>
            </a:r>
            <a:r>
              <a:rPr lang="de-DE" dirty="0" err="1" smtClean="0">
                <a:solidFill>
                  <a:schemeClr val="tx1"/>
                </a:solidFill>
              </a:rPr>
              <a:t>Enlightment</a:t>
            </a:r>
            <a:r>
              <a:rPr lang="de-DE" dirty="0" smtClean="0">
                <a:solidFill>
                  <a:schemeClr val="tx1"/>
                </a:solidFill>
              </a:rPr>
              <a:t> was </a:t>
            </a:r>
            <a:r>
              <a:rPr lang="de-DE" dirty="0" err="1" smtClean="0">
                <a:solidFill>
                  <a:schemeClr val="tx1"/>
                </a:solidFill>
              </a:rPr>
              <a:t>quite</a:t>
            </a:r>
            <a:r>
              <a:rPr lang="de-DE" dirty="0" smtClean="0">
                <a:solidFill>
                  <a:schemeClr val="tx1"/>
                </a:solidFill>
              </a:rPr>
              <a:t> French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4355976" y="908720"/>
            <a:ext cx="4320480" cy="5400600"/>
          </a:xfrm>
        </p:spPr>
        <p:txBody>
          <a:bodyPr/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Descartes</a:t>
            </a: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Rousseau</a:t>
            </a: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Diderot</a:t>
            </a: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Voltaire</a:t>
            </a: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Montesquieu</a:t>
            </a:r>
          </a:p>
          <a:p>
            <a:endParaRPr lang="de-DE" dirty="0">
              <a:latin typeface="Arial" pitchFamily="34" charset="0"/>
              <a:cs typeface="Arial" pitchFamily="34" charset="0"/>
            </a:endParaRPr>
          </a:p>
          <a:p>
            <a:r>
              <a:rPr lang="de-DE" dirty="0" smtClean="0">
                <a:latin typeface="Arial" pitchFamily="34" charset="0"/>
                <a:cs typeface="Arial" pitchFamily="34" charset="0"/>
              </a:rPr>
              <a:t>A „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middle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class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“ was  strong but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little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legal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rights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compared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nobility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File:ENC 1-NA5 600px.jpe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3810000" cy="57774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63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>
            <a:normAutofit/>
          </a:bodyPr>
          <a:lstStyle/>
          <a:p>
            <a:r>
              <a:rPr lang="de-DE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French Revolution 1789</a:t>
            </a:r>
            <a:endParaRPr lang="de-DE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6194460" y="1106653"/>
            <a:ext cx="2909580" cy="4842627"/>
          </a:xfrm>
        </p:spPr>
        <p:txBody>
          <a:bodyPr/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The French Revolution was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started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because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planned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tax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It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was a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revolution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middle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class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against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nobility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Consequences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in the19th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century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File:Anonymous - Prise de la Bastill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06653"/>
            <a:ext cx="6086956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230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77724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Napoleon </a:t>
            </a:r>
            <a:r>
              <a:rPr lang="de-DE" dirty="0" err="1" smtClean="0">
                <a:solidFill>
                  <a:schemeClr val="tx1"/>
                </a:solidFill>
              </a:rPr>
              <a:t>and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 err="1" smtClean="0">
                <a:solidFill>
                  <a:schemeClr val="tx1"/>
                </a:solidFill>
              </a:rPr>
              <a:t>his</a:t>
            </a:r>
            <a:r>
              <a:rPr lang="de-DE" dirty="0" smtClean="0">
                <a:solidFill>
                  <a:schemeClr val="tx1"/>
                </a:solidFill>
              </a:rPr>
              <a:t> power</a:t>
            </a:r>
            <a:endParaRPr lang="de-DE" dirty="0">
              <a:solidFill>
                <a:schemeClr val="tx1"/>
              </a:solidFill>
            </a:endParaRPr>
          </a:p>
        </p:txBody>
      </p:sp>
      <p:pic>
        <p:nvPicPr>
          <p:cNvPr id="5122" name="Picture 2" descr="File:Ingres, Napoleon on his Imperial thron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35242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ile:Napoleoniceurope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754" y="1772816"/>
            <a:ext cx="4396630" cy="447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779912" y="76470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1804-1815</a:t>
            </a:r>
            <a:endParaRPr lang="de-DE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25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7772400" cy="504056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1. </a:t>
            </a:r>
            <a:r>
              <a:rPr lang="de-DE" dirty="0" err="1" smtClean="0"/>
              <a:t>And</a:t>
            </a:r>
            <a:r>
              <a:rPr lang="de-DE" dirty="0" smtClean="0"/>
              <a:t> 2. World </a:t>
            </a:r>
            <a:r>
              <a:rPr lang="de-DE" dirty="0" err="1" smtClean="0"/>
              <a:t>Wars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914400" y="1268760"/>
            <a:ext cx="7772400" cy="4751040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6146" name="Picture 2" descr="File:French bayonet charg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4643106" cy="302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ile:Bundesarchiv Bild 101I-126-0347-09A, Paris, Deutsche Truppen am Arc de Triomphe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666" y="764704"/>
            <a:ext cx="3613142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File:Normandy Invasion, June 1944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4643106" cy="2873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43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de-DE" dirty="0" err="1" smtClean="0"/>
              <a:t>Character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French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de-DE" dirty="0" smtClean="0"/>
              <a:t>The French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independent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live,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, in a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own</a:t>
            </a:r>
            <a:r>
              <a:rPr lang="de-DE" dirty="0" smtClean="0"/>
              <a:t>, </a:t>
            </a:r>
            <a:r>
              <a:rPr lang="de-DE" dirty="0" err="1" smtClean="0"/>
              <a:t>whose</a:t>
            </a:r>
            <a:r>
              <a:rPr lang="de-DE" dirty="0" smtClean="0"/>
              <a:t> </a:t>
            </a:r>
            <a:r>
              <a:rPr lang="de-DE" dirty="0" err="1" smtClean="0"/>
              <a:t>center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France,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history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a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norms</a:t>
            </a:r>
            <a:r>
              <a:rPr lang="de-DE" dirty="0" smtClean="0"/>
              <a:t> in </a:t>
            </a:r>
            <a:r>
              <a:rPr lang="de-DE" dirty="0" err="1" smtClean="0"/>
              <a:t>democracy</a:t>
            </a:r>
            <a:r>
              <a:rPr lang="de-DE" dirty="0" smtClean="0"/>
              <a:t>, legal </a:t>
            </a:r>
            <a:r>
              <a:rPr lang="de-DE" dirty="0" err="1" smtClean="0"/>
              <a:t>system</a:t>
            </a:r>
            <a:r>
              <a:rPr lang="de-DE" dirty="0" smtClean="0"/>
              <a:t>, </a:t>
            </a:r>
            <a:r>
              <a:rPr lang="de-DE" dirty="0" err="1" smtClean="0"/>
              <a:t>military</a:t>
            </a:r>
            <a:r>
              <a:rPr lang="de-DE" dirty="0" smtClean="0"/>
              <a:t> </a:t>
            </a:r>
            <a:r>
              <a:rPr lang="de-DE" dirty="0" err="1" smtClean="0"/>
              <a:t>strategy</a:t>
            </a:r>
            <a:r>
              <a:rPr lang="de-DE" dirty="0" smtClean="0"/>
              <a:t>, </a:t>
            </a:r>
            <a:r>
              <a:rPr lang="de-DE" dirty="0" err="1" smtClean="0"/>
              <a:t>philosophy</a:t>
            </a:r>
            <a:r>
              <a:rPr lang="de-DE" dirty="0" smtClean="0"/>
              <a:t>,  </a:t>
            </a:r>
            <a:r>
              <a:rPr lang="de-DE" dirty="0" err="1" smtClean="0"/>
              <a:t>science</a:t>
            </a:r>
            <a:r>
              <a:rPr lang="de-DE" dirty="0" smtClean="0"/>
              <a:t>, </a:t>
            </a:r>
            <a:r>
              <a:rPr lang="de-DE" dirty="0" err="1" smtClean="0"/>
              <a:t>savoir</a:t>
            </a:r>
            <a:r>
              <a:rPr lang="de-DE" dirty="0" smtClean="0"/>
              <a:t> </a:t>
            </a:r>
            <a:r>
              <a:rPr lang="de-DE" dirty="0" err="1" smtClean="0"/>
              <a:t>vivre</a:t>
            </a:r>
            <a:r>
              <a:rPr lang="de-DE" dirty="0" smtClean="0"/>
              <a:t>, etc. Other </a:t>
            </a:r>
            <a:r>
              <a:rPr lang="de-DE" dirty="0" err="1" smtClean="0"/>
              <a:t>nations</a:t>
            </a:r>
            <a:r>
              <a:rPr lang="de-DE" dirty="0" smtClean="0"/>
              <a:t> </a:t>
            </a:r>
            <a:r>
              <a:rPr lang="de-DE" dirty="0" err="1" smtClean="0"/>
              <a:t>vary</a:t>
            </a:r>
            <a:r>
              <a:rPr lang="de-DE" dirty="0" smtClean="0"/>
              <a:t> 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these</a:t>
            </a:r>
            <a:r>
              <a:rPr lang="de-DE" dirty="0" smtClean="0"/>
              <a:t> </a:t>
            </a:r>
            <a:r>
              <a:rPr lang="de-DE" dirty="0" err="1" smtClean="0"/>
              <a:t>norms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(</a:t>
            </a:r>
            <a:r>
              <a:rPr lang="de-DE" dirty="0" err="1" smtClean="0"/>
              <a:t>according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French) </a:t>
            </a:r>
            <a:r>
              <a:rPr lang="de-DE" dirty="0" err="1" smtClean="0"/>
              <a:t>have</a:t>
            </a:r>
            <a:r>
              <a:rPr lang="de-DE" dirty="0" smtClean="0"/>
              <a:t> a </a:t>
            </a:r>
            <a:r>
              <a:rPr lang="de-DE" dirty="0" err="1" smtClean="0"/>
              <a:t>lot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learn</a:t>
            </a:r>
            <a:r>
              <a:rPr lang="de-DE" dirty="0" smtClean="0"/>
              <a:t>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things</a:t>
            </a:r>
            <a:r>
              <a:rPr lang="de-DE" dirty="0" smtClean="0"/>
              <a:t> </a:t>
            </a:r>
            <a:r>
              <a:rPr lang="de-DE" dirty="0" err="1" smtClean="0"/>
              <a:t>right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48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Charlemagne  (Karl der </a:t>
            </a:r>
            <a:r>
              <a:rPr lang="de-DE" dirty="0" err="1" smtClean="0"/>
              <a:t>Grosse</a:t>
            </a:r>
            <a:r>
              <a:rPr lang="de-DE" dirty="0" smtClean="0"/>
              <a:t>)</a:t>
            </a:r>
            <a:endParaRPr lang="de-DE" dirty="0"/>
          </a:p>
        </p:txBody>
      </p:sp>
      <p:pic>
        <p:nvPicPr>
          <p:cNvPr id="2050" name="Picture 2" descr="File:Frankish Empire 481 to 814-en.sv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7620000" cy="539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63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de-DE" sz="2800" dirty="0" err="1" smtClean="0"/>
              <a:t>How</a:t>
            </a:r>
            <a:r>
              <a:rPr lang="de-DE" sz="2800" dirty="0" smtClean="0"/>
              <a:t> </a:t>
            </a:r>
            <a:r>
              <a:rPr lang="de-DE" sz="2800" dirty="0" err="1" smtClean="0"/>
              <a:t>are</a:t>
            </a:r>
            <a:r>
              <a:rPr lang="de-DE" sz="2800" dirty="0" smtClean="0"/>
              <a:t> French </a:t>
            </a:r>
            <a:r>
              <a:rPr lang="de-DE" sz="2800" dirty="0" err="1" smtClean="0"/>
              <a:t>seen</a:t>
            </a:r>
            <a:r>
              <a:rPr lang="de-DE" sz="2800" dirty="0" smtClean="0"/>
              <a:t> </a:t>
            </a:r>
            <a:r>
              <a:rPr lang="de-DE" sz="2800" dirty="0" err="1" smtClean="0"/>
              <a:t>through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eyes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foreign</a:t>
            </a:r>
            <a:r>
              <a:rPr lang="de-DE" sz="2800" dirty="0" smtClean="0"/>
              <a:t> </a:t>
            </a:r>
            <a:r>
              <a:rPr lang="de-DE" sz="2800" dirty="0" err="1" smtClean="0"/>
              <a:t>businessmen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r>
              <a:rPr lang="de-DE" sz="2000" dirty="0" smtClean="0"/>
              <a:t>The </a:t>
            </a:r>
            <a:r>
              <a:rPr lang="de-DE" sz="2000" dirty="0" err="1" smtClean="0"/>
              <a:t>regard</a:t>
            </a:r>
            <a:r>
              <a:rPr lang="de-DE" sz="2000" dirty="0" smtClean="0"/>
              <a:t> </a:t>
            </a:r>
            <a:r>
              <a:rPr lang="de-DE" sz="2000" dirty="0" err="1" smtClean="0"/>
              <a:t>meetings</a:t>
            </a:r>
            <a:r>
              <a:rPr lang="de-DE" sz="2000" dirty="0" smtClean="0"/>
              <a:t> </a:t>
            </a:r>
            <a:r>
              <a:rPr lang="de-DE" sz="2000" dirty="0" err="1" smtClean="0"/>
              <a:t>as</a:t>
            </a:r>
            <a:r>
              <a:rPr lang="de-DE" sz="2000" dirty="0" smtClean="0"/>
              <a:t> formal </a:t>
            </a:r>
            <a:r>
              <a:rPr lang="de-DE" sz="2000" dirty="0" err="1" smtClean="0"/>
              <a:t>occasions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are</a:t>
            </a:r>
            <a:r>
              <a:rPr lang="de-DE" sz="2000" dirty="0" smtClean="0"/>
              <a:t> </a:t>
            </a:r>
            <a:r>
              <a:rPr lang="de-DE" sz="2000" dirty="0" err="1" smtClean="0"/>
              <a:t>formally</a:t>
            </a:r>
            <a:r>
              <a:rPr lang="de-DE" sz="2000" dirty="0" smtClean="0"/>
              <a:t> </a:t>
            </a:r>
            <a:r>
              <a:rPr lang="de-DE" sz="2000" dirty="0" err="1" smtClean="0"/>
              <a:t>dressed</a:t>
            </a:r>
            <a:r>
              <a:rPr lang="de-DE" sz="2000" dirty="0" smtClean="0"/>
              <a:t>.</a:t>
            </a:r>
          </a:p>
          <a:p>
            <a:r>
              <a:rPr lang="de-DE" sz="2000" dirty="0" err="1" smtClean="0"/>
              <a:t>Surnames</a:t>
            </a:r>
            <a:r>
              <a:rPr lang="de-DE" sz="2000" dirty="0" smtClean="0"/>
              <a:t> </a:t>
            </a:r>
            <a:r>
              <a:rPr lang="de-DE" sz="2000" dirty="0" err="1" smtClean="0"/>
              <a:t>are</a:t>
            </a:r>
            <a:r>
              <a:rPr lang="de-DE" sz="2000" dirty="0" smtClean="0"/>
              <a:t> </a:t>
            </a:r>
            <a:r>
              <a:rPr lang="de-DE" sz="2000" dirty="0" err="1" smtClean="0"/>
              <a:t>used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seating</a:t>
            </a:r>
            <a:r>
              <a:rPr lang="de-DE" sz="2000" dirty="0" smtClean="0"/>
              <a:t> </a:t>
            </a:r>
            <a:r>
              <a:rPr lang="de-DE" sz="2000" dirty="0" err="1" smtClean="0"/>
              <a:t>is</a:t>
            </a:r>
            <a:r>
              <a:rPr lang="de-DE" sz="2000" dirty="0" smtClean="0"/>
              <a:t> </a:t>
            </a:r>
            <a:r>
              <a:rPr lang="de-DE" sz="2000" dirty="0" err="1" smtClean="0"/>
              <a:t>hierarchical</a:t>
            </a:r>
            <a:endParaRPr lang="de-DE" sz="2000" dirty="0" smtClean="0"/>
          </a:p>
          <a:p>
            <a:r>
              <a:rPr lang="de-DE" sz="2000" dirty="0" err="1" smtClean="0"/>
              <a:t>Politeness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formal style</a:t>
            </a:r>
          </a:p>
          <a:p>
            <a:r>
              <a:rPr lang="de-DE" sz="2000" dirty="0" err="1" smtClean="0"/>
              <a:t>Logic</a:t>
            </a:r>
            <a:r>
              <a:rPr lang="de-DE" sz="2000" dirty="0" smtClean="0"/>
              <a:t> will </a:t>
            </a:r>
            <a:r>
              <a:rPr lang="de-DE" sz="2000" dirty="0" err="1" smtClean="0"/>
              <a:t>dominate</a:t>
            </a:r>
            <a:r>
              <a:rPr lang="de-DE" sz="2000" dirty="0" smtClean="0"/>
              <a:t> </a:t>
            </a:r>
            <a:r>
              <a:rPr lang="de-DE" sz="2000" dirty="0" err="1" smtClean="0"/>
              <a:t>their</a:t>
            </a:r>
            <a:r>
              <a:rPr lang="de-DE" sz="2000" dirty="0" smtClean="0"/>
              <a:t> </a:t>
            </a:r>
            <a:r>
              <a:rPr lang="de-DE" sz="2000" dirty="0" err="1" smtClean="0"/>
              <a:t>arguments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lead</a:t>
            </a:r>
            <a:r>
              <a:rPr lang="de-DE" sz="2000" dirty="0" smtClean="0"/>
              <a:t> </a:t>
            </a:r>
            <a:r>
              <a:rPr lang="de-DE" sz="2000" dirty="0" err="1" smtClean="0"/>
              <a:t>them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an extensive </a:t>
            </a:r>
            <a:r>
              <a:rPr lang="de-DE" sz="2000" dirty="0" err="1" smtClean="0"/>
              <a:t>analysis</a:t>
            </a:r>
            <a:r>
              <a:rPr lang="de-DE" sz="2000" dirty="0" smtClean="0"/>
              <a:t> </a:t>
            </a:r>
            <a:r>
              <a:rPr lang="de-DE" sz="2000" dirty="0" err="1" smtClean="0"/>
              <a:t>of</a:t>
            </a:r>
            <a:r>
              <a:rPr lang="de-DE" sz="2000" dirty="0" smtClean="0"/>
              <a:t> all </a:t>
            </a:r>
            <a:r>
              <a:rPr lang="de-DE" sz="2000" dirty="0" err="1" smtClean="0"/>
              <a:t>matters</a:t>
            </a:r>
            <a:r>
              <a:rPr lang="de-DE" sz="2000" dirty="0" smtClean="0"/>
              <a:t> </a:t>
            </a:r>
            <a:r>
              <a:rPr lang="de-DE" sz="2000" dirty="0" err="1" smtClean="0"/>
              <a:t>under</a:t>
            </a:r>
            <a:r>
              <a:rPr lang="de-DE" sz="2000" dirty="0" smtClean="0"/>
              <a:t> </a:t>
            </a:r>
            <a:r>
              <a:rPr lang="de-DE" sz="2000" dirty="0" err="1" smtClean="0"/>
              <a:t>discussion</a:t>
            </a:r>
            <a:r>
              <a:rPr lang="de-DE" sz="2000" dirty="0" smtClean="0"/>
              <a:t>. Meetings </a:t>
            </a:r>
            <a:r>
              <a:rPr lang="de-DE" sz="2000" dirty="0" err="1" smtClean="0"/>
              <a:t>long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wordy</a:t>
            </a:r>
            <a:r>
              <a:rPr lang="de-DE" sz="2000" dirty="0" smtClean="0"/>
              <a:t>. </a:t>
            </a:r>
            <a:r>
              <a:rPr lang="de-DE" sz="2000" dirty="0" err="1" smtClean="0"/>
              <a:t>They</a:t>
            </a:r>
            <a:r>
              <a:rPr lang="de-DE" sz="2000" dirty="0" smtClean="0"/>
              <a:t> </a:t>
            </a:r>
            <a:r>
              <a:rPr lang="de-DE" sz="2000" dirty="0" err="1" smtClean="0"/>
              <a:t>show</a:t>
            </a:r>
            <a:r>
              <a:rPr lang="de-DE" sz="2000" dirty="0" smtClean="0"/>
              <a:t> </a:t>
            </a:r>
            <a:r>
              <a:rPr lang="de-DE" sz="2000" dirty="0" err="1" smtClean="0"/>
              <a:t>their</a:t>
            </a:r>
            <a:r>
              <a:rPr lang="de-DE" sz="2000" dirty="0" smtClean="0"/>
              <a:t> </a:t>
            </a:r>
            <a:r>
              <a:rPr lang="de-DE" sz="2000" dirty="0" err="1" smtClean="0"/>
              <a:t>hand</a:t>
            </a:r>
            <a:r>
              <a:rPr lang="de-DE" sz="2000" dirty="0" smtClean="0"/>
              <a:t> </a:t>
            </a:r>
            <a:r>
              <a:rPr lang="de-DE" sz="2000" dirty="0" err="1" smtClean="0"/>
              <a:t>late</a:t>
            </a:r>
            <a:r>
              <a:rPr lang="de-DE" sz="2000" dirty="0" smtClean="0"/>
              <a:t> in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negotiations</a:t>
            </a:r>
            <a:r>
              <a:rPr lang="de-DE" sz="2000" dirty="0" smtClean="0"/>
              <a:t>. </a:t>
            </a:r>
            <a:r>
              <a:rPr lang="de-DE" sz="2000" dirty="0" err="1" smtClean="0"/>
              <a:t>Make</a:t>
            </a:r>
            <a:r>
              <a:rPr lang="de-DE" sz="2000" dirty="0" smtClean="0"/>
              <a:t> </a:t>
            </a:r>
            <a:r>
              <a:rPr lang="de-DE" sz="2000" dirty="0" err="1" smtClean="0"/>
              <a:t>no</a:t>
            </a:r>
            <a:r>
              <a:rPr lang="de-DE" sz="2000" dirty="0" smtClean="0"/>
              <a:t> </a:t>
            </a:r>
            <a:r>
              <a:rPr lang="de-DE" sz="2000" dirty="0" err="1" smtClean="0"/>
              <a:t>decisions</a:t>
            </a:r>
            <a:r>
              <a:rPr lang="de-DE" sz="2000" dirty="0" smtClean="0"/>
              <a:t> in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meetings</a:t>
            </a:r>
            <a:r>
              <a:rPr lang="de-DE" sz="2000" dirty="0" smtClean="0"/>
              <a:t>.</a:t>
            </a:r>
          </a:p>
          <a:p>
            <a:r>
              <a:rPr lang="de-DE" sz="2000" dirty="0" err="1" smtClean="0"/>
              <a:t>They</a:t>
            </a:r>
            <a:r>
              <a:rPr lang="de-DE" sz="2000" dirty="0" smtClean="0"/>
              <a:t> will </a:t>
            </a:r>
            <a:r>
              <a:rPr lang="de-DE" sz="2000" dirty="0" err="1" smtClean="0"/>
              <a:t>prolong</a:t>
            </a:r>
            <a:r>
              <a:rPr lang="de-DE" sz="2000" dirty="0" smtClean="0"/>
              <a:t> </a:t>
            </a:r>
            <a:r>
              <a:rPr lang="de-DE" sz="2000" dirty="0" err="1" smtClean="0"/>
              <a:t>discussions</a:t>
            </a:r>
            <a:r>
              <a:rPr lang="de-DE" sz="2000" dirty="0" smtClean="0"/>
              <a:t> </a:t>
            </a:r>
            <a:r>
              <a:rPr lang="de-DE" sz="2000" dirty="0" err="1" smtClean="0"/>
              <a:t>as</a:t>
            </a:r>
            <a:r>
              <a:rPr lang="de-DE" sz="2000" dirty="0" smtClean="0"/>
              <a:t> an </a:t>
            </a:r>
            <a:r>
              <a:rPr lang="de-DE" sz="2000" dirty="0" err="1" smtClean="0"/>
              <a:t>intellectual</a:t>
            </a:r>
            <a:r>
              <a:rPr lang="de-DE" sz="2000" dirty="0" smtClean="0"/>
              <a:t> </a:t>
            </a:r>
            <a:r>
              <a:rPr lang="de-DE" sz="2000" dirty="0" err="1" smtClean="0"/>
              <a:t>exercise</a:t>
            </a:r>
            <a:r>
              <a:rPr lang="de-DE" sz="2000" dirty="0" smtClean="0"/>
              <a:t>,.</a:t>
            </a:r>
          </a:p>
          <a:p>
            <a:r>
              <a:rPr lang="de-DE" sz="2000" dirty="0" err="1" smtClean="0"/>
              <a:t>They</a:t>
            </a:r>
            <a:r>
              <a:rPr lang="de-DE" sz="2000" dirty="0" smtClean="0"/>
              <a:t> </a:t>
            </a:r>
            <a:r>
              <a:rPr lang="de-DE" sz="2000" dirty="0" err="1" smtClean="0"/>
              <a:t>believe</a:t>
            </a:r>
            <a:r>
              <a:rPr lang="de-DE" sz="2000" dirty="0" smtClean="0"/>
              <a:t> </a:t>
            </a:r>
            <a:r>
              <a:rPr lang="de-DE" sz="2000" dirty="0" err="1" smtClean="0"/>
              <a:t>they</a:t>
            </a:r>
            <a:r>
              <a:rPr lang="de-DE" sz="2000" dirty="0" smtClean="0"/>
              <a:t> </a:t>
            </a:r>
            <a:r>
              <a:rPr lang="de-DE" sz="2000" dirty="0" err="1" smtClean="0"/>
              <a:t>are</a:t>
            </a:r>
            <a:r>
              <a:rPr lang="de-DE" sz="2000" dirty="0" smtClean="0"/>
              <a:t> </a:t>
            </a:r>
            <a:r>
              <a:rPr lang="de-DE" sz="2000" dirty="0" err="1" smtClean="0"/>
              <a:t>intellectually</a:t>
            </a:r>
            <a:r>
              <a:rPr lang="de-DE" sz="2000" dirty="0" smtClean="0"/>
              <a:t> </a:t>
            </a:r>
            <a:r>
              <a:rPr lang="de-DE" sz="2000" dirty="0" err="1" smtClean="0"/>
              <a:t>superior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other</a:t>
            </a:r>
            <a:r>
              <a:rPr lang="de-DE" sz="2000" dirty="0" smtClean="0"/>
              <a:t> </a:t>
            </a:r>
            <a:r>
              <a:rPr lang="de-DE" sz="2000" dirty="0" err="1" smtClean="0"/>
              <a:t>nationalities</a:t>
            </a:r>
            <a:r>
              <a:rPr lang="de-DE" sz="2000" dirty="0" smtClean="0"/>
              <a:t>.</a:t>
            </a:r>
          </a:p>
          <a:p>
            <a:r>
              <a:rPr lang="de-DE" sz="2000" dirty="0" err="1" smtClean="0"/>
              <a:t>They</a:t>
            </a:r>
            <a:r>
              <a:rPr lang="de-DE" sz="2000" dirty="0" smtClean="0"/>
              <a:t> </a:t>
            </a:r>
            <a:r>
              <a:rPr lang="de-DE" sz="2000" dirty="0" err="1" smtClean="0"/>
              <a:t>arrive</a:t>
            </a:r>
            <a:r>
              <a:rPr lang="de-DE" sz="2000" dirty="0" smtClean="0"/>
              <a:t> </a:t>
            </a:r>
            <a:r>
              <a:rPr lang="de-DE" sz="2000" dirty="0" err="1" smtClean="0"/>
              <a:t>well</a:t>
            </a:r>
            <a:r>
              <a:rPr lang="de-DE" sz="2000" dirty="0" smtClean="0"/>
              <a:t> </a:t>
            </a:r>
            <a:r>
              <a:rPr lang="de-DE" sz="2000" dirty="0" err="1" smtClean="0"/>
              <a:t>informed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a </a:t>
            </a:r>
            <a:r>
              <a:rPr lang="de-DE" sz="2000" dirty="0" err="1" smtClean="0"/>
              <a:t>meeting</a:t>
            </a:r>
            <a:r>
              <a:rPr lang="de-DE" sz="2000" dirty="0" smtClean="0"/>
              <a:t> but </a:t>
            </a:r>
            <a:r>
              <a:rPr lang="de-DE" sz="2000" dirty="0" err="1" smtClean="0"/>
              <a:t>see</a:t>
            </a:r>
            <a:r>
              <a:rPr lang="de-DE" sz="2000" dirty="0" smtClean="0"/>
              <a:t> </a:t>
            </a:r>
            <a:r>
              <a:rPr lang="de-DE" sz="2000" dirty="0" err="1" smtClean="0"/>
              <a:t>everything</a:t>
            </a:r>
            <a:r>
              <a:rPr lang="de-DE" sz="2000" dirty="0" smtClean="0"/>
              <a:t> </a:t>
            </a:r>
            <a:r>
              <a:rPr lang="de-DE" sz="2000" dirty="0" err="1" smtClean="0"/>
              <a:t>through</a:t>
            </a:r>
            <a:r>
              <a:rPr lang="de-DE" sz="2000" dirty="0" smtClean="0"/>
              <a:t> „French </a:t>
            </a:r>
            <a:r>
              <a:rPr lang="de-DE" sz="2000" dirty="0" err="1" smtClean="0"/>
              <a:t>Spectacles</a:t>
            </a:r>
            <a:r>
              <a:rPr lang="de-DE" sz="2000" dirty="0" smtClean="0"/>
              <a:t>“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are</a:t>
            </a:r>
            <a:r>
              <a:rPr lang="de-DE" sz="2000" dirty="0" smtClean="0"/>
              <a:t> </a:t>
            </a:r>
            <a:r>
              <a:rPr lang="de-DE" sz="2000" dirty="0" err="1" smtClean="0"/>
              <a:t>often</a:t>
            </a:r>
            <a:r>
              <a:rPr lang="de-DE" sz="2000" dirty="0" smtClean="0"/>
              <a:t> blind </a:t>
            </a:r>
            <a:r>
              <a:rPr lang="de-DE" sz="2000" dirty="0" err="1" smtClean="0"/>
              <a:t>to</a:t>
            </a:r>
            <a:r>
              <a:rPr lang="de-DE" sz="2000" dirty="0" smtClean="0"/>
              <a:t> international </a:t>
            </a:r>
            <a:r>
              <a:rPr lang="de-DE" sz="2000" dirty="0" err="1" smtClean="0"/>
              <a:t>implications</a:t>
            </a:r>
            <a:r>
              <a:rPr lang="de-DE" sz="2000" dirty="0" smtClean="0"/>
              <a:t>.</a:t>
            </a:r>
          </a:p>
          <a:p>
            <a:r>
              <a:rPr lang="de-DE" sz="2000" dirty="0" err="1" smtClean="0"/>
              <a:t>They</a:t>
            </a:r>
            <a:r>
              <a:rPr lang="de-DE" sz="2000" dirty="0" smtClean="0"/>
              <a:t> </a:t>
            </a:r>
            <a:r>
              <a:rPr lang="de-DE" sz="2000" dirty="0" err="1" smtClean="0"/>
              <a:t>often</a:t>
            </a:r>
            <a:r>
              <a:rPr lang="de-DE" sz="2000" dirty="0" smtClean="0"/>
              <a:t> </a:t>
            </a:r>
            <a:r>
              <a:rPr lang="de-DE" sz="2000" dirty="0" err="1" smtClean="0"/>
              <a:t>depart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agenda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talk</a:t>
            </a:r>
            <a:r>
              <a:rPr lang="de-DE" sz="2000" dirty="0" smtClean="0"/>
              <a:t> </a:t>
            </a:r>
            <a:r>
              <a:rPr lang="de-DE" sz="2000" dirty="0" err="1" smtClean="0"/>
              <a:t>at</a:t>
            </a:r>
            <a:r>
              <a:rPr lang="de-DE" sz="2000" dirty="0" smtClean="0"/>
              <a:t> </a:t>
            </a:r>
            <a:r>
              <a:rPr lang="de-DE" sz="2000" dirty="0" err="1" smtClean="0"/>
              <a:t>length</a:t>
            </a:r>
            <a:r>
              <a:rPr lang="de-DE" sz="2000" dirty="0" smtClean="0"/>
              <a:t> </a:t>
            </a:r>
            <a:r>
              <a:rPr lang="de-DE" sz="2000" dirty="0" err="1" smtClean="0"/>
              <a:t>about</a:t>
            </a:r>
            <a:r>
              <a:rPr lang="de-DE" sz="2000" dirty="0" smtClean="0"/>
              <a:t> </a:t>
            </a:r>
            <a:r>
              <a:rPr lang="de-DE" sz="2000" dirty="0" err="1" smtClean="0"/>
              <a:t>other</a:t>
            </a:r>
            <a:r>
              <a:rPr lang="de-DE" sz="2000" dirty="0" smtClean="0"/>
              <a:t> </a:t>
            </a:r>
            <a:r>
              <a:rPr lang="de-DE" sz="2000" dirty="0" err="1" smtClean="0"/>
              <a:t>issues</a:t>
            </a:r>
            <a:r>
              <a:rPr lang="de-DE" sz="2000" dirty="0" smtClean="0"/>
              <a:t>.</a:t>
            </a:r>
          </a:p>
          <a:p>
            <a:r>
              <a:rPr lang="de-DE" sz="2000" dirty="0" err="1" smtClean="0"/>
              <a:t>Their</a:t>
            </a:r>
            <a:r>
              <a:rPr lang="de-DE" sz="2000" dirty="0" smtClean="0"/>
              <a:t> </a:t>
            </a:r>
            <a:r>
              <a:rPr lang="de-DE" sz="2000" dirty="0" err="1" smtClean="0"/>
              <a:t>objectives</a:t>
            </a:r>
            <a:r>
              <a:rPr lang="de-DE" sz="2000" dirty="0" smtClean="0"/>
              <a:t> </a:t>
            </a:r>
            <a:r>
              <a:rPr lang="de-DE" sz="2000" dirty="0" err="1" smtClean="0"/>
              <a:t>are</a:t>
            </a:r>
            <a:r>
              <a:rPr lang="de-DE" sz="2000" dirty="0" smtClean="0"/>
              <a:t> </a:t>
            </a:r>
            <a:r>
              <a:rPr lang="de-DE" sz="2000" dirty="0" err="1" smtClean="0"/>
              <a:t>long</a:t>
            </a:r>
            <a:r>
              <a:rPr lang="de-DE" sz="2000" dirty="0" smtClean="0"/>
              <a:t>-term</a:t>
            </a:r>
          </a:p>
          <a:p>
            <a:r>
              <a:rPr lang="de-DE" sz="2000" dirty="0" err="1" smtClean="0"/>
              <a:t>During</a:t>
            </a:r>
            <a:r>
              <a:rPr lang="de-DE" sz="2000" dirty="0" smtClean="0"/>
              <a:t> </a:t>
            </a:r>
            <a:r>
              <a:rPr lang="de-DE" sz="2000" dirty="0" err="1" smtClean="0"/>
              <a:t>deadlock</a:t>
            </a:r>
            <a:r>
              <a:rPr lang="de-DE" sz="2000" dirty="0" smtClean="0"/>
              <a:t> </a:t>
            </a:r>
            <a:r>
              <a:rPr lang="de-DE" sz="2000" dirty="0" err="1" smtClean="0"/>
              <a:t>they</a:t>
            </a:r>
            <a:r>
              <a:rPr lang="de-DE" sz="2000" dirty="0" smtClean="0"/>
              <a:t> </a:t>
            </a:r>
            <a:r>
              <a:rPr lang="de-DE" sz="2000" dirty="0" err="1" smtClean="0"/>
              <a:t>remain</a:t>
            </a:r>
            <a:r>
              <a:rPr lang="de-DE" sz="2000" dirty="0" smtClean="0"/>
              <a:t> intransigent but </a:t>
            </a:r>
            <a:r>
              <a:rPr lang="de-DE" sz="2000" dirty="0" err="1" smtClean="0"/>
              <a:t>without</a:t>
            </a:r>
            <a:r>
              <a:rPr lang="de-DE" sz="2000" dirty="0" smtClean="0"/>
              <a:t> </a:t>
            </a:r>
            <a:r>
              <a:rPr lang="de-DE" sz="2000" dirty="0" err="1" smtClean="0"/>
              <a:t>rudeness</a:t>
            </a:r>
            <a:r>
              <a:rPr lang="de-DE" sz="2000" dirty="0" smtClean="0"/>
              <a:t>, </a:t>
            </a:r>
            <a:r>
              <a:rPr lang="de-DE" sz="2000" dirty="0" err="1" smtClean="0"/>
              <a:t>simply</a:t>
            </a:r>
            <a:r>
              <a:rPr lang="de-DE" sz="2000" dirty="0" smtClean="0"/>
              <a:t> </a:t>
            </a:r>
            <a:r>
              <a:rPr lang="de-DE" sz="2000" dirty="0" err="1" smtClean="0"/>
              <a:t>restating</a:t>
            </a:r>
            <a:r>
              <a:rPr lang="de-DE" sz="2000" dirty="0" smtClean="0"/>
              <a:t> </a:t>
            </a:r>
            <a:r>
              <a:rPr lang="de-DE" sz="2000" dirty="0" err="1" smtClean="0"/>
              <a:t>their</a:t>
            </a:r>
            <a:r>
              <a:rPr lang="de-DE" sz="2000" dirty="0" smtClean="0"/>
              <a:t> </a:t>
            </a:r>
            <a:r>
              <a:rPr lang="de-DE" sz="2000" dirty="0" err="1" smtClean="0"/>
              <a:t>positions</a:t>
            </a:r>
            <a:r>
              <a:rPr lang="de-DE" sz="2000" dirty="0" smtClean="0"/>
              <a:t>.</a:t>
            </a:r>
          </a:p>
          <a:p>
            <a:r>
              <a:rPr lang="de-DE" sz="2000" dirty="0" err="1" smtClean="0"/>
              <a:t>They</a:t>
            </a:r>
            <a:r>
              <a:rPr lang="de-DE" sz="2000" dirty="0" smtClean="0"/>
              <a:t> </a:t>
            </a:r>
            <a:r>
              <a:rPr lang="de-DE" sz="2000" dirty="0" err="1" smtClean="0"/>
              <a:t>have</a:t>
            </a:r>
            <a:r>
              <a:rPr lang="de-DE" sz="2000" dirty="0" smtClean="0"/>
              <a:t> </a:t>
            </a:r>
            <a:r>
              <a:rPr lang="de-DE" sz="2000" dirty="0" err="1" smtClean="0"/>
              <a:t>experience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do not </a:t>
            </a:r>
            <a:r>
              <a:rPr lang="de-DE" sz="2000" dirty="0" err="1" smtClean="0"/>
              <a:t>take</a:t>
            </a:r>
            <a:r>
              <a:rPr lang="de-DE" sz="2000" dirty="0" smtClean="0"/>
              <a:t> </a:t>
            </a:r>
            <a:r>
              <a:rPr lang="de-DE" sz="2000" dirty="0" err="1" smtClean="0"/>
              <a:t>things</a:t>
            </a:r>
            <a:r>
              <a:rPr lang="de-DE" sz="2000" dirty="0" smtClean="0"/>
              <a:t> </a:t>
            </a:r>
            <a:r>
              <a:rPr lang="de-DE" sz="2000" dirty="0" err="1" smtClean="0"/>
              <a:t>lightly</a:t>
            </a:r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606317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Dokumente und Einstellungen\Ivan\Eigene Dateien\Eigene Bilder\Bild\Bild 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3137">
            <a:off x="966226" y="690387"/>
            <a:ext cx="7278104" cy="546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bgerundetes Rechteck 3"/>
          <p:cNvSpPr/>
          <p:nvPr/>
        </p:nvSpPr>
        <p:spPr>
          <a:xfrm>
            <a:off x="179512" y="260648"/>
            <a:ext cx="8352928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179512" y="764704"/>
            <a:ext cx="1152128" cy="54726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74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:\Dokumente und Einstellungen\Ivan\Eigene Dateien\Eigene Bilder\Bild\Bild 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6" y="332656"/>
            <a:ext cx="834042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34056" y="5589240"/>
            <a:ext cx="8786416" cy="720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0" y="188640"/>
            <a:ext cx="68356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8100392" y="188640"/>
            <a:ext cx="720080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910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:\Dokumente und Einstellungen\Ivan\Eigene Dateien\Eigene Bilder\Bild\Bild 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74" y="885172"/>
            <a:ext cx="8208911" cy="5232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eck 3"/>
          <p:cNvSpPr/>
          <p:nvPr/>
        </p:nvSpPr>
        <p:spPr>
          <a:xfrm>
            <a:off x="539552" y="260648"/>
            <a:ext cx="8352928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8244408" y="584684"/>
            <a:ext cx="648072" cy="58686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289774" y="5949280"/>
            <a:ext cx="82584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7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dealing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French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r>
              <a:rPr lang="de-DE" dirty="0" err="1" smtClean="0">
                <a:solidFill>
                  <a:srgbClr val="FF0000"/>
                </a:solidFill>
              </a:rPr>
              <a:t>Motivating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factors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</a:p>
          <a:p>
            <a:r>
              <a:rPr lang="de-DE" sz="2400" dirty="0" err="1" smtClean="0"/>
              <a:t>Speak</a:t>
            </a:r>
            <a:r>
              <a:rPr lang="de-DE" sz="2400" dirty="0" smtClean="0"/>
              <a:t> </a:t>
            </a:r>
            <a:r>
              <a:rPr lang="de-DE" sz="2400" dirty="0" err="1" smtClean="0"/>
              <a:t>some</a:t>
            </a:r>
            <a:r>
              <a:rPr lang="de-DE" sz="2400" dirty="0" smtClean="0"/>
              <a:t> French</a:t>
            </a:r>
          </a:p>
          <a:p>
            <a:r>
              <a:rPr lang="de-DE" sz="2400" dirty="0" err="1" smtClean="0"/>
              <a:t>When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representing</a:t>
            </a:r>
            <a:r>
              <a:rPr lang="de-DE" sz="2400" dirty="0" smtClean="0"/>
              <a:t> </a:t>
            </a:r>
            <a:r>
              <a:rPr lang="de-DE" sz="2400" dirty="0" err="1" smtClean="0"/>
              <a:t>or</a:t>
            </a:r>
            <a:r>
              <a:rPr lang="de-DE" sz="2400" dirty="0" smtClean="0"/>
              <a:t> </a:t>
            </a:r>
            <a:r>
              <a:rPr lang="de-DE" sz="2400" dirty="0" err="1" smtClean="0"/>
              <a:t>negotiating</a:t>
            </a:r>
            <a:r>
              <a:rPr lang="de-DE" sz="2400" dirty="0" smtClean="0"/>
              <a:t> , </a:t>
            </a:r>
            <a:r>
              <a:rPr lang="de-DE" sz="2400" dirty="0" err="1" smtClean="0"/>
              <a:t>refer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French </a:t>
            </a:r>
            <a:r>
              <a:rPr lang="de-DE" sz="2400" dirty="0" err="1" smtClean="0"/>
              <a:t>history</a:t>
            </a:r>
            <a:r>
              <a:rPr lang="de-DE" sz="2400" dirty="0" smtClean="0"/>
              <a:t>, </a:t>
            </a:r>
            <a:r>
              <a:rPr lang="de-DE" sz="2400" dirty="0" err="1" smtClean="0"/>
              <a:t>arts</a:t>
            </a:r>
            <a:r>
              <a:rPr lang="de-DE" sz="2400" dirty="0" smtClean="0"/>
              <a:t>, </a:t>
            </a:r>
            <a:r>
              <a:rPr lang="de-DE" sz="2400" dirty="0" err="1" smtClean="0"/>
              <a:t>industry</a:t>
            </a:r>
            <a:r>
              <a:rPr lang="de-DE" sz="2400" dirty="0" smtClean="0"/>
              <a:t> </a:t>
            </a:r>
            <a:r>
              <a:rPr lang="de-DE" sz="2400" dirty="0" err="1" smtClean="0"/>
              <a:t>or</a:t>
            </a:r>
            <a:r>
              <a:rPr lang="de-DE" sz="2400" dirty="0" smtClean="0"/>
              <a:t> </a:t>
            </a:r>
            <a:r>
              <a:rPr lang="de-DE" sz="2400" dirty="0" err="1" smtClean="0"/>
              <a:t>other</a:t>
            </a:r>
            <a:r>
              <a:rPr lang="de-DE" sz="2400" dirty="0" smtClean="0"/>
              <a:t> </a:t>
            </a:r>
            <a:r>
              <a:rPr lang="de-DE" sz="2400" dirty="0" err="1" smtClean="0"/>
              <a:t>achievements</a:t>
            </a:r>
            <a:endParaRPr lang="de-DE" sz="2400" dirty="0" smtClean="0"/>
          </a:p>
          <a:p>
            <a:r>
              <a:rPr lang="de-DE" sz="2400" dirty="0" err="1" smtClean="0"/>
              <a:t>Respect</a:t>
            </a:r>
            <a:r>
              <a:rPr lang="de-DE" sz="2400" dirty="0" smtClean="0"/>
              <a:t> </a:t>
            </a:r>
            <a:r>
              <a:rPr lang="de-DE" sz="2400" dirty="0" err="1" smtClean="0"/>
              <a:t>privacy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maintain</a:t>
            </a:r>
            <a:r>
              <a:rPr lang="de-DE" sz="2400" dirty="0" smtClean="0"/>
              <a:t> </a:t>
            </a:r>
            <a:r>
              <a:rPr lang="de-DE" sz="2400" dirty="0" err="1" smtClean="0"/>
              <a:t>formality</a:t>
            </a:r>
            <a:r>
              <a:rPr lang="de-DE" sz="2400" dirty="0" smtClean="0"/>
              <a:t> but </a:t>
            </a:r>
            <a:r>
              <a:rPr lang="de-DE" sz="2400" dirty="0" err="1" smtClean="0"/>
              <a:t>show</a:t>
            </a:r>
            <a:r>
              <a:rPr lang="de-DE" sz="2400" dirty="0" smtClean="0"/>
              <a:t> </a:t>
            </a:r>
            <a:r>
              <a:rPr lang="de-DE" sz="2400" dirty="0" err="1" smtClean="0"/>
              <a:t>your</a:t>
            </a:r>
            <a:r>
              <a:rPr lang="de-DE" sz="2400" dirty="0" smtClean="0"/>
              <a:t> human </a:t>
            </a:r>
            <a:r>
              <a:rPr lang="de-DE" sz="2400" dirty="0" err="1" smtClean="0"/>
              <a:t>side</a:t>
            </a:r>
            <a:r>
              <a:rPr lang="de-DE" sz="2400" dirty="0" smtClean="0"/>
              <a:t>.</a:t>
            </a:r>
          </a:p>
          <a:p>
            <a:r>
              <a:rPr lang="de-DE" sz="2400" dirty="0" err="1" smtClean="0"/>
              <a:t>Be</a:t>
            </a:r>
            <a:r>
              <a:rPr lang="de-DE" sz="2400" dirty="0" smtClean="0"/>
              <a:t> </a:t>
            </a:r>
            <a:r>
              <a:rPr lang="de-DE" sz="2400" dirty="0" err="1" smtClean="0"/>
              <a:t>willing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discuss</a:t>
            </a:r>
            <a:r>
              <a:rPr lang="de-DE" sz="2400" dirty="0" smtClean="0"/>
              <a:t> </a:t>
            </a:r>
            <a:r>
              <a:rPr lang="de-DE" sz="2400" dirty="0" err="1" smtClean="0"/>
              <a:t>topics</a:t>
            </a:r>
            <a:r>
              <a:rPr lang="de-DE" sz="2400" dirty="0" smtClean="0"/>
              <a:t> </a:t>
            </a:r>
            <a:r>
              <a:rPr lang="de-DE" sz="2400" dirty="0" err="1" smtClean="0"/>
              <a:t>at</a:t>
            </a:r>
            <a:r>
              <a:rPr lang="de-DE" sz="2400" dirty="0" smtClean="0"/>
              <a:t> </a:t>
            </a:r>
            <a:r>
              <a:rPr lang="de-DE" sz="2400" dirty="0" err="1" smtClean="0"/>
              <a:t>great</a:t>
            </a:r>
            <a:r>
              <a:rPr lang="de-DE" sz="2400" dirty="0" smtClean="0"/>
              <a:t> </a:t>
            </a:r>
            <a:r>
              <a:rPr lang="de-DE" sz="2400" dirty="0" err="1" smtClean="0"/>
              <a:t>length</a:t>
            </a:r>
            <a:r>
              <a:rPr lang="de-DE" sz="2400" dirty="0" smtClean="0"/>
              <a:t> </a:t>
            </a:r>
            <a:r>
              <a:rPr lang="de-DE" sz="2400" dirty="0" err="1" smtClean="0"/>
              <a:t>as</a:t>
            </a:r>
            <a:r>
              <a:rPr lang="de-DE" sz="2400" dirty="0" smtClean="0"/>
              <a:t> </a:t>
            </a:r>
            <a:r>
              <a:rPr lang="de-DE" sz="2400" dirty="0" err="1" smtClean="0"/>
              <a:t>they</a:t>
            </a:r>
            <a:r>
              <a:rPr lang="de-DE" sz="2400" dirty="0" smtClean="0"/>
              <a:t> </a:t>
            </a:r>
            <a:r>
              <a:rPr lang="de-DE" sz="2400" dirty="0" err="1" smtClean="0"/>
              <a:t>wish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see</a:t>
            </a:r>
            <a:r>
              <a:rPr lang="de-DE" sz="2400" dirty="0" smtClean="0"/>
              <a:t> </a:t>
            </a:r>
            <a:r>
              <a:rPr lang="de-DE" sz="2400" dirty="0" err="1" smtClean="0"/>
              <a:t>everything</a:t>
            </a:r>
            <a:r>
              <a:rPr lang="de-DE" sz="2400" dirty="0" smtClean="0"/>
              <a:t> </a:t>
            </a:r>
            <a:r>
              <a:rPr lang="de-DE" sz="2400" dirty="0" err="1" smtClean="0"/>
              <a:t>from</a:t>
            </a:r>
            <a:r>
              <a:rPr lang="de-DE" sz="2400" dirty="0" smtClean="0"/>
              <a:t> </a:t>
            </a:r>
            <a:r>
              <a:rPr lang="de-DE" sz="2400" dirty="0" err="1" smtClean="0"/>
              <a:t>every</a:t>
            </a:r>
            <a:r>
              <a:rPr lang="de-DE" sz="2400" dirty="0" smtClean="0"/>
              <a:t> angle. </a:t>
            </a:r>
          </a:p>
          <a:p>
            <a:r>
              <a:rPr lang="de-DE" sz="2400" dirty="0" err="1" smtClean="0"/>
              <a:t>Use</a:t>
            </a:r>
            <a:r>
              <a:rPr lang="de-DE" sz="2400" dirty="0" smtClean="0"/>
              <a:t> humor- </a:t>
            </a:r>
            <a:r>
              <a:rPr lang="de-DE" sz="2400" dirty="0" err="1" smtClean="0"/>
              <a:t>they</a:t>
            </a:r>
            <a:r>
              <a:rPr lang="de-DE" sz="2400" dirty="0" smtClean="0"/>
              <a:t> </a:t>
            </a:r>
            <a:r>
              <a:rPr lang="de-DE" sz="2400" dirty="0" err="1" smtClean="0"/>
              <a:t>like</a:t>
            </a:r>
            <a:r>
              <a:rPr lang="de-DE" sz="2400" dirty="0" smtClean="0"/>
              <a:t> </a:t>
            </a:r>
            <a:r>
              <a:rPr lang="de-DE" sz="2400" dirty="0" err="1" smtClean="0"/>
              <a:t>it</a:t>
            </a:r>
            <a:r>
              <a:rPr lang="de-DE" sz="2400" dirty="0" smtClean="0"/>
              <a:t> – but not </a:t>
            </a:r>
            <a:r>
              <a:rPr lang="de-DE" sz="2400" dirty="0" err="1" smtClean="0"/>
              <a:t>at</a:t>
            </a:r>
            <a:r>
              <a:rPr lang="de-DE" sz="2400" dirty="0" smtClean="0"/>
              <a:t> </a:t>
            </a:r>
            <a:r>
              <a:rPr lang="de-DE" sz="2400" dirty="0" err="1" smtClean="0"/>
              <a:t>their</a:t>
            </a:r>
            <a:r>
              <a:rPr lang="de-DE" sz="2400" dirty="0" smtClean="0"/>
              <a:t> </a:t>
            </a:r>
            <a:r>
              <a:rPr lang="de-DE" sz="2400" dirty="0" err="1" smtClean="0"/>
              <a:t>expense</a:t>
            </a:r>
            <a:endParaRPr lang="de-DE" sz="2400" dirty="0" smtClean="0"/>
          </a:p>
          <a:p>
            <a:r>
              <a:rPr lang="de-DE" sz="2400" dirty="0" smtClean="0"/>
              <a:t>Deals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profits</a:t>
            </a:r>
            <a:r>
              <a:rPr lang="de-DE" sz="2400" dirty="0" smtClean="0"/>
              <a:t> must fit in </a:t>
            </a:r>
            <a:r>
              <a:rPr lang="de-DE" sz="2400" dirty="0" err="1" smtClean="0"/>
              <a:t>their</a:t>
            </a:r>
            <a:r>
              <a:rPr lang="de-DE" sz="2400" dirty="0" smtClean="0"/>
              <a:t> </a:t>
            </a:r>
            <a:r>
              <a:rPr lang="de-DE" sz="2400" dirty="0" err="1" smtClean="0"/>
              <a:t>vision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proper </a:t>
            </a:r>
            <a:r>
              <a:rPr lang="de-DE" sz="2400" dirty="0" err="1" smtClean="0"/>
              <a:t>society</a:t>
            </a:r>
            <a:r>
              <a:rPr lang="de-DE" sz="2400" dirty="0" smtClean="0"/>
              <a:t>. French </a:t>
            </a:r>
            <a:r>
              <a:rPr lang="de-DE" sz="2400" dirty="0" err="1" smtClean="0"/>
              <a:t>companies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often</a:t>
            </a:r>
            <a:r>
              <a:rPr lang="de-DE" sz="2400" dirty="0" smtClean="0"/>
              <a:t> </a:t>
            </a:r>
            <a:r>
              <a:rPr lang="de-DE" sz="2400" dirty="0" err="1" smtClean="0"/>
              <a:t>organic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have</a:t>
            </a:r>
            <a:r>
              <a:rPr lang="de-DE" sz="2400" dirty="0" smtClean="0"/>
              <a:t> </a:t>
            </a:r>
            <a:r>
              <a:rPr lang="de-DE" sz="2400" dirty="0" err="1" smtClean="0"/>
              <a:t>sociopolitical</a:t>
            </a:r>
            <a:r>
              <a:rPr lang="de-DE" sz="2400" dirty="0" smtClean="0"/>
              <a:t> </a:t>
            </a:r>
            <a:r>
              <a:rPr lang="de-DE" sz="2400" dirty="0" err="1" smtClean="0"/>
              <a:t>undertones</a:t>
            </a:r>
            <a:endParaRPr lang="de-DE" sz="2400" dirty="0" smtClean="0"/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438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de-DE" dirty="0" err="1" smtClean="0">
                <a:solidFill>
                  <a:srgbClr val="FF0000"/>
                </a:solidFill>
              </a:rPr>
              <a:t>Avoid</a:t>
            </a:r>
            <a:r>
              <a:rPr lang="de-DE" dirty="0" smtClean="0">
                <a:solidFill>
                  <a:srgbClr val="FF0000"/>
                </a:solidFill>
              </a:rPr>
              <a:t>:</a:t>
            </a:r>
          </a:p>
          <a:p>
            <a:r>
              <a:rPr lang="de-DE" dirty="0" err="1" smtClean="0"/>
              <a:t>Expressing</a:t>
            </a:r>
            <a:r>
              <a:rPr lang="de-DE" dirty="0" smtClean="0"/>
              <a:t> strong </a:t>
            </a:r>
            <a:r>
              <a:rPr lang="de-DE" dirty="0" err="1" smtClean="0"/>
              <a:t>opinions</a:t>
            </a:r>
            <a:r>
              <a:rPr lang="de-DE" dirty="0" smtClean="0"/>
              <a:t> </a:t>
            </a:r>
            <a:r>
              <a:rPr lang="de-DE" dirty="0" err="1" smtClean="0"/>
              <a:t>until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know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position</a:t>
            </a:r>
            <a:endParaRPr lang="de-DE" dirty="0" smtClean="0"/>
          </a:p>
          <a:p>
            <a:r>
              <a:rPr lang="de-DE" dirty="0" err="1" smtClean="0"/>
              <a:t>Prologed</a:t>
            </a:r>
            <a:r>
              <a:rPr lang="de-DE" dirty="0" smtClean="0"/>
              <a:t> </a:t>
            </a:r>
            <a:r>
              <a:rPr lang="de-DE" dirty="0" err="1" smtClean="0"/>
              <a:t>silences</a:t>
            </a:r>
            <a:r>
              <a:rPr lang="de-DE" dirty="0" smtClean="0"/>
              <a:t> – </a:t>
            </a:r>
            <a:r>
              <a:rPr lang="de-DE" dirty="0" err="1" smtClean="0"/>
              <a:t>they</a:t>
            </a:r>
            <a:r>
              <a:rPr lang="de-DE" dirty="0" smtClean="0"/>
              <a:t> do not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endParaRPr lang="de-DE" dirty="0" smtClean="0"/>
          </a:p>
          <a:p>
            <a:r>
              <a:rPr lang="de-DE" dirty="0" smtClean="0"/>
              <a:t>American style quick </a:t>
            </a:r>
            <a:r>
              <a:rPr lang="de-DE" dirty="0" err="1" smtClean="0"/>
              <a:t>deals</a:t>
            </a:r>
            <a:r>
              <a:rPr lang="de-DE" dirty="0" smtClean="0"/>
              <a:t>, </a:t>
            </a:r>
            <a:r>
              <a:rPr lang="de-DE" dirty="0" err="1" smtClean="0"/>
              <a:t>bottom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r>
              <a:rPr lang="de-DE" dirty="0" smtClean="0"/>
              <a:t> </a:t>
            </a:r>
            <a:r>
              <a:rPr lang="de-DE" dirty="0" err="1" smtClean="0"/>
              <a:t>focus</a:t>
            </a:r>
            <a:r>
              <a:rPr lang="de-DE" dirty="0" smtClean="0"/>
              <a:t>,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smtClean="0"/>
              <a:t>opportunistic</a:t>
            </a:r>
            <a:r>
              <a:rPr lang="de-DE" dirty="0" smtClean="0"/>
              <a:t> </a:t>
            </a:r>
            <a:r>
              <a:rPr lang="de-DE" dirty="0" err="1" smtClean="0"/>
              <a:t>wheeling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dealing</a:t>
            </a:r>
            <a:endParaRPr lang="de-DE" dirty="0" smtClean="0"/>
          </a:p>
          <a:p>
            <a:r>
              <a:rPr lang="de-DE" dirty="0" err="1" smtClean="0"/>
              <a:t>Sarcasm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irony</a:t>
            </a:r>
            <a:endParaRPr lang="de-DE" dirty="0" smtClean="0"/>
          </a:p>
          <a:p>
            <a:r>
              <a:rPr lang="de-DE" dirty="0" err="1" smtClean="0"/>
              <a:t>Criticizing</a:t>
            </a:r>
            <a:r>
              <a:rPr lang="de-DE" dirty="0" smtClean="0"/>
              <a:t> Napoleon</a:t>
            </a:r>
          </a:p>
          <a:p>
            <a:r>
              <a:rPr lang="de-DE" dirty="0" smtClean="0"/>
              <a:t>Comments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triumph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English </a:t>
            </a:r>
            <a:r>
              <a:rPr lang="de-DE" dirty="0" err="1" smtClean="0"/>
              <a:t>language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decline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French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77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200" dirty="0" err="1" smtClean="0"/>
              <a:t>Coronation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Charlemagne  </a:t>
            </a:r>
            <a:r>
              <a:rPr lang="de-DE" sz="3200" dirty="0" err="1" smtClean="0"/>
              <a:t>year</a:t>
            </a:r>
            <a:r>
              <a:rPr lang="de-DE" sz="3200" dirty="0" smtClean="0"/>
              <a:t> 800</a:t>
            </a:r>
            <a:br>
              <a:rPr lang="de-DE" sz="3200" dirty="0" smtClean="0"/>
            </a:br>
            <a:r>
              <a:rPr lang="de-DE" sz="3200" dirty="0" smtClean="0"/>
              <a:t>King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the</a:t>
            </a:r>
            <a:r>
              <a:rPr lang="de-DE" sz="3200" dirty="0" smtClean="0"/>
              <a:t> Franks </a:t>
            </a:r>
            <a:r>
              <a:rPr lang="de-DE" sz="3200" dirty="0" err="1" smtClean="0"/>
              <a:t>and</a:t>
            </a:r>
            <a:r>
              <a:rPr lang="de-DE" sz="3200" dirty="0" smtClean="0"/>
              <a:t> </a:t>
            </a:r>
            <a:r>
              <a:rPr lang="de-DE" sz="3200" dirty="0" err="1" smtClean="0"/>
              <a:t>Emperor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the</a:t>
            </a:r>
            <a:r>
              <a:rPr lang="de-DE" sz="3200" dirty="0" smtClean="0"/>
              <a:t> Romans</a:t>
            </a:r>
            <a:endParaRPr lang="de-DE" sz="3200" dirty="0"/>
          </a:p>
        </p:txBody>
      </p:sp>
      <p:pic>
        <p:nvPicPr>
          <p:cNvPr id="3074" name="Picture 2" descr="Coronation of Charlemagne - Jean Fouquet">
            <a:hlinkClick r:id="rId2" tooltip="Coronation of Charlemagne - Jean Fouquet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77451"/>
            <a:ext cx="6048672" cy="549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63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10800000" flipV="1">
            <a:off x="5076056" y="908720"/>
            <a:ext cx="3610744" cy="5273428"/>
          </a:xfrm>
        </p:spPr>
        <p:txBody>
          <a:bodyPr>
            <a:normAutofit/>
          </a:bodyPr>
          <a:lstStyle/>
          <a:p>
            <a:r>
              <a:rPr lang="de-DE" dirty="0" err="1" smtClean="0"/>
              <a:t>Being</a:t>
            </a:r>
            <a:r>
              <a:rPr lang="de-DE" dirty="0" smtClean="0"/>
              <a:t> „</a:t>
            </a:r>
            <a:r>
              <a:rPr lang="de-DE" dirty="0" err="1" smtClean="0"/>
              <a:t>Emperor“was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beign</a:t>
            </a:r>
            <a:r>
              <a:rPr lang="de-DE" dirty="0" smtClean="0"/>
              <a:t> „King“ </a:t>
            </a:r>
            <a:r>
              <a:rPr lang="de-DE" dirty="0" err="1" smtClean="0"/>
              <a:t>of</a:t>
            </a:r>
            <a:r>
              <a:rPr lang="de-DE" dirty="0" smtClean="0"/>
              <a:t> Germany</a:t>
            </a:r>
            <a:endParaRPr lang="de-DE" dirty="0"/>
          </a:p>
        </p:txBody>
      </p:sp>
      <p:pic>
        <p:nvPicPr>
          <p:cNvPr id="4098" name="Picture 2" descr="File:HRR 14Jh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8"/>
            <a:ext cx="4505325" cy="5201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025442" y="260648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 smtClean="0">
                <a:latin typeface="Arial" pitchFamily="34" charset="0"/>
                <a:cs typeface="Arial" pitchFamily="34" charset="0"/>
              </a:rPr>
              <a:t>A German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political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trend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long</a:t>
            </a:r>
            <a:r>
              <a:rPr lang="de-DE" sz="2000" dirty="0" smtClean="0">
                <a:latin typeface="Arial" pitchFamily="34" charset="0"/>
                <a:cs typeface="Arial" pitchFamily="34" charset="0"/>
              </a:rPr>
              <a:t>-time </a:t>
            </a:r>
            <a:r>
              <a:rPr lang="de-DE" sz="2000" dirty="0" err="1" smtClean="0">
                <a:latin typeface="Arial" pitchFamily="34" charset="0"/>
                <a:cs typeface="Arial" pitchFamily="34" charset="0"/>
              </a:rPr>
              <a:t>consequences</a:t>
            </a:r>
            <a:endParaRPr lang="de-DE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62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The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influencial</a:t>
            </a:r>
            <a:r>
              <a:rPr lang="de-DE" dirty="0" smtClean="0"/>
              <a:t> German?</a:t>
            </a:r>
            <a:endParaRPr lang="de-DE" dirty="0"/>
          </a:p>
        </p:txBody>
      </p:sp>
      <p:pic>
        <p:nvPicPr>
          <p:cNvPr id="5122" name="Picture 2" descr="File:Luther46c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417646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ile:Lutherbibel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614" y="3072309"/>
            <a:ext cx="4356874" cy="330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4607614" y="1556792"/>
            <a:ext cx="4284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itchFamily="34" charset="0"/>
                <a:cs typeface="Arial" pitchFamily="34" charset="0"/>
              </a:rPr>
              <a:t>Martin Luther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attacked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Pope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translated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Bible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split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western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Christianity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. 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09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DE" sz="3600" dirty="0" err="1" smtClean="0"/>
              <a:t>Prussia</a:t>
            </a:r>
            <a:r>
              <a:rPr lang="de-DE" sz="3600" dirty="0" smtClean="0"/>
              <a:t> </a:t>
            </a:r>
            <a:r>
              <a:rPr lang="de-DE" sz="3600" dirty="0" err="1" smtClean="0"/>
              <a:t>and</a:t>
            </a:r>
            <a:r>
              <a:rPr lang="de-DE" sz="3600" dirty="0" smtClean="0"/>
              <a:t> </a:t>
            </a:r>
            <a:r>
              <a:rPr lang="de-DE" sz="3600" dirty="0" err="1" smtClean="0"/>
              <a:t>the</a:t>
            </a:r>
            <a:r>
              <a:rPr lang="de-DE" sz="3600" dirty="0" smtClean="0"/>
              <a:t> German </a:t>
            </a:r>
            <a:r>
              <a:rPr lang="de-DE" sz="3600" dirty="0" err="1" smtClean="0"/>
              <a:t>Unification</a:t>
            </a:r>
            <a:r>
              <a:rPr lang="de-DE" sz="3600" dirty="0" smtClean="0"/>
              <a:t> (1871)</a:t>
            </a:r>
            <a:br>
              <a:rPr lang="de-DE" sz="3600" dirty="0" smtClean="0"/>
            </a:br>
            <a:r>
              <a:rPr lang="de-DE" sz="3600" dirty="0" err="1" smtClean="0"/>
              <a:t>Birth</a:t>
            </a:r>
            <a:r>
              <a:rPr lang="de-DE" sz="3600" dirty="0" smtClean="0"/>
              <a:t> </a:t>
            </a:r>
            <a:r>
              <a:rPr lang="de-DE" sz="3600" dirty="0" err="1" smtClean="0"/>
              <a:t>of</a:t>
            </a:r>
            <a:r>
              <a:rPr lang="de-DE" sz="3600" dirty="0" smtClean="0"/>
              <a:t> German </a:t>
            </a:r>
            <a:r>
              <a:rPr lang="de-DE" sz="3600" dirty="0" err="1" smtClean="0"/>
              <a:t>nationalism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6146" name="Picture 2" descr="File:Friedrich Zweite Alt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0" y="1196752"/>
            <a:ext cx="4060017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ile:Reichsgründung1871-AW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1196752"/>
            <a:ext cx="6224513" cy="494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58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War </a:t>
            </a:r>
            <a:r>
              <a:rPr lang="de-DE" dirty="0" err="1" smtClean="0"/>
              <a:t>and</a:t>
            </a:r>
            <a:r>
              <a:rPr lang="de-DE" dirty="0" smtClean="0"/>
              <a:t> Holocaust</a:t>
            </a:r>
            <a:endParaRPr lang="de-DE" dirty="0"/>
          </a:p>
        </p:txBody>
      </p:sp>
      <p:pic>
        <p:nvPicPr>
          <p:cNvPr id="7170" name="Picture 2" descr="File:Hitler, Göring, Goebbels and Hes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5648325" cy="371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ile:Judenstern JMW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420888"/>
            <a:ext cx="4112913" cy="371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83246" y="126876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Recent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History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 1933-1945</a:t>
            </a:r>
          </a:p>
          <a:p>
            <a:r>
              <a:rPr lang="de-DE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difficult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understand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older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Non-Germans.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How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deal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it. </a:t>
            </a:r>
            <a:endParaRPr lang="de-DE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42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How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are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Germans </a:t>
            </a:r>
            <a:r>
              <a:rPr lang="de-DE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seen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through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b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de-DE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eyes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of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foreign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de-DE" sz="2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businessmen</a:t>
            </a:r>
            <a:r>
              <a:rPr lang="de-DE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10000"/>
          </a:bodyPr>
          <a:lstStyle/>
          <a:p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Strongly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Monochronic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– a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desire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complete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one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action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chain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before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embarking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on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another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latin typeface="Arial" pitchFamily="34" charset="0"/>
                <a:cs typeface="Arial" pitchFamily="34" charset="0"/>
              </a:rPr>
              <a:t>A belief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that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Germans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honest,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straightforward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quite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blunt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disagree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openly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rather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than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going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politeness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diplomacy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de-DE" sz="2400" dirty="0" smtClean="0">
                <a:latin typeface="Arial" pitchFamily="34" charset="0"/>
                <a:cs typeface="Arial" pitchFamily="34" charset="0"/>
              </a:rPr>
              <a:t>German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companies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traditional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slow-moving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entities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encumbered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by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manuals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systems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hierarchical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paths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which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other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Europeans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regard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outmoded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too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rigid.</a:t>
            </a:r>
            <a:endParaRPr lang="de-DE" sz="2400" dirty="0"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Hierarchy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mandatory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German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vertical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system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Instructions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passed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inferior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kept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strictly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department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. Little horizontal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communication</a:t>
            </a:r>
            <a:r>
              <a:rPr lang="de-DE" sz="2400" dirty="0">
                <a:latin typeface="Arial" pitchFamily="34" charset="0"/>
                <a:cs typeface="Arial" pitchFamily="34" charset="0"/>
              </a:rPr>
              <a:t>.</a:t>
            </a:r>
            <a:endParaRPr lang="de-DE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Foreign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businessmen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are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urged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find out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exactly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who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is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responsable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particular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item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not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to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mix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up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messages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Ignoring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responsability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area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a German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executive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its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quite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negative in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long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run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: he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she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will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remember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latin typeface="Arial" pitchFamily="34" charset="0"/>
                <a:cs typeface="Arial" pitchFamily="34" charset="0"/>
              </a:rPr>
              <a:t>you</a:t>
            </a:r>
            <a:r>
              <a:rPr lang="de-DE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de-DE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88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Folie 1&quot;/&gt;&lt;property id=&quot;20307&quot; value=&quot;256&quot;/&gt;&lt;/object&gt;&lt;object type=&quot;3&quot; unique_id=&quot;10005&quot;&gt;&lt;property id=&quot;20148&quot; value=&quot;5&quot;/&gt;&lt;property id=&quot;20300&quot; value=&quot;Folie 3 - &amp;quot;Charlemagne  (Karl der Grosse)&amp;quot;&quot;/&gt;&lt;property id=&quot;20307&quot; value=&quot;258&quot;/&gt;&lt;/object&gt;&lt;object type=&quot;3&quot; unique_id=&quot;10006&quot;&gt;&lt;property id=&quot;20148&quot; value=&quot;5&quot;/&gt;&lt;property id=&quot;20300&quot; value=&quot;Folie 4 - &amp;quot;Coronation of Charlemagne  year 800&amp;#x0D;&amp;#x0A;King of the Franks and Emperor of the Romans&amp;quot;&quot;/&gt;&lt;property id=&quot;20307&quot; value=&quot;259&quot;/&gt;&lt;/object&gt;&lt;object type=&quot;3&quot; unique_id=&quot;10007&quot;&gt;&lt;property id=&quot;20148&quot; value=&quot;5&quot;/&gt;&lt;property id=&quot;20300&quot; value=&quot;Folie 5 - &amp;quot;Being „Emperor“was considered more important than beign „King“ of Germany&amp;quot;&quot;/&gt;&lt;property id=&quot;20307&quot; value=&quot;260&quot;/&gt;&lt;/object&gt;&lt;object type=&quot;3&quot; unique_id=&quot;10008&quot;&gt;&lt;property id=&quot;20148&quot; value=&quot;5&quot;/&gt;&lt;property id=&quot;20300&quot; value=&quot;Folie 2 - &amp;quot;Barbarian Invasions&amp;quot;&quot;/&gt;&lt;property id=&quot;20307&quot; value=&quot;257&quot;/&gt;&lt;/object&gt;&lt;object type=&quot;3&quot; unique_id=&quot;10009&quot;&gt;&lt;property id=&quot;20148&quot; value=&quot;5&quot;/&gt;&lt;property id=&quot;20300&quot; value=&quot;Folie 6 - &amp;quot;The most influencial German?&amp;quot;&quot;/&gt;&lt;property id=&quot;20307&quot; value=&quot;261&quot;/&gt;&lt;/object&gt;&lt;object type=&quot;3&quot; unique_id=&quot;10010&quot;&gt;&lt;property id=&quot;20148&quot; value=&quot;5&quot;/&gt;&lt;property id=&quot;20300&quot; value=&quot;Folie 7 - &amp;quot;Prussia and the German Unification (1871)&amp;#x0D;&amp;#x0A;Birth of German nationalism&amp;quot;&quot;/&gt;&lt;property id=&quot;20307&quot; value=&quot;262&quot;/&gt;&lt;/object&gt;&lt;object type=&quot;3&quot; unique_id=&quot;10011&quot;&gt;&lt;property id=&quot;20148&quot; value=&quot;5&quot;/&gt;&lt;property id=&quot;20300&quot; value=&quot;Folie 8 - &amp;quot;War and Holocaust&amp;quot;&quot;/&gt;&lt;property id=&quot;20307&quot; value=&quot;263&quot;/&gt;&lt;/object&gt;&lt;object type=&quot;3&quot; unique_id=&quot;10012&quot;&gt;&lt;property id=&quot;20148&quot; value=&quot;5&quot;/&gt;&lt;property id=&quot;20300&quot; value=&quot;Folie 9 - &amp;quot;How are Germans seen through the &amp;#x0D;&amp;#x0A;eyes of foreign businessmen?&amp;#x0D;&amp;#x0A;&amp;quot;&quot;/&gt;&lt;property id=&quot;20307&quot; value=&quot;264&quot;/&gt;&lt;/object&gt;&lt;object type=&quot;3&quot; unique_id=&quot;10013&quot;&gt;&lt;property id=&quot;20148&quot; value=&quot;5&quot;/&gt;&lt;property id=&quot;20300&quot; value=&quot;Folie 10&quot;/&gt;&lt;property id=&quot;20307&quot; value=&quot;265&quot;/&gt;&lt;/object&gt;&lt;object type=&quot;3&quot; unique_id=&quot;10014&quot;&gt;&lt;property id=&quot;20148&quot; value=&quot;5&quot;/&gt;&lt;property id=&quot;20300&quot; value=&quot;Folie 11 - &amp;quot;German Values&amp;quot;&quot;/&gt;&lt;property id=&quot;20307&quot; value=&quot;266&quot;/&gt;&lt;/object&gt;&lt;object type=&quot;3&quot; unique_id=&quot;10015&quot;&gt;&lt;property id=&quot;20148&quot; value=&quot;5&quot;/&gt;&lt;property id=&quot;20300&quot; value=&quot;Folie 12 - &amp;quot;Concepts in Space and Time&amp;quot;&quot;/&gt;&lt;property id=&quot;20307&quot; value=&quot;267&quot;/&gt;&lt;/object&gt;&lt;object type=&quot;3&quot; unique_id=&quot;10170&quot;&gt;&lt;property id=&quot;20148&quot; value=&quot;5&quot;/&gt;&lt;property id=&quot;20300&quot; value=&quot;Folie 13 - &amp;quot;Communication Patterns&amp;quot;&quot;/&gt;&lt;property id=&quot;20307&quot; value=&quot;268&quot;/&gt;&lt;/object&gt;&lt;object type=&quot;3&quot; unique_id=&quot;10171&quot;&gt;&lt;property id=&quot;20148&quot; value=&quot;5&quot;/&gt;&lt;property id=&quot;20300&quot; value=&quot;Folie 14 - &amp;quot;Listening Habits&amp;quot;&quot;/&gt;&lt;property id=&quot;20307&quot; value=&quot;269&quot;/&gt;&lt;/object&gt;&lt;object type=&quot;3&quot; unique_id=&quot;10172&quot;&gt;&lt;property id=&quot;20148&quot; value=&quot;5&quot;/&gt;&lt;property id=&quot;20300&quot; value=&quot;Folie 15 - &amp;quot;Behaviour at Meetings an Negotiations&amp;quot;&quot;/&gt;&lt;property id=&quot;20307&quot; value=&quot;270&quot;/&gt;&lt;/object&gt;&lt;object type=&quot;3&quot; unique_id=&quot;10173&quot;&gt;&lt;property id=&quot;20148&quot; value=&quot;5&quot;/&gt;&lt;property id=&quot;20300&quot; value=&quot;Folie 16&quot;/&gt;&lt;property id=&quot;20307&quot; value=&quot;271&quot;/&gt;&lt;/object&gt;&lt;object type=&quot;3&quot; unique_id=&quot;10282&quot;&gt;&lt;property id=&quot;20148&quot; value=&quot;5&quot;/&gt;&lt;property id=&quot;20300&quot; value=&quot;Folie 17&quot;/&gt;&lt;property id=&quot;20307&quot; value=&quot;272&quot;/&gt;&lt;/object&gt;&lt;object type=&quot;3&quot; unique_id=&quot;10283&quot;&gt;&lt;property id=&quot;20148&quot; value=&quot;5&quot;/&gt;&lt;property id=&quot;20300&quot; value=&quot;Folie 18&quot;/&gt;&lt;property id=&quot;20307&quot; value=&quot;273&quot;/&gt;&lt;/object&gt;&lt;object type=&quot;3&quot; unique_id=&quot;10284&quot;&gt;&lt;property id=&quot;20148&quot; value=&quot;5&quot;/&gt;&lt;property id=&quot;20300&quot; value=&quot;Folie 19&quot;/&gt;&lt;property id=&quot;20307&quot; value=&quot;274&quot;/&gt;&lt;/object&gt;&lt;object type=&quot;3&quot; unique_id=&quot;10285&quot;&gt;&lt;property id=&quot;20148&quot; value=&quot;5&quot;/&gt;&lt;property id=&quot;20300&quot; value=&quot;Folie 20&quot;/&gt;&lt;property id=&quot;20307&quot; value=&quot;275&quot;/&gt;&lt;/object&gt;&lt;object type=&quot;3&quot; unique_id=&quot;10652&quot;&gt;&lt;property id=&quot;20148&quot; value=&quot;5&quot;/&gt;&lt;property id=&quot;20300&quot; value=&quot;Folie 21&quot;/&gt;&lt;property id=&quot;20307&quot; value=&quot;277&quot;/&gt;&lt;/object&gt;&lt;object type=&quot;3&quot; unique_id=&quot;10653&quot;&gt;&lt;property id=&quot;20148&quot; value=&quot;5&quot;/&gt;&lt;property id=&quot;20300&quot; value=&quot;Folie 22 - &amp;quot;Charlemagne&amp;quot;&quot;/&gt;&lt;property id=&quot;20307&quot; value=&quot;280&quot;/&gt;&lt;/object&gt;&lt;object type=&quot;3&quot; unique_id=&quot;10654&quot;&gt;&lt;property id=&quot;20148&quot; value=&quot;5&quot;/&gt;&lt;property id=&quot;20300&quot; value=&quot;Folie 23 - &amp;quot;The 100 years war –English and French&amp;#x0D;&amp;#x0A;(1328 – 1453) Joan de Arc&amp;quot;&quot;/&gt;&lt;property id=&quot;20307&quot; value=&quot;281&quot;/&gt;&lt;/object&gt;&lt;object type=&quot;3&quot; unique_id=&quot;10655&quot;&gt;&lt;property id=&quot;20148&quot; value=&quot;5&quot;/&gt;&lt;property id=&quot;20300&quot; value=&quot;Folie 24&quot;/&gt;&lt;property id=&quot;20307&quot; value=&quot;282&quot;/&gt;&lt;/object&gt;&lt;object type=&quot;3&quot; unique_id=&quot;10656&quot;&gt;&lt;property id=&quot;20148&quot; value=&quot;5&quot;/&gt;&lt;property id=&quot;20300&quot; value=&quot;Folie 25 - &amp;quot;The Enlightment was quite French&amp;quot;&quot;/&gt;&lt;property id=&quot;20307&quot; value=&quot;283&quot;/&gt;&lt;/object&gt;&lt;object type=&quot;3&quot; unique_id=&quot;10657&quot;&gt;&lt;property id=&quot;20148&quot; value=&quot;5&quot;/&gt;&lt;property id=&quot;20300&quot; value=&quot;Folie 26 - &amp;quot;The French Revolution 1789&amp;quot;&quot;/&gt;&lt;property id=&quot;20307&quot; value=&quot;284&quot;/&gt;&lt;/object&gt;&lt;object type=&quot;3&quot; unique_id=&quot;10658&quot;&gt;&lt;property id=&quot;20148&quot; value=&quot;5&quot;/&gt;&lt;property id=&quot;20300&quot; value=&quot;Folie 27 - &amp;quot;Napoleon and his power&amp;quot;&quot;/&gt;&lt;property id=&quot;20307&quot; value=&quot;285&quot;/&gt;&lt;/object&gt;&lt;object type=&quot;3&quot; unique_id=&quot;10659&quot;&gt;&lt;property id=&quot;20148&quot; value=&quot;5&quot;/&gt;&lt;property id=&quot;20300&quot; value=&quot;Folie 28 - &amp;quot;1. And 2. World Wars&amp;quot;&quot;/&gt;&lt;property id=&quot;20307&quot; value=&quot;286&quot;/&gt;&lt;/object&gt;&lt;object type=&quot;3&quot; unique_id=&quot;10660&quot;&gt;&lt;property id=&quot;20148&quot; value=&quot;5&quot;/&gt;&lt;property id=&quot;20300&quot; value=&quot;Folie 29 - &amp;quot;Character of the French&amp;quot;&quot;/&gt;&lt;property id=&quot;20307&quot; value=&quot;278&quot;/&gt;&lt;/object&gt;&lt;object type=&quot;3&quot; unique_id=&quot;10661&quot;&gt;&lt;property id=&quot;20148&quot; value=&quot;5&quot;/&gt;&lt;property id=&quot;20300&quot; value=&quot;Folie 30 - &amp;quot;How are French seen through the eyes of foreign businessmen&amp;quot;&quot;/&gt;&lt;property id=&quot;20307&quot; value=&quot;287&quot;/&gt;&lt;/object&gt;&lt;object type=&quot;3&quot; unique_id=&quot;10662&quot;&gt;&lt;property id=&quot;20148&quot; value=&quot;5&quot;/&gt;&lt;property id=&quot;20300&quot; value=&quot;Folie 31&quot;/&gt;&lt;property id=&quot;20307&quot; value=&quot;288&quot;/&gt;&lt;/object&gt;&lt;object type=&quot;3&quot; unique_id=&quot;10896&quot;&gt;&lt;property id=&quot;20148&quot; value=&quot;5&quot;/&gt;&lt;property id=&quot;20300&quot; value=&quot;Folie 32&quot;/&gt;&lt;property id=&quot;20307&quot; value=&quot;289&quot;/&gt;&lt;/object&gt;&lt;object type=&quot;3&quot; unique_id=&quot;10897&quot;&gt;&lt;property id=&quot;20148&quot; value=&quot;5&quot;/&gt;&lt;property id=&quot;20300&quot; value=&quot;Folie 33&quot;/&gt;&lt;property id=&quot;20307&quot; value=&quot;290&quot;/&gt;&lt;/object&gt;&lt;object type=&quot;3&quot; unique_id=&quot;10898&quot;&gt;&lt;property id=&quot;20148&quot; value=&quot;5&quot;/&gt;&lt;property id=&quot;20300&quot; value=&quot;Folie 34 - &amp;quot;When dealing with the French&amp;quot;&quot;/&gt;&lt;property id=&quot;20307&quot; value=&quot;291&quot;/&gt;&lt;/object&gt;&lt;object type=&quot;3&quot; unique_id=&quot;10899&quot;&gt;&lt;property id=&quot;20148&quot; value=&quot;5&quot;/&gt;&lt;property id=&quot;20300&quot; value=&quot;Folie 35&quot;/&gt;&lt;property id=&quot;20307&quot; value=&quot;292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ctylos">
  <a:themeElements>
    <a:clrScheme name="Dactylo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actylos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actylos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actylos">
  <a:themeElements>
    <a:clrScheme name="Dactylos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Dactylos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Dactylos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0</TotalTime>
  <Words>1467</Words>
  <Application>Microsoft Office PowerPoint</Application>
  <PresentationFormat>Bildschirmpräsentation (4:3)</PresentationFormat>
  <Paragraphs>157</Paragraphs>
  <Slides>35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35</vt:i4>
      </vt:variant>
    </vt:vector>
  </HeadingPairs>
  <TitlesOfParts>
    <vt:vector size="43" baseType="lpstr">
      <vt:lpstr>Arial</vt:lpstr>
      <vt:lpstr>Calibri</vt:lpstr>
      <vt:lpstr>Franklin Gothic Book</vt:lpstr>
      <vt:lpstr>Perpetua</vt:lpstr>
      <vt:lpstr>Wingdings 2</vt:lpstr>
      <vt:lpstr>Dactylos</vt:lpstr>
      <vt:lpstr>Larissa</vt:lpstr>
      <vt:lpstr>1_Dactylos</vt:lpstr>
      <vt:lpstr>PowerPoint-Präsentation</vt:lpstr>
      <vt:lpstr>Barbarian Invasions</vt:lpstr>
      <vt:lpstr>Charlemagne  (Karl der Grosse)</vt:lpstr>
      <vt:lpstr>Coronation of Charlemagne  year 800 King of the Franks and Emperor of the Romans</vt:lpstr>
      <vt:lpstr>Being „Emperor“was considered more important than beign „King“ of Germany</vt:lpstr>
      <vt:lpstr>The most influencial German?</vt:lpstr>
      <vt:lpstr>Prussia and the German Unification (1871) Birth of German nationalism</vt:lpstr>
      <vt:lpstr>War and Holocaust</vt:lpstr>
      <vt:lpstr>How are Germans seen through the  eyes of foreign businessmen? </vt:lpstr>
      <vt:lpstr>PowerPoint-Präsentation</vt:lpstr>
      <vt:lpstr>German Values</vt:lpstr>
      <vt:lpstr>Concepts in Space and Time</vt:lpstr>
      <vt:lpstr>Communication Patterns</vt:lpstr>
      <vt:lpstr>Listening Habits</vt:lpstr>
      <vt:lpstr>Behaviour at Meetings an Negotiations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Charlemagne</vt:lpstr>
      <vt:lpstr>The 100 years war –English and French (1328 – 1453) Joan de Arc</vt:lpstr>
      <vt:lpstr>PowerPoint-Präsentation</vt:lpstr>
      <vt:lpstr>The Enlightment was quite French</vt:lpstr>
      <vt:lpstr>The French Revolution 1789</vt:lpstr>
      <vt:lpstr>Napoleon and his power</vt:lpstr>
      <vt:lpstr>1. And 2. World Wars</vt:lpstr>
      <vt:lpstr>Character of the French</vt:lpstr>
      <vt:lpstr>How are French seen through the eyes of foreign businessmen</vt:lpstr>
      <vt:lpstr>PowerPoint-Präsentation</vt:lpstr>
      <vt:lpstr>PowerPoint-Präsentation</vt:lpstr>
      <vt:lpstr>PowerPoint-Präsentation</vt:lpstr>
      <vt:lpstr>When dealing with the French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Botskor, Ivan  Professor Dr.</cp:lastModifiedBy>
  <cp:revision>40</cp:revision>
  <dcterms:created xsi:type="dcterms:W3CDTF">2012-06-24T13:36:04Z</dcterms:created>
  <dcterms:modified xsi:type="dcterms:W3CDTF">2015-07-01T10:42:44Z</dcterms:modified>
</cp:coreProperties>
</file>