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59" r:id="rId4"/>
    <p:sldId id="260" r:id="rId5"/>
    <p:sldId id="268" r:id="rId6"/>
    <p:sldId id="266" r:id="rId7"/>
    <p:sldId id="261" r:id="rId8"/>
    <p:sldId id="262" r:id="rId9"/>
    <p:sldId id="263" r:id="rId10"/>
    <p:sldId id="264" r:id="rId11"/>
    <p:sldId id="265" r:id="rId12"/>
    <p:sldId id="267" r:id="rId13"/>
    <p:sldId id="269" r:id="rId14"/>
    <p:sldId id="258" r:id="rId15"/>
    <p:sldId id="270" r:id="rId16"/>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71" autoAdjust="0"/>
    <p:restoredTop sz="94752" autoAdjust="0"/>
  </p:normalViewPr>
  <p:slideViewPr>
    <p:cSldViewPr>
      <p:cViewPr varScale="1">
        <p:scale>
          <a:sx n="85" d="100"/>
          <a:sy n="85" d="100"/>
        </p:scale>
        <p:origin x="-1218"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7D3F9A68-336A-47F5-B54B-6A96B47DCBBA}" type="datetimeFigureOut">
              <a:rPr lang="de-DE" smtClean="0"/>
              <a:pPr/>
              <a:t>21.04.2011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65C4908-45EC-47AB-82BF-B7CB220DD353}" type="slidenum">
              <a:rPr lang="de-DE" smtClean="0"/>
              <a:pPr/>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7D3F9A68-336A-47F5-B54B-6A96B47DCBBA}" type="datetimeFigureOut">
              <a:rPr lang="de-DE" smtClean="0"/>
              <a:pPr/>
              <a:t>21.04.2011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65C4908-45EC-47AB-82BF-B7CB220DD353}" type="slidenum">
              <a:rPr lang="de-DE" smtClean="0"/>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7D3F9A68-336A-47F5-B54B-6A96B47DCBBA}" type="datetimeFigureOut">
              <a:rPr lang="de-DE" smtClean="0"/>
              <a:pPr/>
              <a:t>21.04.2011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65C4908-45EC-47AB-82BF-B7CB220DD353}" type="slidenum">
              <a:rPr lang="de-DE" smtClean="0"/>
              <a:pPr/>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7D3F9A68-336A-47F5-B54B-6A96B47DCBBA}" type="datetimeFigureOut">
              <a:rPr lang="de-DE" smtClean="0"/>
              <a:pPr/>
              <a:t>21.04.2011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65C4908-45EC-47AB-82BF-B7CB220DD353}" type="slidenum">
              <a:rPr lang="de-DE" smtClean="0"/>
              <a:pPr/>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fld id="{7D3F9A68-336A-47F5-B54B-6A96B47DCBBA}" type="datetimeFigureOut">
              <a:rPr lang="de-DE" smtClean="0"/>
              <a:pPr/>
              <a:t>21.04.2011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65C4908-45EC-47AB-82BF-B7CB220DD353}" type="slidenum">
              <a:rPr lang="de-DE" smtClean="0"/>
              <a:pPr/>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7D3F9A68-336A-47F5-B54B-6A96B47DCBBA}" type="datetimeFigureOut">
              <a:rPr lang="de-DE" smtClean="0"/>
              <a:pPr/>
              <a:t>21.04.2011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A65C4908-45EC-47AB-82BF-B7CB220DD353}" type="slidenum">
              <a:rPr lang="de-DE" smtClean="0"/>
              <a:pPr/>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7D3F9A68-336A-47F5-B54B-6A96B47DCBBA}" type="datetimeFigureOut">
              <a:rPr lang="de-DE" smtClean="0"/>
              <a:pPr/>
              <a:t>21.04.2011</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A65C4908-45EC-47AB-82BF-B7CB220DD353}" type="slidenum">
              <a:rPr lang="de-DE" smtClean="0"/>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7D3F9A68-336A-47F5-B54B-6A96B47DCBBA}" type="datetimeFigureOut">
              <a:rPr lang="de-DE" smtClean="0"/>
              <a:pPr/>
              <a:t>21.04.2011</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A65C4908-45EC-47AB-82BF-B7CB220DD353}" type="slidenum">
              <a:rPr lang="de-DE" smtClean="0"/>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7D3F9A68-336A-47F5-B54B-6A96B47DCBBA}" type="datetimeFigureOut">
              <a:rPr lang="de-DE" smtClean="0"/>
              <a:pPr/>
              <a:t>21.04.2011</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A65C4908-45EC-47AB-82BF-B7CB220DD353}" type="slidenum">
              <a:rPr lang="de-DE" smtClean="0"/>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7D3F9A68-336A-47F5-B54B-6A96B47DCBBA}" type="datetimeFigureOut">
              <a:rPr lang="de-DE" smtClean="0"/>
              <a:pPr/>
              <a:t>21.04.2011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A65C4908-45EC-47AB-82BF-B7CB220DD353}" type="slidenum">
              <a:rPr lang="de-DE" smtClean="0"/>
              <a:pPr/>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7D3F9A68-336A-47F5-B54B-6A96B47DCBBA}" type="datetimeFigureOut">
              <a:rPr lang="de-DE" smtClean="0"/>
              <a:pPr/>
              <a:t>21.04.2011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A65C4908-45EC-47AB-82BF-B7CB220DD353}" type="slidenum">
              <a:rPr lang="de-DE" smtClean="0"/>
              <a:pPr/>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3F9A68-336A-47F5-B54B-6A96B47DCBBA}" type="datetimeFigureOut">
              <a:rPr lang="de-DE" smtClean="0"/>
              <a:pPr/>
              <a:t>21.04.2011</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5C4908-45EC-47AB-82BF-B7CB220DD353}" type="slidenum">
              <a:rPr lang="de-DE" smtClean="0"/>
              <a:pPr/>
              <a:t>‹Nr.›</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en.wikipedia.org/wiki/Culture" TargetMode="External"/><Relationship Id="rId2" Type="http://schemas.openxmlformats.org/officeDocument/2006/relationships/hyperlink" Target="http://en.wikipedia.org/wiki/Socioeconomics" TargetMode="External"/><Relationship Id="rId1" Type="http://schemas.openxmlformats.org/officeDocument/2006/relationships/slideLayout" Target="../slideLayouts/slideLayout1.xml"/><Relationship Id="rId4" Type="http://schemas.openxmlformats.org/officeDocument/2006/relationships/hyperlink" Target="http://en.wikipedia.org/wiki/United_Kingdom"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en.wikipedia.org/wiki/Robert_Lucas,_Jr." TargetMode="External"/><Relationship Id="rId2" Type="http://schemas.openxmlformats.org/officeDocument/2006/relationships/hyperlink" Target="http://en.wikipedia.org/wiki/Industrial_Revolutio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Dokumente und Einstellungen\Japaninfo\Favoriten\Eigene Dateien\Eigene Bilder\fabio.jpg"/>
          <p:cNvPicPr>
            <a:picLocks noChangeAspect="1" noChangeArrowheads="1"/>
          </p:cNvPicPr>
          <p:nvPr/>
        </p:nvPicPr>
        <p:blipFill>
          <a:blip r:embed="rId2"/>
          <a:srcRect/>
          <a:stretch>
            <a:fillRect/>
          </a:stretch>
        </p:blipFill>
        <p:spPr bwMode="auto">
          <a:xfrm rot="16200000">
            <a:off x="1356553" y="-891438"/>
            <a:ext cx="6359458" cy="8501123"/>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err="1" smtClean="0"/>
              <a:t>Romanticism</a:t>
            </a:r>
            <a:r>
              <a:rPr lang="de-DE" dirty="0" smtClean="0"/>
              <a:t>: </a:t>
            </a:r>
            <a:r>
              <a:rPr lang="de-DE" dirty="0" err="1" smtClean="0"/>
              <a:t>Shelleys</a:t>
            </a:r>
            <a:r>
              <a:rPr lang="de-DE" dirty="0" smtClean="0"/>
              <a:t> Dr. Frankenstein</a:t>
            </a:r>
            <a:br>
              <a:rPr lang="de-DE" dirty="0" smtClean="0"/>
            </a:br>
            <a:r>
              <a:rPr lang="de-DE" dirty="0" smtClean="0"/>
              <a:t>„</a:t>
            </a:r>
            <a:r>
              <a:rPr lang="de-DE" dirty="0" err="1" smtClean="0"/>
              <a:t>Dangerous</a:t>
            </a:r>
            <a:r>
              <a:rPr lang="de-DE" dirty="0" smtClean="0"/>
              <a:t> Science“</a:t>
            </a:r>
            <a:endParaRPr lang="de-DE" dirty="0"/>
          </a:p>
        </p:txBody>
      </p:sp>
      <p:pic>
        <p:nvPicPr>
          <p:cNvPr id="5122" name="Picture 2" descr="H:\Dokumente und Einstellungen\Japaninfo\Favoriten\Eigene Dateien\Eigene Bilder\frankenstein.jpg"/>
          <p:cNvPicPr>
            <a:picLocks noChangeAspect="1" noChangeArrowheads="1"/>
          </p:cNvPicPr>
          <p:nvPr/>
        </p:nvPicPr>
        <p:blipFill>
          <a:blip r:embed="rId2"/>
          <a:srcRect/>
          <a:stretch>
            <a:fillRect/>
          </a:stretch>
        </p:blipFill>
        <p:spPr bwMode="auto">
          <a:xfrm>
            <a:off x="1142976" y="1857364"/>
            <a:ext cx="6429420" cy="4100376"/>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err="1" smtClean="0"/>
              <a:t>Marxism</a:t>
            </a:r>
            <a:r>
              <a:rPr lang="de-DE" dirty="0" smtClean="0"/>
              <a:t/>
            </a:r>
            <a:br>
              <a:rPr lang="de-DE" dirty="0" smtClean="0"/>
            </a:br>
            <a:r>
              <a:rPr lang="de-DE" dirty="0" smtClean="0"/>
              <a:t>a </a:t>
            </a:r>
            <a:r>
              <a:rPr lang="de-DE" dirty="0" err="1" smtClean="0"/>
              <a:t>critical</a:t>
            </a:r>
            <a:r>
              <a:rPr lang="de-DE" dirty="0" smtClean="0"/>
              <a:t> </a:t>
            </a:r>
            <a:r>
              <a:rPr lang="de-DE" dirty="0" err="1" smtClean="0"/>
              <a:t>appraisal</a:t>
            </a:r>
            <a:r>
              <a:rPr lang="de-DE" dirty="0" smtClean="0"/>
              <a:t> </a:t>
            </a:r>
            <a:r>
              <a:rPr lang="de-DE" dirty="0" err="1" smtClean="0"/>
              <a:t>of</a:t>
            </a:r>
            <a:r>
              <a:rPr lang="de-DE" dirty="0" smtClean="0"/>
              <a:t> </a:t>
            </a:r>
            <a:r>
              <a:rPr lang="de-DE" dirty="0" err="1" smtClean="0"/>
              <a:t>capitalism</a:t>
            </a:r>
            <a:endParaRPr lang="de-DE" dirty="0"/>
          </a:p>
        </p:txBody>
      </p:sp>
      <p:pic>
        <p:nvPicPr>
          <p:cNvPr id="6146" name="Picture 2" descr="H:\Dokumente und Einstellungen\Japaninfo\Favoriten\Eigene Dateien\Eigene Bilder\Engels_1856.jpg"/>
          <p:cNvPicPr>
            <a:picLocks noChangeAspect="1" noChangeArrowheads="1"/>
          </p:cNvPicPr>
          <p:nvPr/>
        </p:nvPicPr>
        <p:blipFill>
          <a:blip r:embed="rId2"/>
          <a:srcRect/>
          <a:stretch>
            <a:fillRect/>
          </a:stretch>
        </p:blipFill>
        <p:spPr bwMode="auto">
          <a:xfrm>
            <a:off x="642910" y="1714488"/>
            <a:ext cx="3009900" cy="3695700"/>
          </a:xfrm>
          <a:prstGeom prst="rect">
            <a:avLst/>
          </a:prstGeom>
          <a:noFill/>
        </p:spPr>
      </p:pic>
      <p:sp>
        <p:nvSpPr>
          <p:cNvPr id="5" name="Textfeld 4"/>
          <p:cNvSpPr txBox="1"/>
          <p:nvPr/>
        </p:nvSpPr>
        <p:spPr>
          <a:xfrm>
            <a:off x="928662" y="5715016"/>
            <a:ext cx="3000396" cy="369332"/>
          </a:xfrm>
          <a:prstGeom prst="rect">
            <a:avLst/>
          </a:prstGeom>
          <a:noFill/>
        </p:spPr>
        <p:txBody>
          <a:bodyPr wrap="square" rtlCol="0">
            <a:spAutoFit/>
          </a:bodyPr>
          <a:lstStyle/>
          <a:p>
            <a:r>
              <a:rPr lang="de-DE" dirty="0" smtClean="0"/>
              <a:t>Friedrich Engels</a:t>
            </a:r>
            <a:endParaRPr lang="de-DE" dirty="0"/>
          </a:p>
        </p:txBody>
      </p:sp>
      <p:pic>
        <p:nvPicPr>
          <p:cNvPr id="6147" name="Picture 3" descr="H:\Dokumente und Einstellungen\Japaninfo\Favoriten\Eigene Dateien\Eigene Bilder\456px-Marx1867.jpg"/>
          <p:cNvPicPr>
            <a:picLocks noChangeAspect="1" noChangeArrowheads="1"/>
          </p:cNvPicPr>
          <p:nvPr/>
        </p:nvPicPr>
        <p:blipFill>
          <a:blip r:embed="rId3"/>
          <a:srcRect/>
          <a:stretch>
            <a:fillRect/>
          </a:stretch>
        </p:blipFill>
        <p:spPr bwMode="auto">
          <a:xfrm>
            <a:off x="5357818" y="1785926"/>
            <a:ext cx="2873393" cy="3776910"/>
          </a:xfrm>
          <a:prstGeom prst="rect">
            <a:avLst/>
          </a:prstGeom>
          <a:noFill/>
        </p:spPr>
      </p:pic>
      <p:sp>
        <p:nvSpPr>
          <p:cNvPr id="7" name="Textfeld 6"/>
          <p:cNvSpPr txBox="1"/>
          <p:nvPr/>
        </p:nvSpPr>
        <p:spPr>
          <a:xfrm>
            <a:off x="5357818" y="5715016"/>
            <a:ext cx="2643206" cy="369332"/>
          </a:xfrm>
          <a:prstGeom prst="rect">
            <a:avLst/>
          </a:prstGeom>
          <a:noFill/>
        </p:spPr>
        <p:txBody>
          <a:bodyPr wrap="square" rtlCol="0">
            <a:spAutoFit/>
          </a:bodyPr>
          <a:lstStyle/>
          <a:p>
            <a:r>
              <a:rPr lang="de-DE" dirty="0" smtClean="0"/>
              <a:t>Karl Marx</a:t>
            </a:r>
            <a:endParaRPr lang="de-DE" dirty="0"/>
          </a:p>
        </p:txBody>
      </p:sp>
      <p:sp>
        <p:nvSpPr>
          <p:cNvPr id="8" name="Textfeld 7"/>
          <p:cNvSpPr txBox="1"/>
          <p:nvPr/>
        </p:nvSpPr>
        <p:spPr>
          <a:xfrm>
            <a:off x="428596" y="6143644"/>
            <a:ext cx="8143932" cy="369332"/>
          </a:xfrm>
          <a:prstGeom prst="rect">
            <a:avLst/>
          </a:prstGeom>
          <a:noFill/>
        </p:spPr>
        <p:txBody>
          <a:bodyPr wrap="square" rtlCol="0">
            <a:spAutoFit/>
          </a:bodyPr>
          <a:lstStyle/>
          <a:p>
            <a:r>
              <a:rPr lang="de-DE" dirty="0" smtClean="0"/>
              <a:t>Class </a:t>
            </a:r>
            <a:r>
              <a:rPr lang="de-DE" dirty="0" err="1" smtClean="0"/>
              <a:t>Warfare</a:t>
            </a:r>
            <a:r>
              <a:rPr lang="de-DE" dirty="0" smtClean="0"/>
              <a:t> </a:t>
            </a:r>
            <a:r>
              <a:rPr lang="de-DE" dirty="0" err="1" smtClean="0"/>
              <a:t>as</a:t>
            </a:r>
            <a:r>
              <a:rPr lang="de-DE" dirty="0" smtClean="0"/>
              <a:t> </a:t>
            </a:r>
            <a:r>
              <a:rPr lang="de-DE" dirty="0" err="1" smtClean="0"/>
              <a:t>Social</a:t>
            </a:r>
            <a:r>
              <a:rPr lang="de-DE" dirty="0" smtClean="0"/>
              <a:t> Force. „</a:t>
            </a:r>
            <a:r>
              <a:rPr lang="de-DE" dirty="0" err="1" smtClean="0"/>
              <a:t>Workers</a:t>
            </a:r>
            <a:r>
              <a:rPr lang="de-DE" dirty="0" smtClean="0"/>
              <a:t> </a:t>
            </a:r>
            <a:r>
              <a:rPr lang="de-DE" dirty="0" err="1" smtClean="0"/>
              <a:t>democracy</a:t>
            </a:r>
            <a:r>
              <a:rPr lang="de-DE" dirty="0" smtClean="0"/>
              <a:t>“ </a:t>
            </a:r>
            <a:r>
              <a:rPr lang="de-DE" dirty="0" err="1" smtClean="0"/>
              <a:t>as</a:t>
            </a:r>
            <a:r>
              <a:rPr lang="de-DE" dirty="0" smtClean="0"/>
              <a:t> a </a:t>
            </a:r>
            <a:r>
              <a:rPr lang="de-DE" dirty="0" err="1" smtClean="0"/>
              <a:t>better</a:t>
            </a:r>
            <a:r>
              <a:rPr lang="de-DE" dirty="0" smtClean="0"/>
              <a:t> </a:t>
            </a:r>
            <a:r>
              <a:rPr lang="de-DE" dirty="0" err="1" smtClean="0"/>
              <a:t>system</a:t>
            </a:r>
            <a:r>
              <a:rPr lang="de-DE" dirty="0" smtClean="0"/>
              <a:t> was </a:t>
            </a:r>
            <a:r>
              <a:rPr lang="de-DE" dirty="0" err="1" smtClean="0"/>
              <a:t>proposed</a:t>
            </a:r>
            <a:r>
              <a:rPr lang="de-DE" dirty="0" smtClean="0"/>
              <a:t>.</a:t>
            </a:r>
            <a:endParaRPr lang="de-DE"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The </a:t>
            </a:r>
            <a:r>
              <a:rPr lang="de-DE" dirty="0" err="1" smtClean="0"/>
              <a:t>second</a:t>
            </a:r>
            <a:r>
              <a:rPr lang="de-DE" dirty="0" smtClean="0"/>
              <a:t> Industrial Revolution </a:t>
            </a:r>
            <a:endParaRPr lang="de-DE" dirty="0"/>
          </a:p>
        </p:txBody>
      </p:sp>
      <p:sp>
        <p:nvSpPr>
          <p:cNvPr id="3" name="Inhaltsplatzhalter 2"/>
          <p:cNvSpPr>
            <a:spLocks noGrp="1"/>
          </p:cNvSpPr>
          <p:nvPr>
            <p:ph idx="1"/>
          </p:nvPr>
        </p:nvSpPr>
        <p:spPr/>
        <p:txBody>
          <a:bodyPr/>
          <a:lstStyle/>
          <a:p>
            <a:r>
              <a:rPr lang="de-DE" dirty="0" err="1" smtClean="0"/>
              <a:t>From</a:t>
            </a:r>
            <a:r>
              <a:rPr lang="de-DE" dirty="0" smtClean="0"/>
              <a:t> 1830 </a:t>
            </a:r>
            <a:r>
              <a:rPr lang="de-DE" dirty="0" err="1" smtClean="0"/>
              <a:t>onwards</a:t>
            </a:r>
            <a:r>
              <a:rPr lang="de-DE" dirty="0" smtClean="0"/>
              <a:t>– </a:t>
            </a:r>
            <a:r>
              <a:rPr lang="de-DE" dirty="0" err="1" smtClean="0"/>
              <a:t>Railroads</a:t>
            </a:r>
            <a:r>
              <a:rPr lang="de-DE" dirty="0" smtClean="0"/>
              <a:t>, </a:t>
            </a:r>
            <a:r>
              <a:rPr lang="de-DE" dirty="0" err="1" smtClean="0"/>
              <a:t>telegraph</a:t>
            </a:r>
            <a:r>
              <a:rPr lang="de-DE" dirty="0" smtClean="0"/>
              <a:t>, </a:t>
            </a:r>
            <a:r>
              <a:rPr lang="de-DE" dirty="0" err="1" smtClean="0"/>
              <a:t>steamboats</a:t>
            </a:r>
            <a:r>
              <a:rPr lang="de-DE" dirty="0" smtClean="0"/>
              <a:t>, </a:t>
            </a:r>
            <a:r>
              <a:rPr lang="de-DE" dirty="0" err="1" smtClean="0"/>
              <a:t>glass</a:t>
            </a:r>
            <a:r>
              <a:rPr lang="de-DE" dirty="0" smtClean="0"/>
              <a:t>, </a:t>
            </a:r>
            <a:r>
              <a:rPr lang="de-DE" dirty="0" err="1" smtClean="0"/>
              <a:t>evermore</a:t>
            </a:r>
            <a:r>
              <a:rPr lang="de-DE" dirty="0" smtClean="0"/>
              <a:t> </a:t>
            </a:r>
            <a:r>
              <a:rPr lang="de-DE" dirty="0" err="1" smtClean="0"/>
              <a:t>efficiency</a:t>
            </a:r>
            <a:r>
              <a:rPr lang="de-DE" dirty="0" smtClean="0"/>
              <a:t> in </a:t>
            </a:r>
            <a:r>
              <a:rPr lang="de-DE" dirty="0" err="1" smtClean="0"/>
              <a:t>the</a:t>
            </a:r>
            <a:r>
              <a:rPr lang="de-DE" dirty="0" smtClean="0"/>
              <a:t> </a:t>
            </a:r>
            <a:r>
              <a:rPr lang="de-DE" dirty="0" err="1" smtClean="0"/>
              <a:t>production</a:t>
            </a:r>
            <a:r>
              <a:rPr lang="de-DE" dirty="0" smtClean="0"/>
              <a:t> </a:t>
            </a:r>
            <a:r>
              <a:rPr lang="de-DE" dirty="0" err="1" smtClean="0"/>
              <a:t>of</a:t>
            </a:r>
            <a:r>
              <a:rPr lang="de-DE" dirty="0" smtClean="0"/>
              <a:t> </a:t>
            </a:r>
            <a:r>
              <a:rPr lang="de-DE" dirty="0" err="1" smtClean="0"/>
              <a:t>iron</a:t>
            </a:r>
            <a:r>
              <a:rPr lang="de-DE" dirty="0" smtClean="0"/>
              <a:t> </a:t>
            </a:r>
            <a:r>
              <a:rPr lang="de-DE" dirty="0" err="1" smtClean="0"/>
              <a:t>industrially</a:t>
            </a:r>
            <a:r>
              <a:rPr lang="de-DE" dirty="0" smtClean="0"/>
              <a:t>. Chemistry </a:t>
            </a:r>
            <a:r>
              <a:rPr lang="de-DE" dirty="0" err="1" smtClean="0"/>
              <a:t>developed</a:t>
            </a:r>
            <a:r>
              <a:rPr lang="de-DE" dirty="0" smtClean="0"/>
              <a:t>. Gas </a:t>
            </a:r>
            <a:r>
              <a:rPr lang="de-DE" dirty="0" err="1" smtClean="0"/>
              <a:t>lighting</a:t>
            </a:r>
            <a:r>
              <a:rPr lang="de-DE" dirty="0" smtClean="0"/>
              <a:t>. </a:t>
            </a:r>
            <a:r>
              <a:rPr lang="de-DE" dirty="0" err="1" smtClean="0"/>
              <a:t>Subways</a:t>
            </a:r>
            <a:r>
              <a:rPr lang="de-DE" dirty="0" smtClean="0"/>
              <a:t>, </a:t>
            </a:r>
            <a:r>
              <a:rPr lang="de-DE" dirty="0" err="1" smtClean="0"/>
              <a:t>tunnels</a:t>
            </a:r>
            <a:r>
              <a:rPr lang="de-DE" dirty="0" smtClean="0"/>
              <a:t>, </a:t>
            </a:r>
            <a:r>
              <a:rPr lang="de-DE" dirty="0" err="1" smtClean="0"/>
              <a:t>iron</a:t>
            </a:r>
            <a:r>
              <a:rPr lang="de-DE" dirty="0" smtClean="0"/>
              <a:t>  </a:t>
            </a:r>
            <a:r>
              <a:rPr lang="de-DE" dirty="0" err="1" smtClean="0"/>
              <a:t>bridges</a:t>
            </a:r>
            <a:r>
              <a:rPr lang="de-DE" dirty="0" smtClean="0"/>
              <a:t>, Eifel </a:t>
            </a:r>
            <a:r>
              <a:rPr lang="de-DE" dirty="0" err="1" smtClean="0"/>
              <a:t>tower</a:t>
            </a:r>
            <a:r>
              <a:rPr lang="de-DE" dirty="0" smtClean="0"/>
              <a:t>, Crystal Palace, </a:t>
            </a:r>
          </a:p>
          <a:p>
            <a:r>
              <a:rPr lang="de-DE" dirty="0" err="1" smtClean="0"/>
              <a:t>Rise</a:t>
            </a:r>
            <a:r>
              <a:rPr lang="de-DE" dirty="0" smtClean="0"/>
              <a:t> in Population: </a:t>
            </a:r>
          </a:p>
          <a:p>
            <a:pPr>
              <a:buNone/>
            </a:pPr>
            <a:r>
              <a:rPr lang="de-DE" dirty="0" smtClean="0"/>
              <a:t>    Great </a:t>
            </a:r>
            <a:r>
              <a:rPr lang="de-DE" dirty="0" err="1" smtClean="0"/>
              <a:t>Britain</a:t>
            </a:r>
            <a:r>
              <a:rPr lang="de-DE" dirty="0" smtClean="0"/>
              <a:t> 1810          8,3  </a:t>
            </a:r>
            <a:r>
              <a:rPr lang="de-DE" dirty="0" err="1" smtClean="0"/>
              <a:t>Mio</a:t>
            </a:r>
            <a:r>
              <a:rPr lang="de-DE" dirty="0" smtClean="0"/>
              <a:t> </a:t>
            </a:r>
          </a:p>
          <a:p>
            <a:pPr>
              <a:buNone/>
            </a:pPr>
            <a:r>
              <a:rPr lang="de-DE" dirty="0" smtClean="0"/>
              <a:t>                            1901         30,5 </a:t>
            </a:r>
            <a:r>
              <a:rPr lang="de-DE" dirty="0" err="1" smtClean="0"/>
              <a:t>Mio</a:t>
            </a:r>
            <a:endParaRPr lang="de-DE"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ru-RU" dirty="0" smtClean="0"/>
              <a:t>Октябрьская </a:t>
            </a:r>
            <a:r>
              <a:rPr lang="ru-RU" dirty="0" smtClean="0"/>
              <a:t>революция</a:t>
            </a:r>
            <a:r>
              <a:rPr lang="de-DE" dirty="0" smtClean="0"/>
              <a:t/>
            </a:r>
            <a:br>
              <a:rPr lang="de-DE" dirty="0" smtClean="0"/>
            </a:br>
            <a:r>
              <a:rPr lang="de-DE" dirty="0" err="1" smtClean="0"/>
              <a:t>October</a:t>
            </a:r>
            <a:r>
              <a:rPr lang="de-DE" dirty="0" smtClean="0"/>
              <a:t> </a:t>
            </a:r>
            <a:r>
              <a:rPr lang="de-DE" dirty="0" err="1" smtClean="0"/>
              <a:t>revolution</a:t>
            </a:r>
            <a:r>
              <a:rPr lang="de-DE" dirty="0" smtClean="0"/>
              <a:t>   25.10.1917</a:t>
            </a:r>
            <a:endParaRPr lang="de-DE" dirty="0"/>
          </a:p>
        </p:txBody>
      </p:sp>
      <p:pic>
        <p:nvPicPr>
          <p:cNvPr id="7170" name="Picture 2" descr="H:\Dokumente und Einstellungen\Japaninfo\Favoriten\Eigene Dateien\Eigene Bilder\300px-Kustodiev_The_Bolshevik.jpg"/>
          <p:cNvPicPr>
            <a:picLocks noChangeAspect="1" noChangeArrowheads="1"/>
          </p:cNvPicPr>
          <p:nvPr/>
        </p:nvPicPr>
        <p:blipFill>
          <a:blip r:embed="rId2"/>
          <a:srcRect/>
          <a:stretch>
            <a:fillRect/>
          </a:stretch>
        </p:blipFill>
        <p:spPr bwMode="auto">
          <a:xfrm>
            <a:off x="785786" y="1643050"/>
            <a:ext cx="4968974" cy="3643338"/>
          </a:xfrm>
          <a:prstGeom prst="rect">
            <a:avLst/>
          </a:prstGeom>
          <a:noFill/>
        </p:spPr>
      </p:pic>
      <p:sp>
        <p:nvSpPr>
          <p:cNvPr id="5" name="Textfeld 4"/>
          <p:cNvSpPr txBox="1"/>
          <p:nvPr/>
        </p:nvSpPr>
        <p:spPr>
          <a:xfrm>
            <a:off x="714348" y="5500702"/>
            <a:ext cx="8143932" cy="369332"/>
          </a:xfrm>
          <a:prstGeom prst="rect">
            <a:avLst/>
          </a:prstGeom>
          <a:noFill/>
        </p:spPr>
        <p:txBody>
          <a:bodyPr wrap="square" rtlCol="0">
            <a:spAutoFit/>
          </a:bodyPr>
          <a:lstStyle/>
          <a:p>
            <a:r>
              <a:rPr lang="de-DE" dirty="0" smtClean="0"/>
              <a:t>A </a:t>
            </a:r>
            <a:r>
              <a:rPr lang="de-DE" dirty="0" err="1" smtClean="0"/>
              <a:t>tremendous</a:t>
            </a:r>
            <a:r>
              <a:rPr lang="de-DE" dirty="0" smtClean="0"/>
              <a:t> </a:t>
            </a:r>
            <a:r>
              <a:rPr lang="de-DE" dirty="0" err="1" smtClean="0"/>
              <a:t>social</a:t>
            </a:r>
            <a:r>
              <a:rPr lang="de-DE" dirty="0" smtClean="0"/>
              <a:t> </a:t>
            </a:r>
            <a:r>
              <a:rPr lang="de-DE" dirty="0" err="1" smtClean="0"/>
              <a:t>experiment</a:t>
            </a:r>
            <a:r>
              <a:rPr lang="de-DE" dirty="0" smtClean="0"/>
              <a:t> was </a:t>
            </a:r>
            <a:r>
              <a:rPr lang="de-DE" dirty="0" err="1" smtClean="0"/>
              <a:t>lauched</a:t>
            </a:r>
            <a:r>
              <a:rPr lang="de-DE" dirty="0" smtClean="0"/>
              <a:t> (</a:t>
            </a:r>
            <a:r>
              <a:rPr lang="de-DE" dirty="0" err="1" smtClean="0"/>
              <a:t>forced</a:t>
            </a:r>
            <a:r>
              <a:rPr lang="de-DE" dirty="0" smtClean="0"/>
              <a:t>)  in </a:t>
            </a:r>
            <a:r>
              <a:rPr lang="de-DE" dirty="0" err="1" smtClean="0"/>
              <a:t>Russia</a:t>
            </a:r>
            <a:r>
              <a:rPr lang="de-DE" dirty="0" smtClean="0"/>
              <a:t>. </a:t>
            </a:r>
            <a:endParaRPr lang="de-DE"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214282" y="889844"/>
            <a:ext cx="8501122" cy="5262979"/>
          </a:xfrm>
          <a:prstGeom prst="rect">
            <a:avLst/>
          </a:prstGeom>
        </p:spPr>
        <p:txBody>
          <a:bodyPr wrap="square">
            <a:spAutoFit/>
          </a:bodyPr>
          <a:lstStyle/>
          <a:p>
            <a:r>
              <a:rPr lang="de-DE" sz="2400" dirty="0" smtClean="0"/>
              <a:t>Working </a:t>
            </a:r>
            <a:r>
              <a:rPr lang="de-DE" sz="2400" dirty="0" err="1" smtClean="0"/>
              <a:t>is</a:t>
            </a:r>
            <a:r>
              <a:rPr lang="de-DE" sz="2400" dirty="0" smtClean="0"/>
              <a:t> an </a:t>
            </a:r>
            <a:r>
              <a:rPr lang="de-DE" sz="2400" dirty="0" err="1" smtClean="0"/>
              <a:t>important</a:t>
            </a:r>
            <a:r>
              <a:rPr lang="de-DE" sz="2400" dirty="0" smtClean="0"/>
              <a:t> </a:t>
            </a:r>
            <a:r>
              <a:rPr lang="de-DE" sz="2400" dirty="0" err="1" smtClean="0"/>
              <a:t>social</a:t>
            </a:r>
            <a:r>
              <a:rPr lang="de-DE" sz="2400" dirty="0" smtClean="0"/>
              <a:t> </a:t>
            </a:r>
            <a:r>
              <a:rPr lang="de-DE" sz="2400" dirty="0" err="1" smtClean="0"/>
              <a:t>activity</a:t>
            </a:r>
            <a:r>
              <a:rPr lang="de-DE" sz="2400" dirty="0" smtClean="0"/>
              <a:t>. </a:t>
            </a:r>
          </a:p>
          <a:p>
            <a:r>
              <a:rPr lang="de-DE" sz="2400" dirty="0" err="1" smtClean="0"/>
              <a:t>How</a:t>
            </a:r>
            <a:r>
              <a:rPr lang="de-DE" sz="2400" dirty="0" smtClean="0"/>
              <a:t> </a:t>
            </a:r>
            <a:r>
              <a:rPr lang="de-DE" sz="2400" dirty="0" err="1" smtClean="0"/>
              <a:t>it</a:t>
            </a:r>
            <a:r>
              <a:rPr lang="de-DE" sz="2400" dirty="0" smtClean="0"/>
              <a:t> </a:t>
            </a:r>
            <a:r>
              <a:rPr lang="de-DE" sz="2400" dirty="0" err="1" smtClean="0"/>
              <a:t>should</a:t>
            </a:r>
            <a:r>
              <a:rPr lang="de-DE" sz="2400" dirty="0" smtClean="0"/>
              <a:t> </a:t>
            </a:r>
            <a:r>
              <a:rPr lang="de-DE" sz="2400" dirty="0" err="1" smtClean="0"/>
              <a:t>be</a:t>
            </a:r>
            <a:r>
              <a:rPr lang="de-DE" sz="2400" dirty="0" smtClean="0"/>
              <a:t> </a:t>
            </a:r>
            <a:r>
              <a:rPr lang="de-DE" sz="2400" dirty="0" err="1" smtClean="0"/>
              <a:t>regulated</a:t>
            </a:r>
            <a:r>
              <a:rPr lang="de-DE" sz="2400" dirty="0" smtClean="0"/>
              <a:t> ?</a:t>
            </a:r>
          </a:p>
          <a:p>
            <a:r>
              <a:rPr lang="de-DE" sz="2400" dirty="0" err="1" smtClean="0"/>
              <a:t>This</a:t>
            </a:r>
            <a:r>
              <a:rPr lang="de-DE" sz="2400" dirty="0" smtClean="0"/>
              <a:t> </a:t>
            </a:r>
            <a:r>
              <a:rPr lang="de-DE" sz="2400" dirty="0" err="1" smtClean="0"/>
              <a:t>problem</a:t>
            </a:r>
            <a:r>
              <a:rPr lang="de-DE" sz="2400" dirty="0" smtClean="0"/>
              <a:t> was </a:t>
            </a:r>
            <a:r>
              <a:rPr lang="de-DE" sz="2400" dirty="0" err="1" smtClean="0"/>
              <a:t>the</a:t>
            </a:r>
            <a:r>
              <a:rPr lang="de-DE" sz="2400" dirty="0" smtClean="0"/>
              <a:t> </a:t>
            </a:r>
            <a:r>
              <a:rPr lang="de-DE" sz="2400" dirty="0" err="1" smtClean="0"/>
              <a:t>ideological</a:t>
            </a:r>
            <a:r>
              <a:rPr lang="de-DE" sz="2400" dirty="0" smtClean="0"/>
              <a:t> </a:t>
            </a:r>
            <a:r>
              <a:rPr lang="de-DE" sz="2400" dirty="0" err="1" smtClean="0"/>
              <a:t>confrontation</a:t>
            </a:r>
            <a:r>
              <a:rPr lang="de-DE" sz="2400" dirty="0" smtClean="0"/>
              <a:t> </a:t>
            </a:r>
            <a:r>
              <a:rPr lang="de-DE" sz="2400" dirty="0" err="1" smtClean="0"/>
              <a:t>of</a:t>
            </a:r>
            <a:r>
              <a:rPr lang="de-DE" sz="2400" dirty="0" smtClean="0"/>
              <a:t> </a:t>
            </a:r>
            <a:r>
              <a:rPr lang="de-DE" sz="2400" dirty="0" err="1" smtClean="0"/>
              <a:t>the</a:t>
            </a:r>
            <a:r>
              <a:rPr lang="de-DE" sz="2400" dirty="0" smtClean="0"/>
              <a:t> </a:t>
            </a:r>
            <a:r>
              <a:rPr lang="de-DE" sz="2400" dirty="0" err="1" smtClean="0"/>
              <a:t>cold</a:t>
            </a:r>
            <a:r>
              <a:rPr lang="de-DE" sz="2400" dirty="0" smtClean="0"/>
              <a:t> war. </a:t>
            </a:r>
          </a:p>
          <a:p>
            <a:endParaRPr lang="de-DE" sz="2400" dirty="0" smtClean="0"/>
          </a:p>
          <a:p>
            <a:r>
              <a:rPr lang="de-DE" sz="2400" dirty="0" smtClean="0"/>
              <a:t>1917 </a:t>
            </a:r>
            <a:r>
              <a:rPr lang="de-DE" sz="2400" dirty="0" err="1" smtClean="0"/>
              <a:t>till</a:t>
            </a:r>
            <a:r>
              <a:rPr lang="de-DE" sz="2400" dirty="0" smtClean="0"/>
              <a:t> 1989  </a:t>
            </a:r>
            <a:r>
              <a:rPr lang="de-DE" sz="2400" dirty="0" err="1" smtClean="0"/>
              <a:t>the</a:t>
            </a:r>
            <a:r>
              <a:rPr lang="de-DE" sz="2400" dirty="0" smtClean="0"/>
              <a:t> </a:t>
            </a:r>
            <a:r>
              <a:rPr lang="de-DE" sz="2400" dirty="0" err="1" smtClean="0"/>
              <a:t>Soviet</a:t>
            </a:r>
            <a:r>
              <a:rPr lang="de-DE" sz="2400" dirty="0" smtClean="0"/>
              <a:t> Union </a:t>
            </a:r>
            <a:r>
              <a:rPr lang="de-DE" sz="2400" dirty="0" err="1" smtClean="0"/>
              <a:t>and</a:t>
            </a:r>
            <a:r>
              <a:rPr lang="de-DE" sz="2400" dirty="0" smtClean="0"/>
              <a:t> </a:t>
            </a:r>
            <a:r>
              <a:rPr lang="de-DE" sz="2400" dirty="0" err="1" smtClean="0"/>
              <a:t>its</a:t>
            </a:r>
            <a:r>
              <a:rPr lang="de-DE" sz="2400" dirty="0" smtClean="0"/>
              <a:t> </a:t>
            </a:r>
            <a:r>
              <a:rPr lang="de-DE" sz="2400" dirty="0" err="1" smtClean="0"/>
              <a:t>client</a:t>
            </a:r>
            <a:r>
              <a:rPr lang="de-DE" sz="2400" dirty="0" smtClean="0"/>
              <a:t> States </a:t>
            </a:r>
            <a:r>
              <a:rPr lang="de-DE" sz="2400" dirty="0" err="1" smtClean="0"/>
              <a:t>followed</a:t>
            </a:r>
            <a:r>
              <a:rPr lang="de-DE" sz="2400" dirty="0" smtClean="0"/>
              <a:t> a </a:t>
            </a:r>
            <a:r>
              <a:rPr lang="de-DE" sz="2400" dirty="0" err="1" smtClean="0">
                <a:solidFill>
                  <a:srgbClr val="FF0000"/>
                </a:solidFill>
              </a:rPr>
              <a:t>Socialist</a:t>
            </a:r>
            <a:r>
              <a:rPr lang="de-DE" sz="2400" dirty="0" smtClean="0">
                <a:solidFill>
                  <a:srgbClr val="FF0000"/>
                </a:solidFill>
              </a:rPr>
              <a:t> </a:t>
            </a:r>
            <a:r>
              <a:rPr lang="de-DE" sz="2400" dirty="0" err="1" smtClean="0">
                <a:solidFill>
                  <a:srgbClr val="FF0000"/>
                </a:solidFill>
              </a:rPr>
              <a:t>Economic</a:t>
            </a:r>
            <a:r>
              <a:rPr lang="de-DE" sz="2400" dirty="0" smtClean="0">
                <a:solidFill>
                  <a:srgbClr val="FF0000"/>
                </a:solidFill>
              </a:rPr>
              <a:t> System. </a:t>
            </a:r>
            <a:r>
              <a:rPr lang="de-DE" sz="2400" dirty="0" smtClean="0"/>
              <a:t> In </a:t>
            </a:r>
            <a:r>
              <a:rPr lang="de-DE" sz="2400" dirty="0" err="1" smtClean="0"/>
              <a:t>this</a:t>
            </a:r>
            <a:r>
              <a:rPr lang="de-DE" sz="2400" dirty="0" smtClean="0"/>
              <a:t> </a:t>
            </a:r>
            <a:r>
              <a:rPr lang="de-DE" sz="2400" dirty="0" err="1" smtClean="0"/>
              <a:t>system</a:t>
            </a:r>
            <a:r>
              <a:rPr lang="de-DE" sz="2400" dirty="0" smtClean="0"/>
              <a:t> </a:t>
            </a:r>
            <a:r>
              <a:rPr lang="de-DE" sz="2400" dirty="0" err="1" smtClean="0"/>
              <a:t>the</a:t>
            </a:r>
            <a:r>
              <a:rPr lang="de-DE" sz="2400" dirty="0" smtClean="0"/>
              <a:t> </a:t>
            </a:r>
            <a:r>
              <a:rPr lang="de-DE" sz="2400" dirty="0" err="1" smtClean="0"/>
              <a:t>capital</a:t>
            </a:r>
            <a:r>
              <a:rPr lang="de-DE" sz="2400" dirty="0" smtClean="0"/>
              <a:t> </a:t>
            </a:r>
            <a:r>
              <a:rPr lang="de-DE" sz="2400" dirty="0" err="1" smtClean="0"/>
              <a:t>as</a:t>
            </a:r>
            <a:r>
              <a:rPr lang="de-DE" sz="2400" dirty="0" smtClean="0"/>
              <a:t> well </a:t>
            </a:r>
            <a:r>
              <a:rPr lang="de-DE" sz="2400" dirty="0" err="1" smtClean="0"/>
              <a:t>as</a:t>
            </a:r>
            <a:r>
              <a:rPr lang="de-DE" sz="2400" dirty="0" smtClean="0"/>
              <a:t> </a:t>
            </a:r>
            <a:r>
              <a:rPr lang="de-DE" sz="2400" dirty="0" err="1" smtClean="0"/>
              <a:t>the</a:t>
            </a:r>
            <a:r>
              <a:rPr lang="de-DE" sz="2400" dirty="0" smtClean="0"/>
              <a:t> </a:t>
            </a:r>
            <a:r>
              <a:rPr lang="de-DE" sz="2400" dirty="0" err="1" smtClean="0"/>
              <a:t>profits</a:t>
            </a:r>
            <a:r>
              <a:rPr lang="de-DE" sz="2400" dirty="0" smtClean="0"/>
              <a:t> </a:t>
            </a:r>
            <a:r>
              <a:rPr lang="de-DE" sz="2400" dirty="0" err="1" smtClean="0"/>
              <a:t>from</a:t>
            </a:r>
            <a:r>
              <a:rPr lang="de-DE" sz="2400" dirty="0" smtClean="0"/>
              <a:t> </a:t>
            </a:r>
            <a:r>
              <a:rPr lang="de-DE" sz="2400" dirty="0" err="1" smtClean="0"/>
              <a:t>production</a:t>
            </a:r>
            <a:r>
              <a:rPr lang="de-DE" sz="2400" dirty="0" smtClean="0"/>
              <a:t> </a:t>
            </a:r>
            <a:r>
              <a:rPr lang="de-DE" sz="2400" dirty="0" err="1" smtClean="0"/>
              <a:t>and</a:t>
            </a:r>
            <a:r>
              <a:rPr lang="de-DE" sz="2400" dirty="0" smtClean="0"/>
              <a:t> </a:t>
            </a:r>
            <a:r>
              <a:rPr lang="de-DE" sz="2400" dirty="0" err="1" smtClean="0"/>
              <a:t>Supply</a:t>
            </a:r>
            <a:r>
              <a:rPr lang="de-DE" sz="2400" dirty="0" smtClean="0"/>
              <a:t> </a:t>
            </a:r>
            <a:r>
              <a:rPr lang="de-DE" sz="2400" dirty="0" err="1" smtClean="0"/>
              <a:t>of</a:t>
            </a:r>
            <a:r>
              <a:rPr lang="de-DE" sz="2400" dirty="0" smtClean="0"/>
              <a:t> </a:t>
            </a:r>
            <a:r>
              <a:rPr lang="de-DE" sz="2400" dirty="0" err="1" smtClean="0"/>
              <a:t>goods</a:t>
            </a:r>
            <a:r>
              <a:rPr lang="de-DE" sz="2400" dirty="0" smtClean="0"/>
              <a:t> </a:t>
            </a:r>
            <a:r>
              <a:rPr lang="de-DE" sz="2400" dirty="0" err="1" smtClean="0"/>
              <a:t>and</a:t>
            </a:r>
            <a:r>
              <a:rPr lang="de-DE" sz="2400" dirty="0" smtClean="0"/>
              <a:t> </a:t>
            </a:r>
            <a:r>
              <a:rPr lang="de-DE" sz="2400" dirty="0" err="1" smtClean="0"/>
              <a:t>services</a:t>
            </a:r>
            <a:r>
              <a:rPr lang="de-DE" sz="2400" dirty="0" smtClean="0"/>
              <a:t> </a:t>
            </a:r>
            <a:r>
              <a:rPr lang="de-DE" sz="2400" dirty="0" err="1" smtClean="0"/>
              <a:t>are</a:t>
            </a:r>
            <a:r>
              <a:rPr lang="de-DE" sz="2400" dirty="0" smtClean="0"/>
              <a:t> </a:t>
            </a:r>
            <a:r>
              <a:rPr lang="de-DE" sz="2400" dirty="0" err="1" smtClean="0"/>
              <a:t>vested</a:t>
            </a:r>
            <a:r>
              <a:rPr lang="de-DE" sz="2400" dirty="0" smtClean="0"/>
              <a:t> in </a:t>
            </a:r>
            <a:r>
              <a:rPr lang="de-DE" sz="2400" dirty="0" err="1" smtClean="0"/>
              <a:t>the</a:t>
            </a:r>
            <a:r>
              <a:rPr lang="de-DE" sz="2400" dirty="0" smtClean="0"/>
              <a:t> </a:t>
            </a:r>
            <a:r>
              <a:rPr lang="de-DE" sz="2400" dirty="0" err="1" smtClean="0"/>
              <a:t>state</a:t>
            </a:r>
            <a:r>
              <a:rPr lang="de-DE" sz="2400" dirty="0" smtClean="0"/>
              <a:t>.  </a:t>
            </a:r>
          </a:p>
          <a:p>
            <a:endParaRPr lang="de-DE" sz="2400" dirty="0" smtClean="0">
              <a:solidFill>
                <a:srgbClr val="FF0000"/>
              </a:solidFill>
            </a:endParaRPr>
          </a:p>
          <a:p>
            <a:r>
              <a:rPr lang="de-DE" sz="2400" dirty="0" smtClean="0">
                <a:solidFill>
                  <a:srgbClr val="FF0000"/>
                </a:solidFill>
              </a:rPr>
              <a:t>In </a:t>
            </a:r>
            <a:r>
              <a:rPr lang="de-DE" sz="2400" dirty="0" err="1" smtClean="0">
                <a:solidFill>
                  <a:srgbClr val="FF0000"/>
                </a:solidFill>
              </a:rPr>
              <a:t>the</a:t>
            </a:r>
            <a:r>
              <a:rPr lang="de-DE" sz="2400" dirty="0" smtClean="0">
                <a:solidFill>
                  <a:srgbClr val="FF0000"/>
                </a:solidFill>
              </a:rPr>
              <a:t> </a:t>
            </a:r>
            <a:r>
              <a:rPr lang="de-DE" sz="2400" dirty="0" err="1" smtClean="0">
                <a:solidFill>
                  <a:srgbClr val="FF0000"/>
                </a:solidFill>
              </a:rPr>
              <a:t>capitalistic</a:t>
            </a:r>
            <a:r>
              <a:rPr lang="de-DE" sz="2400" dirty="0" smtClean="0">
                <a:solidFill>
                  <a:srgbClr val="FF0000"/>
                </a:solidFill>
              </a:rPr>
              <a:t> </a:t>
            </a:r>
            <a:r>
              <a:rPr lang="de-DE" sz="2400" dirty="0" err="1" smtClean="0">
                <a:solidFill>
                  <a:srgbClr val="FF0000"/>
                </a:solidFill>
              </a:rPr>
              <a:t>Economic</a:t>
            </a:r>
            <a:r>
              <a:rPr lang="de-DE" sz="2400" dirty="0" smtClean="0">
                <a:solidFill>
                  <a:srgbClr val="FF0000"/>
                </a:solidFill>
              </a:rPr>
              <a:t> System </a:t>
            </a:r>
            <a:r>
              <a:rPr lang="de-DE" sz="2400" dirty="0" err="1" smtClean="0"/>
              <a:t>people</a:t>
            </a:r>
            <a:r>
              <a:rPr lang="de-DE" sz="2400" dirty="0" smtClean="0"/>
              <a:t> </a:t>
            </a:r>
            <a:r>
              <a:rPr lang="de-DE" sz="2400" dirty="0" err="1" smtClean="0"/>
              <a:t>and</a:t>
            </a:r>
            <a:r>
              <a:rPr lang="de-DE" sz="2400" dirty="0" smtClean="0"/>
              <a:t> </a:t>
            </a:r>
            <a:r>
              <a:rPr lang="de-DE" sz="2400" dirty="0" err="1" smtClean="0"/>
              <a:t>organisations</a:t>
            </a:r>
            <a:r>
              <a:rPr lang="de-DE" sz="2400" dirty="0" smtClean="0"/>
              <a:t> </a:t>
            </a:r>
            <a:r>
              <a:rPr lang="de-DE" sz="2400" dirty="0" err="1" smtClean="0"/>
              <a:t>invest</a:t>
            </a:r>
            <a:r>
              <a:rPr lang="de-DE" sz="2400" dirty="0" smtClean="0"/>
              <a:t> </a:t>
            </a:r>
            <a:r>
              <a:rPr lang="de-DE" sz="2400" dirty="0" err="1" smtClean="0"/>
              <a:t>capital</a:t>
            </a:r>
            <a:r>
              <a:rPr lang="de-DE" sz="2400" dirty="0" smtClean="0"/>
              <a:t> in </a:t>
            </a:r>
            <a:r>
              <a:rPr lang="de-DE" sz="2400" dirty="0" err="1" smtClean="0"/>
              <a:t>the</a:t>
            </a:r>
            <a:r>
              <a:rPr lang="de-DE" sz="2400" dirty="0" smtClean="0"/>
              <a:t> </a:t>
            </a:r>
            <a:r>
              <a:rPr lang="de-DE" sz="2400" dirty="0" err="1" smtClean="0"/>
              <a:t>production</a:t>
            </a:r>
            <a:r>
              <a:rPr lang="de-DE" sz="2400" dirty="0" smtClean="0"/>
              <a:t> </a:t>
            </a:r>
            <a:r>
              <a:rPr lang="de-DE" sz="2400" dirty="0" err="1" smtClean="0"/>
              <a:t>of</a:t>
            </a:r>
            <a:r>
              <a:rPr lang="de-DE" sz="2400" dirty="0" smtClean="0"/>
              <a:t> </a:t>
            </a:r>
            <a:r>
              <a:rPr lang="de-DE" sz="2400" dirty="0" err="1" smtClean="0"/>
              <a:t>goods</a:t>
            </a:r>
            <a:r>
              <a:rPr lang="de-DE" sz="2400" dirty="0" smtClean="0"/>
              <a:t> </a:t>
            </a:r>
            <a:r>
              <a:rPr lang="de-DE" sz="2400" dirty="0" err="1" smtClean="0"/>
              <a:t>and</a:t>
            </a:r>
            <a:r>
              <a:rPr lang="de-DE" sz="2400" dirty="0" smtClean="0"/>
              <a:t> </a:t>
            </a:r>
            <a:r>
              <a:rPr lang="de-DE" sz="2400" dirty="0" err="1" smtClean="0"/>
              <a:t>services</a:t>
            </a:r>
            <a:r>
              <a:rPr lang="de-DE" sz="2400" dirty="0" smtClean="0"/>
              <a:t> </a:t>
            </a:r>
            <a:r>
              <a:rPr lang="de-DE" sz="2400" dirty="0" err="1" smtClean="0"/>
              <a:t>to</a:t>
            </a:r>
            <a:r>
              <a:rPr lang="de-DE" sz="2400" dirty="0" smtClean="0"/>
              <a:t> </a:t>
            </a:r>
            <a:r>
              <a:rPr lang="de-DE" sz="2400" dirty="0" err="1" smtClean="0"/>
              <a:t>make</a:t>
            </a:r>
            <a:r>
              <a:rPr lang="de-DE" sz="2400" dirty="0" smtClean="0"/>
              <a:t> a </a:t>
            </a:r>
            <a:r>
              <a:rPr lang="de-DE" sz="2400" dirty="0" err="1" smtClean="0"/>
              <a:t>profit</a:t>
            </a:r>
            <a:r>
              <a:rPr lang="de-DE" sz="2400" dirty="0" smtClean="0"/>
              <a:t>. </a:t>
            </a:r>
            <a:r>
              <a:rPr lang="de-DE" sz="2400" dirty="0" err="1" smtClean="0"/>
              <a:t>Workers</a:t>
            </a:r>
            <a:r>
              <a:rPr lang="de-DE" sz="2400" dirty="0" smtClean="0"/>
              <a:t> </a:t>
            </a:r>
            <a:r>
              <a:rPr lang="de-DE" sz="2400" dirty="0" err="1" smtClean="0"/>
              <a:t>receive</a:t>
            </a:r>
            <a:r>
              <a:rPr lang="de-DE" sz="2400" dirty="0" smtClean="0"/>
              <a:t> </a:t>
            </a:r>
            <a:r>
              <a:rPr lang="de-DE" sz="2400" dirty="0" err="1" smtClean="0"/>
              <a:t>wages</a:t>
            </a:r>
            <a:r>
              <a:rPr lang="de-DE" sz="2400" dirty="0" smtClean="0"/>
              <a:t> </a:t>
            </a:r>
            <a:r>
              <a:rPr lang="de-DE" sz="2400" dirty="0" err="1" smtClean="0"/>
              <a:t>and</a:t>
            </a:r>
            <a:r>
              <a:rPr lang="de-DE" sz="2400" dirty="0" smtClean="0"/>
              <a:t> </a:t>
            </a:r>
            <a:r>
              <a:rPr lang="de-DE" sz="2400" dirty="0" err="1" smtClean="0"/>
              <a:t>owners</a:t>
            </a:r>
            <a:r>
              <a:rPr lang="de-DE" sz="2400" dirty="0" smtClean="0"/>
              <a:t> </a:t>
            </a:r>
            <a:r>
              <a:rPr lang="de-DE" sz="2400" dirty="0" err="1" smtClean="0"/>
              <a:t>try</a:t>
            </a:r>
            <a:r>
              <a:rPr lang="de-DE" sz="2400" dirty="0" smtClean="0"/>
              <a:t> </a:t>
            </a:r>
            <a:r>
              <a:rPr lang="de-DE" sz="2400" dirty="0" err="1" smtClean="0"/>
              <a:t>to</a:t>
            </a:r>
            <a:r>
              <a:rPr lang="de-DE" sz="2400" dirty="0" smtClean="0"/>
              <a:t> </a:t>
            </a:r>
            <a:r>
              <a:rPr lang="de-DE" sz="2400" dirty="0" err="1" smtClean="0"/>
              <a:t>keep</a:t>
            </a:r>
            <a:r>
              <a:rPr lang="de-DE" sz="2400" dirty="0" smtClean="0"/>
              <a:t> </a:t>
            </a:r>
            <a:r>
              <a:rPr lang="de-DE" sz="2400" dirty="0" err="1" smtClean="0"/>
              <a:t>their</a:t>
            </a:r>
            <a:r>
              <a:rPr lang="de-DE" sz="2400" dirty="0" smtClean="0"/>
              <a:t> </a:t>
            </a:r>
            <a:r>
              <a:rPr lang="de-DE" sz="2400" dirty="0" err="1" smtClean="0"/>
              <a:t>cost</a:t>
            </a:r>
            <a:r>
              <a:rPr lang="de-DE" sz="2400" dirty="0" smtClean="0"/>
              <a:t> </a:t>
            </a:r>
            <a:r>
              <a:rPr lang="de-DE" sz="2400" dirty="0" err="1" smtClean="0"/>
              <a:t>low</a:t>
            </a:r>
            <a:r>
              <a:rPr lang="de-DE" sz="2400" dirty="0" smtClean="0"/>
              <a:t> </a:t>
            </a:r>
            <a:r>
              <a:rPr lang="de-DE" sz="2400" dirty="0" err="1" smtClean="0"/>
              <a:t>to</a:t>
            </a:r>
            <a:r>
              <a:rPr lang="de-DE" sz="2400" dirty="0" smtClean="0"/>
              <a:t> </a:t>
            </a:r>
            <a:r>
              <a:rPr lang="de-DE" sz="2400" dirty="0" err="1" smtClean="0"/>
              <a:t>increase</a:t>
            </a:r>
            <a:r>
              <a:rPr lang="de-DE" sz="2400" dirty="0" smtClean="0"/>
              <a:t> </a:t>
            </a:r>
            <a:r>
              <a:rPr lang="de-DE" sz="2400" dirty="0" err="1" smtClean="0"/>
              <a:t>their</a:t>
            </a:r>
            <a:r>
              <a:rPr lang="de-DE" sz="2400" dirty="0" smtClean="0"/>
              <a:t> </a:t>
            </a:r>
            <a:r>
              <a:rPr lang="de-DE" sz="2400" dirty="0" err="1" smtClean="0"/>
              <a:t>profit</a:t>
            </a:r>
            <a:r>
              <a:rPr lang="de-DE" sz="2400" dirty="0" smtClean="0"/>
              <a:t>. </a:t>
            </a:r>
            <a:r>
              <a:rPr lang="de-DE" sz="2400" dirty="0" err="1" smtClean="0"/>
              <a:t>Capitalism</a:t>
            </a:r>
            <a:r>
              <a:rPr lang="de-DE" sz="2400" dirty="0" smtClean="0"/>
              <a:t> </a:t>
            </a:r>
            <a:r>
              <a:rPr lang="de-DE" sz="2400" dirty="0" err="1" smtClean="0"/>
              <a:t>requires</a:t>
            </a:r>
            <a:r>
              <a:rPr lang="de-DE" sz="2400" dirty="0" smtClean="0"/>
              <a:t> a </a:t>
            </a:r>
            <a:r>
              <a:rPr lang="de-DE" sz="2400" dirty="0" err="1" smtClean="0"/>
              <a:t>free</a:t>
            </a:r>
            <a:r>
              <a:rPr lang="de-DE" sz="2400" dirty="0" smtClean="0"/>
              <a:t> </a:t>
            </a:r>
            <a:r>
              <a:rPr lang="de-DE" sz="2400" dirty="0" err="1" smtClean="0"/>
              <a:t>market</a:t>
            </a:r>
            <a:r>
              <a:rPr lang="de-DE" sz="2400" dirty="0" smtClean="0"/>
              <a:t> </a:t>
            </a:r>
            <a:r>
              <a:rPr lang="de-DE" sz="2400" dirty="0" err="1" smtClean="0"/>
              <a:t>where</a:t>
            </a:r>
            <a:r>
              <a:rPr lang="de-DE" sz="2400" dirty="0" smtClean="0"/>
              <a:t> </a:t>
            </a:r>
            <a:r>
              <a:rPr lang="de-DE" sz="2400" dirty="0" err="1" smtClean="0"/>
              <a:t>producers</a:t>
            </a:r>
            <a:r>
              <a:rPr lang="de-DE" sz="2400" dirty="0" smtClean="0"/>
              <a:t> </a:t>
            </a:r>
            <a:r>
              <a:rPr lang="de-DE" sz="2400" dirty="0" err="1" smtClean="0"/>
              <a:t>can</a:t>
            </a:r>
            <a:r>
              <a:rPr lang="de-DE" sz="2400" dirty="0" smtClean="0"/>
              <a:t> </a:t>
            </a:r>
            <a:r>
              <a:rPr lang="de-DE" sz="2400" dirty="0" err="1" smtClean="0"/>
              <a:t>conpete</a:t>
            </a:r>
            <a:r>
              <a:rPr lang="de-DE" sz="2400" dirty="0" smtClean="0"/>
              <a:t> </a:t>
            </a:r>
            <a:r>
              <a:rPr lang="de-DE" sz="2400" dirty="0" err="1" smtClean="0"/>
              <a:t>which</a:t>
            </a:r>
            <a:r>
              <a:rPr lang="de-DE" sz="2400" dirty="0" smtClean="0"/>
              <a:t> </a:t>
            </a:r>
            <a:r>
              <a:rPr lang="de-DE" sz="2400" dirty="0" err="1" smtClean="0"/>
              <a:t>each</a:t>
            </a:r>
            <a:r>
              <a:rPr lang="de-DE" sz="2400" dirty="0" smtClean="0"/>
              <a:t> </a:t>
            </a:r>
            <a:r>
              <a:rPr lang="de-DE" sz="2400" dirty="0" err="1" smtClean="0"/>
              <a:t>other</a:t>
            </a:r>
            <a:r>
              <a:rPr lang="de-DE" sz="2400" dirty="0" smtClean="0"/>
              <a:t>. </a:t>
            </a:r>
            <a:endParaRPr lang="de-DE" sz="2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28596" y="857232"/>
            <a:ext cx="8229600" cy="1143000"/>
          </a:xfrm>
        </p:spPr>
        <p:txBody>
          <a:bodyPr>
            <a:normAutofit fontScale="90000"/>
          </a:bodyPr>
          <a:lstStyle/>
          <a:p>
            <a:r>
              <a:rPr lang="de-DE" dirty="0" smtClean="0"/>
              <a:t/>
            </a:r>
            <a:br>
              <a:rPr lang="de-DE" dirty="0" smtClean="0"/>
            </a:br>
            <a:r>
              <a:rPr lang="de-DE" dirty="0" smtClean="0"/>
              <a:t/>
            </a:r>
            <a:br>
              <a:rPr lang="de-DE" dirty="0" smtClean="0"/>
            </a:br>
            <a:r>
              <a:rPr lang="de-DE" dirty="0" smtClean="0"/>
              <a:t>After </a:t>
            </a:r>
            <a:r>
              <a:rPr lang="de-DE" dirty="0" err="1" smtClean="0"/>
              <a:t>the</a:t>
            </a:r>
            <a:r>
              <a:rPr lang="de-DE" dirty="0" smtClean="0"/>
              <a:t> </a:t>
            </a:r>
            <a:r>
              <a:rPr lang="de-DE" dirty="0" err="1" smtClean="0"/>
              <a:t>industrial</a:t>
            </a:r>
            <a:r>
              <a:rPr lang="de-DE" dirty="0" smtClean="0"/>
              <a:t> </a:t>
            </a:r>
            <a:r>
              <a:rPr lang="de-DE" dirty="0" err="1" smtClean="0"/>
              <a:t>revolution</a:t>
            </a:r>
            <a:r>
              <a:rPr lang="de-DE" smtClean="0"/>
              <a:t>:</a:t>
            </a:r>
            <a:r>
              <a:rPr lang="de-DE" dirty="0" smtClean="0"/>
              <a:t/>
            </a:r>
            <a:br>
              <a:rPr lang="de-DE" dirty="0" smtClean="0"/>
            </a:br>
            <a:r>
              <a:rPr lang="de-DE" dirty="0" smtClean="0"/>
              <a:t/>
            </a:r>
            <a:br>
              <a:rPr lang="de-DE" dirty="0" smtClean="0"/>
            </a:br>
            <a:r>
              <a:rPr lang="de-DE" dirty="0" err="1" smtClean="0"/>
              <a:t>Why</a:t>
            </a:r>
            <a:r>
              <a:rPr lang="de-DE" dirty="0" smtClean="0"/>
              <a:t> </a:t>
            </a:r>
            <a:r>
              <a:rPr lang="de-DE" dirty="0" err="1" smtClean="0"/>
              <a:t>are</a:t>
            </a:r>
            <a:r>
              <a:rPr lang="de-DE" dirty="0" smtClean="0"/>
              <a:t> </a:t>
            </a:r>
            <a:r>
              <a:rPr lang="de-DE" dirty="0" err="1" smtClean="0"/>
              <a:t>centrally</a:t>
            </a:r>
            <a:r>
              <a:rPr lang="de-DE" dirty="0" smtClean="0"/>
              <a:t> </a:t>
            </a:r>
            <a:r>
              <a:rPr lang="de-DE" dirty="0" err="1" smtClean="0"/>
              <a:t>controlled</a:t>
            </a:r>
            <a:r>
              <a:rPr lang="de-DE" dirty="0" smtClean="0"/>
              <a:t> </a:t>
            </a:r>
            <a:r>
              <a:rPr lang="de-DE" dirty="0" err="1" smtClean="0"/>
              <a:t>economies</a:t>
            </a:r>
            <a:r>
              <a:rPr lang="de-DE" dirty="0" smtClean="0"/>
              <a:t> </a:t>
            </a:r>
            <a:r>
              <a:rPr lang="de-DE" dirty="0" err="1" smtClean="0"/>
              <a:t>generally</a:t>
            </a:r>
            <a:r>
              <a:rPr lang="de-DE" dirty="0" smtClean="0"/>
              <a:t> </a:t>
            </a:r>
            <a:r>
              <a:rPr lang="de-DE" dirty="0" err="1" smtClean="0"/>
              <a:t>inefficient</a:t>
            </a:r>
            <a:r>
              <a:rPr lang="de-DE" dirty="0" smtClean="0"/>
              <a:t>?</a:t>
            </a:r>
            <a:endParaRPr lang="de-DE" dirty="0"/>
          </a:p>
        </p:txBody>
      </p:sp>
      <p:sp>
        <p:nvSpPr>
          <p:cNvPr id="3" name="Inhaltsplatzhalter 2"/>
          <p:cNvSpPr>
            <a:spLocks noGrp="1"/>
          </p:cNvSpPr>
          <p:nvPr>
            <p:ph idx="1"/>
          </p:nvPr>
        </p:nvSpPr>
        <p:spPr>
          <a:xfrm>
            <a:off x="1071538" y="3714752"/>
            <a:ext cx="8286808" cy="1500198"/>
          </a:xfrm>
        </p:spPr>
        <p:txBody>
          <a:bodyPr>
            <a:normAutofit/>
          </a:bodyPr>
          <a:lstStyle/>
          <a:p>
            <a:pPr>
              <a:buNone/>
            </a:pPr>
            <a:r>
              <a:rPr lang="de-DE" sz="4000" dirty="0" err="1" smtClean="0"/>
              <a:t>Why</a:t>
            </a:r>
            <a:r>
              <a:rPr lang="de-DE" sz="4000" dirty="0" smtClean="0"/>
              <a:t> </a:t>
            </a:r>
            <a:r>
              <a:rPr lang="de-DE" sz="4000" dirty="0" err="1" smtClean="0"/>
              <a:t>are</a:t>
            </a:r>
            <a:r>
              <a:rPr lang="de-DE" sz="4000" dirty="0" smtClean="0"/>
              <a:t> </a:t>
            </a:r>
            <a:r>
              <a:rPr lang="de-DE" sz="4000" dirty="0" err="1" smtClean="0"/>
              <a:t>free</a:t>
            </a:r>
            <a:r>
              <a:rPr lang="de-DE" sz="4000" dirty="0" smtClean="0"/>
              <a:t> </a:t>
            </a:r>
            <a:r>
              <a:rPr lang="de-DE" sz="4000" dirty="0" err="1" smtClean="0"/>
              <a:t>market</a:t>
            </a:r>
            <a:r>
              <a:rPr lang="de-DE" sz="4000" dirty="0" smtClean="0"/>
              <a:t> </a:t>
            </a:r>
            <a:r>
              <a:rPr lang="de-DE" sz="4000" dirty="0" err="1" smtClean="0"/>
              <a:t>economies</a:t>
            </a:r>
            <a:r>
              <a:rPr lang="de-DE" sz="4000" dirty="0" smtClean="0"/>
              <a:t> </a:t>
            </a:r>
          </a:p>
          <a:p>
            <a:pPr>
              <a:buNone/>
            </a:pPr>
            <a:r>
              <a:rPr lang="de-DE" sz="4000" dirty="0" err="1" smtClean="0"/>
              <a:t>more</a:t>
            </a:r>
            <a:r>
              <a:rPr lang="de-DE" sz="4000" dirty="0" smtClean="0"/>
              <a:t> </a:t>
            </a:r>
            <a:r>
              <a:rPr lang="de-DE" sz="4000" dirty="0" err="1" smtClean="0"/>
              <a:t>efficient</a:t>
            </a:r>
            <a:r>
              <a:rPr lang="de-DE" sz="4000" dirty="0" smtClean="0"/>
              <a:t>?</a:t>
            </a:r>
            <a:endParaRPr lang="de-DE" sz="4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428596" y="0"/>
            <a:ext cx="7772400" cy="1071570"/>
          </a:xfrm>
        </p:spPr>
        <p:txBody>
          <a:bodyPr/>
          <a:lstStyle/>
          <a:p>
            <a:r>
              <a:rPr lang="de-DE" smtClean="0"/>
              <a:t>We have to make a living…</a:t>
            </a:r>
            <a:endParaRPr lang="de-DE" dirty="0"/>
          </a:p>
        </p:txBody>
      </p:sp>
      <p:sp>
        <p:nvSpPr>
          <p:cNvPr id="3" name="Untertitel 2"/>
          <p:cNvSpPr>
            <a:spLocks noGrp="1"/>
          </p:cNvSpPr>
          <p:nvPr>
            <p:ph type="subTitle" idx="1"/>
          </p:nvPr>
        </p:nvSpPr>
        <p:spPr>
          <a:xfrm>
            <a:off x="1142976" y="857232"/>
            <a:ext cx="6572296" cy="1928826"/>
          </a:xfrm>
        </p:spPr>
        <p:txBody>
          <a:bodyPr>
            <a:noAutofit/>
          </a:bodyPr>
          <a:lstStyle/>
          <a:p>
            <a:pPr algn="l"/>
            <a:r>
              <a:rPr lang="en-US" sz="1600" dirty="0" smtClean="0">
                <a:solidFill>
                  <a:srgbClr val="000099"/>
                </a:solidFill>
                <a:latin typeface="Verdana"/>
                <a:ea typeface="Times New Roman"/>
                <a:cs typeface="Times New Roman"/>
              </a:rPr>
              <a:t>Our Father in heaven, hallowed be your </a:t>
            </a:r>
            <a:r>
              <a:rPr lang="en-US" sz="1600" dirty="0" err="1" smtClean="0">
                <a:solidFill>
                  <a:srgbClr val="000099"/>
                </a:solidFill>
                <a:latin typeface="Verdana"/>
                <a:ea typeface="Times New Roman"/>
                <a:cs typeface="Times New Roman"/>
              </a:rPr>
              <a:t>name.Your</a:t>
            </a:r>
            <a:r>
              <a:rPr lang="en-US" sz="1600" dirty="0" smtClean="0">
                <a:solidFill>
                  <a:srgbClr val="000099"/>
                </a:solidFill>
                <a:latin typeface="Verdana"/>
                <a:ea typeface="Times New Roman"/>
                <a:cs typeface="Times New Roman"/>
              </a:rPr>
              <a:t> Kingdom come, your will be done, on earth as in heaven</a:t>
            </a:r>
            <a:br>
              <a:rPr lang="en-US" sz="1600" dirty="0" smtClean="0">
                <a:solidFill>
                  <a:srgbClr val="000099"/>
                </a:solidFill>
                <a:latin typeface="Verdana"/>
                <a:ea typeface="Times New Roman"/>
                <a:cs typeface="Times New Roman"/>
              </a:rPr>
            </a:br>
            <a:r>
              <a:rPr lang="en-US" sz="2000" dirty="0" smtClean="0">
                <a:solidFill>
                  <a:srgbClr val="FF0000"/>
                </a:solidFill>
                <a:latin typeface="Verdana"/>
                <a:ea typeface="Times New Roman"/>
                <a:cs typeface="Times New Roman"/>
              </a:rPr>
              <a:t>Give us today our daily bread</a:t>
            </a:r>
            <a:r>
              <a:rPr lang="en-US" sz="1600" dirty="0" smtClean="0">
                <a:solidFill>
                  <a:srgbClr val="000099"/>
                </a:solidFill>
                <a:latin typeface="Verdana"/>
                <a:ea typeface="Times New Roman"/>
                <a:cs typeface="Times New Roman"/>
              </a:rPr>
              <a:t>. Forgive us our sins,</a:t>
            </a:r>
            <a:br>
              <a:rPr lang="en-US" sz="1600" dirty="0" smtClean="0">
                <a:solidFill>
                  <a:srgbClr val="000099"/>
                </a:solidFill>
                <a:latin typeface="Verdana"/>
                <a:ea typeface="Times New Roman"/>
                <a:cs typeface="Times New Roman"/>
              </a:rPr>
            </a:br>
            <a:r>
              <a:rPr lang="en-US" sz="1600" dirty="0" smtClean="0">
                <a:solidFill>
                  <a:srgbClr val="000099"/>
                </a:solidFill>
                <a:latin typeface="Verdana"/>
                <a:ea typeface="Times New Roman"/>
                <a:cs typeface="Times New Roman"/>
              </a:rPr>
              <a:t>as we forgive those who sin against us. Lead us not into temptation, but deliver us from evil. </a:t>
            </a:r>
            <a:br>
              <a:rPr lang="en-US" sz="1600" dirty="0" smtClean="0">
                <a:solidFill>
                  <a:srgbClr val="000099"/>
                </a:solidFill>
                <a:latin typeface="Verdana"/>
                <a:ea typeface="Times New Roman"/>
                <a:cs typeface="Times New Roman"/>
              </a:rPr>
            </a:br>
            <a:r>
              <a:rPr lang="en-US" sz="1600" dirty="0" smtClean="0">
                <a:solidFill>
                  <a:srgbClr val="000099"/>
                </a:solidFill>
                <a:latin typeface="Verdana"/>
                <a:ea typeface="Times New Roman"/>
                <a:cs typeface="Times New Roman"/>
              </a:rPr>
              <a:t>For the kingdom, the power and the glory are yours. </a:t>
            </a:r>
            <a:br>
              <a:rPr lang="en-US" sz="1600" dirty="0" smtClean="0">
                <a:solidFill>
                  <a:srgbClr val="000099"/>
                </a:solidFill>
                <a:latin typeface="Verdana"/>
                <a:ea typeface="Times New Roman"/>
                <a:cs typeface="Times New Roman"/>
              </a:rPr>
            </a:br>
            <a:r>
              <a:rPr lang="en-US" sz="1600" dirty="0" smtClean="0">
                <a:solidFill>
                  <a:srgbClr val="000099"/>
                </a:solidFill>
                <a:latin typeface="Verdana"/>
                <a:ea typeface="Times New Roman"/>
                <a:cs typeface="Times New Roman"/>
              </a:rPr>
              <a:t>Now and for ever. Amen </a:t>
            </a:r>
            <a:endParaRPr lang="de-DE" sz="1600" dirty="0"/>
          </a:p>
        </p:txBody>
      </p:sp>
      <p:sp>
        <p:nvSpPr>
          <p:cNvPr id="4" name="Textfeld 3"/>
          <p:cNvSpPr txBox="1"/>
          <p:nvPr/>
        </p:nvSpPr>
        <p:spPr>
          <a:xfrm>
            <a:off x="1214414" y="2786058"/>
            <a:ext cx="7143800" cy="1477328"/>
          </a:xfrm>
          <a:prstGeom prst="rect">
            <a:avLst/>
          </a:prstGeom>
          <a:noFill/>
        </p:spPr>
        <p:txBody>
          <a:bodyPr wrap="square" rtlCol="0">
            <a:spAutoFit/>
          </a:bodyPr>
          <a:lstStyle/>
          <a:p>
            <a:r>
              <a:rPr lang="de-DE" dirty="0" smtClean="0"/>
              <a:t> </a:t>
            </a:r>
            <a:r>
              <a:rPr lang="de-DE" dirty="0" err="1" smtClean="0"/>
              <a:t>Premodern</a:t>
            </a:r>
            <a:r>
              <a:rPr lang="de-DE" dirty="0" smtClean="0"/>
              <a:t> </a:t>
            </a:r>
            <a:r>
              <a:rPr lang="de-DE" dirty="0" err="1" smtClean="0"/>
              <a:t>Societies</a:t>
            </a:r>
            <a:r>
              <a:rPr lang="de-DE" dirty="0" smtClean="0"/>
              <a:t> – after </a:t>
            </a:r>
            <a:r>
              <a:rPr lang="de-DE" dirty="0" err="1" smtClean="0"/>
              <a:t>bread</a:t>
            </a:r>
            <a:r>
              <a:rPr lang="de-DE" dirty="0" smtClean="0"/>
              <a:t> </a:t>
            </a:r>
            <a:r>
              <a:rPr lang="de-DE" dirty="0" err="1" smtClean="0"/>
              <a:t>very</a:t>
            </a:r>
            <a:r>
              <a:rPr lang="de-DE" dirty="0" smtClean="0"/>
              <a:t> </a:t>
            </a:r>
            <a:r>
              <a:rPr lang="de-DE" dirty="0" err="1" smtClean="0"/>
              <a:t>little</a:t>
            </a:r>
            <a:r>
              <a:rPr lang="de-DE" dirty="0" smtClean="0"/>
              <a:t> extra</a:t>
            </a:r>
          </a:p>
          <a:p>
            <a:endParaRPr lang="de-DE" dirty="0" smtClean="0"/>
          </a:p>
          <a:p>
            <a:r>
              <a:rPr lang="de-DE" dirty="0" smtClean="0"/>
              <a:t>Modern </a:t>
            </a:r>
            <a:r>
              <a:rPr lang="de-DE" dirty="0" err="1" smtClean="0"/>
              <a:t>Societies</a:t>
            </a:r>
            <a:r>
              <a:rPr lang="de-DE" dirty="0" smtClean="0"/>
              <a:t>  - </a:t>
            </a:r>
            <a:r>
              <a:rPr lang="de-DE" dirty="0" err="1" smtClean="0"/>
              <a:t>created</a:t>
            </a:r>
            <a:r>
              <a:rPr lang="de-DE" dirty="0" smtClean="0"/>
              <a:t> </a:t>
            </a:r>
            <a:r>
              <a:rPr lang="de-DE" dirty="0" err="1" smtClean="0"/>
              <a:t>through</a:t>
            </a:r>
            <a:r>
              <a:rPr lang="de-DE" dirty="0" smtClean="0"/>
              <a:t> </a:t>
            </a:r>
            <a:r>
              <a:rPr lang="de-DE" dirty="0" err="1" smtClean="0"/>
              <a:t>the</a:t>
            </a:r>
            <a:r>
              <a:rPr lang="de-DE" dirty="0" smtClean="0"/>
              <a:t> Industrial Revolution</a:t>
            </a:r>
          </a:p>
          <a:p>
            <a:endParaRPr lang="de-DE" dirty="0" smtClean="0"/>
          </a:p>
          <a:p>
            <a:r>
              <a:rPr lang="de-DE" dirty="0" err="1" smtClean="0"/>
              <a:t>What</a:t>
            </a:r>
            <a:r>
              <a:rPr lang="de-DE" dirty="0" smtClean="0"/>
              <a:t> was  </a:t>
            </a:r>
            <a:r>
              <a:rPr lang="de-DE" dirty="0" err="1" smtClean="0"/>
              <a:t>the</a:t>
            </a:r>
            <a:r>
              <a:rPr lang="de-DE" dirty="0" smtClean="0"/>
              <a:t> </a:t>
            </a:r>
            <a:r>
              <a:rPr lang="de-DE" b="1" dirty="0" err="1" smtClean="0"/>
              <a:t>industrial</a:t>
            </a:r>
            <a:r>
              <a:rPr lang="de-DE" b="1" dirty="0" smtClean="0"/>
              <a:t> </a:t>
            </a:r>
            <a:r>
              <a:rPr lang="de-DE" b="1" dirty="0" err="1" smtClean="0"/>
              <a:t>revolution</a:t>
            </a:r>
            <a:r>
              <a:rPr lang="de-DE" dirty="0" smtClean="0"/>
              <a:t>?    </a:t>
            </a:r>
            <a:endParaRPr lang="de-DE" dirty="0"/>
          </a:p>
        </p:txBody>
      </p:sp>
      <p:sp>
        <p:nvSpPr>
          <p:cNvPr id="9" name="Rechteck 8"/>
          <p:cNvSpPr/>
          <p:nvPr/>
        </p:nvSpPr>
        <p:spPr>
          <a:xfrm>
            <a:off x="1285852" y="4429132"/>
            <a:ext cx="7143800" cy="1754326"/>
          </a:xfrm>
          <a:prstGeom prst="rect">
            <a:avLst/>
          </a:prstGeom>
        </p:spPr>
        <p:txBody>
          <a:bodyPr wrap="square">
            <a:spAutoFit/>
          </a:bodyPr>
          <a:lstStyle/>
          <a:p>
            <a:r>
              <a:rPr lang="en-US" dirty="0" smtClean="0"/>
              <a:t>The </a:t>
            </a:r>
            <a:r>
              <a:rPr lang="en-US" b="1" dirty="0" smtClean="0"/>
              <a:t>Industrial Revolution</a:t>
            </a:r>
            <a:r>
              <a:rPr lang="en-US" dirty="0" smtClean="0"/>
              <a:t> was a period from the 18th to the 19th century where major changes in agriculture, manufacturing, mining, transportation, and technology had a profound effect on the </a:t>
            </a:r>
            <a:r>
              <a:rPr lang="en-US" dirty="0" smtClean="0">
                <a:hlinkClick r:id="rId2" tooltip="Socioeconomics"/>
              </a:rPr>
              <a:t>socioeconomic</a:t>
            </a:r>
            <a:r>
              <a:rPr lang="en-US" dirty="0" smtClean="0"/>
              <a:t> and </a:t>
            </a:r>
            <a:r>
              <a:rPr lang="en-US" dirty="0" smtClean="0">
                <a:hlinkClick r:id="rId3" tooltip="Culture"/>
              </a:rPr>
              <a:t>cultural</a:t>
            </a:r>
            <a:r>
              <a:rPr lang="en-US" dirty="0" smtClean="0"/>
              <a:t> conditions of the times. It began in the </a:t>
            </a:r>
            <a:r>
              <a:rPr lang="en-US" dirty="0" smtClean="0">
                <a:hlinkClick r:id="rId4"/>
              </a:rPr>
              <a:t>United Kingdom</a:t>
            </a:r>
            <a:r>
              <a:rPr lang="en-US" dirty="0" smtClean="0"/>
              <a:t>, then subsequently spread throughout Europe, North America, and eventually the world.</a:t>
            </a:r>
            <a:endParaRPr lang="de-DE"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Turning</a:t>
            </a:r>
            <a:r>
              <a:rPr lang="de-DE" dirty="0" smtClean="0"/>
              <a:t> </a:t>
            </a:r>
            <a:r>
              <a:rPr lang="de-DE" dirty="0" err="1" smtClean="0"/>
              <a:t>point</a:t>
            </a:r>
            <a:r>
              <a:rPr lang="de-DE" dirty="0" smtClean="0"/>
              <a:t> in </a:t>
            </a:r>
            <a:r>
              <a:rPr lang="de-DE" dirty="0" err="1" smtClean="0"/>
              <a:t>History</a:t>
            </a:r>
            <a:endParaRPr lang="de-DE" dirty="0"/>
          </a:p>
        </p:txBody>
      </p:sp>
      <p:sp>
        <p:nvSpPr>
          <p:cNvPr id="3" name="Inhaltsplatzhalter 2"/>
          <p:cNvSpPr>
            <a:spLocks noGrp="1"/>
          </p:cNvSpPr>
          <p:nvPr>
            <p:ph idx="1"/>
          </p:nvPr>
        </p:nvSpPr>
        <p:spPr/>
        <p:txBody>
          <a:bodyPr>
            <a:normAutofit fontScale="77500" lnSpcReduction="20000"/>
          </a:bodyPr>
          <a:lstStyle/>
          <a:p>
            <a:r>
              <a:rPr lang="en-US" dirty="0" smtClean="0"/>
              <a:t>The Industrial Revolution marks a major turning point in human history; almost every aspect of daily life was influenced in some way. Most notably, average income and population began to exhibit </a:t>
            </a:r>
            <a:r>
              <a:rPr lang="en-US" dirty="0" smtClean="0">
                <a:solidFill>
                  <a:srgbClr val="FF0000"/>
                </a:solidFill>
              </a:rPr>
              <a:t>unprecedented sustained growth</a:t>
            </a:r>
            <a:r>
              <a:rPr lang="en-US" dirty="0" smtClean="0"/>
              <a:t>. In the two centuries following 1800, the world's average per capita income increased over 10-fold, while the world's population increased over 6-fold.</a:t>
            </a:r>
            <a:r>
              <a:rPr lang="en-US" baseline="30000" dirty="0" smtClean="0">
                <a:hlinkClick r:id="rId2"/>
              </a:rPr>
              <a:t>[2]</a:t>
            </a:r>
            <a:r>
              <a:rPr lang="en-US" dirty="0" smtClean="0"/>
              <a:t> In the words of Nobel Prize winner </a:t>
            </a:r>
            <a:r>
              <a:rPr lang="en-US" dirty="0" smtClean="0">
                <a:hlinkClick r:id="rId3" tooltip="Robert Lucas, Jr."/>
              </a:rPr>
              <a:t>Robert E. Lucas, Jr.</a:t>
            </a:r>
            <a:r>
              <a:rPr lang="en-US" dirty="0" smtClean="0"/>
              <a:t>, "For the first time in history, the living standards of the masses of ordinary people have begun to undergo sustained growth. ... Nothing remotely like this economic behavior has happened before."</a:t>
            </a:r>
            <a:r>
              <a:rPr lang="en-US" baseline="30000" dirty="0" smtClean="0">
                <a:hlinkClick r:id="rId2"/>
              </a:rPr>
              <a:t>[3</a:t>
            </a:r>
            <a:r>
              <a:rPr lang="en-US" baseline="30000" dirty="0" smtClean="0">
                <a:hlinkClick r:id="rId2"/>
              </a:rPr>
              <a:t>]</a:t>
            </a:r>
            <a:endParaRPr lang="en-US" baseline="30000" dirty="0" smtClean="0"/>
          </a:p>
          <a:p>
            <a:r>
              <a:rPr lang="en-US" sz="4200" baseline="30000" dirty="0" smtClean="0">
                <a:solidFill>
                  <a:srgbClr val="FF0000"/>
                </a:solidFill>
              </a:rPr>
              <a:t>Success breeds imitation</a:t>
            </a:r>
            <a:endParaRPr lang="de-DE" sz="4200" dirty="0">
              <a:solidFill>
                <a:srgbClr val="FF0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sz="2800" dirty="0" err="1" smtClean="0"/>
              <a:t>Why</a:t>
            </a:r>
            <a:r>
              <a:rPr lang="de-DE" sz="2800" dirty="0" smtClean="0"/>
              <a:t> </a:t>
            </a:r>
            <a:r>
              <a:rPr lang="de-DE" sz="2800" dirty="0" err="1" smtClean="0"/>
              <a:t>the</a:t>
            </a:r>
            <a:r>
              <a:rPr lang="de-DE" sz="2800" dirty="0" smtClean="0"/>
              <a:t> </a:t>
            </a:r>
            <a:r>
              <a:rPr lang="de-DE" sz="2800" dirty="0" err="1" smtClean="0"/>
              <a:t>industrial</a:t>
            </a:r>
            <a:r>
              <a:rPr lang="de-DE" sz="2800" dirty="0" smtClean="0"/>
              <a:t> </a:t>
            </a:r>
            <a:r>
              <a:rPr lang="de-DE" sz="2800" dirty="0" err="1" smtClean="0"/>
              <a:t>revolution</a:t>
            </a:r>
            <a:r>
              <a:rPr lang="de-DE" sz="2800" dirty="0" smtClean="0"/>
              <a:t> </a:t>
            </a:r>
            <a:r>
              <a:rPr lang="de-DE" sz="2800" dirty="0" err="1" smtClean="0"/>
              <a:t>started</a:t>
            </a:r>
            <a:r>
              <a:rPr lang="de-DE" sz="2800" dirty="0" smtClean="0"/>
              <a:t> in </a:t>
            </a:r>
            <a:r>
              <a:rPr lang="de-DE" sz="2800" dirty="0" err="1" smtClean="0"/>
              <a:t>Britain</a:t>
            </a:r>
            <a:r>
              <a:rPr lang="de-DE" sz="2800" dirty="0" smtClean="0"/>
              <a:t>? (</a:t>
            </a:r>
            <a:r>
              <a:rPr lang="de-DE" sz="2800" dirty="0" err="1" smtClean="0"/>
              <a:t>and</a:t>
            </a:r>
            <a:r>
              <a:rPr lang="de-DE" sz="2800" dirty="0" smtClean="0"/>
              <a:t> </a:t>
            </a:r>
            <a:r>
              <a:rPr lang="de-DE" sz="2800" dirty="0" err="1" smtClean="0"/>
              <a:t>continued</a:t>
            </a:r>
            <a:r>
              <a:rPr lang="de-DE" sz="2800" dirty="0" smtClean="0"/>
              <a:t> in Europe </a:t>
            </a:r>
            <a:r>
              <a:rPr lang="de-DE" sz="2800" dirty="0" err="1" smtClean="0"/>
              <a:t>and</a:t>
            </a:r>
            <a:r>
              <a:rPr lang="de-DE" sz="2800" dirty="0" smtClean="0"/>
              <a:t> </a:t>
            </a:r>
            <a:r>
              <a:rPr lang="de-DE" sz="2800" dirty="0" err="1" smtClean="0"/>
              <a:t>the</a:t>
            </a:r>
            <a:r>
              <a:rPr lang="de-DE" sz="2800" dirty="0" smtClean="0"/>
              <a:t> USA?)</a:t>
            </a:r>
            <a:endParaRPr lang="de-DE" sz="2800" dirty="0"/>
          </a:p>
        </p:txBody>
      </p:sp>
      <p:sp>
        <p:nvSpPr>
          <p:cNvPr id="3" name="Inhaltsplatzhalter 2"/>
          <p:cNvSpPr>
            <a:spLocks noGrp="1"/>
          </p:cNvSpPr>
          <p:nvPr>
            <p:ph idx="1"/>
          </p:nvPr>
        </p:nvSpPr>
        <p:spPr/>
        <p:txBody>
          <a:bodyPr>
            <a:normAutofit lnSpcReduction="10000"/>
          </a:bodyPr>
          <a:lstStyle/>
          <a:p>
            <a:r>
              <a:rPr lang="de-DE" dirty="0" smtClean="0"/>
              <a:t>Scientific </a:t>
            </a:r>
            <a:r>
              <a:rPr lang="de-DE" dirty="0" err="1" smtClean="0"/>
              <a:t>discoveries</a:t>
            </a:r>
            <a:r>
              <a:rPr lang="de-DE" dirty="0" smtClean="0"/>
              <a:t> </a:t>
            </a:r>
            <a:r>
              <a:rPr lang="de-DE" dirty="0" err="1" smtClean="0"/>
              <a:t>were</a:t>
            </a:r>
            <a:r>
              <a:rPr lang="de-DE" dirty="0" smtClean="0"/>
              <a:t> </a:t>
            </a:r>
            <a:r>
              <a:rPr lang="de-DE" dirty="0" err="1" smtClean="0"/>
              <a:t>used</a:t>
            </a:r>
            <a:r>
              <a:rPr lang="de-DE" dirty="0" smtClean="0"/>
              <a:t> </a:t>
            </a:r>
            <a:r>
              <a:rPr lang="de-DE" dirty="0" err="1" smtClean="0"/>
              <a:t>by</a:t>
            </a:r>
            <a:r>
              <a:rPr lang="de-DE" dirty="0" smtClean="0"/>
              <a:t> </a:t>
            </a:r>
            <a:r>
              <a:rPr lang="de-DE" dirty="0" err="1" smtClean="0"/>
              <a:t>the</a:t>
            </a:r>
            <a:r>
              <a:rPr lang="de-DE" dirty="0" smtClean="0"/>
              <a:t> </a:t>
            </a:r>
            <a:r>
              <a:rPr lang="de-DE" dirty="0" err="1" smtClean="0"/>
              <a:t>merchants</a:t>
            </a:r>
            <a:r>
              <a:rPr lang="de-DE" dirty="0" smtClean="0"/>
              <a:t> </a:t>
            </a:r>
            <a:r>
              <a:rPr lang="de-DE" dirty="0" err="1" smtClean="0"/>
              <a:t>to</a:t>
            </a:r>
            <a:r>
              <a:rPr lang="de-DE" dirty="0" smtClean="0"/>
              <a:t> </a:t>
            </a:r>
            <a:r>
              <a:rPr lang="de-DE" dirty="0" err="1" smtClean="0"/>
              <a:t>more</a:t>
            </a:r>
            <a:r>
              <a:rPr lang="de-DE" dirty="0" smtClean="0"/>
              <a:t> </a:t>
            </a:r>
            <a:r>
              <a:rPr lang="de-DE" dirty="0" err="1" smtClean="0"/>
              <a:t>efficient</a:t>
            </a:r>
            <a:r>
              <a:rPr lang="de-DE" dirty="0" smtClean="0"/>
              <a:t> </a:t>
            </a:r>
            <a:r>
              <a:rPr lang="de-DE" dirty="0" err="1" smtClean="0"/>
              <a:t>production</a:t>
            </a:r>
            <a:r>
              <a:rPr lang="de-DE" dirty="0" smtClean="0"/>
              <a:t>.</a:t>
            </a:r>
          </a:p>
          <a:p>
            <a:r>
              <a:rPr lang="de-DE" dirty="0" err="1" smtClean="0"/>
              <a:t>Steam</a:t>
            </a:r>
            <a:r>
              <a:rPr lang="de-DE" dirty="0" smtClean="0"/>
              <a:t> </a:t>
            </a:r>
            <a:r>
              <a:rPr lang="de-DE" dirty="0" smtClean="0"/>
              <a:t>P</a:t>
            </a:r>
            <a:r>
              <a:rPr lang="de-DE" dirty="0" smtClean="0"/>
              <a:t>ower – </a:t>
            </a:r>
            <a:r>
              <a:rPr lang="de-DE" dirty="0" err="1" smtClean="0"/>
              <a:t>Metal</a:t>
            </a:r>
            <a:r>
              <a:rPr lang="de-DE" dirty="0" smtClean="0"/>
              <a:t> </a:t>
            </a:r>
            <a:r>
              <a:rPr lang="de-DE" dirty="0" err="1" smtClean="0"/>
              <a:t>tools</a:t>
            </a:r>
            <a:r>
              <a:rPr lang="de-DE" dirty="0" smtClean="0"/>
              <a:t> </a:t>
            </a:r>
            <a:r>
              <a:rPr lang="de-DE" dirty="0" err="1" smtClean="0"/>
              <a:t>and</a:t>
            </a:r>
            <a:r>
              <a:rPr lang="de-DE" dirty="0" smtClean="0"/>
              <a:t> </a:t>
            </a:r>
            <a:r>
              <a:rPr lang="de-DE" dirty="0" err="1" smtClean="0"/>
              <a:t>machines</a:t>
            </a:r>
            <a:r>
              <a:rPr lang="de-DE" dirty="0" smtClean="0"/>
              <a:t> -  </a:t>
            </a:r>
            <a:r>
              <a:rPr lang="de-DE" dirty="0" err="1" smtClean="0"/>
              <a:t>Machinetools</a:t>
            </a:r>
            <a:r>
              <a:rPr lang="de-DE" dirty="0" smtClean="0"/>
              <a:t> </a:t>
            </a:r>
            <a:r>
              <a:rPr lang="de-DE" dirty="0" err="1" smtClean="0"/>
              <a:t>to</a:t>
            </a:r>
            <a:r>
              <a:rPr lang="de-DE" dirty="0" smtClean="0"/>
              <a:t> </a:t>
            </a:r>
            <a:r>
              <a:rPr lang="de-DE" dirty="0" err="1" smtClean="0"/>
              <a:t>make</a:t>
            </a:r>
            <a:r>
              <a:rPr lang="de-DE" dirty="0" smtClean="0"/>
              <a:t> </a:t>
            </a:r>
            <a:r>
              <a:rPr lang="de-DE" dirty="0" err="1" smtClean="0"/>
              <a:t>new</a:t>
            </a:r>
            <a:r>
              <a:rPr lang="de-DE" dirty="0" smtClean="0"/>
              <a:t> </a:t>
            </a:r>
            <a:r>
              <a:rPr lang="de-DE" dirty="0" err="1" smtClean="0"/>
              <a:t>machines</a:t>
            </a:r>
            <a:r>
              <a:rPr lang="de-DE" dirty="0" smtClean="0"/>
              <a:t>. Series </a:t>
            </a:r>
            <a:r>
              <a:rPr lang="de-DE" dirty="0" err="1" smtClean="0"/>
              <a:t>production</a:t>
            </a:r>
            <a:r>
              <a:rPr lang="de-DE" dirty="0" smtClean="0"/>
              <a:t>.</a:t>
            </a:r>
          </a:p>
          <a:p>
            <a:r>
              <a:rPr lang="de-DE" dirty="0" err="1" smtClean="0"/>
              <a:t>Raw</a:t>
            </a:r>
            <a:r>
              <a:rPr lang="de-DE" dirty="0" smtClean="0"/>
              <a:t> </a:t>
            </a:r>
            <a:r>
              <a:rPr lang="de-DE" dirty="0" err="1" smtClean="0"/>
              <a:t>materials</a:t>
            </a:r>
            <a:r>
              <a:rPr lang="de-DE" dirty="0" smtClean="0"/>
              <a:t> </a:t>
            </a:r>
            <a:r>
              <a:rPr lang="de-DE" dirty="0" err="1" smtClean="0"/>
              <a:t>available</a:t>
            </a:r>
            <a:r>
              <a:rPr lang="de-DE" dirty="0" smtClean="0"/>
              <a:t> in </a:t>
            </a:r>
            <a:r>
              <a:rPr lang="de-DE" dirty="0" err="1" smtClean="0"/>
              <a:t>Britain</a:t>
            </a:r>
            <a:r>
              <a:rPr lang="de-DE" dirty="0" smtClean="0"/>
              <a:t> – </a:t>
            </a:r>
            <a:r>
              <a:rPr lang="de-DE" dirty="0" err="1" smtClean="0"/>
              <a:t>Coal</a:t>
            </a:r>
            <a:r>
              <a:rPr lang="de-DE" dirty="0" smtClean="0"/>
              <a:t>, Iron </a:t>
            </a:r>
            <a:r>
              <a:rPr lang="de-DE" dirty="0" err="1" smtClean="0"/>
              <a:t>Ore</a:t>
            </a:r>
            <a:r>
              <a:rPr lang="de-DE" dirty="0" smtClean="0"/>
              <a:t>, </a:t>
            </a:r>
            <a:r>
              <a:rPr lang="de-DE" dirty="0" err="1" smtClean="0"/>
              <a:t>Copper</a:t>
            </a:r>
            <a:r>
              <a:rPr lang="de-DE" dirty="0" smtClean="0"/>
              <a:t> </a:t>
            </a:r>
            <a:r>
              <a:rPr lang="de-DE" dirty="0" err="1" smtClean="0"/>
              <a:t>Ore</a:t>
            </a:r>
            <a:r>
              <a:rPr lang="de-DE" dirty="0" smtClean="0"/>
              <a:t>, Limestone, </a:t>
            </a:r>
            <a:r>
              <a:rPr lang="de-DE" dirty="0" err="1" smtClean="0"/>
              <a:t>etc</a:t>
            </a:r>
            <a:endParaRPr lang="de-DE" dirty="0" smtClean="0"/>
          </a:p>
          <a:p>
            <a:r>
              <a:rPr lang="de-DE" dirty="0" err="1" smtClean="0"/>
              <a:t>No</a:t>
            </a:r>
            <a:r>
              <a:rPr lang="de-DE" dirty="0" smtClean="0"/>
              <a:t> war in </a:t>
            </a:r>
            <a:r>
              <a:rPr lang="de-DE" dirty="0" err="1" smtClean="0"/>
              <a:t>Britain</a:t>
            </a:r>
            <a:r>
              <a:rPr lang="de-DE" dirty="0" smtClean="0"/>
              <a:t> </a:t>
            </a:r>
            <a:r>
              <a:rPr lang="de-DE" dirty="0" err="1" smtClean="0"/>
              <a:t>as</a:t>
            </a:r>
            <a:r>
              <a:rPr lang="de-DE" dirty="0" smtClean="0"/>
              <a:t> in </a:t>
            </a:r>
            <a:r>
              <a:rPr lang="de-DE" dirty="0" err="1" smtClean="0"/>
              <a:t>the</a:t>
            </a:r>
            <a:r>
              <a:rPr lang="de-DE" dirty="0" smtClean="0"/>
              <a:t> </a:t>
            </a:r>
            <a:r>
              <a:rPr lang="de-DE" dirty="0" err="1" smtClean="0"/>
              <a:t>continent</a:t>
            </a:r>
            <a:r>
              <a:rPr lang="de-DE" dirty="0" smtClean="0"/>
              <a:t> (Napoleon)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sz="2800" dirty="0" smtClean="0"/>
              <a:t>Webers Thesis: The </a:t>
            </a:r>
            <a:r>
              <a:rPr lang="de-DE" sz="2800" dirty="0" err="1" smtClean="0"/>
              <a:t>protestant</a:t>
            </a:r>
            <a:r>
              <a:rPr lang="de-DE" sz="2800" dirty="0" smtClean="0"/>
              <a:t> </a:t>
            </a:r>
            <a:r>
              <a:rPr lang="de-DE" sz="2800" dirty="0" err="1" smtClean="0"/>
              <a:t>work</a:t>
            </a:r>
            <a:r>
              <a:rPr lang="de-DE" sz="2800" dirty="0" smtClean="0"/>
              <a:t> </a:t>
            </a:r>
            <a:r>
              <a:rPr lang="de-DE" sz="2800" dirty="0" err="1" smtClean="0"/>
              <a:t>ethic</a:t>
            </a:r>
            <a:r>
              <a:rPr lang="de-DE" sz="2800" dirty="0" smtClean="0"/>
              <a:t> </a:t>
            </a:r>
            <a:r>
              <a:rPr lang="de-DE" sz="2800" dirty="0" err="1" smtClean="0"/>
              <a:t>and</a:t>
            </a:r>
            <a:r>
              <a:rPr lang="de-DE" sz="2800" dirty="0" smtClean="0"/>
              <a:t> </a:t>
            </a:r>
            <a:r>
              <a:rPr lang="de-DE" sz="2800" dirty="0" err="1" smtClean="0"/>
              <a:t>capitalism</a:t>
            </a:r>
            <a:endParaRPr lang="de-DE" sz="2800" dirty="0"/>
          </a:p>
        </p:txBody>
      </p:sp>
      <p:sp>
        <p:nvSpPr>
          <p:cNvPr id="3" name="Inhaltsplatzhalter 2"/>
          <p:cNvSpPr>
            <a:spLocks noGrp="1"/>
          </p:cNvSpPr>
          <p:nvPr>
            <p:ph idx="1"/>
          </p:nvPr>
        </p:nvSpPr>
        <p:spPr/>
        <p:txBody>
          <a:bodyPr>
            <a:normAutofit fontScale="70000" lnSpcReduction="20000"/>
          </a:bodyPr>
          <a:lstStyle/>
          <a:p>
            <a:r>
              <a:rPr lang="en-US" dirty="0" smtClean="0"/>
              <a:t>Remember, that </a:t>
            </a:r>
            <a:r>
              <a:rPr lang="en-US" i="1" dirty="0" smtClean="0">
                <a:solidFill>
                  <a:srgbClr val="FF0000"/>
                </a:solidFill>
              </a:rPr>
              <a:t>time is money</a:t>
            </a:r>
            <a:r>
              <a:rPr lang="en-US" dirty="0" smtClean="0"/>
              <a:t>. He that can earn ten shillings a day by his labor, and goes abroad, or sits idle, one half of that day, though he spends but sixpence during his diversion or idleness, ought not to reckon </a:t>
            </a:r>
            <a:r>
              <a:rPr lang="en-US" i="1" dirty="0" smtClean="0"/>
              <a:t>that</a:t>
            </a:r>
            <a:r>
              <a:rPr lang="en-US" dirty="0" smtClean="0"/>
              <a:t> the only expense; he has really spent, or rather thrown away, five shillings besides.[...]Remember, that money is the </a:t>
            </a:r>
            <a:r>
              <a:rPr lang="en-US" i="1" dirty="0" smtClean="0">
                <a:solidFill>
                  <a:srgbClr val="FF0000"/>
                </a:solidFill>
              </a:rPr>
              <a:t>prolific, generating nature</a:t>
            </a:r>
            <a:r>
              <a:rPr lang="en-US" dirty="0" smtClean="0"/>
              <a:t>. Money can beget money, and its offspring can beget more, and so on. Five shillings turned is six, turned again is seven and </a:t>
            </a:r>
            <a:r>
              <a:rPr lang="en-US" dirty="0" err="1" smtClean="0"/>
              <a:t>threepence</a:t>
            </a:r>
            <a:r>
              <a:rPr lang="en-US" dirty="0" smtClean="0"/>
              <a:t>, and so on, till it becomes a hundred pounds. The more there is of it, the more it produces every turning, so that the profits rise quicker and quicker. He that kills a breeding sow, destroys all her offspring to the thousandth generation. He that murders a crown, destroys all that it might have produced, even scores of </a:t>
            </a:r>
            <a:r>
              <a:rPr lang="en-US" dirty="0" smtClean="0"/>
              <a:t>pound.</a:t>
            </a:r>
          </a:p>
          <a:p>
            <a:r>
              <a:rPr lang="en-US" dirty="0" smtClean="0"/>
              <a:t> </a:t>
            </a:r>
            <a:r>
              <a:rPr lang="en-US" dirty="0" smtClean="0"/>
              <a:t>                                                       Benjamin Franklin</a:t>
            </a:r>
            <a:endParaRPr lang="de-DE"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96908"/>
          </a:xfrm>
        </p:spPr>
        <p:txBody>
          <a:bodyPr>
            <a:normAutofit fontScale="90000"/>
          </a:bodyPr>
          <a:lstStyle/>
          <a:p>
            <a:r>
              <a:rPr lang="de-DE" dirty="0" smtClean="0"/>
              <a:t>Great </a:t>
            </a:r>
            <a:r>
              <a:rPr lang="de-DE" dirty="0" err="1" smtClean="0"/>
              <a:t>changes</a:t>
            </a:r>
            <a:r>
              <a:rPr lang="de-DE" dirty="0" smtClean="0"/>
              <a:t> in </a:t>
            </a:r>
            <a:r>
              <a:rPr lang="de-DE" dirty="0" err="1" smtClean="0"/>
              <a:t>the</a:t>
            </a:r>
            <a:r>
              <a:rPr lang="de-DE" dirty="0" smtClean="0"/>
              <a:t> </a:t>
            </a:r>
            <a:r>
              <a:rPr lang="de-DE" dirty="0" err="1" smtClean="0"/>
              <a:t>social</a:t>
            </a:r>
            <a:r>
              <a:rPr lang="de-DE" dirty="0" smtClean="0"/>
              <a:t> </a:t>
            </a:r>
            <a:r>
              <a:rPr lang="de-DE" dirty="0" err="1" smtClean="0"/>
              <a:t>structure</a:t>
            </a:r>
            <a:endParaRPr lang="de-DE" dirty="0"/>
          </a:p>
        </p:txBody>
      </p:sp>
      <p:sp>
        <p:nvSpPr>
          <p:cNvPr id="3" name="Inhaltsplatzhalter 2"/>
          <p:cNvSpPr>
            <a:spLocks noGrp="1"/>
          </p:cNvSpPr>
          <p:nvPr>
            <p:ph idx="1"/>
          </p:nvPr>
        </p:nvSpPr>
        <p:spPr/>
        <p:txBody>
          <a:bodyPr/>
          <a:lstStyle/>
          <a:p>
            <a:r>
              <a:rPr lang="de-DE" dirty="0" err="1" smtClean="0"/>
              <a:t>Social</a:t>
            </a:r>
            <a:r>
              <a:rPr lang="de-DE" dirty="0" smtClean="0"/>
              <a:t> </a:t>
            </a:r>
            <a:r>
              <a:rPr lang="de-DE" dirty="0" err="1" smtClean="0"/>
              <a:t>consequences</a:t>
            </a:r>
            <a:r>
              <a:rPr lang="de-DE" dirty="0" smtClean="0"/>
              <a:t> – The </a:t>
            </a:r>
            <a:r>
              <a:rPr lang="de-DE" dirty="0" err="1" smtClean="0"/>
              <a:t>population</a:t>
            </a:r>
            <a:r>
              <a:rPr lang="de-DE" dirty="0" smtClean="0"/>
              <a:t> </a:t>
            </a:r>
            <a:r>
              <a:rPr lang="de-DE" dirty="0" err="1" smtClean="0"/>
              <a:t>went</a:t>
            </a:r>
            <a:r>
              <a:rPr lang="de-DE" dirty="0" smtClean="0"/>
              <a:t> </a:t>
            </a:r>
            <a:r>
              <a:rPr lang="de-DE" dirty="0" err="1" smtClean="0"/>
              <a:t>into</a:t>
            </a:r>
            <a:r>
              <a:rPr lang="de-DE" dirty="0" smtClean="0"/>
              <a:t> </a:t>
            </a:r>
            <a:r>
              <a:rPr lang="de-DE" dirty="0" err="1" smtClean="0"/>
              <a:t>the</a:t>
            </a:r>
            <a:r>
              <a:rPr lang="de-DE" dirty="0" smtClean="0"/>
              <a:t> </a:t>
            </a:r>
            <a:r>
              <a:rPr lang="de-DE" dirty="0" err="1" smtClean="0"/>
              <a:t>cities</a:t>
            </a:r>
            <a:r>
              <a:rPr lang="de-DE" dirty="0" smtClean="0"/>
              <a:t> </a:t>
            </a:r>
            <a:r>
              <a:rPr lang="de-DE" dirty="0" err="1" smtClean="0"/>
              <a:t>where</a:t>
            </a:r>
            <a:r>
              <a:rPr lang="de-DE" dirty="0" smtClean="0"/>
              <a:t> </a:t>
            </a:r>
            <a:r>
              <a:rPr lang="de-DE" dirty="0" err="1" smtClean="0"/>
              <a:t>factories</a:t>
            </a:r>
            <a:r>
              <a:rPr lang="de-DE" dirty="0" smtClean="0"/>
              <a:t> </a:t>
            </a:r>
            <a:r>
              <a:rPr lang="de-DE" dirty="0" err="1" smtClean="0"/>
              <a:t>were</a:t>
            </a:r>
            <a:r>
              <a:rPr lang="de-DE" dirty="0" smtClean="0"/>
              <a:t> </a:t>
            </a:r>
            <a:r>
              <a:rPr lang="de-DE" dirty="0" err="1" smtClean="0"/>
              <a:t>built</a:t>
            </a:r>
            <a:r>
              <a:rPr lang="de-DE" dirty="0" smtClean="0"/>
              <a:t>. </a:t>
            </a:r>
            <a:r>
              <a:rPr lang="de-DE" dirty="0" err="1" smtClean="0"/>
              <a:t>Social</a:t>
            </a:r>
            <a:r>
              <a:rPr lang="de-DE" dirty="0" smtClean="0"/>
              <a:t> </a:t>
            </a:r>
            <a:r>
              <a:rPr lang="de-DE" dirty="0" err="1" smtClean="0"/>
              <a:t>unrest</a:t>
            </a:r>
            <a:r>
              <a:rPr lang="de-DE" dirty="0" smtClean="0"/>
              <a:t> </a:t>
            </a:r>
            <a:r>
              <a:rPr lang="de-DE" dirty="0" err="1" smtClean="0"/>
              <a:t>and</a:t>
            </a:r>
            <a:r>
              <a:rPr lang="de-DE" dirty="0" smtClean="0"/>
              <a:t> </a:t>
            </a:r>
            <a:r>
              <a:rPr lang="de-DE" dirty="0" err="1" smtClean="0"/>
              <a:t>discontent</a:t>
            </a:r>
            <a:r>
              <a:rPr lang="de-DE" dirty="0" smtClean="0"/>
              <a:t> was </a:t>
            </a:r>
            <a:r>
              <a:rPr lang="de-DE" dirty="0" err="1" smtClean="0"/>
              <a:t>rampant</a:t>
            </a:r>
            <a:r>
              <a:rPr lang="de-DE" dirty="0" smtClean="0"/>
              <a:t>.</a:t>
            </a:r>
          </a:p>
          <a:p>
            <a:r>
              <a:rPr lang="de-DE" dirty="0" smtClean="0"/>
              <a:t>Child Labor </a:t>
            </a:r>
            <a:r>
              <a:rPr lang="de-DE" dirty="0" err="1" smtClean="0"/>
              <a:t>generally</a:t>
            </a:r>
            <a:r>
              <a:rPr lang="de-DE" dirty="0" smtClean="0"/>
              <a:t> </a:t>
            </a:r>
            <a:r>
              <a:rPr lang="de-DE" dirty="0" err="1" smtClean="0"/>
              <a:t>utilized</a:t>
            </a:r>
            <a:endParaRPr lang="de-DE" dirty="0" smtClean="0"/>
          </a:p>
          <a:p>
            <a:r>
              <a:rPr lang="de-DE" dirty="0" err="1" smtClean="0"/>
              <a:t>Very</a:t>
            </a:r>
            <a:r>
              <a:rPr lang="de-DE" dirty="0" smtClean="0"/>
              <a:t> </a:t>
            </a:r>
            <a:r>
              <a:rPr lang="de-DE" dirty="0" err="1" smtClean="0"/>
              <a:t>strict</a:t>
            </a:r>
            <a:r>
              <a:rPr lang="de-DE" dirty="0" smtClean="0"/>
              <a:t> „Working Codes“ </a:t>
            </a:r>
            <a:r>
              <a:rPr lang="de-DE" dirty="0" err="1" smtClean="0"/>
              <a:t>were</a:t>
            </a:r>
            <a:r>
              <a:rPr lang="de-DE" dirty="0" smtClean="0"/>
              <a:t> </a:t>
            </a:r>
            <a:r>
              <a:rPr lang="de-DE" dirty="0" err="1" smtClean="0"/>
              <a:t>applied</a:t>
            </a:r>
            <a:endParaRPr lang="de-DE" dirty="0" smtClean="0"/>
          </a:p>
          <a:p>
            <a:r>
              <a:rPr lang="de-DE" dirty="0" smtClean="0"/>
              <a:t>Capital </a:t>
            </a:r>
            <a:r>
              <a:rPr lang="de-DE" dirty="0" err="1" smtClean="0"/>
              <a:t>made</a:t>
            </a:r>
            <a:r>
              <a:rPr lang="de-DE" dirty="0" smtClean="0"/>
              <a:t> </a:t>
            </a:r>
            <a:r>
              <a:rPr lang="de-DE" dirty="0" err="1" smtClean="0"/>
              <a:t>profit</a:t>
            </a:r>
            <a:r>
              <a:rPr lang="de-DE" dirty="0" smtClean="0"/>
              <a:t> </a:t>
            </a:r>
            <a:r>
              <a:rPr lang="de-DE" dirty="0" err="1" smtClean="0"/>
              <a:t>and</a:t>
            </a:r>
            <a:r>
              <a:rPr lang="de-DE" dirty="0" smtClean="0"/>
              <a:t> </a:t>
            </a:r>
            <a:r>
              <a:rPr lang="de-DE" dirty="0" err="1" smtClean="0"/>
              <a:t>that</a:t>
            </a:r>
            <a:r>
              <a:rPr lang="de-DE" dirty="0" smtClean="0"/>
              <a:t> </a:t>
            </a:r>
            <a:r>
              <a:rPr lang="de-DE" dirty="0" err="1" smtClean="0"/>
              <a:t>provided</a:t>
            </a:r>
            <a:r>
              <a:rPr lang="de-DE" dirty="0" smtClean="0"/>
              <a:t> </a:t>
            </a:r>
            <a:r>
              <a:rPr lang="de-DE" dirty="0" err="1" smtClean="0"/>
              <a:t>more</a:t>
            </a:r>
            <a:r>
              <a:rPr lang="de-DE" dirty="0" smtClean="0"/>
              <a:t> </a:t>
            </a:r>
            <a:r>
              <a:rPr lang="de-DE" dirty="0" err="1" smtClean="0"/>
              <a:t>capital</a:t>
            </a:r>
            <a:r>
              <a:rPr lang="de-DE" dirty="0" smtClean="0"/>
              <a:t> but </a:t>
            </a:r>
            <a:r>
              <a:rPr lang="de-DE" dirty="0" err="1" smtClean="0"/>
              <a:t>at</a:t>
            </a:r>
            <a:r>
              <a:rPr lang="de-DE" dirty="0" smtClean="0"/>
              <a:t> </a:t>
            </a:r>
            <a:r>
              <a:rPr lang="de-DE" dirty="0" err="1" smtClean="0"/>
              <a:t>the</a:t>
            </a:r>
            <a:r>
              <a:rPr lang="de-DE" dirty="0" smtClean="0"/>
              <a:t> </a:t>
            </a:r>
            <a:r>
              <a:rPr lang="de-DE" dirty="0" err="1" smtClean="0"/>
              <a:t>beginning</a:t>
            </a:r>
            <a:r>
              <a:rPr lang="de-DE" dirty="0" smtClean="0"/>
              <a:t> </a:t>
            </a:r>
            <a:r>
              <a:rPr lang="de-DE" dirty="0" err="1" smtClean="0"/>
              <a:t>the</a:t>
            </a:r>
            <a:r>
              <a:rPr lang="de-DE" dirty="0" smtClean="0"/>
              <a:t> </a:t>
            </a:r>
            <a:r>
              <a:rPr lang="de-DE" dirty="0" err="1" smtClean="0"/>
              <a:t>workers</a:t>
            </a:r>
            <a:r>
              <a:rPr lang="de-DE" dirty="0" smtClean="0"/>
              <a:t> </a:t>
            </a:r>
            <a:r>
              <a:rPr lang="de-DE" dirty="0" err="1" smtClean="0"/>
              <a:t>had</a:t>
            </a:r>
            <a:r>
              <a:rPr lang="de-DE" dirty="0" smtClean="0"/>
              <a:t> </a:t>
            </a:r>
            <a:r>
              <a:rPr lang="de-DE" dirty="0" err="1" smtClean="0"/>
              <a:t>little</a:t>
            </a:r>
            <a:r>
              <a:rPr lang="de-DE" dirty="0" smtClean="0"/>
              <a:t> </a:t>
            </a:r>
            <a:r>
              <a:rPr lang="de-DE" dirty="0" err="1" smtClean="0"/>
              <a:t>share</a:t>
            </a:r>
            <a:r>
              <a:rPr lang="de-DE" dirty="0" smtClean="0"/>
              <a:t> in it.</a:t>
            </a:r>
            <a:endParaRPr lang="de-DE" dirty="0" smtClean="0"/>
          </a:p>
          <a:p>
            <a:endParaRPr lang="de-DE"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Steam</a:t>
            </a:r>
            <a:r>
              <a:rPr lang="de-DE" dirty="0" smtClean="0"/>
              <a:t> Engine (Watt)</a:t>
            </a:r>
            <a:endParaRPr lang="de-DE" dirty="0"/>
          </a:p>
        </p:txBody>
      </p:sp>
      <p:sp>
        <p:nvSpPr>
          <p:cNvPr id="3" name="Inhaltsplatzhalter 2"/>
          <p:cNvSpPr>
            <a:spLocks noGrp="1"/>
          </p:cNvSpPr>
          <p:nvPr>
            <p:ph idx="1"/>
          </p:nvPr>
        </p:nvSpPr>
        <p:spPr/>
        <p:txBody>
          <a:bodyPr/>
          <a:lstStyle/>
          <a:p>
            <a:endParaRPr lang="de-DE"/>
          </a:p>
        </p:txBody>
      </p:sp>
      <p:pic>
        <p:nvPicPr>
          <p:cNvPr id="2050" name="Picture 2" descr="H:\Dokumente und Einstellungen\Japaninfo\Favoriten\Eigene Dateien\Eigene Bilder\Maquina_vapor_Watt_ETSIIM.jpg"/>
          <p:cNvPicPr>
            <a:picLocks noChangeAspect="1" noChangeArrowheads="1"/>
          </p:cNvPicPr>
          <p:nvPr/>
        </p:nvPicPr>
        <p:blipFill>
          <a:blip r:embed="rId2"/>
          <a:srcRect/>
          <a:stretch>
            <a:fillRect/>
          </a:stretch>
        </p:blipFill>
        <p:spPr bwMode="auto">
          <a:xfrm>
            <a:off x="285720" y="1142984"/>
            <a:ext cx="8572559" cy="5501846"/>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More </a:t>
            </a:r>
            <a:r>
              <a:rPr lang="de-DE" dirty="0" err="1" smtClean="0"/>
              <a:t>of</a:t>
            </a:r>
            <a:r>
              <a:rPr lang="de-DE" dirty="0" smtClean="0"/>
              <a:t> </a:t>
            </a:r>
            <a:r>
              <a:rPr lang="de-DE" dirty="0" err="1" smtClean="0"/>
              <a:t>everything</a:t>
            </a:r>
            <a:r>
              <a:rPr lang="de-DE" dirty="0" smtClean="0"/>
              <a:t> </a:t>
            </a:r>
            <a:r>
              <a:rPr lang="de-DE" dirty="0" err="1" smtClean="0"/>
              <a:t>for</a:t>
            </a:r>
            <a:r>
              <a:rPr lang="de-DE" dirty="0" smtClean="0"/>
              <a:t> </a:t>
            </a:r>
            <a:r>
              <a:rPr lang="de-DE" dirty="0" err="1" smtClean="0"/>
              <a:t>everybody</a:t>
            </a:r>
            <a:endParaRPr lang="de-DE" dirty="0"/>
          </a:p>
        </p:txBody>
      </p:sp>
      <p:sp>
        <p:nvSpPr>
          <p:cNvPr id="3" name="Inhaltsplatzhalter 2"/>
          <p:cNvSpPr>
            <a:spLocks noGrp="1"/>
          </p:cNvSpPr>
          <p:nvPr>
            <p:ph idx="1"/>
          </p:nvPr>
        </p:nvSpPr>
        <p:spPr/>
        <p:txBody>
          <a:bodyPr/>
          <a:lstStyle/>
          <a:p>
            <a:endParaRPr lang="de-DE" dirty="0"/>
          </a:p>
        </p:txBody>
      </p:sp>
      <p:pic>
        <p:nvPicPr>
          <p:cNvPr id="3074" name="Picture 2" descr="H:\Dokumente und Einstellungen\Japaninfo\Favoriten\Eigene Dateien\Eigene Bilder\Graph_rel_share_world_manuf_1750_1900_02.png"/>
          <p:cNvPicPr>
            <a:picLocks noChangeAspect="1" noChangeArrowheads="1"/>
          </p:cNvPicPr>
          <p:nvPr/>
        </p:nvPicPr>
        <p:blipFill>
          <a:blip r:embed="rId2"/>
          <a:srcRect/>
          <a:stretch>
            <a:fillRect/>
          </a:stretch>
        </p:blipFill>
        <p:spPr bwMode="auto">
          <a:xfrm>
            <a:off x="214282" y="1571612"/>
            <a:ext cx="7965025" cy="4519872"/>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0"/>
            <a:ext cx="8229600" cy="714356"/>
          </a:xfrm>
        </p:spPr>
        <p:txBody>
          <a:bodyPr>
            <a:normAutofit fontScale="90000"/>
          </a:bodyPr>
          <a:lstStyle/>
          <a:p>
            <a:r>
              <a:rPr lang="de-DE" dirty="0" err="1" smtClean="0"/>
              <a:t>Costs</a:t>
            </a:r>
            <a:r>
              <a:rPr lang="de-DE" dirty="0" smtClean="0"/>
              <a:t>: </a:t>
            </a:r>
            <a:r>
              <a:rPr lang="de-DE" dirty="0" err="1" smtClean="0"/>
              <a:t>Social</a:t>
            </a:r>
            <a:r>
              <a:rPr lang="de-DE" dirty="0" smtClean="0"/>
              <a:t> Problems</a:t>
            </a:r>
            <a:endParaRPr lang="de-DE" dirty="0"/>
          </a:p>
        </p:txBody>
      </p:sp>
      <p:pic>
        <p:nvPicPr>
          <p:cNvPr id="4098" name="Picture 2" descr="H:\Dokumente und Einstellungen\Japaninfo\Favoriten\Eigene Dateien\Eigene Bilder\Luddite.jpg"/>
          <p:cNvPicPr>
            <a:picLocks noChangeAspect="1" noChangeArrowheads="1"/>
          </p:cNvPicPr>
          <p:nvPr/>
        </p:nvPicPr>
        <p:blipFill>
          <a:blip r:embed="rId2"/>
          <a:srcRect/>
          <a:stretch>
            <a:fillRect/>
          </a:stretch>
        </p:blipFill>
        <p:spPr bwMode="auto">
          <a:xfrm>
            <a:off x="142844" y="1214422"/>
            <a:ext cx="3357586" cy="4774974"/>
          </a:xfrm>
          <a:prstGeom prst="rect">
            <a:avLst/>
          </a:prstGeom>
          <a:noFill/>
        </p:spPr>
      </p:pic>
      <p:pic>
        <p:nvPicPr>
          <p:cNvPr id="4099" name="Picture 3" descr="H:\Dokumente und Einstellungen\Japaninfo\Favoriten\Eigene Dateien\Eigene Bilder\Coaltub.png"/>
          <p:cNvPicPr>
            <a:picLocks noChangeAspect="1" noChangeArrowheads="1"/>
          </p:cNvPicPr>
          <p:nvPr/>
        </p:nvPicPr>
        <p:blipFill>
          <a:blip r:embed="rId3"/>
          <a:srcRect/>
          <a:stretch>
            <a:fillRect/>
          </a:stretch>
        </p:blipFill>
        <p:spPr bwMode="auto">
          <a:xfrm>
            <a:off x="4143372" y="714356"/>
            <a:ext cx="3581400" cy="2171700"/>
          </a:xfrm>
          <a:prstGeom prst="rect">
            <a:avLst/>
          </a:prstGeom>
          <a:noFill/>
        </p:spPr>
      </p:pic>
      <p:pic>
        <p:nvPicPr>
          <p:cNvPr id="4100" name="Picture 4" descr="H:\Dokumente und Einstellungen\Japaninfo\Favoriten\Eigene Dateien\Eigene Bilder\Dore_London.jpg"/>
          <p:cNvPicPr>
            <a:picLocks noChangeAspect="1" noChangeArrowheads="1"/>
          </p:cNvPicPr>
          <p:nvPr/>
        </p:nvPicPr>
        <p:blipFill>
          <a:blip r:embed="rId4"/>
          <a:srcRect/>
          <a:stretch>
            <a:fillRect/>
          </a:stretch>
        </p:blipFill>
        <p:spPr bwMode="auto">
          <a:xfrm>
            <a:off x="3786182" y="2857496"/>
            <a:ext cx="4500594" cy="3414594"/>
          </a:xfrm>
          <a:prstGeom prst="rect">
            <a:avLst/>
          </a:prstGeom>
          <a:noFill/>
        </p:spPr>
      </p:pic>
      <p:sp>
        <p:nvSpPr>
          <p:cNvPr id="7" name="Textfeld 6"/>
          <p:cNvSpPr txBox="1"/>
          <p:nvPr/>
        </p:nvSpPr>
        <p:spPr>
          <a:xfrm>
            <a:off x="214282" y="6072206"/>
            <a:ext cx="3143272" cy="369332"/>
          </a:xfrm>
          <a:prstGeom prst="rect">
            <a:avLst/>
          </a:prstGeom>
          <a:noFill/>
        </p:spPr>
        <p:txBody>
          <a:bodyPr wrap="square" rtlCol="0">
            <a:spAutoFit/>
          </a:bodyPr>
          <a:lstStyle/>
          <a:p>
            <a:r>
              <a:rPr lang="de-DE" dirty="0" err="1" smtClean="0"/>
              <a:t>Luddites</a:t>
            </a:r>
            <a:endParaRPr lang="de-DE" dirty="0"/>
          </a:p>
        </p:txBody>
      </p:sp>
      <p:sp>
        <p:nvSpPr>
          <p:cNvPr id="8" name="Textfeld 7"/>
          <p:cNvSpPr txBox="1"/>
          <p:nvPr/>
        </p:nvSpPr>
        <p:spPr>
          <a:xfrm>
            <a:off x="3857620" y="6215082"/>
            <a:ext cx="4429156" cy="369332"/>
          </a:xfrm>
          <a:prstGeom prst="rect">
            <a:avLst/>
          </a:prstGeom>
          <a:noFill/>
        </p:spPr>
        <p:txBody>
          <a:bodyPr wrap="square" rtlCol="0">
            <a:spAutoFit/>
          </a:bodyPr>
          <a:lstStyle/>
          <a:p>
            <a:r>
              <a:rPr lang="de-DE" dirty="0" err="1" smtClean="0"/>
              <a:t>Workers</a:t>
            </a:r>
            <a:r>
              <a:rPr lang="de-DE" dirty="0" smtClean="0"/>
              <a:t> </a:t>
            </a:r>
            <a:r>
              <a:rPr lang="de-DE" dirty="0" err="1" smtClean="0"/>
              <a:t>Quarters</a:t>
            </a:r>
            <a:endParaRPr lang="de-DE" dirty="0"/>
          </a:p>
        </p:txBody>
      </p:sp>
    </p:spTree>
  </p:cSld>
  <p:clrMapOvr>
    <a:masterClrMapping/>
  </p:clrMapOvr>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798</Words>
  <Application>Microsoft Office PowerPoint</Application>
  <PresentationFormat>Bildschirmpräsentation (4:3)</PresentationFormat>
  <Paragraphs>51</Paragraphs>
  <Slides>15</Slides>
  <Notes>0</Notes>
  <HiddenSlides>0</HiddenSlides>
  <MMClips>0</MMClips>
  <ScaleCrop>false</ScaleCrop>
  <HeadingPairs>
    <vt:vector size="4" baseType="variant">
      <vt:variant>
        <vt:lpstr>Design</vt:lpstr>
      </vt:variant>
      <vt:variant>
        <vt:i4>1</vt:i4>
      </vt:variant>
      <vt:variant>
        <vt:lpstr>Folientitel</vt:lpstr>
      </vt:variant>
      <vt:variant>
        <vt:i4>15</vt:i4>
      </vt:variant>
    </vt:vector>
  </HeadingPairs>
  <TitlesOfParts>
    <vt:vector size="16" baseType="lpstr">
      <vt:lpstr>Larissa-Design</vt:lpstr>
      <vt:lpstr>Folie 1</vt:lpstr>
      <vt:lpstr>We have to make a living…</vt:lpstr>
      <vt:lpstr>Turning point in History</vt:lpstr>
      <vt:lpstr>Why the industrial revolution started in Britain? (and continued in Europe and the USA?)</vt:lpstr>
      <vt:lpstr>Webers Thesis: The protestant work ethic and capitalism</vt:lpstr>
      <vt:lpstr>Great changes in the social structure</vt:lpstr>
      <vt:lpstr>Steam Engine (Watt)</vt:lpstr>
      <vt:lpstr>More of everything for everybody</vt:lpstr>
      <vt:lpstr>Costs: Social Problems</vt:lpstr>
      <vt:lpstr>Romanticism: Shelleys Dr. Frankenstein „Dangerous Science“</vt:lpstr>
      <vt:lpstr>Marxism a critical appraisal of capitalism</vt:lpstr>
      <vt:lpstr>The second Industrial Revolution </vt:lpstr>
      <vt:lpstr>Октябрьская революция October revolution   25.10.1917</vt:lpstr>
      <vt:lpstr>Folie 14</vt:lpstr>
      <vt:lpstr>  After the industrial revolution:  Why are centrally controlled economies generally inefficient?</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Japaninfo</dc:creator>
  <cp:lastModifiedBy>Japaninfo</cp:lastModifiedBy>
  <cp:revision>16</cp:revision>
  <dcterms:created xsi:type="dcterms:W3CDTF">2011-04-20T15:27:02Z</dcterms:created>
  <dcterms:modified xsi:type="dcterms:W3CDTF">2011-04-21T09:33:45Z</dcterms:modified>
</cp:coreProperties>
</file>