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65" r:id="rId3"/>
    <p:sldId id="272" r:id="rId4"/>
    <p:sldId id="273" r:id="rId5"/>
    <p:sldId id="271" r:id="rId6"/>
    <p:sldId id="270" r:id="rId7"/>
    <p:sldId id="280" r:id="rId8"/>
    <p:sldId id="285" r:id="rId9"/>
    <p:sldId id="258" r:id="rId10"/>
    <p:sldId id="274" r:id="rId11"/>
    <p:sldId id="269" r:id="rId12"/>
    <p:sldId id="259" r:id="rId13"/>
    <p:sldId id="257" r:id="rId14"/>
    <p:sldId id="262" r:id="rId15"/>
    <p:sldId id="260" r:id="rId16"/>
    <p:sldId id="263" r:id="rId17"/>
    <p:sldId id="264" r:id="rId18"/>
    <p:sldId id="275" r:id="rId19"/>
    <p:sldId id="276" r:id="rId20"/>
    <p:sldId id="279" r:id="rId21"/>
    <p:sldId id="277" r:id="rId22"/>
    <p:sldId id="297" r:id="rId23"/>
    <p:sldId id="286" r:id="rId24"/>
    <p:sldId id="288" r:id="rId25"/>
    <p:sldId id="293" r:id="rId26"/>
    <p:sldId id="296" r:id="rId27"/>
    <p:sldId id="289" r:id="rId28"/>
    <p:sldId id="294" r:id="rId29"/>
    <p:sldId id="295" r:id="rId30"/>
    <p:sldId id="267" r:id="rId31"/>
    <p:sldId id="290" r:id="rId32"/>
    <p:sldId id="291" r:id="rId33"/>
    <p:sldId id="292" r:id="rId34"/>
    <p:sldId id="281" r:id="rId35"/>
    <p:sldId id="282" r:id="rId36"/>
    <p:sldId id="283" r:id="rId37"/>
    <p:sldId id="28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FAF71F8-BDB3-4EFD-8AED-7FA233606D6F}">
          <p14:sldIdLst>
            <p14:sldId id="256"/>
            <p14:sldId id="265"/>
            <p14:sldId id="272"/>
            <p14:sldId id="273"/>
            <p14:sldId id="271"/>
            <p14:sldId id="270"/>
            <p14:sldId id="280"/>
            <p14:sldId id="285"/>
            <p14:sldId id="258"/>
            <p14:sldId id="274"/>
            <p14:sldId id="269"/>
            <p14:sldId id="259"/>
            <p14:sldId id="257"/>
            <p14:sldId id="262"/>
            <p14:sldId id="260"/>
            <p14:sldId id="263"/>
            <p14:sldId id="264"/>
            <p14:sldId id="275"/>
            <p14:sldId id="276"/>
            <p14:sldId id="279"/>
            <p14:sldId id="277"/>
            <p14:sldId id="297"/>
            <p14:sldId id="286"/>
            <p14:sldId id="288"/>
            <p14:sldId id="293"/>
            <p14:sldId id="296"/>
            <p14:sldId id="289"/>
            <p14:sldId id="294"/>
            <p14:sldId id="295"/>
            <p14:sldId id="267"/>
            <p14:sldId id="290"/>
            <p14:sldId id="291"/>
            <p14:sldId id="292"/>
            <p14:sldId id="281"/>
            <p14:sldId id="282"/>
            <p14:sldId id="283"/>
            <p14:sldId id="284"/>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hard Müller" initials="GM" lastIdx="2" clrIdx="0">
    <p:extLst>
      <p:ext uri="{19B8F6BF-5375-455C-9EA6-DF929625EA0E}">
        <p15:presenceInfo xmlns:p15="http://schemas.microsoft.com/office/powerpoint/2012/main" userId="9579e17c99e94e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06"/>
  </p:normalViewPr>
  <p:slideViewPr>
    <p:cSldViewPr snapToGrid="0">
      <p:cViewPr varScale="1">
        <p:scale>
          <a:sx n="125" d="100"/>
          <a:sy n="125" d="100"/>
        </p:scale>
        <p:origin x="560" y="16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DFA4A-C4EB-46F9-B128-4923CFD382C8}" type="datetimeFigureOut">
              <a:rPr lang="de-DE" smtClean="0"/>
              <a:t>07.01.20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514C9-02C2-433F-B7E9-DE6CEEE6323F}" type="slidenum">
              <a:rPr lang="de-DE" smtClean="0"/>
              <a:t>‹Nr.›</a:t>
            </a:fld>
            <a:endParaRPr lang="de-DE"/>
          </a:p>
        </p:txBody>
      </p:sp>
    </p:spTree>
    <p:extLst>
      <p:ext uri="{BB962C8B-B14F-4D97-AF65-F5344CB8AC3E}">
        <p14:creationId xmlns:p14="http://schemas.microsoft.com/office/powerpoint/2010/main" val="301122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8D514C9-02C2-433F-B7E9-DE6CEEE6323F}" type="slidenum">
              <a:rPr lang="de-DE" smtClean="0"/>
              <a:t>29</a:t>
            </a:fld>
            <a:endParaRPr lang="de-DE"/>
          </a:p>
        </p:txBody>
      </p:sp>
    </p:spTree>
    <p:extLst>
      <p:ext uri="{BB962C8B-B14F-4D97-AF65-F5344CB8AC3E}">
        <p14:creationId xmlns:p14="http://schemas.microsoft.com/office/powerpoint/2010/main" val="120619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3F4D961-E8A6-44E3-9077-D57FDFA58E2C}"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ACC9A73-B728-484E-BA5E-C1ED6D00CFD9}"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D11061F-3A08-4090-BA1A-28CD82EFBBB5}"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661F159-60EE-4C30-8720-3A96389E198B}"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3DFC3D7-EAA3-4DD0-84BD-47A35E80F7ED}"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05C1463-6E24-434C-B88A-2F83B8588044}"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43F048-01A3-4838-98E1-06C274855A05}"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2DF446E-B7EF-45C3-BA8A-E085E68C4A2B}"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EEEF7C7-6541-442C-8294-6A220AC49DB0}"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DD3DADA-C718-44DB-B1B3-4E0AD5A67A46}" type="datetime1">
              <a:rPr lang="en-US" smtClean="0"/>
              <a:t>1/7/20</a:t>
            </a:fld>
            <a:endParaRPr lang="en-US" dirty="0"/>
          </a:p>
        </p:txBody>
      </p:sp>
      <p:sp>
        <p:nvSpPr>
          <p:cNvPr id="5" name="Footer Placeholder 4"/>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43BF8E9-3763-4B61-B9CE-08F8870CE081}" type="datetime1">
              <a:rPr lang="en-US" smtClean="0"/>
              <a:t>1/7/20</a:t>
            </a:fld>
            <a:endParaRPr lang="en-US" dirty="0"/>
          </a:p>
        </p:txBody>
      </p:sp>
      <p:sp>
        <p:nvSpPr>
          <p:cNvPr id="6" name="Footer Placeholder 5"/>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A513A91-7555-447F-9DB8-F603474753E9}" type="datetime1">
              <a:rPr lang="en-US" smtClean="0"/>
              <a:t>1/7/20</a:t>
            </a:fld>
            <a:endParaRPr lang="en-US" dirty="0"/>
          </a:p>
        </p:txBody>
      </p:sp>
      <p:sp>
        <p:nvSpPr>
          <p:cNvPr id="8" name="Footer Placeholder 7"/>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9CD15D0-7A49-4F74-AA71-A14486C4ACD9}" type="datetime1">
              <a:rPr lang="en-US" smtClean="0"/>
              <a:t>1/7/20</a:t>
            </a:fld>
            <a:endParaRPr lang="en-US" dirty="0"/>
          </a:p>
        </p:txBody>
      </p:sp>
      <p:sp>
        <p:nvSpPr>
          <p:cNvPr id="4" name="Footer Placeholder 3"/>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B3169-9CF8-4EDF-B039-441DBBC112A8}" type="datetime1">
              <a:rPr lang="en-US" smtClean="0"/>
              <a:t>1/7/20</a:t>
            </a:fld>
            <a:endParaRPr lang="en-US" dirty="0"/>
          </a:p>
        </p:txBody>
      </p:sp>
      <p:sp>
        <p:nvSpPr>
          <p:cNvPr id="3" name="Footer Placeholder 2"/>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C20320C-6449-4FBA-847B-FEA8FDA051EB}" type="datetime1">
              <a:rPr lang="en-US" smtClean="0"/>
              <a:t>1/7/20</a:t>
            </a:fld>
            <a:endParaRPr lang="en-US" dirty="0"/>
          </a:p>
        </p:txBody>
      </p:sp>
      <p:sp>
        <p:nvSpPr>
          <p:cNvPr id="6" name="Footer Placeholder 5"/>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BC2B99B-27C6-451C-A758-D4ABE0CCEBCA}" type="datetime1">
              <a:rPr lang="en-US" smtClean="0"/>
              <a:t>1/7/20</a:t>
            </a:fld>
            <a:endParaRPr lang="en-US" dirty="0"/>
          </a:p>
        </p:txBody>
      </p:sp>
      <p:sp>
        <p:nvSpPr>
          <p:cNvPr id="6" name="Footer Placeholder 5"/>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2AFE4F-6672-4DA8-967A-E85294653DA9}" type="datetime1">
              <a:rPr lang="en-US" smtClean="0"/>
              <a:t>1/7/20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a:t>Gerhard Müller 11. Dezember 2019, Wi-Se 2019/20 Prof. Dr. Renate Breuninger: Philosophische Theorien des Bösen</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769AF-F332-4E24-96BA-0F8B61A3FDBC}"/>
              </a:ext>
            </a:extLst>
          </p:cNvPr>
          <p:cNvSpPr>
            <a:spLocks noGrp="1"/>
          </p:cNvSpPr>
          <p:nvPr>
            <p:ph type="ctrTitle"/>
          </p:nvPr>
        </p:nvSpPr>
        <p:spPr>
          <a:xfrm>
            <a:off x="1314120" y="1006679"/>
            <a:ext cx="7766936" cy="1970367"/>
          </a:xfrm>
        </p:spPr>
        <p:txBody>
          <a:bodyPr/>
          <a:lstStyle/>
          <a:p>
            <a:pPr algn="ctr"/>
            <a:r>
              <a:rPr lang="de-DE" b="1" dirty="0"/>
              <a:t>Hannah Arendt</a:t>
            </a:r>
            <a:br>
              <a:rPr lang="de-DE" b="1" dirty="0"/>
            </a:br>
            <a:r>
              <a:rPr lang="de-DE" b="1" dirty="0"/>
              <a:t>Banalität des Bösen</a:t>
            </a:r>
          </a:p>
        </p:txBody>
      </p:sp>
      <p:sp>
        <p:nvSpPr>
          <p:cNvPr id="3" name="Untertitel 2">
            <a:extLst>
              <a:ext uri="{FF2B5EF4-FFF2-40B4-BE49-F238E27FC236}">
                <a16:creationId xmlns:a16="http://schemas.microsoft.com/office/drawing/2014/main" id="{78E5A7F3-3288-425D-8ECB-93F54E3185C5}"/>
              </a:ext>
            </a:extLst>
          </p:cNvPr>
          <p:cNvSpPr>
            <a:spLocks noGrp="1"/>
          </p:cNvSpPr>
          <p:nvPr>
            <p:ph type="subTitle" idx="1"/>
          </p:nvPr>
        </p:nvSpPr>
        <p:spPr>
          <a:xfrm>
            <a:off x="1507067" y="3288484"/>
            <a:ext cx="7766936" cy="2894201"/>
          </a:xfrm>
        </p:spPr>
        <p:txBody>
          <a:bodyPr>
            <a:noAutofit/>
          </a:bodyPr>
          <a:lstStyle/>
          <a:p>
            <a:pPr algn="ctr"/>
            <a:r>
              <a:rPr lang="de-DE" sz="1200" dirty="0"/>
              <a:t>Erstveröffentlichung:</a:t>
            </a:r>
            <a:r>
              <a:rPr lang="de-DE" sz="1200" b="1" dirty="0"/>
              <a:t> : A Reporter at Large: Eichmann in Jerusalem</a:t>
            </a:r>
            <a:r>
              <a:rPr lang="de-DE" sz="1200" dirty="0"/>
              <a:t>. In: The New Yorker. 38 [1963-02-16]; 39 [1963-02-23]; 1 [1963-03-02];2 [1963-03-09]; 3 [1963-03-16];        4  [1963-03-23]</a:t>
            </a:r>
          </a:p>
          <a:p>
            <a:pPr algn="ctr"/>
            <a:r>
              <a:rPr lang="de-DE" sz="1200" dirty="0"/>
              <a:t>Buchveröffentlichung: </a:t>
            </a:r>
            <a:r>
              <a:rPr lang="de-DE" sz="1200" b="1" dirty="0"/>
              <a:t>Eichmann in Jerusalem. A Report on </a:t>
            </a:r>
            <a:r>
              <a:rPr lang="de-DE" sz="1200" b="1" dirty="0" err="1"/>
              <a:t>the</a:t>
            </a:r>
            <a:r>
              <a:rPr lang="de-DE" sz="1200" b="1" dirty="0"/>
              <a:t> </a:t>
            </a:r>
            <a:r>
              <a:rPr lang="de-DE" sz="1200" b="1" dirty="0" err="1"/>
              <a:t>Banality</a:t>
            </a:r>
            <a:r>
              <a:rPr lang="de-DE" sz="1200" b="1" dirty="0"/>
              <a:t> </a:t>
            </a:r>
            <a:r>
              <a:rPr lang="de-DE" sz="1200" b="1" dirty="0" err="1"/>
              <a:t>of</a:t>
            </a:r>
            <a:r>
              <a:rPr lang="de-DE" sz="1200" b="1" dirty="0"/>
              <a:t> Evil. </a:t>
            </a:r>
            <a:r>
              <a:rPr lang="de-DE" sz="1200" dirty="0"/>
              <a:t>New York 1963; London 1963. ²New York 1965 [</a:t>
            </a:r>
            <a:r>
              <a:rPr lang="de-DE" sz="1200" dirty="0" err="1"/>
              <a:t>rev</a:t>
            </a:r>
            <a:r>
              <a:rPr lang="de-DE" sz="1200" dirty="0"/>
              <a:t>. and </a:t>
            </a:r>
            <a:r>
              <a:rPr lang="de-DE" sz="1200" dirty="0" err="1"/>
              <a:t>enl</a:t>
            </a:r>
            <a:r>
              <a:rPr lang="de-DE" sz="1200" dirty="0"/>
              <a:t>. </a:t>
            </a:r>
            <a:r>
              <a:rPr lang="de-DE" sz="1200" dirty="0" err="1"/>
              <a:t>ed</a:t>
            </a:r>
            <a:r>
              <a:rPr lang="de-DE" sz="1200" dirty="0"/>
              <a:t>.]</a:t>
            </a:r>
          </a:p>
          <a:p>
            <a:pPr algn="ctr"/>
            <a:r>
              <a:rPr lang="de-DE" sz="1200" dirty="0"/>
              <a:t>Deutsche Übersetzung: </a:t>
            </a:r>
            <a:r>
              <a:rPr lang="de-DE" sz="1200" b="1" dirty="0"/>
              <a:t>Eichmann in Jerusalem. Ein Bericht von der Banalität des Bösen. </a:t>
            </a:r>
            <a:r>
              <a:rPr lang="de-DE" sz="1200" dirty="0"/>
              <a:t>Von der Autorin durchgesehene und ergänzte deutsche Ausgabe. München: Piper 1964; Neuausgabe: Mit einem einleitenden Essay von Hans Mommsen. München: Piper 1986</a:t>
            </a:r>
          </a:p>
          <a:p>
            <a:pPr algn="ctr"/>
            <a:endParaRPr lang="de-DE" sz="1200" b="1" dirty="0"/>
          </a:p>
          <a:p>
            <a:pPr algn="ctr"/>
            <a:r>
              <a:rPr lang="de-DE" sz="1200" b="1" dirty="0"/>
              <a:t>Letzter Satz </a:t>
            </a:r>
            <a:r>
              <a:rPr lang="de-DE" sz="1200" dirty="0"/>
              <a:t>im „Bericht von der </a:t>
            </a:r>
            <a:r>
              <a:rPr lang="de-DE" sz="1200" b="1" dirty="0"/>
              <a:t>Banalität des Bösen</a:t>
            </a:r>
            <a:r>
              <a:rPr lang="de-DE" sz="1200" dirty="0"/>
              <a:t>“, </a:t>
            </a:r>
            <a:r>
              <a:rPr lang="de-DE" sz="1200" b="1" dirty="0"/>
              <a:t>S. 300: </a:t>
            </a:r>
            <a:r>
              <a:rPr lang="de-DE" sz="1200" dirty="0"/>
              <a:t>„In diesen letzten Minuten war es, als zöge Eichmann selbst das Fazit der langen Lektion in Sachen menschlicher Verruchtheit, der wir beigewohnt hatten - das Fazit von der furchtbaren </a:t>
            </a:r>
            <a:r>
              <a:rPr lang="de-DE" sz="1200" b="1" i="1" dirty="0"/>
              <a:t>Banalität des Bösen</a:t>
            </a:r>
            <a:r>
              <a:rPr lang="de-DE" sz="1200" dirty="0"/>
              <a:t>, vor der das Wort versagt und an der das Denken scheitert.“ </a:t>
            </a:r>
          </a:p>
        </p:txBody>
      </p:sp>
      <p:sp>
        <p:nvSpPr>
          <p:cNvPr id="4" name="Fußzeilenplatzhalter 3">
            <a:extLst>
              <a:ext uri="{FF2B5EF4-FFF2-40B4-BE49-F238E27FC236}">
                <a16:creationId xmlns:a16="http://schemas.microsoft.com/office/drawing/2014/main" id="{8525EF2F-44A1-48B0-98FE-2E64D8E15D85}"/>
              </a:ext>
            </a:extLst>
          </p:cNvPr>
          <p:cNvSpPr>
            <a:spLocks noGrp="1"/>
          </p:cNvSpPr>
          <p:nvPr>
            <p:ph type="ftr" sz="quarter" idx="11"/>
          </p:nvPr>
        </p:nvSpPr>
        <p:spPr/>
        <p:txBody>
          <a:bodyPr/>
          <a:lstStyle/>
          <a:p>
            <a:r>
              <a:rPr lang="de-DE" dirty="0"/>
              <a:t>Gerhard Müller 11. Dezember 2019, </a:t>
            </a:r>
            <a:r>
              <a:rPr lang="de-DE" dirty="0" err="1"/>
              <a:t>Wi</a:t>
            </a:r>
            <a:r>
              <a:rPr lang="de-DE" dirty="0"/>
              <a:t>-Se 2019/20 Prof. Dr. Renate Breuninger: Philosophische Theorien des Bösen</a:t>
            </a:r>
            <a:endParaRPr lang="en-US" dirty="0"/>
          </a:p>
        </p:txBody>
      </p:sp>
    </p:spTree>
    <p:extLst>
      <p:ext uri="{BB962C8B-B14F-4D97-AF65-F5344CB8AC3E}">
        <p14:creationId xmlns:p14="http://schemas.microsoft.com/office/powerpoint/2010/main" val="220690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69699-4C71-4B4C-B41D-8969C46BD925}"/>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kern="1200" dirty="0">
                <a:latin typeface="+mj-lt"/>
                <a:ea typeface="+mj-ea"/>
                <a:cs typeface="+mj-cs"/>
              </a:rPr>
              <a:t>Hannah Arendt</a:t>
            </a:r>
            <a:br>
              <a:rPr lang="en-US" kern="1200" dirty="0">
                <a:latin typeface="+mj-lt"/>
                <a:ea typeface="+mj-ea"/>
                <a:cs typeface="+mj-cs"/>
              </a:rPr>
            </a:br>
            <a:r>
              <a:rPr lang="en-US" kern="1200" dirty="0" err="1">
                <a:latin typeface="+mj-lt"/>
                <a:ea typeface="+mj-ea"/>
                <a:cs typeface="+mj-cs"/>
              </a:rPr>
              <a:t>Lebensdaten</a:t>
            </a:r>
            <a:endParaRPr lang="en-US" kern="1200" dirty="0">
              <a:latin typeface="+mj-lt"/>
              <a:ea typeface="+mj-ea"/>
              <a:cs typeface="+mj-cs"/>
            </a:endParaRPr>
          </a:p>
        </p:txBody>
      </p:sp>
      <p:sp>
        <p:nvSpPr>
          <p:cNvPr id="88" name="Content Placeholder 39">
            <a:extLst>
              <a:ext uri="{FF2B5EF4-FFF2-40B4-BE49-F238E27FC236}">
                <a16:creationId xmlns:a16="http://schemas.microsoft.com/office/drawing/2014/main" id="{43B12D37-5E1B-4B59-8B15-104FAE7FDF14}"/>
              </a:ext>
            </a:extLst>
          </p:cNvPr>
          <p:cNvSpPr>
            <a:spLocks noGrp="1"/>
          </p:cNvSpPr>
          <p:nvPr>
            <p:ph idx="1"/>
          </p:nvPr>
        </p:nvSpPr>
        <p:spPr>
          <a:xfrm>
            <a:off x="685167" y="2160589"/>
            <a:ext cx="3720916" cy="3560733"/>
          </a:xfrm>
        </p:spPr>
        <p:txBody>
          <a:bodyPr>
            <a:normAutofit lnSpcReduction="10000"/>
          </a:bodyPr>
          <a:lstStyle/>
          <a:p>
            <a:pPr>
              <a:lnSpc>
                <a:spcPct val="90000"/>
              </a:lnSpc>
            </a:pPr>
            <a:r>
              <a:rPr lang="en-US" sz="1500" dirty="0"/>
              <a:t>Die </a:t>
            </a:r>
            <a:r>
              <a:rPr lang="en-US" sz="1500" dirty="0" err="1"/>
              <a:t>Eltern</a:t>
            </a:r>
            <a:r>
              <a:rPr lang="en-US" sz="1500" dirty="0"/>
              <a:t> Martha </a:t>
            </a:r>
            <a:r>
              <a:rPr lang="en-US" sz="1500" dirty="0" err="1"/>
              <a:t>geb</a:t>
            </a:r>
            <a:r>
              <a:rPr lang="en-US" sz="1500" dirty="0"/>
              <a:t>. Cohn &amp; der </a:t>
            </a:r>
            <a:r>
              <a:rPr lang="en-US" sz="1500" dirty="0" err="1"/>
              <a:t>Vater</a:t>
            </a:r>
            <a:r>
              <a:rPr lang="en-US" sz="1500" dirty="0"/>
              <a:t> Paul </a:t>
            </a:r>
            <a:r>
              <a:rPr lang="en-US" sz="1500" dirty="0" err="1"/>
              <a:t>sind</a:t>
            </a:r>
            <a:r>
              <a:rPr lang="en-US" sz="1500" dirty="0"/>
              <a:t> </a:t>
            </a:r>
            <a:r>
              <a:rPr lang="en-US" sz="1500" dirty="0" err="1"/>
              <a:t>Mitglieder</a:t>
            </a:r>
            <a:r>
              <a:rPr lang="en-US" sz="1500" dirty="0"/>
              <a:t> </a:t>
            </a:r>
            <a:r>
              <a:rPr lang="en-US" sz="1500" dirty="0" err="1"/>
              <a:t>zweier</a:t>
            </a:r>
            <a:r>
              <a:rPr lang="en-US" sz="1500" dirty="0"/>
              <a:t> </a:t>
            </a:r>
            <a:r>
              <a:rPr lang="en-US" sz="1500" dirty="0" err="1"/>
              <a:t>jüdischer</a:t>
            </a:r>
            <a:r>
              <a:rPr lang="en-US" sz="1500" dirty="0"/>
              <a:t> </a:t>
            </a:r>
            <a:r>
              <a:rPr lang="en-US" sz="1500" dirty="0" err="1"/>
              <a:t>Familien</a:t>
            </a:r>
            <a:r>
              <a:rPr lang="en-US" sz="1500" dirty="0"/>
              <a:t> in </a:t>
            </a:r>
            <a:r>
              <a:rPr lang="en-US" sz="1500" dirty="0" err="1"/>
              <a:t>Königsberg</a:t>
            </a:r>
            <a:r>
              <a:rPr lang="en-US" sz="1500" dirty="0"/>
              <a:t>, </a:t>
            </a:r>
            <a:r>
              <a:rPr lang="en-US" sz="1500" dirty="0" err="1"/>
              <a:t>wohin</a:t>
            </a:r>
            <a:r>
              <a:rPr lang="en-US" sz="1500" dirty="0"/>
              <a:t> die </a:t>
            </a:r>
            <a:r>
              <a:rPr lang="en-US" sz="1500" dirty="0" err="1"/>
              <a:t>Eltern</a:t>
            </a:r>
            <a:r>
              <a:rPr lang="en-US" sz="1500" dirty="0"/>
              <a:t> 1909 </a:t>
            </a:r>
            <a:r>
              <a:rPr lang="en-US" sz="1500" dirty="0" err="1"/>
              <a:t>zurückkehren</a:t>
            </a:r>
            <a:r>
              <a:rPr lang="en-US" sz="1500" dirty="0"/>
              <a:t> und wo </a:t>
            </a:r>
            <a:r>
              <a:rPr lang="en-US" sz="1500" dirty="0" err="1"/>
              <a:t>sich</a:t>
            </a:r>
            <a:r>
              <a:rPr lang="en-US" sz="1500" dirty="0"/>
              <a:t> Hannah </a:t>
            </a:r>
            <a:r>
              <a:rPr lang="en-US" sz="1500" dirty="0" err="1"/>
              <a:t>Arendts</a:t>
            </a:r>
            <a:r>
              <a:rPr lang="en-US" sz="1500" dirty="0"/>
              <a:t> </a:t>
            </a:r>
            <a:r>
              <a:rPr lang="en-US" sz="1500" dirty="0" err="1"/>
              <a:t>Jugend</a:t>
            </a:r>
            <a:r>
              <a:rPr lang="en-US" sz="1500" dirty="0"/>
              <a:t> </a:t>
            </a:r>
            <a:r>
              <a:rPr lang="en-US" sz="1500" dirty="0" err="1"/>
              <a:t>unter</a:t>
            </a:r>
            <a:r>
              <a:rPr lang="en-US" sz="1500" dirty="0"/>
              <a:t> der </a:t>
            </a:r>
            <a:r>
              <a:rPr lang="en-US" sz="1500" dirty="0" err="1"/>
              <a:t>Ägide</a:t>
            </a:r>
            <a:r>
              <a:rPr lang="en-US" sz="1500" dirty="0"/>
              <a:t> des </a:t>
            </a:r>
            <a:r>
              <a:rPr lang="en-US" sz="1500" dirty="0" err="1"/>
              <a:t>Königsbergers</a:t>
            </a:r>
            <a:r>
              <a:rPr lang="en-US" sz="1500" dirty="0"/>
              <a:t> Immanuel Kant </a:t>
            </a:r>
            <a:r>
              <a:rPr lang="en-US" sz="1500" dirty="0" err="1"/>
              <a:t>abspielt</a:t>
            </a:r>
            <a:r>
              <a:rPr lang="en-US" sz="1500" dirty="0"/>
              <a:t>. </a:t>
            </a:r>
            <a:r>
              <a:rPr lang="en-US" sz="1500" dirty="0" err="1"/>
              <a:t>Mit</a:t>
            </a:r>
            <a:r>
              <a:rPr lang="en-US" sz="1500" dirty="0"/>
              <a:t> 16 Jahren </a:t>
            </a:r>
            <a:r>
              <a:rPr lang="en-US" sz="1500" dirty="0" err="1"/>
              <a:t>liest</a:t>
            </a:r>
            <a:r>
              <a:rPr lang="en-US" sz="1500" dirty="0"/>
              <a:t> </a:t>
            </a:r>
            <a:r>
              <a:rPr lang="en-US" sz="1500" dirty="0" err="1"/>
              <a:t>sie</a:t>
            </a:r>
            <a:r>
              <a:rPr lang="en-US" sz="1500" dirty="0"/>
              <a:t> </a:t>
            </a:r>
            <a:r>
              <a:rPr lang="en-US" sz="1500" dirty="0" err="1"/>
              <a:t>zum</a:t>
            </a:r>
            <a:r>
              <a:rPr lang="en-US" sz="1500" dirty="0"/>
              <a:t> </a:t>
            </a:r>
            <a:r>
              <a:rPr lang="en-US" sz="1500" dirty="0" err="1"/>
              <a:t>ersten</a:t>
            </a:r>
            <a:r>
              <a:rPr lang="en-US" sz="1500" dirty="0"/>
              <a:t> Mal  </a:t>
            </a:r>
            <a:r>
              <a:rPr lang="en-US" sz="1500" dirty="0" err="1"/>
              <a:t>Kants</a:t>
            </a:r>
            <a:r>
              <a:rPr lang="en-US" sz="1500" dirty="0"/>
              <a:t> “</a:t>
            </a:r>
            <a:r>
              <a:rPr lang="en-US" sz="1500" dirty="0" err="1"/>
              <a:t>Kritik</a:t>
            </a:r>
            <a:r>
              <a:rPr lang="en-US" sz="1500" dirty="0"/>
              <a:t> der </a:t>
            </a:r>
            <a:r>
              <a:rPr lang="en-US" sz="1500" dirty="0" err="1"/>
              <a:t>reinen</a:t>
            </a:r>
            <a:r>
              <a:rPr lang="en-US" sz="1500" dirty="0"/>
              <a:t> Vernunft” (1781/84) und “Die Religion </a:t>
            </a:r>
            <a:r>
              <a:rPr lang="en-US" sz="1500" dirty="0" err="1"/>
              <a:t>innerhalb</a:t>
            </a:r>
            <a:r>
              <a:rPr lang="en-US" sz="1500" dirty="0"/>
              <a:t> der </a:t>
            </a:r>
            <a:r>
              <a:rPr lang="en-US" sz="1500" dirty="0" err="1"/>
              <a:t>Grenzen</a:t>
            </a:r>
            <a:r>
              <a:rPr lang="en-US" sz="1500" dirty="0"/>
              <a:t> der </a:t>
            </a:r>
            <a:r>
              <a:rPr lang="en-US" sz="1500" dirty="0" err="1"/>
              <a:t>bloßen</a:t>
            </a:r>
            <a:r>
              <a:rPr lang="en-US" sz="1500" dirty="0"/>
              <a:t> Vernunft” (1793). Ein </a:t>
            </a:r>
            <a:r>
              <a:rPr lang="en-US" sz="1500" dirty="0" err="1"/>
              <a:t>Jahr</a:t>
            </a:r>
            <a:r>
              <a:rPr lang="en-US" sz="1500" dirty="0"/>
              <a:t> </a:t>
            </a:r>
            <a:r>
              <a:rPr lang="en-US" sz="1500" dirty="0" err="1"/>
              <a:t>zuvor</a:t>
            </a:r>
            <a:r>
              <a:rPr lang="en-US" sz="1500" dirty="0"/>
              <a:t> </a:t>
            </a:r>
            <a:r>
              <a:rPr lang="en-US" sz="1500" dirty="0" err="1"/>
              <a:t>hatte</a:t>
            </a:r>
            <a:r>
              <a:rPr lang="en-US" sz="1500" dirty="0"/>
              <a:t> </a:t>
            </a:r>
            <a:r>
              <a:rPr lang="en-US" sz="1500" dirty="0" err="1"/>
              <a:t>sie</a:t>
            </a:r>
            <a:r>
              <a:rPr lang="en-US" sz="1500" dirty="0"/>
              <a:t> in Berlin </a:t>
            </a:r>
            <a:r>
              <a:rPr lang="en-US" sz="1500" dirty="0" err="1"/>
              <a:t>bei</a:t>
            </a:r>
            <a:r>
              <a:rPr lang="en-US" sz="1500" dirty="0"/>
              <a:t> Romano </a:t>
            </a:r>
            <a:r>
              <a:rPr lang="en-US" sz="1500" dirty="0" err="1"/>
              <a:t>Guardini</a:t>
            </a:r>
            <a:r>
              <a:rPr lang="en-US" sz="1500" dirty="0"/>
              <a:t> die Philosophie </a:t>
            </a:r>
            <a:r>
              <a:rPr lang="en-US" sz="1500" dirty="0" err="1"/>
              <a:t>Kierkegaards</a:t>
            </a:r>
            <a:r>
              <a:rPr lang="en-US" sz="1500" dirty="0"/>
              <a:t> </a:t>
            </a:r>
            <a:r>
              <a:rPr lang="en-US" sz="1500" dirty="0" err="1"/>
              <a:t>kennengelernt</a:t>
            </a:r>
            <a:r>
              <a:rPr lang="en-US" sz="1500" dirty="0"/>
              <a:t>, die </a:t>
            </a:r>
            <a:r>
              <a:rPr lang="en-US" sz="1500" dirty="0" err="1"/>
              <a:t>sie</a:t>
            </a:r>
            <a:r>
              <a:rPr lang="en-US" sz="1500" dirty="0"/>
              <a:t> so </a:t>
            </a:r>
            <a:r>
              <a:rPr lang="en-US" sz="1500" dirty="0" err="1"/>
              <a:t>begeisterte</a:t>
            </a:r>
            <a:r>
              <a:rPr lang="en-US" sz="1500" dirty="0"/>
              <a:t>, </a:t>
            </a:r>
            <a:r>
              <a:rPr lang="en-US" sz="1500" dirty="0" err="1"/>
              <a:t>daß</a:t>
            </a:r>
            <a:r>
              <a:rPr lang="en-US" sz="1500" dirty="0"/>
              <a:t> </a:t>
            </a:r>
            <a:r>
              <a:rPr lang="en-US" sz="1500" dirty="0" err="1"/>
              <a:t>sie</a:t>
            </a:r>
            <a:r>
              <a:rPr lang="en-US" sz="1500" dirty="0"/>
              <a:t> in Marburg 1924 </a:t>
            </a:r>
            <a:r>
              <a:rPr lang="en-US" sz="1500" dirty="0" err="1"/>
              <a:t>Evangelische</a:t>
            </a:r>
            <a:r>
              <a:rPr lang="en-US" sz="1500" dirty="0"/>
              <a:t> </a:t>
            </a:r>
            <a:r>
              <a:rPr lang="en-US" sz="1500" dirty="0" err="1"/>
              <a:t>Theologie</a:t>
            </a:r>
            <a:r>
              <a:rPr lang="en-US" sz="1500" dirty="0"/>
              <a:t> </a:t>
            </a:r>
            <a:r>
              <a:rPr lang="en-US" sz="1500" dirty="0" err="1"/>
              <a:t>bei</a:t>
            </a:r>
            <a:r>
              <a:rPr lang="en-US" sz="1500" dirty="0"/>
              <a:t> Bultmann </a:t>
            </a:r>
            <a:r>
              <a:rPr lang="en-US" sz="1500" dirty="0" err="1"/>
              <a:t>belegte</a:t>
            </a:r>
            <a:r>
              <a:rPr lang="en-US" sz="1500" dirty="0"/>
              <a:t> und </a:t>
            </a:r>
            <a:r>
              <a:rPr lang="en-US" sz="1500" dirty="0" err="1"/>
              <a:t>studierte</a:t>
            </a:r>
            <a:r>
              <a:rPr lang="en-US" sz="1500" dirty="0"/>
              <a:t>.</a:t>
            </a:r>
          </a:p>
        </p:txBody>
      </p:sp>
      <p:pic>
        <p:nvPicPr>
          <p:cNvPr id="6" name="Inhaltsplatzhalter 5" descr="Ein Bild, das Text enthält.&#10;&#10;Automatisch generierte Beschreibung">
            <a:extLst>
              <a:ext uri="{FF2B5EF4-FFF2-40B4-BE49-F238E27FC236}">
                <a16:creationId xmlns:a16="http://schemas.microsoft.com/office/drawing/2014/main" id="{7FDDE96C-4586-462A-B5EF-A85FCAFAE398}"/>
              </a:ext>
            </a:extLst>
          </p:cNvPr>
          <p:cNvPicPr>
            <a:picLocks noChangeAspect="1"/>
          </p:cNvPicPr>
          <p:nvPr/>
        </p:nvPicPr>
        <p:blipFill rotWithShape="1">
          <a:blip r:embed="rId2"/>
          <a:srcRect r="9090" b="15927"/>
          <a:stretch/>
        </p:blipFill>
        <p:spPr>
          <a:xfrm>
            <a:off x="4953679" y="632145"/>
            <a:ext cx="4003459" cy="5089178"/>
          </a:xfrm>
          <a:prstGeom prst="rect">
            <a:avLst/>
          </a:prstGeom>
        </p:spPr>
      </p:pic>
      <p:sp>
        <p:nvSpPr>
          <p:cNvPr id="4" name="Fußzeilenplatzhalter 3">
            <a:extLst>
              <a:ext uri="{FF2B5EF4-FFF2-40B4-BE49-F238E27FC236}">
                <a16:creationId xmlns:a16="http://schemas.microsoft.com/office/drawing/2014/main" id="{3B722227-51D4-FE42-8F8D-0B561BD1931C}"/>
              </a:ext>
            </a:extLst>
          </p:cNvPr>
          <p:cNvSpPr>
            <a:spLocks noGrp="1"/>
          </p:cNvSpPr>
          <p:nvPr>
            <p:ph type="ftr" sz="quarter" idx="11"/>
          </p:nvPr>
        </p:nvSpPr>
        <p:spPr>
          <a:xfrm>
            <a:off x="677334" y="6041362"/>
            <a:ext cx="5541032" cy="365125"/>
          </a:xfrm>
        </p:spPr>
        <p:txBody>
          <a:bodyPr vert="horz" lIns="91440" tIns="45720" rIns="91440" bIns="45720" rtlCol="0">
            <a:normAutofit/>
          </a:bodyPr>
          <a:lstStyle/>
          <a:p>
            <a:pPr defTabSz="914400">
              <a:lnSpc>
                <a:spcPct val="90000"/>
              </a:lnSpc>
              <a:spcAft>
                <a:spcPts val="600"/>
              </a:spcAft>
            </a:pPr>
            <a:r>
              <a:rPr lang="en-US" kern="1200">
                <a:latin typeface="+mn-lt"/>
                <a:ea typeface="+mn-ea"/>
                <a:cs typeface="+mn-cs"/>
              </a:rPr>
              <a:t>Gerhard Müller 11. Dezember 2019, Wi-Se 2019/20 Prof. Dr. Renate Breuninger: Philosophische Theorien des Bösen</a:t>
            </a:r>
          </a:p>
        </p:txBody>
      </p:sp>
    </p:spTree>
    <p:extLst>
      <p:ext uri="{BB962C8B-B14F-4D97-AF65-F5344CB8AC3E}">
        <p14:creationId xmlns:p14="http://schemas.microsoft.com/office/powerpoint/2010/main" val="238412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Buch, Regal, drinnen, sitzend enthält.&#10;&#10;Automatisch generierte Beschreibung">
            <a:extLst>
              <a:ext uri="{FF2B5EF4-FFF2-40B4-BE49-F238E27FC236}">
                <a16:creationId xmlns:a16="http://schemas.microsoft.com/office/drawing/2014/main" id="{049B3702-3F04-DB47-8312-1B7D4154DEE0}"/>
              </a:ext>
            </a:extLst>
          </p:cNvPr>
          <p:cNvPicPr>
            <a:picLocks noChangeAspect="1"/>
          </p:cNvPicPr>
          <p:nvPr/>
        </p:nvPicPr>
        <p:blipFill>
          <a:blip r:embed="rId2"/>
          <a:stretch>
            <a:fillRect/>
          </a:stretch>
        </p:blipFill>
        <p:spPr>
          <a:xfrm>
            <a:off x="4186190" y="1131994"/>
            <a:ext cx="3821496" cy="4590386"/>
          </a:xfrm>
          <a:prstGeom prst="rect">
            <a:avLst/>
          </a:prstGeom>
        </p:spPr>
      </p:pic>
      <p:sp>
        <p:nvSpPr>
          <p:cNvPr id="2" name="Fußzeilenplatzhalter 1">
            <a:extLst>
              <a:ext uri="{FF2B5EF4-FFF2-40B4-BE49-F238E27FC236}">
                <a16:creationId xmlns:a16="http://schemas.microsoft.com/office/drawing/2014/main" id="{923696A2-DBF3-A045-8748-97ABBFDA0594}"/>
              </a:ext>
            </a:extLst>
          </p:cNvPr>
          <p:cNvSpPr>
            <a:spLocks noGrp="1"/>
          </p:cNvSpPr>
          <p:nvPr>
            <p:ph type="ftr" sz="quarter" idx="11"/>
          </p:nvPr>
        </p:nvSpPr>
        <p:spPr>
          <a:xfrm>
            <a:off x="653889" y="6411619"/>
            <a:ext cx="6297612" cy="365125"/>
          </a:xfrm>
        </p:spPr>
        <p:txBody>
          <a:bodyPr>
            <a:normAutofit/>
          </a:bodyPr>
          <a:lstStyle/>
          <a:p>
            <a:pPr>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
        <p:nvSpPr>
          <p:cNvPr id="5" name="Textfeld 4">
            <a:extLst>
              <a:ext uri="{FF2B5EF4-FFF2-40B4-BE49-F238E27FC236}">
                <a16:creationId xmlns:a16="http://schemas.microsoft.com/office/drawing/2014/main" id="{1064E48D-11F1-6D4F-9B95-3C4410E05B5A}"/>
              </a:ext>
            </a:extLst>
          </p:cNvPr>
          <p:cNvSpPr txBox="1"/>
          <p:nvPr/>
        </p:nvSpPr>
        <p:spPr>
          <a:xfrm>
            <a:off x="755374" y="1537252"/>
            <a:ext cx="2956979" cy="5355312"/>
          </a:xfrm>
          <a:prstGeom prst="rect">
            <a:avLst/>
          </a:prstGeom>
          <a:noFill/>
        </p:spPr>
        <p:txBody>
          <a:bodyPr wrap="square" rtlCol="0">
            <a:spAutoFit/>
          </a:bodyPr>
          <a:lstStyle/>
          <a:p>
            <a:r>
              <a:rPr lang="de-DE" dirty="0"/>
              <a:t>Gerhard / Gershom Scholem (1897 – 1982)</a:t>
            </a:r>
          </a:p>
          <a:p>
            <a:endParaRPr lang="de-DE" dirty="0"/>
          </a:p>
          <a:p>
            <a:r>
              <a:rPr lang="de-DE" dirty="0"/>
              <a:t>Professor an der </a:t>
            </a:r>
            <a:r>
              <a:rPr lang="de-DE" dirty="0" err="1"/>
              <a:t>Hebrew</a:t>
            </a:r>
            <a:r>
              <a:rPr lang="de-DE" dirty="0"/>
              <a:t> University in Jerusalem und Direktor der Library – jetzt National Library </a:t>
            </a:r>
            <a:r>
              <a:rPr lang="de-DE" dirty="0" err="1"/>
              <a:t>of</a:t>
            </a:r>
            <a:r>
              <a:rPr lang="de-DE" dirty="0"/>
              <a:t> Israel / NLI</a:t>
            </a:r>
          </a:p>
          <a:p>
            <a:endParaRPr lang="de-DE" dirty="0"/>
          </a:p>
          <a:p>
            <a:r>
              <a:rPr lang="de-DE" dirty="0"/>
              <a:t>Freund von Walter Benjamin seit Jugend-jahren und Hannah Arendt</a:t>
            </a:r>
          </a:p>
          <a:p>
            <a:endParaRPr lang="de-DE" dirty="0"/>
          </a:p>
          <a:p>
            <a:r>
              <a:rPr lang="de-DE" dirty="0"/>
              <a:t>1982 Jugenderinnerungen</a:t>
            </a:r>
          </a:p>
          <a:p>
            <a:r>
              <a:rPr lang="de-DE" dirty="0"/>
              <a:t>„Von Berlin nach Jerusalem. Erweiterte Fassung</a:t>
            </a:r>
            <a:r>
              <a:rPr lang="de-DE"/>
              <a:t>“ deutsch 1994 </a:t>
            </a:r>
            <a:endParaRPr lang="de-DE" dirty="0"/>
          </a:p>
          <a:p>
            <a:endParaRPr lang="de-DE" dirty="0"/>
          </a:p>
          <a:p>
            <a:endParaRPr lang="de-DE" dirty="0"/>
          </a:p>
        </p:txBody>
      </p:sp>
    </p:spTree>
    <p:extLst>
      <p:ext uri="{BB962C8B-B14F-4D97-AF65-F5344CB8AC3E}">
        <p14:creationId xmlns:p14="http://schemas.microsoft.com/office/powerpoint/2010/main" val="182320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Computer, sitzend, Laptop, Telefon enthält.&#10;&#10;Automatisch generierte Beschreibung">
            <a:extLst>
              <a:ext uri="{FF2B5EF4-FFF2-40B4-BE49-F238E27FC236}">
                <a16:creationId xmlns:a16="http://schemas.microsoft.com/office/drawing/2014/main" id="{3D40724B-3B76-40B0-A1FA-6A769FAD124E}"/>
              </a:ext>
            </a:extLst>
          </p:cNvPr>
          <p:cNvPicPr>
            <a:picLocks noChangeAspect="1"/>
          </p:cNvPicPr>
          <p:nvPr/>
        </p:nvPicPr>
        <p:blipFill>
          <a:blip r:embed="rId2"/>
          <a:stretch>
            <a:fillRect/>
          </a:stretch>
        </p:blipFill>
        <p:spPr>
          <a:xfrm>
            <a:off x="2958338" y="1131994"/>
            <a:ext cx="3339505" cy="4590386"/>
          </a:xfrm>
          <a:prstGeom prst="rect">
            <a:avLst/>
          </a:prstGeom>
        </p:spPr>
      </p:pic>
      <p:sp>
        <p:nvSpPr>
          <p:cNvPr id="2" name="Fußzeilenplatzhalter 1">
            <a:extLst>
              <a:ext uri="{FF2B5EF4-FFF2-40B4-BE49-F238E27FC236}">
                <a16:creationId xmlns:a16="http://schemas.microsoft.com/office/drawing/2014/main" id="{747BBC56-3352-4B1B-BCC7-043C5AC27169}"/>
              </a:ext>
            </a:extLst>
          </p:cNvPr>
          <p:cNvSpPr>
            <a:spLocks noGrp="1"/>
          </p:cNvSpPr>
          <p:nvPr>
            <p:ph type="ftr" sz="quarter" idx="11"/>
          </p:nvPr>
        </p:nvSpPr>
        <p:spPr>
          <a:xfrm>
            <a:off x="653889" y="6411619"/>
            <a:ext cx="6297612" cy="365125"/>
          </a:xfrm>
        </p:spPr>
        <p:txBody>
          <a:bodyPr>
            <a:normAutofit/>
          </a:bodyPr>
          <a:lstStyle/>
          <a:p>
            <a:pPr>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385784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C3FEC-8020-4389-8D5F-6EF07DA0B874}"/>
              </a:ext>
            </a:extLst>
          </p:cNvPr>
          <p:cNvSpPr>
            <a:spLocks noGrp="1"/>
          </p:cNvSpPr>
          <p:nvPr>
            <p:ph type="title"/>
          </p:nvPr>
        </p:nvSpPr>
        <p:spPr/>
        <p:txBody>
          <a:bodyPr>
            <a:normAutofit fontScale="90000"/>
          </a:bodyPr>
          <a:lstStyle/>
          <a:p>
            <a:pPr algn="ctr"/>
            <a:r>
              <a:rPr lang="de-DE" dirty="0"/>
              <a:t>Kontroverse im Briefwechsel von</a:t>
            </a:r>
            <a:br>
              <a:rPr lang="de-DE" dirty="0"/>
            </a:br>
            <a:r>
              <a:rPr lang="de-DE" dirty="0"/>
              <a:t>Gerhard/Gershom Scholem &amp; Hannah Arendt</a:t>
            </a:r>
          </a:p>
        </p:txBody>
      </p:sp>
      <p:sp>
        <p:nvSpPr>
          <p:cNvPr id="4" name="Inhaltsplatzhalter 3">
            <a:extLst>
              <a:ext uri="{FF2B5EF4-FFF2-40B4-BE49-F238E27FC236}">
                <a16:creationId xmlns:a16="http://schemas.microsoft.com/office/drawing/2014/main" id="{F666754F-005D-4698-AB97-A5E70B4AEB93}"/>
              </a:ext>
            </a:extLst>
          </p:cNvPr>
          <p:cNvSpPr>
            <a:spLocks noGrp="1"/>
          </p:cNvSpPr>
          <p:nvPr>
            <p:ph sz="half" idx="2"/>
          </p:nvPr>
        </p:nvSpPr>
        <p:spPr>
          <a:xfrm>
            <a:off x="5089970" y="1627463"/>
            <a:ext cx="4184034" cy="4413900"/>
          </a:xfrm>
        </p:spPr>
        <p:txBody>
          <a:bodyPr>
            <a:normAutofit fontScale="25000" lnSpcReduction="20000"/>
          </a:bodyPr>
          <a:lstStyle/>
          <a:p>
            <a:r>
              <a:rPr lang="de-DE" sz="4200" dirty="0"/>
              <a:t>Arendt an Scholem  -  370 Riverside Drive, New York, den 20. Juli 1963. Lieber Gerhard, […] / Es gibt in Ihrem Brief einige Behauptungen, die nicht strittig sind, weil sie einfach falsch sind, und ich will sie vorwegnehmen, damit wir zu den Dingen kommen, die es wirklich wert sind, diskutiert zu werden. / Ich gehöre nicht zu den „Intellektuellen, die aus der deutschen Linken hervorgegangen sind“. Das konnten Sie nicht wissen, weil wir uns in der Jugend nicht gekannt haben. […] Es hat mich in der Tat merkwürdig berührt, </a:t>
            </a:r>
            <a:r>
              <a:rPr lang="de-DE" sz="4200" dirty="0" err="1"/>
              <a:t>daß</a:t>
            </a:r>
            <a:r>
              <a:rPr lang="de-DE" sz="4200" dirty="0"/>
              <a:t> Sie schreiben „ich betrachte Sie durchaus als Angehörige dieses {nämlich des jüdischen} Volkes und als nichts anderes“. Tatsache ist, </a:t>
            </a:r>
            <a:r>
              <a:rPr lang="de-DE" sz="4200" dirty="0" err="1"/>
              <a:t>daß</a:t>
            </a:r>
            <a:r>
              <a:rPr lang="de-DE" sz="4200" dirty="0"/>
              <a:t> ich nicht nur niemals so getan habe, als sei ich etwas anderes als ich bin, ich habe niemals auch nur die Versuchung dazu verspürt. Es wäre / mir vorgekommen wie zu sagen, </a:t>
            </a:r>
            <a:r>
              <a:rPr lang="de-DE" sz="4200" dirty="0" err="1"/>
              <a:t>daß</a:t>
            </a:r>
            <a:r>
              <a:rPr lang="de-DE" sz="4200" dirty="0"/>
              <a:t> ich ein Mann sei und nicht eine Frau, also verrückt. […] Meine Denkungsart in diesen Dingen war Ihnen, wie mir scheint, bekannt, und mir ist es unerklärlich, warum sie mich in eine Schublade einordnen, in die ich nicht passe und auch nie gepasst habe. / Nun zur Sache selbst. Um an das letzte gleich </a:t>
            </a:r>
            <a:r>
              <a:rPr lang="de-DE" sz="4200" dirty="0" err="1"/>
              <a:t>anzuschliessen</a:t>
            </a:r>
            <a:r>
              <a:rPr lang="de-DE" sz="4200" dirty="0"/>
              <a:t>, will ich mit der </a:t>
            </a:r>
            <a:r>
              <a:rPr lang="de-DE" sz="4200" dirty="0" err="1"/>
              <a:t>Ahabat</a:t>
            </a:r>
            <a:r>
              <a:rPr lang="de-DE" sz="4200" dirty="0"/>
              <a:t> Israel beginnen. […] Sie haben vollkommen recht, </a:t>
            </a:r>
            <a:r>
              <a:rPr lang="de-DE" sz="4200" dirty="0" err="1"/>
              <a:t>daß</a:t>
            </a:r>
            <a:r>
              <a:rPr lang="de-DE" sz="4200" dirty="0"/>
              <a:t> ich eine solche „Liebe“ nicht habe, und dies aus zwei Gründen: Erstens habe ich nie in meinem Leben irgendein Volk oder Kollektiv „geliebt“, weder das deutsche, noch das französische, noch das amerikanische, noch etwa die Arbeiterklasse oder sonst was in dieser Preislage. Ich liebe in der Tat nur meine Freunde und bin zu aller anderen Liebe völlig unfähig. Zweitens aber wäre mir / diese Liebe zu den Juden, da ich selber jüdisch bin, suspekt. Ich liebe nicht mich selbst und nicht dasjenige, wovon ich </a:t>
            </a:r>
            <a:r>
              <a:rPr lang="de-DE" sz="4200" dirty="0" err="1"/>
              <a:t>weiss</a:t>
            </a:r>
            <a:r>
              <a:rPr lang="de-DE" sz="4200" dirty="0"/>
              <a:t>, dass es irgendwie zu meiner Substanz gehört. […] Also in diesem Sinne „liebe“ ich die Juden nicht und „glaube“ nicht an sie, sondern gehöre nur natürlicher- und </a:t>
            </a:r>
            <a:r>
              <a:rPr lang="de-DE" sz="4200" dirty="0" err="1"/>
              <a:t>faktischerweise</a:t>
            </a:r>
            <a:r>
              <a:rPr lang="de-DE" sz="4200" dirty="0"/>
              <a:t> zu diesem Volk. […]</a:t>
            </a:r>
          </a:p>
          <a:p>
            <a:endParaRPr lang="de-DE" dirty="0"/>
          </a:p>
          <a:p>
            <a:endParaRPr lang="de-DE" dirty="0"/>
          </a:p>
          <a:p>
            <a:endParaRPr lang="de-DE" dirty="0"/>
          </a:p>
          <a:p>
            <a:endParaRPr lang="de-DE" dirty="0"/>
          </a:p>
          <a:p>
            <a:endParaRPr lang="de-DE" dirty="0"/>
          </a:p>
          <a:p>
            <a:endParaRPr lang="de-DE" dirty="0"/>
          </a:p>
          <a:p>
            <a:endParaRPr lang="de-DE" dirty="0"/>
          </a:p>
        </p:txBody>
      </p:sp>
      <p:sp>
        <p:nvSpPr>
          <p:cNvPr id="7" name="Inhaltsplatzhalter 6">
            <a:extLst>
              <a:ext uri="{FF2B5EF4-FFF2-40B4-BE49-F238E27FC236}">
                <a16:creationId xmlns:a16="http://schemas.microsoft.com/office/drawing/2014/main" id="{EFEA3D87-DE02-4BFA-84C3-59B2A5088011}"/>
              </a:ext>
            </a:extLst>
          </p:cNvPr>
          <p:cNvSpPr>
            <a:spLocks noGrp="1"/>
          </p:cNvSpPr>
          <p:nvPr>
            <p:ph sz="half" idx="1"/>
          </p:nvPr>
        </p:nvSpPr>
        <p:spPr>
          <a:xfrm>
            <a:off x="677334" y="1627463"/>
            <a:ext cx="4184035" cy="4413898"/>
          </a:xfrm>
        </p:spPr>
        <p:txBody>
          <a:bodyPr>
            <a:noAutofit/>
          </a:bodyPr>
          <a:lstStyle/>
          <a:p>
            <a:r>
              <a:rPr lang="de-DE" sz="1200" dirty="0"/>
              <a:t>Scholem an Arendt   -   Jerusalem 23.VI.1963 Liebe Hannah, […] / Ihr Buch bewegt sich um zwei Zentren, Die Juden und ihre Haltung in der Katastrophe, und Eichmann und dessen Verantwortung. […] Mir ist, wie wohl jedem ernsten Zeitgenossen der Ereignisse, durchaus klar, wie bitter ernst, verwickelt und keineswegs durchschaubar und reduzierbar diese Frage ist. [..] Es gibt in der </a:t>
            </a:r>
            <a:r>
              <a:rPr lang="de-DE" sz="1200" dirty="0" err="1"/>
              <a:t>juedischen</a:t>
            </a:r>
            <a:r>
              <a:rPr lang="de-DE" sz="1200" dirty="0"/>
              <a:t> Sprache etwas durchaus nicht zu definierendes und </a:t>
            </a:r>
            <a:r>
              <a:rPr lang="de-DE" sz="1200" dirty="0" err="1"/>
              <a:t>voellig</a:t>
            </a:r>
            <a:r>
              <a:rPr lang="de-DE" sz="1200" dirty="0"/>
              <a:t> konkretes, was die Juden </a:t>
            </a:r>
            <a:r>
              <a:rPr lang="de-DE" sz="1200" b="1" i="1" dirty="0" err="1"/>
              <a:t>Ahabath</a:t>
            </a:r>
            <a:r>
              <a:rPr lang="de-DE" sz="1200" b="1" i="1" dirty="0"/>
              <a:t> Israel, </a:t>
            </a:r>
            <a:r>
              <a:rPr lang="de-DE" sz="1200" dirty="0"/>
              <a:t>Liebe zu den Juden. Davon ist bei Ihnen, liebe Hannah, wie bei so manchen Intellektuellen, die aus der deutschen Linken hervorgegangen sind, nichts zu merken. […] Nach der Lektüre Ihres Buches bin ich von der </a:t>
            </a:r>
            <a:r>
              <a:rPr lang="de-DE" sz="1200" u="sng" dirty="0" err="1"/>
              <a:t>Banalitaet</a:t>
            </a:r>
            <a:r>
              <a:rPr lang="de-DE" sz="1200" u="sng" dirty="0"/>
              <a:t> des Bösen, </a:t>
            </a:r>
            <a:r>
              <a:rPr lang="de-DE" sz="1200" dirty="0"/>
              <a:t>auf dessen Herausarbeitung es Ihnen, wenn man dem </a:t>
            </a:r>
            <a:r>
              <a:rPr lang="de-DE" sz="1200" dirty="0" err="1"/>
              <a:t>Untertietel</a:t>
            </a:r>
            <a:r>
              <a:rPr lang="de-DE" sz="1200" dirty="0"/>
              <a:t> glauben sollte, angekommen ist, in keiner / Weise </a:t>
            </a:r>
            <a:r>
              <a:rPr lang="de-DE" sz="1200" dirty="0" err="1"/>
              <a:t>ueberzeugt</a:t>
            </a:r>
            <a:r>
              <a:rPr lang="de-DE" sz="1200" dirty="0"/>
              <a:t>. Es erscheint diese </a:t>
            </a:r>
            <a:r>
              <a:rPr lang="de-DE" sz="1200" dirty="0" err="1"/>
              <a:t>Banalitaet</a:t>
            </a:r>
            <a:r>
              <a:rPr lang="de-DE" sz="1200" dirty="0"/>
              <a:t> auch eher als ein Schlagwort denn als das Resultat einer so eingreifenden Analyse, wie Sie sie, unter ganz entgegengesetzten Vorzeichen, in Ihrem Buch </a:t>
            </a:r>
            <a:r>
              <a:rPr lang="de-DE" sz="1200" dirty="0" err="1"/>
              <a:t>ueber</a:t>
            </a:r>
            <a:r>
              <a:rPr lang="de-DE" sz="1200" dirty="0"/>
              <a:t> den Totalitarismus auf weit </a:t>
            </a:r>
            <a:r>
              <a:rPr lang="de-DE" sz="1200" dirty="0" err="1"/>
              <a:t>ueberzeugendere</a:t>
            </a:r>
            <a:r>
              <a:rPr lang="de-DE" sz="1200" dirty="0"/>
              <a:t> Weise gegeben haben. (</a:t>
            </a:r>
            <a:r>
              <a:rPr lang="de-DE" sz="1200" dirty="0" err="1"/>
              <a:t>Brfw</a:t>
            </a:r>
            <a:r>
              <a:rPr lang="de-DE" sz="1200" dirty="0"/>
              <a:t> S.428-434).</a:t>
            </a:r>
            <a:endParaRPr lang="de-DE" sz="1200" u="sng" dirty="0"/>
          </a:p>
        </p:txBody>
      </p:sp>
      <p:sp>
        <p:nvSpPr>
          <p:cNvPr id="8" name="Fußzeilenplatzhalter 7">
            <a:extLst>
              <a:ext uri="{FF2B5EF4-FFF2-40B4-BE49-F238E27FC236}">
                <a16:creationId xmlns:a16="http://schemas.microsoft.com/office/drawing/2014/main" id="{2A53AF25-58F5-444B-BA46-4E6D234B1059}"/>
              </a:ext>
            </a:extLst>
          </p:cNvPr>
          <p:cNvSpPr>
            <a:spLocks noGrp="1"/>
          </p:cNvSpPr>
          <p:nvPr>
            <p:ph type="ftr" sz="quarter" idx="11"/>
          </p:nvPr>
        </p:nvSpPr>
        <p:spPr>
          <a:xfrm>
            <a:off x="677334" y="6041362"/>
            <a:ext cx="6822424" cy="365125"/>
          </a:xfrm>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14737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C2FDC-D04C-2C40-A20A-A4523442B1E3}"/>
              </a:ext>
            </a:extLst>
          </p:cNvPr>
          <p:cNvSpPr>
            <a:spLocks noGrp="1"/>
          </p:cNvSpPr>
          <p:nvPr>
            <p:ph type="title"/>
          </p:nvPr>
        </p:nvSpPr>
        <p:spPr/>
        <p:txBody>
          <a:bodyPr/>
          <a:lstStyle/>
          <a:p>
            <a:pPr algn="ctr"/>
            <a:r>
              <a:rPr lang="de-DE" dirty="0"/>
              <a:t>Zentrale Aussage über die Wendung von der Radikalität zur Banalität des Bösen</a:t>
            </a:r>
          </a:p>
        </p:txBody>
      </p:sp>
      <p:sp>
        <p:nvSpPr>
          <p:cNvPr id="3" name="Inhaltsplatzhalter 2">
            <a:extLst>
              <a:ext uri="{FF2B5EF4-FFF2-40B4-BE49-F238E27FC236}">
                <a16:creationId xmlns:a16="http://schemas.microsoft.com/office/drawing/2014/main" id="{BCD2B9FC-47E9-C843-A8FC-528A92BF3068}"/>
              </a:ext>
            </a:extLst>
          </p:cNvPr>
          <p:cNvSpPr>
            <a:spLocks noGrp="1"/>
          </p:cNvSpPr>
          <p:nvPr>
            <p:ph idx="1"/>
          </p:nvPr>
        </p:nvSpPr>
        <p:spPr/>
        <p:txBody>
          <a:bodyPr>
            <a:normAutofit fontScale="85000" lnSpcReduction="10000"/>
          </a:bodyPr>
          <a:lstStyle/>
          <a:p>
            <a:r>
              <a:rPr lang="de-DE" dirty="0"/>
              <a:t>Hannah Arendt an Gershom Scholem			New York, 20. Juli 1963 </a:t>
            </a:r>
          </a:p>
          <a:p>
            <a:r>
              <a:rPr lang="de-DE" dirty="0"/>
              <a:t>Ganz zum Schluss komme ich zu der einzigen Sache, in der Sie mich nicht missverstanden haben, bei der ich mich gefreut habe, dass Sie sie entdeckt haben, und zu der ich mich jetzt doch nur ganz kurz </a:t>
            </a:r>
            <a:r>
              <a:rPr lang="de-DE" dirty="0" err="1"/>
              <a:t>äussern</a:t>
            </a:r>
            <a:r>
              <a:rPr lang="de-DE" dirty="0"/>
              <a:t> will. Sie haben vollkommen recht, </a:t>
            </a:r>
            <a:r>
              <a:rPr lang="de-DE" b="1" dirty="0"/>
              <a:t>I </a:t>
            </a:r>
            <a:r>
              <a:rPr lang="de-DE" b="1" dirty="0" err="1"/>
              <a:t>changed</a:t>
            </a:r>
            <a:r>
              <a:rPr lang="de-DE" b="1" dirty="0"/>
              <a:t> </a:t>
            </a:r>
            <a:r>
              <a:rPr lang="de-DE" b="1" dirty="0" err="1"/>
              <a:t>my</a:t>
            </a:r>
            <a:r>
              <a:rPr lang="de-DE" b="1" dirty="0"/>
              <a:t> </a:t>
            </a:r>
            <a:r>
              <a:rPr lang="de-DE" b="1" dirty="0" err="1"/>
              <a:t>mind</a:t>
            </a:r>
            <a:r>
              <a:rPr lang="de-DE" b="1" dirty="0"/>
              <a:t> und spreche nicht mehr vom radikal Bösen.</a:t>
            </a:r>
            <a:r>
              <a:rPr lang="de-DE" dirty="0"/>
              <a:t> Wir haben uns lange nicht gesehen, sonst wären wir vielleicht darauf zu sprechen gekommen. Unklar ist mir, warum Sie die Wendung von der „Banalität des Bösen“ ein „Schlagwort“ nennen. Soviel ich </a:t>
            </a:r>
            <a:r>
              <a:rPr lang="de-DE" dirty="0" err="1"/>
              <a:t>weiss</a:t>
            </a:r>
            <a:r>
              <a:rPr lang="de-DE" dirty="0"/>
              <a:t>, hat noch niemand dies Wort gebraucht; aber das ist ja egal. Ich bin in der Tat heute der Meinung, dass das Böse immer nur extrem ist, aber niemals radikal, es hat keine Tiefe, auch keine Dämonie. Es kann die ganze Welt verwüsten, gerade weil es an der Oberfläche weiterwuchert. Tief aber, und radikal ist immer nur das Gute. Wenn Sie über das radikal Böse bei Kant nachlesen, werden Sie sehen, dass er nicht viel mehr meint als ordinäre Schlechtigkeit, und das ist ein psychologischer, kein metaphysischer Begriff. Aber, wie gesagt, ich möchte mich über diese Dinge nicht weiter </a:t>
            </a:r>
            <a:r>
              <a:rPr lang="de-DE" dirty="0" err="1"/>
              <a:t>äussern</a:t>
            </a:r>
            <a:r>
              <a:rPr lang="de-DE" dirty="0"/>
              <a:t>, da ich die Absicht habe, darüber noch einmal in anderem Zusammenhang und ausführlich zu handeln. Aber das konkrete Modell für das, was ich meine, wird Herr Eichmann wohl bleiben. (...) In alter Freundschaft Ihre / Hannah [</a:t>
            </a:r>
            <a:r>
              <a:rPr lang="de-DE" dirty="0" err="1"/>
              <a:t>hs</a:t>
            </a:r>
            <a:r>
              <a:rPr lang="de-DE" dirty="0"/>
              <a:t>].	(Briefwechsel Berlin 2010, S. 444)</a:t>
            </a:r>
          </a:p>
        </p:txBody>
      </p:sp>
      <p:sp>
        <p:nvSpPr>
          <p:cNvPr id="4" name="Fußzeilenplatzhalter 3">
            <a:extLst>
              <a:ext uri="{FF2B5EF4-FFF2-40B4-BE49-F238E27FC236}">
                <a16:creationId xmlns:a16="http://schemas.microsoft.com/office/drawing/2014/main" id="{EB8DD3DE-779A-7140-A2DA-9BD59BE93E6C}"/>
              </a:ext>
            </a:extLst>
          </p:cNvPr>
          <p:cNvSpPr>
            <a:spLocks noGrp="1"/>
          </p:cNvSpPr>
          <p:nvPr>
            <p:ph type="ftr" sz="quarter" idx="11"/>
          </p:nvPr>
        </p:nvSpPr>
        <p:spPr>
          <a:xfrm>
            <a:off x="677333" y="6041362"/>
            <a:ext cx="6014412" cy="365125"/>
          </a:xfrm>
        </p:spPr>
        <p:txBody>
          <a:bodyPr/>
          <a:lstStyle/>
          <a:p>
            <a:r>
              <a:rPr lang="de-DE" sz="1000"/>
              <a:t>Gerhard Müller 11. Dezember 2019, Wi-Se 2019/20 Prof. Dr. Renate Breuninger: Philosophische Theorien des Bösen</a:t>
            </a:r>
            <a:endParaRPr lang="en-US" sz="1000" dirty="0"/>
          </a:p>
        </p:txBody>
      </p:sp>
    </p:spTree>
    <p:extLst>
      <p:ext uri="{BB962C8B-B14F-4D97-AF65-F5344CB8AC3E}">
        <p14:creationId xmlns:p14="http://schemas.microsoft.com/office/powerpoint/2010/main" val="126392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Bildschirm, schwarz, Mann enthält.&#10;&#10;Automatisch generierte Beschreibung">
            <a:extLst>
              <a:ext uri="{FF2B5EF4-FFF2-40B4-BE49-F238E27FC236}">
                <a16:creationId xmlns:a16="http://schemas.microsoft.com/office/drawing/2014/main" id="{886126FE-A223-4F80-96E4-6B98D779EC39}"/>
              </a:ext>
            </a:extLst>
          </p:cNvPr>
          <p:cNvPicPr>
            <a:picLocks noChangeAspect="1"/>
          </p:cNvPicPr>
          <p:nvPr/>
        </p:nvPicPr>
        <p:blipFill>
          <a:blip r:embed="rId2"/>
          <a:stretch>
            <a:fillRect/>
          </a:stretch>
        </p:blipFill>
        <p:spPr>
          <a:xfrm>
            <a:off x="2958338" y="1131994"/>
            <a:ext cx="3339505" cy="4590386"/>
          </a:xfrm>
          <a:prstGeom prst="rect">
            <a:avLst/>
          </a:prstGeom>
        </p:spPr>
      </p:pic>
      <p:sp>
        <p:nvSpPr>
          <p:cNvPr id="2" name="Fußzeilenplatzhalter 1">
            <a:extLst>
              <a:ext uri="{FF2B5EF4-FFF2-40B4-BE49-F238E27FC236}">
                <a16:creationId xmlns:a16="http://schemas.microsoft.com/office/drawing/2014/main" id="{F7F69716-BDA6-49FF-9F66-A3BAA4EF2CD4}"/>
              </a:ext>
            </a:extLst>
          </p:cNvPr>
          <p:cNvSpPr>
            <a:spLocks noGrp="1"/>
          </p:cNvSpPr>
          <p:nvPr>
            <p:ph type="ftr" sz="quarter" idx="11"/>
          </p:nvPr>
        </p:nvSpPr>
        <p:spPr>
          <a:xfrm>
            <a:off x="653889" y="6411619"/>
            <a:ext cx="6297612" cy="365125"/>
          </a:xfrm>
        </p:spPr>
        <p:txBody>
          <a:bodyPr>
            <a:normAutofit/>
          </a:bodyPr>
          <a:lstStyle/>
          <a:p>
            <a:pPr>
              <a:spcAft>
                <a:spcPts val="600"/>
              </a:spcAft>
            </a:pPr>
            <a:r>
              <a:rPr lang="de-DE">
                <a:solidFill>
                  <a:srgbClr val="FFFFFF"/>
                </a:solidFill>
              </a:rPr>
              <a:t>Gerhard Müller </a:t>
            </a:r>
            <a:r>
              <a:rPr lang="de-DE" dirty="0">
                <a:solidFill>
                  <a:srgbClr val="FFFFFF"/>
                </a:solidFill>
              </a:rPr>
              <a:t>11</a:t>
            </a:r>
            <a:r>
              <a:rPr lang="de-DE">
                <a:solidFill>
                  <a:srgbClr val="FFFFFF"/>
                </a:solidFill>
              </a:rPr>
              <a:t>.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226946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A3E2B3A-8A6E-5B4C-987F-C5491E8014FF}"/>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3" name="Textfeld 2">
            <a:extLst>
              <a:ext uri="{FF2B5EF4-FFF2-40B4-BE49-F238E27FC236}">
                <a16:creationId xmlns:a16="http://schemas.microsoft.com/office/drawing/2014/main" id="{AFC14B7E-A64C-5D4F-BE74-F254CD753EB1}"/>
              </a:ext>
            </a:extLst>
          </p:cNvPr>
          <p:cNvSpPr txBox="1"/>
          <p:nvPr/>
        </p:nvSpPr>
        <p:spPr>
          <a:xfrm>
            <a:off x="692729" y="775855"/>
            <a:ext cx="8465127" cy="6463308"/>
          </a:xfrm>
          <a:prstGeom prst="rect">
            <a:avLst/>
          </a:prstGeom>
          <a:noFill/>
        </p:spPr>
        <p:txBody>
          <a:bodyPr wrap="square" rtlCol="0">
            <a:spAutoFit/>
          </a:bodyPr>
          <a:lstStyle/>
          <a:p>
            <a:r>
              <a:rPr lang="de-DE" dirty="0"/>
              <a:t>Interview von Joachim Fest mit Hannah Arendt in Rundfunksendung 9. Nov. 1964 </a:t>
            </a:r>
          </a:p>
          <a:p>
            <a:r>
              <a:rPr lang="de-DE" dirty="0"/>
              <a:t>J.F.: </a:t>
            </a:r>
            <a:r>
              <a:rPr lang="de-DE" i="1" dirty="0"/>
              <a:t>Eine der Thesen Ihres Buches – sie taucht bereits im Untertitel auf – ist die von der „Banalität des Bösen“. Daran haben sich zahlreiche </a:t>
            </a:r>
            <a:r>
              <a:rPr lang="de-DE" i="1" dirty="0" err="1"/>
              <a:t>Mißverständnisse</a:t>
            </a:r>
            <a:r>
              <a:rPr lang="de-DE" i="1" dirty="0"/>
              <a:t> geknüpft.</a:t>
            </a:r>
          </a:p>
          <a:p>
            <a:r>
              <a:rPr lang="de-DE" dirty="0"/>
              <a:t>H.A.: Ja, sehen Sie, diese </a:t>
            </a:r>
            <a:r>
              <a:rPr lang="de-DE" dirty="0" err="1"/>
              <a:t>Mißverständnisse</a:t>
            </a:r>
            <a:r>
              <a:rPr lang="de-DE" dirty="0"/>
              <a:t> sind eigentlich in der ganzen Polemik, sie gehören zu dem wenigen, was echt ist. Das heißt, ich bin der Meinung, </a:t>
            </a:r>
            <a:r>
              <a:rPr lang="de-DE" dirty="0" err="1"/>
              <a:t>daß</a:t>
            </a:r>
            <a:r>
              <a:rPr lang="de-DE" dirty="0"/>
              <a:t> diese </a:t>
            </a:r>
            <a:r>
              <a:rPr lang="de-DE" dirty="0" err="1"/>
              <a:t>Mißverständnisse</a:t>
            </a:r>
            <a:r>
              <a:rPr lang="de-DE" dirty="0"/>
              <a:t> entstanden wären, ganz gleich, was sonst. Das hat irgendwie ungeheuer schockiert, und das verstehe ich sehr gut; denn ich selber war davon sehr schockiert. Für mich selber war das etwas, worauf ich eigentlich nicht vorbereitet war.</a:t>
            </a:r>
          </a:p>
          <a:p>
            <a:r>
              <a:rPr lang="de-DE" dirty="0"/>
              <a:t>Nun, ein </a:t>
            </a:r>
            <a:r>
              <a:rPr lang="de-DE" dirty="0" err="1"/>
              <a:t>Mißverständnis</a:t>
            </a:r>
            <a:r>
              <a:rPr lang="de-DE" dirty="0"/>
              <a:t> ist das Folgende: Man hat geglaubt, was banal ist, ist auch alltäglich. Nun, ich glaubte ... Ich habe es so nicht gemeint. Ich habe keines/</a:t>
            </a:r>
            <a:r>
              <a:rPr lang="de-DE" dirty="0" err="1"/>
              <a:t>wegs</a:t>
            </a:r>
            <a:r>
              <a:rPr lang="de-DE" dirty="0"/>
              <a:t> gemeint, Der Eichmann sitzt in uns, jeder von uns hat den Eichmann und weiß der </a:t>
            </a:r>
            <a:r>
              <a:rPr lang="de-DE" dirty="0" err="1"/>
              <a:t>Deibel</a:t>
            </a:r>
            <a:r>
              <a:rPr lang="de-DE" dirty="0"/>
              <a:t> was. Nichts dergleichen! Ich kann mir sehr gut, </a:t>
            </a:r>
            <a:r>
              <a:rPr lang="de-DE" dirty="0" err="1"/>
              <a:t>daß</a:t>
            </a:r>
            <a:r>
              <a:rPr lang="de-DE" dirty="0"/>
              <a:t> ich mit jemandem rede und (der) mir etwas sagt, was ich noch nie gehört habe, was keineswegs alltäglich ist. Und ich sage: „Das ist äußerst banal!“ Oder ich sage: „Das ist minderwertig.“ in diesem Sinne habe ich es gemeint.</a:t>
            </a:r>
          </a:p>
          <a:p>
            <a:r>
              <a:rPr lang="de-DE" dirty="0"/>
              <a:t>Nun, die Banalität war ein Phänomen, das sich gar nicht übersehen ließ. Das Phänomen äußerte sich in diesen geradezu fantastischen Klischees und Redensarten, die uns dauernd entgegentönten. Ich will Ihnen sagen, was ich mit der Banalität meine, weil mir in Jerusalem eine Geschichte eingefallen ist ... </a:t>
            </a:r>
          </a:p>
          <a:p>
            <a:r>
              <a:rPr lang="de-DE" sz="1400" dirty="0"/>
              <a:t>[S. 43 Bezugnahme auf eine Betrachtung Ernst Jüngers in den „Strahlungen“].</a:t>
            </a:r>
          </a:p>
          <a:p>
            <a:endParaRPr lang="de-DE" i="1" dirty="0"/>
          </a:p>
        </p:txBody>
      </p:sp>
    </p:spTree>
    <p:extLst>
      <p:ext uri="{BB962C8B-B14F-4D97-AF65-F5344CB8AC3E}">
        <p14:creationId xmlns:p14="http://schemas.microsoft.com/office/powerpoint/2010/main" val="148941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F3E49-3893-4D42-A701-B7A3D1669BC4}"/>
              </a:ext>
            </a:extLst>
          </p:cNvPr>
          <p:cNvSpPr>
            <a:spLocks noGrp="1"/>
          </p:cNvSpPr>
          <p:nvPr>
            <p:ph type="title"/>
          </p:nvPr>
        </p:nvSpPr>
        <p:spPr>
          <a:xfrm>
            <a:off x="677334" y="609599"/>
            <a:ext cx="8596668" cy="3934691"/>
          </a:xfrm>
        </p:spPr>
        <p:txBody>
          <a:bodyPr>
            <a:normAutofit fontScale="90000"/>
          </a:bodyPr>
          <a:lstStyle/>
          <a:p>
            <a:pPr algn="ctr"/>
            <a:r>
              <a:rPr lang="de-DE" dirty="0"/>
              <a:t>„Eichmann war von empörender Dummheit.“</a:t>
            </a:r>
            <a:br>
              <a:rPr lang="de-DE" dirty="0"/>
            </a:br>
            <a:r>
              <a:rPr lang="de-DE" dirty="0"/>
              <a:t>Hannah Arendt</a:t>
            </a:r>
            <a:br>
              <a:rPr lang="de-DE" dirty="0"/>
            </a:br>
            <a:br>
              <a:rPr lang="de-DE" dirty="0"/>
            </a:br>
            <a:br>
              <a:rPr lang="de-DE" dirty="0"/>
            </a:br>
            <a:r>
              <a:rPr lang="de-DE" dirty="0"/>
              <a:t>„Der Mangel an Urteilskraft ist eigentlich das, was man Dummheit nennt, und einem solchen Gebrechen ist gar nicht abzuhelfen.“</a:t>
            </a:r>
            <a:br>
              <a:rPr lang="de-DE" dirty="0"/>
            </a:br>
            <a:r>
              <a:rPr lang="de-DE" sz="2200" dirty="0">
                <a:solidFill>
                  <a:schemeClr val="tx1"/>
                </a:solidFill>
              </a:rPr>
              <a:t>Immanuel Kant, Kritik der reinen Vernunft, B 172</a:t>
            </a:r>
            <a:br>
              <a:rPr lang="de-DE" sz="2200" dirty="0">
                <a:solidFill>
                  <a:schemeClr val="tx1"/>
                </a:solidFill>
              </a:rPr>
            </a:br>
            <a:endParaRPr lang="de-DE" sz="2200" dirty="0"/>
          </a:p>
        </p:txBody>
      </p:sp>
      <p:sp>
        <p:nvSpPr>
          <p:cNvPr id="3" name="Fußzeilenplatzhalter 2">
            <a:extLst>
              <a:ext uri="{FF2B5EF4-FFF2-40B4-BE49-F238E27FC236}">
                <a16:creationId xmlns:a16="http://schemas.microsoft.com/office/drawing/2014/main" id="{DAFAD2B3-14A9-1A4A-B312-5F330C12FFA8}"/>
              </a:ext>
            </a:extLst>
          </p:cNvPr>
          <p:cNvSpPr>
            <a:spLocks noGrp="1"/>
          </p:cNvSpPr>
          <p:nvPr>
            <p:ph type="ftr" sz="quarter" idx="11"/>
          </p:nvPr>
        </p:nvSpPr>
        <p:spPr/>
        <p:txBody>
          <a:bodyPr/>
          <a:lstStyle/>
          <a:p>
            <a:r>
              <a:rPr lang="de-DE" dirty="0"/>
              <a:t>Gerhard Müller 11. Dezember 2019</a:t>
            </a:r>
            <a:r>
              <a:rPr lang="de-DE"/>
              <a:t>, Wi-Se</a:t>
            </a:r>
            <a:r>
              <a:rPr lang="de-DE" dirty="0"/>
              <a:t> 2019/20 Prof. Dr. Renate Breuninger</a:t>
            </a:r>
            <a:r>
              <a:rPr lang="de-DE"/>
              <a:t>:</a:t>
            </a:r>
            <a:r>
              <a:rPr lang="de-DE" dirty="0"/>
              <a:t> Philosophische Theorien des Bösen</a:t>
            </a:r>
            <a:endParaRPr lang="en-US" dirty="0"/>
          </a:p>
        </p:txBody>
      </p:sp>
    </p:spTree>
    <p:extLst>
      <p:ext uri="{BB962C8B-B14F-4D97-AF65-F5344CB8AC3E}">
        <p14:creationId xmlns:p14="http://schemas.microsoft.com/office/powerpoint/2010/main" val="178553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59B2E-EE9A-DE4E-8C36-14CD425E13DD}"/>
              </a:ext>
            </a:extLst>
          </p:cNvPr>
          <p:cNvSpPr>
            <a:spLocks noGrp="1"/>
          </p:cNvSpPr>
          <p:nvPr>
            <p:ph type="title"/>
          </p:nvPr>
        </p:nvSpPr>
        <p:spPr/>
        <p:txBody>
          <a:bodyPr/>
          <a:lstStyle/>
          <a:p>
            <a:pPr algn="ctr"/>
            <a:r>
              <a:rPr lang="de-DE" dirty="0"/>
              <a:t>„Radikalität des Bösen“ (Kant) </a:t>
            </a:r>
            <a:r>
              <a:rPr lang="de-DE" dirty="0">
                <a:sym typeface="Wingdings" pitchFamily="2" charset="2"/>
              </a:rPr>
              <a:t></a:t>
            </a:r>
            <a:br>
              <a:rPr lang="de-DE" dirty="0"/>
            </a:br>
            <a:r>
              <a:rPr lang="de-DE" dirty="0"/>
              <a:t>‚Banalität des Bösen‘ (Hannah Arendt)</a:t>
            </a:r>
          </a:p>
        </p:txBody>
      </p:sp>
      <p:sp>
        <p:nvSpPr>
          <p:cNvPr id="3" name="Inhaltsplatzhalter 2">
            <a:extLst>
              <a:ext uri="{FF2B5EF4-FFF2-40B4-BE49-F238E27FC236}">
                <a16:creationId xmlns:a16="http://schemas.microsoft.com/office/drawing/2014/main" id="{5119CEE8-BFF3-7148-8864-2F7EE5985C9B}"/>
              </a:ext>
            </a:extLst>
          </p:cNvPr>
          <p:cNvSpPr>
            <a:spLocks noGrp="1"/>
          </p:cNvSpPr>
          <p:nvPr>
            <p:ph idx="1"/>
          </p:nvPr>
        </p:nvSpPr>
        <p:spPr/>
        <p:txBody>
          <a:bodyPr>
            <a:normAutofit fontScale="92500" lnSpcReduction="20000"/>
          </a:bodyPr>
          <a:lstStyle/>
          <a:p>
            <a:r>
              <a:rPr lang="de-DE" dirty="0"/>
              <a:t>Das „radikal Böse“ ist eine systemische Erscheinung des Totalitarismus</a:t>
            </a:r>
          </a:p>
          <a:p>
            <a:r>
              <a:rPr lang="de-DE" dirty="0"/>
              <a:t>„Das eigentliche Ziel der totalitären Ideologie ist nicht die Umformung der äußeren Bedingungen menschlicher Existenz und nicht die revolutionäre Neuordnung der gesellschaftlichen Ordnung, sondern die Transformation der menschlichen Natur selbst, die, so wie sie ist, sich dauernd dem totalitären </a:t>
            </a:r>
            <a:r>
              <a:rPr lang="de-DE" dirty="0" err="1"/>
              <a:t>Prozeß</a:t>
            </a:r>
            <a:r>
              <a:rPr lang="de-DE" dirty="0"/>
              <a:t> entgegenstellt. Um diese Transformation handelt es sich in den Konzentrationslagern und nicht um das dort verursachte Leiden, von dem es immer zu viel auf der Erde gegeben hat, und nicht darum, </a:t>
            </a:r>
            <a:r>
              <a:rPr lang="de-DE" dirty="0" err="1"/>
              <a:t>wieviele</a:t>
            </a:r>
            <a:r>
              <a:rPr lang="de-DE" dirty="0"/>
              <a:t> Menschen dort zugrunde gehen. Die totalitäre Expansion im Unterschied zu der imperialistischen ist vor allem darauf bedacht, diesen Laboratorien neues Menschenmaterial zur Verfügung zu stellen ... / Bis jetzt scheint der totalitäre Glaube, </a:t>
            </a:r>
            <a:r>
              <a:rPr lang="de-DE" dirty="0" err="1"/>
              <a:t>daß</a:t>
            </a:r>
            <a:r>
              <a:rPr lang="de-DE" dirty="0"/>
              <a:t> alles möglich ist, nur bewiesen zu haben, </a:t>
            </a:r>
            <a:r>
              <a:rPr lang="de-DE" dirty="0" err="1"/>
              <a:t>daß</a:t>
            </a:r>
            <a:r>
              <a:rPr lang="de-DE" dirty="0"/>
              <a:t> alles zerstörbar ist, auch das Wesen des Menschen. Aber in dem Bestreben, unter Beweis zu stellen, </a:t>
            </a:r>
            <a:r>
              <a:rPr lang="de-DE" dirty="0" err="1"/>
              <a:t>daß</a:t>
            </a:r>
            <a:r>
              <a:rPr lang="de-DE" dirty="0"/>
              <a:t> alles möglich ist, hat die totale Herrschaft, ohne es eigentlich zu wollen, </a:t>
            </a:r>
            <a:r>
              <a:rPr lang="de-DE" dirty="0" err="1"/>
              <a:t>daß</a:t>
            </a:r>
            <a:r>
              <a:rPr lang="de-DE" dirty="0"/>
              <a:t> es ein radikal Böses wirklich gibt und </a:t>
            </a:r>
            <a:r>
              <a:rPr lang="de-DE" dirty="0" err="1"/>
              <a:t>daß</a:t>
            </a:r>
            <a:r>
              <a:rPr lang="de-DE" dirty="0"/>
              <a:t> es in dem besteht, was Menschen weder bestrafen noch vergeben können. Als das Unmögliche möglich wurde, stellte sich heraus,/ </a:t>
            </a:r>
            <a:r>
              <a:rPr lang="de-DE" dirty="0" err="1"/>
              <a:t>daß</a:t>
            </a:r>
            <a:r>
              <a:rPr lang="de-DE" dirty="0"/>
              <a:t> es identisch ist mit dem </a:t>
            </a:r>
            <a:r>
              <a:rPr lang="de-DE" dirty="0" err="1"/>
              <a:t>unbestrafbaren</a:t>
            </a:r>
            <a:r>
              <a:rPr lang="de-DE" dirty="0"/>
              <a:t>, unverzeihlichen radikal Bösen ...  </a:t>
            </a:r>
          </a:p>
        </p:txBody>
      </p:sp>
      <p:sp>
        <p:nvSpPr>
          <p:cNvPr id="4" name="Fußzeilenplatzhalter 3">
            <a:extLst>
              <a:ext uri="{FF2B5EF4-FFF2-40B4-BE49-F238E27FC236}">
                <a16:creationId xmlns:a16="http://schemas.microsoft.com/office/drawing/2014/main" id="{34AF7144-AAD8-744C-948D-980595724FB7}"/>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125745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24B21-6AA6-B149-9D83-E6880543CDFD}"/>
              </a:ext>
            </a:extLst>
          </p:cNvPr>
          <p:cNvSpPr>
            <a:spLocks noGrp="1"/>
          </p:cNvSpPr>
          <p:nvPr>
            <p:ph type="title"/>
          </p:nvPr>
        </p:nvSpPr>
        <p:spPr/>
        <p:txBody>
          <a:bodyPr/>
          <a:lstStyle/>
          <a:p>
            <a:pPr algn="ctr"/>
            <a:r>
              <a:rPr lang="de-DE" dirty="0"/>
              <a:t>Fortsetzung 1: Begründung für </a:t>
            </a:r>
            <a:r>
              <a:rPr lang="de-DE" dirty="0" err="1"/>
              <a:t>HA‘s</a:t>
            </a:r>
            <a:br>
              <a:rPr lang="de-DE" dirty="0"/>
            </a:br>
            <a:r>
              <a:rPr lang="de-DE" dirty="0"/>
              <a:t>„Change </a:t>
            </a:r>
            <a:r>
              <a:rPr lang="de-DE" dirty="0" err="1"/>
              <a:t>of</a:t>
            </a:r>
            <a:r>
              <a:rPr lang="de-DE" dirty="0"/>
              <a:t> </a:t>
            </a:r>
            <a:r>
              <a:rPr lang="de-DE" dirty="0" err="1"/>
              <a:t>Mind</a:t>
            </a:r>
            <a:r>
              <a:rPr lang="de-DE" dirty="0"/>
              <a:t>“</a:t>
            </a:r>
          </a:p>
        </p:txBody>
      </p:sp>
      <p:sp>
        <p:nvSpPr>
          <p:cNvPr id="3" name="Inhaltsplatzhalter 2">
            <a:extLst>
              <a:ext uri="{FF2B5EF4-FFF2-40B4-BE49-F238E27FC236}">
                <a16:creationId xmlns:a16="http://schemas.microsoft.com/office/drawing/2014/main" id="{38541D28-A609-EE44-B54D-8085F05E1ECD}"/>
              </a:ext>
            </a:extLst>
          </p:cNvPr>
          <p:cNvSpPr>
            <a:spLocks noGrp="1"/>
          </p:cNvSpPr>
          <p:nvPr>
            <p:ph idx="1"/>
          </p:nvPr>
        </p:nvSpPr>
        <p:spPr/>
        <p:txBody>
          <a:bodyPr/>
          <a:lstStyle/>
          <a:p>
            <a:r>
              <a:rPr lang="de-DE" dirty="0"/>
              <a:t>„(radikal Böses), das man weder verstehen noch erklären kann durch die bösen Motive von Eigennutz, Habgier, Neid, Machtgier, Ressentiment, Feigheit oder was es sonst noch geben mag und demgegenüber daher alle menschlichen Reaktionen gleich machtlos sind; dies konnte kein Zorn rächen, keine Liebe ertragen, keine Freundschaft verzeihen, kein Gesetz bestrafen. So wie die Opfer in den Fabriken zur Herstellung von Leichen und den Höhlen des Vergessens nicht mehr „Menschen“ sind in den Augen ihrer Peiniger, so sind diese neuesten Verbrecher selbst jenseits dessen, womit jeder von uns bereits sein </a:t>
            </a:r>
            <a:r>
              <a:rPr lang="de-DE" dirty="0" err="1"/>
              <a:t>muß</a:t>
            </a:r>
            <a:r>
              <a:rPr lang="de-DE" dirty="0"/>
              <a:t>, sich im </a:t>
            </a:r>
            <a:r>
              <a:rPr lang="de-DE" dirty="0" err="1"/>
              <a:t>Bewußtsein</a:t>
            </a:r>
            <a:r>
              <a:rPr lang="de-DE" dirty="0"/>
              <a:t> der Sündhaftigkeit des Menschen zu solidarisieren.“</a:t>
            </a:r>
          </a:p>
          <a:p>
            <a:r>
              <a:rPr lang="de-DE" sz="1600" dirty="0"/>
              <a:t>Hannah Arendt: Elemente und Ursprünge totaler Herrschaft. Von der Verfasserin übertragene und neubearbeitete Ausgabe * Titel der amerikanischen Ausgabe „The Origins </a:t>
            </a:r>
            <a:r>
              <a:rPr lang="de-DE" sz="1600" dirty="0" err="1"/>
              <a:t>of</a:t>
            </a:r>
            <a:r>
              <a:rPr lang="de-DE" sz="1600" dirty="0"/>
              <a:t> </a:t>
            </a:r>
            <a:r>
              <a:rPr lang="de-DE" sz="1600" dirty="0" err="1"/>
              <a:t>Totalitarianism</a:t>
            </a:r>
            <a:r>
              <a:rPr lang="de-DE" sz="1600" dirty="0"/>
              <a:t>“. </a:t>
            </a:r>
            <a:r>
              <a:rPr lang="de-DE" sz="1600" dirty="0" err="1"/>
              <a:t>Ffm</a:t>
            </a:r>
            <a:r>
              <a:rPr lang="de-DE" sz="1600" dirty="0"/>
              <a:t>: Europäische Verlagsanstalt 1955, S. 721 f.</a:t>
            </a:r>
          </a:p>
        </p:txBody>
      </p:sp>
      <p:sp>
        <p:nvSpPr>
          <p:cNvPr id="4" name="Fußzeilenplatzhalter 3">
            <a:extLst>
              <a:ext uri="{FF2B5EF4-FFF2-40B4-BE49-F238E27FC236}">
                <a16:creationId xmlns:a16="http://schemas.microsoft.com/office/drawing/2014/main" id="{FF431A74-E263-4B40-A760-1950F3B8DC62}"/>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364758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5" name="Straight Connector 6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5" name="Rectangle 7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sitzend enthält.&#10;&#10;Automatisch generierte Beschreibung">
            <a:extLst>
              <a:ext uri="{FF2B5EF4-FFF2-40B4-BE49-F238E27FC236}">
                <a16:creationId xmlns:a16="http://schemas.microsoft.com/office/drawing/2014/main" id="{AE725BCA-EEFD-4B32-917F-3251A8BF694F}"/>
              </a:ext>
            </a:extLst>
          </p:cNvPr>
          <p:cNvPicPr>
            <a:picLocks noChangeAspect="1"/>
          </p:cNvPicPr>
          <p:nvPr/>
        </p:nvPicPr>
        <p:blipFill>
          <a:blip r:embed="rId2"/>
          <a:stretch/>
        </p:blipFill>
        <p:spPr>
          <a:xfrm>
            <a:off x="4427186" y="1131994"/>
            <a:ext cx="3339505" cy="4590386"/>
          </a:xfrm>
          <a:prstGeom prst="rect">
            <a:avLst/>
          </a:prstGeom>
        </p:spPr>
      </p:pic>
      <p:sp>
        <p:nvSpPr>
          <p:cNvPr id="2" name="Fußzeilenplatzhalter 1">
            <a:extLst>
              <a:ext uri="{FF2B5EF4-FFF2-40B4-BE49-F238E27FC236}">
                <a16:creationId xmlns:a16="http://schemas.microsoft.com/office/drawing/2014/main" id="{9ED068C7-F7CB-47EE-BEAC-629B3602FF06}"/>
              </a:ext>
            </a:extLst>
          </p:cNvPr>
          <p:cNvSpPr>
            <a:spLocks noGrp="1"/>
          </p:cNvSpPr>
          <p:nvPr>
            <p:ph type="ftr" sz="quarter" idx="11"/>
          </p:nvPr>
        </p:nvSpPr>
        <p:spPr>
          <a:xfrm>
            <a:off x="653889" y="6411619"/>
            <a:ext cx="6297612" cy="365125"/>
          </a:xfrm>
        </p:spPr>
        <p:txBody>
          <a:bodyPr>
            <a:normAutofit/>
          </a:bodyPr>
          <a:lstStyle/>
          <a:p>
            <a:pPr>
              <a:spcAft>
                <a:spcPts val="600"/>
              </a:spcAft>
            </a:pPr>
            <a:r>
              <a:rPr lang="de-DE" dirty="0">
                <a:solidFill>
                  <a:srgbClr val="FFFFFF"/>
                </a:solidFill>
              </a:rPr>
              <a:t>Gerhard Müller 11. Dezember </a:t>
            </a:r>
            <a:r>
              <a:rPr lang="de-DE">
                <a:solidFill>
                  <a:srgbClr val="FFFFFF"/>
                </a:solidFill>
              </a:rPr>
              <a:t>2019, Wi-Se </a:t>
            </a:r>
            <a:r>
              <a:rPr lang="de-DE" dirty="0">
                <a:solidFill>
                  <a:srgbClr val="FFFFFF"/>
                </a:solidFill>
              </a:rPr>
              <a:t>2019/20 Prof. Dr. Renate Breuninger</a:t>
            </a:r>
            <a:r>
              <a:rPr lang="de-DE">
                <a:solidFill>
                  <a:srgbClr val="FFFFFF"/>
                </a:solidFill>
              </a:rPr>
              <a:t>:</a:t>
            </a:r>
            <a:r>
              <a:rPr lang="de-DE" dirty="0">
                <a:solidFill>
                  <a:srgbClr val="FFFFFF"/>
                </a:solidFill>
              </a:rPr>
              <a:t> Philosophische Theorien des Bösen</a:t>
            </a:r>
            <a:endParaRPr lang="en-US" dirty="0">
              <a:solidFill>
                <a:srgbClr val="FFFFFF"/>
              </a:solidFill>
            </a:endParaRPr>
          </a:p>
        </p:txBody>
      </p:sp>
    </p:spTree>
    <p:extLst>
      <p:ext uri="{BB962C8B-B14F-4D97-AF65-F5344CB8AC3E}">
        <p14:creationId xmlns:p14="http://schemas.microsoft.com/office/powerpoint/2010/main" val="115096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D385A-6821-A248-84B7-4E392B9977B4}"/>
              </a:ext>
            </a:extLst>
          </p:cNvPr>
          <p:cNvSpPr>
            <a:spLocks noGrp="1"/>
          </p:cNvSpPr>
          <p:nvPr>
            <p:ph type="title"/>
          </p:nvPr>
        </p:nvSpPr>
        <p:spPr/>
        <p:txBody>
          <a:bodyPr/>
          <a:lstStyle/>
          <a:p>
            <a:pPr algn="ctr"/>
            <a:r>
              <a:rPr lang="de-DE" dirty="0"/>
              <a:t>Erinnerung an Kants Begriff des</a:t>
            </a:r>
            <a:br>
              <a:rPr lang="de-DE" dirty="0"/>
            </a:br>
            <a:r>
              <a:rPr lang="de-DE" dirty="0"/>
              <a:t>„radikal Bösen“ in der Religionsschrift</a:t>
            </a:r>
          </a:p>
        </p:txBody>
      </p:sp>
      <p:sp>
        <p:nvSpPr>
          <p:cNvPr id="3" name="Inhaltsplatzhalter 2">
            <a:extLst>
              <a:ext uri="{FF2B5EF4-FFF2-40B4-BE49-F238E27FC236}">
                <a16:creationId xmlns:a16="http://schemas.microsoft.com/office/drawing/2014/main" id="{DF8C408B-465A-DB41-89E6-5B45350B01DC}"/>
              </a:ext>
            </a:extLst>
          </p:cNvPr>
          <p:cNvSpPr>
            <a:spLocks noGrp="1"/>
          </p:cNvSpPr>
          <p:nvPr>
            <p:ph idx="1"/>
          </p:nvPr>
        </p:nvSpPr>
        <p:spPr/>
        <p:txBody>
          <a:bodyPr>
            <a:normAutofit fontScale="92500"/>
          </a:bodyPr>
          <a:lstStyle/>
          <a:p>
            <a:r>
              <a:rPr lang="de-DE" dirty="0"/>
              <a:t>I. Von der ursprünglichen Anlage zum Guten in der menschlichen Natur.</a:t>
            </a:r>
          </a:p>
          <a:p>
            <a:r>
              <a:rPr lang="de-DE" dirty="0"/>
              <a:t>Wir könnten sie, in Beziehung auf ihren Zweck, füglich auf drei Klassen, als Elemente der Bestimmung des Menschen, bringen. / 1. Die Anlage für die </a:t>
            </a:r>
            <a:r>
              <a:rPr lang="de-DE" i="1" dirty="0" err="1"/>
              <a:t>Tierheit</a:t>
            </a:r>
            <a:r>
              <a:rPr lang="de-DE" i="1" dirty="0"/>
              <a:t> </a:t>
            </a:r>
            <a:r>
              <a:rPr lang="de-DE" dirty="0"/>
              <a:t>des Menschen, als eines </a:t>
            </a:r>
            <a:r>
              <a:rPr lang="de-DE" i="1" dirty="0"/>
              <a:t>Lebenden.</a:t>
            </a:r>
            <a:r>
              <a:rPr lang="de-DE" dirty="0"/>
              <a:t> / 2. Für die </a:t>
            </a:r>
            <a:r>
              <a:rPr lang="de-DE" i="1" dirty="0"/>
              <a:t>Menschheit </a:t>
            </a:r>
            <a:r>
              <a:rPr lang="de-DE" dirty="0"/>
              <a:t>desselben als eines lebenden und zugleich </a:t>
            </a:r>
            <a:r>
              <a:rPr lang="de-DE" i="1" dirty="0"/>
              <a:t>vernünftigen.</a:t>
            </a:r>
            <a:r>
              <a:rPr lang="de-DE" dirty="0"/>
              <a:t> / 3. Für seine </a:t>
            </a:r>
            <a:r>
              <a:rPr lang="de-DE" i="1" dirty="0"/>
              <a:t>Persönlichkeit,</a:t>
            </a:r>
            <a:r>
              <a:rPr lang="de-DE" dirty="0"/>
              <a:t> als eines vernünftigen und zugleich </a:t>
            </a:r>
            <a:r>
              <a:rPr lang="de-DE" i="1" dirty="0"/>
              <a:t>der Zurechnung fähigen</a:t>
            </a:r>
            <a:r>
              <a:rPr lang="de-DE" dirty="0"/>
              <a:t> Wesens.</a:t>
            </a:r>
          </a:p>
          <a:p>
            <a:r>
              <a:rPr lang="de-DE" dirty="0"/>
              <a:t>III. Der Mensch ist von Natur böse. </a:t>
            </a:r>
            <a:r>
              <a:rPr lang="de-DE" sz="1600" dirty="0"/>
              <a:t>„</a:t>
            </a:r>
            <a:r>
              <a:rPr lang="de-DE" sz="1600" dirty="0" err="1"/>
              <a:t>Vitiis</a:t>
            </a:r>
            <a:r>
              <a:rPr lang="de-DE" sz="1600" dirty="0"/>
              <a:t> </a:t>
            </a:r>
            <a:r>
              <a:rPr lang="de-DE" sz="1600" dirty="0" err="1"/>
              <a:t>nemo</a:t>
            </a:r>
            <a:r>
              <a:rPr lang="de-DE" sz="1600" dirty="0"/>
              <a:t> sine </a:t>
            </a:r>
            <a:r>
              <a:rPr lang="de-DE" sz="1600" dirty="0" err="1"/>
              <a:t>nascitur</a:t>
            </a:r>
            <a:r>
              <a:rPr lang="de-DE" sz="1600" dirty="0"/>
              <a:t>.“ Horaz</a:t>
            </a:r>
          </a:p>
          <a:p>
            <a:r>
              <a:rPr lang="de-DE" dirty="0"/>
              <a:t>Der Satz: Der Mensch ist </a:t>
            </a:r>
            <a:r>
              <a:rPr lang="de-DE" i="1" dirty="0"/>
              <a:t>böse</a:t>
            </a:r>
            <a:r>
              <a:rPr lang="de-DE" dirty="0"/>
              <a:t>, kann nach dem obigen nichts anders sagen wollen, als er ist sich des moralischen Gesetzes </a:t>
            </a:r>
            <a:r>
              <a:rPr lang="de-DE" dirty="0" err="1"/>
              <a:t>bewußt</a:t>
            </a:r>
            <a:r>
              <a:rPr lang="de-DE" dirty="0"/>
              <a:t>, und hat doch die (gelegentliche) Abweichung von demselben in seine Maxime aufgenommen ... So werden wir einen natürlichen Hang zum Bösen, und da er doch immer selbstverschuldet sein </a:t>
            </a:r>
            <a:r>
              <a:rPr lang="de-DE" dirty="0" err="1"/>
              <a:t>muß</a:t>
            </a:r>
            <a:r>
              <a:rPr lang="de-DE" dirty="0"/>
              <a:t>, ihn selbst ein </a:t>
            </a:r>
            <a:r>
              <a:rPr lang="de-DE" i="1" dirty="0"/>
              <a:t>radikales,</a:t>
            </a:r>
            <a:r>
              <a:rPr lang="de-DE" dirty="0"/>
              <a:t> </a:t>
            </a:r>
            <a:r>
              <a:rPr lang="de-DE" dirty="0" err="1"/>
              <a:t>angebornes</a:t>
            </a:r>
            <a:r>
              <a:rPr lang="de-DE" dirty="0"/>
              <a:t>, (nichts </a:t>
            </a:r>
            <a:r>
              <a:rPr lang="de-DE" dirty="0" err="1"/>
              <a:t>destoweniger</a:t>
            </a:r>
            <a:r>
              <a:rPr lang="de-DE" dirty="0"/>
              <a:t> uns von uns selbst zugezogenes) </a:t>
            </a:r>
            <a:r>
              <a:rPr lang="de-DE" i="1" dirty="0"/>
              <a:t>Böse </a:t>
            </a:r>
            <a:r>
              <a:rPr lang="de-DE" dirty="0"/>
              <a:t>in der menschlichen Natur nennen können.      (</a:t>
            </a:r>
            <a:r>
              <a:rPr lang="de-DE" sz="1700" dirty="0"/>
              <a:t>B15 &amp; B27</a:t>
            </a:r>
            <a:r>
              <a:rPr lang="de-DE" dirty="0"/>
              <a:t>)</a:t>
            </a:r>
          </a:p>
        </p:txBody>
      </p:sp>
      <p:sp>
        <p:nvSpPr>
          <p:cNvPr id="4" name="Fußzeilenplatzhalter 3">
            <a:extLst>
              <a:ext uri="{FF2B5EF4-FFF2-40B4-BE49-F238E27FC236}">
                <a16:creationId xmlns:a16="http://schemas.microsoft.com/office/drawing/2014/main" id="{669E9A1E-6C23-054C-81FB-CEDB59A4BD0A}"/>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698185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93E7E-65D6-514D-97B0-71918547BDF9}"/>
              </a:ext>
            </a:extLst>
          </p:cNvPr>
          <p:cNvSpPr>
            <a:spLocks noGrp="1"/>
          </p:cNvSpPr>
          <p:nvPr>
            <p:ph type="title"/>
          </p:nvPr>
        </p:nvSpPr>
        <p:spPr/>
        <p:txBody>
          <a:bodyPr>
            <a:normAutofit fontScale="90000"/>
          </a:bodyPr>
          <a:lstStyle/>
          <a:p>
            <a:pPr algn="ctr"/>
            <a:r>
              <a:rPr lang="de-DE" dirty="0"/>
              <a:t>Fortsetzung 2: </a:t>
            </a:r>
            <a:r>
              <a:rPr lang="de-DE" dirty="0" err="1"/>
              <a:t>HA‘s</a:t>
            </a:r>
            <a:r>
              <a:rPr lang="de-DE" dirty="0"/>
              <a:t> Kritik an Kant und dessen </a:t>
            </a:r>
            <a:r>
              <a:rPr lang="de-DE"/>
              <a:t>individualethischer</a:t>
            </a:r>
            <a:r>
              <a:rPr lang="de-DE" dirty="0"/>
              <a:t> Begriffsbildung</a:t>
            </a:r>
          </a:p>
        </p:txBody>
      </p:sp>
      <p:sp>
        <p:nvSpPr>
          <p:cNvPr id="3" name="Inhaltsplatzhalter 2">
            <a:extLst>
              <a:ext uri="{FF2B5EF4-FFF2-40B4-BE49-F238E27FC236}">
                <a16:creationId xmlns:a16="http://schemas.microsoft.com/office/drawing/2014/main" id="{85B746FB-5FA0-834F-9807-B7DC27B496CC}"/>
              </a:ext>
            </a:extLst>
          </p:cNvPr>
          <p:cNvSpPr>
            <a:spLocks noGrp="1"/>
          </p:cNvSpPr>
          <p:nvPr>
            <p:ph idx="1"/>
          </p:nvPr>
        </p:nvSpPr>
        <p:spPr/>
        <p:txBody>
          <a:bodyPr>
            <a:normAutofit fontScale="92500" lnSpcReduction="10000"/>
          </a:bodyPr>
          <a:lstStyle/>
          <a:p>
            <a:r>
              <a:rPr lang="de-DE" dirty="0"/>
              <a:t>„Es liegt im Sinne unserer gesamten philosophischen Tradition, </a:t>
            </a:r>
            <a:r>
              <a:rPr lang="de-DE" dirty="0" err="1"/>
              <a:t>daß</a:t>
            </a:r>
            <a:r>
              <a:rPr lang="de-DE" dirty="0"/>
              <a:t> wir uns von dem radikal Bösen keinen Begriff machen können, und dies gilt auch noch von der christlichen Theologie, die selbst Satan noch einen himmlischen Ursprung zugestand, wie von Kant, dem einzigen Philosophen, der in der einzigen Wortprägung seine Existenz zumindest geahnt haben </a:t>
            </a:r>
            <a:r>
              <a:rPr lang="de-DE" dirty="0" err="1"/>
              <a:t>muß</a:t>
            </a:r>
            <a:r>
              <a:rPr lang="de-DE" dirty="0"/>
              <a:t>, wenngleich er diese Ahnung in dem Begriff des pervertiert-bösen Willens sofort wieder in ein aus Motiven Begreifliches rationalisierte. So haben wir eigentlich nichts, worauf wir zurückfallen können, um das zu begreifen, womit wir doch in einer ungeheuerlichen, alle Maßstäbe zerbrechenden Wirklichkeit konfrontiert sind. Nur eines scheint sich hier abzuzeichnen; wir können immerhin feststellen, </a:t>
            </a:r>
            <a:r>
              <a:rPr lang="de-DE" dirty="0" err="1"/>
              <a:t>daß</a:t>
            </a:r>
            <a:r>
              <a:rPr lang="de-DE" dirty="0"/>
              <a:t> dieses radikal Böse im Zusammenhang eines Systems aufgetreten ist, in dem alle Menschen gleichermaßen überflüssig werden. Die totalen Machthaber sind von ihrer eigenen Überflüssigkeit genau so überzeugt wie von der aller anderen, und die totalitären Henker sind so gefährlich, weil es ihnen offenbar einerlei ist, nicht nur ob sie leben oder sterben, sondern ob sie je geboren wurden oder niemals das Licht der Welt erblickten. Die ungeheure Gefahr der totalitären Erfindungen,(722)</a:t>
            </a:r>
          </a:p>
        </p:txBody>
      </p:sp>
      <p:sp>
        <p:nvSpPr>
          <p:cNvPr id="4" name="Fußzeilenplatzhalter 3">
            <a:extLst>
              <a:ext uri="{FF2B5EF4-FFF2-40B4-BE49-F238E27FC236}">
                <a16:creationId xmlns:a16="http://schemas.microsoft.com/office/drawing/2014/main" id="{BFA83FDB-3EAE-6E4A-A7E3-9419960F7141}"/>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293591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EA9CB-9BE6-B84F-A0B3-231A3D1B38EE}"/>
              </a:ext>
            </a:extLst>
          </p:cNvPr>
          <p:cNvSpPr>
            <a:spLocks noGrp="1"/>
          </p:cNvSpPr>
          <p:nvPr>
            <p:ph type="title"/>
          </p:nvPr>
        </p:nvSpPr>
        <p:spPr/>
        <p:txBody>
          <a:bodyPr>
            <a:normAutofit fontScale="90000"/>
          </a:bodyPr>
          <a:lstStyle/>
          <a:p>
            <a:pPr algn="ctr"/>
            <a:r>
              <a:rPr lang="de-DE" dirty="0"/>
              <a:t>„Überflüssigkeit“ – „</a:t>
            </a:r>
            <a:r>
              <a:rPr lang="de-DE" dirty="0" err="1"/>
              <a:t>Superflouussness</a:t>
            </a:r>
            <a:r>
              <a:rPr lang="de-DE" dirty="0"/>
              <a:t>“</a:t>
            </a:r>
            <a:br>
              <a:rPr lang="de-DE" dirty="0"/>
            </a:br>
            <a:r>
              <a:rPr lang="de-DE" sz="3200" dirty="0"/>
              <a:t>des Menschen als Gattungswesen wie als Person</a:t>
            </a:r>
          </a:p>
        </p:txBody>
      </p:sp>
      <p:sp>
        <p:nvSpPr>
          <p:cNvPr id="3" name="Inhaltsplatzhalter 2">
            <a:extLst>
              <a:ext uri="{FF2B5EF4-FFF2-40B4-BE49-F238E27FC236}">
                <a16:creationId xmlns:a16="http://schemas.microsoft.com/office/drawing/2014/main" id="{899A93CE-AA31-5340-8181-82E52F6EB252}"/>
              </a:ext>
            </a:extLst>
          </p:cNvPr>
          <p:cNvSpPr>
            <a:spLocks noGrp="1"/>
          </p:cNvSpPr>
          <p:nvPr>
            <p:ph idx="1"/>
          </p:nvPr>
        </p:nvSpPr>
        <p:spPr/>
        <p:txBody>
          <a:bodyPr>
            <a:normAutofit fontScale="47500" lnSpcReduction="20000"/>
          </a:bodyPr>
          <a:lstStyle/>
          <a:p>
            <a:r>
              <a:rPr lang="de-DE" sz="3600" dirty="0"/>
              <a:t>„Die ungeheure Gefahr der totalitären Erfindungen, Menschen überflüssig zu machen, ist, </a:t>
            </a:r>
            <a:r>
              <a:rPr lang="de-DE" sz="3600" dirty="0" err="1"/>
              <a:t>daß</a:t>
            </a:r>
            <a:r>
              <a:rPr lang="de-DE" sz="3600" dirty="0"/>
              <a:t> in einem Zeitalter rapiden Bevölkerungszuwachses und ständigen Anwachsens der Bodenlosigkeit und Heimatlosigkeit überall dauernd Massen von Menschen im Sinne utilitaristischer Kategorien in der Tat „überflüssig“ werden. Es ist, als ob alle entscheidenden politischen, gesell-</a:t>
            </a:r>
            <a:r>
              <a:rPr lang="de-DE" sz="3600" dirty="0" err="1"/>
              <a:t>schaftlichen</a:t>
            </a:r>
            <a:r>
              <a:rPr lang="de-DE" sz="3600" dirty="0"/>
              <a:t> und wirtschaftlichen Tendenzen der Zeit in einer heimlichen Verschwörung mit den Institutionen sind, die dazu dienen könnten, Menschen wirklich als Überflüssige zu behandeln und zu handhaben (…) Ganz gleich wie lange die gegenwärtigen totalitären Systeme sich halten können – und der erstaunlich schnelle Unter-/gang des tausendjährigen Reiches der Nazis ist ein Zeichen der diesen Systemen innewohnenden Instabilität --, es steht zu fürchten, </a:t>
            </a:r>
            <a:r>
              <a:rPr lang="de-DE" sz="3600" dirty="0" err="1"/>
              <a:t>daß</a:t>
            </a:r>
            <a:r>
              <a:rPr lang="de-DE" sz="3600" dirty="0"/>
              <a:t> die Konzentrationslager und Gaskammern, welche zweifellos eine Art Patentlösung für alle Probleme der Überbevölkerung und „Überflüssigkeit“ darstellen, nicht nur eine Warnung, sondern auch ein Beispiel bleiben werden. So wie in der heutigen Welt totalitäre Tendenzen überall und nicht nur in totalitär regierten Ländern zu finden sind, so können diese zentralen Institutionen der totalen Herrschaft leicht den Sturz aller uns bekannten totalitären Regime überleben.“</a:t>
            </a:r>
          </a:p>
          <a:p>
            <a:r>
              <a:rPr lang="de-DE" sz="2100" dirty="0"/>
              <a:t>Hannah Arendt: Elemente und Ursprünge totaler Herrschaft. Frankfurt am Main 1955, S. 722f.</a:t>
            </a:r>
          </a:p>
        </p:txBody>
      </p:sp>
      <p:sp>
        <p:nvSpPr>
          <p:cNvPr id="4" name="Fußzeilenplatzhalter 3">
            <a:extLst>
              <a:ext uri="{FF2B5EF4-FFF2-40B4-BE49-F238E27FC236}">
                <a16:creationId xmlns:a16="http://schemas.microsoft.com/office/drawing/2014/main" id="{833DC96B-A9FD-4045-81B0-22FAA11706BE}"/>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17891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DCECB-1E60-4A59-A547-1AAF984A8064}"/>
              </a:ext>
            </a:extLst>
          </p:cNvPr>
          <p:cNvSpPr>
            <a:spLocks noGrp="1"/>
          </p:cNvSpPr>
          <p:nvPr>
            <p:ph type="title"/>
          </p:nvPr>
        </p:nvSpPr>
        <p:spPr/>
        <p:txBody>
          <a:bodyPr/>
          <a:lstStyle/>
          <a:p>
            <a:pPr algn="ctr"/>
            <a:r>
              <a:rPr lang="de-DE" dirty="0"/>
              <a:t>Hannah Arendt: Vom Leben des Geistes.</a:t>
            </a:r>
            <a:br>
              <a:rPr lang="de-DE" dirty="0"/>
            </a:br>
            <a:r>
              <a:rPr lang="de-DE" dirty="0"/>
              <a:t>Bd. 1: Das Denken. Bd. 2: Das Wollen.</a:t>
            </a:r>
          </a:p>
        </p:txBody>
      </p:sp>
      <p:sp>
        <p:nvSpPr>
          <p:cNvPr id="3" name="Inhaltsplatzhalter 2">
            <a:extLst>
              <a:ext uri="{FF2B5EF4-FFF2-40B4-BE49-F238E27FC236}">
                <a16:creationId xmlns:a16="http://schemas.microsoft.com/office/drawing/2014/main" id="{A572662C-54C8-404F-86EE-B55647D9C40A}"/>
              </a:ext>
            </a:extLst>
          </p:cNvPr>
          <p:cNvSpPr>
            <a:spLocks noGrp="1"/>
          </p:cNvSpPr>
          <p:nvPr>
            <p:ph idx="1"/>
          </p:nvPr>
        </p:nvSpPr>
        <p:spPr/>
        <p:txBody>
          <a:bodyPr>
            <a:normAutofit fontScale="70000" lnSpcReduction="20000"/>
          </a:bodyPr>
          <a:lstStyle/>
          <a:p>
            <a:r>
              <a:rPr lang="de-DE" dirty="0"/>
              <a:t>Einleitung. S. 13 ff. „Was das Faktische betrifft, so hat meine Beschäftigung mit der Geistestätigkeit zwei recht verschiedene Ursprünge. Der unmittelbare Anstoß ergab sich aus meiner Anwesenheit beim Eichmann-</a:t>
            </a:r>
            <a:r>
              <a:rPr lang="de-DE" dirty="0" err="1"/>
              <a:t>Prozeß</a:t>
            </a:r>
            <a:r>
              <a:rPr lang="de-DE" dirty="0"/>
              <a:t> in Jerusalem. In meinem Bericht über ihn sprach ich von der „Banalität des Bösen“. Dahinter stand keine These oder Theorie, doch irgendwie ahnte ich, </a:t>
            </a:r>
            <a:r>
              <a:rPr lang="de-DE" dirty="0" err="1"/>
              <a:t>daß</a:t>
            </a:r>
            <a:r>
              <a:rPr lang="de-DE" dirty="0"/>
              <a:t> diese Formulierung unserer literarischen, theologischen und philosophischen Denktradition über das Böse entgegenlief. Das Böse, so haben wir gelernt, ist etwas Dämonisches: seine Verkörperung ist der Satan, der „vom Himmel fällt als ein Blitz“ (Luk. 10,18), oder Luzifer, der gefallene Engel („auch der Teufel ist ein Engel“ – Unamuno), dessen Sünde der Hochmut ist („stolz wie Luzifer“), jene </a:t>
            </a:r>
            <a:r>
              <a:rPr lang="de-DE" dirty="0" err="1"/>
              <a:t>superbia</a:t>
            </a:r>
            <a:r>
              <a:rPr lang="de-DE" dirty="0"/>
              <a:t>, zu der nur die besten fähig sind: sie möchten Gott nicht dienen, sondern sein wie er. Böse Menschen, so heißt es, handeln aus Neid, sei es aus Enttäuschung darüber, </a:t>
            </a:r>
            <a:r>
              <a:rPr lang="de-DE" dirty="0" err="1"/>
              <a:t>daß</a:t>
            </a:r>
            <a:r>
              <a:rPr lang="de-DE" dirty="0"/>
              <a:t> ihnen der Erfolg ohne eigenes Verschulden versagt blieb (Richard III.), oder aus dem Neid eines </a:t>
            </a:r>
            <a:r>
              <a:rPr lang="de-DE" dirty="0" err="1"/>
              <a:t>Kain</a:t>
            </a:r>
            <a:r>
              <a:rPr lang="de-DE" dirty="0"/>
              <a:t>, der Abel erschlug, denn „der/ Herr sah gnädig an Abel und sein Opfer; aber </a:t>
            </a:r>
            <a:r>
              <a:rPr lang="de-DE" dirty="0" err="1"/>
              <a:t>Kain</a:t>
            </a:r>
            <a:r>
              <a:rPr lang="de-DE" dirty="0"/>
              <a:t> und sein Opfer sah er nicht gnädig an“ (1.Mos.4,4-5): Oder sie handeln aus Schwäche (Macbeth), oder umgekehrt aus jenem mächtigen </a:t>
            </a:r>
            <a:r>
              <a:rPr lang="de-DE" dirty="0" err="1"/>
              <a:t>Haß</a:t>
            </a:r>
            <a:r>
              <a:rPr lang="de-DE" dirty="0"/>
              <a:t> heraus, den das Böse für das reine Gute empfindet, </a:t>
            </a:r>
            <a:r>
              <a:rPr lang="de-DE" dirty="0" err="1"/>
              <a:t>Jago</a:t>
            </a:r>
            <a:r>
              <a:rPr lang="de-DE" dirty="0"/>
              <a:t>: „Ich hasse den Mohren, mein Grund kommt von Herzen“; </a:t>
            </a:r>
            <a:r>
              <a:rPr lang="de-DE" dirty="0" err="1"/>
              <a:t>Claggarts</a:t>
            </a:r>
            <a:r>
              <a:rPr lang="de-DE" dirty="0"/>
              <a:t> </a:t>
            </a:r>
            <a:r>
              <a:rPr lang="de-DE" dirty="0" err="1"/>
              <a:t>Haß</a:t>
            </a:r>
            <a:r>
              <a:rPr lang="de-DE" dirty="0"/>
              <a:t> auf Billy Budds „barbarische“ Unschuld, den Melville eine „Verworfenheit von Natur“ nennt), oder aus Begierde, der „Wurzel alles Übel“ (</a:t>
            </a:r>
            <a:r>
              <a:rPr lang="de-DE" dirty="0" err="1"/>
              <a:t>radix</a:t>
            </a:r>
            <a:r>
              <a:rPr lang="de-DE" dirty="0"/>
              <a:t> </a:t>
            </a:r>
            <a:r>
              <a:rPr lang="de-DE" dirty="0" err="1"/>
              <a:t>omnium</a:t>
            </a:r>
            <a:r>
              <a:rPr lang="de-DE" dirty="0"/>
              <a:t> </a:t>
            </a:r>
            <a:r>
              <a:rPr lang="de-DE" dirty="0" err="1"/>
              <a:t>malorum</a:t>
            </a:r>
            <a:r>
              <a:rPr lang="de-DE" dirty="0"/>
              <a:t> </a:t>
            </a:r>
            <a:r>
              <a:rPr lang="de-DE" dirty="0" err="1"/>
              <a:t>cupiditas</a:t>
            </a:r>
            <a:r>
              <a:rPr lang="de-DE" dirty="0"/>
              <a:t>). Ich aber stand vor etwas völlig anderem und doch unbestreitbar Wirklichem. Ich war frappiert von der offenbaren Seichtheit des Täters, die keine Zurückführung des unbestreitbar Bösen seiner Handlungen auf irgendwelche tieferen Wurzeln oder Beweggründe ermöglichte. Die Taten waren ungeheuerlich, doch der Täter – zumindest jene einst höchst aktive Person, die jetzt vor Gericht stand </a:t>
            </a:r>
            <a:r>
              <a:rPr lang="de-DE"/>
              <a:t>– war </a:t>
            </a:r>
            <a:r>
              <a:rPr lang="de-DE" dirty="0"/>
              <a:t>ganz gewöhnlich und durchschnittlich, weder dämonisch noch ungeheuerlich. Nichts an ihm deutete auf feste ideologische Überzeugungen oder besondere Beweggründe hin; das einzig Bemerkenswerte an seinem früheren Verhalten wie auch an seinem jetzigen vor Gericht und in den vorangegangenen Polizeiverhören war etwas rein Negatives: nicht Dummheit, sondern </a:t>
            </a:r>
            <a:r>
              <a:rPr lang="de-DE" i="1" dirty="0"/>
              <a:t>Gedankenlosigkeit.“</a:t>
            </a:r>
            <a:endParaRPr lang="de-DE" dirty="0"/>
          </a:p>
        </p:txBody>
      </p:sp>
      <p:sp>
        <p:nvSpPr>
          <p:cNvPr id="4" name="Fußzeilenplatzhalter 3">
            <a:extLst>
              <a:ext uri="{FF2B5EF4-FFF2-40B4-BE49-F238E27FC236}">
                <a16:creationId xmlns:a16="http://schemas.microsoft.com/office/drawing/2014/main" id="{4A891D70-DEEB-4AD4-8BFE-08B6CCDC6DAF}"/>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2951250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E106F-C892-4456-90EC-A5BEC1E7B3B3}"/>
              </a:ext>
            </a:extLst>
          </p:cNvPr>
          <p:cNvSpPr>
            <a:spLocks noGrp="1"/>
          </p:cNvSpPr>
          <p:nvPr>
            <p:ph type="title"/>
          </p:nvPr>
        </p:nvSpPr>
        <p:spPr/>
        <p:txBody>
          <a:bodyPr>
            <a:normAutofit fontScale="90000"/>
          </a:bodyPr>
          <a:lstStyle/>
          <a:p>
            <a:pPr algn="ctr"/>
            <a:r>
              <a:rPr lang="de-DE" dirty="0"/>
              <a:t>„</a:t>
            </a:r>
            <a:r>
              <a:rPr lang="de-DE" dirty="0" err="1"/>
              <a:t>Thoughtlessness</a:t>
            </a:r>
            <a:r>
              <a:rPr lang="de-DE" dirty="0"/>
              <a:t>“ / „Gedankenlosigkeit“</a:t>
            </a:r>
            <a:br>
              <a:rPr lang="de-DE" dirty="0"/>
            </a:br>
            <a:r>
              <a:rPr lang="de-DE" dirty="0" err="1"/>
              <a:t>What</a:t>
            </a:r>
            <a:r>
              <a:rPr lang="de-DE" dirty="0"/>
              <a:t> </a:t>
            </a:r>
            <a:r>
              <a:rPr lang="de-DE" dirty="0" err="1"/>
              <a:t>is</a:t>
            </a:r>
            <a:r>
              <a:rPr lang="de-DE" dirty="0"/>
              <a:t> </a:t>
            </a:r>
            <a:r>
              <a:rPr lang="de-DE" dirty="0" err="1"/>
              <a:t>Thinking</a:t>
            </a:r>
            <a:r>
              <a:rPr lang="de-DE" dirty="0"/>
              <a:t>? / Was heißt Denken?</a:t>
            </a:r>
          </a:p>
        </p:txBody>
      </p:sp>
      <p:sp>
        <p:nvSpPr>
          <p:cNvPr id="3" name="Inhaltsplatzhalter 2">
            <a:extLst>
              <a:ext uri="{FF2B5EF4-FFF2-40B4-BE49-F238E27FC236}">
                <a16:creationId xmlns:a16="http://schemas.microsoft.com/office/drawing/2014/main" id="{53DB23A0-7F78-467C-BE77-E824E679DA47}"/>
              </a:ext>
            </a:extLst>
          </p:cNvPr>
          <p:cNvSpPr>
            <a:spLocks noGrp="1"/>
          </p:cNvSpPr>
          <p:nvPr>
            <p:ph idx="1"/>
          </p:nvPr>
        </p:nvSpPr>
        <p:spPr/>
        <p:txBody>
          <a:bodyPr>
            <a:normAutofit lnSpcReduction="10000"/>
          </a:bodyPr>
          <a:lstStyle/>
          <a:p>
            <a:r>
              <a:rPr lang="de-DE" dirty="0"/>
              <a:t>Mary McCarthy an Hannah Arendt – Paris, 9. Juni 1971 – Liebste Hannah, wie schön, Deinen langen Brief zu bekommen. Aber zuerst zu Deiner Vorlesung über das Denken. Mir scheint sie in Ordnung zu sein für die Veröffentlichung … Ich habe hier einen sprachlichen Einwand: </a:t>
            </a:r>
            <a:r>
              <a:rPr lang="de-DE" i="1" dirty="0" err="1"/>
              <a:t>thoughtlessness</a:t>
            </a:r>
            <a:r>
              <a:rPr lang="de-DE" i="1" dirty="0"/>
              <a:t>. </a:t>
            </a:r>
            <a:r>
              <a:rPr lang="de-DE" dirty="0"/>
              <a:t>Es bedeutet im Englischen nicht, was Du darunter verstehen möchtest, nicht mehr; den Sinn, den Du ihm geben möchtest, bezeichnet das große Oxford English Dictionary als „heute selten“. Und ich halte es für einen Fehler, dem Schlüsselbegriff eines Essays eine Bedeutung aufzuzwingen, die er normalerweise nicht hat, auch wenn der Leser versteht, was Du damit sagen willst. Ganz zu schweigen von den Fällen, wo der Leser es </a:t>
            </a:r>
            <a:r>
              <a:rPr lang="de-DE" dirty="0" err="1"/>
              <a:t>mißverstehen</a:t>
            </a:r>
            <a:r>
              <a:rPr lang="de-DE" dirty="0"/>
              <a:t> wird als </a:t>
            </a:r>
            <a:r>
              <a:rPr lang="de-DE" i="1" dirty="0" err="1"/>
              <a:t>heedlessness</a:t>
            </a:r>
            <a:r>
              <a:rPr lang="de-DE" i="1" dirty="0"/>
              <a:t>, </a:t>
            </a:r>
            <a:r>
              <a:rPr lang="de-DE" i="1" dirty="0" err="1"/>
              <a:t>neglect</a:t>
            </a:r>
            <a:r>
              <a:rPr lang="de-DE" i="1" dirty="0"/>
              <a:t>, </a:t>
            </a:r>
            <a:r>
              <a:rPr lang="de-DE" i="1" dirty="0" err="1"/>
              <a:t>forgetfullness</a:t>
            </a:r>
            <a:r>
              <a:rPr lang="de-DE" i="1" dirty="0"/>
              <a:t> etc. </a:t>
            </a:r>
            <a:r>
              <a:rPr lang="de-DE" dirty="0"/>
              <a:t>Mein Vorschlag wäre, nicht </a:t>
            </a:r>
            <a:r>
              <a:rPr lang="de-DE" i="1" dirty="0"/>
              <a:t>ein</a:t>
            </a:r>
            <a:r>
              <a:rPr lang="de-DE" dirty="0"/>
              <a:t> Substitut – ein anderes abstraktes Substantiv -, sondern </a:t>
            </a:r>
            <a:r>
              <a:rPr lang="de-DE" i="1" dirty="0"/>
              <a:t>Substitute</a:t>
            </a:r>
            <a:r>
              <a:rPr lang="de-DE" dirty="0"/>
              <a:t> zu finden. Zum Beispiel verwendest Du  einmal selber ein Synonym auf Seite 2, das ich geeigneter finde, nämlich </a:t>
            </a:r>
            <a:r>
              <a:rPr lang="de-DE" u="sng" dirty="0"/>
              <a:t>„</a:t>
            </a:r>
            <a:r>
              <a:rPr lang="de-DE" u="sng" dirty="0" err="1"/>
              <a:t>inability</a:t>
            </a:r>
            <a:r>
              <a:rPr lang="de-DE" u="sng" dirty="0"/>
              <a:t> </a:t>
            </a:r>
            <a:r>
              <a:rPr lang="de-DE" u="sng" dirty="0" err="1"/>
              <a:t>to</a:t>
            </a:r>
            <a:r>
              <a:rPr lang="de-DE" u="sng" dirty="0"/>
              <a:t> </a:t>
            </a:r>
            <a:r>
              <a:rPr lang="de-DE" u="sng" dirty="0" err="1"/>
              <a:t>think</a:t>
            </a:r>
            <a:r>
              <a:rPr lang="de-DE" u="sng" dirty="0"/>
              <a:t>“</a:t>
            </a:r>
            <a:r>
              <a:rPr lang="de-DE" dirty="0"/>
              <a:t>.	</a:t>
            </a:r>
            <a:r>
              <a:rPr lang="de-DE" sz="1400" dirty="0"/>
              <a:t>[Hannah Arendt – Mary McCarthy: Im Vertrauen. Briefwechsel 1949 – 1975. Piper: München Zürich 1995, 583 </a:t>
            </a:r>
            <a:r>
              <a:rPr lang="de-DE" sz="1400" dirty="0" err="1"/>
              <a:t>Ss</a:t>
            </a:r>
            <a:r>
              <a:rPr lang="de-DE" sz="1400" dirty="0"/>
              <a:t>.; hier: S. 427 und 428 „Dummheit“].</a:t>
            </a:r>
            <a:endParaRPr lang="de-DE" dirty="0"/>
          </a:p>
        </p:txBody>
      </p:sp>
      <p:sp>
        <p:nvSpPr>
          <p:cNvPr id="4" name="Fußzeilenplatzhalter 3">
            <a:extLst>
              <a:ext uri="{FF2B5EF4-FFF2-40B4-BE49-F238E27FC236}">
                <a16:creationId xmlns:a16="http://schemas.microsoft.com/office/drawing/2014/main" id="{8832DB46-7A74-4314-980A-AF3145BC1D58}"/>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289603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39D82-A0FB-4214-AAEF-769526B13563}"/>
              </a:ext>
            </a:extLst>
          </p:cNvPr>
          <p:cNvSpPr>
            <a:spLocks noGrp="1"/>
          </p:cNvSpPr>
          <p:nvPr>
            <p:ph type="title"/>
          </p:nvPr>
        </p:nvSpPr>
        <p:spPr/>
        <p:txBody>
          <a:bodyPr>
            <a:normAutofit fontScale="90000"/>
          </a:bodyPr>
          <a:lstStyle/>
          <a:p>
            <a:pPr algn="ctr"/>
            <a:r>
              <a:rPr lang="de-DE" dirty="0"/>
              <a:t>„Wahrheit gibt es nur zu zweien.“</a:t>
            </a:r>
            <a:br>
              <a:rPr lang="de-DE" dirty="0"/>
            </a:br>
            <a:r>
              <a:rPr lang="de-DE" sz="2200" dirty="0"/>
              <a:t>Motto Hannah Arendts </a:t>
            </a:r>
            <a:br>
              <a:rPr lang="de-DE" sz="2200" dirty="0"/>
            </a:br>
            <a:r>
              <a:rPr lang="de-DE" sz="2200" dirty="0"/>
              <a:t>von Ingrid Nordmann als Titel für Briefwechsel mit Freunden gewählt </a:t>
            </a:r>
          </a:p>
        </p:txBody>
      </p:sp>
      <p:sp>
        <p:nvSpPr>
          <p:cNvPr id="3" name="Inhaltsplatzhalter 2">
            <a:extLst>
              <a:ext uri="{FF2B5EF4-FFF2-40B4-BE49-F238E27FC236}">
                <a16:creationId xmlns:a16="http://schemas.microsoft.com/office/drawing/2014/main" id="{951CBC26-7E4B-4830-8042-B6DE1E4C9AB4}"/>
              </a:ext>
            </a:extLst>
          </p:cNvPr>
          <p:cNvSpPr>
            <a:spLocks noGrp="1"/>
          </p:cNvSpPr>
          <p:nvPr>
            <p:ph idx="1"/>
          </p:nvPr>
        </p:nvSpPr>
        <p:spPr/>
        <p:txBody>
          <a:bodyPr>
            <a:normAutofit fontScale="77500" lnSpcReduction="20000"/>
          </a:bodyPr>
          <a:lstStyle/>
          <a:p>
            <a:pPr algn="ctr"/>
            <a:r>
              <a:rPr lang="de-DE" b="1" i="1" dirty="0"/>
              <a:t>Zwei in einem</a:t>
            </a:r>
          </a:p>
          <a:p>
            <a:r>
              <a:rPr lang="de-DE" dirty="0"/>
              <a:t>„Es scheint, als hätte Sokrates über den Zusammenhang zwischen </a:t>
            </a:r>
            <a:r>
              <a:rPr lang="de-DE" dirty="0" err="1"/>
              <a:t>Schlechtig-keit</a:t>
            </a:r>
            <a:r>
              <a:rPr lang="de-DE" dirty="0"/>
              <a:t> und Gedankenlosigkeit nur dies zu sagen, </a:t>
            </a:r>
            <a:r>
              <a:rPr lang="de-DE" dirty="0" err="1"/>
              <a:t>daß</a:t>
            </a:r>
            <a:r>
              <a:rPr lang="de-DE" dirty="0"/>
              <a:t> Menschen, die nicht Schön-</a:t>
            </a:r>
            <a:r>
              <a:rPr lang="de-DE" dirty="0" err="1"/>
              <a:t>heit</a:t>
            </a:r>
            <a:r>
              <a:rPr lang="de-DE" dirty="0"/>
              <a:t>, Gerechtigkeit und Weisheit lieben, unfähig zum Denken seien, genau wie umgekehrt diejenigen, die die kritische Untersuchung lieben und somit „philosophieren“, nichts Schlechtes tun könnten.“</a:t>
            </a:r>
          </a:p>
          <a:p>
            <a:r>
              <a:rPr lang="de-DE" dirty="0"/>
              <a:t>Was besagt das für eines unserer Hauptprobleme – den möglichen Zusammenhang zwischen Gedankenlosigkeit und Bösem? ... </a:t>
            </a:r>
          </a:p>
          <a:p>
            <a:r>
              <a:rPr lang="de-DE" dirty="0"/>
              <a:t>Sokrates, der im Unterschied zu Platon über jeden Gegenstand nachdachte und mit jedermann sprach, kann nicht geglaubt haben, </a:t>
            </a:r>
            <a:r>
              <a:rPr lang="de-DE" dirty="0" err="1"/>
              <a:t>daß</a:t>
            </a:r>
            <a:r>
              <a:rPr lang="de-DE" dirty="0"/>
              <a:t> nur die wenigen denken könnten, und </a:t>
            </a:r>
            <a:r>
              <a:rPr lang="de-DE" dirty="0" err="1"/>
              <a:t>daß</a:t>
            </a:r>
            <a:r>
              <a:rPr lang="de-DE" dirty="0"/>
              <a:t> nur bestimmte Gegenstände des Denkens, die den Augen des geübten Geistes sichtbar, aber in der Rede nicht ausdrückbar seien, dem Denken Würde und Bedeutung verliehen.</a:t>
            </a:r>
          </a:p>
          <a:p>
            <a:r>
              <a:rPr lang="de-DE" dirty="0"/>
              <a:t>Denn nur eines kann gleichzeitig es selbst und für sich sein, das Zwei-in-einem, das Sokrates als das Wesen des Denkens entdeckte und Platon in theoretischer Sprache als das stumme Zwiegespräch „</a:t>
            </a:r>
            <a:r>
              <a:rPr lang="de-DE" dirty="0" err="1"/>
              <a:t>eme</a:t>
            </a:r>
            <a:r>
              <a:rPr lang="de-DE" dirty="0"/>
              <a:t> </a:t>
            </a:r>
            <a:r>
              <a:rPr lang="de-DE" dirty="0" err="1"/>
              <a:t>emauto</a:t>
            </a:r>
            <a:r>
              <a:rPr lang="de-DE" dirty="0"/>
              <a:t>“, zwischen mir und selbst, bezeichnete.</a:t>
            </a:r>
          </a:p>
          <a:p>
            <a:r>
              <a:rPr lang="de-DE" dirty="0" err="1"/>
              <a:t>Daß</a:t>
            </a:r>
            <a:r>
              <a:rPr lang="de-DE" dirty="0"/>
              <a:t> der Mensch wesentlich in der Mehrzahl existiert, das zeigt sich am allerdeutlichsten daran, </a:t>
            </a:r>
            <a:r>
              <a:rPr lang="de-DE" dirty="0" err="1"/>
              <a:t>daß</a:t>
            </a:r>
            <a:r>
              <a:rPr lang="de-DE" dirty="0"/>
              <a:t> sein Alleinsein das bloße </a:t>
            </a:r>
            <a:r>
              <a:rPr lang="de-DE" dirty="0" err="1"/>
              <a:t>Bewußtsein</a:t>
            </a:r>
            <a:r>
              <a:rPr lang="de-DE" dirty="0"/>
              <a:t> von sich selbst ... In eine Dualität während des Denkens überführt. Diese </a:t>
            </a:r>
            <a:r>
              <a:rPr lang="de-DE" i="1" dirty="0" err="1"/>
              <a:t>Dualiät</a:t>
            </a:r>
            <a:r>
              <a:rPr lang="de-DE" i="1" dirty="0"/>
              <a:t> </a:t>
            </a:r>
            <a:r>
              <a:rPr lang="de-DE" dirty="0"/>
              <a:t>zwischen mir und mir selbst, macht das Denken zu einer wirklichen Tätigkeit, in der man gleichzeitig der Fragende und der Antwortende ist.“ (S. 179 &amp; S. 184) </a:t>
            </a:r>
          </a:p>
        </p:txBody>
      </p:sp>
      <p:sp>
        <p:nvSpPr>
          <p:cNvPr id="4" name="Fußzeilenplatzhalter 3">
            <a:extLst>
              <a:ext uri="{FF2B5EF4-FFF2-40B4-BE49-F238E27FC236}">
                <a16:creationId xmlns:a16="http://schemas.microsoft.com/office/drawing/2014/main" id="{913B5F53-B8AD-47FF-81AB-30DB9D12D9B5}"/>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283134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2B446A5-C9BD-2D46-8528-31924F061F45}"/>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4" name="Textfeld 3">
            <a:extLst>
              <a:ext uri="{FF2B5EF4-FFF2-40B4-BE49-F238E27FC236}">
                <a16:creationId xmlns:a16="http://schemas.microsoft.com/office/drawing/2014/main" id="{BD1160D1-4FE7-D249-A995-EDD9C2862944}"/>
              </a:ext>
            </a:extLst>
          </p:cNvPr>
          <p:cNvSpPr txBox="1"/>
          <p:nvPr/>
        </p:nvSpPr>
        <p:spPr>
          <a:xfrm>
            <a:off x="484910" y="831273"/>
            <a:ext cx="8548254" cy="5632311"/>
          </a:xfrm>
          <a:prstGeom prst="rect">
            <a:avLst/>
          </a:prstGeom>
          <a:noFill/>
        </p:spPr>
        <p:txBody>
          <a:bodyPr wrap="square" rtlCol="0">
            <a:spAutoFit/>
          </a:bodyPr>
          <a:lstStyle/>
          <a:p>
            <a:r>
              <a:rPr lang="de-DE" dirty="0"/>
              <a:t>„Das Denken im nichtkognitiven, nichtspezialisierten Sinne, als ein natürliches Bedürfnis des menschlichen Lebens, als die Aktualisierung des im </a:t>
            </a:r>
            <a:r>
              <a:rPr lang="de-DE" dirty="0" err="1"/>
              <a:t>Bewußtsein</a:t>
            </a:r>
            <a:r>
              <a:rPr lang="de-DE" dirty="0"/>
              <a:t> gegebenen Unterschieds, ist kein Vorrecht der wenigen, sondern eine stets beriet liegende Fähigkeit jedes Menschen; entsprechend ist die Denkunfähigkeit nicht ein Mangel an Hirn bei den vielen, </a:t>
            </a:r>
            <a:r>
              <a:rPr lang="de-DE" dirty="0" err="1"/>
              <a:t>sodern</a:t>
            </a:r>
            <a:r>
              <a:rPr lang="de-DE" dirty="0"/>
              <a:t> eine stets bereitliegende Möglichkeit bei jedem – auch bei Wissenschaftlern, Gelehrten und anderen geistigen Spezialisten.. Bei jedem kann es dazu kommen, </a:t>
            </a:r>
            <a:r>
              <a:rPr lang="de-DE" dirty="0" err="1"/>
              <a:t>daß</a:t>
            </a:r>
            <a:r>
              <a:rPr lang="de-DE" dirty="0"/>
              <a:t> er jenem Verkehr mit sich selbst ausweicht, dessen Möglichkeit und Wichtigkeit Sokrates als erster entdeckt hat. Das Denken begleitet das Leben und ist selbst die </a:t>
            </a:r>
            <a:r>
              <a:rPr lang="de-DE" dirty="0" err="1"/>
              <a:t>entmateriali-sierte</a:t>
            </a:r>
            <a:r>
              <a:rPr lang="de-DE" dirty="0"/>
              <a:t> Quintessenz des </a:t>
            </a:r>
            <a:r>
              <a:rPr lang="de-DE" dirty="0" err="1"/>
              <a:t>Lebendigseins</a:t>
            </a:r>
            <a:r>
              <a:rPr lang="de-DE" dirty="0"/>
              <a:t>; und da das Leben ein Vorgang ist, kann seine Quintessenz nur im aktuellen Denkvorgang bestehen und nicht in </a:t>
            </a:r>
            <a:r>
              <a:rPr lang="de-DE" dirty="0" err="1"/>
              <a:t>irgendwelchn</a:t>
            </a:r>
            <a:r>
              <a:rPr lang="de-DE" dirty="0"/>
              <a:t> festen Ergebnissen oder speziellen Gedanken. Ein Leben ohne Denken ist durchaus möglich; es entwickelt dann sein eigenes Wesen nicht – es </a:t>
            </a:r>
            <a:r>
              <a:rPr lang="de-DE" dirty="0" err="1"/>
              <a:t>iist</a:t>
            </a:r>
            <a:r>
              <a:rPr lang="de-DE" dirty="0"/>
              <a:t> nicht nur sinnlos, es ist gar nicht recht lebendig. </a:t>
            </a:r>
            <a:r>
              <a:rPr lang="de-DE" dirty="0" err="1"/>
              <a:t>Menschn</a:t>
            </a:r>
            <a:r>
              <a:rPr lang="de-DE" dirty="0"/>
              <a:t>, die nicht denken, sind wie Schlafwandler.</a:t>
            </a:r>
          </a:p>
          <a:p>
            <a:r>
              <a:rPr lang="de-DE" dirty="0"/>
              <a:t>Für das denkende Ich und seine Erfahrung ist das Gewissen, das „den </a:t>
            </a:r>
            <a:r>
              <a:rPr lang="de-DE" dirty="0" err="1"/>
              <a:t>Menshen</a:t>
            </a:r>
            <a:r>
              <a:rPr lang="de-DE" dirty="0"/>
              <a:t> mit Hindernissen anfüllt“, ein Nebenergebnis. Welche Gedankengänge auch das denkende Ich durchläuft, das Selbst, das wir alle sind, sollte nichts tun, das verhinderte, </a:t>
            </a:r>
            <a:r>
              <a:rPr lang="de-DE" dirty="0" err="1"/>
              <a:t>daß</a:t>
            </a:r>
            <a:r>
              <a:rPr lang="de-DE" dirty="0"/>
              <a:t> die Zwei-in-einem Freund sind und im Einklang miteinander leben...Ihr Kriterium... die Frage, ob ich mit mir selbst in Frieden werde leben"</a:t>
            </a:r>
          </a:p>
        </p:txBody>
      </p:sp>
    </p:spTree>
    <p:extLst>
      <p:ext uri="{BB962C8B-B14F-4D97-AF65-F5344CB8AC3E}">
        <p14:creationId xmlns:p14="http://schemas.microsoft.com/office/powerpoint/2010/main" val="501722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65D99-18D8-4B77-88FA-BD183F59925A}"/>
              </a:ext>
            </a:extLst>
          </p:cNvPr>
          <p:cNvSpPr>
            <a:spLocks noGrp="1"/>
          </p:cNvSpPr>
          <p:nvPr>
            <p:ph type="title"/>
          </p:nvPr>
        </p:nvSpPr>
        <p:spPr/>
        <p:txBody>
          <a:bodyPr/>
          <a:lstStyle/>
          <a:p>
            <a:pPr algn="ctr"/>
            <a:r>
              <a:rPr lang="de-DE" dirty="0"/>
              <a:t>Hannah Arendt: Das Urteilen</a:t>
            </a:r>
          </a:p>
        </p:txBody>
      </p:sp>
      <p:sp>
        <p:nvSpPr>
          <p:cNvPr id="3" name="Inhaltsplatzhalter 2">
            <a:extLst>
              <a:ext uri="{FF2B5EF4-FFF2-40B4-BE49-F238E27FC236}">
                <a16:creationId xmlns:a16="http://schemas.microsoft.com/office/drawing/2014/main" id="{983D42EC-B6E3-4D7C-94FC-D47D82F2A152}"/>
              </a:ext>
            </a:extLst>
          </p:cNvPr>
          <p:cNvSpPr>
            <a:spLocks noGrp="1"/>
          </p:cNvSpPr>
          <p:nvPr>
            <p:ph idx="1"/>
          </p:nvPr>
        </p:nvSpPr>
        <p:spPr/>
        <p:txBody>
          <a:bodyPr>
            <a:normAutofit fontScale="62500" lnSpcReduction="20000"/>
          </a:bodyPr>
          <a:lstStyle/>
          <a:p>
            <a:r>
              <a:rPr lang="de-DE" dirty="0"/>
              <a:t>„Ich werde zeigen, </a:t>
            </a:r>
            <a:r>
              <a:rPr lang="de-DE" dirty="0" err="1"/>
              <a:t>daß</a:t>
            </a:r>
            <a:r>
              <a:rPr lang="de-DE" dirty="0"/>
              <a:t> meine Hauptannahme für das Herausstellen der Urteilskraft als einer sich von anderen deutlich unterscheidenden Fähigkeit unseres Geistes darin liegt, </a:t>
            </a:r>
            <a:r>
              <a:rPr lang="de-DE" dirty="0" err="1"/>
              <a:t>daß</a:t>
            </a:r>
            <a:r>
              <a:rPr lang="de-DE" dirty="0"/>
              <a:t> Urteile weder durch Deduktion noch Induktion zustande kommen. Kurz gesagt, mit logischen Operationen – etwa in der Art der folgenden: Alle Menschen sind sterblich, Sokrates ist ein Mensch, also ist Sokrates sterblich – haben Urteile nichts gemein. Wir werden uns auf die Suche nach dem „stummen Sinn“ machen, der – wenn er überhaupt behandelt wurde – stets, selbst bei Kant, als „Geschmack“ und daher als der Ästhetik zugehörig gedacht wurde. In praktischen und moralischen Angelegenheiten nannte man ihn „Gewissen“, und das Gewissen urteilte nicht; als die himmlische Stimme entweder Gottes oder der Vernunft sagte es einem, was zu tun, was nicht zu tun und was zu bereuen war. Doch was auch immer die Stimme des Gewissens sein mag, als „stumm“ kann sie nicht bezeichnet werden, und ihre Geltung hängt völlig von einer Autorität ab, die sich über und jenseits aller menschlichen Gesetze und Regeln befindet.</a:t>
            </a:r>
          </a:p>
          <a:p>
            <a:r>
              <a:rPr lang="de-DE" dirty="0"/>
              <a:t>Bei Kant tritt die Urteilskraft als „ein besonderes Talent“ hervor, „welches gar nicht belehrt, sondern nur geübt sein will“. Die Urteilskraft hat mit Besonderem zu tun. Wenn das denkende, sich im Allgemeinen bewegende Ich aus seiner Zurückgezogenheit heraus und in/ die Welt eintritt, erweist es sich, </a:t>
            </a:r>
            <a:r>
              <a:rPr lang="de-DE" dirty="0" err="1"/>
              <a:t>daß</a:t>
            </a:r>
            <a:r>
              <a:rPr lang="de-DE" dirty="0"/>
              <a:t> der Geist einer neuen „Gabe“ bedarf, um mit diesen umzugehen. „Ein stumpfer oder eingeschränkter Kopf“, meint Kant, „ist durch Erlernung sehr wohl, sogar bis zur Gelehrsamkeit, auszurüsten. Da es aber gemeiniglich als denn auch an … [der Urteilskraft] zu fehlen pflegt, so ist es nichts Ungewöhnliches, sehr gelehrte Männer anzutreffen, die, im Gebrauche der Wissenschaft, jenen nie zu bessernden Mangel häufig blicken lassen.“ [</a:t>
            </a:r>
            <a:r>
              <a:rPr lang="de-DE" dirty="0" err="1"/>
              <a:t>KrV</a:t>
            </a:r>
            <a:r>
              <a:rPr lang="de-DE" dirty="0"/>
              <a:t> B 172]. Bei Kant ist es die Vernunft mit ihren „regulativen Ideen“, die der Urteilskraft zu Hilfe kommt. Wenn das Vermögen der Urteilskraft jedoch von anderen Vermögen des Geistes getrennt ist, dann werden wir ihm seinen eigenen </a:t>
            </a:r>
            <a:r>
              <a:rPr lang="de-DE" dirty="0" err="1"/>
              <a:t>modus</a:t>
            </a:r>
            <a:r>
              <a:rPr lang="de-DE" dirty="0"/>
              <a:t> </a:t>
            </a:r>
            <a:r>
              <a:rPr lang="de-DE" dirty="0" err="1"/>
              <a:t>operandi</a:t>
            </a:r>
            <a:r>
              <a:rPr lang="de-DE" dirty="0"/>
              <a:t>, seine eigene Vorgehensweise zuschreiben müssen. / Dies ist von einiger Bedeutung für eine ganze Reihe von Problemen, mit denen sich das moderne Denken abzuplagen hat, besonders für das Problem von Theorie und Praxis und für alle Versuche, zu einer halbwegs einleuchtenden Theorie der Ethik zu gelangen. Seit Hegel und Marx sind diese Fragen aus der Perspektive </a:t>
            </a:r>
            <a:r>
              <a:rPr lang="de-DE" i="1" dirty="0"/>
              <a:t>der</a:t>
            </a:r>
            <a:r>
              <a:rPr lang="de-DE" dirty="0"/>
              <a:t> Geschichte und unter der Annahme, </a:t>
            </a:r>
            <a:r>
              <a:rPr lang="de-DE" dirty="0" err="1"/>
              <a:t>daß</a:t>
            </a:r>
            <a:r>
              <a:rPr lang="de-DE" dirty="0"/>
              <a:t> es so etwas wie </a:t>
            </a:r>
            <a:r>
              <a:rPr lang="de-DE" i="1" dirty="0"/>
              <a:t>den </a:t>
            </a:r>
            <a:r>
              <a:rPr lang="de-DE" dirty="0"/>
              <a:t>Fortschritt der menschlichen Rasse gäbe, behandelt worden. Schließlich werden wir vor die einzige Alternative, die es in diesen Fragen gibt, gestellt. Wir können entweder mit Hegel sagen: „Die Weltgeschichte ist das Weltgericht.“, und das letzte Urteil dem </a:t>
            </a:r>
            <a:r>
              <a:rPr lang="de-DE" i="1" dirty="0"/>
              <a:t>Erfolg</a:t>
            </a:r>
            <a:r>
              <a:rPr lang="de-DE" dirty="0"/>
              <a:t> überlassen; oder wir können mit Kant an der Autonomie der geistigen Kräfte des Menschen und ihrer möglichen Unabhängigkeit von den Dingen, wie sie sind und wie sie geworden sind, festhalten… / Ist die Urteilskraft unser Vermögen, das sich mit der Vergangenheit </a:t>
            </a:r>
            <a:r>
              <a:rPr lang="de-DE" dirty="0" err="1"/>
              <a:t>befaßt</a:t>
            </a:r>
            <a:r>
              <a:rPr lang="de-DE" dirty="0"/>
              <a:t>, so ist der Historiker der Mensch, der sie erkundet und, indem er erzählt, über sie zu Gericht sitzt.“ 	</a:t>
            </a:r>
            <a:r>
              <a:rPr lang="de-DE" sz="1600" dirty="0"/>
              <a:t>[H.A.: Das &gt;Urteilen. Texte zu Kants politischer Philosophie. Herausgegeben und mit einem Essay von Ronald </a:t>
            </a:r>
            <a:r>
              <a:rPr lang="de-DE" sz="1600" dirty="0" err="1"/>
              <a:t>Beiner</a:t>
            </a:r>
            <a:r>
              <a:rPr lang="de-DE" sz="1600" dirty="0"/>
              <a:t>. Piper, München Zürich 1982, 224 </a:t>
            </a:r>
            <a:r>
              <a:rPr lang="de-DE" sz="1600" dirty="0" err="1"/>
              <a:t>Ss</a:t>
            </a:r>
            <a:r>
              <a:rPr lang="de-DE" sz="1600" dirty="0"/>
              <a:t>., hier: S.144f.] </a:t>
            </a:r>
          </a:p>
        </p:txBody>
      </p:sp>
      <p:sp>
        <p:nvSpPr>
          <p:cNvPr id="4" name="Fußzeilenplatzhalter 3">
            <a:extLst>
              <a:ext uri="{FF2B5EF4-FFF2-40B4-BE49-F238E27FC236}">
                <a16:creationId xmlns:a16="http://schemas.microsoft.com/office/drawing/2014/main" id="{53D95AD4-C410-46FE-A55A-8A394413BD6C}"/>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417209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1803B-E1B9-E849-B96C-E2EF664145AC}"/>
              </a:ext>
            </a:extLst>
          </p:cNvPr>
          <p:cNvSpPr>
            <a:spLocks noGrp="1"/>
          </p:cNvSpPr>
          <p:nvPr>
            <p:ph type="title"/>
          </p:nvPr>
        </p:nvSpPr>
        <p:spPr/>
        <p:txBody>
          <a:bodyPr/>
          <a:lstStyle/>
          <a:p>
            <a:pPr algn="ctr"/>
            <a:r>
              <a:rPr lang="de-DE" dirty="0"/>
              <a:t>Kant: Kritik der Urteilskraft (1790/1793)</a:t>
            </a:r>
            <a:br>
              <a:rPr lang="de-DE" dirty="0"/>
            </a:br>
            <a:r>
              <a:rPr lang="de-DE" dirty="0"/>
              <a:t>„Erweiterte Denkungsart“</a:t>
            </a:r>
          </a:p>
        </p:txBody>
      </p:sp>
      <p:sp>
        <p:nvSpPr>
          <p:cNvPr id="3" name="Inhaltsplatzhalter 2">
            <a:extLst>
              <a:ext uri="{FF2B5EF4-FFF2-40B4-BE49-F238E27FC236}">
                <a16:creationId xmlns:a16="http://schemas.microsoft.com/office/drawing/2014/main" id="{F23CEF9F-56E8-DA42-A2A6-96C3D18A579E}"/>
              </a:ext>
            </a:extLst>
          </p:cNvPr>
          <p:cNvSpPr>
            <a:spLocks noGrp="1"/>
          </p:cNvSpPr>
          <p:nvPr>
            <p:ph idx="1"/>
          </p:nvPr>
        </p:nvSpPr>
        <p:spPr/>
        <p:txBody>
          <a:bodyPr>
            <a:normAutofit fontScale="92500" lnSpcReduction="20000"/>
          </a:bodyPr>
          <a:lstStyle/>
          <a:p>
            <a:r>
              <a:rPr lang="de-DE" b="1" dirty="0"/>
              <a:t>KU §40 Vom Geschmacke als einer Art </a:t>
            </a:r>
            <a:r>
              <a:rPr lang="de-DE" b="1" dirty="0" err="1"/>
              <a:t>sensus</a:t>
            </a:r>
            <a:r>
              <a:rPr lang="de-DE" b="1" dirty="0"/>
              <a:t> </a:t>
            </a:r>
            <a:r>
              <a:rPr lang="de-DE" b="1" dirty="0" err="1"/>
              <a:t>communis</a:t>
            </a:r>
            <a:r>
              <a:rPr lang="de-DE" b="1" dirty="0"/>
              <a:t> (</a:t>
            </a:r>
            <a:r>
              <a:rPr lang="de-DE" b="1" dirty="0" err="1"/>
              <a:t>Weischedel</a:t>
            </a:r>
            <a:r>
              <a:rPr lang="de-DE" b="1" dirty="0"/>
              <a:t> V,388 ff.) Man gibt oft der Urteilskraft ... Den Namen eines Sinnes und redet von einem Wahr-/</a:t>
            </a:r>
            <a:r>
              <a:rPr lang="de-DE" b="1" dirty="0" err="1"/>
              <a:t>heitssinne</a:t>
            </a:r>
            <a:r>
              <a:rPr lang="de-DE" b="1" dirty="0"/>
              <a:t>, von einem Sinne für Anständigkeit, Gerechtigkeit </a:t>
            </a:r>
            <a:r>
              <a:rPr lang="de-DE" b="1" dirty="0" err="1"/>
              <a:t>u.s.w</a:t>
            </a:r>
            <a:r>
              <a:rPr lang="de-DE" b="1" dirty="0"/>
              <a:t>.; ob man zwar weiß, wenigstens billig wissen sollte, </a:t>
            </a:r>
            <a:r>
              <a:rPr lang="de-DE" b="1" dirty="0" err="1"/>
              <a:t>daß</a:t>
            </a:r>
            <a:r>
              <a:rPr lang="de-DE" b="1" dirty="0"/>
              <a:t> es nicht ein Sinn ist, in dem diese Begriffe ihren Sitz haben können, noch weniger, </a:t>
            </a:r>
            <a:r>
              <a:rPr lang="de-DE" b="1" dirty="0" err="1"/>
              <a:t>daß</a:t>
            </a:r>
            <a:r>
              <a:rPr lang="de-DE" b="1" dirty="0"/>
              <a:t> dieser zu einem Ausspruche allgemeiner Regeln die mindeste Fähigkeit habe: sondern </a:t>
            </a:r>
            <a:r>
              <a:rPr lang="de-DE" b="1" dirty="0" err="1"/>
              <a:t>daß</a:t>
            </a:r>
            <a:r>
              <a:rPr lang="de-DE" b="1" dirty="0"/>
              <a:t> und von Wahrheit, Schicklichkeit, Schönheit oder Gerechtigkeit nie eine Vorstellung dieser Art in Gedanken kommen könnte, wenn wir uns nicht über die Sinne zu </a:t>
            </a:r>
            <a:r>
              <a:rPr lang="de-DE" b="1" dirty="0" err="1"/>
              <a:t>höhern</a:t>
            </a:r>
            <a:r>
              <a:rPr lang="de-DE" b="1" dirty="0"/>
              <a:t> Erkenntnisvermögen erheben könnten. Der  </a:t>
            </a:r>
            <a:r>
              <a:rPr lang="de-DE" b="1" dirty="0" err="1"/>
              <a:t>g</a:t>
            </a:r>
            <a:r>
              <a:rPr lang="de-DE" b="1" dirty="0"/>
              <a:t> </a:t>
            </a:r>
            <a:r>
              <a:rPr lang="de-DE" b="1" dirty="0" err="1"/>
              <a:t>e</a:t>
            </a:r>
            <a:r>
              <a:rPr lang="de-DE" b="1" dirty="0"/>
              <a:t> m </a:t>
            </a:r>
            <a:r>
              <a:rPr lang="de-DE" b="1" dirty="0" err="1"/>
              <a:t>e</a:t>
            </a:r>
            <a:r>
              <a:rPr lang="de-DE" b="1" dirty="0"/>
              <a:t> i </a:t>
            </a:r>
            <a:r>
              <a:rPr lang="de-DE" b="1" dirty="0" err="1"/>
              <a:t>n</a:t>
            </a:r>
            <a:r>
              <a:rPr lang="de-DE" b="1" dirty="0"/>
              <a:t> </a:t>
            </a:r>
            <a:r>
              <a:rPr lang="de-DE" b="1" dirty="0" err="1"/>
              <a:t>e</a:t>
            </a:r>
            <a:r>
              <a:rPr lang="de-DE" b="1" dirty="0"/>
              <a:t>  M </a:t>
            </a:r>
            <a:r>
              <a:rPr lang="de-DE" b="1" dirty="0" err="1"/>
              <a:t>e</a:t>
            </a:r>
            <a:r>
              <a:rPr lang="de-DE" b="1" dirty="0"/>
              <a:t> </a:t>
            </a:r>
            <a:r>
              <a:rPr lang="de-DE" b="1" dirty="0" err="1"/>
              <a:t>n</a:t>
            </a:r>
            <a:r>
              <a:rPr lang="de-DE" b="1" dirty="0"/>
              <a:t> s c h </a:t>
            </a:r>
            <a:r>
              <a:rPr lang="de-DE" b="1" dirty="0" err="1"/>
              <a:t>e</a:t>
            </a:r>
            <a:r>
              <a:rPr lang="de-DE" b="1" dirty="0"/>
              <a:t> </a:t>
            </a:r>
            <a:r>
              <a:rPr lang="de-DE" b="1" dirty="0" err="1"/>
              <a:t>n</a:t>
            </a:r>
            <a:r>
              <a:rPr lang="de-DE" b="1" dirty="0"/>
              <a:t> v </a:t>
            </a:r>
            <a:r>
              <a:rPr lang="de-DE" b="1" dirty="0" err="1"/>
              <a:t>e</a:t>
            </a:r>
            <a:r>
              <a:rPr lang="de-DE" b="1" dirty="0"/>
              <a:t> </a:t>
            </a:r>
            <a:r>
              <a:rPr lang="de-DE" b="1" dirty="0" err="1"/>
              <a:t>r</a:t>
            </a:r>
            <a:r>
              <a:rPr lang="de-DE" b="1" dirty="0"/>
              <a:t> s t a </a:t>
            </a:r>
            <a:r>
              <a:rPr lang="de-DE" b="1" dirty="0" err="1"/>
              <a:t>n</a:t>
            </a:r>
            <a:r>
              <a:rPr lang="de-DE" b="1" dirty="0"/>
              <a:t> d, den man als bloß gesunden (noch nicht kultivierten) Verstand, für das geringste ansieht, dessen man nur immer  sich von dem, der auf den Namen eines Menschen Anspruch macht, gewärtigen kann, hat daher auch die kränkende Ehre, mit dem Namen des Gemeinsinnes (</a:t>
            </a:r>
            <a:r>
              <a:rPr lang="de-DE" b="1" dirty="0" err="1"/>
              <a:t>sensus</a:t>
            </a:r>
            <a:r>
              <a:rPr lang="de-DE" b="1" dirty="0"/>
              <a:t> </a:t>
            </a:r>
            <a:r>
              <a:rPr lang="de-DE" b="1" dirty="0" err="1"/>
              <a:t>communis</a:t>
            </a:r>
            <a:r>
              <a:rPr lang="de-DE" b="1" dirty="0"/>
              <a:t>) belegt zu werden ... Unter dem </a:t>
            </a:r>
            <a:r>
              <a:rPr lang="de-DE" b="1" dirty="0" err="1"/>
              <a:t>sensus</a:t>
            </a:r>
            <a:r>
              <a:rPr lang="de-DE" b="1" dirty="0"/>
              <a:t> </a:t>
            </a:r>
            <a:r>
              <a:rPr lang="de-DE" b="1" dirty="0" err="1"/>
              <a:t>communis</a:t>
            </a:r>
            <a:r>
              <a:rPr lang="de-DE" b="1" dirty="0"/>
              <a:t> aber </a:t>
            </a:r>
            <a:r>
              <a:rPr lang="de-DE" b="1" dirty="0" err="1"/>
              <a:t>muß</a:t>
            </a:r>
            <a:r>
              <a:rPr lang="de-DE" b="1" dirty="0"/>
              <a:t> man die Idee eines  </a:t>
            </a:r>
            <a:r>
              <a:rPr lang="de-DE" b="1" dirty="0" err="1"/>
              <a:t>g</a:t>
            </a:r>
            <a:r>
              <a:rPr lang="de-DE" b="1" dirty="0"/>
              <a:t> </a:t>
            </a:r>
            <a:r>
              <a:rPr lang="de-DE" b="1" dirty="0" err="1"/>
              <a:t>e</a:t>
            </a:r>
            <a:r>
              <a:rPr lang="de-DE" b="1" dirty="0"/>
              <a:t> m </a:t>
            </a:r>
            <a:r>
              <a:rPr lang="de-DE" b="1" dirty="0" err="1"/>
              <a:t>e</a:t>
            </a:r>
            <a:r>
              <a:rPr lang="de-DE" b="1" dirty="0"/>
              <a:t> i </a:t>
            </a:r>
            <a:r>
              <a:rPr lang="de-DE" b="1" dirty="0" err="1"/>
              <a:t>n</a:t>
            </a:r>
            <a:r>
              <a:rPr lang="de-DE" b="1" dirty="0"/>
              <a:t> s c h a f t l i c h </a:t>
            </a:r>
            <a:r>
              <a:rPr lang="de-DE" b="1" dirty="0" err="1"/>
              <a:t>e</a:t>
            </a:r>
            <a:r>
              <a:rPr lang="de-DE" b="1" dirty="0"/>
              <a:t> </a:t>
            </a:r>
            <a:r>
              <a:rPr lang="de-DE" b="1" dirty="0" err="1"/>
              <a:t>n</a:t>
            </a:r>
            <a:r>
              <a:rPr lang="de-DE" b="1" dirty="0"/>
              <a:t>  Sinnes, d i. eines Beurteilungsvermögens </a:t>
            </a:r>
            <a:r>
              <a:rPr lang="de-DE" b="1" dirty="0" err="1"/>
              <a:t>vertehen</a:t>
            </a:r>
            <a:r>
              <a:rPr lang="de-DE" b="1" dirty="0"/>
              <a:t>, welches in seiner Reflexion auf die Vor-</a:t>
            </a:r>
            <a:r>
              <a:rPr lang="de-DE" b="1" dirty="0" err="1"/>
              <a:t>stellungsart</a:t>
            </a:r>
            <a:r>
              <a:rPr lang="de-DE" b="1" dirty="0"/>
              <a:t> jedes andern in Gedanken (a priori) Rücksicht nimmt, um  </a:t>
            </a:r>
            <a:r>
              <a:rPr lang="de-DE" b="1" dirty="0" err="1"/>
              <a:t>g</a:t>
            </a:r>
            <a:r>
              <a:rPr lang="de-DE" b="1" dirty="0"/>
              <a:t> l </a:t>
            </a:r>
            <a:r>
              <a:rPr lang="de-DE" b="1" dirty="0" err="1"/>
              <a:t>e</a:t>
            </a:r>
            <a:r>
              <a:rPr lang="de-DE" b="1" dirty="0"/>
              <a:t> i c h s a m an die gesamte Menschenvernunft sein Urteil zu halten ...</a:t>
            </a:r>
          </a:p>
        </p:txBody>
      </p:sp>
      <p:sp>
        <p:nvSpPr>
          <p:cNvPr id="4" name="Fußzeilenplatzhalter 3">
            <a:extLst>
              <a:ext uri="{FF2B5EF4-FFF2-40B4-BE49-F238E27FC236}">
                <a16:creationId xmlns:a16="http://schemas.microsoft.com/office/drawing/2014/main" id="{D35EA969-E018-4F4B-8BCA-3216846FD0CA}"/>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3536279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BF060D-56DB-EA40-A214-1D1C83F6CCEC}"/>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3" name="Textfeld 2">
            <a:extLst>
              <a:ext uri="{FF2B5EF4-FFF2-40B4-BE49-F238E27FC236}">
                <a16:creationId xmlns:a16="http://schemas.microsoft.com/office/drawing/2014/main" id="{3D3E502C-63F5-ED4A-A7EB-BA73A7848B7B}"/>
              </a:ext>
            </a:extLst>
          </p:cNvPr>
          <p:cNvSpPr txBox="1"/>
          <p:nvPr/>
        </p:nvSpPr>
        <p:spPr>
          <a:xfrm>
            <a:off x="526473" y="1108364"/>
            <a:ext cx="8548254" cy="5355312"/>
          </a:xfrm>
          <a:prstGeom prst="rect">
            <a:avLst/>
          </a:prstGeom>
          <a:noFill/>
        </p:spPr>
        <p:txBody>
          <a:bodyPr wrap="square" rtlCol="0">
            <a:spAutoFit/>
          </a:bodyPr>
          <a:lstStyle/>
          <a:p>
            <a:r>
              <a:rPr lang="de-DE" dirty="0"/>
              <a:t>Fortsetzung: KU  A 153-158; B 155 – 160.  (</a:t>
            </a:r>
            <a:r>
              <a:rPr lang="de-DE" dirty="0" err="1"/>
              <a:t>Weischedel</a:t>
            </a:r>
            <a:r>
              <a:rPr lang="de-DE" dirty="0"/>
              <a:t>, V,390f.)</a:t>
            </a:r>
          </a:p>
          <a:p>
            <a:r>
              <a:rPr lang="de-DE" dirty="0"/>
              <a:t>... an sich ist nichts natürlicher, als von Reiz und Rührung zu abstrahieren, wenn man ein Urteil sucht, welches zur allgemeinen Regel dienen soll.</a:t>
            </a:r>
          </a:p>
          <a:p>
            <a:endParaRPr lang="de-DE" dirty="0"/>
          </a:p>
          <a:p>
            <a:r>
              <a:rPr lang="de-DE" dirty="0"/>
              <a:t>Folgende Maximen des gemeinen Menschenverstandes ... Können aber doch zur</a:t>
            </a:r>
          </a:p>
          <a:p>
            <a:r>
              <a:rPr lang="de-DE" dirty="0"/>
              <a:t>Erläuterung ihrer Grundsätze dienen:</a:t>
            </a:r>
          </a:p>
          <a:p>
            <a:r>
              <a:rPr lang="de-DE" dirty="0"/>
              <a:t>!. Selbstdenken; 2. An der Stelle jedes anderen denken; 3. Jederzeit mit sich selbst einstimmig denken.</a:t>
            </a:r>
          </a:p>
          <a:p>
            <a:r>
              <a:rPr lang="de-DE" dirty="0"/>
              <a:t>Die erste ist die Maxime der der  v o </a:t>
            </a:r>
            <a:r>
              <a:rPr lang="de-DE" dirty="0" err="1"/>
              <a:t>r</a:t>
            </a:r>
            <a:r>
              <a:rPr lang="de-DE" dirty="0"/>
              <a:t> </a:t>
            </a:r>
            <a:r>
              <a:rPr lang="de-DE" dirty="0" err="1"/>
              <a:t>u</a:t>
            </a:r>
            <a:r>
              <a:rPr lang="de-DE" dirty="0"/>
              <a:t> </a:t>
            </a:r>
            <a:r>
              <a:rPr lang="de-DE" dirty="0" err="1"/>
              <a:t>r</a:t>
            </a:r>
            <a:r>
              <a:rPr lang="de-DE" dirty="0"/>
              <a:t> t </a:t>
            </a:r>
            <a:r>
              <a:rPr lang="de-DE" dirty="0" err="1"/>
              <a:t>e</a:t>
            </a:r>
            <a:r>
              <a:rPr lang="de-DE" dirty="0"/>
              <a:t> i l s f </a:t>
            </a:r>
            <a:r>
              <a:rPr lang="de-DE" dirty="0" err="1"/>
              <a:t>r</a:t>
            </a:r>
            <a:r>
              <a:rPr lang="de-DE" dirty="0"/>
              <a:t> </a:t>
            </a:r>
            <a:r>
              <a:rPr lang="de-DE" dirty="0" err="1"/>
              <a:t>e</a:t>
            </a:r>
            <a:r>
              <a:rPr lang="de-DE" dirty="0"/>
              <a:t> i </a:t>
            </a:r>
            <a:r>
              <a:rPr lang="de-DE" dirty="0" err="1"/>
              <a:t>e</a:t>
            </a:r>
            <a:r>
              <a:rPr lang="de-DE" dirty="0"/>
              <a:t> </a:t>
            </a:r>
            <a:r>
              <a:rPr lang="de-DE" dirty="0" err="1"/>
              <a:t>n</a:t>
            </a:r>
            <a:r>
              <a:rPr lang="de-DE" dirty="0"/>
              <a:t> ,</a:t>
            </a:r>
          </a:p>
          <a:p>
            <a:r>
              <a:rPr lang="de-DE" dirty="0"/>
              <a:t>die zweite der  </a:t>
            </a:r>
            <a:r>
              <a:rPr lang="de-DE" dirty="0" err="1"/>
              <a:t>e</a:t>
            </a:r>
            <a:r>
              <a:rPr lang="de-DE" dirty="0"/>
              <a:t> </a:t>
            </a:r>
            <a:r>
              <a:rPr lang="de-DE" dirty="0" err="1"/>
              <a:t>r</a:t>
            </a:r>
            <a:r>
              <a:rPr lang="de-DE" dirty="0"/>
              <a:t> </a:t>
            </a:r>
            <a:r>
              <a:rPr lang="de-DE" dirty="0" err="1"/>
              <a:t>w</a:t>
            </a:r>
            <a:r>
              <a:rPr lang="de-DE" dirty="0"/>
              <a:t> </a:t>
            </a:r>
            <a:r>
              <a:rPr lang="de-DE" dirty="0" err="1"/>
              <a:t>e</a:t>
            </a:r>
            <a:r>
              <a:rPr lang="de-DE" dirty="0"/>
              <a:t> i t </a:t>
            </a:r>
            <a:r>
              <a:rPr lang="de-DE" dirty="0" err="1"/>
              <a:t>e</a:t>
            </a:r>
            <a:r>
              <a:rPr lang="de-DE" dirty="0"/>
              <a:t> </a:t>
            </a:r>
            <a:r>
              <a:rPr lang="de-DE" dirty="0" err="1"/>
              <a:t>r</a:t>
            </a:r>
            <a:r>
              <a:rPr lang="de-DE" dirty="0"/>
              <a:t> t </a:t>
            </a:r>
            <a:r>
              <a:rPr lang="de-DE" dirty="0" err="1"/>
              <a:t>e</a:t>
            </a:r>
            <a:r>
              <a:rPr lang="de-DE" dirty="0"/>
              <a:t> </a:t>
            </a:r>
            <a:r>
              <a:rPr lang="de-DE" dirty="0" err="1"/>
              <a:t>n</a:t>
            </a:r>
            <a:r>
              <a:rPr lang="de-DE" dirty="0"/>
              <a:t>,</a:t>
            </a:r>
          </a:p>
          <a:p>
            <a:r>
              <a:rPr lang="de-DE" dirty="0"/>
              <a:t>die dritte der  </a:t>
            </a:r>
            <a:r>
              <a:rPr lang="de-DE" dirty="0" err="1"/>
              <a:t>k</a:t>
            </a:r>
            <a:r>
              <a:rPr lang="de-DE" dirty="0"/>
              <a:t> o </a:t>
            </a:r>
            <a:r>
              <a:rPr lang="de-DE" dirty="0" err="1"/>
              <a:t>n</a:t>
            </a:r>
            <a:r>
              <a:rPr lang="de-DE" dirty="0"/>
              <a:t> s </a:t>
            </a:r>
            <a:r>
              <a:rPr lang="de-DE" dirty="0" err="1"/>
              <a:t>e</a:t>
            </a:r>
            <a:r>
              <a:rPr lang="de-DE" dirty="0"/>
              <a:t> </a:t>
            </a:r>
            <a:r>
              <a:rPr lang="de-DE" dirty="0" err="1"/>
              <a:t>q</a:t>
            </a:r>
            <a:r>
              <a:rPr lang="de-DE" dirty="0"/>
              <a:t> </a:t>
            </a:r>
            <a:r>
              <a:rPr lang="de-DE" dirty="0" err="1"/>
              <a:t>u</a:t>
            </a:r>
            <a:r>
              <a:rPr lang="de-DE" dirty="0"/>
              <a:t> </a:t>
            </a:r>
            <a:r>
              <a:rPr lang="de-DE" dirty="0" err="1"/>
              <a:t>e</a:t>
            </a:r>
            <a:r>
              <a:rPr lang="de-DE" dirty="0"/>
              <a:t> </a:t>
            </a:r>
            <a:r>
              <a:rPr lang="de-DE" dirty="0" err="1"/>
              <a:t>n</a:t>
            </a:r>
            <a:r>
              <a:rPr lang="de-DE" dirty="0"/>
              <a:t> t </a:t>
            </a:r>
            <a:r>
              <a:rPr lang="de-DE" dirty="0" err="1"/>
              <a:t>e</a:t>
            </a:r>
            <a:r>
              <a:rPr lang="de-DE" dirty="0"/>
              <a:t> </a:t>
            </a:r>
            <a:r>
              <a:rPr lang="de-DE" dirty="0" err="1"/>
              <a:t>n</a:t>
            </a:r>
            <a:r>
              <a:rPr lang="de-DE" dirty="0"/>
              <a:t>  Denkungsart.</a:t>
            </a:r>
          </a:p>
          <a:p>
            <a:r>
              <a:rPr lang="de-DE" dirty="0"/>
              <a:t>Die erste ist die Maxime einer niemals  p a s s i v </a:t>
            </a:r>
            <a:r>
              <a:rPr lang="de-DE" dirty="0" err="1"/>
              <a:t>e</a:t>
            </a:r>
            <a:r>
              <a:rPr lang="de-DE" dirty="0"/>
              <a:t> </a:t>
            </a:r>
            <a:r>
              <a:rPr lang="de-DE" dirty="0" err="1"/>
              <a:t>n</a:t>
            </a:r>
            <a:r>
              <a:rPr lang="de-DE" dirty="0"/>
              <a:t>  Vernunft. Der </a:t>
            </a:r>
            <a:r>
              <a:rPr lang="de-DE" dirty="0" err="1"/>
              <a:t>Hnag</a:t>
            </a:r>
            <a:r>
              <a:rPr lang="de-DE" dirty="0"/>
              <a:t> zur </a:t>
            </a:r>
            <a:r>
              <a:rPr lang="de-DE" dirty="0" err="1"/>
              <a:t>letztern</a:t>
            </a:r>
            <a:r>
              <a:rPr lang="de-DE" dirty="0"/>
              <a:t>, mithin zur Heteronomie der Vernunft heißt das  V o </a:t>
            </a:r>
            <a:r>
              <a:rPr lang="de-DE" dirty="0" err="1"/>
              <a:t>r</a:t>
            </a:r>
            <a:r>
              <a:rPr lang="de-DE" dirty="0"/>
              <a:t> </a:t>
            </a:r>
            <a:r>
              <a:rPr lang="de-DE" dirty="0" err="1"/>
              <a:t>u</a:t>
            </a:r>
            <a:r>
              <a:rPr lang="de-DE" dirty="0"/>
              <a:t> </a:t>
            </a:r>
            <a:r>
              <a:rPr lang="de-DE" dirty="0" err="1"/>
              <a:t>r</a:t>
            </a:r>
            <a:r>
              <a:rPr lang="de-DE" dirty="0"/>
              <a:t> t </a:t>
            </a:r>
            <a:r>
              <a:rPr lang="de-DE" dirty="0" err="1"/>
              <a:t>e</a:t>
            </a:r>
            <a:r>
              <a:rPr lang="de-DE" dirty="0"/>
              <a:t> i l ...</a:t>
            </a:r>
          </a:p>
          <a:p>
            <a:r>
              <a:rPr lang="de-DE" dirty="0"/>
              <a:t>Was die zweite Maxime der Denkungsart betrifft, so sind wir sonst wohl gewohnt, denjenigen eingeschränkt (b o </a:t>
            </a:r>
            <a:r>
              <a:rPr lang="de-DE" dirty="0" err="1"/>
              <a:t>r</a:t>
            </a:r>
            <a:r>
              <a:rPr lang="de-DE" dirty="0"/>
              <a:t> </a:t>
            </a:r>
            <a:r>
              <a:rPr lang="de-DE" dirty="0" err="1"/>
              <a:t>n</a:t>
            </a:r>
            <a:r>
              <a:rPr lang="de-DE" dirty="0"/>
              <a:t> i </a:t>
            </a:r>
            <a:r>
              <a:rPr lang="de-DE" dirty="0" err="1"/>
              <a:t>e</a:t>
            </a:r>
            <a:r>
              <a:rPr lang="de-DE" dirty="0"/>
              <a:t> </a:t>
            </a:r>
            <a:r>
              <a:rPr lang="de-DE" dirty="0" err="1"/>
              <a:t>r</a:t>
            </a:r>
            <a:r>
              <a:rPr lang="de-DE" dirty="0"/>
              <a:t> t das Gegenteil von  </a:t>
            </a:r>
            <a:r>
              <a:rPr lang="de-DE" dirty="0" err="1"/>
              <a:t>e</a:t>
            </a:r>
            <a:r>
              <a:rPr lang="de-DE" dirty="0"/>
              <a:t> </a:t>
            </a:r>
            <a:r>
              <a:rPr lang="de-DE" dirty="0" err="1"/>
              <a:t>r</a:t>
            </a:r>
            <a:r>
              <a:rPr lang="de-DE" dirty="0"/>
              <a:t> </a:t>
            </a:r>
            <a:r>
              <a:rPr lang="de-DE" dirty="0" err="1"/>
              <a:t>w</a:t>
            </a:r>
            <a:r>
              <a:rPr lang="de-DE" dirty="0"/>
              <a:t> </a:t>
            </a:r>
            <a:r>
              <a:rPr lang="de-DE" dirty="0" err="1"/>
              <a:t>e</a:t>
            </a:r>
            <a:r>
              <a:rPr lang="de-DE" dirty="0"/>
              <a:t> i t </a:t>
            </a:r>
            <a:r>
              <a:rPr lang="de-DE" dirty="0" err="1"/>
              <a:t>e</a:t>
            </a:r>
            <a:r>
              <a:rPr lang="de-DE" dirty="0"/>
              <a:t> </a:t>
            </a:r>
            <a:r>
              <a:rPr lang="de-DE" dirty="0" err="1"/>
              <a:t>r</a:t>
            </a:r>
            <a:r>
              <a:rPr lang="de-DE" dirty="0"/>
              <a:t> t) zu nennen ... Hier ist nicht die Rede vom Vermögen des </a:t>
            </a:r>
            <a:r>
              <a:rPr lang="de-DE" dirty="0" err="1"/>
              <a:t>Erkenntnisses</a:t>
            </a:r>
            <a:r>
              <a:rPr lang="de-DE" dirty="0"/>
              <a:t>, sondern von der  D </a:t>
            </a:r>
            <a:r>
              <a:rPr lang="de-DE" dirty="0" err="1"/>
              <a:t>e</a:t>
            </a:r>
            <a:r>
              <a:rPr lang="de-DE" dirty="0"/>
              <a:t> </a:t>
            </a:r>
            <a:r>
              <a:rPr lang="de-DE" dirty="0" err="1"/>
              <a:t>n</a:t>
            </a:r>
            <a:r>
              <a:rPr lang="de-DE" dirty="0"/>
              <a:t> </a:t>
            </a:r>
            <a:r>
              <a:rPr lang="de-DE" dirty="0" err="1"/>
              <a:t>k</a:t>
            </a:r>
            <a:r>
              <a:rPr lang="de-DE" dirty="0"/>
              <a:t> </a:t>
            </a:r>
            <a:r>
              <a:rPr lang="de-DE" dirty="0" err="1"/>
              <a:t>u</a:t>
            </a:r>
            <a:r>
              <a:rPr lang="de-DE" dirty="0"/>
              <a:t> </a:t>
            </a:r>
            <a:r>
              <a:rPr lang="de-DE" dirty="0" err="1"/>
              <a:t>n</a:t>
            </a:r>
            <a:r>
              <a:rPr lang="de-DE" dirty="0"/>
              <a:t> </a:t>
            </a:r>
            <a:r>
              <a:rPr lang="de-DE" dirty="0" err="1"/>
              <a:t>g</a:t>
            </a:r>
            <a:r>
              <a:rPr lang="de-DE" dirty="0"/>
              <a:t> s a </a:t>
            </a:r>
            <a:r>
              <a:rPr lang="de-DE" dirty="0" err="1"/>
              <a:t>r</a:t>
            </a:r>
            <a:r>
              <a:rPr lang="de-DE" dirty="0"/>
              <a:t> t, einen zweckmäßigen Gebrauch davon zu machen ...</a:t>
            </a:r>
          </a:p>
          <a:p>
            <a:r>
              <a:rPr lang="de-DE" dirty="0"/>
              <a:t>Die dritte Maxime, nämlich die der  </a:t>
            </a:r>
            <a:r>
              <a:rPr lang="de-DE" dirty="0" err="1"/>
              <a:t>k</a:t>
            </a:r>
            <a:r>
              <a:rPr lang="de-DE" dirty="0"/>
              <a:t> o </a:t>
            </a:r>
            <a:r>
              <a:rPr lang="de-DE" dirty="0" err="1"/>
              <a:t>n</a:t>
            </a:r>
            <a:r>
              <a:rPr lang="de-DE" dirty="0"/>
              <a:t> s </a:t>
            </a:r>
            <a:r>
              <a:rPr lang="de-DE" dirty="0" err="1"/>
              <a:t>e</a:t>
            </a:r>
            <a:r>
              <a:rPr lang="de-DE" dirty="0"/>
              <a:t> </a:t>
            </a:r>
            <a:r>
              <a:rPr lang="de-DE" dirty="0" err="1"/>
              <a:t>q</a:t>
            </a:r>
            <a:r>
              <a:rPr lang="de-DE" dirty="0"/>
              <a:t> </a:t>
            </a:r>
            <a:r>
              <a:rPr lang="de-DE" dirty="0" err="1"/>
              <a:t>u</a:t>
            </a:r>
            <a:r>
              <a:rPr lang="de-DE" dirty="0"/>
              <a:t> </a:t>
            </a:r>
            <a:r>
              <a:rPr lang="de-DE" dirty="0" err="1"/>
              <a:t>e</a:t>
            </a:r>
            <a:r>
              <a:rPr lang="de-DE" dirty="0"/>
              <a:t> </a:t>
            </a:r>
            <a:r>
              <a:rPr lang="de-DE" dirty="0" err="1"/>
              <a:t>n</a:t>
            </a:r>
            <a:r>
              <a:rPr lang="de-DE" dirty="0"/>
              <a:t> t </a:t>
            </a:r>
            <a:r>
              <a:rPr lang="de-DE" dirty="0" err="1"/>
              <a:t>e</a:t>
            </a:r>
            <a:r>
              <a:rPr lang="de-DE" dirty="0"/>
              <a:t> </a:t>
            </a:r>
            <a:r>
              <a:rPr lang="de-DE" dirty="0" err="1"/>
              <a:t>n</a:t>
            </a:r>
            <a:r>
              <a:rPr lang="de-DE" dirty="0"/>
              <a:t>  </a:t>
            </a:r>
            <a:r>
              <a:rPr lang="de-DE" dirty="0" err="1"/>
              <a:t>Denkungsartder</a:t>
            </a:r>
            <a:r>
              <a:rPr lang="de-DE" dirty="0"/>
              <a:t> ist am schwersten zu erreichen ...</a:t>
            </a:r>
          </a:p>
        </p:txBody>
      </p:sp>
    </p:spTree>
    <p:extLst>
      <p:ext uri="{BB962C8B-B14F-4D97-AF65-F5344CB8AC3E}">
        <p14:creationId xmlns:p14="http://schemas.microsoft.com/office/powerpoint/2010/main" val="206392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52F5A-5853-C54C-99B9-D13DC91F1F7B}"/>
              </a:ext>
            </a:extLst>
          </p:cNvPr>
          <p:cNvSpPr>
            <a:spLocks noGrp="1"/>
          </p:cNvSpPr>
          <p:nvPr>
            <p:ph type="title"/>
          </p:nvPr>
        </p:nvSpPr>
        <p:spPr/>
        <p:txBody>
          <a:bodyPr/>
          <a:lstStyle/>
          <a:p>
            <a:pPr algn="ctr"/>
            <a:r>
              <a:rPr lang="de-DE" dirty="0"/>
              <a:t>Otto Adolf Eichmann</a:t>
            </a:r>
            <a:br>
              <a:rPr lang="de-DE" dirty="0"/>
            </a:br>
            <a:r>
              <a:rPr lang="de-DE" dirty="0"/>
              <a:t>Biographische Daten</a:t>
            </a:r>
          </a:p>
        </p:txBody>
      </p:sp>
      <p:sp>
        <p:nvSpPr>
          <p:cNvPr id="3" name="Inhaltsplatzhalter 2">
            <a:extLst>
              <a:ext uri="{FF2B5EF4-FFF2-40B4-BE49-F238E27FC236}">
                <a16:creationId xmlns:a16="http://schemas.microsoft.com/office/drawing/2014/main" id="{F6F2B647-14C6-AB4D-8EA6-64E296DCF3DE}"/>
              </a:ext>
            </a:extLst>
          </p:cNvPr>
          <p:cNvSpPr>
            <a:spLocks noGrp="1"/>
          </p:cNvSpPr>
          <p:nvPr>
            <p:ph idx="1"/>
          </p:nvPr>
        </p:nvSpPr>
        <p:spPr/>
        <p:txBody>
          <a:bodyPr>
            <a:normAutofit fontScale="85000" lnSpcReduction="10000"/>
          </a:bodyPr>
          <a:lstStyle/>
          <a:p>
            <a:r>
              <a:rPr lang="de-DE" dirty="0"/>
              <a:t>*19. März 1906 in Solingen als Sohn eines Buchhalters für eine dortige Elektrizitäts- und </a:t>
            </a:r>
            <a:r>
              <a:rPr lang="de-DE" dirty="0" err="1"/>
              <a:t>Strassenbahngesellschaft</a:t>
            </a:r>
            <a:r>
              <a:rPr lang="de-DE" dirty="0"/>
              <a:t>, der, 1914 nach Linz versetzt, mit Frau und sechs Kindern umzog </a:t>
            </a:r>
          </a:p>
          <a:p>
            <a:r>
              <a:rPr lang="de-DE" dirty="0"/>
              <a:t>Abbruch der Schulzeit am Bundesrealgymnasium Linz</a:t>
            </a:r>
          </a:p>
          <a:p>
            <a:r>
              <a:rPr lang="de-DE" dirty="0"/>
              <a:t>Ausbildung zum Mechaniker an der Höheren Bundeslehranstalt für Elektrotechnik, Maschinenbau und Hochbau in Linz bis 1921 ohne </a:t>
            </a:r>
            <a:r>
              <a:rPr lang="de-DE" dirty="0" err="1"/>
              <a:t>Abschluß</a:t>
            </a:r>
            <a:endParaRPr lang="de-DE" dirty="0"/>
          </a:p>
          <a:p>
            <a:r>
              <a:rPr lang="de-DE" dirty="0"/>
              <a:t>1923 bis 1933 verschiedene Tätigkeiten bei mehreren Firmen als Verkäufer und Handelsvertreter</a:t>
            </a:r>
          </a:p>
          <a:p>
            <a:r>
              <a:rPr lang="de-DE" dirty="0"/>
              <a:t>1932 Mitglied der österreichischen NSDAP und nach deren Verbot 19.06.1933 Übersiedlung nach Bayern und Mitglied der Österreichischen Legion mit paramilitärischer Ausbildung bei der SS und Oktober 1934 freiwillige Meldung zum Sicherheitsdienst (SD) der SS in Berlin</a:t>
            </a:r>
          </a:p>
          <a:p>
            <a:r>
              <a:rPr lang="de-DE" dirty="0"/>
              <a:t>1938 nach dem „</a:t>
            </a:r>
            <a:r>
              <a:rPr lang="de-DE" dirty="0" err="1"/>
              <a:t>Anschluß</a:t>
            </a:r>
            <a:r>
              <a:rPr lang="de-DE" dirty="0"/>
              <a:t>“ Aufbau der Zentralstelle für jüdische Auswanderung in Wien und im März 1939 in Prag nach demselben Modell erzwungener Auswanderung</a:t>
            </a:r>
          </a:p>
          <a:p>
            <a:r>
              <a:rPr lang="de-DE" dirty="0"/>
              <a:t>Ende 1939/ Anfang 1940 Leitung der Reichszentrale für jüdische Auswanderung in Berlin und Leitung des Referats IV D 4  beim Reichsicherheitshauptamt (RSHA) in Berlin</a:t>
            </a:r>
          </a:p>
        </p:txBody>
      </p:sp>
      <p:sp>
        <p:nvSpPr>
          <p:cNvPr id="4" name="Fußzeilenplatzhalter 3">
            <a:extLst>
              <a:ext uri="{FF2B5EF4-FFF2-40B4-BE49-F238E27FC236}">
                <a16:creationId xmlns:a16="http://schemas.microsoft.com/office/drawing/2014/main" id="{5A49F3B5-CDB2-B949-B052-643831C314DD}"/>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2336472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Inhaltsplatzhalter 5" descr="Ein Bild, das Text enthält.&#10;&#10;Automatisch generierte Beschreibung">
            <a:extLst>
              <a:ext uri="{FF2B5EF4-FFF2-40B4-BE49-F238E27FC236}">
                <a16:creationId xmlns:a16="http://schemas.microsoft.com/office/drawing/2014/main" id="{664B8491-FE24-4AB3-A2B1-14F44DFD0EC3}"/>
              </a:ext>
            </a:extLst>
          </p:cNvPr>
          <p:cNvPicPr>
            <a:picLocks noGrp="1" noChangeAspect="1"/>
          </p:cNvPicPr>
          <p:nvPr>
            <p:ph idx="1"/>
          </p:nvPr>
        </p:nvPicPr>
        <p:blipFill rotWithShape="1">
          <a:blip r:embed="rId2"/>
          <a:srcRect l="2274" r="6816" b="42747"/>
          <a:stretch/>
        </p:blipFill>
        <p:spPr>
          <a:xfrm>
            <a:off x="429079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2C64EB30-7FAE-4724-AB27-CA09F6418E9E}"/>
              </a:ext>
            </a:extLst>
          </p:cNvPr>
          <p:cNvSpPr>
            <a:spLocks noGrp="1"/>
          </p:cNvSpPr>
          <p:nvPr>
            <p:ph type="title"/>
          </p:nvPr>
        </p:nvSpPr>
        <p:spPr>
          <a:xfrm>
            <a:off x="668867" y="1434518"/>
            <a:ext cx="4088190" cy="2613242"/>
          </a:xfrm>
        </p:spPr>
        <p:txBody>
          <a:bodyPr vert="horz" lIns="91440" tIns="45720" rIns="91440" bIns="45720" rtlCol="0" anchor="b">
            <a:normAutofit fontScale="90000"/>
          </a:bodyPr>
          <a:lstStyle/>
          <a:p>
            <a:pPr algn="ctr"/>
            <a:r>
              <a:rPr lang="en-US" sz="4800" dirty="0"/>
              <a:t>Bettina </a:t>
            </a:r>
            <a:r>
              <a:rPr lang="en-US" sz="4800" dirty="0" err="1"/>
              <a:t>Stangneth</a:t>
            </a:r>
            <a:r>
              <a:rPr lang="en-US" sz="4800" dirty="0"/>
              <a:t>: Eichmann </a:t>
            </a:r>
            <a:r>
              <a:rPr lang="en-US" sz="4800" dirty="0" err="1"/>
              <a:t>nach</a:t>
            </a:r>
            <a:r>
              <a:rPr lang="en-US" sz="4800" dirty="0"/>
              <a:t> Jerusalem.</a:t>
            </a:r>
            <a:br>
              <a:rPr lang="en-US" sz="4800" dirty="0"/>
            </a:br>
            <a:r>
              <a:rPr lang="en-US" sz="1600" dirty="0">
                <a:solidFill>
                  <a:schemeClr val="tx1"/>
                </a:solidFill>
              </a:rPr>
              <a:t>Hannah Arendt. </a:t>
            </a:r>
            <a:r>
              <a:rPr lang="en-US" sz="1600" dirty="0" err="1">
                <a:solidFill>
                  <a:schemeClr val="tx1"/>
                </a:solidFill>
              </a:rPr>
              <a:t>Ihr</a:t>
            </a:r>
            <a:r>
              <a:rPr lang="en-US" sz="1600" dirty="0">
                <a:solidFill>
                  <a:schemeClr val="tx1"/>
                </a:solidFill>
              </a:rPr>
              <a:t> </a:t>
            </a:r>
            <a:r>
              <a:rPr lang="en-US" sz="1600" dirty="0" err="1">
                <a:solidFill>
                  <a:schemeClr val="tx1"/>
                </a:solidFill>
              </a:rPr>
              <a:t>Denken</a:t>
            </a:r>
            <a:r>
              <a:rPr lang="en-US" sz="1600" dirty="0">
                <a:solidFill>
                  <a:schemeClr val="tx1"/>
                </a:solidFill>
              </a:rPr>
              <a:t> </a:t>
            </a:r>
            <a:r>
              <a:rPr lang="en-US" sz="1600" dirty="0" err="1">
                <a:solidFill>
                  <a:schemeClr val="tx1"/>
                </a:solidFill>
              </a:rPr>
              <a:t>veränderte</a:t>
            </a:r>
            <a:r>
              <a:rPr lang="en-US" sz="1600" dirty="0">
                <a:solidFill>
                  <a:schemeClr val="tx1"/>
                </a:solidFill>
              </a:rPr>
              <a:t> die Welt. </a:t>
            </a:r>
            <a:br>
              <a:rPr lang="en-US" sz="1600" dirty="0">
                <a:solidFill>
                  <a:schemeClr val="tx1"/>
                </a:solidFill>
              </a:rPr>
            </a:br>
            <a:r>
              <a:rPr lang="en-US" sz="1600" dirty="0">
                <a:solidFill>
                  <a:schemeClr val="tx1"/>
                </a:solidFill>
              </a:rPr>
              <a:t>Das Buch </a:t>
            </a:r>
            <a:r>
              <a:rPr lang="en-US" sz="1600" dirty="0" err="1">
                <a:solidFill>
                  <a:schemeClr val="tx1"/>
                </a:solidFill>
              </a:rPr>
              <a:t>zum</a:t>
            </a:r>
            <a:r>
              <a:rPr lang="en-US" sz="1600" dirty="0">
                <a:solidFill>
                  <a:schemeClr val="tx1"/>
                </a:solidFill>
              </a:rPr>
              <a:t> Film von Margarethe </a:t>
            </a:r>
            <a:r>
              <a:rPr lang="en-US" sz="1600">
                <a:solidFill>
                  <a:schemeClr val="tx1"/>
                </a:solidFill>
              </a:rPr>
              <a:t>von Trotta. </a:t>
            </a:r>
            <a:r>
              <a:rPr lang="en-US" sz="1600" dirty="0" err="1">
                <a:solidFill>
                  <a:schemeClr val="tx1"/>
                </a:solidFill>
              </a:rPr>
              <a:t>Herausgegeben</a:t>
            </a:r>
            <a:r>
              <a:rPr lang="en-US" sz="1600" dirty="0">
                <a:solidFill>
                  <a:schemeClr val="tx1"/>
                </a:solidFill>
              </a:rPr>
              <a:t> von Martin </a:t>
            </a:r>
            <a:r>
              <a:rPr lang="en-US" sz="1600" dirty="0" err="1">
                <a:solidFill>
                  <a:schemeClr val="tx1"/>
                </a:solidFill>
              </a:rPr>
              <a:t>Wiebel</a:t>
            </a:r>
            <a:r>
              <a:rPr lang="en-US" sz="1600" dirty="0">
                <a:solidFill>
                  <a:schemeClr val="tx1"/>
                </a:solidFill>
              </a:rPr>
              <a:t>. Piper: München Zürich 2013, S. 241</a:t>
            </a:r>
            <a:endParaRPr lang="en-US" sz="1600" dirty="0"/>
          </a:p>
        </p:txBody>
      </p:sp>
      <p:sp>
        <p:nvSpPr>
          <p:cNvPr id="4" name="Fußzeilenplatzhalter 3">
            <a:extLst>
              <a:ext uri="{FF2B5EF4-FFF2-40B4-BE49-F238E27FC236}">
                <a16:creationId xmlns:a16="http://schemas.microsoft.com/office/drawing/2014/main" id="{2233B93E-B732-4C3A-AD21-D3E869320153}"/>
              </a:ext>
            </a:extLst>
          </p:cNvPr>
          <p:cNvSpPr>
            <a:spLocks noGrp="1"/>
          </p:cNvSpPr>
          <p:nvPr>
            <p:ph type="ftr" sz="quarter" idx="11"/>
          </p:nvPr>
        </p:nvSpPr>
        <p:spPr>
          <a:xfrm>
            <a:off x="677335" y="6041362"/>
            <a:ext cx="3993887" cy="365125"/>
          </a:xfrm>
        </p:spPr>
        <p:txBody>
          <a:bodyPr vert="horz" lIns="91440" tIns="45720" rIns="91440" bIns="45720" rtlCol="0" anchor="ctr">
            <a:normAutofit/>
          </a:bodyPr>
          <a:lstStyle/>
          <a:p>
            <a:pPr defTabSz="914400">
              <a:lnSpc>
                <a:spcPct val="90000"/>
              </a:lnSpc>
              <a:spcAft>
                <a:spcPts val="600"/>
              </a:spcAft>
            </a:pPr>
            <a:r>
              <a:rPr lang="de-DE" kern="1200">
                <a:solidFill>
                  <a:schemeClr val="tx1">
                    <a:lumMod val="50000"/>
                    <a:lumOff val="50000"/>
                  </a:schemeClr>
                </a:solidFill>
                <a:latin typeface="+mn-lt"/>
                <a:ea typeface="+mn-ea"/>
                <a:cs typeface="+mn-cs"/>
              </a:rPr>
              <a:t>Gerhard Müller 11. Dezember 2019, Wi-Se 2019/20 Prof. Dr. Renate Breuninger: Philosophische Theorien des Bösen</a:t>
            </a:r>
            <a:endParaRPr lang="en-US" kern="1200">
              <a:solidFill>
                <a:schemeClr val="tx1">
                  <a:lumMod val="50000"/>
                  <a:lumOff val="50000"/>
                </a:schemeClr>
              </a:solidFill>
              <a:latin typeface="+mn-lt"/>
              <a:ea typeface="+mn-ea"/>
              <a:cs typeface="+mn-cs"/>
            </a:endParaRPr>
          </a:p>
        </p:txBody>
      </p:sp>
      <p:cxnSp>
        <p:nvCxnSpPr>
          <p:cNvPr id="41"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7896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04F85-8EB3-413C-BB70-AB14AB3C19C6}"/>
              </a:ext>
            </a:extLst>
          </p:cNvPr>
          <p:cNvSpPr>
            <a:spLocks noGrp="1"/>
          </p:cNvSpPr>
          <p:nvPr>
            <p:ph type="title"/>
          </p:nvPr>
        </p:nvSpPr>
        <p:spPr/>
        <p:txBody>
          <a:bodyPr/>
          <a:lstStyle/>
          <a:p>
            <a:pPr algn="ctr"/>
            <a:r>
              <a:rPr lang="de-DE" dirty="0"/>
              <a:t>Auswahl von Literaturangaben</a:t>
            </a:r>
          </a:p>
        </p:txBody>
      </p:sp>
      <p:sp>
        <p:nvSpPr>
          <p:cNvPr id="3" name="Inhaltsplatzhalter 2">
            <a:extLst>
              <a:ext uri="{FF2B5EF4-FFF2-40B4-BE49-F238E27FC236}">
                <a16:creationId xmlns:a16="http://schemas.microsoft.com/office/drawing/2014/main" id="{911230EB-DDF8-44AB-97DC-93C9A9E536E8}"/>
              </a:ext>
            </a:extLst>
          </p:cNvPr>
          <p:cNvSpPr>
            <a:spLocks noGrp="1"/>
          </p:cNvSpPr>
          <p:nvPr>
            <p:ph idx="1"/>
          </p:nvPr>
        </p:nvSpPr>
        <p:spPr/>
        <p:txBody>
          <a:bodyPr>
            <a:normAutofit fontScale="85000" lnSpcReduction="20000"/>
          </a:bodyPr>
          <a:lstStyle/>
          <a:p>
            <a:r>
              <a:rPr lang="de-DE" b="1" dirty="0"/>
              <a:t>Arendt Handbuch</a:t>
            </a:r>
            <a:r>
              <a:rPr lang="de-DE" dirty="0"/>
              <a:t>. Leben – Werk – Wirkung. Wolfgang Heuer / Bern Heiter / Stefanie Rosenmüller (</a:t>
            </a:r>
            <a:r>
              <a:rPr lang="de-DE" dirty="0" err="1"/>
              <a:t>Hg</a:t>
            </a:r>
            <a:r>
              <a:rPr lang="de-DE" dirty="0"/>
              <a:t>.), Metzler: Stuttgart 2011. 407 </a:t>
            </a:r>
            <a:r>
              <a:rPr lang="de-DE" dirty="0" err="1"/>
              <a:t>Ss</a:t>
            </a:r>
            <a:r>
              <a:rPr lang="de-DE" dirty="0"/>
              <a:t>. Hier S.92-98; 99ff.</a:t>
            </a:r>
          </a:p>
          <a:p>
            <a:r>
              <a:rPr lang="de-DE" b="1" dirty="0"/>
              <a:t>Elisabeth Young-</a:t>
            </a:r>
            <a:r>
              <a:rPr lang="de-DE" b="1" dirty="0" err="1"/>
              <a:t>Bruehl</a:t>
            </a:r>
            <a:r>
              <a:rPr lang="de-DE" dirty="0"/>
              <a:t>: Hannah Arendt. Leben, Werk und Zeit. Fischer: Ffm.1986,743 </a:t>
            </a:r>
            <a:r>
              <a:rPr lang="de-DE" dirty="0" err="1"/>
              <a:t>Ss</a:t>
            </a:r>
            <a:r>
              <a:rPr lang="de-DE" dirty="0"/>
              <a:t>.</a:t>
            </a:r>
          </a:p>
          <a:p>
            <a:r>
              <a:rPr lang="de-DE" dirty="0"/>
              <a:t> </a:t>
            </a:r>
            <a:r>
              <a:rPr lang="de-DE" b="1" dirty="0"/>
              <a:t>Hannah Arendt</a:t>
            </a:r>
            <a:r>
              <a:rPr lang="de-DE" dirty="0"/>
              <a:t>: Elemente und Ursprünge totaler Herrschaft. Von der Verfasserin übertragene und neuarbeitete Ausgabe – Titel der amerikanischen Ausgabe „The Origins </a:t>
            </a:r>
            <a:r>
              <a:rPr lang="de-DE" dirty="0" err="1"/>
              <a:t>of</a:t>
            </a:r>
            <a:r>
              <a:rPr lang="de-DE" dirty="0"/>
              <a:t> </a:t>
            </a:r>
            <a:r>
              <a:rPr lang="de-DE" dirty="0" err="1"/>
              <a:t>Totalitarianism</a:t>
            </a:r>
            <a:r>
              <a:rPr lang="de-DE" dirty="0"/>
              <a:t> [1951]. Europäische Verlagsanstalt: Frankfurt am Main 1955, 712 </a:t>
            </a:r>
            <a:r>
              <a:rPr lang="de-DE" dirty="0" err="1"/>
              <a:t>Ss</a:t>
            </a:r>
            <a:r>
              <a:rPr lang="de-DE" dirty="0"/>
              <a:t>.  		</a:t>
            </a:r>
          </a:p>
          <a:p>
            <a:r>
              <a:rPr lang="de-DE" dirty="0"/>
              <a:t> </a:t>
            </a:r>
            <a:r>
              <a:rPr lang="de-DE" b="1" dirty="0"/>
              <a:t>Hannah Arendt</a:t>
            </a:r>
            <a:r>
              <a:rPr lang="de-DE" dirty="0"/>
              <a:t>: Vom Leben des Geistes. Band 1. Das Denken. Band 2. Das Wollen. [Mary McCarthy </a:t>
            </a:r>
            <a:r>
              <a:rPr lang="de-DE" dirty="0" err="1"/>
              <a:t>Hg</a:t>
            </a:r>
            <a:r>
              <a:rPr lang="de-DE" dirty="0"/>
              <a:t>.] Piper: München Zürich 1979, 241 &amp; 270Ss.                                                             </a:t>
            </a:r>
            <a:r>
              <a:rPr lang="de-DE" b="1" dirty="0"/>
              <a:t>Hannah Arendt: </a:t>
            </a:r>
            <a:r>
              <a:rPr lang="de-DE" dirty="0"/>
              <a:t>Das Urteilen. Texte zu Kants politischer Philosophie. Hrsg. Und mit einem Essay von Ronald </a:t>
            </a:r>
            <a:r>
              <a:rPr lang="de-DE" dirty="0" err="1"/>
              <a:t>Beiner</a:t>
            </a:r>
            <a:r>
              <a:rPr lang="de-DE" dirty="0"/>
              <a:t>. Aus dem Amerikanischen von Ursula </a:t>
            </a:r>
            <a:r>
              <a:rPr lang="de-DE" dirty="0" err="1"/>
              <a:t>Ludz</a:t>
            </a:r>
            <a:r>
              <a:rPr lang="de-DE" dirty="0"/>
              <a:t>. Piper: München Zürich 1985, 224 </a:t>
            </a:r>
            <a:r>
              <a:rPr lang="de-DE" dirty="0" err="1"/>
              <a:t>Ss</a:t>
            </a:r>
            <a:r>
              <a:rPr lang="de-DE" dirty="0"/>
              <a:t>.</a:t>
            </a:r>
          </a:p>
          <a:p>
            <a:r>
              <a:rPr lang="de-DE" b="1" dirty="0"/>
              <a:t>Hannah Arendt:</a:t>
            </a:r>
            <a:r>
              <a:rPr lang="de-DE" dirty="0"/>
              <a:t> Eichmann in Jerusalem. Ein Bericht von der Banalität des Bösen. Aus dem Amerikanischen von Brigitte Granzow. Von der Autorin durchgesehene und ergänzte deutsche Ausgabe. Piper: München 1964. 345 </a:t>
            </a:r>
            <a:r>
              <a:rPr lang="de-DE" dirty="0" err="1"/>
              <a:t>Ss</a:t>
            </a:r>
            <a:r>
              <a:rPr lang="de-DE" dirty="0"/>
              <a:t>. Erweiterte Taschenbuchausgabe: Mit einem einleitenden Essay und einem Nachwort zur aktuellen Ausgabe von Hans Mommsen. Piper: München Zürich 1986,439 </a:t>
            </a:r>
            <a:r>
              <a:rPr lang="de-DE" dirty="0" err="1"/>
              <a:t>Ss</a:t>
            </a:r>
            <a:r>
              <a:rPr lang="de-DE" dirty="0"/>
              <a:t>.</a:t>
            </a:r>
            <a:endParaRPr lang="de-DE" b="1" dirty="0"/>
          </a:p>
        </p:txBody>
      </p:sp>
      <p:sp>
        <p:nvSpPr>
          <p:cNvPr id="4" name="Fußzeilenplatzhalter 3">
            <a:extLst>
              <a:ext uri="{FF2B5EF4-FFF2-40B4-BE49-F238E27FC236}">
                <a16:creationId xmlns:a16="http://schemas.microsoft.com/office/drawing/2014/main" id="{6BB0B385-1627-4A5C-954C-6A77BE5A36B1}"/>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149860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2F472AA7-ED4F-49CC-8BCD-38763E683813}"/>
              </a:ext>
            </a:extLst>
          </p:cNvPr>
          <p:cNvSpPr>
            <a:spLocks noGrp="1"/>
          </p:cNvSpPr>
          <p:nvPr>
            <p:ph type="title"/>
          </p:nvPr>
        </p:nvSpPr>
        <p:spPr>
          <a:xfrm>
            <a:off x="1333502" y="609600"/>
            <a:ext cx="8596668" cy="1320800"/>
          </a:xfrm>
        </p:spPr>
        <p:txBody>
          <a:bodyPr>
            <a:normAutofit/>
          </a:bodyPr>
          <a:lstStyle/>
          <a:p>
            <a:pPr algn="ctr"/>
            <a:r>
              <a:rPr lang="de-DE" dirty="0"/>
              <a:t>Fortsetzung 1: Auswahl von Literaturangaben</a:t>
            </a:r>
          </a:p>
        </p:txBody>
      </p:sp>
      <p:sp>
        <p:nvSpPr>
          <p:cNvPr id="12" name="Isosceles Triangle 1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Fußzeilenplatzhalter 1">
            <a:extLst>
              <a:ext uri="{FF2B5EF4-FFF2-40B4-BE49-F238E27FC236}">
                <a16:creationId xmlns:a16="http://schemas.microsoft.com/office/drawing/2014/main" id="{81C2C9EB-DC61-4775-A632-F7831F4E9839}"/>
              </a:ext>
            </a:extLst>
          </p:cNvPr>
          <p:cNvSpPr>
            <a:spLocks noGrp="1"/>
          </p:cNvSpPr>
          <p:nvPr>
            <p:ph type="ftr" sz="quarter" idx="11"/>
          </p:nvPr>
        </p:nvSpPr>
        <p:spPr>
          <a:xfrm>
            <a:off x="1333502" y="6041362"/>
            <a:ext cx="5641444" cy="365125"/>
          </a:xfrm>
        </p:spPr>
        <p:txBody>
          <a:bodyPr>
            <a:normAutofit/>
          </a:bodyPr>
          <a:lstStyle/>
          <a:p>
            <a:pPr>
              <a:lnSpc>
                <a:spcPct val="90000"/>
              </a:lnSpc>
              <a:spcAft>
                <a:spcPts val="600"/>
              </a:spcAft>
            </a:pPr>
            <a:r>
              <a:rPr lang="de-DE"/>
              <a:t>Gerhard Müller 11. Dezember 2019, Wi-Se 2019/20 Prof. Dr. Renate Breuninger: Philosophische Theorien des Bösen</a:t>
            </a:r>
            <a:endParaRPr lang="en-US"/>
          </a:p>
        </p:txBody>
      </p:sp>
      <p:sp>
        <p:nvSpPr>
          <p:cNvPr id="5" name="Inhaltsplatzhalter 4">
            <a:extLst>
              <a:ext uri="{FF2B5EF4-FFF2-40B4-BE49-F238E27FC236}">
                <a16:creationId xmlns:a16="http://schemas.microsoft.com/office/drawing/2014/main" id="{308487D5-12A5-46AB-B416-71D0BE1D4136}"/>
              </a:ext>
            </a:extLst>
          </p:cNvPr>
          <p:cNvSpPr>
            <a:spLocks noGrp="1"/>
          </p:cNvSpPr>
          <p:nvPr>
            <p:ph idx="1"/>
          </p:nvPr>
        </p:nvSpPr>
        <p:spPr>
          <a:xfrm>
            <a:off x="1333502" y="2160589"/>
            <a:ext cx="8596668" cy="3880773"/>
          </a:xfrm>
        </p:spPr>
        <p:txBody>
          <a:bodyPr>
            <a:normAutofit fontScale="55000" lnSpcReduction="20000"/>
          </a:bodyPr>
          <a:lstStyle/>
          <a:p>
            <a:r>
              <a:rPr lang="de-DE" dirty="0"/>
              <a:t>Hannah Arendt – Mary McCarthy: Im Vertrauen. Briefwechsel 1949 – 1975. Hrsg.  und von mit einer Einführung von Carol </a:t>
            </a:r>
            <a:r>
              <a:rPr lang="de-DE" dirty="0" err="1"/>
              <a:t>Brightman</a:t>
            </a:r>
            <a:r>
              <a:rPr lang="de-DE" dirty="0"/>
              <a:t>. Aus dem Amerikanischen von Ursula </a:t>
            </a:r>
            <a:r>
              <a:rPr lang="de-DE" dirty="0" err="1"/>
              <a:t>Ludz</a:t>
            </a:r>
            <a:r>
              <a:rPr lang="de-DE" dirty="0"/>
              <a:t> und Hans Moll. Piper: München Zürich 1995, 583 </a:t>
            </a:r>
            <a:r>
              <a:rPr lang="de-DE" dirty="0" err="1"/>
              <a:t>Ss</a:t>
            </a:r>
            <a:r>
              <a:rPr lang="de-DE" dirty="0"/>
              <a:t>.</a:t>
            </a:r>
          </a:p>
          <a:p>
            <a:r>
              <a:rPr lang="de-DE" dirty="0"/>
              <a:t>Hannah Arendt – Gershom Scholem: Der Briefwechsel. Hrsg. Von Marie-Luise Knott. Jüdischer Verlag, Berlin 2010. 695 </a:t>
            </a:r>
            <a:r>
              <a:rPr lang="de-DE" dirty="0" err="1"/>
              <a:t>Ss</a:t>
            </a:r>
            <a:r>
              <a:rPr lang="de-DE" dirty="0"/>
              <a:t>.</a:t>
            </a:r>
          </a:p>
          <a:p>
            <a:r>
              <a:rPr lang="de-DE" dirty="0"/>
              <a:t>Hannah Arendt – Joachim Fest. Eichmann war von empörender Dummheit. Gespräche und Briefe. Hrsg. Von Ursula </a:t>
            </a:r>
            <a:r>
              <a:rPr lang="de-DE" dirty="0" err="1"/>
              <a:t>Ludz</a:t>
            </a:r>
            <a:r>
              <a:rPr lang="de-DE" dirty="0"/>
              <a:t> und Thomas Wild. Piper: München Zürich ²2011. 207 </a:t>
            </a:r>
            <a:r>
              <a:rPr lang="de-DE" dirty="0" err="1"/>
              <a:t>Ss</a:t>
            </a:r>
            <a:r>
              <a:rPr lang="de-DE" dirty="0"/>
              <a:t>.</a:t>
            </a:r>
          </a:p>
          <a:p>
            <a:r>
              <a:rPr lang="de-DE" dirty="0"/>
              <a:t>Bettina </a:t>
            </a:r>
            <a:r>
              <a:rPr lang="de-DE" dirty="0" err="1"/>
              <a:t>Stangneth</a:t>
            </a:r>
            <a:r>
              <a:rPr lang="de-DE" dirty="0"/>
              <a:t>: Eichmann vor Jerusalem. Das unbehelligte Leben eines Massenmörders. Arche: Zürich – Hamburg 2011, 656 </a:t>
            </a:r>
            <a:r>
              <a:rPr lang="de-DE" dirty="0" err="1"/>
              <a:t>Ss</a:t>
            </a:r>
            <a:r>
              <a:rPr lang="de-DE" dirty="0"/>
              <a:t>. </a:t>
            </a:r>
          </a:p>
          <a:p>
            <a:r>
              <a:rPr lang="de-DE" dirty="0"/>
              <a:t>Bettina </a:t>
            </a:r>
            <a:r>
              <a:rPr lang="de-DE" dirty="0" err="1"/>
              <a:t>Stangneth</a:t>
            </a:r>
            <a:r>
              <a:rPr lang="de-DE" dirty="0"/>
              <a:t>: Eichmann nach Jerusalem. In Hannah Arendt. Ihr </a:t>
            </a:r>
            <a:r>
              <a:rPr lang="de-DE" dirty="0" err="1"/>
              <a:t>Deneken</a:t>
            </a:r>
            <a:r>
              <a:rPr lang="de-DE" dirty="0"/>
              <a:t> veränderte die Welt. A.a.O. S. 234 – 241.</a:t>
            </a:r>
          </a:p>
          <a:p>
            <a:r>
              <a:rPr lang="de-DE" dirty="0"/>
              <a:t>Bettina </a:t>
            </a:r>
            <a:r>
              <a:rPr lang="de-DE" dirty="0" err="1"/>
              <a:t>Stangneth</a:t>
            </a:r>
            <a:r>
              <a:rPr lang="de-DE" dirty="0"/>
              <a:t>: Böses Denken. Rowohlt </a:t>
            </a:r>
            <a:r>
              <a:rPr lang="de-DE" dirty="0" err="1"/>
              <a:t>Reinbeck</a:t>
            </a:r>
            <a:r>
              <a:rPr lang="de-DE" dirty="0"/>
              <a:t> bei Hamburg 2014, 254 </a:t>
            </a:r>
            <a:r>
              <a:rPr lang="de-DE" dirty="0" err="1"/>
              <a:t>Ss</a:t>
            </a:r>
            <a:r>
              <a:rPr lang="de-DE" dirty="0"/>
              <a:t>.</a:t>
            </a:r>
          </a:p>
          <a:p>
            <a:r>
              <a:rPr lang="de-DE" dirty="0"/>
              <a:t>Christian Volk: Urteilen in dunklen Zeiten. Eine neue Lesart von Hannah Arendts „Banalität des Bösen“. Berlin: Lukas Verlag 2005, 151 </a:t>
            </a:r>
            <a:r>
              <a:rPr lang="de-DE" dirty="0" err="1"/>
              <a:t>Ss</a:t>
            </a:r>
            <a:r>
              <a:rPr lang="de-DE" dirty="0"/>
              <a:t>. [Magisterarbeit an der RWTH Aachen]</a:t>
            </a:r>
          </a:p>
          <a:p>
            <a:r>
              <a:rPr lang="de-DE" dirty="0"/>
              <a:t>Ernst Vollrath: Vom „radikal Bösen“ zur „Banalität des Bösen“. Überlegungen zu einem Gedankengang von Hannah Arendt. In: Hannah Arendt. Ihr Denken veränderte die Welt. Ein Buch zum Film von Margarethe von Trotta. Hrsg. Von Martin Wiebel. Piper: München Zürich 2013, 252 </a:t>
            </a:r>
            <a:r>
              <a:rPr lang="de-DE" dirty="0" err="1"/>
              <a:t>Ss</a:t>
            </a:r>
            <a:r>
              <a:rPr lang="de-DE" dirty="0"/>
              <a:t>. Hier S. 129 – 139.</a:t>
            </a:r>
          </a:p>
          <a:p>
            <a:r>
              <a:rPr lang="de-DE" dirty="0"/>
              <a:t>Christine </a:t>
            </a:r>
            <a:r>
              <a:rPr lang="de-DE" dirty="0" err="1"/>
              <a:t>Kohlmayr</a:t>
            </a:r>
            <a:r>
              <a:rPr lang="de-DE" dirty="0"/>
              <a:t>: Das geflügelte Wort von der Banalität des Bösen. Hannah Arendts Buch „Eichmann in Jerusalem“ in der deutschsprachigen Presse – eine Diskursanalyse. Tectum: Marburg 2011, 169 </a:t>
            </a:r>
            <a:r>
              <a:rPr lang="de-DE" dirty="0" err="1"/>
              <a:t>Ss</a:t>
            </a:r>
            <a:r>
              <a:rPr lang="de-DE" dirty="0"/>
              <a:t>.</a:t>
            </a:r>
          </a:p>
          <a:p>
            <a:r>
              <a:rPr lang="de-DE" dirty="0"/>
              <a:t>Hannah Arendt. Key </a:t>
            </a:r>
            <a:r>
              <a:rPr lang="de-DE" dirty="0" err="1"/>
              <a:t>Concepts</a:t>
            </a:r>
            <a:r>
              <a:rPr lang="de-DE" dirty="0"/>
              <a:t>. </a:t>
            </a:r>
            <a:r>
              <a:rPr lang="de-DE" dirty="0" err="1"/>
              <a:t>Edited</a:t>
            </a:r>
            <a:r>
              <a:rPr lang="de-DE" dirty="0"/>
              <a:t> </a:t>
            </a:r>
            <a:r>
              <a:rPr lang="de-DE" dirty="0" err="1"/>
              <a:t>by</a:t>
            </a:r>
            <a:r>
              <a:rPr lang="de-DE" dirty="0"/>
              <a:t> Patrick Hayden. </a:t>
            </a:r>
            <a:r>
              <a:rPr lang="de-DE" dirty="0" err="1"/>
              <a:t>Acumen</a:t>
            </a:r>
            <a:r>
              <a:rPr lang="de-DE" dirty="0"/>
              <a:t>: Durham 2014, 244 </a:t>
            </a:r>
            <a:r>
              <a:rPr lang="de-DE" dirty="0" err="1"/>
              <a:t>Ss</a:t>
            </a:r>
            <a:r>
              <a:rPr lang="de-DE" dirty="0"/>
              <a:t>. Darin: Patrick Hayden: Arendt </a:t>
            </a:r>
            <a:r>
              <a:rPr lang="de-DE" dirty="0" err="1"/>
              <a:t>and</a:t>
            </a:r>
            <a:r>
              <a:rPr lang="de-DE" dirty="0"/>
              <a:t> </a:t>
            </a:r>
            <a:r>
              <a:rPr lang="de-DE" dirty="0" err="1"/>
              <a:t>the</a:t>
            </a:r>
            <a:r>
              <a:rPr lang="de-DE" dirty="0"/>
              <a:t> </a:t>
            </a:r>
            <a:r>
              <a:rPr lang="de-DE" dirty="0" err="1"/>
              <a:t>political</a:t>
            </a:r>
            <a:r>
              <a:rPr lang="de-DE" dirty="0"/>
              <a:t> power </a:t>
            </a:r>
            <a:r>
              <a:rPr lang="de-DE" dirty="0" err="1"/>
              <a:t>of</a:t>
            </a:r>
            <a:r>
              <a:rPr lang="de-DE" dirty="0"/>
              <a:t> </a:t>
            </a:r>
            <a:r>
              <a:rPr lang="de-DE" dirty="0" err="1"/>
              <a:t>judgement</a:t>
            </a:r>
            <a:r>
              <a:rPr lang="de-DE" dirty="0"/>
              <a:t>. P. 167 – 184.</a:t>
            </a:r>
          </a:p>
          <a:p>
            <a:r>
              <a:rPr lang="de-DE" dirty="0"/>
              <a:t>Hannah Arendt: </a:t>
            </a:r>
            <a:r>
              <a:rPr lang="de-DE" dirty="0" err="1"/>
              <a:t>Revisited</a:t>
            </a:r>
            <a:r>
              <a:rPr lang="de-DE" dirty="0"/>
              <a:t>. „Eichmann in Jerusalem“ und die Folgen. Tagung im Einstein-Forum Potsdam. Edition </a:t>
            </a:r>
            <a:r>
              <a:rPr lang="de-DE" dirty="0" err="1"/>
              <a:t>suhrkamp</a:t>
            </a:r>
            <a:r>
              <a:rPr lang="de-DE" dirty="0"/>
              <a:t> 2135, </a:t>
            </a:r>
            <a:r>
              <a:rPr lang="de-DE" dirty="0" err="1"/>
              <a:t>Ffm</a:t>
            </a:r>
            <a:r>
              <a:rPr lang="de-DE" dirty="0"/>
              <a:t> 2000</a:t>
            </a:r>
          </a:p>
          <a:p>
            <a:r>
              <a:rPr lang="de-DE" dirty="0"/>
              <a:t>Kant, Immanuel: Kritik der Urteilskraft. Werke in sechs Bänden. Hrsg. Von Wilhelm </a:t>
            </a:r>
            <a:r>
              <a:rPr lang="de-DE" dirty="0" err="1"/>
              <a:t>Weischedel</a:t>
            </a:r>
            <a:r>
              <a:rPr lang="de-DE" dirty="0"/>
              <a:t>. </a:t>
            </a:r>
            <a:r>
              <a:rPr lang="de-DE" dirty="0" err="1"/>
              <a:t>Wiss.Buchges</a:t>
            </a:r>
            <a:r>
              <a:rPr lang="de-DE" dirty="0"/>
              <a:t>. Darmstadt 1957, S.171-620</a:t>
            </a:r>
          </a:p>
        </p:txBody>
      </p:sp>
      <p:sp>
        <p:nvSpPr>
          <p:cNvPr id="14" name="Isosceles Triangle 1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27547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 name="Rectangle 3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enthält.&#10;&#10;Automatisch generierte Beschreibung">
            <a:extLst>
              <a:ext uri="{FF2B5EF4-FFF2-40B4-BE49-F238E27FC236}">
                <a16:creationId xmlns:a16="http://schemas.microsoft.com/office/drawing/2014/main" id="{7D6D1A65-8F4D-4FFB-91CA-4A8A207B58B2}"/>
              </a:ext>
            </a:extLst>
          </p:cNvPr>
          <p:cNvPicPr>
            <a:picLocks noChangeAspect="1"/>
          </p:cNvPicPr>
          <p:nvPr/>
        </p:nvPicPr>
        <p:blipFill>
          <a:blip r:embed="rId2"/>
          <a:stretch>
            <a:fillRect/>
          </a:stretch>
        </p:blipFill>
        <p:spPr>
          <a:xfrm>
            <a:off x="2958338" y="1131994"/>
            <a:ext cx="3339505" cy="4590386"/>
          </a:xfrm>
          <a:prstGeom prst="rect">
            <a:avLst/>
          </a:prstGeom>
        </p:spPr>
      </p:pic>
      <p:sp>
        <p:nvSpPr>
          <p:cNvPr id="2" name="Fußzeilenplatzhalter 1">
            <a:extLst>
              <a:ext uri="{FF2B5EF4-FFF2-40B4-BE49-F238E27FC236}">
                <a16:creationId xmlns:a16="http://schemas.microsoft.com/office/drawing/2014/main" id="{CA8C9261-D9CF-49A4-80A4-1D1A3CA1585F}"/>
              </a:ext>
            </a:extLst>
          </p:cNvPr>
          <p:cNvSpPr>
            <a:spLocks noGrp="1"/>
          </p:cNvSpPr>
          <p:nvPr>
            <p:ph type="ftr" sz="quarter" idx="11"/>
          </p:nvPr>
        </p:nvSpPr>
        <p:spPr>
          <a:xfrm>
            <a:off x="653889" y="6411619"/>
            <a:ext cx="6297612" cy="365125"/>
          </a:xfrm>
        </p:spPr>
        <p:txBody>
          <a:bodyPr>
            <a:normAutofit/>
          </a:bodyPr>
          <a:lstStyle/>
          <a:p>
            <a:pPr>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3534318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Screenshot enthält.&#10;&#10;Automatisch generierte Beschreibung">
            <a:extLst>
              <a:ext uri="{FF2B5EF4-FFF2-40B4-BE49-F238E27FC236}">
                <a16:creationId xmlns:a16="http://schemas.microsoft.com/office/drawing/2014/main" id="{8EDFA2D0-0DD2-4777-9118-B9C12389FA28}"/>
              </a:ext>
            </a:extLst>
          </p:cNvPr>
          <p:cNvPicPr>
            <a:picLocks noChangeAspect="1"/>
          </p:cNvPicPr>
          <p:nvPr/>
        </p:nvPicPr>
        <p:blipFill rotWithShape="1">
          <a:blip r:embed="rId2"/>
          <a:srcRect b="21302"/>
          <a:stretch/>
        </p:blipFill>
        <p:spPr>
          <a:xfrm>
            <a:off x="20" y="10"/>
            <a:ext cx="6335055" cy="6852984"/>
          </a:xfrm>
          <a:custGeom>
            <a:avLst/>
            <a:gdLst>
              <a:gd name="connsiteX0" fmla="*/ 0 w 6335075"/>
              <a:gd name="connsiteY0" fmla="*/ 0 h 6852994"/>
              <a:gd name="connsiteX1" fmla="*/ 6047365 w 6335075"/>
              <a:gd name="connsiteY1" fmla="*/ 0 h 6852994"/>
              <a:gd name="connsiteX2" fmla="*/ 2873531 w 6335075"/>
              <a:gd name="connsiteY2" fmla="*/ 6852993 h 6852994"/>
              <a:gd name="connsiteX3" fmla="*/ 6335075 w 6335075"/>
              <a:gd name="connsiteY3" fmla="*/ 6852993 h 6852994"/>
              <a:gd name="connsiteX4" fmla="*/ 6335075 w 6335075"/>
              <a:gd name="connsiteY4" fmla="*/ 6852994 h 6852994"/>
              <a:gd name="connsiteX5" fmla="*/ 0 w 6335075"/>
              <a:gd name="connsiteY5" fmla="*/ 6852994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075" h="6852994">
                <a:moveTo>
                  <a:pt x="0" y="0"/>
                </a:moveTo>
                <a:lnTo>
                  <a:pt x="6047365" y="0"/>
                </a:lnTo>
                <a:lnTo>
                  <a:pt x="2873531" y="6852993"/>
                </a:lnTo>
                <a:lnTo>
                  <a:pt x="6335075" y="6852993"/>
                </a:lnTo>
                <a:lnTo>
                  <a:pt x="6335075" y="6852994"/>
                </a:lnTo>
                <a:lnTo>
                  <a:pt x="0" y="6852994"/>
                </a:lnTo>
                <a:close/>
              </a:path>
            </a:pathLst>
          </a:custGeom>
        </p:spPr>
      </p:pic>
      <p:pic>
        <p:nvPicPr>
          <p:cNvPr id="26" name="Grafik 25" descr="Ein Bild, das Text, Screenshot enthält.&#10;&#10;Automatisch generierte Beschreibung">
            <a:extLst>
              <a:ext uri="{FF2B5EF4-FFF2-40B4-BE49-F238E27FC236}">
                <a16:creationId xmlns:a16="http://schemas.microsoft.com/office/drawing/2014/main" id="{AE2D1B2B-E87B-4FC3-B1FD-7EBC5BEADF63}"/>
              </a:ext>
            </a:extLst>
          </p:cNvPr>
          <p:cNvPicPr>
            <a:picLocks noChangeAspect="1"/>
          </p:cNvPicPr>
          <p:nvPr/>
        </p:nvPicPr>
        <p:blipFill rotWithShape="1">
          <a:blip r:embed="rId2"/>
          <a:srcRect b="45424"/>
          <a:stretch/>
        </p:blipFill>
        <p:spPr>
          <a:xfrm>
            <a:off x="3050256" y="10"/>
            <a:ext cx="9141744" cy="6857990"/>
          </a:xfrm>
          <a:custGeom>
            <a:avLst/>
            <a:gdLst>
              <a:gd name="connsiteX0" fmla="*/ 3178693 w 9141744"/>
              <a:gd name="connsiteY0" fmla="*/ 0 h 6858000"/>
              <a:gd name="connsiteX1" fmla="*/ 9141744 w 9141744"/>
              <a:gd name="connsiteY1" fmla="*/ 0 h 6858000"/>
              <a:gd name="connsiteX2" fmla="*/ 9141744 w 9141744"/>
              <a:gd name="connsiteY2" fmla="*/ 6858000 h 6858000"/>
              <a:gd name="connsiteX3" fmla="*/ 0 w 914174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1744" h="6858000">
                <a:moveTo>
                  <a:pt x="3178693" y="0"/>
                </a:moveTo>
                <a:lnTo>
                  <a:pt x="9141744" y="0"/>
                </a:lnTo>
                <a:lnTo>
                  <a:pt x="9141744" y="6858000"/>
                </a:lnTo>
                <a:lnTo>
                  <a:pt x="0" y="6858000"/>
                </a:lnTo>
                <a:close/>
              </a:path>
            </a:pathLst>
          </a:custGeom>
        </p:spPr>
      </p:pic>
      <p:sp>
        <p:nvSpPr>
          <p:cNvPr id="2" name="Fußzeilenplatzhalter 1">
            <a:extLst>
              <a:ext uri="{FF2B5EF4-FFF2-40B4-BE49-F238E27FC236}">
                <a16:creationId xmlns:a16="http://schemas.microsoft.com/office/drawing/2014/main" id="{AD9EBD78-E4BD-4733-8D34-9550C499EE0F}"/>
              </a:ext>
            </a:extLst>
          </p:cNvPr>
          <p:cNvSpPr>
            <a:spLocks noGrp="1"/>
          </p:cNvSpPr>
          <p:nvPr>
            <p:ph type="ftr" sz="quarter" idx="11"/>
          </p:nvPr>
        </p:nvSpPr>
        <p:spPr>
          <a:xfrm>
            <a:off x="4153647" y="6041362"/>
            <a:ext cx="3962399" cy="365125"/>
          </a:xfrm>
        </p:spPr>
        <p:txBody>
          <a:bodyPr>
            <a:normAutofit/>
          </a:bodyPr>
          <a:lstStyle/>
          <a:p>
            <a:pPr>
              <a:lnSpc>
                <a:spcPct val="90000"/>
              </a:lnSpc>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331425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B7DC91FD-5FB4-4F19-BBF0-A5792A2E6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Ein Bild, das Text, Tisch, Computer, weiß enthält.&#10;&#10;Automatisch generierte Beschreibung">
            <a:extLst>
              <a:ext uri="{FF2B5EF4-FFF2-40B4-BE49-F238E27FC236}">
                <a16:creationId xmlns:a16="http://schemas.microsoft.com/office/drawing/2014/main" id="{4386EEB8-8651-4E5F-BD26-B031C9D27A06}"/>
              </a:ext>
            </a:extLst>
          </p:cNvPr>
          <p:cNvPicPr>
            <a:picLocks noChangeAspect="1"/>
          </p:cNvPicPr>
          <p:nvPr/>
        </p:nvPicPr>
        <p:blipFill rotWithShape="1">
          <a:blip r:embed="rId2"/>
          <a:srcRect t="13056" b="56934"/>
          <a:stretch/>
        </p:blipFill>
        <p:spPr>
          <a:xfrm>
            <a:off x="20" y="1828800"/>
            <a:ext cx="12191980" cy="5029200"/>
          </a:xfrm>
          <a:custGeom>
            <a:avLst/>
            <a:gdLst>
              <a:gd name="connsiteX0" fmla="*/ 7772400 w 7772400"/>
              <a:gd name="connsiteY0" fmla="*/ 0 h 5427213"/>
              <a:gd name="connsiteX1" fmla="*/ 7772400 w 7772400"/>
              <a:gd name="connsiteY1" fmla="*/ 5427213 h 5427213"/>
              <a:gd name="connsiteX2" fmla="*/ 0 w 7772400"/>
              <a:gd name="connsiteY2" fmla="*/ 5427213 h 5427213"/>
              <a:gd name="connsiteX3" fmla="*/ 0 w 7772400"/>
              <a:gd name="connsiteY3" fmla="*/ 3599641 h 5427213"/>
            </a:gdLst>
            <a:ahLst/>
            <a:cxnLst>
              <a:cxn ang="0">
                <a:pos x="connsiteX0" y="connsiteY0"/>
              </a:cxn>
              <a:cxn ang="0">
                <a:pos x="connsiteX1" y="connsiteY1"/>
              </a:cxn>
              <a:cxn ang="0">
                <a:pos x="connsiteX2" y="connsiteY2"/>
              </a:cxn>
              <a:cxn ang="0">
                <a:pos x="connsiteX3" y="connsiteY3"/>
              </a:cxn>
            </a:cxnLst>
            <a:rect l="l" t="t" r="r" b="b"/>
            <a:pathLst>
              <a:path w="7772400" h="5427213">
                <a:moveTo>
                  <a:pt x="7772400" y="0"/>
                </a:moveTo>
                <a:lnTo>
                  <a:pt x="7772400" y="5427213"/>
                </a:lnTo>
                <a:lnTo>
                  <a:pt x="0" y="5427213"/>
                </a:lnTo>
                <a:lnTo>
                  <a:pt x="0" y="3599641"/>
                </a:lnTo>
                <a:close/>
              </a:path>
            </a:pathLst>
          </a:custGeom>
        </p:spPr>
      </p:pic>
      <p:pic>
        <p:nvPicPr>
          <p:cNvPr id="4" name="Grafik 3" descr="Ein Bild, das Text, Tisch, Computer, weiß enthält.&#10;&#10;Automatisch generierte Beschreibung">
            <a:extLst>
              <a:ext uri="{FF2B5EF4-FFF2-40B4-BE49-F238E27FC236}">
                <a16:creationId xmlns:a16="http://schemas.microsoft.com/office/drawing/2014/main" id="{E0E0303D-EBB3-4D7C-8C4A-98C8960D2456}"/>
              </a:ext>
            </a:extLst>
          </p:cNvPr>
          <p:cNvPicPr>
            <a:picLocks noChangeAspect="1"/>
          </p:cNvPicPr>
          <p:nvPr/>
        </p:nvPicPr>
        <p:blipFill rotWithShape="1">
          <a:blip r:embed="rId2"/>
          <a:srcRect b="39179"/>
          <a:stretch/>
        </p:blipFill>
        <p:spPr>
          <a:xfrm>
            <a:off x="2" y="10"/>
            <a:ext cx="6015567" cy="5029190"/>
          </a:xfrm>
          <a:custGeom>
            <a:avLst/>
            <a:gdLst>
              <a:gd name="connsiteX0" fmla="*/ 0 w 6015567"/>
              <a:gd name="connsiteY0" fmla="*/ 0 h 5029200"/>
              <a:gd name="connsiteX1" fmla="*/ 6015567 w 6015567"/>
              <a:gd name="connsiteY1" fmla="*/ 0 h 5029200"/>
              <a:gd name="connsiteX2" fmla="*/ 6015567 w 6015567"/>
              <a:gd name="connsiteY2" fmla="*/ 3383378 h 5029200"/>
              <a:gd name="connsiteX3" fmla="*/ 0 w 6015567"/>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015567" h="5029200">
                <a:moveTo>
                  <a:pt x="0" y="0"/>
                </a:moveTo>
                <a:lnTo>
                  <a:pt x="6015567" y="0"/>
                </a:lnTo>
                <a:lnTo>
                  <a:pt x="6015567" y="3383378"/>
                </a:lnTo>
                <a:lnTo>
                  <a:pt x="0" y="5029200"/>
                </a:lnTo>
                <a:close/>
              </a:path>
            </a:pathLst>
          </a:custGeom>
        </p:spPr>
      </p:pic>
      <p:sp>
        <p:nvSpPr>
          <p:cNvPr id="28" name="Freeform: Shape 27">
            <a:extLst>
              <a:ext uri="{FF2B5EF4-FFF2-40B4-BE49-F238E27FC236}">
                <a16:creationId xmlns:a16="http://schemas.microsoft.com/office/drawing/2014/main" id="{96E3985B-1D61-4D32-9CAA-B9C53E7C6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0"/>
            <a:ext cx="6015566" cy="3339366"/>
          </a:xfrm>
          <a:custGeom>
            <a:avLst/>
            <a:gdLst>
              <a:gd name="connsiteX0" fmla="*/ 0 w 6015566"/>
              <a:gd name="connsiteY0" fmla="*/ 0 h 3339366"/>
              <a:gd name="connsiteX1" fmla="*/ 6015566 w 6015566"/>
              <a:gd name="connsiteY1" fmla="*/ 0 h 3339366"/>
              <a:gd name="connsiteX2" fmla="*/ 6015566 w 6015566"/>
              <a:gd name="connsiteY2" fmla="*/ 1693544 h 3339366"/>
              <a:gd name="connsiteX3" fmla="*/ 0 w 6015566"/>
              <a:gd name="connsiteY3" fmla="*/ 3339366 h 3339366"/>
            </a:gdLst>
            <a:ahLst/>
            <a:cxnLst>
              <a:cxn ang="0">
                <a:pos x="connsiteX0" y="connsiteY0"/>
              </a:cxn>
              <a:cxn ang="0">
                <a:pos x="connsiteX1" y="connsiteY1"/>
              </a:cxn>
              <a:cxn ang="0">
                <a:pos x="connsiteX2" y="connsiteY2"/>
              </a:cxn>
              <a:cxn ang="0">
                <a:pos x="connsiteX3" y="connsiteY3"/>
              </a:cxn>
            </a:cxnLst>
            <a:rect l="l" t="t" r="r" b="b"/>
            <a:pathLst>
              <a:path w="6015566" h="3339366">
                <a:moveTo>
                  <a:pt x="0" y="0"/>
                </a:moveTo>
                <a:lnTo>
                  <a:pt x="6015566" y="0"/>
                </a:lnTo>
                <a:lnTo>
                  <a:pt x="6015566" y="1693544"/>
                </a:lnTo>
                <a:lnTo>
                  <a:pt x="0" y="333936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ußzeilenplatzhalter 1">
            <a:extLst>
              <a:ext uri="{FF2B5EF4-FFF2-40B4-BE49-F238E27FC236}">
                <a16:creationId xmlns:a16="http://schemas.microsoft.com/office/drawing/2014/main" id="{CAE5BDCD-82D8-4324-86D3-D50D2D0F2000}"/>
              </a:ext>
            </a:extLst>
          </p:cNvPr>
          <p:cNvSpPr>
            <a:spLocks noGrp="1"/>
          </p:cNvSpPr>
          <p:nvPr>
            <p:ph type="ftr" sz="quarter" idx="11"/>
          </p:nvPr>
        </p:nvSpPr>
        <p:spPr>
          <a:xfrm>
            <a:off x="677334" y="6041362"/>
            <a:ext cx="6297612" cy="365125"/>
          </a:xfrm>
        </p:spPr>
        <p:txBody>
          <a:bodyPr>
            <a:normAutofit/>
          </a:bodyPr>
          <a:lstStyle/>
          <a:p>
            <a:pPr>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1175771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8">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drinnen, Tisch, Computer enthält.&#10;&#10;Automatisch generierte Beschreibung">
            <a:extLst>
              <a:ext uri="{FF2B5EF4-FFF2-40B4-BE49-F238E27FC236}">
                <a16:creationId xmlns:a16="http://schemas.microsoft.com/office/drawing/2014/main" id="{94FAD8D0-700C-4311-AA49-953C9497AA5A}"/>
              </a:ext>
            </a:extLst>
          </p:cNvPr>
          <p:cNvPicPr>
            <a:picLocks noChangeAspect="1"/>
          </p:cNvPicPr>
          <p:nvPr/>
        </p:nvPicPr>
        <p:blipFill rotWithShape="1">
          <a:blip r:embed="rId2"/>
          <a:srcRect b="21302"/>
          <a:stretch/>
        </p:blipFill>
        <p:spPr>
          <a:xfrm>
            <a:off x="20" y="10"/>
            <a:ext cx="6335055" cy="6852984"/>
          </a:xfrm>
          <a:custGeom>
            <a:avLst/>
            <a:gdLst>
              <a:gd name="connsiteX0" fmla="*/ 0 w 6335075"/>
              <a:gd name="connsiteY0" fmla="*/ 0 h 6852994"/>
              <a:gd name="connsiteX1" fmla="*/ 6047365 w 6335075"/>
              <a:gd name="connsiteY1" fmla="*/ 0 h 6852994"/>
              <a:gd name="connsiteX2" fmla="*/ 2873531 w 6335075"/>
              <a:gd name="connsiteY2" fmla="*/ 6852993 h 6852994"/>
              <a:gd name="connsiteX3" fmla="*/ 6335075 w 6335075"/>
              <a:gd name="connsiteY3" fmla="*/ 6852993 h 6852994"/>
              <a:gd name="connsiteX4" fmla="*/ 6335075 w 6335075"/>
              <a:gd name="connsiteY4" fmla="*/ 6852994 h 6852994"/>
              <a:gd name="connsiteX5" fmla="*/ 0 w 6335075"/>
              <a:gd name="connsiteY5" fmla="*/ 6852994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075" h="6852994">
                <a:moveTo>
                  <a:pt x="0" y="0"/>
                </a:moveTo>
                <a:lnTo>
                  <a:pt x="6047365" y="0"/>
                </a:lnTo>
                <a:lnTo>
                  <a:pt x="2873531" y="6852993"/>
                </a:lnTo>
                <a:lnTo>
                  <a:pt x="6335075" y="6852993"/>
                </a:lnTo>
                <a:lnTo>
                  <a:pt x="6335075" y="6852994"/>
                </a:lnTo>
                <a:lnTo>
                  <a:pt x="0" y="6852994"/>
                </a:lnTo>
                <a:close/>
              </a:path>
            </a:pathLst>
          </a:custGeom>
        </p:spPr>
      </p:pic>
      <p:pic>
        <p:nvPicPr>
          <p:cNvPr id="44" name="Grafik 43" descr="Ein Bild, das Text, drinnen, Tisch, Computer enthält.&#10;&#10;Automatisch generierte Beschreibung">
            <a:extLst>
              <a:ext uri="{FF2B5EF4-FFF2-40B4-BE49-F238E27FC236}">
                <a16:creationId xmlns:a16="http://schemas.microsoft.com/office/drawing/2014/main" id="{1F74A58C-FBCA-4A64-BB83-84F8A9484E6C}"/>
              </a:ext>
            </a:extLst>
          </p:cNvPr>
          <p:cNvPicPr>
            <a:picLocks noChangeAspect="1"/>
          </p:cNvPicPr>
          <p:nvPr/>
        </p:nvPicPr>
        <p:blipFill rotWithShape="1">
          <a:blip r:embed="rId2"/>
          <a:srcRect t="4579" b="40845"/>
          <a:stretch/>
        </p:blipFill>
        <p:spPr>
          <a:xfrm>
            <a:off x="3050256" y="10"/>
            <a:ext cx="9141744" cy="6857990"/>
          </a:xfrm>
          <a:custGeom>
            <a:avLst/>
            <a:gdLst>
              <a:gd name="connsiteX0" fmla="*/ 3178693 w 9141744"/>
              <a:gd name="connsiteY0" fmla="*/ 0 h 6858000"/>
              <a:gd name="connsiteX1" fmla="*/ 9141744 w 9141744"/>
              <a:gd name="connsiteY1" fmla="*/ 0 h 6858000"/>
              <a:gd name="connsiteX2" fmla="*/ 9141744 w 9141744"/>
              <a:gd name="connsiteY2" fmla="*/ 6858000 h 6858000"/>
              <a:gd name="connsiteX3" fmla="*/ 0 w 914174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1744" h="6858000">
                <a:moveTo>
                  <a:pt x="3178693" y="0"/>
                </a:moveTo>
                <a:lnTo>
                  <a:pt x="9141744" y="0"/>
                </a:lnTo>
                <a:lnTo>
                  <a:pt x="9141744" y="6858000"/>
                </a:lnTo>
                <a:lnTo>
                  <a:pt x="0" y="6858000"/>
                </a:lnTo>
                <a:close/>
              </a:path>
            </a:pathLst>
          </a:custGeom>
        </p:spPr>
      </p:pic>
      <p:sp>
        <p:nvSpPr>
          <p:cNvPr id="2" name="Fußzeilenplatzhalter 1">
            <a:extLst>
              <a:ext uri="{FF2B5EF4-FFF2-40B4-BE49-F238E27FC236}">
                <a16:creationId xmlns:a16="http://schemas.microsoft.com/office/drawing/2014/main" id="{2C9589F3-999C-4F77-9C23-C7538FEEA870}"/>
              </a:ext>
            </a:extLst>
          </p:cNvPr>
          <p:cNvSpPr>
            <a:spLocks noGrp="1"/>
          </p:cNvSpPr>
          <p:nvPr>
            <p:ph type="ftr" sz="quarter" idx="11"/>
          </p:nvPr>
        </p:nvSpPr>
        <p:spPr>
          <a:xfrm>
            <a:off x="4153647" y="6041362"/>
            <a:ext cx="3962399" cy="365125"/>
          </a:xfrm>
        </p:spPr>
        <p:txBody>
          <a:bodyPr>
            <a:normAutofit/>
          </a:bodyPr>
          <a:lstStyle/>
          <a:p>
            <a:pPr>
              <a:lnSpc>
                <a:spcPct val="90000"/>
              </a:lnSpc>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3385909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DC91FD-5FB4-4F19-BBF0-A5792A2E6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Text enthält.&#10;&#10;Automatisch generierte Beschreibung">
            <a:extLst>
              <a:ext uri="{FF2B5EF4-FFF2-40B4-BE49-F238E27FC236}">
                <a16:creationId xmlns:a16="http://schemas.microsoft.com/office/drawing/2014/main" id="{35D3D1C6-551F-4862-8655-F963EB7286D5}"/>
              </a:ext>
            </a:extLst>
          </p:cNvPr>
          <p:cNvPicPr>
            <a:picLocks noChangeAspect="1"/>
          </p:cNvPicPr>
          <p:nvPr/>
        </p:nvPicPr>
        <p:blipFill rotWithShape="1">
          <a:blip r:embed="rId2"/>
          <a:srcRect t="12416" b="57574"/>
          <a:stretch/>
        </p:blipFill>
        <p:spPr>
          <a:xfrm>
            <a:off x="20" y="1828800"/>
            <a:ext cx="12191980" cy="5029200"/>
          </a:xfrm>
          <a:custGeom>
            <a:avLst/>
            <a:gdLst>
              <a:gd name="connsiteX0" fmla="*/ 7772400 w 7772400"/>
              <a:gd name="connsiteY0" fmla="*/ 0 h 5427213"/>
              <a:gd name="connsiteX1" fmla="*/ 7772400 w 7772400"/>
              <a:gd name="connsiteY1" fmla="*/ 5427213 h 5427213"/>
              <a:gd name="connsiteX2" fmla="*/ 0 w 7772400"/>
              <a:gd name="connsiteY2" fmla="*/ 5427213 h 5427213"/>
              <a:gd name="connsiteX3" fmla="*/ 0 w 7772400"/>
              <a:gd name="connsiteY3" fmla="*/ 3599641 h 5427213"/>
            </a:gdLst>
            <a:ahLst/>
            <a:cxnLst>
              <a:cxn ang="0">
                <a:pos x="connsiteX0" y="connsiteY0"/>
              </a:cxn>
              <a:cxn ang="0">
                <a:pos x="connsiteX1" y="connsiteY1"/>
              </a:cxn>
              <a:cxn ang="0">
                <a:pos x="connsiteX2" y="connsiteY2"/>
              </a:cxn>
              <a:cxn ang="0">
                <a:pos x="connsiteX3" y="connsiteY3"/>
              </a:cxn>
            </a:cxnLst>
            <a:rect l="l" t="t" r="r" b="b"/>
            <a:pathLst>
              <a:path w="7772400" h="5427213">
                <a:moveTo>
                  <a:pt x="7772400" y="0"/>
                </a:moveTo>
                <a:lnTo>
                  <a:pt x="7772400" y="5427213"/>
                </a:lnTo>
                <a:lnTo>
                  <a:pt x="0" y="5427213"/>
                </a:lnTo>
                <a:lnTo>
                  <a:pt x="0" y="3599641"/>
                </a:lnTo>
                <a:close/>
              </a:path>
            </a:pathLst>
          </a:custGeom>
        </p:spPr>
      </p:pic>
      <p:pic>
        <p:nvPicPr>
          <p:cNvPr id="4" name="Grafik 3" descr="Ein Bild, das Text enthält.&#10;&#10;Automatisch generierte Beschreibung">
            <a:extLst>
              <a:ext uri="{FF2B5EF4-FFF2-40B4-BE49-F238E27FC236}">
                <a16:creationId xmlns:a16="http://schemas.microsoft.com/office/drawing/2014/main" id="{2E52D887-3E43-4E43-8F02-6A5A4F1556A2}"/>
              </a:ext>
            </a:extLst>
          </p:cNvPr>
          <p:cNvPicPr>
            <a:picLocks noChangeAspect="1"/>
          </p:cNvPicPr>
          <p:nvPr/>
        </p:nvPicPr>
        <p:blipFill rotWithShape="1">
          <a:blip r:embed="rId2"/>
          <a:srcRect b="39179"/>
          <a:stretch/>
        </p:blipFill>
        <p:spPr>
          <a:xfrm>
            <a:off x="2" y="10"/>
            <a:ext cx="6015567" cy="5029190"/>
          </a:xfrm>
          <a:custGeom>
            <a:avLst/>
            <a:gdLst>
              <a:gd name="connsiteX0" fmla="*/ 0 w 6015567"/>
              <a:gd name="connsiteY0" fmla="*/ 0 h 5029200"/>
              <a:gd name="connsiteX1" fmla="*/ 6015567 w 6015567"/>
              <a:gd name="connsiteY1" fmla="*/ 0 h 5029200"/>
              <a:gd name="connsiteX2" fmla="*/ 6015567 w 6015567"/>
              <a:gd name="connsiteY2" fmla="*/ 3383378 h 5029200"/>
              <a:gd name="connsiteX3" fmla="*/ 0 w 6015567"/>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015567" h="5029200">
                <a:moveTo>
                  <a:pt x="0" y="0"/>
                </a:moveTo>
                <a:lnTo>
                  <a:pt x="6015567" y="0"/>
                </a:lnTo>
                <a:lnTo>
                  <a:pt x="6015567" y="3383378"/>
                </a:lnTo>
                <a:lnTo>
                  <a:pt x="0" y="5029200"/>
                </a:lnTo>
                <a:close/>
              </a:path>
            </a:pathLst>
          </a:custGeom>
        </p:spPr>
      </p:pic>
      <p:sp>
        <p:nvSpPr>
          <p:cNvPr id="12" name="Freeform: Shape 11">
            <a:extLst>
              <a:ext uri="{FF2B5EF4-FFF2-40B4-BE49-F238E27FC236}">
                <a16:creationId xmlns:a16="http://schemas.microsoft.com/office/drawing/2014/main" id="{96E3985B-1D61-4D32-9CAA-B9C53E7C6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0"/>
            <a:ext cx="6015566" cy="3339366"/>
          </a:xfrm>
          <a:custGeom>
            <a:avLst/>
            <a:gdLst>
              <a:gd name="connsiteX0" fmla="*/ 0 w 6015566"/>
              <a:gd name="connsiteY0" fmla="*/ 0 h 3339366"/>
              <a:gd name="connsiteX1" fmla="*/ 6015566 w 6015566"/>
              <a:gd name="connsiteY1" fmla="*/ 0 h 3339366"/>
              <a:gd name="connsiteX2" fmla="*/ 6015566 w 6015566"/>
              <a:gd name="connsiteY2" fmla="*/ 1693544 h 3339366"/>
              <a:gd name="connsiteX3" fmla="*/ 0 w 6015566"/>
              <a:gd name="connsiteY3" fmla="*/ 3339366 h 3339366"/>
            </a:gdLst>
            <a:ahLst/>
            <a:cxnLst>
              <a:cxn ang="0">
                <a:pos x="connsiteX0" y="connsiteY0"/>
              </a:cxn>
              <a:cxn ang="0">
                <a:pos x="connsiteX1" y="connsiteY1"/>
              </a:cxn>
              <a:cxn ang="0">
                <a:pos x="connsiteX2" y="connsiteY2"/>
              </a:cxn>
              <a:cxn ang="0">
                <a:pos x="connsiteX3" y="connsiteY3"/>
              </a:cxn>
            </a:cxnLst>
            <a:rect l="l" t="t" r="r" b="b"/>
            <a:pathLst>
              <a:path w="6015566" h="3339366">
                <a:moveTo>
                  <a:pt x="0" y="0"/>
                </a:moveTo>
                <a:lnTo>
                  <a:pt x="6015566" y="0"/>
                </a:lnTo>
                <a:lnTo>
                  <a:pt x="6015566" y="1693544"/>
                </a:lnTo>
                <a:lnTo>
                  <a:pt x="0" y="333936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ußzeilenplatzhalter 1">
            <a:extLst>
              <a:ext uri="{FF2B5EF4-FFF2-40B4-BE49-F238E27FC236}">
                <a16:creationId xmlns:a16="http://schemas.microsoft.com/office/drawing/2014/main" id="{AC37A114-8043-4AD0-AE8A-B1EAF9F3C7DB}"/>
              </a:ext>
            </a:extLst>
          </p:cNvPr>
          <p:cNvSpPr>
            <a:spLocks noGrp="1"/>
          </p:cNvSpPr>
          <p:nvPr>
            <p:ph type="ftr" sz="quarter" idx="11"/>
          </p:nvPr>
        </p:nvSpPr>
        <p:spPr>
          <a:xfrm>
            <a:off x="677334" y="6041362"/>
            <a:ext cx="6297612" cy="365125"/>
          </a:xfrm>
        </p:spPr>
        <p:txBody>
          <a:bodyPr>
            <a:normAutofit/>
          </a:bodyPr>
          <a:lstStyle/>
          <a:p>
            <a:pPr>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294914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C4A4B68-EADB-DB43-9357-8EF689450579}"/>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
        <p:nvSpPr>
          <p:cNvPr id="3" name="Textfeld 2">
            <a:extLst>
              <a:ext uri="{FF2B5EF4-FFF2-40B4-BE49-F238E27FC236}">
                <a16:creationId xmlns:a16="http://schemas.microsoft.com/office/drawing/2014/main" id="{C435EAB4-E120-A24D-96A6-2CE2E0D0413A}"/>
              </a:ext>
            </a:extLst>
          </p:cNvPr>
          <p:cNvSpPr txBox="1"/>
          <p:nvPr/>
        </p:nvSpPr>
        <p:spPr>
          <a:xfrm>
            <a:off x="677334" y="728870"/>
            <a:ext cx="8585936" cy="6494085"/>
          </a:xfrm>
          <a:prstGeom prst="rect">
            <a:avLst/>
          </a:prstGeom>
          <a:noFill/>
        </p:spPr>
        <p:txBody>
          <a:bodyPr wrap="square" rtlCol="0">
            <a:spAutoFit/>
          </a:bodyPr>
          <a:lstStyle/>
          <a:p>
            <a:pPr algn="ctr"/>
            <a:r>
              <a:rPr lang="de-DE" sz="2000" b="1" dirty="0"/>
              <a:t>Fortsetzung</a:t>
            </a:r>
          </a:p>
          <a:p>
            <a:r>
              <a:rPr lang="de-DE" dirty="0"/>
              <a:t>Juli 1941 Neuorganisation des RSHA vom Referat IV D 4 zum Referat IV B 4</a:t>
            </a:r>
          </a:p>
          <a:p>
            <a:r>
              <a:rPr lang="de-DE" dirty="0"/>
              <a:t>Eichmann mit der Zuständigkeit für die gesamte Organisation der Deportation der Juden aus Deutschland und den besetzten europäischen Ländern mit der Koordination sämtlicher Transporte </a:t>
            </a:r>
            <a:r>
              <a:rPr lang="de-DE" dirty="0" err="1"/>
              <a:t>befaßt</a:t>
            </a:r>
            <a:endParaRPr lang="de-DE" dirty="0"/>
          </a:p>
          <a:p>
            <a:endParaRPr lang="de-DE" dirty="0"/>
          </a:p>
          <a:p>
            <a:r>
              <a:rPr lang="de-DE" dirty="0"/>
              <a:t>20. Januar 1942 Wannseekonferenz mit Vorbereitung der Reden Heydrichs und Protokollführung des Beschlusses der sogenannten </a:t>
            </a:r>
            <a:r>
              <a:rPr lang="de-DE" i="1" dirty="0"/>
              <a:t>Endlösung der Judenfrage </a:t>
            </a:r>
          </a:p>
          <a:p>
            <a:endParaRPr lang="de-DE" i="1" dirty="0"/>
          </a:p>
          <a:p>
            <a:pPr lvl="0"/>
            <a:r>
              <a:rPr lang="de-DE" dirty="0"/>
              <a:t>1945 bis 1960 nach Gefangenschaft unter falschem Namen in D mit gefälschten Papieren untergetaucht und auf der sogenannten Rattenlinie Auswanderung nach Argentinien als </a:t>
            </a:r>
            <a:r>
              <a:rPr lang="de-DE" dirty="0">
                <a:solidFill>
                  <a:prstClr val="black"/>
                </a:solidFill>
              </a:rPr>
              <a:t>Ricardo Klement nach San Francisco</a:t>
            </a:r>
            <a:endParaRPr lang="de-DE" dirty="0"/>
          </a:p>
          <a:p>
            <a:endParaRPr lang="de-DE" dirty="0"/>
          </a:p>
          <a:p>
            <a:r>
              <a:rPr lang="de-DE" dirty="0"/>
              <a:t>11. Mai 1960 Zugriff des israelischen Geheimdienstes Mossad in San Fernando und als Flugbesatzungsmitglied getarnt mit einem Flugzeug der El Al von Argentinien am 22. Mai 1960 nach Israel ausgeflogen – über den konkreten Ablauf gibt es verschiedene Versionen, die in diesem Zusammenhang nicht erörtert werden</a:t>
            </a:r>
          </a:p>
          <a:p>
            <a:endParaRPr lang="de-DE" dirty="0"/>
          </a:p>
          <a:p>
            <a:r>
              <a:rPr lang="de-DE" dirty="0"/>
              <a:t>11. April 1961 bis 15. Dezember 1961 </a:t>
            </a:r>
            <a:r>
              <a:rPr lang="de-DE" dirty="0" err="1"/>
              <a:t>Prozeß</a:t>
            </a:r>
            <a:r>
              <a:rPr lang="de-DE" dirty="0"/>
              <a:t> vor dem Bezirksgericht in Jerusalem</a:t>
            </a:r>
          </a:p>
          <a:p>
            <a:r>
              <a:rPr lang="de-DE" dirty="0"/>
              <a:t>Das Urteil lautete auf Tod durch den Strang und wurde nach Revisionsverfahren und abgelehntem </a:t>
            </a:r>
            <a:r>
              <a:rPr lang="de-DE" dirty="0" err="1"/>
              <a:t>Gnadengesuxham</a:t>
            </a:r>
            <a:r>
              <a:rPr lang="de-DE" dirty="0"/>
              <a:t> 31. Mai 1962 in </a:t>
            </a:r>
            <a:r>
              <a:rPr lang="de-DE" dirty="0" err="1"/>
              <a:t>Ramla</a:t>
            </a:r>
            <a:r>
              <a:rPr lang="de-DE" dirty="0"/>
              <a:t> bei Tel  Aviv vollstreckt und die Asche außerhalb Israelischer Hoheitsgewässer im Meer verstreut.</a:t>
            </a:r>
          </a:p>
          <a:p>
            <a:endParaRPr lang="de-DE" dirty="0"/>
          </a:p>
        </p:txBody>
      </p:sp>
    </p:spTree>
    <p:extLst>
      <p:ext uri="{BB962C8B-B14F-4D97-AF65-F5344CB8AC3E}">
        <p14:creationId xmlns:p14="http://schemas.microsoft.com/office/powerpoint/2010/main" val="35832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Rectangle 38">
            <a:extLst>
              <a:ext uri="{FF2B5EF4-FFF2-40B4-BE49-F238E27FC236}">
                <a16:creationId xmlns:a16="http://schemas.microsoft.com/office/drawing/2014/main" id="{542A1125-BEEF-4B06-B7A6-5C89AFBF8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0">
            <a:extLst>
              <a:ext uri="{FF2B5EF4-FFF2-40B4-BE49-F238E27FC236}">
                <a16:creationId xmlns:a16="http://schemas.microsoft.com/office/drawing/2014/main" id="{341AF29A-C02E-4F6E-AE31-4D61F939D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4803267-175B-4586-A120-09F386B97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Foto, Baseball, Person, Mann enthält.&#10;&#10;Automatisch generierte Beschreibung">
            <a:extLst>
              <a:ext uri="{FF2B5EF4-FFF2-40B4-BE49-F238E27FC236}">
                <a16:creationId xmlns:a16="http://schemas.microsoft.com/office/drawing/2014/main" id="{8E790AB4-FC7A-5D43-AA98-7E633537BAD3}"/>
              </a:ext>
            </a:extLst>
          </p:cNvPr>
          <p:cNvPicPr>
            <a:picLocks noChangeAspect="1"/>
          </p:cNvPicPr>
          <p:nvPr/>
        </p:nvPicPr>
        <p:blipFill>
          <a:blip r:embed="rId2"/>
          <a:stretch>
            <a:fillRect/>
          </a:stretch>
        </p:blipFill>
        <p:spPr>
          <a:xfrm>
            <a:off x="4190762" y="1123527"/>
            <a:ext cx="3810471" cy="4604800"/>
          </a:xfrm>
          <a:prstGeom prst="rect">
            <a:avLst/>
          </a:prstGeom>
        </p:spPr>
      </p:pic>
      <p:sp>
        <p:nvSpPr>
          <p:cNvPr id="2" name="Fußzeilenplatzhalter 1">
            <a:extLst>
              <a:ext uri="{FF2B5EF4-FFF2-40B4-BE49-F238E27FC236}">
                <a16:creationId xmlns:a16="http://schemas.microsoft.com/office/drawing/2014/main" id="{D0C40714-F234-E443-B5B3-0014E555CDD6}"/>
              </a:ext>
            </a:extLst>
          </p:cNvPr>
          <p:cNvSpPr>
            <a:spLocks noGrp="1"/>
          </p:cNvSpPr>
          <p:nvPr>
            <p:ph type="ftr" sz="quarter" idx="11"/>
          </p:nvPr>
        </p:nvSpPr>
        <p:spPr>
          <a:xfrm>
            <a:off x="677334" y="6387354"/>
            <a:ext cx="6297612" cy="365125"/>
          </a:xfrm>
        </p:spPr>
        <p:txBody>
          <a:bodyPr>
            <a:normAutofit/>
          </a:bodyPr>
          <a:lstStyle/>
          <a:p>
            <a:pPr>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394681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002F6C-0142-4BD1-B14C-B2A8BE2BC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0"/>
            <a:ext cx="12192000" cy="6858000"/>
          </a:xfrm>
          <a:prstGeom prst="rect">
            <a:avLst/>
          </a:prstGeom>
          <a:solidFill>
            <a:srgbClr val="8E6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89F2A4C-8C64-4700-8689-78F603984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8575" cap="sq">
            <a:solidFill>
              <a:srgbClr val="D189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Person, Mann, Anzug, drinnen enthält.&#10;&#10;Automatisch generierte Beschreibung">
            <a:extLst>
              <a:ext uri="{FF2B5EF4-FFF2-40B4-BE49-F238E27FC236}">
                <a16:creationId xmlns:a16="http://schemas.microsoft.com/office/drawing/2014/main" id="{E4888324-5695-E242-86C4-2A517C10803E}"/>
              </a:ext>
            </a:extLst>
          </p:cNvPr>
          <p:cNvPicPr>
            <a:picLocks noChangeAspect="1"/>
          </p:cNvPicPr>
          <p:nvPr/>
        </p:nvPicPr>
        <p:blipFill>
          <a:blip r:embed="rId2"/>
          <a:stretch>
            <a:fillRect/>
          </a:stretch>
        </p:blipFill>
        <p:spPr>
          <a:xfrm>
            <a:off x="4474662" y="1138638"/>
            <a:ext cx="3251553" cy="4595836"/>
          </a:xfrm>
          <a:prstGeom prst="rect">
            <a:avLst/>
          </a:prstGeom>
        </p:spPr>
      </p:pic>
      <p:sp>
        <p:nvSpPr>
          <p:cNvPr id="2" name="Fußzeilenplatzhalter 1">
            <a:extLst>
              <a:ext uri="{FF2B5EF4-FFF2-40B4-BE49-F238E27FC236}">
                <a16:creationId xmlns:a16="http://schemas.microsoft.com/office/drawing/2014/main" id="{FA441B3D-5B37-7B4B-91BF-118715F407F6}"/>
              </a:ext>
            </a:extLst>
          </p:cNvPr>
          <p:cNvSpPr>
            <a:spLocks noGrp="1"/>
          </p:cNvSpPr>
          <p:nvPr>
            <p:ph type="ftr" sz="quarter" idx="11"/>
          </p:nvPr>
        </p:nvSpPr>
        <p:spPr>
          <a:xfrm>
            <a:off x="677334" y="6393051"/>
            <a:ext cx="6297612" cy="365125"/>
          </a:xfrm>
        </p:spPr>
        <p:txBody>
          <a:bodyPr>
            <a:normAutofit/>
          </a:bodyPr>
          <a:lstStyle/>
          <a:p>
            <a:pPr>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137918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29004-CB5F-4C58-9A19-4F010AF174FF}"/>
              </a:ext>
            </a:extLst>
          </p:cNvPr>
          <p:cNvSpPr>
            <a:spLocks noGrp="1"/>
          </p:cNvSpPr>
          <p:nvPr>
            <p:ph type="title"/>
          </p:nvPr>
        </p:nvSpPr>
        <p:spPr/>
        <p:txBody>
          <a:bodyPr/>
          <a:lstStyle/>
          <a:p>
            <a:pPr algn="ctr"/>
            <a:r>
              <a:rPr lang="de-DE" dirty="0"/>
              <a:t>Charakterisierung des Angeklagten Eichmann</a:t>
            </a:r>
          </a:p>
        </p:txBody>
      </p:sp>
      <p:sp>
        <p:nvSpPr>
          <p:cNvPr id="3" name="Inhaltsplatzhalter 2">
            <a:extLst>
              <a:ext uri="{FF2B5EF4-FFF2-40B4-BE49-F238E27FC236}">
                <a16:creationId xmlns:a16="http://schemas.microsoft.com/office/drawing/2014/main" id="{A6A1C174-61A0-4A48-BC41-A02FA21281CB}"/>
              </a:ext>
            </a:extLst>
          </p:cNvPr>
          <p:cNvSpPr>
            <a:spLocks noGrp="1"/>
          </p:cNvSpPr>
          <p:nvPr>
            <p:ph idx="1"/>
          </p:nvPr>
        </p:nvSpPr>
        <p:spPr/>
        <p:txBody>
          <a:bodyPr>
            <a:normAutofit fontScale="85000" lnSpcReduction="10000"/>
          </a:bodyPr>
          <a:lstStyle/>
          <a:p>
            <a:r>
              <a:rPr lang="de-DE" dirty="0"/>
              <a:t>„Doch in Israel, in den ersten Sitzungen mit Polizeihauptmann </a:t>
            </a:r>
            <a:r>
              <a:rPr lang="de-DE" dirty="0" err="1"/>
              <a:t>Avner</a:t>
            </a:r>
            <a:r>
              <a:rPr lang="de-DE" dirty="0"/>
              <a:t> </a:t>
            </a:r>
            <a:r>
              <a:rPr lang="de-DE" dirty="0" err="1"/>
              <a:t>Less</a:t>
            </a:r>
            <a:r>
              <a:rPr lang="de-DE" dirty="0"/>
              <a:t>, der ihn etwa 35 Tage lang verhörte und dann 3564 Schreibmaschinenseiten, die Nachschrift von 76 Tonbändern, vorlegte, war Eichmann in Hochstimmung, voll Begeisterung über diese einmalige Gelegenheit, „… alles, was ich weiß, von mir zu geben“ und sich bei dieser Gelegenheit gleich den Rang des aussagebereitesten Angeklagten aller Zeiten zu geben. Als besten Beweis für sein ursprünglich grenzenloses Zutrauen – an Hauptmann </a:t>
            </a:r>
            <a:r>
              <a:rPr lang="de-DE" dirty="0" err="1"/>
              <a:t>Less</a:t>
            </a:r>
            <a:r>
              <a:rPr lang="de-DE" dirty="0"/>
              <a:t>, der selbst … erklärt hat: ‚Ich war Herrn Eichmanns Beichtvater“, war es augenscheinlich verschwendet – mag man es ansehen, </a:t>
            </a:r>
            <a:r>
              <a:rPr lang="de-DE" dirty="0" err="1"/>
              <a:t>daß</a:t>
            </a:r>
            <a:r>
              <a:rPr lang="de-DE" dirty="0"/>
              <a:t> er zum </a:t>
            </a:r>
            <a:r>
              <a:rPr lang="de-DE" dirty="0" err="1"/>
              <a:t>erstenmal</a:t>
            </a:r>
            <a:r>
              <a:rPr lang="de-DE" dirty="0"/>
              <a:t> im Leben seine frühen Fehlschläge zugab, obwohl er sich doch darüber klar gewesen sein </a:t>
            </a:r>
            <a:r>
              <a:rPr lang="de-DE" dirty="0" err="1"/>
              <a:t>muß</a:t>
            </a:r>
            <a:r>
              <a:rPr lang="de-DE" dirty="0"/>
              <a:t>, </a:t>
            </a:r>
            <a:r>
              <a:rPr lang="de-DE" dirty="0" err="1"/>
              <a:t>daß</a:t>
            </a:r>
            <a:r>
              <a:rPr lang="de-DE" dirty="0"/>
              <a:t> er damit einer ganzen Reihe seiner eigenen Eintragungen in wichtige offizielle Nazidokumente widersprach.</a:t>
            </a:r>
          </a:p>
          <a:p>
            <a:r>
              <a:rPr lang="de-DE" dirty="0"/>
              <a:t>Nun, es waren alltägliche Fehlschläge: … Die Berufsangabe, die auf seinen sämtlichen offiziellen Dokumenten erscheint – Maschinenbauingenieur -, hatte ungefähr </a:t>
            </a:r>
            <a:r>
              <a:rPr lang="de-DE" dirty="0" err="1"/>
              <a:t>ebensoviel</a:t>
            </a:r>
            <a:r>
              <a:rPr lang="de-DE" dirty="0"/>
              <a:t> mit der Wirklichkeit zu tun wie die Behauptung, </a:t>
            </a:r>
            <a:r>
              <a:rPr lang="de-DE" dirty="0" err="1"/>
              <a:t>daß</a:t>
            </a:r>
            <a:r>
              <a:rPr lang="de-DE" dirty="0"/>
              <a:t> er in Palästina geboren sei und fließend hebräisch und jiddisch spräche – </a:t>
            </a:r>
            <a:r>
              <a:rPr lang="de-DE" b="1" dirty="0"/>
              <a:t>blanke Lügen</a:t>
            </a:r>
            <a:r>
              <a:rPr lang="de-DE" dirty="0"/>
              <a:t>, die Eichmann seinen SS-Kameraden, aber auch seinen jüdischen Opfern mit Vorliebe erzählte. … Eichmann war gebührend dankbar, die Juden in seiner Familie erwähnte er als einen seiner „privaten Gründe“, kein Antisemit geworden zu sein.“ </a:t>
            </a:r>
            <a:r>
              <a:rPr lang="de-DE" sz="1400" dirty="0"/>
              <a:t>Hannah Arendt, Eichmann in Jerusalem. Piper, München 1964, S.56-57</a:t>
            </a:r>
          </a:p>
        </p:txBody>
      </p:sp>
      <p:sp>
        <p:nvSpPr>
          <p:cNvPr id="4" name="Fußzeilenplatzhalter 3">
            <a:extLst>
              <a:ext uri="{FF2B5EF4-FFF2-40B4-BE49-F238E27FC236}">
                <a16:creationId xmlns:a16="http://schemas.microsoft.com/office/drawing/2014/main" id="{BD38281A-15A6-4F9D-BF14-118B729770BC}"/>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378171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EA6E5-6580-41E7-85FC-4E8145DC3C20}"/>
              </a:ext>
            </a:extLst>
          </p:cNvPr>
          <p:cNvSpPr>
            <a:spLocks noGrp="1"/>
          </p:cNvSpPr>
          <p:nvPr>
            <p:ph type="title"/>
          </p:nvPr>
        </p:nvSpPr>
        <p:spPr/>
        <p:txBody>
          <a:bodyPr/>
          <a:lstStyle/>
          <a:p>
            <a:pPr algn="ctr"/>
            <a:r>
              <a:rPr lang="de-DE" dirty="0"/>
              <a:t>„Ein Bericht von der </a:t>
            </a:r>
            <a:br>
              <a:rPr lang="de-DE" dirty="0"/>
            </a:br>
            <a:r>
              <a:rPr lang="de-DE" dirty="0"/>
              <a:t>Banalität des Bösen“</a:t>
            </a:r>
          </a:p>
        </p:txBody>
      </p:sp>
      <p:sp>
        <p:nvSpPr>
          <p:cNvPr id="3" name="Inhaltsplatzhalter 2">
            <a:extLst>
              <a:ext uri="{FF2B5EF4-FFF2-40B4-BE49-F238E27FC236}">
                <a16:creationId xmlns:a16="http://schemas.microsoft.com/office/drawing/2014/main" id="{C79B06A4-D4C0-4DED-9AE4-1CDD2CFEBF1C}"/>
              </a:ext>
            </a:extLst>
          </p:cNvPr>
          <p:cNvSpPr>
            <a:spLocks noGrp="1"/>
          </p:cNvSpPr>
          <p:nvPr>
            <p:ph idx="1"/>
          </p:nvPr>
        </p:nvSpPr>
        <p:spPr/>
        <p:txBody>
          <a:bodyPr>
            <a:normAutofit fontScale="85000" lnSpcReduction="20000"/>
          </a:bodyPr>
          <a:lstStyle/>
          <a:p>
            <a:r>
              <a:rPr lang="de-DE" dirty="0"/>
              <a:t>„Es handelt sich hier also nicht etwa um die Geschichte der größten Katastrophe, die das jüdische Volk je betroffen hat, noch um die Darstellung des totalen Herrschaftssystems oder um eine Geschichte des deutschen Volkes im Dritten Reich, noch schließlich gar um eine theoretische Abhandlung vom Wesen des Bösen. Im Mittelpunkt jedes Prozesses steht die Person des Angeklagten, ein Mensch aus Fleisch und Blut mit einer individuellen Geschichte, einem immer einmaligen Gemisch von Eigenschaften, Besonderheiten, Verhaltensweisen und Lebensumständen. …“</a:t>
            </a:r>
          </a:p>
          <a:p>
            <a:r>
              <a:rPr lang="de-DE" dirty="0"/>
              <a:t>„In diesem Sinne könnte ein echter Streit sich auch über den Untertitel des Buches erheben; denn in dem Bericht selbst kommt die mögliche Banalität des Bösen nur auf der Ebene des Tatsächlichen zur Sprache, ein Phänomen, das zu übersehen unmöglich war. Eichmann war nicht </a:t>
            </a:r>
            <a:r>
              <a:rPr lang="de-DE" dirty="0" err="1"/>
              <a:t>Jago</a:t>
            </a:r>
            <a:r>
              <a:rPr lang="de-DE" dirty="0"/>
              <a:t> und nicht Macbeth, und nichts hätte ihm ferner gelegen, als mit Richard III. zu beschließen, „ein Bösewicht zu werden“. Außer einer ungewöhnlichen Beflissenheit, alles zu tun, was seinem Fortkommen dienlich sein konnte, hatte er überhaupt keine Motive; und auch diese Beflissenheit war an sich keineswegs kriminell, er hätte bestimmt niemals einen Vorgesetzten umgebracht, um an dessen Stelle zu rücken. Er hat sich nur, um in der Alltagssprache zu bleiben, </a:t>
            </a:r>
            <a:r>
              <a:rPr lang="de-DE" i="1" dirty="0"/>
              <a:t>niemals vorgestellt, was er eigentlich anstellte. </a:t>
            </a:r>
            <a:r>
              <a:rPr lang="de-DE" dirty="0"/>
              <a:t>Es war genau das gleiche mangelnde Vorstellungsvermögen, das es ihm ermöglichte, einem deutschen Juden im Polizeiverhör gegenüberzusitzen, ihm sein Herz auszuschütten und ihm wieder und wieder zu erklären, wie es kam, </a:t>
            </a:r>
            <a:r>
              <a:rPr lang="de-DE" dirty="0" err="1"/>
              <a:t>daß</a:t>
            </a:r>
            <a:r>
              <a:rPr lang="de-DE" dirty="0"/>
              <a:t> er es in der SS nur bis zum Obersturmbannführer gebracht hat und </a:t>
            </a:r>
            <a:r>
              <a:rPr lang="de-DE" dirty="0" err="1"/>
              <a:t>daß</a:t>
            </a:r>
            <a:r>
              <a:rPr lang="de-DE" dirty="0"/>
              <a:t> es nicht an ihm gelegen habe, </a:t>
            </a:r>
            <a:r>
              <a:rPr lang="de-DE" dirty="0" err="1"/>
              <a:t>daß</a:t>
            </a:r>
            <a:r>
              <a:rPr lang="de-DE" dirty="0"/>
              <a:t> er nicht vorankam.“	</a:t>
            </a:r>
            <a:r>
              <a:rPr lang="de-DE" sz="1200" dirty="0"/>
              <a:t>[</a:t>
            </a:r>
            <a:r>
              <a:rPr lang="de-DE" sz="1200" dirty="0" err="1"/>
              <a:t>aaO</a:t>
            </a:r>
            <a:r>
              <a:rPr lang="de-DE" sz="1200" dirty="0"/>
              <a:t>. Vorrede, S. 16 und 17]</a:t>
            </a:r>
            <a:endParaRPr lang="de-DE" dirty="0"/>
          </a:p>
        </p:txBody>
      </p:sp>
      <p:sp>
        <p:nvSpPr>
          <p:cNvPr id="4" name="Fußzeilenplatzhalter 3">
            <a:extLst>
              <a:ext uri="{FF2B5EF4-FFF2-40B4-BE49-F238E27FC236}">
                <a16:creationId xmlns:a16="http://schemas.microsoft.com/office/drawing/2014/main" id="{6F0B8C0F-83D6-47A4-B152-4374592BB23D}"/>
              </a:ext>
            </a:extLst>
          </p:cNvPr>
          <p:cNvSpPr>
            <a:spLocks noGrp="1"/>
          </p:cNvSpPr>
          <p:nvPr>
            <p:ph type="ftr" sz="quarter" idx="11"/>
          </p:nvPr>
        </p:nvSpPr>
        <p:spPr/>
        <p:txBody>
          <a:bodyPr/>
          <a:lstStyle/>
          <a:p>
            <a:r>
              <a:rPr lang="de-DE"/>
              <a:t>Gerhard Müller 11. Dezember 2019, Wi-Se 2019/20 Prof. Dr. Renate Breuninger: Philosophische Theorien des Bösen</a:t>
            </a:r>
            <a:endParaRPr lang="en-US" dirty="0"/>
          </a:p>
        </p:txBody>
      </p:sp>
    </p:spTree>
    <p:extLst>
      <p:ext uri="{BB962C8B-B14F-4D97-AF65-F5344CB8AC3E}">
        <p14:creationId xmlns:p14="http://schemas.microsoft.com/office/powerpoint/2010/main" val="215591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BB1258CE-6491-48EB-BF0B-24B0739387EC}"/>
              </a:ext>
            </a:extLst>
          </p:cNvPr>
          <p:cNvPicPr>
            <a:picLocks noChangeAspect="1"/>
          </p:cNvPicPr>
          <p:nvPr/>
        </p:nvPicPr>
        <p:blipFill rotWithShape="1">
          <a:blip r:embed="rId2"/>
          <a:srcRect t="2073" b="60319"/>
          <a:stretch/>
        </p:blipFill>
        <p:spPr>
          <a:xfrm>
            <a:off x="568452" y="571500"/>
            <a:ext cx="11055096" cy="5715000"/>
          </a:xfrm>
          <a:prstGeom prst="rect">
            <a:avLst/>
          </a:prstGeom>
        </p:spPr>
      </p:pic>
      <p:sp>
        <p:nvSpPr>
          <p:cNvPr id="2" name="Fußzeilenplatzhalter 1">
            <a:extLst>
              <a:ext uri="{FF2B5EF4-FFF2-40B4-BE49-F238E27FC236}">
                <a16:creationId xmlns:a16="http://schemas.microsoft.com/office/drawing/2014/main" id="{236DB620-E1FA-407C-8D6E-87A9EFB0AE65}"/>
              </a:ext>
            </a:extLst>
          </p:cNvPr>
          <p:cNvSpPr>
            <a:spLocks noGrp="1"/>
          </p:cNvSpPr>
          <p:nvPr>
            <p:ph type="ftr" sz="quarter" idx="11"/>
          </p:nvPr>
        </p:nvSpPr>
        <p:spPr>
          <a:xfrm>
            <a:off x="677333" y="6420107"/>
            <a:ext cx="5142441" cy="365125"/>
          </a:xfrm>
        </p:spPr>
        <p:txBody>
          <a:bodyPr>
            <a:normAutofit/>
          </a:bodyPr>
          <a:lstStyle/>
          <a:p>
            <a:pPr>
              <a:lnSpc>
                <a:spcPct val="90000"/>
              </a:lnSpc>
              <a:spcAft>
                <a:spcPts val="600"/>
              </a:spcAft>
            </a:pPr>
            <a:r>
              <a:rPr lang="de-DE">
                <a:solidFill>
                  <a:srgbClr val="FFFFFF"/>
                </a:solidFill>
              </a:rPr>
              <a:t>Gerhard Müller 11. Dezember 2019, Wi-Se 2019/20 Prof. Dr. Renate Breuninger: Philosophische Theorien des Bösen</a:t>
            </a:r>
            <a:endParaRPr lang="en-US">
              <a:solidFill>
                <a:srgbClr val="FFFFFF"/>
              </a:solidFill>
            </a:endParaRPr>
          </a:p>
        </p:txBody>
      </p:sp>
    </p:spTree>
    <p:extLst>
      <p:ext uri="{BB962C8B-B14F-4D97-AF65-F5344CB8AC3E}">
        <p14:creationId xmlns:p14="http://schemas.microsoft.com/office/powerpoint/2010/main" val="2416684124"/>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7393</Words>
  <Application>Microsoft Macintosh PowerPoint</Application>
  <PresentationFormat>Breitbild</PresentationFormat>
  <Paragraphs>164</Paragraphs>
  <Slides>37</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37</vt:i4>
      </vt:variant>
    </vt:vector>
  </HeadingPairs>
  <TitlesOfParts>
    <vt:vector size="42" baseType="lpstr">
      <vt:lpstr>Arial</vt:lpstr>
      <vt:lpstr>Calibri</vt:lpstr>
      <vt:lpstr>Trebuchet MS</vt:lpstr>
      <vt:lpstr>Wingdings 3</vt:lpstr>
      <vt:lpstr>Facette</vt:lpstr>
      <vt:lpstr>Hannah Arendt Banalität des Bösen</vt:lpstr>
      <vt:lpstr>PowerPoint-Präsentation</vt:lpstr>
      <vt:lpstr>Otto Adolf Eichmann Biographische Daten</vt:lpstr>
      <vt:lpstr>PowerPoint-Präsentation</vt:lpstr>
      <vt:lpstr>PowerPoint-Präsentation</vt:lpstr>
      <vt:lpstr>PowerPoint-Präsentation</vt:lpstr>
      <vt:lpstr>Charakterisierung des Angeklagten Eichmann</vt:lpstr>
      <vt:lpstr>„Ein Bericht von der  Banalität des Bösen“</vt:lpstr>
      <vt:lpstr>PowerPoint-Präsentation</vt:lpstr>
      <vt:lpstr>Hannah Arendt Lebensdaten</vt:lpstr>
      <vt:lpstr>PowerPoint-Präsentation</vt:lpstr>
      <vt:lpstr>PowerPoint-Präsentation</vt:lpstr>
      <vt:lpstr>Kontroverse im Briefwechsel von Gerhard/Gershom Scholem &amp; Hannah Arendt</vt:lpstr>
      <vt:lpstr>Zentrale Aussage über die Wendung von der Radikalität zur Banalität des Bösen</vt:lpstr>
      <vt:lpstr>PowerPoint-Präsentation</vt:lpstr>
      <vt:lpstr>PowerPoint-Präsentation</vt:lpstr>
      <vt:lpstr>„Eichmann war von empörender Dummheit.“ Hannah Arendt   „Der Mangel an Urteilskraft ist eigentlich das, was man Dummheit nennt, und einem solchen Gebrechen ist gar nicht abzuhelfen.“ Immanuel Kant, Kritik der reinen Vernunft, B 172 </vt:lpstr>
      <vt:lpstr>„Radikalität des Bösen“ (Kant)  ‚Banalität des Bösen‘ (Hannah Arendt)</vt:lpstr>
      <vt:lpstr>Fortsetzung 1: Begründung für HA‘s „Change of Mind“</vt:lpstr>
      <vt:lpstr>Erinnerung an Kants Begriff des „radikal Bösen“ in der Religionsschrift</vt:lpstr>
      <vt:lpstr>Fortsetzung 2: HA‘s Kritik an Kant und dessen individualethischer Begriffsbildung</vt:lpstr>
      <vt:lpstr>„Überflüssigkeit“ – „Superflouussness“ des Menschen als Gattungswesen wie als Person</vt:lpstr>
      <vt:lpstr>Hannah Arendt: Vom Leben des Geistes. Bd. 1: Das Denken. Bd. 2: Das Wollen.</vt:lpstr>
      <vt:lpstr>„Thoughtlessness“ / „Gedankenlosigkeit“ What is Thinking? / Was heißt Denken?</vt:lpstr>
      <vt:lpstr>„Wahrheit gibt es nur zu zweien.“ Motto Hannah Arendts  von Ingrid Nordmann als Titel für Briefwechsel mit Freunden gewählt </vt:lpstr>
      <vt:lpstr>PowerPoint-Präsentation</vt:lpstr>
      <vt:lpstr>Hannah Arendt: Das Urteilen</vt:lpstr>
      <vt:lpstr>Kant: Kritik der Urteilskraft (1790/1793) „Erweiterte Denkungsart“</vt:lpstr>
      <vt:lpstr>PowerPoint-Präsentation</vt:lpstr>
      <vt:lpstr>Bettina Stangneth: Eichmann nach Jerusalem. Hannah Arendt. Ihr Denken veränderte die Welt.  Das Buch zum Film von Margarethe von Trotta. Herausgegeben von Martin Wiebel. Piper: München Zürich 2013, S. 241</vt:lpstr>
      <vt:lpstr>Auswahl von Literaturangaben</vt:lpstr>
      <vt:lpstr>Fortsetzung 1: Auswahl von Literaturangaben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Gerhard Müller</dc:creator>
  <cp:lastModifiedBy>Gerhard Müller</cp:lastModifiedBy>
  <cp:revision>17</cp:revision>
  <cp:lastPrinted>2020-01-07T17:09:24Z</cp:lastPrinted>
  <dcterms:created xsi:type="dcterms:W3CDTF">2019-12-09T15:10:58Z</dcterms:created>
  <dcterms:modified xsi:type="dcterms:W3CDTF">2020-01-07T20:37:27Z</dcterms:modified>
</cp:coreProperties>
</file>