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 id="2147483673" r:id="rId2"/>
    <p:sldMasterId id="2147483685" r:id="rId3"/>
    <p:sldMasterId id="2147483704" r:id="rId4"/>
    <p:sldMasterId id="2147483716" r:id="rId5"/>
    <p:sldMasterId id="2147483747" r:id="rId6"/>
    <p:sldMasterId id="2147483759" r:id="rId7"/>
    <p:sldMasterId id="2147483807" r:id="rId8"/>
    <p:sldMasterId id="2147483866" r:id="rId9"/>
    <p:sldMasterId id="2147483819" r:id="rId10"/>
    <p:sldMasterId id="2147483831" r:id="rId11"/>
    <p:sldMasterId id="2147483847" r:id="rId12"/>
  </p:sldMasterIdLst>
  <p:notesMasterIdLst>
    <p:notesMasterId r:id="rId132"/>
  </p:notesMasterIdLst>
  <p:handoutMasterIdLst>
    <p:handoutMasterId r:id="rId133"/>
  </p:handoutMasterIdLst>
  <p:sldIdLst>
    <p:sldId id="563" r:id="rId13"/>
    <p:sldId id="842" r:id="rId14"/>
    <p:sldId id="763" r:id="rId15"/>
    <p:sldId id="780" r:id="rId16"/>
    <p:sldId id="781" r:id="rId17"/>
    <p:sldId id="613" r:id="rId18"/>
    <p:sldId id="564" r:id="rId19"/>
    <p:sldId id="764" r:id="rId20"/>
    <p:sldId id="767" r:id="rId21"/>
    <p:sldId id="769" r:id="rId22"/>
    <p:sldId id="770" r:id="rId23"/>
    <p:sldId id="772" r:id="rId24"/>
    <p:sldId id="747" r:id="rId25"/>
    <p:sldId id="749" r:id="rId26"/>
    <p:sldId id="751" r:id="rId27"/>
    <p:sldId id="752" r:id="rId28"/>
    <p:sldId id="610" r:id="rId29"/>
    <p:sldId id="571" r:id="rId30"/>
    <p:sldId id="572" r:id="rId31"/>
    <p:sldId id="574" r:id="rId32"/>
    <p:sldId id="808" r:id="rId33"/>
    <p:sldId id="809" r:id="rId34"/>
    <p:sldId id="810" r:id="rId35"/>
    <p:sldId id="821" r:id="rId36"/>
    <p:sldId id="811" r:id="rId37"/>
    <p:sldId id="812" r:id="rId38"/>
    <p:sldId id="813" r:id="rId39"/>
    <p:sldId id="814" r:id="rId40"/>
    <p:sldId id="590" r:id="rId41"/>
    <p:sldId id="592" r:id="rId42"/>
    <p:sldId id="593" r:id="rId43"/>
    <p:sldId id="594" r:id="rId44"/>
    <p:sldId id="595" r:id="rId45"/>
    <p:sldId id="817" r:id="rId46"/>
    <p:sldId id="818" r:id="rId47"/>
    <p:sldId id="799" r:id="rId48"/>
    <p:sldId id="843" r:id="rId49"/>
    <p:sldId id="840" r:id="rId50"/>
    <p:sldId id="466" r:id="rId51"/>
    <p:sldId id="472" r:id="rId52"/>
    <p:sldId id="473" r:id="rId53"/>
    <p:sldId id="471" r:id="rId54"/>
    <p:sldId id="475" r:id="rId55"/>
    <p:sldId id="839" r:id="rId56"/>
    <p:sldId id="481" r:id="rId57"/>
    <p:sldId id="482" r:id="rId58"/>
    <p:sldId id="483" r:id="rId59"/>
    <p:sldId id="484" r:id="rId60"/>
    <p:sldId id="655" r:id="rId61"/>
    <p:sldId id="656" r:id="rId62"/>
    <p:sldId id="657" r:id="rId63"/>
    <p:sldId id="658" r:id="rId64"/>
    <p:sldId id="659" r:id="rId65"/>
    <p:sldId id="663" r:id="rId66"/>
    <p:sldId id="664" r:id="rId67"/>
    <p:sldId id="666" r:id="rId68"/>
    <p:sldId id="667" r:id="rId69"/>
    <p:sldId id="668" r:id="rId70"/>
    <p:sldId id="669" r:id="rId71"/>
    <p:sldId id="670" r:id="rId72"/>
    <p:sldId id="671" r:id="rId73"/>
    <p:sldId id="672" r:id="rId74"/>
    <p:sldId id="673" r:id="rId75"/>
    <p:sldId id="675" r:id="rId76"/>
    <p:sldId id="676" r:id="rId77"/>
    <p:sldId id="677" r:id="rId78"/>
    <p:sldId id="678" r:id="rId79"/>
    <p:sldId id="680" r:id="rId80"/>
    <p:sldId id="682" r:id="rId81"/>
    <p:sldId id="684" r:id="rId82"/>
    <p:sldId id="838" r:id="rId83"/>
    <p:sldId id="687" r:id="rId84"/>
    <p:sldId id="688" r:id="rId85"/>
    <p:sldId id="689" r:id="rId86"/>
    <p:sldId id="690" r:id="rId87"/>
    <p:sldId id="693" r:id="rId88"/>
    <p:sldId id="696" r:id="rId89"/>
    <p:sldId id="698" r:id="rId90"/>
    <p:sldId id="701" r:id="rId91"/>
    <p:sldId id="705" r:id="rId92"/>
    <p:sldId id="708" r:id="rId93"/>
    <p:sldId id="709" r:id="rId94"/>
    <p:sldId id="711" r:id="rId95"/>
    <p:sldId id="737" r:id="rId96"/>
    <p:sldId id="823" r:id="rId97"/>
    <p:sldId id="824" r:id="rId98"/>
    <p:sldId id="825" r:id="rId99"/>
    <p:sldId id="826" r:id="rId100"/>
    <p:sldId id="828" r:id="rId101"/>
    <p:sldId id="829" r:id="rId102"/>
    <p:sldId id="830" r:id="rId103"/>
    <p:sldId id="831" r:id="rId104"/>
    <p:sldId id="833" r:id="rId105"/>
    <p:sldId id="834" r:id="rId106"/>
    <p:sldId id="836" r:id="rId107"/>
    <p:sldId id="835" r:id="rId108"/>
    <p:sldId id="837" r:id="rId109"/>
    <p:sldId id="712" r:id="rId110"/>
    <p:sldId id="713" r:id="rId111"/>
    <p:sldId id="714" r:id="rId112"/>
    <p:sldId id="715" r:id="rId113"/>
    <p:sldId id="716" r:id="rId114"/>
    <p:sldId id="717" r:id="rId115"/>
    <p:sldId id="718" r:id="rId116"/>
    <p:sldId id="720" r:id="rId117"/>
    <p:sldId id="721" r:id="rId118"/>
    <p:sldId id="722" r:id="rId119"/>
    <p:sldId id="723" r:id="rId120"/>
    <p:sldId id="724" r:id="rId121"/>
    <p:sldId id="725" r:id="rId122"/>
    <p:sldId id="726" r:id="rId123"/>
    <p:sldId id="727" r:id="rId124"/>
    <p:sldId id="729" r:id="rId125"/>
    <p:sldId id="730" r:id="rId126"/>
    <p:sldId id="731" r:id="rId127"/>
    <p:sldId id="733" r:id="rId128"/>
    <p:sldId id="734" r:id="rId129"/>
    <p:sldId id="735" r:id="rId130"/>
    <p:sldId id="844" r:id="rId131"/>
  </p:sldIdLst>
  <p:sldSz cx="9144000" cy="6858000" type="screen4x3"/>
  <p:notesSz cx="6797675" cy="987266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572">
          <p15:clr>
            <a:srgbClr val="A4A3A4"/>
          </p15:clr>
        </p15:guide>
        <p15:guide id="2" pos="3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lein, Thomas" initials="TK"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A50021"/>
    <a:srgbClr val="26547C"/>
    <a:srgbClr val="9FC2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21" autoAdjust="0"/>
  </p:normalViewPr>
  <p:slideViewPr>
    <p:cSldViewPr>
      <p:cViewPr varScale="1">
        <p:scale>
          <a:sx n="68" d="100"/>
          <a:sy n="68" d="100"/>
        </p:scale>
        <p:origin x="996" y="78"/>
      </p:cViewPr>
      <p:guideLst>
        <p:guide orient="horz" pos="572"/>
        <p:guide pos="340"/>
      </p:guideLst>
    </p:cSldViewPr>
  </p:slideViewPr>
  <p:outlineViewPr>
    <p:cViewPr>
      <p:scale>
        <a:sx n="33" d="100"/>
        <a:sy n="33" d="100"/>
      </p:scale>
      <p:origin x="0" y="-16692"/>
    </p:cViewPr>
  </p:outlineViewPr>
  <p:notesTextViewPr>
    <p:cViewPr>
      <p:scale>
        <a:sx n="1" d="1"/>
        <a:sy n="1" d="1"/>
      </p:scale>
      <p:origin x="0" y="0"/>
    </p:cViewPr>
  </p:notesTextViewPr>
  <p:sorterViewPr>
    <p:cViewPr varScale="1">
      <p:scale>
        <a:sx n="1" d="1"/>
        <a:sy n="1" d="1"/>
      </p:scale>
      <p:origin x="0" y="52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handoutMaster" Target="handoutMasters/handoutMaster1.xml"/><Relationship Id="rId138" Type="http://schemas.openxmlformats.org/officeDocument/2006/relationships/tableStyles" Target="tableStyles.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slide" Target="slides/slide101.xml"/><Relationship Id="rId118" Type="http://schemas.openxmlformats.org/officeDocument/2006/relationships/slide" Target="slides/slide106.xml"/><Relationship Id="rId126" Type="http://schemas.openxmlformats.org/officeDocument/2006/relationships/slide" Target="slides/slide114.xml"/><Relationship Id="rId134"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slide" Target="slides/slide112.xml"/><Relationship Id="rId129" Type="http://schemas.openxmlformats.org/officeDocument/2006/relationships/slide" Target="slides/slide117.xml"/><Relationship Id="rId137"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viewProps" Target="viewProp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Arbeitsblat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726368159203981E-2"/>
          <c:y val="2.736318407960199E-2"/>
          <c:w val="0.90547263681592038"/>
          <c:h val="0.81094527363184077"/>
        </c:manualLayout>
      </c:layout>
      <c:barChart>
        <c:barDir val="bar"/>
        <c:grouping val="clustered"/>
        <c:varyColors val="0"/>
        <c:ser>
          <c:idx val="0"/>
          <c:order val="0"/>
          <c:tx>
            <c:strRef>
              <c:f>Sheet1!$A$2</c:f>
              <c:strCache>
                <c:ptCount val="1"/>
                <c:pt idx="0">
                  <c:v>Intervention</c:v>
                </c:pt>
              </c:strCache>
            </c:strRef>
          </c:tx>
          <c:spPr>
            <a:solidFill>
              <a:schemeClr val="accent1"/>
            </a:solidFill>
            <a:ln w="12700">
              <a:solidFill>
                <a:schemeClr val="tx1"/>
              </a:solidFill>
              <a:prstDash val="solid"/>
            </a:ln>
          </c:spPr>
          <c:invertIfNegative val="0"/>
          <c:cat>
            <c:numRef>
              <c:f>Sheet1!$B$1:$H$1</c:f>
              <c:numCache>
                <c:formatCode>General</c:formatCode>
                <c:ptCount val="7"/>
              </c:numCache>
            </c:numRef>
          </c:cat>
          <c:val>
            <c:numRef>
              <c:f>Sheet1!$B$2:$H$2</c:f>
              <c:numCache>
                <c:formatCode>General</c:formatCode>
                <c:ptCount val="7"/>
                <c:pt idx="0">
                  <c:v>38</c:v>
                </c:pt>
                <c:pt idx="1">
                  <c:v>50</c:v>
                </c:pt>
                <c:pt idx="2">
                  <c:v>62</c:v>
                </c:pt>
                <c:pt idx="3">
                  <c:v>18</c:v>
                </c:pt>
                <c:pt idx="4">
                  <c:v>31</c:v>
                </c:pt>
                <c:pt idx="5">
                  <c:v>33</c:v>
                </c:pt>
                <c:pt idx="6">
                  <c:v>15</c:v>
                </c:pt>
              </c:numCache>
            </c:numRef>
          </c:val>
          <c:extLst>
            <c:ext xmlns:c16="http://schemas.microsoft.com/office/drawing/2014/chart" uri="{C3380CC4-5D6E-409C-BE32-E72D297353CC}">
              <c16:uniqueId val="{00000000-E7EE-49B7-A378-6CAF0B0381B2}"/>
            </c:ext>
          </c:extLst>
        </c:ser>
        <c:ser>
          <c:idx val="1"/>
          <c:order val="1"/>
          <c:tx>
            <c:strRef>
              <c:f>Sheet1!$A$3</c:f>
              <c:strCache>
                <c:ptCount val="1"/>
                <c:pt idx="0">
                  <c:v>Kontrolle</c:v>
                </c:pt>
              </c:strCache>
            </c:strRef>
          </c:tx>
          <c:spPr>
            <a:solidFill>
              <a:schemeClr val="accent1">
                <a:lumMod val="60000"/>
                <a:lumOff val="40000"/>
              </a:schemeClr>
            </a:solidFill>
            <a:ln w="12700">
              <a:solidFill>
                <a:schemeClr val="tx1"/>
              </a:solidFill>
              <a:prstDash val="solid"/>
            </a:ln>
          </c:spPr>
          <c:invertIfNegative val="0"/>
          <c:cat>
            <c:numRef>
              <c:f>Sheet1!$B$1:$H$1</c:f>
              <c:numCache>
                <c:formatCode>General</c:formatCode>
                <c:ptCount val="7"/>
              </c:numCache>
            </c:numRef>
          </c:cat>
          <c:val>
            <c:numRef>
              <c:f>Sheet1!$B$3:$H$3</c:f>
              <c:numCache>
                <c:formatCode>General</c:formatCode>
                <c:ptCount val="7"/>
                <c:pt idx="0">
                  <c:v>21</c:v>
                </c:pt>
                <c:pt idx="1">
                  <c:v>32</c:v>
                </c:pt>
                <c:pt idx="2">
                  <c:v>39</c:v>
                </c:pt>
                <c:pt idx="3">
                  <c:v>32</c:v>
                </c:pt>
                <c:pt idx="4">
                  <c:v>51</c:v>
                </c:pt>
                <c:pt idx="5">
                  <c:v>51</c:v>
                </c:pt>
                <c:pt idx="6">
                  <c:v>35</c:v>
                </c:pt>
              </c:numCache>
            </c:numRef>
          </c:val>
          <c:extLst>
            <c:ext xmlns:c16="http://schemas.microsoft.com/office/drawing/2014/chart" uri="{C3380CC4-5D6E-409C-BE32-E72D297353CC}">
              <c16:uniqueId val="{00000001-E7EE-49B7-A378-6CAF0B0381B2}"/>
            </c:ext>
          </c:extLst>
        </c:ser>
        <c:dLbls>
          <c:showLegendKey val="0"/>
          <c:showVal val="0"/>
          <c:showCatName val="0"/>
          <c:showSerName val="0"/>
          <c:showPercent val="0"/>
          <c:showBubbleSize val="0"/>
        </c:dLbls>
        <c:gapWidth val="150"/>
        <c:axId val="140018432"/>
        <c:axId val="140019968"/>
      </c:barChart>
      <c:catAx>
        <c:axId val="140018432"/>
        <c:scaling>
          <c:orientation val="minMax"/>
        </c:scaling>
        <c:delete val="0"/>
        <c:axPos val="l"/>
        <c:numFmt formatCode="General" sourceLinked="1"/>
        <c:majorTickMark val="out"/>
        <c:minorTickMark val="none"/>
        <c:tickLblPos val="nextTo"/>
        <c:spPr>
          <a:ln w="3175">
            <a:solidFill>
              <a:schemeClr val="tx1"/>
            </a:solidFill>
            <a:prstDash val="solid"/>
          </a:ln>
        </c:spPr>
        <c:txPr>
          <a:bodyPr rot="0" vert="horz"/>
          <a:lstStyle/>
          <a:p>
            <a:pPr>
              <a:defRPr sz="1800" b="1" i="0" u="none" strike="noStrike" baseline="0">
                <a:solidFill>
                  <a:schemeClr val="tx1"/>
                </a:solidFill>
                <a:latin typeface="Times New Roman"/>
                <a:ea typeface="Times New Roman"/>
                <a:cs typeface="Times New Roman"/>
              </a:defRPr>
            </a:pPr>
            <a:endParaRPr lang="de-DE"/>
          </a:p>
        </c:txPr>
        <c:crossAx val="140019968"/>
        <c:crosses val="autoZero"/>
        <c:auto val="1"/>
        <c:lblAlgn val="ctr"/>
        <c:lblOffset val="100"/>
        <c:tickLblSkip val="1"/>
        <c:tickMarkSkip val="1"/>
        <c:noMultiLvlLbl val="0"/>
      </c:catAx>
      <c:valAx>
        <c:axId val="140019968"/>
        <c:scaling>
          <c:orientation val="minMax"/>
        </c:scaling>
        <c:delete val="0"/>
        <c:axPos val="b"/>
        <c:majorGridlines>
          <c:spPr>
            <a:ln w="3175">
              <a:solidFill>
                <a:schemeClr val="tx1"/>
              </a:solidFill>
              <a:prstDash val="solid"/>
            </a:ln>
          </c:spPr>
        </c:majorGridlines>
        <c:numFmt formatCode="General" sourceLinked="1"/>
        <c:majorTickMark val="out"/>
        <c:minorTickMark val="none"/>
        <c:tickLblPos val="nextTo"/>
        <c:spPr>
          <a:ln w="3175">
            <a:solidFill>
              <a:schemeClr val="tx1"/>
            </a:solidFill>
            <a:prstDash val="solid"/>
          </a:ln>
        </c:spPr>
        <c:txPr>
          <a:bodyPr rot="0" vert="horz"/>
          <a:lstStyle/>
          <a:p>
            <a:pPr>
              <a:defRPr sz="1800" b="1" i="0" u="none" strike="noStrike" baseline="0">
                <a:solidFill>
                  <a:schemeClr val="tx1"/>
                </a:solidFill>
                <a:latin typeface="Times New Roman"/>
                <a:ea typeface="Times New Roman"/>
                <a:cs typeface="Times New Roman"/>
              </a:defRPr>
            </a:pPr>
            <a:endParaRPr lang="de-DE"/>
          </a:p>
        </c:txPr>
        <c:crossAx val="140018432"/>
        <c:crosses val="autoZero"/>
        <c:crossBetween val="between"/>
      </c:valAx>
      <c:spPr>
        <a:noFill/>
        <a:ln w="12700">
          <a:solidFill>
            <a:schemeClr val="tx1"/>
          </a:solidFill>
          <a:prstDash val="solid"/>
        </a:ln>
      </c:spPr>
    </c:plotArea>
    <c:plotVisOnly val="1"/>
    <c:dispBlanksAs val="gap"/>
    <c:showDLblsOverMax val="0"/>
  </c:chart>
  <c:spPr>
    <a:noFill/>
    <a:ln>
      <a:noFill/>
    </a:ln>
  </c:spPr>
  <c:txPr>
    <a:bodyPr/>
    <a:lstStyle/>
    <a:p>
      <a:pPr>
        <a:defRPr sz="1800" b="1" i="0" u="none" strike="noStrike" baseline="0">
          <a:solidFill>
            <a:schemeClr val="tx1"/>
          </a:solidFill>
          <a:latin typeface="Times New Roman"/>
          <a:ea typeface="Times New Roman"/>
          <a:cs typeface="Times New Roman"/>
        </a:defRPr>
      </a:pPr>
      <a:endParaRPr lang="de-DE"/>
    </a:p>
  </c:txPr>
  <c:externalData r:id="rId1">
    <c:autoUpdate val="0"/>
  </c:externalData>
</c:chartSpace>
</file>

<file path=ppt/drawings/_rels/vmlDrawing1.v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3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712" cy="494028"/>
          </a:xfrm>
          <a:prstGeom prst="rect">
            <a:avLst/>
          </a:prstGeom>
        </p:spPr>
        <p:txBody>
          <a:bodyPr vert="horz" lIns="91101" tIns="45549" rIns="91101" bIns="45549" rtlCol="0"/>
          <a:lstStyle>
            <a:lvl1pPr algn="l">
              <a:defRPr sz="1200"/>
            </a:lvl1pPr>
          </a:lstStyle>
          <a:p>
            <a:r>
              <a:rPr lang="de-DE"/>
              <a:t>Thomas Becker I Psychische Erkrankungen I 26.01.2021</a:t>
            </a:r>
            <a:endParaRPr lang="en-GB"/>
          </a:p>
        </p:txBody>
      </p:sp>
      <p:sp>
        <p:nvSpPr>
          <p:cNvPr id="3" name="Datumsplatzhalter 2"/>
          <p:cNvSpPr>
            <a:spLocks noGrp="1"/>
          </p:cNvSpPr>
          <p:nvPr>
            <p:ph type="dt" sz="quarter" idx="1"/>
          </p:nvPr>
        </p:nvSpPr>
        <p:spPr>
          <a:xfrm>
            <a:off x="3850375" y="0"/>
            <a:ext cx="2945712" cy="494028"/>
          </a:xfrm>
          <a:prstGeom prst="rect">
            <a:avLst/>
          </a:prstGeom>
        </p:spPr>
        <p:txBody>
          <a:bodyPr vert="horz" lIns="91101" tIns="45549" rIns="91101" bIns="45549" rtlCol="0"/>
          <a:lstStyle>
            <a:lvl1pPr algn="r">
              <a:defRPr sz="1200"/>
            </a:lvl1pPr>
          </a:lstStyle>
          <a:p>
            <a:fld id="{13F1E150-A7CF-4F13-AAFA-0D736C084769}" type="datetimeFigureOut">
              <a:rPr lang="en-GB" smtClean="0"/>
              <a:pPr/>
              <a:t>01/02/2021</a:t>
            </a:fld>
            <a:endParaRPr lang="en-GB"/>
          </a:p>
        </p:txBody>
      </p:sp>
      <p:sp>
        <p:nvSpPr>
          <p:cNvPr id="4" name="Fußzeilenplatzhalter 3"/>
          <p:cNvSpPr>
            <a:spLocks noGrp="1"/>
          </p:cNvSpPr>
          <p:nvPr>
            <p:ph type="ftr" sz="quarter" idx="2"/>
          </p:nvPr>
        </p:nvSpPr>
        <p:spPr>
          <a:xfrm>
            <a:off x="0" y="9377059"/>
            <a:ext cx="2945712" cy="494027"/>
          </a:xfrm>
          <a:prstGeom prst="rect">
            <a:avLst/>
          </a:prstGeom>
        </p:spPr>
        <p:txBody>
          <a:bodyPr vert="horz" lIns="91101" tIns="45549" rIns="91101" bIns="45549" rtlCol="0" anchor="b"/>
          <a:lstStyle>
            <a:lvl1pPr algn="l">
              <a:defRPr sz="1200"/>
            </a:lvl1pPr>
          </a:lstStyle>
          <a:p>
            <a:endParaRPr lang="en-GB"/>
          </a:p>
        </p:txBody>
      </p:sp>
      <p:sp>
        <p:nvSpPr>
          <p:cNvPr id="5" name="Foliennummernplatzhalter 4"/>
          <p:cNvSpPr>
            <a:spLocks noGrp="1"/>
          </p:cNvSpPr>
          <p:nvPr>
            <p:ph type="sldNum" sz="quarter" idx="3"/>
          </p:nvPr>
        </p:nvSpPr>
        <p:spPr>
          <a:xfrm>
            <a:off x="3850375" y="9377059"/>
            <a:ext cx="2945712" cy="494027"/>
          </a:xfrm>
          <a:prstGeom prst="rect">
            <a:avLst/>
          </a:prstGeom>
        </p:spPr>
        <p:txBody>
          <a:bodyPr vert="horz" lIns="91101" tIns="45549" rIns="91101" bIns="45549" rtlCol="0" anchor="b"/>
          <a:lstStyle>
            <a:lvl1pPr algn="r">
              <a:defRPr sz="1200"/>
            </a:lvl1pPr>
          </a:lstStyle>
          <a:p>
            <a:fld id="{7A019853-82DB-463C-B9A6-73FEAE71621B}" type="slidenum">
              <a:rPr lang="en-GB" smtClean="0"/>
              <a:pPr/>
              <a:t>‹Nr.›</a:t>
            </a:fld>
            <a:endParaRPr lang="en-GB"/>
          </a:p>
        </p:txBody>
      </p:sp>
    </p:spTree>
    <p:extLst>
      <p:ext uri="{BB962C8B-B14F-4D97-AF65-F5344CB8AC3E}">
        <p14:creationId xmlns:p14="http://schemas.microsoft.com/office/powerpoint/2010/main" val="28088205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930275" y="739775"/>
            <a:ext cx="4937125" cy="3703638"/>
          </a:xfrm>
          <a:prstGeom prst="rect">
            <a:avLst/>
          </a:prstGeom>
        </p:spPr>
        <p:txBody>
          <a:bodyPr lIns="91101" tIns="45549" rIns="91101" bIns="45549"/>
          <a:lstStyle/>
          <a:p>
            <a:endParaRPr/>
          </a:p>
        </p:txBody>
      </p:sp>
      <p:sp>
        <p:nvSpPr>
          <p:cNvPr id="119" name="Shape 119"/>
          <p:cNvSpPr>
            <a:spLocks noGrp="1"/>
          </p:cNvSpPr>
          <p:nvPr>
            <p:ph type="body" sz="quarter" idx="1"/>
          </p:nvPr>
        </p:nvSpPr>
        <p:spPr>
          <a:xfrm>
            <a:off x="906357" y="4689515"/>
            <a:ext cx="4984961" cy="4442698"/>
          </a:xfrm>
          <a:prstGeom prst="rect">
            <a:avLst/>
          </a:prstGeom>
        </p:spPr>
        <p:txBody>
          <a:bodyPr lIns="91101" tIns="45549" rIns="91101" bIns="45549"/>
          <a:lstStyle/>
          <a:p>
            <a:endParaRPr/>
          </a:p>
        </p:txBody>
      </p:sp>
    </p:spTree>
    <p:extLst>
      <p:ext uri="{BB962C8B-B14F-4D97-AF65-F5344CB8AC3E}">
        <p14:creationId xmlns:p14="http://schemas.microsoft.com/office/powerpoint/2010/main" val="3839436528"/>
      </p:ext>
    </p:extLst>
  </p:cSld>
  <p:clrMap bg1="lt1" tx1="dk1" bg2="lt2" tx2="dk2" accent1="accent1" accent2="accent2" accent3="accent3" accent4="accent4" accent5="accent5" accent6="accent6" hlink="hlink" folHlink="folHlink"/>
  <p:hf hdr="0" ftr="0" dt="0"/>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pringermedizin.de/der-nervenarzt/7947976"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www.springermedizin.de/der-nervenarzt-9-2013/806437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42377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688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464962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66564" name="Foliennummernplatzhalter 3"/>
          <p:cNvSpPr>
            <a:spLocks noGrp="1"/>
          </p:cNvSpPr>
          <p:nvPr>
            <p:ph type="sldNum" sz="quarter" idx="5"/>
          </p:nvPr>
        </p:nvSpPr>
        <p:spPr bwMode="auto">
          <a:xfrm>
            <a:off x="3849688" y="9376899"/>
            <a:ext cx="2946400" cy="4941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29" tIns="45564" rIns="91129" bIns="45564"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0424" indent="-284778" eaLnBrk="0" hangingPunct="0">
              <a:spcBef>
                <a:spcPct val="30000"/>
              </a:spcBef>
              <a:defRPr sz="1200">
                <a:solidFill>
                  <a:schemeClr val="tx1"/>
                </a:solidFill>
                <a:latin typeface="Calibri" pitchFamily="34" charset="0"/>
              </a:defRPr>
            </a:lvl2pPr>
            <a:lvl3pPr marL="1139113" indent="-227823" eaLnBrk="0" hangingPunct="0">
              <a:spcBef>
                <a:spcPct val="30000"/>
              </a:spcBef>
              <a:defRPr sz="1200">
                <a:solidFill>
                  <a:schemeClr val="tx1"/>
                </a:solidFill>
                <a:latin typeface="Calibri" pitchFamily="34" charset="0"/>
              </a:defRPr>
            </a:lvl3pPr>
            <a:lvl4pPr marL="1594758" indent="-227823" eaLnBrk="0" hangingPunct="0">
              <a:spcBef>
                <a:spcPct val="30000"/>
              </a:spcBef>
              <a:defRPr sz="1200">
                <a:solidFill>
                  <a:schemeClr val="tx1"/>
                </a:solidFill>
                <a:latin typeface="Calibri" pitchFamily="34" charset="0"/>
              </a:defRPr>
            </a:lvl4pPr>
            <a:lvl5pPr marL="2050403" indent="-227823" eaLnBrk="0" hangingPunct="0">
              <a:spcBef>
                <a:spcPct val="30000"/>
              </a:spcBef>
              <a:defRPr sz="1200">
                <a:solidFill>
                  <a:schemeClr val="tx1"/>
                </a:solidFill>
                <a:latin typeface="Calibri" pitchFamily="34" charset="0"/>
              </a:defRPr>
            </a:lvl5pPr>
            <a:lvl6pPr marL="2506049" indent="-227823" defTabSz="455645" eaLnBrk="0" fontAlgn="base" hangingPunct="0">
              <a:spcBef>
                <a:spcPct val="30000"/>
              </a:spcBef>
              <a:spcAft>
                <a:spcPct val="0"/>
              </a:spcAft>
              <a:defRPr sz="1200">
                <a:solidFill>
                  <a:schemeClr val="tx1"/>
                </a:solidFill>
                <a:latin typeface="Calibri" pitchFamily="34" charset="0"/>
              </a:defRPr>
            </a:lvl6pPr>
            <a:lvl7pPr marL="2961693" indent="-227823" defTabSz="455645" eaLnBrk="0" fontAlgn="base" hangingPunct="0">
              <a:spcBef>
                <a:spcPct val="30000"/>
              </a:spcBef>
              <a:spcAft>
                <a:spcPct val="0"/>
              </a:spcAft>
              <a:defRPr sz="1200">
                <a:solidFill>
                  <a:schemeClr val="tx1"/>
                </a:solidFill>
                <a:latin typeface="Calibri" pitchFamily="34" charset="0"/>
              </a:defRPr>
            </a:lvl7pPr>
            <a:lvl8pPr marL="3417339" indent="-227823" defTabSz="455645" eaLnBrk="0" fontAlgn="base" hangingPunct="0">
              <a:spcBef>
                <a:spcPct val="30000"/>
              </a:spcBef>
              <a:spcAft>
                <a:spcPct val="0"/>
              </a:spcAft>
              <a:defRPr sz="1200">
                <a:solidFill>
                  <a:schemeClr val="tx1"/>
                </a:solidFill>
                <a:latin typeface="Calibri" pitchFamily="34" charset="0"/>
              </a:defRPr>
            </a:lvl8pPr>
            <a:lvl9pPr marL="3872984" indent="-227823" defTabSz="45564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F418ABA-DD97-40C7-897E-840F742B7BF8}" type="slidenum">
              <a:rPr lang="de-DE" altLang="de-DE" smtClean="0">
                <a:solidFill>
                  <a:srgbClr val="000000"/>
                </a:solidFill>
              </a:rPr>
              <a:pPr eaLnBrk="1" hangingPunct="1">
                <a:spcBef>
                  <a:spcPct val="0"/>
                </a:spcBef>
              </a:pPr>
              <a:t>70</a:t>
            </a:fld>
            <a:endParaRPr lang="de-DE" altLang="de-DE">
              <a:solidFill>
                <a:srgbClr val="000000"/>
              </a:solidFill>
            </a:endParaRPr>
          </a:p>
        </p:txBody>
      </p:sp>
    </p:spTree>
    <p:extLst>
      <p:ext uri="{BB962C8B-B14F-4D97-AF65-F5344CB8AC3E}">
        <p14:creationId xmlns:p14="http://schemas.microsoft.com/office/powerpoint/2010/main" val="2365363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65540" name="Foliennummernplatzhalter 3"/>
          <p:cNvSpPr>
            <a:spLocks noGrp="1"/>
          </p:cNvSpPr>
          <p:nvPr>
            <p:ph type="sldNum" sz="quarter" idx="5"/>
          </p:nvPr>
        </p:nvSpPr>
        <p:spPr bwMode="auto">
          <a:xfrm>
            <a:off x="3850587" y="9431179"/>
            <a:ext cx="2947088" cy="4970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58" tIns="45729" rIns="91458" bIns="45729"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3099" indent="-285807" eaLnBrk="0" hangingPunct="0">
              <a:spcBef>
                <a:spcPct val="30000"/>
              </a:spcBef>
              <a:defRPr sz="1200">
                <a:solidFill>
                  <a:schemeClr val="tx1"/>
                </a:solidFill>
                <a:latin typeface="Calibri" pitchFamily="34" charset="0"/>
              </a:defRPr>
            </a:lvl2pPr>
            <a:lvl3pPr marL="1143229" indent="-228646" eaLnBrk="0" hangingPunct="0">
              <a:spcBef>
                <a:spcPct val="30000"/>
              </a:spcBef>
              <a:defRPr sz="1200">
                <a:solidFill>
                  <a:schemeClr val="tx1"/>
                </a:solidFill>
                <a:latin typeface="Calibri" pitchFamily="34" charset="0"/>
              </a:defRPr>
            </a:lvl3pPr>
            <a:lvl4pPr marL="1600520" indent="-228646" eaLnBrk="0" hangingPunct="0">
              <a:spcBef>
                <a:spcPct val="30000"/>
              </a:spcBef>
              <a:defRPr sz="1200">
                <a:solidFill>
                  <a:schemeClr val="tx1"/>
                </a:solidFill>
                <a:latin typeface="Calibri" pitchFamily="34" charset="0"/>
              </a:defRPr>
            </a:lvl4pPr>
            <a:lvl5pPr marL="2057811" indent="-228646" eaLnBrk="0" hangingPunct="0">
              <a:spcBef>
                <a:spcPct val="30000"/>
              </a:spcBef>
              <a:defRPr sz="1200">
                <a:solidFill>
                  <a:schemeClr val="tx1"/>
                </a:solidFill>
                <a:latin typeface="Calibri" pitchFamily="34" charset="0"/>
              </a:defRPr>
            </a:lvl5pPr>
            <a:lvl6pPr marL="2515103" indent="-228646" defTabSz="457291" eaLnBrk="0" fontAlgn="base" hangingPunct="0">
              <a:spcBef>
                <a:spcPct val="30000"/>
              </a:spcBef>
              <a:spcAft>
                <a:spcPct val="0"/>
              </a:spcAft>
              <a:defRPr sz="1200">
                <a:solidFill>
                  <a:schemeClr val="tx1"/>
                </a:solidFill>
                <a:latin typeface="Calibri" pitchFamily="34" charset="0"/>
              </a:defRPr>
            </a:lvl6pPr>
            <a:lvl7pPr marL="2972394" indent="-228646" defTabSz="457291" eaLnBrk="0" fontAlgn="base" hangingPunct="0">
              <a:spcBef>
                <a:spcPct val="30000"/>
              </a:spcBef>
              <a:spcAft>
                <a:spcPct val="0"/>
              </a:spcAft>
              <a:defRPr sz="1200">
                <a:solidFill>
                  <a:schemeClr val="tx1"/>
                </a:solidFill>
                <a:latin typeface="Calibri" pitchFamily="34" charset="0"/>
              </a:defRPr>
            </a:lvl7pPr>
            <a:lvl8pPr marL="3429686" indent="-228646" defTabSz="457291" eaLnBrk="0" fontAlgn="base" hangingPunct="0">
              <a:spcBef>
                <a:spcPct val="30000"/>
              </a:spcBef>
              <a:spcAft>
                <a:spcPct val="0"/>
              </a:spcAft>
              <a:defRPr sz="1200">
                <a:solidFill>
                  <a:schemeClr val="tx1"/>
                </a:solidFill>
                <a:latin typeface="Calibri" pitchFamily="34" charset="0"/>
              </a:defRPr>
            </a:lvl8pPr>
            <a:lvl9pPr marL="3886977" indent="-228646" defTabSz="457291"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447C17A-6207-4493-9C0D-B54E78ECC1CF}" type="slidenum">
              <a:rPr lang="de-DE" altLang="de-DE" smtClean="0">
                <a:solidFill>
                  <a:srgbClr val="000000"/>
                </a:solidFill>
              </a:rPr>
              <a:pPr eaLnBrk="1" hangingPunct="1">
                <a:spcBef>
                  <a:spcPct val="0"/>
                </a:spcBef>
              </a:pPr>
              <a:t>71</a:t>
            </a:fld>
            <a:endParaRPr lang="de-DE" altLang="de-DE">
              <a:solidFill>
                <a:srgbClr val="000000"/>
              </a:solidFill>
            </a:endParaRPr>
          </a:p>
        </p:txBody>
      </p:sp>
    </p:spTree>
    <p:extLst>
      <p:ext uri="{BB962C8B-B14F-4D97-AF65-F5344CB8AC3E}">
        <p14:creationId xmlns:p14="http://schemas.microsoft.com/office/powerpoint/2010/main" val="719396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xfrm>
            <a:off x="3849688" y="9377363"/>
            <a:ext cx="2946400" cy="493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defRPr sz="2400">
                <a:solidFill>
                  <a:schemeClr val="tx1"/>
                </a:solidFill>
                <a:latin typeface="Arial" charset="0"/>
              </a:defRPr>
            </a:lvl1pPr>
            <a:lvl2pPr marL="742866" indent="-285718">
              <a:defRPr sz="2400">
                <a:solidFill>
                  <a:schemeClr val="tx1"/>
                </a:solidFill>
                <a:latin typeface="Arial" charset="0"/>
              </a:defRPr>
            </a:lvl2pPr>
            <a:lvl3pPr marL="1142872" indent="-228574">
              <a:defRPr sz="2400">
                <a:solidFill>
                  <a:schemeClr val="tx1"/>
                </a:solidFill>
                <a:latin typeface="Arial" charset="0"/>
              </a:defRPr>
            </a:lvl3pPr>
            <a:lvl4pPr marL="1600020" indent="-228574">
              <a:defRPr sz="2400">
                <a:solidFill>
                  <a:schemeClr val="tx1"/>
                </a:solidFill>
                <a:latin typeface="Arial" charset="0"/>
              </a:defRPr>
            </a:lvl4pPr>
            <a:lvl5pPr marL="2057168" indent="-228574">
              <a:defRPr sz="2400">
                <a:solidFill>
                  <a:schemeClr val="tx1"/>
                </a:solidFill>
                <a:latin typeface="Arial" charset="0"/>
              </a:defRPr>
            </a:lvl5pPr>
            <a:lvl6pPr marL="2514317" indent="-228574" eaLnBrk="0" fontAlgn="base" hangingPunct="0">
              <a:spcBef>
                <a:spcPct val="0"/>
              </a:spcBef>
              <a:spcAft>
                <a:spcPct val="0"/>
              </a:spcAft>
              <a:defRPr sz="2400">
                <a:solidFill>
                  <a:schemeClr val="tx1"/>
                </a:solidFill>
                <a:latin typeface="Arial" charset="0"/>
              </a:defRPr>
            </a:lvl6pPr>
            <a:lvl7pPr marL="2971465" indent="-228574" eaLnBrk="0" fontAlgn="base" hangingPunct="0">
              <a:spcBef>
                <a:spcPct val="0"/>
              </a:spcBef>
              <a:spcAft>
                <a:spcPct val="0"/>
              </a:spcAft>
              <a:defRPr sz="2400">
                <a:solidFill>
                  <a:schemeClr val="tx1"/>
                </a:solidFill>
                <a:latin typeface="Arial" charset="0"/>
              </a:defRPr>
            </a:lvl7pPr>
            <a:lvl8pPr marL="3428614" indent="-228574" eaLnBrk="0" fontAlgn="base" hangingPunct="0">
              <a:spcBef>
                <a:spcPct val="0"/>
              </a:spcBef>
              <a:spcAft>
                <a:spcPct val="0"/>
              </a:spcAft>
              <a:defRPr sz="2400">
                <a:solidFill>
                  <a:schemeClr val="tx1"/>
                </a:solidFill>
                <a:latin typeface="Arial" charset="0"/>
              </a:defRPr>
            </a:lvl8pPr>
            <a:lvl9pPr marL="3885763" indent="-228574" eaLnBrk="0" fontAlgn="base" hangingPunct="0">
              <a:spcBef>
                <a:spcPct val="0"/>
              </a:spcBef>
              <a:spcAft>
                <a:spcPct val="0"/>
              </a:spcAft>
              <a:defRPr sz="2400">
                <a:solidFill>
                  <a:schemeClr val="tx1"/>
                </a:solidFill>
                <a:latin typeface="Arial" charset="0"/>
              </a:defRPr>
            </a:lvl9pPr>
          </a:lstStyle>
          <a:p>
            <a:fld id="{6A8D414D-731A-4F60-A98D-DB7683D0C5F4}" type="slidenum">
              <a:rPr lang="de-DE" altLang="de-DE" sz="1200">
                <a:solidFill>
                  <a:srgbClr val="000000"/>
                </a:solidFill>
                <a:latin typeface="Times" pitchFamily="18" charset="0"/>
              </a:rPr>
              <a:pPr/>
              <a:t>73</a:t>
            </a:fld>
            <a:endParaRPr lang="de-DE" altLang="de-DE" sz="1200">
              <a:solidFill>
                <a:srgbClr val="000000"/>
              </a:solidFill>
              <a:latin typeface="Times" pitchFamily="18"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Times" pitchFamily="18" charset="0"/>
            </a:endParaRPr>
          </a:p>
        </p:txBody>
      </p:sp>
    </p:spTree>
    <p:extLst>
      <p:ext uri="{BB962C8B-B14F-4D97-AF65-F5344CB8AC3E}">
        <p14:creationId xmlns:p14="http://schemas.microsoft.com/office/powerpoint/2010/main" val="21418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xfrm>
            <a:off x="3849688" y="9377363"/>
            <a:ext cx="2946400" cy="493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defRPr sz="2400">
                <a:solidFill>
                  <a:schemeClr val="tx1"/>
                </a:solidFill>
                <a:latin typeface="Arial" charset="0"/>
              </a:defRPr>
            </a:lvl1pPr>
            <a:lvl2pPr marL="742866" indent="-285718">
              <a:defRPr sz="2400">
                <a:solidFill>
                  <a:schemeClr val="tx1"/>
                </a:solidFill>
                <a:latin typeface="Arial" charset="0"/>
              </a:defRPr>
            </a:lvl2pPr>
            <a:lvl3pPr marL="1142872" indent="-228574">
              <a:defRPr sz="2400">
                <a:solidFill>
                  <a:schemeClr val="tx1"/>
                </a:solidFill>
                <a:latin typeface="Arial" charset="0"/>
              </a:defRPr>
            </a:lvl3pPr>
            <a:lvl4pPr marL="1600020" indent="-228574">
              <a:defRPr sz="2400">
                <a:solidFill>
                  <a:schemeClr val="tx1"/>
                </a:solidFill>
                <a:latin typeface="Arial" charset="0"/>
              </a:defRPr>
            </a:lvl4pPr>
            <a:lvl5pPr marL="2057168" indent="-228574">
              <a:defRPr sz="2400">
                <a:solidFill>
                  <a:schemeClr val="tx1"/>
                </a:solidFill>
                <a:latin typeface="Arial" charset="0"/>
              </a:defRPr>
            </a:lvl5pPr>
            <a:lvl6pPr marL="2514317" indent="-228574" eaLnBrk="0" fontAlgn="base" hangingPunct="0">
              <a:spcBef>
                <a:spcPct val="0"/>
              </a:spcBef>
              <a:spcAft>
                <a:spcPct val="0"/>
              </a:spcAft>
              <a:defRPr sz="2400">
                <a:solidFill>
                  <a:schemeClr val="tx1"/>
                </a:solidFill>
                <a:latin typeface="Arial" charset="0"/>
              </a:defRPr>
            </a:lvl6pPr>
            <a:lvl7pPr marL="2971465" indent="-228574" eaLnBrk="0" fontAlgn="base" hangingPunct="0">
              <a:spcBef>
                <a:spcPct val="0"/>
              </a:spcBef>
              <a:spcAft>
                <a:spcPct val="0"/>
              </a:spcAft>
              <a:defRPr sz="2400">
                <a:solidFill>
                  <a:schemeClr val="tx1"/>
                </a:solidFill>
                <a:latin typeface="Arial" charset="0"/>
              </a:defRPr>
            </a:lvl7pPr>
            <a:lvl8pPr marL="3428614" indent="-228574" eaLnBrk="0" fontAlgn="base" hangingPunct="0">
              <a:spcBef>
                <a:spcPct val="0"/>
              </a:spcBef>
              <a:spcAft>
                <a:spcPct val="0"/>
              </a:spcAft>
              <a:defRPr sz="2400">
                <a:solidFill>
                  <a:schemeClr val="tx1"/>
                </a:solidFill>
                <a:latin typeface="Arial" charset="0"/>
              </a:defRPr>
            </a:lvl8pPr>
            <a:lvl9pPr marL="3885763" indent="-228574" eaLnBrk="0" fontAlgn="base" hangingPunct="0">
              <a:spcBef>
                <a:spcPct val="0"/>
              </a:spcBef>
              <a:spcAft>
                <a:spcPct val="0"/>
              </a:spcAft>
              <a:defRPr sz="2400">
                <a:solidFill>
                  <a:schemeClr val="tx1"/>
                </a:solidFill>
                <a:latin typeface="Arial" charset="0"/>
              </a:defRPr>
            </a:lvl9pPr>
          </a:lstStyle>
          <a:p>
            <a:fld id="{304624C4-2630-4FDD-B24F-39A59D267144}" type="slidenum">
              <a:rPr lang="de-DE" altLang="de-DE" sz="1200">
                <a:solidFill>
                  <a:prstClr val="black"/>
                </a:solidFill>
                <a:latin typeface="Times" pitchFamily="18" charset="0"/>
              </a:rPr>
              <a:pPr/>
              <a:t>77</a:t>
            </a:fld>
            <a:endParaRPr lang="de-DE" altLang="de-DE" sz="1200">
              <a:solidFill>
                <a:prstClr val="black"/>
              </a:solidFill>
              <a:latin typeface="Times" pitchFamily="18"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pitchFamily="18" charset="0"/>
            </a:endParaRPr>
          </a:p>
        </p:txBody>
      </p:sp>
    </p:spTree>
    <p:extLst>
      <p:ext uri="{BB962C8B-B14F-4D97-AF65-F5344CB8AC3E}">
        <p14:creationId xmlns:p14="http://schemas.microsoft.com/office/powerpoint/2010/main" val="4235295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p:cNvSpPr>
            <a:spLocks noGrp="1" noRot="1" noChangeAspect="1" noTextEdit="1"/>
          </p:cNvSpPr>
          <p:nvPr>
            <p:ph type="sldImg"/>
          </p:nvPr>
        </p:nvSpPr>
        <p:spPr>
          <a:ln/>
        </p:spPr>
      </p:sp>
      <p:sp>
        <p:nvSpPr>
          <p:cNvPr id="593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Times" pitchFamily="18" charset="0"/>
              </a:rPr>
              <a:t>Im September 1939 fand die erste planmäßige Krankenverlegung von Patienten nach Günzburg statt. Als erstes traf ein Krankentransport aus Klingenmünster ein zur Weiterverlegung in eine „andere Anstalt“. Ab Herbst 1940 diente Günzburg als bayerische „Sammelanstalt“ zur späteren Verlegung in die „Tötungsanstalten“ Grafeneck und Hartheim-Linz. Die „Sammelanstalten“ dienten der Verschleierung der Wege der Deportation in Tötungsanstalten sowie als logistischer Sammelort vor der anschließenden Weiterverlegung, um eine Überfüllung der Tötungsanstalten zu vermeiden. Die nach Günzburg eingelieferten Patienten kamen unter anderem aus Klingenmünster/Pfalz, </a:t>
            </a:r>
            <a:r>
              <a:rPr lang="de-DE" altLang="de-DE" dirty="0" err="1">
                <a:latin typeface="Times" pitchFamily="18" charset="0"/>
              </a:rPr>
              <a:t>Eglfing</a:t>
            </a:r>
            <a:r>
              <a:rPr lang="de-DE" altLang="de-DE" dirty="0">
                <a:latin typeface="Times" pitchFamily="18" charset="0"/>
              </a:rPr>
              <a:t>-Haar, Lauingen, Schweinspoint, Maria Bildhausen bei Bad Kissingen, Michelfeld/Oberpfalz, Rotenburg bei Hannover, Eickelborn in Westfalen und Hausen/Rheinland.</a:t>
            </a:r>
          </a:p>
          <a:p>
            <a:r>
              <a:rPr lang="de-DE" altLang="de-DE" dirty="0">
                <a:latin typeface="Times" pitchFamily="18" charset="0"/>
              </a:rPr>
              <a:t>Für die Heil- und Pflegeanstalt Günzburg sind fünf Transporte zwischen Juli 1940 und Juli 1941 in die Vernichtungsanstalten Grafeneck in Baden-Württemberg und Hartheim in Oberösterreich dokumentiert. Mit dem ersten Transport am 5. Juli 1940 wurden 74 Patienten in die „Zwischenanstalt“ Zwiefalten verlegt. Der letzte dieser Transporte verließ Günzburg im Juli 1941. Die im Zuge dieser Aktion verlegten 394 Patienten wurden alle getötet. Auch fielen zahlreiche Patienten, die während der vorübergehenden Schließung der </a:t>
            </a:r>
            <a:r>
              <a:rPr lang="de-DE" altLang="de-DE" dirty="0" err="1">
                <a:latin typeface="Times" pitchFamily="18" charset="0"/>
              </a:rPr>
              <a:t>Günzburger</a:t>
            </a:r>
            <a:r>
              <a:rPr lang="de-DE" altLang="de-DE" dirty="0">
                <a:latin typeface="Times" pitchFamily="18" charset="0"/>
              </a:rPr>
              <a:t> Psychiatrie zwischen 1944 und 1945 nach Kaufbeuren verlegt wurden, der Euthanasie und dem Hungertod zum Opfer. </a:t>
            </a:r>
          </a:p>
          <a:p>
            <a:r>
              <a:rPr lang="de-DE" altLang="de-DE" dirty="0">
                <a:latin typeface="Times" pitchFamily="18" charset="0"/>
              </a:rPr>
              <a:t>Nach der Einstellung der planmäßigen Ermordung fielen weitere Patienten der sog. „dezentralen Euthanasie“ zum Opfer. Bei mindestens 45 Patienten der Heil- und Pflegeanstalt Günzburg ist wahrscheinlich, dass sie durch Medikamenteninjektion und/oder Vernachlässigung und/oder Hungerkost in der Zeit von Februar 1941 bis Dezember 1943 getötet wurden. Bei weiteren Patienten ergibt sich die Vermutung, dass eine Tötung vorgelegen haben könnte.</a:t>
            </a:r>
          </a:p>
          <a:p>
            <a:r>
              <a:rPr lang="de-DE" altLang="de-DE" dirty="0">
                <a:latin typeface="Times" pitchFamily="18" charset="0"/>
              </a:rPr>
              <a:t>Die Frage nach einer wissentlichen Beteiligung des Personals aus Medizin und Verwaltung ist bislang noch nicht hinreichend geklärt.</a:t>
            </a:r>
          </a:p>
          <a:p>
            <a:endParaRPr lang="en-GB" altLang="de-DE" dirty="0">
              <a:latin typeface="Times" pitchFamily="18" charset="0"/>
            </a:endParaRPr>
          </a:p>
        </p:txBody>
      </p:sp>
      <p:sp>
        <p:nvSpPr>
          <p:cNvPr id="59396" name="Foliennummernplatzhalter 3"/>
          <p:cNvSpPr>
            <a:spLocks noGrp="1"/>
          </p:cNvSpPr>
          <p:nvPr>
            <p:ph type="sldNum" sz="quarter" idx="5"/>
          </p:nvPr>
        </p:nvSpPr>
        <p:spPr>
          <a:xfrm>
            <a:off x="3849688" y="9377363"/>
            <a:ext cx="2946400" cy="493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defRPr sz="2400">
                <a:solidFill>
                  <a:schemeClr val="tx1"/>
                </a:solidFill>
                <a:latin typeface="Arial" charset="0"/>
              </a:defRPr>
            </a:lvl1pPr>
            <a:lvl2pPr marL="742866" indent="-285718">
              <a:defRPr sz="2400">
                <a:solidFill>
                  <a:schemeClr val="tx1"/>
                </a:solidFill>
                <a:latin typeface="Arial" charset="0"/>
              </a:defRPr>
            </a:lvl2pPr>
            <a:lvl3pPr marL="1142872" indent="-228574">
              <a:defRPr sz="2400">
                <a:solidFill>
                  <a:schemeClr val="tx1"/>
                </a:solidFill>
                <a:latin typeface="Arial" charset="0"/>
              </a:defRPr>
            </a:lvl3pPr>
            <a:lvl4pPr marL="1600020" indent="-228574">
              <a:defRPr sz="2400">
                <a:solidFill>
                  <a:schemeClr val="tx1"/>
                </a:solidFill>
                <a:latin typeface="Arial" charset="0"/>
              </a:defRPr>
            </a:lvl4pPr>
            <a:lvl5pPr marL="2057168" indent="-228574">
              <a:defRPr sz="2400">
                <a:solidFill>
                  <a:schemeClr val="tx1"/>
                </a:solidFill>
                <a:latin typeface="Arial" charset="0"/>
              </a:defRPr>
            </a:lvl5pPr>
            <a:lvl6pPr marL="2514317" indent="-228574" eaLnBrk="0" fontAlgn="base" hangingPunct="0">
              <a:spcBef>
                <a:spcPct val="0"/>
              </a:spcBef>
              <a:spcAft>
                <a:spcPct val="0"/>
              </a:spcAft>
              <a:defRPr sz="2400">
                <a:solidFill>
                  <a:schemeClr val="tx1"/>
                </a:solidFill>
                <a:latin typeface="Arial" charset="0"/>
              </a:defRPr>
            </a:lvl6pPr>
            <a:lvl7pPr marL="2971465" indent="-228574" eaLnBrk="0" fontAlgn="base" hangingPunct="0">
              <a:spcBef>
                <a:spcPct val="0"/>
              </a:spcBef>
              <a:spcAft>
                <a:spcPct val="0"/>
              </a:spcAft>
              <a:defRPr sz="2400">
                <a:solidFill>
                  <a:schemeClr val="tx1"/>
                </a:solidFill>
                <a:latin typeface="Arial" charset="0"/>
              </a:defRPr>
            </a:lvl7pPr>
            <a:lvl8pPr marL="3428614" indent="-228574" eaLnBrk="0" fontAlgn="base" hangingPunct="0">
              <a:spcBef>
                <a:spcPct val="0"/>
              </a:spcBef>
              <a:spcAft>
                <a:spcPct val="0"/>
              </a:spcAft>
              <a:defRPr sz="2400">
                <a:solidFill>
                  <a:schemeClr val="tx1"/>
                </a:solidFill>
                <a:latin typeface="Arial" charset="0"/>
              </a:defRPr>
            </a:lvl8pPr>
            <a:lvl9pPr marL="3885763" indent="-228574" eaLnBrk="0" fontAlgn="base" hangingPunct="0">
              <a:spcBef>
                <a:spcPct val="0"/>
              </a:spcBef>
              <a:spcAft>
                <a:spcPct val="0"/>
              </a:spcAft>
              <a:defRPr sz="2400">
                <a:solidFill>
                  <a:schemeClr val="tx1"/>
                </a:solidFill>
                <a:latin typeface="Arial" charset="0"/>
              </a:defRPr>
            </a:lvl9pPr>
          </a:lstStyle>
          <a:p>
            <a:fld id="{CC8305AC-16BE-4861-9E8B-87EBCD35BC11}" type="slidenum">
              <a:rPr lang="de-DE" altLang="de-DE" sz="1200">
                <a:solidFill>
                  <a:srgbClr val="000000"/>
                </a:solidFill>
                <a:latin typeface="Times" pitchFamily="18" charset="0"/>
              </a:rPr>
              <a:pPr/>
              <a:t>78</a:t>
            </a:fld>
            <a:endParaRPr lang="de-DE" altLang="de-DE" sz="1200">
              <a:solidFill>
                <a:srgbClr val="000000"/>
              </a:solidFill>
              <a:latin typeface="Times" pitchFamily="18" charset="0"/>
            </a:endParaRPr>
          </a:p>
        </p:txBody>
      </p:sp>
    </p:spTree>
    <p:extLst>
      <p:ext uri="{BB962C8B-B14F-4D97-AF65-F5344CB8AC3E}">
        <p14:creationId xmlns:p14="http://schemas.microsoft.com/office/powerpoint/2010/main" val="2510957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a:xfrm>
            <a:off x="3849688" y="9377363"/>
            <a:ext cx="2946400" cy="493712"/>
          </a:xfrm>
          <a:prstGeom prst="rect">
            <a:avLst/>
          </a:prstGeom>
        </p:spPr>
        <p:txBody>
          <a:bodyPr lIns="91430" tIns="45715" rIns="91430" bIns="45715"/>
          <a:lstStyle/>
          <a:p>
            <a:fld id="{95A1F236-6817-4B8D-96C4-263ABD4625AA}" type="slidenum">
              <a:rPr lang="de-DE" smtClean="0"/>
              <a:pPr/>
              <a:t>79</a:t>
            </a:fld>
            <a:endParaRPr lang="de-DE"/>
          </a:p>
        </p:txBody>
      </p:sp>
    </p:spTree>
    <p:extLst>
      <p:ext uri="{BB962C8B-B14F-4D97-AF65-F5344CB8AC3E}">
        <p14:creationId xmlns:p14="http://schemas.microsoft.com/office/powerpoint/2010/main" val="3640668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bildplatzhalter 1"/>
          <p:cNvSpPr>
            <a:spLocks noGrp="1" noRot="1" noChangeAspect="1" noTextEdit="1"/>
          </p:cNvSpPr>
          <p:nvPr>
            <p:ph type="sldImg"/>
          </p:nvPr>
        </p:nvSpPr>
        <p:spPr>
          <a:ln/>
        </p:spPr>
      </p:sp>
      <p:sp>
        <p:nvSpPr>
          <p:cNvPr id="604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Times" pitchFamily="18" charset="0"/>
            </a:endParaRPr>
          </a:p>
        </p:txBody>
      </p:sp>
      <p:sp>
        <p:nvSpPr>
          <p:cNvPr id="60420" name="Foliennummernplatzhalter 3"/>
          <p:cNvSpPr>
            <a:spLocks noGrp="1"/>
          </p:cNvSpPr>
          <p:nvPr>
            <p:ph type="sldNum" sz="quarter" idx="5"/>
          </p:nvPr>
        </p:nvSpPr>
        <p:spPr>
          <a:xfrm>
            <a:off x="3849688" y="9377363"/>
            <a:ext cx="2946400" cy="493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defRPr sz="2400">
                <a:solidFill>
                  <a:schemeClr val="tx1"/>
                </a:solidFill>
                <a:latin typeface="Arial" charset="0"/>
              </a:defRPr>
            </a:lvl1pPr>
            <a:lvl2pPr marL="742866" indent="-285718">
              <a:defRPr sz="2400">
                <a:solidFill>
                  <a:schemeClr val="tx1"/>
                </a:solidFill>
                <a:latin typeface="Arial" charset="0"/>
              </a:defRPr>
            </a:lvl2pPr>
            <a:lvl3pPr marL="1142872" indent="-228574">
              <a:defRPr sz="2400">
                <a:solidFill>
                  <a:schemeClr val="tx1"/>
                </a:solidFill>
                <a:latin typeface="Arial" charset="0"/>
              </a:defRPr>
            </a:lvl3pPr>
            <a:lvl4pPr marL="1600020" indent="-228574">
              <a:defRPr sz="2400">
                <a:solidFill>
                  <a:schemeClr val="tx1"/>
                </a:solidFill>
                <a:latin typeface="Arial" charset="0"/>
              </a:defRPr>
            </a:lvl4pPr>
            <a:lvl5pPr marL="2057168" indent="-228574">
              <a:defRPr sz="2400">
                <a:solidFill>
                  <a:schemeClr val="tx1"/>
                </a:solidFill>
                <a:latin typeface="Arial" charset="0"/>
              </a:defRPr>
            </a:lvl5pPr>
            <a:lvl6pPr marL="2514317" indent="-228574" eaLnBrk="0" fontAlgn="base" hangingPunct="0">
              <a:spcBef>
                <a:spcPct val="0"/>
              </a:spcBef>
              <a:spcAft>
                <a:spcPct val="0"/>
              </a:spcAft>
              <a:defRPr sz="2400">
                <a:solidFill>
                  <a:schemeClr val="tx1"/>
                </a:solidFill>
                <a:latin typeface="Arial" charset="0"/>
              </a:defRPr>
            </a:lvl6pPr>
            <a:lvl7pPr marL="2971465" indent="-228574" eaLnBrk="0" fontAlgn="base" hangingPunct="0">
              <a:spcBef>
                <a:spcPct val="0"/>
              </a:spcBef>
              <a:spcAft>
                <a:spcPct val="0"/>
              </a:spcAft>
              <a:defRPr sz="2400">
                <a:solidFill>
                  <a:schemeClr val="tx1"/>
                </a:solidFill>
                <a:latin typeface="Arial" charset="0"/>
              </a:defRPr>
            </a:lvl7pPr>
            <a:lvl8pPr marL="3428614" indent="-228574" eaLnBrk="0" fontAlgn="base" hangingPunct="0">
              <a:spcBef>
                <a:spcPct val="0"/>
              </a:spcBef>
              <a:spcAft>
                <a:spcPct val="0"/>
              </a:spcAft>
              <a:defRPr sz="2400">
                <a:solidFill>
                  <a:schemeClr val="tx1"/>
                </a:solidFill>
                <a:latin typeface="Arial" charset="0"/>
              </a:defRPr>
            </a:lvl8pPr>
            <a:lvl9pPr marL="3885763" indent="-228574" eaLnBrk="0" fontAlgn="base" hangingPunct="0">
              <a:spcBef>
                <a:spcPct val="0"/>
              </a:spcBef>
              <a:spcAft>
                <a:spcPct val="0"/>
              </a:spcAft>
              <a:defRPr sz="2400">
                <a:solidFill>
                  <a:schemeClr val="tx1"/>
                </a:solidFill>
                <a:latin typeface="Arial" charset="0"/>
              </a:defRPr>
            </a:lvl9pPr>
          </a:lstStyle>
          <a:p>
            <a:fld id="{1FEC3C0E-135A-4950-91D5-FBDF499F41F5}" type="slidenum">
              <a:rPr lang="en-GB" altLang="de-DE" sz="1200">
                <a:solidFill>
                  <a:srgbClr val="000000"/>
                </a:solidFill>
                <a:latin typeface="Times" pitchFamily="18" charset="0"/>
              </a:rPr>
              <a:pPr/>
              <a:t>80</a:t>
            </a:fld>
            <a:endParaRPr lang="en-GB" altLang="de-DE" sz="1200">
              <a:solidFill>
                <a:srgbClr val="000000"/>
              </a:solidFill>
              <a:latin typeface="Times" pitchFamily="18" charset="0"/>
            </a:endParaRPr>
          </a:p>
        </p:txBody>
      </p:sp>
    </p:spTree>
    <p:extLst>
      <p:ext uri="{BB962C8B-B14F-4D97-AF65-F5344CB8AC3E}">
        <p14:creationId xmlns:p14="http://schemas.microsoft.com/office/powerpoint/2010/main" val="3347877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p:cNvSpPr>
            <a:spLocks noGrp="1" noRot="1" noChangeAspect="1" noTextEdit="1"/>
          </p:cNvSpPr>
          <p:nvPr>
            <p:ph type="sldImg"/>
          </p:nvPr>
        </p:nvSpPr>
        <p:spPr>
          <a:ln/>
        </p:spPr>
      </p:sp>
      <p:sp>
        <p:nvSpPr>
          <p:cNvPr id="624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Times" pitchFamily="18" charset="0"/>
              </a:rPr>
              <a:t>Hans Roemer (1878–1947)</a:t>
            </a:r>
          </a:p>
          <a:p>
            <a:r>
              <a:rPr lang="de-DE" altLang="de-DE" dirty="0">
                <a:latin typeface="Times" pitchFamily="18" charset="0"/>
              </a:rPr>
              <a:t>Überzeugter Eugeniker, Kritiker der Krankentötungen</a:t>
            </a:r>
          </a:p>
          <a:p>
            <a:r>
              <a:rPr lang="de-DE" altLang="de-DE" dirty="0">
                <a:latin typeface="Times" pitchFamily="18" charset="0"/>
              </a:rPr>
              <a:t>Zeitschrift: </a:t>
            </a:r>
            <a:r>
              <a:rPr lang="de-DE" altLang="de-DE" dirty="0">
                <a:latin typeface="Times" pitchFamily="18" charset="0"/>
                <a:hlinkClick r:id="rId3"/>
              </a:rPr>
              <a:t>Der Nervenarzt </a:t>
            </a:r>
            <a:r>
              <a:rPr lang="de-DE" altLang="de-DE" dirty="0">
                <a:latin typeface="Times" pitchFamily="18" charset="0"/>
              </a:rPr>
              <a:t>&gt; </a:t>
            </a:r>
            <a:r>
              <a:rPr lang="de-DE" altLang="de-DE" dirty="0">
                <a:latin typeface="Times" pitchFamily="18" charset="0"/>
                <a:hlinkClick r:id="rId4"/>
              </a:rPr>
              <a:t>Ausgabe 9/2013</a:t>
            </a:r>
            <a:r>
              <a:rPr lang="de-DE" altLang="de-DE" dirty="0">
                <a:latin typeface="Times" pitchFamily="18" charset="0"/>
              </a:rPr>
              <a:t>Autor: Prof. Dr. V. Roelcke</a:t>
            </a:r>
            <a:endParaRPr lang="en-GB" altLang="de-DE" dirty="0">
              <a:latin typeface="Times" pitchFamily="18" charset="0"/>
            </a:endParaRPr>
          </a:p>
        </p:txBody>
      </p:sp>
      <p:sp>
        <p:nvSpPr>
          <p:cNvPr id="62468" name="Foliennummernplatzhalter 3"/>
          <p:cNvSpPr>
            <a:spLocks noGrp="1"/>
          </p:cNvSpPr>
          <p:nvPr>
            <p:ph type="sldNum" sz="quarter" idx="5"/>
          </p:nvPr>
        </p:nvSpPr>
        <p:spPr>
          <a:xfrm>
            <a:off x="3849688" y="9377363"/>
            <a:ext cx="2946400" cy="493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defRPr sz="2400">
                <a:solidFill>
                  <a:schemeClr val="tx1"/>
                </a:solidFill>
                <a:latin typeface="Arial" charset="0"/>
              </a:defRPr>
            </a:lvl1pPr>
            <a:lvl2pPr marL="742866" indent="-285718">
              <a:defRPr sz="2400">
                <a:solidFill>
                  <a:schemeClr val="tx1"/>
                </a:solidFill>
                <a:latin typeface="Arial" charset="0"/>
              </a:defRPr>
            </a:lvl2pPr>
            <a:lvl3pPr marL="1142872" indent="-228574">
              <a:defRPr sz="2400">
                <a:solidFill>
                  <a:schemeClr val="tx1"/>
                </a:solidFill>
                <a:latin typeface="Arial" charset="0"/>
              </a:defRPr>
            </a:lvl3pPr>
            <a:lvl4pPr marL="1600020" indent="-228574">
              <a:defRPr sz="2400">
                <a:solidFill>
                  <a:schemeClr val="tx1"/>
                </a:solidFill>
                <a:latin typeface="Arial" charset="0"/>
              </a:defRPr>
            </a:lvl4pPr>
            <a:lvl5pPr marL="2057168" indent="-228574">
              <a:defRPr sz="2400">
                <a:solidFill>
                  <a:schemeClr val="tx1"/>
                </a:solidFill>
                <a:latin typeface="Arial" charset="0"/>
              </a:defRPr>
            </a:lvl5pPr>
            <a:lvl6pPr marL="2514317" indent="-228574" eaLnBrk="0" fontAlgn="base" hangingPunct="0">
              <a:spcBef>
                <a:spcPct val="0"/>
              </a:spcBef>
              <a:spcAft>
                <a:spcPct val="0"/>
              </a:spcAft>
              <a:defRPr sz="2400">
                <a:solidFill>
                  <a:schemeClr val="tx1"/>
                </a:solidFill>
                <a:latin typeface="Arial" charset="0"/>
              </a:defRPr>
            </a:lvl6pPr>
            <a:lvl7pPr marL="2971465" indent="-228574" eaLnBrk="0" fontAlgn="base" hangingPunct="0">
              <a:spcBef>
                <a:spcPct val="0"/>
              </a:spcBef>
              <a:spcAft>
                <a:spcPct val="0"/>
              </a:spcAft>
              <a:defRPr sz="2400">
                <a:solidFill>
                  <a:schemeClr val="tx1"/>
                </a:solidFill>
                <a:latin typeface="Arial" charset="0"/>
              </a:defRPr>
            </a:lvl7pPr>
            <a:lvl8pPr marL="3428614" indent="-228574" eaLnBrk="0" fontAlgn="base" hangingPunct="0">
              <a:spcBef>
                <a:spcPct val="0"/>
              </a:spcBef>
              <a:spcAft>
                <a:spcPct val="0"/>
              </a:spcAft>
              <a:defRPr sz="2400">
                <a:solidFill>
                  <a:schemeClr val="tx1"/>
                </a:solidFill>
                <a:latin typeface="Arial" charset="0"/>
              </a:defRPr>
            </a:lvl8pPr>
            <a:lvl9pPr marL="3885763" indent="-228574" eaLnBrk="0" fontAlgn="base" hangingPunct="0">
              <a:spcBef>
                <a:spcPct val="0"/>
              </a:spcBef>
              <a:spcAft>
                <a:spcPct val="0"/>
              </a:spcAft>
              <a:defRPr sz="2400">
                <a:solidFill>
                  <a:schemeClr val="tx1"/>
                </a:solidFill>
                <a:latin typeface="Arial" charset="0"/>
              </a:defRPr>
            </a:lvl9pPr>
          </a:lstStyle>
          <a:p>
            <a:fld id="{02589CB3-738D-442C-8653-D0F73D143D4A}" type="slidenum">
              <a:rPr lang="de-DE" altLang="de-DE" sz="1200">
                <a:solidFill>
                  <a:prstClr val="black"/>
                </a:solidFill>
                <a:latin typeface="Times" pitchFamily="18" charset="0"/>
              </a:rPr>
              <a:pPr/>
              <a:t>82</a:t>
            </a:fld>
            <a:endParaRPr lang="de-DE" altLang="de-DE" sz="1200">
              <a:solidFill>
                <a:prstClr val="black"/>
              </a:solidFill>
              <a:latin typeface="Times" pitchFamily="18" charset="0"/>
            </a:endParaRPr>
          </a:p>
        </p:txBody>
      </p:sp>
    </p:spTree>
    <p:extLst>
      <p:ext uri="{BB962C8B-B14F-4D97-AF65-F5344CB8AC3E}">
        <p14:creationId xmlns:p14="http://schemas.microsoft.com/office/powerpoint/2010/main" val="3659450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736263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619650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p:cNvSpPr>
            <a:spLocks noGrp="1" noRot="1" noChangeAspect="1" noTextEdit="1"/>
          </p:cNvSpPr>
          <p:nvPr>
            <p:ph type="sldImg"/>
          </p:nvPr>
        </p:nvSpPr>
        <p:spPr>
          <a:ln/>
        </p:spPr>
      </p:sp>
      <p:sp>
        <p:nvSpPr>
          <p:cNvPr id="9219" name="Notizenplatzhalter 2"/>
          <p:cNvSpPr>
            <a:spLocks noGrp="1"/>
          </p:cNvSpPr>
          <p:nvPr>
            <p:ph type="body" idx="1"/>
          </p:nvPr>
        </p:nvSpPr>
        <p:spPr>
          <a:noFill/>
        </p:spPr>
        <p:txBody>
          <a:bodyPr/>
          <a:lstStyle/>
          <a:p>
            <a:endParaRPr lang="de-DE" altLang="de-DE"/>
          </a:p>
        </p:txBody>
      </p:sp>
      <p:sp>
        <p:nvSpPr>
          <p:cNvPr id="9220" name="Foliennummernplatzhalter 3"/>
          <p:cNvSpPr>
            <a:spLocks noGrp="1"/>
          </p:cNvSpPr>
          <p:nvPr>
            <p:ph type="sldNum" sz="quarter" idx="5"/>
          </p:nvPr>
        </p:nvSpPr>
        <p:spPr>
          <a:xfrm>
            <a:off x="3862933" y="9421176"/>
            <a:ext cx="2955395" cy="495935"/>
          </a:xfrm>
          <a:prstGeom prst="rect">
            <a:avLst/>
          </a:prstGeo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B00F71-296A-445F-B26F-A64381750702}" type="slidenum">
              <a:rPr lang="de-DE" altLang="de-DE" smtClean="0">
                <a:solidFill>
                  <a:srgbClr val="000000"/>
                </a:solidFill>
                <a:latin typeface="Calibri" panose="020F0502020204030204" pitchFamily="34" charset="0"/>
              </a:rPr>
              <a:pPr/>
              <a:t>87</a:t>
            </a:fld>
            <a:endParaRPr lang="de-DE" altLang="de-DE"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984683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22462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xfrm>
            <a:off x="3862933" y="9421176"/>
            <a:ext cx="2955395" cy="495935"/>
          </a:xfrm>
          <a:prstGeom prst="rect">
            <a:avLst/>
          </a:prstGeom>
          <a:noFill/>
        </p:spPr>
        <p:txBody>
          <a:bodyPr/>
          <a:lstStyle>
            <a:lvl1pPr>
              <a:defRPr>
                <a:solidFill>
                  <a:schemeClr val="tx1"/>
                </a:solidFill>
                <a:latin typeface="Arial" panose="020B0604020202020204" pitchFamily="34" charset="0"/>
              </a:defRPr>
            </a:lvl1pPr>
            <a:lvl2pPr marL="779463" indent="-298450">
              <a:defRPr>
                <a:solidFill>
                  <a:schemeClr val="tx1"/>
                </a:solidFill>
                <a:latin typeface="Arial" panose="020B0604020202020204" pitchFamily="34" charset="0"/>
              </a:defRPr>
            </a:lvl2pPr>
            <a:lvl3pPr marL="1198563" indent="-239713">
              <a:defRPr>
                <a:solidFill>
                  <a:schemeClr val="tx1"/>
                </a:solidFill>
                <a:latin typeface="Arial" panose="020B0604020202020204" pitchFamily="34" charset="0"/>
              </a:defRPr>
            </a:lvl3pPr>
            <a:lvl4pPr marL="1677988" indent="-239713">
              <a:defRPr>
                <a:solidFill>
                  <a:schemeClr val="tx1"/>
                </a:solidFill>
                <a:latin typeface="Arial" panose="020B0604020202020204" pitchFamily="34" charset="0"/>
              </a:defRPr>
            </a:lvl4pPr>
            <a:lvl5pPr marL="2157413" indent="-239713">
              <a:defRPr>
                <a:solidFill>
                  <a:schemeClr val="tx1"/>
                </a:solidFill>
                <a:latin typeface="Arial" panose="020B0604020202020204" pitchFamily="34" charset="0"/>
              </a:defRPr>
            </a:lvl5pPr>
            <a:lvl6pPr marL="2614613" indent="-239713" eaLnBrk="0" fontAlgn="base" hangingPunct="0">
              <a:spcBef>
                <a:spcPct val="0"/>
              </a:spcBef>
              <a:spcAft>
                <a:spcPct val="0"/>
              </a:spcAft>
              <a:defRPr>
                <a:solidFill>
                  <a:schemeClr val="tx1"/>
                </a:solidFill>
                <a:latin typeface="Arial" panose="020B0604020202020204" pitchFamily="34" charset="0"/>
              </a:defRPr>
            </a:lvl6pPr>
            <a:lvl7pPr marL="3071813" indent="-239713" eaLnBrk="0" fontAlgn="base" hangingPunct="0">
              <a:spcBef>
                <a:spcPct val="0"/>
              </a:spcBef>
              <a:spcAft>
                <a:spcPct val="0"/>
              </a:spcAft>
              <a:defRPr>
                <a:solidFill>
                  <a:schemeClr val="tx1"/>
                </a:solidFill>
                <a:latin typeface="Arial" panose="020B0604020202020204" pitchFamily="34" charset="0"/>
              </a:defRPr>
            </a:lvl7pPr>
            <a:lvl8pPr marL="3529013" indent="-239713" eaLnBrk="0" fontAlgn="base" hangingPunct="0">
              <a:spcBef>
                <a:spcPct val="0"/>
              </a:spcBef>
              <a:spcAft>
                <a:spcPct val="0"/>
              </a:spcAft>
              <a:defRPr>
                <a:solidFill>
                  <a:schemeClr val="tx1"/>
                </a:solidFill>
                <a:latin typeface="Arial" panose="020B0604020202020204" pitchFamily="34" charset="0"/>
              </a:defRPr>
            </a:lvl8pPr>
            <a:lvl9pPr marL="3986213" indent="-239713" eaLnBrk="0" fontAlgn="base" hangingPunct="0">
              <a:spcBef>
                <a:spcPct val="0"/>
              </a:spcBef>
              <a:spcAft>
                <a:spcPct val="0"/>
              </a:spcAft>
              <a:defRPr>
                <a:solidFill>
                  <a:schemeClr val="tx1"/>
                </a:solidFill>
                <a:latin typeface="Arial" panose="020B0604020202020204" pitchFamily="34" charset="0"/>
              </a:defRPr>
            </a:lvl9pPr>
          </a:lstStyle>
          <a:p>
            <a:fld id="{AAEA9312-0107-432A-9E17-E925C5B9F611}" type="slidenum">
              <a:rPr lang="de-DE" altLang="de-DE" smtClean="0">
                <a:solidFill>
                  <a:srgbClr val="000000"/>
                </a:solidFill>
                <a:latin typeface="Calibri" panose="020F0502020204030204" pitchFamily="34" charset="0"/>
              </a:rPr>
              <a:pPr/>
              <a:t>89</a:t>
            </a:fld>
            <a:endParaRPr lang="de-DE" altLang="de-DE" dirty="0">
              <a:solidFill>
                <a:srgbClr val="000000"/>
              </a:solidFill>
              <a:latin typeface="Calibri" panose="020F0502020204030204" pitchFamily="34" charset="0"/>
            </a:endParaRPr>
          </a:p>
        </p:txBody>
      </p:sp>
      <p:sp>
        <p:nvSpPr>
          <p:cNvPr id="14339" name="Rectangle 2"/>
          <p:cNvSpPr>
            <a:spLocks noGrp="1" noRot="1" noChangeAspect="1" noChangeArrowheads="1" noTextEdit="1"/>
          </p:cNvSpPr>
          <p:nvPr>
            <p:ph type="sldImg"/>
          </p:nvPr>
        </p:nvSpPr>
        <p:spPr>
          <a:xfrm>
            <a:off x="931863" y="744538"/>
            <a:ext cx="4959350" cy="3719512"/>
          </a:xfrm>
          <a:ln/>
        </p:spPr>
      </p:sp>
      <p:sp>
        <p:nvSpPr>
          <p:cNvPr id="14340" name="Rectangle 3"/>
          <p:cNvSpPr>
            <a:spLocks noGrp="1" noChangeArrowheads="1"/>
          </p:cNvSpPr>
          <p:nvPr>
            <p:ph type="body" idx="1"/>
          </p:nvPr>
        </p:nvSpPr>
        <p:spPr>
          <a:noFill/>
        </p:spPr>
        <p:txBody>
          <a:bodyPr/>
          <a:lstStyle/>
          <a:p>
            <a:pPr eaLnBrk="1" hangingPunct="1"/>
            <a:endParaRPr lang="de-DE" altLang="de-DE"/>
          </a:p>
        </p:txBody>
      </p:sp>
    </p:spTree>
    <p:extLst>
      <p:ext uri="{BB962C8B-B14F-4D97-AF65-F5344CB8AC3E}">
        <p14:creationId xmlns:p14="http://schemas.microsoft.com/office/powerpoint/2010/main" val="307365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62933" y="9421176"/>
            <a:ext cx="2955395" cy="495935"/>
          </a:xfrm>
          <a:prstGeom prst="rect">
            <a:avLst/>
          </a:prstGeom>
          <a:ln/>
        </p:spPr>
        <p:txBody>
          <a:bodyPr/>
          <a:lstStyle/>
          <a:p>
            <a:fld id="{2300F6CB-65D4-41C2-A3A2-9C6FE8604008}" type="slidenum">
              <a:rPr lang="de-DE" altLang="de-DE">
                <a:solidFill>
                  <a:srgbClr val="000000"/>
                </a:solidFill>
              </a:rPr>
              <a:pPr/>
              <a:t>91</a:t>
            </a:fld>
            <a:endParaRPr lang="de-DE" altLang="de-DE">
              <a:solidFill>
                <a:srgbClr val="000000"/>
              </a:solidFill>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2397429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xfrm>
            <a:off x="3862933" y="9421176"/>
            <a:ext cx="2955395" cy="495935"/>
          </a:xfrm>
          <a:prstGeom prst="rect">
            <a:avLst/>
          </a:prstGeom>
          <a:noFill/>
        </p:spPr>
        <p:txBody>
          <a:bodyPr/>
          <a:lstStyle>
            <a:lvl1pPr>
              <a:defRPr>
                <a:solidFill>
                  <a:schemeClr val="tx1"/>
                </a:solidFill>
                <a:latin typeface="Arial" panose="020B0604020202020204" pitchFamily="34" charset="0"/>
              </a:defRPr>
            </a:lvl1pPr>
            <a:lvl2pPr marL="779463" indent="-298450">
              <a:defRPr>
                <a:solidFill>
                  <a:schemeClr val="tx1"/>
                </a:solidFill>
                <a:latin typeface="Arial" panose="020B0604020202020204" pitchFamily="34" charset="0"/>
              </a:defRPr>
            </a:lvl2pPr>
            <a:lvl3pPr marL="1198563" indent="-239713">
              <a:defRPr>
                <a:solidFill>
                  <a:schemeClr val="tx1"/>
                </a:solidFill>
                <a:latin typeface="Arial" panose="020B0604020202020204" pitchFamily="34" charset="0"/>
              </a:defRPr>
            </a:lvl3pPr>
            <a:lvl4pPr marL="1677988" indent="-239713">
              <a:defRPr>
                <a:solidFill>
                  <a:schemeClr val="tx1"/>
                </a:solidFill>
                <a:latin typeface="Arial" panose="020B0604020202020204" pitchFamily="34" charset="0"/>
              </a:defRPr>
            </a:lvl4pPr>
            <a:lvl5pPr marL="2157413" indent="-239713">
              <a:defRPr>
                <a:solidFill>
                  <a:schemeClr val="tx1"/>
                </a:solidFill>
                <a:latin typeface="Arial" panose="020B0604020202020204" pitchFamily="34" charset="0"/>
              </a:defRPr>
            </a:lvl5pPr>
            <a:lvl6pPr marL="2614613" indent="-239713" eaLnBrk="0" fontAlgn="base" hangingPunct="0">
              <a:spcBef>
                <a:spcPct val="0"/>
              </a:spcBef>
              <a:spcAft>
                <a:spcPct val="0"/>
              </a:spcAft>
              <a:defRPr>
                <a:solidFill>
                  <a:schemeClr val="tx1"/>
                </a:solidFill>
                <a:latin typeface="Arial" panose="020B0604020202020204" pitchFamily="34" charset="0"/>
              </a:defRPr>
            </a:lvl6pPr>
            <a:lvl7pPr marL="3071813" indent="-239713" eaLnBrk="0" fontAlgn="base" hangingPunct="0">
              <a:spcBef>
                <a:spcPct val="0"/>
              </a:spcBef>
              <a:spcAft>
                <a:spcPct val="0"/>
              </a:spcAft>
              <a:defRPr>
                <a:solidFill>
                  <a:schemeClr val="tx1"/>
                </a:solidFill>
                <a:latin typeface="Arial" panose="020B0604020202020204" pitchFamily="34" charset="0"/>
              </a:defRPr>
            </a:lvl7pPr>
            <a:lvl8pPr marL="3529013" indent="-239713" eaLnBrk="0" fontAlgn="base" hangingPunct="0">
              <a:spcBef>
                <a:spcPct val="0"/>
              </a:spcBef>
              <a:spcAft>
                <a:spcPct val="0"/>
              </a:spcAft>
              <a:defRPr>
                <a:solidFill>
                  <a:schemeClr val="tx1"/>
                </a:solidFill>
                <a:latin typeface="Arial" panose="020B0604020202020204" pitchFamily="34" charset="0"/>
              </a:defRPr>
            </a:lvl8pPr>
            <a:lvl9pPr marL="3986213" indent="-239713" eaLnBrk="0" fontAlgn="base" hangingPunct="0">
              <a:spcBef>
                <a:spcPct val="0"/>
              </a:spcBef>
              <a:spcAft>
                <a:spcPct val="0"/>
              </a:spcAft>
              <a:defRPr>
                <a:solidFill>
                  <a:schemeClr val="tx1"/>
                </a:solidFill>
                <a:latin typeface="Arial" panose="020B0604020202020204" pitchFamily="34" charset="0"/>
              </a:defRPr>
            </a:lvl9pPr>
          </a:lstStyle>
          <a:p>
            <a:fld id="{458342EC-DE7E-4D82-9B1B-ED0F943F7068}" type="slidenum">
              <a:rPr lang="de-DE" altLang="de-DE" smtClean="0">
                <a:solidFill>
                  <a:srgbClr val="000000"/>
                </a:solidFill>
                <a:latin typeface="Calibri" panose="020F0502020204030204" pitchFamily="34" charset="0"/>
              </a:rPr>
              <a:pPr/>
              <a:t>97</a:t>
            </a:fld>
            <a:endParaRPr lang="de-DE" altLang="de-DE" dirty="0">
              <a:solidFill>
                <a:srgbClr val="000000"/>
              </a:solidFill>
              <a:latin typeface="Calibri" panose="020F050202020403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de-DE" altLang="de-DE"/>
          </a:p>
        </p:txBody>
      </p:sp>
    </p:spTree>
    <p:extLst>
      <p:ext uri="{BB962C8B-B14F-4D97-AF65-F5344CB8AC3E}">
        <p14:creationId xmlns:p14="http://schemas.microsoft.com/office/powerpoint/2010/main" val="3793808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798634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en-US"/>
              <a:t>Horst Eberhard Richter war Freund und psychologischer Berater von W.Brandt</a:t>
            </a:r>
          </a:p>
          <a:p>
            <a:r>
              <a:rPr lang="de-DE" altLang="en-US"/>
              <a:t>Brandt aufgeschlossen für Psychoanalyse (persönlicher Kontakt mit Wilhelm Reich im Norweger Exil)</a:t>
            </a:r>
            <a:endParaRPr lang="en-GB" altLang="en-US"/>
          </a:p>
        </p:txBody>
      </p:sp>
      <p:sp>
        <p:nvSpPr>
          <p:cNvPr id="4" name="Foliennummernplatzhalter 3"/>
          <p:cNvSpPr>
            <a:spLocks noGrp="1"/>
          </p:cNvSpPr>
          <p:nvPr>
            <p:ph type="sldNum" sz="quarter" idx="5"/>
          </p:nvPr>
        </p:nvSpPr>
        <p:spPr>
          <a:xfrm>
            <a:off x="3849688" y="9377363"/>
            <a:ext cx="2946400" cy="493712"/>
          </a:xfrm>
          <a:prstGeom prst="rect">
            <a:avLst/>
          </a:prstGeom>
        </p:spPr>
        <p:txBody>
          <a:bodyPr lIns="91430" tIns="45715" rIns="91430" bIns="45715"/>
          <a:lstStyle/>
          <a:p>
            <a:pPr>
              <a:defRPr/>
            </a:pPr>
            <a:fld id="{CB4383DF-458C-4CCB-BC0B-149357F0B51F}" type="slidenum">
              <a:rPr lang="en-US" smtClean="0">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921056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r>
              <a:rPr dirty="0"/>
              <a:t>Finzen, </a:t>
            </a:r>
            <a:r>
              <a:rPr dirty="0" err="1"/>
              <a:t>Asmus</a:t>
            </a:r>
            <a:r>
              <a:rPr dirty="0"/>
              <a:t> (2009) </a:t>
            </a:r>
            <a:r>
              <a:rPr dirty="0" err="1"/>
              <a:t>Psychiatrie</a:t>
            </a:r>
            <a:r>
              <a:rPr dirty="0"/>
              <a:t> und </a:t>
            </a:r>
            <a:r>
              <a:rPr dirty="0" err="1"/>
              <a:t>Soziologie</a:t>
            </a:r>
            <a:r>
              <a:rPr dirty="0"/>
              <a:t>. </a:t>
            </a:r>
            <a:r>
              <a:rPr dirty="0" err="1"/>
              <a:t>Eine</a:t>
            </a:r>
            <a:r>
              <a:rPr dirty="0"/>
              <a:t> </a:t>
            </a:r>
            <a:r>
              <a:rPr dirty="0" err="1"/>
              <a:t>Einladung</a:t>
            </a:r>
            <a:endParaRPr dirty="0"/>
          </a:p>
          <a:p>
            <a:r>
              <a:rPr dirty="0"/>
              <a:t>http://www.finzen.de/pdf-dateien/soziologie.pdf</a:t>
            </a:r>
          </a:p>
        </p:txBody>
      </p:sp>
    </p:spTree>
    <p:extLst>
      <p:ext uri="{BB962C8B-B14F-4D97-AF65-F5344CB8AC3E}">
        <p14:creationId xmlns:p14="http://schemas.microsoft.com/office/powerpoint/2010/main" val="1921659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xfrm>
            <a:off x="3849688" y="9377363"/>
            <a:ext cx="2946400" cy="493712"/>
          </a:xfrm>
          <a:prstGeom prst="rect">
            <a:avLst/>
          </a:prstGeom>
          <a:ln/>
        </p:spPr>
        <p:txBody>
          <a:bodyPr lIns="91430" tIns="45715" rIns="91430" bIns="45715"/>
          <a:lstStyle/>
          <a:p>
            <a:fld id="{6C4535C7-AC22-4E5C-82C4-0DAFB79C7309}" type="slidenum">
              <a:rPr lang="en-GB" altLang="de-DE">
                <a:solidFill>
                  <a:prstClr val="white"/>
                </a:solidFill>
              </a:rPr>
              <a:pPr/>
              <a:t>117</a:t>
            </a:fld>
            <a:endParaRPr lang="en-GB" altLang="de-DE">
              <a:solidFill>
                <a:prstClr val="white"/>
              </a:solidFill>
            </a:endParaRPr>
          </a:p>
        </p:txBody>
      </p:sp>
      <p:sp>
        <p:nvSpPr>
          <p:cNvPr id="8193" name="Rectangle 1"/>
          <p:cNvSpPr txBox="1">
            <a:spLocks noGrp="1" noRot="1" noChangeAspect="1" noChangeArrowheads="1"/>
          </p:cNvSpPr>
          <p:nvPr>
            <p:ph type="sldImg"/>
          </p:nvPr>
        </p:nvSpPr>
        <p:spPr bwMode="auto">
          <a:xfrm>
            <a:off x="930275" y="741363"/>
            <a:ext cx="4937125" cy="3702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Rectangle 2"/>
          <p:cNvSpPr txBox="1">
            <a:spLocks noGrp="1" noChangeArrowheads="1"/>
          </p:cNvSpPr>
          <p:nvPr>
            <p:ph type="body" idx="1"/>
          </p:nvPr>
        </p:nvSpPr>
        <p:spPr bwMode="auto">
          <a:xfrm>
            <a:off x="679609" y="4689990"/>
            <a:ext cx="5440045" cy="444364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483715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0419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70391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934182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38022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p:cNvSpPr>
            <a:spLocks noGrp="1" noRot="1" noChangeAspect="1" noTextEdit="1"/>
          </p:cNvSpPr>
          <p:nvPr>
            <p:ph type="sldImg"/>
          </p:nvPr>
        </p:nvSpPr>
        <p:spPr bwMode="auto">
          <a:xfrm>
            <a:off x="928688" y="739775"/>
            <a:ext cx="4940300" cy="3705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dirty="0"/>
              <a:t>-Bei den Ereignissen von links nach rechts handelt es sich um (Life Change Unit Score in Klammern): 1. Tod des Partners (100), 2. Scheidung (73), 3. Eheliche Trennung (65), 4. Haftstrafe (63), 5. Tod eines nahestehenden Familienmitglieds (63), 6. Ernsthafte Verletzung oder Krankheit (53), 7. Eheschließung (50), 8. Verlust der Arbeitsstelle (47), 9. Versöhnung mit dem Ehepartner (45), 10. Pensionierung/ Eintritt in den Ruhestand (45).</a:t>
            </a:r>
            <a:endParaRPr lang="de-DE" altLang="de-DE" dirty="0"/>
          </a:p>
        </p:txBody>
      </p:sp>
      <p:sp>
        <p:nvSpPr>
          <p:cNvPr id="25604" name="Foliennummernplatzhalter 3"/>
          <p:cNvSpPr>
            <a:spLocks noGrp="1"/>
          </p:cNvSpPr>
          <p:nvPr>
            <p:ph type="sldNum" sz="quarter" idx="5"/>
          </p:nvPr>
        </p:nvSpPr>
        <p:spPr bwMode="auto">
          <a:xfrm>
            <a:off x="3851098" y="9376899"/>
            <a:ext cx="2944958" cy="4941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40" tIns="45920" rIns="91840" bIns="45920" numCol="1" anchorCtr="0" compatLnSpc="1">
            <a:prstTxWarp prst="textNoShape">
              <a:avLst/>
            </a:prstTxWarp>
          </a:bodyPr>
          <a:lstStyle>
            <a:lvl1pPr eaLnBrk="0" hangingPunct="0">
              <a:defRPr>
                <a:solidFill>
                  <a:schemeClr val="tx1"/>
                </a:solidFill>
                <a:latin typeface="Arial" charset="0"/>
              </a:defRPr>
            </a:lvl1pPr>
            <a:lvl2pPr marL="746198" indent="-286999" eaLnBrk="0" hangingPunct="0">
              <a:defRPr>
                <a:solidFill>
                  <a:schemeClr val="tx1"/>
                </a:solidFill>
                <a:latin typeface="Arial" charset="0"/>
              </a:defRPr>
            </a:lvl2pPr>
            <a:lvl3pPr marL="1147996" indent="-229599" eaLnBrk="0" hangingPunct="0">
              <a:defRPr>
                <a:solidFill>
                  <a:schemeClr val="tx1"/>
                </a:solidFill>
                <a:latin typeface="Arial" charset="0"/>
              </a:defRPr>
            </a:lvl3pPr>
            <a:lvl4pPr marL="1607195" indent="-229599" eaLnBrk="0" hangingPunct="0">
              <a:defRPr>
                <a:solidFill>
                  <a:schemeClr val="tx1"/>
                </a:solidFill>
                <a:latin typeface="Arial" charset="0"/>
              </a:defRPr>
            </a:lvl4pPr>
            <a:lvl5pPr marL="2066393" indent="-229599" eaLnBrk="0" hangingPunct="0">
              <a:defRPr>
                <a:solidFill>
                  <a:schemeClr val="tx1"/>
                </a:solidFill>
                <a:latin typeface="Arial" charset="0"/>
              </a:defRPr>
            </a:lvl5pPr>
            <a:lvl6pPr marL="2525592" indent="-229599" eaLnBrk="0" fontAlgn="base" hangingPunct="0">
              <a:spcBef>
                <a:spcPct val="0"/>
              </a:spcBef>
              <a:spcAft>
                <a:spcPct val="0"/>
              </a:spcAft>
              <a:defRPr>
                <a:solidFill>
                  <a:schemeClr val="tx1"/>
                </a:solidFill>
                <a:latin typeface="Arial" charset="0"/>
              </a:defRPr>
            </a:lvl6pPr>
            <a:lvl7pPr marL="2984790" indent="-229599" eaLnBrk="0" fontAlgn="base" hangingPunct="0">
              <a:spcBef>
                <a:spcPct val="0"/>
              </a:spcBef>
              <a:spcAft>
                <a:spcPct val="0"/>
              </a:spcAft>
              <a:defRPr>
                <a:solidFill>
                  <a:schemeClr val="tx1"/>
                </a:solidFill>
                <a:latin typeface="Arial" charset="0"/>
              </a:defRPr>
            </a:lvl7pPr>
            <a:lvl8pPr marL="3443989" indent="-229599" eaLnBrk="0" fontAlgn="base" hangingPunct="0">
              <a:spcBef>
                <a:spcPct val="0"/>
              </a:spcBef>
              <a:spcAft>
                <a:spcPct val="0"/>
              </a:spcAft>
              <a:defRPr>
                <a:solidFill>
                  <a:schemeClr val="tx1"/>
                </a:solidFill>
                <a:latin typeface="Arial" charset="0"/>
              </a:defRPr>
            </a:lvl8pPr>
            <a:lvl9pPr marL="3903188" indent="-229599" eaLnBrk="0" fontAlgn="base" hangingPunct="0">
              <a:spcBef>
                <a:spcPct val="0"/>
              </a:spcBef>
              <a:spcAft>
                <a:spcPct val="0"/>
              </a:spcAft>
              <a:defRPr>
                <a:solidFill>
                  <a:schemeClr val="tx1"/>
                </a:solidFill>
                <a:latin typeface="Arial" charset="0"/>
              </a:defRPr>
            </a:lvl9pPr>
          </a:lstStyle>
          <a:p>
            <a:pPr eaLnBrk="1" hangingPunct="1"/>
            <a:fld id="{DA73A126-D447-4AE8-B6E5-075D51C78772}" type="slidenum">
              <a:rPr lang="de-DE" altLang="de-DE">
                <a:solidFill>
                  <a:srgbClr val="000000"/>
                </a:solidFill>
                <a:latin typeface="Calibri" pitchFamily="34" charset="0"/>
              </a:rPr>
              <a:pPr eaLnBrk="1" hangingPunct="1"/>
              <a:t>51</a:t>
            </a:fld>
            <a:endParaRPr lang="de-DE" altLang="de-DE" dirty="0">
              <a:solidFill>
                <a:srgbClr val="000000"/>
              </a:solidFill>
              <a:latin typeface="Calibri" pitchFamily="34" charset="0"/>
            </a:endParaRPr>
          </a:p>
        </p:txBody>
      </p:sp>
    </p:spTree>
    <p:extLst>
      <p:ext uri="{BB962C8B-B14F-4D97-AF65-F5344CB8AC3E}">
        <p14:creationId xmlns:p14="http://schemas.microsoft.com/office/powerpoint/2010/main" val="2401322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noTextEdit="1"/>
          </p:cNvSpPr>
          <p:nvPr>
            <p:ph type="sldImg"/>
          </p:nvPr>
        </p:nvSpPr>
        <p:spPr bwMode="auto">
          <a:xfrm>
            <a:off x="928688" y="739775"/>
            <a:ext cx="4940300" cy="3705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izenplatzhalter 2"/>
          <p:cNvSpPr>
            <a:spLocks noGrp="1"/>
          </p:cNvSpPr>
          <p:nvPr>
            <p:ph type="body" idx="1"/>
          </p:nvPr>
        </p:nvSpPr>
        <p:spPr/>
        <p:txBody>
          <a:bodyPr/>
          <a:lstStyle/>
          <a:p>
            <a:pPr marL="172200" indent="-172200">
              <a:buFontTx/>
              <a:buChar char="-"/>
              <a:defRPr/>
            </a:pPr>
            <a:r>
              <a:rPr lang="de-DE" dirty="0"/>
              <a:t>Trennung zwischen Lebensereignissen, Vulnerabilitätsfaktoren und symptombildenden Faktoren nicht immer scharf (z.B. Alkoholprobleme des Ehepartners)</a:t>
            </a:r>
          </a:p>
          <a:p>
            <a:pPr marL="172200" indent="-172200">
              <a:buFontTx/>
              <a:buChar char="-"/>
              <a:defRPr/>
            </a:pPr>
            <a:r>
              <a:rPr lang="de-DE" dirty="0"/>
              <a:t>Symptombildende Faktoren bestimmen nicht Risiko einer Depressionserkrankung, sondern ihre Form und Schwere (z.B. bestimmt demzufolge der Verlust der Mutter das Risiko an einer Depression zu erkranken</a:t>
            </a:r>
          </a:p>
          <a:p>
            <a:pPr>
              <a:defRPr/>
            </a:pPr>
            <a:endParaRPr lang="de-DE" dirty="0"/>
          </a:p>
        </p:txBody>
      </p:sp>
      <p:sp>
        <p:nvSpPr>
          <p:cNvPr id="28676" name="Foliennummernplatzhalter 3"/>
          <p:cNvSpPr>
            <a:spLocks noGrp="1"/>
          </p:cNvSpPr>
          <p:nvPr>
            <p:ph type="sldNum" sz="quarter" idx="5"/>
          </p:nvPr>
        </p:nvSpPr>
        <p:spPr bwMode="auto">
          <a:xfrm>
            <a:off x="3851098" y="9376899"/>
            <a:ext cx="2944958" cy="4941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40" tIns="45920" rIns="91840" bIns="45920" numCol="1" anchorCtr="0" compatLnSpc="1">
            <a:prstTxWarp prst="textNoShape">
              <a:avLst/>
            </a:prstTxWarp>
          </a:bodyPr>
          <a:lstStyle>
            <a:lvl1pPr eaLnBrk="0" hangingPunct="0">
              <a:defRPr>
                <a:solidFill>
                  <a:schemeClr val="tx1"/>
                </a:solidFill>
                <a:latin typeface="Arial" charset="0"/>
              </a:defRPr>
            </a:lvl1pPr>
            <a:lvl2pPr marL="746198" indent="-286999" eaLnBrk="0" hangingPunct="0">
              <a:defRPr>
                <a:solidFill>
                  <a:schemeClr val="tx1"/>
                </a:solidFill>
                <a:latin typeface="Arial" charset="0"/>
              </a:defRPr>
            </a:lvl2pPr>
            <a:lvl3pPr marL="1147996" indent="-229599" eaLnBrk="0" hangingPunct="0">
              <a:defRPr>
                <a:solidFill>
                  <a:schemeClr val="tx1"/>
                </a:solidFill>
                <a:latin typeface="Arial" charset="0"/>
              </a:defRPr>
            </a:lvl3pPr>
            <a:lvl4pPr marL="1607195" indent="-229599" eaLnBrk="0" hangingPunct="0">
              <a:defRPr>
                <a:solidFill>
                  <a:schemeClr val="tx1"/>
                </a:solidFill>
                <a:latin typeface="Arial" charset="0"/>
              </a:defRPr>
            </a:lvl4pPr>
            <a:lvl5pPr marL="2066393" indent="-229599" eaLnBrk="0" hangingPunct="0">
              <a:defRPr>
                <a:solidFill>
                  <a:schemeClr val="tx1"/>
                </a:solidFill>
                <a:latin typeface="Arial" charset="0"/>
              </a:defRPr>
            </a:lvl5pPr>
            <a:lvl6pPr marL="2525592" indent="-229599" eaLnBrk="0" fontAlgn="base" hangingPunct="0">
              <a:spcBef>
                <a:spcPct val="0"/>
              </a:spcBef>
              <a:spcAft>
                <a:spcPct val="0"/>
              </a:spcAft>
              <a:defRPr>
                <a:solidFill>
                  <a:schemeClr val="tx1"/>
                </a:solidFill>
                <a:latin typeface="Arial" charset="0"/>
              </a:defRPr>
            </a:lvl6pPr>
            <a:lvl7pPr marL="2984790" indent="-229599" eaLnBrk="0" fontAlgn="base" hangingPunct="0">
              <a:spcBef>
                <a:spcPct val="0"/>
              </a:spcBef>
              <a:spcAft>
                <a:spcPct val="0"/>
              </a:spcAft>
              <a:defRPr>
                <a:solidFill>
                  <a:schemeClr val="tx1"/>
                </a:solidFill>
                <a:latin typeface="Arial" charset="0"/>
              </a:defRPr>
            </a:lvl7pPr>
            <a:lvl8pPr marL="3443989" indent="-229599" eaLnBrk="0" fontAlgn="base" hangingPunct="0">
              <a:spcBef>
                <a:spcPct val="0"/>
              </a:spcBef>
              <a:spcAft>
                <a:spcPct val="0"/>
              </a:spcAft>
              <a:defRPr>
                <a:solidFill>
                  <a:schemeClr val="tx1"/>
                </a:solidFill>
                <a:latin typeface="Arial" charset="0"/>
              </a:defRPr>
            </a:lvl8pPr>
            <a:lvl9pPr marL="3903188" indent="-229599" eaLnBrk="0" fontAlgn="base" hangingPunct="0">
              <a:spcBef>
                <a:spcPct val="0"/>
              </a:spcBef>
              <a:spcAft>
                <a:spcPct val="0"/>
              </a:spcAft>
              <a:defRPr>
                <a:solidFill>
                  <a:schemeClr val="tx1"/>
                </a:solidFill>
                <a:latin typeface="Arial" charset="0"/>
              </a:defRPr>
            </a:lvl9pPr>
          </a:lstStyle>
          <a:p>
            <a:pPr eaLnBrk="1" hangingPunct="1"/>
            <a:fld id="{925AB71A-4443-4001-A698-C8474859F9C5}" type="slidenum">
              <a:rPr lang="de-DE" altLang="de-DE">
                <a:solidFill>
                  <a:srgbClr val="000000"/>
                </a:solidFill>
                <a:latin typeface="Calibri" pitchFamily="34" charset="0"/>
              </a:rPr>
              <a:pPr eaLnBrk="1" hangingPunct="1"/>
              <a:t>52</a:t>
            </a:fld>
            <a:endParaRPr lang="de-DE" altLang="de-DE" dirty="0">
              <a:solidFill>
                <a:srgbClr val="000000"/>
              </a:solidFill>
              <a:latin typeface="Calibri" pitchFamily="34" charset="0"/>
            </a:endParaRPr>
          </a:p>
        </p:txBody>
      </p:sp>
    </p:spTree>
    <p:extLst>
      <p:ext uri="{BB962C8B-B14F-4D97-AF65-F5344CB8AC3E}">
        <p14:creationId xmlns:p14="http://schemas.microsoft.com/office/powerpoint/2010/main" val="1517364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de-DE" dirty="0"/>
              <a:t>- Die kursiv geschrieben Ereignisse beziehen sich auf Ereignisse  im sozialen Umfeld des Befragten</a:t>
            </a:r>
          </a:p>
          <a:p>
            <a:pPr>
              <a:spcBef>
                <a:spcPct val="0"/>
              </a:spcBef>
            </a:pPr>
            <a:r>
              <a:rPr lang="de-DE" altLang="de-DE" dirty="0"/>
              <a:t>- Die dickgedruckten Odds Ratios sind statistisch signifikant zum Niveau p&lt;.05</a:t>
            </a:r>
          </a:p>
          <a:p>
            <a:pPr>
              <a:spcBef>
                <a:spcPct val="0"/>
              </a:spcBef>
            </a:pPr>
            <a:r>
              <a:rPr lang="de-DE" altLang="de-DE" dirty="0"/>
              <a:t>- Bei den leeren Feldern lagen nicht ausreichend Daten vor, um die Odds Ratios sinnigerweise anzugeben</a:t>
            </a:r>
          </a:p>
          <a:p>
            <a:pPr>
              <a:spcBef>
                <a:spcPct val="0"/>
              </a:spcBef>
            </a:pPr>
            <a:r>
              <a:rPr lang="de-DE" altLang="de-DE" dirty="0"/>
              <a:t>- Zur Erklärung des Zusammenhangs mit der genetischen Prädisposition: die Genetik beeinflusst die Sensitivität auf belastende Lebensereignisse.</a:t>
            </a:r>
          </a:p>
        </p:txBody>
      </p:sp>
      <p:sp>
        <p:nvSpPr>
          <p:cNvPr id="29700" name="Foliennummernplatzhalter 3"/>
          <p:cNvSpPr>
            <a:spLocks noGrp="1"/>
          </p:cNvSpPr>
          <p:nvPr>
            <p:ph type="sldNum" sz="quarter" idx="5"/>
          </p:nvPr>
        </p:nvSpPr>
        <p:spPr bwMode="auto">
          <a:xfrm>
            <a:off x="3851098" y="9376899"/>
            <a:ext cx="2944958" cy="4941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40" tIns="45920" rIns="91840" bIns="45920" numCol="1" anchorCtr="0" compatLnSpc="1">
            <a:prstTxWarp prst="textNoShape">
              <a:avLst/>
            </a:prstTxWarp>
          </a:bodyPr>
          <a:lstStyle>
            <a:lvl1pPr eaLnBrk="0" hangingPunct="0">
              <a:defRPr>
                <a:solidFill>
                  <a:schemeClr val="tx1"/>
                </a:solidFill>
                <a:latin typeface="Arial" charset="0"/>
              </a:defRPr>
            </a:lvl1pPr>
            <a:lvl2pPr marL="746198" indent="-286999" eaLnBrk="0" hangingPunct="0">
              <a:defRPr>
                <a:solidFill>
                  <a:schemeClr val="tx1"/>
                </a:solidFill>
                <a:latin typeface="Arial" charset="0"/>
              </a:defRPr>
            </a:lvl2pPr>
            <a:lvl3pPr marL="1147996" indent="-229599" eaLnBrk="0" hangingPunct="0">
              <a:defRPr>
                <a:solidFill>
                  <a:schemeClr val="tx1"/>
                </a:solidFill>
                <a:latin typeface="Arial" charset="0"/>
              </a:defRPr>
            </a:lvl3pPr>
            <a:lvl4pPr marL="1607195" indent="-229599" eaLnBrk="0" hangingPunct="0">
              <a:defRPr>
                <a:solidFill>
                  <a:schemeClr val="tx1"/>
                </a:solidFill>
                <a:latin typeface="Arial" charset="0"/>
              </a:defRPr>
            </a:lvl4pPr>
            <a:lvl5pPr marL="2066393" indent="-229599" eaLnBrk="0" hangingPunct="0">
              <a:defRPr>
                <a:solidFill>
                  <a:schemeClr val="tx1"/>
                </a:solidFill>
                <a:latin typeface="Arial" charset="0"/>
              </a:defRPr>
            </a:lvl5pPr>
            <a:lvl6pPr marL="2525592" indent="-229599" eaLnBrk="0" fontAlgn="base" hangingPunct="0">
              <a:spcBef>
                <a:spcPct val="0"/>
              </a:spcBef>
              <a:spcAft>
                <a:spcPct val="0"/>
              </a:spcAft>
              <a:defRPr>
                <a:solidFill>
                  <a:schemeClr val="tx1"/>
                </a:solidFill>
                <a:latin typeface="Arial" charset="0"/>
              </a:defRPr>
            </a:lvl6pPr>
            <a:lvl7pPr marL="2984790" indent="-229599" eaLnBrk="0" fontAlgn="base" hangingPunct="0">
              <a:spcBef>
                <a:spcPct val="0"/>
              </a:spcBef>
              <a:spcAft>
                <a:spcPct val="0"/>
              </a:spcAft>
              <a:defRPr>
                <a:solidFill>
                  <a:schemeClr val="tx1"/>
                </a:solidFill>
                <a:latin typeface="Arial" charset="0"/>
              </a:defRPr>
            </a:lvl7pPr>
            <a:lvl8pPr marL="3443989" indent="-229599" eaLnBrk="0" fontAlgn="base" hangingPunct="0">
              <a:spcBef>
                <a:spcPct val="0"/>
              </a:spcBef>
              <a:spcAft>
                <a:spcPct val="0"/>
              </a:spcAft>
              <a:defRPr>
                <a:solidFill>
                  <a:schemeClr val="tx1"/>
                </a:solidFill>
                <a:latin typeface="Arial" charset="0"/>
              </a:defRPr>
            </a:lvl8pPr>
            <a:lvl9pPr marL="3903188" indent="-229599" eaLnBrk="0" fontAlgn="base" hangingPunct="0">
              <a:spcBef>
                <a:spcPct val="0"/>
              </a:spcBef>
              <a:spcAft>
                <a:spcPct val="0"/>
              </a:spcAft>
              <a:defRPr>
                <a:solidFill>
                  <a:schemeClr val="tx1"/>
                </a:solidFill>
                <a:latin typeface="Arial" charset="0"/>
              </a:defRPr>
            </a:lvl9pPr>
          </a:lstStyle>
          <a:p>
            <a:pPr eaLnBrk="1" hangingPunct="1"/>
            <a:fld id="{B8F85EDE-D134-49D9-A288-5C40476C2DD0}" type="slidenum">
              <a:rPr lang="de-DE" altLang="de-DE">
                <a:solidFill>
                  <a:srgbClr val="000000"/>
                </a:solidFill>
                <a:latin typeface="Calibri" pitchFamily="34" charset="0"/>
              </a:rPr>
              <a:pPr eaLnBrk="1" hangingPunct="1"/>
              <a:t>53</a:t>
            </a:fld>
            <a:endParaRPr lang="de-DE" altLang="de-DE" dirty="0">
              <a:solidFill>
                <a:srgbClr val="000000"/>
              </a:solidFill>
              <a:latin typeface="Calibri" pitchFamily="34" charset="0"/>
            </a:endParaRPr>
          </a:p>
        </p:txBody>
      </p:sp>
    </p:spTree>
    <p:extLst>
      <p:ext uri="{BB962C8B-B14F-4D97-AF65-F5344CB8AC3E}">
        <p14:creationId xmlns:p14="http://schemas.microsoft.com/office/powerpoint/2010/main" val="751748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en-GB"/>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GB"/>
          </a:p>
        </p:txBody>
      </p:sp>
      <p:sp>
        <p:nvSpPr>
          <p:cNvPr id="4" name="Datumsplatzhalter 3"/>
          <p:cNvSpPr>
            <a:spLocks noGrp="1"/>
          </p:cNvSpPr>
          <p:nvPr>
            <p:ph type="dt" sz="half" idx="10"/>
          </p:nvPr>
        </p:nvSpPr>
        <p:spPr/>
        <p:txBody>
          <a:bodyPr/>
          <a:lstStyle/>
          <a:p>
            <a:fld id="{D7771DC3-4BFA-4E9B-8DD3-62E425D62797}" type="datetimeFigureOut">
              <a:rPr lang="en-GB" smtClean="0"/>
              <a:pPr/>
              <a:t>01/02/2021</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1C80BF85-3B98-4DAE-AE53-47638B73C7BB}" type="slidenum">
              <a:rPr lang="en-GB" smtClean="0"/>
              <a:pPr/>
              <a:t>‹Nr.›</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D7771DC3-4BFA-4E9B-8DD3-62E425D62797}" type="datetimeFigureOut">
              <a:rPr lang="en-GB" smtClean="0"/>
              <a:pPr/>
              <a:t>01/02/2021</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1C80BF85-3B98-4DAE-AE53-47638B73C7BB}" type="slidenum">
              <a:rPr lang="en-GB" smtClean="0"/>
              <a:pPr/>
              <a:t>‹Nr.›</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9E1E8-759E-406F-BABA-B2DBC3065E9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4BFB427-AAEE-45C1-9D3D-8CC2F847860A}"/>
              </a:ext>
            </a:extLst>
          </p:cNvPr>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4FC0AF3-81BA-41A6-A25C-0FDB1C873C61}"/>
              </a:ext>
            </a:extLst>
          </p:cNvPr>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E0AAA35-4BD0-4C33-AF4D-D4D4B7350EC5}"/>
              </a:ext>
            </a:extLst>
          </p:cNvPr>
          <p:cNvSpPr>
            <a:spLocks noGrp="1"/>
          </p:cNvSpPr>
          <p:nvPr>
            <p:ph type="dt" sz="half" idx="10"/>
          </p:nvPr>
        </p:nvSpPr>
        <p:spPr/>
        <p:txBody>
          <a:bodyPr/>
          <a:lstStyle/>
          <a:p>
            <a:fld id="{8C546720-5A43-44A5-A046-56C1DAC78844}" type="datetimeFigureOut">
              <a:rPr lang="de-DE" smtClean="0"/>
              <a:t>01.02.2021</a:t>
            </a:fld>
            <a:endParaRPr lang="de-DE"/>
          </a:p>
        </p:txBody>
      </p:sp>
      <p:sp>
        <p:nvSpPr>
          <p:cNvPr id="6" name="Fußzeilenplatzhalter 5">
            <a:extLst>
              <a:ext uri="{FF2B5EF4-FFF2-40B4-BE49-F238E27FC236}">
                <a16:creationId xmlns:a16="http://schemas.microsoft.com/office/drawing/2014/main" id="{2DF92077-27F5-4E9F-940C-AE79E84DF42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DE996EB-00A7-470A-A281-F9367E5D2B70}"/>
              </a:ext>
            </a:extLst>
          </p:cNvPr>
          <p:cNvSpPr>
            <a:spLocks noGrp="1"/>
          </p:cNvSpPr>
          <p:nvPr>
            <p:ph type="sldNum" sz="quarter" idx="12"/>
          </p:nvPr>
        </p:nvSpPr>
        <p:spPr/>
        <p:txBody>
          <a:bodyPr/>
          <a:lstStyle/>
          <a:p>
            <a:fld id="{C9D32E54-928A-4985-8FC0-9342536D93F4}" type="slidenum">
              <a:rPr lang="de-DE" smtClean="0"/>
              <a:t>‹Nr.›</a:t>
            </a:fld>
            <a:endParaRPr lang="de-DE"/>
          </a:p>
        </p:txBody>
      </p:sp>
    </p:spTree>
    <p:extLst>
      <p:ext uri="{BB962C8B-B14F-4D97-AF65-F5344CB8AC3E}">
        <p14:creationId xmlns:p14="http://schemas.microsoft.com/office/powerpoint/2010/main" val="10059528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26D849-D4DC-4D44-AE31-66EC0419058F}"/>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D53E6F1-5E13-449D-8154-D72BE83F1D4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20CB754-B546-4DB1-8F02-993FF6A357F0}"/>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641B9C7-86FD-4B9C-A5D5-06A7DA3DF5B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A5AD51B-36A6-4CBD-8B66-DE05E5F4BB3B}"/>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0D2A298-5959-422F-9AF9-12FD76AAA164}"/>
              </a:ext>
            </a:extLst>
          </p:cNvPr>
          <p:cNvSpPr>
            <a:spLocks noGrp="1"/>
          </p:cNvSpPr>
          <p:nvPr>
            <p:ph type="dt" sz="half" idx="10"/>
          </p:nvPr>
        </p:nvSpPr>
        <p:spPr/>
        <p:txBody>
          <a:bodyPr/>
          <a:lstStyle/>
          <a:p>
            <a:fld id="{8C546720-5A43-44A5-A046-56C1DAC78844}" type="datetimeFigureOut">
              <a:rPr lang="de-DE" smtClean="0"/>
              <a:t>01.02.2021</a:t>
            </a:fld>
            <a:endParaRPr lang="de-DE"/>
          </a:p>
        </p:txBody>
      </p:sp>
      <p:sp>
        <p:nvSpPr>
          <p:cNvPr id="8" name="Fußzeilenplatzhalter 7">
            <a:extLst>
              <a:ext uri="{FF2B5EF4-FFF2-40B4-BE49-F238E27FC236}">
                <a16:creationId xmlns:a16="http://schemas.microsoft.com/office/drawing/2014/main" id="{597CFB10-0D74-47E8-BF75-43932866629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7CE9D38-96C4-48F8-843B-3C979E2AE9F1}"/>
              </a:ext>
            </a:extLst>
          </p:cNvPr>
          <p:cNvSpPr>
            <a:spLocks noGrp="1"/>
          </p:cNvSpPr>
          <p:nvPr>
            <p:ph type="sldNum" sz="quarter" idx="12"/>
          </p:nvPr>
        </p:nvSpPr>
        <p:spPr/>
        <p:txBody>
          <a:bodyPr/>
          <a:lstStyle/>
          <a:p>
            <a:fld id="{C9D32E54-928A-4985-8FC0-9342536D93F4}" type="slidenum">
              <a:rPr lang="de-DE" smtClean="0"/>
              <a:t>‹Nr.›</a:t>
            </a:fld>
            <a:endParaRPr lang="de-DE"/>
          </a:p>
        </p:txBody>
      </p:sp>
    </p:spTree>
    <p:extLst>
      <p:ext uri="{BB962C8B-B14F-4D97-AF65-F5344CB8AC3E}">
        <p14:creationId xmlns:p14="http://schemas.microsoft.com/office/powerpoint/2010/main" val="19497520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E62B7-6AB3-4376-BC3A-8A914E74B5A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6739EBA-C909-4252-A2A1-251C05246B50}"/>
              </a:ext>
            </a:extLst>
          </p:cNvPr>
          <p:cNvSpPr>
            <a:spLocks noGrp="1"/>
          </p:cNvSpPr>
          <p:nvPr>
            <p:ph type="dt" sz="half" idx="10"/>
          </p:nvPr>
        </p:nvSpPr>
        <p:spPr/>
        <p:txBody>
          <a:bodyPr/>
          <a:lstStyle/>
          <a:p>
            <a:fld id="{8C546720-5A43-44A5-A046-56C1DAC78844}" type="datetimeFigureOut">
              <a:rPr lang="de-DE" smtClean="0"/>
              <a:t>01.02.2021</a:t>
            </a:fld>
            <a:endParaRPr lang="de-DE"/>
          </a:p>
        </p:txBody>
      </p:sp>
      <p:sp>
        <p:nvSpPr>
          <p:cNvPr id="4" name="Fußzeilenplatzhalter 3">
            <a:extLst>
              <a:ext uri="{FF2B5EF4-FFF2-40B4-BE49-F238E27FC236}">
                <a16:creationId xmlns:a16="http://schemas.microsoft.com/office/drawing/2014/main" id="{39A0BB7F-93AE-496B-8CED-757C2A14CBD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78F810F5-3448-4D32-9428-2561CBB2A11A}"/>
              </a:ext>
            </a:extLst>
          </p:cNvPr>
          <p:cNvSpPr>
            <a:spLocks noGrp="1"/>
          </p:cNvSpPr>
          <p:nvPr>
            <p:ph type="sldNum" sz="quarter" idx="12"/>
          </p:nvPr>
        </p:nvSpPr>
        <p:spPr/>
        <p:txBody>
          <a:bodyPr/>
          <a:lstStyle/>
          <a:p>
            <a:fld id="{C9D32E54-928A-4985-8FC0-9342536D93F4}" type="slidenum">
              <a:rPr lang="de-DE" smtClean="0"/>
              <a:t>‹Nr.›</a:t>
            </a:fld>
            <a:endParaRPr lang="de-DE"/>
          </a:p>
        </p:txBody>
      </p:sp>
    </p:spTree>
    <p:extLst>
      <p:ext uri="{BB962C8B-B14F-4D97-AF65-F5344CB8AC3E}">
        <p14:creationId xmlns:p14="http://schemas.microsoft.com/office/powerpoint/2010/main" val="40993463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91EE096-F370-490F-9EF7-C1881F135200}"/>
              </a:ext>
            </a:extLst>
          </p:cNvPr>
          <p:cNvSpPr>
            <a:spLocks noGrp="1"/>
          </p:cNvSpPr>
          <p:nvPr>
            <p:ph type="dt" sz="half" idx="10"/>
          </p:nvPr>
        </p:nvSpPr>
        <p:spPr/>
        <p:txBody>
          <a:bodyPr/>
          <a:lstStyle/>
          <a:p>
            <a:fld id="{8C546720-5A43-44A5-A046-56C1DAC78844}" type="datetimeFigureOut">
              <a:rPr lang="de-DE" smtClean="0"/>
              <a:t>01.02.2021</a:t>
            </a:fld>
            <a:endParaRPr lang="de-DE"/>
          </a:p>
        </p:txBody>
      </p:sp>
      <p:sp>
        <p:nvSpPr>
          <p:cNvPr id="3" name="Fußzeilenplatzhalter 2">
            <a:extLst>
              <a:ext uri="{FF2B5EF4-FFF2-40B4-BE49-F238E27FC236}">
                <a16:creationId xmlns:a16="http://schemas.microsoft.com/office/drawing/2014/main" id="{00561067-4C03-458C-BAEB-6BECB0BA002A}"/>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D4BF50F-9BE7-4235-961D-4E8C068D2819}"/>
              </a:ext>
            </a:extLst>
          </p:cNvPr>
          <p:cNvSpPr>
            <a:spLocks noGrp="1"/>
          </p:cNvSpPr>
          <p:nvPr>
            <p:ph type="sldNum" sz="quarter" idx="12"/>
          </p:nvPr>
        </p:nvSpPr>
        <p:spPr/>
        <p:txBody>
          <a:bodyPr/>
          <a:lstStyle/>
          <a:p>
            <a:fld id="{C9D32E54-928A-4985-8FC0-9342536D93F4}" type="slidenum">
              <a:rPr lang="de-DE" smtClean="0"/>
              <a:t>‹Nr.›</a:t>
            </a:fld>
            <a:endParaRPr lang="de-DE"/>
          </a:p>
        </p:txBody>
      </p:sp>
    </p:spTree>
    <p:extLst>
      <p:ext uri="{BB962C8B-B14F-4D97-AF65-F5344CB8AC3E}">
        <p14:creationId xmlns:p14="http://schemas.microsoft.com/office/powerpoint/2010/main" val="7262697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10E48-DFE5-432A-B8D4-0AB00B527367}"/>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8EF3A7D-0E3D-47DB-A4EB-0EAD15D2165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6430114-5D7B-4D42-AAA3-BB313EB1CAC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816B9E4-7E4E-4B12-9552-D18BB1924958}"/>
              </a:ext>
            </a:extLst>
          </p:cNvPr>
          <p:cNvSpPr>
            <a:spLocks noGrp="1"/>
          </p:cNvSpPr>
          <p:nvPr>
            <p:ph type="dt" sz="half" idx="10"/>
          </p:nvPr>
        </p:nvSpPr>
        <p:spPr/>
        <p:txBody>
          <a:bodyPr/>
          <a:lstStyle/>
          <a:p>
            <a:fld id="{8C546720-5A43-44A5-A046-56C1DAC78844}" type="datetimeFigureOut">
              <a:rPr lang="de-DE" smtClean="0"/>
              <a:t>01.02.2021</a:t>
            </a:fld>
            <a:endParaRPr lang="de-DE"/>
          </a:p>
        </p:txBody>
      </p:sp>
      <p:sp>
        <p:nvSpPr>
          <p:cNvPr id="6" name="Fußzeilenplatzhalter 5">
            <a:extLst>
              <a:ext uri="{FF2B5EF4-FFF2-40B4-BE49-F238E27FC236}">
                <a16:creationId xmlns:a16="http://schemas.microsoft.com/office/drawing/2014/main" id="{110F7AE0-9E1F-46C3-8D78-391C1E74F04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0EF2DC5-7038-4E17-B674-5653839EDF1A}"/>
              </a:ext>
            </a:extLst>
          </p:cNvPr>
          <p:cNvSpPr>
            <a:spLocks noGrp="1"/>
          </p:cNvSpPr>
          <p:nvPr>
            <p:ph type="sldNum" sz="quarter" idx="12"/>
          </p:nvPr>
        </p:nvSpPr>
        <p:spPr/>
        <p:txBody>
          <a:bodyPr/>
          <a:lstStyle/>
          <a:p>
            <a:fld id="{C9D32E54-928A-4985-8FC0-9342536D93F4}" type="slidenum">
              <a:rPr lang="de-DE" smtClean="0"/>
              <a:t>‹Nr.›</a:t>
            </a:fld>
            <a:endParaRPr lang="de-DE"/>
          </a:p>
        </p:txBody>
      </p:sp>
    </p:spTree>
    <p:extLst>
      <p:ext uri="{BB962C8B-B14F-4D97-AF65-F5344CB8AC3E}">
        <p14:creationId xmlns:p14="http://schemas.microsoft.com/office/powerpoint/2010/main" val="37395705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3CB41-136C-40F3-8AFD-9A79B18B425E}"/>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39C0BCE-5830-4554-9FA4-BB118FD1DF9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7556796F-6801-44D1-BE6E-2F81B3B1D77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686E9C8-9EA4-4A53-9125-FE8CFE06CB4E}"/>
              </a:ext>
            </a:extLst>
          </p:cNvPr>
          <p:cNvSpPr>
            <a:spLocks noGrp="1"/>
          </p:cNvSpPr>
          <p:nvPr>
            <p:ph type="dt" sz="half" idx="10"/>
          </p:nvPr>
        </p:nvSpPr>
        <p:spPr/>
        <p:txBody>
          <a:bodyPr/>
          <a:lstStyle/>
          <a:p>
            <a:fld id="{8C546720-5A43-44A5-A046-56C1DAC78844}" type="datetimeFigureOut">
              <a:rPr lang="de-DE" smtClean="0"/>
              <a:t>01.02.2021</a:t>
            </a:fld>
            <a:endParaRPr lang="de-DE"/>
          </a:p>
        </p:txBody>
      </p:sp>
      <p:sp>
        <p:nvSpPr>
          <p:cNvPr id="6" name="Fußzeilenplatzhalter 5">
            <a:extLst>
              <a:ext uri="{FF2B5EF4-FFF2-40B4-BE49-F238E27FC236}">
                <a16:creationId xmlns:a16="http://schemas.microsoft.com/office/drawing/2014/main" id="{827D5533-5A1F-4D7D-9558-E81EBBC9799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97C7D65-F867-4A44-BAF8-C6EFFB9E2FFB}"/>
              </a:ext>
            </a:extLst>
          </p:cNvPr>
          <p:cNvSpPr>
            <a:spLocks noGrp="1"/>
          </p:cNvSpPr>
          <p:nvPr>
            <p:ph type="sldNum" sz="quarter" idx="12"/>
          </p:nvPr>
        </p:nvSpPr>
        <p:spPr/>
        <p:txBody>
          <a:bodyPr/>
          <a:lstStyle/>
          <a:p>
            <a:fld id="{C9D32E54-928A-4985-8FC0-9342536D93F4}" type="slidenum">
              <a:rPr lang="de-DE" smtClean="0"/>
              <a:t>‹Nr.›</a:t>
            </a:fld>
            <a:endParaRPr lang="de-DE"/>
          </a:p>
        </p:txBody>
      </p:sp>
    </p:spTree>
    <p:extLst>
      <p:ext uri="{BB962C8B-B14F-4D97-AF65-F5344CB8AC3E}">
        <p14:creationId xmlns:p14="http://schemas.microsoft.com/office/powerpoint/2010/main" val="20096758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6ED39-925F-47E2-8E4D-3BFA480C722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A6E3CE2D-C90C-4EE5-936A-75FBB2E072B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1D39E2F-1A42-44C8-90A5-7C01634FD2B5}"/>
              </a:ext>
            </a:extLst>
          </p:cNvPr>
          <p:cNvSpPr>
            <a:spLocks noGrp="1"/>
          </p:cNvSpPr>
          <p:nvPr>
            <p:ph type="dt" sz="half" idx="10"/>
          </p:nvPr>
        </p:nvSpPr>
        <p:spPr/>
        <p:txBody>
          <a:bodyPr/>
          <a:lstStyle/>
          <a:p>
            <a:fld id="{8C546720-5A43-44A5-A046-56C1DAC78844}" type="datetimeFigureOut">
              <a:rPr lang="de-DE" smtClean="0"/>
              <a:t>01.02.2021</a:t>
            </a:fld>
            <a:endParaRPr lang="de-DE"/>
          </a:p>
        </p:txBody>
      </p:sp>
      <p:sp>
        <p:nvSpPr>
          <p:cNvPr id="5" name="Fußzeilenplatzhalter 4">
            <a:extLst>
              <a:ext uri="{FF2B5EF4-FFF2-40B4-BE49-F238E27FC236}">
                <a16:creationId xmlns:a16="http://schemas.microsoft.com/office/drawing/2014/main" id="{D064D56D-F8CF-42F4-B349-51AD630F8EF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A910AE4-C540-4D80-9026-46D0E5F53546}"/>
              </a:ext>
            </a:extLst>
          </p:cNvPr>
          <p:cNvSpPr>
            <a:spLocks noGrp="1"/>
          </p:cNvSpPr>
          <p:nvPr>
            <p:ph type="sldNum" sz="quarter" idx="12"/>
          </p:nvPr>
        </p:nvSpPr>
        <p:spPr/>
        <p:txBody>
          <a:bodyPr/>
          <a:lstStyle/>
          <a:p>
            <a:fld id="{C9D32E54-928A-4985-8FC0-9342536D93F4}" type="slidenum">
              <a:rPr lang="de-DE" smtClean="0"/>
              <a:t>‹Nr.›</a:t>
            </a:fld>
            <a:endParaRPr lang="de-DE"/>
          </a:p>
        </p:txBody>
      </p:sp>
    </p:spTree>
    <p:extLst>
      <p:ext uri="{BB962C8B-B14F-4D97-AF65-F5344CB8AC3E}">
        <p14:creationId xmlns:p14="http://schemas.microsoft.com/office/powerpoint/2010/main" val="4721442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DD9DA6A-2213-49C1-88A6-0E6331BA1B9D}"/>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36495BA-2E3B-4A3C-BA41-12A60E075FC0}"/>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D31C577-0050-4D53-8FBA-B51D1D2C0040}"/>
              </a:ext>
            </a:extLst>
          </p:cNvPr>
          <p:cNvSpPr>
            <a:spLocks noGrp="1"/>
          </p:cNvSpPr>
          <p:nvPr>
            <p:ph type="dt" sz="half" idx="10"/>
          </p:nvPr>
        </p:nvSpPr>
        <p:spPr/>
        <p:txBody>
          <a:bodyPr/>
          <a:lstStyle/>
          <a:p>
            <a:fld id="{8C546720-5A43-44A5-A046-56C1DAC78844}" type="datetimeFigureOut">
              <a:rPr lang="de-DE" smtClean="0"/>
              <a:t>01.02.2021</a:t>
            </a:fld>
            <a:endParaRPr lang="de-DE"/>
          </a:p>
        </p:txBody>
      </p:sp>
      <p:sp>
        <p:nvSpPr>
          <p:cNvPr id="5" name="Fußzeilenplatzhalter 4">
            <a:extLst>
              <a:ext uri="{FF2B5EF4-FFF2-40B4-BE49-F238E27FC236}">
                <a16:creationId xmlns:a16="http://schemas.microsoft.com/office/drawing/2014/main" id="{23F692AE-8E03-481F-8F4D-26826205E69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35ACC90-EE4D-44C7-8924-7D5E26313C27}"/>
              </a:ext>
            </a:extLst>
          </p:cNvPr>
          <p:cNvSpPr>
            <a:spLocks noGrp="1"/>
          </p:cNvSpPr>
          <p:nvPr>
            <p:ph type="sldNum" sz="quarter" idx="12"/>
          </p:nvPr>
        </p:nvSpPr>
        <p:spPr/>
        <p:txBody>
          <a:bodyPr/>
          <a:lstStyle/>
          <a:p>
            <a:fld id="{C9D32E54-928A-4985-8FC0-9342536D93F4}" type="slidenum">
              <a:rPr lang="de-DE" smtClean="0"/>
              <a:t>‹Nr.›</a:t>
            </a:fld>
            <a:endParaRPr lang="de-DE"/>
          </a:p>
        </p:txBody>
      </p:sp>
    </p:spTree>
    <p:extLst>
      <p:ext uri="{BB962C8B-B14F-4D97-AF65-F5344CB8AC3E}">
        <p14:creationId xmlns:p14="http://schemas.microsoft.com/office/powerpoint/2010/main" val="29856606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0659" name="Rectangle 3"/>
          <p:cNvSpPr>
            <a:spLocks noGrp="1" noChangeArrowheads="1"/>
          </p:cNvSpPr>
          <p:nvPr>
            <p:ph type="subTitle" idx="1"/>
          </p:nvPr>
        </p:nvSpPr>
        <p:spPr>
          <a:xfrm>
            <a:off x="1371600" y="3886200"/>
            <a:ext cx="6400800" cy="1752600"/>
          </a:xfrm>
        </p:spPr>
        <p:txBody>
          <a:bodyPr/>
          <a:lstStyle>
            <a:lvl1pPr marL="0" indent="0" algn="ctr">
              <a:defRPr sz="800">
                <a:latin typeface="Calibri" panose="020F0502020204030204" pitchFamily="34" charset="0"/>
              </a:defRPr>
            </a:lvl1pPr>
          </a:lstStyle>
          <a:p>
            <a:r>
              <a:rPr lang="de-DE" dirty="0"/>
              <a:t>Master-Untertitelformat bearbeiten</a:t>
            </a:r>
          </a:p>
        </p:txBody>
      </p:sp>
      <p:sp>
        <p:nvSpPr>
          <p:cNvPr id="3" name="Rectangle 4"/>
          <p:cNvSpPr>
            <a:spLocks noGrp="1" noChangeArrowheads="1"/>
          </p:cNvSpPr>
          <p:nvPr>
            <p:ph type="dt" sz="half" idx="10"/>
          </p:nvPr>
        </p:nvSpPr>
        <p:spPr>
          <a:xfrm>
            <a:off x="457200" y="6265863"/>
            <a:ext cx="2133600" cy="476250"/>
          </a:xfrm>
        </p:spPr>
        <p:txBody>
          <a:bodyPr/>
          <a:lstStyle>
            <a:lvl1pPr>
              <a:defRPr sz="600">
                <a:latin typeface="Calibri" pitchFamily="34" charset="0"/>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xfrm>
            <a:off x="3124200" y="6245225"/>
            <a:ext cx="2895600" cy="476250"/>
          </a:xfrm>
        </p:spPr>
        <p:txBody>
          <a:bodyPr/>
          <a:lstStyle>
            <a:lvl1pPr>
              <a:defRPr sz="600">
                <a:latin typeface="Calibri" pitchFamily="34" charset="0"/>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xfrm>
            <a:off x="6553200" y="6245225"/>
            <a:ext cx="2133600" cy="476250"/>
          </a:xfrm>
        </p:spPr>
        <p:txBody>
          <a:bodyPr/>
          <a:lstStyle>
            <a:lvl1pPr>
              <a:defRPr sz="600">
                <a:latin typeface="Calibri" pitchFamily="34" charset="0"/>
              </a:defRPr>
            </a:lvl1pPr>
          </a:lstStyle>
          <a:p>
            <a:pPr>
              <a:defRPr/>
            </a:pPr>
            <a:fld id="{7691DC19-D7FF-4854-B44A-43A3DA6BDA10}"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246120038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Inhaltsplatzhalt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A407B5-D41F-456B-AFEB-536CA12C4E94}"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145189981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en-GB"/>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D7771DC3-4BFA-4E9B-8DD3-62E425D62797}" type="datetimeFigureOut">
              <a:rPr lang="en-GB" smtClean="0"/>
              <a:pPr/>
              <a:t>01/02/2021</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1C80BF85-3B98-4DAE-AE53-47638B73C7BB}" type="slidenum">
              <a:rPr lang="en-GB" smtClean="0"/>
              <a:pPr/>
              <a:t>‹Nr.›</a:t>
            </a:fld>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atin typeface="Calibri" panose="020F0502020204030204" pitchFamily="34" charset="0"/>
              </a:defRPr>
            </a:lvl1pPr>
          </a:lstStyle>
          <a:p>
            <a:r>
              <a:rPr lang="de-DE" dirty="0"/>
              <a:t>Titelmasterformat durch Klicken bearbeiten</a:t>
            </a:r>
            <a:endParaRPr lang="en-GB"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dirty="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F09650-F380-49E7-A2F0-80FFCAD26874}"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183861684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Inhaltsplatzhalter 2"/>
          <p:cNvSpPr>
            <a:spLocks noGrp="1"/>
          </p:cNvSpPr>
          <p:nvPr>
            <p:ph sz="half" idx="1"/>
          </p:nvPr>
        </p:nvSpPr>
        <p:spPr>
          <a:xfrm>
            <a:off x="809625" y="1752600"/>
            <a:ext cx="3695700" cy="36576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Inhaltsplatzhalter 3"/>
          <p:cNvSpPr>
            <a:spLocks noGrp="1"/>
          </p:cNvSpPr>
          <p:nvPr>
            <p:ph sz="half" idx="2"/>
          </p:nvPr>
        </p:nvSpPr>
        <p:spPr>
          <a:xfrm>
            <a:off x="4657725" y="1752600"/>
            <a:ext cx="3695700" cy="36576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636A82-FD6F-40B1-A006-DF6E8DAC463D}"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309861761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0A6C2-0192-41C1-82BC-8F6E63E559CA}"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345304705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C9E824-AF07-4E47-825A-7210A590D68A}"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161869780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ED70DED-E6AF-480A-A9DA-650C77234A70}"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408690330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atin typeface="Calibri" panose="020F0502020204030204" pitchFamily="34" charset="0"/>
              </a:defRPr>
            </a:lvl1pPr>
          </a:lstStyle>
          <a:p>
            <a:r>
              <a:rPr lang="de-DE" dirty="0"/>
              <a:t>Titelmasterformat durch Klicken bearbeiten</a:t>
            </a:r>
            <a:endParaRPr lang="en-GB" dirty="0"/>
          </a:p>
        </p:txBody>
      </p:sp>
      <p:sp>
        <p:nvSpPr>
          <p:cNvPr id="3" name="Inhaltsplatzhalter 2"/>
          <p:cNvSpPr>
            <a:spLocks noGrp="1"/>
          </p:cNvSpPr>
          <p:nvPr>
            <p:ph idx="1"/>
          </p:nvPr>
        </p:nvSpPr>
        <p:spPr>
          <a:xfrm>
            <a:off x="3575050" y="273050"/>
            <a:ext cx="5111750" cy="5853113"/>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60EE57-3F7D-4D38-A96A-FCE56B6F47DE}"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24568671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atin typeface="Calibri" panose="020F0502020204030204" pitchFamily="34" charset="0"/>
              </a:defRPr>
            </a:lvl1pPr>
          </a:lstStyle>
          <a:p>
            <a:r>
              <a:rPr lang="de-DE" dirty="0"/>
              <a:t>Titelmasterformat durch Klicken bearbeiten</a:t>
            </a:r>
            <a:endParaRPr lang="en-GB" dirty="0"/>
          </a:p>
        </p:txBody>
      </p:sp>
      <p:sp>
        <p:nvSpPr>
          <p:cNvPr id="3" name="Bildplatzhalter 2"/>
          <p:cNvSpPr>
            <a:spLocks noGrp="1"/>
          </p:cNvSpPr>
          <p:nvPr>
            <p:ph type="pic" idx="1"/>
          </p:nvPr>
        </p:nvSpPr>
        <p:spPr>
          <a:xfrm>
            <a:off x="1792288" y="612775"/>
            <a:ext cx="5486400" cy="4114800"/>
          </a:xfrm>
        </p:spPr>
        <p:txBody>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1C9AF5-0CAC-48C9-BEE4-9E02F6D41813}"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32650861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Vertikaler Textplatzhalter 2"/>
          <p:cNvSpPr>
            <a:spLocks noGrp="1"/>
          </p:cNvSpPr>
          <p:nvPr>
            <p:ph type="body" orient="vert" idx="1"/>
          </p:nvPr>
        </p:nvSpPr>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EF0C4E-3391-4838-A6F1-7F96E6DB0446}"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409685621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61150" y="914400"/>
            <a:ext cx="1949450" cy="4495800"/>
          </a:xfrm>
        </p:spPr>
        <p:txBody>
          <a:bodyPr vert="eaVert"/>
          <a:lstStyle>
            <a:lvl1pPr>
              <a:defRPr>
                <a:latin typeface="Calibri" panose="020F0502020204030204" pitchFamily="34" charset="0"/>
              </a:defRPr>
            </a:lvl1pPr>
          </a:lstStyle>
          <a:p>
            <a:r>
              <a:rPr lang="de-DE" dirty="0"/>
              <a:t>Titelmasterformat durch Klicken bearbeiten</a:t>
            </a:r>
            <a:endParaRPr lang="en-GB" dirty="0"/>
          </a:p>
        </p:txBody>
      </p:sp>
      <p:sp>
        <p:nvSpPr>
          <p:cNvPr id="3" name="Vertikaler Textplatzhalter 2"/>
          <p:cNvSpPr>
            <a:spLocks noGrp="1"/>
          </p:cNvSpPr>
          <p:nvPr>
            <p:ph type="body" orient="vert" idx="1"/>
          </p:nvPr>
        </p:nvSpPr>
        <p:spPr>
          <a:xfrm>
            <a:off x="809625" y="914400"/>
            <a:ext cx="5699125" cy="4495800"/>
          </a:xfr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D9C1DB-6A7C-4DCA-8E03-915C56217FCB}"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369688830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4548CF-A4DB-4E0C-ADF7-68013796BBBD}"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275297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en-GB"/>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GB"/>
          </a:p>
        </p:txBody>
      </p:sp>
      <p:sp>
        <p:nvSpPr>
          <p:cNvPr id="4" name="Datumsplatzhalter 3"/>
          <p:cNvSpPr>
            <a:spLocks noGrp="1"/>
          </p:cNvSpPr>
          <p:nvPr>
            <p:ph type="dt" sz="half" idx="10"/>
          </p:nvPr>
        </p:nvSpPr>
        <p:spPr/>
        <p:txBody>
          <a:bodyPr/>
          <a:lstStyle/>
          <a:p>
            <a:fld id="{B8CC9919-38FA-4CA6-902A-96AC51D97080}" type="datetimeFigureOut">
              <a:rPr lang="en-GB" smtClean="0"/>
              <a:pPr/>
              <a:t>01/02/2021</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A51509D8-5D03-4618-8307-251F88BA559E}" type="slidenum">
              <a:rPr lang="en-GB" smtClean="0"/>
              <a:pPr/>
              <a:t>‹Nr.›</a:t>
            </a:fld>
            <a:endParaRPr lang="en-GB"/>
          </a:p>
        </p:txBody>
      </p:sp>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C9E6C7-488D-4189-BF94-09CF2333B53B}"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9259180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FC764E-7B95-4E48-987C-E4FC1408F09C}"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9744158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3260F1-D6C4-4A1D-9325-76A0D0C1B011}"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1267346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30238" y="2505075"/>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DBDEAA-5175-4CE1-BA5C-54F6857CDEEF}"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5824017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712020-8C37-4236-8AAC-A32D6F5A23EE}"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3037857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C979CE-B922-4D4A-8559-D6728108FFAE}"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5919526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ED9F66-A16E-4229-B7EF-1520749D956B}"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994305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F13E30-E405-473D-BE79-4AFEB9B16FDD}"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4652001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762DE-A8AA-4476-B207-B8F3A94118D5}"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0245139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C32E37-600B-49D9-A356-151BCDA229EC}"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10495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GB" dirty="0"/>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B8CC9919-38FA-4CA6-902A-96AC51D97080}" type="datetimeFigureOut">
              <a:rPr lang="en-GB" smtClean="0"/>
              <a:pPr/>
              <a:t>01/02/2021</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A51509D8-5D03-4618-8307-251F88BA559E}" type="slidenum">
              <a:rPr lang="en-GB" smtClean="0"/>
              <a:pPr/>
              <a:t>‹Nr.›</a:t>
            </a:fld>
            <a:endParaRPr lang="en-GB"/>
          </a:p>
        </p:txBody>
      </p:sp>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dirty="0"/>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8200" y="1600200"/>
            <a:ext cx="4038600" cy="21859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8200" y="3938588"/>
            <a:ext cx="4038600" cy="21875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92CB383-C3E4-418A-A56A-0B1ECFE56F3F}"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8709514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274638"/>
            <a:ext cx="8229600" cy="1143000"/>
          </a:xfrm>
        </p:spPr>
        <p:txBody>
          <a:bodyPr/>
          <a:lstStyle/>
          <a:p>
            <a:r>
              <a:rPr lang="de-DE"/>
              <a:t>Titelmasterformat durch Klicken bearbeiten</a:t>
            </a:r>
          </a:p>
        </p:txBody>
      </p:sp>
      <p:sp>
        <p:nvSpPr>
          <p:cNvPr id="3" name="Inhaltsplatzhalter 2"/>
          <p:cNvSpPr>
            <a:spLocks noGrp="1"/>
          </p:cNvSpPr>
          <p:nvPr>
            <p:ph sz="quarter" idx="1"/>
          </p:nvPr>
        </p:nvSpPr>
        <p:spPr>
          <a:xfrm>
            <a:off x="457200" y="1600200"/>
            <a:ext cx="4038600" cy="21859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8200" y="1600200"/>
            <a:ext cx="4038600" cy="21859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57200" y="3938588"/>
            <a:ext cx="4038600" cy="21875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8200" y="3938588"/>
            <a:ext cx="4038600" cy="21875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7CD4EFF-88C1-4924-B2AA-A0BB2437C1A6}"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9172543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p>
        </p:txBody>
      </p:sp>
      <p:sp>
        <p:nvSpPr>
          <p:cNvPr id="3" name="Textplatzhalter 2"/>
          <p:cNvSpPr>
            <a:spLocks noGrp="1"/>
          </p:cNvSpPr>
          <p:nvPr>
            <p:ph type="body" sz="half" idx="1"/>
          </p:nvPr>
        </p:nvSpPr>
        <p:spPr>
          <a:xfrm>
            <a:off x="457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BAD0EC-7286-4B29-9F10-ACC80026774C}"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5498880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p>
        </p:txBody>
      </p:sp>
      <p:sp>
        <p:nvSpPr>
          <p:cNvPr id="3" name="Textplatzhalter 2"/>
          <p:cNvSpPr>
            <a:spLocks noGrp="1"/>
          </p:cNvSpPr>
          <p:nvPr>
            <p:ph type="body" sz="half" idx="1"/>
          </p:nvPr>
        </p:nvSpPr>
        <p:spPr>
          <a:xfrm>
            <a:off x="457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8200" y="1600200"/>
            <a:ext cx="4038600" cy="21859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8200" y="3938588"/>
            <a:ext cx="4038600" cy="21875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2D1FEFB-50AE-4E0D-9D56-A8A33EB82B9B}"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8388342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Calibri" panose="020F0502020204030204" pitchFamily="34" charset="0"/>
              </a:defRPr>
            </a:lvl1pPr>
          </a:lstStyle>
          <a:p>
            <a:r>
              <a:rPr lang="de-DE" dirty="0"/>
              <a:t>Titelmasterformat durch Klicken bearbeiten</a:t>
            </a:r>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991387F5-A437-40D1-92CE-633C9E290816}" type="datetimeFigureOut">
              <a:rPr lang="de-DE" kern="1200" smtClean="0">
                <a:solidFill>
                  <a:prstClr val="black"/>
                </a:solidFill>
              </a:rPr>
              <a:pPr hangingPunct="1">
                <a:defRPr/>
              </a:pPr>
              <a:t>01.02.2021</a:t>
            </a:fld>
            <a:endParaRPr lang="de-DE" kern="1200" dirty="0">
              <a:solidFill>
                <a:prstClr val="black"/>
              </a:solidFill>
            </a:endParaRPr>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67847D2F-EEE1-41DB-936B-CC6D381D3C6E}"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30547584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Calibri" panose="020F0502020204030204" pitchFamily="34" charset="0"/>
              </a:defRPr>
            </a:lvl1pPr>
          </a:lstStyle>
          <a:p>
            <a:r>
              <a:rPr lang="de-DE" dirty="0"/>
              <a:t>Titelmasterformat durch Klicken bearbeiten</a:t>
            </a:r>
          </a:p>
        </p:txBody>
      </p:sp>
      <p:sp>
        <p:nvSpPr>
          <p:cNvPr id="3" name="Datumsplatzhalt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4B3C8325-FC06-4274-9C1A-DD57270A08C8}" type="datetimeFigureOut">
              <a:rPr lang="de-DE" kern="1200" smtClean="0">
                <a:solidFill>
                  <a:prstClr val="black"/>
                </a:solidFill>
              </a:rPr>
              <a:pPr hangingPunct="1">
                <a:defRPr/>
              </a:pPr>
              <a:t>01.02.2021</a:t>
            </a:fld>
            <a:endParaRPr lang="de-DE" kern="1200" dirty="0">
              <a:solidFill>
                <a:prstClr val="black"/>
              </a:solidFill>
            </a:endParaRPr>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EF82CD97-F83B-46B0-A096-ACB1792AC94B}"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14178808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0E7B1433-920F-4C48-94F6-05B235E821E2}" type="datetimeFigureOut">
              <a:rPr lang="de-DE" kern="1200" smtClean="0">
                <a:solidFill>
                  <a:prstClr val="black"/>
                </a:solidFill>
              </a:rPr>
              <a:pPr hangingPunct="1">
                <a:defRPr/>
              </a:pPr>
              <a:t>01.02.2021</a:t>
            </a:fld>
            <a:endParaRPr lang="de-DE" kern="1200" dirty="0">
              <a:solidFill>
                <a:prstClr val="black"/>
              </a:solidFill>
            </a:endParaRPr>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7C1183E1-E30A-499A-9966-CDE90944F08C}"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12761355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atin typeface="Calibri" panose="020F0502020204030204" pitchFamily="34" charset="0"/>
              </a:defRPr>
            </a:lvl1pPr>
          </a:lstStyle>
          <a:p>
            <a:r>
              <a:rPr lang="de-DE" dirty="0"/>
              <a:t>Titelmasterformat durch Klicken bearbeiten</a:t>
            </a:r>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AFC13936-BCFA-457A-B76F-14D45D0E541E}" type="datetimeFigureOut">
              <a:rPr lang="de-DE" kern="1200" smtClean="0">
                <a:solidFill>
                  <a:prstClr val="black"/>
                </a:solidFill>
              </a:rPr>
              <a:pPr hangingPunct="1">
                <a:defRPr/>
              </a:pPr>
              <a:t>01.02.2021</a:t>
            </a:fld>
            <a:endParaRPr lang="de-DE" kern="1200" dirty="0">
              <a:solidFill>
                <a:prstClr val="black"/>
              </a:solidFill>
            </a:endParaRPr>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648D1859-5E20-454B-9801-09ABE2366019}"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13543208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atin typeface="Calibri" panose="020F0502020204030204" pitchFamily="34" charset="0"/>
              </a:defRPr>
            </a:lvl1pPr>
          </a:lstStyle>
          <a:p>
            <a:r>
              <a:rPr lang="de-DE" dirty="0"/>
              <a:t>Titelmasterformat durch Klicken bearbeiten</a:t>
            </a:r>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6511ABFB-EE66-4802-AEFA-817A9885F1F1}" type="datetimeFigureOut">
              <a:rPr lang="de-DE" kern="1200" smtClean="0">
                <a:solidFill>
                  <a:prstClr val="black"/>
                </a:solidFill>
              </a:rPr>
              <a:pPr hangingPunct="1">
                <a:defRPr/>
              </a:pPr>
              <a:t>01.02.2021</a:t>
            </a:fld>
            <a:endParaRPr lang="de-DE" kern="1200" dirty="0">
              <a:solidFill>
                <a:prstClr val="black"/>
              </a:solidFill>
            </a:endParaRPr>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8A88C8A6-0807-4B1C-A994-C60295CE2114}"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25717912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Calibri" panose="020F0502020204030204" pitchFamily="34" charset="0"/>
              </a:defRPr>
            </a:lvl1pPr>
          </a:lstStyle>
          <a:p>
            <a:r>
              <a:rPr lang="de-DE" dirty="0"/>
              <a:t>Titelmasterformat durch Klicken bearbeiten</a:t>
            </a:r>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EF716092-F01B-4D99-A1DE-912FA6B93317}" type="datetimeFigureOut">
              <a:rPr lang="de-DE" kern="1200" smtClean="0">
                <a:solidFill>
                  <a:prstClr val="black"/>
                </a:solidFill>
              </a:rPr>
              <a:pPr hangingPunct="1">
                <a:defRPr/>
              </a:pPr>
              <a:t>01.02.2021</a:t>
            </a:fld>
            <a:endParaRPr lang="de-DE" kern="1200" dirty="0">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AF85CF85-B786-414E-BF88-861CD78F9B0B}"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1283534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en-GB"/>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B8CC9919-38FA-4CA6-902A-96AC51D97080}" type="datetimeFigureOut">
              <a:rPr lang="en-GB" smtClean="0"/>
              <a:pPr/>
              <a:t>01/02/2021</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A51509D8-5D03-4618-8307-251F88BA559E}" type="slidenum">
              <a:rPr lang="en-GB" smtClean="0"/>
              <a:pPr/>
              <a:t>‹Nr.›</a:t>
            </a:fld>
            <a:endParaRPr lang="en-GB"/>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lvl1pPr>
              <a:defRPr>
                <a:latin typeface="Calibri" panose="020F0502020204030204" pitchFamily="34" charset="0"/>
              </a:defRPr>
            </a:lvl1pPr>
          </a:lstStyle>
          <a:p>
            <a:r>
              <a:rPr lang="de-DE" dirty="0"/>
              <a:t>Titelmasterformat durch Klicken bearbeiten</a:t>
            </a:r>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E14DB80A-89CF-4688-8DD2-65D97D3280B6}" type="datetimeFigureOut">
              <a:rPr lang="de-DE" kern="1200" smtClean="0">
                <a:solidFill>
                  <a:prstClr val="black"/>
                </a:solidFill>
              </a:rPr>
              <a:pPr hangingPunct="1">
                <a:defRPr/>
              </a:pPr>
              <a:t>01.02.2021</a:t>
            </a:fld>
            <a:endParaRPr lang="de-DE" kern="1200" dirty="0">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1CCD744C-11A7-4FB5-B060-A39D4923B230}"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25630397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2585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4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Calibri" panose="020F0502020204030204" pitchFamily="34" charset="0"/>
              </a:defRPr>
            </a:lvl1pPr>
          </a:lstStyle>
          <a:p>
            <a:r>
              <a:rPr lang="de-DE" dirty="0"/>
              <a:t>Titelmasterformat durch Klicken bearbeiten</a:t>
            </a:r>
            <a:endParaRPr lang="en-US" dirty="0"/>
          </a:p>
        </p:txBody>
      </p:sp>
      <p:sp>
        <p:nvSpPr>
          <p:cNvPr id="3" name="Inhaltsplatzhalter 2"/>
          <p:cNvSpPr>
            <a:spLocks noGrp="1"/>
          </p:cNvSpPr>
          <p:nvPr>
            <p:ph idx="1"/>
          </p:nvPr>
        </p:nvSpPr>
        <p:spPr>
          <a:xfrm>
            <a:off x="457200" y="1600200"/>
            <a:ext cx="8229600" cy="4709160"/>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10"/>
          </p:nvPr>
        </p:nvSpPr>
        <p:spPr>
          <a:xfrm>
            <a:off x="457200" y="6416675"/>
            <a:ext cx="2133600" cy="365125"/>
          </a:xfrm>
          <a:prstGeom prst="rect">
            <a:avLst/>
          </a:prstGeom>
        </p:spPr>
        <p:txBody>
          <a:bodyPr/>
          <a:lstStyle>
            <a:lvl1pPr>
              <a:defRPr>
                <a:latin typeface="Calibri" pitchFamily="34" charset="0"/>
                <a:cs typeface="Arial" pitchFamily="34" charset="0"/>
              </a:defRPr>
            </a:lvl1pPr>
          </a:lstStyle>
          <a:p>
            <a:pPr fontAlgn="base" hangingPunct="1">
              <a:spcBef>
                <a:spcPct val="0"/>
              </a:spcBef>
              <a:spcAft>
                <a:spcPct val="0"/>
              </a:spcAft>
              <a:defRPr/>
            </a:pPr>
            <a:fld id="{C8DD3BC6-C75C-400A-98C4-E3CA3DE535DA}" type="datetimeFigureOut">
              <a:rPr lang="de-DE" kern="1200" smtClean="0">
                <a:solidFill>
                  <a:prstClr val="black"/>
                </a:solidFill>
              </a:rPr>
              <a:pPr fontAlgn="base" hangingPunct="1">
                <a:spcBef>
                  <a:spcPct val="0"/>
                </a:spcBef>
                <a:spcAft>
                  <a:spcPct val="0"/>
                </a:spcAft>
                <a:defRPr/>
              </a:pPr>
              <a:t>01.02.2021</a:t>
            </a:fld>
            <a:endParaRPr lang="de-DE" kern="1200" dirty="0">
              <a:solidFill>
                <a:prstClr val="black"/>
              </a:solidFill>
            </a:endParaRPr>
          </a:p>
        </p:txBody>
      </p:sp>
      <p:sp>
        <p:nvSpPr>
          <p:cNvPr id="5" name="Fußzeilenplatzhalter 4"/>
          <p:cNvSpPr>
            <a:spLocks noGrp="1"/>
          </p:cNvSpPr>
          <p:nvPr>
            <p:ph type="ftr" sz="quarter" idx="11"/>
          </p:nvPr>
        </p:nvSpPr>
        <p:spPr>
          <a:xfrm>
            <a:off x="3124200" y="6416675"/>
            <a:ext cx="2895600" cy="365125"/>
          </a:xfrm>
          <a:prstGeom prst="rect">
            <a:avLst/>
          </a:prstGeom>
        </p:spPr>
        <p:txBody>
          <a:bodyPr/>
          <a:lstStyle>
            <a:lvl1pPr>
              <a:defRPr>
                <a:latin typeface="Calibri" pitchFamily="34" charset="0"/>
                <a:cs typeface="Arial" pitchFamily="34" charset="0"/>
              </a:defRPr>
            </a:lvl1pPr>
          </a:lstStyle>
          <a:p>
            <a:pPr fontAlgn="base" hangingPunct="1">
              <a:spcBef>
                <a:spcPct val="0"/>
              </a:spcBef>
              <a:spcAft>
                <a:spcPct val="0"/>
              </a:spcAft>
              <a:defRPr/>
            </a:pPr>
            <a:endParaRPr lang="de-DE" kern="1200" dirty="0">
              <a:solidFill>
                <a:prstClr val="black"/>
              </a:solidFill>
            </a:endParaRPr>
          </a:p>
        </p:txBody>
      </p:sp>
      <p:sp>
        <p:nvSpPr>
          <p:cNvPr id="6" name="Foliennummernplatzhalter 5"/>
          <p:cNvSpPr>
            <a:spLocks noGrp="1"/>
          </p:cNvSpPr>
          <p:nvPr>
            <p:ph type="sldNum" sz="quarter" idx="12"/>
          </p:nvPr>
        </p:nvSpPr>
        <p:spPr>
          <a:xfrm>
            <a:off x="7924800" y="6416675"/>
            <a:ext cx="762000" cy="365125"/>
          </a:xfrm>
          <a:prstGeom prst="rect">
            <a:avLst/>
          </a:prstGeom>
        </p:spPr>
        <p:txBody>
          <a:bodyPr/>
          <a:lstStyle>
            <a:lvl1pPr>
              <a:defRPr>
                <a:latin typeface="Calibri" pitchFamily="34" charset="0"/>
                <a:cs typeface="Arial" pitchFamily="34" charset="0"/>
              </a:defRPr>
            </a:lvl1pPr>
          </a:lstStyle>
          <a:p>
            <a:pPr fontAlgn="base" hangingPunct="1">
              <a:spcBef>
                <a:spcPct val="0"/>
              </a:spcBef>
              <a:spcAft>
                <a:spcPct val="0"/>
              </a:spcAft>
              <a:defRPr/>
            </a:pPr>
            <a:fld id="{F0ECFE04-E526-446F-A1B9-BE91DAF28AEC}" type="slidenum">
              <a:rPr lang="de-DE" kern="1200" smtClean="0">
                <a:solidFill>
                  <a:prstClr val="black"/>
                </a:solidFill>
              </a:rPr>
              <a:pPr fontAlgn="base" hangingPunct="1">
                <a:spcBef>
                  <a:spcPct val="0"/>
                </a:spcBef>
                <a:spcAft>
                  <a:spcPct val="0"/>
                </a:spcAft>
                <a:defRPr/>
              </a:pPr>
              <a:t>‹Nr.›</a:t>
            </a:fld>
            <a:endParaRPr lang="de-DE" kern="1200" dirty="0">
              <a:solidFill>
                <a:prstClr val="black"/>
              </a:solidFill>
            </a:endParaRPr>
          </a:p>
        </p:txBody>
      </p:sp>
    </p:spTree>
    <p:extLst>
      <p:ext uri="{BB962C8B-B14F-4D97-AF65-F5344CB8AC3E}">
        <p14:creationId xmlns:p14="http://schemas.microsoft.com/office/powerpoint/2010/main" val="36480823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Line 20"/>
          <p:cNvSpPr>
            <a:spLocks noChangeShapeType="1"/>
          </p:cNvSpPr>
          <p:nvPr userDrawn="1"/>
        </p:nvSpPr>
        <p:spPr bwMode="auto">
          <a:xfrm>
            <a:off x="0" y="182563"/>
            <a:ext cx="9144000" cy="0"/>
          </a:xfrm>
          <a:prstGeom prst="line">
            <a:avLst/>
          </a:prstGeom>
          <a:noFill/>
          <a:ln w="9525">
            <a:solidFill>
              <a:srgbClr val="26547C"/>
            </a:solidFill>
            <a:round/>
            <a:headEnd/>
            <a:tailEnd/>
          </a:ln>
          <a:extLst>
            <a:ext uri="{909E8E84-426E-40DD-AFC4-6F175D3DCCD1}">
              <a14:hiddenFill xmlns:a14="http://schemas.microsoft.com/office/drawing/2010/main">
                <a:noFill/>
              </a14:hiddenFill>
            </a:ext>
          </a:extLst>
        </p:spPr>
        <p:txBody>
          <a:bodyPr wrap="none" anchor="ctr"/>
          <a:lstStyle/>
          <a:p>
            <a:pPr fontAlgn="base" hangingPunct="1">
              <a:spcBef>
                <a:spcPct val="0"/>
              </a:spcBef>
              <a:spcAft>
                <a:spcPct val="0"/>
              </a:spcAft>
            </a:pPr>
            <a:endParaRPr lang="de-DE" kern="1200" dirty="0">
              <a:solidFill>
                <a:prstClr val="black"/>
              </a:solidFill>
              <a:cs typeface="Arial" charset="0"/>
            </a:endParaRPr>
          </a:p>
        </p:txBody>
      </p:sp>
      <p:sp>
        <p:nvSpPr>
          <p:cNvPr id="2" name="Titel 1"/>
          <p:cNvSpPr>
            <a:spLocks noGrp="1"/>
          </p:cNvSpPr>
          <p:nvPr>
            <p:ph type="title"/>
          </p:nvPr>
        </p:nvSpPr>
        <p:spPr>
          <a:xfrm>
            <a:off x="395536" y="557808"/>
            <a:ext cx="8676456" cy="1143000"/>
          </a:xfrm>
          <a:prstGeom prst="rect">
            <a:avLst/>
          </a:prstGeom>
        </p:spPr>
        <p:txBody>
          <a:bodyPr/>
          <a:lstStyle>
            <a:lvl1pPr algn="l">
              <a:defRPr sz="3200">
                <a:latin typeface="Calibri" panose="020F0502020204030204" pitchFamily="34" charset="0"/>
              </a:defRPr>
            </a:lvl1pPr>
          </a:lstStyle>
          <a:p>
            <a:r>
              <a:rPr lang="de-DE" dirty="0"/>
              <a:t>Titelmasterformat durch Klicken bearbeiten</a:t>
            </a:r>
            <a:endParaRPr lang="en-GB" dirty="0"/>
          </a:p>
        </p:txBody>
      </p:sp>
    </p:spTree>
    <p:extLst>
      <p:ext uri="{BB962C8B-B14F-4D97-AF65-F5344CB8AC3E}">
        <p14:creationId xmlns:p14="http://schemas.microsoft.com/office/powerpoint/2010/main" val="19039801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pic>
        <p:nvPicPr>
          <p:cNvPr id="2" name="Bild 10" descr="Uni_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388" y="115888"/>
            <a:ext cx="684212"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Gerade Verbindung 11"/>
          <p:cNvCxnSpPr>
            <a:cxnSpLocks noChangeShapeType="1"/>
          </p:cNvCxnSpPr>
          <p:nvPr userDrawn="1"/>
        </p:nvCxnSpPr>
        <p:spPr bwMode="auto">
          <a:xfrm>
            <a:off x="1123950" y="646113"/>
            <a:ext cx="7632700" cy="0"/>
          </a:xfrm>
          <a:prstGeom prst="line">
            <a:avLst/>
          </a:prstGeom>
          <a:noFill/>
          <a:ln w="9525">
            <a:solidFill>
              <a:srgbClr val="7D9AA9"/>
            </a:solidFill>
            <a:round/>
            <a:headEnd/>
            <a:tailEnd/>
          </a:ln>
          <a:extLst>
            <a:ext uri="{909E8E84-426E-40DD-AFC4-6F175D3DCCD1}">
              <a14:hiddenFill xmlns:a14="http://schemas.microsoft.com/office/drawing/2010/main">
                <a:noFill/>
              </a14:hiddenFill>
            </a:ext>
          </a:extLst>
        </p:spPr>
      </p:cxnSp>
      <p:sp>
        <p:nvSpPr>
          <p:cNvPr id="4" name="Text Box 25"/>
          <p:cNvSpPr txBox="1">
            <a:spLocks noChangeArrowheads="1"/>
          </p:cNvSpPr>
          <p:nvPr userDrawn="1"/>
        </p:nvSpPr>
        <p:spPr bwMode="auto">
          <a:xfrm>
            <a:off x="8602663" y="260350"/>
            <a:ext cx="469900" cy="153988"/>
          </a:xfrm>
          <a:prstGeom prst="rect">
            <a:avLst/>
          </a:prstGeom>
          <a:noFill/>
          <a:ln>
            <a:noFill/>
          </a:ln>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de-DE" altLang="de-DE" sz="1000" b="1" kern="1200" dirty="0">
                <a:solidFill>
                  <a:srgbClr val="215968"/>
                </a:solidFill>
                <a:latin typeface="Calibri" pitchFamily="34" charset="0"/>
              </a:rPr>
              <a:t> </a:t>
            </a:r>
            <a:fld id="{542C6453-B7E3-4AE7-AA14-2D256E5DEF5D}" type="slidenum">
              <a:rPr lang="de-DE" altLang="de-DE" sz="1000" b="1" kern="1200" smtClean="0">
                <a:solidFill>
                  <a:srgbClr val="215968"/>
                </a:solidFill>
                <a:latin typeface="Calibri" pitchFamily="34" charset="0"/>
              </a:rPr>
              <a:pPr eaLnBrk="1" fontAlgn="base" hangingPunct="1">
                <a:spcBef>
                  <a:spcPct val="50000"/>
                </a:spcBef>
                <a:spcAft>
                  <a:spcPct val="0"/>
                </a:spcAft>
                <a:defRPr/>
              </a:pPr>
              <a:t>‹Nr.›</a:t>
            </a:fld>
            <a:r>
              <a:rPr lang="de-DE" altLang="de-DE" sz="1000" b="1" kern="1200" dirty="0">
                <a:solidFill>
                  <a:srgbClr val="215968"/>
                </a:solidFill>
                <a:latin typeface="Calibri" pitchFamily="34" charset="0"/>
              </a:rPr>
              <a:t> </a:t>
            </a:r>
          </a:p>
        </p:txBody>
      </p:sp>
      <p:sp>
        <p:nvSpPr>
          <p:cNvPr id="5" name="Text Box 23"/>
          <p:cNvSpPr txBox="1">
            <a:spLocks noChangeArrowheads="1"/>
          </p:cNvSpPr>
          <p:nvPr userDrawn="1"/>
        </p:nvSpPr>
        <p:spPr bwMode="auto">
          <a:xfrm>
            <a:off x="3929063" y="274638"/>
            <a:ext cx="4500562" cy="184150"/>
          </a:xfrm>
          <a:prstGeom prst="rect">
            <a:avLst/>
          </a:prstGeom>
          <a:noFill/>
          <a:ln w="9525">
            <a:noFill/>
            <a:miter lim="800000"/>
            <a:headEnd/>
            <a:tailEnd/>
          </a:ln>
          <a:effectLst/>
        </p:spPr>
        <p:txBody>
          <a:bodyPr lIns="0" tIns="0" rIns="0" bIns="0">
            <a:spAutoFit/>
          </a:bodyPr>
          <a:lstStyle/>
          <a:p>
            <a:pPr hangingPunct="1">
              <a:defRPr/>
            </a:pPr>
            <a:r>
              <a:rPr lang="de-DE" sz="1200" b="1" spc="50" dirty="0">
                <a:solidFill>
                  <a:srgbClr val="4BACC6">
                    <a:lumMod val="50000"/>
                  </a:srgbClr>
                </a:solidFill>
                <a:cs typeface="Calibri" pitchFamily="34" charset="0"/>
              </a:rPr>
              <a:t>IVPOWER </a:t>
            </a:r>
            <a:r>
              <a:rPr lang="de-DE" sz="1200" spc="50" dirty="0">
                <a:solidFill>
                  <a:srgbClr val="4BACC6">
                    <a:lumMod val="50000"/>
                  </a:srgbClr>
                </a:solidFill>
                <a:cs typeface="Calibri" pitchFamily="34" charset="0"/>
              </a:rPr>
              <a:t>– Projektstand und erste Ergebnisse</a:t>
            </a:r>
          </a:p>
        </p:txBody>
      </p:sp>
    </p:spTree>
    <p:extLst>
      <p:ext uri="{BB962C8B-B14F-4D97-AF65-F5344CB8AC3E}">
        <p14:creationId xmlns:p14="http://schemas.microsoft.com/office/powerpoint/2010/main" val="15810756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dirty="0"/>
              <a:t>Formatvorlage des Untertitelmasters durch Klicken bearbeiten</a:t>
            </a:r>
            <a:endParaRPr lang="en-GB" dirty="0"/>
          </a:p>
        </p:txBody>
      </p:sp>
      <p:sp>
        <p:nvSpPr>
          <p:cNvPr id="4" name="Datumsplatzhalter 3"/>
          <p:cNvSpPr>
            <a:spLocks noGrp="1"/>
          </p:cNvSpPr>
          <p:nvPr>
            <p:ph type="dt" sz="half" idx="10"/>
          </p:nvPr>
        </p:nvSpPr>
        <p:spPr>
          <a:xfrm>
            <a:off x="457200" y="6245225"/>
            <a:ext cx="2133600" cy="476250"/>
          </a:xfrm>
          <a:prstGeom prst="rect">
            <a:avLst/>
          </a:prstGeom>
        </p:spPr>
        <p:txBody>
          <a:bodyPr/>
          <a:lstStyle>
            <a:lvl1pPr>
              <a:defRPr>
                <a:latin typeface="Calibri" pitchFamily="34" charset="0"/>
                <a:cs typeface="Arial" pitchFamily="34" charset="0"/>
              </a:defRPr>
            </a:lvl1pPr>
          </a:lstStyle>
          <a:p>
            <a:pPr fontAlgn="base" hangingPunct="1">
              <a:spcBef>
                <a:spcPct val="0"/>
              </a:spcBef>
              <a:spcAft>
                <a:spcPct val="0"/>
              </a:spcAft>
              <a:defRPr/>
            </a:pPr>
            <a:endParaRPr lang="de-DE" kern="1200" dirty="0">
              <a:solidFill>
                <a:prstClr val="black"/>
              </a:solidFill>
            </a:endParaRPr>
          </a:p>
        </p:txBody>
      </p:sp>
      <p:sp>
        <p:nvSpPr>
          <p:cNvPr id="5" name="Fußzeilenplatzhalter 4"/>
          <p:cNvSpPr>
            <a:spLocks noGrp="1"/>
          </p:cNvSpPr>
          <p:nvPr>
            <p:ph type="ftr" sz="quarter" idx="11"/>
          </p:nvPr>
        </p:nvSpPr>
        <p:spPr>
          <a:xfrm>
            <a:off x="3124200" y="6245225"/>
            <a:ext cx="2895600" cy="476250"/>
          </a:xfrm>
          <a:prstGeom prst="rect">
            <a:avLst/>
          </a:prstGeom>
        </p:spPr>
        <p:txBody>
          <a:bodyPr/>
          <a:lstStyle>
            <a:lvl1pPr>
              <a:defRPr>
                <a:latin typeface="Calibri" pitchFamily="34" charset="0"/>
                <a:cs typeface="Arial" pitchFamily="34" charset="0"/>
              </a:defRPr>
            </a:lvl1pPr>
          </a:lstStyle>
          <a:p>
            <a:pPr fontAlgn="base" hangingPunct="1">
              <a:spcBef>
                <a:spcPct val="0"/>
              </a:spcBef>
              <a:spcAft>
                <a:spcPct val="0"/>
              </a:spcAft>
              <a:defRPr/>
            </a:pPr>
            <a:endParaRPr lang="de-DE" kern="1200" dirty="0">
              <a:solidFill>
                <a:prstClr val="black"/>
              </a:solidFill>
            </a:endParaRPr>
          </a:p>
        </p:txBody>
      </p:sp>
      <p:sp>
        <p:nvSpPr>
          <p:cNvPr id="6" name="Foliennummernplatzhalter 5"/>
          <p:cNvSpPr>
            <a:spLocks noGrp="1"/>
          </p:cNvSpPr>
          <p:nvPr>
            <p:ph type="sldNum" sz="quarter" idx="12"/>
          </p:nvPr>
        </p:nvSpPr>
        <p:spPr>
          <a:xfrm>
            <a:off x="6553200" y="6245225"/>
            <a:ext cx="2133600" cy="476250"/>
          </a:xfrm>
          <a:prstGeom prst="rect">
            <a:avLst/>
          </a:prstGeom>
        </p:spPr>
        <p:txBody>
          <a:bodyPr/>
          <a:lstStyle>
            <a:lvl1pPr>
              <a:defRPr>
                <a:latin typeface="Calibri" pitchFamily="34" charset="0"/>
                <a:cs typeface="Arial" pitchFamily="34" charset="0"/>
              </a:defRPr>
            </a:lvl1pPr>
          </a:lstStyle>
          <a:p>
            <a:pPr fontAlgn="base" hangingPunct="1">
              <a:spcBef>
                <a:spcPct val="0"/>
              </a:spcBef>
              <a:spcAft>
                <a:spcPct val="0"/>
              </a:spcAft>
              <a:defRPr/>
            </a:pPr>
            <a:fld id="{52775844-8EA5-4E77-B455-D57CA5FD1945}" type="slidenum">
              <a:rPr lang="de-DE" kern="1200" smtClean="0">
                <a:solidFill>
                  <a:prstClr val="black"/>
                </a:solidFill>
              </a:rPr>
              <a:pPr fontAlgn="base" hangingPunct="1">
                <a:spcBef>
                  <a:spcPct val="0"/>
                </a:spcBef>
                <a:spcAft>
                  <a:spcPct val="0"/>
                </a:spcAft>
                <a:defRPr/>
              </a:pPr>
              <a:t>‹Nr.›</a:t>
            </a:fld>
            <a:endParaRPr lang="de-DE" kern="1200" dirty="0">
              <a:solidFill>
                <a:prstClr val="black"/>
              </a:solidFill>
            </a:endParaRPr>
          </a:p>
        </p:txBody>
      </p:sp>
    </p:spTree>
    <p:extLst>
      <p:ext uri="{BB962C8B-B14F-4D97-AF65-F5344CB8AC3E}">
        <p14:creationId xmlns:p14="http://schemas.microsoft.com/office/powerpoint/2010/main" val="32601420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1_Titelfolie">
    <p:spTree>
      <p:nvGrpSpPr>
        <p:cNvPr id="1" name=""/>
        <p:cNvGrpSpPr/>
        <p:nvPr/>
      </p:nvGrpSpPr>
      <p:grpSpPr>
        <a:xfrm>
          <a:off x="0" y="0"/>
          <a:ext cx="0" cy="0"/>
          <a:chOff x="0" y="0"/>
          <a:chExt cx="0" cy="0"/>
        </a:xfrm>
      </p:grpSpPr>
      <p:pic>
        <p:nvPicPr>
          <p:cNvPr id="2" name="Bild 1" descr="Logo_BKL_Schwaben_grau_5cm"/>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708400" y="5876925"/>
            <a:ext cx="11509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7950" y="6072188"/>
            <a:ext cx="34559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a:spLocks noChangeArrowheads="1"/>
          </p:cNvSpPr>
          <p:nvPr userDrawn="1"/>
        </p:nvSpPr>
        <p:spPr bwMode="auto">
          <a:xfrm>
            <a:off x="3635375" y="5764213"/>
            <a:ext cx="5508625" cy="1093787"/>
          </a:xfrm>
          <a:prstGeom prst="rect">
            <a:avLst/>
          </a:prstGeom>
          <a:solidFill>
            <a:srgbClr val="7D9AA9">
              <a:alpha val="20000"/>
            </a:srgbClr>
          </a:solidFill>
          <a:ln w="9525" algn="ctr">
            <a:solidFill>
              <a:srgbClr val="CEDAE0"/>
            </a:solidFill>
            <a:round/>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defRPr/>
            </a:pPr>
            <a:endParaRPr lang="de-DE" altLang="de-DE" sz="2400" kern="1200" dirty="0">
              <a:solidFill>
                <a:prstClr val="black"/>
              </a:solidFill>
              <a:latin typeface="Calibri" pitchFamily="34" charset="0"/>
            </a:endParaRPr>
          </a:p>
        </p:txBody>
      </p:sp>
      <p:cxnSp>
        <p:nvCxnSpPr>
          <p:cNvPr id="5" name="Gerade Verbindung 10"/>
          <p:cNvCxnSpPr>
            <a:cxnSpLocks noChangeShapeType="1"/>
          </p:cNvCxnSpPr>
          <p:nvPr userDrawn="1"/>
        </p:nvCxnSpPr>
        <p:spPr bwMode="auto">
          <a:xfrm>
            <a:off x="3625850" y="0"/>
            <a:ext cx="0" cy="6858000"/>
          </a:xfrm>
          <a:prstGeom prst="line">
            <a:avLst/>
          </a:prstGeom>
          <a:noFill/>
          <a:ln w="9525" algn="ctr">
            <a:solidFill>
              <a:srgbClr val="7D9AA9"/>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49443911"/>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atin typeface="Calibri" panose="020F0502020204030204" pitchFamily="34" charset="0"/>
              </a:defRPr>
            </a:lvl1pPr>
          </a:lstStyle>
          <a:p>
            <a:r>
              <a:rPr lang="de-DE" dirty="0"/>
              <a:t>Titelmasterformat durch Klicken bearbeiten</a:t>
            </a:r>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dirty="0"/>
              <a:t>Textmasterformat bearbeiten</a:t>
            </a:r>
          </a:p>
        </p:txBody>
      </p:sp>
      <p:sp>
        <p:nvSpPr>
          <p:cNvPr id="4" name="Datumsplatzhalter 3"/>
          <p:cNvSpPr>
            <a:spLocks noGrp="1"/>
          </p:cNvSpPr>
          <p:nvPr>
            <p:ph type="dt" sz="half" idx="10"/>
          </p:nvPr>
        </p:nvSpPr>
        <p:spPr>
          <a:xfrm>
            <a:off x="685800" y="6248400"/>
            <a:ext cx="1905000" cy="457200"/>
          </a:xfrm>
          <a:prstGeom prst="rect">
            <a:avLst/>
          </a:prstGeom>
        </p:spPr>
        <p:txBody>
          <a:bodyPr/>
          <a:lstStyle>
            <a:lvl1pPr>
              <a:defRPr>
                <a:latin typeface="Calibri" panose="020F0502020204030204" pitchFamily="34" charset="0"/>
              </a:defRPr>
            </a:lvl1pPr>
          </a:lstStyle>
          <a:p>
            <a:pPr fontAlgn="base" hangingPunct="1">
              <a:spcBef>
                <a:spcPct val="0"/>
              </a:spcBef>
              <a:spcAft>
                <a:spcPct val="0"/>
              </a:spcAft>
            </a:pPr>
            <a:endParaRPr lang="de-DE" altLang="de-DE" kern="1200" dirty="0">
              <a:solidFill>
                <a:prstClr val="black"/>
              </a:solidFill>
              <a:cs typeface="Arial" charset="0"/>
            </a:endParaRPr>
          </a:p>
        </p:txBody>
      </p:sp>
      <p:sp>
        <p:nvSpPr>
          <p:cNvPr id="5" name="Fußzeilenplatzhalter 4"/>
          <p:cNvSpPr>
            <a:spLocks noGrp="1"/>
          </p:cNvSpPr>
          <p:nvPr>
            <p:ph type="ftr" sz="quarter" idx="11"/>
          </p:nvPr>
        </p:nvSpPr>
        <p:spPr>
          <a:xfrm>
            <a:off x="3124200" y="6248400"/>
            <a:ext cx="2895600" cy="457200"/>
          </a:xfrm>
          <a:prstGeom prst="rect">
            <a:avLst/>
          </a:prstGeom>
        </p:spPr>
        <p:txBody>
          <a:bodyPr/>
          <a:lstStyle>
            <a:lvl1pPr>
              <a:defRPr>
                <a:latin typeface="Calibri" panose="020F0502020204030204" pitchFamily="34" charset="0"/>
              </a:defRPr>
            </a:lvl1pPr>
          </a:lstStyle>
          <a:p>
            <a:pPr fontAlgn="base" hangingPunct="1">
              <a:spcBef>
                <a:spcPct val="0"/>
              </a:spcBef>
              <a:spcAft>
                <a:spcPct val="0"/>
              </a:spcAft>
            </a:pPr>
            <a:endParaRPr lang="de-DE" altLang="de-DE" kern="1200" dirty="0">
              <a:solidFill>
                <a:prstClr val="black"/>
              </a:solidFill>
              <a:cs typeface="Arial" charset="0"/>
            </a:endParaRPr>
          </a:p>
        </p:txBody>
      </p:sp>
      <p:sp>
        <p:nvSpPr>
          <p:cNvPr id="6" name="Foliennummernplatzhalter 5"/>
          <p:cNvSpPr>
            <a:spLocks noGrp="1"/>
          </p:cNvSpPr>
          <p:nvPr>
            <p:ph type="sldNum" sz="quarter" idx="12"/>
          </p:nvPr>
        </p:nvSpPr>
        <p:spPr>
          <a:xfrm>
            <a:off x="6553200" y="6248400"/>
            <a:ext cx="1905000" cy="457200"/>
          </a:xfrm>
          <a:prstGeom prst="rect">
            <a:avLst/>
          </a:prstGeom>
        </p:spPr>
        <p:txBody>
          <a:bodyPr/>
          <a:lstStyle>
            <a:lvl1pPr>
              <a:defRPr>
                <a:latin typeface="Calibri" panose="020F0502020204030204" pitchFamily="34" charset="0"/>
              </a:defRPr>
            </a:lvl1pPr>
          </a:lstStyle>
          <a:p>
            <a:pPr fontAlgn="base" hangingPunct="1">
              <a:spcBef>
                <a:spcPct val="0"/>
              </a:spcBef>
              <a:spcAft>
                <a:spcPct val="0"/>
              </a:spcAft>
            </a:pPr>
            <a:fld id="{6C6AE60A-B69C-4790-82F7-3882EDF23186}" type="slidenum">
              <a:rPr lang="de-DE" kern="1200" smtClean="0">
                <a:solidFill>
                  <a:prstClr val="black"/>
                </a:solidFill>
                <a:cs typeface="Arial" charset="0"/>
              </a:rPr>
              <a:pPr fontAlgn="base" hangingPunct="1">
                <a:spcBef>
                  <a:spcPct val="0"/>
                </a:spcBef>
                <a:spcAft>
                  <a:spcPct val="0"/>
                </a:spcAft>
              </a:pPr>
              <a:t>‹Nr.›</a:t>
            </a:fld>
            <a:endParaRPr lang="de-DE" kern="1200" dirty="0">
              <a:solidFill>
                <a:prstClr val="black"/>
              </a:solidFill>
              <a:cs typeface="Arial" charset="0"/>
            </a:endParaRPr>
          </a:p>
        </p:txBody>
      </p:sp>
    </p:spTree>
    <p:extLst>
      <p:ext uri="{BB962C8B-B14F-4D97-AF65-F5344CB8AC3E}">
        <p14:creationId xmlns:p14="http://schemas.microsoft.com/office/powerpoint/2010/main" val="3884058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47_Leer">
    <p:spTree>
      <p:nvGrpSpPr>
        <p:cNvPr id="1" name=""/>
        <p:cNvGrpSpPr/>
        <p:nvPr/>
      </p:nvGrpSpPr>
      <p:grpSpPr>
        <a:xfrm>
          <a:off x="0" y="0"/>
          <a:ext cx="0" cy="0"/>
          <a:chOff x="0" y="0"/>
          <a:chExt cx="0" cy="0"/>
        </a:xfrm>
      </p:grpSpPr>
      <p:sp>
        <p:nvSpPr>
          <p:cNvPr id="11" name="Textplatzhalter 20"/>
          <p:cNvSpPr>
            <a:spLocks noGrp="1"/>
          </p:cNvSpPr>
          <p:nvPr>
            <p:ph type="body" sz="quarter" idx="12"/>
          </p:nvPr>
        </p:nvSpPr>
        <p:spPr>
          <a:xfrm>
            <a:off x="468313" y="673298"/>
            <a:ext cx="5003800" cy="307777"/>
          </a:xfrm>
          <a:prstGeom prst="rect">
            <a:avLst/>
          </a:prstGeom>
        </p:spPr>
        <p:txBody>
          <a:bodyPr vert="horz" lIns="0" tIns="0" rIns="0" bIns="0" anchor="b" anchorCtr="0">
            <a:spAutoFit/>
          </a:bodyPr>
          <a:lstStyle>
            <a:lvl1pPr>
              <a:lnSpc>
                <a:spcPts val="2400"/>
              </a:lnSpc>
              <a:defRPr sz="2000" kern="1200" cap="all" baseline="0">
                <a:solidFill>
                  <a:schemeClr val="bg1"/>
                </a:solidFill>
                <a:latin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bearbeiten</a:t>
            </a:r>
          </a:p>
        </p:txBody>
      </p:sp>
      <p:sp>
        <p:nvSpPr>
          <p:cNvPr id="3" name="Datumsplatzhalter 10"/>
          <p:cNvSpPr>
            <a:spLocks noGrp="1"/>
          </p:cNvSpPr>
          <p:nvPr>
            <p:ph type="dt" sz="half" idx="13"/>
          </p:nvPr>
        </p:nvSpPr>
        <p:spPr>
          <a:xfrm>
            <a:off x="6480175" y="6492875"/>
            <a:ext cx="2663825" cy="365125"/>
          </a:xfrm>
          <a:prstGeom prst="rect">
            <a:avLst/>
          </a:prstGeom>
        </p:spPr>
        <p:txBody>
          <a:bodyPr/>
          <a:lstStyle>
            <a:lvl1pPr>
              <a:defRPr dirty="0">
                <a:latin typeface="Calibri" panose="020F0502020204030204" pitchFamily="34" charset="0"/>
              </a:defRPr>
            </a:lvl1pPr>
          </a:lstStyle>
          <a:p>
            <a:pPr fontAlgn="base" hangingPunct="1">
              <a:spcBef>
                <a:spcPct val="0"/>
              </a:spcBef>
              <a:spcAft>
                <a:spcPct val="0"/>
              </a:spcAft>
              <a:defRPr/>
            </a:pPr>
            <a:r>
              <a:rPr lang="de-DE" kern="1200" dirty="0" smtClean="0">
                <a:solidFill>
                  <a:prstClr val="black"/>
                </a:solidFill>
                <a:cs typeface="Arial" charset="0"/>
              </a:rPr>
              <a:t>WWW.DGPPN.DE</a:t>
            </a:r>
            <a:endParaRPr lang="de-DE" kern="1200" dirty="0">
              <a:solidFill>
                <a:prstClr val="black"/>
              </a:solidFill>
              <a:cs typeface="Arial" charset="0"/>
            </a:endParaRPr>
          </a:p>
        </p:txBody>
      </p:sp>
    </p:spTree>
    <p:extLst>
      <p:ext uri="{BB962C8B-B14F-4D97-AF65-F5344CB8AC3E}">
        <p14:creationId xmlns:p14="http://schemas.microsoft.com/office/powerpoint/2010/main" val="61719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71425" y="548680"/>
            <a:ext cx="8593063" cy="801241"/>
          </a:xfrm>
          <a:prstGeom prst="rect">
            <a:avLst/>
          </a:prstGeom>
        </p:spPr>
        <p:txBody>
          <a:bodyPr anchor="t"/>
          <a:lstStyle>
            <a:lvl1pPr>
              <a:lnSpc>
                <a:spcPts val="3200"/>
              </a:lnSpc>
              <a:defRPr sz="3200" b="0"/>
            </a:lvl1pPr>
          </a:lstStyle>
          <a:p>
            <a:r>
              <a:rPr lang="de-DE" dirty="0"/>
              <a:t>Titelmasterformat durch Klicken bearbeiten</a:t>
            </a:r>
          </a:p>
        </p:txBody>
      </p:sp>
      <p:sp>
        <p:nvSpPr>
          <p:cNvPr id="3" name="Inhaltsplatzhalter 2"/>
          <p:cNvSpPr>
            <a:spLocks noGrp="1"/>
          </p:cNvSpPr>
          <p:nvPr>
            <p:ph idx="1"/>
          </p:nvPr>
        </p:nvSpPr>
        <p:spPr>
          <a:xfrm>
            <a:off x="395536" y="1556792"/>
            <a:ext cx="8568952" cy="4896544"/>
          </a:xfrm>
          <a:prstGeom prst="rect">
            <a:avLst/>
          </a:prstGeom>
        </p:spPr>
        <p:txBody>
          <a:bodyPr/>
          <a:lstStyle>
            <a:lvl1pPr>
              <a:defRPr sz="2800"/>
            </a:lvl1pPr>
            <a:lvl2pPr>
              <a:defRPr sz="2400"/>
            </a:lvl2pPr>
            <a:lvl3pPr>
              <a:defRPr sz="2000"/>
            </a:lvl3pPr>
            <a:lvl4pPr>
              <a:defRPr sz="1800"/>
            </a:lvl4pPr>
            <a:lvl5pPr>
              <a:defRPr sz="16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Inhaltsplatzhalter 16"/>
          <p:cNvSpPr>
            <a:spLocks noGrp="1"/>
          </p:cNvSpPr>
          <p:nvPr>
            <p:ph sz="quarter" idx="10"/>
          </p:nvPr>
        </p:nvSpPr>
        <p:spPr>
          <a:xfrm>
            <a:off x="6084168" y="6525344"/>
            <a:ext cx="3059832" cy="332656"/>
          </a:xfrm>
          <a:prstGeom prst="rect">
            <a:avLst/>
          </a:prstGeom>
        </p:spPr>
        <p:txBody>
          <a:bodyPr/>
          <a:lstStyle>
            <a:lvl1pPr algn="r">
              <a:defRPr sz="1400" i="1" baseline="0">
                <a:solidFill>
                  <a:schemeClr val="tx1">
                    <a:lumMod val="50000"/>
                    <a:lumOff val="50000"/>
                  </a:schemeClr>
                </a:solidFill>
              </a:defRPr>
            </a:lvl1pPr>
          </a:lstStyle>
          <a:p>
            <a:pPr lvl="0"/>
            <a:r>
              <a:rPr lang="de-DE"/>
              <a:t>Textmasterformat bearbeiten</a:t>
            </a:r>
          </a:p>
        </p:txBody>
      </p:sp>
    </p:spTree>
    <p:extLst>
      <p:ext uri="{BB962C8B-B14F-4D97-AF65-F5344CB8AC3E}">
        <p14:creationId xmlns:p14="http://schemas.microsoft.com/office/powerpoint/2010/main" val="319874045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p:cNvSpPr>
            <a:spLocks noGrp="1"/>
          </p:cNvSpPr>
          <p:nvPr>
            <p:ph type="dt" sz="half" idx="10"/>
          </p:nvPr>
        </p:nvSpPr>
        <p:spPr/>
        <p:txBody>
          <a:bodyPr/>
          <a:lstStyle/>
          <a:p>
            <a:fld id="{B8CC9919-38FA-4CA6-902A-96AC51D97080}" type="datetimeFigureOut">
              <a:rPr lang="en-GB" smtClean="0"/>
              <a:pPr/>
              <a:t>01/02/2021</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A51509D8-5D03-4618-8307-251F88BA559E}" type="slidenum">
              <a:rPr lang="en-GB" smtClean="0"/>
              <a:pPr/>
              <a:t>‹Nr.›</a:t>
            </a:fld>
            <a:endParaRPr lang="en-GB"/>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Folie 1">
    <p:spTree>
      <p:nvGrpSpPr>
        <p:cNvPr id="1" name=""/>
        <p:cNvGrpSpPr/>
        <p:nvPr/>
      </p:nvGrpSpPr>
      <p:grpSpPr>
        <a:xfrm>
          <a:off x="0" y="0"/>
          <a:ext cx="0" cy="0"/>
          <a:chOff x="0" y="0"/>
          <a:chExt cx="0" cy="0"/>
        </a:xfrm>
      </p:grpSpPr>
      <p:sp>
        <p:nvSpPr>
          <p:cNvPr id="3" name="Rechteck 2"/>
          <p:cNvSpPr/>
          <p:nvPr userDrawn="1"/>
        </p:nvSpPr>
        <p:spPr>
          <a:xfrm>
            <a:off x="0" y="1143000"/>
            <a:ext cx="9144000" cy="5715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7" name="Foliennummernplatzhalter 5"/>
          <p:cNvSpPr txBox="1">
            <a:spLocks/>
          </p:cNvSpPr>
          <p:nvPr userDrawn="1"/>
        </p:nvSpPr>
        <p:spPr>
          <a:xfrm>
            <a:off x="8424863" y="6350"/>
            <a:ext cx="631825" cy="365125"/>
          </a:xfrm>
          <a:prstGeom prst="rect">
            <a:avLst/>
          </a:prstGeom>
        </p:spPr>
        <p:txBody>
          <a:bodyPr anchor="ctr"/>
          <a:lstStyle>
            <a:lvl1pPr>
              <a:defRPr/>
            </a:lvl1pPr>
          </a:lstStyle>
          <a:p>
            <a:pPr algn="r">
              <a:defRPr/>
            </a:pPr>
            <a:endParaRPr lang="de-DE" sz="1200" dirty="0">
              <a:solidFill>
                <a:prstClr val="black">
                  <a:tint val="75000"/>
                </a:prstClr>
              </a:solidFill>
            </a:endParaRPr>
          </a:p>
        </p:txBody>
      </p:sp>
      <p:sp>
        <p:nvSpPr>
          <p:cNvPr id="8" name="Textfeld 7"/>
          <p:cNvSpPr txBox="1">
            <a:spLocks noChangeArrowheads="1"/>
          </p:cNvSpPr>
          <p:nvPr userDrawn="1"/>
        </p:nvSpPr>
        <p:spPr bwMode="auto">
          <a:xfrm>
            <a:off x="250825" y="6529388"/>
            <a:ext cx="1501775" cy="307975"/>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endParaRPr lang="de-DE" altLang="de-DE" sz="1400" dirty="0">
              <a:solidFill>
                <a:srgbClr val="7F7F7F"/>
              </a:solidFill>
            </a:endParaRPr>
          </a:p>
        </p:txBody>
      </p:sp>
      <p:sp>
        <p:nvSpPr>
          <p:cNvPr id="12" name="Inhaltsplatzhalter 1"/>
          <p:cNvSpPr>
            <a:spLocks noGrp="1"/>
          </p:cNvSpPr>
          <p:nvPr>
            <p:ph idx="13"/>
          </p:nvPr>
        </p:nvSpPr>
        <p:spPr>
          <a:xfrm>
            <a:off x="206375" y="1524000"/>
            <a:ext cx="8666163" cy="4680857"/>
          </a:xfrm>
          <a:prstGeom prst="rect">
            <a:avLst/>
          </a:prstGeom>
        </p:spPr>
        <p:txBody>
          <a:bodyPr/>
          <a:lstStyle/>
          <a:p>
            <a:endParaRPr lang="en-GB" altLang="de-DE" dirty="0"/>
          </a:p>
        </p:txBody>
      </p:sp>
    </p:spTree>
    <p:extLst>
      <p:ext uri="{BB962C8B-B14F-4D97-AF65-F5344CB8AC3E}">
        <p14:creationId xmlns:p14="http://schemas.microsoft.com/office/powerpoint/2010/main" val="8113277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cSld name="3_Titelfolie">
    <p:spTree>
      <p:nvGrpSpPr>
        <p:cNvPr id="1" name=""/>
        <p:cNvGrpSpPr/>
        <p:nvPr/>
      </p:nvGrpSpPr>
      <p:grpSpPr>
        <a:xfrm>
          <a:off x="0" y="0"/>
          <a:ext cx="0" cy="0"/>
          <a:chOff x="0" y="0"/>
          <a:chExt cx="0" cy="0"/>
        </a:xfrm>
      </p:grpSpPr>
      <p:sp>
        <p:nvSpPr>
          <p:cNvPr id="70659" name="Rectangle 3"/>
          <p:cNvSpPr>
            <a:spLocks noGrp="1" noChangeArrowheads="1"/>
          </p:cNvSpPr>
          <p:nvPr>
            <p:ph type="subTitle" idx="1"/>
          </p:nvPr>
        </p:nvSpPr>
        <p:spPr>
          <a:xfrm>
            <a:off x="1371600" y="3886200"/>
            <a:ext cx="6400800" cy="1752600"/>
          </a:xfrm>
          <a:prstGeom prst="rect">
            <a:avLst/>
          </a:prstGeom>
        </p:spPr>
        <p:txBody>
          <a:bodyPr/>
          <a:lstStyle>
            <a:lvl1pPr marL="0" indent="0" algn="ctr">
              <a:defRPr sz="800">
                <a:latin typeface="Calibri" panose="020F0502020204030204" pitchFamily="34" charset="0"/>
              </a:defRPr>
            </a:lvl1pPr>
          </a:lstStyle>
          <a:p>
            <a:pPr lvl="0"/>
            <a:r>
              <a:rPr lang="de-DE" altLang="de-DE" noProof="0" dirty="0"/>
              <a:t>Formatvorlage des Untertitelmasters durch Klicken bearbeiten</a:t>
            </a:r>
          </a:p>
        </p:txBody>
      </p:sp>
      <p:sp>
        <p:nvSpPr>
          <p:cNvPr id="70660" name="Rectangle 4"/>
          <p:cNvSpPr>
            <a:spLocks noGrp="1" noChangeArrowheads="1"/>
          </p:cNvSpPr>
          <p:nvPr>
            <p:ph type="dt" sz="half" idx="2"/>
          </p:nvPr>
        </p:nvSpPr>
        <p:spPr>
          <a:xfrm>
            <a:off x="457200" y="6265863"/>
            <a:ext cx="2133600" cy="476250"/>
          </a:xfrm>
          <a:prstGeom prst="rect">
            <a:avLst/>
          </a:prstGeom>
        </p:spPr>
        <p:txBody>
          <a:bodyPr/>
          <a:lstStyle>
            <a:lvl1pPr>
              <a:defRPr sz="600">
                <a:latin typeface="Calibri" panose="020F0502020204030204" pitchFamily="34" charset="0"/>
              </a:defRPr>
            </a:lvl1pPr>
          </a:lstStyle>
          <a:p>
            <a:endParaRPr lang="de-DE" altLang="de-DE" dirty="0"/>
          </a:p>
        </p:txBody>
      </p:sp>
      <p:sp>
        <p:nvSpPr>
          <p:cNvPr id="70661" name="Rectangle 5"/>
          <p:cNvSpPr>
            <a:spLocks noGrp="1" noChangeArrowheads="1"/>
          </p:cNvSpPr>
          <p:nvPr>
            <p:ph type="ftr" sz="quarter" idx="3"/>
          </p:nvPr>
        </p:nvSpPr>
        <p:spPr>
          <a:xfrm>
            <a:off x="3124200" y="6245225"/>
            <a:ext cx="2895600" cy="476250"/>
          </a:xfrm>
          <a:prstGeom prst="rect">
            <a:avLst/>
          </a:prstGeom>
        </p:spPr>
        <p:txBody>
          <a:bodyPr/>
          <a:lstStyle>
            <a:lvl1pPr>
              <a:defRPr sz="600">
                <a:latin typeface="Calibri" panose="020F0502020204030204" pitchFamily="34" charset="0"/>
              </a:defRPr>
            </a:lvl1pPr>
          </a:lstStyle>
          <a:p>
            <a:endParaRPr lang="de-DE" altLang="de-DE" dirty="0"/>
          </a:p>
        </p:txBody>
      </p:sp>
      <p:sp>
        <p:nvSpPr>
          <p:cNvPr id="70662" name="Rectangle 6"/>
          <p:cNvSpPr>
            <a:spLocks noGrp="1" noChangeArrowheads="1"/>
          </p:cNvSpPr>
          <p:nvPr>
            <p:ph type="sldNum" sz="quarter" idx="4"/>
          </p:nvPr>
        </p:nvSpPr>
        <p:spPr>
          <a:xfrm>
            <a:off x="6553200" y="6245225"/>
            <a:ext cx="2133600" cy="476250"/>
          </a:xfrm>
          <a:prstGeom prst="rect">
            <a:avLst/>
          </a:prstGeom>
        </p:spPr>
        <p:txBody>
          <a:bodyPr/>
          <a:lstStyle>
            <a:lvl1pPr>
              <a:defRPr sz="600">
                <a:latin typeface="Calibri" panose="020F0502020204030204" pitchFamily="34" charset="0"/>
              </a:defRPr>
            </a:lvl1pPr>
          </a:lstStyle>
          <a:p>
            <a:fld id="{6C6AE60A-B69C-4790-82F7-3882EDF23186}" type="slidenum">
              <a:rPr lang="de-DE" smtClean="0"/>
              <a:pPr/>
              <a:t>‹Nr.›</a:t>
            </a:fld>
            <a:endParaRPr lang="de-DE" dirty="0"/>
          </a:p>
        </p:txBody>
      </p:sp>
    </p:spTree>
    <p:extLst>
      <p:ext uri="{BB962C8B-B14F-4D97-AF65-F5344CB8AC3E}">
        <p14:creationId xmlns:p14="http://schemas.microsoft.com/office/powerpoint/2010/main" val="2654916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en-GB"/>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p:cNvSpPr>
            <a:spLocks noGrp="1"/>
          </p:cNvSpPr>
          <p:nvPr>
            <p:ph type="dt" sz="half" idx="10"/>
          </p:nvPr>
        </p:nvSpPr>
        <p:spPr/>
        <p:txBody>
          <a:bodyPr/>
          <a:lstStyle/>
          <a:p>
            <a:fld id="{B8CC9919-38FA-4CA6-902A-96AC51D97080}" type="datetimeFigureOut">
              <a:rPr lang="en-GB" smtClean="0"/>
              <a:pPr/>
              <a:t>01/02/2021</a:t>
            </a:fld>
            <a:endParaRPr lang="en-GB"/>
          </a:p>
        </p:txBody>
      </p:sp>
      <p:sp>
        <p:nvSpPr>
          <p:cNvPr id="8" name="Fußzeilenplatzhalter 7"/>
          <p:cNvSpPr>
            <a:spLocks noGrp="1"/>
          </p:cNvSpPr>
          <p:nvPr>
            <p:ph type="ftr" sz="quarter" idx="11"/>
          </p:nvPr>
        </p:nvSpPr>
        <p:spPr/>
        <p:txBody>
          <a:bodyPr/>
          <a:lstStyle/>
          <a:p>
            <a:endParaRPr lang="en-GB"/>
          </a:p>
        </p:txBody>
      </p:sp>
      <p:sp>
        <p:nvSpPr>
          <p:cNvPr id="9" name="Foliennummernplatzhalter 8"/>
          <p:cNvSpPr>
            <a:spLocks noGrp="1"/>
          </p:cNvSpPr>
          <p:nvPr>
            <p:ph type="sldNum" sz="quarter" idx="12"/>
          </p:nvPr>
        </p:nvSpPr>
        <p:spPr/>
        <p:txBody>
          <a:bodyPr/>
          <a:lstStyle/>
          <a:p>
            <a:fld id="{A51509D8-5D03-4618-8307-251F88BA559E}" type="slidenum">
              <a:rPr lang="en-GB" smtClean="0"/>
              <a:pPr/>
              <a:t>‹Nr.›</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Datumsplatzhalter 2"/>
          <p:cNvSpPr>
            <a:spLocks noGrp="1"/>
          </p:cNvSpPr>
          <p:nvPr>
            <p:ph type="dt" sz="half" idx="10"/>
          </p:nvPr>
        </p:nvSpPr>
        <p:spPr/>
        <p:txBody>
          <a:bodyPr/>
          <a:lstStyle/>
          <a:p>
            <a:fld id="{B8CC9919-38FA-4CA6-902A-96AC51D97080}" type="datetimeFigureOut">
              <a:rPr lang="en-GB" smtClean="0"/>
              <a:pPr/>
              <a:t>01/02/2021</a:t>
            </a:fld>
            <a:endParaRPr lang="en-GB"/>
          </a:p>
        </p:txBody>
      </p:sp>
      <p:sp>
        <p:nvSpPr>
          <p:cNvPr id="4" name="Fußzeilenplatzhalter 3"/>
          <p:cNvSpPr>
            <a:spLocks noGrp="1"/>
          </p:cNvSpPr>
          <p:nvPr>
            <p:ph type="ftr" sz="quarter" idx="11"/>
          </p:nvPr>
        </p:nvSpPr>
        <p:spPr/>
        <p:txBody>
          <a:bodyPr/>
          <a:lstStyle/>
          <a:p>
            <a:endParaRPr lang="en-GB"/>
          </a:p>
        </p:txBody>
      </p:sp>
      <p:sp>
        <p:nvSpPr>
          <p:cNvPr id="5" name="Foliennummernplatzhalter 4"/>
          <p:cNvSpPr>
            <a:spLocks noGrp="1"/>
          </p:cNvSpPr>
          <p:nvPr>
            <p:ph type="sldNum" sz="quarter" idx="12"/>
          </p:nvPr>
        </p:nvSpPr>
        <p:spPr/>
        <p:txBody>
          <a:bodyPr/>
          <a:lstStyle/>
          <a:p>
            <a:fld id="{A51509D8-5D03-4618-8307-251F88BA559E}" type="slidenum">
              <a:rPr lang="en-GB" smtClean="0"/>
              <a:pPr/>
              <a:t>‹Nr.›</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8CC9919-38FA-4CA6-902A-96AC51D97080}" type="datetimeFigureOut">
              <a:rPr lang="en-GB" smtClean="0"/>
              <a:pPr/>
              <a:t>01/02/2021</a:t>
            </a:fld>
            <a:endParaRPr lang="en-GB"/>
          </a:p>
        </p:txBody>
      </p:sp>
      <p:sp>
        <p:nvSpPr>
          <p:cNvPr id="3" name="Fußzeilenplatzhalter 2"/>
          <p:cNvSpPr>
            <a:spLocks noGrp="1"/>
          </p:cNvSpPr>
          <p:nvPr>
            <p:ph type="ftr" sz="quarter" idx="11"/>
          </p:nvPr>
        </p:nvSpPr>
        <p:spPr/>
        <p:txBody>
          <a:bodyPr/>
          <a:lstStyle/>
          <a:p>
            <a:endParaRPr lang="en-GB"/>
          </a:p>
        </p:txBody>
      </p:sp>
      <p:sp>
        <p:nvSpPr>
          <p:cNvPr id="4" name="Foliennummernplatzhalter 3"/>
          <p:cNvSpPr>
            <a:spLocks noGrp="1"/>
          </p:cNvSpPr>
          <p:nvPr>
            <p:ph type="sldNum" sz="quarter" idx="12"/>
          </p:nvPr>
        </p:nvSpPr>
        <p:spPr/>
        <p:txBody>
          <a:bodyPr/>
          <a:lstStyle/>
          <a:p>
            <a:fld id="{A51509D8-5D03-4618-8307-251F88BA559E}" type="slidenum">
              <a:rPr lang="en-GB" smtClean="0"/>
              <a:pPr/>
              <a:t>‹Nr.›</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en-GB"/>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B8CC9919-38FA-4CA6-902A-96AC51D97080}" type="datetimeFigureOut">
              <a:rPr lang="en-GB" smtClean="0"/>
              <a:pPr/>
              <a:t>01/02/2021</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A51509D8-5D03-4618-8307-251F88BA559E}" type="slidenum">
              <a:rPr lang="en-GB" smtClean="0"/>
              <a:pPr/>
              <a:t>‹Nr.›</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GB" dirty="0"/>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D7771DC3-4BFA-4E9B-8DD3-62E425D62797}" type="datetimeFigureOut">
              <a:rPr lang="en-GB" smtClean="0"/>
              <a:pPr/>
              <a:t>01/02/2021</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1C80BF85-3B98-4DAE-AE53-47638B73C7BB}" type="slidenum">
              <a:rPr lang="en-GB" smtClean="0"/>
              <a:pPr/>
              <a:t>‹Nr.›</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en-GB"/>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B8CC9919-38FA-4CA6-902A-96AC51D97080}" type="datetimeFigureOut">
              <a:rPr lang="en-GB" smtClean="0"/>
              <a:pPr/>
              <a:t>01/02/2021</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A51509D8-5D03-4618-8307-251F88BA559E}" type="slidenum">
              <a:rPr lang="en-GB" smtClean="0"/>
              <a:pPr/>
              <a:t>‹Nr.›</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B8CC9919-38FA-4CA6-902A-96AC51D97080}" type="datetimeFigureOut">
              <a:rPr lang="en-GB" smtClean="0"/>
              <a:pPr/>
              <a:t>01/02/2021</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A51509D8-5D03-4618-8307-251F88BA559E}" type="slidenum">
              <a:rPr lang="en-GB" smtClean="0"/>
              <a:pPr/>
              <a:t>‹Nr.›</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en-GB"/>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B8CC9919-38FA-4CA6-902A-96AC51D97080}" type="datetimeFigureOut">
              <a:rPr lang="en-GB" smtClean="0"/>
              <a:pPr/>
              <a:t>01/02/2021</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A51509D8-5D03-4618-8307-251F88BA559E}" type="slidenum">
              <a:rPr lang="en-GB" smtClean="0"/>
              <a:pPr/>
              <a:t>‹Nr.›</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Calibri" panose="020F0502020204030204" pitchFamily="34" charset="0"/>
              </a:defRPr>
            </a:lvl1pPr>
          </a:lstStyle>
          <a:p>
            <a:r>
              <a:rPr lang="de-DE" dirty="0"/>
              <a:t>Titelmasterformat durch Klicken bearbeiten</a:t>
            </a:r>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991387F5-A437-40D1-92CE-633C9E290816}" type="datetimeFigureOut">
              <a:rPr lang="de-DE" kern="1200" smtClean="0">
                <a:solidFill>
                  <a:prstClr val="black"/>
                </a:solidFill>
              </a:rPr>
              <a:pPr hangingPunct="1">
                <a:defRPr/>
              </a:pPr>
              <a:t>01.02.2021</a:t>
            </a:fld>
            <a:endParaRPr lang="de-DE" kern="1200" dirty="0">
              <a:solidFill>
                <a:prstClr val="black"/>
              </a:solidFill>
            </a:endParaRPr>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67847D2F-EEE1-41DB-936B-CC6D381D3C6E}"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3048345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Calibri" panose="020F0502020204030204" pitchFamily="34" charset="0"/>
              </a:defRPr>
            </a:lvl1pPr>
          </a:lstStyle>
          <a:p>
            <a:r>
              <a:rPr lang="de-DE" dirty="0"/>
              <a:t>Titelmasterformat durch Klicken bearbeiten</a:t>
            </a:r>
          </a:p>
        </p:txBody>
      </p:sp>
      <p:sp>
        <p:nvSpPr>
          <p:cNvPr id="3" name="Datumsplatzhalt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4B3C8325-FC06-4274-9C1A-DD57270A08C8}" type="datetimeFigureOut">
              <a:rPr lang="de-DE" kern="1200" smtClean="0">
                <a:solidFill>
                  <a:prstClr val="black"/>
                </a:solidFill>
              </a:rPr>
              <a:pPr hangingPunct="1">
                <a:defRPr/>
              </a:pPr>
              <a:t>01.02.2021</a:t>
            </a:fld>
            <a:endParaRPr lang="de-DE" kern="1200" dirty="0">
              <a:solidFill>
                <a:prstClr val="black"/>
              </a:solidFill>
            </a:endParaRPr>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EF82CD97-F83B-46B0-A096-ACB1792AC94B}"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2149706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0E7B1433-920F-4C48-94F6-05B235E821E2}" type="datetimeFigureOut">
              <a:rPr lang="de-DE" kern="1200" smtClean="0">
                <a:solidFill>
                  <a:prstClr val="black"/>
                </a:solidFill>
              </a:rPr>
              <a:pPr hangingPunct="1">
                <a:defRPr/>
              </a:pPr>
              <a:t>01.02.2021</a:t>
            </a:fld>
            <a:endParaRPr lang="de-DE" kern="1200" dirty="0">
              <a:solidFill>
                <a:prstClr val="black"/>
              </a:solidFill>
            </a:endParaRPr>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7C1183E1-E30A-499A-9966-CDE90944F08C}"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2928358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atin typeface="Calibri" panose="020F0502020204030204" pitchFamily="34" charset="0"/>
              </a:defRPr>
            </a:lvl1pPr>
          </a:lstStyle>
          <a:p>
            <a:r>
              <a:rPr lang="de-DE" dirty="0"/>
              <a:t>Titelmasterformat durch Klicken bearbeiten</a:t>
            </a:r>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AFC13936-BCFA-457A-B76F-14D45D0E541E}" type="datetimeFigureOut">
              <a:rPr lang="de-DE" kern="1200" smtClean="0">
                <a:solidFill>
                  <a:prstClr val="black"/>
                </a:solidFill>
              </a:rPr>
              <a:pPr hangingPunct="1">
                <a:defRPr/>
              </a:pPr>
              <a:t>01.02.2021</a:t>
            </a:fld>
            <a:endParaRPr lang="de-DE" kern="1200" dirty="0">
              <a:solidFill>
                <a:prstClr val="black"/>
              </a:solidFill>
            </a:endParaRPr>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648D1859-5E20-454B-9801-09ABE2366019}"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683770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atin typeface="Calibri" panose="020F0502020204030204" pitchFamily="34" charset="0"/>
              </a:defRPr>
            </a:lvl1pPr>
          </a:lstStyle>
          <a:p>
            <a:r>
              <a:rPr lang="de-DE" dirty="0"/>
              <a:t>Titelmasterformat durch Klicken bearbeiten</a:t>
            </a:r>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6511ABFB-EE66-4802-AEFA-817A9885F1F1}" type="datetimeFigureOut">
              <a:rPr lang="de-DE" kern="1200" smtClean="0">
                <a:solidFill>
                  <a:prstClr val="black"/>
                </a:solidFill>
              </a:rPr>
              <a:pPr hangingPunct="1">
                <a:defRPr/>
              </a:pPr>
              <a:t>01.02.2021</a:t>
            </a:fld>
            <a:endParaRPr lang="de-DE" kern="1200" dirty="0">
              <a:solidFill>
                <a:prstClr val="black"/>
              </a:solidFill>
            </a:endParaRPr>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8A88C8A6-0807-4B1C-A994-C60295CE2114}"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2096029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Calibri" panose="020F0502020204030204" pitchFamily="34" charset="0"/>
              </a:defRPr>
            </a:lvl1pPr>
          </a:lstStyle>
          <a:p>
            <a:r>
              <a:rPr lang="de-DE" dirty="0"/>
              <a:t>Titelmasterformat durch Klicken bearbeiten</a:t>
            </a:r>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EF716092-F01B-4D99-A1DE-912FA6B93317}" type="datetimeFigureOut">
              <a:rPr lang="de-DE" kern="1200" smtClean="0">
                <a:solidFill>
                  <a:prstClr val="black"/>
                </a:solidFill>
              </a:rPr>
              <a:pPr hangingPunct="1">
                <a:defRPr/>
              </a:pPr>
              <a:t>01.02.2021</a:t>
            </a:fld>
            <a:endParaRPr lang="de-DE" kern="1200" dirty="0">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AF85CF85-B786-414E-BF88-861CD78F9B0B}"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173399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lvl1pPr>
              <a:defRPr>
                <a:latin typeface="Calibri" panose="020F0502020204030204" pitchFamily="34" charset="0"/>
              </a:defRPr>
            </a:lvl1pPr>
          </a:lstStyle>
          <a:p>
            <a:r>
              <a:rPr lang="de-DE" dirty="0"/>
              <a:t>Titelmasterformat durch Klicken bearbeiten</a:t>
            </a:r>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E14DB80A-89CF-4688-8DD2-65D97D3280B6}" type="datetimeFigureOut">
              <a:rPr lang="de-DE" kern="1200" smtClean="0">
                <a:solidFill>
                  <a:prstClr val="black"/>
                </a:solidFill>
              </a:rPr>
              <a:pPr hangingPunct="1">
                <a:defRPr/>
              </a:pPr>
              <a:t>01.02.2021</a:t>
            </a:fld>
            <a:endParaRPr lang="de-DE" kern="1200" dirty="0">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1CCD744C-11A7-4FB5-B060-A39D4923B230}"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408875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en-GB"/>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D7771DC3-4BFA-4E9B-8DD3-62E425D62797}" type="datetimeFigureOut">
              <a:rPr lang="en-GB" smtClean="0"/>
              <a:pPr/>
              <a:t>01/02/2021</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1C80BF85-3B98-4DAE-AE53-47638B73C7BB}" type="slidenum">
              <a:rPr lang="en-GB" smtClean="0"/>
              <a:pPr/>
              <a:t>‹Nr.›</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876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Line 20"/>
          <p:cNvSpPr>
            <a:spLocks noChangeShapeType="1"/>
          </p:cNvSpPr>
          <p:nvPr userDrawn="1"/>
        </p:nvSpPr>
        <p:spPr bwMode="auto">
          <a:xfrm>
            <a:off x="0" y="182563"/>
            <a:ext cx="9144000" cy="0"/>
          </a:xfrm>
          <a:prstGeom prst="line">
            <a:avLst/>
          </a:prstGeom>
          <a:noFill/>
          <a:ln w="9525">
            <a:solidFill>
              <a:srgbClr val="26547C"/>
            </a:solidFill>
            <a:round/>
            <a:headEnd/>
            <a:tailEnd/>
          </a:ln>
          <a:extLst>
            <a:ext uri="{909E8E84-426E-40DD-AFC4-6F175D3DCCD1}">
              <a14:hiddenFill xmlns:a14="http://schemas.microsoft.com/office/drawing/2010/main">
                <a:noFill/>
              </a14:hiddenFill>
            </a:ext>
          </a:extLst>
        </p:spPr>
        <p:txBody>
          <a:bodyPr wrap="none" anchor="ctr"/>
          <a:lstStyle/>
          <a:p>
            <a:pPr fontAlgn="base" hangingPunct="1">
              <a:spcBef>
                <a:spcPct val="0"/>
              </a:spcBef>
              <a:spcAft>
                <a:spcPct val="0"/>
              </a:spcAft>
            </a:pPr>
            <a:endParaRPr lang="de-DE" kern="1200" dirty="0">
              <a:solidFill>
                <a:prstClr val="black"/>
              </a:solidFill>
              <a:cs typeface="Arial" charset="0"/>
            </a:endParaRPr>
          </a:p>
        </p:txBody>
      </p:sp>
      <p:sp>
        <p:nvSpPr>
          <p:cNvPr id="2" name="Titel 1"/>
          <p:cNvSpPr>
            <a:spLocks noGrp="1"/>
          </p:cNvSpPr>
          <p:nvPr>
            <p:ph type="title"/>
          </p:nvPr>
        </p:nvSpPr>
        <p:spPr>
          <a:xfrm>
            <a:off x="395536" y="557808"/>
            <a:ext cx="8676456" cy="1143000"/>
          </a:xfrm>
          <a:prstGeom prst="rect">
            <a:avLst/>
          </a:prstGeom>
        </p:spPr>
        <p:txBody>
          <a:bodyPr/>
          <a:lstStyle>
            <a:lvl1pPr algn="l">
              <a:defRPr sz="3200">
                <a:latin typeface="Calibri" panose="020F0502020204030204" pitchFamily="34" charset="0"/>
              </a:defRPr>
            </a:lvl1pPr>
          </a:lstStyle>
          <a:p>
            <a:r>
              <a:rPr lang="de-DE" dirty="0"/>
              <a:t>Titelmasterformat durch Klicken bearbeiten</a:t>
            </a:r>
            <a:endParaRPr lang="en-GB" dirty="0"/>
          </a:p>
        </p:txBody>
      </p:sp>
    </p:spTree>
    <p:extLst>
      <p:ext uri="{BB962C8B-B14F-4D97-AF65-F5344CB8AC3E}">
        <p14:creationId xmlns:p14="http://schemas.microsoft.com/office/powerpoint/2010/main" val="3076046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pic>
        <p:nvPicPr>
          <p:cNvPr id="2" name="Bild 10" descr="Uni_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388" y="115888"/>
            <a:ext cx="684212"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Gerade Verbindung 11"/>
          <p:cNvCxnSpPr>
            <a:cxnSpLocks noChangeShapeType="1"/>
          </p:cNvCxnSpPr>
          <p:nvPr userDrawn="1"/>
        </p:nvCxnSpPr>
        <p:spPr bwMode="auto">
          <a:xfrm>
            <a:off x="1123950" y="646113"/>
            <a:ext cx="7632700" cy="0"/>
          </a:xfrm>
          <a:prstGeom prst="line">
            <a:avLst/>
          </a:prstGeom>
          <a:noFill/>
          <a:ln w="9525">
            <a:solidFill>
              <a:srgbClr val="7D9AA9"/>
            </a:solidFill>
            <a:round/>
            <a:headEnd/>
            <a:tailEnd/>
          </a:ln>
          <a:extLst>
            <a:ext uri="{909E8E84-426E-40DD-AFC4-6F175D3DCCD1}">
              <a14:hiddenFill xmlns:a14="http://schemas.microsoft.com/office/drawing/2010/main">
                <a:noFill/>
              </a14:hiddenFill>
            </a:ext>
          </a:extLst>
        </p:spPr>
      </p:cxnSp>
      <p:sp>
        <p:nvSpPr>
          <p:cNvPr id="4" name="Text Box 25"/>
          <p:cNvSpPr txBox="1">
            <a:spLocks noChangeArrowheads="1"/>
          </p:cNvSpPr>
          <p:nvPr userDrawn="1"/>
        </p:nvSpPr>
        <p:spPr bwMode="auto">
          <a:xfrm>
            <a:off x="8602663" y="260350"/>
            <a:ext cx="469900" cy="153988"/>
          </a:xfrm>
          <a:prstGeom prst="rect">
            <a:avLst/>
          </a:prstGeom>
          <a:noFill/>
          <a:ln>
            <a:noFill/>
          </a:ln>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de-DE" altLang="de-DE" sz="1000" b="1" kern="1200" dirty="0">
                <a:solidFill>
                  <a:srgbClr val="215968"/>
                </a:solidFill>
                <a:latin typeface="Calibri" pitchFamily="34" charset="0"/>
              </a:rPr>
              <a:t> </a:t>
            </a:r>
            <a:fld id="{542C6453-B7E3-4AE7-AA14-2D256E5DEF5D}" type="slidenum">
              <a:rPr lang="de-DE" altLang="de-DE" sz="1000" b="1" kern="1200" smtClean="0">
                <a:solidFill>
                  <a:srgbClr val="215968"/>
                </a:solidFill>
                <a:latin typeface="Calibri" pitchFamily="34" charset="0"/>
              </a:rPr>
              <a:pPr eaLnBrk="1" fontAlgn="base" hangingPunct="1">
                <a:spcBef>
                  <a:spcPct val="50000"/>
                </a:spcBef>
                <a:spcAft>
                  <a:spcPct val="0"/>
                </a:spcAft>
                <a:defRPr/>
              </a:pPr>
              <a:t>‹Nr.›</a:t>
            </a:fld>
            <a:r>
              <a:rPr lang="de-DE" altLang="de-DE" sz="1000" b="1" kern="1200" dirty="0">
                <a:solidFill>
                  <a:srgbClr val="215968"/>
                </a:solidFill>
                <a:latin typeface="Calibri" pitchFamily="34" charset="0"/>
              </a:rPr>
              <a:t> </a:t>
            </a:r>
          </a:p>
        </p:txBody>
      </p:sp>
      <p:sp>
        <p:nvSpPr>
          <p:cNvPr id="5" name="Text Box 23"/>
          <p:cNvSpPr txBox="1">
            <a:spLocks noChangeArrowheads="1"/>
          </p:cNvSpPr>
          <p:nvPr userDrawn="1"/>
        </p:nvSpPr>
        <p:spPr bwMode="auto">
          <a:xfrm>
            <a:off x="3929063" y="274638"/>
            <a:ext cx="4500562" cy="184150"/>
          </a:xfrm>
          <a:prstGeom prst="rect">
            <a:avLst/>
          </a:prstGeom>
          <a:noFill/>
          <a:ln w="9525">
            <a:noFill/>
            <a:miter lim="800000"/>
            <a:headEnd/>
            <a:tailEnd/>
          </a:ln>
          <a:effectLst/>
        </p:spPr>
        <p:txBody>
          <a:bodyPr lIns="0" tIns="0" rIns="0" bIns="0">
            <a:spAutoFit/>
          </a:bodyPr>
          <a:lstStyle/>
          <a:p>
            <a:pPr hangingPunct="1">
              <a:defRPr/>
            </a:pPr>
            <a:r>
              <a:rPr lang="de-DE" sz="1200" b="1" spc="50" dirty="0">
                <a:solidFill>
                  <a:srgbClr val="4BACC6">
                    <a:lumMod val="50000"/>
                  </a:srgbClr>
                </a:solidFill>
                <a:cs typeface="Calibri" pitchFamily="34" charset="0"/>
              </a:rPr>
              <a:t>IVPOWER </a:t>
            </a:r>
            <a:r>
              <a:rPr lang="de-DE" sz="1200" spc="50" dirty="0">
                <a:solidFill>
                  <a:srgbClr val="4BACC6">
                    <a:lumMod val="50000"/>
                  </a:srgbClr>
                </a:solidFill>
                <a:cs typeface="Calibri" pitchFamily="34" charset="0"/>
              </a:rPr>
              <a:t>– Projektstand und erste Ergebnisse</a:t>
            </a:r>
          </a:p>
        </p:txBody>
      </p:sp>
    </p:spTree>
    <p:extLst>
      <p:ext uri="{BB962C8B-B14F-4D97-AF65-F5344CB8AC3E}">
        <p14:creationId xmlns:p14="http://schemas.microsoft.com/office/powerpoint/2010/main" val="2977248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Titelfolie">
    <p:spTree>
      <p:nvGrpSpPr>
        <p:cNvPr id="1" name=""/>
        <p:cNvGrpSpPr/>
        <p:nvPr/>
      </p:nvGrpSpPr>
      <p:grpSpPr>
        <a:xfrm>
          <a:off x="0" y="0"/>
          <a:ext cx="0" cy="0"/>
          <a:chOff x="0" y="0"/>
          <a:chExt cx="0" cy="0"/>
        </a:xfrm>
      </p:grpSpPr>
      <p:pic>
        <p:nvPicPr>
          <p:cNvPr id="2" name="Bild 1" descr="Logo_BKL_Schwaben_grau_5cm"/>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708400" y="5876925"/>
            <a:ext cx="11509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7950" y="6072188"/>
            <a:ext cx="34559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a:spLocks noChangeArrowheads="1"/>
          </p:cNvSpPr>
          <p:nvPr userDrawn="1"/>
        </p:nvSpPr>
        <p:spPr bwMode="auto">
          <a:xfrm>
            <a:off x="3635375" y="5764213"/>
            <a:ext cx="5508625" cy="1093787"/>
          </a:xfrm>
          <a:prstGeom prst="rect">
            <a:avLst/>
          </a:prstGeom>
          <a:solidFill>
            <a:srgbClr val="7D9AA9">
              <a:alpha val="20000"/>
            </a:srgbClr>
          </a:solidFill>
          <a:ln w="9525" algn="ctr">
            <a:solidFill>
              <a:srgbClr val="CEDAE0"/>
            </a:solidFill>
            <a:round/>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defRPr/>
            </a:pPr>
            <a:endParaRPr lang="de-DE" altLang="de-DE" sz="2400" kern="1200" dirty="0">
              <a:solidFill>
                <a:prstClr val="black"/>
              </a:solidFill>
              <a:latin typeface="Calibri" pitchFamily="34" charset="0"/>
            </a:endParaRPr>
          </a:p>
        </p:txBody>
      </p:sp>
      <p:cxnSp>
        <p:nvCxnSpPr>
          <p:cNvPr id="5" name="Gerade Verbindung 10"/>
          <p:cNvCxnSpPr>
            <a:cxnSpLocks noChangeShapeType="1"/>
          </p:cNvCxnSpPr>
          <p:nvPr userDrawn="1"/>
        </p:nvCxnSpPr>
        <p:spPr bwMode="auto">
          <a:xfrm>
            <a:off x="3625850" y="0"/>
            <a:ext cx="0" cy="6858000"/>
          </a:xfrm>
          <a:prstGeom prst="line">
            <a:avLst/>
          </a:prstGeom>
          <a:noFill/>
          <a:ln w="9525" algn="ctr">
            <a:solidFill>
              <a:srgbClr val="7D9AA9"/>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9997033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atin typeface="Calibri" panose="020F0502020204030204" pitchFamily="34" charset="0"/>
              </a:defRPr>
            </a:lvl1pPr>
          </a:lstStyle>
          <a:p>
            <a:r>
              <a:rPr lang="de-DE" dirty="0"/>
              <a:t>Titelmasterformat durch Klicken bearbeiten</a:t>
            </a:r>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dirty="0"/>
              <a:t>Textmasterformat bearbeiten</a:t>
            </a:r>
          </a:p>
        </p:txBody>
      </p:sp>
      <p:sp>
        <p:nvSpPr>
          <p:cNvPr id="4" name="Datumsplatzhalter 3"/>
          <p:cNvSpPr>
            <a:spLocks noGrp="1"/>
          </p:cNvSpPr>
          <p:nvPr>
            <p:ph type="dt" sz="half" idx="10"/>
          </p:nvPr>
        </p:nvSpPr>
        <p:spPr>
          <a:xfrm>
            <a:off x="685800" y="6248400"/>
            <a:ext cx="1905000" cy="457200"/>
          </a:xfrm>
          <a:prstGeom prst="rect">
            <a:avLst/>
          </a:prstGeom>
        </p:spPr>
        <p:txBody>
          <a:bodyPr/>
          <a:lstStyle>
            <a:lvl1pPr>
              <a:defRPr>
                <a:latin typeface="Calibri" panose="020F0502020204030204" pitchFamily="34" charset="0"/>
              </a:defRPr>
            </a:lvl1pPr>
          </a:lstStyle>
          <a:p>
            <a:pPr fontAlgn="base" hangingPunct="1">
              <a:spcBef>
                <a:spcPct val="0"/>
              </a:spcBef>
              <a:spcAft>
                <a:spcPct val="0"/>
              </a:spcAft>
            </a:pPr>
            <a:endParaRPr lang="de-DE" altLang="de-DE" kern="1200" dirty="0">
              <a:solidFill>
                <a:prstClr val="black"/>
              </a:solidFill>
              <a:cs typeface="Arial" charset="0"/>
            </a:endParaRPr>
          </a:p>
        </p:txBody>
      </p:sp>
      <p:sp>
        <p:nvSpPr>
          <p:cNvPr id="5" name="Fußzeilenplatzhalter 4"/>
          <p:cNvSpPr>
            <a:spLocks noGrp="1"/>
          </p:cNvSpPr>
          <p:nvPr>
            <p:ph type="ftr" sz="quarter" idx="11"/>
          </p:nvPr>
        </p:nvSpPr>
        <p:spPr>
          <a:xfrm>
            <a:off x="3124200" y="6248400"/>
            <a:ext cx="2895600" cy="457200"/>
          </a:xfrm>
          <a:prstGeom prst="rect">
            <a:avLst/>
          </a:prstGeom>
        </p:spPr>
        <p:txBody>
          <a:bodyPr/>
          <a:lstStyle>
            <a:lvl1pPr>
              <a:defRPr>
                <a:latin typeface="Calibri" panose="020F0502020204030204" pitchFamily="34" charset="0"/>
              </a:defRPr>
            </a:lvl1pPr>
          </a:lstStyle>
          <a:p>
            <a:pPr fontAlgn="base" hangingPunct="1">
              <a:spcBef>
                <a:spcPct val="0"/>
              </a:spcBef>
              <a:spcAft>
                <a:spcPct val="0"/>
              </a:spcAft>
            </a:pPr>
            <a:endParaRPr lang="de-DE" altLang="de-DE" kern="1200" dirty="0">
              <a:solidFill>
                <a:prstClr val="black"/>
              </a:solidFill>
              <a:cs typeface="Arial" charset="0"/>
            </a:endParaRPr>
          </a:p>
        </p:txBody>
      </p:sp>
      <p:sp>
        <p:nvSpPr>
          <p:cNvPr id="6" name="Foliennummernplatzhalter 5"/>
          <p:cNvSpPr>
            <a:spLocks noGrp="1"/>
          </p:cNvSpPr>
          <p:nvPr>
            <p:ph type="sldNum" sz="quarter" idx="12"/>
          </p:nvPr>
        </p:nvSpPr>
        <p:spPr>
          <a:xfrm>
            <a:off x="6553200" y="6248400"/>
            <a:ext cx="1905000" cy="457200"/>
          </a:xfrm>
          <a:prstGeom prst="rect">
            <a:avLst/>
          </a:prstGeom>
        </p:spPr>
        <p:txBody>
          <a:bodyPr/>
          <a:lstStyle>
            <a:lvl1pPr>
              <a:defRPr>
                <a:latin typeface="Calibri" panose="020F0502020204030204" pitchFamily="34" charset="0"/>
              </a:defRPr>
            </a:lvl1pPr>
          </a:lstStyle>
          <a:p>
            <a:pPr fontAlgn="base" hangingPunct="1">
              <a:spcBef>
                <a:spcPct val="0"/>
              </a:spcBef>
              <a:spcAft>
                <a:spcPct val="0"/>
              </a:spcAft>
            </a:pPr>
            <a:fld id="{6C6AE60A-B69C-4790-82F7-3882EDF23186}" type="slidenum">
              <a:rPr lang="de-DE" kern="1200" smtClean="0">
                <a:solidFill>
                  <a:prstClr val="black"/>
                </a:solidFill>
                <a:cs typeface="Arial" charset="0"/>
              </a:rPr>
              <a:pPr fontAlgn="base" hangingPunct="1">
                <a:spcBef>
                  <a:spcPct val="0"/>
                </a:spcBef>
                <a:spcAft>
                  <a:spcPct val="0"/>
                </a:spcAft>
              </a:pPr>
              <a:t>‹Nr.›</a:t>
            </a:fld>
            <a:endParaRPr lang="de-DE" kern="1200" dirty="0">
              <a:solidFill>
                <a:prstClr val="black"/>
              </a:solidFill>
              <a:cs typeface="Arial" charset="0"/>
            </a:endParaRPr>
          </a:p>
        </p:txBody>
      </p:sp>
    </p:spTree>
    <p:extLst>
      <p:ext uri="{BB962C8B-B14F-4D97-AF65-F5344CB8AC3E}">
        <p14:creationId xmlns:p14="http://schemas.microsoft.com/office/powerpoint/2010/main" val="4254199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7_Leer">
    <p:spTree>
      <p:nvGrpSpPr>
        <p:cNvPr id="1" name=""/>
        <p:cNvGrpSpPr/>
        <p:nvPr/>
      </p:nvGrpSpPr>
      <p:grpSpPr>
        <a:xfrm>
          <a:off x="0" y="0"/>
          <a:ext cx="0" cy="0"/>
          <a:chOff x="0" y="0"/>
          <a:chExt cx="0" cy="0"/>
        </a:xfrm>
      </p:grpSpPr>
      <p:sp>
        <p:nvSpPr>
          <p:cNvPr id="11" name="Textplatzhalter 20"/>
          <p:cNvSpPr>
            <a:spLocks noGrp="1"/>
          </p:cNvSpPr>
          <p:nvPr>
            <p:ph type="body" sz="quarter" idx="12"/>
          </p:nvPr>
        </p:nvSpPr>
        <p:spPr>
          <a:xfrm>
            <a:off x="468313" y="673298"/>
            <a:ext cx="5003800" cy="307777"/>
          </a:xfrm>
          <a:prstGeom prst="rect">
            <a:avLst/>
          </a:prstGeom>
        </p:spPr>
        <p:txBody>
          <a:bodyPr vert="horz" lIns="0" tIns="0" rIns="0" bIns="0" anchor="b" anchorCtr="0">
            <a:spAutoFit/>
          </a:bodyPr>
          <a:lstStyle>
            <a:lvl1pPr>
              <a:lnSpc>
                <a:spcPts val="2400"/>
              </a:lnSpc>
              <a:defRPr sz="2000" kern="1200" cap="all" baseline="0">
                <a:solidFill>
                  <a:schemeClr val="bg1"/>
                </a:solidFill>
                <a:latin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bearbeiten</a:t>
            </a:r>
          </a:p>
        </p:txBody>
      </p:sp>
      <p:sp>
        <p:nvSpPr>
          <p:cNvPr id="3" name="Datumsplatzhalter 10"/>
          <p:cNvSpPr>
            <a:spLocks noGrp="1"/>
          </p:cNvSpPr>
          <p:nvPr>
            <p:ph type="dt" sz="half" idx="13"/>
          </p:nvPr>
        </p:nvSpPr>
        <p:spPr>
          <a:xfrm>
            <a:off x="6480175" y="6492875"/>
            <a:ext cx="2663825" cy="365125"/>
          </a:xfrm>
          <a:prstGeom prst="rect">
            <a:avLst/>
          </a:prstGeom>
        </p:spPr>
        <p:txBody>
          <a:bodyPr/>
          <a:lstStyle>
            <a:lvl1pPr>
              <a:defRPr dirty="0">
                <a:latin typeface="Calibri" panose="020F0502020204030204" pitchFamily="34" charset="0"/>
              </a:defRPr>
            </a:lvl1pPr>
          </a:lstStyle>
          <a:p>
            <a:pPr fontAlgn="base" hangingPunct="1">
              <a:spcBef>
                <a:spcPct val="0"/>
              </a:spcBef>
              <a:spcAft>
                <a:spcPct val="0"/>
              </a:spcAft>
              <a:defRPr/>
            </a:pPr>
            <a:r>
              <a:rPr lang="de-DE" kern="1200" dirty="0" smtClean="0">
                <a:solidFill>
                  <a:prstClr val="black"/>
                </a:solidFill>
                <a:cs typeface="Arial" charset="0"/>
              </a:rPr>
              <a:t>WWW.DGPPN.DE</a:t>
            </a:r>
            <a:endParaRPr lang="de-DE" kern="1200" dirty="0">
              <a:solidFill>
                <a:prstClr val="black"/>
              </a:solidFill>
              <a:cs typeface="Arial" charset="0"/>
            </a:endParaRPr>
          </a:p>
        </p:txBody>
      </p:sp>
    </p:spTree>
    <p:extLst>
      <p:ext uri="{BB962C8B-B14F-4D97-AF65-F5344CB8AC3E}">
        <p14:creationId xmlns:p14="http://schemas.microsoft.com/office/powerpoint/2010/main" val="3123403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defRPr/>
            </a:lvl1pPr>
          </a:lstStyle>
          <a:p>
            <a:r>
              <a:rPr lang="de-DE" dirty="0"/>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C6F853-986B-4240-93B9-89EA84F3170C}" type="slidenum">
              <a:rPr lang="de-DE" altLang="de-DE">
                <a:solidFill>
                  <a:srgbClr val="FFFFFF"/>
                </a:solidFill>
              </a:rPr>
              <a:pPr>
                <a:defRPr/>
              </a:pPr>
              <a:t>‹Nr.›</a:t>
            </a:fld>
            <a:endParaRPr lang="de-DE" altLang="de-DE" dirty="0">
              <a:solidFill>
                <a:srgbClr val="FFFFFF"/>
              </a:solidFill>
            </a:endParaRPr>
          </a:p>
        </p:txBody>
      </p:sp>
    </p:spTree>
    <p:extLst>
      <p:ext uri="{BB962C8B-B14F-4D97-AF65-F5344CB8AC3E}">
        <p14:creationId xmlns:p14="http://schemas.microsoft.com/office/powerpoint/2010/main" val="1683139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B4617C-D94D-4BB6-8E0C-983849223F4A}" type="slidenum">
              <a:rPr lang="de-DE" altLang="de-DE">
                <a:solidFill>
                  <a:srgbClr val="FFFFFF"/>
                </a:solidFill>
              </a:rPr>
              <a:pPr>
                <a:defRPr/>
              </a:pPr>
              <a:t>‹Nr.›</a:t>
            </a:fld>
            <a:endParaRPr lang="de-DE" altLang="de-DE" dirty="0">
              <a:solidFill>
                <a:srgbClr val="FFFFFF"/>
              </a:solidFill>
            </a:endParaRPr>
          </a:p>
        </p:txBody>
      </p:sp>
    </p:spTree>
    <p:extLst>
      <p:ext uri="{BB962C8B-B14F-4D97-AF65-F5344CB8AC3E}">
        <p14:creationId xmlns:p14="http://schemas.microsoft.com/office/powerpoint/2010/main" val="8168421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dirty="0"/>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E3941C-F08B-4958-8C65-4D06E9FF3927}" type="slidenum">
              <a:rPr lang="de-DE" altLang="de-DE">
                <a:solidFill>
                  <a:srgbClr val="FFFFFF"/>
                </a:solidFill>
              </a:rPr>
              <a:pPr>
                <a:defRPr/>
              </a:pPr>
              <a:t>‹Nr.›</a:t>
            </a:fld>
            <a:endParaRPr lang="de-DE" altLang="de-DE" dirty="0">
              <a:solidFill>
                <a:srgbClr val="FFFFFF"/>
              </a:solidFill>
            </a:endParaRPr>
          </a:p>
        </p:txBody>
      </p:sp>
    </p:spTree>
    <p:extLst>
      <p:ext uri="{BB962C8B-B14F-4D97-AF65-F5344CB8AC3E}">
        <p14:creationId xmlns:p14="http://schemas.microsoft.com/office/powerpoint/2010/main" val="2118491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dirty="0"/>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137637-9ABD-4E61-BB3C-1BD848F4F0E6}" type="slidenum">
              <a:rPr lang="de-DE" altLang="de-DE">
                <a:solidFill>
                  <a:srgbClr val="FFFFFF"/>
                </a:solidFill>
              </a:rPr>
              <a:pPr>
                <a:defRPr/>
              </a:pPr>
              <a:t>‹Nr.›</a:t>
            </a:fld>
            <a:endParaRPr lang="de-DE" altLang="de-DE" dirty="0">
              <a:solidFill>
                <a:srgbClr val="FFFFFF"/>
              </a:solidFill>
            </a:endParaRPr>
          </a:p>
        </p:txBody>
      </p:sp>
    </p:spTree>
    <p:extLst>
      <p:ext uri="{BB962C8B-B14F-4D97-AF65-F5344CB8AC3E}">
        <p14:creationId xmlns:p14="http://schemas.microsoft.com/office/powerpoint/2010/main" val="4102028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p:cNvSpPr>
            <a:spLocks noGrp="1"/>
          </p:cNvSpPr>
          <p:nvPr>
            <p:ph type="dt" sz="half" idx="10"/>
          </p:nvPr>
        </p:nvSpPr>
        <p:spPr/>
        <p:txBody>
          <a:bodyPr/>
          <a:lstStyle/>
          <a:p>
            <a:fld id="{D7771DC3-4BFA-4E9B-8DD3-62E425D62797}" type="datetimeFigureOut">
              <a:rPr lang="en-GB" smtClean="0"/>
              <a:pPr/>
              <a:t>01/02/2021</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1C80BF85-3B98-4DAE-AE53-47638B73C7BB}" type="slidenum">
              <a:rPr lang="en-GB" smtClean="0"/>
              <a:pPr/>
              <a:t>‹Nr.›</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dirty="0"/>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8064605-5806-490D-B35E-B45EA0244BF8}" type="slidenum">
              <a:rPr lang="de-DE" altLang="de-DE">
                <a:solidFill>
                  <a:srgbClr val="FFFFFF"/>
                </a:solidFill>
              </a:rPr>
              <a:pPr>
                <a:defRPr/>
              </a:pPr>
              <a:t>‹Nr.›</a:t>
            </a:fld>
            <a:endParaRPr lang="de-DE" altLang="de-DE" dirty="0">
              <a:solidFill>
                <a:srgbClr val="FFFFFF"/>
              </a:solidFill>
            </a:endParaRPr>
          </a:p>
        </p:txBody>
      </p:sp>
    </p:spTree>
    <p:extLst>
      <p:ext uri="{BB962C8B-B14F-4D97-AF65-F5344CB8AC3E}">
        <p14:creationId xmlns:p14="http://schemas.microsoft.com/office/powerpoint/2010/main" val="13024237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dirty="0"/>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62EDAAF-C1F3-4735-B3AB-9D4AE19E6DE2}" type="slidenum">
              <a:rPr lang="de-DE" altLang="de-DE">
                <a:solidFill>
                  <a:srgbClr val="FFFFFF"/>
                </a:solidFill>
              </a:rPr>
              <a:pPr>
                <a:defRPr/>
              </a:pPr>
              <a:t>‹Nr.›</a:t>
            </a:fld>
            <a:endParaRPr lang="de-DE" altLang="de-DE" dirty="0">
              <a:solidFill>
                <a:srgbClr val="FFFFFF"/>
              </a:solidFill>
            </a:endParaRPr>
          </a:p>
        </p:txBody>
      </p:sp>
    </p:spTree>
    <p:extLst>
      <p:ext uri="{BB962C8B-B14F-4D97-AF65-F5344CB8AC3E}">
        <p14:creationId xmlns:p14="http://schemas.microsoft.com/office/powerpoint/2010/main" val="34073747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291E5EC-D58D-4CCC-A7B1-49C816BE120D}" type="slidenum">
              <a:rPr lang="de-DE" altLang="de-DE">
                <a:solidFill>
                  <a:srgbClr val="FFFFFF"/>
                </a:solidFill>
              </a:rPr>
              <a:pPr>
                <a:defRPr/>
              </a:pPr>
              <a:t>‹Nr.›</a:t>
            </a:fld>
            <a:endParaRPr lang="de-DE" altLang="de-DE" dirty="0">
              <a:solidFill>
                <a:srgbClr val="FFFFFF"/>
              </a:solidFill>
            </a:endParaRPr>
          </a:p>
        </p:txBody>
      </p:sp>
    </p:spTree>
    <p:extLst>
      <p:ext uri="{BB962C8B-B14F-4D97-AF65-F5344CB8AC3E}">
        <p14:creationId xmlns:p14="http://schemas.microsoft.com/office/powerpoint/2010/main" val="3982667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31055"/>
            <a:ext cx="3008313" cy="1162050"/>
          </a:xfrm>
        </p:spPr>
        <p:txBody>
          <a:bodyPr anchor="b"/>
          <a:lstStyle>
            <a:lvl1pPr algn="l">
              <a:defRPr sz="2000" b="1"/>
            </a:lvl1pPr>
          </a:lstStyle>
          <a:p>
            <a:r>
              <a:rPr lang="de-DE" dirty="0"/>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06F76D-3EC0-4EC4-8DAF-F05A16348868}" type="slidenum">
              <a:rPr lang="de-DE" altLang="de-DE">
                <a:solidFill>
                  <a:srgbClr val="FFFFFF"/>
                </a:solidFill>
              </a:rPr>
              <a:pPr>
                <a:defRPr/>
              </a:pPr>
              <a:t>‹Nr.›</a:t>
            </a:fld>
            <a:endParaRPr lang="de-DE" altLang="de-DE" dirty="0">
              <a:solidFill>
                <a:srgbClr val="FFFFFF"/>
              </a:solidFill>
            </a:endParaRPr>
          </a:p>
        </p:txBody>
      </p:sp>
    </p:spTree>
    <p:extLst>
      <p:ext uri="{BB962C8B-B14F-4D97-AF65-F5344CB8AC3E}">
        <p14:creationId xmlns:p14="http://schemas.microsoft.com/office/powerpoint/2010/main" val="33411293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dirty="0"/>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09CB4-36EB-448C-8F10-936A04394E6D}" type="slidenum">
              <a:rPr lang="de-DE" altLang="de-DE">
                <a:solidFill>
                  <a:srgbClr val="FFFFFF"/>
                </a:solidFill>
              </a:rPr>
              <a:pPr>
                <a:defRPr/>
              </a:pPr>
              <a:t>‹Nr.›</a:t>
            </a:fld>
            <a:endParaRPr lang="de-DE" altLang="de-DE" dirty="0">
              <a:solidFill>
                <a:srgbClr val="FFFFFF"/>
              </a:solidFill>
            </a:endParaRPr>
          </a:p>
        </p:txBody>
      </p:sp>
    </p:spTree>
    <p:extLst>
      <p:ext uri="{BB962C8B-B14F-4D97-AF65-F5344CB8AC3E}">
        <p14:creationId xmlns:p14="http://schemas.microsoft.com/office/powerpoint/2010/main" val="3134954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dirty="0"/>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1A1ADE-AAD0-4C41-A183-12A6322E87F3}" type="slidenum">
              <a:rPr lang="de-DE" altLang="de-DE">
                <a:solidFill>
                  <a:srgbClr val="FFFFFF"/>
                </a:solidFill>
              </a:rPr>
              <a:pPr>
                <a:defRPr/>
              </a:pPr>
              <a:t>‹Nr.›</a:t>
            </a:fld>
            <a:endParaRPr lang="de-DE" altLang="de-DE" dirty="0">
              <a:solidFill>
                <a:srgbClr val="FFFFFF"/>
              </a:solidFill>
            </a:endParaRPr>
          </a:p>
        </p:txBody>
      </p:sp>
    </p:spTree>
    <p:extLst>
      <p:ext uri="{BB962C8B-B14F-4D97-AF65-F5344CB8AC3E}">
        <p14:creationId xmlns:p14="http://schemas.microsoft.com/office/powerpoint/2010/main" val="436824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lvl1pPr>
              <a:defRPr/>
            </a:lvl1pPr>
          </a:lstStyle>
          <a:p>
            <a:r>
              <a:rPr lang="de-DE" dirty="0"/>
              <a:t>Titelmasterformat durch Klicken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0EFF87-6ECF-4C5E-8150-CF145D567F22}" type="slidenum">
              <a:rPr lang="de-DE" altLang="de-DE">
                <a:solidFill>
                  <a:srgbClr val="FFFFFF"/>
                </a:solidFill>
              </a:rPr>
              <a:pPr>
                <a:defRPr/>
              </a:pPr>
              <a:t>‹Nr.›</a:t>
            </a:fld>
            <a:endParaRPr lang="de-DE" altLang="de-DE" dirty="0">
              <a:solidFill>
                <a:srgbClr val="FFFFFF"/>
              </a:solidFill>
            </a:endParaRPr>
          </a:p>
        </p:txBody>
      </p:sp>
    </p:spTree>
    <p:extLst>
      <p:ext uri="{BB962C8B-B14F-4D97-AF65-F5344CB8AC3E}">
        <p14:creationId xmlns:p14="http://schemas.microsoft.com/office/powerpoint/2010/main" val="1406684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Calibri" panose="020F0502020204030204" pitchFamily="34" charset="0"/>
              </a:defRPr>
            </a:lvl1pPr>
          </a:lstStyle>
          <a:p>
            <a:r>
              <a:rPr lang="de-DE" dirty="0"/>
              <a:t>Titelmasterformat durch Klicken bearbeiten</a:t>
            </a:r>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991387F5-A437-40D1-92CE-633C9E290816}" type="datetimeFigureOut">
              <a:rPr lang="de-DE" kern="1200" smtClean="0">
                <a:solidFill>
                  <a:prstClr val="black"/>
                </a:solidFill>
              </a:rPr>
              <a:pPr hangingPunct="1">
                <a:defRPr/>
              </a:pPr>
              <a:t>01.02.2021</a:t>
            </a:fld>
            <a:endParaRPr lang="de-DE" kern="1200" dirty="0">
              <a:solidFill>
                <a:prstClr val="black"/>
              </a:solidFill>
            </a:endParaRPr>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67847D2F-EEE1-41DB-936B-CC6D381D3C6E}"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3524233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8229600" cy="1143000"/>
          </a:xfrm>
          <a:prstGeom prst="rect">
            <a:avLst/>
          </a:prstGeom>
        </p:spPr>
        <p:txBody>
          <a:bodyPr/>
          <a:lstStyle>
            <a:lvl1pPr>
              <a:defRPr>
                <a:latin typeface="Calibri" panose="020F0502020204030204" pitchFamily="34" charset="0"/>
              </a:defRPr>
            </a:lvl1pPr>
          </a:lstStyle>
          <a:p>
            <a:r>
              <a:rPr lang="de-DE" dirty="0"/>
              <a:t>Titelmasterformat durch Klicken bearbeiten</a:t>
            </a:r>
          </a:p>
        </p:txBody>
      </p:sp>
      <p:sp>
        <p:nvSpPr>
          <p:cNvPr id="3" name="Datumsplatzhalt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4B3C8325-FC06-4274-9C1A-DD57270A08C8}" type="datetimeFigureOut">
              <a:rPr lang="de-DE" kern="1200" smtClean="0">
                <a:solidFill>
                  <a:prstClr val="black"/>
                </a:solidFill>
              </a:rPr>
              <a:pPr hangingPunct="1">
                <a:defRPr/>
              </a:pPr>
              <a:t>01.02.2021</a:t>
            </a:fld>
            <a:endParaRPr lang="de-DE" kern="1200" dirty="0">
              <a:solidFill>
                <a:prstClr val="black"/>
              </a:solidFill>
            </a:endParaRPr>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EF82CD97-F83B-46B0-A096-ACB1792AC94B}"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3069437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0E7B1433-920F-4C48-94F6-05B235E821E2}" type="datetimeFigureOut">
              <a:rPr lang="de-DE" kern="1200" smtClean="0">
                <a:solidFill>
                  <a:prstClr val="black"/>
                </a:solidFill>
              </a:rPr>
              <a:pPr hangingPunct="1">
                <a:defRPr/>
              </a:pPr>
              <a:t>01.02.2021</a:t>
            </a:fld>
            <a:endParaRPr lang="de-DE" kern="1200" dirty="0">
              <a:solidFill>
                <a:prstClr val="black"/>
              </a:solidFill>
            </a:endParaRPr>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7C1183E1-E30A-499A-9966-CDE90944F08C}"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611898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en-GB"/>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p:cNvSpPr>
            <a:spLocks noGrp="1"/>
          </p:cNvSpPr>
          <p:nvPr>
            <p:ph type="dt" sz="half" idx="10"/>
          </p:nvPr>
        </p:nvSpPr>
        <p:spPr/>
        <p:txBody>
          <a:bodyPr/>
          <a:lstStyle/>
          <a:p>
            <a:fld id="{D7771DC3-4BFA-4E9B-8DD3-62E425D62797}" type="datetimeFigureOut">
              <a:rPr lang="en-GB" smtClean="0"/>
              <a:pPr/>
              <a:t>01/02/2021</a:t>
            </a:fld>
            <a:endParaRPr lang="en-GB"/>
          </a:p>
        </p:txBody>
      </p:sp>
      <p:sp>
        <p:nvSpPr>
          <p:cNvPr id="8" name="Fußzeilenplatzhalter 7"/>
          <p:cNvSpPr>
            <a:spLocks noGrp="1"/>
          </p:cNvSpPr>
          <p:nvPr>
            <p:ph type="ftr" sz="quarter" idx="11"/>
          </p:nvPr>
        </p:nvSpPr>
        <p:spPr/>
        <p:txBody>
          <a:bodyPr/>
          <a:lstStyle/>
          <a:p>
            <a:endParaRPr lang="en-GB"/>
          </a:p>
        </p:txBody>
      </p:sp>
      <p:sp>
        <p:nvSpPr>
          <p:cNvPr id="9" name="Foliennummernplatzhalter 8"/>
          <p:cNvSpPr>
            <a:spLocks noGrp="1"/>
          </p:cNvSpPr>
          <p:nvPr>
            <p:ph type="sldNum" sz="quarter" idx="12"/>
          </p:nvPr>
        </p:nvSpPr>
        <p:spPr/>
        <p:txBody>
          <a:bodyPr/>
          <a:lstStyle/>
          <a:p>
            <a:fld id="{1C80BF85-3B98-4DAE-AE53-47638B73C7BB}" type="slidenum">
              <a:rPr lang="en-GB" smtClean="0"/>
              <a:pPr/>
              <a:t>‹Nr.›</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atin typeface="Calibri" panose="020F0502020204030204" pitchFamily="34" charset="0"/>
              </a:defRPr>
            </a:lvl1pPr>
          </a:lstStyle>
          <a:p>
            <a:r>
              <a:rPr lang="de-DE" dirty="0"/>
              <a:t>Titelmasterformat durch Klicken bearbeiten</a:t>
            </a:r>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AFC13936-BCFA-457A-B76F-14D45D0E541E}" type="datetimeFigureOut">
              <a:rPr lang="de-DE" kern="1200" smtClean="0">
                <a:solidFill>
                  <a:prstClr val="black"/>
                </a:solidFill>
              </a:rPr>
              <a:pPr hangingPunct="1">
                <a:defRPr/>
              </a:pPr>
              <a:t>01.02.2021</a:t>
            </a:fld>
            <a:endParaRPr lang="de-DE" kern="1200" dirty="0">
              <a:solidFill>
                <a:prstClr val="black"/>
              </a:solidFill>
            </a:endParaRPr>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648D1859-5E20-454B-9801-09ABE2366019}"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24753193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atin typeface="Calibri" panose="020F0502020204030204" pitchFamily="34" charset="0"/>
              </a:defRPr>
            </a:lvl1pPr>
          </a:lstStyle>
          <a:p>
            <a:r>
              <a:rPr lang="de-DE" dirty="0"/>
              <a:t>Titelmasterformat durch Klicken bearbeiten</a:t>
            </a:r>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6511ABFB-EE66-4802-AEFA-817A9885F1F1}" type="datetimeFigureOut">
              <a:rPr lang="de-DE" kern="1200" smtClean="0">
                <a:solidFill>
                  <a:prstClr val="black"/>
                </a:solidFill>
              </a:rPr>
              <a:pPr hangingPunct="1">
                <a:defRPr/>
              </a:pPr>
              <a:t>01.02.2021</a:t>
            </a:fld>
            <a:endParaRPr lang="de-DE" kern="1200" dirty="0">
              <a:solidFill>
                <a:prstClr val="black"/>
              </a:solidFill>
            </a:endParaRPr>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8A88C8A6-0807-4B1C-A994-C60295CE2114}"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20728531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Calibri" panose="020F0502020204030204" pitchFamily="34" charset="0"/>
              </a:defRPr>
            </a:lvl1pPr>
          </a:lstStyle>
          <a:p>
            <a:r>
              <a:rPr lang="de-DE" dirty="0"/>
              <a:t>Titelmasterformat durch Klicken bearbeiten</a:t>
            </a:r>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EF716092-F01B-4D99-A1DE-912FA6B93317}" type="datetimeFigureOut">
              <a:rPr lang="de-DE" kern="1200" smtClean="0">
                <a:solidFill>
                  <a:prstClr val="black"/>
                </a:solidFill>
              </a:rPr>
              <a:pPr hangingPunct="1">
                <a:defRPr/>
              </a:pPr>
              <a:t>01.02.2021</a:t>
            </a:fld>
            <a:endParaRPr lang="de-DE" kern="1200" dirty="0">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AF85CF85-B786-414E-BF88-861CD78F9B0B}"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18697155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lvl1pPr>
              <a:defRPr>
                <a:latin typeface="Calibri" panose="020F0502020204030204" pitchFamily="34" charset="0"/>
              </a:defRPr>
            </a:lvl1pPr>
          </a:lstStyle>
          <a:p>
            <a:r>
              <a:rPr lang="de-DE" dirty="0"/>
              <a:t>Titelmasterformat durch Klicken bearbeiten</a:t>
            </a:r>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E14DB80A-89CF-4688-8DD2-65D97D3280B6}" type="datetimeFigureOut">
              <a:rPr lang="de-DE" kern="1200" smtClean="0">
                <a:solidFill>
                  <a:prstClr val="black"/>
                </a:solidFill>
              </a:rPr>
              <a:pPr hangingPunct="1">
                <a:defRPr/>
              </a:pPr>
              <a:t>01.02.2021</a:t>
            </a:fld>
            <a:endParaRPr lang="de-DE" kern="1200" dirty="0">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endParaRPr lang="de-DE" kern="1200" dirty="0">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Calibri" panose="020F0502020204030204" pitchFamily="34" charset="0"/>
                <a:cs typeface="+mn-cs"/>
              </a:defRPr>
            </a:lvl1pPr>
          </a:lstStyle>
          <a:p>
            <a:pPr hangingPunct="1">
              <a:defRPr/>
            </a:pPr>
            <a:fld id="{1CCD744C-11A7-4FB5-B060-A39D4923B230}" type="slidenum">
              <a:rPr lang="de-DE" kern="1200" smtClean="0">
                <a:solidFill>
                  <a:prstClr val="black"/>
                </a:solidFill>
              </a:rPr>
              <a:pPr hangingPunct="1">
                <a:defRPr/>
              </a:pPr>
              <a:t>‹Nr.›</a:t>
            </a:fld>
            <a:endParaRPr lang="de-DE" kern="1200" dirty="0">
              <a:solidFill>
                <a:prstClr val="black"/>
              </a:solidFill>
            </a:endParaRPr>
          </a:p>
        </p:txBody>
      </p:sp>
    </p:spTree>
    <p:extLst>
      <p:ext uri="{BB962C8B-B14F-4D97-AF65-F5344CB8AC3E}">
        <p14:creationId xmlns:p14="http://schemas.microsoft.com/office/powerpoint/2010/main" val="11360319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8492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4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Calibri" panose="020F0502020204030204" pitchFamily="34" charset="0"/>
              </a:defRPr>
            </a:lvl1pPr>
          </a:lstStyle>
          <a:p>
            <a:r>
              <a:rPr lang="de-DE" dirty="0"/>
              <a:t>Titelmasterformat durch Klicken bearbeiten</a:t>
            </a:r>
            <a:endParaRPr lang="en-US" dirty="0"/>
          </a:p>
        </p:txBody>
      </p:sp>
      <p:sp>
        <p:nvSpPr>
          <p:cNvPr id="3" name="Inhaltsplatzhalter 2"/>
          <p:cNvSpPr>
            <a:spLocks noGrp="1"/>
          </p:cNvSpPr>
          <p:nvPr>
            <p:ph idx="1"/>
          </p:nvPr>
        </p:nvSpPr>
        <p:spPr>
          <a:xfrm>
            <a:off x="457200" y="1600200"/>
            <a:ext cx="8229600" cy="4709160"/>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10"/>
          </p:nvPr>
        </p:nvSpPr>
        <p:spPr>
          <a:xfrm>
            <a:off x="457200" y="6416675"/>
            <a:ext cx="2133600" cy="365125"/>
          </a:xfrm>
          <a:prstGeom prst="rect">
            <a:avLst/>
          </a:prstGeom>
        </p:spPr>
        <p:txBody>
          <a:bodyPr/>
          <a:lstStyle>
            <a:lvl1pPr>
              <a:defRPr>
                <a:latin typeface="Calibri" pitchFamily="34" charset="0"/>
                <a:cs typeface="Arial" pitchFamily="34" charset="0"/>
              </a:defRPr>
            </a:lvl1pPr>
          </a:lstStyle>
          <a:p>
            <a:pPr fontAlgn="base" hangingPunct="1">
              <a:spcBef>
                <a:spcPct val="0"/>
              </a:spcBef>
              <a:spcAft>
                <a:spcPct val="0"/>
              </a:spcAft>
              <a:defRPr/>
            </a:pPr>
            <a:fld id="{C8DD3BC6-C75C-400A-98C4-E3CA3DE535DA}" type="datetimeFigureOut">
              <a:rPr lang="de-DE" kern="1200" smtClean="0">
                <a:solidFill>
                  <a:prstClr val="black"/>
                </a:solidFill>
              </a:rPr>
              <a:pPr fontAlgn="base" hangingPunct="1">
                <a:spcBef>
                  <a:spcPct val="0"/>
                </a:spcBef>
                <a:spcAft>
                  <a:spcPct val="0"/>
                </a:spcAft>
                <a:defRPr/>
              </a:pPr>
              <a:t>01.02.2021</a:t>
            </a:fld>
            <a:endParaRPr lang="de-DE" kern="1200" dirty="0">
              <a:solidFill>
                <a:prstClr val="black"/>
              </a:solidFill>
            </a:endParaRPr>
          </a:p>
        </p:txBody>
      </p:sp>
      <p:sp>
        <p:nvSpPr>
          <p:cNvPr id="5" name="Fußzeilenplatzhalter 4"/>
          <p:cNvSpPr>
            <a:spLocks noGrp="1"/>
          </p:cNvSpPr>
          <p:nvPr>
            <p:ph type="ftr" sz="quarter" idx="11"/>
          </p:nvPr>
        </p:nvSpPr>
        <p:spPr>
          <a:xfrm>
            <a:off x="3124200" y="6416675"/>
            <a:ext cx="2895600" cy="365125"/>
          </a:xfrm>
          <a:prstGeom prst="rect">
            <a:avLst/>
          </a:prstGeom>
        </p:spPr>
        <p:txBody>
          <a:bodyPr/>
          <a:lstStyle>
            <a:lvl1pPr>
              <a:defRPr>
                <a:latin typeface="Calibri" pitchFamily="34" charset="0"/>
                <a:cs typeface="Arial" pitchFamily="34" charset="0"/>
              </a:defRPr>
            </a:lvl1pPr>
          </a:lstStyle>
          <a:p>
            <a:pPr fontAlgn="base" hangingPunct="1">
              <a:spcBef>
                <a:spcPct val="0"/>
              </a:spcBef>
              <a:spcAft>
                <a:spcPct val="0"/>
              </a:spcAft>
              <a:defRPr/>
            </a:pPr>
            <a:endParaRPr lang="de-DE" kern="1200" dirty="0">
              <a:solidFill>
                <a:prstClr val="black"/>
              </a:solidFill>
            </a:endParaRPr>
          </a:p>
        </p:txBody>
      </p:sp>
      <p:sp>
        <p:nvSpPr>
          <p:cNvPr id="6" name="Foliennummernplatzhalter 5"/>
          <p:cNvSpPr>
            <a:spLocks noGrp="1"/>
          </p:cNvSpPr>
          <p:nvPr>
            <p:ph type="sldNum" sz="quarter" idx="12"/>
          </p:nvPr>
        </p:nvSpPr>
        <p:spPr>
          <a:xfrm>
            <a:off x="7924800" y="6416675"/>
            <a:ext cx="762000" cy="365125"/>
          </a:xfrm>
          <a:prstGeom prst="rect">
            <a:avLst/>
          </a:prstGeom>
        </p:spPr>
        <p:txBody>
          <a:bodyPr/>
          <a:lstStyle>
            <a:lvl1pPr>
              <a:defRPr>
                <a:latin typeface="Calibri" pitchFamily="34" charset="0"/>
                <a:cs typeface="Arial" pitchFamily="34" charset="0"/>
              </a:defRPr>
            </a:lvl1pPr>
          </a:lstStyle>
          <a:p>
            <a:pPr fontAlgn="base" hangingPunct="1">
              <a:spcBef>
                <a:spcPct val="0"/>
              </a:spcBef>
              <a:spcAft>
                <a:spcPct val="0"/>
              </a:spcAft>
              <a:defRPr/>
            </a:pPr>
            <a:fld id="{F0ECFE04-E526-446F-A1B9-BE91DAF28AEC}" type="slidenum">
              <a:rPr lang="de-DE" kern="1200" smtClean="0">
                <a:solidFill>
                  <a:prstClr val="black"/>
                </a:solidFill>
              </a:rPr>
              <a:pPr fontAlgn="base" hangingPunct="1">
                <a:spcBef>
                  <a:spcPct val="0"/>
                </a:spcBef>
                <a:spcAft>
                  <a:spcPct val="0"/>
                </a:spcAft>
                <a:defRPr/>
              </a:pPr>
              <a:t>‹Nr.›</a:t>
            </a:fld>
            <a:endParaRPr lang="de-DE" kern="1200" dirty="0">
              <a:solidFill>
                <a:prstClr val="black"/>
              </a:solidFill>
            </a:endParaRPr>
          </a:p>
        </p:txBody>
      </p:sp>
    </p:spTree>
    <p:extLst>
      <p:ext uri="{BB962C8B-B14F-4D97-AF65-F5344CB8AC3E}">
        <p14:creationId xmlns:p14="http://schemas.microsoft.com/office/powerpoint/2010/main" val="31406064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Line 20"/>
          <p:cNvSpPr>
            <a:spLocks noChangeShapeType="1"/>
          </p:cNvSpPr>
          <p:nvPr userDrawn="1"/>
        </p:nvSpPr>
        <p:spPr bwMode="auto">
          <a:xfrm>
            <a:off x="0" y="182563"/>
            <a:ext cx="9144000" cy="0"/>
          </a:xfrm>
          <a:prstGeom prst="line">
            <a:avLst/>
          </a:prstGeom>
          <a:noFill/>
          <a:ln w="9525">
            <a:solidFill>
              <a:srgbClr val="26547C"/>
            </a:solidFill>
            <a:round/>
            <a:headEnd/>
            <a:tailEnd/>
          </a:ln>
          <a:extLst>
            <a:ext uri="{909E8E84-426E-40DD-AFC4-6F175D3DCCD1}">
              <a14:hiddenFill xmlns:a14="http://schemas.microsoft.com/office/drawing/2010/main">
                <a:noFill/>
              </a14:hiddenFill>
            </a:ext>
          </a:extLst>
        </p:spPr>
        <p:txBody>
          <a:bodyPr wrap="none" anchor="ctr"/>
          <a:lstStyle/>
          <a:p>
            <a:pPr fontAlgn="base" hangingPunct="1">
              <a:spcBef>
                <a:spcPct val="0"/>
              </a:spcBef>
              <a:spcAft>
                <a:spcPct val="0"/>
              </a:spcAft>
            </a:pPr>
            <a:endParaRPr lang="de-DE" kern="1200" dirty="0">
              <a:solidFill>
                <a:prstClr val="black"/>
              </a:solidFill>
              <a:cs typeface="Arial" charset="0"/>
            </a:endParaRPr>
          </a:p>
        </p:txBody>
      </p:sp>
      <p:sp>
        <p:nvSpPr>
          <p:cNvPr id="2" name="Titel 1"/>
          <p:cNvSpPr>
            <a:spLocks noGrp="1"/>
          </p:cNvSpPr>
          <p:nvPr>
            <p:ph type="title"/>
          </p:nvPr>
        </p:nvSpPr>
        <p:spPr>
          <a:xfrm>
            <a:off x="395536" y="557808"/>
            <a:ext cx="8676456" cy="1143000"/>
          </a:xfrm>
          <a:prstGeom prst="rect">
            <a:avLst/>
          </a:prstGeom>
        </p:spPr>
        <p:txBody>
          <a:bodyPr/>
          <a:lstStyle>
            <a:lvl1pPr algn="l">
              <a:defRPr sz="3200">
                <a:latin typeface="Calibri" panose="020F0502020204030204" pitchFamily="34" charset="0"/>
              </a:defRPr>
            </a:lvl1pPr>
          </a:lstStyle>
          <a:p>
            <a:r>
              <a:rPr lang="de-DE" dirty="0"/>
              <a:t>Titelmasterformat durch Klicken bearbeiten</a:t>
            </a:r>
            <a:endParaRPr lang="en-GB" dirty="0"/>
          </a:p>
        </p:txBody>
      </p:sp>
    </p:spTree>
    <p:extLst>
      <p:ext uri="{BB962C8B-B14F-4D97-AF65-F5344CB8AC3E}">
        <p14:creationId xmlns:p14="http://schemas.microsoft.com/office/powerpoint/2010/main" val="40720142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pic>
        <p:nvPicPr>
          <p:cNvPr id="2" name="Bild 10" descr="Uni_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388" y="115888"/>
            <a:ext cx="684212"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Gerade Verbindung 11"/>
          <p:cNvCxnSpPr>
            <a:cxnSpLocks noChangeShapeType="1"/>
          </p:cNvCxnSpPr>
          <p:nvPr userDrawn="1"/>
        </p:nvCxnSpPr>
        <p:spPr bwMode="auto">
          <a:xfrm>
            <a:off x="1123950" y="646113"/>
            <a:ext cx="7632700" cy="0"/>
          </a:xfrm>
          <a:prstGeom prst="line">
            <a:avLst/>
          </a:prstGeom>
          <a:noFill/>
          <a:ln w="9525">
            <a:solidFill>
              <a:srgbClr val="7D9AA9"/>
            </a:solidFill>
            <a:round/>
            <a:headEnd/>
            <a:tailEnd/>
          </a:ln>
          <a:extLst>
            <a:ext uri="{909E8E84-426E-40DD-AFC4-6F175D3DCCD1}">
              <a14:hiddenFill xmlns:a14="http://schemas.microsoft.com/office/drawing/2010/main">
                <a:noFill/>
              </a14:hiddenFill>
            </a:ext>
          </a:extLst>
        </p:spPr>
      </p:cxnSp>
      <p:sp>
        <p:nvSpPr>
          <p:cNvPr id="4" name="Text Box 25"/>
          <p:cNvSpPr txBox="1">
            <a:spLocks noChangeArrowheads="1"/>
          </p:cNvSpPr>
          <p:nvPr userDrawn="1"/>
        </p:nvSpPr>
        <p:spPr bwMode="auto">
          <a:xfrm>
            <a:off x="8602663" y="260350"/>
            <a:ext cx="469900" cy="153988"/>
          </a:xfrm>
          <a:prstGeom prst="rect">
            <a:avLst/>
          </a:prstGeom>
          <a:noFill/>
          <a:ln>
            <a:noFill/>
          </a:ln>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de-DE" altLang="de-DE" sz="1000" b="1" kern="1200" dirty="0">
                <a:solidFill>
                  <a:srgbClr val="215968"/>
                </a:solidFill>
                <a:latin typeface="Calibri" pitchFamily="34" charset="0"/>
              </a:rPr>
              <a:t> </a:t>
            </a:r>
            <a:fld id="{542C6453-B7E3-4AE7-AA14-2D256E5DEF5D}" type="slidenum">
              <a:rPr lang="de-DE" altLang="de-DE" sz="1000" b="1" kern="1200" smtClean="0">
                <a:solidFill>
                  <a:srgbClr val="215968"/>
                </a:solidFill>
                <a:latin typeface="Calibri" pitchFamily="34" charset="0"/>
              </a:rPr>
              <a:pPr eaLnBrk="1" fontAlgn="base" hangingPunct="1">
                <a:spcBef>
                  <a:spcPct val="50000"/>
                </a:spcBef>
                <a:spcAft>
                  <a:spcPct val="0"/>
                </a:spcAft>
                <a:defRPr/>
              </a:pPr>
              <a:t>‹Nr.›</a:t>
            </a:fld>
            <a:r>
              <a:rPr lang="de-DE" altLang="de-DE" sz="1000" b="1" kern="1200" dirty="0">
                <a:solidFill>
                  <a:srgbClr val="215968"/>
                </a:solidFill>
                <a:latin typeface="Calibri" pitchFamily="34" charset="0"/>
              </a:rPr>
              <a:t> </a:t>
            </a:r>
          </a:p>
        </p:txBody>
      </p:sp>
      <p:sp>
        <p:nvSpPr>
          <p:cNvPr id="5" name="Text Box 23"/>
          <p:cNvSpPr txBox="1">
            <a:spLocks noChangeArrowheads="1"/>
          </p:cNvSpPr>
          <p:nvPr userDrawn="1"/>
        </p:nvSpPr>
        <p:spPr bwMode="auto">
          <a:xfrm>
            <a:off x="3929063" y="274638"/>
            <a:ext cx="4500562" cy="184150"/>
          </a:xfrm>
          <a:prstGeom prst="rect">
            <a:avLst/>
          </a:prstGeom>
          <a:noFill/>
          <a:ln w="9525">
            <a:noFill/>
            <a:miter lim="800000"/>
            <a:headEnd/>
            <a:tailEnd/>
          </a:ln>
          <a:effectLst/>
        </p:spPr>
        <p:txBody>
          <a:bodyPr lIns="0" tIns="0" rIns="0" bIns="0">
            <a:spAutoFit/>
          </a:bodyPr>
          <a:lstStyle/>
          <a:p>
            <a:pPr hangingPunct="1">
              <a:defRPr/>
            </a:pPr>
            <a:r>
              <a:rPr lang="de-DE" sz="1200" b="1" spc="50" dirty="0">
                <a:solidFill>
                  <a:srgbClr val="4BACC6">
                    <a:lumMod val="50000"/>
                  </a:srgbClr>
                </a:solidFill>
                <a:cs typeface="Calibri" pitchFamily="34" charset="0"/>
              </a:rPr>
              <a:t>IVPOWER </a:t>
            </a:r>
            <a:r>
              <a:rPr lang="de-DE" sz="1200" spc="50" dirty="0">
                <a:solidFill>
                  <a:srgbClr val="4BACC6">
                    <a:lumMod val="50000"/>
                  </a:srgbClr>
                </a:solidFill>
                <a:cs typeface="Calibri" pitchFamily="34" charset="0"/>
              </a:rPr>
              <a:t>– Projektstand und erste Ergebnisse</a:t>
            </a:r>
          </a:p>
        </p:txBody>
      </p:sp>
    </p:spTree>
    <p:extLst>
      <p:ext uri="{BB962C8B-B14F-4D97-AF65-F5344CB8AC3E}">
        <p14:creationId xmlns:p14="http://schemas.microsoft.com/office/powerpoint/2010/main" val="38643947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_Titelfolie">
    <p:spTree>
      <p:nvGrpSpPr>
        <p:cNvPr id="1" name=""/>
        <p:cNvGrpSpPr/>
        <p:nvPr/>
      </p:nvGrpSpPr>
      <p:grpSpPr>
        <a:xfrm>
          <a:off x="0" y="0"/>
          <a:ext cx="0" cy="0"/>
          <a:chOff x="0" y="0"/>
          <a:chExt cx="0" cy="0"/>
        </a:xfrm>
      </p:grpSpPr>
      <p:pic>
        <p:nvPicPr>
          <p:cNvPr id="2" name="Bild 1" descr="Logo_BKL_Schwaben_grau_5cm"/>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708400" y="5876925"/>
            <a:ext cx="11509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7950" y="6072188"/>
            <a:ext cx="34559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a:spLocks noChangeArrowheads="1"/>
          </p:cNvSpPr>
          <p:nvPr userDrawn="1"/>
        </p:nvSpPr>
        <p:spPr bwMode="auto">
          <a:xfrm>
            <a:off x="3635375" y="5764213"/>
            <a:ext cx="5508625" cy="1093787"/>
          </a:xfrm>
          <a:prstGeom prst="rect">
            <a:avLst/>
          </a:prstGeom>
          <a:solidFill>
            <a:srgbClr val="7D9AA9">
              <a:alpha val="20000"/>
            </a:srgbClr>
          </a:solidFill>
          <a:ln w="9525" algn="ctr">
            <a:solidFill>
              <a:srgbClr val="CEDAE0"/>
            </a:solidFill>
            <a:round/>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defRPr/>
            </a:pPr>
            <a:endParaRPr lang="de-DE" altLang="de-DE" sz="2400" kern="1200" dirty="0">
              <a:solidFill>
                <a:prstClr val="black"/>
              </a:solidFill>
              <a:latin typeface="Calibri" pitchFamily="34" charset="0"/>
            </a:endParaRPr>
          </a:p>
        </p:txBody>
      </p:sp>
      <p:cxnSp>
        <p:nvCxnSpPr>
          <p:cNvPr id="5" name="Gerade Verbindung 10"/>
          <p:cNvCxnSpPr>
            <a:cxnSpLocks noChangeShapeType="1"/>
          </p:cNvCxnSpPr>
          <p:nvPr userDrawn="1"/>
        </p:nvCxnSpPr>
        <p:spPr bwMode="auto">
          <a:xfrm>
            <a:off x="3625850" y="0"/>
            <a:ext cx="0" cy="6858000"/>
          </a:xfrm>
          <a:prstGeom prst="line">
            <a:avLst/>
          </a:prstGeom>
          <a:noFill/>
          <a:ln w="9525" algn="ctr">
            <a:solidFill>
              <a:srgbClr val="7D9AA9"/>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354522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atin typeface="Calibri" panose="020F0502020204030204" pitchFamily="34" charset="0"/>
              </a:defRPr>
            </a:lvl1pPr>
          </a:lstStyle>
          <a:p>
            <a:r>
              <a:rPr lang="de-DE" dirty="0"/>
              <a:t>Titelmasterformat durch Klicken bearbeiten</a:t>
            </a:r>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dirty="0"/>
              <a:t>Textmasterformat bearbeiten</a:t>
            </a:r>
          </a:p>
        </p:txBody>
      </p:sp>
      <p:sp>
        <p:nvSpPr>
          <p:cNvPr id="4" name="Datumsplatzhalter 3"/>
          <p:cNvSpPr>
            <a:spLocks noGrp="1"/>
          </p:cNvSpPr>
          <p:nvPr>
            <p:ph type="dt" sz="half" idx="10"/>
          </p:nvPr>
        </p:nvSpPr>
        <p:spPr>
          <a:xfrm>
            <a:off x="685800" y="6248400"/>
            <a:ext cx="1905000" cy="457200"/>
          </a:xfrm>
          <a:prstGeom prst="rect">
            <a:avLst/>
          </a:prstGeom>
        </p:spPr>
        <p:txBody>
          <a:bodyPr/>
          <a:lstStyle>
            <a:lvl1pPr>
              <a:defRPr>
                <a:latin typeface="Calibri" panose="020F0502020204030204" pitchFamily="34" charset="0"/>
              </a:defRPr>
            </a:lvl1pPr>
          </a:lstStyle>
          <a:p>
            <a:pPr fontAlgn="base" hangingPunct="1">
              <a:spcBef>
                <a:spcPct val="0"/>
              </a:spcBef>
              <a:spcAft>
                <a:spcPct val="0"/>
              </a:spcAft>
            </a:pPr>
            <a:endParaRPr lang="de-DE" altLang="de-DE" kern="1200" dirty="0">
              <a:solidFill>
                <a:prstClr val="black"/>
              </a:solidFill>
              <a:cs typeface="Arial" charset="0"/>
            </a:endParaRPr>
          </a:p>
        </p:txBody>
      </p:sp>
      <p:sp>
        <p:nvSpPr>
          <p:cNvPr id="5" name="Fußzeilenplatzhalter 4"/>
          <p:cNvSpPr>
            <a:spLocks noGrp="1"/>
          </p:cNvSpPr>
          <p:nvPr>
            <p:ph type="ftr" sz="quarter" idx="11"/>
          </p:nvPr>
        </p:nvSpPr>
        <p:spPr>
          <a:xfrm>
            <a:off x="3124200" y="6248400"/>
            <a:ext cx="2895600" cy="457200"/>
          </a:xfrm>
          <a:prstGeom prst="rect">
            <a:avLst/>
          </a:prstGeom>
        </p:spPr>
        <p:txBody>
          <a:bodyPr/>
          <a:lstStyle>
            <a:lvl1pPr>
              <a:defRPr>
                <a:latin typeface="Calibri" panose="020F0502020204030204" pitchFamily="34" charset="0"/>
              </a:defRPr>
            </a:lvl1pPr>
          </a:lstStyle>
          <a:p>
            <a:pPr fontAlgn="base" hangingPunct="1">
              <a:spcBef>
                <a:spcPct val="0"/>
              </a:spcBef>
              <a:spcAft>
                <a:spcPct val="0"/>
              </a:spcAft>
            </a:pPr>
            <a:endParaRPr lang="de-DE" altLang="de-DE" kern="1200" dirty="0">
              <a:solidFill>
                <a:prstClr val="black"/>
              </a:solidFill>
              <a:cs typeface="Arial" charset="0"/>
            </a:endParaRPr>
          </a:p>
        </p:txBody>
      </p:sp>
      <p:sp>
        <p:nvSpPr>
          <p:cNvPr id="6" name="Foliennummernplatzhalter 5"/>
          <p:cNvSpPr>
            <a:spLocks noGrp="1"/>
          </p:cNvSpPr>
          <p:nvPr>
            <p:ph type="sldNum" sz="quarter" idx="12"/>
          </p:nvPr>
        </p:nvSpPr>
        <p:spPr>
          <a:xfrm>
            <a:off x="6553200" y="6248400"/>
            <a:ext cx="1905000" cy="457200"/>
          </a:xfrm>
          <a:prstGeom prst="rect">
            <a:avLst/>
          </a:prstGeom>
        </p:spPr>
        <p:txBody>
          <a:bodyPr/>
          <a:lstStyle>
            <a:lvl1pPr>
              <a:defRPr>
                <a:latin typeface="Calibri" panose="020F0502020204030204" pitchFamily="34" charset="0"/>
              </a:defRPr>
            </a:lvl1pPr>
          </a:lstStyle>
          <a:p>
            <a:pPr fontAlgn="base" hangingPunct="1">
              <a:spcBef>
                <a:spcPct val="0"/>
              </a:spcBef>
              <a:spcAft>
                <a:spcPct val="0"/>
              </a:spcAft>
            </a:pPr>
            <a:fld id="{6C6AE60A-B69C-4790-82F7-3882EDF23186}" type="slidenum">
              <a:rPr lang="de-DE" kern="1200" smtClean="0">
                <a:solidFill>
                  <a:prstClr val="black"/>
                </a:solidFill>
                <a:cs typeface="Arial" charset="0"/>
              </a:rPr>
              <a:pPr fontAlgn="base" hangingPunct="1">
                <a:spcBef>
                  <a:spcPct val="0"/>
                </a:spcBef>
                <a:spcAft>
                  <a:spcPct val="0"/>
                </a:spcAft>
              </a:pPr>
              <a:t>‹Nr.›</a:t>
            </a:fld>
            <a:endParaRPr lang="de-DE" kern="1200" dirty="0">
              <a:solidFill>
                <a:prstClr val="black"/>
              </a:solidFill>
              <a:cs typeface="Arial" charset="0"/>
            </a:endParaRPr>
          </a:p>
        </p:txBody>
      </p:sp>
    </p:spTree>
    <p:extLst>
      <p:ext uri="{BB962C8B-B14F-4D97-AF65-F5344CB8AC3E}">
        <p14:creationId xmlns:p14="http://schemas.microsoft.com/office/powerpoint/2010/main" val="2705656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Datumsplatzhalter 2"/>
          <p:cNvSpPr>
            <a:spLocks noGrp="1"/>
          </p:cNvSpPr>
          <p:nvPr>
            <p:ph type="dt" sz="half" idx="10"/>
          </p:nvPr>
        </p:nvSpPr>
        <p:spPr/>
        <p:txBody>
          <a:bodyPr/>
          <a:lstStyle/>
          <a:p>
            <a:fld id="{D7771DC3-4BFA-4E9B-8DD3-62E425D62797}" type="datetimeFigureOut">
              <a:rPr lang="en-GB" smtClean="0"/>
              <a:pPr/>
              <a:t>01/02/2021</a:t>
            </a:fld>
            <a:endParaRPr lang="en-GB"/>
          </a:p>
        </p:txBody>
      </p:sp>
      <p:sp>
        <p:nvSpPr>
          <p:cNvPr id="4" name="Fußzeilenplatzhalter 3"/>
          <p:cNvSpPr>
            <a:spLocks noGrp="1"/>
          </p:cNvSpPr>
          <p:nvPr>
            <p:ph type="ftr" sz="quarter" idx="11"/>
          </p:nvPr>
        </p:nvSpPr>
        <p:spPr/>
        <p:txBody>
          <a:bodyPr/>
          <a:lstStyle/>
          <a:p>
            <a:endParaRPr lang="en-GB"/>
          </a:p>
        </p:txBody>
      </p:sp>
      <p:sp>
        <p:nvSpPr>
          <p:cNvPr id="5" name="Foliennummernplatzhalter 4"/>
          <p:cNvSpPr>
            <a:spLocks noGrp="1"/>
          </p:cNvSpPr>
          <p:nvPr>
            <p:ph type="sldNum" sz="quarter" idx="12"/>
          </p:nvPr>
        </p:nvSpPr>
        <p:spPr/>
        <p:txBody>
          <a:bodyPr/>
          <a:lstStyle/>
          <a:p>
            <a:fld id="{1C80BF85-3B98-4DAE-AE53-47638B73C7BB}" type="slidenum">
              <a:rPr lang="en-GB" smtClean="0"/>
              <a:pPr/>
              <a:t>‹Nr.›</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7_Leer">
    <p:spTree>
      <p:nvGrpSpPr>
        <p:cNvPr id="1" name=""/>
        <p:cNvGrpSpPr/>
        <p:nvPr/>
      </p:nvGrpSpPr>
      <p:grpSpPr>
        <a:xfrm>
          <a:off x="0" y="0"/>
          <a:ext cx="0" cy="0"/>
          <a:chOff x="0" y="0"/>
          <a:chExt cx="0" cy="0"/>
        </a:xfrm>
      </p:grpSpPr>
      <p:sp>
        <p:nvSpPr>
          <p:cNvPr id="11" name="Textplatzhalter 20"/>
          <p:cNvSpPr>
            <a:spLocks noGrp="1"/>
          </p:cNvSpPr>
          <p:nvPr>
            <p:ph type="body" sz="quarter" idx="12"/>
          </p:nvPr>
        </p:nvSpPr>
        <p:spPr>
          <a:xfrm>
            <a:off x="468313" y="673298"/>
            <a:ext cx="5003800" cy="307777"/>
          </a:xfrm>
          <a:prstGeom prst="rect">
            <a:avLst/>
          </a:prstGeom>
        </p:spPr>
        <p:txBody>
          <a:bodyPr vert="horz" lIns="0" tIns="0" rIns="0" bIns="0" anchor="b" anchorCtr="0">
            <a:spAutoFit/>
          </a:bodyPr>
          <a:lstStyle>
            <a:lvl1pPr>
              <a:lnSpc>
                <a:spcPts val="2400"/>
              </a:lnSpc>
              <a:defRPr sz="2000" kern="1200" cap="all" baseline="0">
                <a:solidFill>
                  <a:schemeClr val="bg1"/>
                </a:solidFill>
                <a:latin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bearbeiten</a:t>
            </a:r>
          </a:p>
        </p:txBody>
      </p:sp>
      <p:sp>
        <p:nvSpPr>
          <p:cNvPr id="3" name="Datumsplatzhalter 10"/>
          <p:cNvSpPr>
            <a:spLocks noGrp="1"/>
          </p:cNvSpPr>
          <p:nvPr>
            <p:ph type="dt" sz="half" idx="13"/>
          </p:nvPr>
        </p:nvSpPr>
        <p:spPr>
          <a:xfrm>
            <a:off x="6480175" y="6492875"/>
            <a:ext cx="2663825" cy="365125"/>
          </a:xfrm>
          <a:prstGeom prst="rect">
            <a:avLst/>
          </a:prstGeom>
        </p:spPr>
        <p:txBody>
          <a:bodyPr/>
          <a:lstStyle>
            <a:lvl1pPr>
              <a:defRPr dirty="0">
                <a:latin typeface="Calibri" panose="020F0502020204030204" pitchFamily="34" charset="0"/>
              </a:defRPr>
            </a:lvl1pPr>
          </a:lstStyle>
          <a:p>
            <a:pPr fontAlgn="base" hangingPunct="1">
              <a:spcBef>
                <a:spcPct val="0"/>
              </a:spcBef>
              <a:spcAft>
                <a:spcPct val="0"/>
              </a:spcAft>
              <a:defRPr/>
            </a:pPr>
            <a:r>
              <a:rPr lang="de-DE" kern="1200" dirty="0" smtClean="0">
                <a:solidFill>
                  <a:prstClr val="black"/>
                </a:solidFill>
                <a:cs typeface="Arial" charset="0"/>
              </a:rPr>
              <a:t>WWW.DGPPN.DE</a:t>
            </a:r>
            <a:endParaRPr lang="de-DE" kern="1200" dirty="0">
              <a:solidFill>
                <a:prstClr val="black"/>
              </a:solidFill>
              <a:cs typeface="Arial" charset="0"/>
            </a:endParaRPr>
          </a:p>
        </p:txBody>
      </p:sp>
    </p:spTree>
    <p:extLst>
      <p:ext uri="{BB962C8B-B14F-4D97-AF65-F5344CB8AC3E}">
        <p14:creationId xmlns:p14="http://schemas.microsoft.com/office/powerpoint/2010/main" val="3153167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71425" y="548680"/>
            <a:ext cx="8593063" cy="801241"/>
          </a:xfrm>
          <a:prstGeom prst="rect">
            <a:avLst/>
          </a:prstGeom>
        </p:spPr>
        <p:txBody>
          <a:bodyPr anchor="t"/>
          <a:lstStyle>
            <a:lvl1pPr>
              <a:lnSpc>
                <a:spcPts val="3200"/>
              </a:lnSpc>
              <a:defRPr sz="3200" b="0"/>
            </a:lvl1pPr>
          </a:lstStyle>
          <a:p>
            <a:r>
              <a:rPr lang="de-DE" dirty="0"/>
              <a:t>Titelmasterformat durch Klicken bearbeiten</a:t>
            </a:r>
          </a:p>
        </p:txBody>
      </p:sp>
      <p:sp>
        <p:nvSpPr>
          <p:cNvPr id="3" name="Inhaltsplatzhalter 2"/>
          <p:cNvSpPr>
            <a:spLocks noGrp="1"/>
          </p:cNvSpPr>
          <p:nvPr>
            <p:ph idx="1"/>
          </p:nvPr>
        </p:nvSpPr>
        <p:spPr>
          <a:xfrm>
            <a:off x="395536" y="1556792"/>
            <a:ext cx="8568952" cy="4896544"/>
          </a:xfrm>
          <a:prstGeom prst="rect">
            <a:avLst/>
          </a:prstGeom>
        </p:spPr>
        <p:txBody>
          <a:bodyPr/>
          <a:lstStyle>
            <a:lvl1pPr>
              <a:defRPr sz="2800"/>
            </a:lvl1pPr>
            <a:lvl2pPr>
              <a:defRPr sz="2400"/>
            </a:lvl2pPr>
            <a:lvl3pPr>
              <a:defRPr sz="2000"/>
            </a:lvl3pPr>
            <a:lvl4pPr>
              <a:defRPr sz="1800"/>
            </a:lvl4pPr>
            <a:lvl5pPr>
              <a:defRPr sz="16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Inhaltsplatzhalter 16"/>
          <p:cNvSpPr>
            <a:spLocks noGrp="1"/>
          </p:cNvSpPr>
          <p:nvPr>
            <p:ph sz="quarter" idx="10"/>
          </p:nvPr>
        </p:nvSpPr>
        <p:spPr>
          <a:xfrm>
            <a:off x="6084168" y="6525344"/>
            <a:ext cx="3059832" cy="332656"/>
          </a:xfrm>
          <a:prstGeom prst="rect">
            <a:avLst/>
          </a:prstGeom>
        </p:spPr>
        <p:txBody>
          <a:bodyPr/>
          <a:lstStyle>
            <a:lvl1pPr algn="r">
              <a:defRPr sz="1400" i="1" baseline="0">
                <a:solidFill>
                  <a:schemeClr val="tx1">
                    <a:lumMod val="50000"/>
                    <a:lumOff val="50000"/>
                  </a:schemeClr>
                </a:solidFill>
              </a:defRPr>
            </a:lvl1pPr>
          </a:lstStyle>
          <a:p>
            <a:pPr lvl="0"/>
            <a:r>
              <a:rPr lang="de-DE"/>
              <a:t>Textmasterformat bearbeiten</a:t>
            </a:r>
          </a:p>
        </p:txBody>
      </p:sp>
    </p:spTree>
    <p:extLst>
      <p:ext uri="{BB962C8B-B14F-4D97-AF65-F5344CB8AC3E}">
        <p14:creationId xmlns:p14="http://schemas.microsoft.com/office/powerpoint/2010/main" val="373395339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Folie 1">
    <p:spTree>
      <p:nvGrpSpPr>
        <p:cNvPr id="1" name=""/>
        <p:cNvGrpSpPr/>
        <p:nvPr/>
      </p:nvGrpSpPr>
      <p:grpSpPr>
        <a:xfrm>
          <a:off x="0" y="0"/>
          <a:ext cx="0" cy="0"/>
          <a:chOff x="0" y="0"/>
          <a:chExt cx="0" cy="0"/>
        </a:xfrm>
      </p:grpSpPr>
      <p:sp>
        <p:nvSpPr>
          <p:cNvPr id="3" name="Rechteck 2"/>
          <p:cNvSpPr/>
          <p:nvPr userDrawn="1"/>
        </p:nvSpPr>
        <p:spPr>
          <a:xfrm>
            <a:off x="0" y="1143000"/>
            <a:ext cx="9144000" cy="5715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7" name="Foliennummernplatzhalter 5"/>
          <p:cNvSpPr txBox="1">
            <a:spLocks/>
          </p:cNvSpPr>
          <p:nvPr userDrawn="1"/>
        </p:nvSpPr>
        <p:spPr>
          <a:xfrm>
            <a:off x="8424863" y="6350"/>
            <a:ext cx="631825" cy="365125"/>
          </a:xfrm>
          <a:prstGeom prst="rect">
            <a:avLst/>
          </a:prstGeom>
        </p:spPr>
        <p:txBody>
          <a:bodyPr anchor="ctr"/>
          <a:lstStyle>
            <a:lvl1pPr>
              <a:defRPr/>
            </a:lvl1pPr>
          </a:lstStyle>
          <a:p>
            <a:pPr algn="r">
              <a:defRPr/>
            </a:pPr>
            <a:endParaRPr lang="de-DE" sz="1200" dirty="0">
              <a:solidFill>
                <a:prstClr val="black">
                  <a:tint val="75000"/>
                </a:prstClr>
              </a:solidFill>
            </a:endParaRPr>
          </a:p>
        </p:txBody>
      </p:sp>
      <p:sp>
        <p:nvSpPr>
          <p:cNvPr id="8" name="Textfeld 7"/>
          <p:cNvSpPr txBox="1">
            <a:spLocks noChangeArrowheads="1"/>
          </p:cNvSpPr>
          <p:nvPr userDrawn="1"/>
        </p:nvSpPr>
        <p:spPr bwMode="auto">
          <a:xfrm>
            <a:off x="250825" y="6529388"/>
            <a:ext cx="1501775" cy="307975"/>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endParaRPr lang="de-DE" altLang="de-DE" sz="1400" dirty="0">
              <a:solidFill>
                <a:srgbClr val="7F7F7F"/>
              </a:solidFill>
            </a:endParaRPr>
          </a:p>
        </p:txBody>
      </p:sp>
      <p:sp>
        <p:nvSpPr>
          <p:cNvPr id="12" name="Inhaltsplatzhalter 1"/>
          <p:cNvSpPr>
            <a:spLocks noGrp="1"/>
          </p:cNvSpPr>
          <p:nvPr>
            <p:ph idx="13"/>
          </p:nvPr>
        </p:nvSpPr>
        <p:spPr>
          <a:xfrm>
            <a:off x="206375" y="1524000"/>
            <a:ext cx="8666163" cy="4680857"/>
          </a:xfrm>
          <a:prstGeom prst="rect">
            <a:avLst/>
          </a:prstGeom>
        </p:spPr>
        <p:txBody>
          <a:bodyPr/>
          <a:lstStyle/>
          <a:p>
            <a:endParaRPr lang="en-GB" altLang="de-DE" dirty="0"/>
          </a:p>
        </p:txBody>
      </p:sp>
    </p:spTree>
    <p:extLst>
      <p:ext uri="{BB962C8B-B14F-4D97-AF65-F5344CB8AC3E}">
        <p14:creationId xmlns:p14="http://schemas.microsoft.com/office/powerpoint/2010/main" val="35985018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cSld name="3_Titelfolie">
    <p:spTree>
      <p:nvGrpSpPr>
        <p:cNvPr id="1" name=""/>
        <p:cNvGrpSpPr/>
        <p:nvPr/>
      </p:nvGrpSpPr>
      <p:grpSpPr>
        <a:xfrm>
          <a:off x="0" y="0"/>
          <a:ext cx="0" cy="0"/>
          <a:chOff x="0" y="0"/>
          <a:chExt cx="0" cy="0"/>
        </a:xfrm>
      </p:grpSpPr>
      <p:sp>
        <p:nvSpPr>
          <p:cNvPr id="70659" name="Rectangle 3"/>
          <p:cNvSpPr>
            <a:spLocks noGrp="1" noChangeArrowheads="1"/>
          </p:cNvSpPr>
          <p:nvPr>
            <p:ph type="subTitle" idx="1"/>
          </p:nvPr>
        </p:nvSpPr>
        <p:spPr>
          <a:xfrm>
            <a:off x="1371600" y="3886200"/>
            <a:ext cx="6400800" cy="1752600"/>
          </a:xfrm>
          <a:prstGeom prst="rect">
            <a:avLst/>
          </a:prstGeom>
        </p:spPr>
        <p:txBody>
          <a:bodyPr/>
          <a:lstStyle>
            <a:lvl1pPr marL="0" indent="0" algn="ctr">
              <a:defRPr sz="800">
                <a:latin typeface="Calibri" panose="020F0502020204030204" pitchFamily="34" charset="0"/>
              </a:defRPr>
            </a:lvl1pPr>
          </a:lstStyle>
          <a:p>
            <a:pPr lvl="0"/>
            <a:r>
              <a:rPr lang="de-DE" altLang="de-DE" noProof="0" dirty="0"/>
              <a:t>Formatvorlage des Untertitelmasters durch Klicken bearbeiten</a:t>
            </a:r>
          </a:p>
        </p:txBody>
      </p:sp>
      <p:sp>
        <p:nvSpPr>
          <p:cNvPr id="70660" name="Rectangle 4"/>
          <p:cNvSpPr>
            <a:spLocks noGrp="1" noChangeArrowheads="1"/>
          </p:cNvSpPr>
          <p:nvPr>
            <p:ph type="dt" sz="half" idx="2"/>
          </p:nvPr>
        </p:nvSpPr>
        <p:spPr>
          <a:xfrm>
            <a:off x="457200" y="6265863"/>
            <a:ext cx="2133600" cy="476250"/>
          </a:xfrm>
          <a:prstGeom prst="rect">
            <a:avLst/>
          </a:prstGeom>
        </p:spPr>
        <p:txBody>
          <a:bodyPr/>
          <a:lstStyle>
            <a:lvl1pPr>
              <a:defRPr sz="600">
                <a:latin typeface="Calibri" panose="020F0502020204030204" pitchFamily="34" charset="0"/>
              </a:defRPr>
            </a:lvl1pPr>
          </a:lstStyle>
          <a:p>
            <a:endParaRPr lang="de-DE" altLang="de-DE" dirty="0"/>
          </a:p>
        </p:txBody>
      </p:sp>
      <p:sp>
        <p:nvSpPr>
          <p:cNvPr id="70661" name="Rectangle 5"/>
          <p:cNvSpPr>
            <a:spLocks noGrp="1" noChangeArrowheads="1"/>
          </p:cNvSpPr>
          <p:nvPr>
            <p:ph type="ftr" sz="quarter" idx="3"/>
          </p:nvPr>
        </p:nvSpPr>
        <p:spPr>
          <a:xfrm>
            <a:off x="3124200" y="6245225"/>
            <a:ext cx="2895600" cy="476250"/>
          </a:xfrm>
          <a:prstGeom prst="rect">
            <a:avLst/>
          </a:prstGeom>
        </p:spPr>
        <p:txBody>
          <a:bodyPr/>
          <a:lstStyle>
            <a:lvl1pPr>
              <a:defRPr sz="600">
                <a:latin typeface="Calibri" panose="020F0502020204030204" pitchFamily="34" charset="0"/>
              </a:defRPr>
            </a:lvl1pPr>
          </a:lstStyle>
          <a:p>
            <a:endParaRPr lang="de-DE" altLang="de-DE" dirty="0"/>
          </a:p>
        </p:txBody>
      </p:sp>
      <p:sp>
        <p:nvSpPr>
          <p:cNvPr id="70662" name="Rectangle 6"/>
          <p:cNvSpPr>
            <a:spLocks noGrp="1" noChangeArrowheads="1"/>
          </p:cNvSpPr>
          <p:nvPr>
            <p:ph type="sldNum" sz="quarter" idx="4"/>
          </p:nvPr>
        </p:nvSpPr>
        <p:spPr>
          <a:xfrm>
            <a:off x="6553200" y="6245225"/>
            <a:ext cx="2133600" cy="476250"/>
          </a:xfrm>
          <a:prstGeom prst="rect">
            <a:avLst/>
          </a:prstGeom>
        </p:spPr>
        <p:txBody>
          <a:bodyPr/>
          <a:lstStyle>
            <a:lvl1pPr>
              <a:defRPr sz="600">
                <a:latin typeface="Calibri" panose="020F0502020204030204" pitchFamily="34" charset="0"/>
              </a:defRPr>
            </a:lvl1pPr>
          </a:lstStyle>
          <a:p>
            <a:fld id="{6C6AE60A-B69C-4790-82F7-3882EDF23186}" type="slidenum">
              <a:rPr lang="de-DE" smtClean="0"/>
              <a:pPr/>
              <a:t>‹Nr.›</a:t>
            </a:fld>
            <a:endParaRPr lang="de-DE" dirty="0"/>
          </a:p>
        </p:txBody>
      </p:sp>
    </p:spTree>
    <p:extLst>
      <p:ext uri="{BB962C8B-B14F-4D97-AF65-F5344CB8AC3E}">
        <p14:creationId xmlns:p14="http://schemas.microsoft.com/office/powerpoint/2010/main" val="2542850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0659" name="Rectangle 3"/>
          <p:cNvSpPr>
            <a:spLocks noGrp="1" noChangeArrowheads="1"/>
          </p:cNvSpPr>
          <p:nvPr>
            <p:ph type="subTitle" idx="1"/>
          </p:nvPr>
        </p:nvSpPr>
        <p:spPr>
          <a:xfrm>
            <a:off x="1371600" y="3886200"/>
            <a:ext cx="6400800" cy="1752600"/>
          </a:xfrm>
        </p:spPr>
        <p:txBody>
          <a:bodyPr/>
          <a:lstStyle>
            <a:lvl1pPr marL="0" indent="0" algn="ctr">
              <a:defRPr sz="800">
                <a:latin typeface="Calibri" panose="020F0502020204030204" pitchFamily="34" charset="0"/>
              </a:defRPr>
            </a:lvl1pPr>
          </a:lstStyle>
          <a:p>
            <a:r>
              <a:rPr lang="de-DE" dirty="0"/>
              <a:t>Master-Untertitelformat bearbeiten</a:t>
            </a:r>
          </a:p>
        </p:txBody>
      </p:sp>
      <p:sp>
        <p:nvSpPr>
          <p:cNvPr id="3" name="Rectangle 4"/>
          <p:cNvSpPr>
            <a:spLocks noGrp="1" noChangeArrowheads="1"/>
          </p:cNvSpPr>
          <p:nvPr>
            <p:ph type="dt" sz="half" idx="10"/>
          </p:nvPr>
        </p:nvSpPr>
        <p:spPr>
          <a:xfrm>
            <a:off x="457200" y="6265863"/>
            <a:ext cx="2133600" cy="476250"/>
          </a:xfrm>
        </p:spPr>
        <p:txBody>
          <a:bodyPr/>
          <a:lstStyle>
            <a:lvl1pPr>
              <a:defRPr sz="600">
                <a:latin typeface="Calibri" pitchFamily="34" charset="0"/>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xfrm>
            <a:off x="3124200" y="6245225"/>
            <a:ext cx="2895600" cy="476250"/>
          </a:xfrm>
        </p:spPr>
        <p:txBody>
          <a:bodyPr/>
          <a:lstStyle>
            <a:lvl1pPr>
              <a:defRPr sz="600">
                <a:latin typeface="Calibri" pitchFamily="34" charset="0"/>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xfrm>
            <a:off x="6553200" y="6245225"/>
            <a:ext cx="2133600" cy="476250"/>
          </a:xfrm>
        </p:spPr>
        <p:txBody>
          <a:bodyPr/>
          <a:lstStyle>
            <a:lvl1pPr>
              <a:defRPr sz="600">
                <a:latin typeface="Calibri" pitchFamily="34" charset="0"/>
              </a:defRPr>
            </a:lvl1pPr>
          </a:lstStyle>
          <a:p>
            <a:pPr>
              <a:defRPr/>
            </a:pPr>
            <a:fld id="{7691DC19-D7FF-4854-B44A-43A3DA6BDA10}"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333056253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Inhaltsplatzhalt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A407B5-D41F-456B-AFEB-536CA12C4E94}"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418756280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atin typeface="Calibri" panose="020F0502020204030204" pitchFamily="34" charset="0"/>
              </a:defRPr>
            </a:lvl1pPr>
          </a:lstStyle>
          <a:p>
            <a:r>
              <a:rPr lang="de-DE" dirty="0"/>
              <a:t>Titelmasterformat durch Klicken bearbeiten</a:t>
            </a:r>
            <a:endParaRPr lang="en-GB"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dirty="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F09650-F380-49E7-A2F0-80FFCAD26874}"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344476190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59569" y="404664"/>
            <a:ext cx="8424862" cy="657225"/>
          </a:xfrm>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Inhaltsplatzhalter 2"/>
          <p:cNvSpPr>
            <a:spLocks noGrp="1"/>
          </p:cNvSpPr>
          <p:nvPr>
            <p:ph sz="half" idx="1"/>
          </p:nvPr>
        </p:nvSpPr>
        <p:spPr>
          <a:xfrm>
            <a:off x="809625" y="1752600"/>
            <a:ext cx="3695700" cy="36576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Inhaltsplatzhalter 3"/>
          <p:cNvSpPr>
            <a:spLocks noGrp="1"/>
          </p:cNvSpPr>
          <p:nvPr>
            <p:ph sz="half" idx="2"/>
          </p:nvPr>
        </p:nvSpPr>
        <p:spPr>
          <a:xfrm>
            <a:off x="4657725" y="1752600"/>
            <a:ext cx="3695700" cy="36576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636A82-FD6F-40B1-A006-DF6E8DAC463D}"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110054917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0A6C2-0192-41C1-82BC-8F6E63E559CA}"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137596770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95288" y="357188"/>
            <a:ext cx="8424862" cy="657225"/>
          </a:xfrm>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C9E824-AF07-4E47-825A-7210A590D68A}"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22833088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7771DC3-4BFA-4E9B-8DD3-62E425D62797}" type="datetimeFigureOut">
              <a:rPr lang="en-GB" smtClean="0"/>
              <a:pPr/>
              <a:t>01/02/2021</a:t>
            </a:fld>
            <a:endParaRPr lang="en-GB"/>
          </a:p>
        </p:txBody>
      </p:sp>
      <p:sp>
        <p:nvSpPr>
          <p:cNvPr id="3" name="Fußzeilenplatzhalter 2"/>
          <p:cNvSpPr>
            <a:spLocks noGrp="1"/>
          </p:cNvSpPr>
          <p:nvPr>
            <p:ph type="ftr" sz="quarter" idx="11"/>
          </p:nvPr>
        </p:nvSpPr>
        <p:spPr/>
        <p:txBody>
          <a:bodyPr/>
          <a:lstStyle/>
          <a:p>
            <a:endParaRPr lang="en-GB"/>
          </a:p>
        </p:txBody>
      </p:sp>
      <p:sp>
        <p:nvSpPr>
          <p:cNvPr id="4" name="Foliennummernplatzhalter 3"/>
          <p:cNvSpPr>
            <a:spLocks noGrp="1"/>
          </p:cNvSpPr>
          <p:nvPr>
            <p:ph type="sldNum" sz="quarter" idx="12"/>
          </p:nvPr>
        </p:nvSpPr>
        <p:spPr/>
        <p:txBody>
          <a:bodyPr/>
          <a:lstStyle/>
          <a:p>
            <a:fld id="{1C80BF85-3B98-4DAE-AE53-47638B73C7BB}" type="slidenum">
              <a:rPr lang="en-GB" smtClean="0"/>
              <a:pPr/>
              <a:t>‹Nr.›</a:t>
            </a:fld>
            <a:endParaRPr lang="en-GB"/>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ED70DED-E6AF-480A-A9DA-650C77234A70}"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244598489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atin typeface="Calibri" panose="020F0502020204030204" pitchFamily="34" charset="0"/>
              </a:defRPr>
            </a:lvl1pPr>
          </a:lstStyle>
          <a:p>
            <a:r>
              <a:rPr lang="de-DE" dirty="0"/>
              <a:t>Titelmasterformat durch Klicken bearbeiten</a:t>
            </a:r>
            <a:endParaRPr lang="en-GB" dirty="0"/>
          </a:p>
        </p:txBody>
      </p:sp>
      <p:sp>
        <p:nvSpPr>
          <p:cNvPr id="3" name="Inhaltsplatzhalter 2"/>
          <p:cNvSpPr>
            <a:spLocks noGrp="1"/>
          </p:cNvSpPr>
          <p:nvPr>
            <p:ph idx="1"/>
          </p:nvPr>
        </p:nvSpPr>
        <p:spPr>
          <a:xfrm>
            <a:off x="3575050" y="273050"/>
            <a:ext cx="5111750" cy="5853113"/>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60EE57-3F7D-4D38-A96A-FCE56B6F47DE}"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341369375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atin typeface="Calibri" panose="020F0502020204030204" pitchFamily="34" charset="0"/>
              </a:defRPr>
            </a:lvl1pPr>
          </a:lstStyle>
          <a:p>
            <a:r>
              <a:rPr lang="de-DE" dirty="0"/>
              <a:t>Titelmasterformat durch Klicken bearbeiten</a:t>
            </a:r>
            <a:endParaRPr lang="en-GB" dirty="0"/>
          </a:p>
        </p:txBody>
      </p:sp>
      <p:sp>
        <p:nvSpPr>
          <p:cNvPr id="3" name="Bildplatzhalter 2"/>
          <p:cNvSpPr>
            <a:spLocks noGrp="1"/>
          </p:cNvSpPr>
          <p:nvPr>
            <p:ph type="pic" idx="1"/>
          </p:nvPr>
        </p:nvSpPr>
        <p:spPr>
          <a:xfrm>
            <a:off x="1792288" y="612775"/>
            <a:ext cx="5486400" cy="4114800"/>
          </a:xfrm>
        </p:spPr>
        <p:txBody>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1C9AF5-0CAC-48C9-BEE4-9E02F6D41813}"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258517432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Vertikaler Textplatzhalter 2"/>
          <p:cNvSpPr>
            <a:spLocks noGrp="1"/>
          </p:cNvSpPr>
          <p:nvPr>
            <p:ph type="body" orient="vert" idx="1"/>
          </p:nvPr>
        </p:nvSpPr>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EF0C4E-3391-4838-A6F1-7F96E6DB0446}"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361531934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61150" y="914400"/>
            <a:ext cx="1949450" cy="4495800"/>
          </a:xfrm>
        </p:spPr>
        <p:txBody>
          <a:bodyPr vert="eaVert"/>
          <a:lstStyle>
            <a:lvl1pPr>
              <a:defRPr>
                <a:latin typeface="Calibri" panose="020F0502020204030204" pitchFamily="34" charset="0"/>
              </a:defRPr>
            </a:lvl1pPr>
          </a:lstStyle>
          <a:p>
            <a:r>
              <a:rPr lang="de-DE" dirty="0"/>
              <a:t>Titelmasterformat durch Klicken bearbeiten</a:t>
            </a:r>
            <a:endParaRPr lang="en-GB" dirty="0"/>
          </a:p>
        </p:txBody>
      </p:sp>
      <p:sp>
        <p:nvSpPr>
          <p:cNvPr id="3" name="Vertikaler Textplatzhalter 2"/>
          <p:cNvSpPr>
            <a:spLocks noGrp="1"/>
          </p:cNvSpPr>
          <p:nvPr>
            <p:ph type="body" orient="vert" idx="1"/>
          </p:nvPr>
        </p:nvSpPr>
        <p:spPr>
          <a:xfrm>
            <a:off x="809625" y="914400"/>
            <a:ext cx="5699125" cy="4495800"/>
          </a:xfr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D9C1DB-6A7C-4DCA-8E03-915C56217FCB}"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20008741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0659" name="Rectangle 3"/>
          <p:cNvSpPr>
            <a:spLocks noGrp="1" noChangeArrowheads="1"/>
          </p:cNvSpPr>
          <p:nvPr>
            <p:ph type="subTitle" idx="1"/>
          </p:nvPr>
        </p:nvSpPr>
        <p:spPr>
          <a:xfrm>
            <a:off x="1371600" y="3886200"/>
            <a:ext cx="6400800" cy="1752600"/>
          </a:xfrm>
        </p:spPr>
        <p:txBody>
          <a:bodyPr/>
          <a:lstStyle>
            <a:lvl1pPr marL="0" indent="0" algn="ctr">
              <a:defRPr sz="800">
                <a:latin typeface="Calibri" panose="020F0502020204030204" pitchFamily="34" charset="0"/>
              </a:defRPr>
            </a:lvl1pPr>
          </a:lstStyle>
          <a:p>
            <a:r>
              <a:rPr lang="de-DE" dirty="0"/>
              <a:t>Master-Untertitelformat bearbeiten</a:t>
            </a:r>
          </a:p>
        </p:txBody>
      </p:sp>
      <p:sp>
        <p:nvSpPr>
          <p:cNvPr id="3" name="Rectangle 4"/>
          <p:cNvSpPr>
            <a:spLocks noGrp="1" noChangeArrowheads="1"/>
          </p:cNvSpPr>
          <p:nvPr>
            <p:ph type="dt" sz="half" idx="10"/>
          </p:nvPr>
        </p:nvSpPr>
        <p:spPr>
          <a:xfrm>
            <a:off x="457200" y="6265863"/>
            <a:ext cx="2133600" cy="476250"/>
          </a:xfrm>
        </p:spPr>
        <p:txBody>
          <a:bodyPr/>
          <a:lstStyle>
            <a:lvl1pPr>
              <a:defRPr sz="600">
                <a:latin typeface="Calibri" pitchFamily="34" charset="0"/>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xfrm>
            <a:off x="3124200" y="6245225"/>
            <a:ext cx="2895600" cy="476250"/>
          </a:xfrm>
        </p:spPr>
        <p:txBody>
          <a:bodyPr/>
          <a:lstStyle>
            <a:lvl1pPr>
              <a:defRPr sz="600">
                <a:latin typeface="Calibri" pitchFamily="34" charset="0"/>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xfrm>
            <a:off x="6553200" y="6245225"/>
            <a:ext cx="2133600" cy="476250"/>
          </a:xfrm>
        </p:spPr>
        <p:txBody>
          <a:bodyPr/>
          <a:lstStyle>
            <a:lvl1pPr>
              <a:defRPr sz="600">
                <a:latin typeface="Calibri" pitchFamily="34" charset="0"/>
              </a:defRPr>
            </a:lvl1pPr>
          </a:lstStyle>
          <a:p>
            <a:pPr>
              <a:defRPr/>
            </a:pPr>
            <a:fld id="{7691DC19-D7FF-4854-B44A-43A3DA6BDA10}"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175837788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Inhaltsplatzhalt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A407B5-D41F-456B-AFEB-536CA12C4E94}"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168015841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atin typeface="Calibri" panose="020F0502020204030204" pitchFamily="34" charset="0"/>
              </a:defRPr>
            </a:lvl1pPr>
          </a:lstStyle>
          <a:p>
            <a:r>
              <a:rPr lang="de-DE" dirty="0"/>
              <a:t>Titelmasterformat durch Klicken bearbeiten</a:t>
            </a:r>
            <a:endParaRPr lang="en-GB"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dirty="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F09650-F380-49E7-A2F0-80FFCAD26874}"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5766010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Inhaltsplatzhalter 2"/>
          <p:cNvSpPr>
            <a:spLocks noGrp="1"/>
          </p:cNvSpPr>
          <p:nvPr>
            <p:ph sz="half" idx="1"/>
          </p:nvPr>
        </p:nvSpPr>
        <p:spPr>
          <a:xfrm>
            <a:off x="809625" y="1752600"/>
            <a:ext cx="3695700" cy="36576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Inhaltsplatzhalter 3"/>
          <p:cNvSpPr>
            <a:spLocks noGrp="1"/>
          </p:cNvSpPr>
          <p:nvPr>
            <p:ph sz="half" idx="2"/>
          </p:nvPr>
        </p:nvSpPr>
        <p:spPr>
          <a:xfrm>
            <a:off x="4657725" y="1752600"/>
            <a:ext cx="3695700" cy="36576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636A82-FD6F-40B1-A006-DF6E8DAC463D}"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397691786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0A6C2-0192-41C1-82BC-8F6E63E559CA}"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142685558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en-GB"/>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D7771DC3-4BFA-4E9B-8DD3-62E425D62797}" type="datetimeFigureOut">
              <a:rPr lang="en-GB" smtClean="0"/>
              <a:pPr/>
              <a:t>01/02/2021</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1C80BF85-3B98-4DAE-AE53-47638B73C7BB}" type="slidenum">
              <a:rPr lang="en-GB" smtClean="0"/>
              <a:pPr/>
              <a:t>‹Nr.›</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C9E824-AF07-4E47-825A-7210A590D68A}"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101519798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ED70DED-E6AF-480A-A9DA-650C77234A70}"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200810992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atin typeface="Calibri" panose="020F0502020204030204" pitchFamily="34" charset="0"/>
              </a:defRPr>
            </a:lvl1pPr>
          </a:lstStyle>
          <a:p>
            <a:r>
              <a:rPr lang="de-DE" dirty="0"/>
              <a:t>Titelmasterformat durch Klicken bearbeiten</a:t>
            </a:r>
            <a:endParaRPr lang="en-GB" dirty="0"/>
          </a:p>
        </p:txBody>
      </p:sp>
      <p:sp>
        <p:nvSpPr>
          <p:cNvPr id="3" name="Inhaltsplatzhalter 2"/>
          <p:cNvSpPr>
            <a:spLocks noGrp="1"/>
          </p:cNvSpPr>
          <p:nvPr>
            <p:ph idx="1"/>
          </p:nvPr>
        </p:nvSpPr>
        <p:spPr>
          <a:xfrm>
            <a:off x="3575050" y="273050"/>
            <a:ext cx="5111750" cy="5853113"/>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60EE57-3F7D-4D38-A96A-FCE56B6F47DE}"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31390540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atin typeface="Calibri" panose="020F0502020204030204" pitchFamily="34" charset="0"/>
              </a:defRPr>
            </a:lvl1pPr>
          </a:lstStyle>
          <a:p>
            <a:r>
              <a:rPr lang="de-DE" dirty="0"/>
              <a:t>Titelmasterformat durch Klicken bearbeiten</a:t>
            </a:r>
            <a:endParaRPr lang="en-GB" dirty="0"/>
          </a:p>
        </p:txBody>
      </p:sp>
      <p:sp>
        <p:nvSpPr>
          <p:cNvPr id="3" name="Bildplatzhalter 2"/>
          <p:cNvSpPr>
            <a:spLocks noGrp="1"/>
          </p:cNvSpPr>
          <p:nvPr>
            <p:ph type="pic" idx="1"/>
          </p:nvPr>
        </p:nvSpPr>
        <p:spPr>
          <a:xfrm>
            <a:off x="1792288" y="612775"/>
            <a:ext cx="5486400" cy="4114800"/>
          </a:xfrm>
        </p:spPr>
        <p:txBody>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1C9AF5-0CAC-48C9-BEE4-9E02F6D41813}"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86442586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Vertikaler Textplatzhalter 2"/>
          <p:cNvSpPr>
            <a:spLocks noGrp="1"/>
          </p:cNvSpPr>
          <p:nvPr>
            <p:ph type="body" orient="vert" idx="1"/>
          </p:nvPr>
        </p:nvSpPr>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EF0C4E-3391-4838-A6F1-7F96E6DB0446}"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376584620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61150" y="914400"/>
            <a:ext cx="1949450" cy="4495800"/>
          </a:xfrm>
        </p:spPr>
        <p:txBody>
          <a:bodyPr vert="eaVert"/>
          <a:lstStyle>
            <a:lvl1pPr>
              <a:defRPr>
                <a:latin typeface="Calibri" panose="020F0502020204030204" pitchFamily="34" charset="0"/>
              </a:defRPr>
            </a:lvl1pPr>
          </a:lstStyle>
          <a:p>
            <a:r>
              <a:rPr lang="de-DE" dirty="0"/>
              <a:t>Titelmasterformat durch Klicken bearbeiten</a:t>
            </a:r>
            <a:endParaRPr lang="en-GB" dirty="0"/>
          </a:p>
        </p:txBody>
      </p:sp>
      <p:sp>
        <p:nvSpPr>
          <p:cNvPr id="3" name="Vertikaler Textplatzhalter 2"/>
          <p:cNvSpPr>
            <a:spLocks noGrp="1"/>
          </p:cNvSpPr>
          <p:nvPr>
            <p:ph type="body" orient="vert" idx="1"/>
          </p:nvPr>
        </p:nvSpPr>
        <p:spPr>
          <a:xfrm>
            <a:off x="809625" y="914400"/>
            <a:ext cx="5699125" cy="4495800"/>
          </a:xfr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D9C1DB-6A7C-4DCA-8E03-915C56217FCB}"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245240158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0659" name="Rectangle 3"/>
          <p:cNvSpPr>
            <a:spLocks noGrp="1" noChangeArrowheads="1"/>
          </p:cNvSpPr>
          <p:nvPr>
            <p:ph type="subTitle" idx="1"/>
          </p:nvPr>
        </p:nvSpPr>
        <p:spPr>
          <a:xfrm>
            <a:off x="1371600" y="3886200"/>
            <a:ext cx="6400800" cy="1752600"/>
          </a:xfrm>
        </p:spPr>
        <p:txBody>
          <a:bodyPr/>
          <a:lstStyle>
            <a:lvl1pPr marL="0" indent="0" algn="ctr">
              <a:defRPr sz="800">
                <a:latin typeface="Calibri" panose="020F0502020204030204" pitchFamily="34" charset="0"/>
              </a:defRPr>
            </a:lvl1pPr>
          </a:lstStyle>
          <a:p>
            <a:r>
              <a:rPr lang="de-DE" dirty="0"/>
              <a:t>Master-Untertitelformat bearbeiten</a:t>
            </a:r>
          </a:p>
        </p:txBody>
      </p:sp>
      <p:sp>
        <p:nvSpPr>
          <p:cNvPr id="3" name="Rectangle 4"/>
          <p:cNvSpPr>
            <a:spLocks noGrp="1" noChangeArrowheads="1"/>
          </p:cNvSpPr>
          <p:nvPr>
            <p:ph type="dt" sz="half" idx="10"/>
          </p:nvPr>
        </p:nvSpPr>
        <p:spPr>
          <a:xfrm>
            <a:off x="457200" y="6265863"/>
            <a:ext cx="2133600" cy="476250"/>
          </a:xfrm>
        </p:spPr>
        <p:txBody>
          <a:bodyPr/>
          <a:lstStyle>
            <a:lvl1pPr>
              <a:defRPr sz="600">
                <a:latin typeface="Calibri" pitchFamily="34" charset="0"/>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xfrm>
            <a:off x="3124200" y="6245225"/>
            <a:ext cx="2895600" cy="476250"/>
          </a:xfrm>
        </p:spPr>
        <p:txBody>
          <a:bodyPr/>
          <a:lstStyle>
            <a:lvl1pPr>
              <a:defRPr sz="600">
                <a:latin typeface="Calibri" pitchFamily="34" charset="0"/>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xfrm>
            <a:off x="6553200" y="6245225"/>
            <a:ext cx="2133600" cy="476250"/>
          </a:xfrm>
        </p:spPr>
        <p:txBody>
          <a:bodyPr/>
          <a:lstStyle>
            <a:lvl1pPr>
              <a:defRPr sz="600">
                <a:latin typeface="Calibri" pitchFamily="34" charset="0"/>
              </a:defRPr>
            </a:lvl1pPr>
          </a:lstStyle>
          <a:p>
            <a:pPr>
              <a:defRPr/>
            </a:pPr>
            <a:fld id="{7691DC19-D7FF-4854-B44A-43A3DA6BDA10}"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635905679"/>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Inhaltsplatzhalt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A407B5-D41F-456B-AFEB-536CA12C4E94}"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24042116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atin typeface="Calibri" panose="020F0502020204030204" pitchFamily="34" charset="0"/>
              </a:defRPr>
            </a:lvl1pPr>
          </a:lstStyle>
          <a:p>
            <a:r>
              <a:rPr lang="de-DE" dirty="0"/>
              <a:t>Titelmasterformat durch Klicken bearbeiten</a:t>
            </a:r>
            <a:endParaRPr lang="en-GB"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dirty="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F09650-F380-49E7-A2F0-80FFCAD26874}"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410136709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Inhaltsplatzhalter 2"/>
          <p:cNvSpPr>
            <a:spLocks noGrp="1"/>
          </p:cNvSpPr>
          <p:nvPr>
            <p:ph sz="half" idx="1"/>
          </p:nvPr>
        </p:nvSpPr>
        <p:spPr>
          <a:xfrm>
            <a:off x="809625" y="1752600"/>
            <a:ext cx="3695700" cy="36576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Inhaltsplatzhalter 3"/>
          <p:cNvSpPr>
            <a:spLocks noGrp="1"/>
          </p:cNvSpPr>
          <p:nvPr>
            <p:ph sz="half" idx="2"/>
          </p:nvPr>
        </p:nvSpPr>
        <p:spPr>
          <a:xfrm>
            <a:off x="4657725" y="1752600"/>
            <a:ext cx="3695700" cy="36576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636A82-FD6F-40B1-A006-DF6E8DAC463D}"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271016848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en-GB"/>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D7771DC3-4BFA-4E9B-8DD3-62E425D62797}" type="datetimeFigureOut">
              <a:rPr lang="en-GB" smtClean="0"/>
              <a:pPr/>
              <a:t>01/02/2021</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1C80BF85-3B98-4DAE-AE53-47638B73C7BB}" type="slidenum">
              <a:rPr lang="en-GB" smtClean="0"/>
              <a:pPr/>
              <a:t>‹Nr.›</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0A6C2-0192-41C1-82BC-8F6E63E559CA}"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320434448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C9E824-AF07-4E47-825A-7210A590D68A}"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233418979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ED70DED-E6AF-480A-A9DA-650C77234A70}"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375549177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atin typeface="Calibri" panose="020F0502020204030204" pitchFamily="34" charset="0"/>
              </a:defRPr>
            </a:lvl1pPr>
          </a:lstStyle>
          <a:p>
            <a:r>
              <a:rPr lang="de-DE" dirty="0"/>
              <a:t>Titelmasterformat durch Klicken bearbeiten</a:t>
            </a:r>
            <a:endParaRPr lang="en-GB" dirty="0"/>
          </a:p>
        </p:txBody>
      </p:sp>
      <p:sp>
        <p:nvSpPr>
          <p:cNvPr id="3" name="Inhaltsplatzhalter 2"/>
          <p:cNvSpPr>
            <a:spLocks noGrp="1"/>
          </p:cNvSpPr>
          <p:nvPr>
            <p:ph idx="1"/>
          </p:nvPr>
        </p:nvSpPr>
        <p:spPr>
          <a:xfrm>
            <a:off x="3575050" y="273050"/>
            <a:ext cx="5111750" cy="5853113"/>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60EE57-3F7D-4D38-A96A-FCE56B6F47DE}"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61284510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atin typeface="Calibri" panose="020F0502020204030204" pitchFamily="34" charset="0"/>
              </a:defRPr>
            </a:lvl1pPr>
          </a:lstStyle>
          <a:p>
            <a:r>
              <a:rPr lang="de-DE" dirty="0"/>
              <a:t>Titelmasterformat durch Klicken bearbeiten</a:t>
            </a:r>
            <a:endParaRPr lang="en-GB" dirty="0"/>
          </a:p>
        </p:txBody>
      </p:sp>
      <p:sp>
        <p:nvSpPr>
          <p:cNvPr id="3" name="Bildplatzhalter 2"/>
          <p:cNvSpPr>
            <a:spLocks noGrp="1"/>
          </p:cNvSpPr>
          <p:nvPr>
            <p:ph type="pic" idx="1"/>
          </p:nvPr>
        </p:nvSpPr>
        <p:spPr>
          <a:xfrm>
            <a:off x="1792288" y="612775"/>
            <a:ext cx="5486400" cy="4114800"/>
          </a:xfrm>
        </p:spPr>
        <p:txBody>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1C9AF5-0CAC-48C9-BEE4-9E02F6D41813}"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206592847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panose="020F0502020204030204" pitchFamily="34" charset="0"/>
              </a:defRPr>
            </a:lvl1pPr>
          </a:lstStyle>
          <a:p>
            <a:r>
              <a:rPr lang="de-DE" dirty="0"/>
              <a:t>Titelmasterformat durch Klicken bearbeiten</a:t>
            </a:r>
            <a:endParaRPr lang="en-GB" dirty="0"/>
          </a:p>
        </p:txBody>
      </p:sp>
      <p:sp>
        <p:nvSpPr>
          <p:cNvPr id="3" name="Vertikaler Textplatzhalter 2"/>
          <p:cNvSpPr>
            <a:spLocks noGrp="1"/>
          </p:cNvSpPr>
          <p:nvPr>
            <p:ph type="body" orient="vert" idx="1"/>
          </p:nvPr>
        </p:nvSpPr>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EF0C4E-3391-4838-A6F1-7F96E6DB0446}"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330627011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61150" y="914400"/>
            <a:ext cx="1949450" cy="4495800"/>
          </a:xfrm>
        </p:spPr>
        <p:txBody>
          <a:bodyPr vert="eaVert"/>
          <a:lstStyle>
            <a:lvl1pPr>
              <a:defRPr>
                <a:latin typeface="Calibri" panose="020F0502020204030204" pitchFamily="34" charset="0"/>
              </a:defRPr>
            </a:lvl1pPr>
          </a:lstStyle>
          <a:p>
            <a:r>
              <a:rPr lang="de-DE" dirty="0"/>
              <a:t>Titelmasterformat durch Klicken bearbeiten</a:t>
            </a:r>
            <a:endParaRPr lang="en-GB" dirty="0"/>
          </a:p>
        </p:txBody>
      </p:sp>
      <p:sp>
        <p:nvSpPr>
          <p:cNvPr id="3" name="Vertikaler Textplatzhalter 2"/>
          <p:cNvSpPr>
            <a:spLocks noGrp="1"/>
          </p:cNvSpPr>
          <p:nvPr>
            <p:ph type="body" orient="vert" idx="1"/>
          </p:nvPr>
        </p:nvSpPr>
        <p:spPr>
          <a:xfrm>
            <a:off x="809625" y="914400"/>
            <a:ext cx="5699125" cy="4495800"/>
          </a:xfr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D9C1DB-6A7C-4DCA-8E03-915C56217FCB}" type="slidenum">
              <a:rPr lang="de-DE">
                <a:solidFill>
                  <a:srgbClr val="000000"/>
                </a:solidFill>
              </a:rPr>
              <a:pPr>
                <a:defRPr/>
              </a:pPr>
              <a:t>‹Nr.›</a:t>
            </a:fld>
            <a:endParaRPr lang="de-DE" dirty="0">
              <a:solidFill>
                <a:srgbClr val="000000"/>
              </a:solidFill>
            </a:endParaRPr>
          </a:p>
        </p:txBody>
      </p:sp>
    </p:spTree>
    <p:extLst>
      <p:ext uri="{BB962C8B-B14F-4D97-AF65-F5344CB8AC3E}">
        <p14:creationId xmlns:p14="http://schemas.microsoft.com/office/powerpoint/2010/main" val="26762395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A01D1-3F45-42C1-B728-B5B7532F6CDE}"/>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CEE79C5-05CF-4A86-93E0-EFFF3E9FED3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C2E3928-3333-4F83-B15F-7ABC9A2A4D98}"/>
              </a:ext>
            </a:extLst>
          </p:cNvPr>
          <p:cNvSpPr>
            <a:spLocks noGrp="1"/>
          </p:cNvSpPr>
          <p:nvPr>
            <p:ph type="dt" sz="half" idx="10"/>
          </p:nvPr>
        </p:nvSpPr>
        <p:spPr/>
        <p:txBody>
          <a:bodyPr/>
          <a:lstStyle/>
          <a:p>
            <a:fld id="{8C546720-5A43-44A5-A046-56C1DAC78844}" type="datetimeFigureOut">
              <a:rPr lang="de-DE" smtClean="0"/>
              <a:t>01.02.2021</a:t>
            </a:fld>
            <a:endParaRPr lang="de-DE"/>
          </a:p>
        </p:txBody>
      </p:sp>
      <p:sp>
        <p:nvSpPr>
          <p:cNvPr id="5" name="Fußzeilenplatzhalter 4">
            <a:extLst>
              <a:ext uri="{FF2B5EF4-FFF2-40B4-BE49-F238E27FC236}">
                <a16:creationId xmlns:a16="http://schemas.microsoft.com/office/drawing/2014/main" id="{AFF384DE-F146-419E-A1C5-08EB9A69B4B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41DA99E-C466-443F-935E-B0F7F42FA158}"/>
              </a:ext>
            </a:extLst>
          </p:cNvPr>
          <p:cNvSpPr>
            <a:spLocks noGrp="1"/>
          </p:cNvSpPr>
          <p:nvPr>
            <p:ph type="sldNum" sz="quarter" idx="12"/>
          </p:nvPr>
        </p:nvSpPr>
        <p:spPr/>
        <p:txBody>
          <a:bodyPr/>
          <a:lstStyle/>
          <a:p>
            <a:fld id="{C9D32E54-928A-4985-8FC0-9342536D93F4}" type="slidenum">
              <a:rPr lang="de-DE" smtClean="0"/>
              <a:t>‹Nr.›</a:t>
            </a:fld>
            <a:endParaRPr lang="de-DE"/>
          </a:p>
        </p:txBody>
      </p:sp>
    </p:spTree>
    <p:extLst>
      <p:ext uri="{BB962C8B-B14F-4D97-AF65-F5344CB8AC3E}">
        <p14:creationId xmlns:p14="http://schemas.microsoft.com/office/powerpoint/2010/main" val="34416887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D60FB3-957C-4361-B9CF-B541DDAB84D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D65E201-D922-4471-ADFC-C8EB796F31E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A8E707E-9F97-4847-A9FC-0E2FC4F3FFE6}"/>
              </a:ext>
            </a:extLst>
          </p:cNvPr>
          <p:cNvSpPr>
            <a:spLocks noGrp="1"/>
          </p:cNvSpPr>
          <p:nvPr>
            <p:ph type="dt" sz="half" idx="10"/>
          </p:nvPr>
        </p:nvSpPr>
        <p:spPr/>
        <p:txBody>
          <a:bodyPr/>
          <a:lstStyle/>
          <a:p>
            <a:fld id="{8C546720-5A43-44A5-A046-56C1DAC78844}" type="datetimeFigureOut">
              <a:rPr lang="de-DE" smtClean="0"/>
              <a:t>01.02.2021</a:t>
            </a:fld>
            <a:endParaRPr lang="de-DE"/>
          </a:p>
        </p:txBody>
      </p:sp>
      <p:sp>
        <p:nvSpPr>
          <p:cNvPr id="5" name="Fußzeilenplatzhalter 4">
            <a:extLst>
              <a:ext uri="{FF2B5EF4-FFF2-40B4-BE49-F238E27FC236}">
                <a16:creationId xmlns:a16="http://schemas.microsoft.com/office/drawing/2014/main" id="{47D91B15-CDB3-4D95-8CA8-F1E88E6330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7B75FEF-195E-4BFE-AD5A-18B7A3291A04}"/>
              </a:ext>
            </a:extLst>
          </p:cNvPr>
          <p:cNvSpPr>
            <a:spLocks noGrp="1"/>
          </p:cNvSpPr>
          <p:nvPr>
            <p:ph type="sldNum" sz="quarter" idx="12"/>
          </p:nvPr>
        </p:nvSpPr>
        <p:spPr/>
        <p:txBody>
          <a:bodyPr/>
          <a:lstStyle/>
          <a:p>
            <a:fld id="{C9D32E54-928A-4985-8FC0-9342536D93F4}" type="slidenum">
              <a:rPr lang="de-DE" smtClean="0"/>
              <a:t>‹Nr.›</a:t>
            </a:fld>
            <a:endParaRPr lang="de-DE"/>
          </a:p>
        </p:txBody>
      </p:sp>
    </p:spTree>
    <p:extLst>
      <p:ext uri="{BB962C8B-B14F-4D97-AF65-F5344CB8AC3E}">
        <p14:creationId xmlns:p14="http://schemas.microsoft.com/office/powerpoint/2010/main" val="10218325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351B0-ED53-4D4E-965E-982554308ABC}"/>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600539C-C54D-44B8-819E-D28631450BE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495E22F-0FC6-40BD-A802-645E37ED8715}"/>
              </a:ext>
            </a:extLst>
          </p:cNvPr>
          <p:cNvSpPr>
            <a:spLocks noGrp="1"/>
          </p:cNvSpPr>
          <p:nvPr>
            <p:ph type="dt" sz="half" idx="10"/>
          </p:nvPr>
        </p:nvSpPr>
        <p:spPr/>
        <p:txBody>
          <a:bodyPr/>
          <a:lstStyle/>
          <a:p>
            <a:fld id="{8C546720-5A43-44A5-A046-56C1DAC78844}" type="datetimeFigureOut">
              <a:rPr lang="de-DE" smtClean="0"/>
              <a:t>01.02.2021</a:t>
            </a:fld>
            <a:endParaRPr lang="de-DE"/>
          </a:p>
        </p:txBody>
      </p:sp>
      <p:sp>
        <p:nvSpPr>
          <p:cNvPr id="5" name="Fußzeilenplatzhalter 4">
            <a:extLst>
              <a:ext uri="{FF2B5EF4-FFF2-40B4-BE49-F238E27FC236}">
                <a16:creationId xmlns:a16="http://schemas.microsoft.com/office/drawing/2014/main" id="{53F2A100-E461-4796-8AFC-163617C927D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29B5D89-7990-48DA-92B6-B9021062A284}"/>
              </a:ext>
            </a:extLst>
          </p:cNvPr>
          <p:cNvSpPr>
            <a:spLocks noGrp="1"/>
          </p:cNvSpPr>
          <p:nvPr>
            <p:ph type="sldNum" sz="quarter" idx="12"/>
          </p:nvPr>
        </p:nvSpPr>
        <p:spPr/>
        <p:txBody>
          <a:bodyPr/>
          <a:lstStyle/>
          <a:p>
            <a:fld id="{C9D32E54-928A-4985-8FC0-9342536D93F4}" type="slidenum">
              <a:rPr lang="de-DE" smtClean="0"/>
              <a:t>‹Nr.›</a:t>
            </a:fld>
            <a:endParaRPr lang="de-DE"/>
          </a:p>
        </p:txBody>
      </p:sp>
    </p:spTree>
    <p:extLst>
      <p:ext uri="{BB962C8B-B14F-4D97-AF65-F5344CB8AC3E}">
        <p14:creationId xmlns:p14="http://schemas.microsoft.com/office/powerpoint/2010/main" val="938732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6" Type="http://schemas.openxmlformats.org/officeDocument/2006/relationships/theme" Target="../theme/theme11.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19" Type="http://schemas.openxmlformats.org/officeDocument/2006/relationships/theme" Target="../theme/theme1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24"/>
          <p:cNvSpPr>
            <a:spLocks noChangeArrowheads="1"/>
          </p:cNvSpPr>
          <p:nvPr userDrawn="1"/>
        </p:nvSpPr>
        <p:spPr bwMode="auto">
          <a:xfrm>
            <a:off x="0" y="188641"/>
            <a:ext cx="323528" cy="144015"/>
          </a:xfrm>
          <a:prstGeom prst="rect">
            <a:avLst/>
          </a:prstGeom>
          <a:solidFill>
            <a:srgbClr val="26547C"/>
          </a:solidFill>
          <a:ln w="9525">
            <a:noFill/>
            <a:miter lim="800000"/>
            <a:headEnd/>
            <a:tailEnd/>
          </a:ln>
          <a:effectLst/>
        </p:spPr>
        <p:txBody>
          <a:bodyPr wrap="none" anchor="ctr">
            <a:prstTxWarp prst="textNoShape">
              <a:avLst/>
            </a:prstTxWarp>
          </a:bodyPr>
          <a:lstStyle/>
          <a:p>
            <a:pPr algn="ctr"/>
            <a:endParaRPr lang="de-DE" dirty="0">
              <a:solidFill>
                <a:srgbClr val="BD4505"/>
              </a:solidFill>
              <a:latin typeface="Calibri" pitchFamily="34" charset="0"/>
            </a:endParaRPr>
          </a:p>
        </p:txBody>
      </p:sp>
      <p:sp>
        <p:nvSpPr>
          <p:cNvPr id="2" name="Titelplatzhalter 1"/>
          <p:cNvSpPr>
            <a:spLocks noGrp="1"/>
          </p:cNvSpPr>
          <p:nvPr>
            <p:ph type="title"/>
          </p:nvPr>
        </p:nvSpPr>
        <p:spPr>
          <a:xfrm>
            <a:off x="302840" y="457795"/>
            <a:ext cx="8661648" cy="1143000"/>
          </a:xfrm>
          <a:prstGeom prst="rect">
            <a:avLst/>
          </a:prstGeom>
        </p:spPr>
        <p:txBody>
          <a:bodyPr vert="horz" lIns="91440" tIns="45720" rIns="91440" bIns="45720" rtlCol="0" anchor="ctr">
            <a:noAutofit/>
          </a:bodyPr>
          <a:lstStyle/>
          <a:p>
            <a:r>
              <a:rPr lang="de-DE" dirty="0"/>
              <a:t>Titelmasterformat durch Klicken bearbeiten</a:t>
            </a:r>
            <a:endParaRPr lang="en-GB" dirty="0"/>
          </a:p>
        </p:txBody>
      </p:sp>
      <p:sp>
        <p:nvSpPr>
          <p:cNvPr id="3" name="Textplatzhalter 2"/>
          <p:cNvSpPr>
            <a:spLocks noGrp="1"/>
          </p:cNvSpPr>
          <p:nvPr>
            <p:ph type="body" idx="1"/>
          </p:nvPr>
        </p:nvSpPr>
        <p:spPr>
          <a:xfrm>
            <a:off x="302840" y="1783357"/>
            <a:ext cx="8661648" cy="4525963"/>
          </a:xfrm>
          <a:prstGeom prst="rect">
            <a:avLst/>
          </a:prstGeom>
        </p:spPr>
        <p:txBody>
          <a:bodyPr vert="horz" lIns="91440" tIns="45720" rIns="91440" bIns="45720"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3"/>
            <a:r>
              <a:rPr lang="de-DE" dirty="0"/>
              <a:t>Fünfte</a:t>
            </a:r>
          </a:p>
          <a:p>
            <a:pPr lvl="4"/>
            <a:endParaRPr lang="de-DE" dirty="0"/>
          </a:p>
          <a:p>
            <a:pPr lvl="4"/>
            <a:endParaRPr lang="en-GB"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71DC3-4BFA-4E9B-8DD3-62E425D62797}" type="datetimeFigureOut">
              <a:rPr lang="en-GB" smtClean="0"/>
              <a:pPr/>
              <a:t>01/02/2021</a:t>
            </a:fld>
            <a:endParaRPr lang="en-GB"/>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dirty="0"/>
              <a:t>Hallo</a:t>
            </a:r>
          </a:p>
        </p:txBody>
      </p:sp>
      <p:sp>
        <p:nvSpPr>
          <p:cNvPr id="7" name="Line 20"/>
          <p:cNvSpPr>
            <a:spLocks noChangeShapeType="1"/>
          </p:cNvSpPr>
          <p:nvPr userDrawn="1"/>
        </p:nvSpPr>
        <p:spPr bwMode="auto">
          <a:xfrm>
            <a:off x="0" y="182563"/>
            <a:ext cx="9144000" cy="0"/>
          </a:xfrm>
          <a:prstGeom prst="line">
            <a:avLst/>
          </a:prstGeom>
          <a:noFill/>
          <a:ln w="9525">
            <a:solidFill>
              <a:srgbClr val="26547C"/>
            </a:solidFill>
            <a:round/>
            <a:headEnd/>
            <a:tailEnd/>
          </a:ln>
          <a:effectLst/>
        </p:spPr>
        <p:txBody>
          <a:bodyPr wrap="none" anchor="ctr">
            <a:prstTxWarp prst="textNoShape">
              <a:avLst/>
            </a:prstTxWarp>
          </a:bodyPr>
          <a:lstStyle/>
          <a:p>
            <a:endParaRPr lang="de-DE" dirty="0">
              <a:latin typeface="Calibri" pitchFamily="34" charset="0"/>
            </a:endParaRPr>
          </a:p>
        </p:txBody>
      </p:sp>
      <p:sp>
        <p:nvSpPr>
          <p:cNvPr id="8" name="Text Box 23"/>
          <p:cNvSpPr txBox="1">
            <a:spLocks noChangeArrowheads="1"/>
          </p:cNvSpPr>
          <p:nvPr userDrawn="1"/>
        </p:nvSpPr>
        <p:spPr bwMode="auto">
          <a:xfrm>
            <a:off x="395536" y="198438"/>
            <a:ext cx="7272808" cy="153888"/>
          </a:xfrm>
          <a:prstGeom prst="rect">
            <a:avLst/>
          </a:prstGeom>
          <a:noFill/>
          <a:ln w="9525">
            <a:noFill/>
            <a:miter lim="800000"/>
            <a:headEnd/>
            <a:tailEnd/>
          </a:ln>
          <a:effectLst/>
        </p:spPr>
        <p:txBody>
          <a:bodyPr wrap="square" lIns="0" tIns="0" rIns="0" bIns="0">
            <a:prstTxWarp prst="textNoShape">
              <a:avLst/>
            </a:prstTxWarp>
            <a:spAutoFit/>
          </a:bodyPr>
          <a:lstStyle/>
          <a:p>
            <a:pPr eaLnBrk="1" fontAlgn="base" hangingPunct="1">
              <a:spcBef>
                <a:spcPct val="0"/>
              </a:spcBef>
              <a:spcAft>
                <a:spcPct val="0"/>
              </a:spcAft>
              <a:defRPr/>
            </a:pPr>
            <a:r>
              <a:rPr lang="de-DE" altLang="de-DE" sz="1000" kern="1200" dirty="0">
                <a:solidFill>
                  <a:srgbClr val="26547C"/>
                </a:solidFill>
                <a:latin typeface="Calibri" pitchFamily="34" charset="0"/>
              </a:rPr>
              <a:t>Thomas Becker| Vom Erkunden psychischer Erkrankung| Ringvorlesung Uni Ulm, 02.02.2021</a:t>
            </a:r>
            <a:endParaRPr lang="de-DE" altLang="de-DE" sz="1000" b="1" kern="1200" dirty="0">
              <a:solidFill>
                <a:srgbClr val="26547C"/>
              </a:solidFill>
              <a:latin typeface="Calibri" pitchFamily="34" charset="0"/>
            </a:endParaRPr>
          </a:p>
        </p:txBody>
      </p:sp>
      <p:sp>
        <p:nvSpPr>
          <p:cNvPr id="9" name="Text Box 25"/>
          <p:cNvSpPr txBox="1">
            <a:spLocks noChangeArrowheads="1"/>
          </p:cNvSpPr>
          <p:nvPr userDrawn="1"/>
        </p:nvSpPr>
        <p:spPr bwMode="auto">
          <a:xfrm>
            <a:off x="0" y="178372"/>
            <a:ext cx="565150" cy="153888"/>
          </a:xfrm>
          <a:prstGeom prst="rect">
            <a:avLst/>
          </a:prstGeom>
          <a:noFill/>
          <a:ln w="9525">
            <a:noFill/>
            <a:miter lim="800000"/>
            <a:headEnd/>
            <a:tailEnd/>
          </a:ln>
          <a:effectLst/>
        </p:spPr>
        <p:txBody>
          <a:bodyPr lIns="0" tIns="0" rIns="0" bIns="0">
            <a:prstTxWarp prst="textNoShape">
              <a:avLst/>
            </a:prstTxWarp>
            <a:spAutoFit/>
          </a:bodyPr>
          <a:lstStyle/>
          <a:p>
            <a:pPr>
              <a:spcBef>
                <a:spcPct val="50000"/>
              </a:spcBef>
            </a:pPr>
            <a:r>
              <a:rPr lang="de-DE" sz="1000" baseline="0" dirty="0">
                <a:solidFill>
                  <a:schemeClr val="bg1"/>
                </a:solidFill>
                <a:latin typeface="Calibri" pitchFamily="34" charset="0"/>
              </a:rPr>
              <a:t>S. </a:t>
            </a:r>
            <a:fld id="{43D1452A-FDA8-6C46-89ED-898F2E71E199}" type="slidenum">
              <a:rPr lang="de-DE" sz="1000" smtClean="0">
                <a:solidFill>
                  <a:schemeClr val="bg1"/>
                </a:solidFill>
                <a:latin typeface="Calibri" pitchFamily="34" charset="0"/>
              </a:rPr>
              <a:pPr>
                <a:spcBef>
                  <a:spcPct val="50000"/>
                </a:spcBef>
              </a:pPr>
              <a:t>‹Nr.›</a:t>
            </a:fld>
            <a:endParaRPr lang="de-DE" sz="1000" dirty="0">
              <a:solidFill>
                <a:schemeClr val="bg1"/>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404813"/>
            <a:ext cx="842486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7" name="Rectangle 3"/>
          <p:cNvSpPr>
            <a:spLocks noGrp="1" noChangeArrowheads="1"/>
          </p:cNvSpPr>
          <p:nvPr>
            <p:ph type="body" idx="1"/>
          </p:nvPr>
        </p:nvSpPr>
        <p:spPr bwMode="auto">
          <a:xfrm>
            <a:off x="395288" y="1243013"/>
            <a:ext cx="8424862"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dirty="0"/>
              <a:t>Mastertextformat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 charset="0"/>
              </a:defRPr>
            </a:lvl1pPr>
          </a:lstStyle>
          <a:p>
            <a:pPr fontAlgn="base" hangingPunct="1">
              <a:spcBef>
                <a:spcPct val="0"/>
              </a:spcBef>
              <a:spcAft>
                <a:spcPct val="0"/>
              </a:spcAft>
              <a:defRPr/>
            </a:pPr>
            <a:endParaRPr lang="de-DE" kern="120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 charset="0"/>
              </a:defRPr>
            </a:lvl1pPr>
          </a:lstStyle>
          <a:p>
            <a:pPr fontAlgn="base" hangingPunct="1">
              <a:spcBef>
                <a:spcPct val="0"/>
              </a:spcBef>
              <a:spcAft>
                <a:spcPct val="0"/>
              </a:spcAft>
              <a:defRPr/>
            </a:pPr>
            <a:endParaRPr lang="de-DE" kern="120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 charset="0"/>
              </a:defRPr>
            </a:lvl1pPr>
          </a:lstStyle>
          <a:p>
            <a:pPr fontAlgn="base" hangingPunct="1">
              <a:spcBef>
                <a:spcPct val="0"/>
              </a:spcBef>
              <a:spcAft>
                <a:spcPct val="0"/>
              </a:spcAft>
              <a:defRPr/>
            </a:pPr>
            <a:fld id="{FE62203C-38BA-4479-84CE-282637AE945E}" type="slidenum">
              <a:rPr lang="de-DE" kern="1200"/>
              <a:pPr fontAlgn="base" hangingPunct="1">
                <a:spcBef>
                  <a:spcPct val="0"/>
                </a:spcBef>
                <a:spcAft>
                  <a:spcPct val="0"/>
                </a:spcAft>
                <a:defRPr/>
              </a:pPr>
              <a:t>‹Nr.›</a:t>
            </a:fld>
            <a:endParaRPr lang="de-DE" kern="1200" dirty="0"/>
          </a:p>
        </p:txBody>
      </p:sp>
      <p:sp>
        <p:nvSpPr>
          <p:cNvPr id="1031" name="Line 20"/>
          <p:cNvSpPr>
            <a:spLocks noChangeShapeType="1"/>
          </p:cNvSpPr>
          <p:nvPr/>
        </p:nvSpPr>
        <p:spPr bwMode="auto">
          <a:xfrm>
            <a:off x="0" y="182563"/>
            <a:ext cx="9144000" cy="0"/>
          </a:xfrm>
          <a:prstGeom prst="line">
            <a:avLst/>
          </a:prstGeom>
          <a:noFill/>
          <a:ln w="9525">
            <a:solidFill>
              <a:srgbClr val="26547C"/>
            </a:solidFill>
            <a:round/>
            <a:headEnd/>
            <a:tailEnd/>
          </a:ln>
          <a:extLst>
            <a:ext uri="{909E8E84-426E-40DD-AFC4-6F175D3DCCD1}">
              <a14:hiddenFill xmlns:a14="http://schemas.microsoft.com/office/drawing/2010/main">
                <a:noFill/>
              </a14:hiddenFill>
            </a:ext>
          </a:extLst>
        </p:spPr>
        <p:txBody>
          <a:bodyPr wrap="none" anchor="ctr"/>
          <a:lstStyle/>
          <a:p>
            <a:pPr fontAlgn="base" hangingPunct="1">
              <a:spcBef>
                <a:spcPct val="0"/>
              </a:spcBef>
              <a:spcAft>
                <a:spcPct val="0"/>
              </a:spcAft>
            </a:pPr>
            <a:endParaRPr lang="de-DE" sz="2800" kern="1200">
              <a:latin typeface="Times New Roman" pitchFamily="18" charset="0"/>
            </a:endParaRPr>
          </a:p>
        </p:txBody>
      </p:sp>
      <p:sp>
        <p:nvSpPr>
          <p:cNvPr id="1032" name="Rectangle 24"/>
          <p:cNvSpPr>
            <a:spLocks noChangeArrowheads="1"/>
          </p:cNvSpPr>
          <p:nvPr/>
        </p:nvSpPr>
        <p:spPr bwMode="auto">
          <a:xfrm>
            <a:off x="0" y="188913"/>
            <a:ext cx="468313" cy="169862"/>
          </a:xfrm>
          <a:prstGeom prst="rect">
            <a:avLst/>
          </a:prstGeom>
          <a:solidFill>
            <a:srgbClr val="26547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fontAlgn="base" hangingPunct="1">
              <a:spcBef>
                <a:spcPct val="0"/>
              </a:spcBef>
              <a:spcAft>
                <a:spcPct val="0"/>
              </a:spcAft>
              <a:defRPr/>
            </a:pPr>
            <a:endParaRPr lang="de-DE" altLang="de-DE" kern="1200">
              <a:solidFill>
                <a:srgbClr val="BD4505"/>
              </a:solidFill>
              <a:latin typeface="Times" pitchFamily="18" charset="0"/>
            </a:endParaRPr>
          </a:p>
        </p:txBody>
      </p:sp>
      <p:sp>
        <p:nvSpPr>
          <p:cNvPr id="1033" name="Text Box 23"/>
          <p:cNvSpPr txBox="1">
            <a:spLocks noChangeArrowheads="1"/>
          </p:cNvSpPr>
          <p:nvPr/>
        </p:nvSpPr>
        <p:spPr bwMode="auto">
          <a:xfrm>
            <a:off x="539750" y="198438"/>
            <a:ext cx="60372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fontAlgn="base" hangingPunct="1">
              <a:spcBef>
                <a:spcPct val="0"/>
              </a:spcBef>
              <a:spcAft>
                <a:spcPct val="0"/>
              </a:spcAft>
              <a:defRPr/>
            </a:pPr>
            <a:r>
              <a:rPr lang="de-DE" altLang="de-DE" sz="1000" kern="1200" dirty="0">
                <a:solidFill>
                  <a:srgbClr val="26547C"/>
                </a:solidFill>
                <a:latin typeface="Calibri" pitchFamily="34" charset="0"/>
              </a:rPr>
              <a:t>Thomas Becker| Vom Erkunden psychischer Erkrankung| Ringvorlesung Uni Ulm, 02.02.2021</a:t>
            </a:r>
            <a:endParaRPr lang="de-DE" altLang="de-DE" sz="1000" b="1" kern="1200" dirty="0">
              <a:solidFill>
                <a:srgbClr val="26547C"/>
              </a:solidFill>
              <a:latin typeface="Calibri" pitchFamily="34" charset="0"/>
            </a:endParaRPr>
          </a:p>
        </p:txBody>
      </p:sp>
      <p:sp>
        <p:nvSpPr>
          <p:cNvPr id="1034" name="Text Box 25"/>
          <p:cNvSpPr txBox="1">
            <a:spLocks noChangeArrowheads="1"/>
          </p:cNvSpPr>
          <p:nvPr/>
        </p:nvSpPr>
        <p:spPr bwMode="auto">
          <a:xfrm>
            <a:off x="16669" y="204788"/>
            <a:ext cx="5651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fontAlgn="base" hangingPunct="1">
              <a:spcBef>
                <a:spcPct val="50000"/>
              </a:spcBef>
              <a:spcAft>
                <a:spcPct val="0"/>
              </a:spcAft>
              <a:defRPr/>
            </a:pPr>
            <a:r>
              <a:rPr lang="de-DE" altLang="de-DE" sz="1000" kern="1200" dirty="0">
                <a:solidFill>
                  <a:srgbClr val="FFFFFF"/>
                </a:solidFill>
                <a:latin typeface="Calibri" pitchFamily="34" charset="0"/>
              </a:rPr>
              <a:t>S. </a:t>
            </a:r>
            <a:fld id="{4BB97848-51BA-42D1-B1A8-532C71017207}" type="slidenum">
              <a:rPr lang="de-DE" altLang="de-DE" sz="1000" kern="1200" smtClean="0">
                <a:solidFill>
                  <a:srgbClr val="FFFFFF"/>
                </a:solidFill>
                <a:latin typeface="Calibri" pitchFamily="34" charset="0"/>
              </a:rPr>
              <a:pPr eaLnBrk="1" fontAlgn="base" hangingPunct="1">
                <a:spcBef>
                  <a:spcPct val="50000"/>
                </a:spcBef>
                <a:spcAft>
                  <a:spcPct val="0"/>
                </a:spcAft>
                <a:defRPr/>
              </a:pPr>
              <a:t>‹Nr.›</a:t>
            </a:fld>
            <a:endParaRPr lang="de-DE" altLang="de-DE" sz="1000" kern="1200" dirty="0">
              <a:solidFill>
                <a:srgbClr val="FFFFFF"/>
              </a:solidFill>
              <a:latin typeface="Calibri" pitchFamily="34" charset="0"/>
            </a:endParaRPr>
          </a:p>
        </p:txBody>
      </p:sp>
      <p:sp>
        <p:nvSpPr>
          <p:cNvPr id="1035" name="Line 29"/>
          <p:cNvSpPr>
            <a:spLocks noChangeShapeType="1"/>
          </p:cNvSpPr>
          <p:nvPr userDrawn="1"/>
        </p:nvSpPr>
        <p:spPr bwMode="auto">
          <a:xfrm>
            <a:off x="0" y="1751013"/>
            <a:ext cx="9144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nchor="ctr"/>
          <a:lstStyle/>
          <a:p>
            <a:pPr fontAlgn="base" hangingPunct="1">
              <a:spcBef>
                <a:spcPct val="0"/>
              </a:spcBef>
              <a:spcAft>
                <a:spcPct val="0"/>
              </a:spcAft>
            </a:pPr>
            <a:endParaRPr lang="de-DE" sz="2800" kern="1200">
              <a:latin typeface="Times New Roman" pitchFamily="18" charset="0"/>
            </a:endParaRPr>
          </a:p>
        </p:txBody>
      </p:sp>
      <p:sp>
        <p:nvSpPr>
          <p:cNvPr id="1036" name="Line 30"/>
          <p:cNvSpPr>
            <a:spLocks noChangeShapeType="1"/>
          </p:cNvSpPr>
          <p:nvPr userDrawn="1"/>
        </p:nvSpPr>
        <p:spPr bwMode="auto">
          <a:xfrm rot="-5400000">
            <a:off x="-2518569" y="3437732"/>
            <a:ext cx="683736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hangingPunct="1">
              <a:spcBef>
                <a:spcPct val="0"/>
              </a:spcBef>
              <a:spcAft>
                <a:spcPct val="0"/>
              </a:spcAft>
            </a:pPr>
            <a:endParaRPr lang="de-DE" sz="2800" kern="1200">
              <a:latin typeface="Times New Roman" pitchFamily="18" charset="0"/>
            </a:endParaRPr>
          </a:p>
        </p:txBody>
      </p:sp>
    </p:spTree>
    <p:extLst>
      <p:ext uri="{BB962C8B-B14F-4D97-AF65-F5344CB8AC3E}">
        <p14:creationId xmlns:p14="http://schemas.microsoft.com/office/powerpoint/2010/main" val="156184875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p:txStyles>
    <p:titleStyle>
      <a:lvl1pPr algn="l" rtl="0" eaLnBrk="0" fontAlgn="base" hangingPunct="0">
        <a:lnSpc>
          <a:spcPts val="2400"/>
        </a:lnSpc>
        <a:spcBef>
          <a:spcPct val="0"/>
        </a:spcBef>
        <a:spcAft>
          <a:spcPct val="0"/>
        </a:spcAft>
        <a:defRPr sz="3200" b="1">
          <a:solidFill>
            <a:srgbClr val="26547C"/>
          </a:solidFill>
          <a:latin typeface="Calibri" pitchFamily="34" charset="0"/>
          <a:ea typeface="+mj-ea"/>
          <a:cs typeface="+mj-cs"/>
        </a:defRPr>
      </a:lvl1pPr>
      <a:lvl2pPr algn="l" rtl="0" eaLnBrk="0" fontAlgn="base" hangingPunct="0">
        <a:lnSpc>
          <a:spcPts val="2400"/>
        </a:lnSpc>
        <a:spcBef>
          <a:spcPct val="0"/>
        </a:spcBef>
        <a:spcAft>
          <a:spcPct val="0"/>
        </a:spcAft>
        <a:defRPr sz="3200" b="1">
          <a:solidFill>
            <a:srgbClr val="26547C"/>
          </a:solidFill>
          <a:latin typeface="Calibri" pitchFamily="34" charset="0"/>
        </a:defRPr>
      </a:lvl2pPr>
      <a:lvl3pPr algn="l" rtl="0" eaLnBrk="0" fontAlgn="base" hangingPunct="0">
        <a:lnSpc>
          <a:spcPts val="2400"/>
        </a:lnSpc>
        <a:spcBef>
          <a:spcPct val="0"/>
        </a:spcBef>
        <a:spcAft>
          <a:spcPct val="0"/>
        </a:spcAft>
        <a:defRPr sz="3200" b="1">
          <a:solidFill>
            <a:srgbClr val="26547C"/>
          </a:solidFill>
          <a:latin typeface="Calibri" pitchFamily="34" charset="0"/>
        </a:defRPr>
      </a:lvl3pPr>
      <a:lvl4pPr algn="l" rtl="0" eaLnBrk="0" fontAlgn="base" hangingPunct="0">
        <a:lnSpc>
          <a:spcPts val="2400"/>
        </a:lnSpc>
        <a:spcBef>
          <a:spcPct val="0"/>
        </a:spcBef>
        <a:spcAft>
          <a:spcPct val="0"/>
        </a:spcAft>
        <a:defRPr sz="3200" b="1">
          <a:solidFill>
            <a:srgbClr val="26547C"/>
          </a:solidFill>
          <a:latin typeface="Calibri" pitchFamily="34" charset="0"/>
        </a:defRPr>
      </a:lvl4pPr>
      <a:lvl5pPr algn="l" rtl="0" eaLnBrk="0" fontAlgn="base" hangingPunct="0">
        <a:lnSpc>
          <a:spcPts val="2400"/>
        </a:lnSpc>
        <a:spcBef>
          <a:spcPct val="0"/>
        </a:spcBef>
        <a:spcAft>
          <a:spcPct val="0"/>
        </a:spcAft>
        <a:defRPr sz="3200" b="1">
          <a:solidFill>
            <a:srgbClr val="26547C"/>
          </a:solidFill>
          <a:latin typeface="Calibri" pitchFamily="34" charset="0"/>
        </a:defRPr>
      </a:lvl5pPr>
      <a:lvl6pPr marL="457200" algn="l" rtl="0" fontAlgn="base">
        <a:lnSpc>
          <a:spcPts val="2400"/>
        </a:lnSpc>
        <a:spcBef>
          <a:spcPct val="0"/>
        </a:spcBef>
        <a:spcAft>
          <a:spcPct val="0"/>
        </a:spcAft>
        <a:defRPr sz="2000" b="1">
          <a:solidFill>
            <a:srgbClr val="26547C"/>
          </a:solidFill>
          <a:latin typeface="Arial" charset="0"/>
        </a:defRPr>
      </a:lvl6pPr>
      <a:lvl7pPr marL="914400" algn="l" rtl="0" fontAlgn="base">
        <a:lnSpc>
          <a:spcPts val="2400"/>
        </a:lnSpc>
        <a:spcBef>
          <a:spcPct val="0"/>
        </a:spcBef>
        <a:spcAft>
          <a:spcPct val="0"/>
        </a:spcAft>
        <a:defRPr sz="2000" b="1">
          <a:solidFill>
            <a:srgbClr val="26547C"/>
          </a:solidFill>
          <a:latin typeface="Arial" charset="0"/>
        </a:defRPr>
      </a:lvl7pPr>
      <a:lvl8pPr marL="1371600" algn="l" rtl="0" fontAlgn="base">
        <a:lnSpc>
          <a:spcPts val="2400"/>
        </a:lnSpc>
        <a:spcBef>
          <a:spcPct val="0"/>
        </a:spcBef>
        <a:spcAft>
          <a:spcPct val="0"/>
        </a:spcAft>
        <a:defRPr sz="2000" b="1">
          <a:solidFill>
            <a:srgbClr val="26547C"/>
          </a:solidFill>
          <a:latin typeface="Arial" charset="0"/>
        </a:defRPr>
      </a:lvl8pPr>
      <a:lvl9pPr marL="1828800" algn="l" rtl="0" fontAlgn="base">
        <a:lnSpc>
          <a:spcPts val="2400"/>
        </a:lnSpc>
        <a:spcBef>
          <a:spcPct val="0"/>
        </a:spcBef>
        <a:spcAft>
          <a:spcPct val="0"/>
        </a:spcAft>
        <a:defRPr sz="2000" b="1">
          <a:solidFill>
            <a:srgbClr val="26547C"/>
          </a:solidFill>
          <a:latin typeface="Arial" charset="0"/>
        </a:defRPr>
      </a:lvl9pPr>
    </p:titleStyle>
    <p:bodyStyle>
      <a:lvl1pPr marL="342900" indent="-342900" algn="l" rtl="0" eaLnBrk="0" fontAlgn="base" hangingPunct="0">
        <a:lnSpc>
          <a:spcPts val="2000"/>
        </a:lnSpc>
        <a:spcBef>
          <a:spcPct val="0"/>
        </a:spcBef>
        <a:spcAft>
          <a:spcPct val="0"/>
        </a:spcAft>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har char="•"/>
        <a:defRPr>
          <a:solidFill>
            <a:schemeClr val="tx1"/>
          </a:solidFill>
          <a:latin typeface="Calibri" pitchFamily="34" charset="0"/>
        </a:defRPr>
      </a:lvl3pPr>
      <a:lvl4pPr marL="1600200" indent="-228600" algn="l" rtl="0" eaLnBrk="0" fontAlgn="base" hangingPunct="0">
        <a:spcBef>
          <a:spcPct val="20000"/>
        </a:spcBef>
        <a:spcAft>
          <a:spcPct val="0"/>
        </a:spcAft>
        <a:buChar char="–"/>
        <a:defRPr sz="1600">
          <a:solidFill>
            <a:schemeClr val="tx1"/>
          </a:solidFill>
          <a:latin typeface="Calibri" pitchFamily="34" charset="0"/>
        </a:defRPr>
      </a:lvl4pPr>
      <a:lvl5pPr marL="2057400" indent="-228600" algn="l" rtl="0" eaLnBrk="0" fontAlgn="base" hangingPunct="0">
        <a:spcBef>
          <a:spcPct val="20000"/>
        </a:spcBef>
        <a:spcAft>
          <a:spcPct val="0"/>
        </a:spcAft>
        <a:buChar char="»"/>
        <a:defRPr sz="1400">
          <a:solidFill>
            <a:schemeClr val="tx1"/>
          </a:solidFill>
          <a:latin typeface="Calibri" pitchFamily="34" charset="0"/>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50838"/>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dirty="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dirty="0"/>
              <a:t>Textmasterformate durch Klicken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Calibri" panose="020F0502020204030204" pitchFamily="34" charset="0"/>
              </a:defRPr>
            </a:lvl1pPr>
          </a:lstStyle>
          <a:p>
            <a:pPr fontAlgn="base">
              <a:spcBef>
                <a:spcPct val="0"/>
              </a:spcBef>
              <a:spcAft>
                <a:spcPct val="0"/>
              </a:spcAft>
              <a:defRPr/>
            </a:pPr>
            <a:endParaRPr lang="de-DE" kern="1200"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Calibri" panose="020F0502020204030204" pitchFamily="34" charset="0"/>
              </a:defRPr>
            </a:lvl1pPr>
          </a:lstStyle>
          <a:p>
            <a:pPr fontAlgn="base">
              <a:spcBef>
                <a:spcPct val="0"/>
              </a:spcBef>
              <a:spcAft>
                <a:spcPct val="0"/>
              </a:spcAft>
              <a:defRPr/>
            </a:pPr>
            <a:endParaRPr lang="de-DE" kern="1200"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Calibri" panose="020F0502020204030204" pitchFamily="34" charset="0"/>
              </a:defRPr>
            </a:lvl1pPr>
          </a:lstStyle>
          <a:p>
            <a:pPr fontAlgn="base">
              <a:spcBef>
                <a:spcPct val="0"/>
              </a:spcBef>
              <a:spcAft>
                <a:spcPct val="0"/>
              </a:spcAft>
              <a:defRPr/>
            </a:pPr>
            <a:fld id="{49CE7C12-3B35-4EB9-BCCA-9FB98FC32260}" type="slidenum">
              <a:rPr lang="de-DE" kern="1200" smtClean="0"/>
              <a:pPr fontAlgn="base">
                <a:spcBef>
                  <a:spcPct val="0"/>
                </a:spcBef>
                <a:spcAft>
                  <a:spcPct val="0"/>
                </a:spcAft>
                <a:defRPr/>
              </a:pPr>
              <a:t>‹Nr.›</a:t>
            </a:fld>
            <a:endParaRPr lang="de-DE" kern="1200" dirty="0"/>
          </a:p>
        </p:txBody>
      </p:sp>
      <p:sp>
        <p:nvSpPr>
          <p:cNvPr id="7" name="Text Box 23">
            <a:extLst>
              <a:ext uri="{FF2B5EF4-FFF2-40B4-BE49-F238E27FC236}">
                <a16:creationId xmlns:a16="http://schemas.microsoft.com/office/drawing/2014/main" id="{6247A0FE-5203-4797-B45A-71658A064755}"/>
              </a:ext>
            </a:extLst>
          </p:cNvPr>
          <p:cNvSpPr txBox="1">
            <a:spLocks noChangeArrowheads="1"/>
          </p:cNvSpPr>
          <p:nvPr userDrawn="1"/>
        </p:nvSpPr>
        <p:spPr bwMode="auto">
          <a:xfrm>
            <a:off x="539750" y="198438"/>
            <a:ext cx="60372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fontAlgn="base" hangingPunct="1">
              <a:spcBef>
                <a:spcPct val="0"/>
              </a:spcBef>
              <a:spcAft>
                <a:spcPct val="0"/>
              </a:spcAft>
              <a:defRPr/>
            </a:pPr>
            <a:r>
              <a:rPr lang="de-DE" altLang="de-DE" sz="1000" kern="1200" dirty="0">
                <a:solidFill>
                  <a:srgbClr val="26547C"/>
                </a:solidFill>
                <a:latin typeface="Calibri" pitchFamily="34" charset="0"/>
              </a:rPr>
              <a:t>Thomas Becker| Vom Erkunden psychischer Erkrankung| Ringvorlesung Uni Ulm, 02.02.2021</a:t>
            </a:r>
            <a:endParaRPr lang="de-DE" altLang="de-DE" sz="1000" b="1" kern="1200" dirty="0">
              <a:solidFill>
                <a:srgbClr val="26547C"/>
              </a:solidFill>
              <a:latin typeface="Calibri" pitchFamily="34" charset="0"/>
            </a:endParaRPr>
          </a:p>
        </p:txBody>
      </p:sp>
      <p:sp>
        <p:nvSpPr>
          <p:cNvPr id="8" name="Line 20">
            <a:extLst>
              <a:ext uri="{FF2B5EF4-FFF2-40B4-BE49-F238E27FC236}">
                <a16:creationId xmlns:a16="http://schemas.microsoft.com/office/drawing/2014/main" id="{BF1692E5-A6BB-42D3-B655-F21806E5622E}"/>
              </a:ext>
            </a:extLst>
          </p:cNvPr>
          <p:cNvSpPr>
            <a:spLocks noChangeShapeType="1"/>
          </p:cNvSpPr>
          <p:nvPr userDrawn="1"/>
        </p:nvSpPr>
        <p:spPr bwMode="auto">
          <a:xfrm>
            <a:off x="0" y="182563"/>
            <a:ext cx="9144000" cy="0"/>
          </a:xfrm>
          <a:prstGeom prst="line">
            <a:avLst/>
          </a:prstGeom>
          <a:noFill/>
          <a:ln w="9525">
            <a:solidFill>
              <a:srgbClr val="26547C"/>
            </a:solidFill>
            <a:round/>
            <a:headEnd/>
            <a:tailEnd/>
          </a:ln>
          <a:extLst>
            <a:ext uri="{909E8E84-426E-40DD-AFC4-6F175D3DCCD1}">
              <a14:hiddenFill xmlns:a14="http://schemas.microsoft.com/office/drawing/2010/main">
                <a:noFill/>
              </a14:hiddenFill>
            </a:ext>
          </a:extLst>
        </p:spPr>
        <p:txBody>
          <a:bodyPr wrap="none" anchor="ctr"/>
          <a:lstStyle/>
          <a:p>
            <a:pPr fontAlgn="base" hangingPunct="1">
              <a:spcBef>
                <a:spcPct val="0"/>
              </a:spcBef>
              <a:spcAft>
                <a:spcPct val="0"/>
              </a:spcAft>
            </a:pPr>
            <a:endParaRPr lang="de-DE" sz="2800" kern="1200">
              <a:latin typeface="Times New Roman" pitchFamily="18" charset="0"/>
            </a:endParaRPr>
          </a:p>
        </p:txBody>
      </p:sp>
      <p:sp>
        <p:nvSpPr>
          <p:cNvPr id="10" name="Rectangle 24">
            <a:extLst>
              <a:ext uri="{FF2B5EF4-FFF2-40B4-BE49-F238E27FC236}">
                <a16:creationId xmlns:a16="http://schemas.microsoft.com/office/drawing/2014/main" id="{56B8F10F-5389-4A72-B7E4-6AE34C367D76}"/>
              </a:ext>
            </a:extLst>
          </p:cNvPr>
          <p:cNvSpPr>
            <a:spLocks noChangeArrowheads="1"/>
          </p:cNvSpPr>
          <p:nvPr userDrawn="1"/>
        </p:nvSpPr>
        <p:spPr bwMode="auto">
          <a:xfrm>
            <a:off x="0" y="188913"/>
            <a:ext cx="468313" cy="169862"/>
          </a:xfrm>
          <a:prstGeom prst="rect">
            <a:avLst/>
          </a:prstGeom>
          <a:solidFill>
            <a:srgbClr val="26547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fontAlgn="base" hangingPunct="1">
              <a:spcBef>
                <a:spcPct val="0"/>
              </a:spcBef>
              <a:spcAft>
                <a:spcPct val="0"/>
              </a:spcAft>
              <a:defRPr/>
            </a:pPr>
            <a:endParaRPr lang="de-DE" altLang="de-DE" kern="1200">
              <a:solidFill>
                <a:srgbClr val="BD4505"/>
              </a:solidFill>
              <a:latin typeface="Times" pitchFamily="18" charset="0"/>
            </a:endParaRPr>
          </a:p>
        </p:txBody>
      </p:sp>
      <p:sp>
        <p:nvSpPr>
          <p:cNvPr id="11" name="Text Box 25">
            <a:extLst>
              <a:ext uri="{FF2B5EF4-FFF2-40B4-BE49-F238E27FC236}">
                <a16:creationId xmlns:a16="http://schemas.microsoft.com/office/drawing/2014/main" id="{AD475DEF-4F0B-4F39-82DE-34B1ADF169F4}"/>
              </a:ext>
            </a:extLst>
          </p:cNvPr>
          <p:cNvSpPr txBox="1">
            <a:spLocks noChangeArrowheads="1"/>
          </p:cNvSpPr>
          <p:nvPr userDrawn="1"/>
        </p:nvSpPr>
        <p:spPr bwMode="auto">
          <a:xfrm>
            <a:off x="16669" y="204788"/>
            <a:ext cx="5651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fontAlgn="base" hangingPunct="1">
              <a:spcBef>
                <a:spcPct val="50000"/>
              </a:spcBef>
              <a:spcAft>
                <a:spcPct val="0"/>
              </a:spcAft>
              <a:defRPr/>
            </a:pPr>
            <a:r>
              <a:rPr lang="de-DE" altLang="de-DE" sz="1000" kern="1200" dirty="0">
                <a:solidFill>
                  <a:srgbClr val="FFFFFF"/>
                </a:solidFill>
                <a:latin typeface="Calibri" pitchFamily="34" charset="0"/>
              </a:rPr>
              <a:t>S. </a:t>
            </a:r>
            <a:fld id="{4BB97848-51BA-42D1-B1A8-532C71017207}" type="slidenum">
              <a:rPr lang="de-DE" altLang="de-DE" sz="1000" kern="1200" smtClean="0">
                <a:solidFill>
                  <a:srgbClr val="FFFFFF"/>
                </a:solidFill>
                <a:latin typeface="Calibri" pitchFamily="34" charset="0"/>
              </a:rPr>
              <a:pPr eaLnBrk="1" fontAlgn="base" hangingPunct="1">
                <a:spcBef>
                  <a:spcPct val="50000"/>
                </a:spcBef>
                <a:spcAft>
                  <a:spcPct val="0"/>
                </a:spcAft>
                <a:defRPr/>
              </a:pPr>
              <a:t>‹Nr.›</a:t>
            </a:fld>
            <a:endParaRPr lang="de-DE" altLang="de-DE" sz="1000" kern="1200" dirty="0">
              <a:solidFill>
                <a:srgbClr val="FFFFFF"/>
              </a:solidFill>
              <a:latin typeface="Calibri" pitchFamily="34" charset="0"/>
            </a:endParaRPr>
          </a:p>
        </p:txBody>
      </p:sp>
    </p:spTree>
    <p:extLst>
      <p:ext uri="{BB962C8B-B14F-4D97-AF65-F5344CB8AC3E}">
        <p14:creationId xmlns:p14="http://schemas.microsoft.com/office/powerpoint/2010/main" val="387025226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Lst>
  <p:txStyles>
    <p:title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23"/>
          <p:cNvSpPr txBox="1">
            <a:spLocks noChangeArrowheads="1"/>
          </p:cNvSpPr>
          <p:nvPr userDrawn="1"/>
        </p:nvSpPr>
        <p:spPr bwMode="auto">
          <a:xfrm>
            <a:off x="539552" y="198438"/>
            <a:ext cx="6037263" cy="153888"/>
          </a:xfrm>
          <a:prstGeom prst="rect">
            <a:avLst/>
          </a:prstGeom>
          <a:noFill/>
          <a:ln>
            <a:noFill/>
          </a:ln>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de-DE" altLang="de-DE" sz="1000" kern="1200" dirty="0">
                <a:solidFill>
                  <a:srgbClr val="26547C"/>
                </a:solidFill>
                <a:latin typeface="Calibri" pitchFamily="34" charset="0"/>
              </a:rPr>
              <a:t>Thomas Becker| Vom Erkunden psychischer Erkrankung| 02.02.2021</a:t>
            </a:r>
            <a:endParaRPr lang="de-DE" altLang="de-DE" sz="1000" b="1" kern="1200" dirty="0">
              <a:solidFill>
                <a:srgbClr val="26547C"/>
              </a:solidFill>
              <a:latin typeface="Calibri" pitchFamily="34" charset="0"/>
            </a:endParaRPr>
          </a:p>
        </p:txBody>
      </p:sp>
      <p:sp>
        <p:nvSpPr>
          <p:cNvPr id="1027" name="Rectangle 24"/>
          <p:cNvSpPr>
            <a:spLocks noChangeArrowheads="1"/>
          </p:cNvSpPr>
          <p:nvPr userDrawn="1"/>
        </p:nvSpPr>
        <p:spPr bwMode="auto">
          <a:xfrm>
            <a:off x="0" y="188913"/>
            <a:ext cx="467544" cy="144462"/>
          </a:xfrm>
          <a:prstGeom prst="rect">
            <a:avLst/>
          </a:prstGeom>
          <a:solidFill>
            <a:srgbClr val="26547C"/>
          </a:solidFill>
          <a:ln>
            <a:noFill/>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endParaRPr lang="de-DE" altLang="de-DE" kern="1200" dirty="0">
              <a:solidFill>
                <a:srgbClr val="BD4505"/>
              </a:solidFill>
              <a:latin typeface="Times" pitchFamily="1" charset="0"/>
            </a:endParaRPr>
          </a:p>
        </p:txBody>
      </p:sp>
      <p:sp>
        <p:nvSpPr>
          <p:cNvPr id="1028" name="Line 20"/>
          <p:cNvSpPr>
            <a:spLocks noChangeShapeType="1"/>
          </p:cNvSpPr>
          <p:nvPr userDrawn="1"/>
        </p:nvSpPr>
        <p:spPr bwMode="auto">
          <a:xfrm>
            <a:off x="0" y="182563"/>
            <a:ext cx="9144000" cy="0"/>
          </a:xfrm>
          <a:prstGeom prst="line">
            <a:avLst/>
          </a:prstGeom>
          <a:noFill/>
          <a:ln w="9525">
            <a:solidFill>
              <a:srgbClr val="26547C"/>
            </a:solidFill>
            <a:round/>
            <a:headEnd/>
            <a:tailEnd/>
          </a:ln>
          <a:extLst>
            <a:ext uri="{909E8E84-426E-40DD-AFC4-6F175D3DCCD1}">
              <a14:hiddenFill xmlns:a14="http://schemas.microsoft.com/office/drawing/2010/main">
                <a:noFill/>
              </a14:hiddenFill>
            </a:ext>
          </a:extLst>
        </p:spPr>
        <p:txBody>
          <a:bodyPr wrap="none" anchor="ctr"/>
          <a:lstStyle/>
          <a:p>
            <a:pPr fontAlgn="base" hangingPunct="1">
              <a:spcBef>
                <a:spcPct val="0"/>
              </a:spcBef>
              <a:spcAft>
                <a:spcPct val="0"/>
              </a:spcAft>
            </a:pPr>
            <a:endParaRPr lang="de-DE" kern="1200" dirty="0">
              <a:solidFill>
                <a:prstClr val="black"/>
              </a:solidFill>
              <a:cs typeface="Arial" charset="0"/>
            </a:endParaRPr>
          </a:p>
        </p:txBody>
      </p:sp>
      <p:sp>
        <p:nvSpPr>
          <p:cNvPr id="1029" name="Text Box 25"/>
          <p:cNvSpPr txBox="1">
            <a:spLocks noChangeArrowheads="1"/>
          </p:cNvSpPr>
          <p:nvPr userDrawn="1"/>
        </p:nvSpPr>
        <p:spPr bwMode="auto">
          <a:xfrm>
            <a:off x="17462" y="191862"/>
            <a:ext cx="432619" cy="153988"/>
          </a:xfrm>
          <a:prstGeom prst="rect">
            <a:avLst/>
          </a:prstGeom>
          <a:noFill/>
          <a:ln>
            <a:noFill/>
          </a:ln>
        </p:spPr>
        <p:txBody>
          <a:bodyPr wrap="squar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de-DE" altLang="de-DE" sz="1000" kern="1200" dirty="0">
                <a:solidFill>
                  <a:prstClr val="white"/>
                </a:solidFill>
                <a:latin typeface="Calibri" pitchFamily="34" charset="0"/>
              </a:rPr>
              <a:t>P. </a:t>
            </a:r>
            <a:fld id="{4AC3B33E-3CFF-4FE3-BF8A-3992C08DD7EC}" type="slidenum">
              <a:rPr lang="de-DE" altLang="de-DE" sz="1000" kern="1200" smtClean="0">
                <a:solidFill>
                  <a:prstClr val="white"/>
                </a:solidFill>
                <a:latin typeface="Calibri" pitchFamily="34" charset="0"/>
              </a:rPr>
              <a:pPr eaLnBrk="1" fontAlgn="base" hangingPunct="1">
                <a:spcBef>
                  <a:spcPct val="50000"/>
                </a:spcBef>
                <a:spcAft>
                  <a:spcPct val="0"/>
                </a:spcAft>
                <a:defRPr/>
              </a:pPr>
              <a:t>‹Nr.›</a:t>
            </a:fld>
            <a:endParaRPr lang="de-DE" altLang="de-DE" sz="1000" kern="1200" dirty="0">
              <a:solidFill>
                <a:prstClr val="white"/>
              </a:solidFill>
              <a:latin typeface="Calibri" pitchFamily="34" charset="0"/>
            </a:endParaRPr>
          </a:p>
        </p:txBody>
      </p:sp>
    </p:spTree>
    <p:extLst>
      <p:ext uri="{BB962C8B-B14F-4D97-AF65-F5344CB8AC3E}">
        <p14:creationId xmlns:p14="http://schemas.microsoft.com/office/powerpoint/2010/main" val="2664961849"/>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450219"/>
            <a:ext cx="8229600" cy="1143000"/>
          </a:xfrm>
          <a:prstGeom prst="rect">
            <a:avLst/>
          </a:prstGeom>
        </p:spPr>
        <p:txBody>
          <a:bodyPr vert="horz" lIns="91440" tIns="45720" rIns="91440" bIns="45720" rtlCol="0" anchor="ctr">
            <a:normAutofit/>
          </a:bodyPr>
          <a:lstStyle/>
          <a:p>
            <a:r>
              <a:rPr lang="de-DE" dirty="0"/>
              <a:t>Titelmasterformat durch Klicken bearbeiten</a:t>
            </a:r>
            <a:endParaRPr lang="en-GB"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C9919-38FA-4CA6-902A-96AC51D97080}" type="datetimeFigureOut">
              <a:rPr lang="en-GB" smtClean="0"/>
              <a:pPr/>
              <a:t>01/02/2021</a:t>
            </a:fld>
            <a:endParaRPr lang="en-GB"/>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509D8-5D03-4618-8307-251F88BA559E}" type="slidenum">
              <a:rPr lang="en-GB" smtClean="0"/>
              <a:pPr/>
              <a:t>‹Nr.›</a:t>
            </a:fld>
            <a:endParaRPr lang="en-GB"/>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23"/>
          <p:cNvSpPr txBox="1">
            <a:spLocks noChangeArrowheads="1"/>
          </p:cNvSpPr>
          <p:nvPr userDrawn="1"/>
        </p:nvSpPr>
        <p:spPr bwMode="auto">
          <a:xfrm>
            <a:off x="539552" y="198438"/>
            <a:ext cx="6037263" cy="153888"/>
          </a:xfrm>
          <a:prstGeom prst="rect">
            <a:avLst/>
          </a:prstGeom>
          <a:noFill/>
          <a:ln>
            <a:noFill/>
          </a:ln>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de-DE" altLang="de-DE" sz="1000" kern="1200" dirty="0">
                <a:solidFill>
                  <a:srgbClr val="26547C"/>
                </a:solidFill>
                <a:latin typeface="Calibri" pitchFamily="34" charset="0"/>
              </a:rPr>
              <a:t>Thomas Becker| Vom Erkunden psychischer Erkrankung| Ringvorlesung Uni Ulm, 02.02.2021</a:t>
            </a:r>
            <a:endParaRPr lang="de-DE" altLang="de-DE" sz="1000" b="1" kern="1200" dirty="0">
              <a:solidFill>
                <a:srgbClr val="26547C"/>
              </a:solidFill>
              <a:latin typeface="Calibri" pitchFamily="34" charset="0"/>
            </a:endParaRPr>
          </a:p>
        </p:txBody>
      </p:sp>
      <p:sp>
        <p:nvSpPr>
          <p:cNvPr id="1027" name="Rectangle 24"/>
          <p:cNvSpPr>
            <a:spLocks noChangeArrowheads="1"/>
          </p:cNvSpPr>
          <p:nvPr userDrawn="1"/>
        </p:nvSpPr>
        <p:spPr bwMode="auto">
          <a:xfrm>
            <a:off x="0" y="188913"/>
            <a:ext cx="467544" cy="144462"/>
          </a:xfrm>
          <a:prstGeom prst="rect">
            <a:avLst/>
          </a:prstGeom>
          <a:solidFill>
            <a:srgbClr val="26547C"/>
          </a:solidFill>
          <a:ln>
            <a:noFill/>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endParaRPr lang="de-DE" altLang="de-DE" kern="1200" dirty="0">
              <a:solidFill>
                <a:srgbClr val="BD4505"/>
              </a:solidFill>
              <a:latin typeface="Times" pitchFamily="1" charset="0"/>
            </a:endParaRPr>
          </a:p>
        </p:txBody>
      </p:sp>
      <p:sp>
        <p:nvSpPr>
          <p:cNvPr id="1028" name="Line 20"/>
          <p:cNvSpPr>
            <a:spLocks noChangeShapeType="1"/>
          </p:cNvSpPr>
          <p:nvPr userDrawn="1"/>
        </p:nvSpPr>
        <p:spPr bwMode="auto">
          <a:xfrm>
            <a:off x="0" y="181905"/>
            <a:ext cx="9144000" cy="0"/>
          </a:xfrm>
          <a:prstGeom prst="line">
            <a:avLst/>
          </a:prstGeom>
          <a:noFill/>
          <a:ln w="9525">
            <a:solidFill>
              <a:srgbClr val="26547C"/>
            </a:solidFill>
            <a:round/>
            <a:headEnd/>
            <a:tailEnd/>
          </a:ln>
          <a:extLst>
            <a:ext uri="{909E8E84-426E-40DD-AFC4-6F175D3DCCD1}">
              <a14:hiddenFill xmlns:a14="http://schemas.microsoft.com/office/drawing/2010/main">
                <a:noFill/>
              </a14:hiddenFill>
            </a:ext>
          </a:extLst>
        </p:spPr>
        <p:txBody>
          <a:bodyPr wrap="none" anchor="ctr"/>
          <a:lstStyle/>
          <a:p>
            <a:pPr fontAlgn="base" hangingPunct="1">
              <a:spcBef>
                <a:spcPct val="0"/>
              </a:spcBef>
              <a:spcAft>
                <a:spcPct val="0"/>
              </a:spcAft>
            </a:pPr>
            <a:endParaRPr lang="de-DE" kern="1200" dirty="0">
              <a:solidFill>
                <a:prstClr val="black"/>
              </a:solidFill>
              <a:cs typeface="Arial" charset="0"/>
            </a:endParaRPr>
          </a:p>
        </p:txBody>
      </p:sp>
      <p:sp>
        <p:nvSpPr>
          <p:cNvPr id="1029" name="Text Box 25"/>
          <p:cNvSpPr txBox="1">
            <a:spLocks noChangeArrowheads="1"/>
          </p:cNvSpPr>
          <p:nvPr userDrawn="1"/>
        </p:nvSpPr>
        <p:spPr bwMode="auto">
          <a:xfrm>
            <a:off x="17462" y="191862"/>
            <a:ext cx="432619" cy="153988"/>
          </a:xfrm>
          <a:prstGeom prst="rect">
            <a:avLst/>
          </a:prstGeom>
          <a:noFill/>
          <a:ln>
            <a:noFill/>
          </a:ln>
        </p:spPr>
        <p:txBody>
          <a:bodyPr wrap="squar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de-DE" altLang="de-DE" sz="1000" kern="1200" dirty="0">
                <a:solidFill>
                  <a:prstClr val="white"/>
                </a:solidFill>
                <a:latin typeface="Calibri" pitchFamily="34" charset="0"/>
              </a:rPr>
              <a:t>P. </a:t>
            </a:r>
            <a:fld id="{4AC3B33E-3CFF-4FE3-BF8A-3992C08DD7EC}" type="slidenum">
              <a:rPr lang="de-DE" altLang="de-DE" sz="1000" kern="1200" smtClean="0">
                <a:solidFill>
                  <a:prstClr val="white"/>
                </a:solidFill>
                <a:latin typeface="Calibri" pitchFamily="34" charset="0"/>
              </a:rPr>
              <a:pPr eaLnBrk="1" fontAlgn="base" hangingPunct="1">
                <a:spcBef>
                  <a:spcPct val="50000"/>
                </a:spcBef>
                <a:spcAft>
                  <a:spcPct val="0"/>
                </a:spcAft>
                <a:defRPr/>
              </a:pPr>
              <a:t>‹Nr.›</a:t>
            </a:fld>
            <a:endParaRPr lang="de-DE" altLang="de-DE" sz="1000" kern="1200" dirty="0">
              <a:solidFill>
                <a:prstClr val="white"/>
              </a:solidFill>
              <a:latin typeface="Calibri" pitchFamily="34" charset="0"/>
            </a:endParaRPr>
          </a:p>
        </p:txBody>
      </p:sp>
    </p:spTree>
    <p:extLst>
      <p:ext uri="{BB962C8B-B14F-4D97-AF65-F5344CB8AC3E}">
        <p14:creationId xmlns:p14="http://schemas.microsoft.com/office/powerpoint/2010/main" val="285997264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5" r:id="rId9"/>
    <p:sldLayoutId id="2147483696" r:id="rId10"/>
    <p:sldLayoutId id="2147483699" r:id="rId11"/>
    <p:sldLayoutId id="2147483701" r:id="rId12"/>
    <p:sldLayoutId id="2147483702"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dirty="0"/>
              <a:t>Klicken Sie, um das Titelformat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dirty="0">
                <a:latin typeface="Calibri" panose="020F0502020204030204" pitchFamily="34" charset="0"/>
              </a:defRPr>
            </a:lvl1pPr>
          </a:lstStyle>
          <a:p>
            <a:pPr fontAlgn="base">
              <a:spcBef>
                <a:spcPct val="0"/>
              </a:spcBef>
              <a:spcAft>
                <a:spcPct val="0"/>
              </a:spcAft>
              <a:defRPr/>
            </a:pPr>
            <a:endParaRPr lang="de-DE" kern="1200">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dirty="0">
                <a:latin typeface="Calibri" panose="020F0502020204030204" pitchFamily="34" charset="0"/>
              </a:defRPr>
            </a:lvl1pPr>
          </a:lstStyle>
          <a:p>
            <a:pPr fontAlgn="base">
              <a:spcBef>
                <a:spcPct val="0"/>
              </a:spcBef>
              <a:spcAft>
                <a:spcPct val="0"/>
              </a:spcAft>
              <a:defRPr/>
            </a:pPr>
            <a:endParaRPr lang="de-DE" kern="1200">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Calibri" panose="020F0502020204030204" pitchFamily="34" charset="0"/>
              </a:defRPr>
            </a:lvl1pPr>
          </a:lstStyle>
          <a:p>
            <a:pPr fontAlgn="base">
              <a:spcBef>
                <a:spcPct val="0"/>
              </a:spcBef>
              <a:spcAft>
                <a:spcPct val="0"/>
              </a:spcAft>
              <a:defRPr/>
            </a:pPr>
            <a:fld id="{0F200B3B-7AD9-4F44-B6CD-07AD39B19A68}" type="slidenum">
              <a:rPr lang="de-DE" altLang="de-DE" kern="1200">
                <a:solidFill>
                  <a:srgbClr val="FFFFFF"/>
                </a:solidFill>
              </a:rPr>
              <a:pPr fontAlgn="base">
                <a:spcBef>
                  <a:spcPct val="0"/>
                </a:spcBef>
                <a:spcAft>
                  <a:spcPct val="0"/>
                </a:spcAft>
                <a:defRPr/>
              </a:pPr>
              <a:t>‹Nr.›</a:t>
            </a:fld>
            <a:endParaRPr lang="de-DE" altLang="de-DE" kern="1200" dirty="0">
              <a:solidFill>
                <a:srgbClr val="FFFFFF"/>
              </a:solidFill>
            </a:endParaRPr>
          </a:p>
        </p:txBody>
      </p:sp>
      <p:sp>
        <p:nvSpPr>
          <p:cNvPr id="1031" name="Line 20"/>
          <p:cNvSpPr>
            <a:spLocks noChangeShapeType="1"/>
          </p:cNvSpPr>
          <p:nvPr userDrawn="1"/>
        </p:nvSpPr>
        <p:spPr bwMode="auto">
          <a:xfrm>
            <a:off x="0" y="182563"/>
            <a:ext cx="9144000" cy="0"/>
          </a:xfrm>
          <a:prstGeom prst="line">
            <a:avLst/>
          </a:prstGeom>
          <a:noFill/>
          <a:ln w="9525">
            <a:solidFill>
              <a:srgbClr val="26547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a:spcBef>
                <a:spcPct val="0"/>
              </a:spcBef>
              <a:spcAft>
                <a:spcPct val="0"/>
              </a:spcAft>
            </a:pPr>
            <a:endParaRPr lang="de-DE" sz="2000" kern="1200" dirty="0">
              <a:solidFill>
                <a:srgbClr val="FFFFFF"/>
              </a:solidFill>
              <a:latin typeface="Calibri" panose="020F0502020204030204" pitchFamily="34" charset="0"/>
            </a:endParaRPr>
          </a:p>
        </p:txBody>
      </p:sp>
      <p:sp>
        <p:nvSpPr>
          <p:cNvPr id="1032" name="Rectangle 24"/>
          <p:cNvSpPr>
            <a:spLocks noChangeArrowheads="1"/>
          </p:cNvSpPr>
          <p:nvPr userDrawn="1"/>
        </p:nvSpPr>
        <p:spPr bwMode="auto">
          <a:xfrm>
            <a:off x="0" y="179388"/>
            <a:ext cx="395288" cy="179387"/>
          </a:xfrm>
          <a:prstGeom prst="rect">
            <a:avLst/>
          </a:prstGeom>
          <a:solidFill>
            <a:srgbClr val="26547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0" fontAlgn="base">
              <a:spcBef>
                <a:spcPct val="0"/>
              </a:spcBef>
              <a:spcAft>
                <a:spcPct val="0"/>
              </a:spcAft>
            </a:pPr>
            <a:endParaRPr lang="de-DE" altLang="de-DE" kern="1200">
              <a:solidFill>
                <a:srgbClr val="BD4505"/>
              </a:solidFill>
              <a:latin typeface="Times" pitchFamily="18" charset="0"/>
            </a:endParaRPr>
          </a:p>
        </p:txBody>
      </p:sp>
      <p:sp>
        <p:nvSpPr>
          <p:cNvPr id="1033" name="Text Box 23"/>
          <p:cNvSpPr txBox="1">
            <a:spLocks noChangeArrowheads="1"/>
          </p:cNvSpPr>
          <p:nvPr userDrawn="1"/>
        </p:nvSpPr>
        <p:spPr bwMode="auto">
          <a:xfrm>
            <a:off x="468313" y="198438"/>
            <a:ext cx="6037262" cy="15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defRPr/>
            </a:pPr>
            <a:r>
              <a:rPr lang="de-DE" altLang="de-DE" sz="1000" kern="1200" dirty="0">
                <a:solidFill>
                  <a:srgbClr val="26547C"/>
                </a:solidFill>
                <a:latin typeface="Calibri" pitchFamily="34" charset="0"/>
              </a:rPr>
              <a:t>Thomas Becker| Vom Erkunden psychischer Erkrankung| Ringvorlesung Uni Ulm, 02.02.2021</a:t>
            </a:r>
            <a:endParaRPr lang="de-DE" altLang="de-DE" sz="1000" b="1" kern="1200" dirty="0">
              <a:solidFill>
                <a:srgbClr val="26547C"/>
              </a:solidFill>
              <a:latin typeface="Calibri" pitchFamily="34" charset="0"/>
            </a:endParaRPr>
          </a:p>
        </p:txBody>
      </p:sp>
      <p:sp>
        <p:nvSpPr>
          <p:cNvPr id="1034" name="Text Box 25"/>
          <p:cNvSpPr txBox="1">
            <a:spLocks noChangeArrowheads="1"/>
          </p:cNvSpPr>
          <p:nvPr userDrawn="1"/>
        </p:nvSpPr>
        <p:spPr bwMode="auto">
          <a:xfrm>
            <a:off x="34925" y="192088"/>
            <a:ext cx="565150" cy="15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0" fontAlgn="base">
              <a:spcBef>
                <a:spcPct val="50000"/>
              </a:spcBef>
              <a:spcAft>
                <a:spcPct val="0"/>
              </a:spcAft>
            </a:pPr>
            <a:r>
              <a:rPr lang="de-DE" altLang="de-DE" sz="1000" kern="1200">
                <a:solidFill>
                  <a:srgbClr val="FFFFFF"/>
                </a:solidFill>
                <a:latin typeface="Calibri" pitchFamily="34" charset="0"/>
              </a:rPr>
              <a:t>S. </a:t>
            </a:r>
            <a:fld id="{E3C0FE3A-F236-4C62-94E6-C1A2AEAF2CDB}" type="slidenum">
              <a:rPr lang="de-DE" altLang="de-DE" sz="1000" kern="1200">
                <a:solidFill>
                  <a:srgbClr val="FFFFFF"/>
                </a:solidFill>
                <a:latin typeface="Calibri" pitchFamily="34" charset="0"/>
              </a:rPr>
              <a:pPr eaLnBrk="0" fontAlgn="base">
                <a:spcBef>
                  <a:spcPct val="50000"/>
                </a:spcBef>
                <a:spcAft>
                  <a:spcPct val="0"/>
                </a:spcAft>
              </a:pPr>
              <a:t>‹Nr.›</a:t>
            </a:fld>
            <a:r>
              <a:rPr lang="de-DE" altLang="de-DE" sz="1000" kern="1200">
                <a:solidFill>
                  <a:srgbClr val="FFFFFF"/>
                </a:solidFill>
                <a:latin typeface="Calibri" pitchFamily="34" charset="0"/>
              </a:rPr>
              <a:t> </a:t>
            </a:r>
          </a:p>
        </p:txBody>
      </p:sp>
    </p:spTree>
    <p:extLst>
      <p:ext uri="{BB962C8B-B14F-4D97-AF65-F5344CB8AC3E}">
        <p14:creationId xmlns:p14="http://schemas.microsoft.com/office/powerpoint/2010/main" val="291061016"/>
      </p:ext>
    </p:extLst>
  </p:cSld>
  <p:clrMap bg1="dk2" tx1="lt1" bg2="dk1"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ftr="0" dt="0"/>
  <p:txStyles>
    <p:titleStyle>
      <a:lvl1pPr algn="l" rtl="0" fontAlgn="base">
        <a:spcBef>
          <a:spcPct val="0"/>
        </a:spcBef>
        <a:spcAft>
          <a:spcPct val="0"/>
        </a:spcAft>
        <a:defRPr lang="de-DE" altLang="de-DE" sz="3200" b="1" kern="1200" dirty="0">
          <a:solidFill>
            <a:srgbClr val="26547C"/>
          </a:solidFill>
          <a:latin typeface="Calibri" panose="020F0502020204030204" pitchFamily="34" charset="0"/>
          <a:ea typeface="+mn-ea"/>
          <a:cs typeface="Arial" charset="0"/>
        </a:defRPr>
      </a:lvl1pPr>
      <a:lvl2pPr algn="l" rtl="0" fontAlgn="base">
        <a:spcBef>
          <a:spcPct val="0"/>
        </a:spcBef>
        <a:spcAft>
          <a:spcPct val="0"/>
        </a:spcAft>
        <a:defRPr sz="3200" b="1">
          <a:solidFill>
            <a:srgbClr val="26547C"/>
          </a:solidFill>
          <a:latin typeface="Calibri" pitchFamily="34" charset="0"/>
          <a:cs typeface="Arial" pitchFamily="34" charset="0"/>
        </a:defRPr>
      </a:lvl2pPr>
      <a:lvl3pPr algn="l" rtl="0" fontAlgn="base">
        <a:spcBef>
          <a:spcPct val="0"/>
        </a:spcBef>
        <a:spcAft>
          <a:spcPct val="0"/>
        </a:spcAft>
        <a:defRPr sz="3200" b="1">
          <a:solidFill>
            <a:srgbClr val="26547C"/>
          </a:solidFill>
          <a:latin typeface="Calibri" pitchFamily="34" charset="0"/>
          <a:cs typeface="Arial" pitchFamily="34" charset="0"/>
        </a:defRPr>
      </a:lvl3pPr>
      <a:lvl4pPr algn="l" rtl="0" fontAlgn="base">
        <a:spcBef>
          <a:spcPct val="0"/>
        </a:spcBef>
        <a:spcAft>
          <a:spcPct val="0"/>
        </a:spcAft>
        <a:defRPr sz="3200" b="1">
          <a:solidFill>
            <a:srgbClr val="26547C"/>
          </a:solidFill>
          <a:latin typeface="Calibri" pitchFamily="34" charset="0"/>
          <a:cs typeface="Arial" pitchFamily="34" charset="0"/>
        </a:defRPr>
      </a:lvl4pPr>
      <a:lvl5pPr algn="l" rtl="0" fontAlgn="base">
        <a:spcBef>
          <a:spcPct val="0"/>
        </a:spcBef>
        <a:spcAft>
          <a:spcPct val="0"/>
        </a:spcAft>
        <a:defRPr sz="3200" b="1">
          <a:solidFill>
            <a:srgbClr val="26547C"/>
          </a:solidFill>
          <a:latin typeface="Calibri" pitchFamily="34"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bg2"/>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400">
          <a:solidFill>
            <a:schemeClr val="bg2"/>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bg2"/>
          </a:solidFill>
          <a:latin typeface="Calibri" panose="020F0502020204030204" pitchFamily="34" charset="0"/>
        </a:defRPr>
      </a:lvl3pPr>
      <a:lvl4pPr marL="1600200" indent="-228600" algn="l" rtl="0" eaLnBrk="0" fontAlgn="base" hangingPunct="0">
        <a:spcBef>
          <a:spcPct val="20000"/>
        </a:spcBef>
        <a:spcAft>
          <a:spcPct val="0"/>
        </a:spcAft>
        <a:buChar char="–"/>
        <a:defRPr sz="2400">
          <a:solidFill>
            <a:schemeClr val="bg2"/>
          </a:solidFill>
          <a:latin typeface="Calibri" panose="020F0502020204030204" pitchFamily="34" charset="0"/>
        </a:defRPr>
      </a:lvl4pPr>
      <a:lvl5pPr marL="2057400" indent="-228600" algn="l" rtl="0" eaLnBrk="0" fontAlgn="base" hangingPunct="0">
        <a:spcBef>
          <a:spcPct val="20000"/>
        </a:spcBef>
        <a:spcAft>
          <a:spcPct val="0"/>
        </a:spcAft>
        <a:buChar char="»"/>
        <a:defRPr sz="2400">
          <a:solidFill>
            <a:schemeClr val="bg2"/>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23"/>
          <p:cNvSpPr txBox="1">
            <a:spLocks noChangeArrowheads="1"/>
          </p:cNvSpPr>
          <p:nvPr userDrawn="1"/>
        </p:nvSpPr>
        <p:spPr bwMode="auto">
          <a:xfrm>
            <a:off x="539552" y="188640"/>
            <a:ext cx="6037263" cy="153888"/>
          </a:xfrm>
          <a:prstGeom prst="rect">
            <a:avLst/>
          </a:prstGeom>
          <a:noFill/>
          <a:ln>
            <a:noFill/>
          </a:ln>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de-DE" altLang="de-DE" sz="1000" kern="1200" dirty="0">
                <a:solidFill>
                  <a:srgbClr val="26547C"/>
                </a:solidFill>
                <a:latin typeface="Calibri" pitchFamily="34" charset="0"/>
              </a:rPr>
              <a:t>Thomas Becker| Vom Erkunden psychischer Erkrankung| Ringvorlesung Uni Ulm, 02.02.2021</a:t>
            </a:r>
            <a:endParaRPr lang="de-DE" altLang="de-DE" sz="1000" b="1" kern="1200" dirty="0">
              <a:solidFill>
                <a:srgbClr val="26547C"/>
              </a:solidFill>
              <a:latin typeface="Calibri" pitchFamily="34" charset="0"/>
            </a:endParaRPr>
          </a:p>
        </p:txBody>
      </p:sp>
      <p:sp>
        <p:nvSpPr>
          <p:cNvPr id="1027" name="Rectangle 24"/>
          <p:cNvSpPr>
            <a:spLocks noChangeArrowheads="1"/>
          </p:cNvSpPr>
          <p:nvPr userDrawn="1"/>
        </p:nvSpPr>
        <p:spPr bwMode="auto">
          <a:xfrm>
            <a:off x="0" y="188913"/>
            <a:ext cx="467544" cy="144462"/>
          </a:xfrm>
          <a:prstGeom prst="rect">
            <a:avLst/>
          </a:prstGeom>
          <a:solidFill>
            <a:srgbClr val="26547C"/>
          </a:solidFill>
          <a:ln>
            <a:noFill/>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endParaRPr lang="de-DE" altLang="de-DE" kern="1200" dirty="0">
              <a:solidFill>
                <a:srgbClr val="BD4505"/>
              </a:solidFill>
              <a:latin typeface="Times" pitchFamily="1" charset="0"/>
            </a:endParaRPr>
          </a:p>
        </p:txBody>
      </p:sp>
      <p:sp>
        <p:nvSpPr>
          <p:cNvPr id="1028" name="Line 20"/>
          <p:cNvSpPr>
            <a:spLocks noChangeShapeType="1"/>
          </p:cNvSpPr>
          <p:nvPr userDrawn="1"/>
        </p:nvSpPr>
        <p:spPr bwMode="auto">
          <a:xfrm>
            <a:off x="0" y="188640"/>
            <a:ext cx="9144000" cy="0"/>
          </a:xfrm>
          <a:prstGeom prst="line">
            <a:avLst/>
          </a:prstGeom>
          <a:noFill/>
          <a:ln w="9525">
            <a:solidFill>
              <a:srgbClr val="26547C"/>
            </a:solidFill>
            <a:round/>
            <a:headEnd/>
            <a:tailEnd/>
          </a:ln>
          <a:extLst>
            <a:ext uri="{909E8E84-426E-40DD-AFC4-6F175D3DCCD1}">
              <a14:hiddenFill xmlns:a14="http://schemas.microsoft.com/office/drawing/2010/main">
                <a:noFill/>
              </a14:hiddenFill>
            </a:ext>
          </a:extLst>
        </p:spPr>
        <p:txBody>
          <a:bodyPr wrap="none" anchor="ctr"/>
          <a:lstStyle/>
          <a:p>
            <a:pPr fontAlgn="base" hangingPunct="1">
              <a:spcBef>
                <a:spcPct val="0"/>
              </a:spcBef>
              <a:spcAft>
                <a:spcPct val="0"/>
              </a:spcAft>
            </a:pPr>
            <a:endParaRPr lang="de-DE" kern="1200" dirty="0">
              <a:solidFill>
                <a:prstClr val="black"/>
              </a:solidFill>
              <a:cs typeface="Arial" charset="0"/>
            </a:endParaRPr>
          </a:p>
        </p:txBody>
      </p:sp>
      <p:sp>
        <p:nvSpPr>
          <p:cNvPr id="1029" name="Text Box 25"/>
          <p:cNvSpPr txBox="1">
            <a:spLocks noChangeArrowheads="1"/>
          </p:cNvSpPr>
          <p:nvPr userDrawn="1"/>
        </p:nvSpPr>
        <p:spPr bwMode="auto">
          <a:xfrm>
            <a:off x="17462" y="191862"/>
            <a:ext cx="432619" cy="153988"/>
          </a:xfrm>
          <a:prstGeom prst="rect">
            <a:avLst/>
          </a:prstGeom>
          <a:noFill/>
          <a:ln>
            <a:noFill/>
          </a:ln>
        </p:spPr>
        <p:txBody>
          <a:bodyPr wrap="squar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de-DE" altLang="de-DE" sz="1000" kern="1200" dirty="0">
                <a:solidFill>
                  <a:prstClr val="white"/>
                </a:solidFill>
                <a:latin typeface="Calibri" pitchFamily="34" charset="0"/>
              </a:rPr>
              <a:t>P. </a:t>
            </a:r>
            <a:fld id="{4AC3B33E-3CFF-4FE3-BF8A-3992C08DD7EC}" type="slidenum">
              <a:rPr lang="de-DE" altLang="de-DE" sz="1000" kern="1200" smtClean="0">
                <a:solidFill>
                  <a:prstClr val="white"/>
                </a:solidFill>
                <a:latin typeface="Calibri" pitchFamily="34" charset="0"/>
              </a:rPr>
              <a:pPr eaLnBrk="1" fontAlgn="base" hangingPunct="1">
                <a:spcBef>
                  <a:spcPct val="50000"/>
                </a:spcBef>
                <a:spcAft>
                  <a:spcPct val="0"/>
                </a:spcAft>
                <a:defRPr/>
              </a:pPr>
              <a:t>‹Nr.›</a:t>
            </a:fld>
            <a:endParaRPr lang="de-DE" altLang="de-DE" sz="1000" kern="1200" dirty="0">
              <a:solidFill>
                <a:prstClr val="white"/>
              </a:solidFill>
              <a:latin typeface="Calibri" pitchFamily="34" charset="0"/>
            </a:endParaRPr>
          </a:p>
        </p:txBody>
      </p:sp>
    </p:spTree>
    <p:extLst>
      <p:ext uri="{BB962C8B-B14F-4D97-AF65-F5344CB8AC3E}">
        <p14:creationId xmlns:p14="http://schemas.microsoft.com/office/powerpoint/2010/main" val="65510340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9" r:id="rId12"/>
    <p:sldLayoutId id="2147483730" r:id="rId13"/>
    <p:sldLayoutId id="2147483731" r:id="rId14"/>
    <p:sldLayoutId id="2147483732" r:id="rId15"/>
    <p:sldLayoutId id="2147483733" r:id="rId16"/>
    <p:sldLayoutId id="2147483734" r:id="rId1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404813"/>
            <a:ext cx="842486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7" name="Rectangle 3"/>
          <p:cNvSpPr>
            <a:spLocks noGrp="1" noChangeArrowheads="1"/>
          </p:cNvSpPr>
          <p:nvPr>
            <p:ph type="body" idx="1"/>
          </p:nvPr>
        </p:nvSpPr>
        <p:spPr bwMode="auto">
          <a:xfrm>
            <a:off x="395288" y="1243013"/>
            <a:ext cx="8424862"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dirty="0"/>
              <a:t>Mastertextformat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 charset="0"/>
              </a:defRPr>
            </a:lvl1pPr>
          </a:lstStyle>
          <a:p>
            <a:pPr fontAlgn="base" hangingPunct="1">
              <a:spcBef>
                <a:spcPct val="0"/>
              </a:spcBef>
              <a:spcAft>
                <a:spcPct val="0"/>
              </a:spcAft>
              <a:defRPr/>
            </a:pPr>
            <a:endParaRPr lang="de-DE" kern="120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 charset="0"/>
              </a:defRPr>
            </a:lvl1pPr>
          </a:lstStyle>
          <a:p>
            <a:pPr fontAlgn="base" hangingPunct="1">
              <a:spcBef>
                <a:spcPct val="0"/>
              </a:spcBef>
              <a:spcAft>
                <a:spcPct val="0"/>
              </a:spcAft>
              <a:defRPr/>
            </a:pPr>
            <a:endParaRPr lang="de-DE" kern="120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 charset="0"/>
              </a:defRPr>
            </a:lvl1pPr>
          </a:lstStyle>
          <a:p>
            <a:pPr fontAlgn="base" hangingPunct="1">
              <a:spcBef>
                <a:spcPct val="0"/>
              </a:spcBef>
              <a:spcAft>
                <a:spcPct val="0"/>
              </a:spcAft>
              <a:defRPr/>
            </a:pPr>
            <a:fld id="{FE62203C-38BA-4479-84CE-282637AE945E}" type="slidenum">
              <a:rPr lang="de-DE" kern="1200"/>
              <a:pPr fontAlgn="base" hangingPunct="1">
                <a:spcBef>
                  <a:spcPct val="0"/>
                </a:spcBef>
                <a:spcAft>
                  <a:spcPct val="0"/>
                </a:spcAft>
                <a:defRPr/>
              </a:pPr>
              <a:t>‹Nr.›</a:t>
            </a:fld>
            <a:endParaRPr lang="de-DE" kern="1200" dirty="0"/>
          </a:p>
        </p:txBody>
      </p:sp>
      <p:sp>
        <p:nvSpPr>
          <p:cNvPr id="1031" name="Line 20"/>
          <p:cNvSpPr>
            <a:spLocks noChangeShapeType="1"/>
          </p:cNvSpPr>
          <p:nvPr/>
        </p:nvSpPr>
        <p:spPr bwMode="auto">
          <a:xfrm>
            <a:off x="0" y="182563"/>
            <a:ext cx="9144000" cy="0"/>
          </a:xfrm>
          <a:prstGeom prst="line">
            <a:avLst/>
          </a:prstGeom>
          <a:noFill/>
          <a:ln w="9525">
            <a:solidFill>
              <a:srgbClr val="26547C"/>
            </a:solidFill>
            <a:round/>
            <a:headEnd/>
            <a:tailEnd/>
          </a:ln>
          <a:extLst>
            <a:ext uri="{909E8E84-426E-40DD-AFC4-6F175D3DCCD1}">
              <a14:hiddenFill xmlns:a14="http://schemas.microsoft.com/office/drawing/2010/main">
                <a:noFill/>
              </a14:hiddenFill>
            </a:ext>
          </a:extLst>
        </p:spPr>
        <p:txBody>
          <a:bodyPr wrap="none" anchor="ctr"/>
          <a:lstStyle/>
          <a:p>
            <a:pPr fontAlgn="base" hangingPunct="1">
              <a:spcBef>
                <a:spcPct val="0"/>
              </a:spcBef>
              <a:spcAft>
                <a:spcPct val="0"/>
              </a:spcAft>
            </a:pPr>
            <a:endParaRPr lang="de-DE" sz="2800" kern="1200">
              <a:latin typeface="Times New Roman" pitchFamily="18" charset="0"/>
            </a:endParaRPr>
          </a:p>
        </p:txBody>
      </p:sp>
      <p:sp>
        <p:nvSpPr>
          <p:cNvPr id="1032" name="Rectangle 24"/>
          <p:cNvSpPr>
            <a:spLocks noChangeArrowheads="1"/>
          </p:cNvSpPr>
          <p:nvPr/>
        </p:nvSpPr>
        <p:spPr bwMode="auto">
          <a:xfrm>
            <a:off x="0" y="188913"/>
            <a:ext cx="468313" cy="169862"/>
          </a:xfrm>
          <a:prstGeom prst="rect">
            <a:avLst/>
          </a:prstGeom>
          <a:solidFill>
            <a:srgbClr val="26547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fontAlgn="base" hangingPunct="1">
              <a:spcBef>
                <a:spcPct val="0"/>
              </a:spcBef>
              <a:spcAft>
                <a:spcPct val="0"/>
              </a:spcAft>
              <a:defRPr/>
            </a:pPr>
            <a:endParaRPr lang="de-DE" altLang="de-DE" kern="1200">
              <a:solidFill>
                <a:srgbClr val="BD4505"/>
              </a:solidFill>
              <a:latin typeface="Times" pitchFamily="18" charset="0"/>
            </a:endParaRPr>
          </a:p>
        </p:txBody>
      </p:sp>
      <p:sp>
        <p:nvSpPr>
          <p:cNvPr id="1033" name="Text Box 23"/>
          <p:cNvSpPr txBox="1">
            <a:spLocks noChangeArrowheads="1"/>
          </p:cNvSpPr>
          <p:nvPr/>
        </p:nvSpPr>
        <p:spPr bwMode="auto">
          <a:xfrm>
            <a:off x="539750" y="198438"/>
            <a:ext cx="60372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fontAlgn="base" hangingPunct="1">
              <a:spcBef>
                <a:spcPct val="0"/>
              </a:spcBef>
              <a:spcAft>
                <a:spcPct val="0"/>
              </a:spcAft>
              <a:defRPr/>
            </a:pPr>
            <a:r>
              <a:rPr lang="de-DE" altLang="de-DE" sz="1000" kern="1200" dirty="0">
                <a:solidFill>
                  <a:srgbClr val="26547C"/>
                </a:solidFill>
                <a:latin typeface="Calibri" pitchFamily="34" charset="0"/>
              </a:rPr>
              <a:t>Thomas Becker| Vom Erkunden psychischer Erkrankung| Ringvorlesung Uni Ulm, 02.02.2021</a:t>
            </a:r>
            <a:endParaRPr lang="de-DE" altLang="de-DE" sz="1000" b="1" kern="1200" dirty="0">
              <a:solidFill>
                <a:srgbClr val="26547C"/>
              </a:solidFill>
              <a:latin typeface="Calibri" pitchFamily="34" charset="0"/>
            </a:endParaRPr>
          </a:p>
        </p:txBody>
      </p:sp>
      <p:sp>
        <p:nvSpPr>
          <p:cNvPr id="1034" name="Text Box 25"/>
          <p:cNvSpPr txBox="1">
            <a:spLocks noChangeArrowheads="1"/>
          </p:cNvSpPr>
          <p:nvPr/>
        </p:nvSpPr>
        <p:spPr bwMode="auto">
          <a:xfrm>
            <a:off x="34925" y="188913"/>
            <a:ext cx="5651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fontAlgn="base" hangingPunct="1">
              <a:spcBef>
                <a:spcPct val="50000"/>
              </a:spcBef>
              <a:spcAft>
                <a:spcPct val="0"/>
              </a:spcAft>
              <a:defRPr/>
            </a:pPr>
            <a:r>
              <a:rPr lang="de-DE" altLang="de-DE" sz="1000" kern="1200" dirty="0">
                <a:solidFill>
                  <a:srgbClr val="FFFFFF"/>
                </a:solidFill>
                <a:latin typeface="Calibri" pitchFamily="34" charset="0"/>
              </a:rPr>
              <a:t>S. </a:t>
            </a:r>
            <a:fld id="{4BB97848-51BA-42D1-B1A8-532C71017207}" type="slidenum">
              <a:rPr lang="de-DE" altLang="de-DE" sz="1000" kern="1200" smtClean="0">
                <a:solidFill>
                  <a:srgbClr val="FFFFFF"/>
                </a:solidFill>
                <a:latin typeface="Calibri" pitchFamily="34" charset="0"/>
              </a:rPr>
              <a:pPr eaLnBrk="1" fontAlgn="base" hangingPunct="1">
                <a:spcBef>
                  <a:spcPct val="50000"/>
                </a:spcBef>
                <a:spcAft>
                  <a:spcPct val="0"/>
                </a:spcAft>
                <a:defRPr/>
              </a:pPr>
              <a:t>‹Nr.›</a:t>
            </a:fld>
            <a:endParaRPr lang="de-DE" altLang="de-DE" sz="1000" kern="1200" dirty="0">
              <a:solidFill>
                <a:srgbClr val="FFFFFF"/>
              </a:solidFill>
              <a:latin typeface="Calibri" pitchFamily="34" charset="0"/>
            </a:endParaRPr>
          </a:p>
        </p:txBody>
      </p:sp>
      <p:sp>
        <p:nvSpPr>
          <p:cNvPr id="1035" name="Line 29"/>
          <p:cNvSpPr>
            <a:spLocks noChangeShapeType="1"/>
          </p:cNvSpPr>
          <p:nvPr userDrawn="1"/>
        </p:nvSpPr>
        <p:spPr bwMode="auto">
          <a:xfrm>
            <a:off x="0" y="1751013"/>
            <a:ext cx="9144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nchor="ctr"/>
          <a:lstStyle/>
          <a:p>
            <a:pPr fontAlgn="base" hangingPunct="1">
              <a:spcBef>
                <a:spcPct val="0"/>
              </a:spcBef>
              <a:spcAft>
                <a:spcPct val="0"/>
              </a:spcAft>
            </a:pPr>
            <a:endParaRPr lang="de-DE" sz="2800" kern="1200">
              <a:latin typeface="Times New Roman" pitchFamily="18" charset="0"/>
            </a:endParaRPr>
          </a:p>
        </p:txBody>
      </p:sp>
      <p:sp>
        <p:nvSpPr>
          <p:cNvPr id="1036" name="Line 30"/>
          <p:cNvSpPr>
            <a:spLocks noChangeShapeType="1"/>
          </p:cNvSpPr>
          <p:nvPr userDrawn="1"/>
        </p:nvSpPr>
        <p:spPr bwMode="auto">
          <a:xfrm rot="-5400000">
            <a:off x="-2518569" y="3437732"/>
            <a:ext cx="683736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hangingPunct="1">
              <a:spcBef>
                <a:spcPct val="0"/>
              </a:spcBef>
              <a:spcAft>
                <a:spcPct val="0"/>
              </a:spcAft>
            </a:pPr>
            <a:endParaRPr lang="de-DE" sz="2800" kern="1200">
              <a:latin typeface="Times New Roman" pitchFamily="18" charset="0"/>
            </a:endParaRPr>
          </a:p>
        </p:txBody>
      </p:sp>
    </p:spTree>
    <p:extLst>
      <p:ext uri="{BB962C8B-B14F-4D97-AF65-F5344CB8AC3E}">
        <p14:creationId xmlns:p14="http://schemas.microsoft.com/office/powerpoint/2010/main" val="252129748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p:txStyles>
    <p:titleStyle>
      <a:lvl1pPr algn="l" rtl="0" eaLnBrk="0" fontAlgn="base" hangingPunct="0">
        <a:lnSpc>
          <a:spcPts val="2400"/>
        </a:lnSpc>
        <a:spcBef>
          <a:spcPct val="0"/>
        </a:spcBef>
        <a:spcAft>
          <a:spcPct val="0"/>
        </a:spcAft>
        <a:defRPr sz="3200" b="1">
          <a:solidFill>
            <a:srgbClr val="26547C"/>
          </a:solidFill>
          <a:latin typeface="Calibri" pitchFamily="34" charset="0"/>
          <a:ea typeface="+mj-ea"/>
          <a:cs typeface="+mj-cs"/>
        </a:defRPr>
      </a:lvl1pPr>
      <a:lvl2pPr algn="l" rtl="0" eaLnBrk="0" fontAlgn="base" hangingPunct="0">
        <a:lnSpc>
          <a:spcPts val="2400"/>
        </a:lnSpc>
        <a:spcBef>
          <a:spcPct val="0"/>
        </a:spcBef>
        <a:spcAft>
          <a:spcPct val="0"/>
        </a:spcAft>
        <a:defRPr sz="3200" b="1">
          <a:solidFill>
            <a:srgbClr val="26547C"/>
          </a:solidFill>
          <a:latin typeface="Calibri" pitchFamily="34" charset="0"/>
        </a:defRPr>
      </a:lvl2pPr>
      <a:lvl3pPr algn="l" rtl="0" eaLnBrk="0" fontAlgn="base" hangingPunct="0">
        <a:lnSpc>
          <a:spcPts val="2400"/>
        </a:lnSpc>
        <a:spcBef>
          <a:spcPct val="0"/>
        </a:spcBef>
        <a:spcAft>
          <a:spcPct val="0"/>
        </a:spcAft>
        <a:defRPr sz="3200" b="1">
          <a:solidFill>
            <a:srgbClr val="26547C"/>
          </a:solidFill>
          <a:latin typeface="Calibri" pitchFamily="34" charset="0"/>
        </a:defRPr>
      </a:lvl3pPr>
      <a:lvl4pPr algn="l" rtl="0" eaLnBrk="0" fontAlgn="base" hangingPunct="0">
        <a:lnSpc>
          <a:spcPts val="2400"/>
        </a:lnSpc>
        <a:spcBef>
          <a:spcPct val="0"/>
        </a:spcBef>
        <a:spcAft>
          <a:spcPct val="0"/>
        </a:spcAft>
        <a:defRPr sz="3200" b="1">
          <a:solidFill>
            <a:srgbClr val="26547C"/>
          </a:solidFill>
          <a:latin typeface="Calibri" pitchFamily="34" charset="0"/>
        </a:defRPr>
      </a:lvl4pPr>
      <a:lvl5pPr algn="l" rtl="0" eaLnBrk="0" fontAlgn="base" hangingPunct="0">
        <a:lnSpc>
          <a:spcPts val="2400"/>
        </a:lnSpc>
        <a:spcBef>
          <a:spcPct val="0"/>
        </a:spcBef>
        <a:spcAft>
          <a:spcPct val="0"/>
        </a:spcAft>
        <a:defRPr sz="3200" b="1">
          <a:solidFill>
            <a:srgbClr val="26547C"/>
          </a:solidFill>
          <a:latin typeface="Calibri" pitchFamily="34" charset="0"/>
        </a:defRPr>
      </a:lvl5pPr>
      <a:lvl6pPr marL="457200" algn="l" rtl="0" fontAlgn="base">
        <a:lnSpc>
          <a:spcPts val="2400"/>
        </a:lnSpc>
        <a:spcBef>
          <a:spcPct val="0"/>
        </a:spcBef>
        <a:spcAft>
          <a:spcPct val="0"/>
        </a:spcAft>
        <a:defRPr sz="2000" b="1">
          <a:solidFill>
            <a:srgbClr val="26547C"/>
          </a:solidFill>
          <a:latin typeface="Arial" charset="0"/>
        </a:defRPr>
      </a:lvl6pPr>
      <a:lvl7pPr marL="914400" algn="l" rtl="0" fontAlgn="base">
        <a:lnSpc>
          <a:spcPts val="2400"/>
        </a:lnSpc>
        <a:spcBef>
          <a:spcPct val="0"/>
        </a:spcBef>
        <a:spcAft>
          <a:spcPct val="0"/>
        </a:spcAft>
        <a:defRPr sz="2000" b="1">
          <a:solidFill>
            <a:srgbClr val="26547C"/>
          </a:solidFill>
          <a:latin typeface="Arial" charset="0"/>
        </a:defRPr>
      </a:lvl7pPr>
      <a:lvl8pPr marL="1371600" algn="l" rtl="0" fontAlgn="base">
        <a:lnSpc>
          <a:spcPts val="2400"/>
        </a:lnSpc>
        <a:spcBef>
          <a:spcPct val="0"/>
        </a:spcBef>
        <a:spcAft>
          <a:spcPct val="0"/>
        </a:spcAft>
        <a:defRPr sz="2000" b="1">
          <a:solidFill>
            <a:srgbClr val="26547C"/>
          </a:solidFill>
          <a:latin typeface="Arial" charset="0"/>
        </a:defRPr>
      </a:lvl8pPr>
      <a:lvl9pPr marL="1828800" algn="l" rtl="0" fontAlgn="base">
        <a:lnSpc>
          <a:spcPts val="2400"/>
        </a:lnSpc>
        <a:spcBef>
          <a:spcPct val="0"/>
        </a:spcBef>
        <a:spcAft>
          <a:spcPct val="0"/>
        </a:spcAft>
        <a:defRPr sz="2000" b="1">
          <a:solidFill>
            <a:srgbClr val="26547C"/>
          </a:solidFill>
          <a:latin typeface="Arial" charset="0"/>
        </a:defRPr>
      </a:lvl9pPr>
    </p:titleStyle>
    <p:bodyStyle>
      <a:lvl1pPr marL="342900" indent="-342900" algn="l" rtl="0" eaLnBrk="0" fontAlgn="base" hangingPunct="0">
        <a:lnSpc>
          <a:spcPts val="2000"/>
        </a:lnSpc>
        <a:spcBef>
          <a:spcPct val="0"/>
        </a:spcBef>
        <a:spcAft>
          <a:spcPct val="0"/>
        </a:spcAft>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har char="•"/>
        <a:defRPr>
          <a:solidFill>
            <a:schemeClr val="tx1"/>
          </a:solidFill>
          <a:latin typeface="Calibri" pitchFamily="34" charset="0"/>
        </a:defRPr>
      </a:lvl3pPr>
      <a:lvl4pPr marL="1600200" indent="-228600" algn="l" rtl="0" eaLnBrk="0" fontAlgn="base" hangingPunct="0">
        <a:spcBef>
          <a:spcPct val="20000"/>
        </a:spcBef>
        <a:spcAft>
          <a:spcPct val="0"/>
        </a:spcAft>
        <a:buChar char="–"/>
        <a:defRPr sz="1600">
          <a:solidFill>
            <a:schemeClr val="tx1"/>
          </a:solidFill>
          <a:latin typeface="Calibri" pitchFamily="34" charset="0"/>
        </a:defRPr>
      </a:lvl4pPr>
      <a:lvl5pPr marL="2057400" indent="-228600" algn="l" rtl="0" eaLnBrk="0" fontAlgn="base" hangingPunct="0">
        <a:spcBef>
          <a:spcPct val="20000"/>
        </a:spcBef>
        <a:spcAft>
          <a:spcPct val="0"/>
        </a:spcAft>
        <a:buChar char="»"/>
        <a:defRPr sz="1400">
          <a:solidFill>
            <a:schemeClr val="tx1"/>
          </a:solidFill>
          <a:latin typeface="Calibri" pitchFamily="34" charset="0"/>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404813"/>
            <a:ext cx="842486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7" name="Rectangle 3"/>
          <p:cNvSpPr>
            <a:spLocks noGrp="1" noChangeArrowheads="1"/>
          </p:cNvSpPr>
          <p:nvPr>
            <p:ph type="body" idx="1"/>
          </p:nvPr>
        </p:nvSpPr>
        <p:spPr bwMode="auto">
          <a:xfrm>
            <a:off x="395288" y="1243013"/>
            <a:ext cx="8424862"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dirty="0"/>
              <a:t>Mastertextformat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 charset="0"/>
              </a:defRPr>
            </a:lvl1pPr>
          </a:lstStyle>
          <a:p>
            <a:pPr fontAlgn="base" hangingPunct="1">
              <a:spcBef>
                <a:spcPct val="0"/>
              </a:spcBef>
              <a:spcAft>
                <a:spcPct val="0"/>
              </a:spcAft>
              <a:defRPr/>
            </a:pPr>
            <a:endParaRPr lang="de-DE" kern="120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 charset="0"/>
              </a:defRPr>
            </a:lvl1pPr>
          </a:lstStyle>
          <a:p>
            <a:pPr fontAlgn="base" hangingPunct="1">
              <a:spcBef>
                <a:spcPct val="0"/>
              </a:spcBef>
              <a:spcAft>
                <a:spcPct val="0"/>
              </a:spcAft>
              <a:defRPr/>
            </a:pPr>
            <a:endParaRPr lang="de-DE" kern="120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 charset="0"/>
              </a:defRPr>
            </a:lvl1pPr>
          </a:lstStyle>
          <a:p>
            <a:pPr fontAlgn="base" hangingPunct="1">
              <a:spcBef>
                <a:spcPct val="0"/>
              </a:spcBef>
              <a:spcAft>
                <a:spcPct val="0"/>
              </a:spcAft>
              <a:defRPr/>
            </a:pPr>
            <a:fld id="{FE62203C-38BA-4479-84CE-282637AE945E}" type="slidenum">
              <a:rPr lang="de-DE" kern="1200"/>
              <a:pPr fontAlgn="base" hangingPunct="1">
                <a:spcBef>
                  <a:spcPct val="0"/>
                </a:spcBef>
                <a:spcAft>
                  <a:spcPct val="0"/>
                </a:spcAft>
                <a:defRPr/>
              </a:pPr>
              <a:t>‹Nr.›</a:t>
            </a:fld>
            <a:endParaRPr lang="de-DE" kern="1200" dirty="0"/>
          </a:p>
        </p:txBody>
      </p:sp>
      <p:sp>
        <p:nvSpPr>
          <p:cNvPr id="1031" name="Line 20"/>
          <p:cNvSpPr>
            <a:spLocks noChangeShapeType="1"/>
          </p:cNvSpPr>
          <p:nvPr/>
        </p:nvSpPr>
        <p:spPr bwMode="auto">
          <a:xfrm>
            <a:off x="0" y="182563"/>
            <a:ext cx="9144000" cy="0"/>
          </a:xfrm>
          <a:prstGeom prst="line">
            <a:avLst/>
          </a:prstGeom>
          <a:noFill/>
          <a:ln w="9525">
            <a:solidFill>
              <a:srgbClr val="26547C"/>
            </a:solidFill>
            <a:round/>
            <a:headEnd/>
            <a:tailEnd/>
          </a:ln>
          <a:extLst>
            <a:ext uri="{909E8E84-426E-40DD-AFC4-6F175D3DCCD1}">
              <a14:hiddenFill xmlns:a14="http://schemas.microsoft.com/office/drawing/2010/main">
                <a:noFill/>
              </a14:hiddenFill>
            </a:ext>
          </a:extLst>
        </p:spPr>
        <p:txBody>
          <a:bodyPr wrap="none" anchor="ctr"/>
          <a:lstStyle/>
          <a:p>
            <a:pPr fontAlgn="base" hangingPunct="1">
              <a:spcBef>
                <a:spcPct val="0"/>
              </a:spcBef>
              <a:spcAft>
                <a:spcPct val="0"/>
              </a:spcAft>
            </a:pPr>
            <a:endParaRPr lang="de-DE" sz="2800" kern="1200">
              <a:latin typeface="Times New Roman" pitchFamily="18" charset="0"/>
            </a:endParaRPr>
          </a:p>
        </p:txBody>
      </p:sp>
      <p:sp>
        <p:nvSpPr>
          <p:cNvPr id="1032" name="Rectangle 24"/>
          <p:cNvSpPr>
            <a:spLocks noChangeArrowheads="1"/>
          </p:cNvSpPr>
          <p:nvPr/>
        </p:nvSpPr>
        <p:spPr bwMode="auto">
          <a:xfrm>
            <a:off x="0" y="188913"/>
            <a:ext cx="468313" cy="169862"/>
          </a:xfrm>
          <a:prstGeom prst="rect">
            <a:avLst/>
          </a:prstGeom>
          <a:solidFill>
            <a:srgbClr val="26547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fontAlgn="base" hangingPunct="1">
              <a:spcBef>
                <a:spcPct val="0"/>
              </a:spcBef>
              <a:spcAft>
                <a:spcPct val="0"/>
              </a:spcAft>
              <a:defRPr/>
            </a:pPr>
            <a:endParaRPr lang="de-DE" altLang="de-DE" kern="1200">
              <a:solidFill>
                <a:srgbClr val="BD4505"/>
              </a:solidFill>
              <a:latin typeface="Times" pitchFamily="18" charset="0"/>
            </a:endParaRPr>
          </a:p>
        </p:txBody>
      </p:sp>
      <p:sp>
        <p:nvSpPr>
          <p:cNvPr id="1033" name="Text Box 23"/>
          <p:cNvSpPr txBox="1">
            <a:spLocks noChangeArrowheads="1"/>
          </p:cNvSpPr>
          <p:nvPr/>
        </p:nvSpPr>
        <p:spPr bwMode="auto">
          <a:xfrm>
            <a:off x="539750" y="198438"/>
            <a:ext cx="60372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fontAlgn="base" hangingPunct="1">
              <a:spcBef>
                <a:spcPct val="0"/>
              </a:spcBef>
              <a:spcAft>
                <a:spcPct val="0"/>
              </a:spcAft>
              <a:defRPr/>
            </a:pPr>
            <a:r>
              <a:rPr lang="de-DE" altLang="de-DE" sz="1000" kern="1200" dirty="0">
                <a:solidFill>
                  <a:srgbClr val="26547C"/>
                </a:solidFill>
                <a:latin typeface="Calibri" pitchFamily="34" charset="0"/>
              </a:rPr>
              <a:t>Thomas Becker| Vom Erkunden psychischer Erkrankung| Ringvorlesung Uni Ulm, 02.02.2021</a:t>
            </a:r>
            <a:endParaRPr lang="de-DE" altLang="de-DE" sz="1000" b="1" kern="1200" dirty="0">
              <a:solidFill>
                <a:srgbClr val="26547C"/>
              </a:solidFill>
              <a:latin typeface="Calibri" pitchFamily="34" charset="0"/>
            </a:endParaRPr>
          </a:p>
        </p:txBody>
      </p:sp>
      <p:sp>
        <p:nvSpPr>
          <p:cNvPr id="1034" name="Text Box 25"/>
          <p:cNvSpPr txBox="1">
            <a:spLocks noChangeArrowheads="1"/>
          </p:cNvSpPr>
          <p:nvPr/>
        </p:nvSpPr>
        <p:spPr bwMode="auto">
          <a:xfrm>
            <a:off x="34925" y="188913"/>
            <a:ext cx="5651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fontAlgn="base" hangingPunct="1">
              <a:spcBef>
                <a:spcPct val="50000"/>
              </a:spcBef>
              <a:spcAft>
                <a:spcPct val="0"/>
              </a:spcAft>
              <a:defRPr/>
            </a:pPr>
            <a:r>
              <a:rPr lang="de-DE" altLang="de-DE" sz="1000" kern="1200" dirty="0">
                <a:solidFill>
                  <a:srgbClr val="FFFFFF"/>
                </a:solidFill>
                <a:latin typeface="Calibri" pitchFamily="34" charset="0"/>
              </a:rPr>
              <a:t>S. </a:t>
            </a:r>
            <a:fld id="{4BB97848-51BA-42D1-B1A8-532C71017207}" type="slidenum">
              <a:rPr lang="de-DE" altLang="de-DE" sz="1000" kern="1200" smtClean="0">
                <a:solidFill>
                  <a:srgbClr val="FFFFFF"/>
                </a:solidFill>
                <a:latin typeface="Calibri" pitchFamily="34" charset="0"/>
              </a:rPr>
              <a:pPr eaLnBrk="1" fontAlgn="base" hangingPunct="1">
                <a:spcBef>
                  <a:spcPct val="50000"/>
                </a:spcBef>
                <a:spcAft>
                  <a:spcPct val="0"/>
                </a:spcAft>
                <a:defRPr/>
              </a:pPr>
              <a:t>‹Nr.›</a:t>
            </a:fld>
            <a:endParaRPr lang="de-DE" altLang="de-DE" sz="1000" kern="1200" dirty="0">
              <a:solidFill>
                <a:srgbClr val="FFFFFF"/>
              </a:solidFill>
              <a:latin typeface="Calibri" pitchFamily="34" charset="0"/>
            </a:endParaRPr>
          </a:p>
        </p:txBody>
      </p:sp>
      <p:sp>
        <p:nvSpPr>
          <p:cNvPr id="1035" name="Line 29"/>
          <p:cNvSpPr>
            <a:spLocks noChangeShapeType="1"/>
          </p:cNvSpPr>
          <p:nvPr userDrawn="1"/>
        </p:nvSpPr>
        <p:spPr bwMode="auto">
          <a:xfrm>
            <a:off x="0" y="1751013"/>
            <a:ext cx="9144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nchor="ctr"/>
          <a:lstStyle/>
          <a:p>
            <a:pPr fontAlgn="base" hangingPunct="1">
              <a:spcBef>
                <a:spcPct val="0"/>
              </a:spcBef>
              <a:spcAft>
                <a:spcPct val="0"/>
              </a:spcAft>
            </a:pPr>
            <a:endParaRPr lang="de-DE" sz="2800" kern="1200">
              <a:latin typeface="Times New Roman" pitchFamily="18" charset="0"/>
            </a:endParaRPr>
          </a:p>
        </p:txBody>
      </p:sp>
      <p:sp>
        <p:nvSpPr>
          <p:cNvPr id="1036" name="Line 30"/>
          <p:cNvSpPr>
            <a:spLocks noChangeShapeType="1"/>
          </p:cNvSpPr>
          <p:nvPr userDrawn="1"/>
        </p:nvSpPr>
        <p:spPr bwMode="auto">
          <a:xfrm rot="-5400000">
            <a:off x="-2518569" y="3437732"/>
            <a:ext cx="683736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hangingPunct="1">
              <a:spcBef>
                <a:spcPct val="0"/>
              </a:spcBef>
              <a:spcAft>
                <a:spcPct val="0"/>
              </a:spcAft>
            </a:pPr>
            <a:endParaRPr lang="de-DE" sz="2800" kern="1200">
              <a:latin typeface="Times New Roman" pitchFamily="18" charset="0"/>
            </a:endParaRPr>
          </a:p>
        </p:txBody>
      </p:sp>
    </p:spTree>
    <p:extLst>
      <p:ext uri="{BB962C8B-B14F-4D97-AF65-F5344CB8AC3E}">
        <p14:creationId xmlns:p14="http://schemas.microsoft.com/office/powerpoint/2010/main" val="52389876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txStyles>
    <p:titleStyle>
      <a:lvl1pPr algn="l" rtl="0" eaLnBrk="0" fontAlgn="base" hangingPunct="0">
        <a:lnSpc>
          <a:spcPts val="2400"/>
        </a:lnSpc>
        <a:spcBef>
          <a:spcPct val="0"/>
        </a:spcBef>
        <a:spcAft>
          <a:spcPct val="0"/>
        </a:spcAft>
        <a:defRPr sz="3200" b="1">
          <a:solidFill>
            <a:srgbClr val="26547C"/>
          </a:solidFill>
          <a:latin typeface="Calibri" pitchFamily="34" charset="0"/>
          <a:ea typeface="+mj-ea"/>
          <a:cs typeface="+mj-cs"/>
        </a:defRPr>
      </a:lvl1pPr>
      <a:lvl2pPr algn="l" rtl="0" eaLnBrk="0" fontAlgn="base" hangingPunct="0">
        <a:lnSpc>
          <a:spcPts val="2400"/>
        </a:lnSpc>
        <a:spcBef>
          <a:spcPct val="0"/>
        </a:spcBef>
        <a:spcAft>
          <a:spcPct val="0"/>
        </a:spcAft>
        <a:defRPr sz="3200" b="1">
          <a:solidFill>
            <a:srgbClr val="26547C"/>
          </a:solidFill>
          <a:latin typeface="Calibri" pitchFamily="34" charset="0"/>
        </a:defRPr>
      </a:lvl2pPr>
      <a:lvl3pPr algn="l" rtl="0" eaLnBrk="0" fontAlgn="base" hangingPunct="0">
        <a:lnSpc>
          <a:spcPts val="2400"/>
        </a:lnSpc>
        <a:spcBef>
          <a:spcPct val="0"/>
        </a:spcBef>
        <a:spcAft>
          <a:spcPct val="0"/>
        </a:spcAft>
        <a:defRPr sz="3200" b="1">
          <a:solidFill>
            <a:srgbClr val="26547C"/>
          </a:solidFill>
          <a:latin typeface="Calibri" pitchFamily="34" charset="0"/>
        </a:defRPr>
      </a:lvl3pPr>
      <a:lvl4pPr algn="l" rtl="0" eaLnBrk="0" fontAlgn="base" hangingPunct="0">
        <a:lnSpc>
          <a:spcPts val="2400"/>
        </a:lnSpc>
        <a:spcBef>
          <a:spcPct val="0"/>
        </a:spcBef>
        <a:spcAft>
          <a:spcPct val="0"/>
        </a:spcAft>
        <a:defRPr sz="3200" b="1">
          <a:solidFill>
            <a:srgbClr val="26547C"/>
          </a:solidFill>
          <a:latin typeface="Calibri" pitchFamily="34" charset="0"/>
        </a:defRPr>
      </a:lvl4pPr>
      <a:lvl5pPr algn="l" rtl="0" eaLnBrk="0" fontAlgn="base" hangingPunct="0">
        <a:lnSpc>
          <a:spcPts val="2400"/>
        </a:lnSpc>
        <a:spcBef>
          <a:spcPct val="0"/>
        </a:spcBef>
        <a:spcAft>
          <a:spcPct val="0"/>
        </a:spcAft>
        <a:defRPr sz="3200" b="1">
          <a:solidFill>
            <a:srgbClr val="26547C"/>
          </a:solidFill>
          <a:latin typeface="Calibri" pitchFamily="34" charset="0"/>
        </a:defRPr>
      </a:lvl5pPr>
      <a:lvl6pPr marL="457200" algn="l" rtl="0" fontAlgn="base">
        <a:lnSpc>
          <a:spcPts val="2400"/>
        </a:lnSpc>
        <a:spcBef>
          <a:spcPct val="0"/>
        </a:spcBef>
        <a:spcAft>
          <a:spcPct val="0"/>
        </a:spcAft>
        <a:defRPr sz="2000" b="1">
          <a:solidFill>
            <a:srgbClr val="26547C"/>
          </a:solidFill>
          <a:latin typeface="Arial" charset="0"/>
        </a:defRPr>
      </a:lvl6pPr>
      <a:lvl7pPr marL="914400" algn="l" rtl="0" fontAlgn="base">
        <a:lnSpc>
          <a:spcPts val="2400"/>
        </a:lnSpc>
        <a:spcBef>
          <a:spcPct val="0"/>
        </a:spcBef>
        <a:spcAft>
          <a:spcPct val="0"/>
        </a:spcAft>
        <a:defRPr sz="2000" b="1">
          <a:solidFill>
            <a:srgbClr val="26547C"/>
          </a:solidFill>
          <a:latin typeface="Arial" charset="0"/>
        </a:defRPr>
      </a:lvl7pPr>
      <a:lvl8pPr marL="1371600" algn="l" rtl="0" fontAlgn="base">
        <a:lnSpc>
          <a:spcPts val="2400"/>
        </a:lnSpc>
        <a:spcBef>
          <a:spcPct val="0"/>
        </a:spcBef>
        <a:spcAft>
          <a:spcPct val="0"/>
        </a:spcAft>
        <a:defRPr sz="2000" b="1">
          <a:solidFill>
            <a:srgbClr val="26547C"/>
          </a:solidFill>
          <a:latin typeface="Arial" charset="0"/>
        </a:defRPr>
      </a:lvl8pPr>
      <a:lvl9pPr marL="1828800" algn="l" rtl="0" fontAlgn="base">
        <a:lnSpc>
          <a:spcPts val="2400"/>
        </a:lnSpc>
        <a:spcBef>
          <a:spcPct val="0"/>
        </a:spcBef>
        <a:spcAft>
          <a:spcPct val="0"/>
        </a:spcAft>
        <a:defRPr sz="2000" b="1">
          <a:solidFill>
            <a:srgbClr val="26547C"/>
          </a:solidFill>
          <a:latin typeface="Arial" charset="0"/>
        </a:defRPr>
      </a:lvl9pPr>
    </p:titleStyle>
    <p:bodyStyle>
      <a:lvl1pPr marL="342900" indent="-342900" algn="l" rtl="0" eaLnBrk="0" fontAlgn="base" hangingPunct="0">
        <a:lnSpc>
          <a:spcPts val="2000"/>
        </a:lnSpc>
        <a:spcBef>
          <a:spcPct val="0"/>
        </a:spcBef>
        <a:spcAft>
          <a:spcPct val="0"/>
        </a:spcAft>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har char="•"/>
        <a:defRPr>
          <a:solidFill>
            <a:schemeClr val="tx1"/>
          </a:solidFill>
          <a:latin typeface="Calibri" pitchFamily="34" charset="0"/>
        </a:defRPr>
      </a:lvl3pPr>
      <a:lvl4pPr marL="1600200" indent="-228600" algn="l" rtl="0" eaLnBrk="0" fontAlgn="base" hangingPunct="0">
        <a:spcBef>
          <a:spcPct val="20000"/>
        </a:spcBef>
        <a:spcAft>
          <a:spcPct val="0"/>
        </a:spcAft>
        <a:buChar char="–"/>
        <a:defRPr sz="1600">
          <a:solidFill>
            <a:schemeClr val="tx1"/>
          </a:solidFill>
          <a:latin typeface="Calibri" pitchFamily="34" charset="0"/>
        </a:defRPr>
      </a:lvl4pPr>
      <a:lvl5pPr marL="2057400" indent="-228600" algn="l" rtl="0" eaLnBrk="0" fontAlgn="base" hangingPunct="0">
        <a:spcBef>
          <a:spcPct val="20000"/>
        </a:spcBef>
        <a:spcAft>
          <a:spcPct val="0"/>
        </a:spcAft>
        <a:buChar char="»"/>
        <a:defRPr sz="1400">
          <a:solidFill>
            <a:schemeClr val="tx1"/>
          </a:solidFill>
          <a:latin typeface="Calibri" pitchFamily="34" charset="0"/>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404813"/>
            <a:ext cx="842486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7" name="Rectangle 3"/>
          <p:cNvSpPr>
            <a:spLocks noGrp="1" noChangeArrowheads="1"/>
          </p:cNvSpPr>
          <p:nvPr>
            <p:ph type="body" idx="1"/>
          </p:nvPr>
        </p:nvSpPr>
        <p:spPr bwMode="auto">
          <a:xfrm>
            <a:off x="395288" y="1243013"/>
            <a:ext cx="8424862"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 charset="0"/>
              </a:defRPr>
            </a:lvl1pPr>
          </a:lstStyle>
          <a:p>
            <a:pPr fontAlgn="base" hangingPunct="1">
              <a:spcBef>
                <a:spcPct val="0"/>
              </a:spcBef>
              <a:spcAft>
                <a:spcPct val="0"/>
              </a:spcAft>
              <a:defRPr/>
            </a:pPr>
            <a:endParaRPr lang="de-DE" kern="120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 charset="0"/>
              </a:defRPr>
            </a:lvl1pPr>
          </a:lstStyle>
          <a:p>
            <a:pPr fontAlgn="base" hangingPunct="1">
              <a:spcBef>
                <a:spcPct val="0"/>
              </a:spcBef>
              <a:spcAft>
                <a:spcPct val="0"/>
              </a:spcAft>
              <a:defRPr/>
            </a:pPr>
            <a:endParaRPr lang="de-DE" kern="120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 charset="0"/>
              </a:defRPr>
            </a:lvl1pPr>
          </a:lstStyle>
          <a:p>
            <a:pPr fontAlgn="base" hangingPunct="1">
              <a:spcBef>
                <a:spcPct val="0"/>
              </a:spcBef>
              <a:spcAft>
                <a:spcPct val="0"/>
              </a:spcAft>
              <a:defRPr/>
            </a:pPr>
            <a:fld id="{FE62203C-38BA-4479-84CE-282637AE945E}" type="slidenum">
              <a:rPr lang="de-DE" kern="1200"/>
              <a:pPr fontAlgn="base" hangingPunct="1">
                <a:spcBef>
                  <a:spcPct val="0"/>
                </a:spcBef>
                <a:spcAft>
                  <a:spcPct val="0"/>
                </a:spcAft>
                <a:defRPr/>
              </a:pPr>
              <a:t>‹Nr.›</a:t>
            </a:fld>
            <a:endParaRPr lang="de-DE" kern="1200" dirty="0"/>
          </a:p>
        </p:txBody>
      </p:sp>
      <p:sp>
        <p:nvSpPr>
          <p:cNvPr id="1031" name="Line 20"/>
          <p:cNvSpPr>
            <a:spLocks noChangeShapeType="1"/>
          </p:cNvSpPr>
          <p:nvPr/>
        </p:nvSpPr>
        <p:spPr bwMode="auto">
          <a:xfrm>
            <a:off x="0" y="182563"/>
            <a:ext cx="9144000" cy="0"/>
          </a:xfrm>
          <a:prstGeom prst="line">
            <a:avLst/>
          </a:prstGeom>
          <a:noFill/>
          <a:ln w="9525">
            <a:solidFill>
              <a:srgbClr val="26547C"/>
            </a:solidFill>
            <a:round/>
            <a:headEnd/>
            <a:tailEnd/>
          </a:ln>
          <a:extLst>
            <a:ext uri="{909E8E84-426E-40DD-AFC4-6F175D3DCCD1}">
              <a14:hiddenFill xmlns:a14="http://schemas.microsoft.com/office/drawing/2010/main">
                <a:noFill/>
              </a14:hiddenFill>
            </a:ext>
          </a:extLst>
        </p:spPr>
        <p:txBody>
          <a:bodyPr wrap="none" anchor="ctr"/>
          <a:lstStyle/>
          <a:p>
            <a:pPr fontAlgn="base" hangingPunct="1">
              <a:spcBef>
                <a:spcPct val="0"/>
              </a:spcBef>
              <a:spcAft>
                <a:spcPct val="0"/>
              </a:spcAft>
            </a:pPr>
            <a:endParaRPr lang="de-DE" sz="2800" kern="1200">
              <a:latin typeface="Times New Roman" pitchFamily="18" charset="0"/>
            </a:endParaRPr>
          </a:p>
        </p:txBody>
      </p:sp>
      <p:sp>
        <p:nvSpPr>
          <p:cNvPr id="1032" name="Rectangle 24"/>
          <p:cNvSpPr>
            <a:spLocks noChangeArrowheads="1"/>
          </p:cNvSpPr>
          <p:nvPr/>
        </p:nvSpPr>
        <p:spPr bwMode="auto">
          <a:xfrm>
            <a:off x="0" y="188913"/>
            <a:ext cx="468313" cy="169862"/>
          </a:xfrm>
          <a:prstGeom prst="rect">
            <a:avLst/>
          </a:prstGeom>
          <a:solidFill>
            <a:srgbClr val="26547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fontAlgn="base" hangingPunct="1">
              <a:spcBef>
                <a:spcPct val="0"/>
              </a:spcBef>
              <a:spcAft>
                <a:spcPct val="0"/>
              </a:spcAft>
              <a:defRPr/>
            </a:pPr>
            <a:endParaRPr lang="de-DE" altLang="de-DE" kern="1200">
              <a:solidFill>
                <a:srgbClr val="BD4505"/>
              </a:solidFill>
              <a:latin typeface="Times" pitchFamily="18" charset="0"/>
            </a:endParaRPr>
          </a:p>
        </p:txBody>
      </p:sp>
      <p:sp>
        <p:nvSpPr>
          <p:cNvPr id="1033" name="Text Box 23"/>
          <p:cNvSpPr txBox="1">
            <a:spLocks noChangeArrowheads="1"/>
          </p:cNvSpPr>
          <p:nvPr/>
        </p:nvSpPr>
        <p:spPr bwMode="auto">
          <a:xfrm>
            <a:off x="539750" y="198438"/>
            <a:ext cx="60372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fontAlgn="base" hangingPunct="1">
              <a:spcBef>
                <a:spcPct val="0"/>
              </a:spcBef>
              <a:spcAft>
                <a:spcPct val="0"/>
              </a:spcAft>
              <a:defRPr/>
            </a:pPr>
            <a:r>
              <a:rPr lang="de-DE" altLang="de-DE" sz="1000" kern="1200" dirty="0">
                <a:solidFill>
                  <a:srgbClr val="26547C"/>
                </a:solidFill>
                <a:latin typeface="Calibri" pitchFamily="34" charset="0"/>
              </a:rPr>
              <a:t>Thomas Becker| Vom Erkunden psychischer Erkrankung| Ringvorlesung Uni Ulm, 02.02.2021</a:t>
            </a:r>
            <a:endParaRPr lang="de-DE" altLang="de-DE" sz="1000" b="1" kern="1200" dirty="0">
              <a:solidFill>
                <a:srgbClr val="26547C"/>
              </a:solidFill>
              <a:latin typeface="Calibri" pitchFamily="34" charset="0"/>
            </a:endParaRPr>
          </a:p>
        </p:txBody>
      </p:sp>
      <p:sp>
        <p:nvSpPr>
          <p:cNvPr id="1034" name="Text Box 25"/>
          <p:cNvSpPr txBox="1">
            <a:spLocks noChangeArrowheads="1"/>
          </p:cNvSpPr>
          <p:nvPr/>
        </p:nvSpPr>
        <p:spPr bwMode="auto">
          <a:xfrm>
            <a:off x="34925" y="188913"/>
            <a:ext cx="5651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fontAlgn="base" hangingPunct="1">
              <a:spcBef>
                <a:spcPct val="50000"/>
              </a:spcBef>
              <a:spcAft>
                <a:spcPct val="0"/>
              </a:spcAft>
              <a:defRPr/>
            </a:pPr>
            <a:r>
              <a:rPr lang="de-DE" altLang="de-DE" sz="1000" kern="1200" dirty="0">
                <a:solidFill>
                  <a:srgbClr val="FFFFFF"/>
                </a:solidFill>
                <a:latin typeface="Calibri" pitchFamily="34" charset="0"/>
              </a:rPr>
              <a:t>S. </a:t>
            </a:r>
            <a:fld id="{4BB97848-51BA-42D1-B1A8-532C71017207}" type="slidenum">
              <a:rPr lang="de-DE" altLang="de-DE" sz="1000" kern="1200" smtClean="0">
                <a:solidFill>
                  <a:srgbClr val="FFFFFF"/>
                </a:solidFill>
                <a:latin typeface="Calibri" pitchFamily="34" charset="0"/>
              </a:rPr>
              <a:pPr eaLnBrk="1" fontAlgn="base" hangingPunct="1">
                <a:spcBef>
                  <a:spcPct val="50000"/>
                </a:spcBef>
                <a:spcAft>
                  <a:spcPct val="0"/>
                </a:spcAft>
                <a:defRPr/>
              </a:pPr>
              <a:t>‹Nr.›</a:t>
            </a:fld>
            <a:endParaRPr lang="de-DE" altLang="de-DE" sz="1000" kern="1200" dirty="0">
              <a:solidFill>
                <a:srgbClr val="FFFFFF"/>
              </a:solidFill>
              <a:latin typeface="Calibri" pitchFamily="34" charset="0"/>
            </a:endParaRPr>
          </a:p>
        </p:txBody>
      </p:sp>
      <p:sp>
        <p:nvSpPr>
          <p:cNvPr id="1035" name="Line 29"/>
          <p:cNvSpPr>
            <a:spLocks noChangeShapeType="1"/>
          </p:cNvSpPr>
          <p:nvPr userDrawn="1"/>
        </p:nvSpPr>
        <p:spPr bwMode="auto">
          <a:xfrm>
            <a:off x="0" y="1751013"/>
            <a:ext cx="9144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nchor="ctr"/>
          <a:lstStyle/>
          <a:p>
            <a:pPr fontAlgn="base" hangingPunct="1">
              <a:spcBef>
                <a:spcPct val="0"/>
              </a:spcBef>
              <a:spcAft>
                <a:spcPct val="0"/>
              </a:spcAft>
            </a:pPr>
            <a:endParaRPr lang="de-DE" sz="2800" kern="1200">
              <a:latin typeface="Times New Roman" pitchFamily="18" charset="0"/>
            </a:endParaRPr>
          </a:p>
        </p:txBody>
      </p:sp>
      <p:sp>
        <p:nvSpPr>
          <p:cNvPr id="1036" name="Line 30"/>
          <p:cNvSpPr>
            <a:spLocks noChangeShapeType="1"/>
          </p:cNvSpPr>
          <p:nvPr userDrawn="1"/>
        </p:nvSpPr>
        <p:spPr bwMode="auto">
          <a:xfrm rot="-5400000">
            <a:off x="-2518569" y="3437732"/>
            <a:ext cx="683736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hangingPunct="1">
              <a:spcBef>
                <a:spcPct val="0"/>
              </a:spcBef>
              <a:spcAft>
                <a:spcPct val="0"/>
              </a:spcAft>
            </a:pPr>
            <a:endParaRPr lang="de-DE" sz="2800" kern="1200">
              <a:latin typeface="Times New Roman" pitchFamily="18" charset="0"/>
            </a:endParaRPr>
          </a:p>
        </p:txBody>
      </p:sp>
    </p:spTree>
    <p:extLst>
      <p:ext uri="{BB962C8B-B14F-4D97-AF65-F5344CB8AC3E}">
        <p14:creationId xmlns:p14="http://schemas.microsoft.com/office/powerpoint/2010/main" val="2548450297"/>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txStyles>
    <p:titleStyle>
      <a:lvl1pPr algn="l" rtl="0" eaLnBrk="0" fontAlgn="base" hangingPunct="0">
        <a:lnSpc>
          <a:spcPts val="2400"/>
        </a:lnSpc>
        <a:spcBef>
          <a:spcPct val="0"/>
        </a:spcBef>
        <a:spcAft>
          <a:spcPct val="0"/>
        </a:spcAft>
        <a:defRPr sz="3200" b="1">
          <a:solidFill>
            <a:srgbClr val="26547C"/>
          </a:solidFill>
          <a:latin typeface="Calibri" pitchFamily="34" charset="0"/>
          <a:ea typeface="+mj-ea"/>
          <a:cs typeface="+mj-cs"/>
        </a:defRPr>
      </a:lvl1pPr>
      <a:lvl2pPr algn="l" rtl="0" eaLnBrk="0" fontAlgn="base" hangingPunct="0">
        <a:lnSpc>
          <a:spcPts val="2400"/>
        </a:lnSpc>
        <a:spcBef>
          <a:spcPct val="0"/>
        </a:spcBef>
        <a:spcAft>
          <a:spcPct val="0"/>
        </a:spcAft>
        <a:defRPr sz="3200" b="1">
          <a:solidFill>
            <a:srgbClr val="26547C"/>
          </a:solidFill>
          <a:latin typeface="Calibri" pitchFamily="34" charset="0"/>
        </a:defRPr>
      </a:lvl2pPr>
      <a:lvl3pPr algn="l" rtl="0" eaLnBrk="0" fontAlgn="base" hangingPunct="0">
        <a:lnSpc>
          <a:spcPts val="2400"/>
        </a:lnSpc>
        <a:spcBef>
          <a:spcPct val="0"/>
        </a:spcBef>
        <a:spcAft>
          <a:spcPct val="0"/>
        </a:spcAft>
        <a:defRPr sz="3200" b="1">
          <a:solidFill>
            <a:srgbClr val="26547C"/>
          </a:solidFill>
          <a:latin typeface="Calibri" pitchFamily="34" charset="0"/>
        </a:defRPr>
      </a:lvl3pPr>
      <a:lvl4pPr algn="l" rtl="0" eaLnBrk="0" fontAlgn="base" hangingPunct="0">
        <a:lnSpc>
          <a:spcPts val="2400"/>
        </a:lnSpc>
        <a:spcBef>
          <a:spcPct val="0"/>
        </a:spcBef>
        <a:spcAft>
          <a:spcPct val="0"/>
        </a:spcAft>
        <a:defRPr sz="3200" b="1">
          <a:solidFill>
            <a:srgbClr val="26547C"/>
          </a:solidFill>
          <a:latin typeface="Calibri" pitchFamily="34" charset="0"/>
        </a:defRPr>
      </a:lvl4pPr>
      <a:lvl5pPr algn="l" rtl="0" eaLnBrk="0" fontAlgn="base" hangingPunct="0">
        <a:lnSpc>
          <a:spcPts val="2400"/>
        </a:lnSpc>
        <a:spcBef>
          <a:spcPct val="0"/>
        </a:spcBef>
        <a:spcAft>
          <a:spcPct val="0"/>
        </a:spcAft>
        <a:defRPr sz="3200" b="1">
          <a:solidFill>
            <a:srgbClr val="26547C"/>
          </a:solidFill>
          <a:latin typeface="Calibri" pitchFamily="34" charset="0"/>
        </a:defRPr>
      </a:lvl5pPr>
      <a:lvl6pPr marL="457200" algn="l" rtl="0" fontAlgn="base">
        <a:lnSpc>
          <a:spcPts val="2400"/>
        </a:lnSpc>
        <a:spcBef>
          <a:spcPct val="0"/>
        </a:spcBef>
        <a:spcAft>
          <a:spcPct val="0"/>
        </a:spcAft>
        <a:defRPr sz="2000" b="1">
          <a:solidFill>
            <a:srgbClr val="26547C"/>
          </a:solidFill>
          <a:latin typeface="Arial" charset="0"/>
        </a:defRPr>
      </a:lvl6pPr>
      <a:lvl7pPr marL="914400" algn="l" rtl="0" fontAlgn="base">
        <a:lnSpc>
          <a:spcPts val="2400"/>
        </a:lnSpc>
        <a:spcBef>
          <a:spcPct val="0"/>
        </a:spcBef>
        <a:spcAft>
          <a:spcPct val="0"/>
        </a:spcAft>
        <a:defRPr sz="2000" b="1">
          <a:solidFill>
            <a:srgbClr val="26547C"/>
          </a:solidFill>
          <a:latin typeface="Arial" charset="0"/>
        </a:defRPr>
      </a:lvl7pPr>
      <a:lvl8pPr marL="1371600" algn="l" rtl="0" fontAlgn="base">
        <a:lnSpc>
          <a:spcPts val="2400"/>
        </a:lnSpc>
        <a:spcBef>
          <a:spcPct val="0"/>
        </a:spcBef>
        <a:spcAft>
          <a:spcPct val="0"/>
        </a:spcAft>
        <a:defRPr sz="2000" b="1">
          <a:solidFill>
            <a:srgbClr val="26547C"/>
          </a:solidFill>
          <a:latin typeface="Arial" charset="0"/>
        </a:defRPr>
      </a:lvl8pPr>
      <a:lvl9pPr marL="1828800" algn="l" rtl="0" fontAlgn="base">
        <a:lnSpc>
          <a:spcPts val="2400"/>
        </a:lnSpc>
        <a:spcBef>
          <a:spcPct val="0"/>
        </a:spcBef>
        <a:spcAft>
          <a:spcPct val="0"/>
        </a:spcAft>
        <a:defRPr sz="2000" b="1">
          <a:solidFill>
            <a:srgbClr val="26547C"/>
          </a:solidFill>
          <a:latin typeface="Arial" charset="0"/>
        </a:defRPr>
      </a:lvl9pPr>
    </p:titleStyle>
    <p:bodyStyle>
      <a:lvl1pPr marL="342900" indent="-342900" algn="l" rtl="0" eaLnBrk="0" fontAlgn="base" hangingPunct="0">
        <a:lnSpc>
          <a:spcPts val="2000"/>
        </a:lnSpc>
        <a:spcBef>
          <a:spcPct val="0"/>
        </a:spcBef>
        <a:spcAft>
          <a:spcPct val="0"/>
        </a:spcAft>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har char="•"/>
        <a:defRPr>
          <a:solidFill>
            <a:schemeClr val="tx1"/>
          </a:solidFill>
          <a:latin typeface="Calibri" pitchFamily="34" charset="0"/>
        </a:defRPr>
      </a:lvl3pPr>
      <a:lvl4pPr marL="1600200" indent="-228600" algn="l" rtl="0" eaLnBrk="0" fontAlgn="base" hangingPunct="0">
        <a:spcBef>
          <a:spcPct val="20000"/>
        </a:spcBef>
        <a:spcAft>
          <a:spcPct val="0"/>
        </a:spcAft>
        <a:buChar char="–"/>
        <a:defRPr sz="1600">
          <a:solidFill>
            <a:schemeClr val="tx1"/>
          </a:solidFill>
          <a:latin typeface="Calibri" pitchFamily="34" charset="0"/>
        </a:defRPr>
      </a:lvl4pPr>
      <a:lvl5pPr marL="2057400" indent="-228600" algn="l" rtl="0" eaLnBrk="0" fontAlgn="base" hangingPunct="0">
        <a:spcBef>
          <a:spcPct val="20000"/>
        </a:spcBef>
        <a:spcAft>
          <a:spcPct val="0"/>
        </a:spcAft>
        <a:buChar char="»"/>
        <a:defRPr sz="1400">
          <a:solidFill>
            <a:schemeClr val="tx1"/>
          </a:solidFill>
          <a:latin typeface="Calibri" pitchFamily="34" charset="0"/>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7E18ED9-4C7A-4E06-B669-95BD2B50F53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C8381147-AAD0-4AD8-9030-047CC4AAEC1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D1AD908D-AA3B-4A87-A05C-A19A1047931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46720-5A43-44A5-A046-56C1DAC78844}" type="datetimeFigureOut">
              <a:rPr lang="de-DE" smtClean="0"/>
              <a:t>01.02.2021</a:t>
            </a:fld>
            <a:endParaRPr lang="de-DE"/>
          </a:p>
        </p:txBody>
      </p:sp>
      <p:sp>
        <p:nvSpPr>
          <p:cNvPr id="5" name="Fußzeilenplatzhalter 4">
            <a:extLst>
              <a:ext uri="{FF2B5EF4-FFF2-40B4-BE49-F238E27FC236}">
                <a16:creationId xmlns:a16="http://schemas.microsoft.com/office/drawing/2014/main" id="{E424E1EF-382B-4E98-B23A-E8510B062EE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C0BB2F9-E03E-4088-A219-DF2C51B545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32E54-928A-4985-8FC0-9342536D93F4}" type="slidenum">
              <a:rPr lang="de-DE" smtClean="0"/>
              <a:t>‹Nr.›</a:t>
            </a:fld>
            <a:endParaRPr lang="de-DE"/>
          </a:p>
        </p:txBody>
      </p:sp>
      <p:sp>
        <p:nvSpPr>
          <p:cNvPr id="7" name="Rectangle 24">
            <a:extLst>
              <a:ext uri="{FF2B5EF4-FFF2-40B4-BE49-F238E27FC236}">
                <a16:creationId xmlns:a16="http://schemas.microsoft.com/office/drawing/2014/main" id="{16C00126-9F22-4135-8A83-953785ABE156}"/>
              </a:ext>
            </a:extLst>
          </p:cNvPr>
          <p:cNvSpPr>
            <a:spLocks noChangeArrowheads="1"/>
          </p:cNvSpPr>
          <p:nvPr userDrawn="1"/>
        </p:nvSpPr>
        <p:spPr bwMode="auto">
          <a:xfrm>
            <a:off x="0" y="188641"/>
            <a:ext cx="323528" cy="144015"/>
          </a:xfrm>
          <a:prstGeom prst="rect">
            <a:avLst/>
          </a:prstGeom>
          <a:solidFill>
            <a:srgbClr val="26547C"/>
          </a:solidFill>
          <a:ln w="9525">
            <a:noFill/>
            <a:miter lim="800000"/>
            <a:headEnd/>
            <a:tailEnd/>
          </a:ln>
          <a:effectLst/>
        </p:spPr>
        <p:txBody>
          <a:bodyPr wrap="none" anchor="ctr">
            <a:prstTxWarp prst="textNoShape">
              <a:avLst/>
            </a:prstTxWarp>
          </a:bodyPr>
          <a:lstStyle/>
          <a:p>
            <a:pPr algn="ctr"/>
            <a:endParaRPr lang="de-DE" dirty="0">
              <a:solidFill>
                <a:srgbClr val="BD4505"/>
              </a:solidFill>
              <a:latin typeface="Calibri" pitchFamily="34" charset="0"/>
            </a:endParaRPr>
          </a:p>
        </p:txBody>
      </p:sp>
      <p:sp>
        <p:nvSpPr>
          <p:cNvPr id="8" name="Text Box 23">
            <a:extLst>
              <a:ext uri="{FF2B5EF4-FFF2-40B4-BE49-F238E27FC236}">
                <a16:creationId xmlns:a16="http://schemas.microsoft.com/office/drawing/2014/main" id="{59B05706-38F4-41D1-B030-BB186B542EE3}"/>
              </a:ext>
            </a:extLst>
          </p:cNvPr>
          <p:cNvSpPr txBox="1">
            <a:spLocks noChangeArrowheads="1"/>
          </p:cNvSpPr>
          <p:nvPr userDrawn="1"/>
        </p:nvSpPr>
        <p:spPr bwMode="auto">
          <a:xfrm>
            <a:off x="539750" y="198438"/>
            <a:ext cx="60372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fontAlgn="base" hangingPunct="1">
              <a:spcBef>
                <a:spcPct val="0"/>
              </a:spcBef>
              <a:spcAft>
                <a:spcPct val="0"/>
              </a:spcAft>
              <a:defRPr/>
            </a:pPr>
            <a:r>
              <a:rPr lang="de-DE" altLang="de-DE" sz="1000" kern="1200" dirty="0">
                <a:solidFill>
                  <a:srgbClr val="26547C"/>
                </a:solidFill>
                <a:latin typeface="Calibri" pitchFamily="34" charset="0"/>
              </a:rPr>
              <a:t>Thomas Becker| Vom Erkunden psychischer Erkrankung| Ringvorlesung Uni Ulm, 02.02.2021</a:t>
            </a:r>
            <a:endParaRPr lang="de-DE" altLang="de-DE" sz="1000" b="1" kern="1200" dirty="0">
              <a:solidFill>
                <a:srgbClr val="26547C"/>
              </a:solidFill>
              <a:latin typeface="Calibri" pitchFamily="34" charset="0"/>
            </a:endParaRPr>
          </a:p>
        </p:txBody>
      </p:sp>
      <p:sp>
        <p:nvSpPr>
          <p:cNvPr id="9" name="Line 20">
            <a:extLst>
              <a:ext uri="{FF2B5EF4-FFF2-40B4-BE49-F238E27FC236}">
                <a16:creationId xmlns:a16="http://schemas.microsoft.com/office/drawing/2014/main" id="{8BA64DF1-4C77-44A8-9283-4F46D197C8AB}"/>
              </a:ext>
            </a:extLst>
          </p:cNvPr>
          <p:cNvSpPr>
            <a:spLocks noChangeShapeType="1"/>
          </p:cNvSpPr>
          <p:nvPr userDrawn="1"/>
        </p:nvSpPr>
        <p:spPr bwMode="auto">
          <a:xfrm>
            <a:off x="0" y="182563"/>
            <a:ext cx="9144000" cy="0"/>
          </a:xfrm>
          <a:prstGeom prst="line">
            <a:avLst/>
          </a:prstGeom>
          <a:noFill/>
          <a:ln w="9525">
            <a:solidFill>
              <a:srgbClr val="26547C"/>
            </a:solidFill>
            <a:round/>
            <a:headEnd/>
            <a:tailEnd/>
          </a:ln>
          <a:extLst>
            <a:ext uri="{909E8E84-426E-40DD-AFC4-6F175D3DCCD1}">
              <a14:hiddenFill xmlns:a14="http://schemas.microsoft.com/office/drawing/2010/main">
                <a:noFill/>
              </a14:hiddenFill>
            </a:ext>
          </a:extLst>
        </p:spPr>
        <p:txBody>
          <a:bodyPr wrap="none" anchor="ctr"/>
          <a:lstStyle/>
          <a:p>
            <a:pPr fontAlgn="base" hangingPunct="1">
              <a:spcBef>
                <a:spcPct val="0"/>
              </a:spcBef>
              <a:spcAft>
                <a:spcPct val="0"/>
              </a:spcAft>
            </a:pPr>
            <a:endParaRPr lang="de-DE" sz="2800" kern="1200" dirty="0">
              <a:latin typeface="Times New Roman" pitchFamily="18" charset="0"/>
            </a:endParaRPr>
          </a:p>
        </p:txBody>
      </p:sp>
      <p:sp>
        <p:nvSpPr>
          <p:cNvPr id="10" name="Text Box 25">
            <a:extLst>
              <a:ext uri="{FF2B5EF4-FFF2-40B4-BE49-F238E27FC236}">
                <a16:creationId xmlns:a16="http://schemas.microsoft.com/office/drawing/2014/main" id="{7AED2E70-220C-42C0-90FA-A91519F5CFB8}"/>
              </a:ext>
            </a:extLst>
          </p:cNvPr>
          <p:cNvSpPr txBox="1">
            <a:spLocks noChangeArrowheads="1"/>
          </p:cNvSpPr>
          <p:nvPr userDrawn="1"/>
        </p:nvSpPr>
        <p:spPr bwMode="auto">
          <a:xfrm>
            <a:off x="0" y="178372"/>
            <a:ext cx="565150" cy="153888"/>
          </a:xfrm>
          <a:prstGeom prst="rect">
            <a:avLst/>
          </a:prstGeom>
          <a:noFill/>
          <a:ln w="9525">
            <a:noFill/>
            <a:miter lim="800000"/>
            <a:headEnd/>
            <a:tailEnd/>
          </a:ln>
          <a:effectLst/>
        </p:spPr>
        <p:txBody>
          <a:bodyPr lIns="0" tIns="0" rIns="0" bIns="0">
            <a:prstTxWarp prst="textNoShape">
              <a:avLst/>
            </a:prstTxWarp>
            <a:spAutoFit/>
          </a:bodyPr>
          <a:lstStyle/>
          <a:p>
            <a:pPr>
              <a:spcBef>
                <a:spcPct val="50000"/>
              </a:spcBef>
            </a:pPr>
            <a:r>
              <a:rPr lang="de-DE" sz="1000" baseline="0" dirty="0">
                <a:solidFill>
                  <a:schemeClr val="bg1"/>
                </a:solidFill>
                <a:latin typeface="Calibri" pitchFamily="34" charset="0"/>
              </a:rPr>
              <a:t>S. </a:t>
            </a:r>
            <a:fld id="{43D1452A-FDA8-6C46-89ED-898F2E71E199}" type="slidenum">
              <a:rPr lang="de-DE" sz="1000" smtClean="0">
                <a:solidFill>
                  <a:schemeClr val="bg1"/>
                </a:solidFill>
                <a:latin typeface="Calibri" pitchFamily="34" charset="0"/>
              </a:rPr>
              <a:pPr>
                <a:spcBef>
                  <a:spcPct val="50000"/>
                </a:spcBef>
              </a:pPr>
              <a:t>‹Nr.›</a:t>
            </a:fld>
            <a:endParaRPr lang="de-DE" sz="1000" dirty="0">
              <a:solidFill>
                <a:schemeClr val="bg1"/>
              </a:solidFill>
              <a:latin typeface="Calibri" pitchFamily="34" charset="0"/>
            </a:endParaRPr>
          </a:p>
        </p:txBody>
      </p:sp>
    </p:spTree>
    <p:extLst>
      <p:ext uri="{BB962C8B-B14F-4D97-AF65-F5344CB8AC3E}">
        <p14:creationId xmlns:p14="http://schemas.microsoft.com/office/powerpoint/2010/main" val="277585406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1.xml"/></Relationships>
</file>

<file path=ppt/slides/_rels/slide10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9.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9.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9.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9.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9.xml"/><Relationship Id="rId4" Type="http://schemas.openxmlformats.org/officeDocument/2006/relationships/image" Target="../media/image106.png"/></Relationships>
</file>

<file path=ppt/slides/_rels/slide1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49.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49.xml"/></Relationships>
</file>

<file path=ppt/slides/_rels/slide10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49.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1.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9.xml"/></Relationships>
</file>

<file path=ppt/slides/_rels/slide11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9.xml"/></Relationships>
</file>

<file path=ppt/slides/_rels/slide11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9.xml"/></Relationships>
</file>

<file path=ppt/slides/_rels/slide11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49.xml"/><Relationship Id="rId4" Type="http://schemas.openxmlformats.org/officeDocument/2006/relationships/image" Target="../media/image120.png"/></Relationships>
</file>

<file path=ppt/slides/_rels/slide11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7.xml"/><Relationship Id="rId1" Type="http://schemas.openxmlformats.org/officeDocument/2006/relationships/slideLayout" Target="../slideLayouts/slideLayout49.xml"/><Relationship Id="rId5" Type="http://schemas.openxmlformats.org/officeDocument/2006/relationships/image" Target="../media/image123.jpeg"/><Relationship Id="rId4" Type="http://schemas.openxmlformats.org/officeDocument/2006/relationships/image" Target="../media/image122.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49.xml"/></Relationships>
</file>

<file path=ppt/slides/_rels/slide11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8.xml"/><Relationship Id="rId1" Type="http://schemas.openxmlformats.org/officeDocument/2006/relationships/slideLayout" Target="../slideLayouts/slideLayout49.xml"/><Relationship Id="rId5" Type="http://schemas.openxmlformats.org/officeDocument/2006/relationships/image" Target="../media/image128.jpeg"/><Relationship Id="rId4" Type="http://schemas.openxmlformats.org/officeDocument/2006/relationships/image" Target="../media/image127.jpeg"/></Relationships>
</file>

<file path=ppt/slides/_rels/slide11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png"/><Relationship Id="rId1" Type="http://schemas.openxmlformats.org/officeDocument/2006/relationships/slideLayout" Target="../slideLayouts/slideLayout54.xml"/><Relationship Id="rId4" Type="http://schemas.openxmlformats.org/officeDocument/2006/relationships/image" Target="../media/image131.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1.xml"/><Relationship Id="rId1" Type="http://schemas.openxmlformats.org/officeDocument/2006/relationships/vmlDrawing" Target="../drawings/vmlDrawing1.vml"/><Relationship Id="rId5" Type="http://schemas.microsoft.com/office/2007/relationships/hdphoto" Target="../media/hdphoto1.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14.xml"/><Relationship Id="rId1" Type="http://schemas.openxmlformats.org/officeDocument/2006/relationships/vmlDrawing" Target="../drawings/vmlDrawing2.v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9.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upload.wikimedia.org/wikipedia/commons/3/3a/Melencolia_I.jpg" TargetMode="External"/><Relationship Id="rId1" Type="http://schemas.openxmlformats.org/officeDocument/2006/relationships/slideLayout" Target="../slideLayouts/slideLayout9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5.xml"/><Relationship Id="rId1" Type="http://schemas.openxmlformats.org/officeDocument/2006/relationships/vmlDrawing" Target="../drawings/vmlDrawing3.v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9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google.de/url?sa=i&amp;rct=j&amp;q=&amp;esrc=s&amp;source=images&amp;cd=&amp;cad=rja&amp;uact=8&amp;ved=2ahUKEwiv7MOt0KLiAhXQ2KQKHRzCAs4QjRx6BAgBEAU&amp;url=https://www.thebritishacademy.ac.uk/fellows/george-brown-FBA&amp;psig=AOvVaw3dBR-6OK1KbXA7rxunBHnp&amp;ust=1558184657723203" TargetMode="External"/><Relationship Id="rId1" Type="http://schemas.openxmlformats.org/officeDocument/2006/relationships/slideLayout" Target="../slideLayouts/slideLayout55.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55.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2.xml"/><Relationship Id="rId5" Type="http://schemas.openxmlformats.org/officeDocument/2006/relationships/image" Target="../media/image54.png"/><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5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63.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9.xml"/><Relationship Id="rId5" Type="http://schemas.openxmlformats.org/officeDocument/2006/relationships/image" Target="../media/image70.png"/><Relationship Id="rId4" Type="http://schemas.openxmlformats.org/officeDocument/2006/relationships/image" Target="../media/image69.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9.xml"/><Relationship Id="rId1" Type="http://schemas.openxmlformats.org/officeDocument/2006/relationships/vmlDrawing" Target="../drawings/vmlDrawing4.vml"/><Relationship Id="rId5" Type="http://schemas.openxmlformats.org/officeDocument/2006/relationships/image" Target="../media/image71.emf"/><Relationship Id="rId4" Type="http://schemas.openxmlformats.org/officeDocument/2006/relationships/oleObject" Target="../embeddings/oleObject4.bin"/></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49.xml"/><Relationship Id="rId5" Type="http://schemas.openxmlformats.org/officeDocument/2006/relationships/image" Target="../media/image74.png"/><Relationship Id="rId4" Type="http://schemas.openxmlformats.org/officeDocument/2006/relationships/image" Target="../media/image73.jpeg"/></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49.xml"/><Relationship Id="rId5" Type="http://schemas.openxmlformats.org/officeDocument/2006/relationships/image" Target="../media/image77.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1.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xml"/><Relationship Id="rId1" Type="http://schemas.openxmlformats.org/officeDocument/2006/relationships/slideLayout" Target="../slideLayouts/slideLayout49.xml"/><Relationship Id="rId4" Type="http://schemas.openxmlformats.org/officeDocument/2006/relationships/image" Target="../media/image82.jpeg"/></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2.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130.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30.xml"/><Relationship Id="rId6" Type="http://schemas.openxmlformats.org/officeDocument/2006/relationships/image" Target="../media/image90.png"/><Relationship Id="rId5" Type="http://schemas.openxmlformats.org/officeDocument/2006/relationships/image" Target="../media/image89.wmf"/><Relationship Id="rId4" Type="http://schemas.openxmlformats.org/officeDocument/2006/relationships/image" Target="../media/image88.wm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1.xml"/></Relationships>
</file>

<file path=ppt/slides/_rels/slide9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0.xml"/></Relationships>
</file>

<file path=ppt/slides/_rels/slide92.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120.xml"/></Relationships>
</file>

<file path=ppt/slides/_rels/slide9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124.xml"/></Relationships>
</file>

<file path=ppt/slides/_rels/slide9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2.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5.xml"/><Relationship Id="rId1" Type="http://schemas.openxmlformats.org/officeDocument/2006/relationships/slideLayout" Target="../slideLayouts/slideLayout12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067944" y="548680"/>
            <a:ext cx="5040559" cy="1470025"/>
          </a:xfrm>
        </p:spPr>
        <p:txBody>
          <a:bodyPr>
            <a:normAutofit/>
          </a:bodyPr>
          <a:lstStyle/>
          <a:p>
            <a:pPr algn="l"/>
            <a:r>
              <a:rPr lang="de-DE" sz="3200" b="1" dirty="0">
                <a:solidFill>
                  <a:srgbClr val="26547C"/>
                </a:solidFill>
              </a:rPr>
              <a:t>Ringvorlesung </a:t>
            </a:r>
            <a:r>
              <a:rPr lang="de-DE" sz="3200" b="1" dirty="0" smtClean="0">
                <a:solidFill>
                  <a:srgbClr val="26547C"/>
                </a:solidFill>
              </a:rPr>
              <a:t/>
            </a:r>
            <a:br>
              <a:rPr lang="de-DE" sz="3200" b="1" dirty="0" smtClean="0">
                <a:solidFill>
                  <a:srgbClr val="26547C"/>
                </a:solidFill>
              </a:rPr>
            </a:br>
            <a:r>
              <a:rPr lang="de-DE" sz="3200" b="1" dirty="0" smtClean="0">
                <a:solidFill>
                  <a:srgbClr val="26547C"/>
                </a:solidFill>
              </a:rPr>
              <a:t>Universität </a:t>
            </a:r>
            <a:r>
              <a:rPr lang="de-DE" sz="3200" b="1" dirty="0">
                <a:solidFill>
                  <a:srgbClr val="26547C"/>
                </a:solidFill>
              </a:rPr>
              <a:t>Ulm</a:t>
            </a:r>
          </a:p>
        </p:txBody>
      </p:sp>
      <p:sp>
        <p:nvSpPr>
          <p:cNvPr id="3" name="Untertitel 2"/>
          <p:cNvSpPr>
            <a:spLocks noGrp="1"/>
          </p:cNvSpPr>
          <p:nvPr>
            <p:ph type="subTitle" idx="1"/>
          </p:nvPr>
        </p:nvSpPr>
        <p:spPr>
          <a:xfrm>
            <a:off x="4067944" y="2852936"/>
            <a:ext cx="5040560" cy="2448272"/>
          </a:xfrm>
        </p:spPr>
        <p:txBody>
          <a:bodyPr>
            <a:normAutofit fontScale="47500" lnSpcReduction="20000"/>
          </a:bodyPr>
          <a:lstStyle/>
          <a:p>
            <a:pPr algn="l"/>
            <a:r>
              <a:rPr lang="de-DE" sz="5900" b="1" dirty="0">
                <a:solidFill>
                  <a:srgbClr val="26547C"/>
                </a:solidFill>
              </a:rPr>
              <a:t>Vom Erkunden psychischer Erkrankung – </a:t>
            </a:r>
            <a:br>
              <a:rPr lang="de-DE" sz="5900" b="1" dirty="0">
                <a:solidFill>
                  <a:srgbClr val="26547C"/>
                </a:solidFill>
              </a:rPr>
            </a:br>
            <a:r>
              <a:rPr lang="de-DE" sz="5900" b="1" dirty="0">
                <a:solidFill>
                  <a:srgbClr val="26547C"/>
                </a:solidFill>
              </a:rPr>
              <a:t>keine Abgründe der Seele</a:t>
            </a:r>
          </a:p>
          <a:p>
            <a:pPr algn="r"/>
            <a:endParaRPr lang="de-DE" dirty="0"/>
          </a:p>
          <a:p>
            <a:pPr algn="r"/>
            <a:endParaRPr lang="de-DE" dirty="0"/>
          </a:p>
          <a:p>
            <a:pPr algn="l"/>
            <a:r>
              <a:rPr lang="de-DE" sz="3400" dirty="0"/>
              <a:t>Thomas Becker</a:t>
            </a:r>
          </a:p>
          <a:p>
            <a:pPr algn="l"/>
            <a:r>
              <a:rPr lang="de-DE" sz="3400" dirty="0"/>
              <a:t>Klinik für Psychiatrie und Psychotherapie II </a:t>
            </a:r>
            <a:endParaRPr lang="de-DE" sz="3400" dirty="0" smtClean="0"/>
          </a:p>
          <a:p>
            <a:pPr algn="l"/>
            <a:r>
              <a:rPr lang="de-DE" sz="3400" dirty="0" smtClean="0"/>
              <a:t>der </a:t>
            </a:r>
            <a:r>
              <a:rPr lang="de-DE" sz="3400" dirty="0"/>
              <a:t>Universität Ulm am Bezirkskrankenhaus Günzburg</a:t>
            </a:r>
          </a:p>
        </p:txBody>
      </p:sp>
      <p:pic>
        <p:nvPicPr>
          <p:cNvPr id="5" name="Grafik 7" descr="Kontrast_Münster_Stadthaus_2007 Wolfgang Pehlemann Wiesbaden PICT3221.JPG"/>
          <p:cNvPicPr>
            <a:picLocks noChangeAspect="1"/>
          </p:cNvPicPr>
          <p:nvPr/>
        </p:nvPicPr>
        <p:blipFill>
          <a:blip r:embed="rId2"/>
          <a:srcRect l="9155" r="5846"/>
          <a:stretch>
            <a:fillRect/>
          </a:stretch>
        </p:blipFill>
        <p:spPr bwMode="auto">
          <a:xfrm>
            <a:off x="35496" y="0"/>
            <a:ext cx="3646202" cy="5936379"/>
          </a:xfrm>
          <a:prstGeom prst="rect">
            <a:avLst/>
          </a:prstGeom>
          <a:ln>
            <a:headEnd/>
            <a:tailEnd/>
          </a:ln>
        </p:spPr>
        <p:style>
          <a:lnRef idx="3">
            <a:schemeClr val="lt1"/>
          </a:lnRef>
          <a:fillRef idx="1">
            <a:schemeClr val="accent5"/>
          </a:fillRef>
          <a:effectRef idx="1">
            <a:schemeClr val="accent5"/>
          </a:effectRef>
          <a:fontRef idx="minor">
            <a:schemeClr val="lt1"/>
          </a:fontRef>
        </p:style>
      </p:pic>
      <p:pic>
        <p:nvPicPr>
          <p:cNvPr id="6" name="Bild 1" descr="Logo_BKL_Schwaben_grau_5cm"/>
          <p:cNvPicPr>
            <a:picLocks noChangeAspect="1" noChangeArrowheads="1"/>
          </p:cNvPicPr>
          <p:nvPr/>
        </p:nvPicPr>
        <p:blipFill>
          <a:blip r:embed="rId3" cstate="print"/>
          <a:srcRect/>
          <a:stretch>
            <a:fillRect/>
          </a:stretch>
        </p:blipFill>
        <p:spPr bwMode="auto">
          <a:xfrm>
            <a:off x="7812360" y="6371197"/>
            <a:ext cx="1158595" cy="429879"/>
          </a:xfrm>
          <a:prstGeom prst="rect">
            <a:avLst/>
          </a:prstGeom>
          <a:noFill/>
          <a:ln w="9525">
            <a:noFill/>
            <a:miter lim="800000"/>
            <a:headEnd/>
            <a:tailEnd/>
          </a:ln>
        </p:spPr>
      </p:pic>
      <p:pic>
        <p:nvPicPr>
          <p:cNvPr id="7" name="Picture 13"/>
          <p:cNvPicPr>
            <a:picLocks noChangeAspect="1" noChangeArrowheads="1"/>
          </p:cNvPicPr>
          <p:nvPr/>
        </p:nvPicPr>
        <p:blipFill>
          <a:blip r:embed="rId4" cstate="print"/>
          <a:srcRect/>
          <a:stretch>
            <a:fillRect/>
          </a:stretch>
        </p:blipFill>
        <p:spPr bwMode="auto">
          <a:xfrm>
            <a:off x="107950" y="6309320"/>
            <a:ext cx="2159794" cy="418665"/>
          </a:xfrm>
          <a:prstGeom prst="rect">
            <a:avLst/>
          </a:prstGeom>
          <a:noFill/>
          <a:ln w="9525">
            <a:noFill/>
            <a:miter lim="800000"/>
            <a:headEnd/>
            <a:tailEnd/>
          </a:ln>
        </p:spPr>
      </p:pic>
      <p:cxnSp>
        <p:nvCxnSpPr>
          <p:cNvPr id="8" name="Gerade Verbindung 7"/>
          <p:cNvCxnSpPr/>
          <p:nvPr/>
        </p:nvCxnSpPr>
        <p:spPr bwMode="auto">
          <a:xfrm flipV="1">
            <a:off x="35496" y="5949280"/>
            <a:ext cx="9108504" cy="72008"/>
          </a:xfrm>
          <a:prstGeom prst="line">
            <a:avLst/>
          </a:prstGeom>
          <a:solidFill>
            <a:schemeClr val="accent1"/>
          </a:solidFill>
          <a:ln w="9525" cap="flat" cmpd="sng" algn="ctr">
            <a:solidFill>
              <a:srgbClr val="26547C"/>
            </a:solidFill>
            <a:prstDash val="solid"/>
            <a:round/>
            <a:headEnd type="none" w="med" len="med"/>
            <a:tailEnd type="none" w="med" len="med"/>
          </a:ln>
          <a:effectLst/>
        </p:spPr>
      </p:cxnSp>
    </p:spTree>
    <p:extLst>
      <p:ext uri="{BB962C8B-B14F-4D97-AF65-F5344CB8AC3E}">
        <p14:creationId xmlns:p14="http://schemas.microsoft.com/office/powerpoint/2010/main" val="1586519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24744"/>
            <a:ext cx="7272808" cy="5479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Grafik 1"/>
          <p:cNvPicPr>
            <a:picLocks noChangeAspect="1"/>
          </p:cNvPicPr>
          <p:nvPr/>
        </p:nvPicPr>
        <p:blipFill>
          <a:blip r:embed="rId3"/>
          <a:stretch>
            <a:fillRect/>
          </a:stretch>
        </p:blipFill>
        <p:spPr>
          <a:xfrm>
            <a:off x="6933415" y="3284984"/>
            <a:ext cx="1527017" cy="2064422"/>
          </a:xfrm>
          <a:prstGeom prst="rect">
            <a:avLst/>
          </a:prstGeom>
        </p:spPr>
      </p:pic>
      <p:sp>
        <p:nvSpPr>
          <p:cNvPr id="3" name="Textfeld 2"/>
          <p:cNvSpPr txBox="1"/>
          <p:nvPr/>
        </p:nvSpPr>
        <p:spPr>
          <a:xfrm>
            <a:off x="395536" y="548680"/>
            <a:ext cx="8324348" cy="461665"/>
          </a:xfrm>
          <a:prstGeom prst="rect">
            <a:avLst/>
          </a:prstGeom>
          <a:noFill/>
        </p:spPr>
        <p:txBody>
          <a:bodyPr wrap="square" rtlCol="0">
            <a:spAutoFit/>
          </a:bodyPr>
          <a:lstStyle/>
          <a:p>
            <a:r>
              <a:rPr lang="de-DE" sz="2400" b="1" dirty="0">
                <a:solidFill>
                  <a:srgbClr val="26547C"/>
                </a:solidFill>
                <a:latin typeface="Calibri" panose="020F0502020204030204" pitchFamily="34" charset="0"/>
              </a:rPr>
              <a:t>Studie zur Gesundheit Erwachsener in Deutschland (2009-2012)</a:t>
            </a:r>
          </a:p>
        </p:txBody>
      </p:sp>
    </p:spTree>
    <p:extLst>
      <p:ext uri="{BB962C8B-B14F-4D97-AF65-F5344CB8AC3E}">
        <p14:creationId xmlns:p14="http://schemas.microsoft.com/office/powerpoint/2010/main" val="2046045041"/>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image1.jpeg" descr="https://upload.wikimedia.org/wikipedia/commons/thumb/3/31/William_Tuke._Photograph._Wellcome_V0005923.jpg/800px-William_Tuke._Photograph._Wellcome_V0005923.jpg"/>
          <p:cNvPicPr>
            <a:picLocks noChangeAspect="1"/>
          </p:cNvPicPr>
          <p:nvPr/>
        </p:nvPicPr>
        <p:blipFill>
          <a:blip r:embed="rId2" cstate="print"/>
          <a:stretch>
            <a:fillRect/>
          </a:stretch>
        </p:blipFill>
        <p:spPr>
          <a:xfrm>
            <a:off x="6792432" y="3355590"/>
            <a:ext cx="2316072" cy="3097746"/>
          </a:xfrm>
          <a:prstGeom prst="rect">
            <a:avLst/>
          </a:prstGeom>
          <a:ln w="12700">
            <a:miter lim="400000"/>
          </a:ln>
        </p:spPr>
      </p:pic>
      <p:sp>
        <p:nvSpPr>
          <p:cNvPr id="139" name="Shape 139"/>
          <p:cNvSpPr/>
          <p:nvPr/>
        </p:nvSpPr>
        <p:spPr>
          <a:xfrm>
            <a:off x="6588224" y="6525344"/>
            <a:ext cx="2520280" cy="33855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r" fontAlgn="base" hangingPunct="1">
              <a:spcBef>
                <a:spcPct val="0"/>
              </a:spcBef>
              <a:spcAft>
                <a:spcPct val="0"/>
              </a:spcAft>
            </a:pPr>
            <a:r>
              <a:rPr sz="1600" i="1" kern="1200" dirty="0">
                <a:solidFill>
                  <a:srgbClr val="7F7F7F"/>
                </a:solidFill>
                <a:cs typeface="Arial" charset="0"/>
              </a:rPr>
              <a:t>William </a:t>
            </a:r>
            <a:r>
              <a:rPr sz="1600" i="1" kern="1200" dirty="0" err="1" smtClean="0">
                <a:solidFill>
                  <a:srgbClr val="7F7F7F"/>
                </a:solidFill>
                <a:cs typeface="Arial" charset="0"/>
              </a:rPr>
              <a:t>Tuke</a:t>
            </a:r>
            <a:r>
              <a:rPr lang="de-DE" sz="1600" i="1" kern="1200" dirty="0" smtClean="0">
                <a:solidFill>
                  <a:srgbClr val="7F7F7F"/>
                </a:solidFill>
                <a:cs typeface="Arial" charset="0"/>
              </a:rPr>
              <a:t> </a:t>
            </a:r>
            <a:r>
              <a:rPr sz="1600" i="1" kern="1200" dirty="0" smtClean="0">
                <a:solidFill>
                  <a:srgbClr val="7F7F7F"/>
                </a:solidFill>
                <a:cs typeface="Arial" charset="0"/>
              </a:rPr>
              <a:t>(</a:t>
            </a:r>
            <a:r>
              <a:rPr sz="1600" i="1" kern="1200" dirty="0">
                <a:solidFill>
                  <a:srgbClr val="7F7F7F"/>
                </a:solidFill>
                <a:cs typeface="Arial" charset="0"/>
              </a:rPr>
              <a:t>1732-1822</a:t>
            </a:r>
            <a:r>
              <a:rPr sz="1600" i="1" kern="1200" dirty="0">
                <a:solidFill>
                  <a:srgbClr val="808080"/>
                </a:solidFill>
                <a:cs typeface="Arial" charset="0"/>
              </a:rPr>
              <a:t>)</a:t>
            </a:r>
          </a:p>
        </p:txBody>
      </p:sp>
      <p:sp>
        <p:nvSpPr>
          <p:cNvPr id="140" name="Shape 140"/>
          <p:cNvSpPr/>
          <p:nvPr/>
        </p:nvSpPr>
        <p:spPr>
          <a:xfrm>
            <a:off x="446856" y="467965"/>
            <a:ext cx="8229600"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600" b="1">
                <a:solidFill>
                  <a:srgbClr val="26547C"/>
                </a:solidFill>
              </a:defRPr>
            </a:lvl1pPr>
          </a:lstStyle>
          <a:p>
            <a:pPr algn="l" fontAlgn="base" hangingPunct="1">
              <a:spcBef>
                <a:spcPct val="0"/>
              </a:spcBef>
              <a:spcAft>
                <a:spcPct val="0"/>
              </a:spcAft>
            </a:pPr>
            <a:r>
              <a:rPr sz="3200" kern="1200" dirty="0">
                <a:latin typeface="Calibri" panose="020F0502020204030204" pitchFamily="34" charset="0"/>
                <a:ea typeface="+mj-ea"/>
                <a:cs typeface="Calibri" panose="020F0502020204030204" pitchFamily="34" charset="0"/>
              </a:rPr>
              <a:t>William </a:t>
            </a:r>
            <a:r>
              <a:rPr sz="3200" kern="1200" dirty="0" err="1">
                <a:latin typeface="Calibri" panose="020F0502020204030204" pitchFamily="34" charset="0"/>
                <a:ea typeface="+mj-ea"/>
                <a:cs typeface="Calibri" panose="020F0502020204030204" pitchFamily="34" charset="0"/>
              </a:rPr>
              <a:t>Tuke</a:t>
            </a:r>
            <a:r>
              <a:rPr sz="3200" kern="1200" dirty="0">
                <a:latin typeface="Calibri" panose="020F0502020204030204" pitchFamily="34" charset="0"/>
                <a:ea typeface="+mj-ea"/>
                <a:cs typeface="Calibri" panose="020F0502020204030204" pitchFamily="34" charset="0"/>
              </a:rPr>
              <a:t> </a:t>
            </a:r>
            <a:r>
              <a:rPr lang="de-DE" sz="3200" kern="1200" dirty="0">
                <a:latin typeface="Calibri" panose="020F0502020204030204" pitchFamily="34" charset="0"/>
                <a:ea typeface="+mj-ea"/>
                <a:cs typeface="Calibri" panose="020F0502020204030204" pitchFamily="34" charset="0"/>
              </a:rPr>
              <a:t>–</a:t>
            </a:r>
            <a:r>
              <a:rPr sz="3200" kern="1200" dirty="0">
                <a:latin typeface="Calibri" panose="020F0502020204030204" pitchFamily="34" charset="0"/>
                <a:ea typeface="+mj-ea"/>
                <a:cs typeface="Calibri" panose="020F0502020204030204" pitchFamily="34" charset="0"/>
              </a:rPr>
              <a:t> </a:t>
            </a:r>
            <a:r>
              <a:rPr lang="de-DE" sz="3200" kern="1200" dirty="0">
                <a:latin typeface="Calibri" panose="020F0502020204030204" pitchFamily="34" charset="0"/>
                <a:ea typeface="+mj-ea"/>
                <a:cs typeface="Calibri" panose="020F0502020204030204" pitchFamily="34" charset="0"/>
              </a:rPr>
              <a:t>M</a:t>
            </a:r>
            <a:r>
              <a:rPr sz="3200" kern="1200" dirty="0">
                <a:latin typeface="Calibri" panose="020F0502020204030204" pitchFamily="34" charset="0"/>
                <a:ea typeface="+mj-ea"/>
                <a:cs typeface="Calibri" panose="020F0502020204030204" pitchFamily="34" charset="0"/>
              </a:rPr>
              <a:t>oral</a:t>
            </a:r>
            <a:r>
              <a:rPr lang="de-DE" sz="3200" kern="1200" dirty="0">
                <a:latin typeface="Calibri" panose="020F0502020204030204" pitchFamily="34" charset="0"/>
                <a:ea typeface="+mj-ea"/>
                <a:cs typeface="Calibri" panose="020F0502020204030204" pitchFamily="34" charset="0"/>
              </a:rPr>
              <a:t> T</a:t>
            </a:r>
            <a:r>
              <a:rPr sz="3200" kern="1200" dirty="0" err="1">
                <a:latin typeface="Calibri" panose="020F0502020204030204" pitchFamily="34" charset="0"/>
                <a:ea typeface="+mj-ea"/>
                <a:cs typeface="Calibri" panose="020F0502020204030204" pitchFamily="34" charset="0"/>
              </a:rPr>
              <a:t>reatment</a:t>
            </a:r>
            <a:endParaRPr sz="3200" kern="1200" dirty="0">
              <a:latin typeface="Calibri" panose="020F0502020204030204" pitchFamily="34" charset="0"/>
              <a:ea typeface="+mj-ea"/>
              <a:cs typeface="Calibri" panose="020F0502020204030204" pitchFamily="34" charset="0"/>
            </a:endParaRPr>
          </a:p>
        </p:txBody>
      </p:sp>
      <p:sp>
        <p:nvSpPr>
          <p:cNvPr id="141" name="Shape 141"/>
          <p:cNvSpPr/>
          <p:nvPr/>
        </p:nvSpPr>
        <p:spPr>
          <a:xfrm>
            <a:off x="539552" y="1196752"/>
            <a:ext cx="6192688" cy="564000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180975" indent="-180975" fontAlgn="base" hangingPunct="1">
              <a:spcBef>
                <a:spcPct val="0"/>
              </a:spcBef>
              <a:spcAft>
                <a:spcPts val="300"/>
              </a:spcAft>
              <a:buSzPct val="100000"/>
              <a:buFont typeface="Arial" pitchFamily="34" charset="0"/>
              <a:buChar char="•"/>
            </a:pPr>
            <a:r>
              <a:rPr lang="de-DE" sz="2000" kern="1200" dirty="0">
                <a:solidFill>
                  <a:prstClr val="black"/>
                </a:solidFill>
                <a:cs typeface="Arial" charset="0"/>
              </a:rPr>
              <a:t>Y</a:t>
            </a:r>
            <a:r>
              <a:rPr sz="2000" kern="1200" dirty="0" err="1">
                <a:solidFill>
                  <a:prstClr val="black"/>
                </a:solidFill>
                <a:cs typeface="Arial" charset="0"/>
              </a:rPr>
              <a:t>ork</a:t>
            </a:r>
            <a:r>
              <a:rPr sz="2000" kern="1200" dirty="0">
                <a:solidFill>
                  <a:prstClr val="black"/>
                </a:solidFill>
                <a:cs typeface="Arial" charset="0"/>
              </a:rPr>
              <a:t> Retreat</a:t>
            </a:r>
          </a:p>
          <a:p>
            <a:pPr marL="180975" indent="-180975" defTabSz="457200" fontAlgn="base" hangingPunct="1">
              <a:spcBef>
                <a:spcPct val="0"/>
              </a:spcBef>
              <a:spcAft>
                <a:spcPts val="300"/>
              </a:spcAft>
              <a:buSzPct val="100000"/>
              <a:buFont typeface="Arial"/>
              <a:buChar char="•"/>
            </a:pPr>
            <a:r>
              <a:rPr sz="2000" kern="1200" dirty="0">
                <a:solidFill>
                  <a:prstClr val="black"/>
                </a:solidFill>
                <a:cs typeface="Arial" charset="0"/>
              </a:rPr>
              <a:t>1794 </a:t>
            </a:r>
            <a:r>
              <a:rPr sz="2000" kern="1200" dirty="0" err="1">
                <a:solidFill>
                  <a:prstClr val="black"/>
                </a:solidFill>
                <a:cs typeface="Arial" charset="0"/>
              </a:rPr>
              <a:t>durch</a:t>
            </a:r>
            <a:r>
              <a:rPr sz="2000" kern="1200" dirty="0">
                <a:solidFill>
                  <a:prstClr val="black"/>
                </a:solidFill>
                <a:cs typeface="Arial" charset="0"/>
              </a:rPr>
              <a:t> </a:t>
            </a:r>
            <a:r>
              <a:rPr sz="2000" kern="1200" dirty="0" err="1">
                <a:solidFill>
                  <a:prstClr val="black"/>
                </a:solidFill>
                <a:cs typeface="Arial" charset="0"/>
              </a:rPr>
              <a:t>Quäker</a:t>
            </a:r>
            <a:r>
              <a:rPr sz="2000" kern="1200" dirty="0">
                <a:solidFill>
                  <a:prstClr val="black"/>
                </a:solidFill>
                <a:cs typeface="Arial" charset="0"/>
              </a:rPr>
              <a:t> William </a:t>
            </a:r>
            <a:r>
              <a:rPr sz="2000" kern="1200" dirty="0" err="1">
                <a:solidFill>
                  <a:prstClr val="black"/>
                </a:solidFill>
                <a:cs typeface="Arial" charset="0"/>
              </a:rPr>
              <a:t>Tuke</a:t>
            </a:r>
            <a:r>
              <a:rPr sz="2000" kern="1200" dirty="0">
                <a:solidFill>
                  <a:prstClr val="black"/>
                </a:solidFill>
                <a:cs typeface="Arial" charset="0"/>
              </a:rPr>
              <a:t> </a:t>
            </a:r>
            <a:r>
              <a:rPr sz="2000" kern="1200" dirty="0" err="1">
                <a:solidFill>
                  <a:prstClr val="black"/>
                </a:solidFill>
                <a:cs typeface="Arial" charset="0"/>
              </a:rPr>
              <a:t>eröffnet</a:t>
            </a:r>
            <a:endParaRPr sz="2000" kern="1200" dirty="0">
              <a:solidFill>
                <a:prstClr val="black"/>
              </a:solidFill>
              <a:cs typeface="Arial" charset="0"/>
            </a:endParaRPr>
          </a:p>
          <a:p>
            <a:pPr marL="180975" indent="-180975" defTabSz="457200" fontAlgn="base" hangingPunct="1">
              <a:spcBef>
                <a:spcPct val="0"/>
              </a:spcBef>
              <a:spcAft>
                <a:spcPts val="300"/>
              </a:spcAft>
              <a:buSzPct val="100000"/>
              <a:buFont typeface="Arial"/>
              <a:buChar char="•"/>
            </a:pPr>
            <a:r>
              <a:rPr sz="2000" kern="1200" dirty="0" err="1">
                <a:solidFill>
                  <a:prstClr val="black"/>
                </a:solidFill>
                <a:cs typeface="Arial" charset="0"/>
              </a:rPr>
              <a:t>Wendepunkt</a:t>
            </a:r>
            <a:r>
              <a:rPr sz="2000" kern="1200" dirty="0">
                <a:solidFill>
                  <a:prstClr val="black"/>
                </a:solidFill>
                <a:cs typeface="Arial" charset="0"/>
              </a:rPr>
              <a:t> in </a:t>
            </a:r>
            <a:r>
              <a:rPr lang="de-DE" sz="2000" kern="1200" dirty="0">
                <a:solidFill>
                  <a:prstClr val="black"/>
                </a:solidFill>
                <a:cs typeface="Arial" charset="0"/>
              </a:rPr>
              <a:t>Therapie</a:t>
            </a:r>
            <a:r>
              <a:rPr sz="2000" kern="1200" dirty="0">
                <a:solidFill>
                  <a:prstClr val="black"/>
                </a:solidFill>
                <a:cs typeface="Arial" charset="0"/>
              </a:rPr>
              <a:t> </a:t>
            </a:r>
            <a:r>
              <a:rPr lang="de-DE" sz="2000" kern="1200" dirty="0">
                <a:solidFill>
                  <a:prstClr val="black"/>
                </a:solidFill>
                <a:cs typeface="Arial" charset="0"/>
              </a:rPr>
              <a:t>von Menschen mit </a:t>
            </a:r>
            <a:r>
              <a:rPr sz="2000" kern="1200" dirty="0" err="1">
                <a:solidFill>
                  <a:prstClr val="black"/>
                </a:solidFill>
                <a:cs typeface="Arial" charset="0"/>
              </a:rPr>
              <a:t>psychische</a:t>
            </a:r>
            <a:r>
              <a:rPr lang="de-DE" sz="2000" kern="1200" dirty="0">
                <a:solidFill>
                  <a:prstClr val="black"/>
                </a:solidFill>
                <a:cs typeface="Arial" charset="0"/>
              </a:rPr>
              <a:t>n</a:t>
            </a:r>
            <a:r>
              <a:rPr sz="2000" kern="1200" dirty="0">
                <a:solidFill>
                  <a:prstClr val="black"/>
                </a:solidFill>
                <a:cs typeface="Arial" charset="0"/>
              </a:rPr>
              <a:t> </a:t>
            </a:r>
            <a:r>
              <a:rPr lang="de-DE" sz="2000" kern="1200" dirty="0">
                <a:solidFill>
                  <a:prstClr val="black"/>
                </a:solidFill>
                <a:cs typeface="Arial" charset="0"/>
              </a:rPr>
              <a:t>Erkrankung</a:t>
            </a:r>
            <a:r>
              <a:rPr sz="2000" kern="1200" dirty="0">
                <a:solidFill>
                  <a:prstClr val="black"/>
                </a:solidFill>
                <a:cs typeface="Arial" charset="0"/>
              </a:rPr>
              <a:t>en</a:t>
            </a:r>
          </a:p>
          <a:p>
            <a:pPr marL="180975" indent="-180975" defTabSz="457200" fontAlgn="base" hangingPunct="1">
              <a:spcBef>
                <a:spcPct val="0"/>
              </a:spcBef>
              <a:spcAft>
                <a:spcPts val="300"/>
              </a:spcAft>
              <a:buSzPct val="100000"/>
              <a:buFont typeface="Arial"/>
              <a:buChar char="•"/>
            </a:pPr>
            <a:r>
              <a:rPr sz="2000" kern="1200" dirty="0" err="1">
                <a:solidFill>
                  <a:prstClr val="black"/>
                </a:solidFill>
                <a:cs typeface="Arial" charset="0"/>
              </a:rPr>
              <a:t>Moralische</a:t>
            </a:r>
            <a:r>
              <a:rPr sz="2000" kern="1200" dirty="0">
                <a:solidFill>
                  <a:prstClr val="black"/>
                </a:solidFill>
                <a:cs typeface="Arial" charset="0"/>
              </a:rPr>
              <a:t> </a:t>
            </a:r>
            <a:r>
              <a:rPr sz="2000" kern="1200" dirty="0" err="1">
                <a:solidFill>
                  <a:prstClr val="black"/>
                </a:solidFill>
                <a:cs typeface="Arial" charset="0"/>
              </a:rPr>
              <a:t>Therapie</a:t>
            </a:r>
            <a:r>
              <a:rPr sz="2000" kern="1200" dirty="0">
                <a:solidFill>
                  <a:prstClr val="black"/>
                </a:solidFill>
                <a:cs typeface="Arial" charset="0"/>
              </a:rPr>
              <a:t>: </a:t>
            </a:r>
            <a:r>
              <a:rPr sz="2000" kern="1200" dirty="0" err="1">
                <a:solidFill>
                  <a:prstClr val="black"/>
                </a:solidFill>
                <a:cs typeface="Arial" charset="0"/>
              </a:rPr>
              <a:t>Menschlichkeit</a:t>
            </a:r>
            <a:r>
              <a:rPr sz="2000" kern="1200" dirty="0">
                <a:solidFill>
                  <a:prstClr val="black"/>
                </a:solidFill>
                <a:cs typeface="Arial" charset="0"/>
              </a:rPr>
              <a:t>, </a:t>
            </a:r>
            <a:r>
              <a:rPr sz="2000" kern="1200" dirty="0" err="1">
                <a:solidFill>
                  <a:prstClr val="black"/>
                </a:solidFill>
                <a:cs typeface="Arial" charset="0"/>
              </a:rPr>
              <a:t>Freundlichkeit</a:t>
            </a:r>
            <a:r>
              <a:rPr sz="2000" kern="1200" dirty="0">
                <a:solidFill>
                  <a:prstClr val="black"/>
                </a:solidFill>
                <a:cs typeface="Arial" charset="0"/>
              </a:rPr>
              <a:t> und </a:t>
            </a:r>
            <a:r>
              <a:rPr sz="2000" kern="1200" dirty="0" err="1">
                <a:solidFill>
                  <a:prstClr val="black"/>
                </a:solidFill>
                <a:cs typeface="Arial" charset="0"/>
              </a:rPr>
              <a:t>Vernunft</a:t>
            </a:r>
            <a:r>
              <a:rPr sz="2000" kern="1200" dirty="0">
                <a:solidFill>
                  <a:prstClr val="black"/>
                </a:solidFill>
                <a:cs typeface="Arial" charset="0"/>
              </a:rPr>
              <a:t>, </a:t>
            </a:r>
            <a:r>
              <a:rPr sz="2000" kern="1200" dirty="0" err="1">
                <a:solidFill>
                  <a:prstClr val="black"/>
                </a:solidFill>
                <a:cs typeface="Arial" charset="0"/>
              </a:rPr>
              <a:t>Arbeitstherapie</a:t>
            </a:r>
            <a:r>
              <a:rPr sz="2000" kern="1200" dirty="0">
                <a:solidFill>
                  <a:prstClr val="black"/>
                </a:solidFill>
                <a:cs typeface="Arial" charset="0"/>
              </a:rPr>
              <a:t>, </a:t>
            </a:r>
            <a:r>
              <a:rPr sz="2000" kern="1200" dirty="0" err="1">
                <a:solidFill>
                  <a:prstClr val="black"/>
                </a:solidFill>
                <a:cs typeface="Arial" charset="0"/>
              </a:rPr>
              <a:t>Regelmäßigkeit</a:t>
            </a:r>
            <a:r>
              <a:rPr sz="2000" kern="1200" dirty="0">
                <a:solidFill>
                  <a:prstClr val="black"/>
                </a:solidFill>
                <a:cs typeface="Arial" charset="0"/>
              </a:rPr>
              <a:t>, </a:t>
            </a:r>
            <a:r>
              <a:rPr sz="2000" kern="1200" dirty="0" err="1">
                <a:solidFill>
                  <a:prstClr val="black"/>
                </a:solidFill>
                <a:cs typeface="Arial" charset="0"/>
              </a:rPr>
              <a:t>Ernährung</a:t>
            </a:r>
            <a:r>
              <a:rPr sz="2000" kern="1200" dirty="0">
                <a:solidFill>
                  <a:prstClr val="black"/>
                </a:solidFill>
                <a:cs typeface="Arial" charset="0"/>
              </a:rPr>
              <a:t>,</a:t>
            </a:r>
            <a:r>
              <a:rPr lang="de-DE" sz="2000" kern="1200" dirty="0">
                <a:solidFill>
                  <a:prstClr val="black"/>
                </a:solidFill>
                <a:cs typeface="Arial" charset="0"/>
              </a:rPr>
              <a:t> E</a:t>
            </a:r>
            <a:r>
              <a:rPr sz="2000" kern="1200" dirty="0" err="1">
                <a:solidFill>
                  <a:prstClr val="black"/>
                </a:solidFill>
                <a:cs typeface="Arial" charset="0"/>
              </a:rPr>
              <a:t>rholung</a:t>
            </a:r>
            <a:r>
              <a:rPr lang="de-DE" sz="2000" kern="1200" dirty="0">
                <a:solidFill>
                  <a:prstClr val="black"/>
                </a:solidFill>
                <a:cs typeface="Arial" charset="0"/>
              </a:rPr>
              <a:t> und</a:t>
            </a:r>
            <a:r>
              <a:rPr sz="2000" kern="1200" dirty="0">
                <a:solidFill>
                  <a:prstClr val="black"/>
                </a:solidFill>
                <a:cs typeface="Arial" charset="0"/>
              </a:rPr>
              <a:t> </a:t>
            </a:r>
            <a:r>
              <a:rPr sz="2000" kern="1200" dirty="0" err="1">
                <a:solidFill>
                  <a:prstClr val="black"/>
                </a:solidFill>
                <a:cs typeface="Arial" charset="0"/>
              </a:rPr>
              <a:t>Selbstwertgefühl</a:t>
            </a:r>
            <a:r>
              <a:rPr sz="2000" kern="1200" dirty="0">
                <a:solidFill>
                  <a:prstClr val="black"/>
                </a:solidFill>
                <a:cs typeface="Arial" charset="0"/>
              </a:rPr>
              <a:t> </a:t>
            </a:r>
          </a:p>
          <a:p>
            <a:pPr marL="180975" indent="-180975" defTabSz="457200" fontAlgn="base" hangingPunct="1">
              <a:spcBef>
                <a:spcPct val="0"/>
              </a:spcBef>
              <a:spcAft>
                <a:spcPts val="300"/>
              </a:spcAft>
              <a:buSzPct val="100000"/>
              <a:buFont typeface="Arial"/>
              <a:buChar char="•"/>
            </a:pPr>
            <a:r>
              <a:rPr sz="2000" kern="1200" dirty="0" err="1">
                <a:solidFill>
                  <a:prstClr val="black"/>
                </a:solidFill>
                <a:cs typeface="Arial" charset="0"/>
              </a:rPr>
              <a:t>Bedeutung</a:t>
            </a:r>
            <a:r>
              <a:rPr sz="2000" kern="1200" dirty="0">
                <a:solidFill>
                  <a:prstClr val="black"/>
                </a:solidFill>
                <a:cs typeface="Arial" charset="0"/>
              </a:rPr>
              <a:t> </a:t>
            </a:r>
            <a:r>
              <a:rPr sz="2000" kern="1200" dirty="0" err="1">
                <a:solidFill>
                  <a:prstClr val="black"/>
                </a:solidFill>
                <a:cs typeface="Arial" charset="0"/>
              </a:rPr>
              <a:t>der</a:t>
            </a:r>
            <a:r>
              <a:rPr sz="2000" kern="1200" dirty="0">
                <a:solidFill>
                  <a:prstClr val="black"/>
                </a:solidFill>
                <a:cs typeface="Arial" charset="0"/>
              </a:rPr>
              <a:t> </a:t>
            </a:r>
            <a:r>
              <a:rPr sz="2000" kern="1200" dirty="0" err="1">
                <a:solidFill>
                  <a:prstClr val="black"/>
                </a:solidFill>
                <a:cs typeface="Arial" charset="0"/>
              </a:rPr>
              <a:t>Familie</a:t>
            </a:r>
            <a:r>
              <a:rPr sz="2000" kern="1200" dirty="0">
                <a:solidFill>
                  <a:prstClr val="black"/>
                </a:solidFill>
                <a:cs typeface="Arial" charset="0"/>
              </a:rPr>
              <a:t> und </a:t>
            </a:r>
            <a:r>
              <a:rPr sz="2000" kern="1200" dirty="0" err="1">
                <a:solidFill>
                  <a:prstClr val="black"/>
                </a:solidFill>
                <a:cs typeface="Arial" charset="0"/>
              </a:rPr>
              <a:t>religiöser</a:t>
            </a:r>
            <a:r>
              <a:rPr sz="2000" kern="1200" dirty="0">
                <a:solidFill>
                  <a:prstClr val="black"/>
                </a:solidFill>
                <a:cs typeface="Arial" charset="0"/>
              </a:rPr>
              <a:t> </a:t>
            </a:r>
            <a:r>
              <a:rPr sz="2000" kern="1200" dirty="0" err="1">
                <a:solidFill>
                  <a:prstClr val="black"/>
                </a:solidFill>
                <a:cs typeface="Arial" charset="0"/>
              </a:rPr>
              <a:t>Rahmen</a:t>
            </a:r>
            <a:endParaRPr sz="2000" kern="1200" dirty="0">
              <a:solidFill>
                <a:prstClr val="black"/>
              </a:solidFill>
              <a:cs typeface="Arial" charset="0"/>
            </a:endParaRPr>
          </a:p>
          <a:p>
            <a:pPr marL="180975" indent="-180975" defTabSz="457200" fontAlgn="base" hangingPunct="1">
              <a:spcBef>
                <a:spcPct val="0"/>
              </a:spcBef>
              <a:spcAft>
                <a:spcPts val="300"/>
              </a:spcAft>
              <a:buSzPct val="100000"/>
              <a:buFont typeface="Arial"/>
              <a:buChar char="•"/>
            </a:pPr>
            <a:r>
              <a:rPr sz="2000" kern="1200" dirty="0">
                <a:solidFill>
                  <a:prstClr val="black"/>
                </a:solidFill>
                <a:cs typeface="Arial" charset="0"/>
              </a:rPr>
              <a:t>Moral treatment </a:t>
            </a:r>
            <a:r>
              <a:rPr lang="de-DE" sz="2000" kern="1200" dirty="0">
                <a:solidFill>
                  <a:prstClr val="black"/>
                </a:solidFill>
                <a:cs typeface="Arial" charset="0"/>
              </a:rPr>
              <a:t>wichtig im frühen</a:t>
            </a:r>
            <a:r>
              <a:rPr sz="2000" kern="1200" dirty="0">
                <a:solidFill>
                  <a:prstClr val="black"/>
                </a:solidFill>
                <a:cs typeface="Arial" charset="0"/>
              </a:rPr>
              <a:t> 19. </a:t>
            </a:r>
            <a:r>
              <a:rPr sz="2000" kern="1200" dirty="0" err="1">
                <a:solidFill>
                  <a:prstClr val="black"/>
                </a:solidFill>
                <a:cs typeface="Arial" charset="0"/>
              </a:rPr>
              <a:t>Jahrhundert</a:t>
            </a:r>
            <a:endParaRPr sz="2000" kern="1200" dirty="0">
              <a:solidFill>
                <a:prstClr val="black"/>
              </a:solidFill>
              <a:cs typeface="Arial" charset="0"/>
            </a:endParaRPr>
          </a:p>
          <a:p>
            <a:pPr marL="180975" indent="-180975" defTabSz="457200" fontAlgn="base" hangingPunct="1">
              <a:spcBef>
                <a:spcPct val="0"/>
              </a:spcBef>
              <a:spcAft>
                <a:spcPts val="300"/>
              </a:spcAft>
              <a:buSzPct val="100000"/>
              <a:buFont typeface="Arial"/>
              <a:buChar char="•"/>
            </a:pPr>
            <a:r>
              <a:rPr sz="2000" kern="1200" dirty="0" err="1">
                <a:solidFill>
                  <a:prstClr val="black"/>
                </a:solidFill>
                <a:cs typeface="Arial" charset="0"/>
              </a:rPr>
              <a:t>Vorläufer</a:t>
            </a:r>
            <a:r>
              <a:rPr sz="2000" kern="1200" dirty="0">
                <a:solidFill>
                  <a:prstClr val="black"/>
                </a:solidFill>
                <a:cs typeface="Arial" charset="0"/>
              </a:rPr>
              <a:t> </a:t>
            </a:r>
            <a:r>
              <a:rPr sz="2000" kern="1200" dirty="0" err="1">
                <a:solidFill>
                  <a:prstClr val="black"/>
                </a:solidFill>
                <a:cs typeface="Arial" charset="0"/>
              </a:rPr>
              <a:t>heutige</a:t>
            </a:r>
            <a:r>
              <a:rPr lang="de-DE" sz="2000" kern="1200" dirty="0">
                <a:solidFill>
                  <a:prstClr val="black"/>
                </a:solidFill>
                <a:cs typeface="Arial" charset="0"/>
              </a:rPr>
              <a:t>r</a:t>
            </a:r>
            <a:r>
              <a:rPr sz="2000" kern="1200" dirty="0">
                <a:solidFill>
                  <a:prstClr val="black"/>
                </a:solidFill>
                <a:cs typeface="Arial" charset="0"/>
              </a:rPr>
              <a:t> </a:t>
            </a:r>
            <a:r>
              <a:rPr sz="2000" kern="1200" dirty="0" err="1">
                <a:solidFill>
                  <a:prstClr val="black"/>
                </a:solidFill>
                <a:cs typeface="Arial" charset="0"/>
              </a:rPr>
              <a:t>Sozialpsychiatrie</a:t>
            </a:r>
            <a:endParaRPr lang="de-DE" sz="2000" kern="1200" dirty="0">
              <a:solidFill>
                <a:prstClr val="black"/>
              </a:solidFill>
              <a:cs typeface="Arial" charset="0"/>
            </a:endParaRPr>
          </a:p>
          <a:p>
            <a:pPr marL="180975" indent="-180975" defTabSz="457200" fontAlgn="base" hangingPunct="1">
              <a:spcBef>
                <a:spcPct val="0"/>
              </a:spcBef>
              <a:spcAft>
                <a:spcPts val="300"/>
              </a:spcAft>
              <a:buSzPct val="100000"/>
              <a:buFont typeface="Arial"/>
              <a:buChar char="•"/>
            </a:pPr>
            <a:r>
              <a:rPr sz="2000" kern="1200" dirty="0" err="1">
                <a:solidFill>
                  <a:prstClr val="black"/>
                </a:solidFill>
                <a:cs typeface="Arial" charset="0"/>
              </a:rPr>
              <a:t>Moralische</a:t>
            </a:r>
            <a:r>
              <a:rPr sz="2000" kern="1200" dirty="0">
                <a:solidFill>
                  <a:prstClr val="black"/>
                </a:solidFill>
                <a:cs typeface="Arial" charset="0"/>
              </a:rPr>
              <a:t> </a:t>
            </a:r>
            <a:r>
              <a:rPr sz="2000" kern="1200" dirty="0" err="1">
                <a:solidFill>
                  <a:prstClr val="black"/>
                </a:solidFill>
                <a:cs typeface="Arial" charset="0"/>
              </a:rPr>
              <a:t>Behandlung</a:t>
            </a:r>
            <a:endParaRPr sz="2000" kern="1200" dirty="0">
              <a:solidFill>
                <a:prstClr val="black"/>
              </a:solidFill>
              <a:cs typeface="Arial" charset="0"/>
            </a:endParaRPr>
          </a:p>
          <a:p>
            <a:pPr marL="1200150" lvl="2" indent="-285750" defTabSz="457200" fontAlgn="base" hangingPunct="1">
              <a:spcBef>
                <a:spcPct val="0"/>
              </a:spcBef>
              <a:spcAft>
                <a:spcPts val="300"/>
              </a:spcAft>
              <a:buSzPct val="100000"/>
              <a:buFont typeface="Symbol" panose="05050102010706020507" pitchFamily="18" charset="2"/>
              <a:buChar char="-"/>
            </a:pPr>
            <a:r>
              <a:rPr kern="1200" dirty="0" err="1">
                <a:solidFill>
                  <a:prstClr val="black"/>
                </a:solidFill>
                <a:cs typeface="Arial" charset="0"/>
              </a:rPr>
              <a:t>Respekt</a:t>
            </a:r>
            <a:r>
              <a:rPr kern="1200" dirty="0">
                <a:solidFill>
                  <a:prstClr val="black"/>
                </a:solidFill>
                <a:cs typeface="Arial" charset="0"/>
              </a:rPr>
              <a:t> für den </a:t>
            </a:r>
            <a:r>
              <a:rPr kern="1200" dirty="0" err="1">
                <a:solidFill>
                  <a:prstClr val="black"/>
                </a:solidFill>
                <a:cs typeface="Arial" charset="0"/>
              </a:rPr>
              <a:t>Patienten</a:t>
            </a:r>
            <a:endParaRPr kern="1200" dirty="0">
              <a:solidFill>
                <a:prstClr val="black"/>
              </a:solidFill>
              <a:cs typeface="Arial" charset="0"/>
            </a:endParaRPr>
          </a:p>
          <a:p>
            <a:pPr marL="1200150" lvl="2" indent="-285750" defTabSz="457200" fontAlgn="base" hangingPunct="1">
              <a:spcBef>
                <a:spcPct val="0"/>
              </a:spcBef>
              <a:spcAft>
                <a:spcPts val="300"/>
              </a:spcAft>
              <a:buSzPct val="100000"/>
              <a:buFont typeface="Symbol" panose="05050102010706020507" pitchFamily="18" charset="2"/>
              <a:buChar char="-"/>
            </a:pPr>
            <a:r>
              <a:rPr kern="1200" dirty="0" err="1">
                <a:solidFill>
                  <a:prstClr val="black"/>
                </a:solidFill>
                <a:cs typeface="Arial" charset="0"/>
              </a:rPr>
              <a:t>Tagesordnung</a:t>
            </a:r>
            <a:endParaRPr kern="1200" dirty="0">
              <a:solidFill>
                <a:prstClr val="black"/>
              </a:solidFill>
              <a:cs typeface="Arial" charset="0"/>
            </a:endParaRPr>
          </a:p>
          <a:p>
            <a:pPr marL="1200150" lvl="2" indent="-285750" defTabSz="457200" fontAlgn="base" hangingPunct="1">
              <a:spcBef>
                <a:spcPct val="0"/>
              </a:spcBef>
              <a:spcAft>
                <a:spcPts val="300"/>
              </a:spcAft>
              <a:buSzPct val="100000"/>
              <a:buFont typeface="Symbol" panose="05050102010706020507" pitchFamily="18" charset="2"/>
              <a:buChar char="-"/>
            </a:pPr>
            <a:r>
              <a:rPr kern="1200" dirty="0" err="1">
                <a:solidFill>
                  <a:prstClr val="black"/>
                </a:solidFill>
                <a:cs typeface="Arial" charset="0"/>
              </a:rPr>
              <a:t>Religiöse</a:t>
            </a:r>
            <a:r>
              <a:rPr kern="1200" dirty="0">
                <a:solidFill>
                  <a:prstClr val="black"/>
                </a:solidFill>
                <a:cs typeface="Arial" charset="0"/>
              </a:rPr>
              <a:t> </a:t>
            </a:r>
            <a:r>
              <a:rPr kern="1200" dirty="0" err="1">
                <a:solidFill>
                  <a:prstClr val="black"/>
                </a:solidFill>
                <a:cs typeface="Arial" charset="0"/>
              </a:rPr>
              <a:t>Übungen</a:t>
            </a:r>
            <a:endParaRPr kern="1200" dirty="0">
              <a:solidFill>
                <a:prstClr val="black"/>
              </a:solidFill>
              <a:cs typeface="Arial" charset="0"/>
            </a:endParaRPr>
          </a:p>
          <a:p>
            <a:pPr marL="1200150" lvl="2" indent="-285750" defTabSz="457200" fontAlgn="base" hangingPunct="1">
              <a:spcBef>
                <a:spcPct val="0"/>
              </a:spcBef>
              <a:spcAft>
                <a:spcPts val="300"/>
              </a:spcAft>
              <a:buSzPct val="100000"/>
              <a:buFont typeface="Symbol" panose="05050102010706020507" pitchFamily="18" charset="2"/>
              <a:buChar char="-"/>
            </a:pPr>
            <a:r>
              <a:rPr kern="1200" dirty="0" err="1">
                <a:solidFill>
                  <a:prstClr val="black"/>
                </a:solidFill>
                <a:cs typeface="Arial" charset="0"/>
              </a:rPr>
              <a:t>Körperliche</a:t>
            </a:r>
            <a:r>
              <a:rPr kern="1200" dirty="0">
                <a:solidFill>
                  <a:prstClr val="black"/>
                </a:solidFill>
                <a:cs typeface="Arial" charset="0"/>
              </a:rPr>
              <a:t> </a:t>
            </a:r>
            <a:r>
              <a:rPr kern="1200" dirty="0" err="1">
                <a:solidFill>
                  <a:prstClr val="black"/>
                </a:solidFill>
                <a:cs typeface="Arial" charset="0"/>
              </a:rPr>
              <a:t>Übungen</a:t>
            </a:r>
            <a:endParaRPr kern="1200" dirty="0">
              <a:solidFill>
                <a:prstClr val="black"/>
              </a:solidFill>
              <a:cs typeface="Arial" charset="0"/>
            </a:endParaRPr>
          </a:p>
          <a:p>
            <a:pPr marL="1200150" lvl="2" indent="-285750" defTabSz="457200" fontAlgn="base" hangingPunct="1">
              <a:spcBef>
                <a:spcPct val="0"/>
              </a:spcBef>
              <a:spcAft>
                <a:spcPts val="300"/>
              </a:spcAft>
              <a:buSzPct val="100000"/>
              <a:buFont typeface="Symbol" panose="05050102010706020507" pitchFamily="18" charset="2"/>
              <a:buChar char="-"/>
            </a:pPr>
            <a:r>
              <a:rPr kern="1200" dirty="0" err="1">
                <a:solidFill>
                  <a:prstClr val="black"/>
                </a:solidFill>
                <a:cs typeface="Arial" charset="0"/>
              </a:rPr>
              <a:t>Vergnügungen</a:t>
            </a:r>
            <a:r>
              <a:rPr kern="1200" dirty="0">
                <a:solidFill>
                  <a:prstClr val="black"/>
                </a:solidFill>
                <a:cs typeface="Arial" charset="0"/>
              </a:rPr>
              <a:t>, </a:t>
            </a:r>
            <a:r>
              <a:rPr kern="1200" dirty="0" err="1">
                <a:solidFill>
                  <a:prstClr val="black"/>
                </a:solidFill>
                <a:cs typeface="Arial" charset="0"/>
              </a:rPr>
              <a:t>Spiele</a:t>
            </a:r>
            <a:r>
              <a:rPr kern="1200" dirty="0">
                <a:solidFill>
                  <a:prstClr val="black"/>
                </a:solidFill>
                <a:cs typeface="Arial" charset="0"/>
              </a:rPr>
              <a:t>, </a:t>
            </a:r>
            <a:r>
              <a:rPr kern="1200" dirty="0" err="1">
                <a:solidFill>
                  <a:prstClr val="black"/>
                </a:solidFill>
                <a:cs typeface="Arial" charset="0"/>
              </a:rPr>
              <a:t>Musizieren</a:t>
            </a:r>
            <a:endParaRPr kern="1200" dirty="0">
              <a:solidFill>
                <a:prstClr val="black"/>
              </a:solidFill>
              <a:cs typeface="Arial" charset="0"/>
            </a:endParaRPr>
          </a:p>
          <a:p>
            <a:pPr marL="1200150" lvl="2" indent="-285750" defTabSz="457200" fontAlgn="base" hangingPunct="1">
              <a:spcBef>
                <a:spcPct val="0"/>
              </a:spcBef>
              <a:spcAft>
                <a:spcPts val="300"/>
              </a:spcAft>
              <a:buSzPct val="100000"/>
              <a:buFont typeface="Symbol" panose="05050102010706020507" pitchFamily="18" charset="2"/>
              <a:buChar char="-"/>
            </a:pPr>
            <a:r>
              <a:rPr kern="1200" dirty="0" err="1">
                <a:solidFill>
                  <a:prstClr val="black"/>
                </a:solidFill>
                <a:cs typeface="Arial" charset="0"/>
              </a:rPr>
              <a:t>Garten</a:t>
            </a:r>
            <a:r>
              <a:rPr kern="1200" dirty="0">
                <a:solidFill>
                  <a:prstClr val="black"/>
                </a:solidFill>
                <a:cs typeface="Arial" charset="0"/>
              </a:rPr>
              <a:t>- und </a:t>
            </a:r>
            <a:r>
              <a:rPr kern="1200" dirty="0" err="1">
                <a:solidFill>
                  <a:prstClr val="black"/>
                </a:solidFill>
                <a:cs typeface="Arial" charset="0"/>
              </a:rPr>
              <a:t>Landarbeit</a:t>
            </a:r>
            <a:endParaRPr kern="1200" dirty="0">
              <a:solidFill>
                <a:prstClr val="black"/>
              </a:solidFill>
              <a:cs typeface="Arial" charset="0"/>
            </a:endParaRPr>
          </a:p>
        </p:txBody>
      </p:sp>
    </p:spTree>
    <p:extLst>
      <p:ext uri="{BB962C8B-B14F-4D97-AF65-F5344CB8AC3E}">
        <p14:creationId xmlns:p14="http://schemas.microsoft.com/office/powerpoint/2010/main" val="1910283960"/>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image2.jpeg" descr="https://upload.wikimedia.org/wikipedia/commons/thumb/e/e4/Conolly_john.jpg/800px-Conolly_john.jpg"/>
          <p:cNvPicPr>
            <a:picLocks noChangeAspect="1"/>
          </p:cNvPicPr>
          <p:nvPr/>
        </p:nvPicPr>
        <p:blipFill>
          <a:blip r:embed="rId2" cstate="print"/>
          <a:stretch>
            <a:fillRect/>
          </a:stretch>
        </p:blipFill>
        <p:spPr>
          <a:xfrm>
            <a:off x="6649925" y="3366069"/>
            <a:ext cx="2458579" cy="3159275"/>
          </a:xfrm>
          <a:prstGeom prst="rect">
            <a:avLst/>
          </a:prstGeom>
          <a:ln w="12700">
            <a:miter lim="400000"/>
          </a:ln>
        </p:spPr>
      </p:pic>
      <p:sp>
        <p:nvSpPr>
          <p:cNvPr id="144" name="Shape 144"/>
          <p:cNvSpPr/>
          <p:nvPr/>
        </p:nvSpPr>
        <p:spPr>
          <a:xfrm>
            <a:off x="6353117" y="6540883"/>
            <a:ext cx="2784776" cy="33855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r" fontAlgn="base" hangingPunct="1">
              <a:spcBef>
                <a:spcPct val="0"/>
              </a:spcBef>
              <a:spcAft>
                <a:spcPct val="0"/>
              </a:spcAft>
            </a:pPr>
            <a:r>
              <a:rPr sz="1600" i="1" kern="1200" dirty="0">
                <a:solidFill>
                  <a:srgbClr val="808080"/>
                </a:solidFill>
                <a:cs typeface="Arial" charset="0"/>
              </a:rPr>
              <a:t>John </a:t>
            </a:r>
            <a:r>
              <a:rPr sz="1600" i="1" kern="1200" dirty="0" err="1">
                <a:solidFill>
                  <a:srgbClr val="808080"/>
                </a:solidFill>
                <a:cs typeface="Arial" charset="0"/>
              </a:rPr>
              <a:t>Conolly</a:t>
            </a:r>
            <a:r>
              <a:rPr sz="1600" i="1" kern="1200" dirty="0">
                <a:solidFill>
                  <a:srgbClr val="808080"/>
                </a:solidFill>
                <a:cs typeface="Arial" charset="0"/>
              </a:rPr>
              <a:t> </a:t>
            </a:r>
            <a:r>
              <a:rPr sz="1600" i="1" kern="1200" dirty="0" smtClean="0">
                <a:solidFill>
                  <a:srgbClr val="808080"/>
                </a:solidFill>
                <a:cs typeface="Arial" charset="0"/>
              </a:rPr>
              <a:t> </a:t>
            </a:r>
            <a:r>
              <a:rPr sz="1600" i="1" kern="1200" dirty="0">
                <a:solidFill>
                  <a:srgbClr val="808080"/>
                </a:solidFill>
                <a:cs typeface="Arial" charset="0"/>
              </a:rPr>
              <a:t>(1794-1866)</a:t>
            </a:r>
          </a:p>
        </p:txBody>
      </p:sp>
      <p:sp>
        <p:nvSpPr>
          <p:cNvPr id="145" name="Shape 145"/>
          <p:cNvSpPr/>
          <p:nvPr/>
        </p:nvSpPr>
        <p:spPr>
          <a:xfrm>
            <a:off x="467544" y="451162"/>
            <a:ext cx="8229600"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600" b="1">
                <a:solidFill>
                  <a:srgbClr val="26547C"/>
                </a:solidFill>
              </a:defRPr>
            </a:lvl1pPr>
          </a:lstStyle>
          <a:p>
            <a:pPr algn="l" fontAlgn="base" hangingPunct="1">
              <a:spcBef>
                <a:spcPct val="0"/>
              </a:spcBef>
              <a:spcAft>
                <a:spcPct val="0"/>
              </a:spcAft>
            </a:pPr>
            <a:r>
              <a:rPr sz="3200" kern="1200" dirty="0">
                <a:latin typeface="Calibri" panose="020F0502020204030204" pitchFamily="34" charset="0"/>
                <a:ea typeface="+mj-ea"/>
                <a:cs typeface="Calibri" panose="020F0502020204030204" pitchFamily="34" charset="0"/>
              </a:rPr>
              <a:t>John </a:t>
            </a:r>
            <a:r>
              <a:rPr sz="3200" kern="1200" dirty="0" err="1">
                <a:latin typeface="Calibri" panose="020F0502020204030204" pitchFamily="34" charset="0"/>
                <a:ea typeface="+mj-ea"/>
                <a:cs typeface="Calibri" panose="020F0502020204030204" pitchFamily="34" charset="0"/>
              </a:rPr>
              <a:t>Conolly</a:t>
            </a:r>
            <a:r>
              <a:rPr sz="3200" kern="1200" dirty="0">
                <a:latin typeface="Calibri" panose="020F0502020204030204" pitchFamily="34" charset="0"/>
                <a:ea typeface="+mj-ea"/>
                <a:cs typeface="Calibri" panose="020F0502020204030204" pitchFamily="34" charset="0"/>
              </a:rPr>
              <a:t> </a:t>
            </a:r>
            <a:r>
              <a:rPr lang="de-DE" sz="3200" kern="1200" dirty="0">
                <a:latin typeface="Calibri" panose="020F0502020204030204" pitchFamily="34" charset="0"/>
                <a:ea typeface="+mj-ea"/>
                <a:cs typeface="Calibri" panose="020F0502020204030204" pitchFamily="34" charset="0"/>
              </a:rPr>
              <a:t>–</a:t>
            </a:r>
            <a:r>
              <a:rPr sz="3200" kern="1200" dirty="0">
                <a:latin typeface="Calibri" panose="020F0502020204030204" pitchFamily="34" charset="0"/>
                <a:ea typeface="+mj-ea"/>
                <a:cs typeface="Calibri" panose="020F0502020204030204" pitchFamily="34" charset="0"/>
              </a:rPr>
              <a:t> Non</a:t>
            </a:r>
            <a:r>
              <a:rPr lang="de-DE" sz="3200" kern="1200" dirty="0">
                <a:latin typeface="Calibri" panose="020F0502020204030204" pitchFamily="34" charset="0"/>
                <a:ea typeface="+mj-ea"/>
                <a:cs typeface="Calibri" panose="020F0502020204030204" pitchFamily="34" charset="0"/>
              </a:rPr>
              <a:t> </a:t>
            </a:r>
            <a:r>
              <a:rPr sz="3200" kern="1200" dirty="0">
                <a:latin typeface="Calibri" panose="020F0502020204030204" pitchFamily="34" charset="0"/>
                <a:ea typeface="+mj-ea"/>
                <a:cs typeface="Calibri" panose="020F0502020204030204" pitchFamily="34" charset="0"/>
              </a:rPr>
              <a:t>Restraint</a:t>
            </a:r>
          </a:p>
        </p:txBody>
      </p:sp>
      <p:sp>
        <p:nvSpPr>
          <p:cNvPr id="146" name="Shape 146"/>
          <p:cNvSpPr/>
          <p:nvPr/>
        </p:nvSpPr>
        <p:spPr>
          <a:xfrm>
            <a:off x="502442" y="1182910"/>
            <a:ext cx="8133252" cy="440633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76213" indent="-176213" fontAlgn="base" hangingPunct="1">
              <a:lnSpc>
                <a:spcPct val="120000"/>
              </a:lnSpc>
              <a:spcBef>
                <a:spcPct val="0"/>
              </a:spcBef>
              <a:spcAft>
                <a:spcPct val="0"/>
              </a:spcAft>
              <a:buSzPct val="100000"/>
              <a:buFont typeface="Arial"/>
              <a:buChar char="•"/>
            </a:pPr>
            <a:r>
              <a:rPr sz="2000" kern="1200" dirty="0" err="1">
                <a:solidFill>
                  <a:prstClr val="black"/>
                </a:solidFill>
                <a:cs typeface="Arial" charset="0"/>
              </a:rPr>
              <a:t>Ähnliche</a:t>
            </a:r>
            <a:r>
              <a:rPr sz="2000" kern="1200" dirty="0">
                <a:solidFill>
                  <a:prstClr val="black"/>
                </a:solidFill>
                <a:cs typeface="Arial" charset="0"/>
              </a:rPr>
              <a:t>, stark </a:t>
            </a:r>
            <a:r>
              <a:rPr sz="2000" kern="1200" dirty="0" err="1">
                <a:solidFill>
                  <a:prstClr val="black"/>
                </a:solidFill>
                <a:cs typeface="Arial" charset="0"/>
              </a:rPr>
              <a:t>sozialpsychiatrisch</a:t>
            </a:r>
            <a:r>
              <a:rPr sz="2000" kern="1200" dirty="0">
                <a:solidFill>
                  <a:prstClr val="black"/>
                </a:solidFill>
                <a:cs typeface="Arial" charset="0"/>
              </a:rPr>
              <a:t> </a:t>
            </a:r>
            <a:r>
              <a:rPr sz="2000" kern="1200" dirty="0" err="1">
                <a:solidFill>
                  <a:prstClr val="black"/>
                </a:solidFill>
                <a:cs typeface="Arial" charset="0"/>
              </a:rPr>
              <a:t>orientierte</a:t>
            </a:r>
            <a:r>
              <a:rPr sz="2000" kern="1200" dirty="0">
                <a:solidFill>
                  <a:prstClr val="black"/>
                </a:solidFill>
                <a:cs typeface="Arial" charset="0"/>
              </a:rPr>
              <a:t> Impulse </a:t>
            </a:r>
            <a:r>
              <a:rPr sz="2000" kern="1200" dirty="0" err="1">
                <a:solidFill>
                  <a:prstClr val="black"/>
                </a:solidFill>
                <a:cs typeface="Arial" charset="0"/>
              </a:rPr>
              <a:t>gingen</a:t>
            </a:r>
            <a:r>
              <a:rPr sz="2000" kern="1200" dirty="0">
                <a:solidFill>
                  <a:prstClr val="black"/>
                </a:solidFill>
                <a:cs typeface="Arial" charset="0"/>
              </a:rPr>
              <a:t> von </a:t>
            </a:r>
            <a:r>
              <a:rPr sz="2000" kern="1200" dirty="0" err="1">
                <a:solidFill>
                  <a:prstClr val="black"/>
                </a:solidFill>
                <a:cs typeface="Arial" charset="0"/>
              </a:rPr>
              <a:t>der</a:t>
            </a:r>
            <a:r>
              <a:rPr sz="2000" kern="1200" dirty="0">
                <a:solidFill>
                  <a:prstClr val="black"/>
                </a:solidFill>
                <a:cs typeface="Arial" charset="0"/>
              </a:rPr>
              <a:t> </a:t>
            </a:r>
            <a:r>
              <a:rPr sz="2000" kern="1200" dirty="0" err="1">
                <a:solidFill>
                  <a:prstClr val="black"/>
                </a:solidFill>
                <a:cs typeface="Arial" charset="0"/>
              </a:rPr>
              <a:t>englischen</a:t>
            </a:r>
            <a:r>
              <a:rPr sz="2000" kern="1200" dirty="0">
                <a:solidFill>
                  <a:prstClr val="black"/>
                </a:solidFill>
                <a:cs typeface="Arial" charset="0"/>
              </a:rPr>
              <a:t> „Non-restraint"-</a:t>
            </a:r>
            <a:r>
              <a:rPr sz="2000" kern="1200" dirty="0" err="1">
                <a:solidFill>
                  <a:prstClr val="black"/>
                </a:solidFill>
                <a:cs typeface="Arial" charset="0"/>
              </a:rPr>
              <a:t>Bewegung</a:t>
            </a:r>
            <a:r>
              <a:rPr sz="2000" kern="1200" dirty="0">
                <a:solidFill>
                  <a:prstClr val="black"/>
                </a:solidFill>
                <a:cs typeface="Arial" charset="0"/>
              </a:rPr>
              <a:t> </a:t>
            </a:r>
            <a:r>
              <a:rPr sz="2000" kern="1200" dirty="0" err="1">
                <a:solidFill>
                  <a:prstClr val="black"/>
                </a:solidFill>
                <a:cs typeface="Arial" charset="0"/>
              </a:rPr>
              <a:t>aus</a:t>
            </a:r>
            <a:endParaRPr sz="2000" kern="1200" dirty="0">
              <a:solidFill>
                <a:prstClr val="black"/>
              </a:solidFill>
              <a:cs typeface="Arial" charset="0"/>
            </a:endParaRPr>
          </a:p>
          <a:p>
            <a:pPr marL="176213" indent="-176213" fontAlgn="base" hangingPunct="1">
              <a:lnSpc>
                <a:spcPct val="120000"/>
              </a:lnSpc>
              <a:spcBef>
                <a:spcPts val="400"/>
              </a:spcBef>
              <a:spcAft>
                <a:spcPct val="0"/>
              </a:spcAft>
              <a:buSzPct val="100000"/>
              <a:buFont typeface="Arial"/>
              <a:buChar char="•"/>
            </a:pPr>
            <a:r>
              <a:rPr sz="2000" kern="1200" dirty="0" err="1">
                <a:solidFill>
                  <a:prstClr val="black"/>
                </a:solidFill>
                <a:cs typeface="Arial" charset="0"/>
              </a:rPr>
              <a:t>Ausdruck</a:t>
            </a:r>
            <a:r>
              <a:rPr sz="2000" kern="1200" dirty="0">
                <a:solidFill>
                  <a:prstClr val="black"/>
                </a:solidFill>
                <a:cs typeface="Arial" charset="0"/>
              </a:rPr>
              <a:t> in </a:t>
            </a:r>
            <a:r>
              <a:rPr sz="2000" kern="1200" dirty="0" err="1">
                <a:solidFill>
                  <a:prstClr val="black"/>
                </a:solidFill>
                <a:cs typeface="Arial" charset="0"/>
              </a:rPr>
              <a:t>der</a:t>
            </a:r>
            <a:r>
              <a:rPr sz="2000" kern="1200" dirty="0">
                <a:solidFill>
                  <a:prstClr val="black"/>
                </a:solidFill>
                <a:cs typeface="Arial" charset="0"/>
              </a:rPr>
              <a:t> </a:t>
            </a:r>
            <a:r>
              <a:rPr sz="2000" kern="1200" dirty="0" err="1">
                <a:solidFill>
                  <a:prstClr val="black"/>
                </a:solidFill>
                <a:cs typeface="Arial" charset="0"/>
              </a:rPr>
              <a:t>Aufklärung</a:t>
            </a:r>
            <a:r>
              <a:rPr sz="2000" kern="1200" dirty="0">
                <a:solidFill>
                  <a:prstClr val="black"/>
                </a:solidFill>
                <a:cs typeface="Arial" charset="0"/>
              </a:rPr>
              <a:t> </a:t>
            </a:r>
            <a:r>
              <a:rPr sz="2000" kern="1200" dirty="0" err="1">
                <a:solidFill>
                  <a:prstClr val="black"/>
                </a:solidFill>
                <a:cs typeface="Arial" charset="0"/>
              </a:rPr>
              <a:t>propagierten</a:t>
            </a:r>
            <a:r>
              <a:rPr sz="2000" kern="1200" dirty="0">
                <a:solidFill>
                  <a:prstClr val="black"/>
                </a:solidFill>
                <a:cs typeface="Arial" charset="0"/>
              </a:rPr>
              <a:t> </a:t>
            </a:r>
            <a:r>
              <a:rPr sz="2000" kern="1200" dirty="0" err="1">
                <a:solidFill>
                  <a:prstClr val="black"/>
                </a:solidFill>
                <a:cs typeface="Arial" charset="0"/>
              </a:rPr>
              <a:t>philantropischen</a:t>
            </a:r>
            <a:r>
              <a:rPr sz="2000" kern="1200" dirty="0">
                <a:solidFill>
                  <a:prstClr val="black"/>
                </a:solidFill>
                <a:cs typeface="Arial" charset="0"/>
              </a:rPr>
              <a:t> </a:t>
            </a:r>
            <a:r>
              <a:rPr sz="2000" kern="1200" dirty="0" err="1">
                <a:solidFill>
                  <a:prstClr val="black"/>
                </a:solidFill>
                <a:cs typeface="Arial" charset="0"/>
              </a:rPr>
              <a:t>Interesses</a:t>
            </a:r>
            <a:endParaRPr sz="2000" kern="1200" dirty="0">
              <a:solidFill>
                <a:prstClr val="black"/>
              </a:solidFill>
              <a:cs typeface="Arial" charset="0"/>
            </a:endParaRPr>
          </a:p>
          <a:p>
            <a:pPr marL="176213" indent="-176213" fontAlgn="base" hangingPunct="1">
              <a:lnSpc>
                <a:spcPct val="120000"/>
              </a:lnSpc>
              <a:spcBef>
                <a:spcPts val="400"/>
              </a:spcBef>
              <a:spcAft>
                <a:spcPct val="0"/>
              </a:spcAft>
              <a:buSzPct val="100000"/>
              <a:buFont typeface="Arial"/>
              <a:buChar char="•"/>
            </a:pPr>
            <a:r>
              <a:rPr sz="2000" kern="1200" dirty="0">
                <a:solidFill>
                  <a:prstClr val="black"/>
                </a:solidFill>
                <a:cs typeface="Arial" charset="0"/>
              </a:rPr>
              <a:t>1839-1843: </a:t>
            </a:r>
            <a:r>
              <a:rPr sz="2000" kern="1200" dirty="0" err="1">
                <a:solidFill>
                  <a:prstClr val="black"/>
                </a:solidFill>
                <a:cs typeface="Arial" charset="0"/>
              </a:rPr>
              <a:t>Hanwell</a:t>
            </a:r>
            <a:r>
              <a:rPr sz="2000" kern="1200" dirty="0">
                <a:solidFill>
                  <a:prstClr val="black"/>
                </a:solidFill>
                <a:cs typeface="Arial" charset="0"/>
              </a:rPr>
              <a:t> Asylum </a:t>
            </a:r>
          </a:p>
          <a:p>
            <a:pPr marL="176213" indent="-176213" fontAlgn="base" hangingPunct="1">
              <a:lnSpc>
                <a:spcPct val="120000"/>
              </a:lnSpc>
              <a:spcBef>
                <a:spcPts val="400"/>
              </a:spcBef>
              <a:spcAft>
                <a:spcPct val="0"/>
              </a:spcAft>
              <a:buSzPct val="100000"/>
              <a:buFont typeface="Arial"/>
              <a:buChar char="•"/>
            </a:pPr>
            <a:r>
              <a:rPr sz="2000" kern="1200" dirty="0">
                <a:solidFill>
                  <a:prstClr val="black"/>
                </a:solidFill>
                <a:cs typeface="Arial" charset="0"/>
              </a:rPr>
              <a:t>1856: “Treatment of the insane without mechanical </a:t>
            </a:r>
            <a:r>
              <a:rPr lang="de-DE" sz="2000" kern="1200" dirty="0">
                <a:solidFill>
                  <a:prstClr val="black"/>
                </a:solidFill>
                <a:cs typeface="Arial" charset="0"/>
              </a:rPr>
              <a:t>                                    </a:t>
            </a:r>
            <a:r>
              <a:rPr sz="2000" kern="1200" dirty="0">
                <a:solidFill>
                  <a:prstClr val="black"/>
                </a:solidFill>
                <a:cs typeface="Arial" charset="0"/>
              </a:rPr>
              <a:t>restraints”</a:t>
            </a:r>
            <a:endParaRPr lang="de-DE" sz="2000" kern="1200" dirty="0">
              <a:solidFill>
                <a:prstClr val="black"/>
              </a:solidFill>
              <a:cs typeface="Arial" charset="0"/>
            </a:endParaRPr>
          </a:p>
          <a:p>
            <a:pPr marL="176213" indent="-176213" fontAlgn="base" hangingPunct="1">
              <a:lnSpc>
                <a:spcPct val="120000"/>
              </a:lnSpc>
              <a:spcBef>
                <a:spcPts val="400"/>
              </a:spcBef>
              <a:spcAft>
                <a:spcPct val="0"/>
              </a:spcAft>
              <a:buSzPct val="100000"/>
              <a:buFont typeface="Arial"/>
              <a:buChar char="•"/>
            </a:pPr>
            <a:r>
              <a:rPr sz="2000" kern="1200" dirty="0">
                <a:solidFill>
                  <a:prstClr val="black"/>
                </a:solidFill>
                <a:cs typeface="Arial" charset="0"/>
              </a:rPr>
              <a:t>Non-restraint</a:t>
            </a:r>
            <a:r>
              <a:rPr b="1" i="1" kern="1200" dirty="0">
                <a:solidFill>
                  <a:prstClr val="black"/>
                </a:solidFill>
                <a:cs typeface="Arial" charset="0"/>
              </a:rPr>
              <a:t> </a:t>
            </a:r>
          </a:p>
          <a:p>
            <a:pPr marL="895350" lvl="2" indent="-266700" fontAlgn="base" hangingPunct="1">
              <a:lnSpc>
                <a:spcPct val="120000"/>
              </a:lnSpc>
              <a:spcBef>
                <a:spcPts val="600"/>
              </a:spcBef>
              <a:spcAft>
                <a:spcPct val="0"/>
              </a:spcAft>
              <a:buSzPct val="100000"/>
              <a:buFont typeface="Symbol" panose="05050102010706020507" pitchFamily="18" charset="2"/>
              <a:buChar char="-"/>
            </a:pPr>
            <a:r>
              <a:rPr kern="1200" dirty="0" err="1">
                <a:solidFill>
                  <a:prstClr val="black"/>
                </a:solidFill>
                <a:cs typeface="Arial" charset="0"/>
              </a:rPr>
              <a:t>Verzicht</a:t>
            </a:r>
            <a:r>
              <a:rPr kern="1200" dirty="0">
                <a:solidFill>
                  <a:prstClr val="black"/>
                </a:solidFill>
                <a:cs typeface="Arial" charset="0"/>
              </a:rPr>
              <a:t> auf </a:t>
            </a:r>
            <a:r>
              <a:rPr kern="1200" dirty="0" err="1">
                <a:solidFill>
                  <a:prstClr val="black"/>
                </a:solidFill>
                <a:cs typeface="Arial" charset="0"/>
              </a:rPr>
              <a:t>jede</a:t>
            </a:r>
            <a:r>
              <a:rPr kern="1200" dirty="0">
                <a:solidFill>
                  <a:prstClr val="black"/>
                </a:solidFill>
                <a:cs typeface="Arial" charset="0"/>
              </a:rPr>
              <a:t> Form </a:t>
            </a:r>
            <a:r>
              <a:rPr kern="1200" dirty="0" err="1">
                <a:solidFill>
                  <a:prstClr val="black"/>
                </a:solidFill>
                <a:cs typeface="Arial" charset="0"/>
              </a:rPr>
              <a:t>mechanischer</a:t>
            </a:r>
            <a:r>
              <a:rPr kern="1200" dirty="0">
                <a:solidFill>
                  <a:prstClr val="black"/>
                </a:solidFill>
                <a:cs typeface="Arial" charset="0"/>
              </a:rPr>
              <a:t> </a:t>
            </a:r>
            <a:r>
              <a:rPr lang="de-DE" kern="1200" dirty="0">
                <a:solidFill>
                  <a:prstClr val="black"/>
                </a:solidFill>
                <a:cs typeface="Arial" charset="0"/>
              </a:rPr>
              <a:t> </a:t>
            </a:r>
            <a:br>
              <a:rPr lang="de-DE" kern="1200" dirty="0">
                <a:solidFill>
                  <a:prstClr val="black"/>
                </a:solidFill>
                <a:cs typeface="Arial" charset="0"/>
              </a:rPr>
            </a:br>
            <a:r>
              <a:rPr kern="1200" dirty="0" err="1">
                <a:solidFill>
                  <a:prstClr val="black"/>
                </a:solidFill>
                <a:cs typeface="Arial" charset="0"/>
              </a:rPr>
              <a:t>Zwangsbehandlung</a:t>
            </a:r>
            <a:endParaRPr kern="1200" dirty="0">
              <a:solidFill>
                <a:prstClr val="black"/>
              </a:solidFill>
              <a:cs typeface="Arial" charset="0"/>
            </a:endParaRPr>
          </a:p>
          <a:p>
            <a:pPr marL="895350" lvl="2" indent="-266700" fontAlgn="base" hangingPunct="1">
              <a:lnSpc>
                <a:spcPct val="120000"/>
              </a:lnSpc>
              <a:spcBef>
                <a:spcPts val="600"/>
              </a:spcBef>
              <a:spcAft>
                <a:spcPct val="0"/>
              </a:spcAft>
              <a:buSzPct val="100000"/>
              <a:buFont typeface="Symbol" panose="05050102010706020507" pitchFamily="18" charset="2"/>
              <a:buChar char="-"/>
            </a:pPr>
            <a:r>
              <a:rPr kern="1200" dirty="0" err="1">
                <a:solidFill>
                  <a:prstClr val="black"/>
                </a:solidFill>
                <a:cs typeface="Arial" charset="0"/>
              </a:rPr>
              <a:t>einsame</a:t>
            </a:r>
            <a:r>
              <a:rPr kern="1200" dirty="0">
                <a:solidFill>
                  <a:prstClr val="black"/>
                </a:solidFill>
                <a:cs typeface="Arial" charset="0"/>
              </a:rPr>
              <a:t> </a:t>
            </a:r>
            <a:r>
              <a:rPr kern="1200" dirty="0" err="1">
                <a:solidFill>
                  <a:prstClr val="black"/>
                </a:solidFill>
                <a:cs typeface="Arial" charset="0"/>
              </a:rPr>
              <a:t>Abgeschiedenheit</a:t>
            </a:r>
            <a:endParaRPr kern="1200" dirty="0">
              <a:solidFill>
                <a:prstClr val="black"/>
              </a:solidFill>
              <a:cs typeface="Arial" charset="0"/>
            </a:endParaRPr>
          </a:p>
          <a:p>
            <a:pPr marL="895350" lvl="2" indent="-266700" fontAlgn="base" hangingPunct="1">
              <a:lnSpc>
                <a:spcPct val="120000"/>
              </a:lnSpc>
              <a:spcBef>
                <a:spcPts val="600"/>
              </a:spcBef>
              <a:spcAft>
                <a:spcPct val="0"/>
              </a:spcAft>
              <a:buSzPct val="100000"/>
              <a:buFont typeface="Symbol" panose="05050102010706020507" pitchFamily="18" charset="2"/>
              <a:buChar char="-"/>
            </a:pPr>
            <a:r>
              <a:rPr kern="1200" dirty="0" err="1">
                <a:solidFill>
                  <a:prstClr val="black"/>
                </a:solidFill>
                <a:cs typeface="Arial" charset="0"/>
              </a:rPr>
              <a:t>moralisches</a:t>
            </a:r>
            <a:r>
              <a:rPr kern="1200" dirty="0">
                <a:solidFill>
                  <a:prstClr val="black"/>
                </a:solidFill>
                <a:cs typeface="Arial" charset="0"/>
              </a:rPr>
              <a:t> Engagement</a:t>
            </a:r>
          </a:p>
        </p:txBody>
      </p:sp>
    </p:spTree>
    <p:extLst>
      <p:ext uri="{BB962C8B-B14F-4D97-AF65-F5344CB8AC3E}">
        <p14:creationId xmlns:p14="http://schemas.microsoft.com/office/powerpoint/2010/main" val="684256720"/>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image3.jpeg" descr="G:\Sicherung 161115\p Artikel Platen-Hallermund BIAPSY\mat\Kolb_G.jpg"/>
          <p:cNvPicPr>
            <a:picLocks noChangeAspect="1"/>
          </p:cNvPicPr>
          <p:nvPr/>
        </p:nvPicPr>
        <p:blipFill>
          <a:blip r:embed="rId2" cstate="print"/>
          <a:stretch>
            <a:fillRect/>
          </a:stretch>
        </p:blipFill>
        <p:spPr>
          <a:xfrm>
            <a:off x="6270052" y="3614886"/>
            <a:ext cx="2838452" cy="2838450"/>
          </a:xfrm>
          <a:prstGeom prst="rect">
            <a:avLst/>
          </a:prstGeom>
          <a:ln w="12700">
            <a:miter lim="400000"/>
          </a:ln>
        </p:spPr>
      </p:pic>
      <p:sp>
        <p:nvSpPr>
          <p:cNvPr id="149" name="Shape 149"/>
          <p:cNvSpPr/>
          <p:nvPr/>
        </p:nvSpPr>
        <p:spPr>
          <a:xfrm>
            <a:off x="6572408" y="6519450"/>
            <a:ext cx="2571592" cy="33855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r" fontAlgn="base" hangingPunct="1">
              <a:spcBef>
                <a:spcPct val="0"/>
              </a:spcBef>
              <a:spcAft>
                <a:spcPct val="0"/>
              </a:spcAft>
            </a:pPr>
            <a:r>
              <a:rPr sz="1600" i="1" kern="1200" dirty="0">
                <a:solidFill>
                  <a:srgbClr val="808080"/>
                </a:solidFill>
                <a:cs typeface="Arial" charset="0"/>
              </a:rPr>
              <a:t>Gustav Kolb </a:t>
            </a:r>
            <a:r>
              <a:rPr sz="1600" i="1" kern="1200" dirty="0" smtClean="0">
                <a:solidFill>
                  <a:srgbClr val="808080"/>
                </a:solidFill>
                <a:cs typeface="Arial" charset="0"/>
              </a:rPr>
              <a:t>(</a:t>
            </a:r>
            <a:r>
              <a:rPr sz="1600" i="1" kern="1200" dirty="0">
                <a:solidFill>
                  <a:srgbClr val="808080"/>
                </a:solidFill>
                <a:cs typeface="Arial" charset="0"/>
              </a:rPr>
              <a:t>1879</a:t>
            </a:r>
            <a:r>
              <a:rPr lang="de-DE" sz="1600" i="1" kern="1200" dirty="0">
                <a:solidFill>
                  <a:srgbClr val="808080"/>
                </a:solidFill>
                <a:cs typeface="Arial" charset="0"/>
              </a:rPr>
              <a:t>-</a:t>
            </a:r>
            <a:r>
              <a:rPr sz="1600" i="1" kern="1200" dirty="0">
                <a:solidFill>
                  <a:srgbClr val="808080"/>
                </a:solidFill>
                <a:cs typeface="Arial" charset="0"/>
              </a:rPr>
              <a:t>1938)</a:t>
            </a:r>
          </a:p>
        </p:txBody>
      </p:sp>
      <p:sp>
        <p:nvSpPr>
          <p:cNvPr id="150" name="Shape 150"/>
          <p:cNvSpPr/>
          <p:nvPr/>
        </p:nvSpPr>
        <p:spPr>
          <a:xfrm>
            <a:off x="446856" y="467965"/>
            <a:ext cx="8229600"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600" b="1">
                <a:solidFill>
                  <a:srgbClr val="26547C"/>
                </a:solidFill>
              </a:defRPr>
            </a:lvl1pPr>
          </a:lstStyle>
          <a:p>
            <a:pPr algn="l" fontAlgn="base" hangingPunct="1">
              <a:spcBef>
                <a:spcPct val="0"/>
              </a:spcBef>
              <a:spcAft>
                <a:spcPct val="0"/>
              </a:spcAft>
            </a:pPr>
            <a:r>
              <a:rPr sz="3200" kern="1200" dirty="0">
                <a:latin typeface="Calibri" panose="020F0502020204030204" pitchFamily="34" charset="0"/>
                <a:ea typeface="+mj-ea"/>
                <a:cs typeface="Calibri" panose="020F0502020204030204" pitchFamily="34" charset="0"/>
              </a:rPr>
              <a:t>Gustav Kolb </a:t>
            </a:r>
            <a:r>
              <a:rPr lang="de-DE" sz="3200" kern="1200" dirty="0">
                <a:latin typeface="Calibri" panose="020F0502020204030204" pitchFamily="34" charset="0"/>
                <a:ea typeface="+mj-ea"/>
                <a:cs typeface="Calibri" panose="020F0502020204030204" pitchFamily="34" charset="0"/>
              </a:rPr>
              <a:t>–</a:t>
            </a:r>
            <a:r>
              <a:rPr sz="3200" kern="1200" dirty="0">
                <a:latin typeface="Calibri" panose="020F0502020204030204" pitchFamily="34" charset="0"/>
                <a:ea typeface="+mj-ea"/>
                <a:cs typeface="Calibri" panose="020F0502020204030204" pitchFamily="34" charset="0"/>
              </a:rPr>
              <a:t> </a:t>
            </a:r>
            <a:r>
              <a:rPr sz="3200" kern="1200" dirty="0" err="1">
                <a:latin typeface="Calibri" panose="020F0502020204030204" pitchFamily="34" charset="0"/>
                <a:ea typeface="+mj-ea"/>
                <a:cs typeface="Calibri" panose="020F0502020204030204" pitchFamily="34" charset="0"/>
              </a:rPr>
              <a:t>Offene</a:t>
            </a:r>
            <a:r>
              <a:rPr lang="de-DE" sz="3200" kern="1200" dirty="0">
                <a:latin typeface="Calibri" panose="020F0502020204030204" pitchFamily="34" charset="0"/>
                <a:ea typeface="+mj-ea"/>
                <a:cs typeface="Calibri" panose="020F0502020204030204" pitchFamily="34" charset="0"/>
              </a:rPr>
              <a:t> </a:t>
            </a:r>
            <a:r>
              <a:rPr sz="3200" kern="1200" dirty="0" err="1">
                <a:latin typeface="Calibri" panose="020F0502020204030204" pitchFamily="34" charset="0"/>
                <a:ea typeface="+mj-ea"/>
                <a:cs typeface="Calibri" panose="020F0502020204030204" pitchFamily="34" charset="0"/>
              </a:rPr>
              <a:t>Irrenfürsorge</a:t>
            </a:r>
            <a:endParaRPr sz="3200" kern="1200" dirty="0">
              <a:latin typeface="Calibri" panose="020F0502020204030204" pitchFamily="34" charset="0"/>
              <a:ea typeface="+mj-ea"/>
              <a:cs typeface="Calibri" panose="020F0502020204030204" pitchFamily="34" charset="0"/>
            </a:endParaRPr>
          </a:p>
        </p:txBody>
      </p:sp>
      <p:sp>
        <p:nvSpPr>
          <p:cNvPr id="151" name="Shape 151"/>
          <p:cNvSpPr/>
          <p:nvPr/>
        </p:nvSpPr>
        <p:spPr>
          <a:xfrm>
            <a:off x="542427" y="1226907"/>
            <a:ext cx="7053909" cy="469871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85750" indent="-285750" fontAlgn="base" hangingPunct="1">
              <a:lnSpc>
                <a:spcPct val="120000"/>
              </a:lnSpc>
              <a:spcBef>
                <a:spcPct val="0"/>
              </a:spcBef>
              <a:spcAft>
                <a:spcPct val="0"/>
              </a:spcAft>
              <a:buSzPct val="100000"/>
              <a:buFont typeface="Arial"/>
              <a:buChar char="•"/>
            </a:pPr>
            <a:r>
              <a:rPr sz="2000" kern="1200" dirty="0" err="1">
                <a:solidFill>
                  <a:prstClr val="black"/>
                </a:solidFill>
                <a:cs typeface="Arial" charset="0"/>
              </a:rPr>
              <a:t>Als</a:t>
            </a:r>
            <a:r>
              <a:rPr sz="2000" kern="1200" dirty="0">
                <a:solidFill>
                  <a:prstClr val="black"/>
                </a:solidFill>
                <a:cs typeface="Arial" charset="0"/>
              </a:rPr>
              <a:t> </a:t>
            </a:r>
            <a:r>
              <a:rPr sz="2000" kern="1200" dirty="0" err="1">
                <a:solidFill>
                  <a:prstClr val="black"/>
                </a:solidFill>
                <a:cs typeface="Arial" charset="0"/>
              </a:rPr>
              <a:t>wichtigste</a:t>
            </a:r>
            <a:r>
              <a:rPr sz="2000" kern="1200" dirty="0">
                <a:solidFill>
                  <a:prstClr val="black"/>
                </a:solidFill>
                <a:cs typeface="Arial" charset="0"/>
              </a:rPr>
              <a:t> </a:t>
            </a:r>
            <a:r>
              <a:rPr sz="2000" kern="1200" dirty="0" err="1">
                <a:solidFill>
                  <a:prstClr val="black"/>
                </a:solidFill>
                <a:cs typeface="Arial" charset="0"/>
              </a:rPr>
              <a:t>Maßnahme</a:t>
            </a:r>
            <a:r>
              <a:rPr sz="2000" kern="1200" dirty="0">
                <a:solidFill>
                  <a:prstClr val="black"/>
                </a:solidFill>
                <a:cs typeface="Arial" charset="0"/>
              </a:rPr>
              <a:t> </a:t>
            </a:r>
            <a:r>
              <a:rPr sz="2000" kern="1200" dirty="0" err="1">
                <a:solidFill>
                  <a:prstClr val="black"/>
                </a:solidFill>
                <a:cs typeface="Arial" charset="0"/>
              </a:rPr>
              <a:t>gegen</a:t>
            </a:r>
            <a:r>
              <a:rPr sz="2000" kern="1200" dirty="0">
                <a:solidFill>
                  <a:prstClr val="black"/>
                </a:solidFill>
                <a:cs typeface="Arial" charset="0"/>
              </a:rPr>
              <a:t> die </a:t>
            </a:r>
            <a:r>
              <a:rPr sz="2000" kern="1200" dirty="0" err="1">
                <a:solidFill>
                  <a:prstClr val="black"/>
                </a:solidFill>
                <a:cs typeface="Arial" charset="0"/>
              </a:rPr>
              <a:t>Überfüllung</a:t>
            </a:r>
            <a:r>
              <a:rPr sz="2000" kern="1200" dirty="0">
                <a:solidFill>
                  <a:prstClr val="black"/>
                </a:solidFill>
                <a:cs typeface="Arial" charset="0"/>
              </a:rPr>
              <a:t> </a:t>
            </a:r>
            <a:r>
              <a:rPr sz="2000" kern="1200" dirty="0" err="1">
                <a:solidFill>
                  <a:prstClr val="black"/>
                </a:solidFill>
                <a:cs typeface="Arial" charset="0"/>
              </a:rPr>
              <a:t>der</a:t>
            </a:r>
            <a:r>
              <a:rPr sz="2000" kern="1200" dirty="0">
                <a:solidFill>
                  <a:prstClr val="black"/>
                </a:solidFill>
                <a:cs typeface="Arial" charset="0"/>
              </a:rPr>
              <a:t> </a:t>
            </a:r>
            <a:r>
              <a:rPr sz="2000" kern="1200" dirty="0" err="1">
                <a:solidFill>
                  <a:prstClr val="black"/>
                </a:solidFill>
                <a:cs typeface="Arial" charset="0"/>
              </a:rPr>
              <a:t>Anstalten</a:t>
            </a:r>
            <a:r>
              <a:rPr sz="2000" kern="1200" dirty="0">
                <a:solidFill>
                  <a:prstClr val="black"/>
                </a:solidFill>
                <a:cs typeface="Arial" charset="0"/>
              </a:rPr>
              <a:t> </a:t>
            </a:r>
            <a:r>
              <a:rPr sz="2000" kern="1200" dirty="0" err="1">
                <a:solidFill>
                  <a:prstClr val="black"/>
                </a:solidFill>
                <a:cs typeface="Arial" charset="0"/>
              </a:rPr>
              <a:t>galt</a:t>
            </a:r>
            <a:r>
              <a:rPr sz="2000" kern="1200" dirty="0">
                <a:solidFill>
                  <a:prstClr val="black"/>
                </a:solidFill>
                <a:cs typeface="Arial" charset="0"/>
              </a:rPr>
              <a:t> die </a:t>
            </a:r>
            <a:r>
              <a:rPr sz="2000" kern="1200" dirty="0" err="1">
                <a:solidFill>
                  <a:prstClr val="black"/>
                </a:solidFill>
                <a:cs typeface="Arial" charset="0"/>
              </a:rPr>
              <a:t>Organisation</a:t>
            </a:r>
            <a:r>
              <a:rPr sz="2000" kern="1200" dirty="0">
                <a:solidFill>
                  <a:prstClr val="black"/>
                </a:solidFill>
                <a:cs typeface="Arial" charset="0"/>
              </a:rPr>
              <a:t> von </a:t>
            </a:r>
            <a:r>
              <a:rPr sz="2000" kern="1200" dirty="0" err="1">
                <a:solidFill>
                  <a:prstClr val="black"/>
                </a:solidFill>
                <a:cs typeface="Arial" charset="0"/>
              </a:rPr>
              <a:t>Fürsorgemaßnahmen</a:t>
            </a:r>
            <a:r>
              <a:rPr sz="2000" kern="1200" dirty="0">
                <a:solidFill>
                  <a:prstClr val="black"/>
                </a:solidFill>
                <a:cs typeface="Arial" charset="0"/>
              </a:rPr>
              <a:t> </a:t>
            </a:r>
            <a:r>
              <a:rPr sz="2000" kern="1200" dirty="0" err="1">
                <a:solidFill>
                  <a:prstClr val="black"/>
                </a:solidFill>
                <a:cs typeface="Arial" charset="0"/>
              </a:rPr>
              <a:t>außerhalb</a:t>
            </a:r>
            <a:r>
              <a:rPr sz="2000" kern="1200" dirty="0">
                <a:solidFill>
                  <a:prstClr val="black"/>
                </a:solidFill>
                <a:cs typeface="Arial" charset="0"/>
              </a:rPr>
              <a:t> </a:t>
            </a:r>
            <a:r>
              <a:rPr sz="2000" kern="1200" dirty="0" err="1">
                <a:solidFill>
                  <a:prstClr val="black"/>
                </a:solidFill>
                <a:cs typeface="Arial" charset="0"/>
              </a:rPr>
              <a:t>der</a:t>
            </a:r>
            <a:r>
              <a:rPr sz="2000" kern="1200" dirty="0">
                <a:solidFill>
                  <a:prstClr val="black"/>
                </a:solidFill>
                <a:cs typeface="Arial" charset="0"/>
              </a:rPr>
              <a:t> </a:t>
            </a:r>
            <a:r>
              <a:rPr sz="2000" kern="1200" dirty="0" err="1">
                <a:solidFill>
                  <a:prstClr val="black"/>
                </a:solidFill>
                <a:cs typeface="Arial" charset="0"/>
              </a:rPr>
              <a:t>Anstalt</a:t>
            </a:r>
            <a:endParaRPr sz="2000" kern="1200" dirty="0">
              <a:solidFill>
                <a:prstClr val="black"/>
              </a:solidFill>
              <a:cs typeface="Arial" charset="0"/>
            </a:endParaRPr>
          </a:p>
          <a:p>
            <a:pPr marL="285750" indent="-285750" fontAlgn="base" hangingPunct="1">
              <a:lnSpc>
                <a:spcPct val="120000"/>
              </a:lnSpc>
              <a:spcBef>
                <a:spcPct val="0"/>
              </a:spcBef>
              <a:spcAft>
                <a:spcPct val="0"/>
              </a:spcAft>
              <a:buSzPct val="100000"/>
              <a:buFont typeface="Arial"/>
              <a:buChar char="•"/>
            </a:pPr>
            <a:endParaRPr sz="2000" kern="1200" dirty="0">
              <a:solidFill>
                <a:prstClr val="black"/>
              </a:solidFill>
              <a:cs typeface="Arial" charset="0"/>
            </a:endParaRPr>
          </a:p>
          <a:p>
            <a:pPr marL="285750" indent="-285750" fontAlgn="base" hangingPunct="1">
              <a:lnSpc>
                <a:spcPct val="120000"/>
              </a:lnSpc>
              <a:spcBef>
                <a:spcPct val="0"/>
              </a:spcBef>
              <a:spcAft>
                <a:spcPct val="0"/>
              </a:spcAft>
              <a:buSzPct val="100000"/>
              <a:buFont typeface="Arial"/>
              <a:buChar char="•"/>
            </a:pPr>
            <a:r>
              <a:rPr sz="2000" kern="1200" dirty="0" err="1">
                <a:solidFill>
                  <a:prstClr val="black"/>
                </a:solidFill>
                <a:cs typeface="Arial" charset="0"/>
              </a:rPr>
              <a:t>Prinzipie</a:t>
            </a:r>
            <a:r>
              <a:rPr lang="de-DE" sz="2000" kern="1200" dirty="0">
                <a:solidFill>
                  <a:prstClr val="black"/>
                </a:solidFill>
                <a:cs typeface="Arial" charset="0"/>
              </a:rPr>
              <a:t>n</a:t>
            </a:r>
            <a:r>
              <a:rPr sz="2000" kern="1200" dirty="0">
                <a:solidFill>
                  <a:prstClr val="black"/>
                </a:solidFill>
                <a:cs typeface="Arial" charset="0"/>
              </a:rPr>
              <a:t> </a:t>
            </a:r>
          </a:p>
          <a:p>
            <a:pPr marL="457200" lvl="1" indent="260350" fontAlgn="base" hangingPunct="1">
              <a:lnSpc>
                <a:spcPct val="120000"/>
              </a:lnSpc>
              <a:spcBef>
                <a:spcPts val="400"/>
              </a:spcBef>
              <a:spcAft>
                <a:spcPct val="0"/>
              </a:spcAft>
            </a:pPr>
            <a:r>
              <a:rPr sz="2000" kern="1200" dirty="0" err="1">
                <a:solidFill>
                  <a:prstClr val="black"/>
                </a:solidFill>
                <a:cs typeface="Arial" charset="0"/>
              </a:rPr>
              <a:t>Nachgehende</a:t>
            </a:r>
            <a:r>
              <a:rPr sz="2000" kern="1200" dirty="0">
                <a:solidFill>
                  <a:prstClr val="black"/>
                </a:solidFill>
                <a:cs typeface="Arial" charset="0"/>
              </a:rPr>
              <a:t> </a:t>
            </a:r>
            <a:r>
              <a:rPr sz="2000" kern="1200" dirty="0" err="1">
                <a:solidFill>
                  <a:prstClr val="black"/>
                </a:solidFill>
                <a:cs typeface="Arial" charset="0"/>
              </a:rPr>
              <a:t>Fürsorge</a:t>
            </a:r>
            <a:endParaRPr sz="2000" kern="1200" dirty="0">
              <a:solidFill>
                <a:prstClr val="black"/>
              </a:solidFill>
              <a:cs typeface="Arial" charset="0"/>
            </a:endParaRPr>
          </a:p>
          <a:p>
            <a:pPr marL="457200" lvl="1" indent="260350" fontAlgn="base" hangingPunct="1">
              <a:lnSpc>
                <a:spcPct val="120000"/>
              </a:lnSpc>
              <a:spcBef>
                <a:spcPts val="400"/>
              </a:spcBef>
              <a:spcAft>
                <a:spcPct val="0"/>
              </a:spcAft>
            </a:pPr>
            <a:r>
              <a:rPr sz="2000" kern="1200" dirty="0" err="1">
                <a:solidFill>
                  <a:prstClr val="black"/>
                </a:solidFill>
                <a:cs typeface="Arial" charset="0"/>
              </a:rPr>
              <a:t>Prophylaxe</a:t>
            </a:r>
            <a:r>
              <a:rPr sz="2000" kern="1200" dirty="0">
                <a:solidFill>
                  <a:prstClr val="black"/>
                </a:solidFill>
                <a:cs typeface="Arial" charset="0"/>
              </a:rPr>
              <a:t> von </a:t>
            </a:r>
            <a:r>
              <a:rPr sz="2000" kern="1200" dirty="0" err="1">
                <a:solidFill>
                  <a:prstClr val="black"/>
                </a:solidFill>
                <a:cs typeface="Arial" charset="0"/>
              </a:rPr>
              <a:t>Neuaufnahmen</a:t>
            </a:r>
            <a:endParaRPr sz="2000" kern="1200" dirty="0">
              <a:solidFill>
                <a:prstClr val="black"/>
              </a:solidFill>
              <a:cs typeface="Arial" charset="0"/>
            </a:endParaRPr>
          </a:p>
          <a:p>
            <a:pPr marL="457200" lvl="1" indent="457200" fontAlgn="base" hangingPunct="1">
              <a:lnSpc>
                <a:spcPct val="120000"/>
              </a:lnSpc>
              <a:spcBef>
                <a:spcPts val="400"/>
              </a:spcBef>
              <a:spcAft>
                <a:spcPct val="0"/>
              </a:spcAft>
            </a:pPr>
            <a:endParaRPr kern="1200" dirty="0">
              <a:solidFill>
                <a:prstClr val="black"/>
              </a:solidFill>
              <a:cs typeface="Arial" charset="0"/>
            </a:endParaRPr>
          </a:p>
          <a:p>
            <a:pPr marL="160420" indent="-160420" fontAlgn="base" hangingPunct="1">
              <a:lnSpc>
                <a:spcPct val="120000"/>
              </a:lnSpc>
              <a:spcBef>
                <a:spcPts val="400"/>
              </a:spcBef>
              <a:spcAft>
                <a:spcPct val="0"/>
              </a:spcAft>
              <a:buSzPct val="100000"/>
              <a:buFontTx/>
              <a:buChar char="•"/>
            </a:pPr>
            <a:r>
              <a:rPr kern="1200" dirty="0">
                <a:solidFill>
                  <a:prstClr val="black"/>
                </a:solidFill>
                <a:cs typeface="Arial" charset="0"/>
              </a:rPr>
              <a:t> </a:t>
            </a:r>
            <a:r>
              <a:rPr kern="1200" dirty="0" err="1">
                <a:solidFill>
                  <a:prstClr val="black"/>
                </a:solidFill>
                <a:cs typeface="Arial" charset="0"/>
              </a:rPr>
              <a:t>Zwei</a:t>
            </a:r>
            <a:r>
              <a:rPr kern="1200" dirty="0">
                <a:solidFill>
                  <a:prstClr val="black"/>
                </a:solidFill>
                <a:cs typeface="Arial" charset="0"/>
              </a:rPr>
              <a:t> </a:t>
            </a:r>
            <a:r>
              <a:rPr kern="1200" dirty="0" err="1">
                <a:solidFill>
                  <a:prstClr val="black"/>
                </a:solidFill>
                <a:cs typeface="Arial" charset="0"/>
              </a:rPr>
              <a:t>Modelle</a:t>
            </a:r>
            <a:r>
              <a:rPr kern="1200" dirty="0">
                <a:solidFill>
                  <a:prstClr val="black"/>
                </a:solidFill>
                <a:cs typeface="Arial" charset="0"/>
              </a:rPr>
              <a:t> </a:t>
            </a:r>
            <a:r>
              <a:rPr kern="1200" dirty="0" err="1">
                <a:solidFill>
                  <a:prstClr val="black"/>
                </a:solidFill>
                <a:cs typeface="Arial" charset="0"/>
              </a:rPr>
              <a:t>der</a:t>
            </a:r>
            <a:r>
              <a:rPr kern="1200" dirty="0">
                <a:solidFill>
                  <a:prstClr val="black"/>
                </a:solidFill>
                <a:cs typeface="Arial" charset="0"/>
              </a:rPr>
              <a:t> </a:t>
            </a:r>
            <a:r>
              <a:rPr kern="1200" dirty="0" err="1">
                <a:solidFill>
                  <a:prstClr val="black"/>
                </a:solidFill>
                <a:cs typeface="Arial" charset="0"/>
              </a:rPr>
              <a:t>Offenen</a:t>
            </a:r>
            <a:r>
              <a:rPr kern="1200" dirty="0">
                <a:solidFill>
                  <a:prstClr val="black"/>
                </a:solidFill>
                <a:cs typeface="Arial" charset="0"/>
              </a:rPr>
              <a:t> </a:t>
            </a:r>
            <a:r>
              <a:rPr kern="1200" dirty="0" err="1">
                <a:solidFill>
                  <a:prstClr val="black"/>
                </a:solidFill>
                <a:cs typeface="Arial" charset="0"/>
              </a:rPr>
              <a:t>Fürsorge</a:t>
            </a:r>
            <a:r>
              <a:rPr kern="1200" dirty="0">
                <a:solidFill>
                  <a:prstClr val="black"/>
                </a:solidFill>
                <a:cs typeface="Arial" charset="0"/>
              </a:rPr>
              <a:t> </a:t>
            </a:r>
          </a:p>
          <a:p>
            <a:pPr marL="721894" lvl="1" indent="-213894" fontAlgn="base" hangingPunct="1">
              <a:lnSpc>
                <a:spcPct val="120000"/>
              </a:lnSpc>
              <a:spcBef>
                <a:spcPts val="400"/>
              </a:spcBef>
              <a:spcAft>
                <a:spcPct val="0"/>
              </a:spcAft>
              <a:buSzPct val="100000"/>
              <a:buFontTx/>
              <a:buAutoNum type="arabicPeriod"/>
            </a:pPr>
            <a:r>
              <a:rPr kern="1200" dirty="0" err="1">
                <a:solidFill>
                  <a:prstClr val="black"/>
                </a:solidFill>
                <a:cs typeface="Arial" charset="0"/>
              </a:rPr>
              <a:t>Anstalt</a:t>
            </a:r>
            <a:r>
              <a:rPr kern="1200" dirty="0">
                <a:solidFill>
                  <a:prstClr val="black"/>
                </a:solidFill>
                <a:cs typeface="Arial" charset="0"/>
              </a:rPr>
              <a:t> </a:t>
            </a:r>
            <a:r>
              <a:rPr kern="1200" dirty="0" err="1">
                <a:solidFill>
                  <a:prstClr val="black"/>
                </a:solidFill>
                <a:cs typeface="Arial" charset="0"/>
              </a:rPr>
              <a:t>als</a:t>
            </a:r>
            <a:r>
              <a:rPr kern="1200" dirty="0">
                <a:solidFill>
                  <a:prstClr val="black"/>
                </a:solidFill>
                <a:cs typeface="Arial" charset="0"/>
              </a:rPr>
              <a:t> </a:t>
            </a:r>
            <a:r>
              <a:rPr kern="1200" dirty="0" err="1">
                <a:solidFill>
                  <a:prstClr val="black"/>
                </a:solidFill>
                <a:cs typeface="Arial" charset="0"/>
              </a:rPr>
              <a:t>Zentrum</a:t>
            </a:r>
            <a:r>
              <a:rPr kern="1200" dirty="0">
                <a:solidFill>
                  <a:prstClr val="black"/>
                </a:solidFill>
                <a:cs typeface="Arial" charset="0"/>
              </a:rPr>
              <a:t> </a:t>
            </a:r>
            <a:r>
              <a:rPr kern="1200" dirty="0" smtClean="0">
                <a:solidFill>
                  <a:prstClr val="black"/>
                </a:solidFill>
                <a:cs typeface="Arial" charset="0"/>
              </a:rPr>
              <a:t>(</a:t>
            </a:r>
            <a:r>
              <a:rPr kern="1200" dirty="0">
                <a:solidFill>
                  <a:prstClr val="black"/>
                </a:solidFill>
                <a:cs typeface="Arial" charset="0"/>
              </a:rPr>
              <a:t>Erlanger Modell/</a:t>
            </a:r>
            <a:r>
              <a:rPr lang="de-DE" kern="1200" dirty="0">
                <a:solidFill>
                  <a:prstClr val="black"/>
                </a:solidFill>
                <a:cs typeface="Arial" charset="0"/>
              </a:rPr>
              <a:t> </a:t>
            </a:r>
            <a:r>
              <a:rPr kern="1200" dirty="0">
                <a:solidFill>
                  <a:prstClr val="black"/>
                </a:solidFill>
                <a:cs typeface="Arial" charset="0"/>
              </a:rPr>
              <a:t>Kolb 1908)</a:t>
            </a:r>
          </a:p>
          <a:p>
            <a:pPr marL="721894" lvl="1" indent="-213894" fontAlgn="base" hangingPunct="1">
              <a:lnSpc>
                <a:spcPct val="120000"/>
              </a:lnSpc>
              <a:spcBef>
                <a:spcPts val="400"/>
              </a:spcBef>
              <a:spcAft>
                <a:spcPct val="0"/>
              </a:spcAft>
              <a:buSzPct val="100000"/>
              <a:buFontTx/>
              <a:buAutoNum type="arabicPeriod"/>
            </a:pPr>
            <a:r>
              <a:rPr kern="1200" dirty="0" err="1">
                <a:solidFill>
                  <a:prstClr val="black"/>
                </a:solidFill>
                <a:cs typeface="Arial" charset="0"/>
              </a:rPr>
              <a:t>Gesundheitsamt</a:t>
            </a:r>
            <a:r>
              <a:rPr kern="1200" dirty="0">
                <a:solidFill>
                  <a:prstClr val="black"/>
                </a:solidFill>
                <a:cs typeface="Arial" charset="0"/>
              </a:rPr>
              <a:t> </a:t>
            </a:r>
            <a:r>
              <a:rPr kern="1200" dirty="0" err="1">
                <a:solidFill>
                  <a:prstClr val="black"/>
                </a:solidFill>
                <a:cs typeface="Arial" charset="0"/>
              </a:rPr>
              <a:t>als</a:t>
            </a:r>
            <a:r>
              <a:rPr kern="1200" dirty="0">
                <a:solidFill>
                  <a:prstClr val="black"/>
                </a:solidFill>
                <a:cs typeface="Arial" charset="0"/>
              </a:rPr>
              <a:t> </a:t>
            </a:r>
            <a:r>
              <a:rPr kern="1200" dirty="0" err="1">
                <a:solidFill>
                  <a:prstClr val="black"/>
                </a:solidFill>
                <a:cs typeface="Arial" charset="0"/>
              </a:rPr>
              <a:t>Zentrum</a:t>
            </a:r>
            <a:r>
              <a:rPr kern="1200" dirty="0">
                <a:solidFill>
                  <a:prstClr val="black"/>
                </a:solidFill>
                <a:cs typeface="Arial" charset="0"/>
              </a:rPr>
              <a:t> </a:t>
            </a:r>
            <a:r>
              <a:rPr lang="de-DE" kern="1200" dirty="0" smtClean="0">
                <a:solidFill>
                  <a:prstClr val="black"/>
                </a:solidFill>
                <a:cs typeface="Arial" charset="0"/>
              </a:rPr>
              <a:t/>
            </a:r>
            <a:br>
              <a:rPr lang="de-DE" kern="1200" dirty="0" smtClean="0">
                <a:solidFill>
                  <a:prstClr val="black"/>
                </a:solidFill>
                <a:cs typeface="Arial" charset="0"/>
              </a:rPr>
            </a:br>
            <a:r>
              <a:rPr kern="1200" dirty="0" smtClean="0">
                <a:solidFill>
                  <a:prstClr val="black"/>
                </a:solidFill>
                <a:cs typeface="Arial" charset="0"/>
              </a:rPr>
              <a:t>(</a:t>
            </a:r>
            <a:r>
              <a:rPr kern="1200" dirty="0" err="1">
                <a:solidFill>
                  <a:prstClr val="black"/>
                </a:solidFill>
                <a:cs typeface="Arial" charset="0"/>
              </a:rPr>
              <a:t>Gelsenkirch</a:t>
            </a:r>
            <a:r>
              <a:rPr lang="de-DE" kern="1200" dirty="0">
                <a:solidFill>
                  <a:prstClr val="black"/>
                </a:solidFill>
                <a:cs typeface="Arial" charset="0"/>
              </a:rPr>
              <a:t>en</a:t>
            </a:r>
            <a:r>
              <a:rPr kern="1200" dirty="0" err="1">
                <a:solidFill>
                  <a:prstClr val="black"/>
                </a:solidFill>
                <a:cs typeface="Arial" charset="0"/>
              </a:rPr>
              <a:t>er</a:t>
            </a:r>
            <a:r>
              <a:rPr kern="1200" dirty="0">
                <a:solidFill>
                  <a:prstClr val="black"/>
                </a:solidFill>
                <a:cs typeface="Arial" charset="0"/>
              </a:rPr>
              <a:t> </a:t>
            </a:r>
            <a:r>
              <a:rPr kern="1200" dirty="0" err="1">
                <a:solidFill>
                  <a:prstClr val="black"/>
                </a:solidFill>
                <a:cs typeface="Arial" charset="0"/>
              </a:rPr>
              <a:t>Modell</a:t>
            </a:r>
            <a:r>
              <a:rPr kern="1200" dirty="0">
                <a:solidFill>
                  <a:prstClr val="black"/>
                </a:solidFill>
                <a:cs typeface="Arial" charset="0"/>
              </a:rPr>
              <a:t>/ </a:t>
            </a:r>
            <a:r>
              <a:rPr kern="1200" dirty="0" err="1">
                <a:solidFill>
                  <a:prstClr val="black"/>
                </a:solidFill>
                <a:cs typeface="Arial" charset="0"/>
              </a:rPr>
              <a:t>Wendenburg</a:t>
            </a:r>
            <a:r>
              <a:rPr kern="1200" dirty="0">
                <a:solidFill>
                  <a:prstClr val="black"/>
                </a:solidFill>
                <a:cs typeface="Arial" charset="0"/>
              </a:rPr>
              <a:t> 1920)</a:t>
            </a:r>
          </a:p>
        </p:txBody>
      </p:sp>
    </p:spTree>
    <p:extLst>
      <p:ext uri="{BB962C8B-B14F-4D97-AF65-F5344CB8AC3E}">
        <p14:creationId xmlns:p14="http://schemas.microsoft.com/office/powerpoint/2010/main" val="233276703"/>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age6.jpeg" descr="https://www.newsbucovina.ro/wp-content/uploads/2013/07/Joshua-Bierer.jpg"/>
          <p:cNvPicPr>
            <a:picLocks noChangeAspect="1"/>
          </p:cNvPicPr>
          <p:nvPr/>
        </p:nvPicPr>
        <p:blipFill>
          <a:blip r:embed="rId2" cstate="print"/>
          <a:stretch>
            <a:fillRect/>
          </a:stretch>
        </p:blipFill>
        <p:spPr>
          <a:xfrm>
            <a:off x="6660232" y="3414510"/>
            <a:ext cx="2448272" cy="3038826"/>
          </a:xfrm>
          <a:prstGeom prst="rect">
            <a:avLst/>
          </a:prstGeom>
          <a:ln w="12700">
            <a:miter lim="400000"/>
          </a:ln>
        </p:spPr>
      </p:pic>
      <p:sp>
        <p:nvSpPr>
          <p:cNvPr id="163" name="Shape 163"/>
          <p:cNvSpPr/>
          <p:nvPr/>
        </p:nvSpPr>
        <p:spPr>
          <a:xfrm>
            <a:off x="6156176" y="6519450"/>
            <a:ext cx="2946603" cy="33855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r" fontAlgn="base" hangingPunct="1">
              <a:spcBef>
                <a:spcPct val="0"/>
              </a:spcBef>
              <a:spcAft>
                <a:spcPct val="0"/>
              </a:spcAft>
            </a:pPr>
            <a:r>
              <a:rPr sz="1600" i="1" kern="1200" dirty="0">
                <a:solidFill>
                  <a:srgbClr val="808080"/>
                </a:solidFill>
                <a:cs typeface="Arial" charset="0"/>
              </a:rPr>
              <a:t>Joshua </a:t>
            </a:r>
            <a:r>
              <a:rPr sz="1600" i="1" kern="1200" dirty="0" err="1">
                <a:solidFill>
                  <a:srgbClr val="808080"/>
                </a:solidFill>
                <a:cs typeface="Arial" charset="0"/>
              </a:rPr>
              <a:t>Bierer</a:t>
            </a:r>
            <a:r>
              <a:rPr sz="1600" i="1" kern="1200" dirty="0">
                <a:solidFill>
                  <a:srgbClr val="808080"/>
                </a:solidFill>
                <a:cs typeface="Arial" charset="0"/>
              </a:rPr>
              <a:t> </a:t>
            </a:r>
            <a:r>
              <a:rPr sz="1600" i="1" kern="1200" dirty="0" smtClean="0">
                <a:solidFill>
                  <a:srgbClr val="808080"/>
                </a:solidFill>
                <a:cs typeface="Arial" charset="0"/>
              </a:rPr>
              <a:t>(</a:t>
            </a:r>
            <a:r>
              <a:rPr sz="1600" i="1" kern="1200" dirty="0">
                <a:solidFill>
                  <a:srgbClr val="808080"/>
                </a:solidFill>
                <a:cs typeface="Arial" charset="0"/>
              </a:rPr>
              <a:t>1901</a:t>
            </a:r>
            <a:r>
              <a:rPr lang="de-DE" sz="1600" i="1" kern="1200" dirty="0">
                <a:solidFill>
                  <a:srgbClr val="808080"/>
                </a:solidFill>
                <a:cs typeface="Arial" charset="0"/>
              </a:rPr>
              <a:t>-</a:t>
            </a:r>
            <a:r>
              <a:rPr sz="1600" i="1" kern="1200" dirty="0">
                <a:solidFill>
                  <a:srgbClr val="808080"/>
                </a:solidFill>
                <a:cs typeface="Arial" charset="0"/>
              </a:rPr>
              <a:t>1984)</a:t>
            </a:r>
          </a:p>
        </p:txBody>
      </p:sp>
      <p:sp>
        <p:nvSpPr>
          <p:cNvPr id="164" name="Shape 164"/>
          <p:cNvSpPr/>
          <p:nvPr/>
        </p:nvSpPr>
        <p:spPr>
          <a:xfrm>
            <a:off x="439718" y="476672"/>
            <a:ext cx="8229600"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600" b="1">
                <a:solidFill>
                  <a:srgbClr val="26547C"/>
                </a:solidFill>
              </a:defRPr>
            </a:lvl1pPr>
          </a:lstStyle>
          <a:p>
            <a:pPr algn="l" fontAlgn="base" hangingPunct="1">
              <a:spcBef>
                <a:spcPct val="0"/>
              </a:spcBef>
              <a:spcAft>
                <a:spcPct val="0"/>
              </a:spcAft>
            </a:pPr>
            <a:r>
              <a:rPr sz="3200" kern="1200" dirty="0">
                <a:latin typeface="Calibri" panose="020F0502020204030204" pitchFamily="34" charset="0"/>
                <a:ea typeface="+mj-ea"/>
                <a:cs typeface="Calibri" panose="020F0502020204030204" pitchFamily="34" charset="0"/>
              </a:rPr>
              <a:t>Joshua </a:t>
            </a:r>
            <a:r>
              <a:rPr sz="3200" kern="1200" dirty="0" err="1">
                <a:latin typeface="Calibri" panose="020F0502020204030204" pitchFamily="34" charset="0"/>
                <a:ea typeface="+mj-ea"/>
                <a:cs typeface="Calibri" panose="020F0502020204030204" pitchFamily="34" charset="0"/>
              </a:rPr>
              <a:t>Bierer</a:t>
            </a:r>
            <a:r>
              <a:rPr sz="3200" kern="1200" dirty="0">
                <a:latin typeface="Calibri" panose="020F0502020204030204" pitchFamily="34" charset="0"/>
                <a:ea typeface="+mj-ea"/>
                <a:cs typeface="Calibri" panose="020F0502020204030204" pitchFamily="34" charset="0"/>
              </a:rPr>
              <a:t> </a:t>
            </a:r>
            <a:r>
              <a:rPr lang="de-DE" sz="3200" kern="1200" dirty="0">
                <a:latin typeface="Calibri" panose="020F0502020204030204" pitchFamily="34" charset="0"/>
                <a:ea typeface="+mj-ea"/>
                <a:cs typeface="Calibri" panose="020F0502020204030204" pitchFamily="34" charset="0"/>
              </a:rPr>
              <a:t>–</a:t>
            </a:r>
            <a:r>
              <a:rPr sz="3200" kern="1200" dirty="0">
                <a:latin typeface="Calibri" panose="020F0502020204030204" pitchFamily="34" charset="0"/>
                <a:ea typeface="+mj-ea"/>
                <a:cs typeface="Calibri" panose="020F0502020204030204" pitchFamily="34" charset="0"/>
              </a:rPr>
              <a:t> </a:t>
            </a:r>
            <a:r>
              <a:rPr sz="3200" kern="1200" dirty="0" err="1">
                <a:latin typeface="Calibri" panose="020F0502020204030204" pitchFamily="34" charset="0"/>
                <a:ea typeface="+mj-ea"/>
                <a:cs typeface="Calibri" panose="020F0502020204030204" pitchFamily="34" charset="0"/>
              </a:rPr>
              <a:t>Tagesklinik</a:t>
            </a:r>
            <a:r>
              <a:rPr lang="de-DE" sz="3200" kern="1200" dirty="0">
                <a:latin typeface="Calibri" panose="020F0502020204030204" pitchFamily="34" charset="0"/>
                <a:ea typeface="+mj-ea"/>
                <a:cs typeface="Calibri" panose="020F0502020204030204" pitchFamily="34" charset="0"/>
              </a:rPr>
              <a:t> </a:t>
            </a:r>
            <a:endParaRPr sz="3200" kern="1200" dirty="0">
              <a:latin typeface="Calibri" panose="020F0502020204030204" pitchFamily="34" charset="0"/>
              <a:ea typeface="+mj-ea"/>
              <a:cs typeface="Calibri" panose="020F0502020204030204" pitchFamily="34" charset="0"/>
            </a:endParaRPr>
          </a:p>
        </p:txBody>
      </p:sp>
      <p:sp>
        <p:nvSpPr>
          <p:cNvPr id="165" name="Shape 165"/>
          <p:cNvSpPr/>
          <p:nvPr/>
        </p:nvSpPr>
        <p:spPr>
          <a:xfrm>
            <a:off x="467544" y="1243383"/>
            <a:ext cx="6944026" cy="455508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65113" indent="-265113" fontAlgn="base" hangingPunct="1">
              <a:spcBef>
                <a:spcPct val="0"/>
              </a:spcBef>
              <a:spcAft>
                <a:spcPts val="600"/>
              </a:spcAft>
              <a:buSzPct val="100000"/>
              <a:buFont typeface="Arial"/>
              <a:buChar char="•"/>
            </a:pPr>
            <a:r>
              <a:rPr sz="2000" kern="1200" dirty="0">
                <a:solidFill>
                  <a:prstClr val="black"/>
                </a:solidFill>
                <a:cs typeface="Arial" charset="0"/>
              </a:rPr>
              <a:t>Emigrant </a:t>
            </a:r>
            <a:r>
              <a:rPr sz="2000" kern="1200" dirty="0" err="1">
                <a:solidFill>
                  <a:prstClr val="black"/>
                </a:solidFill>
                <a:cs typeface="Arial" charset="0"/>
              </a:rPr>
              <a:t>aus</a:t>
            </a:r>
            <a:r>
              <a:rPr sz="2000" kern="1200" dirty="0">
                <a:solidFill>
                  <a:prstClr val="black"/>
                </a:solidFill>
                <a:cs typeface="Arial" charset="0"/>
              </a:rPr>
              <a:t> Wien</a:t>
            </a:r>
          </a:p>
          <a:p>
            <a:pPr marL="265113" indent="-265113" fontAlgn="base" hangingPunct="1">
              <a:spcBef>
                <a:spcPct val="0"/>
              </a:spcBef>
              <a:spcAft>
                <a:spcPts val="600"/>
              </a:spcAft>
              <a:buSzPct val="100000"/>
              <a:buFont typeface="Arial"/>
              <a:buChar char="•"/>
            </a:pPr>
            <a:r>
              <a:rPr sz="2000" kern="1200" dirty="0">
                <a:solidFill>
                  <a:prstClr val="black"/>
                </a:solidFill>
                <a:cs typeface="Arial" charset="0"/>
              </a:rPr>
              <a:t>1946 – 1982: </a:t>
            </a:r>
            <a:r>
              <a:rPr sz="2000" kern="1200" dirty="0" err="1">
                <a:solidFill>
                  <a:prstClr val="black"/>
                </a:solidFill>
                <a:cs typeface="Arial" charset="0"/>
              </a:rPr>
              <a:t>Ärztl</a:t>
            </a:r>
            <a:r>
              <a:rPr lang="de-DE" sz="2000" kern="1200" dirty="0" err="1">
                <a:solidFill>
                  <a:prstClr val="black"/>
                </a:solidFill>
                <a:cs typeface="Arial" charset="0"/>
              </a:rPr>
              <a:t>icher</a:t>
            </a:r>
            <a:r>
              <a:rPr sz="2000" kern="1200" dirty="0">
                <a:solidFill>
                  <a:prstClr val="black"/>
                </a:solidFill>
                <a:cs typeface="Arial" charset="0"/>
              </a:rPr>
              <a:t> </a:t>
            </a:r>
            <a:r>
              <a:rPr sz="2000" kern="1200" dirty="0" err="1">
                <a:solidFill>
                  <a:prstClr val="black"/>
                </a:solidFill>
                <a:cs typeface="Arial" charset="0"/>
              </a:rPr>
              <a:t>Direktor</a:t>
            </a:r>
            <a:r>
              <a:rPr lang="de-DE" sz="2000" kern="1200" dirty="0">
                <a:solidFill>
                  <a:prstClr val="black"/>
                </a:solidFill>
                <a:cs typeface="Arial" charset="0"/>
              </a:rPr>
              <a:t>,</a:t>
            </a:r>
            <a:r>
              <a:rPr sz="2000" kern="1200" dirty="0">
                <a:solidFill>
                  <a:prstClr val="black"/>
                </a:solidFill>
                <a:cs typeface="Arial" charset="0"/>
              </a:rPr>
              <a:t> Institut für Sozialpsychiatrie</a:t>
            </a:r>
          </a:p>
          <a:p>
            <a:pPr marL="265113" indent="-265113" fontAlgn="base" hangingPunct="1">
              <a:spcBef>
                <a:spcPct val="0"/>
              </a:spcBef>
              <a:spcAft>
                <a:spcPts val="600"/>
              </a:spcAft>
              <a:buSzPct val="100000"/>
              <a:buFont typeface="Arial"/>
              <a:buChar char="•"/>
            </a:pPr>
            <a:r>
              <a:rPr sz="2000" kern="1200" dirty="0">
                <a:solidFill>
                  <a:prstClr val="black"/>
                </a:solidFill>
                <a:cs typeface="Arial" charset="0"/>
              </a:rPr>
              <a:t>1948 – 1967: </a:t>
            </a:r>
            <a:r>
              <a:rPr sz="2000" kern="1200" dirty="0" err="1">
                <a:solidFill>
                  <a:prstClr val="black"/>
                </a:solidFill>
                <a:cs typeface="Arial" charset="0"/>
              </a:rPr>
              <a:t>Beratender</a:t>
            </a:r>
            <a:r>
              <a:rPr sz="2000" kern="1200" dirty="0">
                <a:solidFill>
                  <a:prstClr val="black"/>
                </a:solidFill>
                <a:cs typeface="Arial" charset="0"/>
              </a:rPr>
              <a:t> </a:t>
            </a:r>
            <a:r>
              <a:rPr sz="2000" kern="1200" dirty="0" err="1">
                <a:solidFill>
                  <a:prstClr val="black"/>
                </a:solidFill>
                <a:cs typeface="Arial" charset="0"/>
              </a:rPr>
              <a:t>Psychiater</a:t>
            </a:r>
            <a:r>
              <a:rPr sz="2000" kern="1200" dirty="0">
                <a:solidFill>
                  <a:prstClr val="black"/>
                </a:solidFill>
                <a:cs typeface="Arial" charset="0"/>
              </a:rPr>
              <a:t>, </a:t>
            </a:r>
            <a:r>
              <a:rPr sz="2000" kern="1200" dirty="0" err="1">
                <a:solidFill>
                  <a:prstClr val="black"/>
                </a:solidFill>
                <a:cs typeface="Arial" charset="0"/>
              </a:rPr>
              <a:t>Runwell</a:t>
            </a:r>
            <a:r>
              <a:rPr sz="2000" kern="1200" dirty="0">
                <a:solidFill>
                  <a:prstClr val="black"/>
                </a:solidFill>
                <a:cs typeface="Arial" charset="0"/>
              </a:rPr>
              <a:t> Hospital</a:t>
            </a:r>
          </a:p>
          <a:p>
            <a:pPr marL="265113" indent="-265113" fontAlgn="base" hangingPunct="1">
              <a:spcBef>
                <a:spcPct val="0"/>
              </a:spcBef>
              <a:spcAft>
                <a:spcPts val="600"/>
              </a:spcAft>
              <a:buSzPct val="100000"/>
              <a:buFont typeface="Arial"/>
              <a:buChar char="•"/>
            </a:pPr>
            <a:r>
              <a:rPr sz="2000" kern="1200" dirty="0">
                <a:solidFill>
                  <a:prstClr val="black"/>
                </a:solidFill>
                <a:cs typeface="Arial" charset="0"/>
              </a:rPr>
              <a:t>1946 </a:t>
            </a:r>
            <a:r>
              <a:rPr sz="2000" kern="1200" dirty="0" err="1">
                <a:solidFill>
                  <a:prstClr val="black"/>
                </a:solidFill>
                <a:cs typeface="Arial" charset="0"/>
              </a:rPr>
              <a:t>Gründer</a:t>
            </a:r>
            <a:r>
              <a:rPr sz="2000" kern="1200" dirty="0">
                <a:solidFill>
                  <a:prstClr val="black"/>
                </a:solidFill>
                <a:cs typeface="Arial" charset="0"/>
              </a:rPr>
              <a:t> und </a:t>
            </a:r>
            <a:r>
              <a:rPr lang="de-DE" sz="2000" kern="1200" dirty="0">
                <a:solidFill>
                  <a:prstClr val="black"/>
                </a:solidFill>
                <a:cs typeface="Arial" charset="0"/>
              </a:rPr>
              <a:t>A</a:t>
            </a:r>
            <a:r>
              <a:rPr sz="2000" kern="1200" dirty="0" err="1">
                <a:solidFill>
                  <a:prstClr val="black"/>
                </a:solidFill>
                <a:cs typeface="Arial" charset="0"/>
              </a:rPr>
              <a:t>rztl</a:t>
            </a:r>
            <a:r>
              <a:rPr lang="de-DE" sz="2000" kern="1200" dirty="0" err="1">
                <a:solidFill>
                  <a:prstClr val="black"/>
                </a:solidFill>
                <a:cs typeface="Arial" charset="0"/>
              </a:rPr>
              <a:t>icher</a:t>
            </a:r>
            <a:r>
              <a:rPr sz="2000" kern="1200" dirty="0">
                <a:solidFill>
                  <a:prstClr val="black"/>
                </a:solidFill>
                <a:cs typeface="Arial" charset="0"/>
              </a:rPr>
              <a:t> </a:t>
            </a:r>
            <a:r>
              <a:rPr lang="de-DE" sz="2000" kern="1200" dirty="0">
                <a:solidFill>
                  <a:prstClr val="black"/>
                </a:solidFill>
                <a:cs typeface="Arial" charset="0"/>
              </a:rPr>
              <a:t>Leiter,</a:t>
            </a:r>
            <a:r>
              <a:rPr sz="2000" kern="1200" dirty="0">
                <a:solidFill>
                  <a:prstClr val="black"/>
                </a:solidFill>
                <a:cs typeface="Arial" charset="0"/>
              </a:rPr>
              <a:t> </a:t>
            </a:r>
            <a:r>
              <a:rPr lang="de-DE" sz="2000" kern="1200" dirty="0">
                <a:solidFill>
                  <a:prstClr val="black"/>
                </a:solidFill>
                <a:cs typeface="Arial" charset="0"/>
              </a:rPr>
              <a:t/>
            </a:r>
            <a:br>
              <a:rPr lang="de-DE" sz="2000" kern="1200" dirty="0">
                <a:solidFill>
                  <a:prstClr val="black"/>
                </a:solidFill>
                <a:cs typeface="Arial" charset="0"/>
              </a:rPr>
            </a:br>
            <a:r>
              <a:rPr sz="2000" kern="1200" dirty="0">
                <a:solidFill>
                  <a:prstClr val="black"/>
                </a:solidFill>
                <a:cs typeface="Arial" charset="0"/>
              </a:rPr>
              <a:t>Marlborough Day</a:t>
            </a:r>
            <a:r>
              <a:rPr lang="de-DE" sz="2000" kern="1200" dirty="0">
                <a:solidFill>
                  <a:prstClr val="black"/>
                </a:solidFill>
                <a:cs typeface="Arial" charset="0"/>
              </a:rPr>
              <a:t> </a:t>
            </a:r>
            <a:r>
              <a:rPr sz="2000" kern="1200" dirty="0">
                <a:solidFill>
                  <a:prstClr val="black"/>
                </a:solidFill>
                <a:cs typeface="Arial" charset="0"/>
              </a:rPr>
              <a:t>Hospital (1946–67)</a:t>
            </a:r>
          </a:p>
          <a:p>
            <a:pPr marL="265113" indent="-265113" fontAlgn="base" hangingPunct="1">
              <a:spcBef>
                <a:spcPct val="0"/>
              </a:spcBef>
              <a:spcAft>
                <a:spcPts val="600"/>
              </a:spcAft>
              <a:buSzPct val="100000"/>
              <a:buFont typeface="Arial"/>
              <a:buChar char="•"/>
            </a:pPr>
            <a:r>
              <a:rPr sz="2000" kern="1200" dirty="0" err="1">
                <a:solidFill>
                  <a:prstClr val="black"/>
                </a:solidFill>
                <a:cs typeface="Arial" charset="0"/>
              </a:rPr>
              <a:t>Triadische</a:t>
            </a:r>
            <a:r>
              <a:rPr sz="2000" kern="1200" dirty="0">
                <a:solidFill>
                  <a:prstClr val="black"/>
                </a:solidFill>
                <a:cs typeface="Arial" charset="0"/>
              </a:rPr>
              <a:t> </a:t>
            </a:r>
            <a:r>
              <a:rPr sz="2000" kern="1200" dirty="0" err="1">
                <a:solidFill>
                  <a:prstClr val="black"/>
                </a:solidFill>
                <a:cs typeface="Arial" charset="0"/>
              </a:rPr>
              <a:t>Psychotherapie</a:t>
            </a:r>
            <a:r>
              <a:rPr sz="2000" kern="1200" dirty="0">
                <a:solidFill>
                  <a:prstClr val="black"/>
                </a:solidFill>
                <a:cs typeface="Arial" charset="0"/>
              </a:rPr>
              <a:t>: </a:t>
            </a:r>
            <a:r>
              <a:rPr sz="2000" kern="1200" dirty="0" err="1">
                <a:solidFill>
                  <a:prstClr val="black"/>
                </a:solidFill>
                <a:cs typeface="Arial" charset="0"/>
              </a:rPr>
              <a:t>Einzel</a:t>
            </a:r>
            <a:r>
              <a:rPr lang="de-DE" sz="2000" kern="1200" dirty="0">
                <a:solidFill>
                  <a:prstClr val="black"/>
                </a:solidFill>
                <a:cs typeface="Arial" charset="0"/>
              </a:rPr>
              <a:t>- und</a:t>
            </a:r>
            <a:r>
              <a:rPr sz="2000" kern="1200" dirty="0">
                <a:solidFill>
                  <a:prstClr val="black"/>
                </a:solidFill>
                <a:cs typeface="Arial" charset="0"/>
              </a:rPr>
              <a:t> </a:t>
            </a:r>
            <a:r>
              <a:rPr sz="2000" kern="1200" dirty="0" err="1">
                <a:solidFill>
                  <a:prstClr val="black"/>
                </a:solidFill>
                <a:cs typeface="Arial" charset="0"/>
              </a:rPr>
              <a:t>Gruppen</a:t>
            </a:r>
            <a:r>
              <a:rPr lang="de-DE" sz="2000" kern="1200" dirty="0">
                <a:solidFill>
                  <a:prstClr val="black"/>
                </a:solidFill>
                <a:cs typeface="Arial" charset="0"/>
              </a:rPr>
              <a:t>-                </a:t>
            </a:r>
            <a:r>
              <a:rPr sz="2000" kern="1200" dirty="0" err="1">
                <a:solidFill>
                  <a:prstClr val="black"/>
                </a:solidFill>
                <a:cs typeface="Arial" charset="0"/>
              </a:rPr>
              <a:t>psychotherapie</a:t>
            </a:r>
            <a:r>
              <a:rPr lang="de-DE" sz="2000" kern="1200" dirty="0">
                <a:solidFill>
                  <a:prstClr val="black"/>
                </a:solidFill>
                <a:cs typeface="Arial" charset="0"/>
              </a:rPr>
              <a:t>,</a:t>
            </a:r>
            <a:r>
              <a:rPr sz="2000" kern="1200" dirty="0">
                <a:solidFill>
                  <a:prstClr val="black"/>
                </a:solidFill>
                <a:cs typeface="Arial" charset="0"/>
              </a:rPr>
              <a:t> </a:t>
            </a:r>
            <a:r>
              <a:rPr sz="2000" kern="1200" dirty="0" err="1">
                <a:solidFill>
                  <a:prstClr val="black"/>
                </a:solidFill>
                <a:cs typeface="Arial" charset="0"/>
              </a:rPr>
              <a:t>situationsbezogene</a:t>
            </a:r>
            <a:r>
              <a:rPr sz="2000" kern="1200" dirty="0">
                <a:solidFill>
                  <a:prstClr val="black"/>
                </a:solidFill>
                <a:cs typeface="Arial" charset="0"/>
              </a:rPr>
              <a:t> </a:t>
            </a:r>
            <a:r>
              <a:rPr sz="2000" kern="1200" dirty="0" err="1">
                <a:solidFill>
                  <a:prstClr val="black"/>
                </a:solidFill>
                <a:cs typeface="Arial" charset="0"/>
              </a:rPr>
              <a:t>Psychotherapie</a:t>
            </a:r>
            <a:r>
              <a:rPr lang="de-DE" sz="2000" kern="1200" dirty="0">
                <a:solidFill>
                  <a:prstClr val="black"/>
                </a:solidFill>
                <a:cs typeface="Arial" charset="0"/>
              </a:rPr>
              <a:t>, </a:t>
            </a:r>
            <a:r>
              <a:rPr sz="2000" kern="1200" dirty="0">
                <a:solidFill>
                  <a:prstClr val="black"/>
                </a:solidFill>
                <a:cs typeface="Arial" charset="0"/>
              </a:rPr>
              <a:t> </a:t>
            </a:r>
            <a:r>
              <a:rPr lang="de-DE" sz="2000" kern="1200" dirty="0">
                <a:solidFill>
                  <a:prstClr val="black"/>
                </a:solidFill>
                <a:cs typeface="Arial" charset="0"/>
              </a:rPr>
              <a:t>       </a:t>
            </a:r>
            <a:r>
              <a:rPr sz="2000" kern="1200" dirty="0" err="1">
                <a:solidFill>
                  <a:prstClr val="black"/>
                </a:solidFill>
                <a:cs typeface="Arial" charset="0"/>
              </a:rPr>
              <a:t>Vorläufer</a:t>
            </a:r>
            <a:r>
              <a:rPr sz="2000" kern="1200" dirty="0">
                <a:solidFill>
                  <a:prstClr val="black"/>
                </a:solidFill>
                <a:cs typeface="Arial" charset="0"/>
              </a:rPr>
              <a:t> </a:t>
            </a:r>
            <a:r>
              <a:rPr lang="de-DE" sz="2000" kern="1200" dirty="0">
                <a:solidFill>
                  <a:prstClr val="black"/>
                </a:solidFill>
                <a:cs typeface="Arial" charset="0"/>
              </a:rPr>
              <a:t>der </a:t>
            </a:r>
            <a:r>
              <a:rPr sz="2000" kern="1200" dirty="0" err="1">
                <a:solidFill>
                  <a:prstClr val="black"/>
                </a:solidFill>
                <a:cs typeface="Arial" charset="0"/>
              </a:rPr>
              <a:t>therapeutischen</a:t>
            </a:r>
            <a:r>
              <a:rPr sz="2000" kern="1200" dirty="0">
                <a:solidFill>
                  <a:prstClr val="black"/>
                </a:solidFill>
                <a:cs typeface="Arial" charset="0"/>
              </a:rPr>
              <a:t> </a:t>
            </a:r>
            <a:r>
              <a:rPr sz="2000" kern="1200" dirty="0" err="1">
                <a:solidFill>
                  <a:prstClr val="black"/>
                </a:solidFill>
                <a:cs typeface="Arial" charset="0"/>
              </a:rPr>
              <a:t>Gemeinschaft</a:t>
            </a:r>
            <a:endParaRPr sz="2000" kern="1200" dirty="0">
              <a:solidFill>
                <a:prstClr val="black"/>
              </a:solidFill>
              <a:cs typeface="Arial" charset="0"/>
            </a:endParaRPr>
          </a:p>
          <a:p>
            <a:pPr marL="265113" indent="-265113" fontAlgn="base" hangingPunct="1">
              <a:spcBef>
                <a:spcPct val="0"/>
              </a:spcBef>
              <a:spcAft>
                <a:spcPts val="600"/>
              </a:spcAft>
              <a:buSzPct val="100000"/>
              <a:buFont typeface="Arial"/>
              <a:buChar char="•"/>
            </a:pPr>
            <a:r>
              <a:rPr sz="2000" kern="1200" dirty="0" err="1">
                <a:solidFill>
                  <a:prstClr val="black"/>
                </a:solidFill>
                <a:cs typeface="Arial" charset="0"/>
              </a:rPr>
              <a:t>Mitbegründer</a:t>
            </a:r>
            <a:r>
              <a:rPr sz="2000" kern="1200" dirty="0">
                <a:solidFill>
                  <a:prstClr val="black"/>
                </a:solidFill>
                <a:cs typeface="Arial" charset="0"/>
              </a:rPr>
              <a:t> der International Association of </a:t>
            </a:r>
            <a:r>
              <a:rPr lang="de-DE" sz="2000" kern="1200" dirty="0">
                <a:solidFill>
                  <a:prstClr val="black"/>
                </a:solidFill>
                <a:cs typeface="Arial" charset="0"/>
              </a:rPr>
              <a:t> </a:t>
            </a:r>
            <a:br>
              <a:rPr lang="de-DE" sz="2000" kern="1200" dirty="0">
                <a:solidFill>
                  <a:prstClr val="black"/>
                </a:solidFill>
                <a:cs typeface="Arial" charset="0"/>
              </a:rPr>
            </a:br>
            <a:r>
              <a:rPr sz="2000" kern="1200" dirty="0">
                <a:solidFill>
                  <a:prstClr val="black"/>
                </a:solidFill>
                <a:cs typeface="Arial" charset="0"/>
              </a:rPr>
              <a:t>Social Psychiatry und International Association </a:t>
            </a:r>
            <a:r>
              <a:rPr lang="de-DE" sz="2000" kern="1200" dirty="0">
                <a:solidFill>
                  <a:prstClr val="black"/>
                </a:solidFill>
                <a:cs typeface="Arial" charset="0"/>
              </a:rPr>
              <a:t/>
            </a:r>
            <a:br>
              <a:rPr lang="de-DE" sz="2000" kern="1200" dirty="0">
                <a:solidFill>
                  <a:prstClr val="black"/>
                </a:solidFill>
                <a:cs typeface="Arial" charset="0"/>
              </a:rPr>
            </a:br>
            <a:r>
              <a:rPr sz="2000" kern="1200" dirty="0">
                <a:solidFill>
                  <a:prstClr val="black"/>
                </a:solidFill>
                <a:cs typeface="Arial" charset="0"/>
              </a:rPr>
              <a:t>of Group Psychotherapy</a:t>
            </a:r>
          </a:p>
          <a:p>
            <a:pPr marL="265113" indent="-265113" fontAlgn="base" hangingPunct="1">
              <a:spcBef>
                <a:spcPct val="0"/>
              </a:spcBef>
              <a:spcAft>
                <a:spcPts val="600"/>
              </a:spcAft>
              <a:buSzPct val="100000"/>
              <a:buFont typeface="Arial"/>
              <a:buChar char="•"/>
            </a:pPr>
            <a:r>
              <a:rPr sz="2000" kern="1200" dirty="0" err="1">
                <a:solidFill>
                  <a:prstClr val="black"/>
                </a:solidFill>
                <a:cs typeface="Arial" charset="0"/>
              </a:rPr>
              <a:t>Situationsbezogene</a:t>
            </a:r>
            <a:r>
              <a:rPr sz="2000" kern="1200" dirty="0">
                <a:solidFill>
                  <a:prstClr val="black"/>
                </a:solidFill>
                <a:cs typeface="Arial" charset="0"/>
              </a:rPr>
              <a:t> </a:t>
            </a:r>
            <a:r>
              <a:rPr sz="2000" kern="1200" dirty="0" err="1">
                <a:solidFill>
                  <a:prstClr val="black"/>
                </a:solidFill>
                <a:cs typeface="Arial" charset="0"/>
              </a:rPr>
              <a:t>Psychotherapie</a:t>
            </a:r>
            <a:r>
              <a:rPr sz="2000" kern="1200" dirty="0">
                <a:solidFill>
                  <a:prstClr val="black"/>
                </a:solidFill>
                <a:cs typeface="Arial" charset="0"/>
              </a:rPr>
              <a:t> </a:t>
            </a:r>
            <a:r>
              <a:rPr sz="2000" kern="1200" dirty="0" err="1">
                <a:solidFill>
                  <a:prstClr val="black"/>
                </a:solidFill>
                <a:cs typeface="Arial" charset="0"/>
              </a:rPr>
              <a:t>orientierte</a:t>
            </a:r>
            <a:r>
              <a:rPr sz="2000" kern="1200" dirty="0">
                <a:solidFill>
                  <a:prstClr val="black"/>
                </a:solidFill>
                <a:cs typeface="Arial" charset="0"/>
              </a:rPr>
              <a:t> </a:t>
            </a:r>
            <a:r>
              <a:rPr lang="de-DE" sz="2000" kern="1200" dirty="0">
                <a:solidFill>
                  <a:prstClr val="black"/>
                </a:solidFill>
                <a:cs typeface="Arial" charset="0"/>
              </a:rPr>
              <a:t/>
            </a:r>
            <a:br>
              <a:rPr lang="de-DE" sz="2000" kern="1200" dirty="0">
                <a:solidFill>
                  <a:prstClr val="black"/>
                </a:solidFill>
                <a:cs typeface="Arial" charset="0"/>
              </a:rPr>
            </a:br>
            <a:r>
              <a:rPr sz="2000" kern="1200" dirty="0" err="1">
                <a:solidFill>
                  <a:prstClr val="black"/>
                </a:solidFill>
                <a:cs typeface="Arial" charset="0"/>
              </a:rPr>
              <a:t>sich</a:t>
            </a:r>
            <a:r>
              <a:rPr sz="2000" kern="1200" dirty="0">
                <a:solidFill>
                  <a:prstClr val="black"/>
                </a:solidFill>
                <a:cs typeface="Arial" charset="0"/>
              </a:rPr>
              <a:t> an </a:t>
            </a:r>
            <a:r>
              <a:rPr lang="de-DE" sz="2000" kern="1200" dirty="0">
                <a:solidFill>
                  <a:prstClr val="black"/>
                </a:solidFill>
                <a:cs typeface="Arial" charset="0"/>
              </a:rPr>
              <a:t>S</a:t>
            </a:r>
            <a:r>
              <a:rPr sz="2000" kern="1200" dirty="0" err="1">
                <a:solidFill>
                  <a:prstClr val="black"/>
                </a:solidFill>
                <a:cs typeface="Arial" charset="0"/>
              </a:rPr>
              <a:t>ozialtherap</a:t>
            </a:r>
            <a:r>
              <a:rPr lang="de-DE" sz="2000" kern="1200" dirty="0" err="1">
                <a:solidFill>
                  <a:prstClr val="black"/>
                </a:solidFill>
                <a:cs typeface="Arial" charset="0"/>
              </a:rPr>
              <a:t>ie</a:t>
            </a:r>
            <a:endParaRPr sz="2000" kern="1200" dirty="0">
              <a:solidFill>
                <a:prstClr val="black"/>
              </a:solidFill>
              <a:cs typeface="Arial" charset="0"/>
            </a:endParaRPr>
          </a:p>
        </p:txBody>
      </p:sp>
    </p:spTree>
    <p:extLst>
      <p:ext uri="{BB962C8B-B14F-4D97-AF65-F5344CB8AC3E}">
        <p14:creationId xmlns:p14="http://schemas.microsoft.com/office/powerpoint/2010/main" val="1214363692"/>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image5.png"/>
          <p:cNvPicPr>
            <a:picLocks noChangeAspect="1"/>
          </p:cNvPicPr>
          <p:nvPr/>
        </p:nvPicPr>
        <p:blipFill>
          <a:blip r:embed="rId3" cstate="print"/>
          <a:stretch>
            <a:fillRect/>
          </a:stretch>
        </p:blipFill>
        <p:spPr>
          <a:xfrm>
            <a:off x="6550474" y="2984048"/>
            <a:ext cx="2486022" cy="3397280"/>
          </a:xfrm>
          <a:prstGeom prst="rect">
            <a:avLst/>
          </a:prstGeom>
          <a:ln w="12700">
            <a:miter lim="400000"/>
          </a:ln>
        </p:spPr>
      </p:pic>
      <p:sp>
        <p:nvSpPr>
          <p:cNvPr id="168" name="Shape 168"/>
          <p:cNvSpPr/>
          <p:nvPr/>
        </p:nvSpPr>
        <p:spPr>
          <a:xfrm>
            <a:off x="6262086" y="6453336"/>
            <a:ext cx="2808312" cy="33855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r" fontAlgn="base" hangingPunct="1">
              <a:spcBef>
                <a:spcPct val="0"/>
              </a:spcBef>
              <a:spcAft>
                <a:spcPct val="0"/>
              </a:spcAft>
            </a:pPr>
            <a:r>
              <a:rPr sz="1600" i="1" kern="1200" dirty="0">
                <a:solidFill>
                  <a:srgbClr val="808080"/>
                </a:solidFill>
                <a:cs typeface="Arial" charset="0"/>
              </a:rPr>
              <a:t>Maxwell Jones </a:t>
            </a:r>
            <a:r>
              <a:rPr sz="1600" i="1" kern="1200" dirty="0" smtClean="0">
                <a:solidFill>
                  <a:srgbClr val="808080"/>
                </a:solidFill>
                <a:cs typeface="Arial" charset="0"/>
              </a:rPr>
              <a:t>(</a:t>
            </a:r>
            <a:r>
              <a:rPr sz="1600" i="1" kern="1200" dirty="0">
                <a:solidFill>
                  <a:srgbClr val="808080"/>
                </a:solidFill>
                <a:cs typeface="Arial" charset="0"/>
              </a:rPr>
              <a:t>1907</a:t>
            </a:r>
            <a:r>
              <a:rPr lang="de-DE" sz="1600" i="1" kern="1200" dirty="0">
                <a:solidFill>
                  <a:srgbClr val="808080"/>
                </a:solidFill>
                <a:cs typeface="Arial" charset="0"/>
              </a:rPr>
              <a:t>-</a:t>
            </a:r>
            <a:r>
              <a:rPr sz="1600" i="1" kern="1200" dirty="0">
                <a:solidFill>
                  <a:srgbClr val="808080"/>
                </a:solidFill>
                <a:cs typeface="Arial" charset="0"/>
              </a:rPr>
              <a:t>1990)</a:t>
            </a:r>
          </a:p>
        </p:txBody>
      </p:sp>
      <p:sp>
        <p:nvSpPr>
          <p:cNvPr id="169" name="Shape 169"/>
          <p:cNvSpPr/>
          <p:nvPr/>
        </p:nvSpPr>
        <p:spPr>
          <a:xfrm>
            <a:off x="427683" y="476672"/>
            <a:ext cx="8229600" cy="107721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600" b="1">
                <a:solidFill>
                  <a:srgbClr val="26547C"/>
                </a:solidFill>
              </a:defRPr>
            </a:lvl1pPr>
          </a:lstStyle>
          <a:p>
            <a:pPr algn="l" fontAlgn="base" hangingPunct="1">
              <a:spcBef>
                <a:spcPct val="0"/>
              </a:spcBef>
              <a:spcAft>
                <a:spcPct val="0"/>
              </a:spcAft>
            </a:pPr>
            <a:r>
              <a:rPr sz="3200" kern="1200" dirty="0">
                <a:latin typeface="Calibri" panose="020F0502020204030204" pitchFamily="34" charset="0"/>
                <a:ea typeface="+mj-ea"/>
                <a:cs typeface="Calibri" panose="020F0502020204030204" pitchFamily="34" charset="0"/>
              </a:rPr>
              <a:t>Maxwell Jones </a:t>
            </a:r>
            <a:r>
              <a:rPr lang="de-DE" sz="3200" kern="1200" dirty="0">
                <a:latin typeface="Calibri" panose="020F0502020204030204" pitchFamily="34" charset="0"/>
                <a:ea typeface="+mj-ea"/>
                <a:cs typeface="Calibri" panose="020F0502020204030204" pitchFamily="34" charset="0"/>
              </a:rPr>
              <a:t>–</a:t>
            </a:r>
            <a:r>
              <a:rPr sz="3200" kern="1200" dirty="0">
                <a:latin typeface="Calibri" panose="020F0502020204030204" pitchFamily="34" charset="0"/>
                <a:ea typeface="+mj-ea"/>
                <a:cs typeface="Calibri" panose="020F0502020204030204" pitchFamily="34" charset="0"/>
              </a:rPr>
              <a:t> </a:t>
            </a:r>
            <a:r>
              <a:rPr lang="de-DE" sz="3200" kern="1200" dirty="0">
                <a:latin typeface="Calibri" panose="020F0502020204030204" pitchFamily="34" charset="0"/>
                <a:ea typeface="+mj-ea"/>
                <a:cs typeface="Calibri" panose="020F0502020204030204" pitchFamily="34" charset="0"/>
              </a:rPr>
              <a:t/>
            </a:r>
            <a:br>
              <a:rPr lang="de-DE" sz="3200" kern="1200" dirty="0">
                <a:latin typeface="Calibri" panose="020F0502020204030204" pitchFamily="34" charset="0"/>
                <a:ea typeface="+mj-ea"/>
                <a:cs typeface="Calibri" panose="020F0502020204030204" pitchFamily="34" charset="0"/>
              </a:rPr>
            </a:br>
            <a:r>
              <a:rPr lang="de-DE" sz="3200" kern="1200" dirty="0">
                <a:latin typeface="Calibri" panose="020F0502020204030204" pitchFamily="34" charset="0"/>
                <a:ea typeface="+mj-ea"/>
                <a:cs typeface="Calibri" panose="020F0502020204030204" pitchFamily="34" charset="0"/>
              </a:rPr>
              <a:t>T</a:t>
            </a:r>
            <a:r>
              <a:rPr sz="3200" kern="1200" dirty="0" err="1">
                <a:latin typeface="Calibri" panose="020F0502020204030204" pitchFamily="34" charset="0"/>
                <a:ea typeface="+mj-ea"/>
                <a:cs typeface="Calibri" panose="020F0502020204030204" pitchFamily="34" charset="0"/>
              </a:rPr>
              <a:t>herapeutische</a:t>
            </a:r>
            <a:r>
              <a:rPr lang="de-DE" sz="3200" kern="1200" dirty="0">
                <a:latin typeface="Calibri" panose="020F0502020204030204" pitchFamily="34" charset="0"/>
                <a:ea typeface="+mj-ea"/>
                <a:cs typeface="Calibri" panose="020F0502020204030204" pitchFamily="34" charset="0"/>
              </a:rPr>
              <a:t> </a:t>
            </a:r>
            <a:r>
              <a:rPr sz="3200" kern="1200" dirty="0" err="1">
                <a:latin typeface="Calibri" panose="020F0502020204030204" pitchFamily="34" charset="0"/>
                <a:ea typeface="+mj-ea"/>
                <a:cs typeface="Calibri" panose="020F0502020204030204" pitchFamily="34" charset="0"/>
              </a:rPr>
              <a:t>Gemeinschaft</a:t>
            </a:r>
            <a:endParaRPr sz="3200" kern="1200" dirty="0">
              <a:latin typeface="Calibri" panose="020F0502020204030204" pitchFamily="34" charset="0"/>
              <a:ea typeface="+mj-ea"/>
              <a:cs typeface="Calibri" panose="020F0502020204030204" pitchFamily="34" charset="0"/>
            </a:endParaRPr>
          </a:p>
        </p:txBody>
      </p:sp>
      <p:sp>
        <p:nvSpPr>
          <p:cNvPr id="170" name="Shape 170"/>
          <p:cNvSpPr/>
          <p:nvPr/>
        </p:nvSpPr>
        <p:spPr>
          <a:xfrm>
            <a:off x="427683" y="1553886"/>
            <a:ext cx="5834403" cy="400519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65113" indent="-265113" fontAlgn="base" hangingPunct="1">
              <a:lnSpc>
                <a:spcPct val="120000"/>
              </a:lnSpc>
              <a:spcBef>
                <a:spcPct val="0"/>
              </a:spcBef>
              <a:spcAft>
                <a:spcPct val="0"/>
              </a:spcAft>
              <a:buSzPct val="100000"/>
              <a:buFont typeface="Arial"/>
              <a:buChar char="•"/>
            </a:pPr>
            <a:r>
              <a:rPr sz="2000" kern="1200" dirty="0">
                <a:solidFill>
                  <a:prstClr val="black"/>
                </a:solidFill>
                <a:cs typeface="Arial" charset="0"/>
              </a:rPr>
              <a:t>Ansatz, </a:t>
            </a:r>
            <a:r>
              <a:rPr sz="2000" kern="1200" dirty="0" err="1">
                <a:solidFill>
                  <a:prstClr val="black"/>
                </a:solidFill>
                <a:cs typeface="Arial" charset="0"/>
              </a:rPr>
              <a:t>der</a:t>
            </a:r>
            <a:r>
              <a:rPr sz="2000" kern="1200" dirty="0">
                <a:solidFill>
                  <a:prstClr val="black"/>
                </a:solidFill>
                <a:cs typeface="Arial" charset="0"/>
              </a:rPr>
              <a:t> </a:t>
            </a:r>
            <a:r>
              <a:rPr lang="de-DE" sz="2000" kern="1200" dirty="0" err="1">
                <a:solidFill>
                  <a:prstClr val="black"/>
                </a:solidFill>
                <a:cs typeface="Arial" charset="0"/>
              </a:rPr>
              <a:t>z.B</a:t>
            </a:r>
            <a:r>
              <a:rPr sz="2000" kern="1200" dirty="0">
                <a:solidFill>
                  <a:prstClr val="black"/>
                </a:solidFill>
                <a:cs typeface="Arial" charset="0"/>
              </a:rPr>
              <a:t>. </a:t>
            </a:r>
            <a:r>
              <a:rPr sz="2000" kern="1200" dirty="0" err="1">
                <a:solidFill>
                  <a:prstClr val="black"/>
                </a:solidFill>
                <a:cs typeface="Arial" charset="0"/>
              </a:rPr>
              <a:t>ganze</a:t>
            </a:r>
            <a:r>
              <a:rPr sz="2000" kern="1200" dirty="0">
                <a:solidFill>
                  <a:prstClr val="black"/>
                </a:solidFill>
                <a:cs typeface="Arial" charset="0"/>
              </a:rPr>
              <a:t> </a:t>
            </a:r>
            <a:r>
              <a:rPr sz="2000" kern="1200" dirty="0" err="1">
                <a:solidFill>
                  <a:prstClr val="black"/>
                </a:solidFill>
                <a:cs typeface="Arial" charset="0"/>
              </a:rPr>
              <a:t>Krankenhäuser</a:t>
            </a:r>
            <a:r>
              <a:rPr sz="2000" kern="1200" dirty="0">
                <a:solidFill>
                  <a:prstClr val="black"/>
                </a:solidFill>
                <a:cs typeface="Arial" charset="0"/>
              </a:rPr>
              <a:t> </a:t>
            </a:r>
            <a:r>
              <a:rPr sz="2000" kern="1200" dirty="0" err="1">
                <a:solidFill>
                  <a:prstClr val="black"/>
                </a:solidFill>
                <a:cs typeface="Arial" charset="0"/>
              </a:rPr>
              <a:t>oder</a:t>
            </a:r>
            <a:r>
              <a:rPr sz="2000" kern="1200" dirty="0">
                <a:solidFill>
                  <a:prstClr val="black"/>
                </a:solidFill>
                <a:cs typeface="Arial" charset="0"/>
              </a:rPr>
              <a:t> </a:t>
            </a:r>
            <a:r>
              <a:rPr sz="2000" kern="1200" dirty="0" err="1">
                <a:solidFill>
                  <a:prstClr val="black"/>
                </a:solidFill>
                <a:cs typeface="Arial" charset="0"/>
              </a:rPr>
              <a:t>Gefängnisse</a:t>
            </a:r>
            <a:r>
              <a:rPr sz="2000" kern="1200" dirty="0">
                <a:solidFill>
                  <a:prstClr val="black"/>
                </a:solidFill>
                <a:cs typeface="Arial" charset="0"/>
              </a:rPr>
              <a:t> </a:t>
            </a:r>
            <a:r>
              <a:rPr sz="2000" kern="1200" dirty="0" err="1">
                <a:solidFill>
                  <a:prstClr val="black"/>
                </a:solidFill>
                <a:cs typeface="Arial" charset="0"/>
              </a:rPr>
              <a:t>einschließt</a:t>
            </a:r>
            <a:r>
              <a:rPr sz="2000" kern="1200" dirty="0">
                <a:solidFill>
                  <a:prstClr val="black"/>
                </a:solidFill>
                <a:cs typeface="Arial" charset="0"/>
              </a:rPr>
              <a:t> </a:t>
            </a:r>
            <a:r>
              <a:rPr lang="de-DE" sz="2000" kern="1200" dirty="0">
                <a:solidFill>
                  <a:prstClr val="black"/>
                </a:solidFill>
                <a:latin typeface="Trebuchet MS"/>
                <a:cs typeface="Arial" charset="0"/>
                <a:sym typeface="Wingdings" panose="05000000000000000000" pitchFamily="2" charset="2"/>
              </a:rPr>
              <a:t></a:t>
            </a:r>
            <a:r>
              <a:rPr sz="2000" kern="1200" dirty="0">
                <a:solidFill>
                  <a:prstClr val="black"/>
                </a:solidFill>
                <a:latin typeface="Trebuchet MS"/>
                <a:ea typeface="Trebuchet MS"/>
                <a:cs typeface="Trebuchet MS"/>
                <a:sym typeface="Trebuchet MS"/>
              </a:rPr>
              <a:t> </a:t>
            </a:r>
            <a:r>
              <a:rPr sz="2000" kern="1200" dirty="0" err="1">
                <a:solidFill>
                  <a:prstClr val="black"/>
                </a:solidFill>
                <a:cs typeface="Arial" charset="0"/>
              </a:rPr>
              <a:t>nutzt</a:t>
            </a:r>
            <a:r>
              <a:rPr sz="2000" kern="1200" dirty="0">
                <a:solidFill>
                  <a:prstClr val="black"/>
                </a:solidFill>
                <a:cs typeface="Arial" charset="0"/>
              </a:rPr>
              <a:t> </a:t>
            </a:r>
            <a:r>
              <a:rPr sz="2000" kern="1200" dirty="0" err="1">
                <a:solidFill>
                  <a:prstClr val="black"/>
                </a:solidFill>
                <a:cs typeface="Arial" charset="0"/>
              </a:rPr>
              <a:t>Gesamtheit</a:t>
            </a:r>
            <a:r>
              <a:rPr sz="2000" kern="1200" dirty="0">
                <a:solidFill>
                  <a:prstClr val="black"/>
                </a:solidFill>
                <a:cs typeface="Arial" charset="0"/>
              </a:rPr>
              <a:t> </a:t>
            </a:r>
            <a:r>
              <a:rPr sz="2000" kern="1200" dirty="0" err="1">
                <a:solidFill>
                  <a:prstClr val="black"/>
                </a:solidFill>
                <a:cs typeface="Arial" charset="0"/>
              </a:rPr>
              <a:t>aller</a:t>
            </a:r>
            <a:r>
              <a:rPr sz="2000" kern="1200" dirty="0">
                <a:solidFill>
                  <a:prstClr val="black"/>
                </a:solidFill>
                <a:cs typeface="Arial" charset="0"/>
              </a:rPr>
              <a:t> in </a:t>
            </a:r>
            <a:r>
              <a:rPr sz="2000" kern="1200" dirty="0" err="1">
                <a:solidFill>
                  <a:prstClr val="black"/>
                </a:solidFill>
                <a:cs typeface="Arial" charset="0"/>
              </a:rPr>
              <a:t>einem</a:t>
            </a:r>
            <a:r>
              <a:rPr sz="2000" kern="1200" dirty="0">
                <a:solidFill>
                  <a:prstClr val="black"/>
                </a:solidFill>
                <a:cs typeface="Arial" charset="0"/>
              </a:rPr>
              <a:t> </a:t>
            </a:r>
            <a:r>
              <a:rPr sz="2000" kern="1200" dirty="0" err="1">
                <a:solidFill>
                  <a:prstClr val="black"/>
                </a:solidFill>
                <a:cs typeface="Arial" charset="0"/>
              </a:rPr>
              <a:t>Krankenhaus</a:t>
            </a:r>
            <a:r>
              <a:rPr sz="2000" kern="1200" dirty="0">
                <a:solidFill>
                  <a:prstClr val="black"/>
                </a:solidFill>
                <a:cs typeface="Arial" charset="0"/>
              </a:rPr>
              <a:t> </a:t>
            </a:r>
            <a:r>
              <a:rPr sz="2000" kern="1200" dirty="0" err="1">
                <a:solidFill>
                  <a:prstClr val="black"/>
                </a:solidFill>
                <a:cs typeface="Arial" charset="0"/>
              </a:rPr>
              <a:t>wirkenden</a:t>
            </a:r>
            <a:r>
              <a:rPr sz="2000" kern="1200" dirty="0">
                <a:solidFill>
                  <a:prstClr val="black"/>
                </a:solidFill>
                <a:cs typeface="Arial" charset="0"/>
              </a:rPr>
              <a:t> </a:t>
            </a:r>
            <a:r>
              <a:rPr sz="2000" kern="1200" dirty="0" err="1">
                <a:solidFill>
                  <a:prstClr val="black"/>
                </a:solidFill>
                <a:cs typeface="Arial" charset="0"/>
              </a:rPr>
              <a:t>therapeutischen</a:t>
            </a:r>
            <a:r>
              <a:rPr sz="2000" kern="1200" dirty="0">
                <a:solidFill>
                  <a:prstClr val="black"/>
                </a:solidFill>
                <a:cs typeface="Arial" charset="0"/>
              </a:rPr>
              <a:t> </a:t>
            </a:r>
            <a:r>
              <a:rPr sz="2000" kern="1200" dirty="0" err="1">
                <a:solidFill>
                  <a:prstClr val="black"/>
                </a:solidFill>
                <a:cs typeface="Arial" charset="0"/>
              </a:rPr>
              <a:t>Kräfte</a:t>
            </a:r>
            <a:endParaRPr sz="2000" kern="1200" dirty="0">
              <a:solidFill>
                <a:prstClr val="black"/>
              </a:solidFill>
              <a:cs typeface="Arial" charset="0"/>
            </a:endParaRPr>
          </a:p>
          <a:p>
            <a:pPr marL="265113" indent="-265113" fontAlgn="base" hangingPunct="1">
              <a:lnSpc>
                <a:spcPct val="120000"/>
              </a:lnSpc>
              <a:spcBef>
                <a:spcPts val="400"/>
              </a:spcBef>
              <a:spcAft>
                <a:spcPct val="0"/>
              </a:spcAft>
              <a:buSzPct val="100000"/>
              <a:buFont typeface="Arial"/>
              <a:buChar char="•"/>
            </a:pPr>
            <a:r>
              <a:rPr sz="2000" kern="1200" dirty="0" err="1">
                <a:solidFill>
                  <a:prstClr val="black"/>
                </a:solidFill>
                <a:cs typeface="Arial" charset="0"/>
              </a:rPr>
              <a:t>Soziales</a:t>
            </a:r>
            <a:r>
              <a:rPr sz="2000" kern="1200" dirty="0">
                <a:solidFill>
                  <a:prstClr val="black"/>
                </a:solidFill>
                <a:cs typeface="Arial" charset="0"/>
              </a:rPr>
              <a:t> </a:t>
            </a:r>
            <a:r>
              <a:rPr sz="2000" kern="1200" dirty="0" err="1">
                <a:solidFill>
                  <a:prstClr val="black"/>
                </a:solidFill>
                <a:cs typeface="Arial" charset="0"/>
              </a:rPr>
              <a:t>Lernen</a:t>
            </a:r>
            <a:r>
              <a:rPr sz="2000" kern="1200" dirty="0">
                <a:solidFill>
                  <a:prstClr val="black"/>
                </a:solidFill>
                <a:cs typeface="Arial" charset="0"/>
              </a:rPr>
              <a:t> und </a:t>
            </a:r>
            <a:r>
              <a:rPr sz="2000" kern="1200" dirty="0" err="1">
                <a:solidFill>
                  <a:prstClr val="black"/>
                </a:solidFill>
                <a:cs typeface="Arial" charset="0"/>
              </a:rPr>
              <a:t>Sozialpsychiatrie</a:t>
            </a:r>
            <a:r>
              <a:rPr sz="2000" kern="1200" dirty="0">
                <a:solidFill>
                  <a:prstClr val="black"/>
                </a:solidFill>
                <a:cs typeface="Arial" charset="0"/>
              </a:rPr>
              <a:t> </a:t>
            </a:r>
            <a:endParaRPr sz="2000" b="1" kern="1200" dirty="0">
              <a:solidFill>
                <a:prstClr val="black"/>
              </a:solidFill>
              <a:latin typeface="Trebuchet MS"/>
              <a:ea typeface="Trebuchet MS"/>
              <a:cs typeface="Trebuchet MS"/>
              <a:sym typeface="Trebuchet MS"/>
            </a:endParaRPr>
          </a:p>
          <a:p>
            <a:pPr marL="265113" indent="-265113" fontAlgn="base" hangingPunct="1">
              <a:lnSpc>
                <a:spcPct val="120000"/>
              </a:lnSpc>
              <a:spcBef>
                <a:spcPts val="400"/>
              </a:spcBef>
              <a:spcAft>
                <a:spcPct val="0"/>
              </a:spcAft>
              <a:buSzPct val="100000"/>
              <a:buFont typeface="Arial"/>
              <a:buChar char="•"/>
            </a:pPr>
            <a:r>
              <a:rPr sz="2000" kern="1200" dirty="0" err="1">
                <a:solidFill>
                  <a:prstClr val="black"/>
                </a:solidFill>
                <a:cs typeface="Arial" charset="0"/>
              </a:rPr>
              <a:t>Beeinflussung</a:t>
            </a:r>
            <a:r>
              <a:rPr sz="2000" kern="1200" dirty="0">
                <a:solidFill>
                  <a:prstClr val="black"/>
                </a:solidFill>
                <a:cs typeface="Arial" charset="0"/>
              </a:rPr>
              <a:t> </a:t>
            </a:r>
            <a:r>
              <a:rPr sz="2000" kern="1200" dirty="0" err="1">
                <a:solidFill>
                  <a:prstClr val="black"/>
                </a:solidFill>
                <a:cs typeface="Arial" charset="0"/>
              </a:rPr>
              <a:t>durch</a:t>
            </a:r>
            <a:r>
              <a:rPr sz="2000" kern="1200" dirty="0">
                <a:solidFill>
                  <a:prstClr val="black"/>
                </a:solidFill>
                <a:cs typeface="Arial" charset="0"/>
              </a:rPr>
              <a:t> </a:t>
            </a:r>
            <a:r>
              <a:rPr sz="2000" kern="1200" dirty="0" err="1">
                <a:solidFill>
                  <a:prstClr val="black"/>
                </a:solidFill>
                <a:cs typeface="Arial" charset="0"/>
              </a:rPr>
              <a:t>Sicherheits</a:t>
            </a:r>
            <a:r>
              <a:rPr sz="2000" kern="1200" dirty="0">
                <a:solidFill>
                  <a:prstClr val="black"/>
                </a:solidFill>
                <a:cs typeface="Arial" charset="0"/>
              </a:rPr>
              <a:t>- und </a:t>
            </a:r>
            <a:r>
              <a:rPr sz="2000" kern="1200" dirty="0" err="1">
                <a:solidFill>
                  <a:prstClr val="black"/>
                </a:solidFill>
                <a:cs typeface="Arial" charset="0"/>
              </a:rPr>
              <a:t>Kontrollerfordernisse</a:t>
            </a:r>
            <a:endParaRPr sz="2000" b="1" kern="1200" dirty="0">
              <a:solidFill>
                <a:prstClr val="black"/>
              </a:solidFill>
              <a:latin typeface="Trebuchet MS"/>
              <a:ea typeface="Trebuchet MS"/>
              <a:cs typeface="Trebuchet MS"/>
              <a:sym typeface="Trebuchet MS"/>
            </a:endParaRPr>
          </a:p>
          <a:p>
            <a:pPr marL="265113" indent="-265113" fontAlgn="base" hangingPunct="1">
              <a:lnSpc>
                <a:spcPct val="120000"/>
              </a:lnSpc>
              <a:spcBef>
                <a:spcPts val="400"/>
              </a:spcBef>
              <a:spcAft>
                <a:spcPct val="0"/>
              </a:spcAft>
              <a:buSzPct val="100000"/>
              <a:buFont typeface="Arial"/>
              <a:buChar char="•"/>
            </a:pPr>
            <a:r>
              <a:rPr sz="2000" kern="1200" dirty="0" err="1">
                <a:solidFill>
                  <a:prstClr val="black"/>
                </a:solidFill>
                <a:cs typeface="Arial" charset="0"/>
              </a:rPr>
              <a:t>Ziel</a:t>
            </a:r>
            <a:r>
              <a:rPr lang="de-DE" sz="2000" kern="1200" dirty="0">
                <a:solidFill>
                  <a:prstClr val="black"/>
                </a:solidFill>
                <a:cs typeface="Arial" charset="0"/>
              </a:rPr>
              <a:t>t</a:t>
            </a:r>
            <a:r>
              <a:rPr sz="2000" kern="1200" dirty="0">
                <a:solidFill>
                  <a:prstClr val="black"/>
                </a:solidFill>
                <a:cs typeface="Arial" charset="0"/>
              </a:rPr>
              <a:t> auf </a:t>
            </a:r>
            <a:r>
              <a:rPr sz="2000" kern="1200" dirty="0" err="1">
                <a:solidFill>
                  <a:prstClr val="black"/>
                </a:solidFill>
                <a:cs typeface="Arial" charset="0"/>
              </a:rPr>
              <a:t>große</a:t>
            </a:r>
            <a:r>
              <a:rPr sz="2000" kern="1200" dirty="0">
                <a:solidFill>
                  <a:prstClr val="black"/>
                </a:solidFill>
                <a:cs typeface="Arial" charset="0"/>
              </a:rPr>
              <a:t> </a:t>
            </a:r>
            <a:r>
              <a:rPr sz="2000" kern="1200" dirty="0" err="1">
                <a:solidFill>
                  <a:prstClr val="black"/>
                </a:solidFill>
                <a:cs typeface="Arial" charset="0"/>
              </a:rPr>
              <a:t>diagnostische</a:t>
            </a:r>
            <a:r>
              <a:rPr sz="2000" kern="1200" dirty="0">
                <a:solidFill>
                  <a:prstClr val="black"/>
                </a:solidFill>
                <a:cs typeface="Arial" charset="0"/>
              </a:rPr>
              <a:t> </a:t>
            </a:r>
            <a:r>
              <a:rPr sz="2000" kern="1200" dirty="0" err="1">
                <a:solidFill>
                  <a:prstClr val="black"/>
                </a:solidFill>
                <a:cs typeface="Arial" charset="0"/>
              </a:rPr>
              <a:t>Bandbreite</a:t>
            </a:r>
            <a:endParaRPr sz="2000" b="1" kern="1200" dirty="0">
              <a:solidFill>
                <a:prstClr val="black"/>
              </a:solidFill>
              <a:latin typeface="Trebuchet MS"/>
              <a:ea typeface="Trebuchet MS"/>
              <a:cs typeface="Trebuchet MS"/>
              <a:sym typeface="Trebuchet MS"/>
            </a:endParaRPr>
          </a:p>
          <a:p>
            <a:pPr marL="265113" indent="-265113" fontAlgn="base" hangingPunct="1">
              <a:lnSpc>
                <a:spcPct val="120000"/>
              </a:lnSpc>
              <a:spcBef>
                <a:spcPts val="400"/>
              </a:spcBef>
              <a:spcAft>
                <a:spcPct val="0"/>
              </a:spcAft>
              <a:buSzPct val="100000"/>
              <a:buFont typeface="Arial"/>
              <a:buChar char="•"/>
            </a:pPr>
            <a:r>
              <a:rPr lang="de-DE" sz="2000" kern="1200" dirty="0">
                <a:solidFill>
                  <a:prstClr val="black"/>
                </a:solidFill>
                <a:cs typeface="Arial" charset="0"/>
              </a:rPr>
              <a:t>M</a:t>
            </a:r>
            <a:r>
              <a:rPr sz="2000" kern="1200" dirty="0" err="1">
                <a:solidFill>
                  <a:prstClr val="black"/>
                </a:solidFill>
                <a:cs typeface="Arial" charset="0"/>
              </a:rPr>
              <a:t>äßig</a:t>
            </a:r>
            <a:r>
              <a:rPr sz="2000" kern="1200" dirty="0">
                <a:solidFill>
                  <a:prstClr val="black"/>
                </a:solidFill>
                <a:cs typeface="Arial" charset="0"/>
              </a:rPr>
              <a:t> </a:t>
            </a:r>
            <a:r>
              <a:rPr sz="2000" kern="1200" dirty="0" err="1">
                <a:solidFill>
                  <a:prstClr val="black"/>
                </a:solidFill>
                <a:cs typeface="Arial" charset="0"/>
              </a:rPr>
              <a:t>strukturierte</a:t>
            </a:r>
            <a:r>
              <a:rPr sz="2000" kern="1200" dirty="0">
                <a:solidFill>
                  <a:prstClr val="black"/>
                </a:solidFill>
                <a:cs typeface="Arial" charset="0"/>
              </a:rPr>
              <a:t> </a:t>
            </a:r>
            <a:r>
              <a:rPr sz="2000" kern="1200" dirty="0" err="1">
                <a:solidFill>
                  <a:prstClr val="black"/>
                </a:solidFill>
                <a:cs typeface="Arial" charset="0"/>
              </a:rPr>
              <a:t>Tagesplanung</a:t>
            </a:r>
            <a:endParaRPr sz="2000" b="1" kern="1200" dirty="0">
              <a:solidFill>
                <a:prstClr val="black"/>
              </a:solidFill>
              <a:latin typeface="Trebuchet MS"/>
              <a:ea typeface="Trebuchet MS"/>
              <a:cs typeface="Trebuchet MS"/>
              <a:sym typeface="Trebuchet MS"/>
            </a:endParaRPr>
          </a:p>
          <a:p>
            <a:pPr marL="265113" indent="-265113" fontAlgn="base" hangingPunct="1">
              <a:lnSpc>
                <a:spcPct val="120000"/>
              </a:lnSpc>
              <a:spcBef>
                <a:spcPts val="400"/>
              </a:spcBef>
              <a:spcAft>
                <a:spcPct val="0"/>
              </a:spcAft>
              <a:buSzPct val="100000"/>
              <a:buFont typeface="Arial"/>
              <a:buChar char="•"/>
            </a:pPr>
            <a:r>
              <a:rPr lang="de-DE" sz="2000" kern="1200" dirty="0">
                <a:solidFill>
                  <a:prstClr val="black"/>
                </a:solidFill>
                <a:cs typeface="Arial" charset="0"/>
              </a:rPr>
              <a:t>D</a:t>
            </a:r>
            <a:r>
              <a:rPr sz="2000" kern="1200" dirty="0" err="1">
                <a:solidFill>
                  <a:prstClr val="black"/>
                </a:solidFill>
                <a:cs typeface="Arial" charset="0"/>
              </a:rPr>
              <a:t>emokratische</a:t>
            </a:r>
            <a:r>
              <a:rPr sz="2000" kern="1200" dirty="0">
                <a:solidFill>
                  <a:prstClr val="black"/>
                </a:solidFill>
                <a:cs typeface="Arial" charset="0"/>
              </a:rPr>
              <a:t> </a:t>
            </a:r>
            <a:r>
              <a:rPr sz="2000" kern="1200" dirty="0" err="1">
                <a:solidFill>
                  <a:prstClr val="black"/>
                </a:solidFill>
                <a:cs typeface="Arial" charset="0"/>
              </a:rPr>
              <a:t>Organisation</a:t>
            </a:r>
            <a:endParaRPr sz="2000" kern="1200" dirty="0">
              <a:solidFill>
                <a:prstClr val="black"/>
              </a:solidFill>
              <a:cs typeface="Arial" charset="0"/>
            </a:endParaRPr>
          </a:p>
        </p:txBody>
      </p:sp>
    </p:spTree>
    <p:extLst>
      <p:ext uri="{BB962C8B-B14F-4D97-AF65-F5344CB8AC3E}">
        <p14:creationId xmlns:p14="http://schemas.microsoft.com/office/powerpoint/2010/main" val="3091998121"/>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20688"/>
            <a:ext cx="4076426" cy="5395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467544" y="6021288"/>
            <a:ext cx="4076426" cy="584775"/>
          </a:xfrm>
          <a:prstGeom prst="rect">
            <a:avLst/>
          </a:prstGeom>
        </p:spPr>
        <p:txBody>
          <a:bodyPr wrap="square">
            <a:spAutoFit/>
          </a:bodyPr>
          <a:lstStyle/>
          <a:p>
            <a:r>
              <a:rPr lang="de-DE" sz="1600" i="1" dirty="0">
                <a:solidFill>
                  <a:prstClr val="black">
                    <a:lumMod val="50000"/>
                    <a:lumOff val="50000"/>
                  </a:prstClr>
                </a:solidFill>
              </a:rPr>
              <a:t>Porträt Wilhelm </a:t>
            </a:r>
            <a:r>
              <a:rPr lang="de-DE" sz="1600" i="1" dirty="0" err="1">
                <a:solidFill>
                  <a:prstClr val="black">
                    <a:lumMod val="50000"/>
                    <a:lumOff val="50000"/>
                  </a:prstClr>
                </a:solidFill>
              </a:rPr>
              <a:t>Griesinger</a:t>
            </a:r>
            <a:r>
              <a:rPr lang="de-DE" sz="1600" i="1" dirty="0">
                <a:solidFill>
                  <a:prstClr val="black">
                    <a:lumMod val="50000"/>
                    <a:lumOff val="50000"/>
                  </a:prstClr>
                </a:solidFill>
              </a:rPr>
              <a:t> (1817–1868)</a:t>
            </a:r>
          </a:p>
          <a:p>
            <a:r>
              <a:rPr lang="de-DE" sz="1600" i="1" dirty="0">
                <a:solidFill>
                  <a:prstClr val="black">
                    <a:lumMod val="50000"/>
                    <a:lumOff val="50000"/>
                  </a:prstClr>
                </a:solidFill>
              </a:rPr>
              <a:t>(Wikipedia)</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869" y="1722041"/>
            <a:ext cx="3191619" cy="4731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045" y="634376"/>
            <a:ext cx="1607443" cy="851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5436096" y="6546830"/>
            <a:ext cx="3685624" cy="338554"/>
          </a:xfrm>
          <a:prstGeom prst="rect">
            <a:avLst/>
          </a:prstGeom>
        </p:spPr>
        <p:txBody>
          <a:bodyPr wrap="none">
            <a:spAutoFit/>
          </a:bodyPr>
          <a:lstStyle/>
          <a:p>
            <a:r>
              <a:rPr lang="de-DE" sz="1600" i="1" dirty="0">
                <a:solidFill>
                  <a:prstClr val="black">
                    <a:lumMod val="50000"/>
                    <a:lumOff val="50000"/>
                  </a:prstClr>
                </a:solidFill>
              </a:rPr>
              <a:t>https://denkmaeler.charite.de/griesinger/</a:t>
            </a:r>
          </a:p>
        </p:txBody>
      </p:sp>
    </p:spTree>
    <p:extLst>
      <p:ext uri="{BB962C8B-B14F-4D97-AF65-F5344CB8AC3E}">
        <p14:creationId xmlns:p14="http://schemas.microsoft.com/office/powerpoint/2010/main" val="148983427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Scanner\Linotype\Kolbe\Dia-32.JPG"/>
          <p:cNvPicPr>
            <a:picLocks noChangeAspect="1" noChangeArrowheads="1"/>
          </p:cNvPicPr>
          <p:nvPr/>
        </p:nvPicPr>
        <p:blipFill>
          <a:blip r:embed="rId2" cstate="print"/>
          <a:srcRect t="1764" r="2780"/>
          <a:stretch>
            <a:fillRect/>
          </a:stretch>
        </p:blipFill>
        <p:spPr bwMode="auto">
          <a:xfrm>
            <a:off x="567810" y="692696"/>
            <a:ext cx="4436238" cy="5305425"/>
          </a:xfrm>
          <a:prstGeom prst="rect">
            <a:avLst/>
          </a:prstGeom>
          <a:noFill/>
          <a:ln w="9525">
            <a:noFill/>
            <a:miter lim="800000"/>
            <a:headEnd/>
            <a:tailEnd/>
          </a:ln>
        </p:spPr>
      </p:pic>
      <p:sp>
        <p:nvSpPr>
          <p:cNvPr id="5" name="Textfeld 4"/>
          <p:cNvSpPr txBox="1"/>
          <p:nvPr/>
        </p:nvSpPr>
        <p:spPr>
          <a:xfrm>
            <a:off x="5580112" y="6114782"/>
            <a:ext cx="3168352" cy="338554"/>
          </a:xfrm>
          <a:prstGeom prst="rect">
            <a:avLst/>
          </a:prstGeom>
          <a:noFill/>
        </p:spPr>
        <p:txBody>
          <a:bodyPr wrap="square" rtlCol="0">
            <a:spAutoFit/>
          </a:bodyPr>
          <a:lstStyle/>
          <a:p>
            <a:pPr algn="r" fontAlgn="base" hangingPunct="1">
              <a:spcBef>
                <a:spcPct val="0"/>
              </a:spcBef>
              <a:spcAft>
                <a:spcPct val="0"/>
              </a:spcAft>
            </a:pPr>
            <a:r>
              <a:rPr lang="de-DE" sz="1600" i="1" kern="1200" dirty="0" err="1">
                <a:solidFill>
                  <a:srgbClr val="808080"/>
                </a:solidFill>
                <a:cs typeface="Arial" charset="0"/>
              </a:rPr>
              <a:t>Friern</a:t>
            </a:r>
            <a:r>
              <a:rPr lang="de-DE" sz="1600" i="1" kern="1200" dirty="0">
                <a:solidFill>
                  <a:srgbClr val="808080"/>
                </a:solidFill>
                <a:cs typeface="Arial" charset="0"/>
              </a:rPr>
              <a:t> Hospital </a:t>
            </a:r>
            <a:r>
              <a:rPr lang="de-DE" sz="1600" i="1" kern="1200" dirty="0" smtClean="0">
                <a:solidFill>
                  <a:srgbClr val="808080"/>
                </a:solidFill>
                <a:cs typeface="Arial" charset="0"/>
              </a:rPr>
              <a:t>, London, UK</a:t>
            </a:r>
            <a:endParaRPr lang="de-DE" sz="1600" i="1" kern="1200" dirty="0">
              <a:solidFill>
                <a:srgbClr val="808080"/>
              </a:solidFill>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144" y="692696"/>
            <a:ext cx="3467312"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733140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Scanner\Linotype\Kolbe\Dia-107.JPG"/>
          <p:cNvPicPr>
            <a:picLocks noChangeAspect="1" noChangeArrowheads="1"/>
          </p:cNvPicPr>
          <p:nvPr/>
        </p:nvPicPr>
        <p:blipFill>
          <a:blip r:embed="rId2" cstate="print"/>
          <a:srcRect/>
          <a:stretch>
            <a:fillRect/>
          </a:stretch>
        </p:blipFill>
        <p:spPr bwMode="auto">
          <a:xfrm>
            <a:off x="539552" y="694359"/>
            <a:ext cx="3991697" cy="5400675"/>
          </a:xfrm>
          <a:prstGeom prst="rect">
            <a:avLst/>
          </a:prstGeom>
          <a:noFill/>
          <a:ln w="9525">
            <a:noFill/>
            <a:miter lim="800000"/>
            <a:headEnd/>
            <a:tailEnd/>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314" y="692696"/>
            <a:ext cx="4121150" cy="540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6084168" y="6237312"/>
            <a:ext cx="2736304" cy="338554"/>
          </a:xfrm>
          <a:prstGeom prst="rect">
            <a:avLst/>
          </a:prstGeom>
          <a:noFill/>
        </p:spPr>
        <p:txBody>
          <a:bodyPr wrap="square" rtlCol="0">
            <a:spAutoFit/>
          </a:bodyPr>
          <a:lstStyle/>
          <a:p>
            <a:pPr algn="r"/>
            <a:r>
              <a:rPr lang="de-DE" sz="1600" i="1" dirty="0" err="1" smtClean="0">
                <a:solidFill>
                  <a:srgbClr val="7F7F7F"/>
                </a:solidFill>
              </a:rPr>
              <a:t>Netherne</a:t>
            </a:r>
            <a:r>
              <a:rPr lang="de-DE" sz="1600" i="1" dirty="0" smtClean="0">
                <a:solidFill>
                  <a:srgbClr val="7F7F7F"/>
                </a:solidFill>
              </a:rPr>
              <a:t> Hospital, Surrey, UK</a:t>
            </a:r>
            <a:endParaRPr lang="de-DE" sz="1600" i="1" dirty="0">
              <a:solidFill>
                <a:srgbClr val="7F7F7F"/>
              </a:solidFill>
            </a:endParaRPr>
          </a:p>
        </p:txBody>
      </p:sp>
    </p:spTree>
    <p:extLst>
      <p:ext uri="{BB962C8B-B14F-4D97-AF65-F5344CB8AC3E}">
        <p14:creationId xmlns:p14="http://schemas.microsoft.com/office/powerpoint/2010/main" val="12381701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D:\Scanner\Linotype\Kolbe\Dia-73.JPG"/>
          <p:cNvPicPr>
            <a:picLocks noChangeAspect="1" noChangeArrowheads="1"/>
          </p:cNvPicPr>
          <p:nvPr/>
        </p:nvPicPr>
        <p:blipFill>
          <a:blip r:embed="rId2" cstate="print"/>
          <a:srcRect r="2390"/>
          <a:stretch>
            <a:fillRect/>
          </a:stretch>
        </p:blipFill>
        <p:spPr bwMode="auto">
          <a:xfrm>
            <a:off x="539552" y="692696"/>
            <a:ext cx="3632200" cy="5394325"/>
          </a:xfrm>
          <a:prstGeom prst="rect">
            <a:avLst/>
          </a:prstGeom>
          <a:noFill/>
          <a:ln w="9525">
            <a:noFill/>
            <a:miter lim="800000"/>
            <a:headEnd/>
            <a:tailEnd/>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046" y="692696"/>
            <a:ext cx="4870450" cy="539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404673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Scanner\Linotype\Kolbe\Dia-115.JPG"/>
          <p:cNvPicPr>
            <a:picLocks noChangeAspect="1" noChangeArrowheads="1"/>
          </p:cNvPicPr>
          <p:nvPr/>
        </p:nvPicPr>
        <p:blipFill>
          <a:blip r:embed="rId2" cstate="print"/>
          <a:srcRect/>
          <a:stretch>
            <a:fillRect/>
          </a:stretch>
        </p:blipFill>
        <p:spPr bwMode="auto">
          <a:xfrm>
            <a:off x="558784" y="692696"/>
            <a:ext cx="4445264" cy="5383213"/>
          </a:xfrm>
          <a:prstGeom prst="rect">
            <a:avLst/>
          </a:prstGeom>
          <a:noFill/>
          <a:ln w="9525">
            <a:noFill/>
            <a:miter lim="800000"/>
            <a:headEnd/>
            <a:tailEnd/>
          </a:ln>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116" y="692696"/>
            <a:ext cx="3784364" cy="538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9414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91256"/>
            <a:ext cx="8107363" cy="603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1021593"/>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Scanner\Linotype\Kolbe\Dia-92.JPG"/>
          <p:cNvPicPr>
            <a:picLocks noChangeAspect="1" noChangeArrowheads="1"/>
          </p:cNvPicPr>
          <p:nvPr/>
        </p:nvPicPr>
        <p:blipFill>
          <a:blip r:embed="rId2" cstate="print"/>
          <a:srcRect/>
          <a:stretch>
            <a:fillRect/>
          </a:stretch>
        </p:blipFill>
        <p:spPr bwMode="auto">
          <a:xfrm>
            <a:off x="2267744" y="692696"/>
            <a:ext cx="4610089" cy="5688632"/>
          </a:xfrm>
          <a:prstGeom prst="rect">
            <a:avLst/>
          </a:prstGeom>
          <a:noFill/>
          <a:ln w="9525">
            <a:noFill/>
            <a:miter lim="800000"/>
            <a:headEnd/>
            <a:tailEnd/>
          </a:ln>
        </p:spPr>
      </p:pic>
    </p:spTree>
    <p:extLst>
      <p:ext uri="{BB962C8B-B14F-4D97-AF65-F5344CB8AC3E}">
        <p14:creationId xmlns:p14="http://schemas.microsoft.com/office/powerpoint/2010/main" val="382297940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Scanner\Linotype\Kolbe\Dia-38.JPG"/>
          <p:cNvPicPr>
            <a:picLocks noChangeAspect="1" noChangeArrowheads="1"/>
          </p:cNvPicPr>
          <p:nvPr/>
        </p:nvPicPr>
        <p:blipFill>
          <a:blip r:embed="rId2" cstate="print"/>
          <a:srcRect r="1584"/>
          <a:stretch>
            <a:fillRect/>
          </a:stretch>
        </p:blipFill>
        <p:spPr bwMode="auto">
          <a:xfrm>
            <a:off x="539552" y="692695"/>
            <a:ext cx="7992888" cy="5929557"/>
          </a:xfrm>
          <a:prstGeom prst="rect">
            <a:avLst/>
          </a:prstGeom>
          <a:noFill/>
          <a:ln w="9525">
            <a:noFill/>
            <a:miter lim="800000"/>
            <a:headEnd/>
            <a:tailEnd/>
          </a:ln>
        </p:spPr>
      </p:pic>
    </p:spTree>
    <p:extLst>
      <p:ext uri="{BB962C8B-B14F-4D97-AF65-F5344CB8AC3E}">
        <p14:creationId xmlns:p14="http://schemas.microsoft.com/office/powerpoint/2010/main" val="396694274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Scanner\Linotype\Kolbe\Dia-39.JPG"/>
          <p:cNvPicPr>
            <a:picLocks noChangeAspect="1" noChangeArrowheads="1"/>
          </p:cNvPicPr>
          <p:nvPr/>
        </p:nvPicPr>
        <p:blipFill>
          <a:blip r:embed="rId2" cstate="print"/>
          <a:srcRect/>
          <a:stretch>
            <a:fillRect/>
          </a:stretch>
        </p:blipFill>
        <p:spPr bwMode="auto">
          <a:xfrm>
            <a:off x="539552" y="694695"/>
            <a:ext cx="7776864" cy="5938548"/>
          </a:xfrm>
          <a:prstGeom prst="rect">
            <a:avLst/>
          </a:prstGeom>
          <a:noFill/>
          <a:ln w="9525">
            <a:noFill/>
            <a:miter lim="800000"/>
            <a:headEnd/>
            <a:tailEnd/>
          </a:ln>
        </p:spPr>
      </p:pic>
    </p:spTree>
    <p:extLst>
      <p:ext uri="{BB962C8B-B14F-4D97-AF65-F5344CB8AC3E}">
        <p14:creationId xmlns:p14="http://schemas.microsoft.com/office/powerpoint/2010/main" val="411079109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ia-1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341" y="692699"/>
            <a:ext cx="5316803" cy="410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467717" y="4921423"/>
            <a:ext cx="1223963" cy="338554"/>
          </a:xfrm>
          <a:prstGeom prst="rect">
            <a:avLst/>
          </a:prstGeom>
          <a:noFill/>
        </p:spPr>
        <p:txBody>
          <a:bodyPr>
            <a:spAutoFit/>
          </a:bodyPr>
          <a:lstStyle/>
          <a:p>
            <a:pPr fontAlgn="base" hangingPunct="1">
              <a:spcBef>
                <a:spcPct val="0"/>
              </a:spcBef>
              <a:spcAft>
                <a:spcPct val="0"/>
              </a:spcAft>
              <a:defRPr/>
            </a:pPr>
            <a:r>
              <a:rPr lang="de-DE" sz="1600" i="1" kern="1200" dirty="0">
                <a:solidFill>
                  <a:prstClr val="black">
                    <a:lumMod val="50000"/>
                    <a:lumOff val="50000"/>
                  </a:prstClr>
                </a:solidFill>
                <a:cs typeface="Arial" charset="0"/>
              </a:rPr>
              <a:t>1975</a:t>
            </a:r>
          </a:p>
        </p:txBody>
      </p:sp>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501" y="5148411"/>
            <a:ext cx="3455987"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870" y="731602"/>
            <a:ext cx="3004618" cy="413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7847856" y="6506338"/>
            <a:ext cx="1296144" cy="338554"/>
          </a:xfrm>
          <a:prstGeom prst="rect">
            <a:avLst/>
          </a:prstGeom>
          <a:noFill/>
        </p:spPr>
        <p:txBody>
          <a:bodyPr wrap="square" rtlCol="0">
            <a:spAutoFit/>
          </a:bodyPr>
          <a:lstStyle/>
          <a:p>
            <a:pPr algn="r" fontAlgn="base" hangingPunct="1">
              <a:spcBef>
                <a:spcPct val="0"/>
              </a:spcBef>
              <a:spcAft>
                <a:spcPct val="0"/>
              </a:spcAft>
            </a:pPr>
            <a:r>
              <a:rPr lang="de-DE" sz="1600" i="1" kern="1200" dirty="0">
                <a:solidFill>
                  <a:prstClr val="black">
                    <a:lumMod val="50000"/>
                    <a:lumOff val="50000"/>
                  </a:prstClr>
                </a:solidFill>
                <a:cs typeface="Arial" charset="0"/>
              </a:rPr>
              <a:t>1963</a:t>
            </a:r>
          </a:p>
        </p:txBody>
      </p:sp>
      <p:sp>
        <p:nvSpPr>
          <p:cNvPr id="4" name="Textfeld 3"/>
          <p:cNvSpPr txBox="1"/>
          <p:nvPr/>
        </p:nvSpPr>
        <p:spPr>
          <a:xfrm>
            <a:off x="395536" y="5445224"/>
            <a:ext cx="4824536" cy="584775"/>
          </a:xfrm>
          <a:prstGeom prst="rect">
            <a:avLst/>
          </a:prstGeom>
          <a:noFill/>
        </p:spPr>
        <p:txBody>
          <a:bodyPr wrap="square" rtlCol="0">
            <a:spAutoFit/>
          </a:bodyPr>
          <a:lstStyle/>
          <a:p>
            <a:r>
              <a:rPr lang="de-DE" sz="3200" b="1" kern="1200" dirty="0">
                <a:solidFill>
                  <a:srgbClr val="26547C"/>
                </a:solidFill>
                <a:latin typeface="Calibri" panose="020F0502020204030204" pitchFamily="34" charset="0"/>
                <a:ea typeface="+mj-ea"/>
                <a:cs typeface="Calibri" panose="020F0502020204030204" pitchFamily="34" charset="0"/>
              </a:rPr>
              <a:t>… und in BRD und DDR</a:t>
            </a:r>
          </a:p>
        </p:txBody>
      </p:sp>
    </p:spTree>
    <p:extLst>
      <p:ext uri="{BB962C8B-B14F-4D97-AF65-F5344CB8AC3E}">
        <p14:creationId xmlns:p14="http://schemas.microsoft.com/office/powerpoint/2010/main" val="212839436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nhaltsplatzhalter 3"/>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645024"/>
            <a:ext cx="3879157" cy="30875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idx="4294967295"/>
          </p:nvPr>
        </p:nvSpPr>
        <p:spPr>
          <a:xfrm>
            <a:off x="418294" y="476672"/>
            <a:ext cx="5218113" cy="657225"/>
          </a:xfrm>
          <a:prstGeom prst="rect">
            <a:avLst/>
          </a:prstGeom>
        </p:spPr>
        <p:txBody>
          <a:bodyPr/>
          <a:lstStyle/>
          <a:p>
            <a:pPr algn="l">
              <a:defRPr/>
            </a:pPr>
            <a:r>
              <a:rPr lang="de-DE" altLang="de-DE" sz="3200" b="1" dirty="0" err="1">
                <a:solidFill>
                  <a:srgbClr val="26547C"/>
                </a:solidFill>
                <a:latin typeface="Calibri" panose="020F0502020204030204" pitchFamily="34" charset="0"/>
                <a:cs typeface="Calibri" panose="020F0502020204030204" pitchFamily="34" charset="0"/>
                <a:sym typeface="Calibri"/>
              </a:rPr>
              <a:t>Rahmenbedingungen</a:t>
            </a:r>
          </a:p>
        </p:txBody>
      </p:sp>
      <p:pic>
        <p:nvPicPr>
          <p:cNvPr id="20483" name="Picture 2" descr="http://www.rnz.de/cms_media/module_img/17/8722_1_gallerydetail_-atexline-heidelberg-70erProtesteRNZArchiv_onlineBil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762323"/>
            <a:ext cx="3384550"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395536" y="1239361"/>
            <a:ext cx="5183188" cy="2379662"/>
          </a:xfrm>
          <a:prstGeom prst="rect">
            <a:avLst/>
          </a:prstGeom>
        </p:spPr>
        <p:txBody>
          <a:bodyPr>
            <a:spAutoFit/>
          </a:bodyPr>
          <a:lstStyle/>
          <a:p>
            <a:pPr marL="285750" indent="-285750" fontAlgn="base" hangingPunct="1">
              <a:lnSpc>
                <a:spcPct val="90000"/>
              </a:lnSpc>
              <a:spcBef>
                <a:spcPct val="0"/>
              </a:spcBef>
              <a:spcAft>
                <a:spcPts val="300"/>
              </a:spcAft>
              <a:buFont typeface="Arial" panose="020B0604020202020204" pitchFamily="34" charset="0"/>
              <a:buChar char="•"/>
              <a:defRPr/>
            </a:pPr>
            <a:r>
              <a:rPr lang="de-DE" altLang="de-DE" sz="2200" kern="1200" dirty="0">
                <a:solidFill>
                  <a:prstClr val="black"/>
                </a:solidFill>
                <a:cs typeface="Arial" charset="0"/>
              </a:rPr>
              <a:t>Späte 1960er Jahre: Große Koalition, dann sozialliberale Regierung</a:t>
            </a:r>
          </a:p>
          <a:p>
            <a:pPr marL="285750" indent="-285750" fontAlgn="base" hangingPunct="1">
              <a:lnSpc>
                <a:spcPct val="90000"/>
              </a:lnSpc>
              <a:spcBef>
                <a:spcPct val="0"/>
              </a:spcBef>
              <a:spcAft>
                <a:spcPts val="300"/>
              </a:spcAft>
              <a:buFont typeface="Arial" panose="020B0604020202020204" pitchFamily="34" charset="0"/>
              <a:buChar char="•"/>
              <a:defRPr/>
            </a:pPr>
            <a:r>
              <a:rPr lang="de-DE" altLang="de-DE" sz="2200" kern="1200" dirty="0">
                <a:solidFill>
                  <a:prstClr val="black"/>
                </a:solidFill>
                <a:cs typeface="Arial" charset="0"/>
              </a:rPr>
              <a:t>Studentenbewegung, Politisierung</a:t>
            </a:r>
          </a:p>
          <a:p>
            <a:pPr marL="285750" indent="-285750" fontAlgn="base" hangingPunct="1">
              <a:lnSpc>
                <a:spcPct val="90000"/>
              </a:lnSpc>
              <a:spcBef>
                <a:spcPct val="0"/>
              </a:spcBef>
              <a:spcAft>
                <a:spcPts val="300"/>
              </a:spcAft>
              <a:buFont typeface="Arial" panose="020B0604020202020204" pitchFamily="34" charset="0"/>
              <a:buChar char="•"/>
              <a:defRPr/>
            </a:pPr>
            <a:r>
              <a:rPr lang="de-DE" altLang="de-DE" sz="2200" kern="1200" dirty="0">
                <a:solidFill>
                  <a:prstClr val="black"/>
                </a:solidFill>
                <a:cs typeface="Arial" charset="0"/>
              </a:rPr>
              <a:t>Ringvorlesungen  zur NS-Vergangenheit (W. v. Baeyer)</a:t>
            </a:r>
          </a:p>
          <a:p>
            <a:pPr marL="285750" indent="-285750" fontAlgn="base" hangingPunct="1">
              <a:lnSpc>
                <a:spcPct val="90000"/>
              </a:lnSpc>
              <a:spcBef>
                <a:spcPct val="0"/>
              </a:spcBef>
              <a:spcAft>
                <a:spcPts val="300"/>
              </a:spcAft>
              <a:buFont typeface="Arial" panose="020B0604020202020204" pitchFamily="34" charset="0"/>
              <a:buChar char="•"/>
              <a:defRPr/>
            </a:pPr>
            <a:r>
              <a:rPr lang="de-DE" altLang="de-DE" sz="2200" kern="1200" dirty="0">
                <a:solidFill>
                  <a:prstClr val="black"/>
                </a:solidFill>
                <a:cs typeface="Arial" charset="0"/>
              </a:rPr>
              <a:t>Willy Brandt „Mehr Demokratie wagen“ </a:t>
            </a:r>
          </a:p>
          <a:p>
            <a:pPr marL="285750" indent="-285750" fontAlgn="base" hangingPunct="1">
              <a:lnSpc>
                <a:spcPct val="90000"/>
              </a:lnSpc>
              <a:spcBef>
                <a:spcPct val="0"/>
              </a:spcBef>
              <a:spcAft>
                <a:spcPts val="300"/>
              </a:spcAft>
              <a:buFont typeface="Arial" panose="020B0604020202020204" pitchFamily="34" charset="0"/>
              <a:buChar char="•"/>
              <a:defRPr/>
            </a:pPr>
            <a:r>
              <a:rPr lang="de-DE" altLang="de-DE" sz="2200" kern="1200" dirty="0">
                <a:solidFill>
                  <a:prstClr val="black"/>
                </a:solidFill>
                <a:cs typeface="Arial" charset="0"/>
              </a:rPr>
              <a:t>Blick auf die Ränder der Gesellschaft</a:t>
            </a:r>
          </a:p>
        </p:txBody>
      </p:sp>
      <p:pic>
        <p:nvPicPr>
          <p:cNvPr id="20485" name="Picture 5" descr="http://www.biapsy.de/images/ProfilBilder/Baeyer_Walter_von_Pos_I_0432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3365500"/>
            <a:ext cx="3378200"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feld 1"/>
          <p:cNvSpPr txBox="1">
            <a:spLocks noChangeArrowheads="1"/>
          </p:cNvSpPr>
          <p:nvPr/>
        </p:nvSpPr>
        <p:spPr bwMode="auto">
          <a:xfrm>
            <a:off x="5436492" y="323850"/>
            <a:ext cx="34559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de-DE" altLang="de-DE" sz="1600" i="1" kern="1200" dirty="0">
                <a:solidFill>
                  <a:schemeClr val="tx1">
                    <a:lumMod val="50000"/>
                    <a:lumOff val="50000"/>
                  </a:schemeClr>
                </a:solidFill>
                <a:latin typeface="Calibri" pitchFamily="34" charset="0"/>
              </a:rPr>
              <a:t>Studentenunruhen in Heidelberg</a:t>
            </a:r>
            <a:endParaRPr lang="en-GB" altLang="de-DE" sz="1600" i="1" kern="1200" dirty="0">
              <a:solidFill>
                <a:schemeClr val="tx1">
                  <a:lumMod val="50000"/>
                  <a:lumOff val="50000"/>
                </a:schemeClr>
              </a:solidFill>
              <a:latin typeface="Calibri" pitchFamily="34" charset="0"/>
            </a:endParaRPr>
          </a:p>
        </p:txBody>
      </p:sp>
      <p:sp>
        <p:nvSpPr>
          <p:cNvPr id="23560" name="Rechteck 9"/>
          <p:cNvSpPr>
            <a:spLocks noChangeArrowheads="1"/>
          </p:cNvSpPr>
          <p:nvPr/>
        </p:nvSpPr>
        <p:spPr bwMode="auto">
          <a:xfrm>
            <a:off x="5436096" y="3018854"/>
            <a:ext cx="3492500" cy="338138"/>
          </a:xfrm>
          <a:prstGeom prst="rect">
            <a:avLst/>
          </a:prstGeom>
          <a:noFill/>
          <a:ln w="9525">
            <a:noFill/>
            <a:miter lim="800000"/>
            <a:headEnd/>
            <a:tailEnd/>
          </a:ln>
        </p:spPr>
        <p:txBody>
          <a:bodyPr>
            <a:spAutoFit/>
          </a:bodyPr>
          <a:lstStyle/>
          <a:p>
            <a:pPr fontAlgn="base" hangingPunct="1">
              <a:spcBef>
                <a:spcPct val="0"/>
              </a:spcBef>
              <a:spcAft>
                <a:spcPct val="0"/>
              </a:spcAft>
              <a:defRPr/>
            </a:pPr>
            <a:r>
              <a:rPr lang="de-DE" altLang="de-DE" sz="1600" i="1" kern="1200" dirty="0">
                <a:solidFill>
                  <a:prstClr val="black">
                    <a:lumMod val="50000"/>
                    <a:lumOff val="50000"/>
                  </a:prstClr>
                </a:solidFill>
                <a:cs typeface="Arial" charset="0"/>
              </a:rPr>
              <a:t>Walter von Baeyer</a:t>
            </a:r>
          </a:p>
        </p:txBody>
      </p:sp>
    </p:spTree>
    <p:extLst>
      <p:ext uri="{BB962C8B-B14F-4D97-AF65-F5344CB8AC3E}">
        <p14:creationId xmlns:p14="http://schemas.microsoft.com/office/powerpoint/2010/main" val="409567207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Scanner\Linotype\Kolbe\Dia-52.JPG"/>
          <p:cNvPicPr>
            <a:picLocks noChangeAspect="1" noChangeArrowheads="1"/>
          </p:cNvPicPr>
          <p:nvPr/>
        </p:nvPicPr>
        <p:blipFill>
          <a:blip r:embed="rId2" cstate="print"/>
          <a:srcRect/>
          <a:stretch>
            <a:fillRect/>
          </a:stretch>
        </p:blipFill>
        <p:spPr bwMode="auto">
          <a:xfrm>
            <a:off x="251520" y="908720"/>
            <a:ext cx="3439705" cy="4887094"/>
          </a:xfrm>
          <a:prstGeom prst="rect">
            <a:avLst/>
          </a:prstGeom>
          <a:noFill/>
          <a:ln w="9525">
            <a:noFill/>
            <a:miter lim="800000"/>
            <a:headEnd/>
            <a:tailEnd/>
          </a:ln>
        </p:spPr>
      </p:pic>
      <p:sp>
        <p:nvSpPr>
          <p:cNvPr id="5" name="Textfeld 4"/>
          <p:cNvSpPr txBox="1"/>
          <p:nvPr/>
        </p:nvSpPr>
        <p:spPr>
          <a:xfrm>
            <a:off x="179512" y="5805264"/>
            <a:ext cx="3024336" cy="338554"/>
          </a:xfrm>
          <a:prstGeom prst="rect">
            <a:avLst/>
          </a:prstGeom>
          <a:noFill/>
        </p:spPr>
        <p:txBody>
          <a:bodyPr wrap="square" rtlCol="0">
            <a:spAutoFit/>
          </a:bodyPr>
          <a:lstStyle/>
          <a:p>
            <a:r>
              <a:rPr lang="de-DE" sz="1600" i="1" dirty="0">
                <a:solidFill>
                  <a:srgbClr val="7F7F7F"/>
                </a:solidFill>
              </a:rPr>
              <a:t>Walter Picard (1923-2000)</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2569" y="836712"/>
            <a:ext cx="5333926" cy="3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563540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p:nvPr/>
        </p:nvSpPr>
        <p:spPr>
          <a:xfrm>
            <a:off x="7280039" y="6300613"/>
            <a:ext cx="1828465"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r"/>
            <a:r>
              <a:rPr sz="1600" i="1" dirty="0">
                <a:solidFill>
                  <a:prstClr val="black">
                    <a:lumMod val="50000"/>
                    <a:lumOff val="50000"/>
                  </a:prstClr>
                </a:solidFill>
              </a:rPr>
              <a:t>Erving </a:t>
            </a:r>
            <a:r>
              <a:rPr sz="1600" i="1" dirty="0" err="1">
                <a:solidFill>
                  <a:prstClr val="black">
                    <a:lumMod val="50000"/>
                    <a:lumOff val="50000"/>
                  </a:prstClr>
                </a:solidFill>
              </a:rPr>
              <a:t>Goffman</a:t>
            </a:r>
            <a:r>
              <a:rPr lang="de-DE" sz="1600" i="1" dirty="0">
                <a:solidFill>
                  <a:prstClr val="black">
                    <a:lumMod val="50000"/>
                    <a:lumOff val="50000"/>
                  </a:prstClr>
                </a:solidFill>
              </a:rPr>
              <a:t> (1922-1982)</a:t>
            </a:r>
            <a:endParaRPr sz="1600" i="1" dirty="0">
              <a:solidFill>
                <a:prstClr val="black">
                  <a:lumMod val="50000"/>
                  <a:lumOff val="50000"/>
                </a:prstClr>
              </a:solidFill>
            </a:endParaRPr>
          </a:p>
        </p:txBody>
      </p:sp>
      <p:pic>
        <p:nvPicPr>
          <p:cNvPr id="223" name="image8.jpeg" descr="Erving Goffman.jpg"/>
          <p:cNvPicPr>
            <a:picLocks noChangeAspect="1"/>
          </p:cNvPicPr>
          <p:nvPr/>
        </p:nvPicPr>
        <p:blipFill>
          <a:blip r:embed="rId3" cstate="print"/>
          <a:stretch>
            <a:fillRect/>
          </a:stretch>
        </p:blipFill>
        <p:spPr>
          <a:xfrm>
            <a:off x="7337768" y="4051430"/>
            <a:ext cx="1736881" cy="2220232"/>
          </a:xfrm>
          <a:prstGeom prst="rect">
            <a:avLst/>
          </a:prstGeom>
          <a:ln w="12700">
            <a:miter lim="400000"/>
          </a:ln>
        </p:spPr>
      </p:pic>
      <p:pic>
        <p:nvPicPr>
          <p:cNvPr id="224" name="image9.jpeg" descr="http://knownpeople.net/wp-content/uploads/m/michel-foucault-photos.jpg"/>
          <p:cNvPicPr>
            <a:picLocks noChangeAspect="1"/>
          </p:cNvPicPr>
          <p:nvPr/>
        </p:nvPicPr>
        <p:blipFill>
          <a:blip r:embed="rId4" cstate="print"/>
          <a:stretch>
            <a:fillRect/>
          </a:stretch>
        </p:blipFill>
        <p:spPr>
          <a:xfrm>
            <a:off x="7380312" y="1412776"/>
            <a:ext cx="1682668" cy="2087154"/>
          </a:xfrm>
          <a:prstGeom prst="rect">
            <a:avLst/>
          </a:prstGeom>
          <a:ln w="12700">
            <a:miter lim="400000"/>
          </a:ln>
        </p:spPr>
      </p:pic>
      <p:sp>
        <p:nvSpPr>
          <p:cNvPr id="225" name="Shape 225"/>
          <p:cNvSpPr/>
          <p:nvPr/>
        </p:nvSpPr>
        <p:spPr>
          <a:xfrm>
            <a:off x="7308304" y="3501008"/>
            <a:ext cx="1828466"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r"/>
            <a:r>
              <a:rPr sz="1600" i="1" dirty="0">
                <a:solidFill>
                  <a:prstClr val="black">
                    <a:lumMod val="50000"/>
                    <a:lumOff val="50000"/>
                  </a:prstClr>
                </a:solidFill>
              </a:rPr>
              <a:t>Michel Foucault</a:t>
            </a:r>
            <a:r>
              <a:rPr lang="de-DE" sz="1600" i="1" dirty="0">
                <a:solidFill>
                  <a:prstClr val="black">
                    <a:lumMod val="50000"/>
                    <a:lumOff val="50000"/>
                  </a:prstClr>
                </a:solidFill>
              </a:rPr>
              <a:t> (1926-1984)</a:t>
            </a:r>
            <a:endParaRPr sz="1600" i="1" dirty="0">
              <a:solidFill>
                <a:prstClr val="black">
                  <a:lumMod val="50000"/>
                  <a:lumOff val="50000"/>
                </a:prstClr>
              </a:solidFill>
            </a:endParaRPr>
          </a:p>
        </p:txBody>
      </p:sp>
      <p:sp>
        <p:nvSpPr>
          <p:cNvPr id="226" name="Shape 226"/>
          <p:cNvSpPr/>
          <p:nvPr/>
        </p:nvSpPr>
        <p:spPr>
          <a:xfrm>
            <a:off x="467544" y="6472401"/>
            <a:ext cx="2639501" cy="338550"/>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solidFill>
                  <a:srgbClr val="808080"/>
                </a:solidFill>
              </a:defRPr>
            </a:lvl1pPr>
          </a:lstStyle>
          <a:p>
            <a:r>
              <a:rPr sz="1600" i="1" dirty="0" err="1"/>
              <a:t>Finzen</a:t>
            </a:r>
            <a:r>
              <a:rPr sz="1600" i="1" dirty="0"/>
              <a:t> 2009</a:t>
            </a:r>
            <a:r>
              <a:rPr lang="de-DE" sz="1600" i="1" dirty="0"/>
              <a:t>, Söhner et al 2018</a:t>
            </a:r>
            <a:endParaRPr sz="1600" i="1" dirty="0"/>
          </a:p>
        </p:txBody>
      </p:sp>
      <p:sp>
        <p:nvSpPr>
          <p:cNvPr id="227" name="Shape 227"/>
          <p:cNvSpPr/>
          <p:nvPr/>
        </p:nvSpPr>
        <p:spPr>
          <a:xfrm>
            <a:off x="446856" y="476672"/>
            <a:ext cx="8229600" cy="156965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solidFill>
                  <a:srgbClr val="26547C"/>
                </a:solidFill>
              </a:defRPr>
            </a:lvl1pPr>
          </a:lstStyle>
          <a:p>
            <a:pPr algn="l"/>
            <a:r>
              <a:rPr sz="3200" dirty="0" err="1"/>
              <a:t>Soziologie</a:t>
            </a:r>
            <a:r>
              <a:rPr sz="3200" dirty="0"/>
              <a:t> </a:t>
            </a:r>
            <a:r>
              <a:rPr sz="3200" dirty="0" err="1"/>
              <a:t>als</a:t>
            </a:r>
            <a:r>
              <a:rPr sz="3200" dirty="0"/>
              <a:t> </a:t>
            </a:r>
            <a:r>
              <a:rPr lang="de-DE" sz="3200" dirty="0"/>
              <a:t>prägendes Element </a:t>
            </a:r>
            <a:r>
              <a:rPr sz="3200" dirty="0" err="1"/>
              <a:t>für</a:t>
            </a:r>
            <a:r>
              <a:rPr sz="3200" dirty="0"/>
              <a:t> die </a:t>
            </a:r>
            <a:r>
              <a:rPr sz="3200" dirty="0" err="1"/>
              <a:t>reformorientierte</a:t>
            </a:r>
            <a:r>
              <a:rPr sz="3200" dirty="0"/>
              <a:t> </a:t>
            </a:r>
            <a:r>
              <a:rPr sz="3200" dirty="0" err="1"/>
              <a:t>Psychiatrie</a:t>
            </a:r>
            <a:r>
              <a:rPr sz="3200" dirty="0"/>
              <a:t> der </a:t>
            </a:r>
            <a:r>
              <a:rPr sz="3200" dirty="0" err="1"/>
              <a:t>Nachkriegszeit</a:t>
            </a:r>
            <a:endParaRPr sz="3200" dirty="0"/>
          </a:p>
        </p:txBody>
      </p:sp>
      <p:sp>
        <p:nvSpPr>
          <p:cNvPr id="228" name="Shape 228"/>
          <p:cNvSpPr/>
          <p:nvPr/>
        </p:nvSpPr>
        <p:spPr>
          <a:xfrm>
            <a:off x="476406" y="2350435"/>
            <a:ext cx="5112818" cy="4087269"/>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285750" indent="-285750">
              <a:lnSpc>
                <a:spcPct val="120000"/>
              </a:lnSpc>
              <a:buSzPct val="100000"/>
              <a:buFont typeface="Arial"/>
              <a:buChar char="•"/>
            </a:pPr>
            <a:r>
              <a:rPr sz="2000" dirty="0" err="1"/>
              <a:t>Forschungskooperationen</a:t>
            </a:r>
            <a:r>
              <a:rPr sz="2000" dirty="0"/>
              <a:t> im </a:t>
            </a:r>
            <a:r>
              <a:rPr sz="2000" dirty="0" err="1"/>
              <a:t>angloamerikanischen</a:t>
            </a:r>
            <a:r>
              <a:rPr sz="2000" dirty="0"/>
              <a:t> </a:t>
            </a:r>
            <a:r>
              <a:rPr sz="2000" dirty="0" err="1"/>
              <a:t>Raum</a:t>
            </a:r>
            <a:endParaRPr sz="2000" dirty="0"/>
          </a:p>
          <a:p>
            <a:pPr marL="285750" indent="-285750">
              <a:lnSpc>
                <a:spcPct val="120000"/>
              </a:lnSpc>
              <a:buSzPct val="100000"/>
              <a:buFont typeface="Arial"/>
              <a:buChar char="•"/>
            </a:pPr>
            <a:r>
              <a:rPr sz="2000" dirty="0" err="1"/>
              <a:t>Einfluss</a:t>
            </a:r>
            <a:r>
              <a:rPr sz="2000" dirty="0"/>
              <a:t> von Erving Goffman und Michel Foucault</a:t>
            </a:r>
            <a:endParaRPr sz="2000" dirty="0">
              <a:latin typeface="Calibri" panose="020F0502020204030204" pitchFamily="34" charset="0"/>
              <a:ea typeface="Arial"/>
              <a:cs typeface="Arial"/>
              <a:sym typeface="Arial"/>
            </a:endParaRPr>
          </a:p>
          <a:p>
            <a:pPr marL="285750" indent="-285750">
              <a:lnSpc>
                <a:spcPct val="120000"/>
              </a:lnSpc>
              <a:buSzPct val="100000"/>
              <a:buFont typeface="Arial"/>
              <a:buChar char="•"/>
            </a:pPr>
            <a:r>
              <a:rPr sz="2000" dirty="0" err="1"/>
              <a:t>Bedeutung</a:t>
            </a:r>
            <a:r>
              <a:rPr sz="2000" dirty="0"/>
              <a:t> </a:t>
            </a:r>
            <a:r>
              <a:rPr sz="2000" dirty="0" err="1"/>
              <a:t>soziologischer</a:t>
            </a:r>
            <a:r>
              <a:rPr sz="2000" dirty="0"/>
              <a:t> </a:t>
            </a:r>
            <a:r>
              <a:rPr sz="2000" dirty="0" err="1"/>
              <a:t>Diskurse</a:t>
            </a:r>
            <a:r>
              <a:rPr sz="2000" dirty="0"/>
              <a:t> und </a:t>
            </a:r>
            <a:r>
              <a:rPr sz="2000" dirty="0" err="1"/>
              <a:t>interdisziplinärer</a:t>
            </a:r>
            <a:r>
              <a:rPr sz="2000" dirty="0"/>
              <a:t> </a:t>
            </a:r>
            <a:r>
              <a:rPr sz="2000" dirty="0" err="1"/>
              <a:t>Kooperationen</a:t>
            </a:r>
            <a:r>
              <a:rPr sz="2000" dirty="0"/>
              <a:t> </a:t>
            </a:r>
            <a:r>
              <a:rPr sz="2000" dirty="0" err="1"/>
              <a:t>für</a:t>
            </a:r>
            <a:r>
              <a:rPr sz="2000" dirty="0"/>
              <a:t> die </a:t>
            </a:r>
            <a:r>
              <a:rPr sz="2000" dirty="0" err="1"/>
              <a:t>Sozialpsychiatrie</a:t>
            </a:r>
            <a:endParaRPr sz="2000" dirty="0"/>
          </a:p>
          <a:p>
            <a:pPr>
              <a:lnSpc>
                <a:spcPct val="120000"/>
              </a:lnSpc>
            </a:pPr>
            <a:endParaRPr dirty="0"/>
          </a:p>
          <a:p>
            <a:pPr>
              <a:defRPr sz="1600"/>
            </a:pPr>
            <a:r>
              <a:rPr sz="1400" dirty="0"/>
              <a:t>„In der </a:t>
            </a:r>
            <a:r>
              <a:rPr sz="1400" dirty="0" err="1"/>
              <a:t>Enquete-Zeit</a:t>
            </a:r>
            <a:r>
              <a:rPr sz="1400" dirty="0"/>
              <a:t> </a:t>
            </a:r>
            <a:r>
              <a:rPr sz="1400" dirty="0" err="1"/>
              <a:t>hatten</a:t>
            </a:r>
            <a:r>
              <a:rPr sz="1400" dirty="0"/>
              <a:t> </a:t>
            </a:r>
            <a:r>
              <a:rPr sz="1400" dirty="0" err="1"/>
              <a:t>gerade</a:t>
            </a:r>
            <a:r>
              <a:rPr sz="1400" dirty="0"/>
              <a:t> </a:t>
            </a:r>
            <a:r>
              <a:rPr sz="1400" dirty="0" err="1"/>
              <a:t>Soziologen</a:t>
            </a:r>
            <a:r>
              <a:rPr sz="1400" dirty="0"/>
              <a:t> </a:t>
            </a:r>
            <a:r>
              <a:rPr sz="1400" dirty="0" err="1"/>
              <a:t>eine</a:t>
            </a:r>
            <a:r>
              <a:rPr sz="1400" dirty="0"/>
              <a:t> </a:t>
            </a:r>
            <a:r>
              <a:rPr sz="1400" dirty="0" err="1"/>
              <a:t>große</a:t>
            </a:r>
            <a:r>
              <a:rPr sz="1400" dirty="0"/>
              <a:t> Rolle </a:t>
            </a:r>
            <a:r>
              <a:rPr sz="1400" dirty="0" err="1"/>
              <a:t>gespielt</a:t>
            </a:r>
            <a:r>
              <a:rPr sz="1400" dirty="0"/>
              <a:t>. Das </a:t>
            </a:r>
            <a:r>
              <a:rPr sz="1400" dirty="0" err="1"/>
              <a:t>galt</a:t>
            </a:r>
            <a:r>
              <a:rPr sz="1400" dirty="0"/>
              <a:t> </a:t>
            </a:r>
            <a:r>
              <a:rPr sz="1400" dirty="0" err="1"/>
              <a:t>sowohl</a:t>
            </a:r>
            <a:r>
              <a:rPr sz="1400" dirty="0"/>
              <a:t> </a:t>
            </a:r>
            <a:r>
              <a:rPr sz="1400" dirty="0" err="1"/>
              <a:t>für</a:t>
            </a:r>
            <a:r>
              <a:rPr sz="1400" dirty="0"/>
              <a:t> die </a:t>
            </a:r>
            <a:r>
              <a:rPr sz="1400" dirty="0" err="1"/>
              <a:t>Psychiatrie</a:t>
            </a:r>
            <a:r>
              <a:rPr sz="1400" dirty="0"/>
              <a:t>, </a:t>
            </a:r>
            <a:r>
              <a:rPr sz="1400" dirty="0" err="1"/>
              <a:t>wie</a:t>
            </a:r>
            <a:r>
              <a:rPr sz="1400" dirty="0"/>
              <a:t> </a:t>
            </a:r>
            <a:r>
              <a:rPr sz="1400" dirty="0" err="1"/>
              <a:t>für</a:t>
            </a:r>
            <a:r>
              <a:rPr sz="1400" dirty="0"/>
              <a:t> </a:t>
            </a:r>
            <a:r>
              <a:rPr sz="1400" dirty="0" err="1"/>
              <a:t>Ereignisse</a:t>
            </a:r>
            <a:r>
              <a:rPr sz="1400" dirty="0"/>
              <a:t> in der </a:t>
            </a:r>
            <a:r>
              <a:rPr sz="1400" dirty="0" err="1"/>
              <a:t>großen</a:t>
            </a:r>
            <a:r>
              <a:rPr sz="1400" dirty="0"/>
              <a:t> </a:t>
            </a:r>
            <a:r>
              <a:rPr sz="1400" dirty="0" err="1"/>
              <a:t>Politik</a:t>
            </a:r>
            <a:r>
              <a:rPr sz="1400" dirty="0"/>
              <a:t>. </a:t>
            </a:r>
            <a:r>
              <a:rPr sz="1400" dirty="0" err="1"/>
              <a:t>Sie</a:t>
            </a:r>
            <a:r>
              <a:rPr sz="1400" dirty="0"/>
              <a:t> und </a:t>
            </a:r>
            <a:r>
              <a:rPr sz="1400" dirty="0" err="1"/>
              <a:t>gelegentlich</a:t>
            </a:r>
            <a:r>
              <a:rPr sz="1400" dirty="0"/>
              <a:t> </a:t>
            </a:r>
            <a:r>
              <a:rPr sz="1400" dirty="0" err="1"/>
              <a:t>Psychologen</a:t>
            </a:r>
            <a:r>
              <a:rPr sz="1400" dirty="0"/>
              <a:t> und </a:t>
            </a:r>
            <a:r>
              <a:rPr sz="1400" dirty="0" err="1"/>
              <a:t>Psychoanalytiker</a:t>
            </a:r>
            <a:r>
              <a:rPr sz="1400" dirty="0"/>
              <a:t> </a:t>
            </a:r>
            <a:r>
              <a:rPr sz="1400" dirty="0" err="1"/>
              <a:t>waren</a:t>
            </a:r>
            <a:r>
              <a:rPr sz="1400" dirty="0"/>
              <a:t> die </a:t>
            </a:r>
            <a:r>
              <a:rPr sz="1400" dirty="0" err="1"/>
              <a:t>Experten</a:t>
            </a:r>
            <a:r>
              <a:rPr sz="1400" dirty="0"/>
              <a:t> der </a:t>
            </a:r>
            <a:r>
              <a:rPr sz="1400" dirty="0" err="1"/>
              <a:t>Deutung</a:t>
            </a:r>
            <a:r>
              <a:rPr sz="1400" dirty="0"/>
              <a:t> der </a:t>
            </a:r>
            <a:r>
              <a:rPr sz="1400" dirty="0" err="1"/>
              <a:t>großen</a:t>
            </a:r>
            <a:r>
              <a:rPr sz="1400" dirty="0"/>
              <a:t> </a:t>
            </a:r>
            <a:r>
              <a:rPr sz="1400" dirty="0" err="1"/>
              <a:t>Geschehnisse</a:t>
            </a:r>
            <a:r>
              <a:rPr sz="1400" dirty="0"/>
              <a:t> in der Welt“ (Interview 24)</a:t>
            </a:r>
            <a:endParaRPr sz="1600" dirty="0"/>
          </a:p>
        </p:txBody>
      </p:sp>
      <p:pic>
        <p:nvPicPr>
          <p:cNvPr id="9" name="image10.jpeg" descr="Goffmann"/>
          <p:cNvPicPr>
            <a:picLocks noChangeAspect="1"/>
          </p:cNvPicPr>
          <p:nvPr/>
        </p:nvPicPr>
        <p:blipFill>
          <a:blip r:embed="rId5" cstate="print"/>
          <a:srcRect t="9708"/>
          <a:stretch>
            <a:fillRect/>
          </a:stretch>
        </p:blipFill>
        <p:spPr>
          <a:xfrm>
            <a:off x="5660344" y="4149080"/>
            <a:ext cx="1431936" cy="2160240"/>
          </a:xfrm>
          <a:prstGeom prst="rect">
            <a:avLst/>
          </a:prstGeom>
          <a:ln w="12700">
            <a:miter lim="400000"/>
          </a:ln>
        </p:spPr>
      </p:pic>
    </p:spTree>
    <p:extLst>
      <p:ext uri="{BB962C8B-B14F-4D97-AF65-F5344CB8AC3E}">
        <p14:creationId xmlns:p14="http://schemas.microsoft.com/office/powerpoint/2010/main" val="110587880"/>
      </p:ext>
    </p:extLst>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303328"/>
            <a:ext cx="2808288" cy="4248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8" name="Text Box 2"/>
          <p:cNvSpPr txBox="1">
            <a:spLocks noChangeArrowheads="1"/>
          </p:cNvSpPr>
          <p:nvPr/>
        </p:nvSpPr>
        <p:spPr bwMode="auto">
          <a:xfrm>
            <a:off x="395536" y="476672"/>
            <a:ext cx="5399980" cy="6237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a:spcBef>
                <a:spcPts val="550"/>
              </a:spcBef>
              <a:buClr>
                <a:srgbClr val="000000"/>
              </a:buClr>
              <a:buSzPct val="100000"/>
            </a:pPr>
            <a:r>
              <a:rPr lang="de-DE" altLang="de-DE" sz="3200" b="1" kern="1200" dirty="0">
                <a:solidFill>
                  <a:srgbClr val="26547C"/>
                </a:solidFill>
                <a:latin typeface="Calibri" panose="020F0502020204030204" pitchFamily="34" charset="0"/>
                <a:ea typeface="+mj-ea"/>
                <a:cs typeface="Calibri" panose="020F0502020204030204" pitchFamily="34" charset="0"/>
              </a:rPr>
              <a:t>Psychiatrie-Enquete</a:t>
            </a:r>
            <a:r>
              <a:rPr lang="de-DE" altLang="de-DE" sz="3200" b="1" dirty="0">
                <a:solidFill>
                  <a:srgbClr val="26547C"/>
                </a:solidFill>
                <a:latin typeface="Calibri" panose="020F0502020204030204" pitchFamily="34" charset="0"/>
                <a:cs typeface="Arial" pitchFamily="34" charset="0"/>
              </a:rPr>
              <a:t>: </a:t>
            </a:r>
            <a:br>
              <a:rPr lang="de-DE" altLang="de-DE" sz="3200" b="1" dirty="0">
                <a:solidFill>
                  <a:srgbClr val="26547C"/>
                </a:solidFill>
                <a:latin typeface="Calibri" panose="020F0502020204030204" pitchFamily="34" charset="0"/>
                <a:cs typeface="Arial" pitchFamily="34" charset="0"/>
              </a:rPr>
            </a:br>
            <a:r>
              <a:rPr lang="de-DE" altLang="de-DE" sz="2800" dirty="0">
                <a:solidFill>
                  <a:srgbClr val="26547C"/>
                </a:solidFill>
                <a:latin typeface="Calibri" panose="020F0502020204030204" pitchFamily="34" charset="0"/>
                <a:cs typeface="Arial" pitchFamily="34" charset="0"/>
              </a:rPr>
              <a:t>mit Zeitzeugen verstehen </a:t>
            </a:r>
            <a:r>
              <a:rPr lang="de-DE" altLang="de-DE" sz="3200" dirty="0">
                <a:solidFill>
                  <a:srgbClr val="26547C"/>
                </a:solidFill>
                <a:latin typeface="Calibri" panose="020F0502020204030204" pitchFamily="34" charset="0"/>
                <a:cs typeface="Arial" pitchFamily="34" charset="0"/>
              </a:rPr>
              <a:t/>
            </a:r>
            <a:br>
              <a:rPr lang="de-DE" altLang="de-DE" sz="3200" dirty="0">
                <a:solidFill>
                  <a:srgbClr val="26547C"/>
                </a:solidFill>
                <a:latin typeface="Calibri" panose="020F0502020204030204" pitchFamily="34" charset="0"/>
                <a:cs typeface="Arial" pitchFamily="34" charset="0"/>
              </a:rPr>
            </a:br>
            <a:r>
              <a:rPr lang="de-DE" altLang="de-DE" sz="2000" b="1" dirty="0">
                <a:solidFill>
                  <a:srgbClr val="26547C"/>
                </a:solidFill>
                <a:latin typeface="Calibri" panose="020F0502020204030204" pitchFamily="34" charset="0"/>
                <a:cs typeface="Arial" pitchFamily="34" charset="0"/>
              </a:rPr>
              <a:t>Eine Oral </a:t>
            </a:r>
            <a:r>
              <a:rPr lang="de-DE" altLang="de-DE" sz="2000" b="1" dirty="0" err="1">
                <a:solidFill>
                  <a:srgbClr val="26547C"/>
                </a:solidFill>
                <a:latin typeface="Calibri" panose="020F0502020204030204" pitchFamily="34" charset="0"/>
                <a:cs typeface="Arial" pitchFamily="34" charset="0"/>
              </a:rPr>
              <a:t>History</a:t>
            </a:r>
            <a:r>
              <a:rPr lang="de-DE" altLang="de-DE" sz="2000" b="1" dirty="0">
                <a:solidFill>
                  <a:srgbClr val="26547C"/>
                </a:solidFill>
                <a:latin typeface="Calibri" panose="020F0502020204030204" pitchFamily="34" charset="0"/>
                <a:cs typeface="Arial" pitchFamily="34" charset="0"/>
              </a:rPr>
              <a:t> der Psychiatriereform in der </a:t>
            </a:r>
            <a:r>
              <a:rPr lang="de-DE" altLang="de-DE" sz="2000" b="1" dirty="0" smtClean="0">
                <a:solidFill>
                  <a:srgbClr val="26547C"/>
                </a:solidFill>
                <a:latin typeface="Calibri" panose="020F0502020204030204" pitchFamily="34" charset="0"/>
                <a:cs typeface="Arial" pitchFamily="34" charset="0"/>
              </a:rPr>
              <a:t>BRD</a:t>
            </a:r>
          </a:p>
          <a:p>
            <a:pPr defTabSz="449263">
              <a:spcBef>
                <a:spcPts val="550"/>
              </a:spcBef>
              <a:buClr>
                <a:srgbClr val="000000"/>
              </a:buClr>
              <a:buSzPct val="100000"/>
            </a:pPr>
            <a:endParaRPr lang="de-DE" altLang="de-DE" sz="1000" dirty="0">
              <a:latin typeface="Calibri" pitchFamily="32" charset="0"/>
            </a:endParaRPr>
          </a:p>
          <a:p>
            <a:pPr defTabSz="449263">
              <a:spcBef>
                <a:spcPts val="550"/>
              </a:spcBef>
              <a:buClr>
                <a:srgbClr val="000000"/>
              </a:buClr>
              <a:buSzPct val="100000"/>
              <a:buFont typeface="Times New Roman" pitchFamily="16" charset="0"/>
              <a:buNone/>
            </a:pPr>
            <a:r>
              <a:rPr lang="de-DE" altLang="de-DE" b="1" dirty="0">
                <a:latin typeface="Calibri" pitchFamily="32" charset="0"/>
              </a:rPr>
              <a:t>4 Thesen</a:t>
            </a:r>
          </a:p>
          <a:p>
            <a:pPr marL="285750" indent="-285750" defTabSz="449263">
              <a:spcBef>
                <a:spcPts val="550"/>
              </a:spcBef>
              <a:buClr>
                <a:srgbClr val="000000"/>
              </a:buClr>
              <a:buSzPct val="100000"/>
              <a:buFont typeface="Arial" panose="020B0604020202020204" pitchFamily="34" charset="0"/>
              <a:buChar char="•"/>
            </a:pPr>
            <a:r>
              <a:rPr lang="de-DE" altLang="de-DE" b="1" dirty="0">
                <a:latin typeface="Calibri" pitchFamily="32" charset="0"/>
              </a:rPr>
              <a:t>Internationale Impulse</a:t>
            </a:r>
            <a:r>
              <a:rPr lang="de-DE" altLang="de-DE" dirty="0">
                <a:latin typeface="Calibri" pitchFamily="32" charset="0"/>
              </a:rPr>
              <a:t> (F, UK, Skandinavien, NL) hatten prägende Wirkung auf die bundesdeutsche Psychiatrie (Profession) und Psychiatriepolitik</a:t>
            </a:r>
          </a:p>
          <a:p>
            <a:pPr marL="285750" indent="-285750" defTabSz="449263">
              <a:spcBef>
                <a:spcPts val="550"/>
              </a:spcBef>
              <a:buClr>
                <a:srgbClr val="000000"/>
              </a:buClr>
              <a:buSzPct val="100000"/>
              <a:buFont typeface="Arial" panose="020B0604020202020204" pitchFamily="34" charset="0"/>
              <a:buChar char="•"/>
            </a:pPr>
            <a:r>
              <a:rPr lang="de-DE" altLang="de-DE" dirty="0">
                <a:latin typeface="Calibri" pitchFamily="32" charset="0"/>
              </a:rPr>
              <a:t>Veränderter </a:t>
            </a:r>
            <a:r>
              <a:rPr lang="de-DE" altLang="de-DE" b="1" dirty="0">
                <a:latin typeface="Calibri" pitchFamily="32" charset="0"/>
              </a:rPr>
              <a:t>Zeitgeist</a:t>
            </a:r>
            <a:r>
              <a:rPr lang="de-DE" altLang="de-DE" dirty="0">
                <a:latin typeface="Calibri" pitchFamily="32" charset="0"/>
              </a:rPr>
              <a:t> in der Bundesrepublik Deutschland (Ära W. Brandt) war für Reform förderlich </a:t>
            </a:r>
          </a:p>
          <a:p>
            <a:pPr marL="285750" indent="-285750" defTabSz="449263">
              <a:spcBef>
                <a:spcPts val="550"/>
              </a:spcBef>
              <a:buClr>
                <a:srgbClr val="000000"/>
              </a:buClr>
              <a:buSzPct val="100000"/>
              <a:buFont typeface="Arial" panose="020B0604020202020204" pitchFamily="34" charset="0"/>
              <a:buChar char="•"/>
            </a:pPr>
            <a:r>
              <a:rPr lang="de-DE" altLang="de-DE" dirty="0">
                <a:latin typeface="Calibri" pitchFamily="32" charset="0"/>
              </a:rPr>
              <a:t>Bildung interdisziplinärer, informeller und institutioneller </a:t>
            </a:r>
            <a:r>
              <a:rPr lang="de-DE" altLang="de-DE" b="1" dirty="0">
                <a:latin typeface="Calibri" pitchFamily="32" charset="0"/>
              </a:rPr>
              <a:t>Netzwerke</a:t>
            </a:r>
            <a:r>
              <a:rPr lang="de-DE" altLang="de-DE" dirty="0">
                <a:latin typeface="Calibri" pitchFamily="32" charset="0"/>
              </a:rPr>
              <a:t> trug zu Veränderungsbereitschaft und zur Akzeptanz von Psychiatrie-Reformschritten bei</a:t>
            </a:r>
          </a:p>
          <a:p>
            <a:pPr marL="285750" indent="-285750" defTabSz="449263">
              <a:spcBef>
                <a:spcPts val="550"/>
              </a:spcBef>
              <a:buClr>
                <a:srgbClr val="000000"/>
              </a:buClr>
              <a:buSzPct val="100000"/>
              <a:buFont typeface="Arial" panose="020B0604020202020204" pitchFamily="34" charset="0"/>
              <a:buChar char="•"/>
            </a:pPr>
            <a:r>
              <a:rPr lang="de-DE" altLang="de-DE" b="1" dirty="0">
                <a:latin typeface="Calibri" pitchFamily="32" charset="0"/>
              </a:rPr>
              <a:t>Transdisziplinärer Austausch</a:t>
            </a:r>
            <a:r>
              <a:rPr lang="de-DE" altLang="de-DE" dirty="0">
                <a:latin typeface="Calibri" pitchFamily="32" charset="0"/>
              </a:rPr>
              <a:t> zwischen klinisch tätigen Psychiatern und anderen Professionen förderte Reformbereitschaft</a:t>
            </a:r>
          </a:p>
        </p:txBody>
      </p:sp>
      <p:sp>
        <p:nvSpPr>
          <p:cNvPr id="2" name="Textfeld 1"/>
          <p:cNvSpPr txBox="1"/>
          <p:nvPr/>
        </p:nvSpPr>
        <p:spPr>
          <a:xfrm>
            <a:off x="6084168" y="476672"/>
            <a:ext cx="2808288" cy="1754326"/>
          </a:xfrm>
          <a:prstGeom prst="rect">
            <a:avLst/>
          </a:prstGeom>
          <a:noFill/>
        </p:spPr>
        <p:txBody>
          <a:bodyPr wrap="square" rtlCol="0">
            <a:spAutoFit/>
          </a:bodyPr>
          <a:lstStyle/>
          <a:p>
            <a:r>
              <a:rPr lang="de-DE" dirty="0"/>
              <a:t>Auswertung von 28 Interviews mit damals beteiligten </a:t>
            </a:r>
            <a:r>
              <a:rPr lang="de-DE" dirty="0" err="1"/>
              <a:t>Zeitzeug</a:t>
            </a:r>
            <a:r>
              <a:rPr lang="de-DE" dirty="0"/>
              <a:t>*innen aus - unter ihnen </a:t>
            </a:r>
            <a:r>
              <a:rPr lang="de-DE" dirty="0" err="1"/>
              <a:t>Ärzt</a:t>
            </a:r>
            <a:r>
              <a:rPr lang="de-DE" dirty="0"/>
              <a:t>*innen, Pflegekräfte, Therapeut*innen</a:t>
            </a:r>
          </a:p>
        </p:txBody>
      </p:sp>
    </p:spTree>
    <p:extLst>
      <p:ext uri="{BB962C8B-B14F-4D97-AF65-F5344CB8AC3E}">
        <p14:creationId xmlns:p14="http://schemas.microsoft.com/office/powerpoint/2010/main" val="41959323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2048" y="476672"/>
            <a:ext cx="8593063" cy="801241"/>
          </a:xfrm>
        </p:spPr>
        <p:txBody>
          <a:bodyPr/>
          <a:lstStyle/>
          <a:p>
            <a:pPr algn="l"/>
            <a:r>
              <a:rPr lang="de-DE" b="1" dirty="0">
                <a:solidFill>
                  <a:srgbClr val="26547C"/>
                </a:solidFill>
                <a:latin typeface="Calibri" panose="020F0502020204030204" pitchFamily="34" charset="0"/>
                <a:cs typeface="Calibri" panose="020F0502020204030204" pitchFamily="34" charset="0"/>
                <a:sym typeface="Calibri"/>
              </a:rPr>
              <a:t>Schluss</a:t>
            </a:r>
          </a:p>
        </p:txBody>
      </p:sp>
      <p:sp>
        <p:nvSpPr>
          <p:cNvPr id="3" name="Inhaltsplatzhalter 2"/>
          <p:cNvSpPr>
            <a:spLocks noGrp="1"/>
          </p:cNvSpPr>
          <p:nvPr>
            <p:ph idx="1"/>
          </p:nvPr>
        </p:nvSpPr>
        <p:spPr>
          <a:xfrm>
            <a:off x="450954" y="980728"/>
            <a:ext cx="8568952" cy="5760640"/>
          </a:xfrm>
        </p:spPr>
        <p:txBody>
          <a:bodyPr/>
          <a:lstStyle/>
          <a:p>
            <a:r>
              <a:rPr lang="de-DE" sz="2400" dirty="0"/>
              <a:t>Psychische Störungen sind häufig</a:t>
            </a:r>
          </a:p>
          <a:p>
            <a:r>
              <a:rPr lang="de-DE" sz="2400" dirty="0"/>
              <a:t>Die Diagnosestellung folgt international konsentierten Pfaden</a:t>
            </a:r>
          </a:p>
          <a:p>
            <a:r>
              <a:rPr lang="de-DE" sz="2400" dirty="0"/>
              <a:t>Äußere Faktoren wie Lebensereignisse spielen eine ursächliche und/ oder auslösende Rolle</a:t>
            </a:r>
          </a:p>
          <a:p>
            <a:r>
              <a:rPr lang="de-DE" sz="2400" dirty="0"/>
              <a:t>Äußere Faktoren interagieren mit inneren Dispositionen, z.B. genetischen Vulnerabilitäten</a:t>
            </a:r>
          </a:p>
          <a:p>
            <a:r>
              <a:rPr lang="de-DE" sz="2400" dirty="0"/>
              <a:t>Seelische „Abgründe“ finden sich </a:t>
            </a:r>
            <a:r>
              <a:rPr lang="de-DE" sz="2400" dirty="0" smtClean="0"/>
              <a:t>nicht</a:t>
            </a:r>
            <a:r>
              <a:rPr lang="de-DE" sz="2400" dirty="0"/>
              <a:t>, </a:t>
            </a:r>
            <a:r>
              <a:rPr lang="de-DE" sz="2400" dirty="0" smtClean="0"/>
              <a:t>der Begriff </a:t>
            </a:r>
            <a:r>
              <a:rPr lang="de-DE" sz="2400" dirty="0"/>
              <a:t> </a:t>
            </a:r>
            <a:r>
              <a:rPr lang="de-DE" sz="2400" dirty="0" smtClean="0"/>
              <a:t>begünstigt Stigma, es handelt sich um Erkrankungen</a:t>
            </a:r>
            <a:endParaRPr lang="de-DE" sz="2400" dirty="0"/>
          </a:p>
          <a:p>
            <a:r>
              <a:rPr lang="de-DE" sz="2400" dirty="0"/>
              <a:t>Abgründe </a:t>
            </a:r>
            <a:r>
              <a:rPr lang="de-DE" sz="2400" dirty="0" smtClean="0"/>
              <a:t>tun sich im </a:t>
            </a:r>
            <a:r>
              <a:rPr lang="de-DE" sz="2400" dirty="0"/>
              <a:t>professionellen Handeln </a:t>
            </a:r>
            <a:r>
              <a:rPr lang="de-DE" sz="2400" dirty="0" smtClean="0"/>
              <a:t>auf, </a:t>
            </a:r>
            <a:r>
              <a:rPr lang="de-DE" sz="2400" dirty="0"/>
              <a:t>wie die Beschäftigung mit der Psychiatrie in der NS-Zeit </a:t>
            </a:r>
            <a:r>
              <a:rPr lang="de-DE" sz="2400" dirty="0" smtClean="0"/>
              <a:t>lehrt</a:t>
            </a:r>
          </a:p>
          <a:p>
            <a:r>
              <a:rPr lang="de-DE" sz="2400" dirty="0" smtClean="0"/>
              <a:t>Stigma und Diskriminierung psychischer Erkrankung müssen reduziert werden</a:t>
            </a:r>
          </a:p>
          <a:p>
            <a:r>
              <a:rPr lang="de-DE" sz="2400" dirty="0" smtClean="0"/>
              <a:t>Gesellschaft, Kultur und Politik schaffen den Rahmen für den Umgang mit psychischen Erkrankungen</a:t>
            </a:r>
            <a:endParaRPr lang="de-DE" sz="2400" dirty="0"/>
          </a:p>
        </p:txBody>
      </p:sp>
    </p:spTree>
    <p:extLst>
      <p:ext uri="{BB962C8B-B14F-4D97-AF65-F5344CB8AC3E}">
        <p14:creationId xmlns:p14="http://schemas.microsoft.com/office/powerpoint/2010/main" val="2627332927"/>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p:nvPr/>
        </p:nvSpPr>
        <p:spPr>
          <a:xfrm>
            <a:off x="1155700" y="2498724"/>
            <a:ext cx="9144000" cy="231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900">
                <a:latin typeface="Tahoma"/>
                <a:ea typeface="Tahoma"/>
                <a:cs typeface="Tahoma"/>
                <a:sym typeface="Tahoma"/>
              </a:defRPr>
            </a:lvl1pPr>
          </a:lstStyle>
          <a:p>
            <a:r>
              <a:t> </a:t>
            </a:r>
          </a:p>
        </p:txBody>
      </p:sp>
      <p:sp>
        <p:nvSpPr>
          <p:cNvPr id="321" name="Shape 321"/>
          <p:cNvSpPr/>
          <p:nvPr/>
        </p:nvSpPr>
        <p:spPr>
          <a:xfrm>
            <a:off x="1155700" y="3892549"/>
            <a:ext cx="9144000" cy="231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900">
                <a:latin typeface="Tahoma"/>
                <a:ea typeface="Tahoma"/>
                <a:cs typeface="Tahoma"/>
                <a:sym typeface="Tahoma"/>
              </a:defRPr>
            </a:lvl1pPr>
          </a:lstStyle>
          <a:p>
            <a:r>
              <a:t> </a:t>
            </a:r>
          </a:p>
        </p:txBody>
      </p:sp>
      <p:sp>
        <p:nvSpPr>
          <p:cNvPr id="322" name="Shape 322"/>
          <p:cNvSpPr/>
          <p:nvPr/>
        </p:nvSpPr>
        <p:spPr>
          <a:xfrm>
            <a:off x="467544" y="479578"/>
            <a:ext cx="8604448" cy="1077214"/>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lgn="r">
              <a:defRPr sz="3600" b="1">
                <a:solidFill>
                  <a:srgbClr val="26547C"/>
                </a:solidFill>
              </a:defRPr>
            </a:lvl1pPr>
          </a:lstStyle>
          <a:p>
            <a:pPr algn="l"/>
            <a:r>
              <a:rPr lang="de-DE" sz="3200" dirty="0"/>
              <a:t>Vielen Dank den Forschungsmitarbeiter*innen </a:t>
            </a:r>
            <a:r>
              <a:rPr lang="de-DE" sz="3200" dirty="0" smtClean="0"/>
              <a:t/>
            </a:r>
            <a:br>
              <a:rPr lang="de-DE" sz="3200" dirty="0" smtClean="0"/>
            </a:br>
            <a:r>
              <a:rPr lang="de-DE" sz="3200" dirty="0" smtClean="0"/>
              <a:t>der </a:t>
            </a:r>
            <a:r>
              <a:rPr lang="de-DE" sz="3200" dirty="0"/>
              <a:t>Klinik </a:t>
            </a:r>
            <a:r>
              <a:rPr lang="de-DE" sz="3200" dirty="0" smtClean="0"/>
              <a:t>und</a:t>
            </a:r>
            <a:r>
              <a:rPr sz="3200" dirty="0" smtClean="0"/>
              <a:t> für </a:t>
            </a:r>
            <a:r>
              <a:rPr sz="3200" dirty="0" err="1"/>
              <a:t>Ihre</a:t>
            </a:r>
            <a:r>
              <a:rPr sz="3200" dirty="0"/>
              <a:t> </a:t>
            </a:r>
            <a:r>
              <a:rPr lang="de-DE" sz="3200" dirty="0" smtClean="0"/>
              <a:t>A</a:t>
            </a:r>
            <a:r>
              <a:rPr sz="3200" dirty="0" err="1" smtClean="0"/>
              <a:t>ufmerksamkeit</a:t>
            </a:r>
            <a:r>
              <a:rPr lang="de-DE" sz="3200" dirty="0"/>
              <a:t>!</a:t>
            </a:r>
            <a:endParaRPr lang="de-DE" sz="3200" dirty="0" smtClean="0"/>
          </a:p>
        </p:txBody>
      </p:sp>
      <p:sp>
        <p:nvSpPr>
          <p:cNvPr id="323" name="Shape 323"/>
          <p:cNvSpPr/>
          <p:nvPr/>
        </p:nvSpPr>
        <p:spPr>
          <a:xfrm>
            <a:off x="467544" y="2688943"/>
            <a:ext cx="2915816" cy="2308320"/>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defRPr>
                <a:solidFill>
                  <a:srgbClr val="262626"/>
                </a:solidFill>
              </a:defRPr>
            </a:pPr>
            <a:r>
              <a:rPr lang="de-DE" sz="1600" dirty="0" smtClean="0">
                <a:solidFill>
                  <a:schemeClr val="tx1">
                    <a:lumMod val="50000"/>
                    <a:lumOff val="50000"/>
                  </a:schemeClr>
                </a:solidFill>
              </a:rPr>
              <a:t>Professor Dr. Thomas Becker </a:t>
            </a:r>
          </a:p>
          <a:p>
            <a:pPr>
              <a:defRPr>
                <a:solidFill>
                  <a:srgbClr val="262626"/>
                </a:solidFill>
              </a:defRPr>
            </a:pPr>
            <a:r>
              <a:rPr lang="de-DE" sz="1600" dirty="0" smtClean="0">
                <a:solidFill>
                  <a:schemeClr val="tx1">
                    <a:lumMod val="50000"/>
                    <a:lumOff val="50000"/>
                  </a:schemeClr>
                </a:solidFill>
              </a:rPr>
              <a:t>Klinik für Psychiatrie und Psychotherapie II </a:t>
            </a:r>
          </a:p>
          <a:p>
            <a:pPr>
              <a:defRPr>
                <a:solidFill>
                  <a:srgbClr val="262626"/>
                </a:solidFill>
              </a:defRPr>
            </a:pPr>
            <a:r>
              <a:rPr lang="de-DE" sz="1600" dirty="0" smtClean="0">
                <a:solidFill>
                  <a:schemeClr val="tx1">
                    <a:lumMod val="50000"/>
                    <a:lumOff val="50000"/>
                  </a:schemeClr>
                </a:solidFill>
              </a:rPr>
              <a:t>der Universität Ulm </a:t>
            </a:r>
          </a:p>
          <a:p>
            <a:pPr>
              <a:defRPr>
                <a:solidFill>
                  <a:srgbClr val="262626"/>
                </a:solidFill>
              </a:defRPr>
            </a:pPr>
            <a:r>
              <a:rPr lang="de-DE" sz="1600" dirty="0" smtClean="0">
                <a:solidFill>
                  <a:schemeClr val="tx1">
                    <a:lumMod val="50000"/>
                    <a:lumOff val="50000"/>
                  </a:schemeClr>
                </a:solidFill>
              </a:rPr>
              <a:t>am Bezirkskrankenhaus Günzburg</a:t>
            </a:r>
          </a:p>
          <a:p>
            <a:pPr>
              <a:defRPr>
                <a:solidFill>
                  <a:srgbClr val="262626"/>
                </a:solidFill>
              </a:defRPr>
            </a:pPr>
            <a:r>
              <a:rPr lang="de-DE" sz="1600" dirty="0" smtClean="0">
                <a:solidFill>
                  <a:schemeClr val="tx1">
                    <a:lumMod val="50000"/>
                    <a:lumOff val="50000"/>
                  </a:schemeClr>
                </a:solidFill>
              </a:rPr>
              <a:t>Lindenallee 2</a:t>
            </a:r>
          </a:p>
          <a:p>
            <a:pPr>
              <a:defRPr>
                <a:solidFill>
                  <a:srgbClr val="262626"/>
                </a:solidFill>
              </a:defRPr>
            </a:pPr>
            <a:r>
              <a:rPr lang="de-DE" sz="1600" dirty="0" smtClean="0">
                <a:solidFill>
                  <a:schemeClr val="tx1">
                    <a:lumMod val="50000"/>
                    <a:lumOff val="50000"/>
                  </a:schemeClr>
                </a:solidFill>
              </a:rPr>
              <a:t>89312 Günzburg</a:t>
            </a:r>
          </a:p>
          <a:p>
            <a:pPr>
              <a:defRPr>
                <a:solidFill>
                  <a:srgbClr val="262626"/>
                </a:solidFill>
              </a:defRPr>
            </a:pPr>
            <a:r>
              <a:rPr lang="de-DE" sz="1600" dirty="0" smtClean="0">
                <a:solidFill>
                  <a:schemeClr val="tx1">
                    <a:lumMod val="50000"/>
                    <a:lumOff val="50000"/>
                  </a:schemeClr>
                </a:solidFill>
                <a:sym typeface="Wingdings"/>
              </a:rPr>
              <a:t></a:t>
            </a:r>
            <a:r>
              <a:rPr lang="de-DE" sz="1600" dirty="0" smtClean="0">
                <a:solidFill>
                  <a:schemeClr val="tx1">
                    <a:lumMod val="50000"/>
                    <a:lumOff val="50000"/>
                  </a:schemeClr>
                </a:solidFill>
              </a:rPr>
              <a:t>  08221-96-2002</a:t>
            </a:r>
          </a:p>
          <a:p>
            <a:pPr>
              <a:defRPr>
                <a:solidFill>
                  <a:srgbClr val="262626"/>
                </a:solidFill>
              </a:defRPr>
            </a:pPr>
            <a:r>
              <a:rPr lang="de-DE" sz="1600" dirty="0" smtClean="0">
                <a:solidFill>
                  <a:schemeClr val="tx1">
                    <a:lumMod val="50000"/>
                    <a:lumOff val="50000"/>
                  </a:schemeClr>
                </a:solidFill>
                <a:sym typeface="Wingdings"/>
              </a:rPr>
              <a:t>  </a:t>
            </a:r>
            <a:r>
              <a:rPr sz="1600" dirty="0" smtClean="0">
                <a:solidFill>
                  <a:schemeClr val="tx1">
                    <a:lumMod val="50000"/>
                    <a:lumOff val="50000"/>
                  </a:schemeClr>
                </a:solidFill>
              </a:rPr>
              <a:t>t.becker@uni-ulm.de</a:t>
            </a:r>
            <a:endParaRPr sz="1600" dirty="0">
              <a:solidFill>
                <a:schemeClr val="tx1">
                  <a:lumMod val="50000"/>
                  <a:lumOff val="50000"/>
                </a:schemeClr>
              </a:solidFill>
            </a:endParaRPr>
          </a:p>
        </p:txBody>
      </p:sp>
      <p:pic>
        <p:nvPicPr>
          <p:cNvPr id="324" name="image1.png" descr="Logo_BKL_Schwaben_grau_5cm"/>
          <p:cNvPicPr>
            <a:picLocks noChangeAspect="1"/>
          </p:cNvPicPr>
          <p:nvPr/>
        </p:nvPicPr>
        <p:blipFill>
          <a:blip r:embed="rId2" cstate="print">
            <a:extLst/>
          </a:blip>
          <a:stretch>
            <a:fillRect/>
          </a:stretch>
        </p:blipFill>
        <p:spPr>
          <a:xfrm>
            <a:off x="539552" y="6093296"/>
            <a:ext cx="1872208" cy="693562"/>
          </a:xfrm>
          <a:prstGeom prst="rect">
            <a:avLst/>
          </a:prstGeom>
          <a:ln w="12700">
            <a:miter lim="400000"/>
          </a:ln>
        </p:spPr>
      </p:pic>
      <p:pic>
        <p:nvPicPr>
          <p:cNvPr id="325" name="image18.png"/>
          <p:cNvPicPr>
            <a:picLocks noChangeAspect="1"/>
          </p:cNvPicPr>
          <p:nvPr/>
        </p:nvPicPr>
        <p:blipFill>
          <a:blip r:embed="rId3" cstate="print">
            <a:extLst/>
          </a:blip>
          <a:stretch>
            <a:fillRect/>
          </a:stretch>
        </p:blipFill>
        <p:spPr>
          <a:xfrm>
            <a:off x="6012160" y="6162065"/>
            <a:ext cx="2987824" cy="579303"/>
          </a:xfrm>
          <a:prstGeom prst="rect">
            <a:avLst/>
          </a:prstGeom>
          <a:ln w="12700">
            <a:miter lim="400000"/>
          </a:ln>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9000" y="1757609"/>
            <a:ext cx="5561319" cy="4170989"/>
          </a:xfrm>
          <a:prstGeom prst="rect">
            <a:avLst/>
          </a:prstGeom>
        </p:spPr>
      </p:pic>
    </p:spTree>
    <p:extLst>
      <p:ext uri="{BB962C8B-B14F-4D97-AF65-F5344CB8AC3E}">
        <p14:creationId xmlns:p14="http://schemas.microsoft.com/office/powerpoint/2010/main" val="416120212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395536" y="477738"/>
            <a:ext cx="8713787" cy="935038"/>
          </a:xfrm>
        </p:spPr>
        <p:txBody>
          <a:bodyPr/>
          <a:lstStyle/>
          <a:p>
            <a:pPr defTabSz="762000" eaLnBrk="1" hangingPunct="1">
              <a:lnSpc>
                <a:spcPct val="90000"/>
              </a:lnSpc>
            </a:pPr>
            <a:r>
              <a:rPr lang="de-DE" altLang="de-DE" sz="2800" dirty="0"/>
              <a:t>Von allen Personen mit einer manifesten 12-Monats-diagnose und Hilfesuchverhalten, erhalten...</a:t>
            </a:r>
            <a:endParaRPr lang="en-US" altLang="de-DE" sz="2800" dirty="0"/>
          </a:p>
        </p:txBody>
      </p:sp>
      <p:graphicFrame>
        <p:nvGraphicFramePr>
          <p:cNvPr id="21507" name="Object 3"/>
          <p:cNvGraphicFramePr>
            <a:graphicFrameLocks noGrp="1" noChangeAspect="1"/>
          </p:cNvGraphicFramePr>
          <p:nvPr>
            <p:ph type="chart" idx="4294967295"/>
            <p:extLst>
              <p:ext uri="{D42A27DB-BD31-4B8C-83A1-F6EECF244321}">
                <p14:modId xmlns:p14="http://schemas.microsoft.com/office/powerpoint/2010/main" val="3461075538"/>
              </p:ext>
            </p:extLst>
          </p:nvPr>
        </p:nvGraphicFramePr>
        <p:xfrm>
          <a:off x="2883943" y="1692275"/>
          <a:ext cx="8178800" cy="4346575"/>
        </p:xfrm>
        <a:graphic>
          <a:graphicData uri="http://schemas.openxmlformats.org/presentationml/2006/ole">
            <mc:AlternateContent xmlns:mc="http://schemas.openxmlformats.org/markup-compatibility/2006">
              <mc:Choice xmlns:v="urn:schemas-microsoft-com:vml" Requires="v">
                <p:oleObj spid="_x0000_s1050" r:id="rId3" imgW="8175445" imgH="4346825" progId="Excel.Chart.8">
                  <p:embed/>
                </p:oleObj>
              </mc:Choice>
              <mc:Fallback>
                <p:oleObj r:id="rId3" imgW="8175445" imgH="4346825" progId="Excel.Chart.8">
                  <p:embed/>
                  <p:pic>
                    <p:nvPicPr>
                      <p:cNvPr id="0" name=""/>
                      <p:cNvPicPr>
                        <a:picLocks noGrp="1" noChangeAspect="1" noChangeArrowheads="1"/>
                      </p:cNvPicPr>
                      <p:nvPr/>
                    </p:nvPicPr>
                    <p:blipFill>
                      <a:blip r:embed="rId4">
                        <a:extLst>
                          <a:ext uri="{BEBA8EAE-BF5A-486C-A8C5-ECC9F3942E4B}">
                            <a14:imgProps xmlns:a14="http://schemas.microsoft.com/office/drawing/2010/main">
                              <a14:imgLayer r:embed="rId5">
                                <a14:imgEffect>
                                  <a14:colorTemperature colorTemp="6625"/>
                                </a14:imgEffect>
                                <a14:imgEffect>
                                  <a14:saturation sat="115000"/>
                                </a14:imgEffect>
                              </a14:imgLayer>
                            </a14:imgProps>
                          </a:ext>
                          <a:ext uri="{28A0092B-C50C-407E-A947-70E740481C1C}">
                            <a14:useLocalDpi xmlns:a14="http://schemas.microsoft.com/office/drawing/2010/main" val="0"/>
                          </a:ext>
                        </a:extLst>
                      </a:blip>
                      <a:srcRect/>
                      <a:stretch>
                        <a:fillRect/>
                      </a:stretch>
                    </p:blipFill>
                    <p:spPr bwMode="auto">
                      <a:xfrm>
                        <a:off x="2883943" y="1692275"/>
                        <a:ext cx="8178800" cy="4346575"/>
                      </a:xfrm>
                      <a:prstGeom prst="rect">
                        <a:avLst/>
                      </a:prstGeom>
                      <a:noFill/>
                      <a:ln>
                        <a:noFill/>
                      </a:ln>
                      <a:extLst/>
                    </p:spPr>
                  </p:pic>
                </p:oleObj>
              </mc:Fallback>
            </mc:AlternateContent>
          </a:graphicData>
        </a:graphic>
      </p:graphicFrame>
      <p:sp>
        <p:nvSpPr>
          <p:cNvPr id="21508" name="Rectangle 4"/>
          <p:cNvSpPr>
            <a:spLocks noChangeArrowheads="1"/>
          </p:cNvSpPr>
          <p:nvPr/>
        </p:nvSpPr>
        <p:spPr bwMode="auto">
          <a:xfrm>
            <a:off x="424734" y="1739900"/>
            <a:ext cx="395446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defTabSz="762000" eaLnBrk="0" hangingPunct="0">
              <a:lnSpc>
                <a:spcPts val="2000"/>
              </a:lnSpc>
              <a:defRPr sz="2400">
                <a:solidFill>
                  <a:schemeClr val="tx1"/>
                </a:solidFill>
                <a:latin typeface="Calibri" pitchFamily="34" charset="0"/>
              </a:defRPr>
            </a:lvl1pPr>
            <a:lvl2pPr marL="742950" indent="-285750" defTabSz="762000" eaLnBrk="0" hangingPunct="0">
              <a:spcBef>
                <a:spcPct val="20000"/>
              </a:spcBef>
              <a:buChar char="–"/>
              <a:defRPr sz="2000">
                <a:solidFill>
                  <a:schemeClr val="tx1"/>
                </a:solidFill>
                <a:latin typeface="Calibri" pitchFamily="34" charset="0"/>
              </a:defRPr>
            </a:lvl2pPr>
            <a:lvl3pPr marL="1143000" indent="-228600" defTabSz="762000" eaLnBrk="0" hangingPunct="0">
              <a:spcBef>
                <a:spcPct val="20000"/>
              </a:spcBef>
              <a:buChar char="•"/>
              <a:defRPr>
                <a:solidFill>
                  <a:schemeClr val="tx1"/>
                </a:solidFill>
                <a:latin typeface="Calibri" pitchFamily="34" charset="0"/>
              </a:defRPr>
            </a:lvl3pPr>
            <a:lvl4pPr marL="1600200" indent="-228600" defTabSz="762000" eaLnBrk="0" hangingPunct="0">
              <a:spcBef>
                <a:spcPct val="20000"/>
              </a:spcBef>
              <a:buChar char="–"/>
              <a:defRPr sz="1600">
                <a:solidFill>
                  <a:schemeClr val="tx1"/>
                </a:solidFill>
                <a:latin typeface="Calibri" pitchFamily="34" charset="0"/>
              </a:defRPr>
            </a:lvl4pPr>
            <a:lvl5pPr marL="2057400" indent="-228600" defTabSz="762000" eaLnBrk="0" hangingPunct="0">
              <a:spcBef>
                <a:spcPct val="20000"/>
              </a:spcBef>
              <a:buChar char="»"/>
              <a:defRPr sz="1400">
                <a:solidFill>
                  <a:schemeClr val="tx1"/>
                </a:solidFill>
                <a:latin typeface="Calibri" pitchFamily="34" charset="0"/>
              </a:defRPr>
            </a:lvl5pPr>
            <a:lvl6pPr marL="2514600" indent="-228600" defTabSz="762000" eaLnBrk="0" fontAlgn="base" hangingPunct="0">
              <a:spcBef>
                <a:spcPct val="20000"/>
              </a:spcBef>
              <a:spcAft>
                <a:spcPct val="0"/>
              </a:spcAft>
              <a:buChar char="»"/>
              <a:defRPr sz="1400">
                <a:solidFill>
                  <a:schemeClr val="tx1"/>
                </a:solidFill>
                <a:latin typeface="Calibri" pitchFamily="34" charset="0"/>
              </a:defRPr>
            </a:lvl6pPr>
            <a:lvl7pPr marL="2971800" indent="-228600" defTabSz="762000" eaLnBrk="0" fontAlgn="base" hangingPunct="0">
              <a:spcBef>
                <a:spcPct val="20000"/>
              </a:spcBef>
              <a:spcAft>
                <a:spcPct val="0"/>
              </a:spcAft>
              <a:buChar char="»"/>
              <a:defRPr sz="1400">
                <a:solidFill>
                  <a:schemeClr val="tx1"/>
                </a:solidFill>
                <a:latin typeface="Calibri" pitchFamily="34" charset="0"/>
              </a:defRPr>
            </a:lvl7pPr>
            <a:lvl8pPr marL="3429000" indent="-228600" defTabSz="762000" eaLnBrk="0" fontAlgn="base" hangingPunct="0">
              <a:spcBef>
                <a:spcPct val="20000"/>
              </a:spcBef>
              <a:spcAft>
                <a:spcPct val="0"/>
              </a:spcAft>
              <a:buChar char="»"/>
              <a:defRPr sz="1400">
                <a:solidFill>
                  <a:schemeClr val="tx1"/>
                </a:solidFill>
                <a:latin typeface="Calibri" pitchFamily="34" charset="0"/>
              </a:defRPr>
            </a:lvl8pPr>
            <a:lvl9pPr marL="3886200" indent="-228600" defTabSz="762000" eaLnBrk="0" fontAlgn="base" hangingPunct="0">
              <a:spcBef>
                <a:spcPct val="20000"/>
              </a:spcBef>
              <a:spcAft>
                <a:spcPct val="0"/>
              </a:spcAft>
              <a:buChar char="»"/>
              <a:defRPr sz="1400">
                <a:solidFill>
                  <a:schemeClr val="tx1"/>
                </a:solidFill>
                <a:latin typeface="Calibri" pitchFamily="34" charset="0"/>
              </a:defRPr>
            </a:lvl9pPr>
          </a:lstStyle>
          <a:p>
            <a:pPr fontAlgn="base">
              <a:lnSpc>
                <a:spcPct val="100000"/>
              </a:lnSpc>
              <a:spcBef>
                <a:spcPct val="20000"/>
              </a:spcBef>
              <a:spcAft>
                <a:spcPct val="0"/>
              </a:spcAft>
              <a:buClr>
                <a:srgbClr val="FFFF00"/>
              </a:buClr>
              <a:buFont typeface="Monotype Sorts" pitchFamily="2" charset="2"/>
              <a:buNone/>
            </a:pPr>
            <a:r>
              <a:rPr lang="en-US" altLang="de-DE" sz="2000" b="1" kern="1200" dirty="0" err="1">
                <a:solidFill>
                  <a:srgbClr val="C00000"/>
                </a:solidFill>
              </a:rPr>
              <a:t>Behandlungsraten</a:t>
            </a:r>
            <a:r>
              <a:rPr lang="en-US" altLang="de-DE" sz="2000" b="1" kern="1200" dirty="0">
                <a:solidFill>
                  <a:srgbClr val="C00000"/>
                </a:solidFill>
              </a:rPr>
              <a:t> </a:t>
            </a:r>
            <a:r>
              <a:rPr lang="en-US" altLang="de-DE" sz="2000" b="1" kern="1200" dirty="0" err="1">
                <a:solidFill>
                  <a:srgbClr val="C00000"/>
                </a:solidFill>
              </a:rPr>
              <a:t>nach</a:t>
            </a:r>
            <a:r>
              <a:rPr lang="en-US" altLang="de-DE" sz="2000" b="1" kern="1200" dirty="0">
                <a:solidFill>
                  <a:srgbClr val="C00000"/>
                </a:solidFill>
              </a:rPr>
              <a:t> Diagnose:</a:t>
            </a:r>
          </a:p>
          <a:p>
            <a:pPr fontAlgn="base">
              <a:lnSpc>
                <a:spcPct val="100000"/>
              </a:lnSpc>
              <a:spcBef>
                <a:spcPct val="20000"/>
              </a:spcBef>
              <a:spcAft>
                <a:spcPct val="0"/>
              </a:spcAft>
              <a:buClr>
                <a:srgbClr val="FFFF00"/>
              </a:buClr>
              <a:buFont typeface="Monotype Sorts" pitchFamily="2" charset="2"/>
              <a:buNone/>
            </a:pPr>
            <a:endParaRPr lang="en-US" altLang="de-DE" sz="1600" b="1" u="sng" kern="1200" dirty="0">
              <a:solidFill>
                <a:srgbClr val="000000"/>
              </a:solidFill>
            </a:endParaRPr>
          </a:p>
          <a:p>
            <a:pPr fontAlgn="base">
              <a:lnSpc>
                <a:spcPct val="100000"/>
              </a:lnSpc>
              <a:spcBef>
                <a:spcPct val="50000"/>
              </a:spcBef>
              <a:spcAft>
                <a:spcPct val="0"/>
              </a:spcAft>
              <a:buClr>
                <a:srgbClr val="808080"/>
              </a:buClr>
              <a:buSzPct val="120000"/>
              <a:buFontTx/>
              <a:buChar char="•"/>
            </a:pPr>
            <a:r>
              <a:rPr lang="en-US" altLang="de-DE" sz="1600" kern="1200" dirty="0" err="1">
                <a:solidFill>
                  <a:srgbClr val="000000"/>
                </a:solidFill>
              </a:rPr>
              <a:t>Suchtstörungen</a:t>
            </a:r>
            <a:r>
              <a:rPr lang="en-US" altLang="de-DE" sz="1600" kern="1200" dirty="0">
                <a:solidFill>
                  <a:srgbClr val="000000"/>
                </a:solidFill>
              </a:rPr>
              <a:t>	29,3%</a:t>
            </a:r>
          </a:p>
          <a:p>
            <a:pPr fontAlgn="base">
              <a:lnSpc>
                <a:spcPct val="100000"/>
              </a:lnSpc>
              <a:spcBef>
                <a:spcPct val="50000"/>
              </a:spcBef>
              <a:spcAft>
                <a:spcPct val="0"/>
              </a:spcAft>
              <a:buClr>
                <a:srgbClr val="808080"/>
              </a:buClr>
              <a:buSzPct val="120000"/>
              <a:buFontTx/>
              <a:buChar char="•"/>
            </a:pPr>
            <a:r>
              <a:rPr lang="en-US" altLang="de-DE" sz="1600" kern="1200" dirty="0" err="1">
                <a:solidFill>
                  <a:srgbClr val="000000"/>
                </a:solidFill>
              </a:rPr>
              <a:t>Essstörungen</a:t>
            </a:r>
            <a:r>
              <a:rPr lang="en-US" altLang="de-DE" sz="1600" kern="1200" dirty="0">
                <a:solidFill>
                  <a:srgbClr val="000000"/>
                </a:solidFill>
              </a:rPr>
              <a:t>		29,9%</a:t>
            </a:r>
          </a:p>
          <a:p>
            <a:pPr fontAlgn="base">
              <a:lnSpc>
                <a:spcPct val="100000"/>
              </a:lnSpc>
              <a:spcBef>
                <a:spcPct val="50000"/>
              </a:spcBef>
              <a:spcAft>
                <a:spcPct val="0"/>
              </a:spcAft>
              <a:buClr>
                <a:srgbClr val="808080"/>
              </a:buClr>
              <a:buSzPct val="120000"/>
              <a:buFontTx/>
              <a:buChar char="•"/>
            </a:pPr>
            <a:r>
              <a:rPr lang="en-US" altLang="de-DE" sz="1600" kern="1200" dirty="0" err="1">
                <a:solidFill>
                  <a:srgbClr val="000000"/>
                </a:solidFill>
              </a:rPr>
              <a:t>Angststörungen</a:t>
            </a:r>
            <a:r>
              <a:rPr lang="en-US" altLang="de-DE" sz="1600" kern="1200" dirty="0">
                <a:solidFill>
                  <a:srgbClr val="000000"/>
                </a:solidFill>
              </a:rPr>
              <a:t>	36,8%</a:t>
            </a:r>
          </a:p>
          <a:p>
            <a:pPr fontAlgn="base">
              <a:lnSpc>
                <a:spcPct val="100000"/>
              </a:lnSpc>
              <a:spcBef>
                <a:spcPct val="50000"/>
              </a:spcBef>
              <a:spcAft>
                <a:spcPct val="0"/>
              </a:spcAft>
              <a:buClr>
                <a:srgbClr val="808080"/>
              </a:buClr>
              <a:buSzPct val="120000"/>
            </a:pPr>
            <a:r>
              <a:rPr lang="en-US" altLang="de-DE" sz="1600" kern="1200" dirty="0">
                <a:solidFill>
                  <a:srgbClr val="000000"/>
                </a:solidFill>
              </a:rPr>
              <a:t>	</a:t>
            </a:r>
            <a:r>
              <a:rPr lang="en-US" altLang="de-DE" sz="1600" kern="1200" dirty="0" err="1">
                <a:solidFill>
                  <a:srgbClr val="000000"/>
                </a:solidFill>
              </a:rPr>
              <a:t>Panikstörung</a:t>
            </a:r>
            <a:r>
              <a:rPr lang="en-US" altLang="de-DE" sz="1600" kern="1200" dirty="0">
                <a:solidFill>
                  <a:srgbClr val="000000"/>
                </a:solidFill>
              </a:rPr>
              <a:t>		58,2%</a:t>
            </a:r>
          </a:p>
          <a:p>
            <a:pPr fontAlgn="base">
              <a:lnSpc>
                <a:spcPct val="100000"/>
              </a:lnSpc>
              <a:spcBef>
                <a:spcPct val="50000"/>
              </a:spcBef>
              <a:spcAft>
                <a:spcPct val="0"/>
              </a:spcAft>
              <a:buClr>
                <a:srgbClr val="808080"/>
              </a:buClr>
              <a:buSzPct val="120000"/>
              <a:buFontTx/>
              <a:buChar char="•"/>
            </a:pPr>
            <a:r>
              <a:rPr lang="en-US" altLang="de-DE" sz="1600" kern="1200" dirty="0" err="1">
                <a:solidFill>
                  <a:srgbClr val="000000"/>
                </a:solidFill>
              </a:rPr>
              <a:t>Somatoforme</a:t>
            </a:r>
            <a:r>
              <a:rPr lang="en-US" altLang="de-DE" sz="1600" kern="1200" dirty="0">
                <a:solidFill>
                  <a:srgbClr val="000000"/>
                </a:solidFill>
              </a:rPr>
              <a:t>		43,6%</a:t>
            </a:r>
          </a:p>
          <a:p>
            <a:pPr fontAlgn="base">
              <a:lnSpc>
                <a:spcPct val="100000"/>
              </a:lnSpc>
              <a:spcBef>
                <a:spcPct val="50000"/>
              </a:spcBef>
              <a:spcAft>
                <a:spcPct val="0"/>
              </a:spcAft>
              <a:buClr>
                <a:srgbClr val="808080"/>
              </a:buClr>
              <a:buSzPct val="120000"/>
              <a:buFontTx/>
              <a:buChar char="•"/>
            </a:pPr>
            <a:r>
              <a:rPr lang="en-US" altLang="de-DE" sz="1600" kern="1200" dirty="0" err="1">
                <a:solidFill>
                  <a:srgbClr val="000000"/>
                </a:solidFill>
              </a:rPr>
              <a:t>Affektive</a:t>
            </a:r>
            <a:r>
              <a:rPr lang="en-US" altLang="de-DE" sz="1600" kern="1200" dirty="0">
                <a:solidFill>
                  <a:srgbClr val="000000"/>
                </a:solidFill>
              </a:rPr>
              <a:t> </a:t>
            </a:r>
            <a:r>
              <a:rPr lang="en-US" altLang="de-DE" sz="1600" kern="1200" dirty="0" err="1">
                <a:solidFill>
                  <a:srgbClr val="000000"/>
                </a:solidFill>
              </a:rPr>
              <a:t>Störungen</a:t>
            </a:r>
            <a:r>
              <a:rPr lang="en-US" altLang="de-DE" sz="1600" kern="1200" dirty="0">
                <a:solidFill>
                  <a:srgbClr val="000000"/>
                </a:solidFill>
              </a:rPr>
              <a:t>	50,1%</a:t>
            </a:r>
          </a:p>
          <a:p>
            <a:pPr fontAlgn="base">
              <a:lnSpc>
                <a:spcPct val="100000"/>
              </a:lnSpc>
              <a:spcBef>
                <a:spcPct val="50000"/>
              </a:spcBef>
              <a:spcAft>
                <a:spcPct val="0"/>
              </a:spcAft>
              <a:buClr>
                <a:srgbClr val="808080"/>
              </a:buClr>
              <a:buSzPct val="120000"/>
              <a:buFontTx/>
              <a:buChar char="•"/>
            </a:pPr>
            <a:r>
              <a:rPr lang="en-US" altLang="de-DE" sz="1600" kern="1200" dirty="0" err="1">
                <a:solidFill>
                  <a:srgbClr val="000000"/>
                </a:solidFill>
              </a:rPr>
              <a:t>Psychosen</a:t>
            </a:r>
            <a:r>
              <a:rPr lang="en-US" altLang="de-DE" sz="1600" kern="1200" dirty="0">
                <a:solidFill>
                  <a:srgbClr val="000000"/>
                </a:solidFill>
              </a:rPr>
              <a:t>		72,3%</a:t>
            </a:r>
            <a:endParaRPr lang="en-US" altLang="de-DE" sz="1600" kern="1200" dirty="0">
              <a:solidFill>
                <a:srgbClr val="C00000"/>
              </a:solidFill>
            </a:endParaRPr>
          </a:p>
          <a:p>
            <a:pPr fontAlgn="base">
              <a:lnSpc>
                <a:spcPct val="150000"/>
              </a:lnSpc>
              <a:spcBef>
                <a:spcPct val="50000"/>
              </a:spcBef>
              <a:spcAft>
                <a:spcPct val="0"/>
              </a:spcAft>
              <a:buClr>
                <a:srgbClr val="FFFF00"/>
              </a:buClr>
              <a:buSzPct val="120000"/>
            </a:pPr>
            <a:endParaRPr lang="en-US" altLang="de-DE" sz="1600" kern="1200" dirty="0">
              <a:solidFill>
                <a:srgbClr val="C00000"/>
              </a:solidFill>
            </a:endParaRPr>
          </a:p>
          <a:p>
            <a:pPr fontAlgn="base">
              <a:lnSpc>
                <a:spcPct val="100000"/>
              </a:lnSpc>
              <a:spcBef>
                <a:spcPct val="50000"/>
              </a:spcBef>
              <a:spcAft>
                <a:spcPct val="0"/>
              </a:spcAft>
              <a:buClr>
                <a:srgbClr val="FFFF00"/>
              </a:buClr>
              <a:buSzPct val="120000"/>
            </a:pPr>
            <a:r>
              <a:rPr lang="en-US" altLang="de-DE" sz="1600" kern="1200" dirty="0" err="1">
                <a:solidFill>
                  <a:srgbClr val="C00000"/>
                </a:solidFill>
              </a:rPr>
              <a:t>Behandlungsraten</a:t>
            </a:r>
            <a:r>
              <a:rPr lang="en-US" altLang="de-DE" sz="1600" kern="1200" dirty="0">
                <a:solidFill>
                  <a:srgbClr val="C00000"/>
                </a:solidFill>
              </a:rPr>
              <a:t> </a:t>
            </a:r>
          </a:p>
          <a:p>
            <a:pPr fontAlgn="base">
              <a:lnSpc>
                <a:spcPct val="100000"/>
              </a:lnSpc>
              <a:spcBef>
                <a:spcPct val="50000"/>
              </a:spcBef>
              <a:spcAft>
                <a:spcPct val="0"/>
              </a:spcAft>
              <a:buClr>
                <a:srgbClr val="C00000"/>
              </a:buClr>
              <a:buSzPct val="120000"/>
              <a:buFont typeface="Wingdings" pitchFamily="2" charset="2"/>
              <a:buChar char="Ø"/>
            </a:pPr>
            <a:r>
              <a:rPr lang="en-US" altLang="de-DE" sz="1600" b="1" kern="1200" dirty="0" err="1">
                <a:solidFill>
                  <a:srgbClr val="C00000"/>
                </a:solidFill>
              </a:rPr>
              <a:t>zumeist</a:t>
            </a:r>
            <a:r>
              <a:rPr lang="en-US" altLang="de-DE" sz="1600" b="1" kern="1200" dirty="0">
                <a:solidFill>
                  <a:srgbClr val="C00000"/>
                </a:solidFill>
              </a:rPr>
              <a:t> am </a:t>
            </a:r>
            <a:r>
              <a:rPr lang="en-US" altLang="de-DE" sz="1600" b="1" kern="1200" dirty="0" err="1">
                <a:solidFill>
                  <a:srgbClr val="C00000"/>
                </a:solidFill>
              </a:rPr>
              <a:t>niedrigsten</a:t>
            </a:r>
            <a:r>
              <a:rPr lang="en-US" altLang="de-DE" sz="1600" b="1" kern="1200" dirty="0">
                <a:solidFill>
                  <a:srgbClr val="C00000"/>
                </a:solidFill>
              </a:rPr>
              <a:t> </a:t>
            </a:r>
            <a:r>
              <a:rPr lang="en-US" altLang="de-DE" sz="1600" b="1" kern="1200" dirty="0" err="1">
                <a:solidFill>
                  <a:srgbClr val="C00000"/>
                </a:solidFill>
              </a:rPr>
              <a:t>bei</a:t>
            </a:r>
            <a:r>
              <a:rPr lang="en-US" altLang="de-DE" sz="1600" b="1" kern="1200" dirty="0">
                <a:solidFill>
                  <a:srgbClr val="C00000"/>
                </a:solidFill>
              </a:rPr>
              <a:t> </a:t>
            </a:r>
            <a:r>
              <a:rPr lang="en-US" altLang="de-DE" sz="1600" b="1" kern="1200" dirty="0" err="1">
                <a:solidFill>
                  <a:srgbClr val="C00000"/>
                </a:solidFill>
              </a:rPr>
              <a:t>Jüngeren</a:t>
            </a:r>
            <a:r>
              <a:rPr lang="en-US" altLang="de-DE" sz="1600" b="1" kern="1200" dirty="0">
                <a:solidFill>
                  <a:srgbClr val="C00000"/>
                </a:solidFill>
              </a:rPr>
              <a:t> </a:t>
            </a:r>
          </a:p>
        </p:txBody>
      </p:sp>
      <p:sp>
        <p:nvSpPr>
          <p:cNvPr id="24581" name="Text Box 5"/>
          <p:cNvSpPr txBox="1">
            <a:spLocks noChangeArrowheads="1"/>
          </p:cNvSpPr>
          <p:nvPr/>
        </p:nvSpPr>
        <p:spPr bwMode="auto">
          <a:xfrm>
            <a:off x="3635375" y="5661025"/>
            <a:ext cx="5400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eaLnBrk="0" hangingPunct="0">
              <a:lnSpc>
                <a:spcPts val="2000"/>
              </a:lnSpc>
              <a:defRPr sz="2400">
                <a:solidFill>
                  <a:schemeClr val="tx1"/>
                </a:solidFill>
                <a:latin typeface="Calibri" pitchFamily="34" charset="0"/>
              </a:defRPr>
            </a:lvl1pPr>
            <a:lvl2pPr marL="742950" indent="-285750" defTabSz="762000" eaLnBrk="0" hangingPunct="0">
              <a:spcBef>
                <a:spcPct val="20000"/>
              </a:spcBef>
              <a:buChar char="–"/>
              <a:defRPr sz="2000">
                <a:solidFill>
                  <a:schemeClr val="tx1"/>
                </a:solidFill>
                <a:latin typeface="Calibri" pitchFamily="34" charset="0"/>
              </a:defRPr>
            </a:lvl2pPr>
            <a:lvl3pPr marL="1143000" indent="-228600" defTabSz="762000" eaLnBrk="0" hangingPunct="0">
              <a:spcBef>
                <a:spcPct val="20000"/>
              </a:spcBef>
              <a:buChar char="•"/>
              <a:defRPr>
                <a:solidFill>
                  <a:schemeClr val="tx1"/>
                </a:solidFill>
                <a:latin typeface="Calibri" pitchFamily="34" charset="0"/>
              </a:defRPr>
            </a:lvl3pPr>
            <a:lvl4pPr marL="1600200" indent="-228600" defTabSz="762000" eaLnBrk="0" hangingPunct="0">
              <a:spcBef>
                <a:spcPct val="20000"/>
              </a:spcBef>
              <a:buChar char="–"/>
              <a:defRPr sz="1600">
                <a:solidFill>
                  <a:schemeClr val="tx1"/>
                </a:solidFill>
                <a:latin typeface="Calibri" pitchFamily="34" charset="0"/>
              </a:defRPr>
            </a:lvl4pPr>
            <a:lvl5pPr marL="2057400" indent="-228600" defTabSz="762000" eaLnBrk="0" hangingPunct="0">
              <a:spcBef>
                <a:spcPct val="20000"/>
              </a:spcBef>
              <a:buChar char="»"/>
              <a:defRPr sz="1400">
                <a:solidFill>
                  <a:schemeClr val="tx1"/>
                </a:solidFill>
                <a:latin typeface="Calibri" pitchFamily="34" charset="0"/>
              </a:defRPr>
            </a:lvl5pPr>
            <a:lvl6pPr marL="2514600" indent="-228600" defTabSz="762000" eaLnBrk="0" fontAlgn="base" hangingPunct="0">
              <a:spcBef>
                <a:spcPct val="20000"/>
              </a:spcBef>
              <a:spcAft>
                <a:spcPct val="0"/>
              </a:spcAft>
              <a:buChar char="»"/>
              <a:defRPr sz="1400">
                <a:solidFill>
                  <a:schemeClr val="tx1"/>
                </a:solidFill>
                <a:latin typeface="Calibri" pitchFamily="34" charset="0"/>
              </a:defRPr>
            </a:lvl6pPr>
            <a:lvl7pPr marL="2971800" indent="-228600" defTabSz="762000" eaLnBrk="0" fontAlgn="base" hangingPunct="0">
              <a:spcBef>
                <a:spcPct val="20000"/>
              </a:spcBef>
              <a:spcAft>
                <a:spcPct val="0"/>
              </a:spcAft>
              <a:buChar char="»"/>
              <a:defRPr sz="1400">
                <a:solidFill>
                  <a:schemeClr val="tx1"/>
                </a:solidFill>
                <a:latin typeface="Calibri" pitchFamily="34" charset="0"/>
              </a:defRPr>
            </a:lvl7pPr>
            <a:lvl8pPr marL="3429000" indent="-228600" defTabSz="762000" eaLnBrk="0" fontAlgn="base" hangingPunct="0">
              <a:spcBef>
                <a:spcPct val="20000"/>
              </a:spcBef>
              <a:spcAft>
                <a:spcPct val="0"/>
              </a:spcAft>
              <a:buChar char="»"/>
              <a:defRPr sz="1400">
                <a:solidFill>
                  <a:schemeClr val="tx1"/>
                </a:solidFill>
                <a:latin typeface="Calibri" pitchFamily="34" charset="0"/>
              </a:defRPr>
            </a:lvl8pPr>
            <a:lvl9pPr marL="3886200" indent="-228600" defTabSz="762000" eaLnBrk="0" fontAlgn="base" hangingPunct="0">
              <a:spcBef>
                <a:spcPct val="20000"/>
              </a:spcBef>
              <a:spcAft>
                <a:spcPct val="0"/>
              </a:spcAft>
              <a:buChar char="»"/>
              <a:defRPr sz="1400">
                <a:solidFill>
                  <a:schemeClr val="tx1"/>
                </a:solidFill>
                <a:latin typeface="Calibri" pitchFamily="34" charset="0"/>
              </a:defRPr>
            </a:lvl9pPr>
          </a:lstStyle>
          <a:p>
            <a:pPr algn="r" eaLnBrk="1" fontAlgn="base" hangingPunct="1">
              <a:lnSpc>
                <a:spcPct val="100000"/>
              </a:lnSpc>
              <a:spcBef>
                <a:spcPct val="0"/>
              </a:spcBef>
              <a:spcAft>
                <a:spcPct val="0"/>
              </a:spcAft>
              <a:defRPr/>
            </a:pPr>
            <a:r>
              <a:rPr lang="de-DE" altLang="de-DE" sz="1800" kern="1200" dirty="0">
                <a:solidFill>
                  <a:srgbClr val="C00000"/>
                </a:solidFill>
              </a:rPr>
              <a:t>Markanter Ost-West-Unterschied</a:t>
            </a:r>
          </a:p>
          <a:p>
            <a:pPr algn="r" eaLnBrk="1" fontAlgn="base" hangingPunct="1">
              <a:lnSpc>
                <a:spcPct val="100000"/>
              </a:lnSpc>
              <a:spcBef>
                <a:spcPct val="0"/>
              </a:spcBef>
              <a:spcAft>
                <a:spcPct val="0"/>
              </a:spcAft>
              <a:defRPr/>
            </a:pPr>
            <a:r>
              <a:rPr lang="de-DE" altLang="de-DE" sz="1800" kern="1200" dirty="0">
                <a:solidFill>
                  <a:srgbClr val="000000">
                    <a:lumMod val="50000"/>
                    <a:lumOff val="50000"/>
                  </a:srgbClr>
                </a:solidFill>
              </a:rPr>
              <a:t>Behandlungsrate West 39,1% versus Ost: 21%</a:t>
            </a:r>
          </a:p>
        </p:txBody>
      </p:sp>
      <p:sp>
        <p:nvSpPr>
          <p:cNvPr id="7" name="Textfeld 6"/>
          <p:cNvSpPr txBox="1"/>
          <p:nvPr/>
        </p:nvSpPr>
        <p:spPr>
          <a:xfrm>
            <a:off x="-107950" y="6591696"/>
            <a:ext cx="9251950" cy="293688"/>
          </a:xfrm>
          <a:prstGeom prst="rect">
            <a:avLst/>
          </a:prstGeom>
          <a:noFill/>
        </p:spPr>
        <p:txBody>
          <a:bodyPr>
            <a:spAutoFit/>
          </a:bodyPr>
          <a:lstStyle/>
          <a:p>
            <a:pPr algn="r" fontAlgn="base" hangingPunct="1">
              <a:spcBef>
                <a:spcPct val="0"/>
              </a:spcBef>
              <a:spcAft>
                <a:spcPct val="0"/>
              </a:spcAft>
              <a:defRPr/>
            </a:pPr>
            <a:r>
              <a:rPr lang="de-DE" sz="1300" i="1" kern="1200" dirty="0" err="1">
                <a:solidFill>
                  <a:srgbClr val="000000">
                    <a:lumMod val="50000"/>
                    <a:lumOff val="50000"/>
                  </a:srgbClr>
                </a:solidFill>
                <a:latin typeface="Calibri" panose="020F0502020204030204" pitchFamily="34" charset="0"/>
              </a:rPr>
              <a:t>Wittchen</a:t>
            </a:r>
            <a:r>
              <a:rPr lang="de-DE" sz="1300" i="1" kern="1200" dirty="0">
                <a:solidFill>
                  <a:srgbClr val="000000">
                    <a:lumMod val="50000"/>
                    <a:lumOff val="50000"/>
                  </a:srgbClr>
                </a:solidFill>
                <a:latin typeface="Calibri" panose="020F0502020204030204" pitchFamily="34" charset="0"/>
              </a:rPr>
              <a:t> et al 2003, https://psy2.psych.tu-dresden.de/i2/klinische/mitarbeiter/publikationen/jacobi-p/Wittchen-HH-290903.pdf </a:t>
            </a:r>
          </a:p>
        </p:txBody>
      </p:sp>
    </p:spTree>
    <p:extLst>
      <p:ext uri="{BB962C8B-B14F-4D97-AF65-F5344CB8AC3E}">
        <p14:creationId xmlns:p14="http://schemas.microsoft.com/office/powerpoint/2010/main" val="289264278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180" y="1396702"/>
            <a:ext cx="759460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a:spLocks noChangeArrowheads="1"/>
          </p:cNvSpPr>
          <p:nvPr/>
        </p:nvSpPr>
        <p:spPr bwMode="auto">
          <a:xfrm>
            <a:off x="396180" y="509771"/>
            <a:ext cx="83522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b="1" dirty="0">
                <a:solidFill>
                  <a:srgbClr val="26547C"/>
                </a:solidFill>
                <a:latin typeface="Calibri" panose="020F0502020204030204" pitchFamily="34" charset="0"/>
              </a:rPr>
              <a:t>Veränderung der 12 Monatsprävalenz und Behandlung psychischer Erkrankungen in Deutschland 1997/98 – 2009/12</a:t>
            </a:r>
            <a:endParaRPr lang="de-DE" altLang="de-DE" sz="2000" b="1" dirty="0">
              <a:solidFill>
                <a:srgbClr val="26547C"/>
              </a:solidFill>
              <a:latin typeface="Calibri" panose="020F0502020204030204" pitchFamily="34" charset="0"/>
            </a:endParaRPr>
          </a:p>
        </p:txBody>
      </p:sp>
      <p:sp>
        <p:nvSpPr>
          <p:cNvPr id="2" name="Textfeld 1"/>
          <p:cNvSpPr txBox="1"/>
          <p:nvPr/>
        </p:nvSpPr>
        <p:spPr>
          <a:xfrm>
            <a:off x="7056412" y="6518278"/>
            <a:ext cx="2087588" cy="338554"/>
          </a:xfrm>
          <a:prstGeom prst="rect">
            <a:avLst/>
          </a:prstGeom>
          <a:noFill/>
        </p:spPr>
        <p:txBody>
          <a:bodyPr wrap="square" rtlCol="0">
            <a:spAutoFit/>
          </a:bodyPr>
          <a:lstStyle/>
          <a:p>
            <a:pPr algn="r"/>
            <a:r>
              <a:rPr lang="de-DE" sz="1600" i="1" dirty="0">
                <a:solidFill>
                  <a:srgbClr val="7F7F7F"/>
                </a:solidFill>
                <a:latin typeface="Calibri" panose="020F0502020204030204" pitchFamily="34" charset="0"/>
                <a:cs typeface="Calibri" panose="020F0502020204030204" pitchFamily="34" charset="0"/>
              </a:rPr>
              <a:t>Thom et al 2019</a:t>
            </a:r>
          </a:p>
        </p:txBody>
      </p:sp>
    </p:spTree>
    <p:extLst>
      <p:ext uri="{BB962C8B-B14F-4D97-AF65-F5344CB8AC3E}">
        <p14:creationId xmlns:p14="http://schemas.microsoft.com/office/powerpoint/2010/main" val="12280601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74787"/>
            <a:ext cx="6296025"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351425" y="467961"/>
            <a:ext cx="7776864" cy="584775"/>
          </a:xfrm>
          <a:prstGeom prst="rect">
            <a:avLst/>
          </a:prstGeom>
          <a:noFill/>
        </p:spPr>
        <p:txBody>
          <a:bodyPr wrap="square" rtlCol="0">
            <a:spAutoFit/>
          </a:bodyPr>
          <a:lstStyle/>
          <a:p>
            <a:r>
              <a:rPr lang="de-DE" sz="3200" b="1" dirty="0">
                <a:solidFill>
                  <a:srgbClr val="26547C"/>
                </a:solidFill>
                <a:latin typeface="Calibri" panose="020F0502020204030204" pitchFamily="34" charset="0"/>
                <a:cs typeface="Calibri" panose="020F0502020204030204" pitchFamily="34" charset="0"/>
              </a:rPr>
              <a:t>12 Monatsprävalenz Depression </a:t>
            </a:r>
          </a:p>
        </p:txBody>
      </p:sp>
      <p:sp>
        <p:nvSpPr>
          <p:cNvPr id="3" name="Textfeld 2"/>
          <p:cNvSpPr txBox="1"/>
          <p:nvPr/>
        </p:nvSpPr>
        <p:spPr>
          <a:xfrm>
            <a:off x="7389144" y="6519446"/>
            <a:ext cx="1748531" cy="338554"/>
          </a:xfrm>
          <a:prstGeom prst="rect">
            <a:avLst/>
          </a:prstGeom>
          <a:noFill/>
        </p:spPr>
        <p:txBody>
          <a:bodyPr wrap="square" rtlCol="0">
            <a:spAutoFit/>
          </a:bodyPr>
          <a:lstStyle/>
          <a:p>
            <a:pPr algn="r"/>
            <a:r>
              <a:rPr lang="de-DE" sz="1600" i="1" dirty="0" err="1">
                <a:solidFill>
                  <a:srgbClr val="7F7F7F"/>
                </a:solidFill>
                <a:latin typeface="Calibri" panose="020F0502020204030204" pitchFamily="34" charset="0"/>
                <a:cs typeface="Calibri" panose="020F0502020204030204" pitchFamily="34" charset="0"/>
              </a:rPr>
              <a:t>Nübel</a:t>
            </a:r>
            <a:r>
              <a:rPr lang="de-DE" sz="1600" i="1" dirty="0">
                <a:solidFill>
                  <a:srgbClr val="7F7F7F"/>
                </a:solidFill>
                <a:latin typeface="Calibri" panose="020F0502020204030204" pitchFamily="34" charset="0"/>
                <a:cs typeface="Calibri" panose="020F0502020204030204" pitchFamily="34" charset="0"/>
              </a:rPr>
              <a:t> et al 2019</a:t>
            </a:r>
          </a:p>
        </p:txBody>
      </p:sp>
    </p:spTree>
    <p:extLst>
      <p:ext uri="{BB962C8B-B14F-4D97-AF65-F5344CB8AC3E}">
        <p14:creationId xmlns:p14="http://schemas.microsoft.com/office/powerpoint/2010/main" val="7498961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59" y="1364981"/>
            <a:ext cx="8011565" cy="503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48867" y="4462373"/>
            <a:ext cx="4896544" cy="43204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C00000"/>
              </a:solidFill>
            </a:endParaRPr>
          </a:p>
        </p:txBody>
      </p:sp>
      <p:sp>
        <p:nvSpPr>
          <p:cNvPr id="9" name="Textfeld 8"/>
          <p:cNvSpPr txBox="1"/>
          <p:nvPr/>
        </p:nvSpPr>
        <p:spPr>
          <a:xfrm>
            <a:off x="376859" y="488866"/>
            <a:ext cx="7939556" cy="707886"/>
          </a:xfrm>
          <a:prstGeom prst="rect">
            <a:avLst/>
          </a:prstGeom>
          <a:noFill/>
        </p:spPr>
        <p:txBody>
          <a:bodyPr wrap="square" rtlCol="0">
            <a:spAutoFit/>
          </a:bodyPr>
          <a:lstStyle/>
          <a:p>
            <a:r>
              <a:rPr lang="de-DE" sz="2000" b="1" dirty="0">
                <a:solidFill>
                  <a:srgbClr val="26547C"/>
                </a:solidFill>
                <a:latin typeface="Calibri" panose="020F0502020204030204" pitchFamily="34" charset="0"/>
                <a:cs typeface="Calibri" panose="020F0502020204030204" pitchFamily="34" charset="0"/>
              </a:rPr>
              <a:t>Veränderung der Kontaktaufnahme zu Hilfs- und Versorgungsangeboten von Personen mit Depression nach Einrichtungen 1997/98 – 2009/12</a:t>
            </a:r>
          </a:p>
        </p:txBody>
      </p:sp>
      <p:sp>
        <p:nvSpPr>
          <p:cNvPr id="10" name="Textfeld 9"/>
          <p:cNvSpPr txBox="1"/>
          <p:nvPr/>
        </p:nvSpPr>
        <p:spPr>
          <a:xfrm>
            <a:off x="7415276" y="6524928"/>
            <a:ext cx="1728192" cy="338554"/>
          </a:xfrm>
          <a:prstGeom prst="rect">
            <a:avLst/>
          </a:prstGeom>
          <a:noFill/>
        </p:spPr>
        <p:txBody>
          <a:bodyPr wrap="square" rtlCol="0">
            <a:spAutoFit/>
          </a:bodyPr>
          <a:lstStyle/>
          <a:p>
            <a:pPr algn="r"/>
            <a:r>
              <a:rPr lang="de-DE" sz="1600" i="1" dirty="0" err="1">
                <a:solidFill>
                  <a:srgbClr val="7F7F7F"/>
                </a:solidFill>
                <a:latin typeface="Calibri" panose="020F0502020204030204" pitchFamily="34" charset="0"/>
                <a:cs typeface="Calibri" panose="020F0502020204030204" pitchFamily="34" charset="0"/>
              </a:rPr>
              <a:t>Nübel</a:t>
            </a:r>
            <a:r>
              <a:rPr lang="de-DE" sz="1600" i="1" dirty="0">
                <a:solidFill>
                  <a:srgbClr val="7F7F7F"/>
                </a:solidFill>
                <a:latin typeface="Calibri" panose="020F0502020204030204" pitchFamily="34" charset="0"/>
                <a:cs typeface="Calibri" panose="020F0502020204030204" pitchFamily="34" charset="0"/>
              </a:rPr>
              <a:t> et al 2019</a:t>
            </a:r>
          </a:p>
        </p:txBody>
      </p:sp>
    </p:spTree>
    <p:extLst>
      <p:ext uri="{BB962C8B-B14F-4D97-AF65-F5344CB8AC3E}">
        <p14:creationId xmlns:p14="http://schemas.microsoft.com/office/powerpoint/2010/main" val="41538621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55" y="861775"/>
            <a:ext cx="8453393" cy="5875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359271" y="476672"/>
            <a:ext cx="7488832" cy="461665"/>
          </a:xfrm>
          <a:prstGeom prst="rect">
            <a:avLst/>
          </a:prstGeom>
          <a:noFill/>
        </p:spPr>
        <p:txBody>
          <a:bodyPr wrap="square" rtlCol="0">
            <a:spAutoFit/>
          </a:bodyPr>
          <a:lstStyle/>
          <a:p>
            <a:r>
              <a:rPr lang="de-DE" sz="2400" b="1" dirty="0">
                <a:solidFill>
                  <a:srgbClr val="26547C"/>
                </a:solidFill>
                <a:latin typeface="Calibri" panose="020F0502020204030204" pitchFamily="34" charset="0"/>
                <a:cs typeface="Calibri" panose="020F0502020204030204" pitchFamily="34" charset="0"/>
              </a:rPr>
              <a:t>Medikamentenverordnung TK Mitglieder 2000 - 2018</a:t>
            </a:r>
          </a:p>
        </p:txBody>
      </p:sp>
      <p:sp>
        <p:nvSpPr>
          <p:cNvPr id="3" name="Textfeld 2"/>
          <p:cNvSpPr txBox="1"/>
          <p:nvPr/>
        </p:nvSpPr>
        <p:spPr>
          <a:xfrm>
            <a:off x="7127776" y="6536487"/>
            <a:ext cx="2016224" cy="338554"/>
          </a:xfrm>
          <a:prstGeom prst="rect">
            <a:avLst/>
          </a:prstGeom>
          <a:noFill/>
        </p:spPr>
        <p:txBody>
          <a:bodyPr wrap="square" rtlCol="0">
            <a:spAutoFit/>
          </a:bodyPr>
          <a:lstStyle/>
          <a:p>
            <a:pPr algn="r"/>
            <a:r>
              <a:rPr lang="de-DE" sz="1600" i="1" dirty="0">
                <a:solidFill>
                  <a:srgbClr val="7F7F7F"/>
                </a:solidFill>
                <a:latin typeface="Calibri" panose="020F0502020204030204" pitchFamily="34" charset="0"/>
                <a:cs typeface="Calibri" panose="020F0502020204030204" pitchFamily="34" charset="0"/>
              </a:rPr>
              <a:t>TK Report 2019</a:t>
            </a:r>
          </a:p>
        </p:txBody>
      </p:sp>
      <p:sp>
        <p:nvSpPr>
          <p:cNvPr id="4" name="Pfeil nach rechts 3"/>
          <p:cNvSpPr/>
          <p:nvPr/>
        </p:nvSpPr>
        <p:spPr>
          <a:xfrm rot="10800000">
            <a:off x="7778480" y="2532141"/>
            <a:ext cx="648072" cy="288032"/>
          </a:xfrm>
          <a:prstGeom prst="rightArrow">
            <a:avLst/>
          </a:prstGeom>
          <a:solidFill>
            <a:srgbClr val="2654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26547C"/>
              </a:solidFill>
            </a:endParaRPr>
          </a:p>
        </p:txBody>
      </p:sp>
    </p:spTree>
    <p:extLst>
      <p:ext uri="{BB962C8B-B14F-4D97-AF65-F5344CB8AC3E}">
        <p14:creationId xmlns:p14="http://schemas.microsoft.com/office/powerpoint/2010/main" val="106775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23528" y="1988840"/>
            <a:ext cx="8208912" cy="1143000"/>
          </a:xfrm>
        </p:spPr>
        <p:txBody>
          <a:bodyPr/>
          <a:lstStyle/>
          <a:p>
            <a:r>
              <a:rPr lang="de-DE" dirty="0">
                <a:cs typeface="Arial" pitchFamily="34" charset="0"/>
              </a:rPr>
              <a:t>Leitthema 2</a:t>
            </a:r>
            <a:br>
              <a:rPr lang="de-DE" dirty="0">
                <a:cs typeface="Arial" pitchFamily="34" charset="0"/>
              </a:rPr>
            </a:br>
            <a:r>
              <a:rPr lang="de-DE" dirty="0">
                <a:cs typeface="Arial" pitchFamily="34" charset="0"/>
              </a:rPr>
              <a:t>Wie werden bei psychischen Erkrankungen Diagnosen gestellt?</a:t>
            </a:r>
            <a:br>
              <a:rPr lang="de-DE" dirty="0">
                <a:cs typeface="Arial" pitchFamily="34" charset="0"/>
              </a:rPr>
            </a:br>
            <a:r>
              <a:rPr lang="de-DE" dirty="0">
                <a:cs typeface="Arial" pitchFamily="34" charset="0"/>
              </a:rPr>
              <a:t/>
            </a:r>
            <a:br>
              <a:rPr lang="de-DE" dirty="0">
                <a:cs typeface="Arial" pitchFamily="34" charset="0"/>
              </a:rPr>
            </a:br>
            <a:r>
              <a:rPr lang="de-DE" dirty="0">
                <a:cs typeface="Arial" pitchFamily="34" charset="0"/>
              </a:rPr>
              <a:t>Merksatz:</a:t>
            </a:r>
            <a:br>
              <a:rPr lang="de-DE" dirty="0">
                <a:cs typeface="Arial" pitchFamily="34" charset="0"/>
              </a:rPr>
            </a:br>
            <a:r>
              <a:rPr lang="de-DE" sz="2800" b="0" dirty="0">
                <a:cs typeface="Arial" pitchFamily="34" charset="0"/>
              </a:rPr>
              <a:t>Im Fach Psychiatrie und Psychotherapie wird nach operationalen Kriterien diagnostiziert, es gibt weltweite Vereinheitlichung, das diagnostische Vorgehen ist historisch gewachsen</a:t>
            </a:r>
            <a:endParaRPr sz="2800" b="0" dirty="0">
              <a:cs typeface="Arial" pitchFamily="34" charset="0"/>
            </a:endParaRPr>
          </a:p>
        </p:txBody>
      </p:sp>
    </p:spTree>
    <p:extLst>
      <p:ext uri="{BB962C8B-B14F-4D97-AF65-F5344CB8AC3E}">
        <p14:creationId xmlns:p14="http://schemas.microsoft.com/office/powerpoint/2010/main" val="9836253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Die Grafik “http://psywifo.klinikum.uni-muenchen.de/klinik/historie/images/kraepelin.jpg” kann nicht angezeigt werden, da sie Fehler enthä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89" y="838200"/>
            <a:ext cx="36877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5"/>
          <p:cNvSpPr txBox="1">
            <a:spLocks noChangeArrowheads="1"/>
          </p:cNvSpPr>
          <p:nvPr/>
        </p:nvSpPr>
        <p:spPr bwMode="auto">
          <a:xfrm>
            <a:off x="4643438" y="4872038"/>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50000"/>
              </a:spcBef>
              <a:spcAft>
                <a:spcPct val="0"/>
              </a:spcAft>
              <a:buFontTx/>
              <a:buNone/>
            </a:pPr>
            <a:r>
              <a:rPr lang="de-DE" altLang="de-DE" kern="1200" dirty="0">
                <a:solidFill>
                  <a:srgbClr val="000000"/>
                </a:solidFill>
              </a:rPr>
              <a:t>Emil </a:t>
            </a:r>
            <a:r>
              <a:rPr lang="de-DE" altLang="de-DE" kern="1200" dirty="0" err="1">
                <a:solidFill>
                  <a:srgbClr val="000000"/>
                </a:solidFill>
              </a:rPr>
              <a:t>Kraepelin</a:t>
            </a:r>
            <a:r>
              <a:rPr lang="de-DE" altLang="de-DE" kern="1200" dirty="0">
                <a:solidFill>
                  <a:srgbClr val="000000"/>
                </a:solidFill>
              </a:rPr>
              <a:t> (1856-1926)</a:t>
            </a:r>
          </a:p>
        </p:txBody>
      </p:sp>
      <p:sp>
        <p:nvSpPr>
          <p:cNvPr id="6148" name="Rectangle 6"/>
          <p:cNvSpPr>
            <a:spLocks noChangeArrowheads="1"/>
          </p:cNvSpPr>
          <p:nvPr/>
        </p:nvSpPr>
        <p:spPr bwMode="auto">
          <a:xfrm>
            <a:off x="4572000" y="1484313"/>
            <a:ext cx="426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0"/>
              </a:spcBef>
              <a:spcAft>
                <a:spcPct val="0"/>
              </a:spcAft>
              <a:buFontTx/>
              <a:buNone/>
            </a:pPr>
            <a:r>
              <a:rPr lang="de-DE" altLang="de-DE" kern="1200">
                <a:solidFill>
                  <a:srgbClr val="000000"/>
                </a:solidFill>
                <a:cs typeface="Times New Roman" pitchFamily="18" charset="0"/>
              </a:rPr>
              <a:t>„Psychiatrie gehört dem Kreise der ärztlichen Wissenschaften an und bedient sich wie diese der Hilfsmittel und Methoden naturwissenschaftlicher Forschung.”</a:t>
            </a:r>
          </a:p>
        </p:txBody>
      </p:sp>
    </p:spTree>
    <p:extLst>
      <p:ext uri="{BB962C8B-B14F-4D97-AF65-F5344CB8AC3E}">
        <p14:creationId xmlns:p14="http://schemas.microsoft.com/office/powerpoint/2010/main" val="2466356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Dia-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765175"/>
            <a:ext cx="34671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5"/>
          <p:cNvSpPr txBox="1">
            <a:spLocks noChangeArrowheads="1"/>
          </p:cNvSpPr>
          <p:nvPr/>
        </p:nvSpPr>
        <p:spPr bwMode="auto">
          <a:xfrm>
            <a:off x="4427538" y="5445125"/>
            <a:ext cx="417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50000"/>
              </a:spcBef>
              <a:spcAft>
                <a:spcPct val="0"/>
              </a:spcAft>
              <a:buFontTx/>
              <a:buNone/>
            </a:pPr>
            <a:r>
              <a:rPr lang="de-DE" altLang="de-DE" kern="1200">
                <a:solidFill>
                  <a:srgbClr val="000000"/>
                </a:solidFill>
              </a:rPr>
              <a:t>Karl Jaspers (1883-1969)</a:t>
            </a:r>
          </a:p>
        </p:txBody>
      </p:sp>
      <p:sp>
        <p:nvSpPr>
          <p:cNvPr id="7172" name="Rectangle 6"/>
          <p:cNvSpPr>
            <a:spLocks noChangeArrowheads="1"/>
          </p:cNvSpPr>
          <p:nvPr/>
        </p:nvSpPr>
        <p:spPr bwMode="auto">
          <a:xfrm>
            <a:off x="4284663" y="1084263"/>
            <a:ext cx="4535487"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algn="just" fontAlgn="base" hangingPunct="1">
              <a:spcBef>
                <a:spcPct val="0"/>
              </a:spcBef>
              <a:spcAft>
                <a:spcPct val="0"/>
              </a:spcAft>
              <a:buFontTx/>
              <a:buNone/>
            </a:pPr>
            <a:endParaRPr lang="de-DE" altLang="de-DE" kern="1200">
              <a:solidFill>
                <a:srgbClr val="000000"/>
              </a:solidFill>
              <a:cs typeface="Times New Roman" pitchFamily="18" charset="0"/>
            </a:endParaRPr>
          </a:p>
          <a:p>
            <a:pPr fontAlgn="base" hangingPunct="1">
              <a:spcBef>
                <a:spcPct val="0"/>
              </a:spcBef>
              <a:spcAft>
                <a:spcPct val="0"/>
              </a:spcAft>
              <a:buFontTx/>
              <a:buNone/>
            </a:pPr>
            <a:r>
              <a:rPr lang="de-DE" altLang="de-DE" kern="1200">
                <a:solidFill>
                  <a:srgbClr val="000000"/>
                </a:solidFill>
                <a:cs typeface="Times New Roman" pitchFamily="18" charset="0"/>
              </a:rPr>
              <a:t>„Dem Mediziner tritt in der Psychiatrie eine allen seinen übrigen Disziplinen fremde Welt entgegen. Wie er seine Vorbildung sonst durch Chemie, Physik, Physiologie gewinnt, so brauchte er hier eine Vorbildung in Psychologie und Geisteswissenschaften.“ </a:t>
            </a:r>
          </a:p>
        </p:txBody>
      </p:sp>
    </p:spTree>
    <p:extLst>
      <p:ext uri="{BB962C8B-B14F-4D97-AF65-F5344CB8AC3E}">
        <p14:creationId xmlns:p14="http://schemas.microsoft.com/office/powerpoint/2010/main" val="207461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282326" y="207293"/>
            <a:ext cx="8466138" cy="1133475"/>
          </a:xfrm>
        </p:spPr>
        <p:txBody>
          <a:bodyPr>
            <a:normAutofit/>
          </a:bodyPr>
          <a:lstStyle/>
          <a:p>
            <a:pPr algn="l"/>
            <a:r>
              <a:rPr lang="de-DE" sz="3200" b="1" dirty="0" smtClean="0">
                <a:solidFill>
                  <a:srgbClr val="26547C"/>
                </a:solidFill>
                <a:latin typeface="Calibri" pitchFamily="34" charset="0"/>
                <a:ea typeface="+mn-ea"/>
                <a:cs typeface="+mn-cs"/>
                <a:sym typeface="Calibri"/>
              </a:rPr>
              <a:t>Historische Persönlichkeiten</a:t>
            </a:r>
            <a:endParaRPr lang="de-DE" sz="3200" b="1" dirty="0">
              <a:solidFill>
                <a:srgbClr val="26547C"/>
              </a:solidFill>
              <a:latin typeface="Calibri" pitchFamily="34" charset="0"/>
              <a:ea typeface="+mn-ea"/>
              <a:cs typeface="+mn-cs"/>
              <a:sym typeface="Calibri"/>
            </a:endParaRPr>
          </a:p>
        </p:txBody>
      </p:sp>
      <p:sp>
        <p:nvSpPr>
          <p:cNvPr id="2" name="Textfeld 1"/>
          <p:cNvSpPr txBox="1"/>
          <p:nvPr/>
        </p:nvSpPr>
        <p:spPr>
          <a:xfrm>
            <a:off x="3203848" y="5623943"/>
            <a:ext cx="2204467" cy="923330"/>
          </a:xfrm>
          <a:prstGeom prst="rect">
            <a:avLst/>
          </a:prstGeom>
          <a:noFill/>
        </p:spPr>
        <p:txBody>
          <a:bodyPr wrap="square" rtlCol="0">
            <a:spAutoFit/>
          </a:bodyPr>
          <a:lstStyle/>
          <a:p>
            <a:r>
              <a:rPr lang="de-DE" dirty="0"/>
              <a:t>Robert Schumann</a:t>
            </a:r>
          </a:p>
          <a:p>
            <a:r>
              <a:rPr lang="de-DE" dirty="0"/>
              <a:t>1810 – 1856</a:t>
            </a:r>
          </a:p>
          <a:p>
            <a:r>
              <a:rPr lang="de-DE" dirty="0"/>
              <a:t>(Wikipedia </a:t>
            </a:r>
            <a:r>
              <a:rPr lang="de-DE" strike="sngStrike" dirty="0"/>
              <a:t>©</a:t>
            </a:r>
            <a:r>
              <a:rPr lang="de-DE" dirty="0"/>
              <a:t>)</a:t>
            </a:r>
            <a:endParaRPr lang="de-DE" strike="sngStrike" dirty="0"/>
          </a:p>
        </p:txBody>
      </p:sp>
      <p:sp>
        <p:nvSpPr>
          <p:cNvPr id="9" name="Textfeld 8"/>
          <p:cNvSpPr txBox="1"/>
          <p:nvPr/>
        </p:nvSpPr>
        <p:spPr>
          <a:xfrm>
            <a:off x="395536" y="4725144"/>
            <a:ext cx="2204467" cy="923330"/>
          </a:xfrm>
          <a:prstGeom prst="rect">
            <a:avLst/>
          </a:prstGeom>
          <a:noFill/>
        </p:spPr>
        <p:txBody>
          <a:bodyPr wrap="square" rtlCol="0">
            <a:spAutoFit/>
          </a:bodyPr>
          <a:lstStyle/>
          <a:p>
            <a:r>
              <a:rPr lang="de-DE" dirty="0"/>
              <a:t>Arthur Schopenhauer</a:t>
            </a:r>
          </a:p>
          <a:p>
            <a:r>
              <a:rPr lang="de-DE" dirty="0"/>
              <a:t>1788 – 1860 </a:t>
            </a:r>
          </a:p>
          <a:p>
            <a:r>
              <a:rPr lang="de-DE" dirty="0"/>
              <a:t>(Wikipedia </a:t>
            </a:r>
            <a:r>
              <a:rPr lang="de-DE" strike="sngStrike" dirty="0"/>
              <a:t>©</a:t>
            </a:r>
            <a:r>
              <a:rPr lang="de-DE" dirty="0"/>
              <a:t>)</a:t>
            </a:r>
            <a:endParaRPr lang="de-DE" strike="sngStrike" dirty="0"/>
          </a:p>
        </p:txBody>
      </p:sp>
      <p:sp>
        <p:nvSpPr>
          <p:cNvPr id="12" name="Textfeld 11"/>
          <p:cNvSpPr txBox="1"/>
          <p:nvPr/>
        </p:nvSpPr>
        <p:spPr>
          <a:xfrm>
            <a:off x="6171015" y="5085184"/>
            <a:ext cx="2001385" cy="923330"/>
          </a:xfrm>
          <a:prstGeom prst="rect">
            <a:avLst/>
          </a:prstGeom>
          <a:noFill/>
        </p:spPr>
        <p:txBody>
          <a:bodyPr wrap="square" rtlCol="0">
            <a:spAutoFit/>
          </a:bodyPr>
          <a:lstStyle/>
          <a:p>
            <a:r>
              <a:rPr lang="de-DE" dirty="0"/>
              <a:t>Friedrich Hölderlin</a:t>
            </a:r>
          </a:p>
          <a:p>
            <a:r>
              <a:rPr lang="de-DE" dirty="0"/>
              <a:t>1770 – 1843</a:t>
            </a:r>
          </a:p>
          <a:p>
            <a:r>
              <a:rPr lang="de-DE" dirty="0"/>
              <a:t>(Wikipedia </a:t>
            </a:r>
            <a:r>
              <a:rPr lang="de-DE" strike="sngStrike" dirty="0"/>
              <a:t>©</a:t>
            </a:r>
            <a:r>
              <a:rPr lang="de-DE" dirty="0"/>
              <a:t>)</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2399832" cy="298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017"/>
          <a:stretch/>
        </p:blipFill>
        <p:spPr bwMode="auto">
          <a:xfrm>
            <a:off x="3131840" y="1700808"/>
            <a:ext cx="2820342" cy="3828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700808"/>
            <a:ext cx="2513468" cy="3387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49488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ChangeArrowheads="1"/>
          </p:cNvSpPr>
          <p:nvPr/>
        </p:nvSpPr>
        <p:spPr bwMode="auto">
          <a:xfrm>
            <a:off x="321568" y="404664"/>
            <a:ext cx="763111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0"/>
              </a:spcBef>
              <a:spcAft>
                <a:spcPct val="0"/>
              </a:spcAft>
              <a:buFontTx/>
              <a:buNone/>
            </a:pPr>
            <a:r>
              <a:rPr lang="de-DE" altLang="de-DE" sz="3200" b="1" kern="1200" dirty="0">
                <a:solidFill>
                  <a:srgbClr val="26547C"/>
                </a:solidFill>
                <a:cs typeface="Arial" pitchFamily="34" charset="0"/>
              </a:rPr>
              <a:t>Arbeitsweise</a:t>
            </a:r>
            <a:r>
              <a:rPr lang="de-DE" altLang="de-DE" sz="3200" b="1" kern="1200" dirty="0">
                <a:solidFill>
                  <a:srgbClr val="000000"/>
                </a:solidFill>
              </a:rPr>
              <a:t> </a:t>
            </a:r>
            <a:r>
              <a:rPr lang="de-DE" altLang="de-DE" sz="3200" b="1" kern="1200" dirty="0">
                <a:solidFill>
                  <a:srgbClr val="26547C"/>
                </a:solidFill>
                <a:cs typeface="Arial" pitchFamily="34" charset="0"/>
              </a:rPr>
              <a:t>der Medizin (in allen Fächern)</a:t>
            </a:r>
          </a:p>
        </p:txBody>
      </p:sp>
      <p:sp>
        <p:nvSpPr>
          <p:cNvPr id="9219" name="Rectangle 7"/>
          <p:cNvSpPr>
            <a:spLocks noChangeArrowheads="1"/>
          </p:cNvSpPr>
          <p:nvPr/>
        </p:nvSpPr>
        <p:spPr bwMode="auto">
          <a:xfrm>
            <a:off x="325263" y="1413917"/>
            <a:ext cx="7631113"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marL="355600" indent="-355600" fontAlgn="base" hangingPunct="1">
              <a:spcAft>
                <a:spcPct val="0"/>
              </a:spcAft>
              <a:defRPr/>
            </a:pPr>
            <a:r>
              <a:rPr lang="de-DE" altLang="de-DE" kern="1200" dirty="0">
                <a:solidFill>
                  <a:srgbClr val="000000"/>
                </a:solidFill>
              </a:rPr>
              <a:t>Anamneseerhebung (Vorgeschichte)</a:t>
            </a:r>
          </a:p>
          <a:p>
            <a:pPr marL="355600" indent="-355600" fontAlgn="base" hangingPunct="1">
              <a:spcAft>
                <a:spcPct val="0"/>
              </a:spcAft>
              <a:defRPr/>
            </a:pPr>
            <a:endParaRPr lang="de-DE" altLang="de-DE" kern="1200" dirty="0">
              <a:solidFill>
                <a:srgbClr val="000000"/>
              </a:solidFill>
            </a:endParaRPr>
          </a:p>
          <a:p>
            <a:pPr marL="355600" indent="-355600" fontAlgn="base" hangingPunct="1">
              <a:spcAft>
                <a:spcPct val="0"/>
              </a:spcAft>
              <a:defRPr/>
            </a:pPr>
            <a:r>
              <a:rPr lang="de-DE" altLang="de-DE" kern="1200" dirty="0">
                <a:solidFill>
                  <a:srgbClr val="000000"/>
                </a:solidFill>
              </a:rPr>
              <a:t>Befunderhebung (Exploration)</a:t>
            </a:r>
          </a:p>
          <a:p>
            <a:pPr marL="355600" indent="-355600" fontAlgn="base" hangingPunct="1">
              <a:spcAft>
                <a:spcPct val="0"/>
              </a:spcAft>
              <a:defRPr/>
            </a:pPr>
            <a:endParaRPr lang="de-DE" altLang="de-DE" kern="1200" dirty="0">
              <a:solidFill>
                <a:srgbClr val="000000"/>
              </a:solidFill>
            </a:endParaRPr>
          </a:p>
          <a:p>
            <a:pPr marL="355600" indent="-355600" fontAlgn="base" hangingPunct="1">
              <a:spcAft>
                <a:spcPct val="0"/>
              </a:spcAft>
              <a:defRPr/>
            </a:pPr>
            <a:r>
              <a:rPr lang="de-DE" altLang="de-DE" kern="1200" dirty="0">
                <a:solidFill>
                  <a:srgbClr val="A50021"/>
                </a:solidFill>
              </a:rPr>
              <a:t>Diagnose</a:t>
            </a:r>
          </a:p>
          <a:p>
            <a:pPr marL="355600" indent="-355600" fontAlgn="base" hangingPunct="1">
              <a:spcAft>
                <a:spcPct val="0"/>
              </a:spcAft>
              <a:defRPr/>
            </a:pPr>
            <a:endParaRPr lang="de-DE" altLang="de-DE" kern="1200" dirty="0">
              <a:solidFill>
                <a:srgbClr val="FF0000"/>
              </a:solidFill>
            </a:endParaRPr>
          </a:p>
          <a:p>
            <a:pPr marL="355600" indent="-355600" fontAlgn="base" hangingPunct="1">
              <a:spcAft>
                <a:spcPct val="0"/>
              </a:spcAft>
              <a:defRPr/>
            </a:pPr>
            <a:r>
              <a:rPr lang="de-DE" altLang="de-DE" kern="1200" dirty="0">
                <a:solidFill>
                  <a:srgbClr val="000000"/>
                </a:solidFill>
              </a:rPr>
              <a:t>Therapie</a:t>
            </a:r>
          </a:p>
          <a:p>
            <a:pPr marL="355600" indent="-355600" fontAlgn="base" hangingPunct="1">
              <a:spcAft>
                <a:spcPct val="0"/>
              </a:spcAft>
              <a:defRPr/>
            </a:pPr>
            <a:endParaRPr lang="de-DE" altLang="de-DE" kern="1200" dirty="0">
              <a:solidFill>
                <a:srgbClr val="000000"/>
              </a:solidFill>
            </a:endParaRPr>
          </a:p>
          <a:p>
            <a:pPr marL="355600" indent="-355600" fontAlgn="base" hangingPunct="1">
              <a:spcAft>
                <a:spcPct val="0"/>
              </a:spcAft>
              <a:defRPr/>
            </a:pPr>
            <a:r>
              <a:rPr lang="de-DE" altLang="de-DE" kern="1200" dirty="0">
                <a:solidFill>
                  <a:srgbClr val="000000"/>
                </a:solidFill>
              </a:rPr>
              <a:t>Prognose (Genesungsaussicht, Verlaufserwartung)</a:t>
            </a:r>
          </a:p>
          <a:p>
            <a:pPr fontAlgn="base" hangingPunct="1">
              <a:spcAft>
                <a:spcPct val="0"/>
              </a:spcAft>
              <a:defRPr/>
            </a:pPr>
            <a:endParaRPr lang="de-DE" altLang="de-DE" sz="2800" kern="1200" dirty="0">
              <a:solidFill>
                <a:srgbClr val="000000"/>
              </a:solidFill>
            </a:endParaRPr>
          </a:p>
        </p:txBody>
      </p:sp>
    </p:spTree>
    <p:extLst>
      <p:ext uri="{BB962C8B-B14F-4D97-AF65-F5344CB8AC3E}">
        <p14:creationId xmlns:p14="http://schemas.microsoft.com/office/powerpoint/2010/main" val="12406576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26"/>
          <p:cNvSpPr>
            <a:spLocks noGrp="1" noChangeArrowheads="1"/>
          </p:cNvSpPr>
          <p:nvPr>
            <p:ph type="title" idx="4294967295"/>
          </p:nvPr>
        </p:nvSpPr>
        <p:spPr>
          <a:xfrm>
            <a:off x="421704" y="269776"/>
            <a:ext cx="8686800" cy="1143000"/>
          </a:xfrm>
        </p:spPr>
        <p:txBody>
          <a:bodyPr/>
          <a:lstStyle/>
          <a:p>
            <a:pPr eaLnBrk="1" hangingPunct="1">
              <a:defRPr/>
            </a:pPr>
            <a:r>
              <a:rPr lang="de-DE" altLang="de-DE" kern="1200" dirty="0"/>
              <a:t>Hierarchie der psychiatrischen Diagnostik</a:t>
            </a:r>
          </a:p>
        </p:txBody>
      </p:sp>
      <p:sp>
        <p:nvSpPr>
          <p:cNvPr id="62467" name="Oval 1027"/>
          <p:cNvSpPr>
            <a:spLocks noChangeArrowheads="1"/>
          </p:cNvSpPr>
          <p:nvPr/>
        </p:nvSpPr>
        <p:spPr bwMode="auto">
          <a:xfrm>
            <a:off x="539552" y="1196752"/>
            <a:ext cx="1447800" cy="1447800"/>
          </a:xfrm>
          <a:prstGeom prst="ellipse">
            <a:avLst/>
          </a:prstGeom>
          <a:noFill/>
          <a:ln w="28575">
            <a:solidFill>
              <a:srgbClr val="26547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68" name="Oval 1028"/>
          <p:cNvSpPr>
            <a:spLocks noChangeArrowheads="1"/>
          </p:cNvSpPr>
          <p:nvPr/>
        </p:nvSpPr>
        <p:spPr bwMode="auto">
          <a:xfrm>
            <a:off x="539552" y="2845296"/>
            <a:ext cx="1447800" cy="1447800"/>
          </a:xfrm>
          <a:prstGeom prst="ellipse">
            <a:avLst/>
          </a:prstGeom>
          <a:noFill/>
          <a:ln w="28575">
            <a:solidFill>
              <a:srgbClr val="26547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69" name="Oval 1029"/>
          <p:cNvSpPr>
            <a:spLocks noChangeArrowheads="1"/>
          </p:cNvSpPr>
          <p:nvPr/>
        </p:nvSpPr>
        <p:spPr bwMode="auto">
          <a:xfrm>
            <a:off x="539552" y="4573488"/>
            <a:ext cx="1447800" cy="1447800"/>
          </a:xfrm>
          <a:prstGeom prst="ellipse">
            <a:avLst/>
          </a:prstGeom>
          <a:noFill/>
          <a:ln w="28575">
            <a:solidFill>
              <a:srgbClr val="26547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70" name="Oval 1030"/>
          <p:cNvSpPr>
            <a:spLocks noChangeArrowheads="1"/>
          </p:cNvSpPr>
          <p:nvPr/>
        </p:nvSpPr>
        <p:spPr bwMode="auto">
          <a:xfrm>
            <a:off x="844352" y="3226296"/>
            <a:ext cx="304800" cy="3048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71" name="Oval 1031"/>
          <p:cNvSpPr>
            <a:spLocks noChangeArrowheads="1"/>
          </p:cNvSpPr>
          <p:nvPr/>
        </p:nvSpPr>
        <p:spPr bwMode="auto">
          <a:xfrm>
            <a:off x="1377752" y="3226296"/>
            <a:ext cx="304800" cy="3048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72" name="Oval 1032"/>
          <p:cNvSpPr>
            <a:spLocks noChangeArrowheads="1"/>
          </p:cNvSpPr>
          <p:nvPr/>
        </p:nvSpPr>
        <p:spPr bwMode="auto">
          <a:xfrm>
            <a:off x="1115616" y="3607296"/>
            <a:ext cx="304800" cy="3048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73" name="Oval 1033"/>
          <p:cNvSpPr>
            <a:spLocks noChangeArrowheads="1"/>
          </p:cNvSpPr>
          <p:nvPr/>
        </p:nvSpPr>
        <p:spPr bwMode="auto">
          <a:xfrm>
            <a:off x="1225352" y="46538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74" name="Oval 1034"/>
          <p:cNvSpPr>
            <a:spLocks noChangeArrowheads="1"/>
          </p:cNvSpPr>
          <p:nvPr/>
        </p:nvSpPr>
        <p:spPr bwMode="auto">
          <a:xfrm>
            <a:off x="1149152" y="50348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75" name="Oval 1035"/>
          <p:cNvSpPr>
            <a:spLocks noChangeArrowheads="1"/>
          </p:cNvSpPr>
          <p:nvPr/>
        </p:nvSpPr>
        <p:spPr bwMode="auto">
          <a:xfrm>
            <a:off x="1301552" y="51872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76" name="Oval 1036"/>
          <p:cNvSpPr>
            <a:spLocks noChangeArrowheads="1"/>
          </p:cNvSpPr>
          <p:nvPr/>
        </p:nvSpPr>
        <p:spPr bwMode="auto">
          <a:xfrm>
            <a:off x="1453952" y="53396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77" name="Oval 1037"/>
          <p:cNvSpPr>
            <a:spLocks noChangeArrowheads="1"/>
          </p:cNvSpPr>
          <p:nvPr/>
        </p:nvSpPr>
        <p:spPr bwMode="auto">
          <a:xfrm>
            <a:off x="1606352" y="54920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78" name="Oval 1038"/>
          <p:cNvSpPr>
            <a:spLocks noChangeArrowheads="1"/>
          </p:cNvSpPr>
          <p:nvPr/>
        </p:nvSpPr>
        <p:spPr bwMode="auto">
          <a:xfrm>
            <a:off x="1530152" y="56444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79" name="Oval 1039"/>
          <p:cNvSpPr>
            <a:spLocks noChangeArrowheads="1"/>
          </p:cNvSpPr>
          <p:nvPr/>
        </p:nvSpPr>
        <p:spPr bwMode="auto">
          <a:xfrm>
            <a:off x="1453952" y="57968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80" name="Oval 1040"/>
          <p:cNvSpPr>
            <a:spLocks noChangeArrowheads="1"/>
          </p:cNvSpPr>
          <p:nvPr/>
        </p:nvSpPr>
        <p:spPr bwMode="auto">
          <a:xfrm>
            <a:off x="844352" y="50348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81" name="Oval 1041"/>
          <p:cNvSpPr>
            <a:spLocks noChangeArrowheads="1"/>
          </p:cNvSpPr>
          <p:nvPr/>
        </p:nvSpPr>
        <p:spPr bwMode="auto">
          <a:xfrm>
            <a:off x="1149152" y="48062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82" name="Oval 1042"/>
          <p:cNvSpPr>
            <a:spLocks noChangeArrowheads="1"/>
          </p:cNvSpPr>
          <p:nvPr/>
        </p:nvSpPr>
        <p:spPr bwMode="auto">
          <a:xfrm>
            <a:off x="1301552" y="49586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83" name="Oval 1043"/>
          <p:cNvSpPr>
            <a:spLocks noChangeArrowheads="1"/>
          </p:cNvSpPr>
          <p:nvPr/>
        </p:nvSpPr>
        <p:spPr bwMode="auto">
          <a:xfrm>
            <a:off x="1453952" y="51110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84" name="Oval 1044"/>
          <p:cNvSpPr>
            <a:spLocks noChangeArrowheads="1"/>
          </p:cNvSpPr>
          <p:nvPr/>
        </p:nvSpPr>
        <p:spPr bwMode="auto">
          <a:xfrm>
            <a:off x="1606352" y="52634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85" name="Oval 1045"/>
          <p:cNvSpPr>
            <a:spLocks noChangeArrowheads="1"/>
          </p:cNvSpPr>
          <p:nvPr/>
        </p:nvSpPr>
        <p:spPr bwMode="auto">
          <a:xfrm>
            <a:off x="1758752" y="54158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86" name="Oval 1046"/>
          <p:cNvSpPr>
            <a:spLocks noChangeArrowheads="1"/>
          </p:cNvSpPr>
          <p:nvPr/>
        </p:nvSpPr>
        <p:spPr bwMode="auto">
          <a:xfrm>
            <a:off x="996752" y="51872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87" name="Oval 1047"/>
          <p:cNvSpPr>
            <a:spLocks noChangeArrowheads="1"/>
          </p:cNvSpPr>
          <p:nvPr/>
        </p:nvSpPr>
        <p:spPr bwMode="auto">
          <a:xfrm>
            <a:off x="1149152" y="53396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88" name="Oval 1048"/>
          <p:cNvSpPr>
            <a:spLocks noChangeArrowheads="1"/>
          </p:cNvSpPr>
          <p:nvPr/>
        </p:nvSpPr>
        <p:spPr bwMode="auto">
          <a:xfrm>
            <a:off x="1301552" y="54920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89" name="Oval 1049"/>
          <p:cNvSpPr>
            <a:spLocks noChangeArrowheads="1"/>
          </p:cNvSpPr>
          <p:nvPr/>
        </p:nvSpPr>
        <p:spPr bwMode="auto">
          <a:xfrm>
            <a:off x="768152" y="53396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90" name="Oval 1050"/>
          <p:cNvSpPr>
            <a:spLocks noChangeArrowheads="1"/>
          </p:cNvSpPr>
          <p:nvPr/>
        </p:nvSpPr>
        <p:spPr bwMode="auto">
          <a:xfrm>
            <a:off x="996752" y="49586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91" name="Oval 1051"/>
          <p:cNvSpPr>
            <a:spLocks noChangeArrowheads="1"/>
          </p:cNvSpPr>
          <p:nvPr/>
        </p:nvSpPr>
        <p:spPr bwMode="auto">
          <a:xfrm>
            <a:off x="920552" y="54920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92" name="Oval 1052"/>
          <p:cNvSpPr>
            <a:spLocks noChangeArrowheads="1"/>
          </p:cNvSpPr>
          <p:nvPr/>
        </p:nvSpPr>
        <p:spPr bwMode="auto">
          <a:xfrm>
            <a:off x="1072952" y="56444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93" name="Oval 1053"/>
          <p:cNvSpPr>
            <a:spLocks noChangeArrowheads="1"/>
          </p:cNvSpPr>
          <p:nvPr/>
        </p:nvSpPr>
        <p:spPr bwMode="auto">
          <a:xfrm>
            <a:off x="1225352" y="57968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94" name="Oval 1054"/>
          <p:cNvSpPr>
            <a:spLocks noChangeArrowheads="1"/>
          </p:cNvSpPr>
          <p:nvPr/>
        </p:nvSpPr>
        <p:spPr bwMode="auto">
          <a:xfrm>
            <a:off x="1377752" y="48062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95" name="Oval 1055"/>
          <p:cNvSpPr>
            <a:spLocks noChangeArrowheads="1"/>
          </p:cNvSpPr>
          <p:nvPr/>
        </p:nvSpPr>
        <p:spPr bwMode="auto">
          <a:xfrm>
            <a:off x="1530152" y="49586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96" name="Oval 1056"/>
          <p:cNvSpPr>
            <a:spLocks noChangeArrowheads="1"/>
          </p:cNvSpPr>
          <p:nvPr/>
        </p:nvSpPr>
        <p:spPr bwMode="auto">
          <a:xfrm>
            <a:off x="1682552" y="51110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97" name="Oval 1057"/>
          <p:cNvSpPr>
            <a:spLocks noChangeArrowheads="1"/>
          </p:cNvSpPr>
          <p:nvPr/>
        </p:nvSpPr>
        <p:spPr bwMode="auto">
          <a:xfrm>
            <a:off x="1834952" y="52634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98" name="Oval 1058"/>
          <p:cNvSpPr>
            <a:spLocks noChangeArrowheads="1"/>
          </p:cNvSpPr>
          <p:nvPr/>
        </p:nvSpPr>
        <p:spPr bwMode="auto">
          <a:xfrm>
            <a:off x="615752" y="49586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499" name="Oval 1059"/>
          <p:cNvSpPr>
            <a:spLocks noChangeArrowheads="1"/>
          </p:cNvSpPr>
          <p:nvPr/>
        </p:nvSpPr>
        <p:spPr bwMode="auto">
          <a:xfrm>
            <a:off x="768152" y="51110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500" name="Oval 1060"/>
          <p:cNvSpPr>
            <a:spLocks noChangeArrowheads="1"/>
          </p:cNvSpPr>
          <p:nvPr/>
        </p:nvSpPr>
        <p:spPr bwMode="auto">
          <a:xfrm>
            <a:off x="920552" y="47300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501" name="Oval 1061"/>
          <p:cNvSpPr>
            <a:spLocks noChangeArrowheads="1"/>
          </p:cNvSpPr>
          <p:nvPr/>
        </p:nvSpPr>
        <p:spPr bwMode="auto">
          <a:xfrm>
            <a:off x="768152" y="48824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algn="ctr" eaLnBrk="1" fontAlgn="base" hangingPunct="1">
              <a:lnSpc>
                <a:spcPct val="100000"/>
              </a:lnSpc>
              <a:spcBef>
                <a:spcPct val="0"/>
              </a:spcBef>
              <a:spcAft>
                <a:spcPct val="0"/>
              </a:spcAft>
            </a:pPr>
            <a:endParaRPr lang="de-DE" altLang="de-DE" b="1" kern="1200">
              <a:solidFill>
                <a:srgbClr val="000000"/>
              </a:solidFill>
            </a:endParaRPr>
          </a:p>
        </p:txBody>
      </p:sp>
      <p:sp>
        <p:nvSpPr>
          <p:cNvPr id="62502" name="Oval 1062"/>
          <p:cNvSpPr>
            <a:spLocks noChangeArrowheads="1"/>
          </p:cNvSpPr>
          <p:nvPr/>
        </p:nvSpPr>
        <p:spPr bwMode="auto">
          <a:xfrm>
            <a:off x="996752" y="53396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503" name="Oval 1063"/>
          <p:cNvSpPr>
            <a:spLocks noChangeArrowheads="1"/>
          </p:cNvSpPr>
          <p:nvPr/>
        </p:nvSpPr>
        <p:spPr bwMode="auto">
          <a:xfrm>
            <a:off x="768152" y="55682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504" name="Oval 1064"/>
          <p:cNvSpPr>
            <a:spLocks noChangeArrowheads="1"/>
          </p:cNvSpPr>
          <p:nvPr/>
        </p:nvSpPr>
        <p:spPr bwMode="auto">
          <a:xfrm>
            <a:off x="920552" y="57206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505" name="Oval 1065"/>
          <p:cNvSpPr>
            <a:spLocks noChangeArrowheads="1"/>
          </p:cNvSpPr>
          <p:nvPr/>
        </p:nvSpPr>
        <p:spPr bwMode="auto">
          <a:xfrm>
            <a:off x="1072952" y="57968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506" name="Oval 1066"/>
          <p:cNvSpPr>
            <a:spLocks noChangeArrowheads="1"/>
          </p:cNvSpPr>
          <p:nvPr/>
        </p:nvSpPr>
        <p:spPr bwMode="auto">
          <a:xfrm>
            <a:off x="1225352" y="56444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507" name="Oval 1067"/>
          <p:cNvSpPr>
            <a:spLocks noChangeArrowheads="1"/>
          </p:cNvSpPr>
          <p:nvPr/>
        </p:nvSpPr>
        <p:spPr bwMode="auto">
          <a:xfrm>
            <a:off x="1453952" y="54920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508" name="Oval 1068"/>
          <p:cNvSpPr>
            <a:spLocks noChangeArrowheads="1"/>
          </p:cNvSpPr>
          <p:nvPr/>
        </p:nvSpPr>
        <p:spPr bwMode="auto">
          <a:xfrm>
            <a:off x="1682552" y="56444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509" name="Oval 1069"/>
          <p:cNvSpPr>
            <a:spLocks noChangeArrowheads="1"/>
          </p:cNvSpPr>
          <p:nvPr/>
        </p:nvSpPr>
        <p:spPr bwMode="auto">
          <a:xfrm>
            <a:off x="1453952" y="46538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510" name="Oval 1070"/>
          <p:cNvSpPr>
            <a:spLocks noChangeArrowheads="1"/>
          </p:cNvSpPr>
          <p:nvPr/>
        </p:nvSpPr>
        <p:spPr bwMode="auto">
          <a:xfrm>
            <a:off x="1682552" y="48062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511" name="Oval 1071"/>
          <p:cNvSpPr>
            <a:spLocks noChangeArrowheads="1"/>
          </p:cNvSpPr>
          <p:nvPr/>
        </p:nvSpPr>
        <p:spPr bwMode="auto">
          <a:xfrm>
            <a:off x="1834952" y="50348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512" name="Oval 1072"/>
          <p:cNvSpPr>
            <a:spLocks noChangeArrowheads="1"/>
          </p:cNvSpPr>
          <p:nvPr/>
        </p:nvSpPr>
        <p:spPr bwMode="auto">
          <a:xfrm>
            <a:off x="615752" y="5263480"/>
            <a:ext cx="76200" cy="762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endParaRPr lang="en-GB" altLang="de-DE" sz="2800" kern="1200">
              <a:solidFill>
                <a:srgbClr val="000000"/>
              </a:solidFill>
            </a:endParaRPr>
          </a:p>
        </p:txBody>
      </p:sp>
      <p:sp>
        <p:nvSpPr>
          <p:cNvPr id="62513" name="Text Box 1073"/>
          <p:cNvSpPr txBox="1">
            <a:spLocks noChangeArrowheads="1"/>
          </p:cNvSpPr>
          <p:nvPr/>
        </p:nvSpPr>
        <p:spPr bwMode="auto">
          <a:xfrm>
            <a:off x="2279452" y="1407840"/>
            <a:ext cx="26003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r>
              <a:rPr lang="de-DE" altLang="de-DE" kern="1200">
                <a:solidFill>
                  <a:srgbClr val="000000"/>
                </a:solidFill>
              </a:rPr>
              <a:t>Nosologie-Ebene</a:t>
            </a:r>
          </a:p>
          <a:p>
            <a:pPr eaLnBrk="1" fontAlgn="base" hangingPunct="1">
              <a:lnSpc>
                <a:spcPct val="100000"/>
              </a:lnSpc>
              <a:spcBef>
                <a:spcPct val="0"/>
              </a:spcBef>
              <a:spcAft>
                <a:spcPct val="0"/>
              </a:spcAft>
            </a:pPr>
            <a:r>
              <a:rPr lang="de-DE" altLang="de-DE" sz="2000" kern="1200">
                <a:solidFill>
                  <a:srgbClr val="000000"/>
                </a:solidFill>
              </a:rPr>
              <a:t>z.B. depressive Episode</a:t>
            </a:r>
          </a:p>
        </p:txBody>
      </p:sp>
      <p:sp>
        <p:nvSpPr>
          <p:cNvPr id="62514" name="Text Box 1074"/>
          <p:cNvSpPr txBox="1">
            <a:spLocks noChangeArrowheads="1"/>
          </p:cNvSpPr>
          <p:nvPr/>
        </p:nvSpPr>
        <p:spPr bwMode="auto">
          <a:xfrm>
            <a:off x="2292152" y="2919140"/>
            <a:ext cx="2809875" cy="7699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r>
              <a:rPr lang="de-DE" altLang="de-DE" kern="1200" dirty="0">
                <a:solidFill>
                  <a:srgbClr val="000000"/>
                </a:solidFill>
              </a:rPr>
              <a:t>Syndrom-Ebene</a:t>
            </a:r>
          </a:p>
          <a:p>
            <a:pPr eaLnBrk="1" fontAlgn="base" hangingPunct="1">
              <a:lnSpc>
                <a:spcPct val="100000"/>
              </a:lnSpc>
              <a:spcBef>
                <a:spcPct val="0"/>
              </a:spcBef>
              <a:spcAft>
                <a:spcPct val="0"/>
              </a:spcAft>
            </a:pPr>
            <a:r>
              <a:rPr lang="de-DE" altLang="de-DE" sz="2000" kern="1200" dirty="0">
                <a:solidFill>
                  <a:srgbClr val="000000"/>
                </a:solidFill>
              </a:rPr>
              <a:t>z.B. depressives Syndrom</a:t>
            </a:r>
          </a:p>
        </p:txBody>
      </p:sp>
      <p:sp>
        <p:nvSpPr>
          <p:cNvPr id="62515" name="Text Box 1075"/>
          <p:cNvSpPr txBox="1">
            <a:spLocks noChangeArrowheads="1"/>
          </p:cNvSpPr>
          <p:nvPr/>
        </p:nvSpPr>
        <p:spPr bwMode="auto">
          <a:xfrm>
            <a:off x="2301677" y="4408215"/>
            <a:ext cx="651827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pPr>
            <a:r>
              <a:rPr lang="de-DE" altLang="de-DE" kern="1200">
                <a:solidFill>
                  <a:srgbClr val="000000"/>
                </a:solidFill>
              </a:rPr>
              <a:t>Symptom-Ebene, z.B.</a:t>
            </a:r>
          </a:p>
          <a:p>
            <a:pPr eaLnBrk="1" fontAlgn="base" hangingPunct="1">
              <a:lnSpc>
                <a:spcPct val="100000"/>
              </a:lnSpc>
              <a:spcBef>
                <a:spcPct val="0"/>
              </a:spcBef>
              <a:spcAft>
                <a:spcPct val="0"/>
              </a:spcAft>
              <a:buFontTx/>
              <a:buChar char="•"/>
            </a:pPr>
            <a:r>
              <a:rPr lang="de-DE" altLang="de-DE" sz="1800" kern="1200">
                <a:solidFill>
                  <a:srgbClr val="000000"/>
                </a:solidFill>
              </a:rPr>
              <a:t>gedrückte Stimmung</a:t>
            </a:r>
          </a:p>
          <a:p>
            <a:pPr eaLnBrk="1" fontAlgn="base" hangingPunct="1">
              <a:lnSpc>
                <a:spcPct val="100000"/>
              </a:lnSpc>
              <a:spcBef>
                <a:spcPct val="0"/>
              </a:spcBef>
              <a:spcAft>
                <a:spcPct val="0"/>
              </a:spcAft>
              <a:buFontTx/>
              <a:buChar char="•"/>
            </a:pPr>
            <a:r>
              <a:rPr lang="de-DE" altLang="de-DE" sz="1800" kern="1200">
                <a:solidFill>
                  <a:srgbClr val="000000"/>
                </a:solidFill>
              </a:rPr>
              <a:t>Interessenverlust</a:t>
            </a:r>
          </a:p>
          <a:p>
            <a:pPr eaLnBrk="1" fontAlgn="base" hangingPunct="1">
              <a:lnSpc>
                <a:spcPct val="100000"/>
              </a:lnSpc>
              <a:spcBef>
                <a:spcPct val="0"/>
              </a:spcBef>
              <a:spcAft>
                <a:spcPct val="0"/>
              </a:spcAft>
              <a:buFontTx/>
              <a:buChar char="•"/>
            </a:pPr>
            <a:r>
              <a:rPr lang="de-DE" altLang="de-DE" sz="1800" kern="1200">
                <a:solidFill>
                  <a:srgbClr val="000000"/>
                </a:solidFill>
              </a:rPr>
              <a:t>verminderter Antrieb</a:t>
            </a:r>
          </a:p>
          <a:p>
            <a:pPr eaLnBrk="1" fontAlgn="base" hangingPunct="1">
              <a:lnSpc>
                <a:spcPct val="100000"/>
              </a:lnSpc>
              <a:spcBef>
                <a:spcPct val="0"/>
              </a:spcBef>
              <a:spcAft>
                <a:spcPct val="0"/>
              </a:spcAft>
              <a:buFontTx/>
              <a:buChar char="•"/>
            </a:pPr>
            <a:r>
              <a:rPr lang="de-DE" altLang="de-DE" sz="1800" kern="1200">
                <a:solidFill>
                  <a:srgbClr val="000000"/>
                </a:solidFill>
              </a:rPr>
              <a:t>psychomotorische Hemmung</a:t>
            </a:r>
          </a:p>
          <a:p>
            <a:pPr eaLnBrk="1" fontAlgn="base" hangingPunct="1">
              <a:lnSpc>
                <a:spcPct val="100000"/>
              </a:lnSpc>
              <a:spcBef>
                <a:spcPct val="0"/>
              </a:spcBef>
              <a:spcAft>
                <a:spcPct val="0"/>
              </a:spcAft>
              <a:buFontTx/>
              <a:buChar char="•"/>
            </a:pPr>
            <a:r>
              <a:rPr lang="de-DE" altLang="de-DE" sz="1800" kern="1200">
                <a:solidFill>
                  <a:srgbClr val="000000"/>
                </a:solidFill>
              </a:rPr>
              <a:t>verminderte Konzentration</a:t>
            </a:r>
          </a:p>
          <a:p>
            <a:pPr eaLnBrk="1" fontAlgn="base" hangingPunct="1">
              <a:lnSpc>
                <a:spcPct val="100000"/>
              </a:lnSpc>
              <a:spcBef>
                <a:spcPct val="0"/>
              </a:spcBef>
              <a:spcAft>
                <a:spcPct val="0"/>
              </a:spcAft>
              <a:buFontTx/>
              <a:buChar char="•"/>
            </a:pPr>
            <a:r>
              <a:rPr lang="de-DE" altLang="de-DE" sz="1800" kern="1200">
                <a:solidFill>
                  <a:srgbClr val="000000"/>
                </a:solidFill>
              </a:rPr>
              <a:t>Schuldgefühle, Gefühl der Wertlosigkeit</a:t>
            </a:r>
          </a:p>
          <a:p>
            <a:pPr eaLnBrk="1" fontAlgn="base" hangingPunct="1">
              <a:lnSpc>
                <a:spcPct val="100000"/>
              </a:lnSpc>
              <a:spcBef>
                <a:spcPct val="0"/>
              </a:spcBef>
              <a:spcAft>
                <a:spcPct val="0"/>
              </a:spcAft>
              <a:buFontTx/>
              <a:buChar char="•"/>
            </a:pPr>
            <a:r>
              <a:rPr lang="de-DE" altLang="de-DE" sz="1800" kern="1200">
                <a:solidFill>
                  <a:srgbClr val="000000"/>
                </a:solidFill>
              </a:rPr>
              <a:t>negativ-pessimistische Zukunftsperspektiven </a:t>
            </a:r>
          </a:p>
        </p:txBody>
      </p:sp>
    </p:spTree>
    <p:extLst>
      <p:ext uri="{BB962C8B-B14F-4D97-AF65-F5344CB8AC3E}">
        <p14:creationId xmlns:p14="http://schemas.microsoft.com/office/powerpoint/2010/main" val="133689172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395610" y="468536"/>
            <a:ext cx="8424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defRPr/>
            </a:pPr>
            <a:r>
              <a:rPr lang="de-DE" altLang="de-DE" sz="3200" b="1" kern="1200" dirty="0">
                <a:solidFill>
                  <a:srgbClr val="26547C"/>
                </a:solidFill>
              </a:rPr>
              <a:t>Psychopathologische Symptome</a:t>
            </a:r>
            <a:r>
              <a:rPr lang="de-DE" altLang="de-DE" sz="3200" kern="1200" dirty="0">
                <a:solidFill>
                  <a:srgbClr val="26547C"/>
                </a:solidFill>
              </a:rPr>
              <a:t> (Beispiele)</a:t>
            </a:r>
          </a:p>
        </p:txBody>
      </p:sp>
      <p:sp>
        <p:nvSpPr>
          <p:cNvPr id="63491" name="Text Box 3"/>
          <p:cNvSpPr txBox="1">
            <a:spLocks noChangeArrowheads="1"/>
          </p:cNvSpPr>
          <p:nvPr/>
        </p:nvSpPr>
        <p:spPr bwMode="auto">
          <a:xfrm>
            <a:off x="395610" y="1352897"/>
            <a:ext cx="36560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6700" indent="-266700"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buFontTx/>
              <a:buChar char="•"/>
            </a:pPr>
            <a:r>
              <a:rPr lang="de-DE" altLang="de-DE" kern="1200" dirty="0">
                <a:solidFill>
                  <a:srgbClr val="000000"/>
                </a:solidFill>
              </a:rPr>
              <a:t>Bewusstseinsstörungen</a:t>
            </a:r>
          </a:p>
          <a:p>
            <a:pPr eaLnBrk="1" fontAlgn="base" hangingPunct="1">
              <a:lnSpc>
                <a:spcPct val="100000"/>
              </a:lnSpc>
              <a:spcBef>
                <a:spcPct val="0"/>
              </a:spcBef>
              <a:spcAft>
                <a:spcPct val="0"/>
              </a:spcAft>
            </a:pPr>
            <a:endParaRPr lang="de-DE" altLang="de-DE" kern="1200" dirty="0">
              <a:solidFill>
                <a:srgbClr val="000000"/>
              </a:solidFill>
            </a:endParaRPr>
          </a:p>
          <a:p>
            <a:pPr eaLnBrk="1" fontAlgn="base" hangingPunct="1">
              <a:lnSpc>
                <a:spcPct val="100000"/>
              </a:lnSpc>
              <a:spcBef>
                <a:spcPct val="0"/>
              </a:spcBef>
              <a:spcAft>
                <a:spcPct val="0"/>
              </a:spcAft>
              <a:buFontTx/>
              <a:buChar char="•"/>
            </a:pPr>
            <a:r>
              <a:rPr lang="de-DE" altLang="de-DE" kern="1200" dirty="0">
                <a:solidFill>
                  <a:srgbClr val="000000"/>
                </a:solidFill>
              </a:rPr>
              <a:t>Orientierungsstörungen</a:t>
            </a:r>
          </a:p>
          <a:p>
            <a:pPr eaLnBrk="1" fontAlgn="base" hangingPunct="1">
              <a:lnSpc>
                <a:spcPct val="100000"/>
              </a:lnSpc>
              <a:spcBef>
                <a:spcPct val="0"/>
              </a:spcBef>
              <a:spcAft>
                <a:spcPct val="0"/>
              </a:spcAft>
            </a:pPr>
            <a:endParaRPr lang="de-DE" altLang="de-DE" kern="1200" dirty="0">
              <a:solidFill>
                <a:srgbClr val="000000"/>
              </a:solidFill>
            </a:endParaRPr>
          </a:p>
          <a:p>
            <a:pPr eaLnBrk="1" fontAlgn="base" hangingPunct="1">
              <a:lnSpc>
                <a:spcPct val="100000"/>
              </a:lnSpc>
              <a:spcBef>
                <a:spcPct val="0"/>
              </a:spcBef>
              <a:spcAft>
                <a:spcPct val="0"/>
              </a:spcAft>
              <a:buFontTx/>
              <a:buChar char="•"/>
            </a:pPr>
            <a:r>
              <a:rPr lang="de-DE" altLang="de-DE" kern="1200" dirty="0">
                <a:solidFill>
                  <a:srgbClr val="000000"/>
                </a:solidFill>
              </a:rPr>
              <a:t>Aufmerksamkeits- und</a:t>
            </a:r>
            <a:br>
              <a:rPr lang="de-DE" altLang="de-DE" kern="1200" dirty="0">
                <a:solidFill>
                  <a:srgbClr val="000000"/>
                </a:solidFill>
              </a:rPr>
            </a:br>
            <a:r>
              <a:rPr lang="de-DE" altLang="de-DE" kern="1200" dirty="0">
                <a:solidFill>
                  <a:srgbClr val="000000"/>
                </a:solidFill>
              </a:rPr>
              <a:t>Konzentrationsstörungen</a:t>
            </a:r>
          </a:p>
          <a:p>
            <a:pPr eaLnBrk="1" fontAlgn="base" hangingPunct="1">
              <a:lnSpc>
                <a:spcPct val="100000"/>
              </a:lnSpc>
              <a:spcBef>
                <a:spcPct val="0"/>
              </a:spcBef>
              <a:spcAft>
                <a:spcPct val="0"/>
              </a:spcAft>
            </a:pPr>
            <a:endParaRPr lang="de-DE" altLang="de-DE" kern="1200" dirty="0">
              <a:solidFill>
                <a:srgbClr val="000000"/>
              </a:solidFill>
            </a:endParaRPr>
          </a:p>
          <a:p>
            <a:pPr eaLnBrk="1" fontAlgn="base" hangingPunct="1">
              <a:lnSpc>
                <a:spcPct val="100000"/>
              </a:lnSpc>
              <a:spcBef>
                <a:spcPct val="0"/>
              </a:spcBef>
              <a:spcAft>
                <a:spcPct val="0"/>
              </a:spcAft>
              <a:buFontTx/>
              <a:buChar char="•"/>
            </a:pPr>
            <a:r>
              <a:rPr lang="de-DE" altLang="de-DE" kern="1200" dirty="0">
                <a:solidFill>
                  <a:srgbClr val="000000"/>
                </a:solidFill>
              </a:rPr>
              <a:t>Gedächtnisstörungen</a:t>
            </a:r>
          </a:p>
          <a:p>
            <a:pPr eaLnBrk="1" fontAlgn="base" hangingPunct="1">
              <a:lnSpc>
                <a:spcPct val="100000"/>
              </a:lnSpc>
              <a:spcBef>
                <a:spcPct val="0"/>
              </a:spcBef>
              <a:spcAft>
                <a:spcPct val="0"/>
              </a:spcAft>
            </a:pPr>
            <a:endParaRPr lang="de-DE" altLang="de-DE" kern="1200" dirty="0">
              <a:solidFill>
                <a:srgbClr val="000000"/>
              </a:solidFill>
            </a:endParaRPr>
          </a:p>
          <a:p>
            <a:pPr eaLnBrk="1" fontAlgn="base" hangingPunct="1">
              <a:lnSpc>
                <a:spcPct val="100000"/>
              </a:lnSpc>
              <a:spcBef>
                <a:spcPct val="0"/>
              </a:spcBef>
              <a:spcAft>
                <a:spcPct val="0"/>
              </a:spcAft>
              <a:buFontTx/>
              <a:buChar char="•"/>
            </a:pPr>
            <a:r>
              <a:rPr lang="de-DE" altLang="de-DE" kern="1200" dirty="0">
                <a:solidFill>
                  <a:srgbClr val="000000"/>
                </a:solidFill>
              </a:rPr>
              <a:t>Störungen der Intelligenz</a:t>
            </a:r>
          </a:p>
          <a:p>
            <a:pPr eaLnBrk="1" fontAlgn="base" hangingPunct="1">
              <a:lnSpc>
                <a:spcPct val="100000"/>
              </a:lnSpc>
              <a:spcBef>
                <a:spcPct val="0"/>
              </a:spcBef>
              <a:spcAft>
                <a:spcPct val="0"/>
              </a:spcAft>
            </a:pPr>
            <a:endParaRPr lang="de-DE" altLang="de-DE" kern="1200" dirty="0">
              <a:solidFill>
                <a:srgbClr val="000000"/>
              </a:solidFill>
            </a:endParaRPr>
          </a:p>
          <a:p>
            <a:pPr eaLnBrk="1" fontAlgn="base" hangingPunct="1">
              <a:lnSpc>
                <a:spcPct val="100000"/>
              </a:lnSpc>
              <a:spcBef>
                <a:spcPct val="0"/>
              </a:spcBef>
              <a:spcAft>
                <a:spcPct val="0"/>
              </a:spcAft>
              <a:buFontTx/>
              <a:buChar char="•"/>
            </a:pPr>
            <a:r>
              <a:rPr lang="de-DE" altLang="de-DE" kern="1200" dirty="0">
                <a:solidFill>
                  <a:srgbClr val="000000"/>
                </a:solidFill>
              </a:rPr>
              <a:t>Formale Denkstörungen</a:t>
            </a:r>
          </a:p>
        </p:txBody>
      </p:sp>
      <p:sp>
        <p:nvSpPr>
          <p:cNvPr id="63492" name="Text Box 4"/>
          <p:cNvSpPr txBox="1">
            <a:spLocks noChangeArrowheads="1"/>
          </p:cNvSpPr>
          <p:nvPr/>
        </p:nvSpPr>
        <p:spPr bwMode="auto">
          <a:xfrm>
            <a:off x="4732883" y="1352897"/>
            <a:ext cx="3808413"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6700" indent="-266700"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buFontTx/>
              <a:buChar char="•"/>
            </a:pPr>
            <a:r>
              <a:rPr lang="de-DE" altLang="de-DE" kern="1200" dirty="0">
                <a:solidFill>
                  <a:srgbClr val="000000"/>
                </a:solidFill>
              </a:rPr>
              <a:t>Inhaltliche Denkstörungen</a:t>
            </a:r>
          </a:p>
          <a:p>
            <a:pPr eaLnBrk="1" fontAlgn="base" hangingPunct="1">
              <a:lnSpc>
                <a:spcPct val="100000"/>
              </a:lnSpc>
              <a:spcBef>
                <a:spcPct val="0"/>
              </a:spcBef>
              <a:spcAft>
                <a:spcPct val="0"/>
              </a:spcAft>
            </a:pPr>
            <a:endParaRPr lang="de-DE" altLang="de-DE" kern="1200" dirty="0">
              <a:solidFill>
                <a:srgbClr val="000000"/>
              </a:solidFill>
            </a:endParaRPr>
          </a:p>
          <a:p>
            <a:pPr eaLnBrk="1" fontAlgn="base" hangingPunct="1">
              <a:lnSpc>
                <a:spcPct val="100000"/>
              </a:lnSpc>
              <a:spcBef>
                <a:spcPct val="0"/>
              </a:spcBef>
              <a:spcAft>
                <a:spcPct val="0"/>
              </a:spcAft>
              <a:buFontTx/>
              <a:buChar char="•"/>
            </a:pPr>
            <a:r>
              <a:rPr lang="de-DE" altLang="de-DE" kern="1200" dirty="0">
                <a:solidFill>
                  <a:srgbClr val="000000"/>
                </a:solidFill>
              </a:rPr>
              <a:t>Sinnestäuschungen</a:t>
            </a:r>
          </a:p>
          <a:p>
            <a:pPr eaLnBrk="1" fontAlgn="base" hangingPunct="1">
              <a:lnSpc>
                <a:spcPct val="100000"/>
              </a:lnSpc>
              <a:spcBef>
                <a:spcPct val="0"/>
              </a:spcBef>
              <a:spcAft>
                <a:spcPct val="0"/>
              </a:spcAft>
            </a:pPr>
            <a:endParaRPr lang="de-DE" altLang="de-DE" kern="1200" dirty="0">
              <a:solidFill>
                <a:srgbClr val="000000"/>
              </a:solidFill>
            </a:endParaRPr>
          </a:p>
          <a:p>
            <a:pPr eaLnBrk="1" fontAlgn="base" hangingPunct="1">
              <a:lnSpc>
                <a:spcPct val="100000"/>
              </a:lnSpc>
              <a:spcBef>
                <a:spcPct val="0"/>
              </a:spcBef>
              <a:spcAft>
                <a:spcPct val="0"/>
              </a:spcAft>
              <a:buFontTx/>
              <a:buChar char="•"/>
            </a:pPr>
            <a:r>
              <a:rPr lang="de-DE" altLang="de-DE" kern="1200" dirty="0">
                <a:solidFill>
                  <a:srgbClr val="000000"/>
                </a:solidFill>
              </a:rPr>
              <a:t>Ich-Störungen</a:t>
            </a:r>
          </a:p>
          <a:p>
            <a:pPr eaLnBrk="1" fontAlgn="base" hangingPunct="1">
              <a:lnSpc>
                <a:spcPct val="100000"/>
              </a:lnSpc>
              <a:spcBef>
                <a:spcPct val="0"/>
              </a:spcBef>
              <a:spcAft>
                <a:spcPct val="0"/>
              </a:spcAft>
            </a:pPr>
            <a:endParaRPr lang="de-DE" altLang="de-DE" kern="1200" dirty="0">
              <a:solidFill>
                <a:srgbClr val="000000"/>
              </a:solidFill>
            </a:endParaRPr>
          </a:p>
          <a:p>
            <a:pPr eaLnBrk="1" fontAlgn="base" hangingPunct="1">
              <a:lnSpc>
                <a:spcPct val="100000"/>
              </a:lnSpc>
              <a:spcBef>
                <a:spcPct val="0"/>
              </a:spcBef>
              <a:spcAft>
                <a:spcPct val="0"/>
              </a:spcAft>
              <a:buFontTx/>
              <a:buChar char="•"/>
            </a:pPr>
            <a:r>
              <a:rPr lang="de-DE" altLang="de-DE" kern="1200" dirty="0">
                <a:solidFill>
                  <a:srgbClr val="000000"/>
                </a:solidFill>
              </a:rPr>
              <a:t>Störungen der Affektivität</a:t>
            </a:r>
          </a:p>
          <a:p>
            <a:pPr eaLnBrk="1" fontAlgn="base" hangingPunct="1">
              <a:lnSpc>
                <a:spcPct val="100000"/>
              </a:lnSpc>
              <a:spcBef>
                <a:spcPct val="0"/>
              </a:spcBef>
              <a:spcAft>
                <a:spcPct val="0"/>
              </a:spcAft>
            </a:pPr>
            <a:endParaRPr lang="de-DE" altLang="de-DE" kern="1200" dirty="0">
              <a:solidFill>
                <a:srgbClr val="000000"/>
              </a:solidFill>
            </a:endParaRPr>
          </a:p>
          <a:p>
            <a:pPr eaLnBrk="1" fontAlgn="base" hangingPunct="1">
              <a:lnSpc>
                <a:spcPct val="100000"/>
              </a:lnSpc>
              <a:spcBef>
                <a:spcPct val="0"/>
              </a:spcBef>
              <a:spcAft>
                <a:spcPct val="0"/>
              </a:spcAft>
              <a:buFontTx/>
              <a:buChar char="•"/>
            </a:pPr>
            <a:r>
              <a:rPr lang="de-DE" altLang="de-DE" kern="1200" dirty="0">
                <a:solidFill>
                  <a:srgbClr val="000000"/>
                </a:solidFill>
              </a:rPr>
              <a:t>Störungen des Antriebs </a:t>
            </a:r>
          </a:p>
          <a:p>
            <a:pPr eaLnBrk="1" fontAlgn="base" hangingPunct="1">
              <a:lnSpc>
                <a:spcPct val="100000"/>
              </a:lnSpc>
              <a:spcBef>
                <a:spcPct val="0"/>
              </a:spcBef>
              <a:spcAft>
                <a:spcPct val="0"/>
              </a:spcAft>
            </a:pPr>
            <a:r>
              <a:rPr lang="de-DE" altLang="de-DE" kern="1200" dirty="0">
                <a:solidFill>
                  <a:srgbClr val="000000"/>
                </a:solidFill>
              </a:rPr>
              <a:t>  	und der Psychomotorik</a:t>
            </a:r>
          </a:p>
        </p:txBody>
      </p:sp>
    </p:spTree>
    <p:extLst>
      <p:ext uri="{BB962C8B-B14F-4D97-AF65-F5344CB8AC3E}">
        <p14:creationId xmlns:p14="http://schemas.microsoft.com/office/powerpoint/2010/main" val="295106202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415255" y="466948"/>
            <a:ext cx="8351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defRPr/>
            </a:pPr>
            <a:r>
              <a:rPr lang="de-DE" altLang="de-DE" sz="3200" b="1" kern="1200" dirty="0">
                <a:solidFill>
                  <a:srgbClr val="26547C"/>
                </a:solidFill>
              </a:rPr>
              <a:t>Psychiatrische Syndrome </a:t>
            </a:r>
            <a:r>
              <a:rPr lang="de-DE" altLang="de-DE" sz="3200" kern="1200" dirty="0">
                <a:solidFill>
                  <a:srgbClr val="26547C"/>
                </a:solidFill>
              </a:rPr>
              <a:t>(Beispiele)</a:t>
            </a:r>
          </a:p>
        </p:txBody>
      </p:sp>
      <p:sp>
        <p:nvSpPr>
          <p:cNvPr id="64515" name="Text Box 3"/>
          <p:cNvSpPr txBox="1">
            <a:spLocks noChangeArrowheads="1"/>
          </p:cNvSpPr>
          <p:nvPr/>
        </p:nvSpPr>
        <p:spPr bwMode="auto">
          <a:xfrm>
            <a:off x="458739" y="1289149"/>
            <a:ext cx="3843337"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buFontTx/>
              <a:buChar char="•"/>
            </a:pPr>
            <a:r>
              <a:rPr lang="de-DE" altLang="de-DE" kern="1200" dirty="0">
                <a:solidFill>
                  <a:srgbClr val="000000"/>
                </a:solidFill>
              </a:rPr>
              <a:t> Manisches Syndrom</a:t>
            </a:r>
          </a:p>
          <a:p>
            <a:pPr eaLnBrk="1" fontAlgn="base" hangingPunct="1">
              <a:lnSpc>
                <a:spcPct val="100000"/>
              </a:lnSpc>
              <a:spcBef>
                <a:spcPct val="0"/>
              </a:spcBef>
              <a:spcAft>
                <a:spcPct val="0"/>
              </a:spcAft>
            </a:pPr>
            <a:endParaRPr lang="de-DE" altLang="de-DE" kern="1200" dirty="0">
              <a:solidFill>
                <a:srgbClr val="000000"/>
              </a:solidFill>
            </a:endParaRPr>
          </a:p>
          <a:p>
            <a:pPr eaLnBrk="1" fontAlgn="base" hangingPunct="1">
              <a:lnSpc>
                <a:spcPct val="100000"/>
              </a:lnSpc>
              <a:spcBef>
                <a:spcPct val="0"/>
              </a:spcBef>
              <a:spcAft>
                <a:spcPct val="0"/>
              </a:spcAft>
              <a:buFontTx/>
              <a:buChar char="•"/>
            </a:pPr>
            <a:r>
              <a:rPr lang="de-DE" altLang="de-DE" kern="1200" dirty="0">
                <a:solidFill>
                  <a:srgbClr val="000000"/>
                </a:solidFill>
              </a:rPr>
              <a:t> Depressives Syndrom</a:t>
            </a:r>
          </a:p>
          <a:p>
            <a:pPr eaLnBrk="1" fontAlgn="base" hangingPunct="1">
              <a:lnSpc>
                <a:spcPct val="100000"/>
              </a:lnSpc>
              <a:spcBef>
                <a:spcPct val="0"/>
              </a:spcBef>
              <a:spcAft>
                <a:spcPct val="0"/>
              </a:spcAft>
            </a:pPr>
            <a:endParaRPr lang="de-DE" altLang="de-DE" kern="1200" dirty="0">
              <a:solidFill>
                <a:srgbClr val="000000"/>
              </a:solidFill>
            </a:endParaRPr>
          </a:p>
          <a:p>
            <a:pPr eaLnBrk="1" fontAlgn="base" hangingPunct="1">
              <a:lnSpc>
                <a:spcPct val="100000"/>
              </a:lnSpc>
              <a:spcBef>
                <a:spcPct val="0"/>
              </a:spcBef>
              <a:spcAft>
                <a:spcPct val="0"/>
              </a:spcAft>
              <a:buFontTx/>
              <a:buChar char="•"/>
            </a:pPr>
            <a:r>
              <a:rPr lang="de-DE" altLang="de-DE" kern="1200" dirty="0">
                <a:solidFill>
                  <a:srgbClr val="000000"/>
                </a:solidFill>
              </a:rPr>
              <a:t> Angstsyndrom</a:t>
            </a:r>
          </a:p>
          <a:p>
            <a:pPr eaLnBrk="1" fontAlgn="base" hangingPunct="1">
              <a:lnSpc>
                <a:spcPct val="100000"/>
              </a:lnSpc>
              <a:spcBef>
                <a:spcPct val="0"/>
              </a:spcBef>
              <a:spcAft>
                <a:spcPct val="0"/>
              </a:spcAft>
            </a:pPr>
            <a:endParaRPr lang="de-DE" altLang="de-DE" kern="1200" dirty="0">
              <a:solidFill>
                <a:srgbClr val="000000"/>
              </a:solidFill>
            </a:endParaRPr>
          </a:p>
          <a:p>
            <a:pPr eaLnBrk="1" fontAlgn="base" hangingPunct="1">
              <a:lnSpc>
                <a:spcPct val="100000"/>
              </a:lnSpc>
              <a:spcBef>
                <a:spcPct val="0"/>
              </a:spcBef>
              <a:spcAft>
                <a:spcPct val="0"/>
              </a:spcAft>
              <a:buFontTx/>
              <a:buChar char="•"/>
            </a:pPr>
            <a:r>
              <a:rPr lang="de-DE" altLang="de-DE" kern="1200" dirty="0">
                <a:solidFill>
                  <a:srgbClr val="000000"/>
                </a:solidFill>
              </a:rPr>
              <a:t> Paranoid-halluzinatorisches</a:t>
            </a:r>
          </a:p>
          <a:p>
            <a:pPr eaLnBrk="1" fontAlgn="base" hangingPunct="1">
              <a:lnSpc>
                <a:spcPct val="100000"/>
              </a:lnSpc>
              <a:spcBef>
                <a:spcPct val="0"/>
              </a:spcBef>
              <a:spcAft>
                <a:spcPct val="0"/>
              </a:spcAft>
            </a:pPr>
            <a:r>
              <a:rPr lang="de-DE" altLang="de-DE" kern="1200" dirty="0">
                <a:solidFill>
                  <a:srgbClr val="000000"/>
                </a:solidFill>
              </a:rPr>
              <a:t>   Syndrom</a:t>
            </a:r>
          </a:p>
          <a:p>
            <a:pPr eaLnBrk="1" fontAlgn="base" hangingPunct="1">
              <a:lnSpc>
                <a:spcPct val="100000"/>
              </a:lnSpc>
              <a:spcBef>
                <a:spcPct val="0"/>
              </a:spcBef>
              <a:spcAft>
                <a:spcPct val="0"/>
              </a:spcAft>
            </a:pPr>
            <a:endParaRPr lang="de-DE" altLang="de-DE" kern="1200" dirty="0">
              <a:solidFill>
                <a:srgbClr val="000000"/>
              </a:solidFill>
            </a:endParaRPr>
          </a:p>
          <a:p>
            <a:pPr eaLnBrk="1" fontAlgn="base" hangingPunct="1">
              <a:lnSpc>
                <a:spcPct val="100000"/>
              </a:lnSpc>
              <a:spcBef>
                <a:spcPct val="0"/>
              </a:spcBef>
              <a:spcAft>
                <a:spcPct val="0"/>
              </a:spcAft>
              <a:buFontTx/>
              <a:buChar char="•"/>
            </a:pPr>
            <a:r>
              <a:rPr lang="de-DE" altLang="de-DE" kern="1200" dirty="0">
                <a:solidFill>
                  <a:srgbClr val="000000"/>
                </a:solidFill>
              </a:rPr>
              <a:t> Hyperkinetisches Syndrom </a:t>
            </a:r>
          </a:p>
          <a:p>
            <a:pPr eaLnBrk="1" fontAlgn="base" hangingPunct="1">
              <a:lnSpc>
                <a:spcPct val="100000"/>
              </a:lnSpc>
              <a:spcBef>
                <a:spcPct val="0"/>
              </a:spcBef>
              <a:spcAft>
                <a:spcPct val="0"/>
              </a:spcAft>
            </a:pPr>
            <a:r>
              <a:rPr lang="de-DE" altLang="de-DE" kern="1200" dirty="0">
                <a:solidFill>
                  <a:srgbClr val="000000"/>
                </a:solidFill>
              </a:rPr>
              <a:t>   (Erregungszustand)</a:t>
            </a:r>
          </a:p>
        </p:txBody>
      </p:sp>
      <p:sp>
        <p:nvSpPr>
          <p:cNvPr id="64516" name="Text Box 4"/>
          <p:cNvSpPr txBox="1">
            <a:spLocks noChangeArrowheads="1"/>
          </p:cNvSpPr>
          <p:nvPr/>
        </p:nvSpPr>
        <p:spPr bwMode="auto">
          <a:xfrm>
            <a:off x="4726384" y="1289149"/>
            <a:ext cx="330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buFontTx/>
              <a:buChar char="•"/>
            </a:pPr>
            <a:r>
              <a:rPr lang="de-DE" altLang="de-DE" kern="1200" dirty="0">
                <a:solidFill>
                  <a:srgbClr val="000000"/>
                </a:solidFill>
              </a:rPr>
              <a:t> Akinetisches Syndrom</a:t>
            </a:r>
          </a:p>
          <a:p>
            <a:pPr eaLnBrk="1" fontAlgn="base" hangingPunct="1">
              <a:lnSpc>
                <a:spcPct val="100000"/>
              </a:lnSpc>
              <a:spcBef>
                <a:spcPct val="0"/>
              </a:spcBef>
              <a:spcAft>
                <a:spcPct val="0"/>
              </a:spcAft>
            </a:pPr>
            <a:endParaRPr lang="de-DE" altLang="de-DE" kern="1200" dirty="0">
              <a:solidFill>
                <a:srgbClr val="000000"/>
              </a:solidFill>
            </a:endParaRPr>
          </a:p>
          <a:p>
            <a:pPr eaLnBrk="1" fontAlgn="base" hangingPunct="1">
              <a:lnSpc>
                <a:spcPct val="100000"/>
              </a:lnSpc>
              <a:spcBef>
                <a:spcPct val="0"/>
              </a:spcBef>
              <a:spcAft>
                <a:spcPct val="0"/>
              </a:spcAft>
              <a:buFontTx/>
              <a:buChar char="•"/>
            </a:pPr>
            <a:r>
              <a:rPr lang="de-DE" altLang="de-DE" kern="1200" dirty="0">
                <a:solidFill>
                  <a:srgbClr val="000000"/>
                </a:solidFill>
              </a:rPr>
              <a:t> Dämmerzustand</a:t>
            </a:r>
          </a:p>
          <a:p>
            <a:pPr eaLnBrk="1" fontAlgn="base" hangingPunct="1">
              <a:lnSpc>
                <a:spcPct val="100000"/>
              </a:lnSpc>
              <a:spcBef>
                <a:spcPct val="0"/>
              </a:spcBef>
              <a:spcAft>
                <a:spcPct val="0"/>
              </a:spcAft>
            </a:pPr>
            <a:endParaRPr lang="de-DE" altLang="de-DE" kern="1200" dirty="0">
              <a:solidFill>
                <a:srgbClr val="000000"/>
              </a:solidFill>
            </a:endParaRPr>
          </a:p>
          <a:p>
            <a:pPr eaLnBrk="1" fontAlgn="base" hangingPunct="1">
              <a:lnSpc>
                <a:spcPct val="100000"/>
              </a:lnSpc>
              <a:spcBef>
                <a:spcPct val="0"/>
              </a:spcBef>
              <a:spcAft>
                <a:spcPct val="0"/>
              </a:spcAft>
              <a:buFontTx/>
              <a:buChar char="•"/>
            </a:pPr>
            <a:r>
              <a:rPr lang="de-DE" altLang="de-DE" kern="1200" dirty="0">
                <a:solidFill>
                  <a:srgbClr val="000000"/>
                </a:solidFill>
              </a:rPr>
              <a:t> Delirantes Syndrom</a:t>
            </a:r>
          </a:p>
          <a:p>
            <a:pPr eaLnBrk="1" fontAlgn="base" hangingPunct="1">
              <a:lnSpc>
                <a:spcPct val="100000"/>
              </a:lnSpc>
              <a:spcBef>
                <a:spcPct val="0"/>
              </a:spcBef>
              <a:spcAft>
                <a:spcPct val="0"/>
              </a:spcAft>
            </a:pPr>
            <a:endParaRPr lang="de-DE" altLang="de-DE" kern="1200" dirty="0">
              <a:solidFill>
                <a:srgbClr val="000000"/>
              </a:solidFill>
            </a:endParaRPr>
          </a:p>
          <a:p>
            <a:pPr eaLnBrk="1" fontAlgn="base" hangingPunct="1">
              <a:lnSpc>
                <a:spcPct val="100000"/>
              </a:lnSpc>
              <a:spcBef>
                <a:spcPct val="0"/>
              </a:spcBef>
              <a:spcAft>
                <a:spcPct val="0"/>
              </a:spcAft>
              <a:buFontTx/>
              <a:buChar char="•"/>
            </a:pPr>
            <a:r>
              <a:rPr lang="de-DE" altLang="de-DE" kern="1200" dirty="0">
                <a:solidFill>
                  <a:srgbClr val="000000"/>
                </a:solidFill>
              </a:rPr>
              <a:t> Amnestisches Syndrom</a:t>
            </a:r>
          </a:p>
          <a:p>
            <a:pPr eaLnBrk="1" fontAlgn="base" hangingPunct="1">
              <a:lnSpc>
                <a:spcPct val="100000"/>
              </a:lnSpc>
              <a:spcBef>
                <a:spcPct val="0"/>
              </a:spcBef>
              <a:spcAft>
                <a:spcPct val="0"/>
              </a:spcAft>
            </a:pPr>
            <a:endParaRPr lang="de-DE" altLang="de-DE" kern="1200" dirty="0">
              <a:solidFill>
                <a:srgbClr val="000000"/>
              </a:solidFill>
            </a:endParaRPr>
          </a:p>
          <a:p>
            <a:pPr eaLnBrk="1" fontAlgn="base" hangingPunct="1">
              <a:lnSpc>
                <a:spcPct val="100000"/>
              </a:lnSpc>
              <a:spcBef>
                <a:spcPct val="0"/>
              </a:spcBef>
              <a:spcAft>
                <a:spcPct val="0"/>
              </a:spcAft>
              <a:buFontTx/>
              <a:buChar char="•"/>
            </a:pPr>
            <a:r>
              <a:rPr lang="de-DE" altLang="de-DE" kern="1200" dirty="0">
                <a:solidFill>
                  <a:srgbClr val="000000"/>
                </a:solidFill>
              </a:rPr>
              <a:t> Dementielles Syndrom</a:t>
            </a:r>
          </a:p>
        </p:txBody>
      </p:sp>
      <p:sp>
        <p:nvSpPr>
          <p:cNvPr id="68614" name="Text Box 6"/>
          <p:cNvSpPr txBox="1">
            <a:spLocks noChangeArrowheads="1"/>
          </p:cNvSpPr>
          <p:nvPr/>
        </p:nvSpPr>
        <p:spPr bwMode="auto">
          <a:xfrm>
            <a:off x="7519988" y="6521935"/>
            <a:ext cx="16240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defRPr/>
            </a:pPr>
            <a:r>
              <a:rPr lang="de-DE" altLang="de-DE" sz="1600" i="1" kern="1200" dirty="0" err="1">
                <a:solidFill>
                  <a:srgbClr val="000000">
                    <a:lumMod val="50000"/>
                    <a:lumOff val="50000"/>
                  </a:srgbClr>
                </a:solidFill>
              </a:rPr>
              <a:t>Dilling</a:t>
            </a:r>
            <a:r>
              <a:rPr lang="de-DE" altLang="de-DE" sz="1600" i="1" kern="1200" dirty="0">
                <a:solidFill>
                  <a:srgbClr val="000000">
                    <a:lumMod val="50000"/>
                    <a:lumOff val="50000"/>
                  </a:srgbClr>
                </a:solidFill>
              </a:rPr>
              <a:t> et al. 2001</a:t>
            </a:r>
          </a:p>
        </p:txBody>
      </p:sp>
    </p:spTree>
    <p:extLst>
      <p:ext uri="{BB962C8B-B14F-4D97-AF65-F5344CB8AC3E}">
        <p14:creationId xmlns:p14="http://schemas.microsoft.com/office/powerpoint/2010/main" val="161566698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val 5"/>
          <p:cNvSpPr>
            <a:spLocks noChangeArrowheads="1"/>
          </p:cNvSpPr>
          <p:nvPr/>
        </p:nvSpPr>
        <p:spPr bwMode="auto">
          <a:xfrm>
            <a:off x="662880" y="4773637"/>
            <a:ext cx="685800" cy="914400"/>
          </a:xfrm>
          <a:prstGeom prst="ellipse">
            <a:avLst/>
          </a:prstGeom>
          <a:solidFill>
            <a:schemeClr val="bg2">
              <a:lumMod val="50000"/>
              <a:lumOff val="50000"/>
            </a:schemeClr>
          </a:solidFill>
          <a:ln w="9525">
            <a:solidFill>
              <a:schemeClr val="tx1"/>
            </a:solidFill>
            <a:round/>
            <a:headEnd/>
            <a:tailEnd/>
          </a:ln>
        </p:spPr>
        <p:txBody>
          <a:bodyPr wrap="none" anchor="ct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0"/>
              </a:spcBef>
              <a:spcAft>
                <a:spcPct val="0"/>
              </a:spcAft>
              <a:buFontTx/>
              <a:buNone/>
            </a:pPr>
            <a:endParaRPr lang="de-DE" altLang="de-DE" sz="2000" kern="1200">
              <a:solidFill>
                <a:srgbClr val="FFFFFF"/>
              </a:solidFill>
            </a:endParaRPr>
          </a:p>
        </p:txBody>
      </p:sp>
      <p:sp>
        <p:nvSpPr>
          <p:cNvPr id="12291" name="Oval 6"/>
          <p:cNvSpPr>
            <a:spLocks noChangeArrowheads="1"/>
          </p:cNvSpPr>
          <p:nvPr/>
        </p:nvSpPr>
        <p:spPr bwMode="auto">
          <a:xfrm>
            <a:off x="1619672" y="4773637"/>
            <a:ext cx="685800" cy="914400"/>
          </a:xfrm>
          <a:prstGeom prst="ellipse">
            <a:avLst/>
          </a:prstGeom>
          <a:solidFill>
            <a:schemeClr val="bg2">
              <a:lumMod val="50000"/>
              <a:lumOff val="50000"/>
            </a:schemeClr>
          </a:solidFill>
          <a:ln w="9525">
            <a:solidFill>
              <a:schemeClr val="tx1"/>
            </a:solidFill>
            <a:round/>
            <a:headEnd/>
            <a:tailEnd/>
          </a:ln>
        </p:spPr>
        <p:txBody>
          <a:bodyPr wrap="none" anchor="ct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0"/>
              </a:spcBef>
              <a:spcAft>
                <a:spcPct val="0"/>
              </a:spcAft>
              <a:buFontTx/>
              <a:buNone/>
            </a:pPr>
            <a:endParaRPr lang="de-DE" altLang="de-DE" sz="2000" kern="1200">
              <a:solidFill>
                <a:srgbClr val="FFFFFF"/>
              </a:solidFill>
            </a:endParaRPr>
          </a:p>
        </p:txBody>
      </p:sp>
      <p:sp>
        <p:nvSpPr>
          <p:cNvPr id="12292" name="Oval 7"/>
          <p:cNvSpPr>
            <a:spLocks noChangeArrowheads="1"/>
          </p:cNvSpPr>
          <p:nvPr/>
        </p:nvSpPr>
        <p:spPr bwMode="auto">
          <a:xfrm>
            <a:off x="2627784" y="4773637"/>
            <a:ext cx="685800" cy="914400"/>
          </a:xfrm>
          <a:prstGeom prst="ellipse">
            <a:avLst/>
          </a:prstGeom>
          <a:solidFill>
            <a:schemeClr val="bg2">
              <a:lumMod val="50000"/>
              <a:lumOff val="50000"/>
            </a:schemeClr>
          </a:solidFill>
          <a:ln w="9525">
            <a:solidFill>
              <a:schemeClr val="tx1"/>
            </a:solidFill>
            <a:round/>
            <a:headEnd/>
            <a:tailEnd/>
          </a:ln>
        </p:spPr>
        <p:txBody>
          <a:bodyPr wrap="none" anchor="ct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0"/>
              </a:spcBef>
              <a:spcAft>
                <a:spcPct val="0"/>
              </a:spcAft>
              <a:buFontTx/>
              <a:buNone/>
            </a:pPr>
            <a:endParaRPr lang="de-DE" altLang="de-DE" sz="2000" kern="1200">
              <a:solidFill>
                <a:srgbClr val="FFFFFF"/>
              </a:solidFill>
            </a:endParaRPr>
          </a:p>
        </p:txBody>
      </p:sp>
      <p:sp>
        <p:nvSpPr>
          <p:cNvPr id="12293" name="Oval 8"/>
          <p:cNvSpPr>
            <a:spLocks noChangeArrowheads="1"/>
          </p:cNvSpPr>
          <p:nvPr/>
        </p:nvSpPr>
        <p:spPr bwMode="auto">
          <a:xfrm>
            <a:off x="3635896" y="4773637"/>
            <a:ext cx="685800" cy="914400"/>
          </a:xfrm>
          <a:prstGeom prst="ellipse">
            <a:avLst/>
          </a:prstGeom>
          <a:solidFill>
            <a:schemeClr val="bg2">
              <a:lumMod val="50000"/>
              <a:lumOff val="50000"/>
            </a:schemeClr>
          </a:solidFill>
          <a:ln w="9525">
            <a:solidFill>
              <a:schemeClr val="tx1"/>
            </a:solidFill>
            <a:round/>
            <a:headEnd/>
            <a:tailEnd/>
          </a:ln>
        </p:spPr>
        <p:txBody>
          <a:bodyPr wrap="none" anchor="ct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0"/>
              </a:spcBef>
              <a:spcAft>
                <a:spcPct val="0"/>
              </a:spcAft>
              <a:buFontTx/>
              <a:buNone/>
            </a:pPr>
            <a:endParaRPr lang="de-DE" altLang="de-DE" sz="2000" kern="1200">
              <a:solidFill>
                <a:srgbClr val="FFFFFF"/>
              </a:solidFill>
            </a:endParaRPr>
          </a:p>
        </p:txBody>
      </p:sp>
      <p:sp>
        <p:nvSpPr>
          <p:cNvPr id="12294" name="Oval 9"/>
          <p:cNvSpPr>
            <a:spLocks noChangeArrowheads="1"/>
          </p:cNvSpPr>
          <p:nvPr/>
        </p:nvSpPr>
        <p:spPr bwMode="auto">
          <a:xfrm>
            <a:off x="4606280" y="4773637"/>
            <a:ext cx="685800" cy="914400"/>
          </a:xfrm>
          <a:prstGeom prst="ellipse">
            <a:avLst/>
          </a:prstGeom>
          <a:solidFill>
            <a:schemeClr val="bg2">
              <a:lumMod val="50000"/>
              <a:lumOff val="50000"/>
            </a:schemeClr>
          </a:solidFill>
          <a:ln w="9525">
            <a:solidFill>
              <a:schemeClr val="tx1"/>
            </a:solidFill>
            <a:round/>
            <a:headEnd/>
            <a:tailEnd/>
          </a:ln>
        </p:spPr>
        <p:txBody>
          <a:bodyPr wrap="none" anchor="ct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0"/>
              </a:spcBef>
              <a:spcAft>
                <a:spcPct val="0"/>
              </a:spcAft>
              <a:buFontTx/>
              <a:buNone/>
            </a:pPr>
            <a:endParaRPr lang="de-DE" altLang="de-DE" sz="2000" kern="1200">
              <a:solidFill>
                <a:srgbClr val="FFFFFF"/>
              </a:solidFill>
            </a:endParaRPr>
          </a:p>
        </p:txBody>
      </p:sp>
      <p:sp>
        <p:nvSpPr>
          <p:cNvPr id="12295" name="Oval 10"/>
          <p:cNvSpPr>
            <a:spLocks noChangeArrowheads="1"/>
          </p:cNvSpPr>
          <p:nvPr/>
        </p:nvSpPr>
        <p:spPr bwMode="auto">
          <a:xfrm>
            <a:off x="5580112" y="4773637"/>
            <a:ext cx="685800" cy="914400"/>
          </a:xfrm>
          <a:prstGeom prst="ellipse">
            <a:avLst/>
          </a:prstGeom>
          <a:solidFill>
            <a:schemeClr val="bg2">
              <a:lumMod val="50000"/>
              <a:lumOff val="50000"/>
            </a:schemeClr>
          </a:solidFill>
          <a:ln w="9525">
            <a:solidFill>
              <a:schemeClr val="tx1"/>
            </a:solidFill>
            <a:round/>
            <a:headEnd/>
            <a:tailEnd/>
          </a:ln>
        </p:spPr>
        <p:txBody>
          <a:bodyPr wrap="none" anchor="ct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0"/>
              </a:spcBef>
              <a:spcAft>
                <a:spcPct val="0"/>
              </a:spcAft>
              <a:buFontTx/>
              <a:buNone/>
            </a:pPr>
            <a:endParaRPr lang="de-DE" altLang="de-DE" sz="2000" kern="1200">
              <a:solidFill>
                <a:srgbClr val="FFFFFF"/>
              </a:solidFill>
            </a:endParaRPr>
          </a:p>
        </p:txBody>
      </p:sp>
      <p:sp>
        <p:nvSpPr>
          <p:cNvPr id="12296" name="Oval 11"/>
          <p:cNvSpPr>
            <a:spLocks noChangeArrowheads="1"/>
          </p:cNvSpPr>
          <p:nvPr/>
        </p:nvSpPr>
        <p:spPr bwMode="auto">
          <a:xfrm>
            <a:off x="6550496" y="4773637"/>
            <a:ext cx="685800" cy="914400"/>
          </a:xfrm>
          <a:prstGeom prst="ellipse">
            <a:avLst/>
          </a:prstGeom>
          <a:solidFill>
            <a:schemeClr val="bg2">
              <a:lumMod val="50000"/>
              <a:lumOff val="50000"/>
            </a:schemeClr>
          </a:solidFill>
          <a:ln w="9525">
            <a:solidFill>
              <a:schemeClr val="tx1"/>
            </a:solidFill>
            <a:round/>
            <a:headEnd/>
            <a:tailEnd/>
          </a:ln>
        </p:spPr>
        <p:txBody>
          <a:bodyPr wrap="none" anchor="ct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0"/>
              </a:spcBef>
              <a:spcAft>
                <a:spcPct val="0"/>
              </a:spcAft>
              <a:buFontTx/>
              <a:buNone/>
            </a:pPr>
            <a:endParaRPr lang="de-DE" altLang="de-DE" sz="2000" kern="1200">
              <a:solidFill>
                <a:srgbClr val="FFFFFF"/>
              </a:solidFill>
            </a:endParaRPr>
          </a:p>
        </p:txBody>
      </p:sp>
      <p:sp>
        <p:nvSpPr>
          <p:cNvPr id="12297" name="Oval 12"/>
          <p:cNvSpPr>
            <a:spLocks noChangeArrowheads="1"/>
          </p:cNvSpPr>
          <p:nvPr/>
        </p:nvSpPr>
        <p:spPr bwMode="auto">
          <a:xfrm>
            <a:off x="7524328" y="4773637"/>
            <a:ext cx="685800" cy="914400"/>
          </a:xfrm>
          <a:prstGeom prst="ellipse">
            <a:avLst/>
          </a:prstGeom>
          <a:solidFill>
            <a:schemeClr val="bg2">
              <a:lumMod val="50000"/>
              <a:lumOff val="50000"/>
            </a:schemeClr>
          </a:solidFill>
          <a:ln w="9525">
            <a:solidFill>
              <a:schemeClr val="tx1"/>
            </a:solidFill>
            <a:round/>
            <a:headEnd/>
            <a:tailEnd/>
          </a:ln>
        </p:spPr>
        <p:txBody>
          <a:bodyPr wrap="none" anchor="ct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0"/>
              </a:spcBef>
              <a:spcAft>
                <a:spcPct val="0"/>
              </a:spcAft>
              <a:buFontTx/>
              <a:buNone/>
            </a:pPr>
            <a:endParaRPr lang="de-DE" altLang="de-DE" sz="2000" kern="1200">
              <a:solidFill>
                <a:srgbClr val="FFFFFF"/>
              </a:solidFill>
            </a:endParaRPr>
          </a:p>
        </p:txBody>
      </p:sp>
      <p:sp>
        <p:nvSpPr>
          <p:cNvPr id="12298" name="Text Box 13"/>
          <p:cNvSpPr txBox="1">
            <a:spLocks noChangeArrowheads="1"/>
          </p:cNvSpPr>
          <p:nvPr/>
        </p:nvSpPr>
        <p:spPr bwMode="auto">
          <a:xfrm>
            <a:off x="510480" y="5984453"/>
            <a:ext cx="8382000" cy="396875"/>
          </a:xfrm>
          <a:prstGeom prst="rect">
            <a:avLst/>
          </a:prstGeom>
          <a:solidFill>
            <a:schemeClr val="bg2">
              <a:lumMod val="50000"/>
              <a:lumOff val="50000"/>
            </a:schemeClr>
          </a:solidFill>
          <a:ln>
            <a:noFill/>
          </a:ln>
          <a:extLst/>
        </p:spPr>
        <p:txBody>
          <a:bodyPr>
            <a:spAutoFit/>
          </a:bodyP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50000"/>
              </a:spcBef>
              <a:spcAft>
                <a:spcPct val="0"/>
              </a:spcAft>
              <a:buFontTx/>
              <a:buNone/>
            </a:pPr>
            <a:r>
              <a:rPr lang="de-DE" altLang="de-DE" sz="2000" b="1" kern="1200" dirty="0">
                <a:solidFill>
                  <a:schemeClr val="tx1"/>
                </a:solidFill>
              </a:rPr>
              <a:t>Symptome (Beschwerden und Befunde) des individuellen Patienten</a:t>
            </a:r>
          </a:p>
        </p:txBody>
      </p:sp>
      <p:sp>
        <p:nvSpPr>
          <p:cNvPr id="12299" name="Rectangle 14"/>
          <p:cNvSpPr>
            <a:spLocks noChangeArrowheads="1"/>
          </p:cNvSpPr>
          <p:nvPr/>
        </p:nvSpPr>
        <p:spPr bwMode="auto">
          <a:xfrm>
            <a:off x="502096" y="2069976"/>
            <a:ext cx="1905000" cy="1143000"/>
          </a:xfrm>
          <a:prstGeom prst="rect">
            <a:avLst/>
          </a:prstGeom>
          <a:solidFill>
            <a:srgbClr val="9FC2E1"/>
          </a:solidFill>
          <a:ln w="9525">
            <a:solidFill>
              <a:schemeClr val="tx1"/>
            </a:solidFill>
            <a:miter lim="800000"/>
            <a:headEnd/>
            <a:tailEnd/>
          </a:ln>
        </p:spPr>
        <p:txBody>
          <a:bodyPr wrap="none" anchor="ct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0"/>
              </a:spcBef>
              <a:spcAft>
                <a:spcPct val="0"/>
              </a:spcAft>
              <a:buFontTx/>
              <a:buNone/>
            </a:pPr>
            <a:endParaRPr lang="de-DE" altLang="de-DE" sz="2000" kern="1200">
              <a:solidFill>
                <a:srgbClr val="FFFFFF"/>
              </a:solidFill>
            </a:endParaRPr>
          </a:p>
        </p:txBody>
      </p:sp>
      <p:sp>
        <p:nvSpPr>
          <p:cNvPr id="12300" name="Rectangle 15"/>
          <p:cNvSpPr>
            <a:spLocks noChangeArrowheads="1"/>
          </p:cNvSpPr>
          <p:nvPr/>
        </p:nvSpPr>
        <p:spPr bwMode="auto">
          <a:xfrm>
            <a:off x="2711896" y="2069976"/>
            <a:ext cx="1905000" cy="1143000"/>
          </a:xfrm>
          <a:prstGeom prst="rect">
            <a:avLst/>
          </a:prstGeom>
          <a:solidFill>
            <a:srgbClr val="9FC2E1"/>
          </a:solidFill>
          <a:ln w="9525">
            <a:solidFill>
              <a:schemeClr val="tx1"/>
            </a:solidFill>
            <a:miter lim="800000"/>
            <a:headEnd/>
            <a:tailEnd/>
          </a:ln>
        </p:spPr>
        <p:txBody>
          <a:bodyPr wrap="none" anchor="ct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0"/>
              </a:spcBef>
              <a:spcAft>
                <a:spcPct val="0"/>
              </a:spcAft>
              <a:buFontTx/>
              <a:buNone/>
            </a:pPr>
            <a:endParaRPr lang="de-DE" altLang="de-DE" sz="2000" kern="1200">
              <a:solidFill>
                <a:srgbClr val="FFFFFF"/>
              </a:solidFill>
            </a:endParaRPr>
          </a:p>
        </p:txBody>
      </p:sp>
      <p:sp>
        <p:nvSpPr>
          <p:cNvPr id="12301" name="Rectangle 16"/>
          <p:cNvSpPr>
            <a:spLocks noChangeArrowheads="1"/>
          </p:cNvSpPr>
          <p:nvPr/>
        </p:nvSpPr>
        <p:spPr bwMode="auto">
          <a:xfrm>
            <a:off x="4921696" y="2069976"/>
            <a:ext cx="1905000" cy="1143000"/>
          </a:xfrm>
          <a:prstGeom prst="rect">
            <a:avLst/>
          </a:prstGeom>
          <a:solidFill>
            <a:srgbClr val="9FC2E1"/>
          </a:solidFill>
          <a:ln w="9525">
            <a:solidFill>
              <a:schemeClr val="tx1"/>
            </a:solidFill>
            <a:miter lim="800000"/>
            <a:headEnd/>
            <a:tailEnd/>
          </a:ln>
        </p:spPr>
        <p:txBody>
          <a:bodyPr wrap="none" anchor="ct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0"/>
              </a:spcBef>
              <a:spcAft>
                <a:spcPct val="0"/>
              </a:spcAft>
              <a:buFontTx/>
              <a:buNone/>
            </a:pPr>
            <a:endParaRPr lang="de-DE" altLang="de-DE" sz="2000" kern="1200">
              <a:solidFill>
                <a:srgbClr val="FFFFFF"/>
              </a:solidFill>
            </a:endParaRPr>
          </a:p>
        </p:txBody>
      </p:sp>
      <p:sp>
        <p:nvSpPr>
          <p:cNvPr id="12302" name="Rectangle 17"/>
          <p:cNvSpPr>
            <a:spLocks noChangeArrowheads="1"/>
          </p:cNvSpPr>
          <p:nvPr/>
        </p:nvSpPr>
        <p:spPr bwMode="auto">
          <a:xfrm>
            <a:off x="7131496" y="2069976"/>
            <a:ext cx="1905000" cy="1143000"/>
          </a:xfrm>
          <a:prstGeom prst="rect">
            <a:avLst/>
          </a:prstGeom>
          <a:solidFill>
            <a:srgbClr val="9FC2E1"/>
          </a:solidFill>
          <a:ln w="9525">
            <a:solidFill>
              <a:schemeClr val="tx1"/>
            </a:solidFill>
            <a:miter lim="800000"/>
            <a:headEnd/>
            <a:tailEnd/>
          </a:ln>
        </p:spPr>
        <p:txBody>
          <a:bodyPr wrap="none" anchor="ct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0"/>
              </a:spcBef>
              <a:spcAft>
                <a:spcPct val="0"/>
              </a:spcAft>
              <a:buFontTx/>
              <a:buNone/>
            </a:pPr>
            <a:endParaRPr lang="de-DE" altLang="de-DE" sz="2000" kern="1200">
              <a:solidFill>
                <a:srgbClr val="FFFFFF"/>
              </a:solidFill>
            </a:endParaRPr>
          </a:p>
        </p:txBody>
      </p:sp>
      <p:sp>
        <p:nvSpPr>
          <p:cNvPr id="12303" name="Text Box 18"/>
          <p:cNvSpPr txBox="1">
            <a:spLocks noChangeArrowheads="1"/>
          </p:cNvSpPr>
          <p:nvPr/>
        </p:nvSpPr>
        <p:spPr bwMode="auto">
          <a:xfrm>
            <a:off x="350912" y="1340768"/>
            <a:ext cx="43505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50000"/>
              </a:spcBef>
              <a:spcAft>
                <a:spcPct val="0"/>
              </a:spcAft>
              <a:buFontTx/>
              <a:buNone/>
            </a:pPr>
            <a:r>
              <a:rPr lang="de-DE" altLang="de-DE" sz="2800" kern="1200" dirty="0" err="1">
                <a:solidFill>
                  <a:srgbClr val="26547C"/>
                </a:solidFill>
              </a:rPr>
              <a:t>Nosologische</a:t>
            </a:r>
            <a:r>
              <a:rPr lang="de-DE" altLang="de-DE" sz="2800" kern="1200" dirty="0">
                <a:solidFill>
                  <a:srgbClr val="26547C"/>
                </a:solidFill>
              </a:rPr>
              <a:t> Einheiten</a:t>
            </a:r>
          </a:p>
        </p:txBody>
      </p:sp>
      <p:sp>
        <p:nvSpPr>
          <p:cNvPr id="12304" name="Line 19"/>
          <p:cNvSpPr>
            <a:spLocks noChangeShapeType="1"/>
          </p:cNvSpPr>
          <p:nvPr/>
        </p:nvSpPr>
        <p:spPr bwMode="auto">
          <a:xfrm flipH="1" flipV="1">
            <a:off x="3693418" y="3325837"/>
            <a:ext cx="1008062" cy="1295400"/>
          </a:xfrm>
          <a:prstGeom prst="line">
            <a:avLst/>
          </a:prstGeom>
          <a:noFill/>
          <a:ln w="762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a:spcBef>
                <a:spcPct val="0"/>
              </a:spcBef>
              <a:spcAft>
                <a:spcPct val="0"/>
              </a:spcAft>
            </a:pPr>
            <a:endParaRPr lang="de-DE" sz="2000" kern="1200" dirty="0">
              <a:solidFill>
                <a:srgbClr val="FFFFFF"/>
              </a:solidFill>
              <a:latin typeface="Calibri" panose="020F0502020204030204" pitchFamily="34" charset="0"/>
            </a:endParaRPr>
          </a:p>
        </p:txBody>
      </p:sp>
      <p:sp>
        <p:nvSpPr>
          <p:cNvPr id="12305" name="Text Box 20"/>
          <p:cNvSpPr txBox="1">
            <a:spLocks noChangeArrowheads="1"/>
          </p:cNvSpPr>
          <p:nvPr/>
        </p:nvSpPr>
        <p:spPr bwMode="auto">
          <a:xfrm>
            <a:off x="4549080" y="3630637"/>
            <a:ext cx="3733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50000"/>
              </a:spcBef>
              <a:spcAft>
                <a:spcPct val="0"/>
              </a:spcAft>
              <a:buFontTx/>
              <a:buNone/>
            </a:pPr>
            <a:r>
              <a:rPr lang="de-DE" altLang="de-DE" sz="2000" b="1" kern="1200" dirty="0">
                <a:solidFill>
                  <a:srgbClr val="C00000"/>
                </a:solidFill>
              </a:rPr>
              <a:t>Diagnose (Zuordnung mit Zwischenstation </a:t>
            </a:r>
            <a:r>
              <a:rPr lang="de-DE" altLang="de-DE" sz="2000" b="1" kern="1200" dirty="0" err="1">
                <a:solidFill>
                  <a:srgbClr val="C00000"/>
                </a:solidFill>
              </a:rPr>
              <a:t>Syndromebene</a:t>
            </a:r>
            <a:r>
              <a:rPr lang="de-DE" altLang="de-DE" sz="2000" b="1" kern="1200" dirty="0">
                <a:solidFill>
                  <a:srgbClr val="C00000"/>
                </a:solidFill>
              </a:rPr>
              <a:t>)</a:t>
            </a:r>
          </a:p>
        </p:txBody>
      </p:sp>
      <p:sp>
        <p:nvSpPr>
          <p:cNvPr id="12306" name="Line 19"/>
          <p:cNvSpPr>
            <a:spLocks noChangeShapeType="1"/>
          </p:cNvSpPr>
          <p:nvPr/>
        </p:nvSpPr>
        <p:spPr bwMode="auto">
          <a:xfrm flipV="1">
            <a:off x="1101030" y="3325837"/>
            <a:ext cx="1982788" cy="1295400"/>
          </a:xfrm>
          <a:prstGeom prst="line">
            <a:avLst/>
          </a:prstGeom>
          <a:noFill/>
          <a:ln w="762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a:spcBef>
                <a:spcPct val="0"/>
              </a:spcBef>
              <a:spcAft>
                <a:spcPct val="0"/>
              </a:spcAft>
            </a:pPr>
            <a:endParaRPr lang="de-DE" sz="2000" kern="1200" dirty="0">
              <a:solidFill>
                <a:srgbClr val="FFFFFF"/>
              </a:solidFill>
              <a:latin typeface="Calibri" panose="020F0502020204030204" pitchFamily="34" charset="0"/>
            </a:endParaRPr>
          </a:p>
        </p:txBody>
      </p:sp>
      <p:sp>
        <p:nvSpPr>
          <p:cNvPr id="12307" name="Line 19"/>
          <p:cNvSpPr>
            <a:spLocks noChangeShapeType="1"/>
          </p:cNvSpPr>
          <p:nvPr/>
        </p:nvSpPr>
        <p:spPr bwMode="auto">
          <a:xfrm flipV="1">
            <a:off x="3117155" y="3325837"/>
            <a:ext cx="288925" cy="1295400"/>
          </a:xfrm>
          <a:prstGeom prst="line">
            <a:avLst/>
          </a:prstGeom>
          <a:noFill/>
          <a:ln w="762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a:spcBef>
                <a:spcPct val="0"/>
              </a:spcBef>
              <a:spcAft>
                <a:spcPct val="0"/>
              </a:spcAft>
            </a:pPr>
            <a:endParaRPr lang="de-DE" sz="2000" kern="1200" dirty="0">
              <a:solidFill>
                <a:srgbClr val="FFFFFF"/>
              </a:solidFill>
              <a:latin typeface="Calibri" panose="020F0502020204030204" pitchFamily="34" charset="0"/>
            </a:endParaRPr>
          </a:p>
        </p:txBody>
      </p:sp>
      <p:sp>
        <p:nvSpPr>
          <p:cNvPr id="12308" name="Rectangle 4"/>
          <p:cNvSpPr>
            <a:spLocks noChangeArrowheads="1"/>
          </p:cNvSpPr>
          <p:nvPr/>
        </p:nvSpPr>
        <p:spPr bwMode="auto">
          <a:xfrm>
            <a:off x="339495" y="404664"/>
            <a:ext cx="6953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0"/>
              </a:spcBef>
              <a:spcAft>
                <a:spcPct val="0"/>
              </a:spcAft>
              <a:buFontTx/>
              <a:buNone/>
            </a:pPr>
            <a:r>
              <a:rPr lang="de-DE" altLang="de-DE" sz="3200" b="1" kern="1200" dirty="0">
                <a:solidFill>
                  <a:srgbClr val="26547C"/>
                </a:solidFill>
                <a:cs typeface="Arial" pitchFamily="34" charset="0"/>
              </a:rPr>
              <a:t>Diagnostischer Prozess</a:t>
            </a:r>
          </a:p>
        </p:txBody>
      </p:sp>
    </p:spTree>
    <p:extLst>
      <p:ext uri="{BB962C8B-B14F-4D97-AF65-F5344CB8AC3E}">
        <p14:creationId xmlns:p14="http://schemas.microsoft.com/office/powerpoint/2010/main" val="34243871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396106" y="692696"/>
            <a:ext cx="8352358"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defRPr/>
            </a:pPr>
            <a:r>
              <a:rPr lang="de-DE" altLang="de-DE" sz="3200" b="1" kern="1200" dirty="0">
                <a:solidFill>
                  <a:srgbClr val="26547C"/>
                </a:solidFill>
              </a:rPr>
              <a:t>Historische Entwicklung psychiatrischer Klassifikationssysteme</a:t>
            </a:r>
          </a:p>
        </p:txBody>
      </p:sp>
      <p:graphicFrame>
        <p:nvGraphicFramePr>
          <p:cNvPr id="72949" name="Group 245"/>
          <p:cNvGraphicFramePr>
            <a:graphicFrameLocks noGrp="1"/>
          </p:cNvGraphicFramePr>
          <p:nvPr>
            <p:extLst>
              <p:ext uri="{D42A27DB-BD31-4B8C-83A1-F6EECF244321}">
                <p14:modId xmlns:p14="http://schemas.microsoft.com/office/powerpoint/2010/main" val="2601086533"/>
              </p:ext>
            </p:extLst>
          </p:nvPr>
        </p:nvGraphicFramePr>
        <p:xfrm>
          <a:off x="467544" y="1628800"/>
          <a:ext cx="8352358" cy="5135331"/>
        </p:xfrm>
        <a:graphic>
          <a:graphicData uri="http://schemas.openxmlformats.org/drawingml/2006/table">
            <a:tbl>
              <a:tblPr/>
              <a:tblGrid>
                <a:gridCol w="901111">
                  <a:extLst>
                    <a:ext uri="{9D8B030D-6E8A-4147-A177-3AD203B41FA5}">
                      <a16:colId xmlns:a16="http://schemas.microsoft.com/office/drawing/2014/main" val="20000"/>
                    </a:ext>
                  </a:extLst>
                </a:gridCol>
                <a:gridCol w="1410703">
                  <a:extLst>
                    <a:ext uri="{9D8B030D-6E8A-4147-A177-3AD203B41FA5}">
                      <a16:colId xmlns:a16="http://schemas.microsoft.com/office/drawing/2014/main" val="20001"/>
                    </a:ext>
                  </a:extLst>
                </a:gridCol>
                <a:gridCol w="6040544">
                  <a:extLst>
                    <a:ext uri="{9D8B030D-6E8A-4147-A177-3AD203B41FA5}">
                      <a16:colId xmlns:a16="http://schemas.microsoft.com/office/drawing/2014/main" val="20002"/>
                    </a:ext>
                  </a:extLst>
                </a:gridCol>
              </a:tblGrid>
              <a:tr h="44925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1" i="0" u="none" strike="noStrike" cap="none" normalizeH="0" baseline="0" dirty="0">
                          <a:ln>
                            <a:noFill/>
                          </a:ln>
                          <a:solidFill>
                            <a:schemeClr val="tx1"/>
                          </a:solidFill>
                          <a:effectLst/>
                          <a:latin typeface="Calibri" panose="020F0502020204030204" pitchFamily="34" charset="0"/>
                        </a:rPr>
                        <a:t>Jahr</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1" i="0" u="none" strike="noStrike" cap="none" normalizeH="0" baseline="0" dirty="0">
                          <a:ln>
                            <a:noFill/>
                          </a:ln>
                          <a:solidFill>
                            <a:schemeClr val="tx1"/>
                          </a:solidFill>
                          <a:effectLst/>
                          <a:latin typeface="Calibri" panose="020F0502020204030204" pitchFamily="34" charset="0"/>
                        </a:rPr>
                        <a:t>System-</a:t>
                      </a:r>
                      <a:r>
                        <a:rPr kumimoji="0" lang="de-DE" sz="1400" b="1" i="0" u="none" strike="noStrike" cap="none" normalizeH="0" baseline="0" dirty="0" err="1">
                          <a:ln>
                            <a:noFill/>
                          </a:ln>
                          <a:solidFill>
                            <a:schemeClr val="tx1"/>
                          </a:solidFill>
                          <a:effectLst/>
                          <a:latin typeface="Calibri" panose="020F0502020204030204" pitchFamily="34" charset="0"/>
                        </a:rPr>
                        <a:t>bezeichnung</a:t>
                      </a:r>
                      <a:endParaRPr kumimoji="0" lang="de-DE" sz="1400" b="1" i="0" u="none" strike="noStrike" cap="none" normalizeH="0" baseline="0" dirty="0">
                        <a:ln>
                          <a:noFill/>
                        </a:ln>
                        <a:solidFill>
                          <a:schemeClr val="tx1"/>
                        </a:solidFill>
                        <a:effectLst/>
                        <a:latin typeface="Calibri" panose="020F0502020204030204" pitchFamily="34" charset="0"/>
                      </a:endParaRP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1" i="0" u="none" strike="noStrike" cap="none" normalizeH="0" baseline="0" dirty="0">
                          <a:ln>
                            <a:noFill/>
                          </a:ln>
                          <a:solidFill>
                            <a:schemeClr val="tx1"/>
                          </a:solidFill>
                          <a:effectLst/>
                          <a:latin typeface="Calibri" panose="020F0502020204030204" pitchFamily="34" charset="0"/>
                        </a:rPr>
                        <a:t>Anmerkungen</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4262">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1948</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ICD-6</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erste offizielle Klassifikation der WHO</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4262">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1952</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DSM-I</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Definition der Kategorien, Beschreibungen der Syndrome</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4262">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1955</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ICD-7</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de-DE" sz="1400" b="0" i="0" u="none" strike="noStrike" cap="none" normalizeH="0" baseline="0" dirty="0">
                        <a:ln>
                          <a:noFill/>
                        </a:ln>
                        <a:solidFill>
                          <a:schemeClr val="tx1"/>
                        </a:solidFill>
                        <a:effectLst/>
                        <a:latin typeface="Calibri" panose="020F0502020204030204" pitchFamily="34" charset="0"/>
                      </a:endParaRP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925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1965</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ICD-8</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Erweiterung um neue Krankheitsgruppen; internationale Kooperation bei der Entwicklung</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64262">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1968</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DSM-II</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de-DE" sz="1400" b="0" i="0" u="none" strike="noStrike" cap="none" normalizeH="0" baseline="0" dirty="0">
                        <a:ln>
                          <a:noFill/>
                        </a:ln>
                        <a:solidFill>
                          <a:schemeClr val="tx1"/>
                        </a:solidFill>
                        <a:effectLst/>
                        <a:latin typeface="Calibri" panose="020F0502020204030204" pitchFamily="34" charset="0"/>
                      </a:endParaRP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4262">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1977</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ICD-9</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de-DE" sz="1400" b="0" i="0" u="none" strike="noStrike" cap="none" normalizeH="0" baseline="0" dirty="0">
                        <a:ln>
                          <a:noFill/>
                        </a:ln>
                        <a:solidFill>
                          <a:schemeClr val="tx1"/>
                        </a:solidFill>
                        <a:effectLst/>
                        <a:latin typeface="Calibri" panose="020F0502020204030204" pitchFamily="34" charset="0"/>
                      </a:endParaRP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4925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1980</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DSM-III</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erste offizielle </a:t>
                      </a:r>
                      <a:r>
                        <a:rPr kumimoji="0" lang="de-DE" sz="1400" b="0" i="0" u="none" strike="noStrike" cap="none" normalizeH="0" baseline="0" dirty="0" err="1">
                          <a:ln>
                            <a:noFill/>
                          </a:ln>
                          <a:solidFill>
                            <a:schemeClr val="tx1"/>
                          </a:solidFill>
                          <a:effectLst/>
                          <a:latin typeface="Calibri" panose="020F0502020204030204" pitchFamily="34" charset="0"/>
                        </a:rPr>
                        <a:t>Operationalisierung</a:t>
                      </a:r>
                      <a:r>
                        <a:rPr kumimoji="0" lang="de-DE" sz="1400" b="0" i="0" u="none" strike="noStrike" cap="none" normalizeH="0" baseline="0" dirty="0">
                          <a:ln>
                            <a:noFill/>
                          </a:ln>
                          <a:solidFill>
                            <a:schemeClr val="tx1"/>
                          </a:solidFill>
                          <a:effectLst/>
                          <a:latin typeface="Calibri" panose="020F0502020204030204" pitchFamily="34" charset="0"/>
                        </a:rPr>
                        <a:t> psychiatrischer Störungen, multiaxiale Klassifikation; Feldstudien vor Einführung</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64262">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1987</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DSM-III-R</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Einführung des </a:t>
                      </a:r>
                      <a:r>
                        <a:rPr kumimoji="0" lang="de-DE" sz="1400" b="0" i="0" u="none" strike="noStrike" cap="none" normalizeH="0" baseline="0" dirty="0" err="1">
                          <a:ln>
                            <a:noFill/>
                          </a:ln>
                          <a:solidFill>
                            <a:schemeClr val="tx1"/>
                          </a:solidFill>
                          <a:effectLst/>
                          <a:latin typeface="Calibri" panose="020F0502020204030204" pitchFamily="34" charset="0"/>
                        </a:rPr>
                        <a:t>Komorbiditätsprinzips</a:t>
                      </a:r>
                      <a:endParaRPr kumimoji="0" lang="de-DE" sz="1400" b="0" i="0" u="none" strike="noStrike" cap="none" normalizeH="0" baseline="0" dirty="0">
                        <a:ln>
                          <a:noFill/>
                        </a:ln>
                        <a:solidFill>
                          <a:schemeClr val="tx1"/>
                        </a:solidFill>
                        <a:effectLst/>
                        <a:latin typeface="Calibri" panose="020F0502020204030204" pitchFamily="34" charset="0"/>
                      </a:endParaRP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64262">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1992</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ICD-10</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Klinisch-diagnostische Leitlinien</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64262">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smtClean="0">
                          <a:ln>
                            <a:noFill/>
                          </a:ln>
                          <a:solidFill>
                            <a:schemeClr val="tx1"/>
                          </a:solidFill>
                          <a:effectLst/>
                          <a:latin typeface="Calibri" panose="020F0502020204030204" pitchFamily="34" charset="0"/>
                        </a:rPr>
                        <a:t>1994</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ICD-10</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Forschungskriterien</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64262">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de-DE" sz="1400" b="0" i="0" u="none" strike="noStrike" cap="none" normalizeH="0" baseline="0" dirty="0">
                        <a:ln>
                          <a:noFill/>
                        </a:ln>
                        <a:solidFill>
                          <a:schemeClr val="tx1"/>
                        </a:solidFill>
                        <a:effectLst/>
                        <a:latin typeface="Calibri" panose="020F0502020204030204" pitchFamily="34" charset="0"/>
                      </a:endParaRP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smtClean="0">
                          <a:ln>
                            <a:noFill/>
                          </a:ln>
                          <a:solidFill>
                            <a:schemeClr val="tx1"/>
                          </a:solidFill>
                          <a:effectLst/>
                          <a:latin typeface="Calibri" panose="020F0502020204030204" pitchFamily="34" charset="0"/>
                        </a:rPr>
                        <a:t>DSM-IV</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de-DE" sz="1400" b="0" i="0" u="none" strike="noStrike" cap="none" normalizeH="0" baseline="0" dirty="0">
                        <a:ln>
                          <a:noFill/>
                        </a:ln>
                        <a:solidFill>
                          <a:schemeClr val="tx1"/>
                        </a:solidFill>
                        <a:effectLst/>
                        <a:latin typeface="Calibri" panose="020F0502020204030204" pitchFamily="34" charset="0"/>
                      </a:endParaRP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837723">
                <a:tc gridSpan="3">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smtClean="0">
                          <a:ln>
                            <a:noFill/>
                          </a:ln>
                          <a:solidFill>
                            <a:schemeClr val="tx1"/>
                          </a:solidFill>
                          <a:effectLst/>
                          <a:latin typeface="Calibri" panose="020F0502020204030204" pitchFamily="34" charset="0"/>
                        </a:rPr>
                        <a:t>2013              DSM-V</a:t>
                      </a:r>
                    </a:p>
                    <a:p>
                      <a:pPr marL="0" marR="0" lvl="0" indent="0" algn="l" defTabSz="914400" rtl="0" eaLnBrk="1" fontAlgn="base" latinLnBrk="0" hangingPunct="1">
                        <a:lnSpc>
                          <a:spcPct val="100000"/>
                        </a:lnSpc>
                        <a:spcBef>
                          <a:spcPts val="0"/>
                        </a:spcBef>
                        <a:spcAft>
                          <a:spcPct val="0"/>
                        </a:spcAft>
                        <a:buClrTx/>
                        <a:buSzTx/>
                        <a:buFontTx/>
                        <a:buNone/>
                        <a:tabLst/>
                      </a:pPr>
                      <a:endParaRPr kumimoji="0" lang="de-DE" sz="3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ICD   = International </a:t>
                      </a:r>
                      <a:r>
                        <a:rPr kumimoji="0" lang="de-DE" sz="1400" b="0" i="0" u="none" strike="noStrike" cap="none" normalizeH="0" baseline="0" dirty="0" err="1">
                          <a:ln>
                            <a:noFill/>
                          </a:ln>
                          <a:solidFill>
                            <a:schemeClr val="tx1"/>
                          </a:solidFill>
                          <a:effectLst/>
                          <a:latin typeface="Calibri" panose="020F0502020204030204" pitchFamily="34" charset="0"/>
                        </a:rPr>
                        <a:t>Classification</a:t>
                      </a:r>
                      <a:r>
                        <a:rPr kumimoji="0" lang="de-DE" sz="1400" b="0" i="0" u="none" strike="noStrike" cap="none" normalizeH="0" baseline="0" dirty="0">
                          <a:ln>
                            <a:noFill/>
                          </a:ln>
                          <a:solidFill>
                            <a:schemeClr val="tx1"/>
                          </a:solidFill>
                          <a:effectLst/>
                          <a:latin typeface="Calibri" panose="020F0502020204030204" pitchFamily="34" charset="0"/>
                        </a:rPr>
                        <a:t> </a:t>
                      </a:r>
                      <a:r>
                        <a:rPr kumimoji="0" lang="de-DE" sz="1400" b="0" i="0" u="none" strike="noStrike" cap="none" normalizeH="0" baseline="0" dirty="0" err="1">
                          <a:ln>
                            <a:noFill/>
                          </a:ln>
                          <a:solidFill>
                            <a:schemeClr val="tx1"/>
                          </a:solidFill>
                          <a:effectLst/>
                          <a:latin typeface="Calibri" panose="020F0502020204030204" pitchFamily="34" charset="0"/>
                        </a:rPr>
                        <a:t>of</a:t>
                      </a:r>
                      <a:r>
                        <a:rPr kumimoji="0" lang="de-DE" sz="1400" b="0" i="0" u="none" strike="noStrike" cap="none" normalizeH="0" baseline="0" dirty="0">
                          <a:ln>
                            <a:noFill/>
                          </a:ln>
                          <a:solidFill>
                            <a:schemeClr val="tx1"/>
                          </a:solidFill>
                          <a:effectLst/>
                          <a:latin typeface="Calibri" panose="020F0502020204030204" pitchFamily="34" charset="0"/>
                        </a:rPr>
                        <a:t> </a:t>
                      </a:r>
                      <a:r>
                        <a:rPr kumimoji="0" lang="de-DE" sz="1400" b="0" i="0" u="none" strike="noStrike" cap="none" normalizeH="0" baseline="0" dirty="0" err="1">
                          <a:ln>
                            <a:noFill/>
                          </a:ln>
                          <a:solidFill>
                            <a:schemeClr val="tx1"/>
                          </a:solidFill>
                          <a:effectLst/>
                          <a:latin typeface="Calibri" panose="020F0502020204030204" pitchFamily="34" charset="0"/>
                        </a:rPr>
                        <a:t>Diseases</a:t>
                      </a:r>
                      <a:r>
                        <a:rPr kumimoji="0" lang="de-DE" sz="1400" b="0" i="0" u="none" strike="noStrike" cap="none" normalizeH="0" baseline="0" dirty="0">
                          <a:ln>
                            <a:noFill/>
                          </a:ln>
                          <a:solidFill>
                            <a:schemeClr val="tx1"/>
                          </a:solidFill>
                          <a:effectLst/>
                          <a:latin typeface="Calibri" panose="020F0502020204030204" pitchFamily="34" charset="0"/>
                        </a:rPr>
                        <a:t> der Weltgesundheitsorganisation (WHO)</a:t>
                      </a:r>
                    </a:p>
                    <a:p>
                      <a:pPr marL="0" marR="0" lvl="0" indent="0" algn="l" defTabSz="914400" rtl="0" eaLnBrk="1" fontAlgn="base" latinLnBrk="0" hangingPunct="1">
                        <a:lnSpc>
                          <a:spcPct val="100000"/>
                        </a:lnSpc>
                        <a:spcBef>
                          <a:spcPts val="0"/>
                        </a:spcBef>
                        <a:spcAft>
                          <a:spcPct val="0"/>
                        </a:spcAft>
                        <a:buClrTx/>
                        <a:buSzTx/>
                        <a:buFontTx/>
                        <a:buNone/>
                        <a:tabLst/>
                      </a:pPr>
                      <a:r>
                        <a:rPr kumimoji="0" lang="de-DE" sz="1400" b="0" i="0" u="none" strike="noStrike" cap="none" normalizeH="0" baseline="0" dirty="0">
                          <a:ln>
                            <a:noFill/>
                          </a:ln>
                          <a:solidFill>
                            <a:schemeClr val="tx1"/>
                          </a:solidFill>
                          <a:effectLst/>
                          <a:latin typeface="Calibri" panose="020F0502020204030204" pitchFamily="34" charset="0"/>
                        </a:rPr>
                        <a:t>DSM = </a:t>
                      </a:r>
                      <a:r>
                        <a:rPr kumimoji="0" lang="de-DE" sz="1400" b="0" i="0" u="none" strike="noStrike" cap="none" normalizeH="0" baseline="0" dirty="0" err="1">
                          <a:ln>
                            <a:noFill/>
                          </a:ln>
                          <a:solidFill>
                            <a:schemeClr val="tx1"/>
                          </a:solidFill>
                          <a:effectLst/>
                          <a:latin typeface="Calibri" panose="020F0502020204030204" pitchFamily="34" charset="0"/>
                        </a:rPr>
                        <a:t>Diagnostic</a:t>
                      </a:r>
                      <a:r>
                        <a:rPr kumimoji="0" lang="de-DE" sz="1400" b="0" i="0" u="none" strike="noStrike" cap="none" normalizeH="0" baseline="0" dirty="0">
                          <a:ln>
                            <a:noFill/>
                          </a:ln>
                          <a:solidFill>
                            <a:schemeClr val="tx1"/>
                          </a:solidFill>
                          <a:effectLst/>
                          <a:latin typeface="Calibri" panose="020F0502020204030204" pitchFamily="34" charset="0"/>
                        </a:rPr>
                        <a:t> </a:t>
                      </a:r>
                      <a:r>
                        <a:rPr kumimoji="0" lang="de-DE" sz="1400" b="0" i="0" u="none" strike="noStrike" cap="none" normalizeH="0" baseline="0" dirty="0" err="1">
                          <a:ln>
                            <a:noFill/>
                          </a:ln>
                          <a:solidFill>
                            <a:schemeClr val="tx1"/>
                          </a:solidFill>
                          <a:effectLst/>
                          <a:latin typeface="Calibri" panose="020F0502020204030204" pitchFamily="34" charset="0"/>
                        </a:rPr>
                        <a:t>and</a:t>
                      </a:r>
                      <a:r>
                        <a:rPr kumimoji="0" lang="de-DE" sz="1400" b="0" i="0" u="none" strike="noStrike" cap="none" normalizeH="0" baseline="0" dirty="0">
                          <a:ln>
                            <a:noFill/>
                          </a:ln>
                          <a:solidFill>
                            <a:schemeClr val="tx1"/>
                          </a:solidFill>
                          <a:effectLst/>
                          <a:latin typeface="Calibri" panose="020F0502020204030204" pitchFamily="34" charset="0"/>
                        </a:rPr>
                        <a:t> Statistical Manual </a:t>
                      </a:r>
                      <a:r>
                        <a:rPr kumimoji="0" lang="de-DE" sz="1400" b="0" i="0" u="none" strike="noStrike" cap="none" normalizeH="0" baseline="0" dirty="0" err="1">
                          <a:ln>
                            <a:noFill/>
                          </a:ln>
                          <a:solidFill>
                            <a:schemeClr val="tx1"/>
                          </a:solidFill>
                          <a:effectLst/>
                          <a:latin typeface="Calibri" panose="020F0502020204030204" pitchFamily="34" charset="0"/>
                        </a:rPr>
                        <a:t>of</a:t>
                      </a:r>
                      <a:r>
                        <a:rPr kumimoji="0" lang="de-DE" sz="1400" b="0" i="0" u="none" strike="noStrike" cap="none" normalizeH="0" baseline="0" dirty="0">
                          <a:ln>
                            <a:noFill/>
                          </a:ln>
                          <a:solidFill>
                            <a:schemeClr val="tx1"/>
                          </a:solidFill>
                          <a:effectLst/>
                          <a:latin typeface="Calibri" panose="020F0502020204030204" pitchFamily="34" charset="0"/>
                        </a:rPr>
                        <a:t> Mental </a:t>
                      </a:r>
                      <a:r>
                        <a:rPr kumimoji="0" lang="de-DE" sz="1400" b="0" i="0" u="none" strike="noStrike" cap="none" normalizeH="0" baseline="0" dirty="0" err="1">
                          <a:ln>
                            <a:noFill/>
                          </a:ln>
                          <a:solidFill>
                            <a:schemeClr val="tx1"/>
                          </a:solidFill>
                          <a:effectLst/>
                          <a:latin typeface="Calibri" panose="020F0502020204030204" pitchFamily="34" charset="0"/>
                        </a:rPr>
                        <a:t>Disorders</a:t>
                      </a:r>
                      <a:r>
                        <a:rPr kumimoji="0" lang="de-DE" sz="1400" b="0" i="0" u="none" strike="noStrike" cap="none" normalizeH="0" baseline="0" dirty="0">
                          <a:ln>
                            <a:noFill/>
                          </a:ln>
                          <a:solidFill>
                            <a:schemeClr val="tx1"/>
                          </a:solidFill>
                          <a:effectLst/>
                          <a:latin typeface="Calibri" panose="020F0502020204030204" pitchFamily="34" charset="0"/>
                        </a:rPr>
                        <a:t> der American </a:t>
                      </a:r>
                      <a:r>
                        <a:rPr kumimoji="0" lang="de-DE" sz="1400" b="0" i="0" u="none" strike="noStrike" cap="none" normalizeH="0" baseline="0" dirty="0" err="1">
                          <a:ln>
                            <a:noFill/>
                          </a:ln>
                          <a:solidFill>
                            <a:schemeClr val="tx1"/>
                          </a:solidFill>
                          <a:effectLst/>
                          <a:latin typeface="Calibri" panose="020F0502020204030204" pitchFamily="34" charset="0"/>
                        </a:rPr>
                        <a:t>Psychiatric</a:t>
                      </a:r>
                      <a:r>
                        <a:rPr kumimoji="0" lang="de-DE" sz="1400" b="0" i="0" u="none" strike="noStrike" cap="none" normalizeH="0" baseline="0" dirty="0">
                          <a:ln>
                            <a:noFill/>
                          </a:ln>
                          <a:solidFill>
                            <a:schemeClr val="tx1"/>
                          </a:solidFill>
                          <a:effectLst/>
                          <a:latin typeface="Calibri" panose="020F0502020204030204" pitchFamily="34" charset="0"/>
                        </a:rPr>
                        <a:t> </a:t>
                      </a:r>
                      <a:r>
                        <a:rPr kumimoji="0" lang="de-DE" sz="1400" b="0" i="0" u="none" strike="noStrike" cap="none" normalizeH="0" baseline="0" dirty="0" err="1">
                          <a:ln>
                            <a:noFill/>
                          </a:ln>
                          <a:solidFill>
                            <a:schemeClr val="tx1"/>
                          </a:solidFill>
                          <a:effectLst/>
                          <a:latin typeface="Calibri" panose="020F0502020204030204" pitchFamily="34" charset="0"/>
                        </a:rPr>
                        <a:t>Association</a:t>
                      </a:r>
                      <a:r>
                        <a:rPr kumimoji="0" lang="de-DE" sz="1400" b="0" i="0" u="none" strike="noStrike" cap="none" normalizeH="0" baseline="0" dirty="0">
                          <a:ln>
                            <a:noFill/>
                          </a:ln>
                          <a:solidFill>
                            <a:schemeClr val="tx1"/>
                          </a:solidFill>
                          <a:effectLst/>
                          <a:latin typeface="Calibri" panose="020F0502020204030204" pitchFamily="34" charset="0"/>
                        </a:rPr>
                        <a:t> (APA)</a:t>
                      </a:r>
                    </a:p>
                  </a:txBody>
                  <a:tcPr marL="91426" marR="91426"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51182149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395536" y="466948"/>
            <a:ext cx="75834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eaLnBrk="0" hangingPunct="0">
              <a:lnSpc>
                <a:spcPts val="2000"/>
              </a:lnSpc>
              <a:defRPr sz="2400">
                <a:solidFill>
                  <a:schemeClr val="tx1"/>
                </a:solidFill>
                <a:latin typeface="Calibri" pitchFamily="34" charset="0"/>
              </a:defRPr>
            </a:lvl1pPr>
            <a:lvl2pPr marL="742950" indent="-285750" defTabSz="762000" eaLnBrk="0" hangingPunct="0">
              <a:spcBef>
                <a:spcPct val="20000"/>
              </a:spcBef>
              <a:buChar char="–"/>
              <a:defRPr sz="2000">
                <a:solidFill>
                  <a:schemeClr val="tx1"/>
                </a:solidFill>
                <a:latin typeface="Calibri" pitchFamily="34" charset="0"/>
              </a:defRPr>
            </a:lvl2pPr>
            <a:lvl3pPr marL="1143000" indent="-228600" defTabSz="762000" eaLnBrk="0" hangingPunct="0">
              <a:spcBef>
                <a:spcPct val="20000"/>
              </a:spcBef>
              <a:buChar char="•"/>
              <a:defRPr>
                <a:solidFill>
                  <a:schemeClr val="tx1"/>
                </a:solidFill>
                <a:latin typeface="Calibri" pitchFamily="34" charset="0"/>
              </a:defRPr>
            </a:lvl3pPr>
            <a:lvl4pPr marL="1600200" indent="-228600" defTabSz="762000" eaLnBrk="0" hangingPunct="0">
              <a:spcBef>
                <a:spcPct val="20000"/>
              </a:spcBef>
              <a:buChar char="–"/>
              <a:defRPr sz="1600">
                <a:solidFill>
                  <a:schemeClr val="tx1"/>
                </a:solidFill>
                <a:latin typeface="Calibri" pitchFamily="34" charset="0"/>
              </a:defRPr>
            </a:lvl4pPr>
            <a:lvl5pPr marL="2057400" indent="-228600" defTabSz="762000" eaLnBrk="0" hangingPunct="0">
              <a:spcBef>
                <a:spcPct val="20000"/>
              </a:spcBef>
              <a:buChar char="»"/>
              <a:defRPr sz="1400">
                <a:solidFill>
                  <a:schemeClr val="tx1"/>
                </a:solidFill>
                <a:latin typeface="Calibri" pitchFamily="34" charset="0"/>
              </a:defRPr>
            </a:lvl5pPr>
            <a:lvl6pPr marL="2514600" indent="-228600" defTabSz="762000" eaLnBrk="0" fontAlgn="base" hangingPunct="0">
              <a:spcBef>
                <a:spcPct val="20000"/>
              </a:spcBef>
              <a:spcAft>
                <a:spcPct val="0"/>
              </a:spcAft>
              <a:buChar char="»"/>
              <a:defRPr sz="1400">
                <a:solidFill>
                  <a:schemeClr val="tx1"/>
                </a:solidFill>
                <a:latin typeface="Calibri" pitchFamily="34" charset="0"/>
              </a:defRPr>
            </a:lvl6pPr>
            <a:lvl7pPr marL="2971800" indent="-228600" defTabSz="762000" eaLnBrk="0" fontAlgn="base" hangingPunct="0">
              <a:spcBef>
                <a:spcPct val="20000"/>
              </a:spcBef>
              <a:spcAft>
                <a:spcPct val="0"/>
              </a:spcAft>
              <a:buChar char="»"/>
              <a:defRPr sz="1400">
                <a:solidFill>
                  <a:schemeClr val="tx1"/>
                </a:solidFill>
                <a:latin typeface="Calibri" pitchFamily="34" charset="0"/>
              </a:defRPr>
            </a:lvl7pPr>
            <a:lvl8pPr marL="3429000" indent="-228600" defTabSz="762000" eaLnBrk="0" fontAlgn="base" hangingPunct="0">
              <a:spcBef>
                <a:spcPct val="20000"/>
              </a:spcBef>
              <a:spcAft>
                <a:spcPct val="0"/>
              </a:spcAft>
              <a:buChar char="»"/>
              <a:defRPr sz="1400">
                <a:solidFill>
                  <a:schemeClr val="tx1"/>
                </a:solidFill>
                <a:latin typeface="Calibri" pitchFamily="34" charset="0"/>
              </a:defRPr>
            </a:lvl8pPr>
            <a:lvl9pPr marL="3886200" indent="-228600" defTabSz="762000" eaLnBrk="0" fontAlgn="base" hangingPunct="0">
              <a:spcBef>
                <a:spcPct val="20000"/>
              </a:spcBef>
              <a:spcAft>
                <a:spcPct val="0"/>
              </a:spcAft>
              <a:buChar char="»"/>
              <a:defRPr sz="1400">
                <a:solidFill>
                  <a:schemeClr val="tx1"/>
                </a:solidFill>
                <a:latin typeface="Calibri" pitchFamily="34" charset="0"/>
              </a:defRPr>
            </a:lvl9pPr>
          </a:lstStyle>
          <a:p>
            <a:pPr fontAlgn="base">
              <a:lnSpc>
                <a:spcPct val="100000"/>
              </a:lnSpc>
              <a:spcBef>
                <a:spcPct val="0"/>
              </a:spcBef>
              <a:spcAft>
                <a:spcPct val="0"/>
              </a:spcAft>
              <a:defRPr/>
            </a:pPr>
            <a:r>
              <a:rPr lang="de-DE" altLang="de-DE" sz="3200" b="1" kern="1200" dirty="0">
                <a:solidFill>
                  <a:srgbClr val="26547C"/>
                </a:solidFill>
              </a:rPr>
              <a:t>Prinzipien moderner Klassifikationssysteme</a:t>
            </a:r>
          </a:p>
        </p:txBody>
      </p:sp>
      <p:sp>
        <p:nvSpPr>
          <p:cNvPr id="66563" name="Text Box 6"/>
          <p:cNvSpPr txBox="1">
            <a:spLocks noChangeArrowheads="1"/>
          </p:cNvSpPr>
          <p:nvPr/>
        </p:nvSpPr>
        <p:spPr bwMode="auto">
          <a:xfrm>
            <a:off x="395536" y="1196752"/>
            <a:ext cx="80772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fontAlgn="base">
              <a:lnSpc>
                <a:spcPct val="100000"/>
              </a:lnSpc>
              <a:spcBef>
                <a:spcPct val="0"/>
              </a:spcBef>
              <a:spcAft>
                <a:spcPct val="0"/>
              </a:spcAft>
              <a:buFontTx/>
              <a:buAutoNum type="arabicPeriod"/>
            </a:pPr>
            <a:r>
              <a:rPr lang="de-DE" altLang="de-DE" kern="1200" dirty="0">
                <a:solidFill>
                  <a:srgbClr val="000000"/>
                </a:solidFill>
              </a:rPr>
              <a:t>Operationalisierte Diagnostik</a:t>
            </a:r>
            <a:r>
              <a:rPr lang="de-DE" altLang="de-DE" sz="2000" kern="1200" dirty="0">
                <a:solidFill>
                  <a:srgbClr val="000000"/>
                </a:solidFill>
              </a:rPr>
              <a:t> </a:t>
            </a:r>
            <a:br>
              <a:rPr lang="de-DE" altLang="de-DE" sz="2000" kern="1200" dirty="0">
                <a:solidFill>
                  <a:srgbClr val="000000"/>
                </a:solidFill>
              </a:rPr>
            </a:br>
            <a:r>
              <a:rPr lang="de-DE" altLang="de-DE" sz="2000" kern="1200" dirty="0">
                <a:solidFill>
                  <a:srgbClr val="000000"/>
                </a:solidFill>
              </a:rPr>
              <a:t>- explizite Vorgabe von Ein- und </a:t>
            </a:r>
            <a:r>
              <a:rPr lang="de-DE" altLang="de-DE" sz="2000" kern="1200" dirty="0" err="1">
                <a:solidFill>
                  <a:srgbClr val="000000"/>
                </a:solidFill>
              </a:rPr>
              <a:t>Ausschlußkriterien</a:t>
            </a:r>
            <a:r>
              <a:rPr lang="de-DE" altLang="de-DE" sz="2000" kern="1200" dirty="0">
                <a:solidFill>
                  <a:srgbClr val="000000"/>
                </a:solidFill>
              </a:rPr>
              <a:t> (Symptom-</a:t>
            </a:r>
          </a:p>
          <a:p>
            <a:pPr fontAlgn="base">
              <a:lnSpc>
                <a:spcPct val="100000"/>
              </a:lnSpc>
              <a:spcBef>
                <a:spcPct val="0"/>
              </a:spcBef>
              <a:spcAft>
                <a:spcPct val="0"/>
              </a:spcAft>
            </a:pPr>
            <a:r>
              <a:rPr lang="de-DE" altLang="de-DE" sz="2000" kern="1200" dirty="0">
                <a:solidFill>
                  <a:srgbClr val="000000"/>
                </a:solidFill>
              </a:rPr>
              <a:t>         </a:t>
            </a:r>
            <a:r>
              <a:rPr lang="de-DE" altLang="de-DE" sz="2000" kern="1200" dirty="0" err="1">
                <a:solidFill>
                  <a:srgbClr val="000000"/>
                </a:solidFill>
              </a:rPr>
              <a:t>kriterien</a:t>
            </a:r>
            <a:r>
              <a:rPr lang="de-DE" altLang="de-DE" sz="2000" kern="1200" dirty="0">
                <a:solidFill>
                  <a:srgbClr val="000000"/>
                </a:solidFill>
              </a:rPr>
              <a:t> ergänzt durch Zeit- und/oder Verlaufsangaben)</a:t>
            </a:r>
          </a:p>
          <a:p>
            <a:pPr fontAlgn="base">
              <a:lnSpc>
                <a:spcPct val="100000"/>
              </a:lnSpc>
              <a:spcBef>
                <a:spcPct val="0"/>
              </a:spcBef>
              <a:spcAft>
                <a:spcPct val="0"/>
              </a:spcAft>
            </a:pPr>
            <a:r>
              <a:rPr lang="de-DE" altLang="de-DE" sz="2000" kern="1200" dirty="0">
                <a:solidFill>
                  <a:srgbClr val="000000"/>
                </a:solidFill>
              </a:rPr>
              <a:t>       - diagnostische Entscheidungs- und Verknüpfungsregeln</a:t>
            </a:r>
          </a:p>
          <a:p>
            <a:pPr fontAlgn="base">
              <a:lnSpc>
                <a:spcPct val="100000"/>
              </a:lnSpc>
              <a:spcBef>
                <a:spcPct val="0"/>
              </a:spcBef>
              <a:spcAft>
                <a:spcPct val="0"/>
              </a:spcAft>
            </a:pPr>
            <a:r>
              <a:rPr lang="de-DE" altLang="de-DE" sz="2000" kern="1200" dirty="0">
                <a:solidFill>
                  <a:srgbClr val="000000"/>
                </a:solidFill>
              </a:rPr>
              <a:t>         für diese Kriterien</a:t>
            </a:r>
          </a:p>
          <a:p>
            <a:pPr fontAlgn="base">
              <a:lnSpc>
                <a:spcPct val="100000"/>
              </a:lnSpc>
              <a:spcBef>
                <a:spcPct val="0"/>
              </a:spcBef>
              <a:spcAft>
                <a:spcPct val="0"/>
              </a:spcAft>
            </a:pPr>
            <a:endParaRPr lang="de-DE" altLang="de-DE" sz="2000" kern="1200" dirty="0">
              <a:solidFill>
                <a:srgbClr val="000000"/>
              </a:solidFill>
            </a:endParaRPr>
          </a:p>
          <a:p>
            <a:pPr fontAlgn="base">
              <a:lnSpc>
                <a:spcPct val="100000"/>
              </a:lnSpc>
              <a:spcBef>
                <a:spcPct val="0"/>
              </a:spcBef>
              <a:spcAft>
                <a:spcPct val="0"/>
              </a:spcAft>
            </a:pPr>
            <a:r>
              <a:rPr lang="de-DE" altLang="de-DE" kern="1200" dirty="0">
                <a:solidFill>
                  <a:srgbClr val="000000"/>
                </a:solidFill>
              </a:rPr>
              <a:t>2. Komorbidität</a:t>
            </a:r>
          </a:p>
          <a:p>
            <a:pPr fontAlgn="base">
              <a:lnSpc>
                <a:spcPct val="100000"/>
              </a:lnSpc>
              <a:spcBef>
                <a:spcPct val="0"/>
              </a:spcBef>
              <a:spcAft>
                <a:spcPct val="0"/>
              </a:spcAft>
            </a:pPr>
            <a:r>
              <a:rPr lang="de-DE" altLang="de-DE" sz="2000" kern="1200" dirty="0">
                <a:solidFill>
                  <a:srgbClr val="000000"/>
                </a:solidFill>
              </a:rPr>
              <a:t>     	- gleichzeitiges gemeinsames Auftreten verschiedener </a:t>
            </a:r>
          </a:p>
          <a:p>
            <a:pPr fontAlgn="base">
              <a:lnSpc>
                <a:spcPct val="100000"/>
              </a:lnSpc>
              <a:spcBef>
                <a:spcPct val="0"/>
              </a:spcBef>
              <a:spcAft>
                <a:spcPct val="0"/>
              </a:spcAft>
            </a:pPr>
            <a:r>
              <a:rPr lang="de-DE" altLang="de-DE" sz="2000" kern="1200" dirty="0">
                <a:solidFill>
                  <a:srgbClr val="000000"/>
                </a:solidFill>
              </a:rPr>
              <a:t>     	  psychischer Erkrankungen bei einer Person</a:t>
            </a:r>
          </a:p>
          <a:p>
            <a:pPr fontAlgn="base">
              <a:lnSpc>
                <a:spcPct val="100000"/>
              </a:lnSpc>
              <a:spcBef>
                <a:spcPct val="0"/>
              </a:spcBef>
              <a:spcAft>
                <a:spcPct val="0"/>
              </a:spcAft>
            </a:pPr>
            <a:r>
              <a:rPr lang="de-DE" altLang="de-DE" sz="2000" kern="1200" dirty="0">
                <a:solidFill>
                  <a:srgbClr val="000000"/>
                </a:solidFill>
              </a:rPr>
              <a:t>     	- DD: Multimorbidität = neben einer oder mehreren psychischen </a:t>
            </a:r>
          </a:p>
          <a:p>
            <a:pPr fontAlgn="base">
              <a:lnSpc>
                <a:spcPct val="100000"/>
              </a:lnSpc>
              <a:spcBef>
                <a:spcPct val="0"/>
              </a:spcBef>
              <a:spcAft>
                <a:spcPct val="0"/>
              </a:spcAft>
            </a:pPr>
            <a:r>
              <a:rPr lang="de-DE" altLang="de-DE" sz="2000" kern="1200" dirty="0">
                <a:solidFill>
                  <a:srgbClr val="000000"/>
                </a:solidFill>
              </a:rPr>
              <a:t>     	  Erkrankungen zusätzliches Vorliegen körperlicher Erkrankungen</a:t>
            </a:r>
          </a:p>
          <a:p>
            <a:pPr fontAlgn="base">
              <a:lnSpc>
                <a:spcPct val="100000"/>
              </a:lnSpc>
              <a:spcBef>
                <a:spcPct val="0"/>
              </a:spcBef>
              <a:spcAft>
                <a:spcPct val="0"/>
              </a:spcAft>
            </a:pPr>
            <a:endParaRPr lang="de-DE" altLang="de-DE" sz="2000" kern="1200" dirty="0">
              <a:solidFill>
                <a:srgbClr val="000000"/>
              </a:solidFill>
            </a:endParaRPr>
          </a:p>
          <a:p>
            <a:pPr fontAlgn="base">
              <a:lnSpc>
                <a:spcPct val="100000"/>
              </a:lnSpc>
              <a:spcBef>
                <a:spcPct val="0"/>
              </a:spcBef>
              <a:spcAft>
                <a:spcPct val="0"/>
              </a:spcAft>
            </a:pPr>
            <a:r>
              <a:rPr lang="de-DE" altLang="de-DE" kern="1200" dirty="0">
                <a:solidFill>
                  <a:srgbClr val="000000"/>
                </a:solidFill>
              </a:rPr>
              <a:t>3. Multiaxiale Diagnostik</a:t>
            </a:r>
            <a:endParaRPr lang="de-DE" altLang="de-DE" sz="2000" kern="1200" dirty="0">
              <a:solidFill>
                <a:srgbClr val="000000"/>
              </a:solidFill>
            </a:endParaRPr>
          </a:p>
          <a:p>
            <a:pPr eaLnBrk="1" fontAlgn="base" hangingPunct="1">
              <a:lnSpc>
                <a:spcPct val="100000"/>
              </a:lnSpc>
              <a:spcBef>
                <a:spcPct val="50000"/>
              </a:spcBef>
              <a:spcAft>
                <a:spcPct val="0"/>
              </a:spcAft>
            </a:pPr>
            <a:endParaRPr lang="de-DE" altLang="de-DE" kern="1200" dirty="0">
              <a:solidFill>
                <a:srgbClr val="00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4" y="4678635"/>
            <a:ext cx="1300162"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6948264" y="6381328"/>
            <a:ext cx="720080" cy="338554"/>
          </a:xfrm>
          <a:prstGeom prst="rect">
            <a:avLst/>
          </a:prstGeom>
          <a:noFill/>
        </p:spPr>
        <p:txBody>
          <a:bodyPr wrap="square" rtlCol="0">
            <a:spAutoFit/>
          </a:bodyPr>
          <a:lstStyle/>
          <a:p>
            <a:pPr algn="r"/>
            <a:r>
              <a:rPr lang="de-DE" sz="1600" i="1" dirty="0" smtClean="0">
                <a:solidFill>
                  <a:srgbClr val="7F7F7F"/>
                </a:solidFill>
                <a:latin typeface="Calibri" panose="020F0502020204030204" pitchFamily="34" charset="0"/>
                <a:cs typeface="Calibri" panose="020F0502020204030204" pitchFamily="34" charset="0"/>
              </a:rPr>
              <a:t>2013</a:t>
            </a:r>
            <a:endParaRPr lang="de-DE" sz="1600" i="1" dirty="0">
              <a:solidFill>
                <a:srgbClr val="7F7F7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831828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431353" y="467023"/>
            <a:ext cx="8893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defRPr/>
            </a:pPr>
            <a:r>
              <a:rPr lang="de-DE" altLang="de-DE" sz="3200" b="1" kern="1200" dirty="0">
                <a:solidFill>
                  <a:srgbClr val="26547C"/>
                </a:solidFill>
              </a:rPr>
              <a:t>Beispiel für operationalisierte Diagnostik: </a:t>
            </a:r>
            <a:r>
              <a:rPr lang="de-DE" altLang="de-DE" kern="1200" dirty="0">
                <a:solidFill>
                  <a:srgbClr val="26547C"/>
                </a:solidFill>
              </a:rPr>
              <a:t>Diagnostische Kriterien für eine mittelgradige depressive Episode (I)</a:t>
            </a:r>
          </a:p>
        </p:txBody>
      </p:sp>
      <p:sp>
        <p:nvSpPr>
          <p:cNvPr id="74755" name="Text Box 3"/>
          <p:cNvSpPr txBox="1">
            <a:spLocks noChangeArrowheads="1"/>
          </p:cNvSpPr>
          <p:nvPr/>
        </p:nvSpPr>
        <p:spPr bwMode="auto">
          <a:xfrm>
            <a:off x="462803" y="1691159"/>
            <a:ext cx="8477250" cy="4402137"/>
          </a:xfrm>
          <a:prstGeom prst="rect">
            <a:avLst/>
          </a:prstGeom>
          <a:noFill/>
          <a:ln w="9525">
            <a:noFill/>
            <a:miter lim="800000"/>
            <a:headEnd/>
            <a:tailEnd/>
          </a:ln>
          <a:effectLst/>
        </p:spPr>
        <p:txBody>
          <a:bodyPr>
            <a:spAutoFit/>
          </a:bodyPr>
          <a:lstStyle/>
          <a:p>
            <a:pPr marL="457200" indent="-457200" fontAlgn="base" hangingPunct="1">
              <a:spcBef>
                <a:spcPct val="0"/>
              </a:spcBef>
              <a:spcAft>
                <a:spcPct val="0"/>
              </a:spcAft>
              <a:buFontTx/>
              <a:buAutoNum type="alphaUcPeriod"/>
              <a:defRPr/>
            </a:pPr>
            <a:r>
              <a:rPr lang="de-DE" sz="2000" b="1" kern="1200" dirty="0">
                <a:latin typeface="Calibri" panose="020F0502020204030204" pitchFamily="34" charset="0"/>
              </a:rPr>
              <a:t>Die allgemeinen Kriterien für eine depressive Episode</a:t>
            </a:r>
          </a:p>
          <a:p>
            <a:pPr marL="457200" indent="-457200" fontAlgn="base" hangingPunct="1">
              <a:spcBef>
                <a:spcPct val="0"/>
              </a:spcBef>
              <a:spcAft>
                <a:spcPct val="0"/>
              </a:spcAft>
              <a:defRPr/>
            </a:pPr>
            <a:r>
              <a:rPr lang="de-DE" sz="2000" b="1" kern="1200" dirty="0">
                <a:latin typeface="Calibri" panose="020F0502020204030204" pitchFamily="34" charset="0"/>
              </a:rPr>
              <a:t>      	(F32) sind erfüllt:</a:t>
            </a:r>
          </a:p>
          <a:p>
            <a:pPr marL="457200" indent="-457200" fontAlgn="base" hangingPunct="1">
              <a:spcBef>
                <a:spcPct val="0"/>
              </a:spcBef>
              <a:spcAft>
                <a:spcPct val="0"/>
              </a:spcAft>
              <a:defRPr/>
            </a:pPr>
            <a:endParaRPr lang="de-DE" sz="2000" b="1" kern="1200" dirty="0">
              <a:latin typeface="Calibri" panose="020F0502020204030204" pitchFamily="34" charset="0"/>
            </a:endParaRPr>
          </a:p>
          <a:p>
            <a:pPr marL="457200" indent="-457200" fontAlgn="base" hangingPunct="1">
              <a:spcBef>
                <a:spcPct val="0"/>
              </a:spcBef>
              <a:spcAft>
                <a:spcPct val="0"/>
              </a:spcAft>
              <a:defRPr/>
            </a:pPr>
            <a:r>
              <a:rPr lang="de-DE" sz="2000" kern="1200" dirty="0">
                <a:latin typeface="Calibri" panose="020F0502020204030204" pitchFamily="34" charset="0"/>
              </a:rPr>
              <a:t>	</a:t>
            </a:r>
            <a:r>
              <a:rPr lang="de-DE" sz="2000" b="1" kern="1200" dirty="0">
                <a:effectLst>
                  <a:outerShdw blurRad="38100" dist="38100" dir="2700000" algn="tl">
                    <a:srgbClr val="C0C0C0"/>
                  </a:outerShdw>
                </a:effectLst>
                <a:latin typeface="Calibri" panose="020F0502020204030204" pitchFamily="34" charset="0"/>
                <a:sym typeface="Wingdings" pitchFamily="2" charset="2"/>
              </a:rPr>
              <a:t> 	</a:t>
            </a:r>
            <a:r>
              <a:rPr lang="de-DE" sz="2000" kern="1200" dirty="0">
                <a:latin typeface="Calibri" panose="020F0502020204030204" pitchFamily="34" charset="0"/>
              </a:rPr>
              <a:t>Die  depressive Episode sollte  mindestens 2 Wochen </a:t>
            </a:r>
          </a:p>
          <a:p>
            <a:pPr marL="457200" indent="-457200" fontAlgn="base" hangingPunct="1">
              <a:spcBef>
                <a:spcPct val="0"/>
              </a:spcBef>
              <a:spcAft>
                <a:spcPct val="0"/>
              </a:spcAft>
              <a:defRPr/>
            </a:pPr>
            <a:r>
              <a:rPr lang="de-DE" sz="2000" kern="1200" dirty="0">
                <a:latin typeface="Calibri" panose="020F0502020204030204" pitchFamily="34" charset="0"/>
              </a:rPr>
              <a:t>          	dauern.</a:t>
            </a:r>
          </a:p>
          <a:p>
            <a:pPr marL="457200" indent="-457200" fontAlgn="base" hangingPunct="1">
              <a:spcBef>
                <a:spcPct val="0"/>
              </a:spcBef>
              <a:spcAft>
                <a:spcPct val="0"/>
              </a:spcAft>
              <a:defRPr/>
            </a:pPr>
            <a:endParaRPr lang="de-DE" sz="2000" kern="1200" dirty="0">
              <a:latin typeface="Calibri" panose="020F0502020204030204" pitchFamily="34" charset="0"/>
            </a:endParaRPr>
          </a:p>
          <a:p>
            <a:pPr marL="457200" indent="-457200" fontAlgn="base" hangingPunct="1">
              <a:spcBef>
                <a:spcPct val="0"/>
              </a:spcBef>
              <a:spcAft>
                <a:spcPct val="0"/>
              </a:spcAft>
              <a:defRPr/>
            </a:pPr>
            <a:r>
              <a:rPr lang="de-DE" sz="2000" kern="1200" dirty="0">
                <a:latin typeface="Calibri" panose="020F0502020204030204" pitchFamily="34" charset="0"/>
              </a:rPr>
              <a:t>	</a:t>
            </a:r>
            <a:r>
              <a:rPr lang="de-DE" sz="2000" b="1" kern="1200" dirty="0">
                <a:effectLst>
                  <a:outerShdw blurRad="38100" dist="38100" dir="2700000" algn="tl">
                    <a:srgbClr val="C0C0C0"/>
                  </a:outerShdw>
                </a:effectLst>
                <a:latin typeface="Calibri" panose="020F0502020204030204" pitchFamily="34" charset="0"/>
                <a:sym typeface="Wingdings" pitchFamily="2" charset="2"/>
              </a:rPr>
              <a:t> 	</a:t>
            </a:r>
            <a:r>
              <a:rPr lang="de-DE" sz="2000" kern="1200" dirty="0">
                <a:latin typeface="Calibri" panose="020F0502020204030204" pitchFamily="34" charset="0"/>
              </a:rPr>
              <a:t>In der  Anamnese  keine  manischen  oder  hypomanischen </a:t>
            </a:r>
            <a:br>
              <a:rPr lang="de-DE" sz="2000" kern="1200" dirty="0">
                <a:latin typeface="Calibri" panose="020F0502020204030204" pitchFamily="34" charset="0"/>
              </a:rPr>
            </a:br>
            <a:r>
              <a:rPr lang="de-DE" sz="2000" kern="1200" dirty="0">
                <a:latin typeface="Calibri" panose="020F0502020204030204" pitchFamily="34" charset="0"/>
              </a:rPr>
              <a:t>	Symptome, die schwer genug wären, die  Kriterien  für eine  </a:t>
            </a:r>
            <a:br>
              <a:rPr lang="de-DE" sz="2000" kern="1200" dirty="0">
                <a:latin typeface="Calibri" panose="020F0502020204030204" pitchFamily="34" charset="0"/>
              </a:rPr>
            </a:br>
            <a:r>
              <a:rPr lang="de-DE" sz="2000" kern="1200" dirty="0">
                <a:latin typeface="Calibri" panose="020F0502020204030204" pitchFamily="34" charset="0"/>
              </a:rPr>
              <a:t>	manische  oder  hypomanische Episode (F30) zu erfüllen.</a:t>
            </a:r>
          </a:p>
          <a:p>
            <a:pPr marL="457200" indent="-457200" fontAlgn="base" hangingPunct="1">
              <a:spcBef>
                <a:spcPct val="0"/>
              </a:spcBef>
              <a:spcAft>
                <a:spcPct val="0"/>
              </a:spcAft>
              <a:defRPr/>
            </a:pPr>
            <a:endParaRPr lang="de-DE" sz="2000" kern="1200" dirty="0">
              <a:latin typeface="Calibri" panose="020F0502020204030204" pitchFamily="34" charset="0"/>
            </a:endParaRPr>
          </a:p>
          <a:p>
            <a:pPr marL="457200" indent="-457200" fontAlgn="base" hangingPunct="1">
              <a:spcBef>
                <a:spcPct val="0"/>
              </a:spcBef>
              <a:spcAft>
                <a:spcPct val="0"/>
              </a:spcAft>
              <a:defRPr/>
            </a:pPr>
            <a:r>
              <a:rPr lang="de-DE" sz="2000" kern="1200" dirty="0">
                <a:latin typeface="Calibri" panose="020F0502020204030204" pitchFamily="34" charset="0"/>
              </a:rPr>
              <a:t>	</a:t>
            </a:r>
            <a:r>
              <a:rPr lang="de-DE" sz="2000" b="1" kern="1200" dirty="0">
                <a:effectLst>
                  <a:outerShdw blurRad="38100" dist="38100" dir="2700000" algn="tl">
                    <a:srgbClr val="C0C0C0"/>
                  </a:outerShdw>
                </a:effectLst>
                <a:latin typeface="Calibri" panose="020F0502020204030204" pitchFamily="34" charset="0"/>
                <a:sym typeface="Wingdings" pitchFamily="2" charset="2"/>
              </a:rPr>
              <a:t> 	</a:t>
            </a:r>
            <a:r>
              <a:rPr lang="de-DE" sz="2000" u="sng" kern="1200" dirty="0">
                <a:latin typeface="Calibri" panose="020F0502020204030204" pitchFamily="34" charset="0"/>
              </a:rPr>
              <a:t>Ausschlussklausel:</a:t>
            </a:r>
            <a:r>
              <a:rPr lang="de-DE" sz="2000" kern="1200" dirty="0">
                <a:latin typeface="Calibri" panose="020F0502020204030204" pitchFamily="34" charset="0"/>
              </a:rPr>
              <a:t>  Die  Episode  ist  nicht  auf  einen </a:t>
            </a:r>
          </a:p>
          <a:p>
            <a:pPr marL="457200" indent="-457200" fontAlgn="base" hangingPunct="1">
              <a:spcBef>
                <a:spcPct val="0"/>
              </a:spcBef>
              <a:spcAft>
                <a:spcPct val="0"/>
              </a:spcAft>
              <a:defRPr/>
            </a:pPr>
            <a:r>
              <a:rPr lang="de-DE" sz="2000" kern="1200" dirty="0">
                <a:latin typeface="Calibri" panose="020F0502020204030204" pitchFamily="34" charset="0"/>
              </a:rPr>
              <a:t>          	Missbrauch  psychotroper  Substanzen  (F1)  oder  auf </a:t>
            </a:r>
          </a:p>
          <a:p>
            <a:pPr marL="457200" indent="-457200" fontAlgn="base" hangingPunct="1">
              <a:spcBef>
                <a:spcPct val="0"/>
              </a:spcBef>
              <a:spcAft>
                <a:spcPct val="0"/>
              </a:spcAft>
              <a:defRPr/>
            </a:pPr>
            <a:r>
              <a:rPr lang="de-DE" sz="2000" kern="1200" dirty="0">
                <a:latin typeface="Calibri" panose="020F0502020204030204" pitchFamily="34" charset="0"/>
              </a:rPr>
              <a:t>          	eine  organische  psychische  Störung  im  Sinne  des </a:t>
            </a:r>
          </a:p>
          <a:p>
            <a:pPr marL="457200" indent="-457200" fontAlgn="base" hangingPunct="1">
              <a:spcBef>
                <a:spcPct val="0"/>
              </a:spcBef>
              <a:spcAft>
                <a:spcPct val="0"/>
              </a:spcAft>
              <a:defRPr/>
            </a:pPr>
            <a:r>
              <a:rPr lang="de-DE" sz="2000" kern="1200" dirty="0">
                <a:latin typeface="Calibri" panose="020F0502020204030204" pitchFamily="34" charset="0"/>
              </a:rPr>
              <a:t>          	Kapitel F0 zurückzuführen.</a:t>
            </a:r>
          </a:p>
        </p:txBody>
      </p:sp>
    </p:spTree>
    <p:extLst>
      <p:ext uri="{BB962C8B-B14F-4D97-AF65-F5344CB8AC3E}">
        <p14:creationId xmlns:p14="http://schemas.microsoft.com/office/powerpoint/2010/main" val="60841466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409698" y="454645"/>
            <a:ext cx="89868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defRPr/>
            </a:pPr>
            <a:r>
              <a:rPr lang="de-DE" altLang="de-DE" sz="3200" b="1" kern="1200" dirty="0">
                <a:solidFill>
                  <a:srgbClr val="26547C"/>
                </a:solidFill>
              </a:rPr>
              <a:t>Beispiel für operationalisierte Diagnostik:</a:t>
            </a:r>
          </a:p>
          <a:p>
            <a:pPr eaLnBrk="1" fontAlgn="base" hangingPunct="1">
              <a:lnSpc>
                <a:spcPct val="100000"/>
              </a:lnSpc>
              <a:spcBef>
                <a:spcPct val="0"/>
              </a:spcBef>
              <a:spcAft>
                <a:spcPct val="0"/>
              </a:spcAft>
              <a:defRPr/>
            </a:pPr>
            <a:r>
              <a:rPr lang="de-DE" altLang="de-DE" kern="1200" dirty="0">
                <a:solidFill>
                  <a:srgbClr val="26547C"/>
                </a:solidFill>
              </a:rPr>
              <a:t>Diagnostische Kriterien für eine mittelgradige depressive Episode (II)</a:t>
            </a:r>
          </a:p>
        </p:txBody>
      </p:sp>
      <p:sp>
        <p:nvSpPr>
          <p:cNvPr id="75779" name="Text Box 3"/>
          <p:cNvSpPr txBox="1">
            <a:spLocks noChangeArrowheads="1"/>
          </p:cNvSpPr>
          <p:nvPr/>
        </p:nvSpPr>
        <p:spPr bwMode="auto">
          <a:xfrm>
            <a:off x="481260" y="1678781"/>
            <a:ext cx="7499350" cy="4054475"/>
          </a:xfrm>
          <a:prstGeom prst="rect">
            <a:avLst/>
          </a:prstGeom>
          <a:noFill/>
          <a:ln w="9525">
            <a:noFill/>
            <a:miter lim="800000"/>
            <a:headEnd/>
            <a:tailEnd/>
          </a:ln>
          <a:effectLst/>
        </p:spPr>
        <p:txBody>
          <a:bodyPr>
            <a:spAutoFit/>
          </a:bodyPr>
          <a:lstStyle/>
          <a:p>
            <a:pPr marL="457200" indent="-457200" fontAlgn="base" hangingPunct="1">
              <a:spcBef>
                <a:spcPct val="0"/>
              </a:spcBef>
              <a:spcAft>
                <a:spcPct val="0"/>
              </a:spcAft>
              <a:buFontTx/>
              <a:buAutoNum type="alphaUcPeriod" startAt="2"/>
              <a:defRPr/>
            </a:pPr>
            <a:r>
              <a:rPr lang="de-DE" sz="2000" b="1" kern="1200" dirty="0">
                <a:latin typeface="Calibri" panose="020F0502020204030204" pitchFamily="34" charset="0"/>
              </a:rPr>
              <a:t>Mindestens zwei der folgenden drei Symptome liegen</a:t>
            </a:r>
          </a:p>
          <a:p>
            <a:pPr marL="457200" indent="-457200" fontAlgn="base" hangingPunct="1">
              <a:spcBef>
                <a:spcPct val="0"/>
              </a:spcBef>
              <a:spcAft>
                <a:spcPct val="0"/>
              </a:spcAft>
              <a:defRPr/>
            </a:pPr>
            <a:r>
              <a:rPr lang="de-DE" sz="2000" b="1" kern="1200" dirty="0">
                <a:latin typeface="Calibri" panose="020F0502020204030204" pitchFamily="34" charset="0"/>
              </a:rPr>
              <a:t>        vor:</a:t>
            </a:r>
          </a:p>
          <a:p>
            <a:pPr marL="457200" indent="-457200" fontAlgn="base" hangingPunct="1">
              <a:spcBef>
                <a:spcPct val="0"/>
              </a:spcBef>
              <a:spcAft>
                <a:spcPct val="0"/>
              </a:spcAft>
              <a:defRPr/>
            </a:pPr>
            <a:endParaRPr lang="de-DE" sz="2000" b="1" kern="1200" dirty="0">
              <a:latin typeface="Calibri" panose="020F0502020204030204" pitchFamily="34" charset="0"/>
            </a:endParaRPr>
          </a:p>
          <a:p>
            <a:pPr marL="457200" indent="-457200" fontAlgn="base" hangingPunct="1">
              <a:spcBef>
                <a:spcPct val="0"/>
              </a:spcBef>
              <a:spcAft>
                <a:spcPct val="0"/>
              </a:spcAft>
              <a:defRPr/>
            </a:pPr>
            <a:r>
              <a:rPr lang="de-DE" sz="2000" kern="1200" dirty="0">
                <a:latin typeface="Calibri" panose="020F0502020204030204" pitchFamily="34" charset="0"/>
              </a:rPr>
              <a:t>	 </a:t>
            </a:r>
            <a:r>
              <a:rPr lang="de-DE" sz="2000" b="1" kern="1200" dirty="0">
                <a:effectLst>
                  <a:outerShdw blurRad="38100" dist="38100" dir="2700000" algn="tl">
                    <a:srgbClr val="C0C0C0"/>
                  </a:outerShdw>
                </a:effectLst>
                <a:latin typeface="Calibri" panose="020F0502020204030204" pitchFamily="34" charset="0"/>
                <a:sym typeface="Wingdings" pitchFamily="2" charset="2"/>
              </a:rPr>
              <a:t> </a:t>
            </a:r>
            <a:r>
              <a:rPr lang="de-DE" sz="2000" kern="1200" dirty="0">
                <a:latin typeface="Calibri" panose="020F0502020204030204" pitchFamily="34" charset="0"/>
              </a:rPr>
              <a:t>depressive Stimmung, in einem für die Betroffenen </a:t>
            </a:r>
          </a:p>
          <a:p>
            <a:pPr marL="457200" indent="-457200" fontAlgn="base" hangingPunct="1">
              <a:spcBef>
                <a:spcPct val="0"/>
              </a:spcBef>
              <a:spcAft>
                <a:spcPct val="0"/>
              </a:spcAft>
              <a:defRPr/>
            </a:pPr>
            <a:r>
              <a:rPr lang="de-DE" sz="2000" kern="1200" dirty="0">
                <a:latin typeface="Calibri" panose="020F0502020204030204" pitchFamily="34" charset="0"/>
              </a:rPr>
              <a:t>	     deutlich ungewöhnlichen  Ausmaß, die meiste Zeit </a:t>
            </a:r>
          </a:p>
          <a:p>
            <a:pPr marL="457200" indent="-457200" fontAlgn="base" hangingPunct="1">
              <a:spcBef>
                <a:spcPct val="0"/>
              </a:spcBef>
              <a:spcAft>
                <a:spcPct val="0"/>
              </a:spcAft>
              <a:defRPr/>
            </a:pPr>
            <a:r>
              <a:rPr lang="de-DE" sz="2000" kern="1200" dirty="0">
                <a:latin typeface="Calibri" panose="020F0502020204030204" pitchFamily="34" charset="0"/>
              </a:rPr>
              <a:t>            des Tages, fast jeden Tag,  im  wesentlichen </a:t>
            </a:r>
            <a:r>
              <a:rPr lang="de-DE" sz="2000" kern="1200" dirty="0" err="1">
                <a:latin typeface="Calibri" panose="020F0502020204030204" pitchFamily="34" charset="0"/>
              </a:rPr>
              <a:t>unbe</a:t>
            </a:r>
            <a:r>
              <a:rPr lang="de-DE" sz="2000" kern="1200" dirty="0">
                <a:latin typeface="Calibri" panose="020F0502020204030204" pitchFamily="34" charset="0"/>
              </a:rPr>
              <a:t>-</a:t>
            </a:r>
          </a:p>
          <a:p>
            <a:pPr marL="457200" indent="-457200" fontAlgn="base" hangingPunct="1">
              <a:spcBef>
                <a:spcPct val="0"/>
              </a:spcBef>
              <a:spcAft>
                <a:spcPct val="0"/>
              </a:spcAft>
              <a:defRPr/>
            </a:pPr>
            <a:r>
              <a:rPr lang="de-DE" sz="2000" kern="1200" dirty="0">
                <a:latin typeface="Calibri" panose="020F0502020204030204" pitchFamily="34" charset="0"/>
              </a:rPr>
              <a:t>            </a:t>
            </a:r>
            <a:r>
              <a:rPr lang="de-DE" sz="2000" kern="1200" dirty="0" err="1">
                <a:latin typeface="Calibri" panose="020F0502020204030204" pitchFamily="34" charset="0"/>
              </a:rPr>
              <a:t>einflusst</a:t>
            </a:r>
            <a:r>
              <a:rPr lang="de-DE" sz="2000" kern="1200" dirty="0">
                <a:latin typeface="Calibri" panose="020F0502020204030204" pitchFamily="34" charset="0"/>
              </a:rPr>
              <a:t>  von  den  Umständen  und  mindestens 2 </a:t>
            </a:r>
          </a:p>
          <a:p>
            <a:pPr marL="457200" indent="-457200" fontAlgn="base" hangingPunct="1">
              <a:spcBef>
                <a:spcPct val="0"/>
              </a:spcBef>
              <a:spcAft>
                <a:spcPct val="0"/>
              </a:spcAft>
              <a:defRPr/>
            </a:pPr>
            <a:r>
              <a:rPr lang="de-DE" sz="2000" kern="1200" dirty="0">
                <a:latin typeface="Calibri" panose="020F0502020204030204" pitchFamily="34" charset="0"/>
              </a:rPr>
              <a:t>            Wochen anhaltend;</a:t>
            </a:r>
          </a:p>
          <a:p>
            <a:pPr marL="457200" indent="-457200" fontAlgn="base" hangingPunct="1">
              <a:spcBef>
                <a:spcPct val="0"/>
              </a:spcBef>
              <a:spcAft>
                <a:spcPct val="0"/>
              </a:spcAft>
              <a:defRPr/>
            </a:pPr>
            <a:endParaRPr lang="de-DE" sz="2000" kern="1200" dirty="0">
              <a:latin typeface="Calibri" panose="020F0502020204030204" pitchFamily="34" charset="0"/>
            </a:endParaRPr>
          </a:p>
          <a:p>
            <a:pPr marL="457200" indent="-457200" fontAlgn="base" hangingPunct="1">
              <a:spcBef>
                <a:spcPct val="0"/>
              </a:spcBef>
              <a:spcAft>
                <a:spcPct val="0"/>
              </a:spcAft>
              <a:defRPr/>
            </a:pPr>
            <a:r>
              <a:rPr lang="de-DE" sz="2000" kern="1200" dirty="0">
                <a:latin typeface="Calibri" panose="020F0502020204030204" pitchFamily="34" charset="0"/>
              </a:rPr>
              <a:t>	 </a:t>
            </a:r>
            <a:r>
              <a:rPr lang="de-DE" sz="2000" b="1" kern="1200" dirty="0">
                <a:effectLst>
                  <a:outerShdw blurRad="38100" dist="38100" dir="2700000" algn="tl">
                    <a:srgbClr val="C0C0C0"/>
                  </a:outerShdw>
                </a:effectLst>
                <a:latin typeface="Calibri" panose="020F0502020204030204" pitchFamily="34" charset="0"/>
                <a:sym typeface="Wingdings" pitchFamily="2" charset="2"/>
              </a:rPr>
              <a:t></a:t>
            </a:r>
            <a:r>
              <a:rPr lang="de-DE" sz="2000" kern="1200" dirty="0">
                <a:latin typeface="Calibri" panose="020F0502020204030204" pitchFamily="34" charset="0"/>
              </a:rPr>
              <a:t> Interessen- oder Freudeverlust  an  Aktivitäten, die </a:t>
            </a:r>
          </a:p>
          <a:p>
            <a:pPr marL="457200" indent="-457200" fontAlgn="base" hangingPunct="1">
              <a:spcBef>
                <a:spcPct val="0"/>
              </a:spcBef>
              <a:spcAft>
                <a:spcPct val="0"/>
              </a:spcAft>
              <a:defRPr/>
            </a:pPr>
            <a:r>
              <a:rPr lang="de-DE" sz="2000" kern="1200" dirty="0">
                <a:latin typeface="Calibri" panose="020F0502020204030204" pitchFamily="34" charset="0"/>
              </a:rPr>
              <a:t>             normalerweise angenehm waren;</a:t>
            </a:r>
          </a:p>
          <a:p>
            <a:pPr marL="457200" indent="-457200" fontAlgn="base" hangingPunct="1">
              <a:spcBef>
                <a:spcPct val="0"/>
              </a:spcBef>
              <a:spcAft>
                <a:spcPct val="0"/>
              </a:spcAft>
              <a:defRPr/>
            </a:pPr>
            <a:endParaRPr lang="de-DE" sz="2000" kern="1200" dirty="0">
              <a:latin typeface="Calibri" panose="020F0502020204030204" pitchFamily="34" charset="0"/>
            </a:endParaRPr>
          </a:p>
          <a:p>
            <a:pPr marL="457200" indent="-457200" fontAlgn="base" hangingPunct="1">
              <a:spcBef>
                <a:spcPct val="0"/>
              </a:spcBef>
              <a:spcAft>
                <a:spcPct val="0"/>
              </a:spcAft>
              <a:defRPr/>
            </a:pPr>
            <a:r>
              <a:rPr lang="de-DE" sz="2000" kern="1200" dirty="0">
                <a:latin typeface="Calibri" panose="020F0502020204030204" pitchFamily="34" charset="0"/>
              </a:rPr>
              <a:t>	 </a:t>
            </a:r>
            <a:r>
              <a:rPr lang="de-DE" sz="2000" b="1" kern="1200" dirty="0">
                <a:effectLst>
                  <a:outerShdw blurRad="38100" dist="38100" dir="2700000" algn="tl">
                    <a:srgbClr val="C0C0C0"/>
                  </a:outerShdw>
                </a:effectLst>
                <a:latin typeface="Calibri" panose="020F0502020204030204" pitchFamily="34" charset="0"/>
                <a:sym typeface="Wingdings" pitchFamily="2" charset="2"/>
              </a:rPr>
              <a:t></a:t>
            </a:r>
            <a:r>
              <a:rPr lang="de-DE" sz="2000" kern="1200" dirty="0">
                <a:latin typeface="Calibri" panose="020F0502020204030204" pitchFamily="34" charset="0"/>
              </a:rPr>
              <a:t> verminderter Antrieb oder gesteigerte Ermüdbarkeit.</a:t>
            </a:r>
          </a:p>
        </p:txBody>
      </p:sp>
    </p:spTree>
    <p:extLst>
      <p:ext uri="{BB962C8B-B14F-4D97-AF65-F5344CB8AC3E}">
        <p14:creationId xmlns:p14="http://schemas.microsoft.com/office/powerpoint/2010/main" val="2327461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328241" y="548680"/>
            <a:ext cx="7988175" cy="99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0"/>
              </a:spcBef>
              <a:spcAft>
                <a:spcPct val="0"/>
              </a:spcAft>
              <a:buNone/>
            </a:pPr>
            <a:r>
              <a:rPr lang="de-DE" altLang="de-DE" sz="3200" b="1" kern="1200" dirty="0">
                <a:solidFill>
                  <a:srgbClr val="26547C"/>
                </a:solidFill>
                <a:cs typeface="Arial" pitchFamily="34" charset="0"/>
              </a:rPr>
              <a:t>Aktuelles Nosologie-Schema</a:t>
            </a:r>
            <a:endParaRPr lang="de-DE" altLang="de-DE" sz="2800" b="1" kern="1200" dirty="0">
              <a:solidFill>
                <a:srgbClr val="26547C"/>
              </a:solidFill>
              <a:cs typeface="Arial" pitchFamily="34" charset="0"/>
            </a:endParaRPr>
          </a:p>
          <a:p>
            <a:pPr fontAlgn="base" hangingPunct="1">
              <a:spcBef>
                <a:spcPct val="0"/>
              </a:spcBef>
              <a:spcAft>
                <a:spcPct val="0"/>
              </a:spcAft>
              <a:buNone/>
            </a:pPr>
            <a:r>
              <a:rPr lang="de-DE" altLang="de-DE" sz="2000" b="1" kern="1200" dirty="0">
                <a:solidFill>
                  <a:srgbClr val="26547C"/>
                </a:solidFill>
                <a:cs typeface="Arial" pitchFamily="34" charset="0"/>
              </a:rPr>
              <a:t>Internationale statistische Klassifikation der Krankheiten und verwandter Gesundheitsprobleme (ICD-10) der Weltgesundheitsorganisation (WHO)</a:t>
            </a:r>
          </a:p>
        </p:txBody>
      </p:sp>
      <p:sp>
        <p:nvSpPr>
          <p:cNvPr id="25603" name="Rectangle 5"/>
          <p:cNvSpPr>
            <a:spLocks noChangeArrowheads="1"/>
          </p:cNvSpPr>
          <p:nvPr/>
        </p:nvSpPr>
        <p:spPr bwMode="auto">
          <a:xfrm>
            <a:off x="332705" y="1979389"/>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marL="0" indent="0" fontAlgn="base" hangingPunct="1">
              <a:spcAft>
                <a:spcPct val="0"/>
              </a:spcAft>
              <a:buNone/>
            </a:pPr>
            <a:r>
              <a:rPr lang="de-DE" altLang="de-DE" b="1" kern="1200" dirty="0">
                <a:solidFill>
                  <a:srgbClr val="000000"/>
                </a:solidFill>
              </a:rPr>
              <a:t>Kapitel F: Psychische Störungen</a:t>
            </a:r>
          </a:p>
          <a:p>
            <a:pPr fontAlgn="base" hangingPunct="1">
              <a:spcAft>
                <a:spcPct val="0"/>
              </a:spcAft>
            </a:pPr>
            <a:r>
              <a:rPr lang="de-DE" altLang="de-DE" kern="1200" dirty="0">
                <a:solidFill>
                  <a:srgbClr val="000000"/>
                </a:solidFill>
              </a:rPr>
              <a:t>F0: organische psychische Störungen</a:t>
            </a:r>
          </a:p>
          <a:p>
            <a:pPr fontAlgn="base" hangingPunct="1">
              <a:spcAft>
                <a:spcPct val="0"/>
              </a:spcAft>
            </a:pPr>
            <a:r>
              <a:rPr lang="de-DE" altLang="de-DE" kern="1200" dirty="0">
                <a:solidFill>
                  <a:srgbClr val="000000"/>
                </a:solidFill>
              </a:rPr>
              <a:t>F1: Suchterkrankungen</a:t>
            </a:r>
          </a:p>
          <a:p>
            <a:pPr fontAlgn="base" hangingPunct="1">
              <a:spcAft>
                <a:spcPct val="0"/>
              </a:spcAft>
            </a:pPr>
            <a:r>
              <a:rPr lang="de-DE" altLang="de-DE" kern="1200" dirty="0">
                <a:solidFill>
                  <a:srgbClr val="000000"/>
                </a:solidFill>
              </a:rPr>
              <a:t>F2: Schizophrenie </a:t>
            </a:r>
          </a:p>
          <a:p>
            <a:pPr fontAlgn="base" hangingPunct="1">
              <a:spcAft>
                <a:spcPct val="0"/>
              </a:spcAft>
            </a:pPr>
            <a:r>
              <a:rPr lang="de-DE" altLang="de-DE" kern="1200" dirty="0">
                <a:solidFill>
                  <a:srgbClr val="000000"/>
                </a:solidFill>
              </a:rPr>
              <a:t>F3: affektive Störungen</a:t>
            </a:r>
          </a:p>
          <a:p>
            <a:pPr fontAlgn="base" hangingPunct="1">
              <a:spcAft>
                <a:spcPct val="0"/>
              </a:spcAft>
            </a:pPr>
            <a:r>
              <a:rPr lang="de-DE" altLang="de-DE" kern="1200" dirty="0">
                <a:solidFill>
                  <a:srgbClr val="000000"/>
                </a:solidFill>
              </a:rPr>
              <a:t>F4: neurotische Störungen (</a:t>
            </a:r>
            <a:r>
              <a:rPr lang="de-DE" altLang="de-DE" kern="1200" dirty="0" err="1">
                <a:solidFill>
                  <a:srgbClr val="000000"/>
                </a:solidFill>
              </a:rPr>
              <a:t>Angstsp</a:t>
            </a:r>
            <a:r>
              <a:rPr lang="de-DE" altLang="de-DE" kern="1200" dirty="0">
                <a:solidFill>
                  <a:srgbClr val="000000"/>
                </a:solidFill>
              </a:rPr>
              <a:t>.)</a:t>
            </a:r>
          </a:p>
          <a:p>
            <a:pPr fontAlgn="base" hangingPunct="1">
              <a:spcAft>
                <a:spcPct val="0"/>
              </a:spcAft>
            </a:pPr>
            <a:r>
              <a:rPr lang="de-DE" altLang="de-DE" kern="1200" dirty="0">
                <a:solidFill>
                  <a:srgbClr val="000000"/>
                </a:solidFill>
              </a:rPr>
              <a:t>F5: Ess-, Schlaf- und Sexualstörungen</a:t>
            </a:r>
          </a:p>
          <a:p>
            <a:pPr fontAlgn="base" hangingPunct="1">
              <a:spcAft>
                <a:spcPct val="0"/>
              </a:spcAft>
            </a:pPr>
            <a:r>
              <a:rPr lang="de-DE" altLang="de-DE" kern="1200" dirty="0">
                <a:solidFill>
                  <a:srgbClr val="000000"/>
                </a:solidFill>
              </a:rPr>
              <a:t>F6: Persönlichkeitsstörungen</a:t>
            </a:r>
          </a:p>
        </p:txBody>
      </p:sp>
      <p:sp>
        <p:nvSpPr>
          <p:cNvPr id="25604" name="Text Box 6"/>
          <p:cNvSpPr txBox="1">
            <a:spLocks noChangeArrowheads="1"/>
          </p:cNvSpPr>
          <p:nvPr/>
        </p:nvSpPr>
        <p:spPr bwMode="auto">
          <a:xfrm>
            <a:off x="395536" y="5863208"/>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fontAlgn="base" hangingPunct="1">
              <a:spcBef>
                <a:spcPct val="50000"/>
              </a:spcBef>
              <a:spcAft>
                <a:spcPct val="0"/>
              </a:spcAft>
              <a:buFontTx/>
              <a:buNone/>
            </a:pPr>
            <a:r>
              <a:rPr lang="de-DE" altLang="de-DE" b="1" kern="1200" dirty="0">
                <a:solidFill>
                  <a:srgbClr val="C00000"/>
                </a:solidFill>
              </a:rPr>
              <a:t>Operationale Diagnosekriterien</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2035579"/>
            <a:ext cx="2200015" cy="3697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933056"/>
            <a:ext cx="1891954" cy="289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1431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Bil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25" y="476672"/>
            <a:ext cx="5130800"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6983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693042" y="3555252"/>
            <a:ext cx="81994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nchor="ctr">
            <a:spAutoFit/>
          </a:bodyPr>
          <a:lstStyle>
            <a:lvl1pPr marL="457200" indent="-457200">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eaLnBrk="0" fontAlgn="base">
              <a:spcBef>
                <a:spcPct val="0"/>
              </a:spcBef>
              <a:spcAft>
                <a:spcPct val="0"/>
              </a:spcAft>
            </a:pPr>
            <a:endParaRPr lang="de-DE" altLang="de-DE" kern="1200">
              <a:solidFill>
                <a:srgbClr val="FF0000"/>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651096673"/>
              </p:ext>
            </p:extLst>
          </p:nvPr>
        </p:nvGraphicFramePr>
        <p:xfrm>
          <a:off x="1797942" y="1233112"/>
          <a:ext cx="6096000" cy="5364240"/>
        </p:xfrm>
        <a:graphic>
          <a:graphicData uri="http://schemas.openxmlformats.org/drawingml/2006/table">
            <a:tbl>
              <a:tblPr firstRow="1" bandRow="1">
                <a:tableStyleId>{ED083AE6-46FA-4A59-8FB0-9F97EB10719F}</a:tableStyleId>
              </a:tblPr>
              <a:tblGrid>
                <a:gridCol w="1967880">
                  <a:extLst>
                    <a:ext uri="{9D8B030D-6E8A-4147-A177-3AD203B41FA5}">
                      <a16:colId xmlns:a16="http://schemas.microsoft.com/office/drawing/2014/main" val="20000"/>
                    </a:ext>
                  </a:extLst>
                </a:gridCol>
                <a:gridCol w="4128120">
                  <a:extLst>
                    <a:ext uri="{9D8B030D-6E8A-4147-A177-3AD203B41FA5}">
                      <a16:colId xmlns:a16="http://schemas.microsoft.com/office/drawing/2014/main" val="20001"/>
                    </a:ext>
                  </a:extLst>
                </a:gridCol>
              </a:tblGrid>
              <a:tr h="396214">
                <a:tc>
                  <a:txBody>
                    <a:bodyPr/>
                    <a:lstStyle/>
                    <a:p>
                      <a:r>
                        <a:rPr lang="de-DE" sz="2000" b="0" dirty="0">
                          <a:solidFill>
                            <a:schemeClr val="bg2"/>
                          </a:solidFill>
                          <a:latin typeface="Calibri" panose="020F0502020204030204" pitchFamily="34" charset="0"/>
                        </a:rPr>
                        <a:t>Bewusstsein</a:t>
                      </a:r>
                    </a:p>
                  </a:txBody>
                  <a:tcPr marT="45710" marB="45710"/>
                </a:tc>
                <a:tc>
                  <a:txBody>
                    <a:bodyPr/>
                    <a:lstStyle/>
                    <a:p>
                      <a:r>
                        <a:rPr lang="de-DE" sz="2000" b="0" dirty="0">
                          <a:solidFill>
                            <a:schemeClr val="bg2"/>
                          </a:solidFill>
                          <a:latin typeface="Calibri" panose="020F0502020204030204" pitchFamily="34" charset="0"/>
                        </a:rPr>
                        <a:t>klar</a:t>
                      </a:r>
                    </a:p>
                  </a:txBody>
                  <a:tcPr marT="45710" marB="45710"/>
                </a:tc>
                <a:extLst>
                  <a:ext uri="{0D108BD9-81ED-4DB2-BD59-A6C34878D82A}">
                    <a16:rowId xmlns:a16="http://schemas.microsoft.com/office/drawing/2014/main" val="10000"/>
                  </a:ext>
                </a:extLst>
              </a:tr>
              <a:tr h="396214">
                <a:tc>
                  <a:txBody>
                    <a:bodyPr/>
                    <a:lstStyle/>
                    <a:p>
                      <a:r>
                        <a:rPr lang="de-DE" sz="2000" dirty="0">
                          <a:solidFill>
                            <a:schemeClr val="bg2"/>
                          </a:solidFill>
                          <a:latin typeface="Calibri" panose="020F0502020204030204" pitchFamily="34" charset="0"/>
                        </a:rPr>
                        <a:t>Orientierung</a:t>
                      </a:r>
                    </a:p>
                  </a:txBody>
                  <a:tcPr marT="45710" marB="45710"/>
                </a:tc>
                <a:tc>
                  <a:txBody>
                    <a:bodyPr/>
                    <a:lstStyle/>
                    <a:p>
                      <a:r>
                        <a:rPr lang="de-DE" sz="2000" dirty="0">
                          <a:solidFill>
                            <a:schemeClr val="bg2"/>
                          </a:solidFill>
                          <a:latin typeface="Calibri" panose="020F0502020204030204" pitchFamily="34" charset="0"/>
                        </a:rPr>
                        <a:t>voll</a:t>
                      </a:r>
                    </a:p>
                  </a:txBody>
                  <a:tcPr marT="45710" marB="45710"/>
                </a:tc>
                <a:extLst>
                  <a:ext uri="{0D108BD9-81ED-4DB2-BD59-A6C34878D82A}">
                    <a16:rowId xmlns:a16="http://schemas.microsoft.com/office/drawing/2014/main" val="10001"/>
                  </a:ext>
                </a:extLst>
              </a:tr>
              <a:tr h="396214">
                <a:tc>
                  <a:txBody>
                    <a:bodyPr/>
                    <a:lstStyle/>
                    <a:p>
                      <a:r>
                        <a:rPr lang="de-DE" sz="2000" dirty="0">
                          <a:solidFill>
                            <a:schemeClr val="bg2"/>
                          </a:solidFill>
                          <a:latin typeface="Calibri" panose="020F0502020204030204" pitchFamily="34" charset="0"/>
                        </a:rPr>
                        <a:t>Kognition</a:t>
                      </a:r>
                    </a:p>
                  </a:txBody>
                  <a:tcPr marT="45710" marB="45710"/>
                </a:tc>
                <a:tc>
                  <a:txBody>
                    <a:bodyPr/>
                    <a:lstStyle/>
                    <a:p>
                      <a:r>
                        <a:rPr lang="de-DE" sz="2000" dirty="0">
                          <a:solidFill>
                            <a:srgbClr val="C00000"/>
                          </a:solidFill>
                          <a:latin typeface="Calibri" panose="020F0502020204030204" pitchFamily="34" charset="0"/>
                        </a:rPr>
                        <a:t>Konzentrationsstörung</a:t>
                      </a:r>
                    </a:p>
                  </a:txBody>
                  <a:tcPr marT="45710" marB="45710"/>
                </a:tc>
                <a:extLst>
                  <a:ext uri="{0D108BD9-81ED-4DB2-BD59-A6C34878D82A}">
                    <a16:rowId xmlns:a16="http://schemas.microsoft.com/office/drawing/2014/main" val="10002"/>
                  </a:ext>
                </a:extLst>
              </a:tr>
              <a:tr h="396214">
                <a:tc>
                  <a:txBody>
                    <a:bodyPr/>
                    <a:lstStyle/>
                    <a:p>
                      <a:r>
                        <a:rPr lang="de-DE" sz="2000" dirty="0">
                          <a:solidFill>
                            <a:schemeClr val="bg2"/>
                          </a:solidFill>
                          <a:latin typeface="Calibri" panose="020F0502020204030204" pitchFamily="34" charset="0"/>
                        </a:rPr>
                        <a:t>formales Denken</a:t>
                      </a:r>
                    </a:p>
                  </a:txBody>
                  <a:tcPr marT="45710" marB="45710"/>
                </a:tc>
                <a:tc>
                  <a:txBody>
                    <a:bodyPr/>
                    <a:lstStyle/>
                    <a:p>
                      <a:r>
                        <a:rPr lang="de-DE" sz="2000" kern="1200" dirty="0">
                          <a:solidFill>
                            <a:srgbClr val="C00000"/>
                          </a:solidFill>
                          <a:latin typeface="Calibri" panose="020F0502020204030204" pitchFamily="34" charset="0"/>
                          <a:ea typeface="+mn-ea"/>
                          <a:cs typeface="+mn-cs"/>
                        </a:rPr>
                        <a:t>Grübeln</a:t>
                      </a:r>
                    </a:p>
                  </a:txBody>
                  <a:tcPr marT="45710" marB="45710"/>
                </a:tc>
                <a:extLst>
                  <a:ext uri="{0D108BD9-81ED-4DB2-BD59-A6C34878D82A}">
                    <a16:rowId xmlns:a16="http://schemas.microsoft.com/office/drawing/2014/main" val="10003"/>
                  </a:ext>
                </a:extLst>
              </a:tr>
              <a:tr h="701009">
                <a:tc>
                  <a:txBody>
                    <a:bodyPr/>
                    <a:lstStyle/>
                    <a:p>
                      <a:r>
                        <a:rPr lang="de-DE" sz="2000" dirty="0">
                          <a:solidFill>
                            <a:schemeClr val="bg2"/>
                          </a:solidFill>
                          <a:latin typeface="Calibri" panose="020F0502020204030204" pitchFamily="34" charset="0"/>
                        </a:rPr>
                        <a:t>Befürchtungen/</a:t>
                      </a:r>
                    </a:p>
                    <a:p>
                      <a:r>
                        <a:rPr lang="de-DE" sz="2000" dirty="0">
                          <a:solidFill>
                            <a:schemeClr val="bg2"/>
                          </a:solidFill>
                          <a:latin typeface="Calibri" panose="020F0502020204030204" pitchFamily="34" charset="0"/>
                        </a:rPr>
                        <a:t>Zwänge</a:t>
                      </a:r>
                    </a:p>
                  </a:txBody>
                  <a:tcPr marT="45710" marB="45710"/>
                </a:tc>
                <a:tc>
                  <a:txBody>
                    <a:bodyPr/>
                    <a:lstStyle/>
                    <a:p>
                      <a:pPr marL="0" algn="l" defTabSz="914400" rtl="0" eaLnBrk="1" latinLnBrk="0" hangingPunct="1"/>
                      <a:r>
                        <a:rPr lang="de-DE" sz="2000" kern="1200" dirty="0">
                          <a:solidFill>
                            <a:srgbClr val="C00000"/>
                          </a:solidFill>
                          <a:latin typeface="Calibri" panose="020F0502020204030204" pitchFamily="34" charset="0"/>
                          <a:ea typeface="+mn-ea"/>
                          <a:cs typeface="+mn-cs"/>
                        </a:rPr>
                        <a:t>Befürchtungen bzgl. der Zukunft</a:t>
                      </a:r>
                    </a:p>
                  </a:txBody>
                  <a:tcPr marT="45710" marB="45710"/>
                </a:tc>
                <a:extLst>
                  <a:ext uri="{0D108BD9-81ED-4DB2-BD59-A6C34878D82A}">
                    <a16:rowId xmlns:a16="http://schemas.microsoft.com/office/drawing/2014/main" val="10004"/>
                  </a:ext>
                </a:extLst>
              </a:tr>
              <a:tr h="396214">
                <a:tc>
                  <a:txBody>
                    <a:bodyPr/>
                    <a:lstStyle/>
                    <a:p>
                      <a:r>
                        <a:rPr lang="de-DE" sz="2000" dirty="0">
                          <a:solidFill>
                            <a:schemeClr val="bg2"/>
                          </a:solidFill>
                          <a:latin typeface="Calibri" panose="020F0502020204030204" pitchFamily="34" charset="0"/>
                        </a:rPr>
                        <a:t>Wahn</a:t>
                      </a:r>
                    </a:p>
                  </a:txBody>
                  <a:tcPr marT="45710" marB="45710"/>
                </a:tc>
                <a:tc>
                  <a:txBody>
                    <a:bodyPr/>
                    <a:lstStyle/>
                    <a:p>
                      <a:r>
                        <a:rPr lang="de-DE" sz="2000" dirty="0">
                          <a:solidFill>
                            <a:schemeClr val="bg2"/>
                          </a:solidFill>
                          <a:latin typeface="Calibri" panose="020F0502020204030204" pitchFamily="34" charset="0"/>
                        </a:rPr>
                        <a:t>keiner</a:t>
                      </a:r>
                    </a:p>
                  </a:txBody>
                  <a:tcPr marT="45710" marB="45710"/>
                </a:tc>
                <a:extLst>
                  <a:ext uri="{0D108BD9-81ED-4DB2-BD59-A6C34878D82A}">
                    <a16:rowId xmlns:a16="http://schemas.microsoft.com/office/drawing/2014/main" val="10005"/>
                  </a:ext>
                </a:extLst>
              </a:tr>
              <a:tr h="701009">
                <a:tc>
                  <a:txBody>
                    <a:bodyPr/>
                    <a:lstStyle/>
                    <a:p>
                      <a:r>
                        <a:rPr lang="de-DE" sz="2000" dirty="0">
                          <a:solidFill>
                            <a:schemeClr val="bg2"/>
                          </a:solidFill>
                          <a:latin typeface="Calibri" panose="020F0502020204030204" pitchFamily="34" charset="0"/>
                        </a:rPr>
                        <a:t>Sinnestäuschungen</a:t>
                      </a:r>
                    </a:p>
                  </a:txBody>
                  <a:tcPr marT="45710" marB="45710"/>
                </a:tc>
                <a:tc>
                  <a:txBody>
                    <a:bodyPr/>
                    <a:lstStyle/>
                    <a:p>
                      <a:r>
                        <a:rPr lang="de-DE" sz="2000" dirty="0">
                          <a:solidFill>
                            <a:schemeClr val="bg2"/>
                          </a:solidFill>
                          <a:latin typeface="Calibri" panose="020F0502020204030204" pitchFamily="34" charset="0"/>
                        </a:rPr>
                        <a:t>Keine</a:t>
                      </a:r>
                    </a:p>
                  </a:txBody>
                  <a:tcPr marT="45710" marB="45710"/>
                </a:tc>
                <a:extLst>
                  <a:ext uri="{0D108BD9-81ED-4DB2-BD59-A6C34878D82A}">
                    <a16:rowId xmlns:a16="http://schemas.microsoft.com/office/drawing/2014/main" val="10006"/>
                  </a:ext>
                </a:extLst>
              </a:tr>
              <a:tr h="396214">
                <a:tc>
                  <a:txBody>
                    <a:bodyPr/>
                    <a:lstStyle/>
                    <a:p>
                      <a:r>
                        <a:rPr lang="de-DE" sz="2000" dirty="0">
                          <a:solidFill>
                            <a:schemeClr val="bg2"/>
                          </a:solidFill>
                          <a:latin typeface="Calibri" panose="020F0502020204030204" pitchFamily="34" charset="0"/>
                        </a:rPr>
                        <a:t>Ich-Störungen</a:t>
                      </a:r>
                    </a:p>
                  </a:txBody>
                  <a:tcPr marT="45710" marB="45710"/>
                </a:tc>
                <a:tc>
                  <a:txBody>
                    <a:bodyPr/>
                    <a:lstStyle/>
                    <a:p>
                      <a:r>
                        <a:rPr lang="de-DE" sz="2000" dirty="0">
                          <a:solidFill>
                            <a:schemeClr val="bg2"/>
                          </a:solidFill>
                          <a:latin typeface="Calibri" panose="020F0502020204030204" pitchFamily="34" charset="0"/>
                        </a:rPr>
                        <a:t>Keine</a:t>
                      </a:r>
                    </a:p>
                  </a:txBody>
                  <a:tcPr marT="45710" marB="45710"/>
                </a:tc>
                <a:extLst>
                  <a:ext uri="{0D108BD9-81ED-4DB2-BD59-A6C34878D82A}">
                    <a16:rowId xmlns:a16="http://schemas.microsoft.com/office/drawing/2014/main" val="10007"/>
                  </a:ext>
                </a:extLst>
              </a:tr>
              <a:tr h="396214">
                <a:tc>
                  <a:txBody>
                    <a:bodyPr/>
                    <a:lstStyle/>
                    <a:p>
                      <a:r>
                        <a:rPr lang="de-DE" sz="2000" dirty="0">
                          <a:solidFill>
                            <a:schemeClr val="bg2"/>
                          </a:solidFill>
                          <a:latin typeface="Calibri" panose="020F0502020204030204" pitchFamily="34" charset="0"/>
                        </a:rPr>
                        <a:t>Affekt</a:t>
                      </a:r>
                    </a:p>
                  </a:txBody>
                  <a:tcPr marT="45710" marB="45710"/>
                </a:tc>
                <a:tc>
                  <a:txBody>
                    <a:bodyPr/>
                    <a:lstStyle/>
                    <a:p>
                      <a:pPr marL="0" algn="l" defTabSz="914400" rtl="0" eaLnBrk="1" latinLnBrk="0" hangingPunct="1"/>
                      <a:r>
                        <a:rPr lang="de-DE" sz="2000" kern="1200" dirty="0">
                          <a:solidFill>
                            <a:srgbClr val="C00000"/>
                          </a:solidFill>
                          <a:latin typeface="Calibri" panose="020F0502020204030204" pitchFamily="34" charset="0"/>
                          <a:ea typeface="+mn-ea"/>
                          <a:cs typeface="+mn-cs"/>
                        </a:rPr>
                        <a:t>deprimiert, Insuffizienzgefühle</a:t>
                      </a:r>
                    </a:p>
                  </a:txBody>
                  <a:tcPr marT="45710" marB="45710"/>
                </a:tc>
                <a:extLst>
                  <a:ext uri="{0D108BD9-81ED-4DB2-BD59-A6C34878D82A}">
                    <a16:rowId xmlns:a16="http://schemas.microsoft.com/office/drawing/2014/main" val="10008"/>
                  </a:ext>
                </a:extLst>
              </a:tr>
              <a:tr h="396214">
                <a:tc>
                  <a:txBody>
                    <a:bodyPr/>
                    <a:lstStyle/>
                    <a:p>
                      <a:r>
                        <a:rPr lang="de-DE" sz="2000" dirty="0">
                          <a:solidFill>
                            <a:schemeClr val="bg2"/>
                          </a:solidFill>
                          <a:latin typeface="Calibri" panose="020F0502020204030204" pitchFamily="34" charset="0"/>
                        </a:rPr>
                        <a:t>Antrieb</a:t>
                      </a:r>
                    </a:p>
                  </a:txBody>
                  <a:tcPr marT="45710" marB="45710"/>
                </a:tc>
                <a:tc>
                  <a:txBody>
                    <a:bodyPr/>
                    <a:lstStyle/>
                    <a:p>
                      <a:r>
                        <a:rPr lang="de-DE" sz="2000" kern="1200" dirty="0">
                          <a:solidFill>
                            <a:srgbClr val="C00000"/>
                          </a:solidFill>
                          <a:latin typeface="Calibri" panose="020F0502020204030204" pitchFamily="34" charset="0"/>
                          <a:ea typeface="+mn-ea"/>
                          <a:cs typeface="+mn-cs"/>
                        </a:rPr>
                        <a:t>Gemindert</a:t>
                      </a:r>
                    </a:p>
                  </a:txBody>
                  <a:tcPr marT="45710" marB="45710"/>
                </a:tc>
                <a:extLst>
                  <a:ext uri="{0D108BD9-81ED-4DB2-BD59-A6C34878D82A}">
                    <a16:rowId xmlns:a16="http://schemas.microsoft.com/office/drawing/2014/main" val="10009"/>
                  </a:ext>
                </a:extLst>
              </a:tr>
              <a:tr h="396214">
                <a:tc>
                  <a:txBody>
                    <a:bodyPr/>
                    <a:lstStyle/>
                    <a:p>
                      <a:r>
                        <a:rPr lang="de-DE" sz="1800" dirty="0">
                          <a:solidFill>
                            <a:schemeClr val="bg2"/>
                          </a:solidFill>
                          <a:latin typeface="Calibri" panose="020F0502020204030204" pitchFamily="34" charset="0"/>
                        </a:rPr>
                        <a:t>Tagesschwankung</a:t>
                      </a:r>
                    </a:p>
                  </a:txBody>
                  <a:tcPr marT="45710" marB="45710"/>
                </a:tc>
                <a:tc>
                  <a:txBody>
                    <a:bodyPr/>
                    <a:lstStyle/>
                    <a:p>
                      <a:r>
                        <a:rPr lang="de-DE" sz="2000" kern="1200" dirty="0">
                          <a:solidFill>
                            <a:srgbClr val="C00000"/>
                          </a:solidFill>
                          <a:latin typeface="Calibri" panose="020F0502020204030204" pitchFamily="34" charset="0"/>
                          <a:ea typeface="+mn-ea"/>
                          <a:cs typeface="+mn-cs"/>
                        </a:rPr>
                        <a:t>Morgentief</a:t>
                      </a:r>
                    </a:p>
                  </a:txBody>
                  <a:tcPr marT="45710" marB="45710"/>
                </a:tc>
                <a:extLst>
                  <a:ext uri="{0D108BD9-81ED-4DB2-BD59-A6C34878D82A}">
                    <a16:rowId xmlns:a16="http://schemas.microsoft.com/office/drawing/2014/main" val="10010"/>
                  </a:ext>
                </a:extLst>
              </a:tr>
              <a:tr h="396214">
                <a:tc>
                  <a:txBody>
                    <a:bodyPr/>
                    <a:lstStyle/>
                    <a:p>
                      <a:r>
                        <a:rPr lang="de-DE" sz="2000" dirty="0">
                          <a:solidFill>
                            <a:schemeClr val="bg2"/>
                          </a:solidFill>
                          <a:latin typeface="Calibri" panose="020F0502020204030204" pitchFamily="34" charset="0"/>
                        </a:rPr>
                        <a:t>Andere</a:t>
                      </a:r>
                    </a:p>
                  </a:txBody>
                  <a:tcPr marT="45710" marB="45710"/>
                </a:tc>
                <a:tc>
                  <a:txBody>
                    <a:bodyPr/>
                    <a:lstStyle/>
                    <a:p>
                      <a:r>
                        <a:rPr lang="de-DE" sz="2000" kern="1200" dirty="0">
                          <a:solidFill>
                            <a:srgbClr val="C00000"/>
                          </a:solidFill>
                          <a:latin typeface="Calibri" panose="020F0502020204030204" pitchFamily="34" charset="0"/>
                          <a:ea typeface="+mn-ea"/>
                          <a:cs typeface="+mn-cs"/>
                        </a:rPr>
                        <a:t>Suizidgedanken</a:t>
                      </a:r>
                    </a:p>
                  </a:txBody>
                  <a:tcPr marT="45710" marB="45710"/>
                </a:tc>
                <a:extLst>
                  <a:ext uri="{0D108BD9-81ED-4DB2-BD59-A6C34878D82A}">
                    <a16:rowId xmlns:a16="http://schemas.microsoft.com/office/drawing/2014/main" val="10011"/>
                  </a:ext>
                </a:extLst>
              </a:tr>
            </a:tbl>
          </a:graphicData>
        </a:graphic>
      </p:graphicFrame>
      <p:sp>
        <p:nvSpPr>
          <p:cNvPr id="2" name="Textfeld 1"/>
          <p:cNvSpPr txBox="1"/>
          <p:nvPr/>
        </p:nvSpPr>
        <p:spPr>
          <a:xfrm>
            <a:off x="323528" y="476672"/>
            <a:ext cx="8559676" cy="584775"/>
          </a:xfrm>
          <a:prstGeom prst="rect">
            <a:avLst/>
          </a:prstGeom>
          <a:noFill/>
        </p:spPr>
        <p:txBody>
          <a:bodyPr wrap="square" rtlCol="0">
            <a:spAutoFit/>
          </a:bodyPr>
          <a:lstStyle/>
          <a:p>
            <a:r>
              <a:rPr lang="de-DE" sz="3200" b="1" dirty="0" err="1" smtClean="0">
                <a:solidFill>
                  <a:srgbClr val="26547C"/>
                </a:solidFill>
                <a:latin typeface="Calibri" panose="020F0502020204030204" pitchFamily="34" charset="0"/>
                <a:cs typeface="Calibri" panose="020F0502020204030204" pitchFamily="34" charset="0"/>
              </a:rPr>
              <a:t>Syndromebene</a:t>
            </a:r>
            <a:r>
              <a:rPr lang="de-DE" sz="3200" b="1" dirty="0">
                <a:solidFill>
                  <a:srgbClr val="26547C"/>
                </a:solidFill>
                <a:latin typeface="Calibri" panose="020F0502020204030204" pitchFamily="34" charset="0"/>
                <a:cs typeface="Calibri" panose="020F0502020204030204" pitchFamily="34" charset="0"/>
              </a:rPr>
              <a:t>,  </a:t>
            </a:r>
            <a:r>
              <a:rPr lang="de-DE" sz="3200" b="1" dirty="0" smtClean="0">
                <a:solidFill>
                  <a:srgbClr val="26547C"/>
                </a:solidFill>
                <a:latin typeface="Calibri" panose="020F0502020204030204" pitchFamily="34" charset="0"/>
                <a:cs typeface="Calibri" panose="020F0502020204030204" pitchFamily="34" charset="0"/>
              </a:rPr>
              <a:t>Beispiele…</a:t>
            </a:r>
            <a:endParaRPr lang="de-DE" sz="3200" b="1" dirty="0">
              <a:solidFill>
                <a:srgbClr val="26547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94255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ChangeArrowheads="1"/>
          </p:cNvSpPr>
          <p:nvPr/>
        </p:nvSpPr>
        <p:spPr bwMode="auto">
          <a:xfrm>
            <a:off x="539750" y="3556000"/>
            <a:ext cx="81994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nchor="ctr">
            <a:spAutoFit/>
          </a:bodyPr>
          <a:lstStyle>
            <a:lvl1pPr marL="457200" indent="-457200">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eaLnBrk="0" fontAlgn="base">
              <a:spcBef>
                <a:spcPct val="0"/>
              </a:spcBef>
              <a:spcAft>
                <a:spcPct val="0"/>
              </a:spcAft>
            </a:pPr>
            <a:endParaRPr lang="de-DE" altLang="de-DE" kern="1200">
              <a:solidFill>
                <a:srgbClr val="FF0000"/>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3793350036"/>
              </p:ext>
            </p:extLst>
          </p:nvPr>
        </p:nvGraphicFramePr>
        <p:xfrm>
          <a:off x="1644650" y="801064"/>
          <a:ext cx="6096000" cy="5364240"/>
        </p:xfrm>
        <a:graphic>
          <a:graphicData uri="http://schemas.openxmlformats.org/drawingml/2006/table">
            <a:tbl>
              <a:tblPr firstRow="1" bandRow="1">
                <a:tableStyleId>{ED083AE6-46FA-4A59-8FB0-9F97EB10719F}</a:tableStyleId>
              </a:tblPr>
              <a:tblGrid>
                <a:gridCol w="1967880">
                  <a:extLst>
                    <a:ext uri="{9D8B030D-6E8A-4147-A177-3AD203B41FA5}">
                      <a16:colId xmlns:a16="http://schemas.microsoft.com/office/drawing/2014/main" val="20000"/>
                    </a:ext>
                  </a:extLst>
                </a:gridCol>
                <a:gridCol w="4128120">
                  <a:extLst>
                    <a:ext uri="{9D8B030D-6E8A-4147-A177-3AD203B41FA5}">
                      <a16:colId xmlns:a16="http://schemas.microsoft.com/office/drawing/2014/main" val="20001"/>
                    </a:ext>
                  </a:extLst>
                </a:gridCol>
              </a:tblGrid>
              <a:tr h="396214">
                <a:tc>
                  <a:txBody>
                    <a:bodyPr/>
                    <a:lstStyle/>
                    <a:p>
                      <a:r>
                        <a:rPr lang="de-DE" sz="2000" b="0" dirty="0">
                          <a:solidFill>
                            <a:schemeClr val="bg2"/>
                          </a:solidFill>
                          <a:latin typeface="Calibri" panose="020F0502020204030204" pitchFamily="34" charset="0"/>
                        </a:rPr>
                        <a:t>Bewusstsein</a:t>
                      </a:r>
                    </a:p>
                  </a:txBody>
                  <a:tcPr marT="45710" marB="45710"/>
                </a:tc>
                <a:tc>
                  <a:txBody>
                    <a:bodyPr/>
                    <a:lstStyle/>
                    <a:p>
                      <a:r>
                        <a:rPr lang="de-DE" sz="2000" b="0" dirty="0">
                          <a:solidFill>
                            <a:schemeClr val="bg2"/>
                          </a:solidFill>
                          <a:latin typeface="Calibri" panose="020F0502020204030204" pitchFamily="34" charset="0"/>
                        </a:rPr>
                        <a:t>Klar</a:t>
                      </a:r>
                    </a:p>
                  </a:txBody>
                  <a:tcPr marT="45710" marB="45710"/>
                </a:tc>
                <a:extLst>
                  <a:ext uri="{0D108BD9-81ED-4DB2-BD59-A6C34878D82A}">
                    <a16:rowId xmlns:a16="http://schemas.microsoft.com/office/drawing/2014/main" val="10000"/>
                  </a:ext>
                </a:extLst>
              </a:tr>
              <a:tr h="396214">
                <a:tc>
                  <a:txBody>
                    <a:bodyPr/>
                    <a:lstStyle/>
                    <a:p>
                      <a:r>
                        <a:rPr lang="de-DE" sz="2000" dirty="0">
                          <a:solidFill>
                            <a:schemeClr val="bg2"/>
                          </a:solidFill>
                          <a:latin typeface="Calibri" panose="020F0502020204030204" pitchFamily="34" charset="0"/>
                        </a:rPr>
                        <a:t>Orientierung</a:t>
                      </a:r>
                    </a:p>
                  </a:txBody>
                  <a:tcPr marT="45710" marB="45710"/>
                </a:tc>
                <a:tc>
                  <a:txBody>
                    <a:bodyPr/>
                    <a:lstStyle/>
                    <a:p>
                      <a:r>
                        <a:rPr lang="de-DE" sz="2000" dirty="0">
                          <a:solidFill>
                            <a:schemeClr val="bg2"/>
                          </a:solidFill>
                          <a:latin typeface="Calibri" panose="020F0502020204030204" pitchFamily="34" charset="0"/>
                        </a:rPr>
                        <a:t>voll</a:t>
                      </a:r>
                    </a:p>
                  </a:txBody>
                  <a:tcPr marT="45710" marB="45710"/>
                </a:tc>
                <a:extLst>
                  <a:ext uri="{0D108BD9-81ED-4DB2-BD59-A6C34878D82A}">
                    <a16:rowId xmlns:a16="http://schemas.microsoft.com/office/drawing/2014/main" val="10001"/>
                  </a:ext>
                </a:extLst>
              </a:tr>
              <a:tr h="396214">
                <a:tc>
                  <a:txBody>
                    <a:bodyPr/>
                    <a:lstStyle/>
                    <a:p>
                      <a:r>
                        <a:rPr lang="de-DE" sz="2000" dirty="0">
                          <a:solidFill>
                            <a:schemeClr val="bg2"/>
                          </a:solidFill>
                          <a:latin typeface="Calibri" panose="020F0502020204030204" pitchFamily="34" charset="0"/>
                        </a:rPr>
                        <a:t>Kognition</a:t>
                      </a:r>
                    </a:p>
                  </a:txBody>
                  <a:tcPr marT="45710" marB="45710"/>
                </a:tc>
                <a:tc>
                  <a:txBody>
                    <a:bodyPr/>
                    <a:lstStyle/>
                    <a:p>
                      <a:r>
                        <a:rPr lang="de-DE" sz="2000" dirty="0">
                          <a:solidFill>
                            <a:srgbClr val="C00000"/>
                          </a:solidFill>
                          <a:latin typeface="Calibri" panose="020F0502020204030204" pitchFamily="34" charset="0"/>
                        </a:rPr>
                        <a:t>Konzentrationsstörung</a:t>
                      </a:r>
                    </a:p>
                  </a:txBody>
                  <a:tcPr marT="45710" marB="45710"/>
                </a:tc>
                <a:extLst>
                  <a:ext uri="{0D108BD9-81ED-4DB2-BD59-A6C34878D82A}">
                    <a16:rowId xmlns:a16="http://schemas.microsoft.com/office/drawing/2014/main" val="10002"/>
                  </a:ext>
                </a:extLst>
              </a:tr>
              <a:tr h="396214">
                <a:tc>
                  <a:txBody>
                    <a:bodyPr/>
                    <a:lstStyle/>
                    <a:p>
                      <a:r>
                        <a:rPr lang="de-DE" sz="2000" dirty="0">
                          <a:solidFill>
                            <a:schemeClr val="bg2"/>
                          </a:solidFill>
                          <a:latin typeface="Calibri" panose="020F0502020204030204" pitchFamily="34" charset="0"/>
                        </a:rPr>
                        <a:t>formales D.</a:t>
                      </a:r>
                    </a:p>
                  </a:txBody>
                  <a:tcPr marT="45710" marB="45710"/>
                </a:tc>
                <a:tc>
                  <a:txBody>
                    <a:bodyPr/>
                    <a:lstStyle/>
                    <a:p>
                      <a:r>
                        <a:rPr lang="de-DE" sz="2000" kern="1200" dirty="0">
                          <a:solidFill>
                            <a:srgbClr val="C00000"/>
                          </a:solidFill>
                          <a:latin typeface="Calibri" panose="020F0502020204030204" pitchFamily="34" charset="0"/>
                          <a:ea typeface="+mn-ea"/>
                          <a:cs typeface="+mn-cs"/>
                        </a:rPr>
                        <a:t>Grübeln</a:t>
                      </a:r>
                    </a:p>
                  </a:txBody>
                  <a:tcPr marT="45710" marB="45710"/>
                </a:tc>
                <a:extLst>
                  <a:ext uri="{0D108BD9-81ED-4DB2-BD59-A6C34878D82A}">
                    <a16:rowId xmlns:a16="http://schemas.microsoft.com/office/drawing/2014/main" val="10003"/>
                  </a:ext>
                </a:extLst>
              </a:tr>
              <a:tr h="701009">
                <a:tc>
                  <a:txBody>
                    <a:bodyPr/>
                    <a:lstStyle/>
                    <a:p>
                      <a:r>
                        <a:rPr lang="de-DE" sz="2000" dirty="0">
                          <a:solidFill>
                            <a:schemeClr val="bg2"/>
                          </a:solidFill>
                          <a:latin typeface="Calibri" panose="020F0502020204030204" pitchFamily="34" charset="0"/>
                        </a:rPr>
                        <a:t>Befürchtungen/</a:t>
                      </a:r>
                    </a:p>
                    <a:p>
                      <a:r>
                        <a:rPr lang="de-DE" sz="2000" dirty="0">
                          <a:solidFill>
                            <a:schemeClr val="bg2"/>
                          </a:solidFill>
                          <a:latin typeface="Calibri" panose="020F0502020204030204" pitchFamily="34" charset="0"/>
                        </a:rPr>
                        <a:t>Zwänge</a:t>
                      </a:r>
                    </a:p>
                  </a:txBody>
                  <a:tcPr marT="45710" marB="45710"/>
                </a:tc>
                <a:tc>
                  <a:txBody>
                    <a:bodyPr/>
                    <a:lstStyle/>
                    <a:p>
                      <a:r>
                        <a:rPr lang="de-DE" sz="2000" kern="1200" dirty="0">
                          <a:solidFill>
                            <a:srgbClr val="C00000"/>
                          </a:solidFill>
                          <a:latin typeface="Calibri" panose="020F0502020204030204" pitchFamily="34" charset="0"/>
                          <a:ea typeface="+mn-ea"/>
                          <a:cs typeface="+mn-cs"/>
                        </a:rPr>
                        <a:t>Befürchtungen bzgl. der Zukunft</a:t>
                      </a:r>
                    </a:p>
                  </a:txBody>
                  <a:tcPr marT="45710" marB="45710"/>
                </a:tc>
                <a:extLst>
                  <a:ext uri="{0D108BD9-81ED-4DB2-BD59-A6C34878D82A}">
                    <a16:rowId xmlns:a16="http://schemas.microsoft.com/office/drawing/2014/main" val="10004"/>
                  </a:ext>
                </a:extLst>
              </a:tr>
              <a:tr h="396214">
                <a:tc>
                  <a:txBody>
                    <a:bodyPr/>
                    <a:lstStyle/>
                    <a:p>
                      <a:r>
                        <a:rPr lang="de-DE" sz="2000" dirty="0">
                          <a:solidFill>
                            <a:schemeClr val="bg2"/>
                          </a:solidFill>
                          <a:latin typeface="Calibri" panose="020F0502020204030204" pitchFamily="34" charset="0"/>
                        </a:rPr>
                        <a:t>Wahn</a:t>
                      </a:r>
                    </a:p>
                  </a:txBody>
                  <a:tcPr marT="45710" marB="45710"/>
                </a:tc>
                <a:tc>
                  <a:txBody>
                    <a:bodyPr/>
                    <a:lstStyle/>
                    <a:p>
                      <a:r>
                        <a:rPr lang="de-DE" sz="2000" dirty="0">
                          <a:solidFill>
                            <a:schemeClr val="bg2"/>
                          </a:solidFill>
                          <a:latin typeface="Calibri" panose="020F0502020204030204" pitchFamily="34" charset="0"/>
                        </a:rPr>
                        <a:t>keiner</a:t>
                      </a:r>
                    </a:p>
                  </a:txBody>
                  <a:tcPr marT="45710" marB="45710"/>
                </a:tc>
                <a:extLst>
                  <a:ext uri="{0D108BD9-81ED-4DB2-BD59-A6C34878D82A}">
                    <a16:rowId xmlns:a16="http://schemas.microsoft.com/office/drawing/2014/main" val="10005"/>
                  </a:ext>
                </a:extLst>
              </a:tr>
              <a:tr h="701009">
                <a:tc>
                  <a:txBody>
                    <a:bodyPr/>
                    <a:lstStyle/>
                    <a:p>
                      <a:r>
                        <a:rPr lang="de-DE" sz="2000" dirty="0">
                          <a:solidFill>
                            <a:schemeClr val="bg2"/>
                          </a:solidFill>
                          <a:latin typeface="Calibri" panose="020F0502020204030204" pitchFamily="34" charset="0"/>
                        </a:rPr>
                        <a:t>Sinnestäuschungen</a:t>
                      </a:r>
                    </a:p>
                  </a:txBody>
                  <a:tcPr marT="45710" marB="45710"/>
                </a:tc>
                <a:tc>
                  <a:txBody>
                    <a:bodyPr/>
                    <a:lstStyle/>
                    <a:p>
                      <a:r>
                        <a:rPr lang="de-DE" sz="2000" dirty="0">
                          <a:solidFill>
                            <a:schemeClr val="bg2"/>
                          </a:solidFill>
                          <a:latin typeface="Calibri" panose="020F0502020204030204" pitchFamily="34" charset="0"/>
                        </a:rPr>
                        <a:t>keine</a:t>
                      </a:r>
                    </a:p>
                  </a:txBody>
                  <a:tcPr marT="45710" marB="45710"/>
                </a:tc>
                <a:extLst>
                  <a:ext uri="{0D108BD9-81ED-4DB2-BD59-A6C34878D82A}">
                    <a16:rowId xmlns:a16="http://schemas.microsoft.com/office/drawing/2014/main" val="10006"/>
                  </a:ext>
                </a:extLst>
              </a:tr>
              <a:tr h="396214">
                <a:tc>
                  <a:txBody>
                    <a:bodyPr/>
                    <a:lstStyle/>
                    <a:p>
                      <a:r>
                        <a:rPr lang="de-DE" sz="2000" dirty="0">
                          <a:solidFill>
                            <a:schemeClr val="bg2"/>
                          </a:solidFill>
                          <a:latin typeface="Calibri" panose="020F0502020204030204" pitchFamily="34" charset="0"/>
                        </a:rPr>
                        <a:t>Ich-Störungen</a:t>
                      </a:r>
                    </a:p>
                  </a:txBody>
                  <a:tcPr marT="45710" marB="45710"/>
                </a:tc>
                <a:tc>
                  <a:txBody>
                    <a:bodyPr/>
                    <a:lstStyle/>
                    <a:p>
                      <a:r>
                        <a:rPr lang="de-DE" sz="2000" dirty="0">
                          <a:solidFill>
                            <a:schemeClr val="bg2"/>
                          </a:solidFill>
                          <a:latin typeface="Calibri" panose="020F0502020204030204" pitchFamily="34" charset="0"/>
                        </a:rPr>
                        <a:t>keine</a:t>
                      </a:r>
                    </a:p>
                  </a:txBody>
                  <a:tcPr marT="45710" marB="45710"/>
                </a:tc>
                <a:extLst>
                  <a:ext uri="{0D108BD9-81ED-4DB2-BD59-A6C34878D82A}">
                    <a16:rowId xmlns:a16="http://schemas.microsoft.com/office/drawing/2014/main" val="10007"/>
                  </a:ext>
                </a:extLst>
              </a:tr>
              <a:tr h="396214">
                <a:tc>
                  <a:txBody>
                    <a:bodyPr/>
                    <a:lstStyle/>
                    <a:p>
                      <a:r>
                        <a:rPr lang="de-DE" sz="2000" dirty="0">
                          <a:solidFill>
                            <a:schemeClr val="bg2"/>
                          </a:solidFill>
                          <a:latin typeface="Calibri" panose="020F0502020204030204" pitchFamily="34" charset="0"/>
                        </a:rPr>
                        <a:t>Affekt</a:t>
                      </a:r>
                    </a:p>
                  </a:txBody>
                  <a:tcPr marT="45710" marB="45710"/>
                </a:tc>
                <a:tc>
                  <a:txBody>
                    <a:bodyPr/>
                    <a:lstStyle/>
                    <a:p>
                      <a:r>
                        <a:rPr lang="de-DE" sz="2000" kern="1200" dirty="0">
                          <a:solidFill>
                            <a:srgbClr val="C00000"/>
                          </a:solidFill>
                          <a:latin typeface="Calibri" panose="020F0502020204030204" pitchFamily="34" charset="0"/>
                          <a:ea typeface="+mn-ea"/>
                          <a:cs typeface="+mn-cs"/>
                        </a:rPr>
                        <a:t>deprimiert, Insuffizienzgefühle</a:t>
                      </a:r>
                    </a:p>
                  </a:txBody>
                  <a:tcPr marT="45710" marB="45710"/>
                </a:tc>
                <a:extLst>
                  <a:ext uri="{0D108BD9-81ED-4DB2-BD59-A6C34878D82A}">
                    <a16:rowId xmlns:a16="http://schemas.microsoft.com/office/drawing/2014/main" val="10008"/>
                  </a:ext>
                </a:extLst>
              </a:tr>
              <a:tr h="396214">
                <a:tc>
                  <a:txBody>
                    <a:bodyPr/>
                    <a:lstStyle/>
                    <a:p>
                      <a:r>
                        <a:rPr lang="de-DE" sz="2000" dirty="0">
                          <a:solidFill>
                            <a:schemeClr val="bg2"/>
                          </a:solidFill>
                          <a:latin typeface="Calibri" panose="020F0502020204030204" pitchFamily="34" charset="0"/>
                        </a:rPr>
                        <a:t>Antrieb</a:t>
                      </a:r>
                    </a:p>
                  </a:txBody>
                  <a:tcPr marT="45710" marB="45710"/>
                </a:tc>
                <a:tc>
                  <a:txBody>
                    <a:bodyPr/>
                    <a:lstStyle/>
                    <a:p>
                      <a:r>
                        <a:rPr lang="de-DE" sz="2000" kern="1200" dirty="0">
                          <a:solidFill>
                            <a:srgbClr val="C00000"/>
                          </a:solidFill>
                          <a:latin typeface="Calibri" panose="020F0502020204030204" pitchFamily="34" charset="0"/>
                          <a:ea typeface="+mn-ea"/>
                          <a:cs typeface="+mn-cs"/>
                        </a:rPr>
                        <a:t>gemindert</a:t>
                      </a:r>
                    </a:p>
                  </a:txBody>
                  <a:tcPr marT="45710" marB="45710"/>
                </a:tc>
                <a:extLst>
                  <a:ext uri="{0D108BD9-81ED-4DB2-BD59-A6C34878D82A}">
                    <a16:rowId xmlns:a16="http://schemas.microsoft.com/office/drawing/2014/main" val="10009"/>
                  </a:ext>
                </a:extLst>
              </a:tr>
              <a:tr h="396214">
                <a:tc>
                  <a:txBody>
                    <a:bodyPr/>
                    <a:lstStyle/>
                    <a:p>
                      <a:r>
                        <a:rPr lang="de-DE" sz="1800" dirty="0">
                          <a:solidFill>
                            <a:schemeClr val="bg2"/>
                          </a:solidFill>
                          <a:latin typeface="Calibri" panose="020F0502020204030204" pitchFamily="34" charset="0"/>
                        </a:rPr>
                        <a:t>Tagesschwankung</a:t>
                      </a:r>
                    </a:p>
                  </a:txBody>
                  <a:tcPr marT="45710" marB="45710"/>
                </a:tc>
                <a:tc>
                  <a:txBody>
                    <a:bodyPr/>
                    <a:lstStyle/>
                    <a:p>
                      <a:r>
                        <a:rPr lang="de-DE" sz="2000" kern="1200" dirty="0">
                          <a:solidFill>
                            <a:srgbClr val="C00000"/>
                          </a:solidFill>
                          <a:latin typeface="Calibri" panose="020F0502020204030204" pitchFamily="34" charset="0"/>
                          <a:ea typeface="+mn-ea"/>
                          <a:cs typeface="+mn-cs"/>
                        </a:rPr>
                        <a:t>Morgentief</a:t>
                      </a:r>
                    </a:p>
                  </a:txBody>
                  <a:tcPr marT="45710" marB="45710"/>
                </a:tc>
                <a:extLst>
                  <a:ext uri="{0D108BD9-81ED-4DB2-BD59-A6C34878D82A}">
                    <a16:rowId xmlns:a16="http://schemas.microsoft.com/office/drawing/2014/main" val="10010"/>
                  </a:ext>
                </a:extLst>
              </a:tr>
              <a:tr h="396214">
                <a:tc>
                  <a:txBody>
                    <a:bodyPr/>
                    <a:lstStyle/>
                    <a:p>
                      <a:r>
                        <a:rPr lang="de-DE" sz="2000" dirty="0">
                          <a:solidFill>
                            <a:schemeClr val="bg2"/>
                          </a:solidFill>
                          <a:latin typeface="Calibri" panose="020F0502020204030204" pitchFamily="34" charset="0"/>
                        </a:rPr>
                        <a:t>Andere St.</a:t>
                      </a:r>
                    </a:p>
                  </a:txBody>
                  <a:tcPr marT="45710" marB="45710"/>
                </a:tc>
                <a:tc>
                  <a:txBody>
                    <a:bodyPr/>
                    <a:lstStyle/>
                    <a:p>
                      <a:r>
                        <a:rPr lang="de-DE" sz="2000" kern="1200" dirty="0">
                          <a:solidFill>
                            <a:srgbClr val="C00000"/>
                          </a:solidFill>
                          <a:latin typeface="Calibri" panose="020F0502020204030204" pitchFamily="34" charset="0"/>
                          <a:ea typeface="+mn-ea"/>
                          <a:cs typeface="+mn-cs"/>
                        </a:rPr>
                        <a:t>Suizidgedanken</a:t>
                      </a:r>
                    </a:p>
                  </a:txBody>
                  <a:tcPr marT="45710" marB="45710"/>
                </a:tc>
                <a:extLst>
                  <a:ext uri="{0D108BD9-81ED-4DB2-BD59-A6C34878D82A}">
                    <a16:rowId xmlns:a16="http://schemas.microsoft.com/office/drawing/2014/main" val="10011"/>
                  </a:ext>
                </a:extLst>
              </a:tr>
            </a:tbl>
          </a:graphicData>
        </a:graphic>
      </p:graphicFrame>
      <p:sp>
        <p:nvSpPr>
          <p:cNvPr id="28716" name="Textfeld 5"/>
          <p:cNvSpPr txBox="1">
            <a:spLocks noChangeArrowheads="1"/>
          </p:cNvSpPr>
          <p:nvPr/>
        </p:nvSpPr>
        <p:spPr bwMode="auto">
          <a:xfrm>
            <a:off x="1619672" y="6290156"/>
            <a:ext cx="32178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eaLnBrk="0" fontAlgn="base">
              <a:spcBef>
                <a:spcPct val="0"/>
              </a:spcBef>
              <a:spcAft>
                <a:spcPct val="0"/>
              </a:spcAft>
              <a:buFontTx/>
              <a:buNone/>
            </a:pPr>
            <a:r>
              <a:rPr lang="de-DE" altLang="de-DE" kern="1200" dirty="0">
                <a:solidFill>
                  <a:srgbClr val="000000"/>
                </a:solidFill>
                <a:latin typeface="Wingdings" pitchFamily="2" charset="2"/>
                <a:ea typeface="Wingdings" pitchFamily="2" charset="2"/>
                <a:cs typeface="Wingdings" pitchFamily="2" charset="2"/>
                <a:sym typeface="Wingdings" pitchFamily="2" charset="2"/>
              </a:rPr>
              <a:t></a:t>
            </a:r>
            <a:r>
              <a:rPr lang="de-DE" altLang="de-DE" kern="1200" dirty="0">
                <a:solidFill>
                  <a:srgbClr val="000000"/>
                </a:solidFill>
                <a:sym typeface="Wingdings" pitchFamily="2" charset="2"/>
              </a:rPr>
              <a:t> depressives Syndrom</a:t>
            </a:r>
            <a:endParaRPr lang="de-DE" altLang="de-DE" kern="1200" dirty="0">
              <a:solidFill>
                <a:srgbClr val="000000"/>
              </a:solidFill>
            </a:endParaRPr>
          </a:p>
        </p:txBody>
      </p:sp>
    </p:spTree>
    <p:extLst>
      <p:ext uri="{BB962C8B-B14F-4D97-AF65-F5344CB8AC3E}">
        <p14:creationId xmlns:p14="http://schemas.microsoft.com/office/powerpoint/2010/main" val="38935057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ChangeArrowheads="1"/>
          </p:cNvSpPr>
          <p:nvPr/>
        </p:nvSpPr>
        <p:spPr bwMode="auto">
          <a:xfrm>
            <a:off x="539750" y="3556000"/>
            <a:ext cx="81994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nchor="ctr">
            <a:spAutoFit/>
          </a:bodyPr>
          <a:lstStyle>
            <a:lvl1pPr marL="457200" indent="-457200">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eaLnBrk="0" fontAlgn="base">
              <a:spcBef>
                <a:spcPct val="0"/>
              </a:spcBef>
              <a:spcAft>
                <a:spcPct val="0"/>
              </a:spcAft>
            </a:pPr>
            <a:endParaRPr lang="de-DE" altLang="de-DE" kern="1200">
              <a:solidFill>
                <a:srgbClr val="FF0000"/>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395895687"/>
              </p:ext>
            </p:extLst>
          </p:nvPr>
        </p:nvGraphicFramePr>
        <p:xfrm>
          <a:off x="1644650" y="856304"/>
          <a:ext cx="6096000" cy="5669040"/>
        </p:xfrm>
        <a:graphic>
          <a:graphicData uri="http://schemas.openxmlformats.org/drawingml/2006/table">
            <a:tbl>
              <a:tblPr firstRow="1" bandRow="1">
                <a:tableStyleId>{ED083AE6-46FA-4A59-8FB0-9F97EB10719F}</a:tableStyleId>
              </a:tblPr>
              <a:tblGrid>
                <a:gridCol w="1967880">
                  <a:extLst>
                    <a:ext uri="{9D8B030D-6E8A-4147-A177-3AD203B41FA5}">
                      <a16:colId xmlns:a16="http://schemas.microsoft.com/office/drawing/2014/main" val="20000"/>
                    </a:ext>
                  </a:extLst>
                </a:gridCol>
                <a:gridCol w="4128120">
                  <a:extLst>
                    <a:ext uri="{9D8B030D-6E8A-4147-A177-3AD203B41FA5}">
                      <a16:colId xmlns:a16="http://schemas.microsoft.com/office/drawing/2014/main" val="20001"/>
                    </a:ext>
                  </a:extLst>
                </a:gridCol>
              </a:tblGrid>
              <a:tr h="396215">
                <a:tc>
                  <a:txBody>
                    <a:bodyPr/>
                    <a:lstStyle/>
                    <a:p>
                      <a:r>
                        <a:rPr lang="de-DE" sz="2000" b="0" dirty="0">
                          <a:solidFill>
                            <a:schemeClr val="bg2"/>
                          </a:solidFill>
                          <a:latin typeface="Calibri" panose="020F0502020204030204" pitchFamily="34" charset="0"/>
                        </a:rPr>
                        <a:t>Bewusstsein</a:t>
                      </a:r>
                    </a:p>
                  </a:txBody>
                  <a:tcPr marT="45710" marB="45710"/>
                </a:tc>
                <a:tc>
                  <a:txBody>
                    <a:bodyPr/>
                    <a:lstStyle/>
                    <a:p>
                      <a:r>
                        <a:rPr lang="de-DE" sz="2000" b="0" dirty="0">
                          <a:solidFill>
                            <a:schemeClr val="bg2"/>
                          </a:solidFill>
                          <a:latin typeface="Calibri" panose="020F0502020204030204" pitchFamily="34" charset="0"/>
                        </a:rPr>
                        <a:t>klar</a:t>
                      </a:r>
                    </a:p>
                  </a:txBody>
                  <a:tcPr marT="45710" marB="45710"/>
                </a:tc>
                <a:extLst>
                  <a:ext uri="{0D108BD9-81ED-4DB2-BD59-A6C34878D82A}">
                    <a16:rowId xmlns:a16="http://schemas.microsoft.com/office/drawing/2014/main" val="10000"/>
                  </a:ext>
                </a:extLst>
              </a:tr>
              <a:tr h="396215">
                <a:tc>
                  <a:txBody>
                    <a:bodyPr/>
                    <a:lstStyle/>
                    <a:p>
                      <a:r>
                        <a:rPr lang="de-DE" sz="2000" dirty="0">
                          <a:solidFill>
                            <a:schemeClr val="bg2"/>
                          </a:solidFill>
                          <a:latin typeface="Calibri" panose="020F0502020204030204" pitchFamily="34" charset="0"/>
                        </a:rPr>
                        <a:t>Orientierung</a:t>
                      </a:r>
                    </a:p>
                  </a:txBody>
                  <a:tcPr marT="45710" marB="45710"/>
                </a:tc>
                <a:tc>
                  <a:txBody>
                    <a:bodyPr/>
                    <a:lstStyle/>
                    <a:p>
                      <a:r>
                        <a:rPr lang="de-DE" sz="2000" dirty="0">
                          <a:solidFill>
                            <a:schemeClr val="bg2"/>
                          </a:solidFill>
                          <a:latin typeface="Calibri" panose="020F0502020204030204" pitchFamily="34" charset="0"/>
                        </a:rPr>
                        <a:t>voll</a:t>
                      </a:r>
                    </a:p>
                  </a:txBody>
                  <a:tcPr marT="45710" marB="45710"/>
                </a:tc>
                <a:extLst>
                  <a:ext uri="{0D108BD9-81ED-4DB2-BD59-A6C34878D82A}">
                    <a16:rowId xmlns:a16="http://schemas.microsoft.com/office/drawing/2014/main" val="10001"/>
                  </a:ext>
                </a:extLst>
              </a:tr>
              <a:tr h="396215">
                <a:tc>
                  <a:txBody>
                    <a:bodyPr/>
                    <a:lstStyle/>
                    <a:p>
                      <a:r>
                        <a:rPr lang="de-DE" sz="2000" dirty="0">
                          <a:solidFill>
                            <a:schemeClr val="bg2"/>
                          </a:solidFill>
                          <a:latin typeface="Calibri" panose="020F0502020204030204" pitchFamily="34" charset="0"/>
                        </a:rPr>
                        <a:t>Kognition</a:t>
                      </a:r>
                    </a:p>
                  </a:txBody>
                  <a:tcPr marT="45710" marB="45710"/>
                </a:tc>
                <a:tc>
                  <a:txBody>
                    <a:bodyPr/>
                    <a:lstStyle/>
                    <a:p>
                      <a:r>
                        <a:rPr lang="de-DE" sz="2000" dirty="0">
                          <a:solidFill>
                            <a:srgbClr val="C00000"/>
                          </a:solidFill>
                          <a:latin typeface="Calibri" panose="020F0502020204030204" pitchFamily="34" charset="0"/>
                        </a:rPr>
                        <a:t>Konzentrationsstörung</a:t>
                      </a:r>
                    </a:p>
                  </a:txBody>
                  <a:tcPr marT="45710" marB="45710"/>
                </a:tc>
                <a:extLst>
                  <a:ext uri="{0D108BD9-81ED-4DB2-BD59-A6C34878D82A}">
                    <a16:rowId xmlns:a16="http://schemas.microsoft.com/office/drawing/2014/main" val="10002"/>
                  </a:ext>
                </a:extLst>
              </a:tr>
              <a:tr h="396215">
                <a:tc>
                  <a:txBody>
                    <a:bodyPr/>
                    <a:lstStyle/>
                    <a:p>
                      <a:r>
                        <a:rPr lang="de-DE" sz="2000" dirty="0">
                          <a:solidFill>
                            <a:schemeClr val="bg2"/>
                          </a:solidFill>
                          <a:latin typeface="Calibri" panose="020F0502020204030204" pitchFamily="34" charset="0"/>
                        </a:rPr>
                        <a:t>formales D.</a:t>
                      </a:r>
                    </a:p>
                  </a:txBody>
                  <a:tcPr marT="45710" marB="45710"/>
                </a:tc>
                <a:tc>
                  <a:txBody>
                    <a:bodyPr/>
                    <a:lstStyle/>
                    <a:p>
                      <a:r>
                        <a:rPr lang="de-DE" sz="2000" kern="1200" dirty="0">
                          <a:solidFill>
                            <a:srgbClr val="C00000"/>
                          </a:solidFill>
                          <a:latin typeface="Calibri" panose="020F0502020204030204" pitchFamily="34" charset="0"/>
                          <a:ea typeface="+mn-ea"/>
                          <a:cs typeface="+mn-cs"/>
                        </a:rPr>
                        <a:t>Grübeln</a:t>
                      </a:r>
                    </a:p>
                  </a:txBody>
                  <a:tcPr marT="45710" marB="45710"/>
                </a:tc>
                <a:extLst>
                  <a:ext uri="{0D108BD9-81ED-4DB2-BD59-A6C34878D82A}">
                    <a16:rowId xmlns:a16="http://schemas.microsoft.com/office/drawing/2014/main" val="10003"/>
                  </a:ext>
                </a:extLst>
              </a:tr>
              <a:tr h="701010">
                <a:tc>
                  <a:txBody>
                    <a:bodyPr/>
                    <a:lstStyle/>
                    <a:p>
                      <a:r>
                        <a:rPr lang="de-DE" sz="2000" dirty="0">
                          <a:solidFill>
                            <a:schemeClr val="bg2"/>
                          </a:solidFill>
                          <a:latin typeface="Calibri" panose="020F0502020204030204" pitchFamily="34" charset="0"/>
                        </a:rPr>
                        <a:t>Befürchtungen/</a:t>
                      </a:r>
                    </a:p>
                    <a:p>
                      <a:r>
                        <a:rPr lang="de-DE" sz="2000" dirty="0">
                          <a:solidFill>
                            <a:schemeClr val="bg2"/>
                          </a:solidFill>
                          <a:latin typeface="Calibri" panose="020F0502020204030204" pitchFamily="34" charset="0"/>
                        </a:rPr>
                        <a:t>Zwänge</a:t>
                      </a:r>
                    </a:p>
                  </a:txBody>
                  <a:tcPr marT="45710" marB="45710"/>
                </a:tc>
                <a:tc>
                  <a:txBody>
                    <a:bodyPr/>
                    <a:lstStyle/>
                    <a:p>
                      <a:r>
                        <a:rPr lang="de-DE" sz="2000" kern="1200" dirty="0">
                          <a:solidFill>
                            <a:srgbClr val="C00000"/>
                          </a:solidFill>
                          <a:latin typeface="Calibri" panose="020F0502020204030204" pitchFamily="34" charset="0"/>
                          <a:ea typeface="+mn-ea"/>
                          <a:cs typeface="+mn-cs"/>
                        </a:rPr>
                        <a:t>Befürchtungen bzgl. der Zukunft</a:t>
                      </a:r>
                    </a:p>
                  </a:txBody>
                  <a:tcPr marT="45710" marB="45710"/>
                </a:tc>
                <a:extLst>
                  <a:ext uri="{0D108BD9-81ED-4DB2-BD59-A6C34878D82A}">
                    <a16:rowId xmlns:a16="http://schemas.microsoft.com/office/drawing/2014/main" val="10004"/>
                  </a:ext>
                </a:extLst>
              </a:tr>
              <a:tr h="701010">
                <a:tc>
                  <a:txBody>
                    <a:bodyPr/>
                    <a:lstStyle/>
                    <a:p>
                      <a:r>
                        <a:rPr lang="de-DE" sz="2000" dirty="0">
                          <a:solidFill>
                            <a:schemeClr val="bg2"/>
                          </a:solidFill>
                          <a:latin typeface="Calibri" panose="020F0502020204030204" pitchFamily="34" charset="0"/>
                        </a:rPr>
                        <a:t>Wahn</a:t>
                      </a:r>
                    </a:p>
                  </a:txBody>
                  <a:tcPr marT="45710" marB="45710"/>
                </a:tc>
                <a:tc>
                  <a:txBody>
                    <a:bodyPr/>
                    <a:lstStyle/>
                    <a:p>
                      <a:r>
                        <a:rPr lang="de-DE" sz="2000" kern="1200" dirty="0">
                          <a:solidFill>
                            <a:srgbClr val="C00000"/>
                          </a:solidFill>
                          <a:latin typeface="Calibri" panose="020F0502020204030204" pitchFamily="34" charset="0"/>
                          <a:ea typeface="+mn-ea"/>
                          <a:cs typeface="+mn-cs"/>
                        </a:rPr>
                        <a:t>Schuldwahn, Verarmungswahn, nihilistischer Wahn</a:t>
                      </a:r>
                    </a:p>
                  </a:txBody>
                  <a:tcPr marT="45710" marB="45710"/>
                </a:tc>
                <a:extLst>
                  <a:ext uri="{0D108BD9-81ED-4DB2-BD59-A6C34878D82A}">
                    <a16:rowId xmlns:a16="http://schemas.microsoft.com/office/drawing/2014/main" val="10005"/>
                  </a:ext>
                </a:extLst>
              </a:tr>
              <a:tr h="701010">
                <a:tc>
                  <a:txBody>
                    <a:bodyPr/>
                    <a:lstStyle/>
                    <a:p>
                      <a:r>
                        <a:rPr lang="de-DE" sz="2000" dirty="0">
                          <a:solidFill>
                            <a:schemeClr val="bg2"/>
                          </a:solidFill>
                          <a:latin typeface="Calibri" panose="020F0502020204030204" pitchFamily="34" charset="0"/>
                        </a:rPr>
                        <a:t>Sinnestäuschungen</a:t>
                      </a:r>
                    </a:p>
                  </a:txBody>
                  <a:tcPr marT="45710" marB="45710"/>
                </a:tc>
                <a:tc>
                  <a:txBody>
                    <a:bodyPr/>
                    <a:lstStyle/>
                    <a:p>
                      <a:r>
                        <a:rPr lang="de-DE" sz="2000" dirty="0">
                          <a:solidFill>
                            <a:schemeClr val="bg2"/>
                          </a:solidFill>
                          <a:latin typeface="Calibri" panose="020F0502020204030204" pitchFamily="34" charset="0"/>
                        </a:rPr>
                        <a:t>keine</a:t>
                      </a:r>
                    </a:p>
                  </a:txBody>
                  <a:tcPr marT="45710" marB="45710"/>
                </a:tc>
                <a:extLst>
                  <a:ext uri="{0D108BD9-81ED-4DB2-BD59-A6C34878D82A}">
                    <a16:rowId xmlns:a16="http://schemas.microsoft.com/office/drawing/2014/main" val="10006"/>
                  </a:ext>
                </a:extLst>
              </a:tr>
              <a:tr h="396215">
                <a:tc>
                  <a:txBody>
                    <a:bodyPr/>
                    <a:lstStyle/>
                    <a:p>
                      <a:r>
                        <a:rPr lang="de-DE" sz="2000" dirty="0">
                          <a:solidFill>
                            <a:schemeClr val="bg2"/>
                          </a:solidFill>
                          <a:latin typeface="Calibri" panose="020F0502020204030204" pitchFamily="34" charset="0"/>
                        </a:rPr>
                        <a:t>Ich-Störungen</a:t>
                      </a:r>
                    </a:p>
                  </a:txBody>
                  <a:tcPr marT="45710" marB="45710"/>
                </a:tc>
                <a:tc>
                  <a:txBody>
                    <a:bodyPr/>
                    <a:lstStyle/>
                    <a:p>
                      <a:r>
                        <a:rPr lang="de-DE" sz="2000" dirty="0">
                          <a:solidFill>
                            <a:schemeClr val="bg2"/>
                          </a:solidFill>
                          <a:latin typeface="Calibri" panose="020F0502020204030204" pitchFamily="34" charset="0"/>
                        </a:rPr>
                        <a:t>keine</a:t>
                      </a:r>
                    </a:p>
                  </a:txBody>
                  <a:tcPr marT="45710" marB="45710"/>
                </a:tc>
                <a:extLst>
                  <a:ext uri="{0D108BD9-81ED-4DB2-BD59-A6C34878D82A}">
                    <a16:rowId xmlns:a16="http://schemas.microsoft.com/office/drawing/2014/main" val="10007"/>
                  </a:ext>
                </a:extLst>
              </a:tr>
              <a:tr h="396215">
                <a:tc>
                  <a:txBody>
                    <a:bodyPr/>
                    <a:lstStyle/>
                    <a:p>
                      <a:r>
                        <a:rPr lang="de-DE" sz="2000" dirty="0">
                          <a:solidFill>
                            <a:schemeClr val="bg2"/>
                          </a:solidFill>
                          <a:latin typeface="Calibri" panose="020F0502020204030204" pitchFamily="34" charset="0"/>
                        </a:rPr>
                        <a:t>Affekt</a:t>
                      </a:r>
                    </a:p>
                  </a:txBody>
                  <a:tcPr marT="45710" marB="45710"/>
                </a:tc>
                <a:tc>
                  <a:txBody>
                    <a:bodyPr/>
                    <a:lstStyle/>
                    <a:p>
                      <a:r>
                        <a:rPr lang="de-DE" sz="2000" kern="1200" dirty="0">
                          <a:solidFill>
                            <a:srgbClr val="C00000"/>
                          </a:solidFill>
                          <a:latin typeface="Calibri" panose="020F0502020204030204" pitchFamily="34" charset="0"/>
                          <a:ea typeface="+mn-ea"/>
                          <a:cs typeface="+mn-cs"/>
                        </a:rPr>
                        <a:t>deprimiert, Insuffizienzgefühle</a:t>
                      </a:r>
                    </a:p>
                  </a:txBody>
                  <a:tcPr marT="45710" marB="45710"/>
                </a:tc>
                <a:extLst>
                  <a:ext uri="{0D108BD9-81ED-4DB2-BD59-A6C34878D82A}">
                    <a16:rowId xmlns:a16="http://schemas.microsoft.com/office/drawing/2014/main" val="10008"/>
                  </a:ext>
                </a:extLst>
              </a:tr>
              <a:tr h="396215">
                <a:tc>
                  <a:txBody>
                    <a:bodyPr/>
                    <a:lstStyle/>
                    <a:p>
                      <a:r>
                        <a:rPr lang="de-DE" sz="2000" dirty="0">
                          <a:solidFill>
                            <a:schemeClr val="bg2"/>
                          </a:solidFill>
                          <a:latin typeface="Calibri" panose="020F0502020204030204" pitchFamily="34" charset="0"/>
                        </a:rPr>
                        <a:t>Antrieb</a:t>
                      </a:r>
                    </a:p>
                  </a:txBody>
                  <a:tcPr marT="45710" marB="45710"/>
                </a:tc>
                <a:tc>
                  <a:txBody>
                    <a:bodyPr/>
                    <a:lstStyle/>
                    <a:p>
                      <a:r>
                        <a:rPr lang="de-DE" sz="2000" kern="1200" dirty="0">
                          <a:solidFill>
                            <a:srgbClr val="C00000"/>
                          </a:solidFill>
                          <a:latin typeface="Calibri" panose="020F0502020204030204" pitchFamily="34" charset="0"/>
                          <a:ea typeface="+mn-ea"/>
                          <a:cs typeface="+mn-cs"/>
                        </a:rPr>
                        <a:t>gemindert</a:t>
                      </a:r>
                    </a:p>
                  </a:txBody>
                  <a:tcPr marT="45710" marB="45710"/>
                </a:tc>
                <a:extLst>
                  <a:ext uri="{0D108BD9-81ED-4DB2-BD59-A6C34878D82A}">
                    <a16:rowId xmlns:a16="http://schemas.microsoft.com/office/drawing/2014/main" val="10009"/>
                  </a:ext>
                </a:extLst>
              </a:tr>
              <a:tr h="396215">
                <a:tc>
                  <a:txBody>
                    <a:bodyPr/>
                    <a:lstStyle/>
                    <a:p>
                      <a:r>
                        <a:rPr lang="de-DE" sz="2000" dirty="0">
                          <a:solidFill>
                            <a:schemeClr val="bg2"/>
                          </a:solidFill>
                          <a:latin typeface="Calibri" panose="020F0502020204030204" pitchFamily="34" charset="0"/>
                        </a:rPr>
                        <a:t>Circadian</a:t>
                      </a:r>
                    </a:p>
                  </a:txBody>
                  <a:tcPr marT="45710" marB="45710"/>
                </a:tc>
                <a:tc>
                  <a:txBody>
                    <a:bodyPr/>
                    <a:lstStyle/>
                    <a:p>
                      <a:r>
                        <a:rPr lang="de-DE" sz="2000" kern="1200" dirty="0">
                          <a:solidFill>
                            <a:srgbClr val="C00000"/>
                          </a:solidFill>
                          <a:latin typeface="Calibri" panose="020F0502020204030204" pitchFamily="34" charset="0"/>
                          <a:ea typeface="+mn-ea"/>
                          <a:cs typeface="+mn-cs"/>
                        </a:rPr>
                        <a:t>Morgentief</a:t>
                      </a:r>
                    </a:p>
                  </a:txBody>
                  <a:tcPr marT="45710" marB="45710"/>
                </a:tc>
                <a:extLst>
                  <a:ext uri="{0D108BD9-81ED-4DB2-BD59-A6C34878D82A}">
                    <a16:rowId xmlns:a16="http://schemas.microsoft.com/office/drawing/2014/main" val="10010"/>
                  </a:ext>
                </a:extLst>
              </a:tr>
              <a:tr h="396215">
                <a:tc>
                  <a:txBody>
                    <a:bodyPr/>
                    <a:lstStyle/>
                    <a:p>
                      <a:r>
                        <a:rPr lang="de-DE" sz="2000" dirty="0">
                          <a:solidFill>
                            <a:schemeClr val="bg2"/>
                          </a:solidFill>
                          <a:latin typeface="Calibri" panose="020F0502020204030204" pitchFamily="34" charset="0"/>
                        </a:rPr>
                        <a:t>Andere St.</a:t>
                      </a:r>
                    </a:p>
                  </a:txBody>
                  <a:tcPr marT="45710" marB="45710"/>
                </a:tc>
                <a:tc>
                  <a:txBody>
                    <a:bodyPr/>
                    <a:lstStyle/>
                    <a:p>
                      <a:r>
                        <a:rPr lang="de-DE" sz="2000" kern="1200" dirty="0">
                          <a:solidFill>
                            <a:srgbClr val="C00000"/>
                          </a:solidFill>
                          <a:latin typeface="Calibri" panose="020F0502020204030204" pitchFamily="34" charset="0"/>
                          <a:ea typeface="+mn-ea"/>
                          <a:cs typeface="+mn-cs"/>
                        </a:rPr>
                        <a:t>Suizidgedanken</a:t>
                      </a:r>
                    </a:p>
                  </a:txBody>
                  <a:tcPr marT="45710" marB="45710"/>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3585869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ChangeArrowheads="1"/>
          </p:cNvSpPr>
          <p:nvPr/>
        </p:nvSpPr>
        <p:spPr bwMode="auto">
          <a:xfrm>
            <a:off x="539750" y="3556000"/>
            <a:ext cx="81994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nchor="ctr">
            <a:spAutoFit/>
          </a:bodyPr>
          <a:lstStyle>
            <a:lvl1pPr marL="457200" indent="-457200">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eaLnBrk="0" fontAlgn="base">
              <a:spcBef>
                <a:spcPct val="0"/>
              </a:spcBef>
              <a:spcAft>
                <a:spcPct val="0"/>
              </a:spcAft>
            </a:pPr>
            <a:endParaRPr lang="de-DE" altLang="de-DE" kern="1200">
              <a:solidFill>
                <a:srgbClr val="FF0000"/>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3886824903"/>
              </p:ext>
            </p:extLst>
          </p:nvPr>
        </p:nvGraphicFramePr>
        <p:xfrm>
          <a:off x="1644650" y="712288"/>
          <a:ext cx="6096000" cy="5669040"/>
        </p:xfrm>
        <a:graphic>
          <a:graphicData uri="http://schemas.openxmlformats.org/drawingml/2006/table">
            <a:tbl>
              <a:tblPr firstRow="1" bandRow="1">
                <a:tableStyleId>{ED083AE6-46FA-4A59-8FB0-9F97EB10719F}</a:tableStyleId>
              </a:tblPr>
              <a:tblGrid>
                <a:gridCol w="1967880">
                  <a:extLst>
                    <a:ext uri="{9D8B030D-6E8A-4147-A177-3AD203B41FA5}">
                      <a16:colId xmlns:a16="http://schemas.microsoft.com/office/drawing/2014/main" val="20000"/>
                    </a:ext>
                  </a:extLst>
                </a:gridCol>
                <a:gridCol w="4128120">
                  <a:extLst>
                    <a:ext uri="{9D8B030D-6E8A-4147-A177-3AD203B41FA5}">
                      <a16:colId xmlns:a16="http://schemas.microsoft.com/office/drawing/2014/main" val="20001"/>
                    </a:ext>
                  </a:extLst>
                </a:gridCol>
              </a:tblGrid>
              <a:tr h="396215">
                <a:tc>
                  <a:txBody>
                    <a:bodyPr/>
                    <a:lstStyle/>
                    <a:p>
                      <a:r>
                        <a:rPr lang="de-DE" sz="2000" b="0" dirty="0">
                          <a:solidFill>
                            <a:schemeClr val="bg2"/>
                          </a:solidFill>
                          <a:latin typeface="Calibri" panose="020F0502020204030204" pitchFamily="34" charset="0"/>
                        </a:rPr>
                        <a:t>Bewusstsein</a:t>
                      </a:r>
                    </a:p>
                  </a:txBody>
                  <a:tcPr marT="45710" marB="45710"/>
                </a:tc>
                <a:tc>
                  <a:txBody>
                    <a:bodyPr/>
                    <a:lstStyle/>
                    <a:p>
                      <a:r>
                        <a:rPr lang="de-DE" sz="2000" b="0" dirty="0">
                          <a:solidFill>
                            <a:schemeClr val="bg2"/>
                          </a:solidFill>
                          <a:latin typeface="Calibri" panose="020F0502020204030204" pitchFamily="34" charset="0"/>
                        </a:rPr>
                        <a:t>klar</a:t>
                      </a:r>
                    </a:p>
                  </a:txBody>
                  <a:tcPr marT="45710" marB="45710"/>
                </a:tc>
                <a:extLst>
                  <a:ext uri="{0D108BD9-81ED-4DB2-BD59-A6C34878D82A}">
                    <a16:rowId xmlns:a16="http://schemas.microsoft.com/office/drawing/2014/main" val="10000"/>
                  </a:ext>
                </a:extLst>
              </a:tr>
              <a:tr h="396215">
                <a:tc>
                  <a:txBody>
                    <a:bodyPr/>
                    <a:lstStyle/>
                    <a:p>
                      <a:r>
                        <a:rPr lang="de-DE" sz="2000" dirty="0">
                          <a:solidFill>
                            <a:schemeClr val="bg2"/>
                          </a:solidFill>
                          <a:latin typeface="Calibri" panose="020F0502020204030204" pitchFamily="34" charset="0"/>
                        </a:rPr>
                        <a:t>Orientierung</a:t>
                      </a:r>
                    </a:p>
                  </a:txBody>
                  <a:tcPr marT="45710" marB="45710"/>
                </a:tc>
                <a:tc>
                  <a:txBody>
                    <a:bodyPr/>
                    <a:lstStyle/>
                    <a:p>
                      <a:r>
                        <a:rPr lang="de-DE" sz="2000" dirty="0">
                          <a:solidFill>
                            <a:schemeClr val="bg2"/>
                          </a:solidFill>
                          <a:latin typeface="Calibri" panose="020F0502020204030204" pitchFamily="34" charset="0"/>
                        </a:rPr>
                        <a:t>voll</a:t>
                      </a:r>
                    </a:p>
                  </a:txBody>
                  <a:tcPr marT="45710" marB="45710"/>
                </a:tc>
                <a:extLst>
                  <a:ext uri="{0D108BD9-81ED-4DB2-BD59-A6C34878D82A}">
                    <a16:rowId xmlns:a16="http://schemas.microsoft.com/office/drawing/2014/main" val="10001"/>
                  </a:ext>
                </a:extLst>
              </a:tr>
              <a:tr h="396215">
                <a:tc>
                  <a:txBody>
                    <a:bodyPr/>
                    <a:lstStyle/>
                    <a:p>
                      <a:r>
                        <a:rPr lang="de-DE" sz="2000" dirty="0">
                          <a:solidFill>
                            <a:schemeClr val="bg2"/>
                          </a:solidFill>
                          <a:latin typeface="Calibri" panose="020F0502020204030204" pitchFamily="34" charset="0"/>
                        </a:rPr>
                        <a:t>Kognition</a:t>
                      </a:r>
                    </a:p>
                  </a:txBody>
                  <a:tcPr marT="45710" marB="45710"/>
                </a:tc>
                <a:tc>
                  <a:txBody>
                    <a:bodyPr/>
                    <a:lstStyle/>
                    <a:p>
                      <a:r>
                        <a:rPr lang="de-DE" sz="2000" dirty="0">
                          <a:solidFill>
                            <a:srgbClr val="C00000"/>
                          </a:solidFill>
                          <a:latin typeface="Calibri" panose="020F0502020204030204" pitchFamily="34" charset="0"/>
                        </a:rPr>
                        <a:t>Konzentrationsstörung</a:t>
                      </a:r>
                    </a:p>
                  </a:txBody>
                  <a:tcPr marT="45710" marB="45710"/>
                </a:tc>
                <a:extLst>
                  <a:ext uri="{0D108BD9-81ED-4DB2-BD59-A6C34878D82A}">
                    <a16:rowId xmlns:a16="http://schemas.microsoft.com/office/drawing/2014/main" val="10002"/>
                  </a:ext>
                </a:extLst>
              </a:tr>
              <a:tr h="396215">
                <a:tc>
                  <a:txBody>
                    <a:bodyPr/>
                    <a:lstStyle/>
                    <a:p>
                      <a:r>
                        <a:rPr lang="de-DE" sz="2000" dirty="0">
                          <a:solidFill>
                            <a:schemeClr val="bg2"/>
                          </a:solidFill>
                          <a:latin typeface="Calibri" panose="020F0502020204030204" pitchFamily="34" charset="0"/>
                        </a:rPr>
                        <a:t>formales D.</a:t>
                      </a:r>
                    </a:p>
                  </a:txBody>
                  <a:tcPr marT="45710" marB="45710"/>
                </a:tc>
                <a:tc>
                  <a:txBody>
                    <a:bodyPr/>
                    <a:lstStyle/>
                    <a:p>
                      <a:r>
                        <a:rPr lang="de-DE" sz="2000" kern="1200" dirty="0">
                          <a:solidFill>
                            <a:srgbClr val="C00000"/>
                          </a:solidFill>
                          <a:latin typeface="Calibri" panose="020F0502020204030204" pitchFamily="34" charset="0"/>
                          <a:ea typeface="+mn-ea"/>
                          <a:cs typeface="+mn-cs"/>
                        </a:rPr>
                        <a:t>Grübeln</a:t>
                      </a:r>
                    </a:p>
                  </a:txBody>
                  <a:tcPr marT="45710" marB="45710"/>
                </a:tc>
                <a:extLst>
                  <a:ext uri="{0D108BD9-81ED-4DB2-BD59-A6C34878D82A}">
                    <a16:rowId xmlns:a16="http://schemas.microsoft.com/office/drawing/2014/main" val="10003"/>
                  </a:ext>
                </a:extLst>
              </a:tr>
              <a:tr h="701010">
                <a:tc>
                  <a:txBody>
                    <a:bodyPr/>
                    <a:lstStyle/>
                    <a:p>
                      <a:r>
                        <a:rPr lang="de-DE" sz="2000" dirty="0">
                          <a:solidFill>
                            <a:schemeClr val="bg2"/>
                          </a:solidFill>
                          <a:latin typeface="Calibri" panose="020F0502020204030204" pitchFamily="34" charset="0"/>
                        </a:rPr>
                        <a:t>Befürchtungen/</a:t>
                      </a:r>
                    </a:p>
                    <a:p>
                      <a:r>
                        <a:rPr lang="de-DE" sz="2000" dirty="0">
                          <a:solidFill>
                            <a:schemeClr val="bg2"/>
                          </a:solidFill>
                          <a:latin typeface="Calibri" panose="020F0502020204030204" pitchFamily="34" charset="0"/>
                        </a:rPr>
                        <a:t>Zwänge</a:t>
                      </a:r>
                    </a:p>
                  </a:txBody>
                  <a:tcPr marT="45710" marB="45710"/>
                </a:tc>
                <a:tc>
                  <a:txBody>
                    <a:bodyPr/>
                    <a:lstStyle/>
                    <a:p>
                      <a:r>
                        <a:rPr lang="de-DE" sz="2000" kern="1200" dirty="0">
                          <a:solidFill>
                            <a:srgbClr val="C00000"/>
                          </a:solidFill>
                          <a:latin typeface="Calibri" panose="020F0502020204030204" pitchFamily="34" charset="0"/>
                          <a:ea typeface="+mn-ea"/>
                          <a:cs typeface="+mn-cs"/>
                        </a:rPr>
                        <a:t>Befürchtungen bzgl. der Zukunft</a:t>
                      </a:r>
                    </a:p>
                  </a:txBody>
                  <a:tcPr marT="45710" marB="45710"/>
                </a:tc>
                <a:extLst>
                  <a:ext uri="{0D108BD9-81ED-4DB2-BD59-A6C34878D82A}">
                    <a16:rowId xmlns:a16="http://schemas.microsoft.com/office/drawing/2014/main" val="10004"/>
                  </a:ext>
                </a:extLst>
              </a:tr>
              <a:tr h="701010">
                <a:tc>
                  <a:txBody>
                    <a:bodyPr/>
                    <a:lstStyle/>
                    <a:p>
                      <a:r>
                        <a:rPr lang="de-DE" sz="2000" dirty="0">
                          <a:solidFill>
                            <a:schemeClr val="bg2"/>
                          </a:solidFill>
                          <a:latin typeface="Calibri" panose="020F0502020204030204" pitchFamily="34" charset="0"/>
                        </a:rPr>
                        <a:t>Wahn</a:t>
                      </a:r>
                    </a:p>
                  </a:txBody>
                  <a:tcPr marT="45710" marB="45710"/>
                </a:tc>
                <a:tc>
                  <a:txBody>
                    <a:bodyPr/>
                    <a:lstStyle/>
                    <a:p>
                      <a:r>
                        <a:rPr lang="de-DE" sz="2000" kern="1200" dirty="0">
                          <a:solidFill>
                            <a:srgbClr val="C00000"/>
                          </a:solidFill>
                          <a:latin typeface="Calibri" panose="020F0502020204030204" pitchFamily="34" charset="0"/>
                          <a:ea typeface="+mn-ea"/>
                          <a:cs typeface="+mn-cs"/>
                        </a:rPr>
                        <a:t>Schuldwahn, Verarmungswahn, hypochondrischer Wahn</a:t>
                      </a:r>
                    </a:p>
                  </a:txBody>
                  <a:tcPr marT="45710" marB="45710"/>
                </a:tc>
                <a:extLst>
                  <a:ext uri="{0D108BD9-81ED-4DB2-BD59-A6C34878D82A}">
                    <a16:rowId xmlns:a16="http://schemas.microsoft.com/office/drawing/2014/main" val="10005"/>
                  </a:ext>
                </a:extLst>
              </a:tr>
              <a:tr h="701010">
                <a:tc>
                  <a:txBody>
                    <a:bodyPr/>
                    <a:lstStyle/>
                    <a:p>
                      <a:r>
                        <a:rPr lang="de-DE" sz="2000" dirty="0">
                          <a:solidFill>
                            <a:schemeClr val="bg2"/>
                          </a:solidFill>
                          <a:latin typeface="Calibri" panose="020F0502020204030204" pitchFamily="34" charset="0"/>
                        </a:rPr>
                        <a:t>Sinnestäuschungen</a:t>
                      </a:r>
                    </a:p>
                  </a:txBody>
                  <a:tcPr marT="45710" marB="45710"/>
                </a:tc>
                <a:tc>
                  <a:txBody>
                    <a:bodyPr/>
                    <a:lstStyle/>
                    <a:p>
                      <a:r>
                        <a:rPr lang="de-DE" sz="2000" dirty="0">
                          <a:solidFill>
                            <a:schemeClr val="bg2"/>
                          </a:solidFill>
                          <a:latin typeface="Calibri" panose="020F0502020204030204" pitchFamily="34" charset="0"/>
                        </a:rPr>
                        <a:t>keine</a:t>
                      </a:r>
                    </a:p>
                  </a:txBody>
                  <a:tcPr marT="45710" marB="45710"/>
                </a:tc>
                <a:extLst>
                  <a:ext uri="{0D108BD9-81ED-4DB2-BD59-A6C34878D82A}">
                    <a16:rowId xmlns:a16="http://schemas.microsoft.com/office/drawing/2014/main" val="10006"/>
                  </a:ext>
                </a:extLst>
              </a:tr>
              <a:tr h="396215">
                <a:tc>
                  <a:txBody>
                    <a:bodyPr/>
                    <a:lstStyle/>
                    <a:p>
                      <a:r>
                        <a:rPr lang="de-DE" sz="2000" dirty="0">
                          <a:solidFill>
                            <a:schemeClr val="bg2"/>
                          </a:solidFill>
                          <a:latin typeface="Calibri" panose="020F0502020204030204" pitchFamily="34" charset="0"/>
                        </a:rPr>
                        <a:t>Ich-Störungen</a:t>
                      </a:r>
                    </a:p>
                  </a:txBody>
                  <a:tcPr marT="45710" marB="45710"/>
                </a:tc>
                <a:tc>
                  <a:txBody>
                    <a:bodyPr/>
                    <a:lstStyle/>
                    <a:p>
                      <a:r>
                        <a:rPr lang="de-DE" sz="2000" dirty="0">
                          <a:solidFill>
                            <a:schemeClr val="bg2"/>
                          </a:solidFill>
                          <a:latin typeface="Calibri" panose="020F0502020204030204" pitchFamily="34" charset="0"/>
                        </a:rPr>
                        <a:t>keine</a:t>
                      </a:r>
                    </a:p>
                  </a:txBody>
                  <a:tcPr marT="45710" marB="45710"/>
                </a:tc>
                <a:extLst>
                  <a:ext uri="{0D108BD9-81ED-4DB2-BD59-A6C34878D82A}">
                    <a16:rowId xmlns:a16="http://schemas.microsoft.com/office/drawing/2014/main" val="10007"/>
                  </a:ext>
                </a:extLst>
              </a:tr>
              <a:tr h="396215">
                <a:tc>
                  <a:txBody>
                    <a:bodyPr/>
                    <a:lstStyle/>
                    <a:p>
                      <a:r>
                        <a:rPr lang="de-DE" sz="2000" dirty="0">
                          <a:solidFill>
                            <a:schemeClr val="bg2"/>
                          </a:solidFill>
                          <a:latin typeface="Calibri" panose="020F0502020204030204" pitchFamily="34" charset="0"/>
                        </a:rPr>
                        <a:t>Affekt</a:t>
                      </a:r>
                    </a:p>
                  </a:txBody>
                  <a:tcPr marT="45710" marB="45710"/>
                </a:tc>
                <a:tc>
                  <a:txBody>
                    <a:bodyPr/>
                    <a:lstStyle/>
                    <a:p>
                      <a:r>
                        <a:rPr lang="de-DE" sz="2000" kern="1200" dirty="0">
                          <a:solidFill>
                            <a:srgbClr val="C00000"/>
                          </a:solidFill>
                          <a:latin typeface="Calibri" panose="020F0502020204030204" pitchFamily="34" charset="0"/>
                          <a:ea typeface="+mn-ea"/>
                          <a:cs typeface="+mn-cs"/>
                        </a:rPr>
                        <a:t>deprimiert, Insuffizienzgefühle</a:t>
                      </a:r>
                    </a:p>
                  </a:txBody>
                  <a:tcPr marT="45710" marB="45710"/>
                </a:tc>
                <a:extLst>
                  <a:ext uri="{0D108BD9-81ED-4DB2-BD59-A6C34878D82A}">
                    <a16:rowId xmlns:a16="http://schemas.microsoft.com/office/drawing/2014/main" val="10008"/>
                  </a:ext>
                </a:extLst>
              </a:tr>
              <a:tr h="396215">
                <a:tc>
                  <a:txBody>
                    <a:bodyPr/>
                    <a:lstStyle/>
                    <a:p>
                      <a:r>
                        <a:rPr lang="de-DE" sz="2000" dirty="0">
                          <a:solidFill>
                            <a:schemeClr val="bg2"/>
                          </a:solidFill>
                          <a:latin typeface="Calibri" panose="020F0502020204030204" pitchFamily="34" charset="0"/>
                        </a:rPr>
                        <a:t>Antrieb</a:t>
                      </a:r>
                    </a:p>
                  </a:txBody>
                  <a:tcPr marT="45710" marB="45710"/>
                </a:tc>
                <a:tc>
                  <a:txBody>
                    <a:bodyPr/>
                    <a:lstStyle/>
                    <a:p>
                      <a:r>
                        <a:rPr lang="de-DE" sz="2000" kern="1200" dirty="0">
                          <a:solidFill>
                            <a:srgbClr val="C00000"/>
                          </a:solidFill>
                          <a:latin typeface="Calibri" panose="020F0502020204030204" pitchFamily="34" charset="0"/>
                          <a:ea typeface="+mn-ea"/>
                          <a:cs typeface="+mn-cs"/>
                        </a:rPr>
                        <a:t>gemindert</a:t>
                      </a:r>
                    </a:p>
                  </a:txBody>
                  <a:tcPr marT="45710" marB="45710"/>
                </a:tc>
                <a:extLst>
                  <a:ext uri="{0D108BD9-81ED-4DB2-BD59-A6C34878D82A}">
                    <a16:rowId xmlns:a16="http://schemas.microsoft.com/office/drawing/2014/main" val="10009"/>
                  </a:ext>
                </a:extLst>
              </a:tr>
              <a:tr h="396215">
                <a:tc>
                  <a:txBody>
                    <a:bodyPr/>
                    <a:lstStyle/>
                    <a:p>
                      <a:r>
                        <a:rPr lang="de-DE" sz="2000" dirty="0">
                          <a:solidFill>
                            <a:schemeClr val="bg2"/>
                          </a:solidFill>
                          <a:latin typeface="Calibri" panose="020F0502020204030204" pitchFamily="34" charset="0"/>
                        </a:rPr>
                        <a:t>Circadian</a:t>
                      </a:r>
                    </a:p>
                  </a:txBody>
                  <a:tcPr marT="45710" marB="45710"/>
                </a:tc>
                <a:tc>
                  <a:txBody>
                    <a:bodyPr/>
                    <a:lstStyle/>
                    <a:p>
                      <a:r>
                        <a:rPr lang="de-DE" sz="2000" kern="1200" dirty="0">
                          <a:solidFill>
                            <a:srgbClr val="C00000"/>
                          </a:solidFill>
                          <a:latin typeface="Calibri" panose="020F0502020204030204" pitchFamily="34" charset="0"/>
                          <a:ea typeface="+mn-ea"/>
                          <a:cs typeface="+mn-cs"/>
                        </a:rPr>
                        <a:t>Morgentief</a:t>
                      </a:r>
                    </a:p>
                  </a:txBody>
                  <a:tcPr marT="45710" marB="45710"/>
                </a:tc>
                <a:extLst>
                  <a:ext uri="{0D108BD9-81ED-4DB2-BD59-A6C34878D82A}">
                    <a16:rowId xmlns:a16="http://schemas.microsoft.com/office/drawing/2014/main" val="10010"/>
                  </a:ext>
                </a:extLst>
              </a:tr>
              <a:tr h="396215">
                <a:tc>
                  <a:txBody>
                    <a:bodyPr/>
                    <a:lstStyle/>
                    <a:p>
                      <a:r>
                        <a:rPr lang="de-DE" sz="2000" dirty="0">
                          <a:solidFill>
                            <a:schemeClr val="bg2"/>
                          </a:solidFill>
                          <a:latin typeface="Calibri" panose="020F0502020204030204" pitchFamily="34" charset="0"/>
                        </a:rPr>
                        <a:t>Andere St.</a:t>
                      </a:r>
                    </a:p>
                  </a:txBody>
                  <a:tcPr marT="45710" marB="45710"/>
                </a:tc>
                <a:tc>
                  <a:txBody>
                    <a:bodyPr/>
                    <a:lstStyle/>
                    <a:p>
                      <a:r>
                        <a:rPr lang="de-DE" sz="2000" kern="1200" dirty="0">
                          <a:solidFill>
                            <a:srgbClr val="C00000"/>
                          </a:solidFill>
                          <a:latin typeface="Calibri" panose="020F0502020204030204" pitchFamily="34" charset="0"/>
                          <a:ea typeface="+mn-ea"/>
                          <a:cs typeface="+mn-cs"/>
                        </a:rPr>
                        <a:t>Suizidgedanken</a:t>
                      </a:r>
                    </a:p>
                  </a:txBody>
                  <a:tcPr marT="45710" marB="45710"/>
                </a:tc>
                <a:extLst>
                  <a:ext uri="{0D108BD9-81ED-4DB2-BD59-A6C34878D82A}">
                    <a16:rowId xmlns:a16="http://schemas.microsoft.com/office/drawing/2014/main" val="10011"/>
                  </a:ext>
                </a:extLst>
              </a:tr>
            </a:tbl>
          </a:graphicData>
        </a:graphic>
      </p:graphicFrame>
      <p:sp>
        <p:nvSpPr>
          <p:cNvPr id="30764" name="Textfeld 3"/>
          <p:cNvSpPr txBox="1">
            <a:spLocks noChangeArrowheads="1"/>
          </p:cNvSpPr>
          <p:nvPr/>
        </p:nvSpPr>
        <p:spPr bwMode="auto">
          <a:xfrm>
            <a:off x="1547813" y="6423719"/>
            <a:ext cx="45045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bg2"/>
                </a:solidFill>
                <a:latin typeface="Calibri" pitchFamily="34" charset="0"/>
              </a:defRPr>
            </a:lvl1pPr>
            <a:lvl2pPr marL="742950" indent="-285750">
              <a:spcBef>
                <a:spcPct val="20000"/>
              </a:spcBef>
              <a:buChar char="–"/>
              <a:defRPr sz="2400">
                <a:solidFill>
                  <a:schemeClr val="bg2"/>
                </a:solidFill>
                <a:latin typeface="Calibri" pitchFamily="34" charset="0"/>
              </a:defRPr>
            </a:lvl2pPr>
            <a:lvl3pPr marL="1143000" indent="-228600">
              <a:spcBef>
                <a:spcPct val="20000"/>
              </a:spcBef>
              <a:buChar char="•"/>
              <a:defRPr sz="2400">
                <a:solidFill>
                  <a:schemeClr val="bg2"/>
                </a:solidFill>
                <a:latin typeface="Calibri" pitchFamily="34" charset="0"/>
              </a:defRPr>
            </a:lvl3pPr>
            <a:lvl4pPr marL="1600200" indent="-228600">
              <a:spcBef>
                <a:spcPct val="20000"/>
              </a:spcBef>
              <a:buChar char="–"/>
              <a:defRPr sz="2400">
                <a:solidFill>
                  <a:schemeClr val="bg2"/>
                </a:solidFill>
                <a:latin typeface="Calibri" pitchFamily="34" charset="0"/>
              </a:defRPr>
            </a:lvl4pPr>
            <a:lvl5pPr marL="2057400" indent="-228600">
              <a:spcBef>
                <a:spcPct val="20000"/>
              </a:spcBef>
              <a:buChar char="»"/>
              <a:defRPr sz="2400">
                <a:solidFill>
                  <a:schemeClr val="bg2"/>
                </a:solidFill>
                <a:latin typeface="Calibri" pitchFamily="34" charset="0"/>
              </a:defRPr>
            </a:lvl5pPr>
            <a:lvl6pPr marL="2514600" indent="-228600" eaLnBrk="0" fontAlgn="base" hangingPunct="0">
              <a:spcBef>
                <a:spcPct val="20000"/>
              </a:spcBef>
              <a:spcAft>
                <a:spcPct val="0"/>
              </a:spcAft>
              <a:buChar char="»"/>
              <a:defRPr sz="2400">
                <a:solidFill>
                  <a:schemeClr val="bg2"/>
                </a:solidFill>
                <a:latin typeface="Calibri" pitchFamily="34" charset="0"/>
              </a:defRPr>
            </a:lvl6pPr>
            <a:lvl7pPr marL="2971800" indent="-228600" eaLnBrk="0" fontAlgn="base" hangingPunct="0">
              <a:spcBef>
                <a:spcPct val="20000"/>
              </a:spcBef>
              <a:spcAft>
                <a:spcPct val="0"/>
              </a:spcAft>
              <a:buChar char="»"/>
              <a:defRPr sz="2400">
                <a:solidFill>
                  <a:schemeClr val="bg2"/>
                </a:solidFill>
                <a:latin typeface="Calibri" pitchFamily="34" charset="0"/>
              </a:defRPr>
            </a:lvl7pPr>
            <a:lvl8pPr marL="3429000" indent="-228600" eaLnBrk="0" fontAlgn="base" hangingPunct="0">
              <a:spcBef>
                <a:spcPct val="20000"/>
              </a:spcBef>
              <a:spcAft>
                <a:spcPct val="0"/>
              </a:spcAft>
              <a:buChar char="»"/>
              <a:defRPr sz="2400">
                <a:solidFill>
                  <a:schemeClr val="bg2"/>
                </a:solidFill>
                <a:latin typeface="Calibri" pitchFamily="34" charset="0"/>
              </a:defRPr>
            </a:lvl8pPr>
            <a:lvl9pPr marL="3886200" indent="-228600" eaLnBrk="0" fontAlgn="base" hangingPunct="0">
              <a:spcBef>
                <a:spcPct val="20000"/>
              </a:spcBef>
              <a:spcAft>
                <a:spcPct val="0"/>
              </a:spcAft>
              <a:buChar char="»"/>
              <a:defRPr sz="2400">
                <a:solidFill>
                  <a:schemeClr val="bg2"/>
                </a:solidFill>
                <a:latin typeface="Calibri" pitchFamily="34" charset="0"/>
              </a:defRPr>
            </a:lvl9pPr>
          </a:lstStyle>
          <a:p>
            <a:pPr eaLnBrk="0" fontAlgn="base">
              <a:spcBef>
                <a:spcPct val="0"/>
              </a:spcBef>
              <a:spcAft>
                <a:spcPct val="0"/>
              </a:spcAft>
              <a:buFontTx/>
              <a:buNone/>
            </a:pPr>
            <a:r>
              <a:rPr lang="de-DE" altLang="de-DE" kern="1200" dirty="0">
                <a:solidFill>
                  <a:srgbClr val="000000"/>
                </a:solidFill>
                <a:latin typeface="Wingdings" pitchFamily="2" charset="2"/>
                <a:ea typeface="Wingdings" pitchFamily="2" charset="2"/>
                <a:cs typeface="Wingdings" pitchFamily="2" charset="2"/>
                <a:sym typeface="Wingdings" pitchFamily="2" charset="2"/>
              </a:rPr>
              <a:t></a:t>
            </a:r>
            <a:r>
              <a:rPr lang="de-DE" altLang="de-DE" kern="1200" dirty="0">
                <a:solidFill>
                  <a:srgbClr val="000000"/>
                </a:solidFill>
                <a:sym typeface="Wingdings" pitchFamily="2" charset="2"/>
              </a:rPr>
              <a:t> wahnhaft-depressives Syndrom</a:t>
            </a:r>
            <a:endParaRPr lang="de-DE" altLang="de-DE" kern="1200" dirty="0">
              <a:solidFill>
                <a:srgbClr val="000000"/>
              </a:solidFill>
            </a:endParaRPr>
          </a:p>
        </p:txBody>
      </p:sp>
    </p:spTree>
    <p:extLst>
      <p:ext uri="{BB962C8B-B14F-4D97-AF65-F5344CB8AC3E}">
        <p14:creationId xmlns:p14="http://schemas.microsoft.com/office/powerpoint/2010/main" val="11207421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3"/>
          <p:cNvSpPr txBox="1">
            <a:spLocks noChangeArrowheads="1"/>
          </p:cNvSpPr>
          <p:nvPr/>
        </p:nvSpPr>
        <p:spPr bwMode="auto">
          <a:xfrm>
            <a:off x="410329" y="476672"/>
            <a:ext cx="4395787"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defRPr/>
            </a:pPr>
            <a:r>
              <a:rPr lang="de-DE" altLang="de-DE" sz="3200" b="1" kern="1200" dirty="0">
                <a:solidFill>
                  <a:srgbClr val="26547C"/>
                </a:solidFill>
              </a:rPr>
              <a:t>Karl Jaspers</a:t>
            </a:r>
            <a:r>
              <a:rPr lang="de-DE" altLang="de-DE" b="1" kern="1200" dirty="0">
                <a:solidFill>
                  <a:srgbClr val="26547C"/>
                </a:solidFill>
              </a:rPr>
              <a:t>, </a:t>
            </a:r>
          </a:p>
          <a:p>
            <a:pPr eaLnBrk="1" fontAlgn="base" hangingPunct="1">
              <a:lnSpc>
                <a:spcPct val="100000"/>
              </a:lnSpc>
              <a:spcBef>
                <a:spcPct val="0"/>
              </a:spcBef>
              <a:spcAft>
                <a:spcPct val="0"/>
              </a:spcAft>
              <a:defRPr/>
            </a:pPr>
            <a:r>
              <a:rPr lang="de-DE" altLang="de-DE" sz="2000" kern="1200" dirty="0">
                <a:solidFill>
                  <a:srgbClr val="000000"/>
                </a:solidFill>
              </a:rPr>
              <a:t>Psychiater und Philosoph, 1883-1969.</a:t>
            </a:r>
          </a:p>
          <a:p>
            <a:pPr eaLnBrk="1" fontAlgn="base" hangingPunct="1">
              <a:lnSpc>
                <a:spcPct val="100000"/>
              </a:lnSpc>
              <a:spcBef>
                <a:spcPct val="0"/>
              </a:spcBef>
              <a:spcAft>
                <a:spcPct val="0"/>
              </a:spcAft>
              <a:defRPr/>
            </a:pPr>
            <a:endParaRPr lang="de-DE" altLang="de-DE" sz="2000" kern="1200" dirty="0">
              <a:solidFill>
                <a:srgbClr val="000000"/>
              </a:solidFill>
            </a:endParaRPr>
          </a:p>
          <a:p>
            <a:pPr eaLnBrk="1" fontAlgn="base" hangingPunct="1">
              <a:lnSpc>
                <a:spcPct val="100000"/>
              </a:lnSpc>
              <a:spcBef>
                <a:spcPct val="0"/>
              </a:spcBef>
              <a:spcAft>
                <a:spcPct val="0"/>
              </a:spcAft>
              <a:defRPr/>
            </a:pPr>
            <a:r>
              <a:rPr lang="de-DE" altLang="de-DE" sz="2000" kern="1200" dirty="0">
                <a:solidFill>
                  <a:srgbClr val="000000"/>
                </a:solidFill>
              </a:rPr>
              <a:t>Von der </a:t>
            </a:r>
            <a:r>
              <a:rPr lang="de-DE" altLang="de-DE" sz="2000" i="1" kern="1200" dirty="0">
                <a:solidFill>
                  <a:srgbClr val="000000"/>
                </a:solidFill>
              </a:rPr>
              <a:t>Psychopathologie</a:t>
            </a:r>
            <a:r>
              <a:rPr lang="de-DE" altLang="de-DE" sz="2000" kern="1200" dirty="0">
                <a:solidFill>
                  <a:srgbClr val="000000"/>
                </a:solidFill>
              </a:rPr>
              <a:t> ausgehend, vertritt Jaspers seit 1932 eine selbständige Ausformung der </a:t>
            </a:r>
            <a:r>
              <a:rPr lang="de-DE" altLang="de-DE" sz="2000" i="1" kern="1200" dirty="0">
                <a:solidFill>
                  <a:srgbClr val="000000"/>
                </a:solidFill>
              </a:rPr>
              <a:t>Existenzphilosophie</a:t>
            </a:r>
            <a:r>
              <a:rPr lang="de-DE" altLang="de-DE" sz="2000" kern="1200" dirty="0">
                <a:solidFill>
                  <a:srgbClr val="000000"/>
                </a:solidFill>
              </a:rPr>
              <a:t>. Grundgedanke ist, dass uns keine Methode des objektiven Forschens der Einheit der Welt versichert oder eine einheitliche Weltansicht ermöglicht. Die philosophische „Existenzerhellung“ ist eine Analyse der möglichen Schicksale des um Seins- und Selbstverständnis ringenden Menschen. Ort der in letzten Gründen nur in „Chiffren“ erkennbaren Wahrheit ist die </a:t>
            </a:r>
            <a:r>
              <a:rPr lang="de-DE" altLang="de-DE" sz="2000" i="1" kern="1200" dirty="0">
                <a:solidFill>
                  <a:srgbClr val="000000"/>
                </a:solidFill>
              </a:rPr>
              <a:t>personale Kommunikation</a:t>
            </a:r>
            <a:r>
              <a:rPr lang="de-DE" altLang="de-DE" sz="2000" kern="1200" dirty="0">
                <a:solidFill>
                  <a:srgbClr val="000000"/>
                </a:solidFill>
              </a:rPr>
              <a:t>.</a:t>
            </a:r>
          </a:p>
        </p:txBody>
      </p:sp>
      <p:pic>
        <p:nvPicPr>
          <p:cNvPr id="71683" name="Picture 4" descr="Bild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583" y="1760959"/>
            <a:ext cx="2663825"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384516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400000" y="413792"/>
            <a:ext cx="7772400" cy="1143000"/>
          </a:xfrm>
          <a:solidFill>
            <a:schemeClr val="bg1"/>
          </a:solidFill>
        </p:spPr>
        <p:txBody>
          <a:bodyPr/>
          <a:lstStyle/>
          <a:p>
            <a:pPr eaLnBrk="1" hangingPunct="1">
              <a:lnSpc>
                <a:spcPct val="90000"/>
              </a:lnSpc>
              <a:defRPr/>
            </a:pPr>
            <a:r>
              <a:rPr lang="de-DE" altLang="de-DE" kern="1200" dirty="0"/>
              <a:t>Wissenschaftliche Erfassung von Zusammenhängen </a:t>
            </a:r>
            <a:r>
              <a:rPr lang="de-DE" altLang="de-DE" b="0" kern="1200" dirty="0"/>
              <a:t>(nach Jaspers 1913)</a:t>
            </a:r>
          </a:p>
        </p:txBody>
      </p:sp>
      <p:sp>
        <p:nvSpPr>
          <p:cNvPr id="76806" name="Rectangle 8"/>
          <p:cNvSpPr>
            <a:spLocks noChangeArrowheads="1"/>
          </p:cNvSpPr>
          <p:nvPr/>
        </p:nvSpPr>
        <p:spPr bwMode="auto">
          <a:xfrm>
            <a:off x="6173788" y="4953000"/>
            <a:ext cx="2362200" cy="914400"/>
          </a:xfrm>
          <a:prstGeom prst="rect">
            <a:avLst/>
          </a:prstGeom>
          <a:solidFill>
            <a:schemeClr val="accent1">
              <a:lumMod val="75000"/>
            </a:schemeClr>
          </a:solidFill>
          <a:ln w="9525">
            <a:solidFill>
              <a:schemeClr val="tx1"/>
            </a:solidFill>
            <a:miter lim="800000"/>
            <a:headEnd/>
            <a:tailEnd/>
          </a:ln>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algn="ctr" eaLnBrk="1" fontAlgn="base" hangingPunct="1">
              <a:lnSpc>
                <a:spcPct val="100000"/>
              </a:lnSpc>
              <a:spcBef>
                <a:spcPct val="0"/>
              </a:spcBef>
              <a:spcAft>
                <a:spcPct val="0"/>
              </a:spcAft>
              <a:defRPr/>
            </a:pPr>
            <a:r>
              <a:rPr lang="de-DE" altLang="de-DE" b="1" kern="1200" dirty="0">
                <a:solidFill>
                  <a:srgbClr val="FFFFFF"/>
                </a:solidFill>
              </a:rPr>
              <a:t>genetisch</a:t>
            </a:r>
          </a:p>
          <a:p>
            <a:pPr algn="ctr" eaLnBrk="1" fontAlgn="base" hangingPunct="1">
              <a:lnSpc>
                <a:spcPct val="100000"/>
              </a:lnSpc>
              <a:spcBef>
                <a:spcPct val="0"/>
              </a:spcBef>
              <a:spcAft>
                <a:spcPct val="0"/>
              </a:spcAft>
              <a:defRPr/>
            </a:pPr>
            <a:r>
              <a:rPr lang="de-DE" altLang="de-DE" kern="1200" dirty="0">
                <a:solidFill>
                  <a:srgbClr val="FFFFFF"/>
                </a:solidFill>
              </a:rPr>
              <a:t>(verstehende PP)</a:t>
            </a:r>
          </a:p>
        </p:txBody>
      </p:sp>
      <p:sp>
        <p:nvSpPr>
          <p:cNvPr id="72708" name="Line 9"/>
          <p:cNvSpPr>
            <a:spLocks noChangeShapeType="1"/>
          </p:cNvSpPr>
          <p:nvPr/>
        </p:nvSpPr>
        <p:spPr bwMode="auto">
          <a:xfrm flipH="1">
            <a:off x="3962400" y="3581400"/>
            <a:ext cx="1066800" cy="13716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fontAlgn="base" hangingPunct="1">
              <a:spcBef>
                <a:spcPct val="0"/>
              </a:spcBef>
              <a:spcAft>
                <a:spcPct val="0"/>
              </a:spcAft>
            </a:pPr>
            <a:endParaRPr lang="de-DE" sz="2800" kern="1200">
              <a:latin typeface="Times New Roman" pitchFamily="18" charset="0"/>
            </a:endParaRPr>
          </a:p>
        </p:txBody>
      </p:sp>
      <p:sp>
        <p:nvSpPr>
          <p:cNvPr id="72709" name="Line 10"/>
          <p:cNvSpPr>
            <a:spLocks noChangeShapeType="1"/>
          </p:cNvSpPr>
          <p:nvPr/>
        </p:nvSpPr>
        <p:spPr bwMode="auto">
          <a:xfrm>
            <a:off x="6477000" y="3581400"/>
            <a:ext cx="990600" cy="13716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fontAlgn="base" hangingPunct="1">
              <a:spcBef>
                <a:spcPct val="0"/>
              </a:spcBef>
              <a:spcAft>
                <a:spcPct val="0"/>
              </a:spcAft>
            </a:pPr>
            <a:endParaRPr lang="de-DE" sz="2800" kern="1200">
              <a:latin typeface="Times New Roman" pitchFamily="18" charset="0"/>
            </a:endParaRPr>
          </a:p>
        </p:txBody>
      </p:sp>
      <p:sp>
        <p:nvSpPr>
          <p:cNvPr id="72710" name="Line 11"/>
          <p:cNvSpPr>
            <a:spLocks noChangeShapeType="1"/>
          </p:cNvSpPr>
          <p:nvPr/>
        </p:nvSpPr>
        <p:spPr bwMode="auto">
          <a:xfrm flipH="1">
            <a:off x="3887788" y="3581400"/>
            <a:ext cx="17526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hangingPunct="1">
              <a:spcBef>
                <a:spcPct val="0"/>
              </a:spcBef>
              <a:spcAft>
                <a:spcPct val="0"/>
              </a:spcAft>
            </a:pPr>
            <a:endParaRPr lang="de-DE" sz="2800" kern="1200">
              <a:latin typeface="Times New Roman" pitchFamily="18" charset="0"/>
            </a:endParaRPr>
          </a:p>
        </p:txBody>
      </p:sp>
      <p:sp>
        <p:nvSpPr>
          <p:cNvPr id="72711" name="Line 12"/>
          <p:cNvSpPr>
            <a:spLocks noChangeShapeType="1"/>
          </p:cNvSpPr>
          <p:nvPr/>
        </p:nvSpPr>
        <p:spPr bwMode="auto">
          <a:xfrm>
            <a:off x="5640388" y="3581400"/>
            <a:ext cx="17526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hangingPunct="1">
              <a:spcBef>
                <a:spcPct val="0"/>
              </a:spcBef>
              <a:spcAft>
                <a:spcPct val="0"/>
              </a:spcAft>
            </a:pPr>
            <a:endParaRPr lang="de-DE" sz="2800" kern="1200">
              <a:latin typeface="Times New Roman" pitchFamily="18" charset="0"/>
            </a:endParaRPr>
          </a:p>
        </p:txBody>
      </p:sp>
      <p:sp>
        <p:nvSpPr>
          <p:cNvPr id="11" name="Rectangle 5"/>
          <p:cNvSpPr>
            <a:spLocks noChangeArrowheads="1"/>
          </p:cNvSpPr>
          <p:nvPr/>
        </p:nvSpPr>
        <p:spPr bwMode="auto">
          <a:xfrm>
            <a:off x="611188" y="2400300"/>
            <a:ext cx="2667000" cy="1219200"/>
          </a:xfrm>
          <a:prstGeom prst="rect">
            <a:avLst/>
          </a:prstGeom>
          <a:solidFill>
            <a:schemeClr val="accent1">
              <a:lumMod val="75000"/>
            </a:schemeClr>
          </a:solidFill>
          <a:ln w="9525">
            <a:solidFill>
              <a:schemeClr val="tx1"/>
            </a:solidFill>
            <a:miter lim="800000"/>
            <a:headEnd/>
            <a:tailEnd/>
          </a:ln>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algn="ctr" eaLnBrk="1" fontAlgn="base" hangingPunct="1">
              <a:lnSpc>
                <a:spcPct val="100000"/>
              </a:lnSpc>
              <a:spcBef>
                <a:spcPct val="0"/>
              </a:spcBef>
              <a:spcAft>
                <a:spcPct val="0"/>
              </a:spcAft>
              <a:defRPr/>
            </a:pPr>
            <a:r>
              <a:rPr lang="de-DE" altLang="de-DE" b="1" kern="1200" dirty="0">
                <a:solidFill>
                  <a:srgbClr val="FFFFFF"/>
                </a:solidFill>
              </a:rPr>
              <a:t>Erklären</a:t>
            </a:r>
          </a:p>
          <a:p>
            <a:pPr algn="ctr" eaLnBrk="1" fontAlgn="base" hangingPunct="1">
              <a:lnSpc>
                <a:spcPct val="100000"/>
              </a:lnSpc>
              <a:spcBef>
                <a:spcPct val="0"/>
              </a:spcBef>
              <a:spcAft>
                <a:spcPct val="0"/>
              </a:spcAft>
              <a:defRPr/>
            </a:pPr>
            <a:r>
              <a:rPr lang="de-DE" altLang="de-DE" kern="1200" dirty="0">
                <a:solidFill>
                  <a:srgbClr val="FFFFFF"/>
                </a:solidFill>
              </a:rPr>
              <a:t>(Naturwissenschaft)</a:t>
            </a:r>
          </a:p>
        </p:txBody>
      </p:sp>
      <p:sp>
        <p:nvSpPr>
          <p:cNvPr id="12" name="Rectangle 6"/>
          <p:cNvSpPr>
            <a:spLocks noChangeArrowheads="1"/>
          </p:cNvSpPr>
          <p:nvPr/>
        </p:nvSpPr>
        <p:spPr bwMode="auto">
          <a:xfrm>
            <a:off x="4344988" y="2400300"/>
            <a:ext cx="2667000" cy="1219200"/>
          </a:xfrm>
          <a:prstGeom prst="rect">
            <a:avLst/>
          </a:prstGeom>
          <a:solidFill>
            <a:schemeClr val="accent1">
              <a:lumMod val="75000"/>
            </a:schemeClr>
          </a:solidFill>
          <a:ln w="9525">
            <a:solidFill>
              <a:schemeClr val="tx1"/>
            </a:solidFill>
            <a:miter lim="800000"/>
            <a:headEnd/>
            <a:tailEnd/>
          </a:ln>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algn="ctr" eaLnBrk="1" fontAlgn="base" hangingPunct="1">
              <a:lnSpc>
                <a:spcPct val="100000"/>
              </a:lnSpc>
              <a:spcBef>
                <a:spcPct val="0"/>
              </a:spcBef>
              <a:spcAft>
                <a:spcPct val="0"/>
              </a:spcAft>
              <a:defRPr/>
            </a:pPr>
            <a:r>
              <a:rPr lang="de-DE" altLang="de-DE" b="1" kern="1200" dirty="0">
                <a:solidFill>
                  <a:srgbClr val="FFFFFF"/>
                </a:solidFill>
              </a:rPr>
              <a:t>Verstehen</a:t>
            </a:r>
          </a:p>
          <a:p>
            <a:pPr algn="ctr" eaLnBrk="1" fontAlgn="base" hangingPunct="1">
              <a:lnSpc>
                <a:spcPct val="100000"/>
              </a:lnSpc>
              <a:spcBef>
                <a:spcPct val="0"/>
              </a:spcBef>
              <a:spcAft>
                <a:spcPct val="0"/>
              </a:spcAft>
              <a:defRPr/>
            </a:pPr>
            <a:r>
              <a:rPr lang="de-DE" altLang="de-DE" kern="1200" dirty="0">
                <a:solidFill>
                  <a:srgbClr val="FFFFFF"/>
                </a:solidFill>
              </a:rPr>
              <a:t>(Psychopathologie)</a:t>
            </a:r>
          </a:p>
        </p:txBody>
      </p:sp>
      <p:sp>
        <p:nvSpPr>
          <p:cNvPr id="13" name="Rectangle 7"/>
          <p:cNvSpPr>
            <a:spLocks noChangeArrowheads="1"/>
          </p:cNvSpPr>
          <p:nvPr/>
        </p:nvSpPr>
        <p:spPr bwMode="auto">
          <a:xfrm>
            <a:off x="2124075" y="4991100"/>
            <a:ext cx="3168650" cy="914400"/>
          </a:xfrm>
          <a:prstGeom prst="rect">
            <a:avLst/>
          </a:prstGeom>
          <a:solidFill>
            <a:schemeClr val="accent1">
              <a:lumMod val="75000"/>
            </a:schemeClr>
          </a:solidFill>
          <a:ln w="9525">
            <a:solidFill>
              <a:schemeClr val="tx1"/>
            </a:solidFill>
            <a:miter lim="800000"/>
            <a:headEnd/>
            <a:tailEnd/>
          </a:ln>
        </p:spPr>
        <p:txBody>
          <a:bodyPr wrap="none" anchor="ct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algn="ctr" eaLnBrk="1" fontAlgn="base" hangingPunct="1">
              <a:lnSpc>
                <a:spcPct val="100000"/>
              </a:lnSpc>
              <a:spcBef>
                <a:spcPct val="0"/>
              </a:spcBef>
              <a:spcAft>
                <a:spcPct val="0"/>
              </a:spcAft>
              <a:defRPr/>
            </a:pPr>
            <a:r>
              <a:rPr lang="de-DE" altLang="de-DE" b="1" kern="1200" dirty="0">
                <a:solidFill>
                  <a:srgbClr val="FFFFFF"/>
                </a:solidFill>
              </a:rPr>
              <a:t>statisch</a:t>
            </a:r>
          </a:p>
          <a:p>
            <a:pPr algn="ctr" eaLnBrk="1" fontAlgn="base" hangingPunct="1">
              <a:lnSpc>
                <a:spcPct val="100000"/>
              </a:lnSpc>
              <a:spcBef>
                <a:spcPct val="0"/>
              </a:spcBef>
              <a:spcAft>
                <a:spcPct val="0"/>
              </a:spcAft>
              <a:defRPr/>
            </a:pPr>
            <a:r>
              <a:rPr lang="de-DE" altLang="de-DE" kern="1200" dirty="0">
                <a:solidFill>
                  <a:srgbClr val="FFFFFF"/>
                </a:solidFill>
              </a:rPr>
              <a:t>(phänomenologische PP)</a:t>
            </a:r>
          </a:p>
        </p:txBody>
      </p:sp>
    </p:spTree>
    <p:extLst>
      <p:ext uri="{BB962C8B-B14F-4D97-AF65-F5344CB8AC3E}">
        <p14:creationId xmlns:p14="http://schemas.microsoft.com/office/powerpoint/2010/main" val="149851770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50" name="Object 2"/>
          <p:cNvGraphicFramePr>
            <a:graphicFrameLocks noChangeAspect="1"/>
          </p:cNvGraphicFramePr>
          <p:nvPr/>
        </p:nvGraphicFramePr>
        <p:xfrm>
          <a:off x="468313" y="304800"/>
          <a:ext cx="6172200" cy="4319588"/>
        </p:xfrm>
        <a:graphic>
          <a:graphicData uri="http://schemas.openxmlformats.org/presentationml/2006/ole">
            <mc:AlternateContent xmlns:mc="http://schemas.openxmlformats.org/markup-compatibility/2006">
              <mc:Choice xmlns:v="urn:schemas-microsoft-com:vml" Requires="v">
                <p:oleObj spid="_x0000_s2072" name="Image" r:id="rId3" imgW="2857899" imgH="2000000" progId="PSP7.Image">
                  <p:embed/>
                </p:oleObj>
              </mc:Choice>
              <mc:Fallback>
                <p:oleObj name="Image" r:id="rId3" imgW="2857899" imgH="2000000" progId="PSP7.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04800"/>
                        <a:ext cx="6172200"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51" name="Text Box 3"/>
          <p:cNvSpPr txBox="1">
            <a:spLocks noChangeArrowheads="1"/>
          </p:cNvSpPr>
          <p:nvPr/>
        </p:nvSpPr>
        <p:spPr bwMode="auto">
          <a:xfrm>
            <a:off x="2362200" y="4724400"/>
            <a:ext cx="6400800" cy="1812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50000"/>
              </a:spcBef>
              <a:spcAft>
                <a:spcPct val="0"/>
              </a:spcAft>
            </a:pPr>
            <a:r>
              <a:rPr lang="de-DE" altLang="de-DE" sz="1600" kern="1200">
                <a:solidFill>
                  <a:srgbClr val="000000"/>
                </a:solidFill>
                <a:latin typeface="Tahoma" pitchFamily="34" charset="0"/>
              </a:rPr>
              <a:t>Unter </a:t>
            </a:r>
            <a:r>
              <a:rPr lang="de-DE" altLang="de-DE" sz="1600" i="1" kern="1200">
                <a:solidFill>
                  <a:srgbClr val="000000"/>
                </a:solidFill>
                <a:latin typeface="Tahoma" pitchFamily="34" charset="0"/>
              </a:rPr>
              <a:t>Wahn</a:t>
            </a:r>
            <a:r>
              <a:rPr lang="de-DE" altLang="de-DE" sz="1600" kern="1200">
                <a:solidFill>
                  <a:srgbClr val="000000"/>
                </a:solidFill>
                <a:latin typeface="Tahoma" pitchFamily="34" charset="0"/>
              </a:rPr>
              <a:t> versteht man (krankhaft entstandene) inhaltlich falsche Überzeugungen, die nicht aus anderen Erlebnissen ableitbar sind, mit unmittelbarer Gewissheit (Evidenz) auftreten und an denen die Patienten bei erhaltener Intelligenz auf dem Höhepunkt der Erkrankung unbeirrbar und „unkorrigierbar“ trotz der Unvereinbarkeit mit dem bisherigen Erfahrungszusammenhang und der objektiv nachprüfbaren Realität festhalten</a:t>
            </a:r>
          </a:p>
        </p:txBody>
      </p:sp>
    </p:spTree>
    <p:extLst>
      <p:ext uri="{BB962C8B-B14F-4D97-AF65-F5344CB8AC3E}">
        <p14:creationId xmlns:p14="http://schemas.microsoft.com/office/powerpoint/2010/main" val="311171143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709" r="5220"/>
          <a:stretch/>
        </p:blipFill>
        <p:spPr bwMode="auto">
          <a:xfrm>
            <a:off x="452203" y="1124744"/>
            <a:ext cx="411979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395536" y="5436513"/>
            <a:ext cx="3027760" cy="584775"/>
          </a:xfrm>
          <a:prstGeom prst="rect">
            <a:avLst/>
          </a:prstGeom>
          <a:noFill/>
        </p:spPr>
        <p:txBody>
          <a:bodyPr wrap="square" rtlCol="0">
            <a:spAutoFit/>
          </a:bodyPr>
          <a:lstStyle/>
          <a:p>
            <a:r>
              <a:rPr lang="de-DE" sz="1600" dirty="0">
                <a:latin typeface="Calibri" panose="020F0502020204030204" pitchFamily="34" charset="0"/>
              </a:rPr>
              <a:t>Georg Büchner </a:t>
            </a:r>
          </a:p>
          <a:p>
            <a:r>
              <a:rPr lang="de-DE" sz="1600" dirty="0">
                <a:latin typeface="Calibri" panose="020F0502020204030204" pitchFamily="34" charset="0"/>
              </a:rPr>
              <a:t>1813 – 1837 </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124745"/>
            <a:ext cx="2915001" cy="4176463"/>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feld 4"/>
          <p:cNvSpPr txBox="1"/>
          <p:nvPr/>
        </p:nvSpPr>
        <p:spPr>
          <a:xfrm>
            <a:off x="4192268" y="5436513"/>
            <a:ext cx="3116036" cy="584775"/>
          </a:xfrm>
          <a:prstGeom prst="rect">
            <a:avLst/>
          </a:prstGeom>
          <a:noFill/>
        </p:spPr>
        <p:txBody>
          <a:bodyPr wrap="square" rtlCol="0">
            <a:spAutoFit/>
          </a:bodyPr>
          <a:lstStyle/>
          <a:p>
            <a:pPr algn="r"/>
            <a:r>
              <a:rPr lang="de-DE" sz="1600" dirty="0">
                <a:latin typeface="Calibri" panose="020F0502020204030204" pitchFamily="34" charset="0"/>
              </a:rPr>
              <a:t>Jakob Michael Reinhold Lenz</a:t>
            </a:r>
          </a:p>
          <a:p>
            <a:pPr algn="r"/>
            <a:r>
              <a:rPr lang="de-DE" sz="1600" dirty="0">
                <a:latin typeface="Calibri" panose="020F0502020204030204" pitchFamily="34" charset="0"/>
              </a:rPr>
              <a:t>1751 – 1792 </a:t>
            </a:r>
          </a:p>
        </p:txBody>
      </p:sp>
      <p:pic>
        <p:nvPicPr>
          <p:cNvPr id="3" name="Grafik 2"/>
          <p:cNvPicPr>
            <a:picLocks noChangeAspect="1"/>
          </p:cNvPicPr>
          <p:nvPr/>
        </p:nvPicPr>
        <p:blipFill>
          <a:blip r:embed="rId4"/>
          <a:stretch>
            <a:fillRect/>
          </a:stretch>
        </p:blipFill>
        <p:spPr>
          <a:xfrm>
            <a:off x="7380312" y="4189086"/>
            <a:ext cx="1656299" cy="2576465"/>
          </a:xfrm>
          <a:prstGeom prst="rect">
            <a:avLst/>
          </a:prstGeom>
        </p:spPr>
      </p:pic>
    </p:spTree>
    <p:extLst>
      <p:ext uri="{BB962C8B-B14F-4D97-AF65-F5344CB8AC3E}">
        <p14:creationId xmlns:p14="http://schemas.microsoft.com/office/powerpoint/2010/main" val="250229541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6" y="620688"/>
            <a:ext cx="8424936" cy="5478423"/>
          </a:xfrm>
          <a:prstGeom prst="rect">
            <a:avLst/>
          </a:prstGeom>
          <a:noFill/>
        </p:spPr>
        <p:txBody>
          <a:bodyPr wrap="square" rtlCol="0">
            <a:spAutoFit/>
          </a:bodyPr>
          <a:lstStyle/>
          <a:p>
            <a:r>
              <a:rPr lang="de-DE" sz="1400" dirty="0">
                <a:latin typeface="Calibri" panose="020F0502020204030204" pitchFamily="34" charset="0"/>
              </a:rPr>
              <a:t>Den 20. Jänner ging Lenz durchs </a:t>
            </a:r>
            <a:r>
              <a:rPr lang="de-DE" sz="1400" dirty="0" err="1">
                <a:latin typeface="Calibri" panose="020F0502020204030204" pitchFamily="34" charset="0"/>
              </a:rPr>
              <a:t>Gebirg</a:t>
            </a:r>
            <a:r>
              <a:rPr lang="de-DE" sz="1400" dirty="0">
                <a:latin typeface="Calibri" panose="020F0502020204030204" pitchFamily="34" charset="0"/>
              </a:rPr>
              <a:t>. Die Gipfel und hohen Bergflächen im Schnee, die Täler hinunter graues Gestein, grüne Flächen, Felsen und Tannen. Es war </a:t>
            </a:r>
            <a:r>
              <a:rPr lang="de-DE" sz="1400" dirty="0" err="1">
                <a:latin typeface="Calibri" panose="020F0502020204030204" pitchFamily="34" charset="0"/>
              </a:rPr>
              <a:t>naßkalt</a:t>
            </a:r>
            <a:r>
              <a:rPr lang="de-DE" sz="1400" dirty="0">
                <a:latin typeface="Calibri" panose="020F0502020204030204" pitchFamily="34" charset="0"/>
              </a:rPr>
              <a:t>, das Wasser rieselte die Felsen hinunter und sprang über den Weg. Die Äste der Tannen hingen schwer herab in die feuchte Luft. Am Himmel zogen graue Wolken, aber alles so dicht, und dann dampfte der Nebel herauf und strich schwer und feucht durch das Gesträuch, so träg, so plump. Er ging gleichgültig weiter, es lag ihm nichts am Weg. Bald auf– bald abwärts. Müdigkeit spürte er keine, nur war es ihm manchmal unangenehm, dass er nicht auf dem Kopf gehen konnte. Anfangs drängte es ihm in der Brust, wenn das Gestein so wegsprang, der graue Wald sich unter ihm schüttelte, und der Nebel die Formen bald verschlang, bald die gewaltigen Glieder halb enthüllte; es drängte in ihm, er suchte nach etwas, wie nach verlorenen Träumen, aber er fand nichts. Es war ihm alles so klein, so nahe, so nass, er hätte die Erde hinter den Ofen setzen mögen, er begriff nicht, </a:t>
            </a:r>
            <a:r>
              <a:rPr lang="de-DE" sz="1400" dirty="0" err="1">
                <a:latin typeface="Calibri" panose="020F0502020204030204" pitchFamily="34" charset="0"/>
              </a:rPr>
              <a:t>daß</a:t>
            </a:r>
            <a:r>
              <a:rPr lang="de-DE" sz="1400" dirty="0">
                <a:latin typeface="Calibri" panose="020F0502020204030204" pitchFamily="34" charset="0"/>
              </a:rPr>
              <a:t> er soviel Zeit brauchte, um einen Abhang </a:t>
            </a:r>
            <a:r>
              <a:rPr lang="de-DE" sz="1400" dirty="0" err="1">
                <a:latin typeface="Calibri" panose="020F0502020204030204" pitchFamily="34" charset="0"/>
              </a:rPr>
              <a:t>hinunterzuklimmen</a:t>
            </a:r>
            <a:r>
              <a:rPr lang="de-DE" sz="1400" dirty="0">
                <a:latin typeface="Calibri" panose="020F0502020204030204" pitchFamily="34" charset="0"/>
              </a:rPr>
              <a:t>, einen fernen Punkt zu erreichen; er meinte, er müsse alles mit ein paar Schritten ausmessen können. Nur manchmal, wenn der Sturm das Gewölk in die Täler warf und es den Wald heraufdampfte, und die Stimmen an den Felsen wach wurden, bald wie fern verhallende Donner, und dann gewaltig heranbrausten, in Tönen, als wollten sie in ihrem wilden Jubel die Erde besingen, und die Wolken wie wilde wiehernde Rosse heransprengten, und der Sonnenschein dazwischen durchging und kam und sein blitzendes Schwert an den Schneeflächen zog, so dass ein helles, blendendes Licht über die Gipfel in die Täler schnitt; oder wenn der Sturm das Gewölk abwärts trieb und einen lichtblauen See </a:t>
            </a:r>
            <a:r>
              <a:rPr lang="de-DE" sz="1400" dirty="0" err="1">
                <a:latin typeface="Calibri" panose="020F0502020204030204" pitchFamily="34" charset="0"/>
              </a:rPr>
              <a:t>hineinriß</a:t>
            </a:r>
            <a:r>
              <a:rPr lang="de-DE" sz="1400" dirty="0">
                <a:latin typeface="Calibri" panose="020F0502020204030204" pitchFamily="34" charset="0"/>
              </a:rPr>
              <a:t>, und dann der Wind verhallte und tief unten aus den Schluchten, aus den Wipfeln der Tannen wie ein Wiegenlied und Glockengeläute heraufsummte, und am tiefen Blau ein leises Rot hinaufklomm und kleine Wölkchen auf silbernen Flügeln durchzogen und alle Berggipfel scharf und fest, weit über das Land hin glänzten und blitzten, </a:t>
            </a:r>
            <a:r>
              <a:rPr lang="de-DE" sz="1400" dirty="0" err="1">
                <a:latin typeface="Calibri" panose="020F0502020204030204" pitchFamily="34" charset="0"/>
              </a:rPr>
              <a:t>riß</a:t>
            </a:r>
            <a:r>
              <a:rPr lang="de-DE" sz="1400" dirty="0">
                <a:latin typeface="Calibri" panose="020F0502020204030204" pitchFamily="34" charset="0"/>
              </a:rPr>
              <a:t> es ihm in der Brust, er stand, keuchend, den Leib vorwärtsgebogen, Augen und Mund weit offen, er meinte, er müsse den Sturm in sich ziehen, alles in sich fassen, er dehnte sich aus und lag über der Erde, er wühlte sich in das All hinein, es war eine Lust, die ihm wehe tat; oder er stand still und legte das Haupt ins Moos und </a:t>
            </a:r>
            <a:r>
              <a:rPr lang="de-DE" sz="1400" dirty="0" err="1">
                <a:latin typeface="Calibri" panose="020F0502020204030204" pitchFamily="34" charset="0"/>
              </a:rPr>
              <a:t>schloß</a:t>
            </a:r>
            <a:r>
              <a:rPr lang="de-DE" sz="1400" dirty="0">
                <a:latin typeface="Calibri" panose="020F0502020204030204" pitchFamily="34" charset="0"/>
              </a:rPr>
              <a:t> die Augen halb, und dann zog es weit von ihm, die Erde wich unter ihm, sie wurde klein wie ein wandelnder Stern, und tauchte sich in einen brausenden Strom, der seine klare Flut unter ihm zog.</a:t>
            </a:r>
          </a:p>
        </p:txBody>
      </p:sp>
    </p:spTree>
    <p:extLst>
      <p:ext uri="{BB962C8B-B14F-4D97-AF65-F5344CB8AC3E}">
        <p14:creationId xmlns:p14="http://schemas.microsoft.com/office/powerpoint/2010/main" val="360593892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6" y="505123"/>
            <a:ext cx="7776864" cy="2923877"/>
          </a:xfrm>
          <a:prstGeom prst="rect">
            <a:avLst/>
          </a:prstGeom>
          <a:noFill/>
        </p:spPr>
        <p:txBody>
          <a:bodyPr wrap="square" rtlCol="0">
            <a:spAutoFit/>
          </a:bodyPr>
          <a:lstStyle/>
          <a:p>
            <a:r>
              <a:rPr lang="de-DE" sz="3200" b="1" dirty="0">
                <a:solidFill>
                  <a:srgbClr val="26547C"/>
                </a:solidFill>
              </a:rPr>
              <a:t>Leitthema 3</a:t>
            </a:r>
          </a:p>
          <a:p>
            <a:r>
              <a:rPr lang="de-DE" sz="3200" b="1" dirty="0">
                <a:solidFill>
                  <a:srgbClr val="26547C"/>
                </a:solidFill>
              </a:rPr>
              <a:t>Auslöser: Armut</a:t>
            </a:r>
          </a:p>
          <a:p>
            <a:endParaRPr lang="de-DE" sz="3200" b="1" dirty="0">
              <a:solidFill>
                <a:srgbClr val="26547C"/>
              </a:solidFill>
            </a:endParaRPr>
          </a:p>
          <a:p>
            <a:r>
              <a:rPr lang="de-DE" sz="3200" b="1" dirty="0">
                <a:solidFill>
                  <a:srgbClr val="26547C"/>
                </a:solidFill>
              </a:rPr>
              <a:t>Merksatz:</a:t>
            </a:r>
          </a:p>
          <a:p>
            <a:r>
              <a:rPr lang="de-DE" sz="2800" dirty="0">
                <a:solidFill>
                  <a:srgbClr val="26547C"/>
                </a:solidFill>
              </a:rPr>
              <a:t>Armut ist für Entstehung und Verlauf psychischer Erkrankungen wichtig, Prävention ist möglich</a:t>
            </a:r>
          </a:p>
        </p:txBody>
      </p:sp>
    </p:spTree>
    <p:extLst>
      <p:ext uri="{BB962C8B-B14F-4D97-AF65-F5344CB8AC3E}">
        <p14:creationId xmlns:p14="http://schemas.microsoft.com/office/powerpoint/2010/main" val="1659260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026" descr="Bild:Melencolia I.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843" y="665768"/>
            <a:ext cx="4392613" cy="583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1027"/>
          <p:cNvSpPr>
            <a:spLocks noChangeArrowheads="1"/>
          </p:cNvSpPr>
          <p:nvPr/>
        </p:nvSpPr>
        <p:spPr bwMode="auto">
          <a:xfrm>
            <a:off x="414495" y="491188"/>
            <a:ext cx="278935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defRPr/>
            </a:pPr>
            <a:r>
              <a:rPr lang="de-DE" altLang="de-DE" sz="3200" b="1" kern="1200" dirty="0">
                <a:solidFill>
                  <a:srgbClr val="26547C"/>
                </a:solidFill>
              </a:rPr>
              <a:t>Albrecht Dürer </a:t>
            </a:r>
          </a:p>
          <a:p>
            <a:pPr eaLnBrk="1" fontAlgn="base" hangingPunct="1">
              <a:lnSpc>
                <a:spcPct val="100000"/>
              </a:lnSpc>
              <a:spcBef>
                <a:spcPct val="0"/>
              </a:spcBef>
              <a:spcAft>
                <a:spcPct val="0"/>
              </a:spcAft>
              <a:defRPr/>
            </a:pPr>
            <a:r>
              <a:rPr lang="de-DE" altLang="de-DE" sz="3200" b="1" kern="1200" dirty="0" err="1">
                <a:solidFill>
                  <a:srgbClr val="26547C"/>
                </a:solidFill>
              </a:rPr>
              <a:t>Melencolia</a:t>
            </a:r>
            <a:r>
              <a:rPr lang="de-DE" altLang="de-DE" sz="3200" b="1" kern="1200" dirty="0">
                <a:solidFill>
                  <a:srgbClr val="26547C"/>
                </a:solidFill>
              </a:rPr>
              <a:t> I</a:t>
            </a:r>
            <a:endParaRPr lang="de-DE" altLang="de-DE" sz="1800" kern="1200" dirty="0">
              <a:solidFill>
                <a:srgbClr val="000066"/>
              </a:solidFill>
            </a:endParaRPr>
          </a:p>
          <a:p>
            <a:pPr eaLnBrk="1" fontAlgn="base" hangingPunct="1">
              <a:lnSpc>
                <a:spcPct val="100000"/>
              </a:lnSpc>
              <a:spcBef>
                <a:spcPct val="0"/>
              </a:spcBef>
              <a:spcAft>
                <a:spcPct val="0"/>
              </a:spcAft>
              <a:defRPr/>
            </a:pPr>
            <a:r>
              <a:rPr lang="de-DE" altLang="de-DE" sz="3200" kern="1200" dirty="0">
                <a:solidFill>
                  <a:srgbClr val="26547C"/>
                </a:solidFill>
              </a:rPr>
              <a:t>1514</a:t>
            </a:r>
          </a:p>
        </p:txBody>
      </p:sp>
      <p:sp>
        <p:nvSpPr>
          <p:cNvPr id="54276" name="Text Box 1028"/>
          <p:cNvSpPr txBox="1">
            <a:spLocks noChangeArrowheads="1"/>
          </p:cNvSpPr>
          <p:nvPr/>
        </p:nvSpPr>
        <p:spPr bwMode="auto">
          <a:xfrm>
            <a:off x="287983" y="3429000"/>
            <a:ext cx="3563937"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50000"/>
              </a:spcBef>
              <a:spcAft>
                <a:spcPct val="0"/>
              </a:spcAft>
              <a:defRPr/>
            </a:pPr>
            <a:endParaRPr lang="de-DE" altLang="de-DE" sz="2000" i="1" kern="1200" dirty="0">
              <a:solidFill>
                <a:srgbClr val="000000"/>
              </a:solidFill>
            </a:endParaRPr>
          </a:p>
          <a:p>
            <a:pPr eaLnBrk="1" fontAlgn="base" hangingPunct="1">
              <a:lnSpc>
                <a:spcPct val="100000"/>
              </a:lnSpc>
              <a:spcBef>
                <a:spcPct val="50000"/>
              </a:spcBef>
              <a:spcAft>
                <a:spcPct val="0"/>
              </a:spcAft>
              <a:defRPr/>
            </a:pPr>
            <a:endParaRPr lang="de-DE" altLang="de-DE" sz="2000" i="1" kern="1200" dirty="0">
              <a:solidFill>
                <a:srgbClr val="000000"/>
              </a:solidFill>
            </a:endParaRPr>
          </a:p>
          <a:p>
            <a:pPr eaLnBrk="1" fontAlgn="base" hangingPunct="1">
              <a:lnSpc>
                <a:spcPct val="100000"/>
              </a:lnSpc>
              <a:spcBef>
                <a:spcPct val="50000"/>
              </a:spcBef>
              <a:spcAft>
                <a:spcPct val="0"/>
              </a:spcAft>
              <a:defRPr/>
            </a:pPr>
            <a:r>
              <a:rPr lang="de-DE" altLang="de-DE" kern="1200" dirty="0">
                <a:solidFill>
                  <a:srgbClr val="000000"/>
                </a:solidFill>
              </a:rPr>
              <a:t>Melancholie als Voraussetzung/Preis für Kreativität?</a:t>
            </a:r>
            <a:r>
              <a:rPr lang="de-DE" altLang="de-DE" i="1" kern="1200" dirty="0">
                <a:solidFill>
                  <a:srgbClr val="000000"/>
                </a:solidFill>
              </a:rPr>
              <a:t> </a:t>
            </a:r>
          </a:p>
          <a:p>
            <a:pPr eaLnBrk="1" fontAlgn="base" hangingPunct="1">
              <a:lnSpc>
                <a:spcPct val="100000"/>
              </a:lnSpc>
              <a:spcBef>
                <a:spcPct val="50000"/>
              </a:spcBef>
              <a:spcAft>
                <a:spcPct val="0"/>
              </a:spcAft>
              <a:defRPr/>
            </a:pPr>
            <a:r>
              <a:rPr lang="de-DE" altLang="de-DE" sz="1600" i="1" kern="1200" dirty="0">
                <a:solidFill>
                  <a:srgbClr val="000000">
                    <a:lumMod val="50000"/>
                    <a:lumOff val="50000"/>
                  </a:srgbClr>
                </a:solidFill>
              </a:rPr>
              <a:t>(http://de.wikipedia.org/wiki/</a:t>
            </a:r>
            <a:br>
              <a:rPr lang="de-DE" altLang="de-DE" sz="1600" i="1" kern="1200" dirty="0">
                <a:solidFill>
                  <a:srgbClr val="000000">
                    <a:lumMod val="50000"/>
                    <a:lumOff val="50000"/>
                  </a:srgbClr>
                </a:solidFill>
              </a:rPr>
            </a:br>
            <a:r>
              <a:rPr lang="de-DE" altLang="de-DE" sz="1600" i="1" kern="1200" dirty="0" err="1">
                <a:solidFill>
                  <a:srgbClr val="000000">
                    <a:lumMod val="50000"/>
                    <a:lumOff val="50000"/>
                  </a:srgbClr>
                </a:solidFill>
              </a:rPr>
              <a:t>Melencolia_I</a:t>
            </a:r>
            <a:r>
              <a:rPr lang="de-DE" altLang="de-DE" sz="1600" i="1" kern="1200" dirty="0">
                <a:solidFill>
                  <a:srgbClr val="000000">
                    <a:lumMod val="50000"/>
                    <a:lumOff val="50000"/>
                  </a:srgbClr>
                </a:solidFill>
              </a:rPr>
              <a:t>)</a:t>
            </a:r>
          </a:p>
        </p:txBody>
      </p:sp>
    </p:spTree>
    <p:extLst>
      <p:ext uri="{BB962C8B-B14F-4D97-AF65-F5344CB8AC3E}">
        <p14:creationId xmlns:p14="http://schemas.microsoft.com/office/powerpoint/2010/main" val="256532855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693738"/>
            <a:ext cx="3457575" cy="5830887"/>
          </a:xfrm>
          <a:prstGeom prst="rect">
            <a:avLst/>
          </a:prstGeom>
          <a:noFill/>
          <a:ln w="6350">
            <a:solidFill>
              <a:srgbClr val="26547C"/>
            </a:solidFill>
            <a:miter lim="800000"/>
            <a:headEnd/>
            <a:tailEnd/>
          </a:ln>
          <a:extLst>
            <a:ext uri="{909E8E84-426E-40DD-AFC4-6F175D3DCCD1}">
              <a14:hiddenFill xmlns:a14="http://schemas.microsoft.com/office/drawing/2010/main">
                <a:solidFill>
                  <a:srgbClr val="FFFFFF"/>
                </a:solidFill>
              </a14:hiddenFill>
            </a:ext>
          </a:extLst>
        </p:spPr>
      </p:pic>
      <p:pic>
        <p:nvPicPr>
          <p:cNvPr id="31748" name="Picture 4" descr="C:\Users\psbecker\Desktop\csdh_final_repo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698500"/>
            <a:ext cx="19446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6084763" y="548680"/>
            <a:ext cx="2879725" cy="2800767"/>
          </a:xfrm>
          <a:prstGeom prst="rect">
            <a:avLst/>
          </a:prstGeom>
          <a:noFill/>
        </p:spPr>
        <p:txBody>
          <a:bodyPr>
            <a:spAutoFit/>
          </a:bodyPr>
          <a:lstStyle/>
          <a:p>
            <a:pPr algn="r" eaLnBrk="1" hangingPunct="1">
              <a:defRPr/>
            </a:pPr>
            <a:r>
              <a:rPr lang="en-US" sz="2000" dirty="0">
                <a:solidFill>
                  <a:srgbClr val="000000"/>
                </a:solidFill>
                <a:latin typeface="Calibri" panose="020F0502020204030204" pitchFamily="34" charset="0"/>
                <a:cs typeface="Calibri" pitchFamily="34" charset="0"/>
              </a:rPr>
              <a:t>Social justice is a matter of life and death. It affects the way people live, their consequent chance of illness, and their risk of premature death</a:t>
            </a:r>
            <a:r>
              <a:rPr lang="en-US" dirty="0">
                <a:solidFill>
                  <a:srgbClr val="000000"/>
                </a:solidFill>
                <a:latin typeface="Calibri" panose="020F0502020204030204" pitchFamily="34" charset="0"/>
                <a:cs typeface="Calibri" pitchFamily="34" charset="0"/>
              </a:rPr>
              <a:t>. </a:t>
            </a:r>
          </a:p>
          <a:p>
            <a:pPr algn="r" eaLnBrk="1" hangingPunct="1">
              <a:defRPr/>
            </a:pPr>
            <a:r>
              <a:rPr lang="en-US" sz="1600" i="1" dirty="0">
                <a:solidFill>
                  <a:srgbClr val="000000">
                    <a:lumMod val="50000"/>
                    <a:lumOff val="50000"/>
                  </a:srgbClr>
                </a:solidFill>
                <a:latin typeface="Calibri" panose="020F0502020204030204" pitchFamily="34" charset="0"/>
              </a:rPr>
              <a:t>WHO Commission on Social Determinants of Health 2008</a:t>
            </a:r>
            <a:endParaRPr lang="de-DE" sz="1600" i="1" dirty="0">
              <a:solidFill>
                <a:srgbClr val="000000">
                  <a:lumMod val="50000"/>
                  <a:lumOff val="50000"/>
                </a:srgbClr>
              </a:solidFill>
              <a:latin typeface="Calibri" panose="020F0502020204030204" pitchFamily="34"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497" y="4005064"/>
            <a:ext cx="5079553" cy="2527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98292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aris + Dunham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332656"/>
            <a:ext cx="4681538" cy="60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404936" y="405235"/>
            <a:ext cx="26670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000"/>
              </a:lnSpc>
              <a:defRPr sz="2400">
                <a:solidFill>
                  <a:schemeClr val="tx1"/>
                </a:solidFill>
                <a:latin typeface="Calibri" pitchFamily="34" charset="0"/>
              </a:defRPr>
            </a:lvl1pPr>
            <a:lvl2pPr marL="742950" indent="-285750">
              <a:spcBef>
                <a:spcPct val="20000"/>
              </a:spcBef>
              <a:buChar char="–"/>
              <a:defRPr sz="2000">
                <a:solidFill>
                  <a:schemeClr val="tx1"/>
                </a:solidFill>
                <a:latin typeface="Calibri" pitchFamily="34" charset="0"/>
              </a:defRPr>
            </a:lvl2pPr>
            <a:lvl3pPr marL="1143000" indent="-228600">
              <a:spcBef>
                <a:spcPct val="20000"/>
              </a:spcBef>
              <a:buChar char="•"/>
              <a:defRPr>
                <a:solidFill>
                  <a:schemeClr val="tx1"/>
                </a:solidFill>
                <a:latin typeface="Calibri" pitchFamily="34" charset="0"/>
              </a:defRPr>
            </a:lvl3pPr>
            <a:lvl4pPr marL="1600200" indent="-228600">
              <a:spcBef>
                <a:spcPct val="20000"/>
              </a:spcBef>
              <a:buChar char="–"/>
              <a:defRPr sz="1600">
                <a:solidFill>
                  <a:schemeClr val="tx1"/>
                </a:solidFill>
                <a:latin typeface="Calibri" pitchFamily="34" charset="0"/>
              </a:defRPr>
            </a:lvl4pPr>
            <a:lvl5pPr marL="2057400" indent="-22860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hangingPunct="1">
              <a:lnSpc>
                <a:spcPct val="100000"/>
              </a:lnSpc>
              <a:spcBef>
                <a:spcPct val="50000"/>
              </a:spcBef>
            </a:pPr>
            <a:r>
              <a:rPr lang="de-DE" altLang="de-DE" sz="3600" b="1" dirty="0">
                <a:solidFill>
                  <a:srgbClr val="26547C"/>
                </a:solidFill>
              </a:rPr>
              <a:t>Psychosen</a:t>
            </a:r>
          </a:p>
          <a:p>
            <a:pPr eaLnBrk="1" hangingPunct="1">
              <a:lnSpc>
                <a:spcPct val="100000"/>
              </a:lnSpc>
              <a:spcBef>
                <a:spcPct val="50000"/>
              </a:spcBef>
            </a:pPr>
            <a:r>
              <a:rPr lang="de-DE" altLang="de-DE" sz="1800" dirty="0">
                <a:solidFill>
                  <a:srgbClr val="000000"/>
                </a:solidFill>
              </a:rPr>
              <a:t>Die ökologische Verteilung schizophrener Erkrankungen in Chicago</a:t>
            </a:r>
          </a:p>
          <a:p>
            <a:pPr eaLnBrk="1" hangingPunct="1">
              <a:lnSpc>
                <a:spcPct val="100000"/>
              </a:lnSpc>
              <a:spcBef>
                <a:spcPct val="50000"/>
              </a:spcBef>
            </a:pPr>
            <a:r>
              <a:rPr lang="de-DE" altLang="de-DE" sz="1800" dirty="0">
                <a:solidFill>
                  <a:srgbClr val="000000"/>
                </a:solidFill>
              </a:rPr>
              <a:t>1922-1931</a:t>
            </a:r>
          </a:p>
        </p:txBody>
      </p:sp>
      <p:sp>
        <p:nvSpPr>
          <p:cNvPr id="35844" name="Text Box 5"/>
          <p:cNvSpPr txBox="1">
            <a:spLocks noChangeArrowheads="1"/>
          </p:cNvSpPr>
          <p:nvPr/>
        </p:nvSpPr>
        <p:spPr bwMode="auto">
          <a:xfrm>
            <a:off x="827856" y="3497348"/>
            <a:ext cx="7848600" cy="1062038"/>
          </a:xfrm>
          <a:prstGeom prst="rect">
            <a:avLst/>
          </a:prstGeom>
          <a:solidFill>
            <a:schemeClr val="accent1">
              <a:lumMod val="75000"/>
            </a:schemeClr>
          </a:solidFill>
          <a:ln>
            <a:noFill/>
          </a:ln>
          <a:extLst/>
        </p:spPr>
        <p:txBody>
          <a:bodyPr>
            <a:spAutoFit/>
          </a:bodyPr>
          <a:lstStyle>
            <a:lvl1pPr>
              <a:lnSpc>
                <a:spcPts val="2000"/>
              </a:lnSpc>
              <a:defRPr sz="2400">
                <a:solidFill>
                  <a:schemeClr val="tx1"/>
                </a:solidFill>
                <a:latin typeface="Calibri" pitchFamily="34" charset="0"/>
              </a:defRPr>
            </a:lvl1pPr>
            <a:lvl2pPr marL="742950" indent="-285750">
              <a:spcBef>
                <a:spcPct val="20000"/>
              </a:spcBef>
              <a:buChar char="–"/>
              <a:defRPr sz="2000">
                <a:solidFill>
                  <a:schemeClr val="tx1"/>
                </a:solidFill>
                <a:latin typeface="Calibri" pitchFamily="34" charset="0"/>
              </a:defRPr>
            </a:lvl2pPr>
            <a:lvl3pPr marL="1143000" indent="-228600">
              <a:spcBef>
                <a:spcPct val="20000"/>
              </a:spcBef>
              <a:buChar char="•"/>
              <a:defRPr>
                <a:solidFill>
                  <a:schemeClr val="tx1"/>
                </a:solidFill>
                <a:latin typeface="Calibri" pitchFamily="34" charset="0"/>
              </a:defRPr>
            </a:lvl3pPr>
            <a:lvl4pPr marL="1600200" indent="-228600">
              <a:spcBef>
                <a:spcPct val="20000"/>
              </a:spcBef>
              <a:buChar char="–"/>
              <a:defRPr sz="1600">
                <a:solidFill>
                  <a:schemeClr val="tx1"/>
                </a:solidFill>
                <a:latin typeface="Calibri" pitchFamily="34" charset="0"/>
              </a:defRPr>
            </a:lvl4pPr>
            <a:lvl5pPr marL="2057400" indent="-22860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algn="ctr" eaLnBrk="1" hangingPunct="1">
              <a:lnSpc>
                <a:spcPct val="100000"/>
              </a:lnSpc>
              <a:spcBef>
                <a:spcPct val="50000"/>
              </a:spcBef>
            </a:pPr>
            <a:r>
              <a:rPr lang="de-DE" altLang="de-DE" sz="1800" dirty="0">
                <a:solidFill>
                  <a:schemeClr val="bg1"/>
                </a:solidFill>
              </a:rPr>
              <a:t>Hypothese:</a:t>
            </a:r>
          </a:p>
          <a:p>
            <a:pPr eaLnBrk="1" hangingPunct="1">
              <a:lnSpc>
                <a:spcPct val="100000"/>
              </a:lnSpc>
              <a:spcBef>
                <a:spcPct val="50000"/>
              </a:spcBef>
            </a:pPr>
            <a:r>
              <a:rPr lang="de-DE" altLang="de-DE" sz="1800" dirty="0">
                <a:solidFill>
                  <a:schemeClr val="bg1"/>
                </a:solidFill>
              </a:rPr>
              <a:t>Schlechte Lebensbedingungen fördern die soziale Isolation und soziale Isolation fördert die Entwicklung psychotischer Persönlichkeitsanteile und Symptome</a:t>
            </a:r>
          </a:p>
        </p:txBody>
      </p:sp>
      <p:sp>
        <p:nvSpPr>
          <p:cNvPr id="35845" name="Oval 6"/>
          <p:cNvSpPr>
            <a:spLocks noChangeArrowheads="1"/>
          </p:cNvSpPr>
          <p:nvPr/>
        </p:nvSpPr>
        <p:spPr bwMode="auto">
          <a:xfrm>
            <a:off x="5434136" y="1973348"/>
            <a:ext cx="1524000" cy="1371600"/>
          </a:xfrm>
          <a:prstGeom prst="ellipse">
            <a:avLst/>
          </a:prstGeom>
          <a:noFill/>
          <a:ln w="6350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ts val="2000"/>
              </a:lnSpc>
              <a:defRPr sz="2400">
                <a:solidFill>
                  <a:schemeClr val="tx1"/>
                </a:solidFill>
                <a:latin typeface="Calibri" pitchFamily="34" charset="0"/>
              </a:defRPr>
            </a:lvl1pPr>
            <a:lvl2pPr marL="742950" indent="-285750">
              <a:spcBef>
                <a:spcPct val="20000"/>
              </a:spcBef>
              <a:buChar char="–"/>
              <a:defRPr sz="2000">
                <a:solidFill>
                  <a:schemeClr val="tx1"/>
                </a:solidFill>
                <a:latin typeface="Calibri" pitchFamily="34" charset="0"/>
              </a:defRPr>
            </a:lvl2pPr>
            <a:lvl3pPr marL="1143000" indent="-228600">
              <a:spcBef>
                <a:spcPct val="20000"/>
              </a:spcBef>
              <a:buChar char="•"/>
              <a:defRPr>
                <a:solidFill>
                  <a:schemeClr val="tx1"/>
                </a:solidFill>
                <a:latin typeface="Calibri" pitchFamily="34" charset="0"/>
              </a:defRPr>
            </a:lvl3pPr>
            <a:lvl4pPr marL="1600200" indent="-228600">
              <a:spcBef>
                <a:spcPct val="20000"/>
              </a:spcBef>
              <a:buChar char="–"/>
              <a:defRPr sz="1600">
                <a:solidFill>
                  <a:schemeClr val="tx1"/>
                </a:solidFill>
                <a:latin typeface="Calibri" pitchFamily="34" charset="0"/>
              </a:defRPr>
            </a:lvl4pPr>
            <a:lvl5pPr marL="2057400" indent="-22860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hangingPunct="1">
              <a:lnSpc>
                <a:spcPct val="100000"/>
              </a:lnSpc>
            </a:pPr>
            <a:endParaRPr lang="de-DE" altLang="de-DE" sz="1800">
              <a:solidFill>
                <a:srgbClr val="FF0000"/>
              </a:solidFill>
            </a:endParaRPr>
          </a:p>
        </p:txBody>
      </p:sp>
      <p:sp>
        <p:nvSpPr>
          <p:cNvPr id="35846" name="Text Box 4"/>
          <p:cNvSpPr txBox="1">
            <a:spLocks noChangeArrowheads="1"/>
          </p:cNvSpPr>
          <p:nvPr/>
        </p:nvSpPr>
        <p:spPr bwMode="auto">
          <a:xfrm>
            <a:off x="6760114" y="6519446"/>
            <a:ext cx="23810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000"/>
              </a:lnSpc>
              <a:defRPr sz="2400">
                <a:solidFill>
                  <a:schemeClr val="tx1"/>
                </a:solidFill>
                <a:latin typeface="Calibri" pitchFamily="34" charset="0"/>
              </a:defRPr>
            </a:lvl1pPr>
            <a:lvl2pPr marL="742950" indent="-285750">
              <a:spcBef>
                <a:spcPct val="20000"/>
              </a:spcBef>
              <a:buChar char="–"/>
              <a:defRPr sz="2000">
                <a:solidFill>
                  <a:schemeClr val="tx1"/>
                </a:solidFill>
                <a:latin typeface="Calibri" pitchFamily="34" charset="0"/>
              </a:defRPr>
            </a:lvl2pPr>
            <a:lvl3pPr marL="1143000" indent="-228600">
              <a:spcBef>
                <a:spcPct val="20000"/>
              </a:spcBef>
              <a:buChar char="•"/>
              <a:defRPr>
                <a:solidFill>
                  <a:schemeClr val="tx1"/>
                </a:solidFill>
                <a:latin typeface="Calibri" pitchFamily="34" charset="0"/>
              </a:defRPr>
            </a:lvl3pPr>
            <a:lvl4pPr marL="1600200" indent="-228600">
              <a:spcBef>
                <a:spcPct val="20000"/>
              </a:spcBef>
              <a:buChar char="–"/>
              <a:defRPr sz="1600">
                <a:solidFill>
                  <a:schemeClr val="tx1"/>
                </a:solidFill>
                <a:latin typeface="Calibri" pitchFamily="34" charset="0"/>
              </a:defRPr>
            </a:lvl4pPr>
            <a:lvl5pPr marL="2057400" indent="-22860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algn="r" eaLnBrk="1" hangingPunct="1">
              <a:lnSpc>
                <a:spcPct val="100000"/>
              </a:lnSpc>
              <a:spcBef>
                <a:spcPct val="50000"/>
              </a:spcBef>
            </a:pPr>
            <a:r>
              <a:rPr lang="de-DE" altLang="de-DE" sz="1600" i="1" dirty="0">
                <a:solidFill>
                  <a:srgbClr val="7F7F7F"/>
                </a:solidFill>
              </a:rPr>
              <a:t>Faris &amp; </a:t>
            </a:r>
            <a:r>
              <a:rPr lang="de-DE" altLang="de-DE" sz="1600" i="1" dirty="0" err="1">
                <a:solidFill>
                  <a:srgbClr val="7F7F7F"/>
                </a:solidFill>
              </a:rPr>
              <a:t>Dunham</a:t>
            </a:r>
            <a:r>
              <a:rPr lang="de-DE" altLang="de-DE" sz="1600" i="1" dirty="0">
                <a:solidFill>
                  <a:srgbClr val="7F7F7F"/>
                </a:solidFill>
              </a:rPr>
              <a:t> 1939</a:t>
            </a:r>
          </a:p>
        </p:txBody>
      </p:sp>
    </p:spTree>
    <p:extLst>
      <p:ext uri="{BB962C8B-B14F-4D97-AF65-F5344CB8AC3E}">
        <p14:creationId xmlns:p14="http://schemas.microsoft.com/office/powerpoint/2010/main" val="32414169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67544" y="3573016"/>
            <a:ext cx="8502352" cy="2677656"/>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de-DE" dirty="0">
                <a:latin typeface="Calibri" panose="020F0502020204030204" pitchFamily="34" charset="0"/>
              </a:rPr>
              <a:t>Soziale Verursachung (</a:t>
            </a:r>
            <a:r>
              <a:rPr lang="de-DE" dirty="0" err="1">
                <a:latin typeface="Calibri" panose="020F0502020204030204" pitchFamily="34" charset="0"/>
              </a:rPr>
              <a:t>shift</a:t>
            </a:r>
            <a:r>
              <a:rPr lang="de-DE" dirty="0">
                <a:latin typeface="Calibri" panose="020F0502020204030204" pitchFamily="34" charset="0"/>
              </a:rPr>
              <a:t>) oder soziale Selektion (</a:t>
            </a:r>
            <a:r>
              <a:rPr lang="de-DE" dirty="0" err="1">
                <a:latin typeface="Calibri" panose="020F0502020204030204" pitchFamily="34" charset="0"/>
              </a:rPr>
              <a:t>drift</a:t>
            </a:r>
            <a:r>
              <a:rPr lang="de-DE" dirty="0">
                <a:latin typeface="Calibri" panose="020F0502020204030204" pitchFamily="34" charset="0"/>
              </a:rPr>
              <a:t>)</a:t>
            </a:r>
          </a:p>
          <a:p>
            <a:pPr marL="285750" indent="-285750">
              <a:buFont typeface="Arial" panose="020B0604020202020204" pitchFamily="34" charset="0"/>
              <a:buChar char="•"/>
            </a:pPr>
            <a:r>
              <a:rPr lang="de-DE" dirty="0" err="1">
                <a:latin typeface="Calibri" panose="020F0502020204030204" pitchFamily="34" charset="0"/>
              </a:rPr>
              <a:t>Birth</a:t>
            </a:r>
            <a:r>
              <a:rPr lang="de-DE" dirty="0">
                <a:latin typeface="Calibri" panose="020F0502020204030204" pitchFamily="34" charset="0"/>
              </a:rPr>
              <a:t> </a:t>
            </a:r>
            <a:r>
              <a:rPr lang="de-DE" dirty="0" err="1">
                <a:latin typeface="Calibri" panose="020F0502020204030204" pitchFamily="34" charset="0"/>
              </a:rPr>
              <a:t>cohort</a:t>
            </a:r>
            <a:r>
              <a:rPr lang="de-DE" dirty="0">
                <a:latin typeface="Calibri" panose="020F0502020204030204" pitchFamily="34" charset="0"/>
              </a:rPr>
              <a:t>-Stichprobe von 4914 in Israel geborenen jungen Erwachsenen europäischer und nordafrikanischer Herkunft (aus nationalem Bevölkerungsregister), erst Screening, dann Diagnosestellung durch Psychiater*innen</a:t>
            </a:r>
          </a:p>
          <a:p>
            <a:pPr marL="285750" indent="-285750">
              <a:buFont typeface="Arial" panose="020B0604020202020204" pitchFamily="34" charset="0"/>
              <a:buChar char="•"/>
            </a:pPr>
            <a:r>
              <a:rPr lang="de-DE" sz="2400" b="1" dirty="0">
                <a:latin typeface="Calibri" panose="020F0502020204030204" pitchFamily="34" charset="0"/>
              </a:rPr>
              <a:t>Soziale Selektion wichtiger bei schizophrenen Störungen</a:t>
            </a:r>
          </a:p>
          <a:p>
            <a:pPr marL="285750" indent="-285750">
              <a:buFont typeface="Arial" panose="020B0604020202020204" pitchFamily="34" charset="0"/>
              <a:buChar char="•"/>
            </a:pPr>
            <a:r>
              <a:rPr lang="de-DE" sz="2400" b="1" dirty="0">
                <a:latin typeface="Calibri" panose="020F0502020204030204" pitchFamily="34" charset="0"/>
              </a:rPr>
              <a:t>Soziale Verursachung wichtiger bei Depression (</a:t>
            </a:r>
            <a:r>
              <a:rPr lang="de-DE" sz="2400" b="1" dirty="0" smtClean="0">
                <a:latin typeface="Calibri" panose="020F0502020204030204" pitchFamily="34" charset="0"/>
              </a:rPr>
              <a:t>Frauen)</a:t>
            </a:r>
            <a:endParaRPr lang="de-DE" sz="2400" b="1" dirty="0">
              <a:latin typeface="Calibri" panose="020F0502020204030204" pitchFamily="34" charset="0"/>
            </a:endParaRPr>
          </a:p>
          <a:p>
            <a:pPr marL="285750" indent="-285750">
              <a:buFont typeface="Arial" panose="020B0604020202020204" pitchFamily="34" charset="0"/>
              <a:buChar char="•"/>
            </a:pPr>
            <a:r>
              <a:rPr lang="de-DE" sz="2400" b="1" dirty="0">
                <a:latin typeface="Calibri" panose="020F0502020204030204" pitchFamily="34" charset="0"/>
              </a:rPr>
              <a:t>Soziale Verursachung wichtiger bei antisozialer Persönlichkeit und bei Suchtstörungen (</a:t>
            </a:r>
            <a:r>
              <a:rPr lang="de-DE" sz="2400" b="1" dirty="0" smtClean="0">
                <a:latin typeface="Calibri" panose="020F0502020204030204" pitchFamily="34" charset="0"/>
              </a:rPr>
              <a:t>Männer)</a:t>
            </a:r>
            <a:endParaRPr lang="de-DE" sz="2400" b="1" dirty="0">
              <a:latin typeface="Calibri" panose="020F0502020204030204" pitchFamily="34" charset="0"/>
            </a:endParaRPr>
          </a:p>
        </p:txBody>
      </p:sp>
      <p:sp>
        <p:nvSpPr>
          <p:cNvPr id="3" name="Textfeld 2"/>
          <p:cNvSpPr txBox="1"/>
          <p:nvPr/>
        </p:nvSpPr>
        <p:spPr>
          <a:xfrm>
            <a:off x="7740352" y="6474822"/>
            <a:ext cx="936104" cy="338554"/>
          </a:xfrm>
          <a:prstGeom prst="rect">
            <a:avLst/>
          </a:prstGeom>
          <a:noFill/>
        </p:spPr>
        <p:txBody>
          <a:bodyPr wrap="square" rtlCol="0">
            <a:spAutoFit/>
          </a:bodyPr>
          <a:lstStyle/>
          <a:p>
            <a:pPr algn="r"/>
            <a:r>
              <a:rPr lang="de-DE" sz="1600" i="1" dirty="0">
                <a:solidFill>
                  <a:schemeClr val="bg2"/>
                </a:solidFill>
              </a:rPr>
              <a:t>1992</a:t>
            </a:r>
          </a:p>
        </p:txBody>
      </p:sp>
      <p:sp>
        <p:nvSpPr>
          <p:cNvPr id="4" name="Textfeld 3"/>
          <p:cNvSpPr txBox="1"/>
          <p:nvPr/>
        </p:nvSpPr>
        <p:spPr>
          <a:xfrm>
            <a:off x="5255568" y="6496792"/>
            <a:ext cx="3888432" cy="338554"/>
          </a:xfrm>
          <a:prstGeom prst="rect">
            <a:avLst/>
          </a:prstGeom>
          <a:noFill/>
        </p:spPr>
        <p:txBody>
          <a:bodyPr wrap="square" rtlCol="0">
            <a:spAutoFit/>
          </a:bodyPr>
          <a:lstStyle/>
          <a:p>
            <a:pPr algn="r"/>
            <a:r>
              <a:rPr lang="de-DE" sz="1600" i="1" dirty="0" err="1" smtClean="0">
                <a:solidFill>
                  <a:schemeClr val="tx1">
                    <a:lumMod val="50000"/>
                    <a:lumOff val="50000"/>
                  </a:schemeClr>
                </a:solidFill>
              </a:rPr>
              <a:t>Dohrenwend</a:t>
            </a:r>
            <a:r>
              <a:rPr lang="de-DE" sz="1600" i="1" dirty="0" smtClean="0">
                <a:solidFill>
                  <a:schemeClr val="tx1">
                    <a:lumMod val="50000"/>
                    <a:lumOff val="50000"/>
                  </a:schemeClr>
                </a:solidFill>
              </a:rPr>
              <a:t> </a:t>
            </a:r>
            <a:r>
              <a:rPr lang="de-DE" sz="1600" i="1" dirty="0">
                <a:solidFill>
                  <a:schemeClr val="tx1">
                    <a:lumMod val="50000"/>
                    <a:lumOff val="50000"/>
                  </a:schemeClr>
                </a:solidFill>
              </a:rPr>
              <a:t>et </a:t>
            </a:r>
            <a:r>
              <a:rPr lang="de-DE" sz="1600" i="1" dirty="0" smtClean="0">
                <a:solidFill>
                  <a:schemeClr val="tx1">
                    <a:lumMod val="50000"/>
                    <a:lumOff val="50000"/>
                  </a:schemeClr>
                </a:solidFill>
              </a:rPr>
              <a:t>al 1992</a:t>
            </a:r>
            <a:endParaRPr lang="de-DE" sz="1600" i="1" dirty="0">
              <a:solidFill>
                <a:schemeClr val="tx1">
                  <a:lumMod val="50000"/>
                  <a:lumOff val="50000"/>
                </a:schemeClr>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48681"/>
            <a:ext cx="8208912" cy="2636324"/>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81529">
            <a:off x="7088651" y="886075"/>
            <a:ext cx="1547229" cy="666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84792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Diagramm 1"/>
          <p:cNvGraphicFramePr>
            <a:graphicFrameLocks/>
          </p:cNvGraphicFramePr>
          <p:nvPr>
            <p:extLst>
              <p:ext uri="{D42A27DB-BD31-4B8C-83A1-F6EECF244321}">
                <p14:modId xmlns:p14="http://schemas.microsoft.com/office/powerpoint/2010/main" val="1100757256"/>
              </p:ext>
            </p:extLst>
          </p:nvPr>
        </p:nvGraphicFramePr>
        <p:xfrm>
          <a:off x="390624" y="2071712"/>
          <a:ext cx="6197600" cy="4165600"/>
        </p:xfrm>
        <a:graphic>
          <a:graphicData uri="http://schemas.openxmlformats.org/presentationml/2006/ole">
            <mc:AlternateContent xmlns:mc="http://schemas.openxmlformats.org/markup-compatibility/2006">
              <mc:Choice xmlns:v="urn:schemas-microsoft-com:vml" Requires="v">
                <p:oleObj spid="_x0000_s3098" r:id="rId3" imgW="6194073" imgH="4170025" progId="Excel.Sheet.8">
                  <p:embed/>
                </p:oleObj>
              </mc:Choice>
              <mc:Fallback>
                <p:oleObj r:id="rId3" imgW="6194073" imgH="4170025" progId="Excel.Sheet.8">
                  <p:embed/>
                  <p:pic>
                    <p:nvPicPr>
                      <p:cNvPr id="0" name=""/>
                      <p:cNvPicPr>
                        <a:picLocks noChangeArrowheads="1"/>
                      </p:cNvPicPr>
                      <p:nvPr/>
                    </p:nvPicPr>
                    <p:blipFill>
                      <a:blip r:embed="rId4">
                        <a:extLst>
                          <a:ext uri="{BEBA8EAE-BF5A-486C-A8C5-ECC9F3942E4B}">
                            <a14:imgProps xmlns:a14="http://schemas.microsoft.com/office/drawing/2010/main">
                              <a14:imgLayer r:embed="rId5">
                                <a14:imgEffect>
                                  <a14:colorTemperature colorTemp="8625"/>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90624" y="2071712"/>
                        <a:ext cx="6197600" cy="416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83" name="Textfeld 3"/>
          <p:cNvSpPr txBox="1">
            <a:spLocks noChangeArrowheads="1"/>
          </p:cNvSpPr>
          <p:nvPr/>
        </p:nvSpPr>
        <p:spPr bwMode="auto">
          <a:xfrm>
            <a:off x="5543550" y="6513691"/>
            <a:ext cx="3600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000"/>
              </a:lnSpc>
              <a:defRPr sz="2400">
                <a:solidFill>
                  <a:schemeClr val="tx1"/>
                </a:solidFill>
                <a:latin typeface="Calibri" pitchFamily="34" charset="0"/>
              </a:defRPr>
            </a:lvl1pPr>
            <a:lvl2pPr marL="742950" indent="-285750">
              <a:spcBef>
                <a:spcPct val="20000"/>
              </a:spcBef>
              <a:buChar char="–"/>
              <a:defRPr sz="2000">
                <a:solidFill>
                  <a:schemeClr val="tx1"/>
                </a:solidFill>
                <a:latin typeface="Calibri" pitchFamily="34" charset="0"/>
              </a:defRPr>
            </a:lvl2pPr>
            <a:lvl3pPr marL="1143000" indent="-228600">
              <a:spcBef>
                <a:spcPct val="20000"/>
              </a:spcBef>
              <a:buChar char="•"/>
              <a:defRPr>
                <a:solidFill>
                  <a:schemeClr val="tx1"/>
                </a:solidFill>
                <a:latin typeface="Calibri" pitchFamily="34" charset="0"/>
              </a:defRPr>
            </a:lvl3pPr>
            <a:lvl4pPr marL="1600200" indent="-228600">
              <a:spcBef>
                <a:spcPct val="20000"/>
              </a:spcBef>
              <a:buChar char="–"/>
              <a:defRPr sz="1600">
                <a:solidFill>
                  <a:schemeClr val="tx1"/>
                </a:solidFill>
                <a:latin typeface="Calibri" pitchFamily="34" charset="0"/>
              </a:defRPr>
            </a:lvl4pPr>
            <a:lvl5pPr marL="2057400" indent="-22860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algn="r" eaLnBrk="1" hangingPunct="1">
              <a:lnSpc>
                <a:spcPct val="100000"/>
              </a:lnSpc>
            </a:pPr>
            <a:r>
              <a:rPr lang="de-DE" altLang="de-DE" sz="1600" i="1" dirty="0">
                <a:solidFill>
                  <a:srgbClr val="7F7F7F"/>
                </a:solidFill>
              </a:rPr>
              <a:t>Busch et al 2013</a:t>
            </a:r>
          </a:p>
        </p:txBody>
      </p:sp>
      <p:sp>
        <p:nvSpPr>
          <p:cNvPr id="46084" name="Titel 4"/>
          <p:cNvSpPr>
            <a:spLocks noGrp="1"/>
          </p:cNvSpPr>
          <p:nvPr>
            <p:ph type="title" idx="4294967295"/>
          </p:nvPr>
        </p:nvSpPr>
        <p:spPr>
          <a:xfrm>
            <a:off x="395163" y="476846"/>
            <a:ext cx="8569325" cy="1223962"/>
          </a:xfrm>
          <a:prstGeom prst="rect">
            <a:avLst/>
          </a:prstGeom>
        </p:spPr>
        <p:txBody>
          <a:bodyPr/>
          <a:lstStyle/>
          <a:p>
            <a:pPr lvl="0" algn="l">
              <a:lnSpc>
                <a:spcPct val="100000"/>
              </a:lnSpc>
              <a:spcAft>
                <a:spcPts val="1200"/>
              </a:spcAft>
            </a:pPr>
            <a:r>
              <a:rPr lang="de-DE" sz="3200" b="1" kern="1200" dirty="0">
                <a:solidFill>
                  <a:srgbClr val="26547C"/>
                </a:solidFill>
                <a:ea typeface="+mn-ea"/>
                <a:cs typeface="Arial" charset="0"/>
              </a:rPr>
              <a:t>Häufige psychische Erkrankungen </a:t>
            </a:r>
            <a:r>
              <a:rPr lang="de-DE" b="1" kern="1200" dirty="0">
                <a:ea typeface="+mn-ea"/>
                <a:cs typeface="Arial" charset="0"/>
              </a:rPr>
              <a:t/>
            </a:r>
            <a:br>
              <a:rPr lang="de-DE" b="1" kern="1200" dirty="0">
                <a:ea typeface="+mn-ea"/>
                <a:cs typeface="Arial" charset="0"/>
              </a:rPr>
            </a:br>
            <a:r>
              <a:rPr lang="de-DE" altLang="de-DE" sz="2000" dirty="0" smtClean="0">
                <a:solidFill>
                  <a:schemeClr val="tx1"/>
                </a:solidFill>
              </a:rPr>
              <a:t>Lebenszeitprävalenz </a:t>
            </a:r>
            <a:r>
              <a:rPr lang="de-DE" altLang="de-DE" sz="2000" dirty="0">
                <a:solidFill>
                  <a:schemeClr val="tx1"/>
                </a:solidFill>
              </a:rPr>
              <a:t>depressiver Erkrankungen &amp; sozioökonomischer Status (SES) in Deutschland</a:t>
            </a:r>
            <a:endParaRPr lang="en-GB" altLang="de-DE" sz="3200" dirty="0">
              <a:solidFill>
                <a:schemeClr val="tx1"/>
              </a:solidFill>
            </a:endParaRPr>
          </a:p>
        </p:txBody>
      </p:sp>
      <p:pic>
        <p:nvPicPr>
          <p:cNvPr id="4608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8144" y="4735278"/>
            <a:ext cx="3240360" cy="179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extLst>
      <p:ext uri="{BB962C8B-B14F-4D97-AF65-F5344CB8AC3E}">
        <p14:creationId xmlns:p14="http://schemas.microsoft.com/office/powerpoint/2010/main" val="14550162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67544" y="2636912"/>
            <a:ext cx="7344816" cy="1200329"/>
          </a:xfrm>
          <a:prstGeom prst="rect">
            <a:avLst/>
          </a:prstGeom>
          <a:noFill/>
        </p:spPr>
        <p:txBody>
          <a:bodyPr wrap="square" rtlCol="0">
            <a:spAutoFit/>
          </a:bodyPr>
          <a:lstStyle/>
          <a:p>
            <a:r>
              <a:rPr lang="de-DE" sz="3600" b="1" dirty="0">
                <a:solidFill>
                  <a:srgbClr val="26547C"/>
                </a:solidFill>
              </a:rPr>
              <a:t>Es gibt Kenntnisse zur Prävention psychischer Erkrankungen</a:t>
            </a:r>
          </a:p>
        </p:txBody>
      </p:sp>
    </p:spTree>
    <p:extLst>
      <p:ext uri="{BB962C8B-B14F-4D97-AF65-F5344CB8AC3E}">
        <p14:creationId xmlns:p14="http://schemas.microsoft.com/office/powerpoint/2010/main" val="14440457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bwMode="auto">
          <a:xfrm>
            <a:off x="395536" y="476672"/>
            <a:ext cx="8352928" cy="936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lnSpc>
                <a:spcPct val="100000"/>
              </a:lnSpc>
            </a:pPr>
            <a:r>
              <a:rPr lang="de-DE" altLang="de-DE" sz="3200" b="1" kern="1200" dirty="0">
                <a:solidFill>
                  <a:srgbClr val="26547C"/>
                </a:solidFill>
                <a:ea typeface="+mn-ea"/>
                <a:cs typeface="Arial" charset="0"/>
              </a:rPr>
              <a:t>Programme zur Förderung psychischer Gesundheit und Prävention emotionaler und Verhaltensstörungen</a:t>
            </a:r>
            <a:endParaRPr lang="de-DE" altLang="de-DE" sz="4800" b="1" kern="1200" dirty="0">
              <a:solidFill>
                <a:srgbClr val="26547C"/>
              </a:solidFill>
              <a:ea typeface="+mn-ea"/>
              <a:cs typeface="Arial" charset="0"/>
            </a:endParaRPr>
          </a:p>
        </p:txBody>
      </p:sp>
      <p:sp>
        <p:nvSpPr>
          <p:cNvPr id="60419" name="Text Box 3"/>
          <p:cNvSpPr txBox="1">
            <a:spLocks noChangeArrowheads="1"/>
          </p:cNvSpPr>
          <p:nvPr/>
        </p:nvSpPr>
        <p:spPr bwMode="auto">
          <a:xfrm>
            <a:off x="1715839" y="2573040"/>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e-DE" altLang="de-DE" sz="1800" dirty="0">
              <a:solidFill>
                <a:prstClr val="black"/>
              </a:solidFill>
              <a:latin typeface="Calibri" pitchFamily="34" charset="0"/>
            </a:endParaRPr>
          </a:p>
        </p:txBody>
      </p:sp>
      <p:sp>
        <p:nvSpPr>
          <p:cNvPr id="60420" name="Text Box 5"/>
          <p:cNvSpPr txBox="1">
            <a:spLocks noChangeArrowheads="1"/>
          </p:cNvSpPr>
          <p:nvPr/>
        </p:nvSpPr>
        <p:spPr bwMode="auto">
          <a:xfrm>
            <a:off x="467544" y="2348880"/>
            <a:ext cx="80645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sz="2000" b="1" dirty="0">
                <a:solidFill>
                  <a:srgbClr val="1F497D"/>
                </a:solidFill>
                <a:latin typeface="Calibri" pitchFamily="34" charset="0"/>
              </a:rPr>
              <a:t>Anzahl: </a:t>
            </a:r>
            <a:r>
              <a:rPr lang="de-DE" altLang="de-DE" sz="2000" b="1" dirty="0">
                <a:solidFill>
                  <a:prstClr val="black"/>
                </a:solidFill>
                <a:latin typeface="Calibri" pitchFamily="34" charset="0"/>
              </a:rPr>
              <a:t>Über 1000 kontrollierte Studien</a:t>
            </a:r>
          </a:p>
          <a:p>
            <a:pPr eaLnBrk="1" hangingPunct="1"/>
            <a:endParaRPr lang="de-DE" altLang="de-DE" sz="2000" b="1" dirty="0">
              <a:solidFill>
                <a:prstClr val="black"/>
              </a:solidFill>
              <a:latin typeface="Calibri" pitchFamily="34" charset="0"/>
            </a:endParaRPr>
          </a:p>
          <a:p>
            <a:pPr eaLnBrk="1" hangingPunct="1"/>
            <a:r>
              <a:rPr lang="de-DE" altLang="de-DE" sz="2000" b="1" dirty="0">
                <a:solidFill>
                  <a:srgbClr val="1F497D"/>
                </a:solidFill>
                <a:latin typeface="Calibri" pitchFamily="34" charset="0"/>
              </a:rPr>
              <a:t>Idealtypische Vorgehensweisen:</a:t>
            </a:r>
          </a:p>
          <a:p>
            <a:pPr eaLnBrk="1" hangingPunct="1"/>
            <a:r>
              <a:rPr lang="de-DE" altLang="de-DE" sz="2000" b="1" dirty="0">
                <a:solidFill>
                  <a:prstClr val="black"/>
                </a:solidFill>
                <a:latin typeface="Calibri" pitchFamily="34" charset="0"/>
              </a:rPr>
              <a:t>(1) Förderung von Kompetenzen</a:t>
            </a:r>
          </a:p>
          <a:p>
            <a:pPr eaLnBrk="1" hangingPunct="1"/>
            <a:r>
              <a:rPr lang="de-DE" altLang="de-DE" sz="2000" b="1" dirty="0">
                <a:solidFill>
                  <a:prstClr val="black"/>
                </a:solidFill>
                <a:latin typeface="Calibri" pitchFamily="34" charset="0"/>
              </a:rPr>
              <a:t>(2) Entwicklungsförderung</a:t>
            </a:r>
          </a:p>
          <a:p>
            <a:pPr eaLnBrk="1" hangingPunct="1"/>
            <a:r>
              <a:rPr lang="de-DE" altLang="de-DE" sz="2000" b="1" dirty="0">
                <a:solidFill>
                  <a:prstClr val="black"/>
                </a:solidFill>
                <a:latin typeface="Calibri" pitchFamily="34" charset="0"/>
              </a:rPr>
              <a:t>(3) Förderung </a:t>
            </a:r>
            <a:r>
              <a:rPr lang="de-DE" altLang="de-DE" sz="2000" b="1" dirty="0" err="1">
                <a:solidFill>
                  <a:prstClr val="black"/>
                </a:solidFill>
                <a:latin typeface="Calibri" pitchFamily="34" charset="0"/>
              </a:rPr>
              <a:t>salutogener</a:t>
            </a:r>
            <a:r>
              <a:rPr lang="de-DE" altLang="de-DE" sz="2000" b="1" dirty="0">
                <a:solidFill>
                  <a:prstClr val="black"/>
                </a:solidFill>
                <a:latin typeface="Calibri" pitchFamily="34" charset="0"/>
              </a:rPr>
              <a:t> Lebensbedingungen</a:t>
            </a:r>
          </a:p>
          <a:p>
            <a:pPr eaLnBrk="1" hangingPunct="1"/>
            <a:endParaRPr lang="de-DE" altLang="de-DE" sz="2000" b="1" dirty="0">
              <a:solidFill>
                <a:prstClr val="black"/>
              </a:solidFill>
              <a:latin typeface="Calibri" pitchFamily="34" charset="0"/>
            </a:endParaRPr>
          </a:p>
          <a:p>
            <a:pPr eaLnBrk="1" hangingPunct="1"/>
            <a:r>
              <a:rPr lang="de-DE" altLang="de-DE" sz="2000" b="1" dirty="0">
                <a:solidFill>
                  <a:srgbClr val="1F497D"/>
                </a:solidFill>
                <a:latin typeface="Calibri" pitchFamily="34" charset="0"/>
              </a:rPr>
              <a:t>Beispiel:</a:t>
            </a:r>
            <a:r>
              <a:rPr lang="de-DE" altLang="de-DE" sz="2000" b="1" dirty="0">
                <a:solidFill>
                  <a:prstClr val="black"/>
                </a:solidFill>
                <a:latin typeface="Calibri" pitchFamily="34" charset="0"/>
              </a:rPr>
              <a:t> „Perry </a:t>
            </a:r>
            <a:r>
              <a:rPr lang="de-DE" altLang="de-DE" sz="2000" b="1" dirty="0" err="1">
                <a:solidFill>
                  <a:prstClr val="black"/>
                </a:solidFill>
                <a:latin typeface="Calibri" pitchFamily="34" charset="0"/>
              </a:rPr>
              <a:t>Preschool</a:t>
            </a:r>
            <a:r>
              <a:rPr lang="de-DE" altLang="de-DE" sz="2000" b="1" dirty="0">
                <a:solidFill>
                  <a:prstClr val="black"/>
                </a:solidFill>
                <a:latin typeface="Calibri" pitchFamily="34" charset="0"/>
              </a:rPr>
              <a:t> </a:t>
            </a:r>
            <a:r>
              <a:rPr lang="de-DE" altLang="de-DE" sz="2000" b="1" dirty="0" err="1">
                <a:solidFill>
                  <a:prstClr val="black"/>
                </a:solidFill>
                <a:latin typeface="Calibri" pitchFamily="34" charset="0"/>
              </a:rPr>
              <a:t>Program</a:t>
            </a:r>
            <a:r>
              <a:rPr lang="de-DE" altLang="de-DE" sz="2000" b="1" dirty="0">
                <a:solidFill>
                  <a:prstClr val="black"/>
                </a:solidFill>
                <a:latin typeface="Calibri" pitchFamily="34" charset="0"/>
              </a:rPr>
              <a:t>“ </a:t>
            </a:r>
            <a:r>
              <a:rPr lang="de-DE" altLang="de-DE" sz="1600" dirty="0">
                <a:solidFill>
                  <a:prstClr val="black"/>
                </a:solidFill>
                <a:latin typeface="Calibri" pitchFamily="34" charset="0"/>
              </a:rPr>
              <a:t>(Schweinhart &amp; </a:t>
            </a:r>
            <a:r>
              <a:rPr lang="de-DE" altLang="de-DE" sz="1600" dirty="0" err="1">
                <a:solidFill>
                  <a:prstClr val="black"/>
                </a:solidFill>
                <a:latin typeface="Calibri" pitchFamily="34" charset="0"/>
              </a:rPr>
              <a:t>Weikhart</a:t>
            </a:r>
            <a:r>
              <a:rPr lang="de-DE" altLang="de-DE" sz="1600" dirty="0">
                <a:solidFill>
                  <a:prstClr val="black"/>
                </a:solidFill>
                <a:latin typeface="Calibri" pitchFamily="34" charset="0"/>
              </a:rPr>
              <a:t> 1988)</a:t>
            </a:r>
          </a:p>
          <a:p>
            <a:pPr eaLnBrk="1" hangingPunct="1"/>
            <a:endParaRPr lang="de-DE" altLang="de-DE" sz="1600" dirty="0">
              <a:solidFill>
                <a:prstClr val="black"/>
              </a:solidFill>
              <a:latin typeface="Calibri" pitchFamily="34" charset="0"/>
            </a:endParaRPr>
          </a:p>
          <a:p>
            <a:pPr eaLnBrk="1" hangingPunct="1"/>
            <a:r>
              <a:rPr lang="de-DE" altLang="de-DE" sz="2000" b="1" dirty="0">
                <a:solidFill>
                  <a:srgbClr val="1F497D"/>
                </a:solidFill>
                <a:latin typeface="Calibri" pitchFamily="34" charset="0"/>
              </a:rPr>
              <a:t>Übergreifende Befundlage: </a:t>
            </a:r>
            <a:r>
              <a:rPr lang="de-DE" altLang="de-DE" sz="2000" b="1" dirty="0">
                <a:solidFill>
                  <a:prstClr val="black"/>
                </a:solidFill>
                <a:latin typeface="Calibri" pitchFamily="34" charset="0"/>
              </a:rPr>
              <a:t>Meta-Analysen</a:t>
            </a:r>
          </a:p>
          <a:p>
            <a:pPr eaLnBrk="1" hangingPunct="1"/>
            <a:r>
              <a:rPr lang="de-DE" altLang="de-DE" sz="1600" dirty="0" err="1">
                <a:solidFill>
                  <a:prstClr val="black"/>
                </a:solidFill>
                <a:latin typeface="Calibri" pitchFamily="34" charset="0"/>
              </a:rPr>
              <a:t>Durkak</a:t>
            </a:r>
            <a:r>
              <a:rPr lang="de-DE" altLang="de-DE" sz="1600" dirty="0">
                <a:solidFill>
                  <a:prstClr val="black"/>
                </a:solidFill>
                <a:latin typeface="Calibri" pitchFamily="34" charset="0"/>
              </a:rPr>
              <a:t> &amp; Wells 1997, Tobler et al. 2000, Wilson et al. 2001, </a:t>
            </a:r>
            <a:r>
              <a:rPr lang="de-DE" altLang="de-DE" sz="1600" dirty="0" err="1">
                <a:solidFill>
                  <a:prstClr val="black"/>
                </a:solidFill>
                <a:latin typeface="Calibri" pitchFamily="34" charset="0"/>
              </a:rPr>
              <a:t>Greenberg</a:t>
            </a:r>
            <a:r>
              <a:rPr lang="de-DE" altLang="de-DE" sz="1600" dirty="0">
                <a:solidFill>
                  <a:prstClr val="black"/>
                </a:solidFill>
                <a:latin typeface="Calibri" pitchFamily="34" charset="0"/>
              </a:rPr>
              <a:t> et al. 2001, </a:t>
            </a:r>
          </a:p>
          <a:p>
            <a:pPr eaLnBrk="1" hangingPunct="1"/>
            <a:r>
              <a:rPr lang="de-DE" altLang="de-DE" sz="1600" dirty="0" err="1">
                <a:solidFill>
                  <a:prstClr val="black"/>
                </a:solidFill>
                <a:latin typeface="Calibri" pitchFamily="34" charset="0"/>
              </a:rPr>
              <a:t>Catalano</a:t>
            </a:r>
            <a:r>
              <a:rPr lang="de-DE" altLang="de-DE" sz="1600" dirty="0">
                <a:solidFill>
                  <a:prstClr val="black"/>
                </a:solidFill>
                <a:latin typeface="Calibri" pitchFamily="34" charset="0"/>
              </a:rPr>
              <a:t> et al. 2002 </a:t>
            </a:r>
          </a:p>
          <a:p>
            <a:pPr eaLnBrk="1" hangingPunct="1"/>
            <a:endParaRPr lang="de-DE" altLang="de-DE" sz="1600" dirty="0">
              <a:solidFill>
                <a:prstClr val="black"/>
              </a:solidFill>
              <a:latin typeface="Calibri" pitchFamily="34" charset="0"/>
            </a:endParaRPr>
          </a:p>
          <a:p>
            <a:pPr eaLnBrk="1" hangingPunct="1"/>
            <a:endParaRPr lang="de-DE" altLang="de-DE" sz="1800" b="1" dirty="0">
              <a:solidFill>
                <a:prstClr val="black"/>
              </a:solidFill>
              <a:latin typeface="Calibri" pitchFamily="34" charset="0"/>
            </a:endParaRPr>
          </a:p>
          <a:p>
            <a:pPr eaLnBrk="1" hangingPunct="1"/>
            <a:endParaRPr lang="de-DE" altLang="de-DE" sz="1800" b="1" u="sng" dirty="0">
              <a:solidFill>
                <a:prstClr val="black"/>
              </a:solidFill>
              <a:latin typeface="Calibri" pitchFamily="34" charset="0"/>
            </a:endParaRPr>
          </a:p>
        </p:txBody>
      </p:sp>
    </p:spTree>
    <p:extLst>
      <p:ext uri="{BB962C8B-B14F-4D97-AF65-F5344CB8AC3E}">
        <p14:creationId xmlns:p14="http://schemas.microsoft.com/office/powerpoint/2010/main" val="2130999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395536" y="476672"/>
            <a:ext cx="8784976" cy="1114375"/>
          </a:xfrm>
          <a:prstGeom prst="rect">
            <a:avLst/>
          </a:prstGeom>
        </p:spPr>
        <p:txBody>
          <a:bodyPr/>
          <a:lstStyle/>
          <a:p>
            <a:pPr algn="l" eaLnBrk="1" hangingPunct="1">
              <a:lnSpc>
                <a:spcPct val="100000"/>
              </a:lnSpc>
              <a:defRPr/>
            </a:pPr>
            <a:r>
              <a:rPr lang="de-DE" altLang="de-DE" sz="3200" b="1" dirty="0">
                <a:solidFill>
                  <a:srgbClr val="26547C"/>
                </a:solidFill>
              </a:rPr>
              <a:t>Perry </a:t>
            </a:r>
            <a:r>
              <a:rPr lang="de-DE" altLang="de-DE" sz="3200" b="1" dirty="0" err="1">
                <a:solidFill>
                  <a:srgbClr val="26547C"/>
                </a:solidFill>
              </a:rPr>
              <a:t>Preschool</a:t>
            </a:r>
            <a:r>
              <a:rPr lang="de-DE" altLang="de-DE" sz="3200" b="1" dirty="0">
                <a:solidFill>
                  <a:srgbClr val="26547C"/>
                </a:solidFill>
              </a:rPr>
              <a:t> </a:t>
            </a:r>
            <a:r>
              <a:rPr lang="de-DE" altLang="de-DE" sz="3200" b="1" dirty="0" err="1">
                <a:solidFill>
                  <a:srgbClr val="26547C"/>
                </a:solidFill>
              </a:rPr>
              <a:t>Program</a:t>
            </a:r>
            <a:r>
              <a:rPr lang="de-DE" altLang="de-DE" b="1" dirty="0">
                <a:solidFill>
                  <a:srgbClr val="26547C"/>
                </a:solidFill>
              </a:rPr>
              <a:t/>
            </a:r>
            <a:br>
              <a:rPr lang="de-DE" altLang="de-DE" b="1" dirty="0">
                <a:solidFill>
                  <a:srgbClr val="26547C"/>
                </a:solidFill>
              </a:rPr>
            </a:br>
            <a:r>
              <a:rPr lang="de-DE" altLang="de-DE" sz="2400" dirty="0">
                <a:solidFill>
                  <a:srgbClr val="26547C"/>
                </a:solidFill>
              </a:rPr>
              <a:t>Förderung benachteiligter Kinder </a:t>
            </a:r>
            <a:r>
              <a:rPr lang="de-DE" altLang="de-DE" sz="1600" b="0" i="1" dirty="0">
                <a:solidFill>
                  <a:srgbClr val="26547C"/>
                </a:solidFill>
              </a:rPr>
              <a:t>(Schweinhart &amp; </a:t>
            </a:r>
            <a:r>
              <a:rPr lang="de-DE" altLang="de-DE" sz="1600" b="0" i="1" dirty="0" err="1">
                <a:solidFill>
                  <a:srgbClr val="26547C"/>
                </a:solidFill>
              </a:rPr>
              <a:t>Weikhart</a:t>
            </a:r>
            <a:r>
              <a:rPr lang="de-DE" altLang="de-DE" sz="1600" b="0" i="1" dirty="0">
                <a:solidFill>
                  <a:srgbClr val="26547C"/>
                </a:solidFill>
              </a:rPr>
              <a:t> 1988)</a:t>
            </a:r>
          </a:p>
        </p:txBody>
      </p:sp>
      <p:sp>
        <p:nvSpPr>
          <p:cNvPr id="62467" name="Text Box 4"/>
          <p:cNvSpPr txBox="1">
            <a:spLocks noChangeArrowheads="1"/>
          </p:cNvSpPr>
          <p:nvPr/>
        </p:nvSpPr>
        <p:spPr bwMode="auto">
          <a:xfrm>
            <a:off x="488375" y="1598254"/>
            <a:ext cx="82804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sz="1800" b="1" dirty="0">
                <a:solidFill>
                  <a:prstClr val="black"/>
                </a:solidFill>
                <a:latin typeface="Calibri" pitchFamily="34" charset="0"/>
              </a:rPr>
              <a:t>Zielgruppe:	3-4jährige Kinder, sozial benachteiligt</a:t>
            </a:r>
          </a:p>
          <a:p>
            <a:pPr eaLnBrk="1" hangingPunct="1"/>
            <a:r>
              <a:rPr lang="de-DE" altLang="de-DE" sz="1800" b="1" dirty="0">
                <a:solidFill>
                  <a:prstClr val="black"/>
                </a:solidFill>
                <a:latin typeface="Calibri" pitchFamily="34" charset="0"/>
              </a:rPr>
              <a:t>	</a:t>
            </a:r>
          </a:p>
          <a:p>
            <a:pPr eaLnBrk="1" hangingPunct="1"/>
            <a:r>
              <a:rPr lang="de-DE" altLang="de-DE" sz="1800" b="1" dirty="0">
                <a:solidFill>
                  <a:prstClr val="black"/>
                </a:solidFill>
                <a:latin typeface="Calibri" pitchFamily="34" charset="0"/>
              </a:rPr>
              <a:t>Teilnehmer:	</a:t>
            </a:r>
            <a:r>
              <a:rPr lang="de-DE" altLang="de-DE" sz="1800" dirty="0">
                <a:solidFill>
                  <a:prstClr val="black"/>
                </a:solidFill>
                <a:latin typeface="Calibri" pitchFamily="34" charset="0"/>
              </a:rPr>
              <a:t>Gruppenstärke 25 Kinder betreut von 4 Lehrern </a:t>
            </a:r>
          </a:p>
          <a:p>
            <a:pPr eaLnBrk="1" hangingPunct="1"/>
            <a:r>
              <a:rPr lang="de-DE" altLang="de-DE" sz="1800" b="1" dirty="0">
                <a:solidFill>
                  <a:prstClr val="black"/>
                </a:solidFill>
                <a:latin typeface="Calibri" pitchFamily="34" charset="0"/>
              </a:rPr>
              <a:t>		</a:t>
            </a:r>
          </a:p>
          <a:p>
            <a:pPr eaLnBrk="1" hangingPunct="1"/>
            <a:r>
              <a:rPr lang="de-DE" altLang="de-DE" sz="1800" b="1" dirty="0">
                <a:solidFill>
                  <a:prstClr val="black"/>
                </a:solidFill>
                <a:latin typeface="Calibri" pitchFamily="34" charset="0"/>
              </a:rPr>
              <a:t>Dauer:		</a:t>
            </a:r>
            <a:r>
              <a:rPr lang="de-DE" altLang="de-DE" sz="1800" dirty="0">
                <a:solidFill>
                  <a:prstClr val="black"/>
                </a:solidFill>
                <a:latin typeface="Calibri" pitchFamily="34" charset="0"/>
              </a:rPr>
              <a:t>über 2 Jahre, 5 Sitzungen pro Woche</a:t>
            </a:r>
          </a:p>
          <a:p>
            <a:pPr eaLnBrk="1" hangingPunct="1"/>
            <a:r>
              <a:rPr lang="de-DE" altLang="de-DE" sz="1800" b="1" dirty="0">
                <a:solidFill>
                  <a:prstClr val="black"/>
                </a:solidFill>
                <a:latin typeface="Calibri" pitchFamily="34" charset="0"/>
              </a:rPr>
              <a:t>		</a:t>
            </a:r>
          </a:p>
          <a:p>
            <a:pPr eaLnBrk="1" hangingPunct="1">
              <a:spcAft>
                <a:spcPts val="800"/>
              </a:spcAft>
            </a:pPr>
            <a:r>
              <a:rPr lang="de-DE" altLang="de-DE" sz="1800" b="1" dirty="0">
                <a:solidFill>
                  <a:prstClr val="black"/>
                </a:solidFill>
                <a:latin typeface="Calibri" pitchFamily="34" charset="0"/>
              </a:rPr>
              <a:t>Inhalt:			Kompetenzförderung </a:t>
            </a:r>
            <a:br>
              <a:rPr lang="de-DE" altLang="de-DE" sz="1800" b="1" dirty="0">
                <a:solidFill>
                  <a:prstClr val="black"/>
                </a:solidFill>
                <a:latin typeface="Calibri" pitchFamily="34" charset="0"/>
              </a:rPr>
            </a:br>
            <a:r>
              <a:rPr lang="de-DE" altLang="de-DE" sz="1800" b="1" dirty="0">
                <a:solidFill>
                  <a:prstClr val="black"/>
                </a:solidFill>
                <a:latin typeface="Calibri" pitchFamily="34" charset="0"/>
              </a:rPr>
              <a:t>			</a:t>
            </a:r>
            <a:r>
              <a:rPr lang="de-DE" altLang="de-DE" sz="1600" dirty="0">
                <a:solidFill>
                  <a:prstClr val="black"/>
                </a:solidFill>
                <a:latin typeface="Calibri" pitchFamily="34" charset="0"/>
              </a:rPr>
              <a:t>(Initiative, Planungs- und Entscheidungs- und 				Problemlösefertigkeiten)</a:t>
            </a:r>
          </a:p>
          <a:p>
            <a:pPr eaLnBrk="1" hangingPunct="1">
              <a:spcAft>
                <a:spcPts val="1200"/>
              </a:spcAft>
            </a:pPr>
            <a:r>
              <a:rPr lang="de-DE" altLang="de-DE" sz="1600" dirty="0">
                <a:solidFill>
                  <a:prstClr val="black"/>
                </a:solidFill>
                <a:latin typeface="Calibri" pitchFamily="34" charset="0"/>
              </a:rPr>
              <a:t>			</a:t>
            </a:r>
            <a:r>
              <a:rPr lang="de-DE" altLang="de-DE" sz="1800" b="1" dirty="0">
                <a:solidFill>
                  <a:prstClr val="black"/>
                </a:solidFill>
                <a:latin typeface="Calibri" pitchFamily="34" charset="0"/>
              </a:rPr>
              <a:t>Einübung von Schlüsselaktivitäten</a:t>
            </a:r>
            <a:r>
              <a:rPr lang="de-DE" altLang="de-DE" sz="1600" dirty="0">
                <a:solidFill>
                  <a:prstClr val="black"/>
                </a:solidFill>
                <a:latin typeface="Calibri" pitchFamily="34" charset="0"/>
              </a:rPr>
              <a:t> 					(Objekte ordnen, Nachdenken über Raum und Zeit)</a:t>
            </a:r>
          </a:p>
          <a:p>
            <a:pPr eaLnBrk="1" hangingPunct="1">
              <a:spcAft>
                <a:spcPts val="1200"/>
              </a:spcAft>
            </a:pPr>
            <a:r>
              <a:rPr lang="de-DE" altLang="de-DE" sz="1600" dirty="0">
                <a:solidFill>
                  <a:prstClr val="black"/>
                </a:solidFill>
                <a:latin typeface="Calibri" pitchFamily="34" charset="0"/>
              </a:rPr>
              <a:t>			</a:t>
            </a:r>
            <a:r>
              <a:rPr lang="de-DE" altLang="de-DE" sz="1800" b="1" dirty="0">
                <a:solidFill>
                  <a:prstClr val="black"/>
                </a:solidFill>
                <a:latin typeface="Calibri" pitchFamily="34" charset="0"/>
              </a:rPr>
              <a:t>Einbezug der Eltern, Hausbesuche</a:t>
            </a:r>
          </a:p>
          <a:p>
            <a:pPr eaLnBrk="1" hangingPunct="1">
              <a:spcAft>
                <a:spcPts val="800"/>
              </a:spcAft>
            </a:pPr>
            <a:r>
              <a:rPr lang="de-DE" altLang="de-DE" sz="1600" dirty="0">
                <a:solidFill>
                  <a:prstClr val="black"/>
                </a:solidFill>
                <a:latin typeface="Calibri" pitchFamily="34" charset="0"/>
              </a:rPr>
              <a:t>			</a:t>
            </a:r>
            <a:r>
              <a:rPr lang="de-DE" altLang="de-DE" sz="1800" b="1" dirty="0">
                <a:solidFill>
                  <a:prstClr val="black"/>
                </a:solidFill>
                <a:latin typeface="Calibri" pitchFamily="34" charset="0"/>
              </a:rPr>
              <a:t>Transport und Ernährung der Kinder</a:t>
            </a:r>
          </a:p>
          <a:p>
            <a:pPr eaLnBrk="1" hangingPunct="1"/>
            <a:endParaRPr lang="de-DE" altLang="de-DE" sz="1800" b="1" dirty="0">
              <a:solidFill>
                <a:prstClr val="black"/>
              </a:solidFill>
              <a:latin typeface="Calibri" pitchFamily="34" charset="0"/>
            </a:endParaRPr>
          </a:p>
          <a:p>
            <a:pPr eaLnBrk="1" hangingPunct="1"/>
            <a:endParaRPr lang="de-DE" altLang="de-DE" sz="1800" b="1" dirty="0">
              <a:solidFill>
                <a:prstClr val="black"/>
              </a:solidFill>
              <a:latin typeface="Calibri" pitchFamily="34" charset="0"/>
            </a:endParaRPr>
          </a:p>
        </p:txBody>
      </p:sp>
      <p:sp>
        <p:nvSpPr>
          <p:cNvPr id="62468" name="Rectangle 5"/>
          <p:cNvSpPr>
            <a:spLocks noChangeArrowheads="1"/>
          </p:cNvSpPr>
          <p:nvPr/>
        </p:nvSpPr>
        <p:spPr bwMode="auto">
          <a:xfrm>
            <a:off x="2884280" y="3347689"/>
            <a:ext cx="304800" cy="3048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e-DE" altLang="de-DE" sz="1800" dirty="0">
              <a:solidFill>
                <a:prstClr val="black"/>
              </a:solidFill>
              <a:latin typeface="Calibri" pitchFamily="34" charset="0"/>
            </a:endParaRPr>
          </a:p>
        </p:txBody>
      </p:sp>
      <p:sp>
        <p:nvSpPr>
          <p:cNvPr id="62469" name="Rectangle 6"/>
          <p:cNvSpPr>
            <a:spLocks noChangeArrowheads="1"/>
          </p:cNvSpPr>
          <p:nvPr/>
        </p:nvSpPr>
        <p:spPr bwMode="auto">
          <a:xfrm>
            <a:off x="2884280" y="4221088"/>
            <a:ext cx="304800" cy="3048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e-DE" altLang="de-DE" sz="1800" dirty="0">
              <a:solidFill>
                <a:prstClr val="black"/>
              </a:solidFill>
              <a:latin typeface="Calibri" pitchFamily="34" charset="0"/>
            </a:endParaRPr>
          </a:p>
        </p:txBody>
      </p:sp>
      <p:sp>
        <p:nvSpPr>
          <p:cNvPr id="62470" name="Rectangle 7"/>
          <p:cNvSpPr>
            <a:spLocks noChangeArrowheads="1"/>
          </p:cNvSpPr>
          <p:nvPr/>
        </p:nvSpPr>
        <p:spPr bwMode="auto">
          <a:xfrm>
            <a:off x="2884280" y="4869160"/>
            <a:ext cx="304800" cy="3048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e-DE" altLang="de-DE" sz="1800" dirty="0">
              <a:solidFill>
                <a:prstClr val="black"/>
              </a:solidFill>
              <a:latin typeface="Calibri" pitchFamily="34" charset="0"/>
            </a:endParaRPr>
          </a:p>
        </p:txBody>
      </p:sp>
      <p:sp>
        <p:nvSpPr>
          <p:cNvPr id="62471" name="Rectangle 8"/>
          <p:cNvSpPr>
            <a:spLocks noChangeArrowheads="1"/>
          </p:cNvSpPr>
          <p:nvPr/>
        </p:nvSpPr>
        <p:spPr bwMode="auto">
          <a:xfrm>
            <a:off x="2884280" y="5301208"/>
            <a:ext cx="304800" cy="3048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e-DE" altLang="de-DE" sz="1800" dirty="0">
              <a:solidFill>
                <a:prstClr val="black"/>
              </a:solidFill>
              <a:latin typeface="Calibri" pitchFamily="34" charset="0"/>
            </a:endParaRPr>
          </a:p>
        </p:txBody>
      </p:sp>
      <p:pic>
        <p:nvPicPr>
          <p:cNvPr id="62472" name="Picture 9" descr="C:\Dokumente und Einstellungen\Riedel\Eigene Dateien\Eigene Bilder\norm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75" y="3830910"/>
            <a:ext cx="179546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2923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7"/>
          <p:cNvGraphicFramePr>
            <a:graphicFrameLocks noChangeAspect="1"/>
          </p:cNvGraphicFramePr>
          <p:nvPr>
            <p:extLst>
              <p:ext uri="{D42A27DB-BD31-4B8C-83A1-F6EECF244321}">
                <p14:modId xmlns:p14="http://schemas.microsoft.com/office/powerpoint/2010/main" val="531592508"/>
              </p:ext>
            </p:extLst>
          </p:nvPr>
        </p:nvGraphicFramePr>
        <p:xfrm>
          <a:off x="2017713" y="2051050"/>
          <a:ext cx="5737225" cy="3822700"/>
        </p:xfrm>
        <a:graphic>
          <a:graphicData uri="http://schemas.openxmlformats.org/drawingml/2006/chart">
            <c:chart xmlns:c="http://schemas.openxmlformats.org/drawingml/2006/chart" xmlns:r="http://schemas.openxmlformats.org/officeDocument/2006/relationships" r:id="rId3"/>
          </a:graphicData>
        </a:graphic>
      </p:graphicFrame>
      <p:sp>
        <p:nvSpPr>
          <p:cNvPr id="4099" name="Text Box 6"/>
          <p:cNvSpPr txBox="1">
            <a:spLocks noChangeArrowheads="1"/>
          </p:cNvSpPr>
          <p:nvPr/>
        </p:nvSpPr>
        <p:spPr bwMode="auto">
          <a:xfrm>
            <a:off x="2195736" y="1704742"/>
            <a:ext cx="422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sz="1800" b="1" dirty="0">
                <a:solidFill>
                  <a:prstClr val="black"/>
                </a:solidFill>
                <a:latin typeface="Calibri" pitchFamily="34" charset="0"/>
              </a:rPr>
              <a:t>Nachuntersuchung  im Alter von 19 Jahren</a:t>
            </a:r>
          </a:p>
        </p:txBody>
      </p:sp>
      <p:sp>
        <p:nvSpPr>
          <p:cNvPr id="4100" name="Text Box 8"/>
          <p:cNvSpPr txBox="1">
            <a:spLocks noChangeArrowheads="1"/>
          </p:cNvSpPr>
          <p:nvPr/>
        </p:nvSpPr>
        <p:spPr bwMode="auto">
          <a:xfrm>
            <a:off x="387431" y="2300799"/>
            <a:ext cx="1863074"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de-DE" altLang="de-DE" sz="1400" dirty="0">
                <a:solidFill>
                  <a:prstClr val="black"/>
                </a:solidFill>
                <a:latin typeface="Calibri" pitchFamily="34" charset="0"/>
              </a:rPr>
              <a:t>Entwicklungsrückstand</a:t>
            </a:r>
          </a:p>
          <a:p>
            <a:pPr algn="r" eaLnBrk="1" hangingPunct="1"/>
            <a:endParaRPr lang="de-DE" altLang="de-DE" sz="1400" dirty="0">
              <a:solidFill>
                <a:prstClr val="black"/>
              </a:solidFill>
              <a:latin typeface="Calibri" pitchFamily="34" charset="0"/>
            </a:endParaRPr>
          </a:p>
          <a:p>
            <a:pPr algn="r" eaLnBrk="1" hangingPunct="1"/>
            <a:r>
              <a:rPr lang="de-DE" altLang="de-DE" sz="1400" dirty="0">
                <a:solidFill>
                  <a:prstClr val="black"/>
                </a:solidFill>
                <a:latin typeface="Calibri" pitchFamily="34" charset="0"/>
              </a:rPr>
              <a:t>Schulverweis</a:t>
            </a:r>
          </a:p>
          <a:p>
            <a:pPr algn="r" eaLnBrk="1" hangingPunct="1"/>
            <a:endParaRPr lang="de-DE" altLang="de-DE" sz="1400" dirty="0">
              <a:solidFill>
                <a:prstClr val="black"/>
              </a:solidFill>
              <a:latin typeface="Calibri" pitchFamily="34" charset="0"/>
            </a:endParaRPr>
          </a:p>
          <a:p>
            <a:pPr algn="r" eaLnBrk="1" hangingPunct="1"/>
            <a:r>
              <a:rPr lang="de-DE" altLang="de-DE" sz="1400" dirty="0">
                <a:solidFill>
                  <a:prstClr val="black"/>
                </a:solidFill>
                <a:latin typeface="Calibri" pitchFamily="34" charset="0"/>
              </a:rPr>
              <a:t>Festnahme/n</a:t>
            </a:r>
          </a:p>
          <a:p>
            <a:pPr algn="r" eaLnBrk="1" hangingPunct="1"/>
            <a:endParaRPr lang="de-DE" altLang="de-DE" sz="1400" dirty="0">
              <a:solidFill>
                <a:prstClr val="black"/>
              </a:solidFill>
              <a:latin typeface="Calibri" pitchFamily="34" charset="0"/>
            </a:endParaRPr>
          </a:p>
          <a:p>
            <a:pPr algn="r" eaLnBrk="1" hangingPunct="1"/>
            <a:r>
              <a:rPr lang="de-DE" altLang="de-DE" sz="1400" dirty="0">
                <a:solidFill>
                  <a:prstClr val="black"/>
                </a:solidFill>
                <a:latin typeface="Calibri" pitchFamily="34" charset="0"/>
              </a:rPr>
              <a:t>Erhalt Sozialhilfe</a:t>
            </a:r>
          </a:p>
          <a:p>
            <a:pPr algn="r" eaLnBrk="1" hangingPunct="1"/>
            <a:endParaRPr lang="de-DE" altLang="de-DE" sz="1400" dirty="0">
              <a:solidFill>
                <a:prstClr val="black"/>
              </a:solidFill>
              <a:latin typeface="Calibri" pitchFamily="34" charset="0"/>
            </a:endParaRPr>
          </a:p>
          <a:p>
            <a:pPr algn="r" eaLnBrk="1" hangingPunct="1"/>
            <a:r>
              <a:rPr lang="de-DE" altLang="de-DE" sz="1400" dirty="0">
                <a:solidFill>
                  <a:prstClr val="black"/>
                </a:solidFill>
                <a:latin typeface="Calibri" pitchFamily="34" charset="0"/>
              </a:rPr>
              <a:t>Lesen &amp; Schreiben ok </a:t>
            </a:r>
          </a:p>
          <a:p>
            <a:pPr algn="r" eaLnBrk="1" hangingPunct="1"/>
            <a:endParaRPr lang="de-DE" altLang="de-DE" sz="1400" dirty="0">
              <a:solidFill>
                <a:prstClr val="black"/>
              </a:solidFill>
              <a:latin typeface="Calibri" pitchFamily="34" charset="0"/>
            </a:endParaRPr>
          </a:p>
          <a:p>
            <a:pPr algn="r" eaLnBrk="1" hangingPunct="1"/>
            <a:r>
              <a:rPr lang="de-DE" altLang="de-DE" sz="1400" dirty="0">
                <a:solidFill>
                  <a:prstClr val="black"/>
                </a:solidFill>
                <a:latin typeface="Calibri" pitchFamily="34" charset="0"/>
              </a:rPr>
              <a:t>Erwerbstätigkeit</a:t>
            </a:r>
          </a:p>
          <a:p>
            <a:pPr algn="r" eaLnBrk="1" hangingPunct="1"/>
            <a:endParaRPr lang="de-DE" altLang="de-DE" sz="1400" dirty="0">
              <a:solidFill>
                <a:prstClr val="black"/>
              </a:solidFill>
              <a:latin typeface="Calibri" pitchFamily="34" charset="0"/>
            </a:endParaRPr>
          </a:p>
          <a:p>
            <a:pPr algn="r" eaLnBrk="1" hangingPunct="1"/>
            <a:r>
              <a:rPr lang="de-DE" altLang="de-DE" sz="1400" dirty="0">
                <a:solidFill>
                  <a:prstClr val="black"/>
                </a:solidFill>
                <a:latin typeface="Calibri" pitchFamily="34" charset="0"/>
              </a:rPr>
              <a:t>Berufsschule</a:t>
            </a:r>
          </a:p>
          <a:p>
            <a:pPr algn="r" eaLnBrk="1" hangingPunct="1"/>
            <a:endParaRPr lang="de-DE" altLang="de-DE" sz="1400" dirty="0">
              <a:solidFill>
                <a:prstClr val="black"/>
              </a:solidFill>
              <a:latin typeface="Calibri" pitchFamily="34" charset="0"/>
            </a:endParaRPr>
          </a:p>
        </p:txBody>
      </p:sp>
      <p:sp>
        <p:nvSpPr>
          <p:cNvPr id="4101" name="Rectangle 12"/>
          <p:cNvSpPr>
            <a:spLocks noChangeArrowheads="1"/>
          </p:cNvSpPr>
          <p:nvPr/>
        </p:nvSpPr>
        <p:spPr bwMode="auto">
          <a:xfrm>
            <a:off x="6157342" y="2551624"/>
            <a:ext cx="2286000" cy="685800"/>
          </a:xfrm>
          <a:prstGeom prst="rect">
            <a:avLst/>
          </a:prstGeom>
          <a:solidFill>
            <a:schemeClr val="accent1">
              <a:lumMod val="75000"/>
            </a:schemeClr>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e-DE" altLang="de-DE" sz="1800" dirty="0">
              <a:solidFill>
                <a:prstClr val="black"/>
              </a:solidFill>
              <a:latin typeface="Calibri" pitchFamily="34" charset="0"/>
            </a:endParaRPr>
          </a:p>
        </p:txBody>
      </p:sp>
      <p:sp>
        <p:nvSpPr>
          <p:cNvPr id="4102" name="Text Box 11"/>
          <p:cNvSpPr txBox="1">
            <a:spLocks noChangeArrowheads="1"/>
          </p:cNvSpPr>
          <p:nvPr/>
        </p:nvSpPr>
        <p:spPr bwMode="auto">
          <a:xfrm>
            <a:off x="6462142" y="2654811"/>
            <a:ext cx="17113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sz="1400" b="1" dirty="0">
                <a:solidFill>
                  <a:prstClr val="white"/>
                </a:solidFill>
                <a:latin typeface="Calibri" pitchFamily="34" charset="0"/>
              </a:rPr>
              <a:t>Kontrollgruppe</a:t>
            </a:r>
          </a:p>
          <a:p>
            <a:pPr eaLnBrk="1" hangingPunct="1"/>
            <a:r>
              <a:rPr lang="de-DE" altLang="de-DE" sz="1400" b="1" dirty="0">
                <a:solidFill>
                  <a:prstClr val="white"/>
                </a:solidFill>
                <a:latin typeface="Calibri" pitchFamily="34" charset="0"/>
              </a:rPr>
              <a:t>Interventionsgruppe</a:t>
            </a:r>
          </a:p>
        </p:txBody>
      </p:sp>
      <p:sp>
        <p:nvSpPr>
          <p:cNvPr id="4103" name="Rectangle 9"/>
          <p:cNvSpPr>
            <a:spLocks noChangeArrowheads="1"/>
          </p:cNvSpPr>
          <p:nvPr/>
        </p:nvSpPr>
        <p:spPr bwMode="auto">
          <a:xfrm>
            <a:off x="6233542" y="2627824"/>
            <a:ext cx="228600" cy="228600"/>
          </a:xfrm>
          <a:prstGeom prst="rect">
            <a:avLst/>
          </a:prstGeom>
          <a:solidFill>
            <a:schemeClr val="accent1">
              <a:lumMod val="60000"/>
              <a:lumOff val="40000"/>
            </a:schemeClr>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e-DE" altLang="de-DE" sz="1800" dirty="0">
              <a:solidFill>
                <a:prstClr val="black"/>
              </a:solidFill>
              <a:latin typeface="Calibri" pitchFamily="34" charset="0"/>
            </a:endParaRPr>
          </a:p>
        </p:txBody>
      </p:sp>
      <p:sp>
        <p:nvSpPr>
          <p:cNvPr id="4104" name="Rectangle 10"/>
          <p:cNvSpPr>
            <a:spLocks noChangeArrowheads="1"/>
          </p:cNvSpPr>
          <p:nvPr/>
        </p:nvSpPr>
        <p:spPr bwMode="auto">
          <a:xfrm>
            <a:off x="6233542" y="2932624"/>
            <a:ext cx="228600" cy="2286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e-DE" altLang="de-DE" sz="1800" dirty="0">
              <a:solidFill>
                <a:prstClr val="black"/>
              </a:solidFill>
              <a:latin typeface="Calibri" pitchFamily="34" charset="0"/>
            </a:endParaRPr>
          </a:p>
        </p:txBody>
      </p:sp>
      <p:sp>
        <p:nvSpPr>
          <p:cNvPr id="4105" name="Text Box 13"/>
          <p:cNvSpPr txBox="1">
            <a:spLocks noChangeArrowheads="1"/>
          </p:cNvSpPr>
          <p:nvPr/>
        </p:nvSpPr>
        <p:spPr bwMode="auto">
          <a:xfrm>
            <a:off x="467544" y="5961474"/>
            <a:ext cx="5544616" cy="707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sz="2000" dirty="0">
                <a:latin typeface="Calibri" pitchFamily="34" charset="0"/>
              </a:rPr>
              <a:t>Kosten-Nutzen	Kosten 5000 $ pro Kind</a:t>
            </a:r>
          </a:p>
          <a:p>
            <a:pPr eaLnBrk="1" hangingPunct="1"/>
            <a:r>
              <a:rPr lang="de-DE" altLang="de-DE" sz="2000" dirty="0">
                <a:latin typeface="Calibri" pitchFamily="34" charset="0"/>
              </a:rPr>
              <a:t>		aber 28.000 $ pro Kind eingespart</a:t>
            </a:r>
          </a:p>
        </p:txBody>
      </p:sp>
      <p:sp>
        <p:nvSpPr>
          <p:cNvPr id="14" name="Rectangle 2"/>
          <p:cNvSpPr>
            <a:spLocks noGrp="1" noChangeArrowheads="1"/>
          </p:cNvSpPr>
          <p:nvPr>
            <p:ph type="title" idx="4294967295"/>
          </p:nvPr>
        </p:nvSpPr>
        <p:spPr>
          <a:xfrm>
            <a:off x="432048" y="467321"/>
            <a:ext cx="9180512" cy="936625"/>
          </a:xfrm>
          <a:prstGeom prst="rect">
            <a:avLst/>
          </a:prstGeom>
        </p:spPr>
        <p:txBody>
          <a:bodyPr/>
          <a:lstStyle/>
          <a:p>
            <a:pPr algn="l" eaLnBrk="1" hangingPunct="1">
              <a:lnSpc>
                <a:spcPct val="100000"/>
              </a:lnSpc>
              <a:defRPr/>
            </a:pPr>
            <a:r>
              <a:rPr lang="de-DE" altLang="de-DE" sz="3200" b="1" dirty="0">
                <a:solidFill>
                  <a:srgbClr val="26547C"/>
                </a:solidFill>
              </a:rPr>
              <a:t>Perry </a:t>
            </a:r>
            <a:r>
              <a:rPr lang="de-DE" altLang="de-DE" sz="3200" b="1" dirty="0" err="1">
                <a:solidFill>
                  <a:srgbClr val="26547C"/>
                </a:solidFill>
              </a:rPr>
              <a:t>Preschool</a:t>
            </a:r>
            <a:r>
              <a:rPr lang="de-DE" altLang="de-DE" sz="3200" b="1" dirty="0">
                <a:solidFill>
                  <a:srgbClr val="26547C"/>
                </a:solidFill>
              </a:rPr>
              <a:t> </a:t>
            </a:r>
            <a:r>
              <a:rPr lang="de-DE" altLang="de-DE" sz="3200" b="1" dirty="0" err="1">
                <a:solidFill>
                  <a:srgbClr val="26547C"/>
                </a:solidFill>
              </a:rPr>
              <a:t>Program</a:t>
            </a:r>
            <a:r>
              <a:rPr lang="de-DE" altLang="de-DE" dirty="0">
                <a:solidFill>
                  <a:srgbClr val="26547C"/>
                </a:solidFill>
              </a:rPr>
              <a:t/>
            </a:r>
            <a:br>
              <a:rPr lang="de-DE" altLang="de-DE" dirty="0">
                <a:solidFill>
                  <a:srgbClr val="26547C"/>
                </a:solidFill>
              </a:rPr>
            </a:br>
            <a:r>
              <a:rPr lang="de-DE" altLang="de-DE" sz="2400" dirty="0">
                <a:solidFill>
                  <a:srgbClr val="26547C"/>
                </a:solidFill>
              </a:rPr>
              <a:t>Förderprogramm für benachteiligte Kinder</a:t>
            </a:r>
            <a:endParaRPr lang="de-DE" altLang="de-DE" sz="1600" i="1" dirty="0">
              <a:solidFill>
                <a:srgbClr val="26547C"/>
              </a:solidFill>
            </a:endParaRPr>
          </a:p>
        </p:txBody>
      </p:sp>
      <p:sp>
        <p:nvSpPr>
          <p:cNvPr id="2" name="Textfeld 1"/>
          <p:cNvSpPr txBox="1"/>
          <p:nvPr/>
        </p:nvSpPr>
        <p:spPr>
          <a:xfrm>
            <a:off x="7732092" y="5448126"/>
            <a:ext cx="512316" cy="369332"/>
          </a:xfrm>
          <a:prstGeom prst="rect">
            <a:avLst/>
          </a:prstGeom>
          <a:noFill/>
        </p:spPr>
        <p:txBody>
          <a:bodyPr wrap="square" rtlCol="0">
            <a:spAutoFit/>
          </a:bodyPr>
          <a:lstStyle/>
          <a:p>
            <a:r>
              <a:rPr lang="de-DE" dirty="0"/>
              <a:t>(%)</a:t>
            </a:r>
          </a:p>
        </p:txBody>
      </p:sp>
      <p:sp>
        <p:nvSpPr>
          <p:cNvPr id="3" name="Textfeld 2"/>
          <p:cNvSpPr txBox="1"/>
          <p:nvPr/>
        </p:nvSpPr>
        <p:spPr>
          <a:xfrm>
            <a:off x="6088385" y="6500083"/>
            <a:ext cx="3055615" cy="338554"/>
          </a:xfrm>
          <a:prstGeom prst="rect">
            <a:avLst/>
          </a:prstGeom>
          <a:noFill/>
        </p:spPr>
        <p:txBody>
          <a:bodyPr wrap="square" rtlCol="0">
            <a:spAutoFit/>
          </a:bodyPr>
          <a:lstStyle/>
          <a:p>
            <a:pPr algn="r"/>
            <a:r>
              <a:rPr lang="de-DE" sz="1600" i="1" dirty="0">
                <a:solidFill>
                  <a:schemeClr val="tx1">
                    <a:lumMod val="50000"/>
                    <a:lumOff val="50000"/>
                  </a:schemeClr>
                </a:solidFill>
              </a:rPr>
              <a:t>Schweinhart &amp; </a:t>
            </a:r>
            <a:r>
              <a:rPr lang="de-DE" sz="1600" i="1" dirty="0" err="1">
                <a:solidFill>
                  <a:schemeClr val="tx1">
                    <a:lumMod val="50000"/>
                    <a:lumOff val="50000"/>
                  </a:schemeClr>
                </a:solidFill>
              </a:rPr>
              <a:t>Weikhart</a:t>
            </a:r>
            <a:r>
              <a:rPr lang="de-DE" sz="1600" i="1" dirty="0">
                <a:solidFill>
                  <a:schemeClr val="tx1">
                    <a:lumMod val="50000"/>
                    <a:lumOff val="50000"/>
                  </a:schemeClr>
                </a:solidFill>
              </a:rPr>
              <a:t> 1988</a:t>
            </a:r>
          </a:p>
        </p:txBody>
      </p:sp>
    </p:spTree>
    <p:extLst>
      <p:ext uri="{BB962C8B-B14F-4D97-AF65-F5344CB8AC3E}">
        <p14:creationId xmlns:p14="http://schemas.microsoft.com/office/powerpoint/2010/main" val="29238657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bwMode="auto">
          <a:xfrm>
            <a:off x="396304" y="463177"/>
            <a:ext cx="8712200" cy="1223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lnSpc>
                <a:spcPct val="100000"/>
              </a:lnSpc>
            </a:pPr>
            <a:r>
              <a:rPr lang="de-DE" altLang="de-DE" sz="3200" b="1" dirty="0">
                <a:solidFill>
                  <a:srgbClr val="26547C"/>
                </a:solidFill>
              </a:rPr>
              <a:t>Primärprävention bei Kindern und Jugendlichen </a:t>
            </a:r>
            <a:br>
              <a:rPr lang="de-DE" altLang="de-DE" sz="3200" b="1" dirty="0">
                <a:solidFill>
                  <a:srgbClr val="26547C"/>
                </a:solidFill>
              </a:rPr>
            </a:br>
            <a:r>
              <a:rPr lang="de-DE" altLang="de-DE" sz="3200" dirty="0">
                <a:solidFill>
                  <a:srgbClr val="26547C"/>
                </a:solidFill>
              </a:rPr>
              <a:t>Sind die Programme wirksam?</a:t>
            </a:r>
          </a:p>
        </p:txBody>
      </p:sp>
      <p:sp>
        <p:nvSpPr>
          <p:cNvPr id="63491" name="Text Box 4"/>
          <p:cNvSpPr txBox="1">
            <a:spLocks noChangeArrowheads="1"/>
          </p:cNvSpPr>
          <p:nvPr/>
        </p:nvSpPr>
        <p:spPr bwMode="auto">
          <a:xfrm>
            <a:off x="571921" y="2061617"/>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e-DE" altLang="de-DE" sz="1800" dirty="0">
              <a:solidFill>
                <a:prstClr val="black"/>
              </a:solidFill>
              <a:latin typeface="Calibri" pitchFamily="34" charset="0"/>
            </a:endParaRPr>
          </a:p>
        </p:txBody>
      </p:sp>
      <p:sp>
        <p:nvSpPr>
          <p:cNvPr id="63492" name="Text Box 5"/>
          <p:cNvSpPr txBox="1">
            <a:spLocks noChangeArrowheads="1"/>
          </p:cNvSpPr>
          <p:nvPr/>
        </p:nvSpPr>
        <p:spPr bwMode="auto">
          <a:xfrm>
            <a:off x="473720" y="2102098"/>
            <a:ext cx="58467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sz="2800" b="1" dirty="0">
                <a:solidFill>
                  <a:prstClr val="black"/>
                </a:solidFill>
                <a:latin typeface="Calibri" pitchFamily="34" charset="0"/>
              </a:rPr>
              <a:t>Meta-Analyse (</a:t>
            </a:r>
            <a:r>
              <a:rPr lang="de-DE" altLang="de-DE" sz="2800" b="1" dirty="0" err="1">
                <a:solidFill>
                  <a:prstClr val="black"/>
                </a:solidFill>
                <a:latin typeface="Calibri" pitchFamily="34" charset="0"/>
              </a:rPr>
              <a:t>Durlak</a:t>
            </a:r>
            <a:r>
              <a:rPr lang="de-DE" altLang="de-DE" sz="2800" b="1" dirty="0">
                <a:solidFill>
                  <a:prstClr val="black"/>
                </a:solidFill>
                <a:latin typeface="Calibri" pitchFamily="34" charset="0"/>
              </a:rPr>
              <a:t> &amp; Wells 1997)</a:t>
            </a:r>
            <a:r>
              <a:rPr lang="de-DE" altLang="de-DE" sz="1800" b="1" dirty="0">
                <a:solidFill>
                  <a:prstClr val="black"/>
                </a:solidFill>
                <a:latin typeface="Calibri" pitchFamily="34" charset="0"/>
              </a:rPr>
              <a:t>    </a:t>
            </a:r>
          </a:p>
        </p:txBody>
      </p:sp>
      <p:sp>
        <p:nvSpPr>
          <p:cNvPr id="63493" name="Text Box 6"/>
          <p:cNvSpPr txBox="1">
            <a:spLocks noChangeArrowheads="1"/>
          </p:cNvSpPr>
          <p:nvPr/>
        </p:nvSpPr>
        <p:spPr bwMode="auto">
          <a:xfrm>
            <a:off x="545728" y="2804914"/>
            <a:ext cx="79867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sz="1800" b="1" dirty="0">
                <a:solidFill>
                  <a:prstClr val="black"/>
                </a:solidFill>
                <a:latin typeface="Calibri" pitchFamily="34" charset="0"/>
              </a:rPr>
              <a:t>177 Programme für unter 18jährige (1991-1997)</a:t>
            </a:r>
          </a:p>
          <a:p>
            <a:pPr eaLnBrk="1" hangingPunct="1"/>
            <a:r>
              <a:rPr lang="de-DE" altLang="de-DE" sz="1800" dirty="0">
                <a:solidFill>
                  <a:prstClr val="black"/>
                </a:solidFill>
                <a:latin typeface="Calibri" pitchFamily="34" charset="0"/>
              </a:rPr>
              <a:t>- Umweltzentriert (Schulumwelt, Elterntraining), </a:t>
            </a:r>
          </a:p>
          <a:p>
            <a:pPr eaLnBrk="1" hangingPunct="1"/>
            <a:r>
              <a:rPr lang="de-DE" altLang="de-DE" sz="1800" dirty="0">
                <a:solidFill>
                  <a:prstClr val="black"/>
                </a:solidFill>
                <a:latin typeface="Calibri" pitchFamily="34" charset="0"/>
              </a:rPr>
              <a:t>- Personenzentriert („</a:t>
            </a:r>
            <a:r>
              <a:rPr lang="de-DE" altLang="de-DE" sz="1800" dirty="0" err="1">
                <a:solidFill>
                  <a:prstClr val="black"/>
                </a:solidFill>
                <a:latin typeface="Calibri" pitchFamily="34" charset="0"/>
              </a:rPr>
              <a:t>affective</a:t>
            </a:r>
            <a:r>
              <a:rPr lang="de-DE" altLang="de-DE" sz="1800" dirty="0">
                <a:solidFill>
                  <a:prstClr val="black"/>
                </a:solidFill>
                <a:latin typeface="Calibri" pitchFamily="34" charset="0"/>
              </a:rPr>
              <a:t> </a:t>
            </a:r>
            <a:r>
              <a:rPr lang="de-DE" altLang="de-DE" sz="1800" dirty="0" err="1">
                <a:solidFill>
                  <a:prstClr val="black"/>
                </a:solidFill>
                <a:latin typeface="Calibri" pitchFamily="34" charset="0"/>
              </a:rPr>
              <a:t>education</a:t>
            </a:r>
            <a:r>
              <a:rPr lang="de-DE" altLang="de-DE" sz="1800" dirty="0">
                <a:solidFill>
                  <a:prstClr val="black"/>
                </a:solidFill>
                <a:latin typeface="Calibri" pitchFamily="34" charset="0"/>
              </a:rPr>
              <a:t>, interpersonal </a:t>
            </a:r>
            <a:r>
              <a:rPr lang="de-DE" altLang="de-DE" sz="1800" dirty="0" err="1">
                <a:solidFill>
                  <a:prstClr val="black"/>
                </a:solidFill>
                <a:latin typeface="Calibri" pitchFamily="34" charset="0"/>
              </a:rPr>
              <a:t>problem</a:t>
            </a:r>
            <a:r>
              <a:rPr lang="de-DE" altLang="de-DE" sz="1800" dirty="0">
                <a:solidFill>
                  <a:prstClr val="black"/>
                </a:solidFill>
                <a:latin typeface="Calibri" pitchFamily="34" charset="0"/>
              </a:rPr>
              <a:t> </a:t>
            </a:r>
            <a:r>
              <a:rPr lang="de-DE" altLang="de-DE" sz="1800" dirty="0" err="1">
                <a:solidFill>
                  <a:prstClr val="black"/>
                </a:solidFill>
                <a:latin typeface="Calibri" pitchFamily="34" charset="0"/>
              </a:rPr>
              <a:t>solving</a:t>
            </a:r>
            <a:r>
              <a:rPr lang="de-DE" altLang="de-DE" sz="1800" dirty="0">
                <a:solidFill>
                  <a:prstClr val="black"/>
                </a:solidFill>
                <a:latin typeface="Calibri" pitchFamily="34" charset="0"/>
              </a:rPr>
              <a:t>“)</a:t>
            </a:r>
          </a:p>
          <a:p>
            <a:pPr eaLnBrk="1" hangingPunct="1"/>
            <a:r>
              <a:rPr lang="de-DE" altLang="de-DE" sz="1800" dirty="0">
                <a:solidFill>
                  <a:prstClr val="black"/>
                </a:solidFill>
                <a:latin typeface="Calibri" pitchFamily="34" charset="0"/>
              </a:rPr>
              <a:t>- </a:t>
            </a:r>
            <a:r>
              <a:rPr lang="de-DE" altLang="de-DE" sz="1800" dirty="0" err="1">
                <a:solidFill>
                  <a:prstClr val="black"/>
                </a:solidFill>
                <a:latin typeface="Calibri" pitchFamily="34" charset="0"/>
              </a:rPr>
              <a:t>Transitionsprogramme</a:t>
            </a:r>
            <a:r>
              <a:rPr lang="de-DE" altLang="de-DE" sz="1800" dirty="0">
                <a:solidFill>
                  <a:prstClr val="black"/>
                </a:solidFill>
                <a:latin typeface="Calibri" pitchFamily="34" charset="0"/>
              </a:rPr>
              <a:t> (</a:t>
            </a:r>
            <a:r>
              <a:rPr lang="de-DE" altLang="de-DE" sz="1800" dirty="0" err="1">
                <a:solidFill>
                  <a:prstClr val="black"/>
                </a:solidFill>
                <a:latin typeface="Calibri" pitchFamily="34" charset="0"/>
              </a:rPr>
              <a:t>transition</a:t>
            </a:r>
            <a:r>
              <a:rPr lang="de-DE" altLang="de-DE" sz="1800" dirty="0">
                <a:solidFill>
                  <a:prstClr val="black"/>
                </a:solidFill>
                <a:latin typeface="Calibri" pitchFamily="34" charset="0"/>
              </a:rPr>
              <a:t> </a:t>
            </a:r>
            <a:r>
              <a:rPr lang="de-DE" altLang="de-DE" sz="1800" dirty="0" err="1">
                <a:solidFill>
                  <a:prstClr val="black"/>
                </a:solidFill>
                <a:latin typeface="Calibri" pitchFamily="34" charset="0"/>
              </a:rPr>
              <a:t>programmes</a:t>
            </a:r>
            <a:r>
              <a:rPr lang="de-DE" altLang="de-DE" sz="1800" dirty="0">
                <a:solidFill>
                  <a:prstClr val="black"/>
                </a:solidFill>
                <a:latin typeface="Calibri" pitchFamily="34" charset="0"/>
              </a:rPr>
              <a:t>, Scheidungskinder, Schuleintritt …)</a:t>
            </a:r>
          </a:p>
        </p:txBody>
      </p:sp>
      <p:sp>
        <p:nvSpPr>
          <p:cNvPr id="63494" name="Text Box 8"/>
          <p:cNvSpPr txBox="1">
            <a:spLocks noChangeArrowheads="1"/>
          </p:cNvSpPr>
          <p:nvPr/>
        </p:nvSpPr>
        <p:spPr bwMode="auto">
          <a:xfrm>
            <a:off x="495721" y="3357017"/>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e-DE" altLang="de-DE" sz="1800" dirty="0">
              <a:solidFill>
                <a:prstClr val="black"/>
              </a:solidFill>
              <a:latin typeface="Calibri" pitchFamily="34" charset="0"/>
            </a:endParaRPr>
          </a:p>
        </p:txBody>
      </p:sp>
      <p:sp>
        <p:nvSpPr>
          <p:cNvPr id="63495" name="Text Box 11"/>
          <p:cNvSpPr txBox="1">
            <a:spLocks noChangeArrowheads="1"/>
          </p:cNvSpPr>
          <p:nvPr/>
        </p:nvSpPr>
        <p:spPr bwMode="auto">
          <a:xfrm>
            <a:off x="1791121" y="2720429"/>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e-DE" altLang="de-DE" sz="1800" dirty="0">
              <a:solidFill>
                <a:prstClr val="black"/>
              </a:solidFill>
              <a:latin typeface="Calibri" pitchFamily="34" charset="0"/>
            </a:endParaRPr>
          </a:p>
        </p:txBody>
      </p:sp>
      <p:sp>
        <p:nvSpPr>
          <p:cNvPr id="63496" name="Text Box 12"/>
          <p:cNvSpPr txBox="1">
            <a:spLocks noChangeArrowheads="1"/>
          </p:cNvSpPr>
          <p:nvPr/>
        </p:nvSpPr>
        <p:spPr bwMode="auto">
          <a:xfrm>
            <a:off x="1281286" y="4595267"/>
            <a:ext cx="53431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b="1" dirty="0">
                <a:solidFill>
                  <a:srgbClr val="1F497D"/>
                </a:solidFill>
                <a:latin typeface="Calibri" pitchFamily="34" charset="0"/>
              </a:rPr>
              <a:t>	</a:t>
            </a:r>
            <a:r>
              <a:rPr lang="de-DE" altLang="de-DE" b="1" dirty="0">
                <a:solidFill>
                  <a:prstClr val="black"/>
                </a:solidFill>
                <a:latin typeface="Calibri" pitchFamily="34" charset="0"/>
              </a:rPr>
              <a:t>Problemreduktion und Kompetenzerhöhung</a:t>
            </a:r>
          </a:p>
          <a:p>
            <a:pPr eaLnBrk="1" hangingPunct="1"/>
            <a:r>
              <a:rPr lang="de-DE" altLang="de-DE" b="1" dirty="0">
                <a:solidFill>
                  <a:prstClr val="black"/>
                </a:solidFill>
                <a:latin typeface="Calibri" pitchFamily="34" charset="0"/>
              </a:rPr>
              <a:t>	</a:t>
            </a:r>
            <a:r>
              <a:rPr lang="de-DE" altLang="de-DE" b="1" dirty="0">
                <a:solidFill>
                  <a:srgbClr val="1F497D"/>
                </a:solidFill>
                <a:latin typeface="Calibri" pitchFamily="34" charset="0"/>
              </a:rPr>
              <a:t>mittlere Effektstärken 0.24 – 0.93</a:t>
            </a:r>
          </a:p>
          <a:p>
            <a:pPr eaLnBrk="1" hangingPunct="1"/>
            <a:r>
              <a:rPr lang="de-DE" altLang="de-DE" b="1" dirty="0">
                <a:solidFill>
                  <a:prstClr val="black"/>
                </a:solidFill>
                <a:latin typeface="Calibri" pitchFamily="34" charset="0"/>
              </a:rPr>
              <a:t>	größte Effekte bei 2-7jährigen Kindern</a:t>
            </a:r>
          </a:p>
          <a:p>
            <a:pPr eaLnBrk="1" hangingPunct="1"/>
            <a:r>
              <a:rPr lang="de-DE" altLang="de-DE" b="1" dirty="0">
                <a:solidFill>
                  <a:prstClr val="black"/>
                </a:solidFill>
                <a:latin typeface="Calibri" pitchFamily="34" charset="0"/>
              </a:rPr>
              <a:t>	</a:t>
            </a:r>
          </a:p>
        </p:txBody>
      </p:sp>
      <p:sp>
        <p:nvSpPr>
          <p:cNvPr id="63497" name="Text Box 14"/>
          <p:cNvSpPr txBox="1">
            <a:spLocks noChangeArrowheads="1"/>
          </p:cNvSpPr>
          <p:nvPr/>
        </p:nvSpPr>
        <p:spPr bwMode="auto">
          <a:xfrm>
            <a:off x="1374998" y="4625181"/>
            <a:ext cx="8207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sz="6600" b="1" dirty="0">
                <a:solidFill>
                  <a:srgbClr val="1F497D"/>
                </a:solidFill>
                <a:latin typeface="Calibri" pitchFamily="34" charset="0"/>
              </a:rPr>
              <a:t>ja</a:t>
            </a:r>
          </a:p>
        </p:txBody>
      </p:sp>
      <p:sp>
        <p:nvSpPr>
          <p:cNvPr id="63498" name="AutoShape 15"/>
          <p:cNvSpPr>
            <a:spLocks noChangeArrowheads="1"/>
          </p:cNvSpPr>
          <p:nvPr/>
        </p:nvSpPr>
        <p:spPr bwMode="auto">
          <a:xfrm>
            <a:off x="603995" y="4847679"/>
            <a:ext cx="655637" cy="793750"/>
          </a:xfrm>
          <a:prstGeom prst="homePlate">
            <a:avLst>
              <a:gd name="adj" fmla="val 25000"/>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e-DE" altLang="de-DE" sz="1800" dirty="0">
              <a:solidFill>
                <a:prstClr val="black"/>
              </a:solidFill>
              <a:latin typeface="Calibri" pitchFamily="34" charset="0"/>
            </a:endParaRPr>
          </a:p>
        </p:txBody>
      </p:sp>
      <p:sp>
        <p:nvSpPr>
          <p:cNvPr id="63499" name="Rectangle 17"/>
          <p:cNvSpPr>
            <a:spLocks noChangeArrowheads="1"/>
          </p:cNvSpPr>
          <p:nvPr/>
        </p:nvSpPr>
        <p:spPr bwMode="auto">
          <a:xfrm>
            <a:off x="2195736" y="4574629"/>
            <a:ext cx="6302375" cy="1233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e-DE" altLang="de-DE" sz="1800" dirty="0">
              <a:solidFill>
                <a:prstClr val="black"/>
              </a:solidFill>
              <a:latin typeface="Calibri" pitchFamily="34" charset="0"/>
            </a:endParaRPr>
          </a:p>
        </p:txBody>
      </p:sp>
    </p:spTree>
    <p:extLst>
      <p:ext uri="{BB962C8B-B14F-4D97-AF65-F5344CB8AC3E}">
        <p14:creationId xmlns:p14="http://schemas.microsoft.com/office/powerpoint/2010/main" val="13511492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6" y="476672"/>
            <a:ext cx="8640960" cy="3785652"/>
          </a:xfrm>
          <a:prstGeom prst="rect">
            <a:avLst/>
          </a:prstGeom>
          <a:noFill/>
        </p:spPr>
        <p:txBody>
          <a:bodyPr wrap="square" rtlCol="0">
            <a:spAutoFit/>
          </a:bodyPr>
          <a:lstStyle/>
          <a:p>
            <a:r>
              <a:rPr lang="de-DE" sz="3200" b="1" dirty="0">
                <a:solidFill>
                  <a:srgbClr val="26547C"/>
                </a:solidFill>
              </a:rPr>
              <a:t>Leitthema 4</a:t>
            </a:r>
          </a:p>
          <a:p>
            <a:r>
              <a:rPr lang="de-DE" sz="3200" b="1" dirty="0">
                <a:solidFill>
                  <a:srgbClr val="26547C"/>
                </a:solidFill>
              </a:rPr>
              <a:t>Auslöser: Kritische Lebensereignisse</a:t>
            </a:r>
          </a:p>
          <a:p>
            <a:endParaRPr lang="de-DE" sz="3200" b="1" dirty="0">
              <a:solidFill>
                <a:srgbClr val="26547C"/>
              </a:solidFill>
            </a:endParaRPr>
          </a:p>
          <a:p>
            <a:r>
              <a:rPr lang="de-DE" sz="3200" b="1" dirty="0">
                <a:solidFill>
                  <a:srgbClr val="26547C"/>
                </a:solidFill>
              </a:rPr>
              <a:t>Merksatz:</a:t>
            </a:r>
          </a:p>
          <a:p>
            <a:r>
              <a:rPr lang="de-DE" sz="2800" dirty="0">
                <a:solidFill>
                  <a:srgbClr val="26547C"/>
                </a:solidFill>
              </a:rPr>
              <a:t>Kritische Lebensereignisse erhöhen das Risiko </a:t>
            </a:r>
            <a:r>
              <a:rPr lang="de-DE" sz="2800" dirty="0" smtClean="0">
                <a:solidFill>
                  <a:srgbClr val="26547C"/>
                </a:solidFill>
              </a:rPr>
              <a:t>depressiver (und auch anderer psychischer) </a:t>
            </a:r>
            <a:r>
              <a:rPr lang="de-DE" sz="2800" dirty="0">
                <a:solidFill>
                  <a:srgbClr val="26547C"/>
                </a:solidFill>
              </a:rPr>
              <a:t>Erkrankungen, sie interagieren mit genetischen Risiken, es gibt soziale Schutzfaktoren</a:t>
            </a:r>
          </a:p>
        </p:txBody>
      </p:sp>
    </p:spTree>
    <p:extLst>
      <p:ext uri="{BB962C8B-B14F-4D97-AF65-F5344CB8AC3E}">
        <p14:creationId xmlns:p14="http://schemas.microsoft.com/office/powerpoint/2010/main" val="369185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Bil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78" y="1352550"/>
            <a:ext cx="542925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340768"/>
            <a:ext cx="294270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303203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descr="Bildergebnis für george brown sociologist">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7" y="836712"/>
            <a:ext cx="2232248"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58905" y="836712"/>
            <a:ext cx="3076991" cy="4375579"/>
          </a:xfr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22" name="Picture 7" descr="Kings College London DescriptionThe Institute of Psychiatry, Psychology and Neuroscience (IoPPN) Image: commons.wikimedia.o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7251" y="3717032"/>
            <a:ext cx="3771462" cy="28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6"/>
          <a:stretch>
            <a:fillRect/>
          </a:stretch>
        </p:blipFill>
        <p:spPr>
          <a:xfrm>
            <a:off x="3779912" y="836712"/>
            <a:ext cx="2615985" cy="3404732"/>
          </a:xfrm>
          <a:prstGeom prst="rect">
            <a:avLst/>
          </a:prstGeom>
        </p:spPr>
      </p:pic>
    </p:spTree>
    <p:extLst>
      <p:ext uri="{BB962C8B-B14F-4D97-AF65-F5344CB8AC3E}">
        <p14:creationId xmlns:p14="http://schemas.microsoft.com/office/powerpoint/2010/main" val="814722613"/>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395536" y="432916"/>
            <a:ext cx="8496944" cy="864096"/>
          </a:xfrm>
        </p:spPr>
        <p:txBody>
          <a:bodyPr/>
          <a:lstStyle/>
          <a:p>
            <a:pPr algn="l" eaLnBrk="1" hangingPunct="1"/>
            <a:r>
              <a:rPr lang="de-DE" altLang="de-DE" sz="3600" b="1" dirty="0">
                <a:solidFill>
                  <a:schemeClr val="tx2"/>
                </a:solidFill>
              </a:rPr>
              <a:t>Veränderungen</a:t>
            </a:r>
            <a:r>
              <a:rPr lang="de-DE" altLang="de-DE" sz="3200" b="1" dirty="0">
                <a:solidFill>
                  <a:schemeClr val="tx2"/>
                </a:solidFill>
              </a:rPr>
              <a:t> und Lebensereignisse</a:t>
            </a:r>
          </a:p>
        </p:txBody>
      </p:sp>
      <p:sp>
        <p:nvSpPr>
          <p:cNvPr id="3" name="Inhaltsplatzhalter 2"/>
          <p:cNvSpPr>
            <a:spLocks noGrp="1"/>
          </p:cNvSpPr>
          <p:nvPr>
            <p:ph idx="1"/>
          </p:nvPr>
        </p:nvSpPr>
        <p:spPr>
          <a:xfrm>
            <a:off x="452698" y="1340768"/>
            <a:ext cx="8424936" cy="4845050"/>
          </a:xfrm>
        </p:spPr>
        <p:txBody>
          <a:bodyPr>
            <a:normAutofit/>
          </a:bodyPr>
          <a:lstStyle/>
          <a:p>
            <a:pPr marL="354013" indent="-354013" eaLnBrk="1" hangingPunct="1">
              <a:buFont typeface="Arial" panose="020B0604020202020204" pitchFamily="34" charset="0"/>
              <a:buChar char="•"/>
              <a:defRPr/>
            </a:pPr>
            <a:r>
              <a:rPr lang="de-DE" sz="2400" dirty="0"/>
              <a:t>Kritische Lebensereignisse und Veränderungen sind  psychische Stressoren </a:t>
            </a:r>
            <a:r>
              <a:rPr lang="de-DE" sz="1800" i="1" dirty="0"/>
              <a:t>(Newman &amp; Bland 1994)</a:t>
            </a:r>
          </a:p>
          <a:p>
            <a:pPr marL="354013" indent="-354013" eaLnBrk="1" hangingPunct="1">
              <a:buFont typeface="Arial" panose="020B0604020202020204" pitchFamily="34" charset="0"/>
              <a:buChar char="•"/>
              <a:defRPr/>
            </a:pPr>
            <a:r>
              <a:rPr lang="de-DE" sz="2400" dirty="0"/>
              <a:t>Bewertung von Lebensereignissen als belastend ist interindividuell unterschiedlich </a:t>
            </a:r>
            <a:r>
              <a:rPr lang="de-DE" sz="1800" i="1" dirty="0"/>
              <a:t>(Lazarus 1966)</a:t>
            </a:r>
          </a:p>
          <a:p>
            <a:pPr marL="354013" indent="-354013" eaLnBrk="1" hangingPunct="1">
              <a:buNone/>
              <a:defRPr/>
            </a:pPr>
            <a:r>
              <a:rPr lang="de-DE" sz="2400" dirty="0">
                <a:sym typeface="Wingdings" panose="05000000000000000000" pitchFamily="2" charset="2"/>
              </a:rPr>
              <a:t> subjektive Bedeutung des Ereignisses: subjektive Bewertung eines Ereignisses hängt auch vom Kontext ab </a:t>
            </a:r>
          </a:p>
          <a:p>
            <a:pPr marL="285750" indent="-285750" eaLnBrk="1" hangingPunct="1">
              <a:buFont typeface="Arial" panose="020B0604020202020204" pitchFamily="34" charset="0"/>
              <a:buChar char="•"/>
              <a:defRPr/>
            </a:pPr>
            <a:endParaRPr lang="de-DE" sz="2000" dirty="0">
              <a:sym typeface="Wingdings" panose="05000000000000000000" pitchFamily="2" charset="2"/>
            </a:endParaRPr>
          </a:p>
          <a:p>
            <a:pPr marL="0" indent="0" eaLnBrk="1" hangingPunct="1">
              <a:defRPr/>
            </a:pPr>
            <a:endParaRPr lang="de-DE" sz="2000" dirty="0"/>
          </a:p>
          <a:p>
            <a:pPr eaLnBrk="1" hangingPunct="1">
              <a:buFont typeface="Arial" panose="020B0604020202020204" pitchFamily="34" charset="0"/>
              <a:buChar char="•"/>
              <a:defRPr/>
            </a:pPr>
            <a:endParaRPr lang="de-DE" sz="2000" dirty="0"/>
          </a:p>
        </p:txBody>
      </p:sp>
      <p:pic>
        <p:nvPicPr>
          <p:cNvPr id="6148" name="Picture 4" descr="Top 10 Most Stressful Life Events: The Holmes And Rahe Stress Scale | PainDoctor.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60" y="4104101"/>
            <a:ext cx="4643522" cy="227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nhaltsplatzhalter 16"/>
          <p:cNvSpPr txBox="1">
            <a:spLocks/>
          </p:cNvSpPr>
          <p:nvPr/>
        </p:nvSpPr>
        <p:spPr bwMode="auto">
          <a:xfrm>
            <a:off x="6084888" y="6526212"/>
            <a:ext cx="3059112"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r" rtl="0" eaLnBrk="0" fontAlgn="base" hangingPunct="0">
              <a:spcBef>
                <a:spcPct val="0"/>
              </a:spcBef>
              <a:spcAft>
                <a:spcPct val="0"/>
              </a:spcAft>
              <a:defRPr sz="1400" i="1" kern="1200" baseline="0">
                <a:solidFill>
                  <a:schemeClr val="tx1">
                    <a:lumMod val="50000"/>
                    <a:lumOff val="50000"/>
                  </a:schemeClr>
                </a:solidFill>
                <a:latin typeface="Times" pitchFamily="1"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de-DE" sz="1600" dirty="0">
                <a:solidFill>
                  <a:prstClr val="black">
                    <a:lumMod val="50000"/>
                    <a:lumOff val="50000"/>
                  </a:prstClr>
                </a:solidFill>
                <a:latin typeface="Calibri" panose="020F0502020204030204" pitchFamily="34" charset="0"/>
              </a:rPr>
              <a:t>Foto: paindoctor.com</a:t>
            </a:r>
          </a:p>
        </p:txBody>
      </p:sp>
      <p:pic>
        <p:nvPicPr>
          <p:cNvPr id="2" name="Grafik 1"/>
          <p:cNvPicPr>
            <a:picLocks noChangeAspect="1"/>
          </p:cNvPicPr>
          <p:nvPr/>
        </p:nvPicPr>
        <p:blipFill>
          <a:blip r:embed="rId4"/>
          <a:stretch>
            <a:fillRect/>
          </a:stretch>
        </p:blipFill>
        <p:spPr>
          <a:xfrm>
            <a:off x="5823704" y="4104101"/>
            <a:ext cx="1484600" cy="2277227"/>
          </a:xfrm>
          <a:prstGeom prst="rect">
            <a:avLst/>
          </a:prstGeom>
        </p:spPr>
      </p:pic>
    </p:spTree>
    <p:extLst>
      <p:ext uri="{BB962C8B-B14F-4D97-AF65-F5344CB8AC3E}">
        <p14:creationId xmlns:p14="http://schemas.microsoft.com/office/powerpoint/2010/main" val="4195269909"/>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542701" y="1196752"/>
            <a:ext cx="2363788" cy="1177925"/>
          </a:xfrm>
          <a:prstGeom prst="roundRect">
            <a:avLst/>
          </a:prstGeom>
          <a:solidFill>
            <a:srgbClr val="26547C"/>
          </a:solidFill>
          <a:ln>
            <a:solidFill>
              <a:srgbClr val="2654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400" dirty="0">
                <a:solidFill>
                  <a:prstClr val="white"/>
                </a:solidFill>
              </a:rPr>
              <a:t>Sozialer Hintergrund /  </a:t>
            </a:r>
          </a:p>
          <a:p>
            <a:pPr algn="ctr">
              <a:defRPr/>
            </a:pPr>
            <a:r>
              <a:rPr lang="de-DE" sz="1400" dirty="0">
                <a:solidFill>
                  <a:prstClr val="white"/>
                </a:solidFill>
              </a:rPr>
              <a:t>soziales Gefüge / gesellschaftliche Rahmenbedingungen</a:t>
            </a:r>
          </a:p>
        </p:txBody>
      </p:sp>
      <p:sp>
        <p:nvSpPr>
          <p:cNvPr id="5" name="Abgerundetes Rechteck 4"/>
          <p:cNvSpPr/>
          <p:nvPr/>
        </p:nvSpPr>
        <p:spPr>
          <a:xfrm>
            <a:off x="542701" y="4606925"/>
            <a:ext cx="2363788" cy="1179513"/>
          </a:xfrm>
          <a:prstGeom prst="roundRect">
            <a:avLst/>
          </a:prstGeom>
          <a:solidFill>
            <a:srgbClr val="26547C"/>
          </a:solidFill>
          <a:ln>
            <a:solidFill>
              <a:srgbClr val="2654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prstClr val="white"/>
                </a:solidFill>
              </a:rPr>
              <a:t>Symptombildende Faktoren</a:t>
            </a:r>
          </a:p>
        </p:txBody>
      </p:sp>
      <p:sp>
        <p:nvSpPr>
          <p:cNvPr id="6" name="Abgerundetes Rechteck 5"/>
          <p:cNvSpPr/>
          <p:nvPr/>
        </p:nvSpPr>
        <p:spPr>
          <a:xfrm>
            <a:off x="3261915" y="2870027"/>
            <a:ext cx="2363788" cy="1177925"/>
          </a:xfrm>
          <a:prstGeom prst="roundRect">
            <a:avLst/>
          </a:prstGeom>
          <a:solidFill>
            <a:srgbClr val="26547C"/>
          </a:solidFill>
          <a:ln>
            <a:solidFill>
              <a:srgbClr val="2654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prstClr val="white"/>
                </a:solidFill>
              </a:rPr>
              <a:t>Auslösende Lebensereignisse</a:t>
            </a:r>
          </a:p>
        </p:txBody>
      </p:sp>
      <p:sp>
        <p:nvSpPr>
          <p:cNvPr id="7" name="Abgerundetes Rechteck 6"/>
          <p:cNvSpPr/>
          <p:nvPr/>
        </p:nvSpPr>
        <p:spPr>
          <a:xfrm>
            <a:off x="6358259" y="2870027"/>
            <a:ext cx="2363788" cy="1177925"/>
          </a:xfrm>
          <a:prstGeom prst="roundRect">
            <a:avLst/>
          </a:prstGeom>
          <a:solidFill>
            <a:srgbClr val="26547C"/>
          </a:solidFill>
          <a:ln>
            <a:solidFill>
              <a:srgbClr val="2654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prstClr val="white"/>
                </a:solidFill>
              </a:rPr>
              <a:t>Klinische Depression</a:t>
            </a:r>
          </a:p>
        </p:txBody>
      </p:sp>
      <p:sp>
        <p:nvSpPr>
          <p:cNvPr id="8" name="Abgerundetes Rechteck 7"/>
          <p:cNvSpPr/>
          <p:nvPr/>
        </p:nvSpPr>
        <p:spPr>
          <a:xfrm>
            <a:off x="5044851" y="1196752"/>
            <a:ext cx="2365375" cy="1177925"/>
          </a:xfrm>
          <a:prstGeom prst="roundRect">
            <a:avLst/>
          </a:prstGeom>
          <a:solidFill>
            <a:srgbClr val="26547C"/>
          </a:solidFill>
          <a:ln>
            <a:solidFill>
              <a:srgbClr val="2654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dirty="0">
                <a:solidFill>
                  <a:prstClr val="white"/>
                </a:solidFill>
              </a:rPr>
              <a:t>Aktuelle Vulnerabilität / protektive Faktoren</a:t>
            </a:r>
          </a:p>
        </p:txBody>
      </p:sp>
      <p:cxnSp>
        <p:nvCxnSpPr>
          <p:cNvPr id="10" name="Gerade Verbindung mit Pfeil 9"/>
          <p:cNvCxnSpPr/>
          <p:nvPr/>
        </p:nvCxnSpPr>
        <p:spPr>
          <a:xfrm>
            <a:off x="1725389" y="2446685"/>
            <a:ext cx="0" cy="207005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2" name="Gewinkelte Verbindung 11"/>
          <p:cNvCxnSpPr/>
          <p:nvPr/>
        </p:nvCxnSpPr>
        <p:spPr>
          <a:xfrm flipV="1">
            <a:off x="3009676" y="4136852"/>
            <a:ext cx="4713288" cy="1355725"/>
          </a:xfrm>
          <a:prstGeom prst="bentConnector2">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3047776" y="1571452"/>
            <a:ext cx="1919288"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3009676" y="2302669"/>
            <a:ext cx="381000" cy="49535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a:off x="5673476" y="3598813"/>
            <a:ext cx="612775"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a:off x="6176739" y="2436193"/>
            <a:ext cx="0" cy="109061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Inhaltsplatzhalter 16"/>
          <p:cNvSpPr>
            <a:spLocks noGrp="1"/>
          </p:cNvSpPr>
          <p:nvPr>
            <p:ph sz="quarter" idx="10"/>
          </p:nvPr>
        </p:nvSpPr>
        <p:spPr>
          <a:xfrm>
            <a:off x="6084888" y="6524625"/>
            <a:ext cx="3059112"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1400" i="1" baseline="0">
                <a:solidFill>
                  <a:schemeClr val="tx1">
                    <a:lumMod val="50000"/>
                    <a:lumOff val="50000"/>
                  </a:schemeClr>
                </a:solidFill>
              </a:defRPr>
            </a:lvl1pPr>
          </a:lstStyle>
          <a:p>
            <a:pPr>
              <a:defRPr/>
            </a:pPr>
            <a:r>
              <a:rPr lang="de-DE" sz="1600" dirty="0"/>
              <a:t>Brown &amp; Harris 1978</a:t>
            </a:r>
          </a:p>
        </p:txBody>
      </p:sp>
    </p:spTree>
    <p:extLst>
      <p:ext uri="{BB962C8B-B14F-4D97-AF65-F5344CB8AC3E}">
        <p14:creationId xmlns:p14="http://schemas.microsoft.com/office/powerpoint/2010/main" val="4190071847"/>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a:xfrm>
            <a:off x="443781" y="455747"/>
            <a:ext cx="6104676" cy="969526"/>
          </a:xfrm>
        </p:spPr>
        <p:txBody>
          <a:bodyPr/>
          <a:lstStyle/>
          <a:p>
            <a:pPr algn="l" eaLnBrk="1" hangingPunct="1"/>
            <a:r>
              <a:rPr lang="de-DE" altLang="de-DE" sz="3200" b="1" dirty="0">
                <a:solidFill>
                  <a:schemeClr val="tx2"/>
                </a:solidFill>
              </a:rPr>
              <a:t>Belastende Lebensereignisse </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4175852177"/>
              </p:ext>
            </p:extLst>
          </p:nvPr>
        </p:nvGraphicFramePr>
        <p:xfrm>
          <a:off x="611560" y="1576293"/>
          <a:ext cx="5040560" cy="4733027"/>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000"/>
                    </a:ext>
                  </a:extLst>
                </a:gridCol>
                <a:gridCol w="951117">
                  <a:extLst>
                    <a:ext uri="{9D8B030D-6E8A-4147-A177-3AD203B41FA5}">
                      <a16:colId xmlns:a16="http://schemas.microsoft.com/office/drawing/2014/main" val="20001"/>
                    </a:ext>
                  </a:extLst>
                </a:gridCol>
                <a:gridCol w="864152">
                  <a:extLst>
                    <a:ext uri="{9D8B030D-6E8A-4147-A177-3AD203B41FA5}">
                      <a16:colId xmlns:a16="http://schemas.microsoft.com/office/drawing/2014/main" val="20002"/>
                    </a:ext>
                  </a:extLst>
                </a:gridCol>
                <a:gridCol w="936165">
                  <a:extLst>
                    <a:ext uri="{9D8B030D-6E8A-4147-A177-3AD203B41FA5}">
                      <a16:colId xmlns:a16="http://schemas.microsoft.com/office/drawing/2014/main" val="20003"/>
                    </a:ext>
                  </a:extLst>
                </a:gridCol>
                <a:gridCol w="848966">
                  <a:extLst>
                    <a:ext uri="{9D8B030D-6E8A-4147-A177-3AD203B41FA5}">
                      <a16:colId xmlns:a16="http://schemas.microsoft.com/office/drawing/2014/main" val="20004"/>
                    </a:ext>
                  </a:extLst>
                </a:gridCol>
              </a:tblGrid>
              <a:tr h="318522">
                <a:tc>
                  <a:txBody>
                    <a:bodyPr/>
                    <a:lstStyle/>
                    <a:p>
                      <a:endParaRPr lang="de-DE" sz="800" dirty="0">
                        <a:solidFill>
                          <a:schemeClr val="bg1"/>
                        </a:solidFill>
                        <a:latin typeface="Calibri" panose="020F0502020204030204" pitchFamily="34" charset="0"/>
                      </a:endParaRPr>
                    </a:p>
                  </a:txBody>
                  <a:tcPr marL="91446" marR="91446" marT="45726" marB="45726">
                    <a:solidFill>
                      <a:schemeClr val="bg1"/>
                    </a:solid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800" b="1" dirty="0">
                          <a:solidFill>
                            <a:schemeClr val="bg1"/>
                          </a:solidFill>
                          <a:latin typeface="Calibri" panose="020F0502020204030204" pitchFamily="34" charset="0"/>
                        </a:rPr>
                        <a:t>Odds Ratio für  das Auftreten einer Depression</a:t>
                      </a:r>
                    </a:p>
                    <a:p>
                      <a:endParaRPr lang="de-DE" sz="800" dirty="0">
                        <a:solidFill>
                          <a:schemeClr val="bg1"/>
                        </a:solidFill>
                        <a:latin typeface="Calibri" panose="020F0502020204030204" pitchFamily="34" charset="0"/>
                      </a:endParaRPr>
                    </a:p>
                  </a:txBody>
                  <a:tcPr marL="91446" marR="91446" marT="45726" marB="45726">
                    <a:solidFill>
                      <a:srgbClr val="26547C"/>
                    </a:solidFill>
                  </a:tcPr>
                </a:tc>
                <a:tc hMerge="1">
                  <a:txBody>
                    <a:bodyPr/>
                    <a:lstStyle/>
                    <a:p>
                      <a:endParaRPr lang="de-DE" sz="1000" dirty="0">
                        <a:solidFill>
                          <a:schemeClr val="bg1"/>
                        </a:solidFill>
                      </a:endParaRPr>
                    </a:p>
                  </a:txBody>
                  <a:tcPr>
                    <a:solidFill>
                      <a:srgbClr val="26547C"/>
                    </a:solidFill>
                  </a:tcPr>
                </a:tc>
                <a:tc hMerge="1">
                  <a:txBody>
                    <a:bodyPr/>
                    <a:lstStyle/>
                    <a:p>
                      <a:endParaRPr lang="de-DE" sz="1000" dirty="0">
                        <a:solidFill>
                          <a:schemeClr val="bg1"/>
                        </a:solidFill>
                      </a:endParaRPr>
                    </a:p>
                  </a:txBody>
                  <a:tcPr>
                    <a:solidFill>
                      <a:srgbClr val="26547C"/>
                    </a:solidFill>
                  </a:tcPr>
                </a:tc>
                <a:tc hMerge="1">
                  <a:txBody>
                    <a:bodyPr/>
                    <a:lstStyle/>
                    <a:p>
                      <a:endParaRPr lang="de-DE" sz="1000" dirty="0">
                        <a:solidFill>
                          <a:schemeClr val="bg1"/>
                        </a:solidFill>
                      </a:endParaRPr>
                    </a:p>
                  </a:txBody>
                  <a:tcPr>
                    <a:solidFill>
                      <a:srgbClr val="26547C"/>
                    </a:solidFill>
                  </a:tcPr>
                </a:tc>
                <a:extLst>
                  <a:ext uri="{0D108BD9-81ED-4DB2-BD59-A6C34878D82A}">
                    <a16:rowId xmlns:a16="http://schemas.microsoft.com/office/drawing/2014/main" val="10000"/>
                  </a:ext>
                </a:extLst>
              </a:tr>
              <a:tr h="318522">
                <a:tc>
                  <a:txBody>
                    <a:bodyPr/>
                    <a:lstStyle/>
                    <a:p>
                      <a:r>
                        <a:rPr lang="de-DE" sz="800" b="1" dirty="0">
                          <a:solidFill>
                            <a:schemeClr val="bg1"/>
                          </a:solidFill>
                          <a:latin typeface="Calibri" panose="020F0502020204030204" pitchFamily="34" charset="0"/>
                        </a:rPr>
                        <a:t>Ereignis</a:t>
                      </a:r>
                    </a:p>
                  </a:txBody>
                  <a:tcPr marL="91446" marR="91446" marT="45726" marB="45726">
                    <a:solidFill>
                      <a:srgbClr val="26547C"/>
                    </a:solidFill>
                  </a:tcPr>
                </a:tc>
                <a:tc>
                  <a:txBody>
                    <a:bodyPr/>
                    <a:lstStyle/>
                    <a:p>
                      <a:r>
                        <a:rPr lang="de-DE" sz="800" dirty="0">
                          <a:solidFill>
                            <a:schemeClr val="bg1"/>
                          </a:solidFill>
                          <a:latin typeface="Calibri" panose="020F0502020204030204" pitchFamily="34" charset="0"/>
                        </a:rPr>
                        <a:t>Im Monat des Ereignisses</a:t>
                      </a:r>
                    </a:p>
                  </a:txBody>
                  <a:tcPr marL="91446" marR="91446" marT="45726" marB="45726">
                    <a:solidFill>
                      <a:srgbClr val="26547C"/>
                    </a:solidFill>
                  </a:tcPr>
                </a:tc>
                <a:tc>
                  <a:txBody>
                    <a:bodyPr/>
                    <a:lstStyle/>
                    <a:p>
                      <a:r>
                        <a:rPr lang="de-DE" sz="800" dirty="0">
                          <a:solidFill>
                            <a:schemeClr val="bg1"/>
                          </a:solidFill>
                          <a:latin typeface="Calibri" panose="020F0502020204030204" pitchFamily="34" charset="0"/>
                        </a:rPr>
                        <a:t>1 </a:t>
                      </a:r>
                      <a:r>
                        <a:rPr lang="de-DE" sz="800" baseline="0" dirty="0">
                          <a:solidFill>
                            <a:schemeClr val="bg1"/>
                          </a:solidFill>
                          <a:latin typeface="Calibri" panose="020F0502020204030204" pitchFamily="34" charset="0"/>
                        </a:rPr>
                        <a:t> Monat nach Ereignis</a:t>
                      </a:r>
                      <a:endParaRPr lang="de-DE" sz="800" dirty="0">
                        <a:solidFill>
                          <a:schemeClr val="bg1"/>
                        </a:solidFill>
                        <a:latin typeface="Calibri" panose="020F0502020204030204" pitchFamily="34" charset="0"/>
                      </a:endParaRPr>
                    </a:p>
                  </a:txBody>
                  <a:tcPr marL="91446" marR="91446" marT="45726" marB="45726">
                    <a:solidFill>
                      <a:srgbClr val="26547C"/>
                    </a:solidFill>
                  </a:tcPr>
                </a:tc>
                <a:tc>
                  <a:txBody>
                    <a:bodyPr/>
                    <a:lstStyle/>
                    <a:p>
                      <a:r>
                        <a:rPr lang="de-DE" sz="800" dirty="0">
                          <a:solidFill>
                            <a:schemeClr val="bg1"/>
                          </a:solidFill>
                          <a:latin typeface="Calibri" panose="020F0502020204030204" pitchFamily="34" charset="0"/>
                        </a:rPr>
                        <a:t>2 Monate nach Ereignis</a:t>
                      </a:r>
                    </a:p>
                  </a:txBody>
                  <a:tcPr marL="91446" marR="91446" marT="45726" marB="45726">
                    <a:solidFill>
                      <a:srgbClr val="26547C"/>
                    </a:solidFill>
                  </a:tcPr>
                </a:tc>
                <a:tc>
                  <a:txBody>
                    <a:bodyPr/>
                    <a:lstStyle/>
                    <a:p>
                      <a:r>
                        <a:rPr lang="de-DE" sz="800" dirty="0">
                          <a:solidFill>
                            <a:schemeClr val="bg1"/>
                          </a:solidFill>
                          <a:latin typeface="Calibri" panose="020F0502020204030204" pitchFamily="34" charset="0"/>
                        </a:rPr>
                        <a:t>3 Monate nach Ereignis</a:t>
                      </a:r>
                    </a:p>
                  </a:txBody>
                  <a:tcPr marL="91446" marR="91446" marT="45726" marB="45726">
                    <a:solidFill>
                      <a:srgbClr val="26547C"/>
                    </a:solidFill>
                  </a:tcPr>
                </a:tc>
                <a:extLst>
                  <a:ext uri="{0D108BD9-81ED-4DB2-BD59-A6C34878D82A}">
                    <a16:rowId xmlns:a16="http://schemas.microsoft.com/office/drawing/2014/main" val="10001"/>
                  </a:ext>
                </a:extLst>
              </a:tr>
              <a:tr h="204937">
                <a:tc>
                  <a:txBody>
                    <a:bodyPr/>
                    <a:lstStyle/>
                    <a:p>
                      <a:r>
                        <a:rPr lang="de-DE" sz="800" dirty="0">
                          <a:latin typeface="Calibri" panose="020F0502020204030204" pitchFamily="34" charset="0"/>
                        </a:rPr>
                        <a:t>Gewaltsamer</a:t>
                      </a:r>
                      <a:r>
                        <a:rPr lang="de-DE" sz="800" baseline="0" dirty="0">
                          <a:latin typeface="Calibri" panose="020F0502020204030204" pitchFamily="34" charset="0"/>
                        </a:rPr>
                        <a:t> Übergriff</a:t>
                      </a:r>
                      <a:endParaRPr lang="de-DE" sz="800" dirty="0">
                        <a:latin typeface="Calibri" panose="020F0502020204030204" pitchFamily="34" charset="0"/>
                      </a:endParaRPr>
                    </a:p>
                  </a:txBody>
                  <a:tcPr marL="91446" marR="91446" marT="45726" marB="45726"/>
                </a:tc>
                <a:tc>
                  <a:txBody>
                    <a:bodyPr/>
                    <a:lstStyle/>
                    <a:p>
                      <a:pPr algn="r"/>
                      <a:r>
                        <a:rPr lang="de-DE" sz="800" b="1" i="0" dirty="0">
                          <a:latin typeface="Calibri" panose="020F0502020204030204" pitchFamily="34" charset="0"/>
                        </a:rPr>
                        <a:t>25,36</a:t>
                      </a:r>
                    </a:p>
                  </a:txBody>
                  <a:tcPr marL="91446" marR="91446" marT="45726" marB="45726"/>
                </a:tc>
                <a:tc>
                  <a:txBody>
                    <a:bodyPr/>
                    <a:lstStyle/>
                    <a:p>
                      <a:pPr algn="r"/>
                      <a:r>
                        <a:rPr lang="de-DE" sz="800" dirty="0">
                          <a:latin typeface="Calibri" panose="020F0502020204030204" pitchFamily="34" charset="0"/>
                        </a:rPr>
                        <a:t>4.31</a:t>
                      </a:r>
                    </a:p>
                  </a:txBody>
                  <a:tcPr marL="91446" marR="91446" marT="45726" marB="45726"/>
                </a:tc>
                <a:tc>
                  <a:txBody>
                    <a:bodyPr/>
                    <a:lstStyle/>
                    <a:p>
                      <a:pPr algn="r"/>
                      <a:r>
                        <a:rPr lang="de-DE" sz="800" dirty="0">
                          <a:latin typeface="Calibri" panose="020F0502020204030204" pitchFamily="34" charset="0"/>
                        </a:rPr>
                        <a:t>-</a:t>
                      </a:r>
                    </a:p>
                  </a:txBody>
                  <a:tcPr marL="91446" marR="91446" marT="45726" marB="45726"/>
                </a:tc>
                <a:tc>
                  <a:txBody>
                    <a:bodyPr/>
                    <a:lstStyle/>
                    <a:p>
                      <a:pPr algn="r"/>
                      <a:r>
                        <a:rPr lang="de-DE" sz="800" dirty="0">
                          <a:latin typeface="Calibri" panose="020F0502020204030204" pitchFamily="34" charset="0"/>
                        </a:rPr>
                        <a:t>-</a:t>
                      </a:r>
                    </a:p>
                  </a:txBody>
                  <a:tcPr marL="91446" marR="91446" marT="45726" marB="45726"/>
                </a:tc>
                <a:extLst>
                  <a:ext uri="{0D108BD9-81ED-4DB2-BD59-A6C34878D82A}">
                    <a16:rowId xmlns:a16="http://schemas.microsoft.com/office/drawing/2014/main" val="10002"/>
                  </a:ext>
                </a:extLst>
              </a:tr>
              <a:tr h="2049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800" dirty="0">
                          <a:latin typeface="Calibri" panose="020F0502020204030204" pitchFamily="34" charset="0"/>
                        </a:rPr>
                        <a:t>Scheidung/ Trennung</a:t>
                      </a:r>
                    </a:p>
                  </a:txBody>
                  <a:tcPr marL="91446" marR="91446" marT="45726" marB="45726"/>
                </a:tc>
                <a:tc>
                  <a:txBody>
                    <a:bodyPr/>
                    <a:lstStyle/>
                    <a:p>
                      <a:pPr algn="r"/>
                      <a:r>
                        <a:rPr lang="de-DE" sz="800" dirty="0">
                          <a:latin typeface="Calibri" panose="020F0502020204030204" pitchFamily="34" charset="0"/>
                        </a:rPr>
                        <a:t>5,22</a:t>
                      </a:r>
                    </a:p>
                  </a:txBody>
                  <a:tcPr marL="91446" marR="91446" marT="45726" marB="45726"/>
                </a:tc>
                <a:tc>
                  <a:txBody>
                    <a:bodyPr/>
                    <a:lstStyle/>
                    <a:p>
                      <a:pPr algn="r"/>
                      <a:r>
                        <a:rPr lang="de-DE" sz="800" dirty="0">
                          <a:latin typeface="Calibri" panose="020F0502020204030204" pitchFamily="34" charset="0"/>
                        </a:rPr>
                        <a:t>-</a:t>
                      </a:r>
                    </a:p>
                  </a:txBody>
                  <a:tcPr marL="91446" marR="91446" marT="45726" marB="45726"/>
                </a:tc>
                <a:tc>
                  <a:txBody>
                    <a:bodyPr/>
                    <a:lstStyle/>
                    <a:p>
                      <a:pPr algn="r"/>
                      <a:r>
                        <a:rPr lang="de-DE" sz="800" dirty="0">
                          <a:latin typeface="Calibri" panose="020F0502020204030204" pitchFamily="34" charset="0"/>
                        </a:rPr>
                        <a:t>-</a:t>
                      </a:r>
                    </a:p>
                  </a:txBody>
                  <a:tcPr marL="91446" marR="91446" marT="45726" marB="45726"/>
                </a:tc>
                <a:tc>
                  <a:txBody>
                    <a:bodyPr/>
                    <a:lstStyle/>
                    <a:p>
                      <a:pPr algn="r"/>
                      <a:r>
                        <a:rPr lang="de-DE" sz="800" dirty="0">
                          <a:latin typeface="Calibri" panose="020F0502020204030204" pitchFamily="34" charset="0"/>
                        </a:rPr>
                        <a:t>-</a:t>
                      </a:r>
                    </a:p>
                  </a:txBody>
                  <a:tcPr marL="91446" marR="91446" marT="45726" marB="45726"/>
                </a:tc>
                <a:extLst>
                  <a:ext uri="{0D108BD9-81ED-4DB2-BD59-A6C34878D82A}">
                    <a16:rowId xmlns:a16="http://schemas.microsoft.com/office/drawing/2014/main" val="10003"/>
                  </a:ext>
                </a:extLst>
              </a:tr>
              <a:tr h="204937">
                <a:tc>
                  <a:txBody>
                    <a:bodyPr/>
                    <a:lstStyle/>
                    <a:p>
                      <a:r>
                        <a:rPr lang="de-DE" sz="800" dirty="0">
                          <a:latin typeface="Calibri" panose="020F0502020204030204" pitchFamily="34" charset="0"/>
                        </a:rPr>
                        <a:t>Finanzielle Probleme</a:t>
                      </a:r>
                    </a:p>
                  </a:txBody>
                  <a:tcPr marL="91446" marR="91446" marT="45726" marB="45726"/>
                </a:tc>
                <a:tc>
                  <a:txBody>
                    <a:bodyPr/>
                    <a:lstStyle/>
                    <a:p>
                      <a:pPr algn="r"/>
                      <a:r>
                        <a:rPr lang="de-DE" sz="800" b="1" dirty="0">
                          <a:latin typeface="Calibri" panose="020F0502020204030204" pitchFamily="34" charset="0"/>
                        </a:rPr>
                        <a:t>5,85</a:t>
                      </a:r>
                    </a:p>
                  </a:txBody>
                  <a:tcPr marL="91446" marR="91446" marT="45726" marB="45726"/>
                </a:tc>
                <a:tc>
                  <a:txBody>
                    <a:bodyPr/>
                    <a:lstStyle/>
                    <a:p>
                      <a:pPr algn="r"/>
                      <a:r>
                        <a:rPr lang="de-DE" sz="800" dirty="0">
                          <a:latin typeface="Calibri" panose="020F0502020204030204" pitchFamily="34" charset="0"/>
                        </a:rPr>
                        <a:t>2,75</a:t>
                      </a:r>
                    </a:p>
                  </a:txBody>
                  <a:tcPr marL="91446" marR="91446" marT="45726" marB="45726"/>
                </a:tc>
                <a:tc>
                  <a:txBody>
                    <a:bodyPr/>
                    <a:lstStyle/>
                    <a:p>
                      <a:pPr algn="r"/>
                      <a:r>
                        <a:rPr lang="de-DE" sz="800" b="1" dirty="0">
                          <a:latin typeface="Calibri" panose="020F0502020204030204" pitchFamily="34" charset="0"/>
                        </a:rPr>
                        <a:t>4,31</a:t>
                      </a:r>
                    </a:p>
                  </a:txBody>
                  <a:tcPr marL="91446" marR="91446" marT="45726" marB="45726"/>
                </a:tc>
                <a:tc>
                  <a:txBody>
                    <a:bodyPr/>
                    <a:lstStyle/>
                    <a:p>
                      <a:pPr algn="r"/>
                      <a:r>
                        <a:rPr lang="de-DE" sz="800" dirty="0">
                          <a:latin typeface="Calibri" panose="020F0502020204030204" pitchFamily="34" charset="0"/>
                        </a:rPr>
                        <a:t>2,36</a:t>
                      </a:r>
                    </a:p>
                  </a:txBody>
                  <a:tcPr marL="91446" marR="91446" marT="45726" marB="45726"/>
                </a:tc>
                <a:extLst>
                  <a:ext uri="{0D108BD9-81ED-4DB2-BD59-A6C34878D82A}">
                    <a16:rowId xmlns:a16="http://schemas.microsoft.com/office/drawing/2014/main" val="10004"/>
                  </a:ext>
                </a:extLst>
              </a:tr>
              <a:tr h="333022">
                <a:tc>
                  <a:txBody>
                    <a:bodyPr/>
                    <a:lstStyle/>
                    <a:p>
                      <a:r>
                        <a:rPr lang="de-DE" sz="800" dirty="0">
                          <a:latin typeface="Calibri" panose="020F0502020204030204" pitchFamily="34" charset="0"/>
                        </a:rPr>
                        <a:t>Probleme mit</a:t>
                      </a:r>
                      <a:r>
                        <a:rPr lang="de-DE" sz="800" baseline="0" dirty="0">
                          <a:latin typeface="Calibri" panose="020F0502020204030204" pitchFamily="34" charset="0"/>
                        </a:rPr>
                        <a:t> der Unterkunft</a:t>
                      </a:r>
                      <a:endParaRPr lang="de-DE" sz="800" dirty="0">
                        <a:latin typeface="Calibri" panose="020F0502020204030204" pitchFamily="34" charset="0"/>
                      </a:endParaRPr>
                    </a:p>
                  </a:txBody>
                  <a:tcPr marL="91446" marR="91446" marT="45726" marB="45726"/>
                </a:tc>
                <a:tc>
                  <a:txBody>
                    <a:bodyPr/>
                    <a:lstStyle/>
                    <a:p>
                      <a:pPr algn="r"/>
                      <a:r>
                        <a:rPr lang="de-DE" sz="800" b="1" dirty="0">
                          <a:latin typeface="Calibri" panose="020F0502020204030204" pitchFamily="34" charset="0"/>
                        </a:rPr>
                        <a:t>7,24</a:t>
                      </a:r>
                    </a:p>
                  </a:txBody>
                  <a:tcPr marL="91446" marR="91446" marT="45726" marB="45726"/>
                </a:tc>
                <a:tc>
                  <a:txBody>
                    <a:bodyPr/>
                    <a:lstStyle/>
                    <a:p>
                      <a:pPr algn="r"/>
                      <a:r>
                        <a:rPr lang="de-DE" sz="800" dirty="0">
                          <a:latin typeface="Calibri" panose="020F0502020204030204" pitchFamily="34" charset="0"/>
                        </a:rPr>
                        <a:t>2,71</a:t>
                      </a:r>
                    </a:p>
                  </a:txBody>
                  <a:tcPr marL="91446" marR="91446" marT="45726" marB="45726"/>
                </a:tc>
                <a:tc>
                  <a:txBody>
                    <a:bodyPr/>
                    <a:lstStyle/>
                    <a:p>
                      <a:pPr algn="r"/>
                      <a:r>
                        <a:rPr lang="de-DE" sz="800" dirty="0">
                          <a:latin typeface="Calibri" panose="020F0502020204030204" pitchFamily="34" charset="0"/>
                        </a:rPr>
                        <a:t>1,25</a:t>
                      </a:r>
                    </a:p>
                  </a:txBody>
                  <a:tcPr marL="91446" marR="91446" marT="45726" marB="45726"/>
                </a:tc>
                <a:tc>
                  <a:txBody>
                    <a:bodyPr/>
                    <a:lstStyle/>
                    <a:p>
                      <a:pPr algn="r"/>
                      <a:r>
                        <a:rPr lang="de-DE" sz="800" dirty="0">
                          <a:latin typeface="Calibri" panose="020F0502020204030204" pitchFamily="34" charset="0"/>
                        </a:rPr>
                        <a:t>1,26</a:t>
                      </a:r>
                    </a:p>
                  </a:txBody>
                  <a:tcPr marL="91446" marR="91446" marT="45726" marB="45726"/>
                </a:tc>
                <a:extLst>
                  <a:ext uri="{0D108BD9-81ED-4DB2-BD59-A6C34878D82A}">
                    <a16:rowId xmlns:a16="http://schemas.microsoft.com/office/drawing/2014/main" val="10005"/>
                  </a:ext>
                </a:extLst>
              </a:tr>
              <a:tr h="3330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800" dirty="0">
                          <a:latin typeface="Calibri" panose="020F0502020204030204" pitchFamily="34" charset="0"/>
                        </a:rPr>
                        <a:t>Schwere Krankheit oder Verletzung</a:t>
                      </a:r>
                    </a:p>
                  </a:txBody>
                  <a:tcPr marL="91446" marR="91446" marT="45726" marB="45726"/>
                </a:tc>
                <a:tc>
                  <a:txBody>
                    <a:bodyPr/>
                    <a:lstStyle/>
                    <a:p>
                      <a:pPr algn="r"/>
                      <a:r>
                        <a:rPr lang="de-DE" sz="800" b="1" dirty="0">
                          <a:latin typeface="Calibri" panose="020F0502020204030204" pitchFamily="34" charset="0"/>
                        </a:rPr>
                        <a:t>3,10</a:t>
                      </a:r>
                    </a:p>
                  </a:txBody>
                  <a:tcPr marL="91446" marR="91446" marT="45726" marB="45726"/>
                </a:tc>
                <a:tc>
                  <a:txBody>
                    <a:bodyPr/>
                    <a:lstStyle/>
                    <a:p>
                      <a:pPr algn="r"/>
                      <a:r>
                        <a:rPr lang="de-DE" sz="800" dirty="0">
                          <a:latin typeface="Calibri" panose="020F0502020204030204" pitchFamily="34" charset="0"/>
                        </a:rPr>
                        <a:t>0,70</a:t>
                      </a:r>
                    </a:p>
                  </a:txBody>
                  <a:tcPr marL="91446" marR="91446" marT="45726" marB="45726"/>
                </a:tc>
                <a:tc>
                  <a:txBody>
                    <a:bodyPr/>
                    <a:lstStyle/>
                    <a:p>
                      <a:pPr algn="r"/>
                      <a:r>
                        <a:rPr lang="de-DE" sz="800" dirty="0">
                          <a:latin typeface="Calibri" panose="020F0502020204030204" pitchFamily="34" charset="0"/>
                        </a:rPr>
                        <a:t>0,76</a:t>
                      </a:r>
                    </a:p>
                  </a:txBody>
                  <a:tcPr marL="91446" marR="91446" marT="45726" marB="45726"/>
                </a:tc>
                <a:tc>
                  <a:txBody>
                    <a:bodyPr/>
                    <a:lstStyle/>
                    <a:p>
                      <a:pPr algn="r"/>
                      <a:r>
                        <a:rPr lang="de-DE" sz="800" dirty="0">
                          <a:latin typeface="Calibri" panose="020F0502020204030204" pitchFamily="34" charset="0"/>
                        </a:rPr>
                        <a:t>0,43</a:t>
                      </a:r>
                    </a:p>
                  </a:txBody>
                  <a:tcPr marL="91446" marR="91446" marT="45726" marB="45726"/>
                </a:tc>
                <a:extLst>
                  <a:ext uri="{0D108BD9-81ED-4DB2-BD59-A6C34878D82A}">
                    <a16:rowId xmlns:a16="http://schemas.microsoft.com/office/drawing/2014/main" val="10006"/>
                  </a:ext>
                </a:extLst>
              </a:tr>
              <a:tr h="204937">
                <a:tc>
                  <a:txBody>
                    <a:bodyPr/>
                    <a:lstStyle/>
                    <a:p>
                      <a:r>
                        <a:rPr lang="de-DE" sz="800" dirty="0">
                          <a:latin typeface="Calibri" panose="020F0502020204030204" pitchFamily="34" charset="0"/>
                        </a:rPr>
                        <a:t>Arbeitsverlust</a:t>
                      </a:r>
                    </a:p>
                  </a:txBody>
                  <a:tcPr marL="91446" marR="91446" marT="45726" marB="45726"/>
                </a:tc>
                <a:tc>
                  <a:txBody>
                    <a:bodyPr/>
                    <a:lstStyle/>
                    <a:p>
                      <a:pPr algn="r"/>
                      <a:r>
                        <a:rPr lang="de-DE" sz="800" b="1" dirty="0">
                          <a:latin typeface="Calibri" panose="020F0502020204030204" pitchFamily="34" charset="0"/>
                        </a:rPr>
                        <a:t>3,95</a:t>
                      </a:r>
                    </a:p>
                  </a:txBody>
                  <a:tcPr marL="91446" marR="91446" marT="45726" marB="45726"/>
                </a:tc>
                <a:tc>
                  <a:txBody>
                    <a:bodyPr/>
                    <a:lstStyle/>
                    <a:p>
                      <a:pPr algn="r"/>
                      <a:r>
                        <a:rPr lang="de-DE" sz="800" dirty="0">
                          <a:latin typeface="Calibri" panose="020F0502020204030204" pitchFamily="34" charset="0"/>
                        </a:rPr>
                        <a:t>-</a:t>
                      </a:r>
                    </a:p>
                  </a:txBody>
                  <a:tcPr marL="91446" marR="91446" marT="45726" marB="45726"/>
                </a:tc>
                <a:tc>
                  <a:txBody>
                    <a:bodyPr/>
                    <a:lstStyle/>
                    <a:p>
                      <a:pPr algn="r"/>
                      <a:r>
                        <a:rPr lang="de-DE" sz="800" dirty="0">
                          <a:latin typeface="Calibri" panose="020F0502020204030204" pitchFamily="34" charset="0"/>
                        </a:rPr>
                        <a:t>-</a:t>
                      </a:r>
                    </a:p>
                  </a:txBody>
                  <a:tcPr marL="91446" marR="91446" marT="45726" marB="45726"/>
                </a:tc>
                <a:tc>
                  <a:txBody>
                    <a:bodyPr/>
                    <a:lstStyle/>
                    <a:p>
                      <a:pPr algn="r"/>
                      <a:r>
                        <a:rPr lang="de-DE" sz="800" dirty="0">
                          <a:latin typeface="Calibri" panose="020F0502020204030204" pitchFamily="34" charset="0"/>
                        </a:rPr>
                        <a:t>-</a:t>
                      </a:r>
                    </a:p>
                  </a:txBody>
                  <a:tcPr marL="91446" marR="91446" marT="45726" marB="45726"/>
                </a:tc>
                <a:extLst>
                  <a:ext uri="{0D108BD9-81ED-4DB2-BD59-A6C34878D82A}">
                    <a16:rowId xmlns:a16="http://schemas.microsoft.com/office/drawing/2014/main" val="10007"/>
                  </a:ext>
                </a:extLst>
              </a:tr>
              <a:tr h="204937">
                <a:tc>
                  <a:txBody>
                    <a:bodyPr/>
                    <a:lstStyle/>
                    <a:p>
                      <a:r>
                        <a:rPr lang="de-DE" sz="800" dirty="0">
                          <a:latin typeface="Calibri" panose="020F0502020204030204" pitchFamily="34" charset="0"/>
                        </a:rPr>
                        <a:t>Juristische Probleme</a:t>
                      </a:r>
                    </a:p>
                  </a:txBody>
                  <a:tcPr marL="91446" marR="91446" marT="45726" marB="45726"/>
                </a:tc>
                <a:tc>
                  <a:txBody>
                    <a:bodyPr/>
                    <a:lstStyle/>
                    <a:p>
                      <a:pPr algn="r"/>
                      <a:r>
                        <a:rPr lang="de-DE" sz="800" dirty="0">
                          <a:latin typeface="Calibri" panose="020F0502020204030204" pitchFamily="34" charset="0"/>
                        </a:rPr>
                        <a:t>3,81</a:t>
                      </a:r>
                    </a:p>
                  </a:txBody>
                  <a:tcPr marL="91446" marR="91446" marT="45726" marB="45726"/>
                </a:tc>
                <a:tc>
                  <a:txBody>
                    <a:bodyPr/>
                    <a:lstStyle/>
                    <a:p>
                      <a:pPr algn="r"/>
                      <a:r>
                        <a:rPr lang="de-DE" sz="800" dirty="0">
                          <a:latin typeface="Calibri" panose="020F0502020204030204" pitchFamily="34" charset="0"/>
                        </a:rPr>
                        <a:t>-</a:t>
                      </a:r>
                    </a:p>
                  </a:txBody>
                  <a:tcPr marL="91446" marR="91446" marT="45726" marB="45726"/>
                </a:tc>
                <a:tc>
                  <a:txBody>
                    <a:bodyPr/>
                    <a:lstStyle/>
                    <a:p>
                      <a:pPr algn="r"/>
                      <a:r>
                        <a:rPr lang="de-DE" sz="800" dirty="0">
                          <a:latin typeface="Calibri" panose="020F0502020204030204" pitchFamily="34" charset="0"/>
                        </a:rPr>
                        <a:t>4,55</a:t>
                      </a:r>
                    </a:p>
                  </a:txBody>
                  <a:tcPr marL="91446" marR="91446" marT="45726" marB="45726"/>
                </a:tc>
                <a:tc>
                  <a:txBody>
                    <a:bodyPr/>
                    <a:lstStyle/>
                    <a:p>
                      <a:pPr algn="r"/>
                      <a:r>
                        <a:rPr lang="de-DE" sz="800" b="1" dirty="0">
                          <a:latin typeface="Calibri" panose="020F0502020204030204" pitchFamily="34" charset="0"/>
                        </a:rPr>
                        <a:t>10,81</a:t>
                      </a:r>
                    </a:p>
                  </a:txBody>
                  <a:tcPr marL="91446" marR="91446" marT="45726" marB="45726"/>
                </a:tc>
                <a:extLst>
                  <a:ext uri="{0D108BD9-81ED-4DB2-BD59-A6C34878D82A}">
                    <a16:rowId xmlns:a16="http://schemas.microsoft.com/office/drawing/2014/main" val="10008"/>
                  </a:ext>
                </a:extLst>
              </a:tr>
              <a:tr h="333022">
                <a:tc>
                  <a:txBody>
                    <a:bodyPr/>
                    <a:lstStyle/>
                    <a:p>
                      <a:r>
                        <a:rPr lang="de-DE" sz="800" dirty="0">
                          <a:latin typeface="Calibri" panose="020F0502020204030204" pitchFamily="34" charset="0"/>
                        </a:rPr>
                        <a:t>Verlust eines nahen Angehörigen</a:t>
                      </a:r>
                    </a:p>
                  </a:txBody>
                  <a:tcPr marL="91446" marR="91446" marT="45726" marB="45726"/>
                </a:tc>
                <a:tc>
                  <a:txBody>
                    <a:bodyPr/>
                    <a:lstStyle/>
                    <a:p>
                      <a:pPr algn="r"/>
                      <a:r>
                        <a:rPr lang="de-DE" sz="800" b="1" dirty="0">
                          <a:latin typeface="Calibri" panose="020F0502020204030204" pitchFamily="34" charset="0"/>
                        </a:rPr>
                        <a:t>3,17</a:t>
                      </a:r>
                    </a:p>
                  </a:txBody>
                  <a:tcPr marL="91446" marR="91446" marT="45726" marB="45726"/>
                </a:tc>
                <a:tc>
                  <a:txBody>
                    <a:bodyPr/>
                    <a:lstStyle/>
                    <a:p>
                      <a:pPr algn="r"/>
                      <a:r>
                        <a:rPr lang="de-DE" sz="800" dirty="0">
                          <a:latin typeface="Calibri" panose="020F0502020204030204" pitchFamily="34" charset="0"/>
                        </a:rPr>
                        <a:t>1,05</a:t>
                      </a:r>
                    </a:p>
                  </a:txBody>
                  <a:tcPr marL="91446" marR="91446" marT="45726" marB="45726"/>
                </a:tc>
                <a:tc>
                  <a:txBody>
                    <a:bodyPr/>
                    <a:lstStyle/>
                    <a:p>
                      <a:pPr algn="r"/>
                      <a:r>
                        <a:rPr lang="de-DE" sz="800" b="1" dirty="0">
                          <a:latin typeface="Calibri" panose="020F0502020204030204" pitchFamily="34" charset="0"/>
                        </a:rPr>
                        <a:t>3,19</a:t>
                      </a:r>
                    </a:p>
                  </a:txBody>
                  <a:tcPr marL="91446" marR="91446" marT="45726" marB="45726"/>
                </a:tc>
                <a:tc>
                  <a:txBody>
                    <a:bodyPr/>
                    <a:lstStyle/>
                    <a:p>
                      <a:pPr algn="r"/>
                      <a:r>
                        <a:rPr lang="de-DE" sz="800" dirty="0">
                          <a:latin typeface="Calibri" panose="020F0502020204030204" pitchFamily="34" charset="0"/>
                        </a:rPr>
                        <a:t>1,28</a:t>
                      </a:r>
                    </a:p>
                  </a:txBody>
                  <a:tcPr marL="91446" marR="91446" marT="45726" marB="45726"/>
                </a:tc>
                <a:extLst>
                  <a:ext uri="{0D108BD9-81ED-4DB2-BD59-A6C34878D82A}">
                    <a16:rowId xmlns:a16="http://schemas.microsoft.com/office/drawing/2014/main" val="10009"/>
                  </a:ext>
                </a:extLst>
              </a:tr>
              <a:tr h="204937">
                <a:tc>
                  <a:txBody>
                    <a:bodyPr/>
                    <a:lstStyle/>
                    <a:p>
                      <a:r>
                        <a:rPr lang="de-DE" sz="800" dirty="0">
                          <a:latin typeface="Calibri" panose="020F0502020204030204" pitchFamily="34" charset="0"/>
                        </a:rPr>
                        <a:t>Schwere Eheprobleme</a:t>
                      </a:r>
                    </a:p>
                  </a:txBody>
                  <a:tcPr marL="91446" marR="91446" marT="45726" marB="45726"/>
                </a:tc>
                <a:tc>
                  <a:txBody>
                    <a:bodyPr/>
                    <a:lstStyle/>
                    <a:p>
                      <a:pPr algn="r"/>
                      <a:r>
                        <a:rPr lang="de-DE" sz="800" b="1" dirty="0">
                          <a:latin typeface="Calibri" panose="020F0502020204030204" pitchFamily="34" charset="0"/>
                        </a:rPr>
                        <a:t>8,39</a:t>
                      </a:r>
                    </a:p>
                  </a:txBody>
                  <a:tcPr marL="91446" marR="91446" marT="45726" marB="45726"/>
                </a:tc>
                <a:tc>
                  <a:txBody>
                    <a:bodyPr/>
                    <a:lstStyle/>
                    <a:p>
                      <a:pPr algn="r"/>
                      <a:r>
                        <a:rPr lang="de-DE" sz="800" b="1" dirty="0">
                          <a:latin typeface="Calibri" panose="020F0502020204030204" pitchFamily="34" charset="0"/>
                        </a:rPr>
                        <a:t>14,26</a:t>
                      </a:r>
                    </a:p>
                  </a:txBody>
                  <a:tcPr marL="91446" marR="91446" marT="45726" marB="45726"/>
                </a:tc>
                <a:tc>
                  <a:txBody>
                    <a:bodyPr/>
                    <a:lstStyle/>
                    <a:p>
                      <a:pPr algn="r"/>
                      <a:r>
                        <a:rPr lang="de-DE" sz="800" dirty="0">
                          <a:latin typeface="Calibri" panose="020F0502020204030204" pitchFamily="34" charset="0"/>
                        </a:rPr>
                        <a:t>-</a:t>
                      </a:r>
                    </a:p>
                  </a:txBody>
                  <a:tcPr marL="91446" marR="91446" marT="45726" marB="45726"/>
                </a:tc>
                <a:tc>
                  <a:txBody>
                    <a:bodyPr/>
                    <a:lstStyle/>
                    <a:p>
                      <a:pPr algn="r"/>
                      <a:r>
                        <a:rPr lang="de-DE" sz="800" dirty="0">
                          <a:latin typeface="Calibri" panose="020F0502020204030204" pitchFamily="34" charset="0"/>
                        </a:rPr>
                        <a:t>4,29</a:t>
                      </a:r>
                    </a:p>
                  </a:txBody>
                  <a:tcPr marL="91446" marR="91446" marT="45726" marB="45726"/>
                </a:tc>
                <a:extLst>
                  <a:ext uri="{0D108BD9-81ED-4DB2-BD59-A6C34878D82A}">
                    <a16:rowId xmlns:a16="http://schemas.microsoft.com/office/drawing/2014/main" val="10010"/>
                  </a:ext>
                </a:extLst>
              </a:tr>
              <a:tr h="204937">
                <a:tc>
                  <a:txBody>
                    <a:bodyPr/>
                    <a:lstStyle/>
                    <a:p>
                      <a:r>
                        <a:rPr lang="de-DE" sz="800" dirty="0">
                          <a:latin typeface="Calibri" panose="020F0502020204030204" pitchFamily="34" charset="0"/>
                        </a:rPr>
                        <a:t>Raubüberfall</a:t>
                      </a:r>
                    </a:p>
                  </a:txBody>
                  <a:tcPr marL="91446" marR="91446" marT="45726" marB="45726"/>
                </a:tc>
                <a:tc>
                  <a:txBody>
                    <a:bodyPr/>
                    <a:lstStyle/>
                    <a:p>
                      <a:pPr algn="r"/>
                      <a:r>
                        <a:rPr lang="de-DE" sz="800" dirty="0">
                          <a:latin typeface="Calibri" panose="020F0502020204030204" pitchFamily="34" charset="0"/>
                        </a:rPr>
                        <a:t>2,74</a:t>
                      </a:r>
                    </a:p>
                  </a:txBody>
                  <a:tcPr marL="91446" marR="91446" marT="45726" marB="45726"/>
                </a:tc>
                <a:tc>
                  <a:txBody>
                    <a:bodyPr/>
                    <a:lstStyle/>
                    <a:p>
                      <a:pPr algn="r"/>
                      <a:r>
                        <a:rPr lang="de-DE" sz="800" dirty="0">
                          <a:latin typeface="Calibri" panose="020F0502020204030204" pitchFamily="34" charset="0"/>
                        </a:rPr>
                        <a:t>1,40</a:t>
                      </a:r>
                    </a:p>
                  </a:txBody>
                  <a:tcPr marL="91446" marR="91446" marT="45726" marB="45726"/>
                </a:tc>
                <a:tc>
                  <a:txBody>
                    <a:bodyPr/>
                    <a:lstStyle/>
                    <a:p>
                      <a:pPr algn="r"/>
                      <a:r>
                        <a:rPr lang="de-DE" sz="800" dirty="0">
                          <a:latin typeface="Calibri" panose="020F0502020204030204" pitchFamily="34" charset="0"/>
                        </a:rPr>
                        <a:t>1,42</a:t>
                      </a:r>
                    </a:p>
                  </a:txBody>
                  <a:tcPr marL="91446" marR="91446" marT="45726" marB="45726"/>
                </a:tc>
                <a:tc>
                  <a:txBody>
                    <a:bodyPr/>
                    <a:lstStyle/>
                    <a:p>
                      <a:pPr algn="r"/>
                      <a:r>
                        <a:rPr lang="de-DE" sz="800" b="1" dirty="0">
                          <a:latin typeface="Calibri" panose="020F0502020204030204" pitchFamily="34" charset="0"/>
                        </a:rPr>
                        <a:t>5,01</a:t>
                      </a:r>
                    </a:p>
                  </a:txBody>
                  <a:tcPr marL="91446" marR="91446" marT="45726" marB="45726"/>
                </a:tc>
                <a:extLst>
                  <a:ext uri="{0D108BD9-81ED-4DB2-BD59-A6C34878D82A}">
                    <a16:rowId xmlns:a16="http://schemas.microsoft.com/office/drawing/2014/main" val="10011"/>
                  </a:ext>
                </a:extLst>
              </a:tr>
              <a:tr h="333022">
                <a:tc>
                  <a:txBody>
                    <a:bodyPr/>
                    <a:lstStyle/>
                    <a:p>
                      <a:r>
                        <a:rPr lang="de-DE" sz="800" baseline="0" dirty="0">
                          <a:latin typeface="Calibri" panose="020F0502020204030204" pitchFamily="34" charset="0"/>
                        </a:rPr>
                        <a:t>Große Schwierigkeiten am Arbeitsplatz</a:t>
                      </a:r>
                      <a:endParaRPr lang="de-DE" sz="800" dirty="0">
                        <a:latin typeface="Calibri" panose="020F0502020204030204" pitchFamily="34" charset="0"/>
                      </a:endParaRPr>
                    </a:p>
                  </a:txBody>
                  <a:tcPr marL="91446" marR="91446" marT="45726" marB="45726"/>
                </a:tc>
                <a:tc>
                  <a:txBody>
                    <a:bodyPr/>
                    <a:lstStyle/>
                    <a:p>
                      <a:pPr algn="r"/>
                      <a:r>
                        <a:rPr lang="de-DE" sz="800" dirty="0">
                          <a:latin typeface="Calibri" panose="020F0502020204030204" pitchFamily="34" charset="0"/>
                        </a:rPr>
                        <a:t>2,44</a:t>
                      </a:r>
                    </a:p>
                  </a:txBody>
                  <a:tcPr marL="91446" marR="91446" marT="45726" marB="45726"/>
                </a:tc>
                <a:tc>
                  <a:txBody>
                    <a:bodyPr/>
                    <a:lstStyle/>
                    <a:p>
                      <a:pPr algn="r"/>
                      <a:r>
                        <a:rPr lang="de-DE" sz="800" dirty="0">
                          <a:latin typeface="Calibri" panose="020F0502020204030204" pitchFamily="34" charset="0"/>
                        </a:rPr>
                        <a:t>1,82</a:t>
                      </a:r>
                    </a:p>
                  </a:txBody>
                  <a:tcPr marL="91446" marR="91446" marT="45726" marB="45726"/>
                </a:tc>
                <a:tc>
                  <a:txBody>
                    <a:bodyPr/>
                    <a:lstStyle/>
                    <a:p>
                      <a:pPr algn="r"/>
                      <a:r>
                        <a:rPr lang="de-DE" sz="800" dirty="0">
                          <a:latin typeface="Calibri" panose="020F0502020204030204" pitchFamily="34" charset="0"/>
                        </a:rPr>
                        <a:t>1,87</a:t>
                      </a:r>
                    </a:p>
                  </a:txBody>
                  <a:tcPr marL="91446" marR="91446" marT="45726" marB="45726"/>
                </a:tc>
                <a:tc>
                  <a:txBody>
                    <a:bodyPr/>
                    <a:lstStyle/>
                    <a:p>
                      <a:pPr algn="r"/>
                      <a:r>
                        <a:rPr lang="de-DE" sz="800" dirty="0">
                          <a:latin typeface="Calibri" panose="020F0502020204030204" pitchFamily="34" charset="0"/>
                        </a:rPr>
                        <a:t>2,74</a:t>
                      </a:r>
                    </a:p>
                  </a:txBody>
                  <a:tcPr marL="91446" marR="91446" marT="45726" marB="45726"/>
                </a:tc>
                <a:extLst>
                  <a:ext uri="{0D108BD9-81ED-4DB2-BD59-A6C34878D82A}">
                    <a16:rowId xmlns:a16="http://schemas.microsoft.com/office/drawing/2014/main" val="10012"/>
                  </a:ext>
                </a:extLst>
              </a:tr>
              <a:tr h="333022">
                <a:tc>
                  <a:txBody>
                    <a:bodyPr/>
                    <a:lstStyle/>
                    <a:p>
                      <a:r>
                        <a:rPr lang="de-DE" sz="800" i="1" dirty="0">
                          <a:latin typeface="Calibri" panose="020F0502020204030204" pitchFamily="34" charset="0"/>
                        </a:rPr>
                        <a:t>Streit mit einer Person im sozialen Umfeld</a:t>
                      </a:r>
                    </a:p>
                  </a:txBody>
                  <a:tcPr marL="91446" marR="91446" marT="45726" marB="45726"/>
                </a:tc>
                <a:tc>
                  <a:txBody>
                    <a:bodyPr/>
                    <a:lstStyle/>
                    <a:p>
                      <a:pPr algn="r"/>
                      <a:r>
                        <a:rPr lang="de-DE" sz="800" b="1" dirty="0">
                          <a:latin typeface="Calibri" panose="020F0502020204030204" pitchFamily="34" charset="0"/>
                        </a:rPr>
                        <a:t>5,04</a:t>
                      </a:r>
                    </a:p>
                  </a:txBody>
                  <a:tcPr marL="91446" marR="91446" marT="45726" marB="45726"/>
                </a:tc>
                <a:tc>
                  <a:txBody>
                    <a:bodyPr/>
                    <a:lstStyle/>
                    <a:p>
                      <a:pPr algn="r"/>
                      <a:r>
                        <a:rPr lang="de-DE" sz="800" dirty="0">
                          <a:latin typeface="Calibri" panose="020F0502020204030204" pitchFamily="34" charset="0"/>
                        </a:rPr>
                        <a:t>2,46</a:t>
                      </a:r>
                    </a:p>
                  </a:txBody>
                  <a:tcPr marL="91446" marR="91446" marT="45726" marB="45726"/>
                </a:tc>
                <a:tc>
                  <a:txBody>
                    <a:bodyPr/>
                    <a:lstStyle/>
                    <a:p>
                      <a:pPr algn="r"/>
                      <a:r>
                        <a:rPr lang="de-DE" sz="800" dirty="0">
                          <a:latin typeface="Calibri" panose="020F0502020204030204" pitchFamily="34" charset="0"/>
                        </a:rPr>
                        <a:t>1,79</a:t>
                      </a:r>
                    </a:p>
                  </a:txBody>
                  <a:tcPr marL="91446" marR="91446" marT="45726" marB="45726"/>
                </a:tc>
                <a:tc>
                  <a:txBody>
                    <a:bodyPr/>
                    <a:lstStyle/>
                    <a:p>
                      <a:pPr algn="r"/>
                      <a:r>
                        <a:rPr lang="de-DE" sz="800" dirty="0">
                          <a:latin typeface="Calibri" panose="020F0502020204030204" pitchFamily="34" charset="0"/>
                        </a:rPr>
                        <a:t>2,23</a:t>
                      </a:r>
                    </a:p>
                  </a:txBody>
                  <a:tcPr marL="91446" marR="91446" marT="45726" marB="45726"/>
                </a:tc>
                <a:extLst>
                  <a:ext uri="{0D108BD9-81ED-4DB2-BD59-A6C34878D82A}">
                    <a16:rowId xmlns:a16="http://schemas.microsoft.com/office/drawing/2014/main" val="10013"/>
                  </a:ext>
                </a:extLst>
              </a:tr>
              <a:tr h="333022">
                <a:tc>
                  <a:txBody>
                    <a:bodyPr/>
                    <a:lstStyle/>
                    <a:p>
                      <a:r>
                        <a:rPr lang="de-DE" sz="800" i="1" dirty="0">
                          <a:latin typeface="Calibri" panose="020F0502020204030204" pitchFamily="34" charset="0"/>
                        </a:rPr>
                        <a:t>Persönliche Krise einer nahestehenden Person</a:t>
                      </a:r>
                    </a:p>
                  </a:txBody>
                  <a:tcPr marL="91446" marR="91446" marT="45726" marB="45726"/>
                </a:tc>
                <a:tc>
                  <a:txBody>
                    <a:bodyPr/>
                    <a:lstStyle/>
                    <a:p>
                      <a:pPr algn="r"/>
                      <a:r>
                        <a:rPr lang="de-DE" sz="800" b="1" dirty="0">
                          <a:latin typeface="Calibri" panose="020F0502020204030204" pitchFamily="34" charset="0"/>
                        </a:rPr>
                        <a:t>2,32</a:t>
                      </a:r>
                    </a:p>
                  </a:txBody>
                  <a:tcPr marL="91446" marR="91446" marT="45726" marB="45726"/>
                </a:tc>
                <a:tc>
                  <a:txBody>
                    <a:bodyPr/>
                    <a:lstStyle/>
                    <a:p>
                      <a:pPr algn="r"/>
                      <a:r>
                        <a:rPr lang="de-DE" sz="800" dirty="0">
                          <a:latin typeface="Calibri" panose="020F0502020204030204" pitchFamily="34" charset="0"/>
                        </a:rPr>
                        <a:t>0,65</a:t>
                      </a:r>
                    </a:p>
                  </a:txBody>
                  <a:tcPr marL="91446" marR="91446" marT="45726" marB="45726"/>
                </a:tc>
                <a:tc>
                  <a:txBody>
                    <a:bodyPr/>
                    <a:lstStyle/>
                    <a:p>
                      <a:pPr algn="r"/>
                      <a:r>
                        <a:rPr lang="de-DE" sz="800" dirty="0">
                          <a:latin typeface="Calibri" panose="020F0502020204030204" pitchFamily="34" charset="0"/>
                        </a:rPr>
                        <a:t>0,78</a:t>
                      </a:r>
                    </a:p>
                  </a:txBody>
                  <a:tcPr marL="91446" marR="91446" marT="45726" marB="45726"/>
                </a:tc>
                <a:tc>
                  <a:txBody>
                    <a:bodyPr/>
                    <a:lstStyle/>
                    <a:p>
                      <a:pPr algn="r"/>
                      <a:r>
                        <a:rPr lang="de-DE" sz="800" dirty="0">
                          <a:latin typeface="Calibri" panose="020F0502020204030204" pitchFamily="34" charset="0"/>
                        </a:rPr>
                        <a:t>0,74</a:t>
                      </a:r>
                    </a:p>
                  </a:txBody>
                  <a:tcPr marL="91446" marR="91446" marT="45726" marB="45726"/>
                </a:tc>
                <a:extLst>
                  <a:ext uri="{0D108BD9-81ED-4DB2-BD59-A6C34878D82A}">
                    <a16:rowId xmlns:a16="http://schemas.microsoft.com/office/drawing/2014/main" val="10014"/>
                  </a:ext>
                </a:extLst>
              </a:tr>
              <a:tr h="224065">
                <a:tc>
                  <a:txBody>
                    <a:bodyPr/>
                    <a:lstStyle/>
                    <a:p>
                      <a:r>
                        <a:rPr lang="de-DE" sz="800" i="1" dirty="0">
                          <a:latin typeface="Calibri" panose="020F0502020204030204" pitchFamily="34" charset="0"/>
                        </a:rPr>
                        <a:t>Tod im sozialen Umfeld</a:t>
                      </a:r>
                    </a:p>
                  </a:txBody>
                  <a:tcPr marL="91446" marR="91446" marT="45726" marB="45726"/>
                </a:tc>
                <a:tc>
                  <a:txBody>
                    <a:bodyPr/>
                    <a:lstStyle/>
                    <a:p>
                      <a:pPr algn="r"/>
                      <a:r>
                        <a:rPr lang="de-DE" sz="800" b="1" dirty="0">
                          <a:latin typeface="Calibri" panose="020F0502020204030204" pitchFamily="34" charset="0"/>
                        </a:rPr>
                        <a:t>6,29</a:t>
                      </a:r>
                    </a:p>
                  </a:txBody>
                  <a:tcPr marL="91446" marR="91446" marT="45726" marB="45726"/>
                </a:tc>
                <a:tc>
                  <a:txBody>
                    <a:bodyPr/>
                    <a:lstStyle/>
                    <a:p>
                      <a:pPr algn="r"/>
                      <a:r>
                        <a:rPr lang="de-DE" sz="800" dirty="0">
                          <a:latin typeface="Calibri" panose="020F0502020204030204" pitchFamily="34" charset="0"/>
                        </a:rPr>
                        <a:t>0,81</a:t>
                      </a:r>
                    </a:p>
                  </a:txBody>
                  <a:tcPr marL="91446" marR="91446" marT="45726" marB="45726"/>
                </a:tc>
                <a:tc>
                  <a:txBody>
                    <a:bodyPr/>
                    <a:lstStyle/>
                    <a:p>
                      <a:pPr algn="r"/>
                      <a:r>
                        <a:rPr lang="de-DE" sz="800" dirty="0">
                          <a:latin typeface="Calibri" panose="020F0502020204030204" pitchFamily="34" charset="0"/>
                        </a:rPr>
                        <a:t>0,86</a:t>
                      </a:r>
                    </a:p>
                  </a:txBody>
                  <a:tcPr marL="91446" marR="91446" marT="45726" marB="45726"/>
                </a:tc>
                <a:tc>
                  <a:txBody>
                    <a:bodyPr/>
                    <a:lstStyle/>
                    <a:p>
                      <a:pPr algn="r"/>
                      <a:r>
                        <a:rPr lang="de-DE" sz="800" dirty="0">
                          <a:latin typeface="Calibri" panose="020F0502020204030204" pitchFamily="34" charset="0"/>
                        </a:rPr>
                        <a:t>1,00</a:t>
                      </a:r>
                    </a:p>
                  </a:txBody>
                  <a:tcPr marL="91446" marR="91446" marT="45726" marB="45726"/>
                </a:tc>
                <a:extLst>
                  <a:ext uri="{0D108BD9-81ED-4DB2-BD59-A6C34878D82A}">
                    <a16:rowId xmlns:a16="http://schemas.microsoft.com/office/drawing/2014/main" val="10015"/>
                  </a:ext>
                </a:extLst>
              </a:tr>
              <a:tr h="333022">
                <a:tc>
                  <a:txBody>
                    <a:bodyPr/>
                    <a:lstStyle/>
                    <a:p>
                      <a:r>
                        <a:rPr lang="de-DE" sz="800" i="1" dirty="0">
                          <a:latin typeface="Calibri" panose="020F0502020204030204" pitchFamily="34" charset="0"/>
                        </a:rPr>
                        <a:t>Schwere Krankheit im sozialen Umfeld</a:t>
                      </a:r>
                    </a:p>
                  </a:txBody>
                  <a:tcPr marL="91446" marR="91446" marT="45726" marB="45726"/>
                </a:tc>
                <a:tc>
                  <a:txBody>
                    <a:bodyPr/>
                    <a:lstStyle/>
                    <a:p>
                      <a:pPr algn="r"/>
                      <a:r>
                        <a:rPr lang="de-DE" sz="800" b="1" dirty="0">
                          <a:latin typeface="Calibri" panose="020F0502020204030204" pitchFamily="34" charset="0"/>
                        </a:rPr>
                        <a:t>2,50</a:t>
                      </a:r>
                    </a:p>
                  </a:txBody>
                  <a:tcPr marL="91446" marR="91446" marT="45726" marB="45726"/>
                </a:tc>
                <a:tc>
                  <a:txBody>
                    <a:bodyPr/>
                    <a:lstStyle/>
                    <a:p>
                      <a:pPr algn="r"/>
                      <a:r>
                        <a:rPr lang="de-DE" sz="800" dirty="0">
                          <a:latin typeface="Calibri" panose="020F0502020204030204" pitchFamily="34" charset="0"/>
                        </a:rPr>
                        <a:t>1,12</a:t>
                      </a:r>
                    </a:p>
                  </a:txBody>
                  <a:tcPr marL="91446" marR="91446" marT="45726" marB="45726"/>
                </a:tc>
                <a:tc>
                  <a:txBody>
                    <a:bodyPr/>
                    <a:lstStyle/>
                    <a:p>
                      <a:pPr algn="r"/>
                      <a:r>
                        <a:rPr lang="de-DE" sz="800" dirty="0">
                          <a:latin typeface="Calibri" panose="020F0502020204030204" pitchFamily="34" charset="0"/>
                        </a:rPr>
                        <a:t>0,98</a:t>
                      </a:r>
                    </a:p>
                  </a:txBody>
                  <a:tcPr marL="91446" marR="91446" marT="45726" marB="45726"/>
                </a:tc>
                <a:tc>
                  <a:txBody>
                    <a:bodyPr/>
                    <a:lstStyle/>
                    <a:p>
                      <a:pPr algn="r"/>
                      <a:r>
                        <a:rPr lang="de-DE" sz="800" dirty="0">
                          <a:latin typeface="Calibri" panose="020F0502020204030204" pitchFamily="34" charset="0"/>
                        </a:rPr>
                        <a:t>0,43</a:t>
                      </a:r>
                    </a:p>
                  </a:txBody>
                  <a:tcPr marL="91446" marR="91446" marT="45726" marB="45726"/>
                </a:tc>
                <a:extLst>
                  <a:ext uri="{0D108BD9-81ED-4DB2-BD59-A6C34878D82A}">
                    <a16:rowId xmlns:a16="http://schemas.microsoft.com/office/drawing/2014/main" val="10016"/>
                  </a:ext>
                </a:extLst>
              </a:tr>
            </a:tbl>
          </a:graphicData>
        </a:graphic>
      </p:graphicFrame>
      <p:pic>
        <p:nvPicPr>
          <p:cNvPr id="113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2175" y="1622697"/>
            <a:ext cx="3134321" cy="346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75" name="Inhaltsplatzhalter 16"/>
          <p:cNvSpPr txBox="1">
            <a:spLocks/>
          </p:cNvSpPr>
          <p:nvPr/>
        </p:nvSpPr>
        <p:spPr bwMode="auto">
          <a:xfrm>
            <a:off x="5867400" y="6524625"/>
            <a:ext cx="32766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Calibri" pitchFamily="34" charset="0"/>
              </a:defRPr>
            </a:lvl1pPr>
            <a:lvl2pPr indent="-285750" eaLnBrk="0" hangingPunct="0">
              <a:spcBef>
                <a:spcPct val="20000"/>
              </a:spcBef>
              <a:buChar char="–"/>
              <a:defRPr sz="2800">
                <a:solidFill>
                  <a:schemeClr val="tx1"/>
                </a:solidFill>
                <a:latin typeface="Calibri" pitchFamily="34" charset="0"/>
              </a:defRPr>
            </a:lvl2pPr>
            <a:lvl3pPr indent="-228600" eaLnBrk="0" hangingPunct="0">
              <a:spcBef>
                <a:spcPct val="20000"/>
              </a:spcBef>
              <a:buChar char="•"/>
              <a:defRPr sz="2400">
                <a:solidFill>
                  <a:schemeClr val="tx1"/>
                </a:solidFill>
                <a:latin typeface="Calibri" pitchFamily="34" charset="0"/>
              </a:defRPr>
            </a:lvl3pPr>
            <a:lvl4pPr indent="-228600" eaLnBrk="0" hangingPunct="0">
              <a:spcBef>
                <a:spcPct val="20000"/>
              </a:spcBef>
              <a:buChar char="–"/>
              <a:defRPr sz="2000">
                <a:solidFill>
                  <a:schemeClr val="tx1"/>
                </a:solidFill>
                <a:latin typeface="Calibri" pitchFamily="34" charset="0"/>
              </a:defRPr>
            </a:lvl4pPr>
            <a:lvl5pPr indent="-228600" eaLnBrk="0" hangingPunct="0">
              <a:spcBef>
                <a:spcPct val="20000"/>
              </a:spcBef>
              <a:buChar char="»"/>
              <a:defRPr sz="2000">
                <a:solidFill>
                  <a:schemeClr val="tx1"/>
                </a:solidFill>
                <a:latin typeface="Calibri" pitchFamily="34" charset="0"/>
              </a:defRPr>
            </a:lvl5pPr>
            <a:lvl6pPr indent="-228600" eaLnBrk="0" fontAlgn="base" hangingPunct="0">
              <a:spcBef>
                <a:spcPct val="20000"/>
              </a:spcBef>
              <a:spcAft>
                <a:spcPct val="0"/>
              </a:spcAft>
              <a:buChar char="»"/>
              <a:defRPr sz="2000">
                <a:solidFill>
                  <a:schemeClr val="tx1"/>
                </a:solidFill>
                <a:latin typeface="Calibri" pitchFamily="34" charset="0"/>
              </a:defRPr>
            </a:lvl6pPr>
            <a:lvl7pPr indent="-228600" eaLnBrk="0" fontAlgn="base" hangingPunct="0">
              <a:spcBef>
                <a:spcPct val="20000"/>
              </a:spcBef>
              <a:spcAft>
                <a:spcPct val="0"/>
              </a:spcAft>
              <a:buChar char="»"/>
              <a:defRPr sz="2000">
                <a:solidFill>
                  <a:schemeClr val="tx1"/>
                </a:solidFill>
                <a:latin typeface="Calibri" pitchFamily="34" charset="0"/>
              </a:defRPr>
            </a:lvl7pPr>
            <a:lvl8pPr indent="-228600" eaLnBrk="0" fontAlgn="base" hangingPunct="0">
              <a:spcBef>
                <a:spcPct val="20000"/>
              </a:spcBef>
              <a:spcAft>
                <a:spcPct val="0"/>
              </a:spcAft>
              <a:buChar char="»"/>
              <a:defRPr sz="2000">
                <a:solidFill>
                  <a:schemeClr val="tx1"/>
                </a:solidFill>
                <a:latin typeface="Calibri" pitchFamily="34" charset="0"/>
              </a:defRPr>
            </a:lvl8pPr>
            <a:lvl9pPr indent="-228600" eaLnBrk="0" fontAlgn="base" hangingPunct="0">
              <a:spcBef>
                <a:spcPct val="20000"/>
              </a:spcBef>
              <a:spcAft>
                <a:spcPct val="0"/>
              </a:spcAft>
              <a:buChar char="»"/>
              <a:defRPr sz="2000">
                <a:solidFill>
                  <a:schemeClr val="tx1"/>
                </a:solidFill>
                <a:latin typeface="Calibri" pitchFamily="34" charset="0"/>
              </a:defRPr>
            </a:lvl9pPr>
          </a:lstStyle>
          <a:p>
            <a:pPr>
              <a:spcBef>
                <a:spcPct val="0"/>
              </a:spcBef>
              <a:buFontTx/>
              <a:buNone/>
            </a:pPr>
            <a:r>
              <a:rPr lang="de-DE" altLang="de-DE" sz="1600" i="1" dirty="0">
                <a:solidFill>
                  <a:prstClr val="black">
                    <a:lumMod val="50000"/>
                    <a:lumOff val="50000"/>
                  </a:prstClr>
                </a:solidFill>
              </a:rPr>
              <a:t>Kendler et al 1995; Kendler et al 1999</a:t>
            </a:r>
          </a:p>
          <a:p>
            <a:pPr>
              <a:spcBef>
                <a:spcPct val="0"/>
              </a:spcBef>
              <a:buFontTx/>
              <a:buNone/>
            </a:pPr>
            <a:endParaRPr lang="de-DE" altLang="de-DE" sz="1400" i="1" dirty="0">
              <a:solidFill>
                <a:srgbClr val="7F7F7F"/>
              </a:solidFill>
              <a:latin typeface="Times" pitchFamily="18" charset="0"/>
            </a:endParaRPr>
          </a:p>
        </p:txBody>
      </p:sp>
    </p:spTree>
    <p:extLst>
      <p:ext uri="{BB962C8B-B14F-4D97-AF65-F5344CB8AC3E}">
        <p14:creationId xmlns:p14="http://schemas.microsoft.com/office/powerpoint/2010/main" val="930750813"/>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6" y="476672"/>
            <a:ext cx="8064896" cy="4216539"/>
          </a:xfrm>
          <a:prstGeom prst="rect">
            <a:avLst/>
          </a:prstGeom>
          <a:noFill/>
        </p:spPr>
        <p:txBody>
          <a:bodyPr wrap="square" rtlCol="0">
            <a:spAutoFit/>
          </a:bodyPr>
          <a:lstStyle/>
          <a:p>
            <a:r>
              <a:rPr lang="de-DE" sz="3200" b="1" dirty="0">
                <a:solidFill>
                  <a:srgbClr val="1F497D"/>
                </a:solidFill>
              </a:rPr>
              <a:t>Leitthema 5</a:t>
            </a:r>
          </a:p>
          <a:p>
            <a:r>
              <a:rPr lang="de-DE" sz="3200" b="1" dirty="0">
                <a:solidFill>
                  <a:srgbClr val="1F497D"/>
                </a:solidFill>
              </a:rPr>
              <a:t>Suizidalität: Abgrund der Seele?</a:t>
            </a:r>
          </a:p>
          <a:p>
            <a:endParaRPr lang="de-DE" sz="3200" b="1" dirty="0">
              <a:solidFill>
                <a:srgbClr val="1F497D"/>
              </a:solidFill>
            </a:endParaRPr>
          </a:p>
          <a:p>
            <a:r>
              <a:rPr lang="de-DE" sz="3200" b="1" dirty="0">
                <a:solidFill>
                  <a:srgbClr val="1F497D"/>
                </a:solidFill>
              </a:rPr>
              <a:t>Merksatz:</a:t>
            </a:r>
          </a:p>
          <a:p>
            <a:r>
              <a:rPr lang="de-DE" sz="2800" dirty="0">
                <a:solidFill>
                  <a:srgbClr val="1F497D"/>
                </a:solidFill>
              </a:rPr>
              <a:t>Suizidalität ist eine psychiatrische Notfallsituation, es gibt viele soziale und kulturelle Einflussfaktoren (kann wie ein Abgrund wirken, wichtiger sind die Kenntnis der Risiken, therapeutische Beziehung, Versuch von Verstehen und adäquate Hilfsangebote)</a:t>
            </a:r>
          </a:p>
        </p:txBody>
      </p:sp>
    </p:spTree>
    <p:extLst>
      <p:ext uri="{BB962C8B-B14F-4D97-AF65-F5344CB8AC3E}">
        <p14:creationId xmlns:p14="http://schemas.microsoft.com/office/powerpoint/2010/main" val="302652158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59916" y="444103"/>
            <a:ext cx="72314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de-DE" altLang="de-DE" b="1" dirty="0">
                <a:solidFill>
                  <a:srgbClr val="1F497D"/>
                </a:solidFill>
              </a:rPr>
              <a:t>Notfall Suizidale Krise = akute Suizidalität</a:t>
            </a:r>
          </a:p>
        </p:txBody>
      </p:sp>
      <p:sp>
        <p:nvSpPr>
          <p:cNvPr id="41987" name="Text Box 3"/>
          <p:cNvSpPr txBox="1">
            <a:spLocks noChangeArrowheads="1"/>
          </p:cNvSpPr>
          <p:nvPr/>
        </p:nvSpPr>
        <p:spPr bwMode="auto">
          <a:xfrm>
            <a:off x="468312" y="1635670"/>
            <a:ext cx="87122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spcBef>
                <a:spcPts val="575"/>
              </a:spcBef>
              <a:buFontTx/>
              <a:buChar char="•"/>
            </a:pPr>
            <a:r>
              <a:rPr lang="de-DE" altLang="de-DE" sz="2000" dirty="0">
                <a:solidFill>
                  <a:prstClr val="black"/>
                </a:solidFill>
              </a:rPr>
              <a:t>Krisensituation erkennen</a:t>
            </a:r>
          </a:p>
          <a:p>
            <a:pPr eaLnBrk="1" hangingPunct="1">
              <a:lnSpc>
                <a:spcPct val="90000"/>
              </a:lnSpc>
              <a:spcBef>
                <a:spcPts val="575"/>
              </a:spcBef>
              <a:buFontTx/>
              <a:buChar char="•"/>
            </a:pPr>
            <a:r>
              <a:rPr lang="de-DE" altLang="de-DE" sz="2000" dirty="0">
                <a:solidFill>
                  <a:prstClr val="black"/>
                </a:solidFill>
              </a:rPr>
              <a:t>Ausmaß der Krise erkennen</a:t>
            </a:r>
          </a:p>
          <a:p>
            <a:pPr eaLnBrk="1" hangingPunct="1">
              <a:lnSpc>
                <a:spcPct val="90000"/>
              </a:lnSpc>
              <a:spcBef>
                <a:spcPts val="575"/>
              </a:spcBef>
              <a:buFontTx/>
              <a:buChar char="•"/>
            </a:pPr>
            <a:r>
              <a:rPr lang="de-DE" altLang="de-DE" sz="2000" dirty="0">
                <a:solidFill>
                  <a:prstClr val="black"/>
                </a:solidFill>
              </a:rPr>
              <a:t>Krisenintervention beginnen</a:t>
            </a:r>
          </a:p>
          <a:p>
            <a:pPr eaLnBrk="1" hangingPunct="1">
              <a:lnSpc>
                <a:spcPct val="90000"/>
              </a:lnSpc>
              <a:spcBef>
                <a:spcPts val="575"/>
              </a:spcBef>
              <a:buFontTx/>
              <a:buNone/>
            </a:pPr>
            <a:endParaRPr lang="de-DE" altLang="de-DE" sz="1800" dirty="0">
              <a:solidFill>
                <a:prstClr val="black"/>
              </a:solidFill>
            </a:endParaRPr>
          </a:p>
          <a:p>
            <a:pPr eaLnBrk="1" hangingPunct="1">
              <a:spcBef>
                <a:spcPct val="0"/>
              </a:spcBef>
              <a:buFontTx/>
              <a:buNone/>
            </a:pPr>
            <a:endParaRPr lang="de-DE" altLang="de-DE" sz="1800" dirty="0">
              <a:solidFill>
                <a:prstClr val="black"/>
              </a:solidFill>
            </a:endParaRPr>
          </a:p>
          <a:p>
            <a:pPr eaLnBrk="1" hangingPunct="1">
              <a:spcBef>
                <a:spcPct val="0"/>
              </a:spcBef>
              <a:buFontTx/>
              <a:buNone/>
            </a:pPr>
            <a:r>
              <a:rPr lang="de-DE" altLang="de-DE" sz="2400" b="1" dirty="0">
                <a:solidFill>
                  <a:prstClr val="black"/>
                </a:solidFill>
              </a:rPr>
              <a:t>Statistisches Bundesamt</a:t>
            </a:r>
            <a:endParaRPr lang="de-DE" altLang="de-DE" sz="2000" b="1" dirty="0">
              <a:solidFill>
                <a:prstClr val="black"/>
              </a:solidFill>
            </a:endParaRPr>
          </a:p>
          <a:p>
            <a:pPr eaLnBrk="1" hangingPunct="1">
              <a:spcBef>
                <a:spcPct val="0"/>
              </a:spcBef>
              <a:buFontTx/>
              <a:buNone/>
            </a:pPr>
            <a:endParaRPr lang="de-DE" altLang="de-DE" sz="1800" dirty="0">
              <a:solidFill>
                <a:prstClr val="black"/>
              </a:solidFill>
            </a:endParaRPr>
          </a:p>
          <a:p>
            <a:pPr eaLnBrk="1" hangingPunct="1">
              <a:lnSpc>
                <a:spcPct val="90000"/>
              </a:lnSpc>
              <a:spcBef>
                <a:spcPts val="575"/>
              </a:spcBef>
              <a:buFontTx/>
              <a:buChar char="•"/>
            </a:pPr>
            <a:r>
              <a:rPr lang="de-DE" altLang="de-DE" sz="2000" dirty="0">
                <a:solidFill>
                  <a:prstClr val="black"/>
                </a:solidFill>
              </a:rPr>
              <a:t>Jährlich sterben ca. 10.000-14.000 Menschen durch Suizid</a:t>
            </a:r>
          </a:p>
          <a:p>
            <a:pPr eaLnBrk="1" hangingPunct="1">
              <a:lnSpc>
                <a:spcPct val="90000"/>
              </a:lnSpc>
              <a:spcBef>
                <a:spcPts val="575"/>
              </a:spcBef>
              <a:buFontTx/>
              <a:buChar char="•"/>
            </a:pPr>
            <a:r>
              <a:rPr lang="de-DE" altLang="de-DE" sz="2000" dirty="0">
                <a:solidFill>
                  <a:prstClr val="black"/>
                </a:solidFill>
              </a:rPr>
              <a:t>Suizidquote bei etwa 18 pro 100.000 Einwohner</a:t>
            </a:r>
          </a:p>
          <a:p>
            <a:pPr eaLnBrk="1" hangingPunct="1">
              <a:lnSpc>
                <a:spcPct val="90000"/>
              </a:lnSpc>
              <a:spcBef>
                <a:spcPts val="575"/>
              </a:spcBef>
              <a:buFontTx/>
              <a:buChar char="•"/>
            </a:pPr>
            <a:r>
              <a:rPr lang="de-DE" altLang="de-DE" sz="2000" dirty="0">
                <a:solidFill>
                  <a:prstClr val="black"/>
                </a:solidFill>
              </a:rPr>
              <a:t>Häufigkeit von Suizidversuchen (Parasuiziden) um Faktor 10 bis 30 höher</a:t>
            </a:r>
          </a:p>
          <a:p>
            <a:pPr eaLnBrk="1" hangingPunct="1">
              <a:spcBef>
                <a:spcPct val="0"/>
              </a:spcBef>
              <a:buFontTx/>
              <a:buChar char="•"/>
            </a:pPr>
            <a:endParaRPr lang="de-DE" altLang="de-DE" sz="1800" dirty="0">
              <a:solidFill>
                <a:prstClr val="black"/>
              </a:solidFill>
            </a:endParaRPr>
          </a:p>
        </p:txBody>
      </p:sp>
    </p:spTree>
    <p:extLst>
      <p:ext uri="{BB962C8B-B14F-4D97-AF65-F5344CB8AC3E}">
        <p14:creationId xmlns:p14="http://schemas.microsoft.com/office/powerpoint/2010/main" val="29029668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72"/>
          <p:cNvSpPr>
            <a:spLocks noChangeArrowheads="1"/>
          </p:cNvSpPr>
          <p:nvPr/>
        </p:nvSpPr>
        <p:spPr bwMode="auto">
          <a:xfrm rot="-5400000">
            <a:off x="-778743" y="4037435"/>
            <a:ext cx="27908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de-DE" sz="1800" dirty="0">
                <a:solidFill>
                  <a:srgbClr val="000000"/>
                </a:solidFill>
              </a:rPr>
              <a:t>Anzahl betroffener Menschen</a:t>
            </a:r>
          </a:p>
        </p:txBody>
      </p:sp>
      <p:sp>
        <p:nvSpPr>
          <p:cNvPr id="44035" name="Text Box 1078"/>
          <p:cNvSpPr txBox="1">
            <a:spLocks noChangeArrowheads="1"/>
          </p:cNvSpPr>
          <p:nvPr/>
        </p:nvSpPr>
        <p:spPr bwMode="auto">
          <a:xfrm>
            <a:off x="444624" y="467961"/>
            <a:ext cx="4343400" cy="584775"/>
          </a:xfrm>
          <a:prstGeom prst="rect">
            <a:avLst/>
          </a:prstGeom>
          <a:solidFill>
            <a:schemeClr val="bg1"/>
          </a:solidFill>
          <a:ln>
            <a:noFill/>
          </a:ln>
          <a:effectLst>
            <a:outerShdw dist="107763" dir="2700000" algn="ctr" rotWithShape="0">
              <a:schemeClr val="bg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de-DE" altLang="de-DE" b="1" dirty="0">
                <a:solidFill>
                  <a:srgbClr val="1F497D"/>
                </a:solidFill>
              </a:rPr>
              <a:t>Stadien der Suizidalität</a:t>
            </a:r>
          </a:p>
        </p:txBody>
      </p:sp>
      <p:sp>
        <p:nvSpPr>
          <p:cNvPr id="44036" name="Text Box 1080"/>
          <p:cNvSpPr txBox="1">
            <a:spLocks noChangeArrowheads="1"/>
          </p:cNvSpPr>
          <p:nvPr/>
        </p:nvSpPr>
        <p:spPr bwMode="auto">
          <a:xfrm>
            <a:off x="5072257" y="6525344"/>
            <a:ext cx="41082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Tx/>
              <a:buNone/>
            </a:pPr>
            <a:r>
              <a:rPr lang="de-DE" altLang="de-DE" sz="1600" i="1" dirty="0">
                <a:solidFill>
                  <a:srgbClr val="5F5F5F"/>
                </a:solidFill>
              </a:rPr>
              <a:t>Dank an Prof. U. Hegerl, Universität Frankfurt</a:t>
            </a:r>
          </a:p>
        </p:txBody>
      </p:sp>
      <p:pic>
        <p:nvPicPr>
          <p:cNvPr id="44037" name="Picture 56"/>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5888" y="1566316"/>
            <a:ext cx="6248400" cy="459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675775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Inhaltsplatzhalter 1"/>
          <p:cNvSpPr>
            <a:spLocks noGrp="1"/>
          </p:cNvSpPr>
          <p:nvPr>
            <p:ph idx="13"/>
          </p:nvPr>
        </p:nvSpPr>
        <p:spPr>
          <a:xfrm>
            <a:off x="386903" y="438249"/>
            <a:ext cx="8937625" cy="5006975"/>
          </a:xfrm>
        </p:spPr>
        <p:txBody>
          <a:bodyPr/>
          <a:lstStyle/>
          <a:p>
            <a:pPr marL="0" indent="0">
              <a:buFont typeface="Arial" charset="0"/>
              <a:buNone/>
              <a:defRPr/>
            </a:pPr>
            <a:r>
              <a:rPr lang="de-DE" b="1" dirty="0">
                <a:solidFill>
                  <a:schemeClr val="tx2"/>
                </a:solidFill>
              </a:rPr>
              <a:t>Historie</a:t>
            </a:r>
          </a:p>
          <a:p>
            <a:pPr marL="0" indent="0">
              <a:buFont typeface="Arial" charset="0"/>
              <a:buNone/>
              <a:defRPr/>
            </a:pPr>
            <a:endParaRPr lang="de-DE" sz="1800" b="1" dirty="0"/>
          </a:p>
          <a:p>
            <a:pPr marL="0" indent="0">
              <a:buFont typeface="Arial" charset="0"/>
              <a:buNone/>
              <a:defRPr/>
            </a:pPr>
            <a:endParaRPr lang="de-DE" altLang="de-DE" sz="1800" b="1" dirty="0">
              <a:solidFill>
                <a:schemeClr val="tx1">
                  <a:lumMod val="75000"/>
                  <a:lumOff val="25000"/>
                </a:schemeClr>
              </a:solidFill>
            </a:endParaRPr>
          </a:p>
          <a:p>
            <a:pPr marL="0" indent="0">
              <a:buFont typeface="Arial" charset="0"/>
              <a:buNone/>
              <a:defRPr/>
            </a:pPr>
            <a:endParaRPr lang="de-DE" altLang="de-DE" sz="1800" dirty="0">
              <a:solidFill>
                <a:schemeClr val="tx1">
                  <a:lumMod val="75000"/>
                  <a:lumOff val="25000"/>
                </a:schemeClr>
              </a:solidFill>
            </a:endParaRPr>
          </a:p>
          <a:p>
            <a:pPr marL="0" indent="0">
              <a:buFont typeface="Arial" charset="0"/>
              <a:buNone/>
              <a:defRPr/>
            </a:pPr>
            <a:endParaRPr lang="de-DE" altLang="de-DE" sz="1800" dirty="0">
              <a:solidFill>
                <a:schemeClr val="tx1">
                  <a:lumMod val="75000"/>
                  <a:lumOff val="25000"/>
                </a:schemeClr>
              </a:solidFill>
            </a:endParaRPr>
          </a:p>
          <a:p>
            <a:pPr>
              <a:defRPr/>
            </a:pPr>
            <a:endParaRPr lang="de-DE" altLang="de-DE" sz="1800" dirty="0">
              <a:solidFill>
                <a:schemeClr val="tx1">
                  <a:lumMod val="75000"/>
                  <a:lumOff val="25000"/>
                </a:schemeClr>
              </a:solidFill>
            </a:endParaRPr>
          </a:p>
          <a:p>
            <a:pPr marL="0" indent="0">
              <a:buFont typeface="Arial" charset="0"/>
              <a:buNone/>
              <a:defRPr/>
            </a:pPr>
            <a:endParaRPr lang="en-GB" altLang="de-DE" sz="1800" dirty="0">
              <a:solidFill>
                <a:schemeClr val="tx1">
                  <a:lumMod val="75000"/>
                  <a:lumOff val="25000"/>
                </a:schemeClr>
              </a:solidFill>
            </a:endParaRPr>
          </a:p>
        </p:txBody>
      </p:sp>
      <p:cxnSp>
        <p:nvCxnSpPr>
          <p:cNvPr id="3" name="Gerade Verbindung mit Pfeil 2"/>
          <p:cNvCxnSpPr/>
          <p:nvPr/>
        </p:nvCxnSpPr>
        <p:spPr>
          <a:xfrm>
            <a:off x="315913" y="4016375"/>
            <a:ext cx="8469312" cy="0"/>
          </a:xfrm>
          <a:prstGeom prst="straightConnector1">
            <a:avLst/>
          </a:prstGeom>
          <a:ln w="38100">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 name="Gerade Verbindung 4"/>
          <p:cNvCxnSpPr/>
          <p:nvPr/>
        </p:nvCxnSpPr>
        <p:spPr>
          <a:xfrm>
            <a:off x="1196975" y="3435350"/>
            <a:ext cx="0" cy="450850"/>
          </a:xfrm>
          <a:prstGeom prst="line">
            <a:avLst/>
          </a:prstGeom>
          <a:ln w="38100">
            <a:solidFill>
              <a:srgbClr val="EEB500"/>
            </a:solidFill>
          </a:ln>
        </p:spPr>
        <p:style>
          <a:lnRef idx="2">
            <a:schemeClr val="accent1"/>
          </a:lnRef>
          <a:fillRef idx="0">
            <a:schemeClr val="accent1"/>
          </a:fillRef>
          <a:effectRef idx="1">
            <a:schemeClr val="accent1"/>
          </a:effectRef>
          <a:fontRef idx="minor">
            <a:schemeClr val="tx1"/>
          </a:fontRef>
        </p:style>
      </p:cxnSp>
      <p:sp>
        <p:nvSpPr>
          <p:cNvPr id="6" name="Textfeld 5"/>
          <p:cNvSpPr txBox="1"/>
          <p:nvPr/>
        </p:nvSpPr>
        <p:spPr>
          <a:xfrm>
            <a:off x="395536" y="2276872"/>
            <a:ext cx="2449513" cy="1200150"/>
          </a:xfrm>
          <a:prstGeom prst="rect">
            <a:avLst/>
          </a:prstGeom>
          <a:noFill/>
        </p:spPr>
        <p:txBody>
          <a:bodyPr>
            <a:spAutoFit/>
          </a:bodyPr>
          <a:lstStyle/>
          <a:p>
            <a:pPr>
              <a:defRPr/>
            </a:pPr>
            <a:r>
              <a:rPr lang="de-DE" b="1" dirty="0">
                <a:solidFill>
                  <a:prstClr val="black">
                    <a:lumMod val="75000"/>
                    <a:lumOff val="25000"/>
                  </a:prstClr>
                </a:solidFill>
              </a:rPr>
              <a:t>Römisches Reich</a:t>
            </a:r>
          </a:p>
          <a:p>
            <a:pPr>
              <a:defRPr/>
            </a:pPr>
            <a:r>
              <a:rPr lang="de-DE" dirty="0">
                <a:solidFill>
                  <a:prstClr val="black">
                    <a:lumMod val="75000"/>
                    <a:lumOff val="25000"/>
                  </a:prstClr>
                </a:solidFill>
              </a:rPr>
              <a:t>Suizid als ökonomischer Verlust (Sklaven) </a:t>
            </a:r>
          </a:p>
          <a:p>
            <a:pPr marL="285750" indent="-285750">
              <a:buFont typeface="Wingdings" panose="05000000000000000000" pitchFamily="2" charset="2"/>
              <a:buChar char="Ø"/>
              <a:defRPr/>
            </a:pPr>
            <a:r>
              <a:rPr lang="de-DE" dirty="0">
                <a:solidFill>
                  <a:prstClr val="black">
                    <a:lumMod val="75000"/>
                    <a:lumOff val="25000"/>
                  </a:prstClr>
                </a:solidFill>
              </a:rPr>
              <a:t>gesetzlich verboten</a:t>
            </a:r>
          </a:p>
        </p:txBody>
      </p:sp>
      <p:cxnSp>
        <p:nvCxnSpPr>
          <p:cNvPr id="10" name="Gerade Verbindung 9"/>
          <p:cNvCxnSpPr/>
          <p:nvPr/>
        </p:nvCxnSpPr>
        <p:spPr>
          <a:xfrm>
            <a:off x="1828800" y="4143375"/>
            <a:ext cx="0" cy="722313"/>
          </a:xfrm>
          <a:prstGeom prst="line">
            <a:avLst/>
          </a:prstGeom>
          <a:ln w="38100">
            <a:solidFill>
              <a:srgbClr val="EEB500"/>
            </a:solidFill>
          </a:ln>
        </p:spPr>
        <p:style>
          <a:lnRef idx="2">
            <a:schemeClr val="accent1"/>
          </a:lnRef>
          <a:fillRef idx="0">
            <a:schemeClr val="accent1"/>
          </a:fillRef>
          <a:effectRef idx="1">
            <a:schemeClr val="accent1"/>
          </a:effectRef>
          <a:fontRef idx="minor">
            <a:schemeClr val="tx1"/>
          </a:fontRef>
        </p:style>
      </p:cxnSp>
      <p:sp>
        <p:nvSpPr>
          <p:cNvPr id="9" name="Textfeld 8"/>
          <p:cNvSpPr txBox="1"/>
          <p:nvPr/>
        </p:nvSpPr>
        <p:spPr>
          <a:xfrm>
            <a:off x="804863" y="4735513"/>
            <a:ext cx="2814637" cy="1476375"/>
          </a:xfrm>
          <a:prstGeom prst="rect">
            <a:avLst/>
          </a:prstGeom>
          <a:noFill/>
        </p:spPr>
        <p:txBody>
          <a:bodyPr>
            <a:spAutoFit/>
          </a:bodyPr>
          <a:lstStyle/>
          <a:p>
            <a:pPr>
              <a:defRPr/>
            </a:pPr>
            <a:r>
              <a:rPr lang="de-DE" b="1" dirty="0">
                <a:solidFill>
                  <a:prstClr val="black">
                    <a:lumMod val="75000"/>
                    <a:lumOff val="25000"/>
                  </a:prstClr>
                </a:solidFill>
              </a:rPr>
              <a:t>n. Chr.</a:t>
            </a:r>
          </a:p>
          <a:p>
            <a:pPr>
              <a:defRPr/>
            </a:pPr>
            <a:r>
              <a:rPr lang="de-DE" dirty="0">
                <a:solidFill>
                  <a:prstClr val="black">
                    <a:lumMod val="75000"/>
                    <a:lumOff val="25000"/>
                  </a:prstClr>
                </a:solidFill>
              </a:rPr>
              <a:t>Martyrium, Suche nach Erlösung, Vorstellungen vom Leben nach dem Tod,</a:t>
            </a:r>
          </a:p>
          <a:p>
            <a:pPr>
              <a:defRPr/>
            </a:pPr>
            <a:r>
              <a:rPr lang="de-DE" dirty="0">
                <a:solidFill>
                  <a:prstClr val="black">
                    <a:lumMod val="75000"/>
                    <a:lumOff val="25000"/>
                  </a:prstClr>
                </a:solidFill>
              </a:rPr>
              <a:t>Starker Anstieg Suizide</a:t>
            </a:r>
            <a:endParaRPr lang="de-DE" b="1" dirty="0">
              <a:solidFill>
                <a:prstClr val="black">
                  <a:lumMod val="75000"/>
                  <a:lumOff val="25000"/>
                </a:prstClr>
              </a:solidFill>
            </a:endParaRPr>
          </a:p>
        </p:txBody>
      </p:sp>
      <p:cxnSp>
        <p:nvCxnSpPr>
          <p:cNvPr id="13" name="Gerade Verbindung 12"/>
          <p:cNvCxnSpPr/>
          <p:nvPr/>
        </p:nvCxnSpPr>
        <p:spPr>
          <a:xfrm>
            <a:off x="4157663" y="3167063"/>
            <a:ext cx="0" cy="719137"/>
          </a:xfrm>
          <a:prstGeom prst="line">
            <a:avLst/>
          </a:prstGeom>
          <a:ln w="38100">
            <a:solidFill>
              <a:srgbClr val="EEB500"/>
            </a:solidFill>
          </a:ln>
        </p:spPr>
        <p:style>
          <a:lnRef idx="2">
            <a:schemeClr val="accent1"/>
          </a:lnRef>
          <a:fillRef idx="0">
            <a:schemeClr val="accent1"/>
          </a:fillRef>
          <a:effectRef idx="1">
            <a:schemeClr val="accent1"/>
          </a:effectRef>
          <a:fontRef idx="minor">
            <a:schemeClr val="tx1"/>
          </a:fontRef>
        </p:style>
      </p:cxnSp>
      <p:sp>
        <p:nvSpPr>
          <p:cNvPr id="12" name="Textfeld 11"/>
          <p:cNvSpPr txBox="1"/>
          <p:nvPr/>
        </p:nvSpPr>
        <p:spPr>
          <a:xfrm>
            <a:off x="3119438" y="2132013"/>
            <a:ext cx="2705100" cy="923925"/>
          </a:xfrm>
          <a:prstGeom prst="rect">
            <a:avLst/>
          </a:prstGeom>
          <a:noFill/>
        </p:spPr>
        <p:txBody>
          <a:bodyPr>
            <a:spAutoFit/>
          </a:bodyPr>
          <a:lstStyle/>
          <a:p>
            <a:pPr>
              <a:defRPr/>
            </a:pPr>
            <a:r>
              <a:rPr lang="de-DE" b="1" dirty="0">
                <a:solidFill>
                  <a:prstClr val="black">
                    <a:lumMod val="75000"/>
                    <a:lumOff val="25000"/>
                  </a:prstClr>
                </a:solidFill>
              </a:rPr>
              <a:t>4. Jh. </a:t>
            </a:r>
          </a:p>
          <a:p>
            <a:pPr>
              <a:defRPr/>
            </a:pPr>
            <a:r>
              <a:rPr lang="de-DE" dirty="0">
                <a:solidFill>
                  <a:prstClr val="black">
                    <a:lumMod val="75000"/>
                    <a:lumOff val="25000"/>
                  </a:prstClr>
                </a:solidFill>
              </a:rPr>
              <a:t>Ablehnung und Verfolgung durch die christliche Kirche</a:t>
            </a:r>
          </a:p>
        </p:txBody>
      </p:sp>
      <p:sp>
        <p:nvSpPr>
          <p:cNvPr id="14" name="Textfeld 13"/>
          <p:cNvSpPr txBox="1"/>
          <p:nvPr/>
        </p:nvSpPr>
        <p:spPr>
          <a:xfrm>
            <a:off x="4114800" y="4876800"/>
            <a:ext cx="2862263" cy="1477963"/>
          </a:xfrm>
          <a:prstGeom prst="rect">
            <a:avLst/>
          </a:prstGeom>
          <a:noFill/>
        </p:spPr>
        <p:txBody>
          <a:bodyPr>
            <a:spAutoFit/>
          </a:bodyPr>
          <a:lstStyle/>
          <a:p>
            <a:pPr>
              <a:defRPr/>
            </a:pPr>
            <a:r>
              <a:rPr lang="en-US" b="1" dirty="0">
                <a:solidFill>
                  <a:prstClr val="black">
                    <a:lumMod val="75000"/>
                    <a:lumOff val="25000"/>
                  </a:prstClr>
                </a:solidFill>
              </a:rPr>
              <a:t>Renaissance (15.-16. </a:t>
            </a:r>
            <a:r>
              <a:rPr lang="en-US" b="1" dirty="0" err="1">
                <a:solidFill>
                  <a:prstClr val="black">
                    <a:lumMod val="75000"/>
                    <a:lumOff val="25000"/>
                  </a:prstClr>
                </a:solidFill>
              </a:rPr>
              <a:t>Jh</a:t>
            </a:r>
            <a:r>
              <a:rPr lang="en-US" b="1" dirty="0">
                <a:solidFill>
                  <a:prstClr val="black">
                    <a:lumMod val="75000"/>
                    <a:lumOff val="25000"/>
                  </a:prstClr>
                </a:solidFill>
              </a:rPr>
              <a:t>.)</a:t>
            </a:r>
          </a:p>
          <a:p>
            <a:pPr>
              <a:defRPr/>
            </a:pPr>
            <a:r>
              <a:rPr lang="en-US" dirty="0" err="1">
                <a:solidFill>
                  <a:prstClr val="black">
                    <a:lumMod val="75000"/>
                    <a:lumOff val="25000"/>
                  </a:prstClr>
                </a:solidFill>
              </a:rPr>
              <a:t>Thematisierung</a:t>
            </a:r>
            <a:r>
              <a:rPr lang="en-US" dirty="0">
                <a:solidFill>
                  <a:prstClr val="black">
                    <a:lumMod val="75000"/>
                    <a:lumOff val="25000"/>
                  </a:prstClr>
                </a:solidFill>
              </a:rPr>
              <a:t> in </a:t>
            </a:r>
            <a:r>
              <a:rPr lang="en-US" dirty="0" err="1">
                <a:solidFill>
                  <a:prstClr val="black">
                    <a:lumMod val="75000"/>
                    <a:lumOff val="25000"/>
                  </a:prstClr>
                </a:solidFill>
              </a:rPr>
              <a:t>Kunst</a:t>
            </a:r>
            <a:r>
              <a:rPr lang="en-US" dirty="0">
                <a:solidFill>
                  <a:prstClr val="black">
                    <a:lumMod val="75000"/>
                    <a:lumOff val="25000"/>
                  </a:prstClr>
                </a:solidFill>
              </a:rPr>
              <a:t> und </a:t>
            </a:r>
            <a:r>
              <a:rPr lang="en-US" dirty="0" err="1">
                <a:solidFill>
                  <a:prstClr val="black">
                    <a:lumMod val="75000"/>
                    <a:lumOff val="25000"/>
                  </a:prstClr>
                </a:solidFill>
              </a:rPr>
              <a:t>Literatur</a:t>
            </a:r>
            <a:r>
              <a:rPr lang="en-US" dirty="0">
                <a:solidFill>
                  <a:prstClr val="black">
                    <a:lumMod val="75000"/>
                    <a:lumOff val="25000"/>
                  </a:prstClr>
                </a:solidFill>
              </a:rPr>
              <a:t>, </a:t>
            </a:r>
            <a:r>
              <a:rPr lang="en-US" dirty="0" err="1">
                <a:solidFill>
                  <a:prstClr val="black">
                    <a:lumMod val="75000"/>
                    <a:lumOff val="25000"/>
                  </a:prstClr>
                </a:solidFill>
              </a:rPr>
              <a:t>zunehmende</a:t>
            </a:r>
            <a:r>
              <a:rPr lang="en-US" dirty="0">
                <a:solidFill>
                  <a:prstClr val="black">
                    <a:lumMod val="75000"/>
                    <a:lumOff val="25000"/>
                  </a:prstClr>
                </a:solidFill>
              </a:rPr>
              <a:t> </a:t>
            </a:r>
            <a:r>
              <a:rPr lang="en-US" dirty="0" err="1">
                <a:solidFill>
                  <a:prstClr val="black">
                    <a:lumMod val="75000"/>
                    <a:lumOff val="25000"/>
                  </a:prstClr>
                </a:solidFill>
              </a:rPr>
              <a:t>Akzeptanz</a:t>
            </a:r>
            <a:r>
              <a:rPr lang="en-US" dirty="0">
                <a:solidFill>
                  <a:prstClr val="black">
                    <a:lumMod val="75000"/>
                    <a:lumOff val="25000"/>
                  </a:prstClr>
                </a:solidFill>
              </a:rPr>
              <a:t> </a:t>
            </a:r>
            <a:r>
              <a:rPr lang="en-US" dirty="0" err="1">
                <a:solidFill>
                  <a:prstClr val="black">
                    <a:lumMod val="75000"/>
                    <a:lumOff val="25000"/>
                  </a:prstClr>
                </a:solidFill>
              </a:rPr>
              <a:t>im</a:t>
            </a:r>
            <a:r>
              <a:rPr lang="en-US" dirty="0">
                <a:solidFill>
                  <a:prstClr val="black">
                    <a:lumMod val="75000"/>
                    <a:lumOff val="25000"/>
                  </a:prstClr>
                </a:solidFill>
              </a:rPr>
              <a:t> </a:t>
            </a:r>
            <a:r>
              <a:rPr lang="en-US" dirty="0" err="1">
                <a:solidFill>
                  <a:prstClr val="black">
                    <a:lumMod val="75000"/>
                    <a:lumOff val="25000"/>
                  </a:prstClr>
                </a:solidFill>
              </a:rPr>
              <a:t>Bürgertum</a:t>
            </a:r>
            <a:endParaRPr lang="en-US" dirty="0">
              <a:solidFill>
                <a:prstClr val="black">
                  <a:lumMod val="75000"/>
                  <a:lumOff val="25000"/>
                </a:prstClr>
              </a:solidFill>
            </a:endParaRPr>
          </a:p>
          <a:p>
            <a:pPr>
              <a:defRPr/>
            </a:pPr>
            <a:endParaRPr lang="de-DE" b="1" dirty="0">
              <a:solidFill>
                <a:prstClr val="black">
                  <a:lumMod val="75000"/>
                  <a:lumOff val="25000"/>
                </a:prstClr>
              </a:solidFill>
            </a:endParaRPr>
          </a:p>
        </p:txBody>
      </p:sp>
      <p:cxnSp>
        <p:nvCxnSpPr>
          <p:cNvPr id="16" name="Gerade Verbindung 15"/>
          <p:cNvCxnSpPr/>
          <p:nvPr/>
        </p:nvCxnSpPr>
        <p:spPr>
          <a:xfrm>
            <a:off x="5246688" y="4230688"/>
            <a:ext cx="0" cy="450850"/>
          </a:xfrm>
          <a:prstGeom prst="line">
            <a:avLst/>
          </a:prstGeom>
          <a:ln w="38100">
            <a:solidFill>
              <a:srgbClr val="EEB500"/>
            </a:solidFill>
          </a:ln>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a:off x="7162800" y="3435350"/>
            <a:ext cx="0" cy="450850"/>
          </a:xfrm>
          <a:prstGeom prst="line">
            <a:avLst/>
          </a:prstGeom>
          <a:ln w="38100">
            <a:solidFill>
              <a:srgbClr val="EEB500"/>
            </a:solidFill>
          </a:ln>
        </p:spPr>
        <p:style>
          <a:lnRef idx="2">
            <a:schemeClr val="accent1"/>
          </a:lnRef>
          <a:fillRef idx="0">
            <a:schemeClr val="accent1"/>
          </a:fillRef>
          <a:effectRef idx="1">
            <a:schemeClr val="accent1"/>
          </a:effectRef>
          <a:fontRef idx="minor">
            <a:schemeClr val="tx1"/>
          </a:fontRef>
        </p:style>
      </p:cxnSp>
      <p:sp>
        <p:nvSpPr>
          <p:cNvPr id="15" name="Textfeld 14"/>
          <p:cNvSpPr txBox="1"/>
          <p:nvPr/>
        </p:nvSpPr>
        <p:spPr>
          <a:xfrm>
            <a:off x="6308725" y="1709738"/>
            <a:ext cx="2476500" cy="1200150"/>
          </a:xfrm>
          <a:prstGeom prst="rect">
            <a:avLst/>
          </a:prstGeom>
          <a:noFill/>
        </p:spPr>
        <p:txBody>
          <a:bodyPr>
            <a:spAutoFit/>
          </a:bodyPr>
          <a:lstStyle/>
          <a:p>
            <a:pPr>
              <a:defRPr/>
            </a:pPr>
            <a:r>
              <a:rPr lang="de-DE" b="1" dirty="0">
                <a:solidFill>
                  <a:prstClr val="black">
                    <a:lumMod val="75000"/>
                    <a:lumOff val="25000"/>
                  </a:prstClr>
                </a:solidFill>
              </a:rPr>
              <a:t>18. Jh. </a:t>
            </a:r>
          </a:p>
          <a:p>
            <a:pPr>
              <a:defRPr/>
            </a:pPr>
            <a:r>
              <a:rPr lang="de-DE" dirty="0">
                <a:solidFill>
                  <a:prstClr val="black">
                    <a:lumMod val="75000"/>
                    <a:lumOff val="25000"/>
                  </a:prstClr>
                </a:solidFill>
              </a:rPr>
              <a:t>Liberale Bewegung gegen Kriminalisierung in Frankreich, GB</a:t>
            </a:r>
          </a:p>
        </p:txBody>
      </p:sp>
      <p:cxnSp>
        <p:nvCxnSpPr>
          <p:cNvPr id="19" name="Gerade Verbindung 18"/>
          <p:cNvCxnSpPr/>
          <p:nvPr/>
        </p:nvCxnSpPr>
        <p:spPr>
          <a:xfrm>
            <a:off x="8164513" y="4143375"/>
            <a:ext cx="0" cy="450850"/>
          </a:xfrm>
          <a:prstGeom prst="line">
            <a:avLst/>
          </a:prstGeom>
          <a:ln w="38100">
            <a:solidFill>
              <a:srgbClr val="EEB500"/>
            </a:solidFill>
          </a:ln>
        </p:spPr>
        <p:style>
          <a:lnRef idx="2">
            <a:schemeClr val="accent1"/>
          </a:lnRef>
          <a:fillRef idx="0">
            <a:schemeClr val="accent1"/>
          </a:fillRef>
          <a:effectRef idx="1">
            <a:schemeClr val="accent1"/>
          </a:effectRef>
          <a:fontRef idx="minor">
            <a:schemeClr val="tx1"/>
          </a:fontRef>
        </p:style>
      </p:cxnSp>
      <p:sp>
        <p:nvSpPr>
          <p:cNvPr id="20" name="Textfeld 19"/>
          <p:cNvSpPr txBox="1"/>
          <p:nvPr/>
        </p:nvSpPr>
        <p:spPr>
          <a:xfrm>
            <a:off x="7620000" y="4822825"/>
            <a:ext cx="1328738" cy="922338"/>
          </a:xfrm>
          <a:prstGeom prst="rect">
            <a:avLst/>
          </a:prstGeom>
          <a:noFill/>
        </p:spPr>
        <p:txBody>
          <a:bodyPr>
            <a:spAutoFit/>
          </a:bodyPr>
          <a:lstStyle/>
          <a:p>
            <a:pPr>
              <a:defRPr/>
            </a:pPr>
            <a:r>
              <a:rPr lang="en-US" b="1" dirty="0">
                <a:solidFill>
                  <a:prstClr val="black">
                    <a:lumMod val="75000"/>
                    <a:lumOff val="25000"/>
                  </a:prstClr>
                </a:solidFill>
              </a:rPr>
              <a:t>19. </a:t>
            </a:r>
            <a:r>
              <a:rPr lang="en-US" b="1" dirty="0" err="1">
                <a:solidFill>
                  <a:prstClr val="black">
                    <a:lumMod val="75000"/>
                    <a:lumOff val="25000"/>
                  </a:prstClr>
                </a:solidFill>
              </a:rPr>
              <a:t>Jh</a:t>
            </a:r>
            <a:r>
              <a:rPr lang="en-US" b="1" dirty="0">
                <a:solidFill>
                  <a:prstClr val="black">
                    <a:lumMod val="75000"/>
                    <a:lumOff val="25000"/>
                  </a:prstClr>
                </a:solidFill>
              </a:rPr>
              <a:t>. </a:t>
            </a:r>
          </a:p>
          <a:p>
            <a:pPr>
              <a:defRPr/>
            </a:pPr>
            <a:r>
              <a:rPr lang="en-US" dirty="0" err="1">
                <a:solidFill>
                  <a:prstClr val="black">
                    <a:lumMod val="75000"/>
                    <a:lumOff val="25000"/>
                  </a:prstClr>
                </a:solidFill>
              </a:rPr>
              <a:t>Suizidologie</a:t>
            </a:r>
            <a:endParaRPr lang="en-US" dirty="0">
              <a:solidFill>
                <a:prstClr val="black">
                  <a:lumMod val="75000"/>
                  <a:lumOff val="25000"/>
                </a:prstClr>
              </a:solidFill>
            </a:endParaRPr>
          </a:p>
          <a:p>
            <a:pPr>
              <a:defRPr/>
            </a:pPr>
            <a:endParaRPr lang="de-DE" b="1" dirty="0">
              <a:solidFill>
                <a:prstClr val="black">
                  <a:lumMod val="75000"/>
                  <a:lumOff val="25000"/>
                </a:prstClr>
              </a:solidFill>
            </a:endParaRPr>
          </a:p>
        </p:txBody>
      </p:sp>
    </p:spTree>
    <p:extLst>
      <p:ext uri="{BB962C8B-B14F-4D97-AF65-F5344CB8AC3E}">
        <p14:creationId xmlns:p14="http://schemas.microsoft.com/office/powerpoint/2010/main" val="6315381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Inhaltsplatzhalter 1"/>
          <p:cNvSpPr>
            <a:spLocks noGrp="1"/>
          </p:cNvSpPr>
          <p:nvPr>
            <p:ph idx="13"/>
          </p:nvPr>
        </p:nvSpPr>
        <p:spPr>
          <a:xfrm>
            <a:off x="442341" y="476672"/>
            <a:ext cx="8666163" cy="5006975"/>
          </a:xfrm>
        </p:spPr>
        <p:txBody>
          <a:bodyPr/>
          <a:lstStyle/>
          <a:p>
            <a:pPr marL="0" indent="0">
              <a:buFont typeface="Arial" charset="0"/>
              <a:buNone/>
              <a:defRPr/>
            </a:pPr>
            <a:r>
              <a:rPr lang="de-DE" altLang="de-DE" b="1" dirty="0" err="1">
                <a:solidFill>
                  <a:schemeClr val="tx2"/>
                </a:solidFill>
              </a:rPr>
              <a:t>Suizidologie</a:t>
            </a:r>
            <a:endParaRPr lang="de-DE" altLang="de-DE" b="1" dirty="0">
              <a:solidFill>
                <a:schemeClr val="tx2"/>
              </a:solidFill>
            </a:endParaRPr>
          </a:p>
          <a:p>
            <a:pPr marL="0" indent="0">
              <a:buFont typeface="Arial" charset="0"/>
              <a:buNone/>
              <a:defRPr/>
            </a:pPr>
            <a:endParaRPr lang="de-DE" altLang="de-DE" sz="2400" b="1" dirty="0">
              <a:solidFill>
                <a:schemeClr val="tx1">
                  <a:lumMod val="75000"/>
                  <a:lumOff val="25000"/>
                </a:schemeClr>
              </a:solidFill>
            </a:endParaRPr>
          </a:p>
          <a:p>
            <a:pPr marL="0" indent="0">
              <a:buFont typeface="Arial" charset="0"/>
              <a:buNone/>
              <a:defRPr/>
            </a:pPr>
            <a:r>
              <a:rPr lang="de-DE" altLang="de-DE" sz="2400" dirty="0">
                <a:solidFill>
                  <a:schemeClr val="tx1">
                    <a:lumMod val="75000"/>
                    <a:lumOff val="25000"/>
                  </a:schemeClr>
                </a:solidFill>
              </a:rPr>
              <a:t>Ende 19. Jahrhundert: Psychiatrische und soziologische </a:t>
            </a:r>
            <a:r>
              <a:rPr lang="de-DE" altLang="de-DE" sz="2400" dirty="0" err="1">
                <a:solidFill>
                  <a:schemeClr val="tx1">
                    <a:lumMod val="75000"/>
                    <a:lumOff val="25000"/>
                  </a:schemeClr>
                </a:solidFill>
              </a:rPr>
              <a:t>Suizidologie</a:t>
            </a:r>
            <a:r>
              <a:rPr lang="de-DE" altLang="de-DE" sz="2400" dirty="0">
                <a:solidFill>
                  <a:schemeClr val="tx1">
                    <a:lumMod val="75000"/>
                    <a:lumOff val="25000"/>
                  </a:schemeClr>
                </a:solidFill>
              </a:rPr>
              <a:t> in Europa</a:t>
            </a:r>
          </a:p>
          <a:p>
            <a:pPr marL="0" indent="0">
              <a:buFont typeface="Arial" charset="0"/>
              <a:buNone/>
              <a:defRPr/>
            </a:pPr>
            <a:endParaRPr lang="de-DE" altLang="de-DE" sz="2400" dirty="0">
              <a:solidFill>
                <a:schemeClr val="tx1">
                  <a:lumMod val="75000"/>
                  <a:lumOff val="25000"/>
                </a:schemeClr>
              </a:solidFill>
            </a:endParaRPr>
          </a:p>
          <a:p>
            <a:pPr marL="0" indent="0">
              <a:spcBef>
                <a:spcPts val="0"/>
              </a:spcBef>
              <a:spcAft>
                <a:spcPts val="600"/>
              </a:spcAft>
              <a:buFont typeface="Arial" charset="0"/>
              <a:buNone/>
              <a:defRPr/>
            </a:pPr>
            <a:r>
              <a:rPr lang="de-DE" altLang="de-DE" sz="2000" dirty="0">
                <a:solidFill>
                  <a:schemeClr val="tx1">
                    <a:lumMod val="75000"/>
                    <a:lumOff val="25000"/>
                  </a:schemeClr>
                </a:solidFill>
              </a:rPr>
              <a:t>Enrico </a:t>
            </a:r>
            <a:r>
              <a:rPr lang="de-DE" altLang="de-DE" sz="2000" dirty="0" err="1">
                <a:solidFill>
                  <a:schemeClr val="tx1">
                    <a:lumMod val="75000"/>
                    <a:lumOff val="25000"/>
                  </a:schemeClr>
                </a:solidFill>
              </a:rPr>
              <a:t>Morselli</a:t>
            </a:r>
            <a:r>
              <a:rPr lang="de-DE" altLang="de-DE" sz="2000" dirty="0">
                <a:solidFill>
                  <a:schemeClr val="tx1">
                    <a:lumMod val="75000"/>
                    <a:lumOff val="25000"/>
                  </a:schemeClr>
                </a:solidFill>
              </a:rPr>
              <a:t> (1879)	„Il </a:t>
            </a:r>
            <a:r>
              <a:rPr lang="de-DE" altLang="de-DE" sz="2000" dirty="0" err="1">
                <a:solidFill>
                  <a:schemeClr val="tx1">
                    <a:lumMod val="75000"/>
                    <a:lumOff val="25000"/>
                  </a:schemeClr>
                </a:solidFill>
              </a:rPr>
              <a:t>suicidio</a:t>
            </a:r>
            <a:r>
              <a:rPr lang="de-DE" altLang="de-DE" sz="2000" dirty="0">
                <a:solidFill>
                  <a:schemeClr val="tx1">
                    <a:lumMod val="75000"/>
                    <a:lumOff val="25000"/>
                  </a:schemeClr>
                </a:solidFill>
              </a:rPr>
              <a:t>“, Mailand</a:t>
            </a:r>
          </a:p>
          <a:p>
            <a:pPr marL="0" indent="0">
              <a:spcBef>
                <a:spcPts val="0"/>
              </a:spcBef>
              <a:spcAft>
                <a:spcPts val="600"/>
              </a:spcAft>
              <a:buFont typeface="Arial" charset="0"/>
              <a:buNone/>
              <a:defRPr/>
            </a:pPr>
            <a:r>
              <a:rPr lang="de-DE" altLang="de-DE" sz="2000" dirty="0">
                <a:solidFill>
                  <a:schemeClr val="tx1">
                    <a:lumMod val="75000"/>
                    <a:lumOff val="25000"/>
                  </a:schemeClr>
                </a:solidFill>
              </a:rPr>
              <a:t>Tomas Masaryk (1891)	„Der Selbstmord als soziale Erscheinung“, Wien</a:t>
            </a:r>
          </a:p>
          <a:p>
            <a:pPr marL="0" indent="0">
              <a:spcBef>
                <a:spcPts val="0"/>
              </a:spcBef>
              <a:spcAft>
                <a:spcPts val="600"/>
              </a:spcAft>
              <a:buFont typeface="Arial" charset="0"/>
              <a:buNone/>
              <a:defRPr/>
            </a:pPr>
            <a:r>
              <a:rPr lang="de-DE" altLang="de-DE" sz="2000" dirty="0">
                <a:solidFill>
                  <a:schemeClr val="tx1">
                    <a:lumMod val="75000"/>
                    <a:lumOff val="25000"/>
                  </a:schemeClr>
                </a:solidFill>
              </a:rPr>
              <a:t>Emile Durkheim (1897)	„Der Selbstmord“, Paris</a:t>
            </a:r>
          </a:p>
        </p:txBody>
      </p:sp>
    </p:spTree>
    <p:extLst>
      <p:ext uri="{BB962C8B-B14F-4D97-AF65-F5344CB8AC3E}">
        <p14:creationId xmlns:p14="http://schemas.microsoft.com/office/powerpoint/2010/main" val="37148144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bwMode="auto">
          <a:xfrm>
            <a:off x="396552" y="578"/>
            <a:ext cx="9144000" cy="1470025"/>
          </a:xfrm>
          <a:prstGeom prst="rect">
            <a:avLst/>
          </a:prstGeom>
          <a:noFill/>
          <a:ln w="9525">
            <a:noFill/>
            <a:miter lim="800000"/>
            <a:headEnd/>
            <a:tailEnd/>
          </a:ln>
        </p:spPr>
        <p:txBody>
          <a:bodyPr anchor="ctr"/>
          <a:lstStyle/>
          <a:p>
            <a:pPr>
              <a:defRPr/>
            </a:pPr>
            <a:r>
              <a:rPr lang="de-DE" sz="3200" b="1" dirty="0">
                <a:solidFill>
                  <a:srgbClr val="26547C"/>
                </a:solidFill>
              </a:rPr>
              <a:t>Emile Durkheim: Der Selbstmord</a:t>
            </a:r>
          </a:p>
        </p:txBody>
      </p:sp>
      <p:pic>
        <p:nvPicPr>
          <p:cNvPr id="16" name="Grafik 15"/>
          <p:cNvPicPr>
            <a:picLocks noChangeAspect="1"/>
          </p:cNvPicPr>
          <p:nvPr/>
        </p:nvPicPr>
        <p:blipFill>
          <a:blip r:embed="rId2"/>
          <a:stretch>
            <a:fillRect/>
          </a:stretch>
        </p:blipFill>
        <p:spPr>
          <a:xfrm>
            <a:off x="539552" y="1629378"/>
            <a:ext cx="4538070" cy="4535926"/>
          </a:xfrm>
          <a:prstGeom prst="rect">
            <a:avLst/>
          </a:prstGeom>
          <a:ln>
            <a:solidFill>
              <a:schemeClr val="tx1">
                <a:lumMod val="75000"/>
                <a:lumOff val="25000"/>
              </a:schemeClr>
            </a:solidFill>
          </a:ln>
        </p:spPr>
      </p:pic>
    </p:spTree>
    <p:extLst>
      <p:ext uri="{BB962C8B-B14F-4D97-AF65-F5344CB8AC3E}">
        <p14:creationId xmlns:p14="http://schemas.microsoft.com/office/powerpoint/2010/main" val="2431693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476672"/>
            <a:ext cx="8229600" cy="576064"/>
          </a:xfrm>
        </p:spPr>
        <p:txBody>
          <a:bodyPr/>
          <a:lstStyle/>
          <a:p>
            <a:pPr algn="l"/>
            <a:r>
              <a:rPr lang="de-DE" sz="3200" b="1" dirty="0">
                <a:solidFill>
                  <a:srgbClr val="26547C"/>
                </a:solidFill>
                <a:latin typeface="Calibri" pitchFamily="34" charset="0"/>
                <a:ea typeface="+mn-ea"/>
                <a:cs typeface="Arial" pitchFamily="34" charset="0"/>
                <a:sym typeface="Calibri"/>
              </a:rPr>
              <a:t>Leitthemen</a:t>
            </a:r>
          </a:p>
        </p:txBody>
      </p:sp>
      <p:sp>
        <p:nvSpPr>
          <p:cNvPr id="4" name="Rectangle 2"/>
          <p:cNvSpPr>
            <a:spLocks noGrp="1" noChangeArrowheads="1"/>
          </p:cNvSpPr>
          <p:nvPr>
            <p:ph idx="1"/>
          </p:nvPr>
        </p:nvSpPr>
        <p:spPr>
          <a:xfrm>
            <a:off x="467544" y="1412776"/>
            <a:ext cx="8784976" cy="5141168"/>
          </a:xfrm>
        </p:spPr>
        <p:txBody>
          <a:bodyPr>
            <a:normAutofit/>
          </a:bodyPr>
          <a:lstStyle/>
          <a:p>
            <a:pPr marL="514350" indent="-514350">
              <a:lnSpc>
                <a:spcPct val="150000"/>
              </a:lnSpc>
              <a:buFont typeface="+mj-lt"/>
              <a:buAutoNum type="arabicPeriod"/>
            </a:pPr>
            <a:r>
              <a:rPr lang="de-DE" sz="2400" b="1" dirty="0">
                <a:cs typeface="Arial" pitchFamily="34" charset="0"/>
              </a:rPr>
              <a:t>Häufigkeit psychischer Erkrankungen</a:t>
            </a:r>
          </a:p>
          <a:p>
            <a:pPr marL="514350" indent="-514350">
              <a:lnSpc>
                <a:spcPct val="150000"/>
              </a:lnSpc>
              <a:buFont typeface="+mj-lt"/>
              <a:buAutoNum type="arabicPeriod"/>
            </a:pPr>
            <a:r>
              <a:rPr lang="de-DE" sz="2400" b="1" dirty="0">
                <a:cs typeface="Arial" pitchFamily="34" charset="0"/>
              </a:rPr>
              <a:t>Wie werden bei psychischen Erkrankungen Diagnosen gestellt?</a:t>
            </a:r>
          </a:p>
          <a:p>
            <a:pPr marL="514350" indent="-514350">
              <a:lnSpc>
                <a:spcPct val="150000"/>
              </a:lnSpc>
              <a:buFont typeface="+mj-lt"/>
              <a:buAutoNum type="arabicPeriod"/>
            </a:pPr>
            <a:r>
              <a:rPr lang="de-DE" sz="2400" b="1" dirty="0">
                <a:cs typeface="Arial" pitchFamily="34" charset="0"/>
              </a:rPr>
              <a:t>Auslöser: Armut</a:t>
            </a:r>
          </a:p>
          <a:p>
            <a:pPr marL="514350" indent="-514350">
              <a:lnSpc>
                <a:spcPct val="150000"/>
              </a:lnSpc>
              <a:buFont typeface="+mj-lt"/>
              <a:buAutoNum type="arabicPeriod"/>
            </a:pPr>
            <a:r>
              <a:rPr lang="de-DE" sz="2400" b="1" dirty="0">
                <a:cs typeface="Arial" pitchFamily="34" charset="0"/>
              </a:rPr>
              <a:t>Auslöser: Kritische Lebensereignisse</a:t>
            </a:r>
          </a:p>
          <a:p>
            <a:pPr marL="514350" indent="-514350">
              <a:lnSpc>
                <a:spcPct val="150000"/>
              </a:lnSpc>
              <a:buFont typeface="+mj-lt"/>
              <a:buAutoNum type="arabicPeriod"/>
            </a:pPr>
            <a:r>
              <a:rPr lang="de-DE" sz="2400" b="1" dirty="0">
                <a:cs typeface="Arial" pitchFamily="34" charset="0"/>
              </a:rPr>
              <a:t>Suizidalität: Abgrund der Seele?</a:t>
            </a:r>
          </a:p>
          <a:p>
            <a:pPr marL="514350" indent="-514350">
              <a:lnSpc>
                <a:spcPct val="150000"/>
              </a:lnSpc>
              <a:buFont typeface="+mj-lt"/>
              <a:buAutoNum type="arabicPeriod"/>
            </a:pPr>
            <a:r>
              <a:rPr lang="de-DE" sz="2400" b="1" dirty="0">
                <a:cs typeface="Arial" pitchFamily="34" charset="0"/>
              </a:rPr>
              <a:t>Professionelle Abgründe: Psychiater als Täter</a:t>
            </a:r>
          </a:p>
          <a:p>
            <a:pPr marL="514350" indent="-514350">
              <a:lnSpc>
                <a:spcPct val="150000"/>
              </a:lnSpc>
              <a:buFont typeface="+mj-lt"/>
              <a:buAutoNum type="arabicPeriod"/>
            </a:pPr>
            <a:r>
              <a:rPr lang="de-DE" sz="2400" b="1" dirty="0">
                <a:cs typeface="Arial" pitchFamily="34" charset="0"/>
              </a:rPr>
              <a:t>Stigma</a:t>
            </a:r>
          </a:p>
          <a:p>
            <a:pPr marL="514350" indent="-514350">
              <a:lnSpc>
                <a:spcPct val="150000"/>
              </a:lnSpc>
              <a:buFont typeface="+mj-lt"/>
              <a:buAutoNum type="arabicPeriod"/>
            </a:pPr>
            <a:r>
              <a:rPr lang="de-DE" sz="2400" b="1" dirty="0">
                <a:cs typeface="Arial" pitchFamily="34" charset="0"/>
              </a:rPr>
              <a:t>Psychiatrisches Denken und Psychiatriereform</a:t>
            </a:r>
            <a:endParaRPr lang="de-DE" sz="2800" b="1" dirty="0"/>
          </a:p>
          <a:p>
            <a:pPr marL="514350" indent="-514350">
              <a:buFont typeface="+mj-lt"/>
              <a:buAutoNum type="arabicPeriod"/>
            </a:pPr>
            <a:endParaRPr lang="de-DE" sz="2800" b="1" dirty="0"/>
          </a:p>
          <a:p>
            <a:pPr marL="514350" indent="-514350">
              <a:buFont typeface="+mj-lt"/>
              <a:buAutoNum type="arabicPeriod"/>
            </a:pPr>
            <a:endParaRPr lang="de-DE" sz="2800" b="1" dirty="0"/>
          </a:p>
          <a:p>
            <a:pPr marL="514350" indent="-514350">
              <a:buFont typeface="+mj-lt"/>
              <a:buAutoNum type="arabicPeriod"/>
            </a:pPr>
            <a:endParaRPr lang="de-DE" sz="2800" b="1" dirty="0">
              <a:latin typeface="Calibri" panose="020F0502020204030204" pitchFamily="34" charset="0"/>
              <a:cs typeface="Calibri" panose="020F0502020204030204" pitchFamily="34" charset="0"/>
            </a:endParaRPr>
          </a:p>
          <a:p>
            <a:pPr marL="514350" indent="-514350">
              <a:buFont typeface="+mj-lt"/>
              <a:buAutoNum type="arabicPeriod"/>
            </a:pPr>
            <a:endParaRPr lang="de-DE" b="1" dirty="0">
              <a:latin typeface="Calibri" panose="020F0502020204030204" pitchFamily="34" charset="0"/>
              <a:cs typeface="Calibri" panose="020F0502020204030204" pitchFamily="34" charset="0"/>
            </a:endParaRPr>
          </a:p>
          <a:p>
            <a:pPr marL="514350" indent="-514350">
              <a:buFont typeface="+mj-lt"/>
              <a:buAutoNum type="arabicPeriod"/>
            </a:pPr>
            <a:endParaRPr lang="de-DE" dirty="0">
              <a:cs typeface="Arial" pitchFamily="34" charset="0"/>
            </a:endParaRPr>
          </a:p>
          <a:p>
            <a:pPr marL="514350" indent="-514350">
              <a:buFont typeface="+mj-lt"/>
              <a:buAutoNum type="arabicPeriod"/>
            </a:pPr>
            <a:endParaRPr dirty="0">
              <a:cs typeface="Arial" pitchFamily="34" charset="0"/>
            </a:endParaRPr>
          </a:p>
        </p:txBody>
      </p:sp>
    </p:spTree>
    <p:extLst>
      <p:ext uri="{BB962C8B-B14F-4D97-AF65-F5344CB8AC3E}">
        <p14:creationId xmlns:p14="http://schemas.microsoft.com/office/powerpoint/2010/main" val="28989627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5292080" y="1268760"/>
            <a:ext cx="3360738" cy="3359150"/>
          </a:xfrm>
          <a:prstGeom prst="rect">
            <a:avLst/>
          </a:prstGeom>
          <a:ln>
            <a:solidFill>
              <a:schemeClr val="tx1">
                <a:lumMod val="75000"/>
                <a:lumOff val="25000"/>
              </a:schemeClr>
            </a:solidFill>
          </a:ln>
        </p:spPr>
      </p:pic>
      <p:sp>
        <p:nvSpPr>
          <p:cNvPr id="7171" name="Textfeld 1"/>
          <p:cNvSpPr txBox="1">
            <a:spLocks noChangeArrowheads="1"/>
          </p:cNvSpPr>
          <p:nvPr/>
        </p:nvSpPr>
        <p:spPr bwMode="auto">
          <a:xfrm>
            <a:off x="404022" y="404664"/>
            <a:ext cx="4321175" cy="5606663"/>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25000"/>
              </a:lnSpc>
              <a:spcAft>
                <a:spcPts val="600"/>
              </a:spcAft>
              <a:defRPr/>
            </a:pPr>
            <a:r>
              <a:rPr lang="de-DE" altLang="de-DE" sz="3200" b="1" dirty="0">
                <a:solidFill>
                  <a:srgbClr val="26547C"/>
                </a:solidFill>
              </a:rPr>
              <a:t>Emile Durkheim </a:t>
            </a:r>
            <a:r>
              <a:rPr lang="de-DE" altLang="de-DE" sz="3200" dirty="0">
                <a:solidFill>
                  <a:srgbClr val="26547C"/>
                </a:solidFill>
              </a:rPr>
              <a:t>(1858 – 1917) Soziologe</a:t>
            </a:r>
          </a:p>
          <a:p>
            <a:pPr eaLnBrk="1" hangingPunct="1">
              <a:lnSpc>
                <a:spcPct val="125000"/>
              </a:lnSpc>
              <a:spcAft>
                <a:spcPts val="600"/>
              </a:spcAft>
              <a:defRPr/>
            </a:pPr>
            <a:r>
              <a:rPr lang="de-DE" altLang="de-DE" sz="2400" b="1" dirty="0">
                <a:solidFill>
                  <a:srgbClr val="26547C"/>
                </a:solidFill>
              </a:rPr>
              <a:t>Der Selbstmord 1897</a:t>
            </a:r>
          </a:p>
          <a:p>
            <a:pPr eaLnBrk="1" hangingPunct="1">
              <a:lnSpc>
                <a:spcPct val="125000"/>
              </a:lnSpc>
              <a:spcAft>
                <a:spcPts val="600"/>
              </a:spcAft>
              <a:defRPr/>
            </a:pPr>
            <a:r>
              <a:rPr lang="de-DE" altLang="de-DE" sz="2400" dirty="0">
                <a:solidFill>
                  <a:prstClr val="black">
                    <a:lumMod val="75000"/>
                    <a:lumOff val="25000"/>
                  </a:prstClr>
                </a:solidFill>
              </a:rPr>
              <a:t>Empirische Untersuchung zur Klärung des Zusammenhangs von sozialen Situationen und Selbstmordraten,  </a:t>
            </a:r>
          </a:p>
          <a:p>
            <a:pPr eaLnBrk="1" hangingPunct="1">
              <a:lnSpc>
                <a:spcPct val="125000"/>
              </a:lnSpc>
              <a:spcAft>
                <a:spcPts val="600"/>
              </a:spcAft>
              <a:defRPr/>
            </a:pPr>
            <a:r>
              <a:rPr lang="de-DE" altLang="de-DE" sz="2400" dirty="0">
                <a:solidFill>
                  <a:prstClr val="black">
                    <a:lumMod val="75000"/>
                    <a:lumOff val="25000"/>
                  </a:prstClr>
                </a:solidFill>
              </a:rPr>
              <a:t>Selbstmord als soziales Phänomen</a:t>
            </a:r>
          </a:p>
          <a:p>
            <a:pPr eaLnBrk="1" hangingPunct="1">
              <a:lnSpc>
                <a:spcPct val="125000"/>
              </a:lnSpc>
              <a:spcAft>
                <a:spcPts val="600"/>
              </a:spcAft>
              <a:defRPr/>
            </a:pPr>
            <a:endParaRPr lang="de-DE" altLang="de-DE" dirty="0">
              <a:solidFill>
                <a:prstClr val="black">
                  <a:lumMod val="75000"/>
                  <a:lumOff val="25000"/>
                </a:prstClr>
              </a:solidFill>
            </a:endParaRPr>
          </a:p>
          <a:p>
            <a:pPr eaLnBrk="1" hangingPunct="1">
              <a:lnSpc>
                <a:spcPct val="125000"/>
              </a:lnSpc>
              <a:spcAft>
                <a:spcPts val="600"/>
              </a:spcAft>
              <a:defRPr/>
            </a:pPr>
            <a:endParaRPr lang="de-DE" altLang="de-DE" dirty="0">
              <a:solidFill>
                <a:prstClr val="black">
                  <a:lumMod val="75000"/>
                  <a:lumOff val="25000"/>
                </a:prstClr>
              </a:solidFill>
            </a:endParaRPr>
          </a:p>
        </p:txBody>
      </p:sp>
      <p:sp>
        <p:nvSpPr>
          <p:cNvPr id="4" name="Textfeld 3"/>
          <p:cNvSpPr txBox="1"/>
          <p:nvPr/>
        </p:nvSpPr>
        <p:spPr>
          <a:xfrm>
            <a:off x="7357217" y="6519446"/>
            <a:ext cx="1773237" cy="338554"/>
          </a:xfrm>
          <a:prstGeom prst="rect">
            <a:avLst/>
          </a:prstGeom>
          <a:noFill/>
        </p:spPr>
        <p:txBody>
          <a:bodyPr>
            <a:spAutoFit/>
          </a:bodyPr>
          <a:lstStyle/>
          <a:p>
            <a:pPr algn="r">
              <a:defRPr/>
            </a:pPr>
            <a:r>
              <a:rPr lang="de-DE" sz="1600" i="1" dirty="0">
                <a:solidFill>
                  <a:prstClr val="white">
                    <a:lumMod val="50000"/>
                  </a:prstClr>
                </a:solidFill>
              </a:rPr>
              <a:t>Durkheim 1983</a:t>
            </a:r>
          </a:p>
        </p:txBody>
      </p:sp>
    </p:spTree>
    <p:extLst>
      <p:ext uri="{BB962C8B-B14F-4D97-AF65-F5344CB8AC3E}">
        <p14:creationId xmlns:p14="http://schemas.microsoft.com/office/powerpoint/2010/main" val="14207598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9174" y="476672"/>
            <a:ext cx="4968552" cy="5570756"/>
          </a:xfrm>
          <a:prstGeom prst="rect">
            <a:avLst/>
          </a:prstGeom>
          <a:noFill/>
        </p:spPr>
        <p:txBody>
          <a:bodyPr wrap="square">
            <a:spAutoFit/>
          </a:bodyPr>
          <a:lstStyle/>
          <a:p>
            <a:pPr>
              <a:buFont typeface="Arial" charset="0"/>
              <a:buNone/>
              <a:defRPr/>
            </a:pPr>
            <a:r>
              <a:rPr lang="de-DE" altLang="de-DE" sz="3200" b="1" dirty="0">
                <a:solidFill>
                  <a:srgbClr val="26547C"/>
                </a:solidFill>
              </a:rPr>
              <a:t>Der egoistische  Selbstmord</a:t>
            </a:r>
          </a:p>
          <a:p>
            <a:pPr>
              <a:buFont typeface="Arial" charset="0"/>
              <a:buNone/>
              <a:defRPr/>
            </a:pPr>
            <a:r>
              <a:rPr lang="de-DE" altLang="de-DE" dirty="0">
                <a:solidFill>
                  <a:prstClr val="black">
                    <a:lumMod val="75000"/>
                    <a:lumOff val="25000"/>
                  </a:prstClr>
                </a:solidFill>
              </a:rPr>
              <a:t> </a:t>
            </a:r>
          </a:p>
          <a:p>
            <a:pPr marL="285750" indent="-285750">
              <a:buFont typeface="Arial" panose="020B0604020202020204" pitchFamily="34" charset="0"/>
              <a:buChar char="•"/>
              <a:defRPr/>
            </a:pPr>
            <a:r>
              <a:rPr lang="de-DE" altLang="de-DE" sz="2400" dirty="0">
                <a:solidFill>
                  <a:prstClr val="black">
                    <a:lumMod val="75000"/>
                    <a:lumOff val="25000"/>
                  </a:prstClr>
                </a:solidFill>
              </a:rPr>
              <a:t>Selbstmord aufgrund geringer sozialer Integration</a:t>
            </a:r>
          </a:p>
          <a:p>
            <a:pPr marL="285750" indent="-285750">
              <a:buFont typeface="Arial" panose="020B0604020202020204" pitchFamily="34" charset="0"/>
              <a:buChar char="•"/>
              <a:defRPr/>
            </a:pPr>
            <a:endParaRPr lang="de-DE" altLang="de-DE" sz="2400" dirty="0">
              <a:solidFill>
                <a:prstClr val="black">
                  <a:lumMod val="75000"/>
                  <a:lumOff val="25000"/>
                </a:prstClr>
              </a:solidFill>
            </a:endParaRPr>
          </a:p>
          <a:p>
            <a:pPr marL="285750" indent="-285750">
              <a:buFont typeface="Arial" panose="020B0604020202020204" pitchFamily="34" charset="0"/>
              <a:buChar char="•"/>
              <a:defRPr/>
            </a:pPr>
            <a:r>
              <a:rPr lang="de-DE" altLang="de-DE" sz="2400" dirty="0">
                <a:solidFill>
                  <a:prstClr val="black">
                    <a:lumMod val="75000"/>
                    <a:lumOff val="25000"/>
                  </a:prstClr>
                </a:solidFill>
              </a:rPr>
              <a:t>Beziehung zwischen Selbstmord und Grad des Zusammenhalts in sozialen Gruppen</a:t>
            </a:r>
          </a:p>
          <a:p>
            <a:pPr marL="285750" indent="-285750">
              <a:buFont typeface="Arial" panose="020B0604020202020204" pitchFamily="34" charset="0"/>
              <a:buChar char="•"/>
              <a:defRPr/>
            </a:pPr>
            <a:endParaRPr lang="de-DE" altLang="de-DE" sz="2400" dirty="0">
              <a:solidFill>
                <a:prstClr val="black">
                  <a:lumMod val="75000"/>
                  <a:lumOff val="25000"/>
                </a:prstClr>
              </a:solidFill>
            </a:endParaRPr>
          </a:p>
          <a:p>
            <a:pPr marL="285750" indent="-285750">
              <a:buFont typeface="Arial" panose="020B0604020202020204" pitchFamily="34" charset="0"/>
              <a:buChar char="•"/>
              <a:defRPr/>
            </a:pPr>
            <a:r>
              <a:rPr lang="de-DE" altLang="de-DE" sz="2400" dirty="0">
                <a:solidFill>
                  <a:prstClr val="black">
                    <a:lumMod val="75000"/>
                    <a:lumOff val="25000"/>
                  </a:prstClr>
                </a:solidFill>
              </a:rPr>
              <a:t>Selbstmord und politische/ nationale Krisen: Rücklauf der Selbstmordraten, durch politische Krisen/ Kriege mehr sozialer Zusammenhalt</a:t>
            </a:r>
          </a:p>
          <a:p>
            <a:pPr>
              <a:defRPr/>
            </a:pPr>
            <a:endParaRPr lang="de-DE" dirty="0">
              <a:solidFill>
                <a:prstClr val="black">
                  <a:lumMod val="75000"/>
                  <a:lumOff val="25000"/>
                </a:prstClr>
              </a:solidFill>
            </a:endParaRPr>
          </a:p>
        </p:txBody>
      </p:sp>
      <p:pic>
        <p:nvPicPr>
          <p:cNvPr id="4" name="Grafik 3"/>
          <p:cNvPicPr>
            <a:picLocks noChangeAspect="1"/>
          </p:cNvPicPr>
          <p:nvPr/>
        </p:nvPicPr>
        <p:blipFill>
          <a:blip r:embed="rId2"/>
          <a:stretch>
            <a:fillRect/>
          </a:stretch>
        </p:blipFill>
        <p:spPr>
          <a:xfrm>
            <a:off x="5531742" y="1340768"/>
            <a:ext cx="3360738" cy="3359150"/>
          </a:xfrm>
          <a:prstGeom prst="rect">
            <a:avLst/>
          </a:prstGeom>
          <a:ln>
            <a:solidFill>
              <a:schemeClr val="tx1">
                <a:lumMod val="75000"/>
                <a:lumOff val="25000"/>
              </a:schemeClr>
            </a:solidFill>
          </a:ln>
        </p:spPr>
      </p:pic>
      <p:sp>
        <p:nvSpPr>
          <p:cNvPr id="5" name="Textfeld 4"/>
          <p:cNvSpPr txBox="1"/>
          <p:nvPr/>
        </p:nvSpPr>
        <p:spPr>
          <a:xfrm>
            <a:off x="7370763" y="6519446"/>
            <a:ext cx="1773237" cy="338554"/>
          </a:xfrm>
          <a:prstGeom prst="rect">
            <a:avLst/>
          </a:prstGeom>
          <a:noFill/>
        </p:spPr>
        <p:txBody>
          <a:bodyPr>
            <a:spAutoFit/>
          </a:bodyPr>
          <a:lstStyle/>
          <a:p>
            <a:pPr algn="r">
              <a:defRPr/>
            </a:pPr>
            <a:r>
              <a:rPr lang="de-DE" sz="1600" i="1" dirty="0">
                <a:solidFill>
                  <a:prstClr val="white">
                    <a:lumMod val="50000"/>
                  </a:prstClr>
                </a:solidFill>
              </a:rPr>
              <a:t>Durkheim 1983</a:t>
            </a:r>
          </a:p>
        </p:txBody>
      </p:sp>
    </p:spTree>
    <p:extLst>
      <p:ext uri="{BB962C8B-B14F-4D97-AF65-F5344CB8AC3E}">
        <p14:creationId xmlns:p14="http://schemas.microsoft.com/office/powerpoint/2010/main" val="11202672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6" y="461565"/>
            <a:ext cx="4968552" cy="5847755"/>
          </a:xfrm>
          <a:prstGeom prst="rect">
            <a:avLst/>
          </a:prstGeom>
          <a:noFill/>
        </p:spPr>
        <p:txBody>
          <a:bodyPr wrap="square">
            <a:spAutoFit/>
          </a:bodyPr>
          <a:lstStyle/>
          <a:p>
            <a:pPr>
              <a:buFont typeface="Arial" charset="0"/>
              <a:buNone/>
              <a:defRPr/>
            </a:pPr>
            <a:r>
              <a:rPr lang="de-DE" altLang="de-DE" sz="3200" b="1" dirty="0">
                <a:solidFill>
                  <a:srgbClr val="26547C"/>
                </a:solidFill>
              </a:rPr>
              <a:t>Der altruistische Selbstmord</a:t>
            </a:r>
          </a:p>
          <a:p>
            <a:pPr>
              <a:buFont typeface="Arial" charset="0"/>
              <a:buNone/>
              <a:defRPr/>
            </a:pPr>
            <a:endParaRPr lang="de-DE" altLang="de-DE" b="1" dirty="0">
              <a:solidFill>
                <a:prstClr val="black">
                  <a:lumMod val="75000"/>
                  <a:lumOff val="25000"/>
                </a:prstClr>
              </a:solidFill>
            </a:endParaRPr>
          </a:p>
          <a:p>
            <a:pPr>
              <a:buFont typeface="Arial" charset="0"/>
              <a:buNone/>
              <a:defRPr/>
            </a:pPr>
            <a:r>
              <a:rPr lang="de-DE" altLang="de-DE" sz="2400" dirty="0">
                <a:solidFill>
                  <a:prstClr val="black">
                    <a:lumMod val="75000"/>
                    <a:lumOff val="25000"/>
                  </a:prstClr>
                </a:solidFill>
              </a:rPr>
              <a:t>Zumeist (aber nicht nur) in primitiven Gesellschaften</a:t>
            </a:r>
          </a:p>
          <a:p>
            <a:pPr>
              <a:buFont typeface="Arial" charset="0"/>
              <a:buNone/>
              <a:defRPr/>
            </a:pPr>
            <a:endParaRPr lang="de-DE" altLang="de-DE" sz="2400" dirty="0">
              <a:solidFill>
                <a:prstClr val="black">
                  <a:lumMod val="75000"/>
                  <a:lumOff val="25000"/>
                </a:prstClr>
              </a:solidFill>
            </a:endParaRPr>
          </a:p>
          <a:p>
            <a:pPr>
              <a:buFont typeface="Arial" charset="0"/>
              <a:buNone/>
              <a:defRPr/>
            </a:pPr>
            <a:r>
              <a:rPr lang="de-DE" altLang="de-DE" sz="2400" dirty="0">
                <a:solidFill>
                  <a:prstClr val="black">
                    <a:lumMod val="75000"/>
                    <a:lumOff val="25000"/>
                  </a:prstClr>
                </a:solidFill>
              </a:rPr>
              <a:t>Gesellschaftlich erwarteter Selbstmord bei</a:t>
            </a:r>
          </a:p>
          <a:p>
            <a:pPr marL="285750" indent="-285750">
              <a:buFont typeface="Arial" panose="020B0604020202020204" pitchFamily="34" charset="0"/>
              <a:buChar char="•"/>
              <a:defRPr/>
            </a:pPr>
            <a:r>
              <a:rPr lang="de-DE" altLang="de-DE" sz="2400" dirty="0">
                <a:solidFill>
                  <a:prstClr val="black">
                    <a:lumMod val="75000"/>
                    <a:lumOff val="25000"/>
                  </a:prstClr>
                </a:solidFill>
              </a:rPr>
              <a:t>Alter/ Krankheit</a:t>
            </a:r>
          </a:p>
          <a:p>
            <a:pPr marL="285750" indent="-285750">
              <a:buFont typeface="Arial" panose="020B0604020202020204" pitchFamily="34" charset="0"/>
              <a:buChar char="•"/>
              <a:defRPr/>
            </a:pPr>
            <a:r>
              <a:rPr lang="de-DE" altLang="de-DE" sz="2400" dirty="0">
                <a:solidFill>
                  <a:prstClr val="black">
                    <a:lumMod val="75000"/>
                    <a:lumOff val="25000"/>
                  </a:prstClr>
                </a:solidFill>
              </a:rPr>
              <a:t>Tod des Gatten (Frauen)</a:t>
            </a:r>
          </a:p>
          <a:p>
            <a:pPr marL="285750" indent="-285750">
              <a:buFont typeface="Arial" panose="020B0604020202020204" pitchFamily="34" charset="0"/>
              <a:buChar char="•"/>
              <a:defRPr/>
            </a:pPr>
            <a:r>
              <a:rPr lang="de-DE" altLang="de-DE" sz="2400" dirty="0">
                <a:solidFill>
                  <a:prstClr val="black">
                    <a:lumMod val="75000"/>
                    <a:lumOff val="25000"/>
                  </a:prstClr>
                </a:solidFill>
              </a:rPr>
              <a:t>Tod des Herren (Gefolgsleute, Diener)</a:t>
            </a:r>
          </a:p>
          <a:p>
            <a:pPr>
              <a:buFont typeface="Arial" charset="0"/>
              <a:buNone/>
              <a:defRPr/>
            </a:pPr>
            <a:endParaRPr lang="de-DE" altLang="de-DE" sz="2400" dirty="0">
              <a:solidFill>
                <a:prstClr val="black">
                  <a:lumMod val="75000"/>
                  <a:lumOff val="25000"/>
                </a:prstClr>
              </a:solidFill>
            </a:endParaRPr>
          </a:p>
          <a:p>
            <a:pPr>
              <a:buFont typeface="Arial" charset="0"/>
              <a:buNone/>
              <a:defRPr/>
            </a:pPr>
            <a:r>
              <a:rPr lang="de-DE" altLang="de-DE" sz="2400" dirty="0">
                <a:solidFill>
                  <a:prstClr val="black">
                    <a:lumMod val="75000"/>
                    <a:lumOff val="25000"/>
                  </a:prstClr>
                </a:solidFill>
              </a:rPr>
              <a:t>Gesellschaftliche Sanktionen bei Nichterfüllung</a:t>
            </a:r>
          </a:p>
          <a:p>
            <a:pPr>
              <a:buFont typeface="Arial" charset="0"/>
              <a:buNone/>
              <a:defRPr/>
            </a:pPr>
            <a:endParaRPr lang="de-DE" altLang="de-DE" dirty="0">
              <a:solidFill>
                <a:prstClr val="black">
                  <a:lumMod val="75000"/>
                  <a:lumOff val="25000"/>
                </a:prstClr>
              </a:solidFill>
            </a:endParaRPr>
          </a:p>
          <a:p>
            <a:pPr>
              <a:buFont typeface="Arial" charset="0"/>
              <a:buNone/>
              <a:defRPr/>
            </a:pPr>
            <a:r>
              <a:rPr lang="de-DE" altLang="de-DE" dirty="0">
                <a:solidFill>
                  <a:prstClr val="black">
                    <a:lumMod val="75000"/>
                    <a:lumOff val="25000"/>
                  </a:prstClr>
                </a:solidFill>
              </a:rPr>
              <a:t> </a:t>
            </a:r>
          </a:p>
        </p:txBody>
      </p:sp>
      <p:pic>
        <p:nvPicPr>
          <p:cNvPr id="4" name="Grafik 3"/>
          <p:cNvPicPr>
            <a:picLocks noChangeAspect="1"/>
          </p:cNvPicPr>
          <p:nvPr/>
        </p:nvPicPr>
        <p:blipFill>
          <a:blip r:embed="rId2"/>
          <a:stretch>
            <a:fillRect/>
          </a:stretch>
        </p:blipFill>
        <p:spPr>
          <a:xfrm>
            <a:off x="5292080" y="1268760"/>
            <a:ext cx="3360738" cy="3359150"/>
          </a:xfrm>
          <a:prstGeom prst="rect">
            <a:avLst/>
          </a:prstGeom>
          <a:ln>
            <a:solidFill>
              <a:schemeClr val="tx1">
                <a:lumMod val="75000"/>
                <a:lumOff val="25000"/>
              </a:schemeClr>
            </a:solidFill>
          </a:ln>
        </p:spPr>
      </p:pic>
      <p:sp>
        <p:nvSpPr>
          <p:cNvPr id="5" name="Textfeld 4"/>
          <p:cNvSpPr txBox="1"/>
          <p:nvPr/>
        </p:nvSpPr>
        <p:spPr>
          <a:xfrm>
            <a:off x="7370763" y="6519446"/>
            <a:ext cx="1773237" cy="338554"/>
          </a:xfrm>
          <a:prstGeom prst="rect">
            <a:avLst/>
          </a:prstGeom>
          <a:noFill/>
        </p:spPr>
        <p:txBody>
          <a:bodyPr>
            <a:spAutoFit/>
          </a:bodyPr>
          <a:lstStyle/>
          <a:p>
            <a:pPr algn="r">
              <a:defRPr/>
            </a:pPr>
            <a:r>
              <a:rPr lang="de-DE" sz="1600" i="1" dirty="0">
                <a:solidFill>
                  <a:prstClr val="white">
                    <a:lumMod val="50000"/>
                  </a:prstClr>
                </a:solidFill>
              </a:rPr>
              <a:t>Durkheim 1983</a:t>
            </a:r>
          </a:p>
        </p:txBody>
      </p:sp>
    </p:spTree>
    <p:extLst>
      <p:ext uri="{BB962C8B-B14F-4D97-AF65-F5344CB8AC3E}">
        <p14:creationId xmlns:p14="http://schemas.microsoft.com/office/powerpoint/2010/main" val="38411388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6" y="449371"/>
            <a:ext cx="4752528" cy="5139869"/>
          </a:xfrm>
          <a:prstGeom prst="rect">
            <a:avLst/>
          </a:prstGeom>
          <a:noFill/>
        </p:spPr>
        <p:txBody>
          <a:bodyPr wrap="square">
            <a:spAutoFit/>
          </a:bodyPr>
          <a:lstStyle/>
          <a:p>
            <a:pPr>
              <a:buFont typeface="Arial" charset="0"/>
              <a:buNone/>
              <a:defRPr/>
            </a:pPr>
            <a:r>
              <a:rPr lang="de-DE" altLang="de-DE" sz="3200" b="1" dirty="0">
                <a:solidFill>
                  <a:srgbClr val="26547C"/>
                </a:solidFill>
              </a:rPr>
              <a:t>Der </a:t>
            </a:r>
            <a:r>
              <a:rPr lang="de-DE" altLang="de-DE" sz="3200" b="1" dirty="0" err="1">
                <a:solidFill>
                  <a:srgbClr val="26547C"/>
                </a:solidFill>
              </a:rPr>
              <a:t>anomische</a:t>
            </a:r>
            <a:r>
              <a:rPr lang="de-DE" altLang="de-DE" sz="3200" b="1" dirty="0">
                <a:solidFill>
                  <a:srgbClr val="26547C"/>
                </a:solidFill>
              </a:rPr>
              <a:t> Selbstmord</a:t>
            </a:r>
          </a:p>
          <a:p>
            <a:pPr>
              <a:buFont typeface="Arial" charset="0"/>
              <a:buNone/>
              <a:defRPr/>
            </a:pPr>
            <a:endParaRPr lang="de-DE" altLang="de-DE" b="1" dirty="0">
              <a:solidFill>
                <a:prstClr val="black">
                  <a:lumMod val="75000"/>
                  <a:lumOff val="25000"/>
                </a:prstClr>
              </a:solidFill>
            </a:endParaRPr>
          </a:p>
          <a:p>
            <a:pPr marL="285750" indent="-285750">
              <a:buFont typeface="Arial" panose="020B0604020202020204" pitchFamily="34" charset="0"/>
              <a:buChar char="•"/>
              <a:defRPr/>
            </a:pPr>
            <a:r>
              <a:rPr lang="de-DE" altLang="de-DE" sz="2000" dirty="0">
                <a:solidFill>
                  <a:prstClr val="black">
                    <a:lumMod val="75000"/>
                    <a:lumOff val="25000"/>
                  </a:prstClr>
                </a:solidFill>
              </a:rPr>
              <a:t>Anstieg von Selbstmorden bei dynamischem Wandel der Gesellschaft (auch bei wirtschaftlich positiven Entwicklungen)</a:t>
            </a:r>
          </a:p>
          <a:p>
            <a:pPr marL="285750" indent="-285750">
              <a:buFont typeface="Arial" panose="020B0604020202020204" pitchFamily="34" charset="0"/>
              <a:buChar char="•"/>
              <a:defRPr/>
            </a:pPr>
            <a:endParaRPr lang="de-DE" altLang="de-DE" sz="2000" dirty="0">
              <a:solidFill>
                <a:prstClr val="black">
                  <a:lumMod val="75000"/>
                  <a:lumOff val="25000"/>
                </a:prstClr>
              </a:solidFill>
            </a:endParaRPr>
          </a:p>
          <a:p>
            <a:pPr marL="285750" indent="-285750">
              <a:buFont typeface="Arial" panose="020B0604020202020204" pitchFamily="34" charset="0"/>
              <a:buChar char="•"/>
              <a:defRPr/>
            </a:pPr>
            <a:r>
              <a:rPr lang="de-DE" altLang="de-DE" sz="2000" dirty="0">
                <a:solidFill>
                  <a:prstClr val="black">
                    <a:lumMod val="75000"/>
                    <a:lumOff val="25000"/>
                  </a:prstClr>
                </a:solidFill>
              </a:rPr>
              <a:t>Krisen verursachen Normlosigkeit und Störung der kollektiven Ordnung</a:t>
            </a:r>
          </a:p>
          <a:p>
            <a:pPr marL="285750" indent="-285750">
              <a:buFont typeface="Arial" panose="020B0604020202020204" pitchFamily="34" charset="0"/>
              <a:buChar char="•"/>
              <a:defRPr/>
            </a:pPr>
            <a:endParaRPr lang="de-DE" altLang="de-DE" sz="2000" dirty="0">
              <a:solidFill>
                <a:prstClr val="black">
                  <a:lumMod val="75000"/>
                  <a:lumOff val="25000"/>
                </a:prstClr>
              </a:solidFill>
            </a:endParaRPr>
          </a:p>
          <a:p>
            <a:pPr marL="285750" indent="-285750">
              <a:buFont typeface="Arial" panose="020B0604020202020204" pitchFamily="34" charset="0"/>
              <a:buChar char="•"/>
              <a:defRPr/>
            </a:pPr>
            <a:r>
              <a:rPr lang="de-DE" altLang="de-DE" sz="2000" dirty="0">
                <a:solidFill>
                  <a:prstClr val="black">
                    <a:lumMod val="75000"/>
                    <a:lumOff val="25000"/>
                  </a:prstClr>
                </a:solidFill>
              </a:rPr>
              <a:t>Gesellschaftlicher Auf- und Abstieg außerhalb bisheriger Ordnung</a:t>
            </a:r>
          </a:p>
          <a:p>
            <a:pPr marL="285750" indent="-285750">
              <a:buFont typeface="Arial" panose="020B0604020202020204" pitchFamily="34" charset="0"/>
              <a:buChar char="•"/>
              <a:defRPr/>
            </a:pPr>
            <a:endParaRPr lang="de-DE" altLang="de-DE" sz="2000" dirty="0">
              <a:solidFill>
                <a:prstClr val="black">
                  <a:lumMod val="75000"/>
                  <a:lumOff val="25000"/>
                </a:prstClr>
              </a:solidFill>
            </a:endParaRPr>
          </a:p>
          <a:p>
            <a:pPr marL="285750" indent="-285750">
              <a:buFont typeface="Arial" panose="020B0604020202020204" pitchFamily="34" charset="0"/>
              <a:buChar char="•"/>
              <a:defRPr/>
            </a:pPr>
            <a:r>
              <a:rPr lang="de-DE" altLang="de-DE" sz="2000" dirty="0">
                <a:solidFill>
                  <a:prstClr val="black">
                    <a:lumMod val="75000"/>
                    <a:lumOff val="25000"/>
                  </a:prstClr>
                </a:solidFill>
              </a:rPr>
              <a:t>Fehlende gesellschaftliche Schranken, fehlende Orientierung</a:t>
            </a:r>
            <a:endParaRPr lang="de-DE" altLang="de-DE" sz="2000" b="1" dirty="0">
              <a:solidFill>
                <a:prstClr val="black">
                  <a:lumMod val="75000"/>
                  <a:lumOff val="25000"/>
                </a:prstClr>
              </a:solidFill>
            </a:endParaRPr>
          </a:p>
          <a:p>
            <a:pPr>
              <a:buFont typeface="Arial" charset="0"/>
              <a:buNone/>
              <a:defRPr/>
            </a:pPr>
            <a:r>
              <a:rPr lang="de-DE" altLang="de-DE" dirty="0">
                <a:solidFill>
                  <a:prstClr val="black">
                    <a:lumMod val="75000"/>
                    <a:lumOff val="25000"/>
                  </a:prstClr>
                </a:solidFill>
              </a:rPr>
              <a:t> </a:t>
            </a:r>
          </a:p>
        </p:txBody>
      </p:sp>
      <p:pic>
        <p:nvPicPr>
          <p:cNvPr id="4" name="Grafik 3"/>
          <p:cNvPicPr>
            <a:picLocks noChangeAspect="1"/>
          </p:cNvPicPr>
          <p:nvPr/>
        </p:nvPicPr>
        <p:blipFill>
          <a:blip r:embed="rId2"/>
          <a:stretch>
            <a:fillRect/>
          </a:stretch>
        </p:blipFill>
        <p:spPr>
          <a:xfrm>
            <a:off x="5292080" y="1295023"/>
            <a:ext cx="3360738" cy="3359150"/>
          </a:xfrm>
          <a:prstGeom prst="rect">
            <a:avLst/>
          </a:prstGeom>
          <a:ln>
            <a:solidFill>
              <a:schemeClr val="tx1">
                <a:lumMod val="75000"/>
                <a:lumOff val="25000"/>
              </a:schemeClr>
            </a:solidFill>
          </a:ln>
        </p:spPr>
      </p:pic>
      <p:sp>
        <p:nvSpPr>
          <p:cNvPr id="5" name="Textfeld 4"/>
          <p:cNvSpPr txBox="1"/>
          <p:nvPr/>
        </p:nvSpPr>
        <p:spPr>
          <a:xfrm>
            <a:off x="7354035" y="6519446"/>
            <a:ext cx="1773237" cy="338554"/>
          </a:xfrm>
          <a:prstGeom prst="rect">
            <a:avLst/>
          </a:prstGeom>
          <a:noFill/>
        </p:spPr>
        <p:txBody>
          <a:bodyPr>
            <a:spAutoFit/>
          </a:bodyPr>
          <a:lstStyle/>
          <a:p>
            <a:pPr algn="r">
              <a:defRPr/>
            </a:pPr>
            <a:r>
              <a:rPr lang="de-DE" sz="1600" i="1" dirty="0">
                <a:solidFill>
                  <a:prstClr val="white">
                    <a:lumMod val="50000"/>
                  </a:prstClr>
                </a:solidFill>
              </a:rPr>
              <a:t>Durkheim 1983</a:t>
            </a:r>
          </a:p>
        </p:txBody>
      </p:sp>
    </p:spTree>
    <p:extLst>
      <p:ext uri="{BB962C8B-B14F-4D97-AF65-F5344CB8AC3E}">
        <p14:creationId xmlns:p14="http://schemas.microsoft.com/office/powerpoint/2010/main" val="33196107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feld 1"/>
          <p:cNvSpPr txBox="1">
            <a:spLocks noChangeArrowheads="1"/>
          </p:cNvSpPr>
          <p:nvPr/>
        </p:nvSpPr>
        <p:spPr bwMode="auto">
          <a:xfrm>
            <a:off x="395536" y="404664"/>
            <a:ext cx="5040560" cy="4443973"/>
          </a:xfrm>
          <a:prstGeom prst="rect">
            <a:avLst/>
          </a:prstGeom>
          <a:no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25000"/>
              </a:lnSpc>
              <a:spcAft>
                <a:spcPts val="600"/>
              </a:spcAft>
              <a:defRPr/>
            </a:pPr>
            <a:r>
              <a:rPr lang="de-DE" altLang="de-DE" sz="3200" b="1" dirty="0">
                <a:solidFill>
                  <a:srgbClr val="26547C"/>
                </a:solidFill>
              </a:rPr>
              <a:t>Fazit</a:t>
            </a:r>
            <a:endParaRPr lang="de-DE" altLang="de-DE" sz="2800" b="1" dirty="0">
              <a:solidFill>
                <a:srgbClr val="26547C"/>
              </a:solidFill>
            </a:endParaRPr>
          </a:p>
          <a:p>
            <a:pPr eaLnBrk="1" hangingPunct="1">
              <a:lnSpc>
                <a:spcPct val="125000"/>
              </a:lnSpc>
              <a:spcAft>
                <a:spcPts val="600"/>
              </a:spcAft>
              <a:defRPr/>
            </a:pPr>
            <a:r>
              <a:rPr lang="de-DE" altLang="de-DE" sz="2400" dirty="0">
                <a:solidFill>
                  <a:prstClr val="black">
                    <a:lumMod val="75000"/>
                    <a:lumOff val="25000"/>
                  </a:prstClr>
                </a:solidFill>
              </a:rPr>
              <a:t>„Zu jeder gegebenen Zeit bestimmt sich die Zahl der Selbstmorde aus der moralischen Verfassung der Gesellschaft. […] Die Handlungen des jeweils Betroffenen […] sind in Wirklichkeit Folge und verlängerte Wirkung eines sozialen Zustandes, der sich durch sie manifestiert.“</a:t>
            </a:r>
          </a:p>
        </p:txBody>
      </p:sp>
      <p:pic>
        <p:nvPicPr>
          <p:cNvPr id="4" name="Grafik 3"/>
          <p:cNvPicPr>
            <a:picLocks noChangeAspect="1"/>
          </p:cNvPicPr>
          <p:nvPr/>
        </p:nvPicPr>
        <p:blipFill>
          <a:blip r:embed="rId2"/>
          <a:stretch>
            <a:fillRect/>
          </a:stretch>
        </p:blipFill>
        <p:spPr>
          <a:xfrm>
            <a:off x="5292080" y="1268760"/>
            <a:ext cx="3360738" cy="3359150"/>
          </a:xfrm>
          <a:prstGeom prst="rect">
            <a:avLst/>
          </a:prstGeom>
          <a:ln>
            <a:solidFill>
              <a:schemeClr val="tx1">
                <a:lumMod val="75000"/>
                <a:lumOff val="25000"/>
              </a:schemeClr>
            </a:solidFill>
          </a:ln>
        </p:spPr>
      </p:pic>
      <p:sp>
        <p:nvSpPr>
          <p:cNvPr id="5" name="Textfeld 4"/>
          <p:cNvSpPr txBox="1"/>
          <p:nvPr/>
        </p:nvSpPr>
        <p:spPr>
          <a:xfrm>
            <a:off x="7370763" y="6519446"/>
            <a:ext cx="1773237" cy="338554"/>
          </a:xfrm>
          <a:prstGeom prst="rect">
            <a:avLst/>
          </a:prstGeom>
          <a:noFill/>
        </p:spPr>
        <p:txBody>
          <a:bodyPr>
            <a:spAutoFit/>
          </a:bodyPr>
          <a:lstStyle/>
          <a:p>
            <a:pPr algn="r">
              <a:defRPr/>
            </a:pPr>
            <a:r>
              <a:rPr lang="de-DE" sz="1600" i="1" dirty="0">
                <a:solidFill>
                  <a:prstClr val="white">
                    <a:lumMod val="50000"/>
                  </a:prstClr>
                </a:solidFill>
              </a:rPr>
              <a:t>Durkheim 1983</a:t>
            </a:r>
          </a:p>
        </p:txBody>
      </p:sp>
    </p:spTree>
    <p:extLst>
      <p:ext uri="{BB962C8B-B14F-4D97-AF65-F5344CB8AC3E}">
        <p14:creationId xmlns:p14="http://schemas.microsoft.com/office/powerpoint/2010/main" val="35464409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Inhaltsplatzhalter 1"/>
          <p:cNvSpPr>
            <a:spLocks noGrp="1"/>
          </p:cNvSpPr>
          <p:nvPr>
            <p:ph idx="13"/>
          </p:nvPr>
        </p:nvSpPr>
        <p:spPr>
          <a:xfrm>
            <a:off x="395536" y="476672"/>
            <a:ext cx="8937625" cy="5006975"/>
          </a:xfrm>
        </p:spPr>
        <p:txBody>
          <a:bodyPr/>
          <a:lstStyle/>
          <a:p>
            <a:pPr marL="0" indent="0">
              <a:buFont typeface="Arial" charset="0"/>
              <a:buNone/>
              <a:defRPr/>
            </a:pPr>
            <a:r>
              <a:rPr lang="de-DE" altLang="de-DE" b="1" dirty="0" err="1">
                <a:solidFill>
                  <a:schemeClr val="tx1">
                    <a:lumMod val="75000"/>
                    <a:lumOff val="25000"/>
                  </a:schemeClr>
                </a:solidFill>
              </a:rPr>
              <a:t>Suizidologie</a:t>
            </a:r>
            <a:endParaRPr lang="de-DE" altLang="de-DE" b="1" dirty="0">
              <a:solidFill>
                <a:schemeClr val="tx1">
                  <a:lumMod val="75000"/>
                  <a:lumOff val="25000"/>
                </a:schemeClr>
              </a:solidFill>
            </a:endParaRPr>
          </a:p>
          <a:p>
            <a:pPr marL="0" indent="0">
              <a:buFont typeface="Arial" charset="0"/>
              <a:buNone/>
              <a:defRPr/>
            </a:pPr>
            <a:endParaRPr lang="de-DE" altLang="de-DE" sz="1800" b="1" dirty="0">
              <a:solidFill>
                <a:schemeClr val="tx1">
                  <a:lumMod val="75000"/>
                  <a:lumOff val="25000"/>
                </a:schemeClr>
              </a:solidFill>
            </a:endParaRPr>
          </a:p>
          <a:p>
            <a:pPr marL="0" indent="0">
              <a:buFont typeface="Arial" charset="0"/>
              <a:buNone/>
              <a:defRPr/>
            </a:pPr>
            <a:r>
              <a:rPr lang="de-DE" altLang="de-DE" sz="2000" dirty="0">
                <a:solidFill>
                  <a:schemeClr val="tx1">
                    <a:lumMod val="75000"/>
                    <a:lumOff val="25000"/>
                  </a:schemeClr>
                </a:solidFill>
              </a:rPr>
              <a:t>Systematische Suizidforschung seit Mitte des 20. Jahrhunderts</a:t>
            </a:r>
          </a:p>
          <a:p>
            <a:pPr marL="0" indent="0">
              <a:buFont typeface="Arial" charset="0"/>
              <a:buNone/>
              <a:defRPr/>
            </a:pPr>
            <a:endParaRPr lang="de-DE" altLang="de-DE" sz="1800" dirty="0">
              <a:solidFill>
                <a:schemeClr val="tx1">
                  <a:lumMod val="75000"/>
                  <a:lumOff val="25000"/>
                </a:schemeClr>
              </a:solidFill>
            </a:endParaRPr>
          </a:p>
          <a:p>
            <a:pPr marL="0" indent="0">
              <a:buFont typeface="Arial" charset="0"/>
              <a:buNone/>
              <a:defRPr/>
            </a:pPr>
            <a:r>
              <a:rPr lang="de-DE" altLang="de-DE" sz="1800" dirty="0">
                <a:solidFill>
                  <a:schemeClr val="tx1">
                    <a:lumMod val="75000"/>
                    <a:lumOff val="25000"/>
                  </a:schemeClr>
                </a:solidFill>
              </a:rPr>
              <a:t>			</a:t>
            </a:r>
            <a:r>
              <a:rPr lang="de-DE" altLang="de-DE" sz="2000" b="1" dirty="0">
                <a:solidFill>
                  <a:schemeClr val="tx1">
                    <a:lumMod val="75000"/>
                    <a:lumOff val="25000"/>
                  </a:schemeClr>
                </a:solidFill>
              </a:rPr>
              <a:t>International </a:t>
            </a:r>
            <a:r>
              <a:rPr lang="de-DE" altLang="de-DE" sz="2000" b="1" dirty="0" err="1">
                <a:solidFill>
                  <a:schemeClr val="tx1">
                    <a:lumMod val="75000"/>
                    <a:lumOff val="25000"/>
                  </a:schemeClr>
                </a:solidFill>
              </a:rPr>
              <a:t>Association</a:t>
            </a:r>
            <a:r>
              <a:rPr lang="de-DE" altLang="de-DE" sz="2000" b="1" dirty="0">
                <a:solidFill>
                  <a:schemeClr val="tx1">
                    <a:lumMod val="75000"/>
                    <a:lumOff val="25000"/>
                  </a:schemeClr>
                </a:solidFill>
              </a:rPr>
              <a:t> </a:t>
            </a:r>
            <a:r>
              <a:rPr lang="de-DE" altLang="de-DE" sz="2000" b="1" dirty="0" err="1">
                <a:solidFill>
                  <a:schemeClr val="tx1">
                    <a:lumMod val="75000"/>
                    <a:lumOff val="25000"/>
                  </a:schemeClr>
                </a:solidFill>
              </a:rPr>
              <a:t>for</a:t>
            </a:r>
            <a:r>
              <a:rPr lang="de-DE" altLang="de-DE" sz="2000" b="1" dirty="0">
                <a:solidFill>
                  <a:schemeClr val="tx1">
                    <a:lumMod val="75000"/>
                    <a:lumOff val="25000"/>
                  </a:schemeClr>
                </a:solidFill>
              </a:rPr>
              <a:t> </a:t>
            </a:r>
            <a:r>
              <a:rPr lang="de-DE" altLang="de-DE" sz="2000" b="1" dirty="0" err="1">
                <a:solidFill>
                  <a:schemeClr val="tx1">
                    <a:lumMod val="75000"/>
                    <a:lumOff val="25000"/>
                  </a:schemeClr>
                </a:solidFill>
              </a:rPr>
              <a:t>Suicide</a:t>
            </a:r>
            <a:r>
              <a:rPr lang="de-DE" altLang="de-DE" sz="2000" b="1" dirty="0">
                <a:solidFill>
                  <a:schemeClr val="tx1">
                    <a:lumMod val="75000"/>
                    <a:lumOff val="25000"/>
                  </a:schemeClr>
                </a:solidFill>
              </a:rPr>
              <a:t> </a:t>
            </a:r>
            <a:r>
              <a:rPr lang="de-DE" altLang="de-DE" sz="2000" b="1" dirty="0" err="1">
                <a:solidFill>
                  <a:schemeClr val="tx1">
                    <a:lumMod val="75000"/>
                    <a:lumOff val="25000"/>
                  </a:schemeClr>
                </a:solidFill>
              </a:rPr>
              <a:t>Prevention</a:t>
            </a:r>
            <a:r>
              <a:rPr lang="de-DE" altLang="de-DE" sz="1800" b="1" dirty="0">
                <a:solidFill>
                  <a:schemeClr val="tx1">
                    <a:lumMod val="75000"/>
                    <a:lumOff val="25000"/>
                  </a:schemeClr>
                </a:solidFill>
              </a:rPr>
              <a:t> (IASP), 			Wien</a:t>
            </a:r>
          </a:p>
          <a:p>
            <a:pPr marL="0" indent="0">
              <a:buFont typeface="Arial" charset="0"/>
              <a:buNone/>
              <a:defRPr/>
            </a:pPr>
            <a:endParaRPr lang="de-DE" altLang="de-DE" sz="1800" b="1" dirty="0">
              <a:solidFill>
                <a:schemeClr val="tx1">
                  <a:lumMod val="75000"/>
                  <a:lumOff val="25000"/>
                </a:schemeClr>
              </a:solidFill>
            </a:endParaRPr>
          </a:p>
          <a:p>
            <a:pPr marL="0" indent="0">
              <a:buFont typeface="Arial" charset="0"/>
              <a:buNone/>
              <a:defRPr/>
            </a:pPr>
            <a:r>
              <a:rPr lang="de-DE" altLang="de-DE" sz="1800" b="1" dirty="0">
                <a:solidFill>
                  <a:schemeClr val="tx1">
                    <a:lumMod val="75000"/>
                    <a:lumOff val="25000"/>
                  </a:schemeClr>
                </a:solidFill>
              </a:rPr>
              <a:t>			</a:t>
            </a:r>
            <a:r>
              <a:rPr lang="de-DE" altLang="de-DE" sz="2000" b="1" dirty="0">
                <a:solidFill>
                  <a:schemeClr val="tx1">
                    <a:lumMod val="75000"/>
                    <a:lumOff val="25000"/>
                  </a:schemeClr>
                </a:solidFill>
              </a:rPr>
              <a:t>International Academy </a:t>
            </a:r>
            <a:r>
              <a:rPr lang="de-DE" altLang="de-DE" sz="2000" b="1" dirty="0" err="1">
                <a:solidFill>
                  <a:schemeClr val="tx1">
                    <a:lumMod val="75000"/>
                    <a:lumOff val="25000"/>
                  </a:schemeClr>
                </a:solidFill>
              </a:rPr>
              <a:t>for</a:t>
            </a:r>
            <a:r>
              <a:rPr lang="de-DE" altLang="de-DE" sz="2000" b="1" dirty="0">
                <a:solidFill>
                  <a:schemeClr val="tx1">
                    <a:lumMod val="75000"/>
                    <a:lumOff val="25000"/>
                  </a:schemeClr>
                </a:solidFill>
              </a:rPr>
              <a:t> </a:t>
            </a:r>
            <a:r>
              <a:rPr lang="de-DE" altLang="de-DE" sz="2000" b="1" dirty="0" err="1">
                <a:solidFill>
                  <a:schemeClr val="tx1">
                    <a:lumMod val="75000"/>
                    <a:lumOff val="25000"/>
                  </a:schemeClr>
                </a:solidFill>
              </a:rPr>
              <a:t>Suicide</a:t>
            </a:r>
            <a:r>
              <a:rPr lang="de-DE" altLang="de-DE" sz="2000" b="1" dirty="0">
                <a:solidFill>
                  <a:schemeClr val="tx1">
                    <a:lumMod val="75000"/>
                    <a:lumOff val="25000"/>
                  </a:schemeClr>
                </a:solidFill>
              </a:rPr>
              <a:t> Research (IASR)</a:t>
            </a:r>
            <a:endParaRPr lang="de-DE" altLang="de-DE" sz="1800" b="1" dirty="0">
              <a:solidFill>
                <a:schemeClr val="tx1">
                  <a:lumMod val="75000"/>
                  <a:lumOff val="25000"/>
                </a:schemeClr>
              </a:solidFill>
            </a:endParaRPr>
          </a:p>
          <a:p>
            <a:pPr marL="0" indent="0">
              <a:buFont typeface="Arial" charset="0"/>
              <a:buNone/>
              <a:defRPr/>
            </a:pPr>
            <a:r>
              <a:rPr lang="de-DE" altLang="de-DE" sz="1800" b="1" dirty="0">
                <a:solidFill>
                  <a:schemeClr val="tx1">
                    <a:lumMod val="75000"/>
                    <a:lumOff val="25000"/>
                  </a:schemeClr>
                </a:solidFill>
              </a:rPr>
              <a:t>				</a:t>
            </a:r>
          </a:p>
          <a:p>
            <a:pPr marL="0" indent="0">
              <a:buFont typeface="Arial" charset="0"/>
              <a:buNone/>
              <a:defRPr/>
            </a:pPr>
            <a:r>
              <a:rPr lang="de-DE" altLang="de-DE" sz="1800" b="1" dirty="0">
                <a:solidFill>
                  <a:schemeClr val="tx1">
                    <a:lumMod val="75000"/>
                    <a:lumOff val="25000"/>
                  </a:schemeClr>
                </a:solidFill>
              </a:rPr>
              <a:t>			</a:t>
            </a:r>
            <a:r>
              <a:rPr lang="de-DE" altLang="de-DE" sz="2000" b="1" dirty="0">
                <a:solidFill>
                  <a:schemeClr val="tx1">
                    <a:lumMod val="75000"/>
                    <a:lumOff val="25000"/>
                  </a:schemeClr>
                </a:solidFill>
              </a:rPr>
              <a:t>Deutsche Gesellschaft für Suizidprävention (DGS)</a:t>
            </a:r>
            <a:r>
              <a:rPr lang="de-DE" altLang="de-DE" sz="1800" b="1" dirty="0">
                <a:solidFill>
                  <a:schemeClr val="tx1">
                    <a:lumMod val="75000"/>
                    <a:lumOff val="25000"/>
                  </a:schemeClr>
                </a:solidFill>
              </a:rPr>
              <a:t> 				</a:t>
            </a:r>
          </a:p>
          <a:p>
            <a:pPr marL="0" indent="0">
              <a:buFont typeface="Arial" charset="0"/>
              <a:buNone/>
              <a:defRPr/>
            </a:pPr>
            <a:r>
              <a:rPr lang="de-DE" altLang="de-DE" sz="1800" b="1" dirty="0">
                <a:solidFill>
                  <a:schemeClr val="tx1">
                    <a:lumMod val="75000"/>
                    <a:lumOff val="25000"/>
                  </a:schemeClr>
                </a:solidFill>
              </a:rPr>
              <a:t>	</a:t>
            </a:r>
          </a:p>
          <a:p>
            <a:pPr marL="0" indent="0">
              <a:buFont typeface="Arial" charset="0"/>
              <a:buNone/>
              <a:defRPr/>
            </a:pPr>
            <a:r>
              <a:rPr lang="de-DE" altLang="de-DE" sz="1800" b="1" dirty="0">
                <a:solidFill>
                  <a:schemeClr val="tx1">
                    <a:lumMod val="75000"/>
                    <a:lumOff val="25000"/>
                  </a:schemeClr>
                </a:solidFill>
              </a:rPr>
              <a:t>			DGPPN-</a:t>
            </a:r>
            <a:r>
              <a:rPr lang="de-DE" altLang="de-DE" sz="2000" b="1" dirty="0">
                <a:solidFill>
                  <a:schemeClr val="tx1">
                    <a:lumMod val="75000"/>
                    <a:lumOff val="25000"/>
                  </a:schemeClr>
                </a:solidFill>
              </a:rPr>
              <a:t>Referat </a:t>
            </a:r>
            <a:r>
              <a:rPr lang="de-DE" altLang="de-DE" sz="2000" b="1" dirty="0" err="1">
                <a:solidFill>
                  <a:schemeClr val="tx1">
                    <a:lumMod val="75000"/>
                    <a:lumOff val="25000"/>
                  </a:schemeClr>
                </a:solidFill>
              </a:rPr>
              <a:t>Suizidologie</a:t>
            </a:r>
            <a:r>
              <a:rPr lang="de-DE" altLang="de-DE" sz="2000" b="1" dirty="0">
                <a:solidFill>
                  <a:schemeClr val="tx1">
                    <a:lumMod val="75000"/>
                    <a:lumOff val="25000"/>
                  </a:schemeClr>
                </a:solidFill>
              </a:rPr>
              <a:t> DGPPN (Fachgesellschaft 			Psychiatrie)</a:t>
            </a:r>
            <a:endParaRPr lang="de-DE" altLang="de-DE" sz="1800" b="1" dirty="0">
              <a:solidFill>
                <a:schemeClr val="tx1">
                  <a:lumMod val="75000"/>
                  <a:lumOff val="25000"/>
                </a:schemeClr>
              </a:solidFill>
            </a:endParaRPr>
          </a:p>
          <a:p>
            <a:pPr>
              <a:defRPr/>
            </a:pPr>
            <a:endParaRPr lang="de-DE" altLang="de-DE" sz="1800" b="1" dirty="0">
              <a:solidFill>
                <a:schemeClr val="tx1">
                  <a:lumMod val="75000"/>
                  <a:lumOff val="25000"/>
                </a:schemeClr>
              </a:solidFill>
            </a:endParaRPr>
          </a:p>
          <a:p>
            <a:pPr marL="0" indent="0">
              <a:buFont typeface="Arial" charset="0"/>
              <a:buNone/>
              <a:defRPr/>
            </a:pPr>
            <a:endParaRPr lang="en-GB" altLang="de-DE" sz="1800" dirty="0">
              <a:solidFill>
                <a:schemeClr val="tx1">
                  <a:lumMod val="75000"/>
                  <a:lumOff val="25000"/>
                </a:schemeClr>
              </a:solidFill>
            </a:endParaRPr>
          </a:p>
        </p:txBody>
      </p:sp>
      <p:pic>
        <p:nvPicPr>
          <p:cNvPr id="17411"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2880246"/>
            <a:ext cx="1222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421" y="3685220"/>
            <a:ext cx="1752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Grafi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0421" y="4514028"/>
            <a:ext cx="152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Grafik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6936" y="5750396"/>
            <a:ext cx="1828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1038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1958785851"/>
              </p:ext>
            </p:extLst>
          </p:nvPr>
        </p:nvGraphicFramePr>
        <p:xfrm>
          <a:off x="250825" y="1700808"/>
          <a:ext cx="8828088" cy="4663686"/>
        </p:xfrm>
        <a:graphic>
          <a:graphicData uri="http://schemas.openxmlformats.org/drawingml/2006/table">
            <a:tbl>
              <a:tblPr firstRow="1" bandRow="1">
                <a:tableStyleId>{5C22544A-7EE6-4342-B048-85BDC9FD1C3A}</a:tableStyleId>
              </a:tblPr>
              <a:tblGrid>
                <a:gridCol w="1425994">
                  <a:extLst>
                    <a:ext uri="{9D8B030D-6E8A-4147-A177-3AD203B41FA5}">
                      <a16:colId xmlns:a16="http://schemas.microsoft.com/office/drawing/2014/main" val="20000"/>
                    </a:ext>
                  </a:extLst>
                </a:gridCol>
                <a:gridCol w="772866">
                  <a:extLst>
                    <a:ext uri="{9D8B030D-6E8A-4147-A177-3AD203B41FA5}">
                      <a16:colId xmlns:a16="http://schemas.microsoft.com/office/drawing/2014/main" val="20001"/>
                    </a:ext>
                  </a:extLst>
                </a:gridCol>
                <a:gridCol w="1948144">
                  <a:extLst>
                    <a:ext uri="{9D8B030D-6E8A-4147-A177-3AD203B41FA5}">
                      <a16:colId xmlns:a16="http://schemas.microsoft.com/office/drawing/2014/main" val="20002"/>
                    </a:ext>
                  </a:extLst>
                </a:gridCol>
                <a:gridCol w="4681084">
                  <a:extLst>
                    <a:ext uri="{9D8B030D-6E8A-4147-A177-3AD203B41FA5}">
                      <a16:colId xmlns:a16="http://schemas.microsoft.com/office/drawing/2014/main" val="20003"/>
                    </a:ext>
                  </a:extLst>
                </a:gridCol>
              </a:tblGrid>
              <a:tr h="914458">
                <a:tc>
                  <a:txBody>
                    <a:bodyPr/>
                    <a:lstStyle/>
                    <a:p>
                      <a:r>
                        <a:rPr lang="de-DE" sz="1800" dirty="0">
                          <a:solidFill>
                            <a:schemeClr val="accent1">
                              <a:lumMod val="75000"/>
                            </a:schemeClr>
                          </a:solidFill>
                        </a:rPr>
                        <a:t>Autor</a:t>
                      </a:r>
                    </a:p>
                  </a:txBody>
                  <a:tcPr marL="91438" marR="91438" marT="45713" marB="45713">
                    <a:solidFill>
                      <a:schemeClr val="bg1">
                        <a:lumMod val="85000"/>
                      </a:schemeClr>
                    </a:solidFill>
                  </a:tcPr>
                </a:tc>
                <a:tc>
                  <a:txBody>
                    <a:bodyPr/>
                    <a:lstStyle/>
                    <a:p>
                      <a:r>
                        <a:rPr lang="de-DE" sz="1800" dirty="0">
                          <a:solidFill>
                            <a:schemeClr val="accent1">
                              <a:lumMod val="75000"/>
                            </a:schemeClr>
                          </a:solidFill>
                        </a:rPr>
                        <a:t>Jahr</a:t>
                      </a:r>
                    </a:p>
                  </a:txBody>
                  <a:tcPr marL="91438" marR="91438" marT="45713" marB="45713">
                    <a:solidFill>
                      <a:schemeClr val="bg1">
                        <a:lumMod val="85000"/>
                      </a:schemeClr>
                    </a:solidFill>
                  </a:tcPr>
                </a:tc>
                <a:tc>
                  <a:txBody>
                    <a:bodyPr/>
                    <a:lstStyle/>
                    <a:p>
                      <a:r>
                        <a:rPr lang="de-DE" sz="1800" dirty="0">
                          <a:solidFill>
                            <a:schemeClr val="accent1">
                              <a:lumMod val="75000"/>
                            </a:schemeClr>
                          </a:solidFill>
                        </a:rPr>
                        <a:t>Zusammenhang</a:t>
                      </a:r>
                      <a:r>
                        <a:rPr lang="de-DE" sz="1800" baseline="0" dirty="0">
                          <a:solidFill>
                            <a:schemeClr val="accent1">
                              <a:lumMod val="75000"/>
                            </a:schemeClr>
                          </a:solidFill>
                        </a:rPr>
                        <a:t> Gesellschaftliche Entwicklung &amp; Suizid</a:t>
                      </a:r>
                      <a:endParaRPr lang="de-DE" sz="1800" dirty="0">
                        <a:solidFill>
                          <a:schemeClr val="accent1">
                            <a:lumMod val="75000"/>
                          </a:schemeClr>
                        </a:solidFill>
                      </a:endParaRPr>
                    </a:p>
                  </a:txBody>
                  <a:tcPr marL="91438" marR="91438" marT="45713" marB="45713">
                    <a:solidFill>
                      <a:schemeClr val="bg1">
                        <a:lumMod val="85000"/>
                      </a:schemeClr>
                    </a:solidFill>
                  </a:tcPr>
                </a:tc>
                <a:tc>
                  <a:txBody>
                    <a:bodyPr/>
                    <a:lstStyle/>
                    <a:p>
                      <a:r>
                        <a:rPr lang="de-DE" sz="1800" dirty="0">
                          <a:solidFill>
                            <a:schemeClr val="accent1">
                              <a:lumMod val="75000"/>
                            </a:schemeClr>
                          </a:solidFill>
                        </a:rPr>
                        <a:t>Anmerkungen</a:t>
                      </a:r>
                    </a:p>
                  </a:txBody>
                  <a:tcPr marL="91438" marR="91438" marT="45713" marB="45713">
                    <a:solidFill>
                      <a:schemeClr val="bg1">
                        <a:lumMod val="85000"/>
                      </a:schemeClr>
                    </a:solidFill>
                  </a:tcPr>
                </a:tc>
                <a:extLst>
                  <a:ext uri="{0D108BD9-81ED-4DB2-BD59-A6C34878D82A}">
                    <a16:rowId xmlns:a16="http://schemas.microsoft.com/office/drawing/2014/main" val="10000"/>
                  </a:ext>
                </a:extLst>
              </a:tr>
              <a:tr h="1188802">
                <a:tc>
                  <a:txBody>
                    <a:bodyPr/>
                    <a:lstStyle/>
                    <a:p>
                      <a:r>
                        <a:rPr lang="de-DE" sz="1800" dirty="0" err="1">
                          <a:solidFill>
                            <a:schemeClr val="tx1">
                              <a:lumMod val="75000"/>
                              <a:lumOff val="25000"/>
                            </a:schemeClr>
                          </a:solidFill>
                        </a:rPr>
                        <a:t>Ehsun</a:t>
                      </a:r>
                      <a:r>
                        <a:rPr lang="de-DE" sz="1800" dirty="0">
                          <a:solidFill>
                            <a:schemeClr val="tx1">
                              <a:lumMod val="75000"/>
                              <a:lumOff val="25000"/>
                            </a:schemeClr>
                          </a:solidFill>
                        </a:rPr>
                        <a:t> </a:t>
                      </a:r>
                    </a:p>
                  </a:txBody>
                  <a:tcPr marL="91438" marR="91438" marT="45713" marB="45713">
                    <a:solidFill>
                      <a:schemeClr val="accent1">
                        <a:lumMod val="20000"/>
                        <a:lumOff val="80000"/>
                      </a:schemeClr>
                    </a:solidFill>
                  </a:tcPr>
                </a:tc>
                <a:tc>
                  <a:txBody>
                    <a:bodyPr/>
                    <a:lstStyle/>
                    <a:p>
                      <a:r>
                        <a:rPr lang="de-DE" sz="1800" dirty="0">
                          <a:solidFill>
                            <a:schemeClr val="tx1">
                              <a:lumMod val="75000"/>
                              <a:lumOff val="25000"/>
                            </a:schemeClr>
                          </a:solidFill>
                        </a:rPr>
                        <a:t>2003</a:t>
                      </a:r>
                    </a:p>
                  </a:txBody>
                  <a:tcPr marL="91438" marR="91438" marT="45713" marB="45713">
                    <a:solidFill>
                      <a:schemeClr val="accent1">
                        <a:lumMod val="20000"/>
                        <a:lumOff val="80000"/>
                      </a:schemeClr>
                    </a:solidFill>
                  </a:tcPr>
                </a:tc>
                <a:tc>
                  <a:txBody>
                    <a:bodyPr/>
                    <a:lstStyle/>
                    <a:p>
                      <a:r>
                        <a:rPr lang="de-DE" sz="1800" dirty="0">
                          <a:solidFill>
                            <a:schemeClr val="tx1">
                              <a:lumMod val="75000"/>
                              <a:lumOff val="25000"/>
                            </a:schemeClr>
                          </a:solidFill>
                        </a:rPr>
                        <a:t>Ja</a:t>
                      </a:r>
                    </a:p>
                  </a:txBody>
                  <a:tcPr marL="91438" marR="91438" marT="45713" marB="45713">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ltLang="de-DE" sz="1800" u="none" dirty="0" err="1">
                          <a:solidFill>
                            <a:schemeClr val="tx1">
                              <a:lumMod val="75000"/>
                              <a:lumOff val="25000"/>
                            </a:schemeClr>
                          </a:solidFill>
                        </a:rPr>
                        <a:t>Suizidgedanken</a:t>
                      </a:r>
                      <a:r>
                        <a:rPr lang="en-GB" altLang="de-DE" sz="1800" dirty="0">
                          <a:solidFill>
                            <a:schemeClr val="tx1">
                              <a:lumMod val="75000"/>
                              <a:lumOff val="25000"/>
                            </a:schemeClr>
                          </a:solidFill>
                        </a:rPr>
                        <a:t> in </a:t>
                      </a:r>
                      <a:r>
                        <a:rPr lang="en-GB" altLang="de-DE" sz="1800" dirty="0" err="1">
                          <a:solidFill>
                            <a:schemeClr val="tx1">
                              <a:lumMod val="75000"/>
                              <a:lumOff val="25000"/>
                            </a:schemeClr>
                          </a:solidFill>
                        </a:rPr>
                        <a:t>Entwicklungs</a:t>
                      </a:r>
                      <a:r>
                        <a:rPr lang="en-GB" altLang="de-DE" sz="1800" dirty="0">
                          <a:solidFill>
                            <a:schemeClr val="tx1">
                              <a:lumMod val="75000"/>
                              <a:lumOff val="25000"/>
                            </a:schemeClr>
                          </a:solidFill>
                        </a:rPr>
                        <a:t>- und </a:t>
                      </a:r>
                      <a:r>
                        <a:rPr lang="en-GB" altLang="de-DE" sz="1800" dirty="0" err="1">
                          <a:solidFill>
                            <a:schemeClr val="tx1">
                              <a:lumMod val="75000"/>
                              <a:lumOff val="25000"/>
                            </a:schemeClr>
                          </a:solidFill>
                        </a:rPr>
                        <a:t>Schwellenländern</a:t>
                      </a:r>
                      <a:r>
                        <a:rPr lang="en-GB" altLang="de-DE" sz="1800" dirty="0">
                          <a:solidFill>
                            <a:schemeClr val="tx1">
                              <a:lumMod val="75000"/>
                              <a:lumOff val="25000"/>
                            </a:schemeClr>
                          </a:solidFill>
                        </a:rPr>
                        <a:t> </a:t>
                      </a:r>
                      <a:r>
                        <a:rPr lang="en-GB" altLang="de-DE" sz="1800" dirty="0" err="1">
                          <a:solidFill>
                            <a:schemeClr val="tx1">
                              <a:lumMod val="75000"/>
                              <a:lumOff val="25000"/>
                            </a:schemeClr>
                          </a:solidFill>
                        </a:rPr>
                        <a:t>seltener</a:t>
                      </a:r>
                      <a:r>
                        <a:rPr lang="en-GB" altLang="de-DE" sz="1800" dirty="0">
                          <a:solidFill>
                            <a:schemeClr val="tx1">
                              <a:lumMod val="75000"/>
                              <a:lumOff val="25000"/>
                            </a:schemeClr>
                          </a:solidFill>
                        </a:rPr>
                        <a:t> </a:t>
                      </a:r>
                      <a:r>
                        <a:rPr lang="en-GB" altLang="de-DE" sz="1800" dirty="0" err="1">
                          <a:solidFill>
                            <a:schemeClr val="tx1">
                              <a:lumMod val="75000"/>
                              <a:lumOff val="25000"/>
                            </a:schemeClr>
                          </a:solidFill>
                        </a:rPr>
                        <a:t>vorhanden</a:t>
                      </a:r>
                      <a:r>
                        <a:rPr lang="en-GB" altLang="de-DE" sz="1800" dirty="0">
                          <a:solidFill>
                            <a:schemeClr val="tx1">
                              <a:lumMod val="75000"/>
                              <a:lumOff val="25000"/>
                            </a:schemeClr>
                          </a:solidFill>
                        </a:rPr>
                        <a:t>, </a:t>
                      </a:r>
                      <a:r>
                        <a:rPr lang="en-GB" altLang="de-DE" sz="1800" dirty="0" err="1">
                          <a:solidFill>
                            <a:schemeClr val="tx1">
                              <a:lumMod val="75000"/>
                              <a:lumOff val="25000"/>
                            </a:schemeClr>
                          </a:solidFill>
                        </a:rPr>
                        <a:t>v.a.</a:t>
                      </a:r>
                      <a:r>
                        <a:rPr lang="en-GB" altLang="de-DE" sz="1800" dirty="0">
                          <a:solidFill>
                            <a:schemeClr val="tx1">
                              <a:lumMod val="75000"/>
                              <a:lumOff val="25000"/>
                            </a:schemeClr>
                          </a:solidFill>
                        </a:rPr>
                        <a:t> in </a:t>
                      </a:r>
                      <a:r>
                        <a:rPr lang="en-GB" altLang="de-DE" sz="1800" dirty="0" err="1">
                          <a:solidFill>
                            <a:schemeClr val="tx1">
                              <a:lumMod val="75000"/>
                              <a:lumOff val="25000"/>
                            </a:schemeClr>
                          </a:solidFill>
                        </a:rPr>
                        <a:t>Asien</a:t>
                      </a:r>
                      <a:r>
                        <a:rPr lang="en-GB" altLang="de-DE" sz="1800" dirty="0">
                          <a:solidFill>
                            <a:schemeClr val="tx1">
                              <a:lumMod val="75000"/>
                              <a:lumOff val="25000"/>
                            </a:schemeClr>
                          </a:solidFill>
                        </a:rPr>
                        <a:t>, </a:t>
                      </a:r>
                      <a:r>
                        <a:rPr lang="en-GB" altLang="de-DE" sz="1800" dirty="0" err="1">
                          <a:solidFill>
                            <a:schemeClr val="tx1">
                              <a:lumMod val="75000"/>
                              <a:lumOff val="25000"/>
                            </a:schemeClr>
                          </a:solidFill>
                        </a:rPr>
                        <a:t>Afrika</a:t>
                      </a:r>
                      <a:r>
                        <a:rPr lang="en-GB" altLang="de-DE" sz="1800" dirty="0">
                          <a:solidFill>
                            <a:schemeClr val="tx1">
                              <a:lumMod val="75000"/>
                              <a:lumOff val="25000"/>
                            </a:schemeClr>
                          </a:solidFill>
                        </a:rPr>
                        <a:t> und </a:t>
                      </a:r>
                      <a:r>
                        <a:rPr lang="en-GB" altLang="de-DE" sz="1800" dirty="0" err="1">
                          <a:solidFill>
                            <a:schemeClr val="tx1">
                              <a:lumMod val="75000"/>
                              <a:lumOff val="25000"/>
                            </a:schemeClr>
                          </a:solidFill>
                        </a:rPr>
                        <a:t>Lateinamerika</a:t>
                      </a:r>
                      <a:endParaRPr lang="de-DE" sz="1800" dirty="0">
                        <a:solidFill>
                          <a:schemeClr val="tx1">
                            <a:lumMod val="75000"/>
                            <a:lumOff val="25000"/>
                          </a:schemeClr>
                        </a:solidFill>
                      </a:endParaRPr>
                    </a:p>
                  </a:txBody>
                  <a:tcPr marL="91438" marR="91438" marT="45713" marB="45713">
                    <a:solidFill>
                      <a:schemeClr val="accent1">
                        <a:lumMod val="20000"/>
                        <a:lumOff val="80000"/>
                      </a:schemeClr>
                    </a:solidFill>
                  </a:tcPr>
                </a:tc>
                <a:extLst>
                  <a:ext uri="{0D108BD9-81ED-4DB2-BD59-A6C34878D82A}">
                    <a16:rowId xmlns:a16="http://schemas.microsoft.com/office/drawing/2014/main" val="10001"/>
                  </a:ext>
                </a:extLst>
              </a:tr>
              <a:tr h="2286178">
                <a:tc>
                  <a:txBody>
                    <a:bodyPr/>
                    <a:lstStyle/>
                    <a:p>
                      <a:r>
                        <a:rPr lang="de-DE" sz="1800" dirty="0">
                          <a:solidFill>
                            <a:schemeClr val="tx1">
                              <a:lumMod val="75000"/>
                              <a:lumOff val="25000"/>
                            </a:schemeClr>
                          </a:solidFill>
                        </a:rPr>
                        <a:t>Helmchen et al</a:t>
                      </a:r>
                    </a:p>
                  </a:txBody>
                  <a:tcPr marL="91438" marR="91438" marT="45713" marB="45713">
                    <a:solidFill>
                      <a:schemeClr val="accent1">
                        <a:lumMod val="20000"/>
                        <a:lumOff val="80000"/>
                      </a:schemeClr>
                    </a:solidFill>
                  </a:tcPr>
                </a:tc>
                <a:tc>
                  <a:txBody>
                    <a:bodyPr/>
                    <a:lstStyle/>
                    <a:p>
                      <a:r>
                        <a:rPr lang="de-DE" sz="1800" dirty="0">
                          <a:solidFill>
                            <a:schemeClr val="tx1">
                              <a:lumMod val="75000"/>
                              <a:lumOff val="25000"/>
                            </a:schemeClr>
                          </a:solidFill>
                        </a:rPr>
                        <a:t>2000</a:t>
                      </a:r>
                    </a:p>
                  </a:txBody>
                  <a:tcPr marL="91438" marR="91438" marT="45713" marB="45713">
                    <a:solidFill>
                      <a:schemeClr val="accent1">
                        <a:lumMod val="20000"/>
                        <a:lumOff val="80000"/>
                      </a:schemeClr>
                    </a:solidFill>
                  </a:tcPr>
                </a:tc>
                <a:tc>
                  <a:txBody>
                    <a:bodyPr/>
                    <a:lstStyle/>
                    <a:p>
                      <a:r>
                        <a:rPr lang="de-DE" sz="1800" dirty="0">
                          <a:solidFill>
                            <a:schemeClr val="tx1">
                              <a:lumMod val="75000"/>
                              <a:lumOff val="25000"/>
                            </a:schemeClr>
                          </a:solidFill>
                        </a:rPr>
                        <a:t>Ja</a:t>
                      </a:r>
                    </a:p>
                  </a:txBody>
                  <a:tcPr marL="91438" marR="91438" marT="45713" marB="45713">
                    <a:solidFill>
                      <a:schemeClr val="accent1">
                        <a:lumMod val="20000"/>
                        <a:lumOff val="80000"/>
                      </a:schemeClr>
                    </a:solidFill>
                  </a:tcPr>
                </a:tc>
                <a:tc>
                  <a:txBody>
                    <a:bodyPr/>
                    <a:lstStyle/>
                    <a:p>
                      <a:pPr marL="0" indent="0">
                        <a:buFont typeface="Arial" charset="0"/>
                        <a:buNone/>
                        <a:defRPr/>
                      </a:pPr>
                      <a:r>
                        <a:rPr lang="de-DE" altLang="de-DE" sz="1800" dirty="0">
                          <a:solidFill>
                            <a:schemeClr val="tx1">
                              <a:lumMod val="75000"/>
                              <a:lumOff val="25000"/>
                            </a:schemeClr>
                          </a:solidFill>
                        </a:rPr>
                        <a:t>Europäische Länder mit hoher Lebensqualität haben höhere Suizidraten als Länder, die durch wirtschaftliche Unsicherheit und Armut geprägt sind</a:t>
                      </a:r>
                    </a:p>
                    <a:p>
                      <a:pPr>
                        <a:buFont typeface="Wingdings" panose="05000000000000000000" pitchFamily="2" charset="2"/>
                        <a:buChar char="Ø"/>
                        <a:defRPr/>
                      </a:pPr>
                      <a:r>
                        <a:rPr lang="de-DE" altLang="de-DE" sz="1800" dirty="0">
                          <a:solidFill>
                            <a:schemeClr val="tx1">
                              <a:lumMod val="75000"/>
                              <a:lumOff val="25000"/>
                            </a:schemeClr>
                          </a:solidFill>
                        </a:rPr>
                        <a:t> soziale Verbundenheit</a:t>
                      </a:r>
                    </a:p>
                    <a:p>
                      <a:pPr>
                        <a:buFont typeface="Wingdings" panose="05000000000000000000" pitchFamily="2" charset="2"/>
                        <a:buChar char="Ø"/>
                        <a:defRPr/>
                      </a:pPr>
                      <a:r>
                        <a:rPr lang="de-DE" altLang="de-DE" sz="1800" dirty="0">
                          <a:solidFill>
                            <a:schemeClr val="tx1">
                              <a:lumMod val="75000"/>
                              <a:lumOff val="25000"/>
                            </a:schemeClr>
                          </a:solidFill>
                        </a:rPr>
                        <a:t> stärkeres Gefühl der Zusammengehörigkeit</a:t>
                      </a:r>
                    </a:p>
                    <a:p>
                      <a:pPr>
                        <a:buFont typeface="Wingdings" panose="05000000000000000000" pitchFamily="2" charset="2"/>
                        <a:buChar char="Ø"/>
                        <a:defRPr/>
                      </a:pPr>
                      <a:r>
                        <a:rPr lang="de-DE" altLang="de-DE" sz="1800" dirty="0">
                          <a:solidFill>
                            <a:schemeClr val="tx1">
                              <a:lumMod val="75000"/>
                              <a:lumOff val="25000"/>
                            </a:schemeClr>
                          </a:solidFill>
                        </a:rPr>
                        <a:t> soziales Abseits in reicheren industrialisierten</a:t>
                      </a:r>
                    </a:p>
                    <a:p>
                      <a:pPr>
                        <a:buFont typeface="Wingdings" panose="05000000000000000000" pitchFamily="2" charset="2"/>
                        <a:buNone/>
                        <a:defRPr/>
                      </a:pPr>
                      <a:r>
                        <a:rPr lang="de-DE" altLang="de-DE" sz="1800" dirty="0">
                          <a:solidFill>
                            <a:schemeClr val="tx1">
                              <a:lumMod val="75000"/>
                              <a:lumOff val="25000"/>
                            </a:schemeClr>
                          </a:solidFill>
                        </a:rPr>
                        <a:t>     Ländern gravierender </a:t>
                      </a:r>
                      <a:endParaRPr lang="de-DE" sz="1800" dirty="0">
                        <a:solidFill>
                          <a:schemeClr val="tx1">
                            <a:lumMod val="75000"/>
                            <a:lumOff val="25000"/>
                          </a:schemeClr>
                        </a:solidFill>
                      </a:endParaRPr>
                    </a:p>
                  </a:txBody>
                  <a:tcPr marL="91438" marR="91438" marT="45713" marB="45713">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2" name="Rechteck 1"/>
          <p:cNvSpPr/>
          <p:nvPr/>
        </p:nvSpPr>
        <p:spPr>
          <a:xfrm>
            <a:off x="395536" y="467961"/>
            <a:ext cx="8424936" cy="584775"/>
          </a:xfrm>
          <a:prstGeom prst="rect">
            <a:avLst/>
          </a:prstGeom>
        </p:spPr>
        <p:txBody>
          <a:bodyPr wrap="square">
            <a:spAutoFit/>
          </a:bodyPr>
          <a:lstStyle/>
          <a:p>
            <a:pPr>
              <a:buFont typeface="Arial" charset="0"/>
              <a:buNone/>
              <a:defRPr/>
            </a:pPr>
            <a:r>
              <a:rPr lang="de-DE" altLang="de-DE" sz="3200" b="1" dirty="0">
                <a:solidFill>
                  <a:srgbClr val="1F497D"/>
                </a:solidFill>
              </a:rPr>
              <a:t>Einflussfaktor: Wohlstandsniveau</a:t>
            </a:r>
          </a:p>
        </p:txBody>
      </p:sp>
      <p:pic>
        <p:nvPicPr>
          <p:cNvPr id="5" name="Grafik 4"/>
          <p:cNvPicPr>
            <a:picLocks noChangeAspect="1"/>
          </p:cNvPicPr>
          <p:nvPr/>
        </p:nvPicPr>
        <p:blipFill>
          <a:blip r:embed="rId2"/>
          <a:stretch>
            <a:fillRect/>
          </a:stretch>
        </p:blipFill>
        <p:spPr>
          <a:xfrm>
            <a:off x="3923928" y="4188743"/>
            <a:ext cx="463336" cy="280440"/>
          </a:xfrm>
          <a:prstGeom prst="rect">
            <a:avLst/>
          </a:prstGeom>
          <a:ln>
            <a:noFill/>
          </a:ln>
        </p:spPr>
      </p:pic>
      <p:pic>
        <p:nvPicPr>
          <p:cNvPr id="6" name="Grafik 5"/>
          <p:cNvPicPr>
            <a:picLocks noChangeAspect="1"/>
          </p:cNvPicPr>
          <p:nvPr/>
        </p:nvPicPr>
        <p:blipFill>
          <a:blip r:embed="rId3"/>
          <a:stretch>
            <a:fillRect/>
          </a:stretch>
        </p:blipFill>
        <p:spPr>
          <a:xfrm>
            <a:off x="3923928" y="3005213"/>
            <a:ext cx="463336" cy="280440"/>
          </a:xfrm>
          <a:prstGeom prst="rect">
            <a:avLst/>
          </a:prstGeom>
        </p:spPr>
      </p:pic>
    </p:spTree>
    <p:extLst>
      <p:ext uri="{BB962C8B-B14F-4D97-AF65-F5344CB8AC3E}">
        <p14:creationId xmlns:p14="http://schemas.microsoft.com/office/powerpoint/2010/main" val="12253136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2595196735"/>
              </p:ext>
            </p:extLst>
          </p:nvPr>
        </p:nvGraphicFramePr>
        <p:xfrm>
          <a:off x="170245" y="2204864"/>
          <a:ext cx="8828088" cy="3017838"/>
        </p:xfrm>
        <a:graphic>
          <a:graphicData uri="http://schemas.openxmlformats.org/drawingml/2006/table">
            <a:tbl>
              <a:tblPr firstRow="1" bandRow="1">
                <a:tableStyleId>{5C22544A-7EE6-4342-B048-85BDC9FD1C3A}</a:tableStyleId>
              </a:tblPr>
              <a:tblGrid>
                <a:gridCol w="1425994">
                  <a:extLst>
                    <a:ext uri="{9D8B030D-6E8A-4147-A177-3AD203B41FA5}">
                      <a16:colId xmlns:a16="http://schemas.microsoft.com/office/drawing/2014/main" val="20000"/>
                    </a:ext>
                  </a:extLst>
                </a:gridCol>
                <a:gridCol w="772866">
                  <a:extLst>
                    <a:ext uri="{9D8B030D-6E8A-4147-A177-3AD203B41FA5}">
                      <a16:colId xmlns:a16="http://schemas.microsoft.com/office/drawing/2014/main" val="20001"/>
                    </a:ext>
                  </a:extLst>
                </a:gridCol>
                <a:gridCol w="1948144">
                  <a:extLst>
                    <a:ext uri="{9D8B030D-6E8A-4147-A177-3AD203B41FA5}">
                      <a16:colId xmlns:a16="http://schemas.microsoft.com/office/drawing/2014/main" val="20002"/>
                    </a:ext>
                  </a:extLst>
                </a:gridCol>
                <a:gridCol w="4681084">
                  <a:extLst>
                    <a:ext uri="{9D8B030D-6E8A-4147-A177-3AD203B41FA5}">
                      <a16:colId xmlns:a16="http://schemas.microsoft.com/office/drawing/2014/main" val="20003"/>
                    </a:ext>
                  </a:extLst>
                </a:gridCol>
              </a:tblGrid>
              <a:tr h="914487">
                <a:tc>
                  <a:txBody>
                    <a:bodyPr/>
                    <a:lstStyle/>
                    <a:p>
                      <a:r>
                        <a:rPr lang="de-DE" sz="1800" dirty="0">
                          <a:solidFill>
                            <a:schemeClr val="accent1">
                              <a:lumMod val="75000"/>
                            </a:schemeClr>
                          </a:solidFill>
                        </a:rPr>
                        <a:t>Autor</a:t>
                      </a:r>
                    </a:p>
                  </a:txBody>
                  <a:tcPr marL="91438" marR="91438" marT="45715" marB="45715">
                    <a:solidFill>
                      <a:schemeClr val="bg1">
                        <a:lumMod val="85000"/>
                      </a:schemeClr>
                    </a:solidFill>
                  </a:tcPr>
                </a:tc>
                <a:tc>
                  <a:txBody>
                    <a:bodyPr/>
                    <a:lstStyle/>
                    <a:p>
                      <a:r>
                        <a:rPr lang="de-DE" sz="1800" dirty="0">
                          <a:solidFill>
                            <a:schemeClr val="accent1">
                              <a:lumMod val="75000"/>
                            </a:schemeClr>
                          </a:solidFill>
                        </a:rPr>
                        <a:t>Jahr</a:t>
                      </a:r>
                    </a:p>
                  </a:txBody>
                  <a:tcPr marL="91438" marR="91438" marT="45715" marB="45715">
                    <a:solidFill>
                      <a:schemeClr val="bg1">
                        <a:lumMod val="85000"/>
                      </a:schemeClr>
                    </a:solidFill>
                  </a:tcPr>
                </a:tc>
                <a:tc>
                  <a:txBody>
                    <a:bodyPr/>
                    <a:lstStyle/>
                    <a:p>
                      <a:r>
                        <a:rPr lang="de-DE" sz="1800" dirty="0">
                          <a:solidFill>
                            <a:schemeClr val="accent1">
                              <a:lumMod val="75000"/>
                            </a:schemeClr>
                          </a:solidFill>
                        </a:rPr>
                        <a:t>Zusammenhang</a:t>
                      </a:r>
                      <a:r>
                        <a:rPr lang="de-DE" sz="1800" baseline="0" dirty="0">
                          <a:solidFill>
                            <a:schemeClr val="accent1">
                              <a:lumMod val="75000"/>
                            </a:schemeClr>
                          </a:solidFill>
                        </a:rPr>
                        <a:t> Religion &amp; Suizid</a:t>
                      </a:r>
                      <a:endParaRPr lang="de-DE" sz="1800" dirty="0">
                        <a:solidFill>
                          <a:schemeClr val="accent1">
                            <a:lumMod val="75000"/>
                          </a:schemeClr>
                        </a:solidFill>
                      </a:endParaRPr>
                    </a:p>
                  </a:txBody>
                  <a:tcPr marL="91438" marR="91438" marT="45715" marB="45715">
                    <a:solidFill>
                      <a:schemeClr val="bg1">
                        <a:lumMod val="85000"/>
                      </a:schemeClr>
                    </a:solidFill>
                  </a:tcPr>
                </a:tc>
                <a:tc>
                  <a:txBody>
                    <a:bodyPr/>
                    <a:lstStyle/>
                    <a:p>
                      <a:r>
                        <a:rPr lang="de-DE" sz="1800" dirty="0">
                          <a:solidFill>
                            <a:schemeClr val="accent1">
                              <a:lumMod val="75000"/>
                            </a:schemeClr>
                          </a:solidFill>
                        </a:rPr>
                        <a:t>Anmerkungen</a:t>
                      </a:r>
                    </a:p>
                  </a:txBody>
                  <a:tcPr marL="91438" marR="91438" marT="45715" marB="45715">
                    <a:solidFill>
                      <a:schemeClr val="bg1">
                        <a:lumMod val="85000"/>
                      </a:schemeClr>
                    </a:solidFill>
                  </a:tcPr>
                </a:tc>
                <a:extLst>
                  <a:ext uri="{0D108BD9-81ED-4DB2-BD59-A6C34878D82A}">
                    <a16:rowId xmlns:a16="http://schemas.microsoft.com/office/drawing/2014/main" val="10000"/>
                  </a:ext>
                </a:extLst>
              </a:tr>
              <a:tr h="640142">
                <a:tc>
                  <a:txBody>
                    <a:bodyPr/>
                    <a:lstStyle/>
                    <a:p>
                      <a:r>
                        <a:rPr lang="de-DE" sz="1800" dirty="0" err="1">
                          <a:solidFill>
                            <a:schemeClr val="tx1">
                              <a:lumMod val="75000"/>
                              <a:lumOff val="25000"/>
                            </a:schemeClr>
                          </a:solidFill>
                        </a:rPr>
                        <a:t>Neelemann</a:t>
                      </a:r>
                      <a:endParaRPr lang="de-DE" sz="1800" dirty="0">
                        <a:solidFill>
                          <a:schemeClr val="tx1">
                            <a:lumMod val="75000"/>
                            <a:lumOff val="25000"/>
                          </a:schemeClr>
                        </a:solidFill>
                      </a:endParaRPr>
                    </a:p>
                  </a:txBody>
                  <a:tcPr marL="91438" marR="91438" marT="45715" marB="45715">
                    <a:solidFill>
                      <a:schemeClr val="accent1">
                        <a:lumMod val="20000"/>
                        <a:lumOff val="80000"/>
                        <a:alpha val="80000"/>
                      </a:schemeClr>
                    </a:solidFill>
                  </a:tcPr>
                </a:tc>
                <a:tc>
                  <a:txBody>
                    <a:bodyPr/>
                    <a:lstStyle/>
                    <a:p>
                      <a:r>
                        <a:rPr lang="de-DE" sz="1800" dirty="0">
                          <a:solidFill>
                            <a:schemeClr val="tx1">
                              <a:lumMod val="75000"/>
                              <a:lumOff val="25000"/>
                            </a:schemeClr>
                          </a:solidFill>
                        </a:rPr>
                        <a:t>1998</a:t>
                      </a:r>
                    </a:p>
                  </a:txBody>
                  <a:tcPr marL="91438" marR="91438" marT="45715" marB="45715">
                    <a:solidFill>
                      <a:schemeClr val="accent1">
                        <a:lumMod val="20000"/>
                        <a:lumOff val="80000"/>
                        <a:alpha val="80000"/>
                      </a:schemeClr>
                    </a:solidFill>
                  </a:tcPr>
                </a:tc>
                <a:tc>
                  <a:txBody>
                    <a:bodyPr/>
                    <a:lstStyle/>
                    <a:p>
                      <a:r>
                        <a:rPr lang="de-DE" sz="1800" dirty="0">
                          <a:solidFill>
                            <a:schemeClr val="tx1">
                              <a:lumMod val="75000"/>
                              <a:lumOff val="25000"/>
                            </a:schemeClr>
                          </a:solidFill>
                        </a:rPr>
                        <a:t>Ja</a:t>
                      </a:r>
                    </a:p>
                  </a:txBody>
                  <a:tcPr marL="91438" marR="91438" marT="45715" marB="45715">
                    <a:solidFill>
                      <a:schemeClr val="accent1">
                        <a:lumMod val="20000"/>
                        <a:lumOff val="80000"/>
                        <a:alpha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altLang="de-DE" sz="1800" dirty="0">
                          <a:solidFill>
                            <a:schemeClr val="tx1">
                              <a:lumMod val="75000"/>
                              <a:lumOff val="25000"/>
                            </a:schemeClr>
                          </a:solidFill>
                        </a:rPr>
                        <a:t>Zusammenhang zwischen Religion und geringer Suizidbereitschaft von Afro-Amerikanern</a:t>
                      </a:r>
                      <a:endParaRPr lang="de-DE" sz="1800" dirty="0">
                        <a:solidFill>
                          <a:schemeClr val="tx1">
                            <a:lumMod val="75000"/>
                            <a:lumOff val="25000"/>
                          </a:schemeClr>
                        </a:solidFill>
                      </a:endParaRPr>
                    </a:p>
                  </a:txBody>
                  <a:tcPr marL="91438" marR="91438" marT="45715" marB="45715">
                    <a:solidFill>
                      <a:schemeClr val="accent1">
                        <a:lumMod val="20000"/>
                        <a:lumOff val="80000"/>
                        <a:alpha val="80000"/>
                      </a:schemeClr>
                    </a:solidFill>
                  </a:tcPr>
                </a:tc>
                <a:extLst>
                  <a:ext uri="{0D108BD9-81ED-4DB2-BD59-A6C34878D82A}">
                    <a16:rowId xmlns:a16="http://schemas.microsoft.com/office/drawing/2014/main" val="10001"/>
                  </a:ext>
                </a:extLst>
              </a:tr>
              <a:tr h="1463209">
                <a:tc>
                  <a:txBody>
                    <a:bodyPr/>
                    <a:lstStyle/>
                    <a:p>
                      <a:r>
                        <a:rPr lang="de-DE" sz="1800" dirty="0">
                          <a:solidFill>
                            <a:schemeClr val="tx1">
                              <a:lumMod val="75000"/>
                              <a:lumOff val="25000"/>
                            </a:schemeClr>
                          </a:solidFill>
                        </a:rPr>
                        <a:t>Stack</a:t>
                      </a:r>
                    </a:p>
                  </a:txBody>
                  <a:tcPr marL="91438" marR="91438" marT="45715" marB="45715">
                    <a:solidFill>
                      <a:schemeClr val="accent1">
                        <a:lumMod val="20000"/>
                        <a:lumOff val="80000"/>
                        <a:alpha val="80000"/>
                      </a:schemeClr>
                    </a:solidFill>
                  </a:tcPr>
                </a:tc>
                <a:tc>
                  <a:txBody>
                    <a:bodyPr/>
                    <a:lstStyle/>
                    <a:p>
                      <a:r>
                        <a:rPr lang="de-DE" sz="1800" dirty="0">
                          <a:solidFill>
                            <a:schemeClr val="tx1">
                              <a:lumMod val="75000"/>
                              <a:lumOff val="25000"/>
                            </a:schemeClr>
                          </a:solidFill>
                        </a:rPr>
                        <a:t>1998</a:t>
                      </a:r>
                    </a:p>
                  </a:txBody>
                  <a:tcPr marL="91438" marR="91438" marT="45715" marB="45715">
                    <a:solidFill>
                      <a:schemeClr val="accent1">
                        <a:lumMod val="20000"/>
                        <a:lumOff val="80000"/>
                        <a:alpha val="80000"/>
                      </a:schemeClr>
                    </a:solidFill>
                  </a:tcPr>
                </a:tc>
                <a:tc>
                  <a:txBody>
                    <a:bodyPr/>
                    <a:lstStyle/>
                    <a:p>
                      <a:r>
                        <a:rPr lang="de-DE" sz="1800" dirty="0">
                          <a:solidFill>
                            <a:schemeClr val="tx1">
                              <a:lumMod val="75000"/>
                              <a:lumOff val="25000"/>
                            </a:schemeClr>
                          </a:solidFill>
                        </a:rPr>
                        <a:t>Nein, aber</a:t>
                      </a:r>
                    </a:p>
                  </a:txBody>
                  <a:tcPr marL="91438" marR="91438" marT="45715" marB="45715">
                    <a:solidFill>
                      <a:schemeClr val="accent1">
                        <a:lumMod val="20000"/>
                        <a:lumOff val="80000"/>
                        <a:alpha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de-DE" sz="1800" dirty="0">
                          <a:solidFill>
                            <a:schemeClr val="tx1">
                              <a:lumMod val="75000"/>
                              <a:lumOff val="25000"/>
                            </a:schemeClr>
                          </a:solidFill>
                        </a:rPr>
                        <a:t>Geringere Suizidraten von Afro-Amerikanern nicht in erster Linie aufgrund von Religion, </a:t>
                      </a: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de-DE" sz="1800" dirty="0">
                          <a:solidFill>
                            <a:schemeClr val="tx1">
                              <a:lumMod val="75000"/>
                              <a:lumOff val="25000"/>
                            </a:schemeClr>
                          </a:solidFill>
                        </a:rPr>
                        <a:t>diese werden durch soziale Unterstützung der Kirchengemeinde, gemeinsame Erfahrung von Rassismus moderiert</a:t>
                      </a:r>
                    </a:p>
                  </a:txBody>
                  <a:tcPr marL="91438" marR="91438" marT="45715" marB="45715">
                    <a:solidFill>
                      <a:schemeClr val="accent1">
                        <a:lumMod val="20000"/>
                        <a:lumOff val="80000"/>
                        <a:alpha val="80000"/>
                      </a:schemeClr>
                    </a:solidFill>
                  </a:tcPr>
                </a:tc>
                <a:extLst>
                  <a:ext uri="{0D108BD9-81ED-4DB2-BD59-A6C34878D82A}">
                    <a16:rowId xmlns:a16="http://schemas.microsoft.com/office/drawing/2014/main" val="10002"/>
                  </a:ext>
                </a:extLst>
              </a:tr>
            </a:tbl>
          </a:graphicData>
        </a:graphic>
      </p:graphicFrame>
      <p:sp>
        <p:nvSpPr>
          <p:cNvPr id="2" name="Rechteck 1"/>
          <p:cNvSpPr/>
          <p:nvPr/>
        </p:nvSpPr>
        <p:spPr>
          <a:xfrm>
            <a:off x="395983" y="467961"/>
            <a:ext cx="4104009" cy="584775"/>
          </a:xfrm>
          <a:prstGeom prst="rect">
            <a:avLst/>
          </a:prstGeom>
        </p:spPr>
        <p:txBody>
          <a:bodyPr wrap="none">
            <a:spAutoFit/>
          </a:bodyPr>
          <a:lstStyle/>
          <a:p>
            <a:pPr>
              <a:buFont typeface="Arial" charset="0"/>
              <a:buNone/>
              <a:defRPr/>
            </a:pPr>
            <a:r>
              <a:rPr lang="de-DE" altLang="de-DE" sz="3200" b="1" dirty="0">
                <a:solidFill>
                  <a:srgbClr val="1F497D"/>
                </a:solidFill>
              </a:rPr>
              <a:t>Einflussfaktor: Religion</a:t>
            </a:r>
          </a:p>
        </p:txBody>
      </p:sp>
      <p:pic>
        <p:nvPicPr>
          <p:cNvPr id="3" name="Grafik 2"/>
          <p:cNvPicPr>
            <a:picLocks noChangeAspect="1"/>
          </p:cNvPicPr>
          <p:nvPr/>
        </p:nvPicPr>
        <p:blipFill>
          <a:blip r:embed="rId2"/>
          <a:stretch>
            <a:fillRect/>
          </a:stretch>
        </p:blipFill>
        <p:spPr>
          <a:xfrm>
            <a:off x="3801419" y="3148560"/>
            <a:ext cx="463336" cy="280440"/>
          </a:xfrm>
          <a:prstGeom prst="rect">
            <a:avLst/>
          </a:prstGeom>
        </p:spPr>
      </p:pic>
    </p:spTree>
    <p:extLst>
      <p:ext uri="{BB962C8B-B14F-4D97-AF65-F5344CB8AC3E}">
        <p14:creationId xmlns:p14="http://schemas.microsoft.com/office/powerpoint/2010/main" val="15543398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435718483"/>
              </p:ext>
            </p:extLst>
          </p:nvPr>
        </p:nvGraphicFramePr>
        <p:xfrm>
          <a:off x="179512" y="2132856"/>
          <a:ext cx="8828088" cy="3383032"/>
        </p:xfrm>
        <a:graphic>
          <a:graphicData uri="http://schemas.openxmlformats.org/drawingml/2006/table">
            <a:tbl>
              <a:tblPr firstRow="1" bandRow="1">
                <a:tableStyleId>{5C22544A-7EE6-4342-B048-85BDC9FD1C3A}</a:tableStyleId>
              </a:tblPr>
              <a:tblGrid>
                <a:gridCol w="1425994">
                  <a:extLst>
                    <a:ext uri="{9D8B030D-6E8A-4147-A177-3AD203B41FA5}">
                      <a16:colId xmlns:a16="http://schemas.microsoft.com/office/drawing/2014/main" val="20000"/>
                    </a:ext>
                  </a:extLst>
                </a:gridCol>
                <a:gridCol w="772866">
                  <a:extLst>
                    <a:ext uri="{9D8B030D-6E8A-4147-A177-3AD203B41FA5}">
                      <a16:colId xmlns:a16="http://schemas.microsoft.com/office/drawing/2014/main" val="20001"/>
                    </a:ext>
                  </a:extLst>
                </a:gridCol>
                <a:gridCol w="1948144">
                  <a:extLst>
                    <a:ext uri="{9D8B030D-6E8A-4147-A177-3AD203B41FA5}">
                      <a16:colId xmlns:a16="http://schemas.microsoft.com/office/drawing/2014/main" val="20002"/>
                    </a:ext>
                  </a:extLst>
                </a:gridCol>
                <a:gridCol w="4681084">
                  <a:extLst>
                    <a:ext uri="{9D8B030D-6E8A-4147-A177-3AD203B41FA5}">
                      <a16:colId xmlns:a16="http://schemas.microsoft.com/office/drawing/2014/main" val="20003"/>
                    </a:ext>
                  </a:extLst>
                </a:gridCol>
              </a:tblGrid>
              <a:tr h="914319">
                <a:tc>
                  <a:txBody>
                    <a:bodyPr/>
                    <a:lstStyle/>
                    <a:p>
                      <a:r>
                        <a:rPr lang="de-DE" sz="1800" dirty="0">
                          <a:solidFill>
                            <a:schemeClr val="accent1">
                              <a:lumMod val="75000"/>
                            </a:schemeClr>
                          </a:solidFill>
                        </a:rPr>
                        <a:t>Autor</a:t>
                      </a:r>
                    </a:p>
                  </a:txBody>
                  <a:tcPr marL="91438" marR="91438" marT="45689" marB="45689">
                    <a:solidFill>
                      <a:schemeClr val="bg1">
                        <a:lumMod val="85000"/>
                      </a:schemeClr>
                    </a:solidFill>
                  </a:tcPr>
                </a:tc>
                <a:tc>
                  <a:txBody>
                    <a:bodyPr/>
                    <a:lstStyle/>
                    <a:p>
                      <a:r>
                        <a:rPr lang="de-DE" sz="1800" dirty="0">
                          <a:solidFill>
                            <a:schemeClr val="accent1">
                              <a:lumMod val="75000"/>
                            </a:schemeClr>
                          </a:solidFill>
                        </a:rPr>
                        <a:t>Jahr</a:t>
                      </a:r>
                    </a:p>
                  </a:txBody>
                  <a:tcPr marL="91438" marR="91438" marT="45689" marB="45689">
                    <a:solidFill>
                      <a:schemeClr val="bg1">
                        <a:lumMod val="85000"/>
                      </a:schemeClr>
                    </a:solidFill>
                  </a:tcPr>
                </a:tc>
                <a:tc>
                  <a:txBody>
                    <a:bodyPr/>
                    <a:lstStyle/>
                    <a:p>
                      <a:r>
                        <a:rPr lang="de-DE" sz="1800" dirty="0">
                          <a:solidFill>
                            <a:schemeClr val="accent1">
                              <a:lumMod val="75000"/>
                            </a:schemeClr>
                          </a:solidFill>
                        </a:rPr>
                        <a:t>Zusammenhang</a:t>
                      </a:r>
                      <a:r>
                        <a:rPr lang="de-DE" sz="1800" baseline="0" dirty="0">
                          <a:solidFill>
                            <a:schemeClr val="accent1">
                              <a:lumMod val="75000"/>
                            </a:schemeClr>
                          </a:solidFill>
                        </a:rPr>
                        <a:t> Geschlecht &amp; Suizid</a:t>
                      </a:r>
                      <a:endParaRPr lang="de-DE" sz="1800" dirty="0">
                        <a:solidFill>
                          <a:schemeClr val="accent1">
                            <a:lumMod val="75000"/>
                          </a:schemeClr>
                        </a:solidFill>
                      </a:endParaRPr>
                    </a:p>
                  </a:txBody>
                  <a:tcPr marL="91438" marR="91438" marT="45689" marB="45689">
                    <a:solidFill>
                      <a:schemeClr val="bg1">
                        <a:lumMod val="85000"/>
                      </a:schemeClr>
                    </a:solidFill>
                  </a:tcPr>
                </a:tc>
                <a:tc>
                  <a:txBody>
                    <a:bodyPr/>
                    <a:lstStyle/>
                    <a:p>
                      <a:r>
                        <a:rPr lang="de-DE" sz="1800" dirty="0">
                          <a:solidFill>
                            <a:schemeClr val="accent1">
                              <a:lumMod val="75000"/>
                            </a:schemeClr>
                          </a:solidFill>
                        </a:rPr>
                        <a:t>Anmerkungen</a:t>
                      </a:r>
                    </a:p>
                  </a:txBody>
                  <a:tcPr marL="91438" marR="91438" marT="45689" marB="45689">
                    <a:solidFill>
                      <a:schemeClr val="bg1">
                        <a:lumMod val="85000"/>
                      </a:schemeClr>
                    </a:solidFill>
                  </a:tcPr>
                </a:tc>
                <a:extLst>
                  <a:ext uri="{0D108BD9-81ED-4DB2-BD59-A6C34878D82A}">
                    <a16:rowId xmlns:a16="http://schemas.microsoft.com/office/drawing/2014/main" val="10000"/>
                  </a:ext>
                </a:extLst>
              </a:tr>
              <a:tr h="1188633">
                <a:tc>
                  <a:txBody>
                    <a:bodyPr/>
                    <a:lstStyle/>
                    <a:p>
                      <a:r>
                        <a:rPr lang="de-DE" sz="1800" dirty="0" err="1">
                          <a:solidFill>
                            <a:schemeClr val="tx1">
                              <a:lumMod val="75000"/>
                              <a:lumOff val="25000"/>
                            </a:schemeClr>
                          </a:solidFill>
                        </a:rPr>
                        <a:t>Eshun</a:t>
                      </a:r>
                      <a:endParaRPr lang="de-DE" sz="1800" dirty="0">
                        <a:solidFill>
                          <a:schemeClr val="tx1">
                            <a:lumMod val="75000"/>
                            <a:lumOff val="25000"/>
                          </a:schemeClr>
                        </a:solidFill>
                      </a:endParaRPr>
                    </a:p>
                  </a:txBody>
                  <a:tcPr marL="91438" marR="91438" marT="45689" marB="45689">
                    <a:solidFill>
                      <a:schemeClr val="accent1">
                        <a:lumMod val="20000"/>
                        <a:lumOff val="80000"/>
                        <a:alpha val="80000"/>
                      </a:schemeClr>
                    </a:solidFill>
                  </a:tcPr>
                </a:tc>
                <a:tc>
                  <a:txBody>
                    <a:bodyPr/>
                    <a:lstStyle/>
                    <a:p>
                      <a:r>
                        <a:rPr lang="de-DE" sz="1800" dirty="0">
                          <a:solidFill>
                            <a:schemeClr val="tx1">
                              <a:lumMod val="75000"/>
                              <a:lumOff val="25000"/>
                            </a:schemeClr>
                          </a:solidFill>
                        </a:rPr>
                        <a:t>2003</a:t>
                      </a:r>
                    </a:p>
                  </a:txBody>
                  <a:tcPr marL="91438" marR="91438" marT="45689" marB="45689">
                    <a:solidFill>
                      <a:schemeClr val="accent1">
                        <a:lumMod val="20000"/>
                        <a:lumOff val="80000"/>
                        <a:alpha val="80000"/>
                      </a:schemeClr>
                    </a:solidFill>
                  </a:tcPr>
                </a:tc>
                <a:tc>
                  <a:txBody>
                    <a:bodyPr/>
                    <a:lstStyle/>
                    <a:p>
                      <a:r>
                        <a:rPr lang="de-DE" sz="1800" dirty="0">
                          <a:solidFill>
                            <a:schemeClr val="tx1">
                              <a:lumMod val="75000"/>
                              <a:lumOff val="25000"/>
                            </a:schemeClr>
                          </a:solidFill>
                        </a:rPr>
                        <a:t>Ja</a:t>
                      </a:r>
                    </a:p>
                  </a:txBody>
                  <a:tcPr marL="91438" marR="91438" marT="45689" marB="45689">
                    <a:solidFill>
                      <a:schemeClr val="accent1">
                        <a:lumMod val="20000"/>
                        <a:lumOff val="80000"/>
                        <a:alpha val="80000"/>
                      </a:schemeClr>
                    </a:solidFill>
                  </a:tcPr>
                </a:tc>
                <a:tc>
                  <a:txBody>
                    <a:bodyPr/>
                    <a:lstStyle/>
                    <a:p>
                      <a:pPr marL="0" indent="0">
                        <a:buFont typeface="Arial" charset="0"/>
                        <a:buNone/>
                        <a:defRPr/>
                      </a:pPr>
                      <a:r>
                        <a:rPr lang="en-GB" altLang="de-DE" sz="1800" dirty="0" err="1">
                          <a:solidFill>
                            <a:schemeClr val="tx1">
                              <a:lumMod val="75000"/>
                              <a:lumOff val="25000"/>
                            </a:schemeClr>
                          </a:solidFill>
                        </a:rPr>
                        <a:t>Geschlecht</a:t>
                      </a:r>
                      <a:r>
                        <a:rPr lang="en-GB" altLang="de-DE" sz="1800" dirty="0">
                          <a:solidFill>
                            <a:schemeClr val="tx1">
                              <a:lumMod val="75000"/>
                              <a:lumOff val="25000"/>
                            </a:schemeClr>
                          </a:solidFill>
                        </a:rPr>
                        <a:t> </a:t>
                      </a:r>
                      <a:r>
                        <a:rPr lang="en-GB" altLang="de-DE" sz="1800" dirty="0" err="1">
                          <a:solidFill>
                            <a:schemeClr val="tx1">
                              <a:lumMod val="75000"/>
                              <a:lumOff val="25000"/>
                            </a:schemeClr>
                          </a:solidFill>
                        </a:rPr>
                        <a:t>als</a:t>
                      </a:r>
                      <a:r>
                        <a:rPr lang="en-GB" altLang="de-DE" sz="1800" dirty="0">
                          <a:solidFill>
                            <a:schemeClr val="tx1">
                              <a:lumMod val="75000"/>
                              <a:lumOff val="25000"/>
                            </a:schemeClr>
                          </a:solidFill>
                        </a:rPr>
                        <a:t> </a:t>
                      </a:r>
                      <a:r>
                        <a:rPr lang="en-GB" altLang="de-DE" sz="1800" dirty="0" err="1">
                          <a:solidFill>
                            <a:schemeClr val="tx1">
                              <a:lumMod val="75000"/>
                              <a:lumOff val="25000"/>
                            </a:schemeClr>
                          </a:solidFill>
                        </a:rPr>
                        <a:t>Einflussfaktor</a:t>
                      </a:r>
                      <a:r>
                        <a:rPr lang="en-GB" altLang="de-DE" sz="1800" dirty="0">
                          <a:solidFill>
                            <a:schemeClr val="tx1">
                              <a:lumMod val="75000"/>
                              <a:lumOff val="25000"/>
                            </a:schemeClr>
                          </a:solidFill>
                        </a:rPr>
                        <a:t> in Ghana -&gt; </a:t>
                      </a:r>
                      <a:r>
                        <a:rPr lang="en-GB" altLang="de-DE" sz="1800" u="none" dirty="0" err="1">
                          <a:solidFill>
                            <a:schemeClr val="tx1">
                              <a:lumMod val="75000"/>
                              <a:lumOff val="25000"/>
                            </a:schemeClr>
                          </a:solidFill>
                        </a:rPr>
                        <a:t>Suizidgedanken</a:t>
                      </a:r>
                      <a:r>
                        <a:rPr lang="en-GB" altLang="de-DE" sz="1800" dirty="0">
                          <a:solidFill>
                            <a:schemeClr val="tx1">
                              <a:lumMod val="75000"/>
                              <a:lumOff val="25000"/>
                            </a:schemeClr>
                          </a:solidFill>
                        </a:rPr>
                        <a:t> </a:t>
                      </a:r>
                      <a:r>
                        <a:rPr lang="en-GB" altLang="de-DE" sz="1800" dirty="0" err="1">
                          <a:solidFill>
                            <a:schemeClr val="tx1">
                              <a:lumMod val="75000"/>
                              <a:lumOff val="25000"/>
                            </a:schemeClr>
                          </a:solidFill>
                        </a:rPr>
                        <a:t>öfter</a:t>
                      </a:r>
                      <a:r>
                        <a:rPr lang="en-GB" altLang="de-DE" sz="1800" dirty="0">
                          <a:solidFill>
                            <a:schemeClr val="tx1">
                              <a:lumMod val="75000"/>
                              <a:lumOff val="25000"/>
                            </a:schemeClr>
                          </a:solidFill>
                        </a:rPr>
                        <a:t> </a:t>
                      </a:r>
                      <a:r>
                        <a:rPr lang="en-GB" altLang="de-DE" sz="1800" dirty="0" err="1">
                          <a:solidFill>
                            <a:schemeClr val="tx1">
                              <a:lumMod val="75000"/>
                              <a:lumOff val="25000"/>
                            </a:schemeClr>
                          </a:solidFill>
                        </a:rPr>
                        <a:t>bei</a:t>
                      </a:r>
                      <a:r>
                        <a:rPr lang="en-GB" altLang="de-DE" sz="1800" dirty="0">
                          <a:solidFill>
                            <a:schemeClr val="tx1">
                              <a:lumMod val="75000"/>
                              <a:lumOff val="25000"/>
                            </a:schemeClr>
                          </a:solidFill>
                        </a:rPr>
                        <a:t> Frauen </a:t>
                      </a:r>
                      <a:r>
                        <a:rPr lang="en-GB" altLang="de-DE" sz="1800" dirty="0" err="1">
                          <a:solidFill>
                            <a:schemeClr val="tx1">
                              <a:lumMod val="75000"/>
                              <a:lumOff val="25000"/>
                            </a:schemeClr>
                          </a:solidFill>
                        </a:rPr>
                        <a:t>als</a:t>
                      </a:r>
                      <a:r>
                        <a:rPr lang="en-GB" altLang="de-DE" sz="1800" dirty="0">
                          <a:solidFill>
                            <a:schemeClr val="tx1">
                              <a:lumMod val="75000"/>
                              <a:lumOff val="25000"/>
                            </a:schemeClr>
                          </a:solidFill>
                        </a:rPr>
                        <a:t> </a:t>
                      </a:r>
                      <a:r>
                        <a:rPr lang="en-GB" altLang="de-DE" sz="1800" dirty="0" err="1">
                          <a:solidFill>
                            <a:schemeClr val="tx1">
                              <a:lumMod val="75000"/>
                              <a:lumOff val="25000"/>
                            </a:schemeClr>
                          </a:solidFill>
                        </a:rPr>
                        <a:t>bei</a:t>
                      </a:r>
                      <a:r>
                        <a:rPr lang="en-GB" altLang="de-DE" sz="1800" dirty="0">
                          <a:solidFill>
                            <a:schemeClr val="tx1">
                              <a:lumMod val="75000"/>
                              <a:lumOff val="25000"/>
                            </a:schemeClr>
                          </a:solidFill>
                        </a:rPr>
                        <a:t> </a:t>
                      </a:r>
                      <a:r>
                        <a:rPr lang="en-GB" altLang="de-DE" sz="1800" dirty="0" err="1">
                          <a:solidFill>
                            <a:schemeClr val="tx1">
                              <a:lumMod val="75000"/>
                              <a:lumOff val="25000"/>
                            </a:schemeClr>
                          </a:solidFill>
                        </a:rPr>
                        <a:t>Männern</a:t>
                      </a:r>
                      <a:r>
                        <a:rPr lang="en-GB" altLang="de-DE" sz="1800" dirty="0">
                          <a:solidFill>
                            <a:schemeClr val="tx1">
                              <a:lumMod val="75000"/>
                              <a:lumOff val="25000"/>
                            </a:schemeClr>
                          </a:solidFill>
                        </a:rPr>
                        <a:t> </a:t>
                      </a:r>
                    </a:p>
                    <a:p>
                      <a:pPr marL="0" indent="0">
                        <a:buFont typeface="Arial" charset="0"/>
                        <a:buNone/>
                        <a:defRPr/>
                      </a:pPr>
                      <a:r>
                        <a:rPr lang="en-GB" altLang="de-DE" sz="1800" dirty="0">
                          <a:solidFill>
                            <a:schemeClr val="tx1">
                              <a:lumMod val="75000"/>
                              <a:lumOff val="25000"/>
                            </a:schemeClr>
                          </a:solidFill>
                        </a:rPr>
                        <a:t>-&gt; </a:t>
                      </a:r>
                      <a:r>
                        <a:rPr lang="en-GB" altLang="de-DE" sz="1800" dirty="0" err="1">
                          <a:solidFill>
                            <a:schemeClr val="tx1">
                              <a:lumMod val="75000"/>
                              <a:lumOff val="25000"/>
                            </a:schemeClr>
                          </a:solidFill>
                        </a:rPr>
                        <a:t>Männer</a:t>
                      </a:r>
                      <a:r>
                        <a:rPr lang="en-GB" altLang="de-DE" sz="1800" dirty="0">
                          <a:solidFill>
                            <a:schemeClr val="tx1">
                              <a:lumMod val="75000"/>
                              <a:lumOff val="25000"/>
                            </a:schemeClr>
                          </a:solidFill>
                        </a:rPr>
                        <a:t> </a:t>
                      </a:r>
                      <a:r>
                        <a:rPr lang="en-GB" altLang="de-DE" sz="1800" dirty="0" err="1">
                          <a:solidFill>
                            <a:schemeClr val="tx1">
                              <a:lumMod val="75000"/>
                              <a:lumOff val="25000"/>
                            </a:schemeClr>
                          </a:solidFill>
                        </a:rPr>
                        <a:t>dürfen</a:t>
                      </a:r>
                      <a:r>
                        <a:rPr lang="en-GB" altLang="de-DE" sz="1800" dirty="0">
                          <a:solidFill>
                            <a:schemeClr val="tx1">
                              <a:lumMod val="75000"/>
                              <a:lumOff val="25000"/>
                            </a:schemeClr>
                          </a:solidFill>
                        </a:rPr>
                        <a:t> </a:t>
                      </a:r>
                      <a:r>
                        <a:rPr lang="en-GB" altLang="de-DE" sz="1800" dirty="0" err="1">
                          <a:solidFill>
                            <a:schemeClr val="tx1">
                              <a:lumMod val="75000"/>
                              <a:lumOff val="25000"/>
                            </a:schemeClr>
                          </a:solidFill>
                        </a:rPr>
                        <a:t>keine</a:t>
                      </a:r>
                      <a:r>
                        <a:rPr lang="en-GB" altLang="de-DE" sz="1800" dirty="0">
                          <a:solidFill>
                            <a:schemeClr val="tx1">
                              <a:lumMod val="75000"/>
                              <a:lumOff val="25000"/>
                            </a:schemeClr>
                          </a:solidFill>
                        </a:rPr>
                        <a:t> </a:t>
                      </a:r>
                      <a:r>
                        <a:rPr lang="en-GB" altLang="de-DE" sz="1800" dirty="0" err="1">
                          <a:solidFill>
                            <a:schemeClr val="tx1">
                              <a:lumMod val="75000"/>
                              <a:lumOff val="25000"/>
                            </a:schemeClr>
                          </a:solidFill>
                        </a:rPr>
                        <a:t>Schwäche</a:t>
                      </a:r>
                      <a:r>
                        <a:rPr lang="en-GB" altLang="de-DE" sz="1800" dirty="0">
                          <a:solidFill>
                            <a:schemeClr val="tx1">
                              <a:lumMod val="75000"/>
                              <a:lumOff val="25000"/>
                            </a:schemeClr>
                          </a:solidFill>
                        </a:rPr>
                        <a:t> </a:t>
                      </a:r>
                      <a:r>
                        <a:rPr lang="en-GB" altLang="de-DE" sz="1800" dirty="0" err="1">
                          <a:solidFill>
                            <a:schemeClr val="tx1">
                              <a:lumMod val="75000"/>
                              <a:lumOff val="25000"/>
                            </a:schemeClr>
                          </a:solidFill>
                        </a:rPr>
                        <a:t>zeigen</a:t>
                      </a:r>
                      <a:r>
                        <a:rPr lang="en-GB" altLang="de-DE" sz="1800" dirty="0">
                          <a:solidFill>
                            <a:schemeClr val="tx1">
                              <a:lumMod val="75000"/>
                              <a:lumOff val="25000"/>
                            </a:schemeClr>
                          </a:solidFill>
                        </a:rPr>
                        <a:t> </a:t>
                      </a:r>
                    </a:p>
                  </a:txBody>
                  <a:tcPr marL="91438" marR="91438" marT="45689" marB="45689">
                    <a:solidFill>
                      <a:schemeClr val="accent1">
                        <a:lumMod val="20000"/>
                        <a:lumOff val="80000"/>
                        <a:alpha val="80000"/>
                      </a:schemeClr>
                    </a:solidFill>
                  </a:tcPr>
                </a:tc>
                <a:extLst>
                  <a:ext uri="{0D108BD9-81ED-4DB2-BD59-A6C34878D82A}">
                    <a16:rowId xmlns:a16="http://schemas.microsoft.com/office/drawing/2014/main" val="10001"/>
                  </a:ext>
                </a:extLst>
              </a:tr>
              <a:tr h="640005">
                <a:tc>
                  <a:txBody>
                    <a:bodyPr/>
                    <a:lstStyle/>
                    <a:p>
                      <a:r>
                        <a:rPr lang="de-DE" sz="1800" dirty="0">
                          <a:solidFill>
                            <a:schemeClr val="tx1">
                              <a:lumMod val="75000"/>
                              <a:lumOff val="25000"/>
                            </a:schemeClr>
                          </a:solidFill>
                        </a:rPr>
                        <a:t>Konstantinos</a:t>
                      </a:r>
                    </a:p>
                  </a:txBody>
                  <a:tcPr marL="91438" marR="91438" marT="45689" marB="45689">
                    <a:solidFill>
                      <a:schemeClr val="accent1">
                        <a:lumMod val="20000"/>
                        <a:lumOff val="80000"/>
                        <a:alpha val="80000"/>
                      </a:schemeClr>
                    </a:solidFill>
                  </a:tcPr>
                </a:tc>
                <a:tc>
                  <a:txBody>
                    <a:bodyPr/>
                    <a:lstStyle/>
                    <a:p>
                      <a:r>
                        <a:rPr lang="de-DE" sz="1800" dirty="0">
                          <a:solidFill>
                            <a:schemeClr val="tx1">
                              <a:lumMod val="75000"/>
                              <a:lumOff val="25000"/>
                            </a:schemeClr>
                          </a:solidFill>
                        </a:rPr>
                        <a:t>2014</a:t>
                      </a:r>
                    </a:p>
                  </a:txBody>
                  <a:tcPr marL="91438" marR="91438" marT="45689" marB="45689">
                    <a:solidFill>
                      <a:schemeClr val="accent1">
                        <a:lumMod val="20000"/>
                        <a:lumOff val="80000"/>
                        <a:alpha val="80000"/>
                      </a:schemeClr>
                    </a:solidFill>
                  </a:tcPr>
                </a:tc>
                <a:tc>
                  <a:txBody>
                    <a:bodyPr/>
                    <a:lstStyle/>
                    <a:p>
                      <a:r>
                        <a:rPr lang="de-DE" sz="1800" dirty="0">
                          <a:solidFill>
                            <a:schemeClr val="tx1">
                              <a:lumMod val="75000"/>
                              <a:lumOff val="25000"/>
                            </a:schemeClr>
                          </a:solidFill>
                        </a:rPr>
                        <a:t>Ja</a:t>
                      </a:r>
                    </a:p>
                  </a:txBody>
                  <a:tcPr marL="91438" marR="91438" marT="45689" marB="45689">
                    <a:solidFill>
                      <a:schemeClr val="accent1">
                        <a:lumMod val="20000"/>
                        <a:lumOff val="80000"/>
                        <a:alpha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de-DE" altLang="de-DE" sz="1800" dirty="0">
                          <a:solidFill>
                            <a:schemeClr val="tx1">
                              <a:lumMod val="75000"/>
                              <a:lumOff val="25000"/>
                            </a:schemeClr>
                          </a:solidFill>
                        </a:rPr>
                        <a:t>Korrelation weibliches Geschlecht und Suizid </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de-DE" sz="1800" dirty="0">
                        <a:solidFill>
                          <a:schemeClr val="tx1">
                            <a:lumMod val="75000"/>
                            <a:lumOff val="25000"/>
                          </a:schemeClr>
                        </a:solidFill>
                      </a:endParaRPr>
                    </a:p>
                  </a:txBody>
                  <a:tcPr marL="91438" marR="91438" marT="45689" marB="45689">
                    <a:solidFill>
                      <a:schemeClr val="accent1">
                        <a:lumMod val="20000"/>
                        <a:lumOff val="80000"/>
                        <a:alpha val="80000"/>
                      </a:schemeClr>
                    </a:solidFill>
                  </a:tcPr>
                </a:tc>
                <a:extLst>
                  <a:ext uri="{0D108BD9-81ED-4DB2-BD59-A6C34878D82A}">
                    <a16:rowId xmlns:a16="http://schemas.microsoft.com/office/drawing/2014/main" val="10002"/>
                  </a:ext>
                </a:extLst>
              </a:tr>
              <a:tr h="640005">
                <a:tc>
                  <a:txBody>
                    <a:bodyPr/>
                    <a:lstStyle/>
                    <a:p>
                      <a:r>
                        <a:rPr lang="de-DE" sz="1800" dirty="0">
                          <a:solidFill>
                            <a:schemeClr val="tx1">
                              <a:lumMod val="75000"/>
                              <a:lumOff val="25000"/>
                            </a:schemeClr>
                          </a:solidFill>
                        </a:rPr>
                        <a:t>Reeves</a:t>
                      </a:r>
                    </a:p>
                  </a:txBody>
                  <a:tcPr marL="91438" marR="91438" marT="45689" marB="45689">
                    <a:solidFill>
                      <a:schemeClr val="accent1">
                        <a:lumMod val="20000"/>
                        <a:lumOff val="80000"/>
                        <a:alpha val="80000"/>
                      </a:schemeClr>
                    </a:solidFill>
                  </a:tcPr>
                </a:tc>
                <a:tc>
                  <a:txBody>
                    <a:bodyPr/>
                    <a:lstStyle/>
                    <a:p>
                      <a:r>
                        <a:rPr lang="de-DE" sz="1800" dirty="0">
                          <a:solidFill>
                            <a:schemeClr val="tx1">
                              <a:lumMod val="75000"/>
                              <a:lumOff val="25000"/>
                            </a:schemeClr>
                          </a:solidFill>
                        </a:rPr>
                        <a:t>2014</a:t>
                      </a:r>
                    </a:p>
                  </a:txBody>
                  <a:tcPr marL="91438" marR="91438" marT="45689" marB="45689">
                    <a:solidFill>
                      <a:schemeClr val="accent1">
                        <a:lumMod val="20000"/>
                        <a:lumOff val="80000"/>
                        <a:alpha val="80000"/>
                      </a:schemeClr>
                    </a:solidFill>
                  </a:tcPr>
                </a:tc>
                <a:tc>
                  <a:txBody>
                    <a:bodyPr/>
                    <a:lstStyle/>
                    <a:p>
                      <a:r>
                        <a:rPr lang="de-DE" sz="1800" dirty="0">
                          <a:solidFill>
                            <a:schemeClr val="tx1">
                              <a:lumMod val="75000"/>
                              <a:lumOff val="25000"/>
                            </a:schemeClr>
                          </a:solidFill>
                        </a:rPr>
                        <a:t>Ja</a:t>
                      </a:r>
                    </a:p>
                  </a:txBody>
                  <a:tcPr marL="91438" marR="91438" marT="45689" marB="45689">
                    <a:solidFill>
                      <a:schemeClr val="accent1">
                        <a:lumMod val="20000"/>
                        <a:lumOff val="80000"/>
                        <a:alpha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de-DE" altLang="de-DE" sz="1800" dirty="0">
                          <a:solidFill>
                            <a:schemeClr val="tx1">
                              <a:lumMod val="75000"/>
                              <a:lumOff val="25000"/>
                            </a:schemeClr>
                          </a:solidFill>
                        </a:rPr>
                        <a:t>Korrelation männliches Geschlecht und Suizid </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de-DE" sz="1800" dirty="0">
                        <a:solidFill>
                          <a:schemeClr val="tx1">
                            <a:lumMod val="75000"/>
                            <a:lumOff val="25000"/>
                          </a:schemeClr>
                        </a:solidFill>
                      </a:endParaRPr>
                    </a:p>
                  </a:txBody>
                  <a:tcPr marL="91438" marR="91438" marT="45689" marB="45689">
                    <a:solidFill>
                      <a:schemeClr val="accent1">
                        <a:lumMod val="20000"/>
                        <a:lumOff val="80000"/>
                        <a:alpha val="80000"/>
                      </a:schemeClr>
                    </a:solidFill>
                  </a:tcPr>
                </a:tc>
                <a:extLst>
                  <a:ext uri="{0D108BD9-81ED-4DB2-BD59-A6C34878D82A}">
                    <a16:rowId xmlns:a16="http://schemas.microsoft.com/office/drawing/2014/main" val="10003"/>
                  </a:ext>
                </a:extLst>
              </a:tr>
            </a:tbl>
          </a:graphicData>
        </a:graphic>
      </p:graphicFrame>
      <p:sp>
        <p:nvSpPr>
          <p:cNvPr id="2" name="Rechteck 1"/>
          <p:cNvSpPr/>
          <p:nvPr/>
        </p:nvSpPr>
        <p:spPr>
          <a:xfrm>
            <a:off x="411124" y="467961"/>
            <a:ext cx="4592924" cy="584775"/>
          </a:xfrm>
          <a:prstGeom prst="rect">
            <a:avLst/>
          </a:prstGeom>
        </p:spPr>
        <p:txBody>
          <a:bodyPr wrap="none">
            <a:spAutoFit/>
          </a:bodyPr>
          <a:lstStyle/>
          <a:p>
            <a:pPr>
              <a:buFont typeface="Arial" charset="0"/>
              <a:buNone/>
              <a:defRPr/>
            </a:pPr>
            <a:r>
              <a:rPr lang="de-DE" altLang="de-DE" sz="3200" b="1" dirty="0">
                <a:solidFill>
                  <a:srgbClr val="1F497D"/>
                </a:solidFill>
              </a:rPr>
              <a:t>Einflussfaktor: Geschlecht</a:t>
            </a:r>
          </a:p>
        </p:txBody>
      </p:sp>
    </p:spTree>
    <p:extLst>
      <p:ext uri="{BB962C8B-B14F-4D97-AF65-F5344CB8AC3E}">
        <p14:creationId xmlns:p14="http://schemas.microsoft.com/office/powerpoint/2010/main" val="34833510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Inhaltsplatzhalter 1"/>
          <p:cNvSpPr>
            <a:spLocks noGrp="1"/>
          </p:cNvSpPr>
          <p:nvPr>
            <p:ph idx="4294967295"/>
          </p:nvPr>
        </p:nvSpPr>
        <p:spPr>
          <a:xfrm>
            <a:off x="395536" y="476672"/>
            <a:ext cx="5703888" cy="4865687"/>
          </a:xfrm>
          <a:prstGeom prst="rect">
            <a:avLst/>
          </a:prstGeom>
        </p:spPr>
        <p:txBody>
          <a:bodyPr/>
          <a:lstStyle/>
          <a:p>
            <a:pPr marL="0" indent="0">
              <a:buFont typeface="Arial" charset="0"/>
              <a:buNone/>
              <a:defRPr/>
            </a:pPr>
            <a:r>
              <a:rPr lang="de-DE" altLang="de-DE" b="1" dirty="0">
                <a:solidFill>
                  <a:schemeClr val="tx2"/>
                </a:solidFill>
              </a:rPr>
              <a:t>Wirtschaftskrisen</a:t>
            </a:r>
            <a:r>
              <a:rPr lang="de-DE" altLang="de-DE" dirty="0">
                <a:solidFill>
                  <a:schemeClr val="tx1">
                    <a:lumMod val="75000"/>
                    <a:lumOff val="25000"/>
                  </a:schemeClr>
                </a:solidFill>
              </a:rPr>
              <a:t> </a:t>
            </a:r>
          </a:p>
          <a:p>
            <a:pPr>
              <a:defRPr/>
            </a:pPr>
            <a:r>
              <a:rPr lang="de-DE" altLang="de-DE" sz="2400" dirty="0">
                <a:solidFill>
                  <a:schemeClr val="tx1">
                    <a:lumMod val="75000"/>
                    <a:lumOff val="25000"/>
                  </a:schemeClr>
                </a:solidFill>
              </a:rPr>
              <a:t>erhöhte psychische Belastungen</a:t>
            </a:r>
          </a:p>
          <a:p>
            <a:pPr>
              <a:defRPr/>
            </a:pPr>
            <a:r>
              <a:rPr lang="de-DE" altLang="de-DE" sz="2400" dirty="0">
                <a:solidFill>
                  <a:schemeClr val="tx1">
                    <a:lumMod val="75000"/>
                    <a:lumOff val="25000"/>
                  </a:schemeClr>
                </a:solidFill>
              </a:rPr>
              <a:t>verstärkte Inanspruchnahme psychiatrischer Dienste/ Institutionen</a:t>
            </a:r>
          </a:p>
          <a:p>
            <a:pPr>
              <a:defRPr/>
            </a:pPr>
            <a:r>
              <a:rPr lang="de-DE" altLang="de-DE" sz="2400" dirty="0">
                <a:solidFill>
                  <a:schemeClr val="tx1">
                    <a:lumMod val="75000"/>
                    <a:lumOff val="25000"/>
                  </a:schemeClr>
                </a:solidFill>
              </a:rPr>
              <a:t>mehr Suizide</a:t>
            </a:r>
          </a:p>
          <a:p>
            <a:pPr>
              <a:defRPr/>
            </a:pPr>
            <a:r>
              <a:rPr lang="en-GB" altLang="de-DE" sz="2400" dirty="0" err="1">
                <a:solidFill>
                  <a:schemeClr val="tx1">
                    <a:lumMod val="75000"/>
                    <a:lumOff val="25000"/>
                  </a:schemeClr>
                </a:solidFill>
              </a:rPr>
              <a:t>Arbeitslosigkeit</a:t>
            </a:r>
            <a:r>
              <a:rPr lang="en-GB" altLang="de-DE" sz="2400" dirty="0">
                <a:solidFill>
                  <a:schemeClr val="tx1">
                    <a:lumMod val="75000"/>
                    <a:lumOff val="25000"/>
                  </a:schemeClr>
                </a:solidFill>
              </a:rPr>
              <a:t> und Angst </a:t>
            </a:r>
            <a:r>
              <a:rPr lang="en-GB" altLang="de-DE" sz="2400" dirty="0" err="1">
                <a:solidFill>
                  <a:schemeClr val="tx1">
                    <a:lumMod val="75000"/>
                    <a:lumOff val="25000"/>
                  </a:schemeClr>
                </a:solidFill>
              </a:rPr>
              <a:t>vor</a:t>
            </a:r>
            <a:r>
              <a:rPr lang="en-GB" altLang="de-DE" sz="2400" dirty="0">
                <a:solidFill>
                  <a:schemeClr val="tx1">
                    <a:lumMod val="75000"/>
                    <a:lumOff val="25000"/>
                  </a:schemeClr>
                </a:solidFill>
              </a:rPr>
              <a:t> </a:t>
            </a:r>
            <a:r>
              <a:rPr lang="en-GB" altLang="de-DE" sz="2400" dirty="0" err="1">
                <a:solidFill>
                  <a:schemeClr val="tx1">
                    <a:lumMod val="75000"/>
                    <a:lumOff val="25000"/>
                  </a:schemeClr>
                </a:solidFill>
              </a:rPr>
              <a:t>dieser</a:t>
            </a:r>
            <a:r>
              <a:rPr lang="en-GB" altLang="de-DE" sz="2400" dirty="0">
                <a:solidFill>
                  <a:schemeClr val="tx1">
                    <a:lumMod val="75000"/>
                    <a:lumOff val="25000"/>
                  </a:schemeClr>
                </a:solidFill>
              </a:rPr>
              <a:t> </a:t>
            </a:r>
            <a:r>
              <a:rPr lang="en-GB" altLang="de-DE" sz="2400" dirty="0" err="1">
                <a:solidFill>
                  <a:schemeClr val="tx1">
                    <a:lumMod val="75000"/>
                    <a:lumOff val="25000"/>
                  </a:schemeClr>
                </a:solidFill>
              </a:rPr>
              <a:t>beeinträchtigen</a:t>
            </a:r>
            <a:r>
              <a:rPr lang="en-GB" altLang="de-DE" sz="2400" dirty="0">
                <a:solidFill>
                  <a:schemeClr val="tx1">
                    <a:lumMod val="75000"/>
                    <a:lumOff val="25000"/>
                  </a:schemeClr>
                </a:solidFill>
              </a:rPr>
              <a:t> Gesundheit, </a:t>
            </a:r>
            <a:r>
              <a:rPr lang="de-DE" altLang="de-DE" sz="2400" dirty="0">
                <a:solidFill>
                  <a:schemeClr val="tx1">
                    <a:lumMod val="75000"/>
                    <a:lumOff val="25000"/>
                  </a:schemeClr>
                </a:solidFill>
              </a:rPr>
              <a:t>v.a. bei Risikogruppen</a:t>
            </a:r>
          </a:p>
          <a:p>
            <a:pPr>
              <a:defRPr/>
            </a:pPr>
            <a:r>
              <a:rPr lang="de-DE" altLang="de-DE" sz="2400" dirty="0">
                <a:solidFill>
                  <a:schemeClr val="tx1">
                    <a:lumMod val="75000"/>
                    <a:lumOff val="25000"/>
                  </a:schemeClr>
                </a:solidFill>
              </a:rPr>
              <a:t>Effekt kann durch sozialpolitische Maßnahmen gemildert werden </a:t>
            </a:r>
            <a:r>
              <a:rPr lang="de-DE" altLang="de-DE" sz="2400" dirty="0" smtClean="0">
                <a:solidFill>
                  <a:schemeClr val="tx1">
                    <a:lumMod val="75000"/>
                    <a:lumOff val="25000"/>
                  </a:schemeClr>
                </a:solidFill>
              </a:rPr>
              <a:t/>
            </a:r>
            <a:br>
              <a:rPr lang="de-DE" altLang="de-DE" sz="2400" dirty="0" smtClean="0">
                <a:solidFill>
                  <a:schemeClr val="tx1">
                    <a:lumMod val="75000"/>
                    <a:lumOff val="25000"/>
                  </a:schemeClr>
                </a:solidFill>
              </a:rPr>
            </a:br>
            <a:r>
              <a:rPr lang="de-DE" altLang="de-DE" sz="2400" dirty="0" smtClean="0">
                <a:solidFill>
                  <a:schemeClr val="tx1">
                    <a:lumMod val="75000"/>
                    <a:lumOff val="25000"/>
                  </a:schemeClr>
                </a:solidFill>
              </a:rPr>
              <a:t>(</a:t>
            </a:r>
            <a:r>
              <a:rPr lang="de-DE" altLang="de-DE" sz="2400" dirty="0">
                <a:solidFill>
                  <a:schemeClr val="tx1">
                    <a:lumMod val="75000"/>
                    <a:lumOff val="25000"/>
                  </a:schemeClr>
                </a:solidFill>
              </a:rPr>
              <a:t>Beispiele Finnland, Schweden)</a:t>
            </a:r>
          </a:p>
          <a:p>
            <a:pPr>
              <a:defRPr/>
            </a:pPr>
            <a:endParaRPr lang="en-GB" altLang="de-DE" sz="2400" dirty="0">
              <a:solidFill>
                <a:schemeClr val="tx1">
                  <a:lumMod val="75000"/>
                  <a:lumOff val="25000"/>
                </a:schemeClr>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999" y="2276872"/>
            <a:ext cx="2888234" cy="4365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17931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23528" y="1772816"/>
            <a:ext cx="8424936" cy="1143000"/>
          </a:xfrm>
        </p:spPr>
        <p:txBody>
          <a:bodyPr/>
          <a:lstStyle/>
          <a:p>
            <a:r>
              <a:rPr lang="de-DE" dirty="0">
                <a:cs typeface="Arial" pitchFamily="34" charset="0"/>
              </a:rPr>
              <a:t>Leitthema 1</a:t>
            </a:r>
            <a:br>
              <a:rPr lang="de-DE" dirty="0">
                <a:cs typeface="Arial" pitchFamily="34" charset="0"/>
              </a:rPr>
            </a:br>
            <a:r>
              <a:rPr lang="de-DE" dirty="0">
                <a:cs typeface="Arial" pitchFamily="34" charset="0"/>
              </a:rPr>
              <a:t>Häufigkeit psychischer Erkrankungen</a:t>
            </a:r>
            <a:br>
              <a:rPr lang="de-DE" dirty="0">
                <a:cs typeface="Arial" pitchFamily="34" charset="0"/>
              </a:rPr>
            </a:br>
            <a:r>
              <a:rPr lang="de-DE" dirty="0">
                <a:cs typeface="Arial" pitchFamily="34" charset="0"/>
              </a:rPr>
              <a:t/>
            </a:r>
            <a:br>
              <a:rPr lang="de-DE" dirty="0">
                <a:cs typeface="Arial" pitchFamily="34" charset="0"/>
              </a:rPr>
            </a:br>
            <a:r>
              <a:rPr lang="de-DE" dirty="0">
                <a:cs typeface="Arial" pitchFamily="34" charset="0"/>
              </a:rPr>
              <a:t>Merksatz:</a:t>
            </a:r>
            <a:br>
              <a:rPr lang="de-DE" dirty="0">
                <a:cs typeface="Arial" pitchFamily="34" charset="0"/>
              </a:rPr>
            </a:br>
            <a:r>
              <a:rPr lang="de-DE" sz="2800" b="0" dirty="0">
                <a:cs typeface="Arial" pitchFamily="34" charset="0"/>
              </a:rPr>
              <a:t>Psychische Erkrankungen sind häufig, eine Zunahme über die Zeit ist nicht belegt, die Inanspruchnahme von Hilfe (und damit die institutionelle Prävalenz) hat zugenommen</a:t>
            </a:r>
            <a:endParaRPr sz="2800" b="0" dirty="0">
              <a:cs typeface="Arial" pitchFamily="34" charset="0"/>
            </a:endParaRPr>
          </a:p>
        </p:txBody>
      </p:sp>
    </p:spTree>
    <p:extLst>
      <p:ext uri="{BB962C8B-B14F-4D97-AF65-F5344CB8AC3E}">
        <p14:creationId xmlns:p14="http://schemas.microsoft.com/office/powerpoint/2010/main" val="16876520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552" y="458669"/>
            <a:ext cx="9144000" cy="954107"/>
          </a:xfrm>
          <a:prstGeom prst="rect">
            <a:avLst/>
          </a:prstGeom>
          <a:noFill/>
        </p:spPr>
        <p:txBody>
          <a:bodyPr wrap="square">
            <a:spAutoFit/>
          </a:bodyPr>
          <a:lstStyle/>
          <a:p>
            <a:pPr>
              <a:defRPr/>
            </a:pPr>
            <a:r>
              <a:rPr lang="de-DE" sz="2800" b="1" dirty="0" err="1">
                <a:solidFill>
                  <a:srgbClr val="1F497D"/>
                </a:solidFill>
              </a:rPr>
              <a:t>Recession</a:t>
            </a:r>
            <a:r>
              <a:rPr lang="de-DE" sz="2800" b="1" dirty="0">
                <a:solidFill>
                  <a:srgbClr val="1F497D"/>
                </a:solidFill>
              </a:rPr>
              <a:t> </a:t>
            </a:r>
            <a:r>
              <a:rPr lang="de-DE" sz="2800" b="1" dirty="0" err="1">
                <a:solidFill>
                  <a:srgbClr val="1F497D"/>
                </a:solidFill>
              </a:rPr>
              <a:t>and</a:t>
            </a:r>
            <a:r>
              <a:rPr lang="de-DE" sz="2800" b="1" dirty="0">
                <a:solidFill>
                  <a:srgbClr val="1F497D"/>
                </a:solidFill>
              </a:rPr>
              <a:t> Austerity </a:t>
            </a:r>
            <a:r>
              <a:rPr lang="de-DE" sz="2800" b="1" dirty="0" err="1">
                <a:solidFill>
                  <a:srgbClr val="1F497D"/>
                </a:solidFill>
              </a:rPr>
              <a:t>Increase</a:t>
            </a:r>
            <a:r>
              <a:rPr lang="de-DE" sz="2800" b="1" dirty="0">
                <a:solidFill>
                  <a:srgbClr val="1F497D"/>
                </a:solidFill>
              </a:rPr>
              <a:t> </a:t>
            </a:r>
            <a:r>
              <a:rPr lang="de-DE" sz="2800" b="1" dirty="0" err="1">
                <a:solidFill>
                  <a:srgbClr val="1F497D"/>
                </a:solidFill>
              </a:rPr>
              <a:t>Italy´s</a:t>
            </a:r>
            <a:r>
              <a:rPr lang="de-DE" sz="2800" b="1" dirty="0">
                <a:solidFill>
                  <a:srgbClr val="1F497D"/>
                </a:solidFill>
              </a:rPr>
              <a:t> </a:t>
            </a:r>
            <a:r>
              <a:rPr lang="de-DE" sz="2800" b="1" dirty="0" err="1">
                <a:solidFill>
                  <a:srgbClr val="1F497D"/>
                </a:solidFill>
              </a:rPr>
              <a:t>Suicides</a:t>
            </a:r>
            <a:r>
              <a:rPr lang="de-DE" sz="2800" b="1" dirty="0">
                <a:solidFill>
                  <a:srgbClr val="1F497D"/>
                </a:solidFill>
              </a:rPr>
              <a:t> </a:t>
            </a:r>
            <a:r>
              <a:rPr lang="de-DE" sz="2800" b="1" dirty="0" err="1">
                <a:solidFill>
                  <a:srgbClr val="1F497D"/>
                </a:solidFill>
              </a:rPr>
              <a:t>and</a:t>
            </a:r>
            <a:r>
              <a:rPr lang="de-DE" sz="2800" b="1" dirty="0">
                <a:solidFill>
                  <a:srgbClr val="1F497D"/>
                </a:solidFill>
              </a:rPr>
              <a:t> </a:t>
            </a:r>
            <a:r>
              <a:rPr lang="de-DE" sz="2800" b="1" dirty="0" smtClean="0">
                <a:solidFill>
                  <a:srgbClr val="1F497D"/>
                </a:solidFill>
              </a:rPr>
              <a:t/>
            </a:r>
            <a:br>
              <a:rPr lang="de-DE" sz="2800" b="1" dirty="0" smtClean="0">
                <a:solidFill>
                  <a:srgbClr val="1F497D"/>
                </a:solidFill>
              </a:rPr>
            </a:br>
            <a:r>
              <a:rPr lang="de-DE" sz="2800" b="1" dirty="0" err="1" smtClean="0">
                <a:solidFill>
                  <a:srgbClr val="1F497D"/>
                </a:solidFill>
              </a:rPr>
              <a:t>Suicide</a:t>
            </a:r>
            <a:r>
              <a:rPr lang="de-DE" sz="2800" b="1" dirty="0" smtClean="0">
                <a:solidFill>
                  <a:srgbClr val="1F497D"/>
                </a:solidFill>
              </a:rPr>
              <a:t> </a:t>
            </a:r>
            <a:r>
              <a:rPr lang="de-DE" sz="2800" b="1" dirty="0" err="1">
                <a:solidFill>
                  <a:srgbClr val="1F497D"/>
                </a:solidFill>
              </a:rPr>
              <a:t>Atte</a:t>
            </a:r>
            <a:r>
              <a:rPr lang="de-DE" sz="2400" b="1" dirty="0" err="1">
                <a:solidFill>
                  <a:srgbClr val="1F497D"/>
                </a:solidFill>
              </a:rPr>
              <a:t>mpts</a:t>
            </a:r>
            <a:endParaRPr lang="de-DE" sz="2400" b="1" dirty="0">
              <a:solidFill>
                <a:srgbClr val="1F497D"/>
              </a:solidFill>
            </a:endParaRPr>
          </a:p>
        </p:txBody>
      </p:sp>
      <p:pic>
        <p:nvPicPr>
          <p:cNvPr id="28675"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72816"/>
            <a:ext cx="6105525"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6812632" y="6519446"/>
            <a:ext cx="2331368" cy="338554"/>
          </a:xfrm>
          <a:prstGeom prst="rect">
            <a:avLst/>
          </a:prstGeom>
          <a:noFill/>
        </p:spPr>
        <p:txBody>
          <a:bodyPr wrap="square">
            <a:spAutoFit/>
          </a:bodyPr>
          <a:lstStyle/>
          <a:p>
            <a:pPr algn="r">
              <a:defRPr/>
            </a:pPr>
            <a:r>
              <a:rPr lang="de-DE" sz="1600" i="1" dirty="0" err="1">
                <a:solidFill>
                  <a:prstClr val="black">
                    <a:lumMod val="50000"/>
                    <a:lumOff val="50000"/>
                  </a:prstClr>
                </a:solidFill>
              </a:rPr>
              <a:t>Stuckler</a:t>
            </a:r>
            <a:r>
              <a:rPr lang="de-DE" sz="1600" i="1" dirty="0">
                <a:solidFill>
                  <a:prstClr val="black">
                    <a:lumMod val="50000"/>
                    <a:lumOff val="50000"/>
                  </a:prstClr>
                </a:solidFill>
              </a:rPr>
              <a:t> &amp; </a:t>
            </a:r>
            <a:r>
              <a:rPr lang="de-DE" sz="1600" i="1" dirty="0" err="1">
                <a:solidFill>
                  <a:prstClr val="black">
                    <a:lumMod val="50000"/>
                    <a:lumOff val="50000"/>
                  </a:prstClr>
                </a:solidFill>
              </a:rPr>
              <a:t>Basu</a:t>
            </a:r>
            <a:r>
              <a:rPr lang="de-DE" sz="1600" i="1" dirty="0">
                <a:solidFill>
                  <a:prstClr val="black">
                    <a:lumMod val="50000"/>
                    <a:lumOff val="50000"/>
                  </a:prstClr>
                </a:solidFill>
              </a:rPr>
              <a:t> 2013</a:t>
            </a:r>
          </a:p>
        </p:txBody>
      </p:sp>
    </p:spTree>
    <p:extLst>
      <p:ext uri="{BB962C8B-B14F-4D97-AF65-F5344CB8AC3E}">
        <p14:creationId xmlns:p14="http://schemas.microsoft.com/office/powerpoint/2010/main" val="8132836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2001838"/>
            <a:ext cx="9067800"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397321" y="476672"/>
            <a:ext cx="8639175" cy="830997"/>
          </a:xfrm>
          <a:prstGeom prst="rect">
            <a:avLst/>
          </a:prstGeom>
          <a:noFill/>
        </p:spPr>
        <p:txBody>
          <a:bodyPr>
            <a:spAutoFit/>
          </a:bodyPr>
          <a:lstStyle/>
          <a:p>
            <a:pPr>
              <a:defRPr/>
            </a:pPr>
            <a:r>
              <a:rPr lang="de-DE" sz="2400" b="1" dirty="0">
                <a:solidFill>
                  <a:srgbClr val="1F497D"/>
                </a:solidFill>
              </a:rPr>
              <a:t>Suizidraten vor und nach 2007 in prä-2004 (EU 12) und post-2004 (EU 15) EU-Ländern; Suizidrate im Jahr 2007 = 1</a:t>
            </a:r>
          </a:p>
        </p:txBody>
      </p:sp>
      <p:sp>
        <p:nvSpPr>
          <p:cNvPr id="4" name="Textfeld 3"/>
          <p:cNvSpPr txBox="1"/>
          <p:nvPr/>
        </p:nvSpPr>
        <p:spPr>
          <a:xfrm>
            <a:off x="7028656" y="6519446"/>
            <a:ext cx="2115344" cy="338554"/>
          </a:xfrm>
          <a:prstGeom prst="rect">
            <a:avLst/>
          </a:prstGeom>
          <a:noFill/>
        </p:spPr>
        <p:txBody>
          <a:bodyPr wrap="square">
            <a:spAutoFit/>
          </a:bodyPr>
          <a:lstStyle/>
          <a:p>
            <a:pPr algn="r">
              <a:defRPr/>
            </a:pPr>
            <a:r>
              <a:rPr lang="de-DE" sz="1600" i="1" dirty="0" err="1">
                <a:solidFill>
                  <a:prstClr val="black">
                    <a:lumMod val="50000"/>
                    <a:lumOff val="50000"/>
                  </a:prstClr>
                </a:solidFill>
              </a:rPr>
              <a:t>Karanikolos</a:t>
            </a:r>
            <a:r>
              <a:rPr lang="de-DE" sz="1600" i="1" dirty="0">
                <a:solidFill>
                  <a:prstClr val="black">
                    <a:lumMod val="50000"/>
                    <a:lumOff val="50000"/>
                  </a:prstClr>
                </a:solidFill>
              </a:rPr>
              <a:t> et al 2013</a:t>
            </a:r>
          </a:p>
        </p:txBody>
      </p:sp>
    </p:spTree>
    <p:extLst>
      <p:ext uri="{BB962C8B-B14F-4D97-AF65-F5344CB8AC3E}">
        <p14:creationId xmlns:p14="http://schemas.microsoft.com/office/powerpoint/2010/main" val="6567569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p:nvPr/>
        </p:nvSpPr>
        <p:spPr>
          <a:xfrm>
            <a:off x="1404664" y="2498724"/>
            <a:ext cx="9144000" cy="231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900">
                <a:latin typeface="Tahoma"/>
                <a:ea typeface="Tahoma"/>
                <a:cs typeface="Tahoma"/>
                <a:sym typeface="Tahoma"/>
              </a:defRPr>
            </a:lvl1pPr>
          </a:lstStyle>
          <a:p>
            <a:r>
              <a:t> </a:t>
            </a:r>
          </a:p>
        </p:txBody>
      </p:sp>
      <p:sp>
        <p:nvSpPr>
          <p:cNvPr id="321" name="Shape 321"/>
          <p:cNvSpPr/>
          <p:nvPr/>
        </p:nvSpPr>
        <p:spPr>
          <a:xfrm>
            <a:off x="1404664" y="3892549"/>
            <a:ext cx="9144000" cy="231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900">
                <a:latin typeface="Tahoma"/>
                <a:ea typeface="Tahoma"/>
                <a:cs typeface="Tahoma"/>
                <a:sym typeface="Tahoma"/>
              </a:defRPr>
            </a:lvl1pPr>
          </a:lstStyle>
          <a:p>
            <a:r>
              <a:t> </a:t>
            </a:r>
          </a:p>
        </p:txBody>
      </p:sp>
      <p:sp>
        <p:nvSpPr>
          <p:cNvPr id="3" name="Textfeld 2"/>
          <p:cNvSpPr txBox="1"/>
          <p:nvPr/>
        </p:nvSpPr>
        <p:spPr>
          <a:xfrm>
            <a:off x="428476" y="476672"/>
            <a:ext cx="7920880" cy="3046988"/>
          </a:xfrm>
          <a:prstGeom prst="rect">
            <a:avLst/>
          </a:prstGeom>
          <a:noFill/>
        </p:spPr>
        <p:txBody>
          <a:bodyPr wrap="square" rtlCol="0">
            <a:spAutoFit/>
          </a:bodyPr>
          <a:lstStyle/>
          <a:p>
            <a:r>
              <a:rPr lang="de-DE" sz="3200" b="1" dirty="0">
                <a:solidFill>
                  <a:srgbClr val="1F497D"/>
                </a:solidFill>
              </a:rPr>
              <a:t>Leitthema 6</a:t>
            </a:r>
          </a:p>
          <a:p>
            <a:r>
              <a:rPr lang="de-DE" sz="3200" b="1" dirty="0">
                <a:solidFill>
                  <a:srgbClr val="1F497D"/>
                </a:solidFill>
              </a:rPr>
              <a:t>Professionelle Abgründe: Psychiater als Täter</a:t>
            </a:r>
          </a:p>
          <a:p>
            <a:endParaRPr lang="de-DE" sz="2800" b="1" dirty="0">
              <a:solidFill>
                <a:srgbClr val="1F497D"/>
              </a:solidFill>
            </a:endParaRPr>
          </a:p>
          <a:p>
            <a:r>
              <a:rPr lang="de-DE" sz="2800" b="1" dirty="0">
                <a:solidFill>
                  <a:srgbClr val="1F497D"/>
                </a:solidFill>
              </a:rPr>
              <a:t>Merksatz:</a:t>
            </a:r>
          </a:p>
          <a:p>
            <a:r>
              <a:rPr lang="de-DE" sz="2400" dirty="0">
                <a:solidFill>
                  <a:srgbClr val="1F497D"/>
                </a:solidFill>
              </a:rPr>
              <a:t>Die Ereignisse sind unfassbar und ungeheuerlich, die Verantwortung ist, das zu untersuchen, was geschehen ist und daran zu erinnern, dass Psychiater Täter waren</a:t>
            </a:r>
          </a:p>
        </p:txBody>
      </p:sp>
    </p:spTree>
    <p:extLst>
      <p:ext uri="{BB962C8B-B14F-4D97-AF65-F5344CB8AC3E}">
        <p14:creationId xmlns:p14="http://schemas.microsoft.com/office/powerpoint/2010/main" val="3967146361"/>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4" descr="G:\p Tagung 150521 Günzburg Symposium\Bilder\AK-Guenzburg-Kreis-Heil-und-Pflegeanstal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404664"/>
            <a:ext cx="5184576" cy="319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1" descr="F:\LA Günzburg\Projekt Gala PN 1405\programmheft\bausteine\1 Logo Bezirkskliniken_Schwaben.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33375"/>
            <a:ext cx="2592983" cy="97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9" descr="http://qubit-ulm.com/QDIAMOND12/images/Uni_Ulm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745" y="5661298"/>
            <a:ext cx="100488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1669354"/>
            <a:ext cx="1793804" cy="3630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Grafik 1"/>
          <p:cNvPicPr>
            <a:picLocks noChangeAspect="1"/>
          </p:cNvPicPr>
          <p:nvPr/>
        </p:nvPicPr>
        <p:blipFill>
          <a:blip r:embed="rId7"/>
          <a:stretch>
            <a:fillRect/>
          </a:stretch>
        </p:blipFill>
        <p:spPr>
          <a:xfrm>
            <a:off x="6444208" y="3726305"/>
            <a:ext cx="2232248" cy="2871047"/>
          </a:xfrm>
          <a:prstGeom prst="rect">
            <a:avLst/>
          </a:prstGeom>
        </p:spPr>
      </p:pic>
      <p:sp>
        <p:nvSpPr>
          <p:cNvPr id="3" name="Textfeld 2"/>
          <p:cNvSpPr txBox="1"/>
          <p:nvPr/>
        </p:nvSpPr>
        <p:spPr>
          <a:xfrm>
            <a:off x="2453815" y="3796221"/>
            <a:ext cx="2808312" cy="2308324"/>
          </a:xfrm>
          <a:prstGeom prst="rect">
            <a:avLst/>
          </a:prstGeom>
          <a:noFill/>
        </p:spPr>
        <p:txBody>
          <a:bodyPr wrap="square" rtlCol="0">
            <a:spAutoFit/>
          </a:bodyPr>
          <a:lstStyle/>
          <a:p>
            <a:pPr marL="285750" indent="-285750">
              <a:buFont typeface="Arial" panose="020B0604020202020204" pitchFamily="34" charset="0"/>
              <a:buChar char="•"/>
            </a:pPr>
            <a:r>
              <a:rPr lang="de-DE" dirty="0"/>
              <a:t>Vertreter der nationalsozialistischen Ideologie</a:t>
            </a:r>
          </a:p>
          <a:p>
            <a:pPr marL="285750" indent="-285750">
              <a:buFont typeface="Arial" panose="020B0604020202020204" pitchFamily="34" charset="0"/>
              <a:buChar char="•"/>
            </a:pPr>
            <a:r>
              <a:rPr lang="de-DE" dirty="0"/>
              <a:t>Person, die zur nationalsozialistischen Herrschaft in welcher Form auch immer beigetragen hat</a:t>
            </a:r>
          </a:p>
        </p:txBody>
      </p:sp>
      <p:sp>
        <p:nvSpPr>
          <p:cNvPr id="4" name="Rechteck 3"/>
          <p:cNvSpPr/>
          <p:nvPr/>
        </p:nvSpPr>
        <p:spPr>
          <a:xfrm>
            <a:off x="251520" y="6300028"/>
            <a:ext cx="6102424" cy="338554"/>
          </a:xfrm>
          <a:prstGeom prst="rect">
            <a:avLst/>
          </a:prstGeom>
        </p:spPr>
        <p:txBody>
          <a:bodyPr wrap="square">
            <a:spAutoFit/>
          </a:bodyPr>
          <a:lstStyle/>
          <a:p>
            <a:pPr algn="r"/>
            <a:r>
              <a:rPr lang="de-DE" sz="1600" i="1" dirty="0">
                <a:solidFill>
                  <a:schemeClr val="tx1">
                    <a:lumMod val="50000"/>
                    <a:lumOff val="50000"/>
                  </a:schemeClr>
                </a:solidFill>
              </a:rPr>
              <a:t>Stiftung Haus der Geschichte; INFOZ 15.65D16G</a:t>
            </a:r>
          </a:p>
        </p:txBody>
      </p:sp>
    </p:spTree>
    <p:extLst>
      <p:ext uri="{BB962C8B-B14F-4D97-AF65-F5344CB8AC3E}">
        <p14:creationId xmlns:p14="http://schemas.microsoft.com/office/powerpoint/2010/main" val="1948201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86128" y="476672"/>
            <a:ext cx="2770310" cy="584775"/>
          </a:xfrm>
          <a:prstGeom prst="rect">
            <a:avLst/>
          </a:prstGeom>
          <a:noFill/>
        </p:spPr>
        <p:txBody>
          <a:bodyPr wrap="none" rtlCol="0">
            <a:spAutoFit/>
          </a:bodyPr>
          <a:lstStyle/>
          <a:p>
            <a:pPr defTabSz="457200">
              <a:defRPr/>
            </a:pPr>
            <a:r>
              <a:rPr lang="de-DE" sz="3200" b="1" dirty="0">
                <a:solidFill>
                  <a:srgbClr val="26547C"/>
                </a:solidFill>
              </a:rPr>
              <a:t>Täterforschung</a:t>
            </a:r>
          </a:p>
        </p:txBody>
      </p:sp>
      <p:sp>
        <p:nvSpPr>
          <p:cNvPr id="7" name="Rechteck 6"/>
          <p:cNvSpPr/>
          <p:nvPr/>
        </p:nvSpPr>
        <p:spPr>
          <a:xfrm>
            <a:off x="386128" y="1312622"/>
            <a:ext cx="8362336" cy="5201424"/>
          </a:xfrm>
          <a:prstGeom prst="rect">
            <a:avLst/>
          </a:prstGeom>
        </p:spPr>
        <p:txBody>
          <a:bodyPr wrap="square">
            <a:spAutoFit/>
          </a:bodyPr>
          <a:lstStyle/>
          <a:p>
            <a:pPr defTabSz="457200">
              <a:defRPr/>
            </a:pPr>
            <a:r>
              <a:rPr lang="de-DE" sz="2800" dirty="0">
                <a:ea typeface="Calibri" panose="020F0502020204030204" pitchFamily="34" charset="0"/>
                <a:cs typeface="Calibri" panose="020F0502020204030204" pitchFamily="34" charset="0"/>
              </a:rPr>
              <a:t>Diskussionsfelder</a:t>
            </a:r>
          </a:p>
          <a:p>
            <a:pPr defTabSz="457200">
              <a:defRPr/>
            </a:pPr>
            <a:endParaRPr lang="de-DE" sz="2000" dirty="0">
              <a:ea typeface="Calibri" panose="020F0502020204030204" pitchFamily="34" charset="0"/>
              <a:cs typeface="Calibri" panose="020F0502020204030204" pitchFamily="34" charset="0"/>
            </a:endParaRPr>
          </a:p>
          <a:p>
            <a:pPr marL="266700" indent="-266700" defTabSz="457200">
              <a:buFont typeface="Arial" panose="020B0604020202020204" pitchFamily="34" charset="0"/>
              <a:buChar char="•"/>
            </a:pPr>
            <a:r>
              <a:rPr lang="de-DE" sz="2400" dirty="0">
                <a:ea typeface="Calibri" panose="020F0502020204030204" pitchFamily="34" charset="0"/>
                <a:cs typeface="Calibri" panose="020F0502020204030204" pitchFamily="34" charset="0"/>
              </a:rPr>
              <a:t>Ganz gewöhnliche Menschen/ </a:t>
            </a:r>
            <a:r>
              <a:rPr lang="de-DE" sz="2400" dirty="0" err="1">
                <a:ea typeface="Calibri" panose="020F0502020204030204" pitchFamily="34" charset="0"/>
                <a:cs typeface="Calibri" panose="020F0502020204030204" pitchFamily="34" charset="0"/>
              </a:rPr>
              <a:t>ordinary</a:t>
            </a:r>
            <a:r>
              <a:rPr lang="de-DE" sz="2400" dirty="0">
                <a:ea typeface="Calibri" panose="020F0502020204030204" pitchFamily="34" charset="0"/>
                <a:cs typeface="Calibri" panose="020F0502020204030204" pitchFamily="34" charset="0"/>
              </a:rPr>
              <a:t> </a:t>
            </a:r>
            <a:r>
              <a:rPr lang="de-DE" sz="2400" dirty="0" err="1">
                <a:ea typeface="Calibri" panose="020F0502020204030204" pitchFamily="34" charset="0"/>
                <a:cs typeface="Calibri" panose="020F0502020204030204" pitchFamily="34" charset="0"/>
              </a:rPr>
              <a:t>men</a:t>
            </a:r>
            <a:r>
              <a:rPr lang="de-DE" sz="2400" dirty="0">
                <a:ea typeface="Calibri" panose="020F0502020204030204" pitchFamily="34" charset="0"/>
                <a:cs typeface="Calibri" panose="020F0502020204030204" pitchFamily="34" charset="0"/>
              </a:rPr>
              <a:t>?</a:t>
            </a:r>
          </a:p>
          <a:p>
            <a:pPr marL="266700" indent="-266700" defTabSz="457200">
              <a:buFont typeface="Arial" panose="020B0604020202020204" pitchFamily="34" charset="0"/>
              <a:buChar char="•"/>
              <a:defRPr/>
            </a:pPr>
            <a:endParaRPr lang="de-DE" sz="2400" dirty="0">
              <a:ea typeface="Calibri" panose="020F0502020204030204" pitchFamily="34" charset="0"/>
              <a:cs typeface="Calibri" panose="020F0502020204030204" pitchFamily="34" charset="0"/>
            </a:endParaRPr>
          </a:p>
          <a:p>
            <a:pPr marL="266700" indent="-266700" defTabSz="457200">
              <a:buFont typeface="Arial" panose="020B0604020202020204" pitchFamily="34" charset="0"/>
              <a:buChar char="•"/>
              <a:defRPr/>
            </a:pPr>
            <a:r>
              <a:rPr lang="de-DE" sz="2400" dirty="0">
                <a:ea typeface="Calibri" panose="020F0502020204030204" pitchFamily="34" charset="0"/>
                <a:cs typeface="Calibri" panose="020F0502020204030204" pitchFamily="34" charset="0"/>
              </a:rPr>
              <a:t>Innere Motivation oder situativ-dispositiver Antrieb (Goldhagen-Browning Kontroverse 1996 - Intention oder Struktur)</a:t>
            </a:r>
          </a:p>
          <a:p>
            <a:pPr marL="266700" indent="-266700" defTabSz="457200">
              <a:buFont typeface="Arial" panose="020B0604020202020204" pitchFamily="34" charset="0"/>
              <a:buChar char="•"/>
              <a:defRPr/>
            </a:pPr>
            <a:endParaRPr lang="de-DE" sz="2400" dirty="0">
              <a:ea typeface="Calibri" panose="020F0502020204030204" pitchFamily="34" charset="0"/>
              <a:cs typeface="Calibri" panose="020F0502020204030204" pitchFamily="34" charset="0"/>
            </a:endParaRPr>
          </a:p>
          <a:p>
            <a:pPr marL="266700" indent="-266700" defTabSz="457200">
              <a:buFont typeface="Arial" panose="020B0604020202020204" pitchFamily="34" charset="0"/>
              <a:buChar char="•"/>
              <a:defRPr/>
            </a:pPr>
            <a:r>
              <a:rPr lang="de-DE" sz="2400" dirty="0">
                <a:ea typeface="Calibri" panose="020F0502020204030204" pitchFamily="34" charset="0"/>
                <a:cs typeface="Calibri" panose="020F0502020204030204" pitchFamily="34" charset="0"/>
              </a:rPr>
              <a:t>Täter/Tätergruppen identifizierbar oder Tätergesellschaft - Einzeltäter oder (grenzenlose) Ausweitung des Täterbegriffs</a:t>
            </a:r>
          </a:p>
          <a:p>
            <a:pPr defTabSz="457200">
              <a:defRPr/>
            </a:pPr>
            <a:endParaRPr lang="de-DE" sz="2400" dirty="0">
              <a:ea typeface="Calibri" panose="020F0502020204030204" pitchFamily="34" charset="0"/>
              <a:cs typeface="Calibri" panose="020F0502020204030204" pitchFamily="34" charset="0"/>
            </a:endParaRPr>
          </a:p>
          <a:p>
            <a:pPr defTabSz="457200">
              <a:defRPr/>
            </a:pPr>
            <a:endParaRPr lang="de-DE" sz="2000" dirty="0">
              <a:cs typeface="Calibri" panose="020F0502020204030204" pitchFamily="34" charset="0"/>
            </a:endParaRPr>
          </a:p>
          <a:p>
            <a:pPr defTabSz="457200"/>
            <a:r>
              <a:rPr lang="de-DE" sz="1600" i="1" dirty="0">
                <a:solidFill>
                  <a:schemeClr val="tx1">
                    <a:lumMod val="50000"/>
                    <a:lumOff val="50000"/>
                  </a:schemeClr>
                </a:solidFill>
                <a:cs typeface="Calibri" panose="020F0502020204030204" pitchFamily="34" charset="0"/>
              </a:rPr>
              <a:t>Siehe zur Übersicht: Frank </a:t>
            </a:r>
            <a:r>
              <a:rPr lang="de-DE" sz="1600" i="1" dirty="0" err="1">
                <a:solidFill>
                  <a:schemeClr val="tx1">
                    <a:lumMod val="50000"/>
                    <a:lumOff val="50000"/>
                  </a:schemeClr>
                </a:solidFill>
                <a:cs typeface="Calibri" panose="020F0502020204030204" pitchFamily="34" charset="0"/>
              </a:rPr>
              <a:t>Bajohr</a:t>
            </a:r>
            <a:r>
              <a:rPr lang="de-DE" sz="1600" i="1" dirty="0">
                <a:solidFill>
                  <a:schemeClr val="tx1">
                    <a:lumMod val="50000"/>
                    <a:lumOff val="50000"/>
                  </a:schemeClr>
                </a:solidFill>
                <a:cs typeface="Calibri" panose="020F0502020204030204" pitchFamily="34" charset="0"/>
              </a:rPr>
              <a:t>, Neuere Täterforschung, Version: 1.0, in: </a:t>
            </a:r>
            <a:r>
              <a:rPr lang="de-DE" sz="1600" i="1" dirty="0" err="1">
                <a:solidFill>
                  <a:schemeClr val="tx1">
                    <a:lumMod val="50000"/>
                    <a:lumOff val="50000"/>
                  </a:schemeClr>
                </a:solidFill>
                <a:cs typeface="Calibri" panose="020F0502020204030204" pitchFamily="34" charset="0"/>
              </a:rPr>
              <a:t>Docupedia</a:t>
            </a:r>
            <a:r>
              <a:rPr lang="de-DE" sz="1600" i="1" dirty="0">
                <a:solidFill>
                  <a:schemeClr val="tx1">
                    <a:lumMod val="50000"/>
                    <a:lumOff val="50000"/>
                  </a:schemeClr>
                </a:solidFill>
                <a:cs typeface="Calibri" panose="020F0502020204030204" pitchFamily="34" charset="0"/>
              </a:rPr>
              <a:t>-Zeitgeschichte, 18.06.2013, http://docupedia.de/zg/bajohr_neuere_taeterforschung_v1_de_2013</a:t>
            </a:r>
          </a:p>
          <a:p>
            <a:pPr defTabSz="457200"/>
            <a:r>
              <a:rPr lang="de-DE" sz="1600" i="1" dirty="0">
                <a:solidFill>
                  <a:schemeClr val="tx1">
                    <a:lumMod val="50000"/>
                    <a:lumOff val="50000"/>
                  </a:schemeClr>
                </a:solidFill>
                <a:cs typeface="Calibri" panose="020F0502020204030204" pitchFamily="34" charset="0"/>
              </a:rPr>
              <a:t>DOI: http://dx.doi.org/10.14765/zzf.dok.2.243.v1</a:t>
            </a:r>
          </a:p>
        </p:txBody>
      </p:sp>
    </p:spTree>
    <p:extLst>
      <p:ext uri="{BB962C8B-B14F-4D97-AF65-F5344CB8AC3E}">
        <p14:creationId xmlns:p14="http://schemas.microsoft.com/office/powerpoint/2010/main" val="4279176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423367" y="457508"/>
            <a:ext cx="8541121" cy="523220"/>
          </a:xfrm>
          <a:prstGeom prst="rect">
            <a:avLst/>
          </a:prstGeom>
          <a:noFill/>
        </p:spPr>
        <p:txBody>
          <a:bodyPr wrap="none" rtlCol="0">
            <a:spAutoFit/>
          </a:bodyPr>
          <a:lstStyle/>
          <a:p>
            <a:pPr defTabSz="457200" fontAlgn="base">
              <a:spcBef>
                <a:spcPct val="0"/>
              </a:spcBef>
              <a:spcAft>
                <a:spcPct val="0"/>
              </a:spcAft>
              <a:defRPr/>
            </a:pPr>
            <a:r>
              <a:rPr lang="de-DE" sz="2800" b="1" dirty="0">
                <a:solidFill>
                  <a:srgbClr val="26547C"/>
                </a:solidFill>
              </a:rPr>
              <a:t>Phasen der Aufarbeitung psychiatrischer Krankenmorde</a:t>
            </a:r>
          </a:p>
        </p:txBody>
      </p:sp>
      <p:sp>
        <p:nvSpPr>
          <p:cNvPr id="7" name="Rechteck 6"/>
          <p:cNvSpPr/>
          <p:nvPr/>
        </p:nvSpPr>
        <p:spPr>
          <a:xfrm>
            <a:off x="477281" y="1152139"/>
            <a:ext cx="5246847" cy="5427127"/>
          </a:xfrm>
          <a:prstGeom prst="rect">
            <a:avLst/>
          </a:prstGeom>
        </p:spPr>
        <p:txBody>
          <a:bodyPr wrap="square">
            <a:spAutoFit/>
          </a:bodyPr>
          <a:lstStyle/>
          <a:p>
            <a:pPr marL="177800" indent="-177800" defTabSz="457200">
              <a:spcAft>
                <a:spcPts val="800"/>
              </a:spcAft>
              <a:buFont typeface="Arial" panose="020B0604020202020204" pitchFamily="34" charset="0"/>
              <a:buChar char="•"/>
            </a:pPr>
            <a:r>
              <a:rPr lang="de-DE" sz="2000" dirty="0">
                <a:ea typeface="Calibri" panose="020F0502020204030204" pitchFamily="34" charset="0"/>
                <a:cs typeface="Times New Roman" panose="02020603050405020304" pitchFamily="18" charset="0"/>
              </a:rPr>
              <a:t>Phase I (1945-49) = Phase der juristischen Verfolgung und „Entnazifizierung“</a:t>
            </a:r>
          </a:p>
          <a:p>
            <a:pPr marL="177800" indent="-177800" defTabSz="457200">
              <a:spcAft>
                <a:spcPts val="800"/>
              </a:spcAft>
              <a:buFont typeface="Arial" panose="020B0604020202020204" pitchFamily="34" charset="0"/>
              <a:buChar char="•"/>
            </a:pPr>
            <a:r>
              <a:rPr lang="de-DE" sz="2000" dirty="0">
                <a:ea typeface="Calibri" panose="020F0502020204030204" pitchFamily="34" charset="0"/>
                <a:cs typeface="Times New Roman" panose="02020603050405020304" pitchFamily="18" charset="0"/>
              </a:rPr>
              <a:t>Phase II (1950er Jahre) = Prozess weitreichender Amnestierung und Integration Beteiligter</a:t>
            </a:r>
          </a:p>
          <a:p>
            <a:pPr marL="177800" indent="-177800" defTabSz="457200">
              <a:spcAft>
                <a:spcPts val="800"/>
              </a:spcAft>
              <a:buFont typeface="Arial" panose="020B0604020202020204" pitchFamily="34" charset="0"/>
              <a:buChar char="•"/>
            </a:pPr>
            <a:r>
              <a:rPr lang="de-DE" sz="2000" dirty="0">
                <a:ea typeface="Calibri" panose="020F0502020204030204" pitchFamily="34" charset="0"/>
                <a:cs typeface="Times New Roman" panose="02020603050405020304" pitchFamily="18" charset="0"/>
              </a:rPr>
              <a:t>Phase III (1960er/70er Jahre) = beginnende Kritik an „Schlussstrich-Mentalität“, Skandale zu Persönlichkeiten (Spiegel etc.), 1968er Bewegung</a:t>
            </a:r>
          </a:p>
          <a:p>
            <a:pPr marL="177800" indent="-177800" defTabSz="457200">
              <a:spcAft>
                <a:spcPts val="800"/>
              </a:spcAft>
              <a:buFont typeface="Arial" panose="020B0604020202020204" pitchFamily="34" charset="0"/>
              <a:buChar char="•"/>
            </a:pPr>
            <a:r>
              <a:rPr lang="de-DE" sz="2000" dirty="0">
                <a:ea typeface="Calibri" panose="020F0502020204030204" pitchFamily="34" charset="0"/>
                <a:cs typeface="Times New Roman" panose="02020603050405020304" pitchFamily="18" charset="0"/>
              </a:rPr>
              <a:t>Phase IV (1980er bis späte 1990er Jahre) = „Abschied der Zeitzeugenschaft“, statt Struktur- und Systemgeschichte Hinwendung zu den Menschen (Opfer und Täter)</a:t>
            </a:r>
          </a:p>
          <a:p>
            <a:pPr marL="177800" indent="-177800" defTabSz="457200">
              <a:buFont typeface="Arial" panose="020B0604020202020204" pitchFamily="34" charset="0"/>
              <a:buChar char="•"/>
            </a:pPr>
            <a:r>
              <a:rPr lang="de-DE" sz="2000" dirty="0">
                <a:cs typeface="Times New Roman" panose="02020603050405020304" pitchFamily="18" charset="0"/>
              </a:rPr>
              <a:t>Phase V (späte 1990er Jahre bis heute) = Versuch einer möglichst vollständigen Aufarbeitung</a:t>
            </a:r>
            <a:endParaRPr lang="de-DE" sz="2000" dirty="0"/>
          </a:p>
        </p:txBody>
      </p:sp>
      <p:sp>
        <p:nvSpPr>
          <p:cNvPr id="8" name="Textfeld 7"/>
          <p:cNvSpPr txBox="1"/>
          <p:nvPr/>
        </p:nvSpPr>
        <p:spPr>
          <a:xfrm>
            <a:off x="7000297" y="6514810"/>
            <a:ext cx="2135456" cy="338554"/>
          </a:xfrm>
          <a:prstGeom prst="rect">
            <a:avLst/>
          </a:prstGeom>
          <a:noFill/>
        </p:spPr>
        <p:txBody>
          <a:bodyPr wrap="none" rtlCol="0">
            <a:spAutoFit/>
          </a:bodyPr>
          <a:lstStyle/>
          <a:p>
            <a:pPr algn="r" defTabSz="457200"/>
            <a:r>
              <a:rPr lang="de-DE" sz="1600" i="1" dirty="0">
                <a:solidFill>
                  <a:schemeClr val="tx1">
                    <a:lumMod val="50000"/>
                    <a:lumOff val="50000"/>
                  </a:schemeClr>
                </a:solidFill>
                <a:cs typeface="Calibri" panose="020F0502020204030204" pitchFamily="34" charset="0"/>
              </a:rPr>
              <a:t>Frei, Topp, </a:t>
            </a:r>
            <a:r>
              <a:rPr lang="de-DE" sz="1600" i="1" dirty="0" err="1">
                <a:solidFill>
                  <a:schemeClr val="tx1">
                    <a:lumMod val="50000"/>
                    <a:lumOff val="50000"/>
                  </a:schemeClr>
                </a:solidFill>
                <a:cs typeface="Calibri" panose="020F0502020204030204" pitchFamily="34" charset="0"/>
              </a:rPr>
              <a:t>Jachertz</a:t>
            </a:r>
            <a:r>
              <a:rPr lang="de-DE" sz="1600" i="1" dirty="0">
                <a:solidFill>
                  <a:schemeClr val="tx1">
                    <a:lumMod val="50000"/>
                    <a:lumOff val="50000"/>
                  </a:schemeClr>
                </a:solidFill>
                <a:cs typeface="Calibri" panose="020F0502020204030204" pitchFamily="34" charset="0"/>
              </a:rPr>
              <a:t> u.a.</a:t>
            </a:r>
          </a:p>
        </p:txBody>
      </p:sp>
      <p:sp>
        <p:nvSpPr>
          <p:cNvPr id="3" name="Textfeld 2"/>
          <p:cNvSpPr txBox="1"/>
          <p:nvPr/>
        </p:nvSpPr>
        <p:spPr>
          <a:xfrm>
            <a:off x="6412408" y="3112390"/>
            <a:ext cx="720080" cy="338554"/>
          </a:xfrm>
          <a:prstGeom prst="rect">
            <a:avLst/>
          </a:prstGeom>
          <a:noFill/>
          <a:ln>
            <a:noFill/>
          </a:ln>
        </p:spPr>
        <p:txBody>
          <a:bodyPr wrap="square" rtlCol="0">
            <a:spAutoFit/>
          </a:bodyPr>
          <a:lstStyle/>
          <a:p>
            <a:r>
              <a:rPr lang="de-DE" sz="1600" i="1" dirty="0">
                <a:solidFill>
                  <a:srgbClr val="EEECE1"/>
                </a:solidFill>
              </a:rPr>
              <a:t>1980</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1181071"/>
            <a:ext cx="1776239" cy="2607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487" y="3281667"/>
            <a:ext cx="1808609" cy="2787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7668344" y="3573016"/>
            <a:ext cx="799363" cy="338554"/>
          </a:xfrm>
          <a:prstGeom prst="rect">
            <a:avLst/>
          </a:prstGeom>
          <a:noFill/>
          <a:ln>
            <a:noFill/>
          </a:ln>
        </p:spPr>
        <p:txBody>
          <a:bodyPr wrap="square" rtlCol="0">
            <a:spAutoFit/>
          </a:bodyPr>
          <a:lstStyle/>
          <a:p>
            <a:r>
              <a:rPr lang="de-DE" sz="1600" i="1" dirty="0">
                <a:solidFill>
                  <a:srgbClr val="EEECE1"/>
                </a:solidFill>
              </a:rPr>
              <a:t>1986</a:t>
            </a:r>
          </a:p>
        </p:txBody>
      </p:sp>
    </p:spTree>
    <p:extLst>
      <p:ext uri="{BB962C8B-B14F-4D97-AF65-F5344CB8AC3E}">
        <p14:creationId xmlns:p14="http://schemas.microsoft.com/office/powerpoint/2010/main" val="4217809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6516456"/>
            <a:ext cx="9144000" cy="338554"/>
          </a:xfrm>
          <a:prstGeom prst="rect">
            <a:avLst/>
          </a:prstGeom>
          <a:noFill/>
        </p:spPr>
        <p:txBody>
          <a:bodyPr wrap="square" rtlCol="0">
            <a:spAutoFit/>
          </a:bodyPr>
          <a:lstStyle/>
          <a:p>
            <a:pPr algn="r"/>
            <a:r>
              <a:rPr lang="de-DE" sz="1600" i="1" dirty="0">
                <a:solidFill>
                  <a:prstClr val="black">
                    <a:lumMod val="50000"/>
                    <a:lumOff val="50000"/>
                  </a:prstClr>
                </a:solidFill>
              </a:rPr>
              <a:t>Prof. Dr. Dr. Frank Schneider bei der Gedenkveranstaltung am 26. November 2010, DGPPN Kongress Berlin </a:t>
            </a:r>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036538"/>
            <a:ext cx="4752528" cy="3093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Grafik 2"/>
          <p:cNvPicPr>
            <a:picLocks noChangeAspect="1"/>
          </p:cNvPicPr>
          <p:nvPr/>
        </p:nvPicPr>
        <p:blipFill>
          <a:blip r:embed="rId3"/>
          <a:stretch>
            <a:fillRect/>
          </a:stretch>
        </p:blipFill>
        <p:spPr>
          <a:xfrm>
            <a:off x="7247620" y="3989209"/>
            <a:ext cx="1644860" cy="2082549"/>
          </a:xfrm>
          <a:prstGeom prst="rect">
            <a:avLst/>
          </a:prstGeom>
        </p:spPr>
      </p:pic>
      <p:pic>
        <p:nvPicPr>
          <p:cNvPr id="4" name="Grafik 3"/>
          <p:cNvPicPr>
            <a:picLocks noChangeAspect="1"/>
          </p:cNvPicPr>
          <p:nvPr/>
        </p:nvPicPr>
        <p:blipFill>
          <a:blip r:embed="rId4"/>
          <a:stretch>
            <a:fillRect/>
          </a:stretch>
        </p:blipFill>
        <p:spPr>
          <a:xfrm>
            <a:off x="5302005" y="428049"/>
            <a:ext cx="3498262" cy="3196046"/>
          </a:xfrm>
          <a:prstGeom prst="rect">
            <a:avLst/>
          </a:prstGeom>
        </p:spPr>
      </p:pic>
      <p:sp>
        <p:nvSpPr>
          <p:cNvPr id="5" name="Textfeld 4"/>
          <p:cNvSpPr txBox="1"/>
          <p:nvPr/>
        </p:nvSpPr>
        <p:spPr>
          <a:xfrm>
            <a:off x="376758" y="476672"/>
            <a:ext cx="5491386" cy="1846659"/>
          </a:xfrm>
          <a:prstGeom prst="rect">
            <a:avLst/>
          </a:prstGeom>
          <a:noFill/>
        </p:spPr>
        <p:txBody>
          <a:bodyPr wrap="square" rtlCol="0">
            <a:spAutoFit/>
          </a:bodyPr>
          <a:lstStyle/>
          <a:p>
            <a:r>
              <a:rPr lang="de-DE" sz="3200" b="1" dirty="0">
                <a:solidFill>
                  <a:srgbClr val="26547C"/>
                </a:solidFill>
              </a:rPr>
              <a:t>Erinnern der wissenschaftlichen Fachgesellschaft DGPPN</a:t>
            </a:r>
          </a:p>
          <a:p>
            <a:endParaRPr lang="de-DE" dirty="0"/>
          </a:p>
        </p:txBody>
      </p:sp>
      <p:pic>
        <p:nvPicPr>
          <p:cNvPr id="7" name="Grafik 6"/>
          <p:cNvPicPr>
            <a:picLocks noChangeAspect="1"/>
          </p:cNvPicPr>
          <p:nvPr/>
        </p:nvPicPr>
        <p:blipFill>
          <a:blip r:embed="rId5"/>
          <a:stretch>
            <a:fillRect/>
          </a:stretch>
        </p:blipFill>
        <p:spPr>
          <a:xfrm>
            <a:off x="5497112" y="3989209"/>
            <a:ext cx="1451152" cy="2057301"/>
          </a:xfrm>
          <a:prstGeom prst="rect">
            <a:avLst/>
          </a:prstGeom>
        </p:spPr>
      </p:pic>
    </p:spTree>
    <p:extLst>
      <p:ext uri="{BB962C8B-B14F-4D97-AF65-F5344CB8AC3E}">
        <p14:creationId xmlns:p14="http://schemas.microsoft.com/office/powerpoint/2010/main" val="2023035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idx="4294967295"/>
          </p:nvPr>
        </p:nvSpPr>
        <p:spPr>
          <a:xfrm>
            <a:off x="407095" y="467519"/>
            <a:ext cx="8773417" cy="657225"/>
          </a:xfrm>
          <a:prstGeom prst="rect">
            <a:avLst/>
          </a:prstGeom>
        </p:spPr>
        <p:txBody>
          <a:bodyPr/>
          <a:lstStyle/>
          <a:p>
            <a:pPr algn="l" eaLnBrk="1" hangingPunct="1">
              <a:lnSpc>
                <a:spcPct val="100000"/>
              </a:lnSpc>
            </a:pPr>
            <a:r>
              <a:rPr lang="de-DE" altLang="de-DE" sz="3200" b="1" dirty="0">
                <a:solidFill>
                  <a:schemeClr val="tx2"/>
                </a:solidFill>
              </a:rPr>
              <a:t>Erinnern am Beispiel: </a:t>
            </a:r>
            <a:r>
              <a:rPr lang="de-DE" altLang="de-DE" sz="2800" b="1" dirty="0">
                <a:solidFill>
                  <a:schemeClr val="tx2"/>
                </a:solidFill>
              </a:rPr>
              <a:t>Heil- und Pflegeanstalt Günzburg</a:t>
            </a:r>
            <a:endParaRPr lang="de-DE" altLang="de-DE" sz="3200" b="1" dirty="0">
              <a:solidFill>
                <a:schemeClr val="tx2"/>
              </a:solidFill>
            </a:endParaRPr>
          </a:p>
        </p:txBody>
      </p:sp>
      <p:graphicFrame>
        <p:nvGraphicFramePr>
          <p:cNvPr id="30724" name="Objekt 1"/>
          <p:cNvGraphicFramePr>
            <a:graphicFrameLocks noChangeAspect="1"/>
          </p:cNvGraphicFramePr>
          <p:nvPr>
            <p:extLst>
              <p:ext uri="{D42A27DB-BD31-4B8C-83A1-F6EECF244321}">
                <p14:modId xmlns:p14="http://schemas.microsoft.com/office/powerpoint/2010/main" val="265829352"/>
              </p:ext>
            </p:extLst>
          </p:nvPr>
        </p:nvGraphicFramePr>
        <p:xfrm>
          <a:off x="539552" y="1412776"/>
          <a:ext cx="7417743" cy="4929924"/>
        </p:xfrm>
        <a:graphic>
          <a:graphicData uri="http://schemas.openxmlformats.org/presentationml/2006/ole">
            <mc:AlternateContent xmlns:mc="http://schemas.openxmlformats.org/markup-compatibility/2006">
              <mc:Choice xmlns:v="urn:schemas-microsoft-com:vml" Requires="v">
                <p:oleObj spid="_x0000_s5145" name="Acrobat Document" r:id="rId4" imgW="9182089" imgH="6105510" progId="AcroExch.Document.DC">
                  <p:embed/>
                </p:oleObj>
              </mc:Choice>
              <mc:Fallback>
                <p:oleObj name="Acrobat Document" r:id="rId4" imgW="9182089" imgH="6105510" progId="AcroExch.Document.DC">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412776"/>
                        <a:ext cx="7417743" cy="4929924"/>
                      </a:xfrm>
                      <a:prstGeom prst="rect">
                        <a:avLst/>
                      </a:prstGeom>
                      <a:noFill/>
                      <a:ln>
                        <a:noFill/>
                      </a:ln>
                    </p:spPr>
                  </p:pic>
                </p:oleObj>
              </mc:Fallback>
            </mc:AlternateContent>
          </a:graphicData>
        </a:graphic>
      </p:graphicFrame>
      <p:sp>
        <p:nvSpPr>
          <p:cNvPr id="2" name="Textfeld 1"/>
          <p:cNvSpPr txBox="1"/>
          <p:nvPr/>
        </p:nvSpPr>
        <p:spPr>
          <a:xfrm>
            <a:off x="7020272" y="6381328"/>
            <a:ext cx="864096" cy="338554"/>
          </a:xfrm>
          <a:prstGeom prst="rect">
            <a:avLst/>
          </a:prstGeom>
          <a:noFill/>
        </p:spPr>
        <p:txBody>
          <a:bodyPr wrap="square" rtlCol="0">
            <a:spAutoFit/>
          </a:bodyPr>
          <a:lstStyle/>
          <a:p>
            <a:pPr algn="r"/>
            <a:r>
              <a:rPr lang="de-DE" sz="1600" i="1" dirty="0">
                <a:solidFill>
                  <a:srgbClr val="EEECE1"/>
                </a:solidFill>
              </a:rPr>
              <a:t>2015</a:t>
            </a:r>
          </a:p>
        </p:txBody>
      </p:sp>
    </p:spTree>
    <p:extLst>
      <p:ext uri="{BB962C8B-B14F-4D97-AF65-F5344CB8AC3E}">
        <p14:creationId xmlns:p14="http://schemas.microsoft.com/office/powerpoint/2010/main" val="1191259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idx="4294967295"/>
          </p:nvPr>
        </p:nvSpPr>
        <p:spPr>
          <a:xfrm>
            <a:off x="395609" y="485800"/>
            <a:ext cx="8424863" cy="1143000"/>
          </a:xfrm>
          <a:prstGeom prst="rect">
            <a:avLst/>
          </a:prstGeom>
        </p:spPr>
        <p:txBody>
          <a:bodyPr/>
          <a:lstStyle/>
          <a:p>
            <a:pPr algn="l">
              <a:lnSpc>
                <a:spcPct val="100000"/>
              </a:lnSpc>
            </a:pPr>
            <a:r>
              <a:rPr lang="de-DE" altLang="de-DE" sz="3200" b="1" dirty="0">
                <a:solidFill>
                  <a:schemeClr val="tx2"/>
                </a:solidFill>
              </a:rPr>
              <a:t>Erinnern am Beispiel: </a:t>
            </a:r>
            <a:r>
              <a:rPr lang="de-DE" altLang="de-DE" sz="2400" b="1" dirty="0">
                <a:solidFill>
                  <a:schemeClr val="tx2"/>
                </a:solidFill>
              </a:rPr>
              <a:t>Heil- und Pflegeanstalt Günzburg während der NS-Zeit, Involvierung in die sog. „Euthanasie“</a:t>
            </a:r>
            <a:endParaRPr lang="de-DE" altLang="de-DE" sz="2800" b="1" dirty="0">
              <a:solidFill>
                <a:schemeClr val="tx2"/>
              </a:solidFill>
            </a:endParaRPr>
          </a:p>
        </p:txBody>
      </p:sp>
      <p:sp>
        <p:nvSpPr>
          <p:cNvPr id="3" name="Rechteck 2"/>
          <p:cNvSpPr/>
          <p:nvPr/>
        </p:nvSpPr>
        <p:spPr>
          <a:xfrm>
            <a:off x="467544" y="1565205"/>
            <a:ext cx="4896544" cy="5032147"/>
          </a:xfrm>
          <a:prstGeom prst="rect">
            <a:avLst/>
          </a:prstGeom>
        </p:spPr>
        <p:txBody>
          <a:bodyPr wrap="square">
            <a:spAutoFit/>
          </a:bodyPr>
          <a:lstStyle/>
          <a:p>
            <a:pPr marL="176213" indent="-176213">
              <a:spcAft>
                <a:spcPts val="300"/>
              </a:spcAft>
              <a:buFont typeface="Arial" panose="020B0604020202020204" pitchFamily="34" charset="0"/>
              <a:buChar char="•"/>
              <a:defRPr/>
            </a:pPr>
            <a:r>
              <a:rPr lang="de-DE" b="1" dirty="0">
                <a:solidFill>
                  <a:schemeClr val="tx1"/>
                </a:solidFill>
              </a:rPr>
              <a:t>1938 – 1952</a:t>
            </a:r>
            <a:r>
              <a:rPr lang="de-DE" dirty="0">
                <a:solidFill>
                  <a:srgbClr val="7F7F7F"/>
                </a:solidFill>
              </a:rPr>
              <a:t> </a:t>
            </a:r>
            <a:r>
              <a:rPr lang="de-DE" dirty="0">
                <a:solidFill>
                  <a:schemeClr val="tx1"/>
                </a:solidFill>
              </a:rPr>
              <a:t>Dr. Albert </a:t>
            </a:r>
            <a:r>
              <a:rPr lang="de-DE" dirty="0" err="1">
                <a:solidFill>
                  <a:schemeClr val="tx1"/>
                </a:solidFill>
              </a:rPr>
              <a:t>Sighart</a:t>
            </a:r>
            <a:r>
              <a:rPr lang="de-DE" dirty="0">
                <a:solidFill>
                  <a:schemeClr val="tx1"/>
                </a:solidFill>
              </a:rPr>
              <a:t>, Direktor</a:t>
            </a:r>
          </a:p>
          <a:p>
            <a:pPr marL="176213" indent="-176213">
              <a:spcAft>
                <a:spcPts val="300"/>
              </a:spcAft>
              <a:buFont typeface="Arial" panose="020B0604020202020204" pitchFamily="34" charset="0"/>
              <a:buChar char="•"/>
              <a:defRPr/>
            </a:pPr>
            <a:r>
              <a:rPr lang="de-DE" b="1" dirty="0">
                <a:solidFill>
                  <a:schemeClr val="tx1"/>
                </a:solidFill>
              </a:rPr>
              <a:t>1935-1943</a:t>
            </a:r>
            <a:r>
              <a:rPr lang="de-DE" b="1" dirty="0">
                <a:solidFill>
                  <a:srgbClr val="7F7F7F"/>
                </a:solidFill>
              </a:rPr>
              <a:t> </a:t>
            </a:r>
            <a:r>
              <a:rPr lang="de-DE" dirty="0">
                <a:solidFill>
                  <a:schemeClr val="tx1"/>
                </a:solidFill>
              </a:rPr>
              <a:t>Zwangssterilisationen</a:t>
            </a:r>
          </a:p>
          <a:p>
            <a:pPr marL="176213" indent="-176213">
              <a:spcAft>
                <a:spcPts val="300"/>
              </a:spcAft>
              <a:buFont typeface="Arial" panose="020B0604020202020204" pitchFamily="34" charset="0"/>
              <a:buChar char="•"/>
              <a:defRPr/>
            </a:pPr>
            <a:r>
              <a:rPr lang="de-DE" b="1" dirty="0">
                <a:solidFill>
                  <a:schemeClr val="tx1"/>
                </a:solidFill>
              </a:rPr>
              <a:t>7/40–7/41</a:t>
            </a:r>
            <a:r>
              <a:rPr lang="de-DE" b="1" dirty="0">
                <a:solidFill>
                  <a:prstClr val="white">
                    <a:lumMod val="50000"/>
                  </a:prstClr>
                </a:solidFill>
              </a:rPr>
              <a:t> </a:t>
            </a:r>
            <a:r>
              <a:rPr lang="de-DE" dirty="0">
                <a:solidFill>
                  <a:schemeClr val="tx1"/>
                </a:solidFill>
              </a:rPr>
              <a:t>5 Krankentransporte von 394 Patienten in sog. „Tötungsanstalten“ im Rahmen der „Aktion T4“</a:t>
            </a:r>
          </a:p>
          <a:p>
            <a:pPr marL="176213" indent="-176213">
              <a:spcAft>
                <a:spcPts val="300"/>
              </a:spcAft>
              <a:buFont typeface="Arial" panose="020B0604020202020204" pitchFamily="34" charset="0"/>
              <a:buChar char="•"/>
              <a:defRPr/>
            </a:pPr>
            <a:r>
              <a:rPr lang="de-DE" b="1" dirty="0">
                <a:solidFill>
                  <a:schemeClr val="tx1"/>
                </a:solidFill>
              </a:rPr>
              <a:t>11/42</a:t>
            </a:r>
            <a:r>
              <a:rPr lang="de-DE" dirty="0">
                <a:solidFill>
                  <a:prstClr val="white">
                    <a:lumMod val="50000"/>
                  </a:prstClr>
                </a:solidFill>
              </a:rPr>
              <a:t> </a:t>
            </a:r>
            <a:r>
              <a:rPr lang="de-DE" dirty="0">
                <a:solidFill>
                  <a:schemeClr val="tx1"/>
                </a:solidFill>
              </a:rPr>
              <a:t>sog. „Bayerischer Hungerkost-Erlass“ des Bayerischen Innenministeriums, Verabreichung der Hungerkost in Grauzone zwischen Inkaufnahme des Sterbens und gezielt-willentlichem Einsatz von Mangelernährung </a:t>
            </a:r>
            <a:r>
              <a:rPr lang="de-DE" dirty="0" smtClean="0">
                <a:solidFill>
                  <a:schemeClr val="tx1"/>
                </a:solidFill>
              </a:rPr>
              <a:t/>
            </a:r>
            <a:br>
              <a:rPr lang="de-DE" dirty="0" smtClean="0">
                <a:solidFill>
                  <a:schemeClr val="tx1"/>
                </a:solidFill>
              </a:rPr>
            </a:br>
            <a:r>
              <a:rPr lang="de-DE" dirty="0" smtClean="0">
                <a:solidFill>
                  <a:schemeClr val="tx1"/>
                </a:solidFill>
              </a:rPr>
              <a:t>zum </a:t>
            </a:r>
            <a:r>
              <a:rPr lang="de-DE" dirty="0">
                <a:solidFill>
                  <a:schemeClr val="tx1"/>
                </a:solidFill>
              </a:rPr>
              <a:t>Zweck des Tötens</a:t>
            </a:r>
          </a:p>
          <a:p>
            <a:pPr marL="176213" indent="-176213">
              <a:spcAft>
                <a:spcPts val="300"/>
              </a:spcAft>
              <a:buFont typeface="Arial" panose="020B0604020202020204" pitchFamily="34" charset="0"/>
              <a:buChar char="•"/>
              <a:defRPr/>
            </a:pPr>
            <a:r>
              <a:rPr lang="de-DE" b="1" dirty="0">
                <a:solidFill>
                  <a:schemeClr val="tx1"/>
                </a:solidFill>
              </a:rPr>
              <a:t>11/43–3/44</a:t>
            </a:r>
            <a:r>
              <a:rPr lang="de-DE" b="1" dirty="0">
                <a:solidFill>
                  <a:prstClr val="white">
                    <a:lumMod val="50000"/>
                  </a:prstClr>
                </a:solidFill>
              </a:rPr>
              <a:t> </a:t>
            </a:r>
            <a:r>
              <a:rPr lang="de-DE" dirty="0">
                <a:solidFill>
                  <a:schemeClr val="tx1"/>
                </a:solidFill>
              </a:rPr>
              <a:t>Verlegung von 642 Patienten in </a:t>
            </a:r>
            <a:r>
              <a:rPr lang="de-DE" dirty="0" err="1">
                <a:solidFill>
                  <a:schemeClr val="tx1"/>
                </a:solidFill>
              </a:rPr>
              <a:t>HuPflA</a:t>
            </a:r>
            <a:r>
              <a:rPr lang="de-DE" dirty="0">
                <a:solidFill>
                  <a:schemeClr val="tx1"/>
                </a:solidFill>
              </a:rPr>
              <a:t> Kaufbeuren, 140 Pat. verblieben in </a:t>
            </a:r>
            <a:r>
              <a:rPr lang="de-DE" dirty="0" err="1">
                <a:solidFill>
                  <a:schemeClr val="tx1"/>
                </a:solidFill>
              </a:rPr>
              <a:t>HuPflA</a:t>
            </a:r>
            <a:r>
              <a:rPr lang="de-DE" dirty="0">
                <a:solidFill>
                  <a:schemeClr val="tx1"/>
                </a:solidFill>
              </a:rPr>
              <a:t> Günzburg</a:t>
            </a:r>
          </a:p>
          <a:p>
            <a:pPr marL="176213" indent="-176213">
              <a:spcAft>
                <a:spcPts val="300"/>
              </a:spcAft>
              <a:buFont typeface="Arial" panose="020B0604020202020204" pitchFamily="34" charset="0"/>
              <a:buChar char="•"/>
              <a:defRPr/>
            </a:pPr>
            <a:r>
              <a:rPr lang="de-DE" b="1" dirty="0">
                <a:solidFill>
                  <a:schemeClr val="tx1"/>
                </a:solidFill>
              </a:rPr>
              <a:t>5/1945</a:t>
            </a:r>
            <a:r>
              <a:rPr lang="de-DE" b="1" dirty="0">
                <a:solidFill>
                  <a:prstClr val="white">
                    <a:lumMod val="50000"/>
                  </a:prstClr>
                </a:solidFill>
              </a:rPr>
              <a:t> </a:t>
            </a:r>
            <a:r>
              <a:rPr lang="de-DE" dirty="0">
                <a:solidFill>
                  <a:schemeClr val="tx1"/>
                </a:solidFill>
              </a:rPr>
              <a:t>Wiederaufnahme psychisch Kranker, Belegung einiger Gebäude durch US Alliierte</a:t>
            </a:r>
          </a:p>
          <a:p>
            <a:pPr marL="176213" indent="-176213">
              <a:spcAft>
                <a:spcPts val="300"/>
              </a:spcAft>
              <a:buFont typeface="Arial" panose="020B0604020202020204" pitchFamily="34" charset="0"/>
              <a:buChar char="•"/>
              <a:defRPr/>
            </a:pPr>
            <a:r>
              <a:rPr lang="de-DE" b="1" dirty="0">
                <a:solidFill>
                  <a:schemeClr val="tx1"/>
                </a:solidFill>
              </a:rPr>
              <a:t>1947</a:t>
            </a:r>
            <a:r>
              <a:rPr lang="de-DE" b="1" dirty="0">
                <a:solidFill>
                  <a:prstClr val="white">
                    <a:lumMod val="50000"/>
                  </a:prstClr>
                </a:solidFill>
              </a:rPr>
              <a:t> </a:t>
            </a:r>
            <a:r>
              <a:rPr lang="de-DE" dirty="0">
                <a:solidFill>
                  <a:schemeClr val="tx1"/>
                </a:solidFill>
              </a:rPr>
              <a:t>Wiederaufbau und -Inbetriebnahme</a:t>
            </a:r>
          </a:p>
        </p:txBody>
      </p:sp>
      <p:pic>
        <p:nvPicPr>
          <p:cNvPr id="20484" name="Picture 5" descr="C:\Users\gzfsoehner\Pictures\graue busse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720154"/>
            <a:ext cx="2664297" cy="199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 descr="F:\LA Günzburg\Projekt Festschrift\2 Dateien neu I\56_Alte Pforte von Süd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4171" y="3789040"/>
            <a:ext cx="1852285"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5"/>
          <a:stretch>
            <a:fillRect/>
          </a:stretch>
        </p:blipFill>
        <p:spPr>
          <a:xfrm>
            <a:off x="5148064" y="4343937"/>
            <a:ext cx="1585097" cy="2109399"/>
          </a:xfrm>
          <a:prstGeom prst="rect">
            <a:avLst/>
          </a:prstGeom>
        </p:spPr>
      </p:pic>
    </p:spTree>
    <p:extLst>
      <p:ext uri="{BB962C8B-B14F-4D97-AF65-F5344CB8AC3E}">
        <p14:creationId xmlns:p14="http://schemas.microsoft.com/office/powerpoint/2010/main" val="8137452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753776"/>
            <a:ext cx="3326427" cy="223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354602" y="6543529"/>
            <a:ext cx="3761434" cy="338554"/>
          </a:xfrm>
          <a:prstGeom prst="rect">
            <a:avLst/>
          </a:prstGeom>
          <a:noFill/>
        </p:spPr>
        <p:txBody>
          <a:bodyPr wrap="square" rtlCol="0">
            <a:spAutoFit/>
          </a:bodyPr>
          <a:lstStyle/>
          <a:p>
            <a:pPr algn="r"/>
            <a:r>
              <a:rPr lang="de-DE" sz="1600" i="1" dirty="0">
                <a:solidFill>
                  <a:prstClr val="black">
                    <a:lumMod val="50000"/>
                    <a:lumOff val="50000"/>
                  </a:prstClr>
                </a:solidFill>
              </a:rPr>
              <a:t>Steger et al 2011, 2012, </a:t>
            </a:r>
            <a:r>
              <a:rPr lang="de-DE" sz="1600" i="1" dirty="0" err="1">
                <a:solidFill>
                  <a:prstClr val="black">
                    <a:lumMod val="50000"/>
                    <a:lumOff val="50000"/>
                  </a:prstClr>
                </a:solidFill>
              </a:rPr>
              <a:t>Söhner</a:t>
            </a:r>
            <a:r>
              <a:rPr lang="de-DE" sz="1600" i="1" dirty="0">
                <a:solidFill>
                  <a:prstClr val="black">
                    <a:lumMod val="50000"/>
                    <a:lumOff val="50000"/>
                  </a:prstClr>
                </a:solidFill>
              </a:rPr>
              <a:t> et al 2016</a:t>
            </a:r>
          </a:p>
        </p:txBody>
      </p:sp>
      <p:sp>
        <p:nvSpPr>
          <p:cNvPr id="2" name="Textfeld 1"/>
          <p:cNvSpPr txBox="1"/>
          <p:nvPr/>
        </p:nvSpPr>
        <p:spPr>
          <a:xfrm>
            <a:off x="324842" y="3754775"/>
            <a:ext cx="8567638" cy="2554545"/>
          </a:xfrm>
          <a:prstGeom prst="rect">
            <a:avLst/>
          </a:prstGeom>
          <a:noFill/>
        </p:spPr>
        <p:txBody>
          <a:bodyPr wrap="square" rtlCol="0">
            <a:spAutoFit/>
          </a:bodyPr>
          <a:lstStyle/>
          <a:p>
            <a:pPr marL="176213" indent="-176213">
              <a:buFont typeface="Arial" panose="020B0604020202020204" pitchFamily="34" charset="0"/>
              <a:buChar char="•"/>
            </a:pPr>
            <a:r>
              <a:rPr lang="de-DE" sz="2000" dirty="0">
                <a:cs typeface="Calibri" panose="020F0502020204030204" pitchFamily="34" charset="0"/>
              </a:rPr>
              <a:t>1935 bis 1943 wurden 365 Patient*innen der </a:t>
            </a:r>
            <a:r>
              <a:rPr lang="de-DE" sz="2000" dirty="0" err="1">
                <a:cs typeface="Calibri" panose="020F0502020204030204" pitchFamily="34" charset="0"/>
              </a:rPr>
              <a:t>HuPflA</a:t>
            </a:r>
            <a:r>
              <a:rPr lang="de-DE" sz="2000" dirty="0">
                <a:cs typeface="Calibri" panose="020F0502020204030204" pitchFamily="34" charset="0"/>
              </a:rPr>
              <a:t> Günzburg sterilisiert</a:t>
            </a:r>
          </a:p>
          <a:p>
            <a:pPr marL="176213" indent="-176213">
              <a:buFont typeface="Arial" panose="020B0604020202020204" pitchFamily="34" charset="0"/>
              <a:buChar char="•"/>
            </a:pPr>
            <a:r>
              <a:rPr lang="de-DE" sz="2000" dirty="0">
                <a:cs typeface="Calibri" panose="020F0502020204030204" pitchFamily="34" charset="0"/>
              </a:rPr>
              <a:t>394 Patienten aus </a:t>
            </a:r>
            <a:r>
              <a:rPr lang="de-DE" sz="2000" dirty="0" err="1">
                <a:cs typeface="Calibri" panose="020F0502020204030204" pitchFamily="34" charset="0"/>
              </a:rPr>
              <a:t>HuPflA</a:t>
            </a:r>
            <a:r>
              <a:rPr lang="de-DE" sz="2000" dirty="0">
                <a:cs typeface="Calibri" panose="020F0502020204030204" pitchFamily="34" charset="0"/>
              </a:rPr>
              <a:t> Günzburg in Tötungsanstalten gebracht und getötet</a:t>
            </a:r>
          </a:p>
          <a:p>
            <a:pPr marL="176213" indent="-176213">
              <a:buFont typeface="Arial" panose="020B0604020202020204" pitchFamily="34" charset="0"/>
              <a:buChar char="•"/>
            </a:pPr>
            <a:r>
              <a:rPr lang="de-DE" sz="2000" dirty="0">
                <a:cs typeface="Calibri" panose="020F0502020204030204" pitchFamily="34" charset="0"/>
              </a:rPr>
              <a:t>Kriterien: Alter, Diagnose, Aufenthaltsdauer, Arbeitsfähigkeit, soziales Verhalten, jüdische Herkunft</a:t>
            </a:r>
          </a:p>
          <a:p>
            <a:pPr marL="176213" indent="-176213">
              <a:buFont typeface="Arial" panose="020B0604020202020204" pitchFamily="34" charset="0"/>
              <a:buChar char="•"/>
            </a:pPr>
            <a:r>
              <a:rPr lang="de-DE" sz="2000" dirty="0">
                <a:cs typeface="Calibri" panose="020F0502020204030204" pitchFamily="34" charset="0"/>
              </a:rPr>
              <a:t>45 Patienten sind (nach der „Aktion T4) wahrscheinlich durch Hungerkost, Vernachlässigung, Medikamenten-Gabe (oder Kombination von Handlungen) mit (</a:t>
            </a:r>
            <a:r>
              <a:rPr lang="de-DE" sz="2000" dirty="0" err="1">
                <a:cs typeface="Calibri" panose="020F0502020204030204" pitchFamily="34" charset="0"/>
              </a:rPr>
              <a:t>un</a:t>
            </a:r>
            <a:r>
              <a:rPr lang="de-DE" sz="2000" dirty="0">
                <a:cs typeface="Calibri" panose="020F0502020204030204" pitchFamily="34" charset="0"/>
              </a:rPr>
              <a:t>)mittelbarer </a:t>
            </a:r>
            <a:r>
              <a:rPr lang="de-DE" sz="2000" dirty="0" smtClean="0">
                <a:cs typeface="Calibri" panose="020F0502020204030204" pitchFamily="34" charset="0"/>
              </a:rPr>
              <a:t>Tötungsabsicht </a:t>
            </a:r>
            <a:r>
              <a:rPr lang="de-DE" sz="2000" dirty="0">
                <a:cs typeface="Calibri" panose="020F0502020204030204" pitchFamily="34" charset="0"/>
              </a:rPr>
              <a:t>verstorben, d.h. getötet worden</a:t>
            </a:r>
          </a:p>
          <a:p>
            <a:pPr marL="176213" indent="-176213">
              <a:buFont typeface="Arial" panose="020B0604020202020204" pitchFamily="34" charset="0"/>
              <a:buChar char="•"/>
            </a:pPr>
            <a:r>
              <a:rPr lang="de-DE" sz="2000" dirty="0">
                <a:cs typeface="Calibri" panose="020F0502020204030204" pitchFamily="34" charset="0"/>
              </a:rPr>
              <a:t>Konklusion: </a:t>
            </a:r>
            <a:r>
              <a:rPr lang="de-DE" sz="2000" dirty="0" err="1">
                <a:cs typeface="Calibri" panose="020F0502020204030204" pitchFamily="34" charset="0"/>
              </a:rPr>
              <a:t>HuPflA</a:t>
            </a:r>
            <a:r>
              <a:rPr lang="de-DE" sz="2000" dirty="0">
                <a:cs typeface="Calibri" panose="020F0502020204030204" pitchFamily="34" charset="0"/>
              </a:rPr>
              <a:t> Günzburg an „</a:t>
            </a:r>
            <a:r>
              <a:rPr lang="de-DE" sz="2000" dirty="0" err="1">
                <a:cs typeface="Calibri" panose="020F0502020204030204" pitchFamily="34" charset="0"/>
              </a:rPr>
              <a:t>regionalisierter</a:t>
            </a:r>
            <a:r>
              <a:rPr lang="de-DE" sz="2000" dirty="0">
                <a:cs typeface="Calibri" panose="020F0502020204030204" pitchFamily="34" charset="0"/>
              </a:rPr>
              <a:t> Euthanasie“ beteiligt</a:t>
            </a:r>
          </a:p>
        </p:txBody>
      </p:sp>
      <p:pic>
        <p:nvPicPr>
          <p:cNvPr id="4" name="Grafik 3"/>
          <p:cNvPicPr>
            <a:picLocks noChangeAspect="1"/>
          </p:cNvPicPr>
          <p:nvPr/>
        </p:nvPicPr>
        <p:blipFill>
          <a:blip r:embed="rId4"/>
          <a:stretch>
            <a:fillRect/>
          </a:stretch>
        </p:blipFill>
        <p:spPr>
          <a:xfrm>
            <a:off x="3419872" y="864317"/>
            <a:ext cx="3225524" cy="2280871"/>
          </a:xfrm>
          <a:prstGeom prst="rect">
            <a:avLst/>
          </a:prstGeom>
        </p:spPr>
      </p:pic>
      <p:pic>
        <p:nvPicPr>
          <p:cNvPr id="5" name="Grafik 4"/>
          <p:cNvPicPr>
            <a:picLocks noChangeAspect="1"/>
          </p:cNvPicPr>
          <p:nvPr/>
        </p:nvPicPr>
        <p:blipFill>
          <a:blip r:embed="rId5"/>
          <a:stretch>
            <a:fillRect/>
          </a:stretch>
        </p:blipFill>
        <p:spPr>
          <a:xfrm>
            <a:off x="5580112" y="1656405"/>
            <a:ext cx="3310415" cy="2060627"/>
          </a:xfrm>
          <a:prstGeom prst="rect">
            <a:avLst/>
          </a:prstGeom>
        </p:spPr>
      </p:pic>
    </p:spTree>
    <p:extLst>
      <p:ext uri="{BB962C8B-B14F-4D97-AF65-F5344CB8AC3E}">
        <p14:creationId xmlns:p14="http://schemas.microsoft.com/office/powerpoint/2010/main" val="1786946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95289" y="479034"/>
            <a:ext cx="69850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fontAlgn="base">
              <a:lnSpc>
                <a:spcPct val="100000"/>
              </a:lnSpc>
              <a:spcBef>
                <a:spcPct val="0"/>
              </a:spcBef>
              <a:spcAft>
                <a:spcPct val="0"/>
              </a:spcAft>
            </a:pPr>
            <a:r>
              <a:rPr lang="de-DE" altLang="de-DE" sz="2800" b="1" kern="1200" dirty="0">
                <a:solidFill>
                  <a:srgbClr val="26547C"/>
                </a:solidFill>
              </a:rPr>
              <a:t>Change in </a:t>
            </a:r>
            <a:r>
              <a:rPr lang="de-DE" altLang="de-DE" sz="2800" b="1" kern="1200" dirty="0" err="1">
                <a:solidFill>
                  <a:srgbClr val="26547C"/>
                </a:solidFill>
              </a:rPr>
              <a:t>the</a:t>
            </a:r>
            <a:r>
              <a:rPr lang="de-DE" altLang="de-DE" sz="2800" b="1" kern="1200" dirty="0">
                <a:solidFill>
                  <a:srgbClr val="26547C"/>
                </a:solidFill>
              </a:rPr>
              <a:t>  rank </a:t>
            </a:r>
            <a:r>
              <a:rPr lang="de-DE" altLang="de-DE" sz="2800" b="1" kern="1200" dirty="0" err="1">
                <a:solidFill>
                  <a:srgbClr val="26547C"/>
                </a:solidFill>
              </a:rPr>
              <a:t>order</a:t>
            </a:r>
            <a:r>
              <a:rPr lang="de-DE" altLang="de-DE" sz="2800" b="1" kern="1200" dirty="0">
                <a:solidFill>
                  <a:srgbClr val="26547C"/>
                </a:solidFill>
              </a:rPr>
              <a:t> of </a:t>
            </a:r>
            <a:r>
              <a:rPr lang="de-DE" altLang="de-DE" sz="2800" b="1" kern="1200" dirty="0" err="1">
                <a:solidFill>
                  <a:srgbClr val="26547C"/>
                </a:solidFill>
              </a:rPr>
              <a:t>disease</a:t>
            </a:r>
            <a:r>
              <a:rPr lang="de-DE" altLang="de-DE" sz="2800" b="1" kern="1200" dirty="0">
                <a:solidFill>
                  <a:srgbClr val="26547C"/>
                </a:solidFill>
              </a:rPr>
              <a:t> </a:t>
            </a:r>
            <a:r>
              <a:rPr lang="de-DE" altLang="de-DE" sz="2800" b="1" kern="1200" dirty="0" err="1">
                <a:solidFill>
                  <a:srgbClr val="26547C"/>
                </a:solidFill>
              </a:rPr>
              <a:t>burden</a:t>
            </a:r>
            <a:r>
              <a:rPr lang="de-DE" altLang="de-DE" sz="2800" b="1" kern="1200" dirty="0">
                <a:solidFill>
                  <a:srgbClr val="26547C"/>
                </a:solidFill>
              </a:rPr>
              <a:t> </a:t>
            </a:r>
          </a:p>
          <a:p>
            <a:pPr fontAlgn="base">
              <a:lnSpc>
                <a:spcPct val="100000"/>
              </a:lnSpc>
              <a:spcBef>
                <a:spcPct val="0"/>
              </a:spcBef>
              <a:spcAft>
                <a:spcPct val="0"/>
              </a:spcAft>
            </a:pPr>
            <a:r>
              <a:rPr lang="de-DE" altLang="de-DE" sz="2800" b="1" kern="1200" dirty="0">
                <a:solidFill>
                  <a:srgbClr val="26547C"/>
                </a:solidFill>
              </a:rPr>
              <a:t>for 15 </a:t>
            </a:r>
            <a:r>
              <a:rPr lang="de-DE" altLang="de-DE" sz="2800" b="1" kern="1200" dirty="0" err="1">
                <a:solidFill>
                  <a:srgbClr val="26547C"/>
                </a:solidFill>
              </a:rPr>
              <a:t>leading</a:t>
            </a:r>
            <a:r>
              <a:rPr lang="de-DE" altLang="de-DE" sz="2800" b="1" kern="1200" dirty="0">
                <a:solidFill>
                  <a:srgbClr val="26547C"/>
                </a:solidFill>
              </a:rPr>
              <a:t> </a:t>
            </a:r>
            <a:r>
              <a:rPr lang="de-DE" altLang="de-DE" sz="2800" b="1" kern="1200" dirty="0" err="1">
                <a:solidFill>
                  <a:srgbClr val="26547C"/>
                </a:solidFill>
              </a:rPr>
              <a:t>causes</a:t>
            </a:r>
            <a:r>
              <a:rPr lang="de-DE" altLang="de-DE" sz="2800" b="1" kern="1200" dirty="0">
                <a:solidFill>
                  <a:srgbClr val="26547C"/>
                </a:solidFill>
              </a:rPr>
              <a:t>, </a:t>
            </a:r>
            <a:r>
              <a:rPr lang="de-DE" altLang="de-DE" sz="2800" b="1" kern="1200" dirty="0" err="1">
                <a:solidFill>
                  <a:srgbClr val="26547C"/>
                </a:solidFill>
              </a:rPr>
              <a:t>world</a:t>
            </a:r>
            <a:r>
              <a:rPr lang="de-DE" altLang="de-DE" sz="2800" b="1" kern="1200" dirty="0">
                <a:solidFill>
                  <a:srgbClr val="26547C"/>
                </a:solidFill>
              </a:rPr>
              <a:t>, 1990–2020 </a:t>
            </a:r>
          </a:p>
        </p:txBody>
      </p:sp>
      <p:sp>
        <p:nvSpPr>
          <p:cNvPr id="7172" name="Textfeld 2"/>
          <p:cNvSpPr txBox="1">
            <a:spLocks noChangeArrowheads="1"/>
          </p:cNvSpPr>
          <p:nvPr/>
        </p:nvSpPr>
        <p:spPr bwMode="auto">
          <a:xfrm>
            <a:off x="5902325" y="6299597"/>
            <a:ext cx="32416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eaLnBrk="1" fontAlgn="base" hangingPunct="1">
              <a:lnSpc>
                <a:spcPct val="100000"/>
              </a:lnSpc>
              <a:spcBef>
                <a:spcPct val="0"/>
              </a:spcBef>
              <a:spcAft>
                <a:spcPct val="0"/>
              </a:spcAft>
              <a:defRPr/>
            </a:pPr>
            <a:r>
              <a:rPr lang="en-US" altLang="de-DE" sz="1600" i="1" kern="1200" dirty="0">
                <a:solidFill>
                  <a:srgbClr val="000000">
                    <a:lumMod val="50000"/>
                    <a:lumOff val="50000"/>
                  </a:srgbClr>
                </a:solidFill>
              </a:rPr>
              <a:t>The  Global Burden of Disease and Global Health Statistics, WHO, 1996</a:t>
            </a:r>
          </a:p>
        </p:txBody>
      </p:sp>
      <p:grpSp>
        <p:nvGrpSpPr>
          <p:cNvPr id="2" name="Gruppieren 1"/>
          <p:cNvGrpSpPr/>
          <p:nvPr/>
        </p:nvGrpSpPr>
        <p:grpSpPr>
          <a:xfrm>
            <a:off x="395289" y="1628800"/>
            <a:ext cx="4285479" cy="5328592"/>
            <a:chOff x="503286" y="1433141"/>
            <a:chExt cx="4681785" cy="5740275"/>
          </a:xfrm>
        </p:grpSpPr>
        <p:pic>
          <p:nvPicPr>
            <p:cNvPr id="7171" name="Picture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86" y="1433141"/>
              <a:ext cx="4681785" cy="574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3" name="Abgerundetes Rechteck 1"/>
            <p:cNvSpPr>
              <a:spLocks noChangeArrowheads="1"/>
            </p:cNvSpPr>
            <p:nvPr/>
          </p:nvSpPr>
          <p:spPr bwMode="auto">
            <a:xfrm>
              <a:off x="3149540" y="2829424"/>
              <a:ext cx="1638237" cy="288032"/>
            </a:xfrm>
            <a:prstGeom prst="roundRect">
              <a:avLst>
                <a:gd name="adj" fmla="val 16667"/>
              </a:avLst>
            </a:prstGeom>
            <a:noFill/>
            <a:ln w="254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fontAlgn="base">
                <a:lnSpc>
                  <a:spcPct val="100000"/>
                </a:lnSpc>
                <a:spcBef>
                  <a:spcPct val="0"/>
                </a:spcBef>
                <a:spcAft>
                  <a:spcPct val="0"/>
                </a:spcAft>
              </a:pPr>
              <a:endParaRPr lang="de-DE" altLang="de-DE" kern="1200" dirty="0">
                <a:solidFill>
                  <a:srgbClr val="000000"/>
                </a:solidFill>
              </a:endParaRPr>
            </a:p>
          </p:txBody>
        </p:sp>
        <p:sp>
          <p:nvSpPr>
            <p:cNvPr id="7174" name="Abgerundetes Rechteck 5"/>
            <p:cNvSpPr>
              <a:spLocks noChangeArrowheads="1"/>
            </p:cNvSpPr>
            <p:nvPr/>
          </p:nvSpPr>
          <p:spPr bwMode="auto">
            <a:xfrm>
              <a:off x="557141" y="3317105"/>
              <a:ext cx="1566340" cy="288032"/>
            </a:xfrm>
            <a:prstGeom prst="roundRect">
              <a:avLst>
                <a:gd name="adj" fmla="val 16667"/>
              </a:avLst>
            </a:prstGeom>
            <a:noFill/>
            <a:ln w="254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fontAlgn="base">
                <a:lnSpc>
                  <a:spcPct val="100000"/>
                </a:lnSpc>
                <a:spcBef>
                  <a:spcPct val="0"/>
                </a:spcBef>
                <a:spcAft>
                  <a:spcPct val="0"/>
                </a:spcAft>
              </a:pPr>
              <a:endParaRPr lang="de-DE" altLang="de-DE" kern="1200" dirty="0">
                <a:solidFill>
                  <a:srgbClr val="000000"/>
                </a:solidFill>
              </a:endParaRPr>
            </a:p>
          </p:txBody>
        </p:sp>
      </p:grpSp>
    </p:spTree>
    <p:extLst>
      <p:ext uri="{BB962C8B-B14F-4D97-AF65-F5344CB8AC3E}">
        <p14:creationId xmlns:p14="http://schemas.microsoft.com/office/powerpoint/2010/main" val="2176400112"/>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txBox="1">
            <a:spLocks/>
          </p:cNvSpPr>
          <p:nvPr/>
        </p:nvSpPr>
        <p:spPr bwMode="auto">
          <a:xfrm>
            <a:off x="395412" y="341784"/>
            <a:ext cx="8785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ts val="2000"/>
              </a:lnSpc>
              <a:defRPr>
                <a:solidFill>
                  <a:schemeClr val="tx1"/>
                </a:solidFill>
                <a:latin typeface="Arial" charset="0"/>
              </a:defRPr>
            </a:lvl1pPr>
            <a:lvl2pPr marL="742950" indent="-285750" defTabSz="457200">
              <a:spcBef>
                <a:spcPct val="20000"/>
              </a:spcBef>
              <a:buChar char="–"/>
              <a:defRPr>
                <a:solidFill>
                  <a:schemeClr val="tx1"/>
                </a:solidFill>
                <a:latin typeface="Arial" charset="0"/>
              </a:defRPr>
            </a:lvl2pPr>
            <a:lvl3pPr marL="1143000" indent="-228600" defTabSz="457200">
              <a:spcBef>
                <a:spcPct val="20000"/>
              </a:spcBef>
              <a:buChar char="•"/>
              <a:defRPr sz="1600">
                <a:solidFill>
                  <a:schemeClr val="tx1"/>
                </a:solidFill>
                <a:latin typeface="Arial" charset="0"/>
              </a:defRPr>
            </a:lvl3pPr>
            <a:lvl4pPr marL="1600200" indent="-228600" defTabSz="457200">
              <a:spcBef>
                <a:spcPct val="20000"/>
              </a:spcBef>
              <a:buChar char="–"/>
              <a:defRPr sz="1400">
                <a:solidFill>
                  <a:schemeClr val="tx1"/>
                </a:solidFill>
                <a:latin typeface="Arial" charset="0"/>
              </a:defRPr>
            </a:lvl4pPr>
            <a:lvl5pPr marL="2057400" indent="-228600" defTabSz="457200">
              <a:spcBef>
                <a:spcPct val="20000"/>
              </a:spcBef>
              <a:buChar char="»"/>
              <a:defRPr sz="1200">
                <a:solidFill>
                  <a:schemeClr val="tx1"/>
                </a:solidFill>
                <a:latin typeface="Arial" charset="0"/>
              </a:defRPr>
            </a:lvl5pPr>
            <a:lvl6pPr marL="2514600" indent="-228600" defTabSz="457200" eaLnBrk="0" fontAlgn="base" hangingPunct="0">
              <a:spcBef>
                <a:spcPct val="20000"/>
              </a:spcBef>
              <a:spcAft>
                <a:spcPct val="0"/>
              </a:spcAft>
              <a:buChar char="»"/>
              <a:defRPr sz="1200">
                <a:solidFill>
                  <a:schemeClr val="tx1"/>
                </a:solidFill>
                <a:latin typeface="Arial" charset="0"/>
              </a:defRPr>
            </a:lvl6pPr>
            <a:lvl7pPr marL="2971800" indent="-228600" defTabSz="457200" eaLnBrk="0" fontAlgn="base" hangingPunct="0">
              <a:spcBef>
                <a:spcPct val="20000"/>
              </a:spcBef>
              <a:spcAft>
                <a:spcPct val="0"/>
              </a:spcAft>
              <a:buChar char="»"/>
              <a:defRPr sz="1200">
                <a:solidFill>
                  <a:schemeClr val="tx1"/>
                </a:solidFill>
                <a:latin typeface="Arial" charset="0"/>
              </a:defRPr>
            </a:lvl7pPr>
            <a:lvl8pPr marL="3429000" indent="-228600" defTabSz="457200" eaLnBrk="0" fontAlgn="base" hangingPunct="0">
              <a:spcBef>
                <a:spcPct val="20000"/>
              </a:spcBef>
              <a:spcAft>
                <a:spcPct val="0"/>
              </a:spcAft>
              <a:buChar char="»"/>
              <a:defRPr sz="1200">
                <a:solidFill>
                  <a:schemeClr val="tx1"/>
                </a:solidFill>
                <a:latin typeface="Arial" charset="0"/>
              </a:defRPr>
            </a:lvl8pPr>
            <a:lvl9pPr marL="3886200" indent="-228600" defTabSz="457200" eaLnBrk="0" fontAlgn="base" hangingPunct="0">
              <a:spcBef>
                <a:spcPct val="20000"/>
              </a:spcBef>
              <a:spcAft>
                <a:spcPct val="0"/>
              </a:spcAft>
              <a:buChar char="»"/>
              <a:defRPr sz="1200">
                <a:solidFill>
                  <a:schemeClr val="tx1"/>
                </a:solidFill>
                <a:latin typeface="Arial" charset="0"/>
              </a:defRPr>
            </a:lvl9pPr>
          </a:lstStyle>
          <a:p>
            <a:pPr>
              <a:lnSpc>
                <a:spcPct val="100000"/>
              </a:lnSpc>
            </a:pPr>
            <a:r>
              <a:rPr lang="de-DE" altLang="de-DE" sz="3200" b="1" dirty="0">
                <a:solidFill>
                  <a:srgbClr val="26547C"/>
                </a:solidFill>
                <a:latin typeface="Calibri" panose="020F0502020204030204" pitchFamily="34" charset="0"/>
              </a:rPr>
              <a:t>Erinnern am Beispiel: </a:t>
            </a:r>
            <a:r>
              <a:rPr lang="de-DE" altLang="de-DE" sz="2400" b="1" dirty="0">
                <a:solidFill>
                  <a:srgbClr val="26547C"/>
                </a:solidFill>
                <a:latin typeface="Calibri" panose="020F0502020204030204" pitchFamily="34" charset="0"/>
              </a:rPr>
              <a:t>Reichsarbeitsgemeinschaft Heil- und Pflegeanstalten</a:t>
            </a:r>
            <a:endParaRPr lang="de-DE" altLang="de-DE" sz="2800" b="1" dirty="0">
              <a:solidFill>
                <a:srgbClr val="26547C"/>
              </a:solidFill>
              <a:latin typeface="Calibri" panose="020F0502020204030204" pitchFamily="34" charset="0"/>
            </a:endParaRPr>
          </a:p>
        </p:txBody>
      </p:sp>
      <p:sp>
        <p:nvSpPr>
          <p:cNvPr id="22531" name="Titel 1"/>
          <p:cNvSpPr txBox="1">
            <a:spLocks/>
          </p:cNvSpPr>
          <p:nvPr/>
        </p:nvSpPr>
        <p:spPr bwMode="auto">
          <a:xfrm>
            <a:off x="395536" y="1506016"/>
            <a:ext cx="5112568" cy="523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457200" indent="-457200" defTabSz="457200">
              <a:lnSpc>
                <a:spcPts val="2000"/>
              </a:lnSpc>
              <a:defRPr>
                <a:solidFill>
                  <a:schemeClr val="tx1"/>
                </a:solidFill>
                <a:latin typeface="Arial" charset="0"/>
              </a:defRPr>
            </a:lvl1pPr>
            <a:lvl2pPr marL="742950" indent="-285750" defTabSz="457200">
              <a:spcBef>
                <a:spcPct val="20000"/>
              </a:spcBef>
              <a:buChar char="–"/>
              <a:defRPr>
                <a:solidFill>
                  <a:schemeClr val="tx1"/>
                </a:solidFill>
                <a:latin typeface="Arial" charset="0"/>
              </a:defRPr>
            </a:lvl2pPr>
            <a:lvl3pPr marL="1143000" indent="-228600" defTabSz="457200">
              <a:spcBef>
                <a:spcPct val="20000"/>
              </a:spcBef>
              <a:buChar char="•"/>
              <a:defRPr sz="1600">
                <a:solidFill>
                  <a:schemeClr val="tx1"/>
                </a:solidFill>
                <a:latin typeface="Arial" charset="0"/>
              </a:defRPr>
            </a:lvl3pPr>
            <a:lvl4pPr marL="1600200" indent="-228600" defTabSz="457200">
              <a:spcBef>
                <a:spcPct val="20000"/>
              </a:spcBef>
              <a:buChar char="–"/>
              <a:defRPr sz="1400">
                <a:solidFill>
                  <a:schemeClr val="tx1"/>
                </a:solidFill>
                <a:latin typeface="Arial" charset="0"/>
              </a:defRPr>
            </a:lvl4pPr>
            <a:lvl5pPr marL="2057400" indent="-228600" defTabSz="457200">
              <a:spcBef>
                <a:spcPct val="20000"/>
              </a:spcBef>
              <a:buChar char="»"/>
              <a:defRPr sz="1200">
                <a:solidFill>
                  <a:schemeClr val="tx1"/>
                </a:solidFill>
                <a:latin typeface="Arial" charset="0"/>
              </a:defRPr>
            </a:lvl5pPr>
            <a:lvl6pPr marL="2514600" indent="-228600" defTabSz="457200" eaLnBrk="0" fontAlgn="base" hangingPunct="0">
              <a:spcBef>
                <a:spcPct val="20000"/>
              </a:spcBef>
              <a:spcAft>
                <a:spcPct val="0"/>
              </a:spcAft>
              <a:buChar char="»"/>
              <a:defRPr sz="1200">
                <a:solidFill>
                  <a:schemeClr val="tx1"/>
                </a:solidFill>
                <a:latin typeface="Arial" charset="0"/>
              </a:defRPr>
            </a:lvl6pPr>
            <a:lvl7pPr marL="2971800" indent="-228600" defTabSz="457200" eaLnBrk="0" fontAlgn="base" hangingPunct="0">
              <a:spcBef>
                <a:spcPct val="20000"/>
              </a:spcBef>
              <a:spcAft>
                <a:spcPct val="0"/>
              </a:spcAft>
              <a:buChar char="»"/>
              <a:defRPr sz="1200">
                <a:solidFill>
                  <a:schemeClr val="tx1"/>
                </a:solidFill>
                <a:latin typeface="Arial" charset="0"/>
              </a:defRPr>
            </a:lvl7pPr>
            <a:lvl8pPr marL="3429000" indent="-228600" defTabSz="457200" eaLnBrk="0" fontAlgn="base" hangingPunct="0">
              <a:spcBef>
                <a:spcPct val="20000"/>
              </a:spcBef>
              <a:spcAft>
                <a:spcPct val="0"/>
              </a:spcAft>
              <a:buChar char="»"/>
              <a:defRPr sz="1200">
                <a:solidFill>
                  <a:schemeClr val="tx1"/>
                </a:solidFill>
                <a:latin typeface="Arial" charset="0"/>
              </a:defRPr>
            </a:lvl8pPr>
            <a:lvl9pPr marL="3886200" indent="-228600" defTabSz="457200" eaLnBrk="0" fontAlgn="base" hangingPunct="0">
              <a:spcBef>
                <a:spcPct val="20000"/>
              </a:spcBef>
              <a:spcAft>
                <a:spcPct val="0"/>
              </a:spcAft>
              <a:buChar char="»"/>
              <a:defRPr sz="1200">
                <a:solidFill>
                  <a:schemeClr val="tx1"/>
                </a:solidFill>
                <a:latin typeface="Arial" charset="0"/>
              </a:defRPr>
            </a:lvl9pPr>
          </a:lstStyle>
          <a:p>
            <a:pPr marL="176213" indent="-176213">
              <a:lnSpc>
                <a:spcPct val="100000"/>
              </a:lnSpc>
              <a:spcAft>
                <a:spcPts val="600"/>
              </a:spcAft>
              <a:buFontTx/>
              <a:buChar char="•"/>
            </a:pPr>
            <a:r>
              <a:rPr lang="de-DE" altLang="de-DE" dirty="0">
                <a:latin typeface="Calibri" panose="020F0502020204030204" pitchFamily="34" charset="0"/>
              </a:rPr>
              <a:t>Halbstaatliche Sonderverwaltung mit Dienstsitz in Berlin, Tiergartenstr. 4</a:t>
            </a:r>
          </a:p>
          <a:p>
            <a:pPr marL="176213" indent="-176213">
              <a:lnSpc>
                <a:spcPct val="100000"/>
              </a:lnSpc>
              <a:spcAft>
                <a:spcPts val="600"/>
              </a:spcAft>
              <a:buFontTx/>
              <a:buChar char="•"/>
            </a:pPr>
            <a:r>
              <a:rPr lang="de-DE" altLang="de-DE" dirty="0">
                <a:latin typeface="Calibri" panose="020F0502020204030204" pitchFamily="34" charset="0"/>
              </a:rPr>
              <a:t>Gliederung in selbständige Institutionen: Reichsarbeitsgemeinschaft Heil- und Pflegeanstalten (RAG) </a:t>
            </a:r>
            <a:r>
              <a:rPr lang="de-DE" altLang="de-DE" dirty="0">
                <a:latin typeface="Calibri" panose="020F0502020204030204" pitchFamily="34" charset="0"/>
                <a:sym typeface="Wingdings" pitchFamily="2" charset="2"/>
              </a:rPr>
              <a:t> </a:t>
            </a:r>
            <a:r>
              <a:rPr lang="de-DE" altLang="de-DE" dirty="0">
                <a:latin typeface="Calibri" panose="020F0502020204030204" pitchFamily="34" charset="0"/>
              </a:rPr>
              <a:t>Erfassung; Gemeinnützige Krankentransport-GmbH (</a:t>
            </a:r>
            <a:r>
              <a:rPr lang="de-DE" altLang="de-DE" dirty="0" err="1">
                <a:latin typeface="Calibri" panose="020F0502020204030204" pitchFamily="34" charset="0"/>
              </a:rPr>
              <a:t>Gekrat</a:t>
            </a:r>
            <a:r>
              <a:rPr lang="de-DE" altLang="de-DE" dirty="0">
                <a:latin typeface="Calibri" panose="020F0502020204030204" pitchFamily="34" charset="0"/>
              </a:rPr>
              <a:t>) </a:t>
            </a:r>
            <a:r>
              <a:rPr lang="de-DE" altLang="de-DE" dirty="0">
                <a:latin typeface="Calibri" panose="020F0502020204030204" pitchFamily="34" charset="0"/>
                <a:sym typeface="Wingdings" pitchFamily="2" charset="2"/>
              </a:rPr>
              <a:t> </a:t>
            </a:r>
            <a:r>
              <a:rPr lang="de-DE" altLang="de-DE" dirty="0">
                <a:latin typeface="Calibri" panose="020F0502020204030204" pitchFamily="34" charset="0"/>
              </a:rPr>
              <a:t>Transport; Gemeinnützige Stiftung für Anstaltspflege (Stiftung) </a:t>
            </a:r>
            <a:r>
              <a:rPr lang="de-DE" altLang="de-DE" dirty="0">
                <a:latin typeface="Calibri" panose="020F0502020204030204" pitchFamily="34" charset="0"/>
                <a:sym typeface="Wingdings" pitchFamily="2" charset="2"/>
              </a:rPr>
              <a:t> Betreibung der Tötungsanstalten; </a:t>
            </a:r>
            <a:r>
              <a:rPr lang="de-DE" altLang="de-DE" dirty="0">
                <a:latin typeface="Calibri" panose="020F0502020204030204" pitchFamily="34" charset="0"/>
              </a:rPr>
              <a:t>Zentralverrechnungsstelle Heil- und Pflegeanstalten (</a:t>
            </a:r>
            <a:r>
              <a:rPr lang="de-DE" altLang="de-DE" dirty="0" err="1">
                <a:latin typeface="Calibri" panose="020F0502020204030204" pitchFamily="34" charset="0"/>
              </a:rPr>
              <a:t>ZVSt</a:t>
            </a:r>
            <a:r>
              <a:rPr lang="de-DE" altLang="de-DE" dirty="0">
                <a:latin typeface="Calibri" panose="020F0502020204030204" pitchFamily="34" charset="0"/>
              </a:rPr>
              <a:t>) </a:t>
            </a:r>
            <a:r>
              <a:rPr lang="de-DE" altLang="de-DE" dirty="0">
                <a:latin typeface="Calibri" panose="020F0502020204030204" pitchFamily="34" charset="0"/>
                <a:sym typeface="Wingdings" pitchFamily="2" charset="2"/>
              </a:rPr>
              <a:t> </a:t>
            </a:r>
            <a:r>
              <a:rPr lang="de-DE" altLang="de-DE" dirty="0">
                <a:latin typeface="Calibri" panose="020F0502020204030204" pitchFamily="34" charset="0"/>
              </a:rPr>
              <a:t>Finanzierung, Kostenabwicklung</a:t>
            </a:r>
          </a:p>
          <a:p>
            <a:pPr marL="176213" indent="-176213">
              <a:lnSpc>
                <a:spcPct val="100000"/>
              </a:lnSpc>
              <a:spcAft>
                <a:spcPts val="600"/>
              </a:spcAft>
              <a:buFontTx/>
              <a:buChar char="•"/>
            </a:pPr>
            <a:r>
              <a:rPr lang="de-DE" altLang="de-DE" b="1" dirty="0">
                <a:latin typeface="Calibri" panose="020F0502020204030204" pitchFamily="34" charset="0"/>
              </a:rPr>
              <a:t>Ludwig Trieb</a:t>
            </a:r>
            <a:r>
              <a:rPr lang="de-DE" altLang="de-DE" dirty="0">
                <a:latin typeface="Calibri" panose="020F0502020204030204" pitchFamily="34" charset="0"/>
              </a:rPr>
              <a:t>, Verwaltungsleiter der </a:t>
            </a:r>
            <a:r>
              <a:rPr lang="de-DE" altLang="de-DE" dirty="0" err="1">
                <a:latin typeface="Calibri" panose="020F0502020204030204" pitchFamily="34" charset="0"/>
              </a:rPr>
              <a:t>HuPflA</a:t>
            </a:r>
            <a:r>
              <a:rPr lang="de-DE" altLang="de-DE" dirty="0">
                <a:latin typeface="Calibri" panose="020F0502020204030204" pitchFamily="34" charset="0"/>
              </a:rPr>
              <a:t> Günzburg ab 1941 war RAG-Mitarbeiter, Mitglied sog. Planungskommission, Kartei zur Neuregelung des Anstaltswesens, nach Kriegsende wieder in </a:t>
            </a:r>
            <a:r>
              <a:rPr lang="de-DE" altLang="de-DE" dirty="0" err="1">
                <a:latin typeface="Calibri" panose="020F0502020204030204" pitchFamily="34" charset="0"/>
              </a:rPr>
              <a:t>HuPflA</a:t>
            </a:r>
            <a:r>
              <a:rPr lang="de-DE" altLang="de-DE" dirty="0">
                <a:latin typeface="Calibri" panose="020F0502020204030204" pitchFamily="34" charset="0"/>
              </a:rPr>
              <a:t> Günzburg als Verwaltungsleiter 1947-1967, im Spruchkammerverfahren (Berufung) „Entlasteter“</a:t>
            </a:r>
          </a:p>
          <a:p>
            <a:pPr>
              <a:lnSpc>
                <a:spcPct val="100000"/>
              </a:lnSpc>
              <a:spcAft>
                <a:spcPts val="600"/>
              </a:spcAft>
              <a:buFontTx/>
              <a:buChar char="•"/>
            </a:pPr>
            <a:endParaRPr lang="de-DE" altLang="de-DE" sz="2000" dirty="0">
              <a:solidFill>
                <a:srgbClr val="7F7F7F"/>
              </a:solidFill>
              <a:latin typeface="Calibri" panose="020F0502020204030204" pitchFamily="34" charset="0"/>
            </a:endParaRPr>
          </a:p>
          <a:p>
            <a:pPr>
              <a:lnSpc>
                <a:spcPct val="100000"/>
              </a:lnSpc>
              <a:spcAft>
                <a:spcPts val="600"/>
              </a:spcAft>
            </a:pPr>
            <a:endParaRPr lang="de-DE" altLang="de-DE" sz="2000" dirty="0">
              <a:solidFill>
                <a:srgbClr val="7F7F7F"/>
              </a:solidFill>
              <a:latin typeface="Calibri" panose="020F0502020204030204" pitchFamily="34" charset="0"/>
            </a:endParaRPr>
          </a:p>
        </p:txBody>
      </p:sp>
      <p:pic>
        <p:nvPicPr>
          <p:cNvPr id="22532" name="Picture 2" descr="http://www.denktag.de/2014grafeneck/files/2014/10/Tiergartenstra%C3%9F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628800"/>
            <a:ext cx="3456384" cy="480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7199784" y="6525344"/>
            <a:ext cx="1944216" cy="338554"/>
          </a:xfrm>
          <a:prstGeom prst="rect">
            <a:avLst/>
          </a:prstGeom>
          <a:noFill/>
        </p:spPr>
        <p:txBody>
          <a:bodyPr wrap="square" rtlCol="0">
            <a:spAutoFit/>
          </a:bodyPr>
          <a:lstStyle/>
          <a:p>
            <a:pPr algn="r"/>
            <a:r>
              <a:rPr lang="de-DE" sz="1600" i="1" dirty="0" err="1">
                <a:solidFill>
                  <a:srgbClr val="7F7F7F"/>
                </a:solidFill>
              </a:rPr>
              <a:t>Söhner</a:t>
            </a:r>
            <a:r>
              <a:rPr lang="de-DE" sz="1600" i="1" dirty="0">
                <a:solidFill>
                  <a:srgbClr val="7F7F7F"/>
                </a:solidFill>
              </a:rPr>
              <a:t> et al 2016</a:t>
            </a:r>
          </a:p>
        </p:txBody>
      </p:sp>
    </p:spTree>
    <p:extLst>
      <p:ext uri="{BB962C8B-B14F-4D97-AF65-F5344CB8AC3E}">
        <p14:creationId xmlns:p14="http://schemas.microsoft.com/office/powerpoint/2010/main" val="24374114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000"/>
              </a:lnSpc>
              <a:defRPr>
                <a:solidFill>
                  <a:schemeClr val="tx1"/>
                </a:solidFill>
                <a:latin typeface="Arial" charset="0"/>
              </a:defRPr>
            </a:lvl1pPr>
            <a:lvl2pPr marL="742950" indent="-285750">
              <a:spcBef>
                <a:spcPct val="20000"/>
              </a:spcBef>
              <a:buChar char="–"/>
              <a:defRPr>
                <a:solidFill>
                  <a:schemeClr val="tx1"/>
                </a:solidFill>
                <a:latin typeface="Arial" charset="0"/>
              </a:defRPr>
            </a:lvl2pPr>
            <a:lvl3pPr marL="1143000" indent="-228600">
              <a:spcBef>
                <a:spcPct val="20000"/>
              </a:spcBef>
              <a:buChar char="•"/>
              <a:defRPr sz="16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nSpc>
                <a:spcPct val="100000"/>
              </a:lnSpc>
            </a:pPr>
            <a:fld id="{37757BED-83D5-4CBF-9A54-94C1A4BD0EED}" type="slidenum">
              <a:rPr lang="de-DE" altLang="de-DE" sz="1200" smtClean="0">
                <a:solidFill>
                  <a:srgbClr val="898989"/>
                </a:solidFill>
                <a:latin typeface="Calibri" panose="020F0502020204030204" pitchFamily="34" charset="0"/>
                <a:ea typeface="ＭＳ Ｐゴシック" pitchFamily="34" charset="-128"/>
              </a:rPr>
              <a:pPr>
                <a:lnSpc>
                  <a:spcPct val="100000"/>
                </a:lnSpc>
              </a:pPr>
              <a:t>81</a:t>
            </a:fld>
            <a:endParaRPr lang="de-DE" altLang="de-DE" sz="1200" dirty="0">
              <a:solidFill>
                <a:srgbClr val="898989"/>
              </a:solidFill>
              <a:latin typeface="Calibri" panose="020F0502020204030204" pitchFamily="34" charset="0"/>
              <a:ea typeface="ＭＳ Ｐゴシック" pitchFamily="34" charset="-128"/>
            </a:endParaRPr>
          </a:p>
        </p:txBody>
      </p:sp>
      <p:sp>
        <p:nvSpPr>
          <p:cNvPr id="26626" name="Title 1"/>
          <p:cNvSpPr>
            <a:spLocks noGrp="1"/>
          </p:cNvSpPr>
          <p:nvPr>
            <p:ph type="title" idx="4294967295"/>
          </p:nvPr>
        </p:nvSpPr>
        <p:spPr>
          <a:xfrm>
            <a:off x="395536" y="467519"/>
            <a:ext cx="7800975" cy="657225"/>
          </a:xfrm>
          <a:prstGeom prst="rect">
            <a:avLst/>
          </a:prstGeom>
        </p:spPr>
        <p:txBody>
          <a:bodyPr/>
          <a:lstStyle/>
          <a:p>
            <a:pPr algn="l" eaLnBrk="1" hangingPunct="1"/>
            <a:r>
              <a:rPr lang="de-DE" altLang="de-DE" sz="3200" b="1" dirty="0">
                <a:solidFill>
                  <a:schemeClr val="tx2"/>
                </a:solidFill>
              </a:rPr>
              <a:t>Reflektion: Handlungsspielräume</a:t>
            </a:r>
          </a:p>
        </p:txBody>
      </p:sp>
      <p:sp>
        <p:nvSpPr>
          <p:cNvPr id="40962" name="Content Placeholder 2"/>
          <p:cNvSpPr>
            <a:spLocks noGrp="1"/>
          </p:cNvSpPr>
          <p:nvPr>
            <p:ph idx="4294967295"/>
          </p:nvPr>
        </p:nvSpPr>
        <p:spPr>
          <a:xfrm>
            <a:off x="457051" y="1556792"/>
            <a:ext cx="5699125" cy="4525963"/>
          </a:xfrm>
          <a:prstGeom prst="rect">
            <a:avLst/>
          </a:prstGeom>
        </p:spPr>
        <p:txBody>
          <a:bodyPr>
            <a:normAutofit fontScale="62500" lnSpcReduction="20000"/>
          </a:bodyPr>
          <a:lstStyle/>
          <a:p>
            <a:pPr marL="176213" indent="-176213">
              <a:lnSpc>
                <a:spcPct val="100000"/>
              </a:lnSpc>
              <a:buFont typeface="Arial" panose="020B0604020202020204" pitchFamily="34" charset="0"/>
              <a:buChar char="•"/>
              <a:defRPr/>
            </a:pPr>
            <a:r>
              <a:rPr lang="en-US" altLang="de-DE" dirty="0" err="1"/>
              <a:t>Weigerung</a:t>
            </a:r>
            <a:r>
              <a:rPr lang="en-US" altLang="de-DE" dirty="0"/>
              <a:t>, </a:t>
            </a:r>
            <a:r>
              <a:rPr lang="en-US" altLang="de-DE" dirty="0" err="1"/>
              <a:t>als</a:t>
            </a:r>
            <a:r>
              <a:rPr lang="en-US" altLang="de-DE" dirty="0"/>
              <a:t> </a:t>
            </a:r>
            <a:r>
              <a:rPr lang="en-US" altLang="de-DE" dirty="0" err="1"/>
              <a:t>Gutachter</a:t>
            </a:r>
            <a:r>
              <a:rPr lang="en-US" altLang="de-DE" dirty="0"/>
              <a:t> </a:t>
            </a:r>
            <a:r>
              <a:rPr lang="en-US" altLang="de-DE" dirty="0" err="1"/>
              <a:t>teilzunehmen</a:t>
            </a:r>
            <a:r>
              <a:rPr lang="en-US" altLang="de-DE" dirty="0"/>
              <a:t> </a:t>
            </a:r>
            <a:r>
              <a:rPr lang="en-US" altLang="de-DE" dirty="0" err="1"/>
              <a:t>oder</a:t>
            </a:r>
            <a:r>
              <a:rPr lang="en-US" altLang="de-DE" dirty="0"/>
              <a:t> </a:t>
            </a:r>
            <a:r>
              <a:rPr lang="en-US" altLang="de-DE" dirty="0" err="1"/>
              <a:t>Patienten</a:t>
            </a:r>
            <a:r>
              <a:rPr lang="en-US" altLang="de-DE" dirty="0"/>
              <a:t> </a:t>
            </a:r>
            <a:r>
              <a:rPr lang="en-US" altLang="de-DE" dirty="0" err="1"/>
              <a:t>zu</a:t>
            </a:r>
            <a:r>
              <a:rPr lang="en-US" altLang="de-DE" dirty="0"/>
              <a:t> </a:t>
            </a:r>
            <a:r>
              <a:rPr lang="en-US" altLang="de-DE" dirty="0" err="1"/>
              <a:t>verlegen</a:t>
            </a:r>
            <a:r>
              <a:rPr lang="en-US" altLang="de-DE" dirty="0"/>
              <a:t> (</a:t>
            </a:r>
            <a:r>
              <a:rPr lang="en-US" altLang="de-DE" dirty="0" err="1"/>
              <a:t>z.B</a:t>
            </a:r>
            <a:r>
              <a:rPr lang="en-US" altLang="de-DE" dirty="0"/>
              <a:t>. Gottfried Ewald)</a:t>
            </a:r>
          </a:p>
          <a:p>
            <a:pPr marL="176213" indent="-176213">
              <a:lnSpc>
                <a:spcPct val="100000"/>
              </a:lnSpc>
              <a:buFont typeface="Arial" panose="020B0604020202020204" pitchFamily="34" charset="0"/>
              <a:buChar char="•"/>
              <a:defRPr/>
            </a:pPr>
            <a:r>
              <a:rPr lang="en-US" altLang="de-DE" dirty="0"/>
              <a:t>Protest </a:t>
            </a:r>
            <a:r>
              <a:rPr lang="en-US" altLang="de-DE" dirty="0" err="1"/>
              <a:t>gegen</a:t>
            </a:r>
            <a:r>
              <a:rPr lang="en-US" altLang="de-DE" dirty="0"/>
              <a:t> </a:t>
            </a:r>
            <a:r>
              <a:rPr lang="en-US" altLang="de-DE" dirty="0" err="1"/>
              <a:t>Patientenmorde</a:t>
            </a:r>
            <a:r>
              <a:rPr lang="en-US" altLang="de-DE" dirty="0"/>
              <a:t> (</a:t>
            </a:r>
            <a:r>
              <a:rPr lang="en-US" altLang="de-DE" dirty="0" err="1"/>
              <a:t>z.B</a:t>
            </a:r>
            <a:r>
              <a:rPr lang="en-US" altLang="de-DE" dirty="0"/>
              <a:t>. Clemens August Graf von Galen im </a:t>
            </a:r>
            <a:r>
              <a:rPr lang="en-US" altLang="de-DE" dirty="0" err="1"/>
              <a:t>Juli</a:t>
            </a:r>
            <a:r>
              <a:rPr lang="en-US" altLang="de-DE" dirty="0"/>
              <a:t>/ August 1941)</a:t>
            </a:r>
          </a:p>
          <a:p>
            <a:pPr marL="176213" indent="-176213">
              <a:lnSpc>
                <a:spcPct val="100000"/>
              </a:lnSpc>
              <a:buNone/>
              <a:defRPr/>
            </a:pPr>
            <a:endParaRPr lang="en-US" altLang="de-DE" sz="2000" dirty="0">
              <a:ea typeface="ＭＳ Ｐゴシック" pitchFamily="34" charset="-128"/>
              <a:cs typeface="Arial" pitchFamily="34" charset="0"/>
            </a:endParaRPr>
          </a:p>
          <a:p>
            <a:pPr marL="176213" indent="-176213">
              <a:lnSpc>
                <a:spcPct val="100000"/>
              </a:lnSpc>
              <a:buNone/>
              <a:defRPr/>
            </a:pPr>
            <a:endParaRPr lang="de-DE" altLang="de-DE" sz="2000" dirty="0">
              <a:ea typeface="ＭＳ Ｐゴシック" pitchFamily="34" charset="-128"/>
              <a:cs typeface="Arial" pitchFamily="34" charset="0"/>
            </a:endParaRPr>
          </a:p>
          <a:p>
            <a:pPr marL="176213" indent="-176213">
              <a:lnSpc>
                <a:spcPct val="100000"/>
              </a:lnSpc>
              <a:buFont typeface="Arial" pitchFamily="34" charset="0"/>
              <a:buNone/>
              <a:defRPr/>
            </a:pPr>
            <a:r>
              <a:rPr lang="de-DE" altLang="de-DE" i="1" dirty="0"/>
              <a:t>„Es handelt sich hier ja nicht um Maschinen, es handelt sich nicht um ein Pferd oder eine Kuh, … Nein, hier handelt es sich um Menschen, unsere Mitmenschen, unsere Brüder und Schwestern! Arme Menschen, kranke Menschen, unproduktive Menschen meinetwegen! Aber haben sie damit das Recht auf das Leben verwirkt? Hast du, habe ich nur so lange das Recht zu leben, solange wir produktiv sind, solange wir von den anderen als produktiv anerkannt werden?“</a:t>
            </a:r>
            <a:endParaRPr lang="en-US" altLang="de-DE" i="1" dirty="0"/>
          </a:p>
          <a:p>
            <a:pPr marL="176213" lvl="1" indent="-176213">
              <a:defRPr/>
            </a:pPr>
            <a:endParaRPr lang="en-US" altLang="de-DE" sz="2000" dirty="0">
              <a:ea typeface="ＭＳ Ｐゴシック" pitchFamily="34" charset="-128"/>
              <a:cs typeface="Arial" pitchFamily="34" charset="0"/>
            </a:endParaRPr>
          </a:p>
          <a:p>
            <a:pPr>
              <a:defRPr/>
            </a:pPr>
            <a:endParaRPr lang="en-US" altLang="de-DE" sz="2000" i="1" dirty="0">
              <a:ea typeface="ＭＳ Ｐゴシック" pitchFamily="34" charset="-128"/>
              <a:cs typeface="Arial" pitchFamily="34" charset="0"/>
            </a:endParaRPr>
          </a:p>
          <a:p>
            <a:pPr>
              <a:defRPr/>
            </a:pPr>
            <a:endParaRPr lang="en-US" altLang="de-DE" sz="2000" dirty="0">
              <a:ea typeface="ＭＳ Ｐゴシック" pitchFamily="34" charset="-128"/>
              <a:cs typeface="Arial" pitchFamily="34" charset="0"/>
            </a:endParaRPr>
          </a:p>
          <a:p>
            <a:pPr>
              <a:defRPr/>
            </a:pPr>
            <a:endParaRPr lang="en-US" altLang="de-DE" sz="2000" dirty="0">
              <a:ea typeface="ＭＳ Ｐゴシック" pitchFamily="34" charset="-128"/>
              <a:cs typeface="Arial" pitchFamily="34" charset="0"/>
            </a:endParaRPr>
          </a:p>
          <a:p>
            <a:pPr>
              <a:defRPr/>
            </a:pPr>
            <a:endParaRPr lang="en-US" altLang="de-DE" sz="2000" dirty="0">
              <a:ea typeface="ＭＳ Ｐゴシック" pitchFamily="34" charset="-128"/>
              <a:cs typeface="Arial" pitchFamily="34" charset="0"/>
            </a:endParaRPr>
          </a:p>
        </p:txBody>
      </p:sp>
      <p:pic>
        <p:nvPicPr>
          <p:cNvPr id="26629" name="Picture 5" descr="http://www.egmed.uni-goettingen.de/geschichte/Bilder/Ewal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260648"/>
            <a:ext cx="26574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2" descr="http://upload.wikimedia.org/wikipedia/commons/e/e3/CAvGalenBAMS2006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3068960"/>
            <a:ext cx="2657475" cy="341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feld 1"/>
          <p:cNvSpPr txBox="1">
            <a:spLocks noChangeArrowheads="1"/>
          </p:cNvSpPr>
          <p:nvPr/>
        </p:nvSpPr>
        <p:spPr bwMode="auto">
          <a:xfrm>
            <a:off x="5375646" y="6546830"/>
            <a:ext cx="38048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000"/>
              </a:lnSpc>
              <a:defRPr>
                <a:solidFill>
                  <a:schemeClr val="tx1"/>
                </a:solidFill>
                <a:latin typeface="Arial" charset="0"/>
              </a:defRPr>
            </a:lvl1pPr>
            <a:lvl2pPr marL="742950" indent="-285750">
              <a:spcBef>
                <a:spcPct val="20000"/>
              </a:spcBef>
              <a:buChar char="–"/>
              <a:defRPr>
                <a:solidFill>
                  <a:schemeClr val="tx1"/>
                </a:solidFill>
                <a:latin typeface="Arial" charset="0"/>
              </a:defRPr>
            </a:lvl2pPr>
            <a:lvl3pPr marL="1143000" indent="-228600">
              <a:spcBef>
                <a:spcPct val="20000"/>
              </a:spcBef>
              <a:buChar char="•"/>
              <a:defRPr sz="16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r">
              <a:lnSpc>
                <a:spcPct val="100000"/>
              </a:lnSpc>
            </a:pPr>
            <a:r>
              <a:rPr lang="de-DE" altLang="de-DE" sz="1600" i="1" dirty="0">
                <a:solidFill>
                  <a:srgbClr val="808080"/>
                </a:solidFill>
                <a:latin typeface="Calibri" panose="020F0502020204030204" pitchFamily="34" charset="0"/>
              </a:rPr>
              <a:t>Kardinal Clemens August Graf von Galen</a:t>
            </a:r>
          </a:p>
        </p:txBody>
      </p:sp>
    </p:spTree>
    <p:extLst>
      <p:ext uri="{BB962C8B-B14F-4D97-AF65-F5344CB8AC3E}">
        <p14:creationId xmlns:p14="http://schemas.microsoft.com/office/powerpoint/2010/main" val="233950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371425" y="467519"/>
            <a:ext cx="7800975" cy="657225"/>
          </a:xfrm>
          <a:prstGeom prst="rect">
            <a:avLst/>
          </a:prstGeom>
        </p:spPr>
        <p:txBody>
          <a:bodyPr/>
          <a:lstStyle/>
          <a:p>
            <a:pPr algn="l" eaLnBrk="1" hangingPunct="1"/>
            <a:r>
              <a:rPr lang="de-DE" altLang="de-DE" sz="3200" b="1" dirty="0">
                <a:solidFill>
                  <a:schemeClr val="tx2"/>
                </a:solidFill>
              </a:rPr>
              <a:t>Reflektion: Handlungsspielräume</a:t>
            </a:r>
          </a:p>
        </p:txBody>
      </p:sp>
      <p:sp>
        <p:nvSpPr>
          <p:cNvPr id="40962" name="Content Placeholder 2"/>
          <p:cNvSpPr>
            <a:spLocks noGrp="1"/>
          </p:cNvSpPr>
          <p:nvPr>
            <p:ph idx="4294967295"/>
          </p:nvPr>
        </p:nvSpPr>
        <p:spPr>
          <a:xfrm>
            <a:off x="395536" y="1279301"/>
            <a:ext cx="4896769" cy="4525963"/>
          </a:xfrm>
          <a:prstGeom prst="rect">
            <a:avLst/>
          </a:prstGeom>
        </p:spPr>
        <p:txBody>
          <a:bodyPr/>
          <a:lstStyle/>
          <a:p>
            <a:pPr marL="177800" indent="-177800">
              <a:lnSpc>
                <a:spcPct val="100000"/>
              </a:lnSpc>
              <a:spcAft>
                <a:spcPts val="600"/>
              </a:spcAft>
              <a:buFont typeface="Arial" panose="020B0604020202020204" pitchFamily="34" charset="0"/>
              <a:buChar char="•"/>
              <a:defRPr/>
            </a:pPr>
            <a:r>
              <a:rPr lang="en-US" altLang="de-DE" sz="1800" dirty="0"/>
              <a:t>Hans  Roemer war von 1929 </a:t>
            </a:r>
            <a:r>
              <a:rPr lang="en-US" altLang="de-DE" sz="1800" dirty="0" err="1"/>
              <a:t>bis</a:t>
            </a:r>
            <a:r>
              <a:rPr lang="en-US" altLang="de-DE" sz="1800" dirty="0"/>
              <a:t> 1940 Leiter der </a:t>
            </a:r>
            <a:r>
              <a:rPr lang="en-US" altLang="de-DE" sz="1800" dirty="0" err="1"/>
              <a:t>Heil</a:t>
            </a:r>
            <a:r>
              <a:rPr lang="en-US" altLang="de-DE" sz="1800" dirty="0"/>
              <a:t>- und </a:t>
            </a:r>
            <a:r>
              <a:rPr lang="en-US" altLang="de-DE" sz="1800" dirty="0" err="1"/>
              <a:t>Pflegeanstalt</a:t>
            </a:r>
            <a:r>
              <a:rPr lang="en-US" altLang="de-DE" sz="1800" dirty="0"/>
              <a:t> </a:t>
            </a:r>
            <a:r>
              <a:rPr lang="en-US" altLang="de-DE" sz="1800" dirty="0" err="1"/>
              <a:t>Illenau</a:t>
            </a:r>
            <a:r>
              <a:rPr lang="en-US" altLang="de-DE" sz="1800" dirty="0"/>
              <a:t>/ Baden</a:t>
            </a:r>
          </a:p>
          <a:p>
            <a:pPr marL="177800" indent="-177800">
              <a:lnSpc>
                <a:spcPct val="100000"/>
              </a:lnSpc>
              <a:spcAft>
                <a:spcPts val="600"/>
              </a:spcAft>
              <a:buFont typeface="Arial" panose="020B0604020202020204" pitchFamily="34" charset="0"/>
              <a:buChar char="•"/>
              <a:defRPr/>
            </a:pPr>
            <a:r>
              <a:rPr lang="en-US" altLang="de-DE" sz="1800" dirty="0" err="1"/>
              <a:t>Überzeugter</a:t>
            </a:r>
            <a:r>
              <a:rPr lang="en-US" altLang="de-DE" sz="1800" dirty="0"/>
              <a:t> </a:t>
            </a:r>
            <a:r>
              <a:rPr lang="en-US" altLang="de-DE" sz="1800" dirty="0" err="1"/>
              <a:t>Eugeniker</a:t>
            </a:r>
            <a:r>
              <a:rPr lang="en-US" altLang="de-DE" sz="1800" dirty="0"/>
              <a:t>, </a:t>
            </a:r>
            <a:r>
              <a:rPr lang="en-US" altLang="de-DE" sz="1800" dirty="0" err="1"/>
              <a:t>unterstützte</a:t>
            </a:r>
            <a:r>
              <a:rPr lang="en-US" altLang="de-DE" sz="1800" dirty="0"/>
              <a:t> “</a:t>
            </a:r>
            <a:r>
              <a:rPr lang="en-US" altLang="de-DE" sz="1800" dirty="0" err="1"/>
              <a:t>erbbiologische</a:t>
            </a:r>
            <a:r>
              <a:rPr lang="en-US" altLang="de-DE" sz="1800" dirty="0"/>
              <a:t> </a:t>
            </a:r>
            <a:r>
              <a:rPr lang="en-US" altLang="de-DE" sz="1800" dirty="0" err="1"/>
              <a:t>Bestandsaufnahme</a:t>
            </a:r>
            <a:r>
              <a:rPr lang="en-US" altLang="de-DE" sz="1800" dirty="0"/>
              <a:t>” und </a:t>
            </a:r>
            <a:r>
              <a:rPr lang="en-US" altLang="de-DE" sz="1800" dirty="0" err="1"/>
              <a:t>Umsetzung</a:t>
            </a:r>
            <a:r>
              <a:rPr lang="en-US" altLang="de-DE" sz="1800" dirty="0"/>
              <a:t> des </a:t>
            </a:r>
            <a:r>
              <a:rPr lang="en-US" altLang="de-DE" sz="1800" dirty="0" err="1"/>
              <a:t>Sterilisationsgesetzes</a:t>
            </a:r>
            <a:endParaRPr lang="en-US" altLang="de-DE" sz="1800" dirty="0"/>
          </a:p>
          <a:p>
            <a:pPr marL="177800" indent="-177800">
              <a:lnSpc>
                <a:spcPct val="100000"/>
              </a:lnSpc>
              <a:spcAft>
                <a:spcPts val="600"/>
              </a:spcAft>
              <a:buFont typeface="Arial" panose="020B0604020202020204" pitchFamily="34" charset="0"/>
              <a:buChar char="•"/>
              <a:defRPr/>
            </a:pPr>
            <a:r>
              <a:rPr lang="de-DE" sz="1800" dirty="0"/>
              <a:t>einer der wenigen Psychiater in der NS-Zeit, die sich explizit gegen die systematischen Krankentötungen („Euthanasie“) aussprachen</a:t>
            </a:r>
          </a:p>
          <a:p>
            <a:pPr marL="177800" indent="-177800">
              <a:lnSpc>
                <a:spcPct val="100000"/>
              </a:lnSpc>
              <a:spcAft>
                <a:spcPts val="600"/>
              </a:spcAft>
              <a:buFont typeface="Arial" panose="020B0604020202020204" pitchFamily="34" charset="0"/>
              <a:buChar char="•"/>
              <a:defRPr/>
            </a:pPr>
            <a:r>
              <a:rPr lang="de-DE" sz="1800" dirty="0"/>
              <a:t>wiederholter Versuch, den Abtransport von Patienten im Rahmen der „Aktion T4“ aus der psychiatrischen Anstalt </a:t>
            </a:r>
            <a:r>
              <a:rPr lang="de-DE" sz="1800" dirty="0" err="1"/>
              <a:t>Illenau</a:t>
            </a:r>
            <a:r>
              <a:rPr lang="de-DE" sz="1800" dirty="0"/>
              <a:t> zu verhindern</a:t>
            </a:r>
          </a:p>
          <a:p>
            <a:pPr marL="177800" indent="-177800">
              <a:lnSpc>
                <a:spcPct val="100000"/>
              </a:lnSpc>
              <a:spcAft>
                <a:spcPts val="600"/>
              </a:spcAft>
              <a:buFont typeface="Arial" panose="020B0604020202020204" pitchFamily="34" charset="0"/>
              <a:buChar char="•"/>
              <a:defRPr/>
            </a:pPr>
            <a:r>
              <a:rPr lang="de-DE" sz="1800" dirty="0"/>
              <a:t>Engagement, psychiatrische Bündnispartner für ein koordiniertes Vorgehen gegen das Tötungsprogramm zu finden</a:t>
            </a:r>
            <a:endParaRPr lang="en-US" altLang="de-DE" sz="1800" dirty="0"/>
          </a:p>
          <a:p>
            <a:pPr marL="177800" indent="-177800">
              <a:spcAft>
                <a:spcPts val="600"/>
              </a:spcAft>
              <a:buFont typeface="Arial" panose="020B0604020202020204" pitchFamily="34" charset="0"/>
              <a:buChar char="•"/>
              <a:defRPr/>
            </a:pPr>
            <a:endParaRPr lang="de-DE" altLang="de-DE" sz="2000" dirty="0">
              <a:ea typeface="ＭＳ Ｐゴシック" pitchFamily="34" charset="-128"/>
              <a:cs typeface="Arial" pitchFamily="34" charset="0"/>
            </a:endParaRPr>
          </a:p>
          <a:p>
            <a:pPr lvl="1">
              <a:defRPr/>
            </a:pPr>
            <a:endParaRPr lang="en-US" altLang="de-DE" sz="2000" dirty="0">
              <a:ea typeface="ＭＳ Ｐゴシック" pitchFamily="34" charset="-128"/>
              <a:cs typeface="Arial" pitchFamily="34" charset="0"/>
            </a:endParaRPr>
          </a:p>
          <a:p>
            <a:pPr>
              <a:buFont typeface="Arial" panose="020B0604020202020204" pitchFamily="34" charset="0"/>
              <a:buChar char="•"/>
              <a:defRPr/>
            </a:pPr>
            <a:endParaRPr lang="en-US" altLang="de-DE" sz="2000" i="1" dirty="0">
              <a:ea typeface="ＭＳ Ｐゴシック" pitchFamily="34" charset="-128"/>
              <a:cs typeface="Arial" pitchFamily="34" charset="0"/>
            </a:endParaRPr>
          </a:p>
          <a:p>
            <a:pPr>
              <a:buFont typeface="Arial" panose="020B0604020202020204" pitchFamily="34" charset="0"/>
              <a:buChar char="•"/>
              <a:defRPr/>
            </a:pPr>
            <a:endParaRPr lang="en-US" altLang="de-DE" sz="2000" dirty="0">
              <a:ea typeface="ＭＳ Ｐゴシック" pitchFamily="34" charset="-128"/>
              <a:cs typeface="Arial" pitchFamily="34" charset="0"/>
            </a:endParaRPr>
          </a:p>
          <a:p>
            <a:pPr>
              <a:buFont typeface="Arial" panose="020B0604020202020204" pitchFamily="34" charset="0"/>
              <a:buChar char="•"/>
              <a:defRPr/>
            </a:pPr>
            <a:endParaRPr lang="en-US" altLang="de-DE" sz="2000" dirty="0">
              <a:ea typeface="ＭＳ Ｐゴシック" pitchFamily="34" charset="-128"/>
              <a:cs typeface="Arial" pitchFamily="34" charset="0"/>
            </a:endParaRPr>
          </a:p>
          <a:p>
            <a:pPr>
              <a:defRPr/>
            </a:pPr>
            <a:endParaRPr lang="en-US" altLang="de-DE" sz="2000" dirty="0">
              <a:ea typeface="ＭＳ Ｐゴシック" pitchFamily="34" charset="-128"/>
              <a:cs typeface="Arial" pitchFamily="34" charset="0"/>
            </a:endParaRPr>
          </a:p>
        </p:txBody>
      </p:sp>
      <p:pic>
        <p:nvPicPr>
          <p:cNvPr id="27653" name="Picture 2" descr="https://bnn.de/wp-content/uploads/2017/11/Hans-Roemer-e1510849964987-1200x7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125" y="1412776"/>
            <a:ext cx="328136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feld 1"/>
          <p:cNvSpPr txBox="1">
            <a:spLocks noChangeArrowheads="1"/>
          </p:cNvSpPr>
          <p:nvPr/>
        </p:nvSpPr>
        <p:spPr bwMode="auto">
          <a:xfrm>
            <a:off x="6060504" y="3532089"/>
            <a:ext cx="3048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000"/>
              </a:lnSpc>
              <a:defRPr>
                <a:solidFill>
                  <a:schemeClr val="tx1"/>
                </a:solidFill>
                <a:latin typeface="Arial" charset="0"/>
              </a:defRPr>
            </a:lvl1pPr>
            <a:lvl2pPr marL="742950" indent="-285750">
              <a:spcBef>
                <a:spcPct val="20000"/>
              </a:spcBef>
              <a:buChar char="–"/>
              <a:defRPr>
                <a:solidFill>
                  <a:schemeClr val="tx1"/>
                </a:solidFill>
                <a:latin typeface="Arial" charset="0"/>
              </a:defRPr>
            </a:lvl2pPr>
            <a:lvl3pPr marL="1143000" indent="-228600">
              <a:spcBef>
                <a:spcPct val="20000"/>
              </a:spcBef>
              <a:buChar char="•"/>
              <a:defRPr sz="16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nSpc>
                <a:spcPct val="100000"/>
              </a:lnSpc>
            </a:pPr>
            <a:r>
              <a:rPr lang="de-DE" altLang="de-DE" sz="1600" i="1" dirty="0">
                <a:solidFill>
                  <a:srgbClr val="808080"/>
                </a:solidFill>
                <a:latin typeface="Calibri" pitchFamily="34" charset="0"/>
              </a:rPr>
              <a:t>Hans Roemer (Stadtarchiv Achern)</a:t>
            </a:r>
            <a:endParaRPr lang="en-GB" altLang="de-DE" sz="1600" i="1" dirty="0">
              <a:solidFill>
                <a:srgbClr val="808080"/>
              </a:solidFill>
              <a:latin typeface="Calibri" pitchFamily="34" charset="0"/>
            </a:endParaRPr>
          </a:p>
        </p:txBody>
      </p:sp>
      <p:sp>
        <p:nvSpPr>
          <p:cNvPr id="27655" name="Textfeld 10"/>
          <p:cNvSpPr txBox="1">
            <a:spLocks noChangeArrowheads="1"/>
          </p:cNvSpPr>
          <p:nvPr/>
        </p:nvSpPr>
        <p:spPr bwMode="auto">
          <a:xfrm>
            <a:off x="6660232" y="5754613"/>
            <a:ext cx="23939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000"/>
              </a:lnSpc>
              <a:defRPr>
                <a:solidFill>
                  <a:schemeClr val="tx1"/>
                </a:solidFill>
                <a:latin typeface="Arial" charset="0"/>
              </a:defRPr>
            </a:lvl1pPr>
            <a:lvl2pPr marL="742950" indent="-285750">
              <a:spcBef>
                <a:spcPct val="20000"/>
              </a:spcBef>
              <a:buChar char="–"/>
              <a:defRPr>
                <a:solidFill>
                  <a:schemeClr val="tx1"/>
                </a:solidFill>
                <a:latin typeface="Arial" charset="0"/>
              </a:defRPr>
            </a:lvl2pPr>
            <a:lvl3pPr marL="1143000" indent="-228600">
              <a:spcBef>
                <a:spcPct val="20000"/>
              </a:spcBef>
              <a:buChar char="•"/>
              <a:defRPr sz="16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r">
              <a:lnSpc>
                <a:spcPct val="100000"/>
              </a:lnSpc>
            </a:pPr>
            <a:r>
              <a:rPr lang="de-DE" altLang="de-DE" sz="1600" i="1" dirty="0">
                <a:solidFill>
                  <a:srgbClr val="808080"/>
                </a:solidFill>
                <a:latin typeface="Calibri" pitchFamily="34" charset="0"/>
              </a:rPr>
              <a:t>Hauptgebäude der </a:t>
            </a:r>
            <a:r>
              <a:rPr lang="de-DE" altLang="de-DE" sz="1600" i="1" dirty="0" err="1">
                <a:solidFill>
                  <a:srgbClr val="808080"/>
                </a:solidFill>
                <a:latin typeface="Calibri" pitchFamily="34" charset="0"/>
              </a:rPr>
              <a:t>Illenau</a:t>
            </a:r>
            <a:r>
              <a:rPr lang="de-DE" altLang="de-DE" sz="1600" i="1" dirty="0">
                <a:solidFill>
                  <a:srgbClr val="808080"/>
                </a:solidFill>
                <a:latin typeface="Calibri" pitchFamily="34" charset="0"/>
              </a:rPr>
              <a:t> </a:t>
            </a:r>
          </a:p>
          <a:p>
            <a:pPr algn="r">
              <a:lnSpc>
                <a:spcPct val="100000"/>
              </a:lnSpc>
            </a:pPr>
            <a:r>
              <a:rPr lang="de-DE" altLang="de-DE" sz="1600" i="1" dirty="0">
                <a:solidFill>
                  <a:srgbClr val="808080"/>
                </a:solidFill>
                <a:latin typeface="Calibri" pitchFamily="34" charset="0"/>
              </a:rPr>
              <a:t>(Stadtarchiv Achern)</a:t>
            </a:r>
            <a:endParaRPr lang="en-GB" altLang="de-DE" sz="1600" i="1" dirty="0">
              <a:solidFill>
                <a:srgbClr val="808080"/>
              </a:solidFill>
              <a:latin typeface="Calibri" pitchFamily="34" charset="0"/>
            </a:endParaRPr>
          </a:p>
        </p:txBody>
      </p:sp>
      <p:pic>
        <p:nvPicPr>
          <p:cNvPr id="27656" name="Picture 7" descr="https://bnn.de/wp-content/uploads/2017/12/II.2.3.a-Illenau-unter-franz.Herrschaft-1953-e1513273063398-1200x6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3916487"/>
            <a:ext cx="332683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feld 2"/>
          <p:cNvSpPr txBox="1">
            <a:spLocks noChangeArrowheads="1"/>
          </p:cNvSpPr>
          <p:nvPr/>
        </p:nvSpPr>
        <p:spPr bwMode="auto">
          <a:xfrm>
            <a:off x="6479703" y="6509208"/>
            <a:ext cx="26642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000"/>
              </a:lnSpc>
              <a:defRPr>
                <a:solidFill>
                  <a:schemeClr val="tx1"/>
                </a:solidFill>
                <a:latin typeface="Arial" charset="0"/>
              </a:defRPr>
            </a:lvl1pPr>
            <a:lvl2pPr marL="742950" indent="-285750">
              <a:spcBef>
                <a:spcPct val="20000"/>
              </a:spcBef>
              <a:buChar char="–"/>
              <a:defRPr>
                <a:solidFill>
                  <a:schemeClr val="tx1"/>
                </a:solidFill>
                <a:latin typeface="Arial" charset="0"/>
              </a:defRPr>
            </a:lvl2pPr>
            <a:lvl3pPr marL="1143000" indent="-228600">
              <a:spcBef>
                <a:spcPct val="20000"/>
              </a:spcBef>
              <a:buChar char="•"/>
              <a:defRPr sz="16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r">
              <a:lnSpc>
                <a:spcPct val="100000"/>
              </a:lnSpc>
            </a:pPr>
            <a:r>
              <a:rPr lang="de-DE" altLang="de-DE" sz="1600" i="1" dirty="0">
                <a:solidFill>
                  <a:srgbClr val="808080"/>
                </a:solidFill>
                <a:latin typeface="Calibri" panose="020F0502020204030204" pitchFamily="34" charset="0"/>
              </a:rPr>
              <a:t>Roelcke 2013</a:t>
            </a:r>
          </a:p>
        </p:txBody>
      </p:sp>
    </p:spTree>
    <p:extLst>
      <p:ext uri="{BB962C8B-B14F-4D97-AF65-F5344CB8AC3E}">
        <p14:creationId xmlns:p14="http://schemas.microsoft.com/office/powerpoint/2010/main" val="2085730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bezirkskliniken-schwaben.de/uploads/pics/Gedenkbuch_Opfer_der_NS-Euthanas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449458"/>
            <a:ext cx="9865096" cy="657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691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6" y="476672"/>
            <a:ext cx="8640960" cy="4093428"/>
          </a:xfrm>
          <a:prstGeom prst="rect">
            <a:avLst/>
          </a:prstGeom>
          <a:noFill/>
        </p:spPr>
        <p:txBody>
          <a:bodyPr wrap="square" rtlCol="0">
            <a:spAutoFit/>
          </a:bodyPr>
          <a:lstStyle/>
          <a:p>
            <a:r>
              <a:rPr lang="de-DE" sz="3200" b="1" dirty="0">
                <a:solidFill>
                  <a:srgbClr val="26547C"/>
                </a:solidFill>
              </a:rPr>
              <a:t>Leitthema 7</a:t>
            </a:r>
          </a:p>
          <a:p>
            <a:r>
              <a:rPr lang="de-DE" sz="3200" b="1" dirty="0">
                <a:solidFill>
                  <a:srgbClr val="26547C"/>
                </a:solidFill>
              </a:rPr>
              <a:t>Stigma</a:t>
            </a:r>
          </a:p>
          <a:p>
            <a:endParaRPr lang="de-DE" sz="2800" b="1" dirty="0">
              <a:solidFill>
                <a:srgbClr val="26547C"/>
              </a:solidFill>
            </a:endParaRPr>
          </a:p>
          <a:p>
            <a:r>
              <a:rPr lang="de-DE" sz="2800" b="1" dirty="0">
                <a:solidFill>
                  <a:srgbClr val="26547C"/>
                </a:solidFill>
              </a:rPr>
              <a:t>Merksatz:</a:t>
            </a:r>
          </a:p>
          <a:p>
            <a:r>
              <a:rPr lang="de-DE" sz="2800" dirty="0">
                <a:solidFill>
                  <a:srgbClr val="26547C"/>
                </a:solidFill>
              </a:rPr>
              <a:t>Stigma und Diskriminierung begleiten psychisch kranke Menschen und haben große Bedeutung für deren Leben, Stigma hat negative Effekte auf Behandlungsbereitschaft, Suizidalität und soziale Integration, Gegenmaßnahmen sind möglich</a:t>
            </a:r>
          </a:p>
        </p:txBody>
      </p:sp>
    </p:spTree>
    <p:extLst>
      <p:ext uri="{BB962C8B-B14F-4D97-AF65-F5344CB8AC3E}">
        <p14:creationId xmlns:p14="http://schemas.microsoft.com/office/powerpoint/2010/main" val="181803811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95536" y="197768"/>
            <a:ext cx="7786687" cy="1143000"/>
          </a:xfrm>
        </p:spPr>
        <p:txBody>
          <a:bodyPr/>
          <a:lstStyle/>
          <a:p>
            <a:pPr algn="l"/>
            <a:r>
              <a:rPr lang="de-DE" altLang="de-DE" sz="3600" b="1" dirty="0">
                <a:solidFill>
                  <a:srgbClr val="26547C"/>
                </a:solidFill>
                <a:latin typeface="Calibri" panose="020F0502020204030204" pitchFamily="34" charset="0"/>
                <a:cs typeface="Calibri" panose="020F0502020204030204" pitchFamily="34" charset="0"/>
              </a:rPr>
              <a:t>Haupt-Komponenten von Stigma</a:t>
            </a:r>
            <a:endParaRPr lang="de-DE" altLang="de-DE" sz="2000" dirty="0">
              <a:solidFill>
                <a:schemeClr val="tx1"/>
              </a:solidFill>
              <a:latin typeface="Calibri" panose="020F0502020204030204" pitchFamily="34" charset="0"/>
              <a:cs typeface="Calibri" panose="020F0502020204030204" pitchFamily="34" charset="0"/>
            </a:endParaRPr>
          </a:p>
        </p:txBody>
      </p:sp>
      <p:pic>
        <p:nvPicPr>
          <p:cNvPr id="6147"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931752" y="692696"/>
            <a:ext cx="865188" cy="1084263"/>
          </a:xfrm>
          <a:noFill/>
        </p:spPr>
      </p:pic>
      <p:sp>
        <p:nvSpPr>
          <p:cNvPr id="45060" name="Text Box 4"/>
          <p:cNvSpPr txBox="1">
            <a:spLocks noChangeArrowheads="1"/>
          </p:cNvSpPr>
          <p:nvPr/>
        </p:nvSpPr>
        <p:spPr bwMode="auto">
          <a:xfrm>
            <a:off x="467295" y="1496994"/>
            <a:ext cx="8785225"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hangingPunct="1">
              <a:spcBef>
                <a:spcPct val="0"/>
              </a:spcBef>
              <a:spcAft>
                <a:spcPct val="0"/>
              </a:spcAft>
              <a:buFontTx/>
              <a:buNone/>
            </a:pPr>
            <a:r>
              <a:rPr lang="de-DE" altLang="de-DE" sz="2200" b="1" kern="1200" dirty="0">
                <a:solidFill>
                  <a:srgbClr val="000000"/>
                </a:solidFill>
                <a:latin typeface="Calibri" panose="020F0502020204030204" pitchFamily="34" charset="0"/>
                <a:cs typeface="Calibri" panose="020F0502020204030204" pitchFamily="34" charset="0"/>
              </a:rPr>
              <a:t>Unterscheidung</a:t>
            </a:r>
            <a:r>
              <a:rPr lang="de-DE" altLang="de-DE" sz="2200" kern="1200" dirty="0">
                <a:solidFill>
                  <a:srgbClr val="000000"/>
                </a:solidFill>
                <a:latin typeface="Calibri" panose="020F0502020204030204" pitchFamily="34" charset="0"/>
                <a:cs typeface="Calibri" panose="020F0502020204030204" pitchFamily="34" charset="0"/>
              </a:rPr>
              <a:t> von Gruppen und </a:t>
            </a:r>
            <a:r>
              <a:rPr lang="de-DE" altLang="de-DE" sz="2200" b="1" kern="1200" dirty="0">
                <a:solidFill>
                  <a:srgbClr val="000000"/>
                </a:solidFill>
                <a:latin typeface="Calibri" panose="020F0502020204030204" pitchFamily="34" charset="0"/>
                <a:cs typeface="Calibri" panose="020F0502020204030204" pitchFamily="34" charset="0"/>
              </a:rPr>
              <a:t>Etikettierung</a:t>
            </a:r>
          </a:p>
          <a:p>
            <a:pPr fontAlgn="base" hangingPunct="1">
              <a:spcBef>
                <a:spcPct val="0"/>
              </a:spcBef>
              <a:spcAft>
                <a:spcPct val="0"/>
              </a:spcAft>
              <a:buFontTx/>
              <a:buNone/>
            </a:pPr>
            <a:endParaRPr lang="de-DE" altLang="de-DE" sz="2200" b="1" kern="1200" dirty="0">
              <a:solidFill>
                <a:srgbClr val="000000"/>
              </a:solidFill>
              <a:latin typeface="Calibri" panose="020F0502020204030204" pitchFamily="34" charset="0"/>
              <a:cs typeface="Calibri" panose="020F0502020204030204" pitchFamily="34" charset="0"/>
            </a:endParaRPr>
          </a:p>
          <a:p>
            <a:pPr fontAlgn="base" hangingPunct="1">
              <a:spcBef>
                <a:spcPct val="0"/>
              </a:spcBef>
              <a:spcAft>
                <a:spcPct val="0"/>
              </a:spcAft>
              <a:buFontTx/>
              <a:buNone/>
            </a:pPr>
            <a:r>
              <a:rPr lang="de-DE" altLang="de-DE" sz="2200" b="1" kern="1200" dirty="0">
                <a:solidFill>
                  <a:srgbClr val="000000"/>
                </a:solidFill>
                <a:latin typeface="Calibri" panose="020F0502020204030204" pitchFamily="34" charset="0"/>
                <a:cs typeface="Calibri" panose="020F0502020204030204" pitchFamily="34" charset="0"/>
              </a:rPr>
              <a:t>Stereotypen</a:t>
            </a:r>
            <a:r>
              <a:rPr lang="de-DE" altLang="de-DE" sz="2200" kern="1200" dirty="0">
                <a:solidFill>
                  <a:srgbClr val="000000"/>
                </a:solidFill>
                <a:latin typeface="Calibri" panose="020F0502020204030204" pitchFamily="34" charset="0"/>
                <a:cs typeface="Calibri" panose="020F0502020204030204" pitchFamily="34" charset="0"/>
              </a:rPr>
              <a:t>		Allgemein bekannte Aussagen über </a:t>
            </a:r>
            <a:br>
              <a:rPr lang="de-DE" altLang="de-DE" sz="2200" kern="1200" dirty="0">
                <a:solidFill>
                  <a:srgbClr val="000000"/>
                </a:solidFill>
                <a:latin typeface="Calibri" panose="020F0502020204030204" pitchFamily="34" charset="0"/>
                <a:cs typeface="Calibri" panose="020F0502020204030204" pitchFamily="34" charset="0"/>
              </a:rPr>
            </a:br>
            <a:r>
              <a:rPr lang="de-DE" altLang="de-DE" sz="2200" kern="1200" dirty="0">
                <a:solidFill>
                  <a:srgbClr val="000000"/>
                </a:solidFill>
                <a:latin typeface="Calibri" panose="020F0502020204030204" pitchFamily="34" charset="0"/>
                <a:cs typeface="Calibri" panose="020F0502020204030204" pitchFamily="34" charset="0"/>
              </a:rPr>
              <a:t>			gesellschaftliche Gruppen</a:t>
            </a:r>
          </a:p>
          <a:p>
            <a:pPr fontAlgn="base" hangingPunct="1">
              <a:spcBef>
                <a:spcPct val="0"/>
              </a:spcBef>
              <a:spcAft>
                <a:spcPct val="0"/>
              </a:spcAft>
              <a:buFontTx/>
              <a:buNone/>
            </a:pPr>
            <a:r>
              <a:rPr lang="de-DE" altLang="de-DE" sz="2200" kern="1200" dirty="0">
                <a:solidFill>
                  <a:srgbClr val="000000"/>
                </a:solidFill>
                <a:latin typeface="Calibri" panose="020F0502020204030204" pitchFamily="34" charset="0"/>
                <a:cs typeface="Calibri" panose="020F0502020204030204" pitchFamily="34" charset="0"/>
              </a:rPr>
              <a:t>			</a:t>
            </a:r>
            <a:r>
              <a:rPr lang="de-DE" altLang="de-DE" sz="2200" u="sng" kern="1200" dirty="0">
                <a:solidFill>
                  <a:srgbClr val="000000"/>
                </a:solidFill>
                <a:latin typeface="Calibri" panose="020F0502020204030204" pitchFamily="34" charset="0"/>
                <a:cs typeface="Calibri" panose="020F0502020204030204" pitchFamily="34" charset="0"/>
              </a:rPr>
              <a:t>Beispiel:</a:t>
            </a:r>
            <a:r>
              <a:rPr lang="de-DE" altLang="de-DE" sz="2200" kern="1200" dirty="0">
                <a:solidFill>
                  <a:srgbClr val="000000"/>
                </a:solidFill>
                <a:latin typeface="Calibri" panose="020F0502020204030204" pitchFamily="34" charset="0"/>
                <a:cs typeface="Calibri" panose="020F0502020204030204" pitchFamily="34" charset="0"/>
              </a:rPr>
              <a:t> „Schizophrene sind gefährlich!“</a:t>
            </a:r>
          </a:p>
          <a:p>
            <a:pPr fontAlgn="base" hangingPunct="1">
              <a:spcBef>
                <a:spcPct val="0"/>
              </a:spcBef>
              <a:spcAft>
                <a:spcPct val="0"/>
              </a:spcAft>
              <a:buFontTx/>
              <a:buNone/>
            </a:pPr>
            <a:endParaRPr lang="de-DE" altLang="de-DE" sz="2200" kern="1200" dirty="0">
              <a:solidFill>
                <a:srgbClr val="000000"/>
              </a:solidFill>
              <a:latin typeface="Calibri" panose="020F0502020204030204" pitchFamily="34" charset="0"/>
              <a:cs typeface="Calibri" panose="020F0502020204030204" pitchFamily="34" charset="0"/>
            </a:endParaRPr>
          </a:p>
          <a:p>
            <a:pPr fontAlgn="base" hangingPunct="1">
              <a:spcBef>
                <a:spcPct val="0"/>
              </a:spcBef>
              <a:spcAft>
                <a:spcPct val="0"/>
              </a:spcAft>
              <a:buFontTx/>
              <a:buNone/>
            </a:pPr>
            <a:r>
              <a:rPr lang="de-DE" altLang="de-DE" sz="2200" b="1" kern="1200" dirty="0">
                <a:solidFill>
                  <a:srgbClr val="000000"/>
                </a:solidFill>
                <a:latin typeface="Calibri" panose="020F0502020204030204" pitchFamily="34" charset="0"/>
                <a:cs typeface="Calibri" panose="020F0502020204030204" pitchFamily="34" charset="0"/>
              </a:rPr>
              <a:t>Vorurteile</a:t>
            </a:r>
            <a:r>
              <a:rPr lang="de-DE" altLang="de-DE" sz="2200" kern="1200" dirty="0">
                <a:solidFill>
                  <a:srgbClr val="000000"/>
                </a:solidFill>
                <a:latin typeface="Calibri" panose="020F0502020204030204" pitchFamily="34" charset="0"/>
                <a:cs typeface="Calibri" panose="020F0502020204030204" pitchFamily="34" charset="0"/>
              </a:rPr>
              <a:t> 		Zustimmung zum Stereotyp und emotionale </a:t>
            </a:r>
          </a:p>
          <a:p>
            <a:pPr fontAlgn="base" hangingPunct="1">
              <a:spcBef>
                <a:spcPct val="0"/>
              </a:spcBef>
              <a:spcAft>
                <a:spcPct val="0"/>
              </a:spcAft>
              <a:buFontTx/>
              <a:buNone/>
            </a:pPr>
            <a:r>
              <a:rPr lang="de-DE" altLang="de-DE" sz="2200" kern="1200" dirty="0">
                <a:solidFill>
                  <a:srgbClr val="000000"/>
                </a:solidFill>
                <a:latin typeface="Calibri" panose="020F0502020204030204" pitchFamily="34" charset="0"/>
                <a:cs typeface="Calibri" panose="020F0502020204030204" pitchFamily="34" charset="0"/>
              </a:rPr>
              <a:t>			Reaktion</a:t>
            </a:r>
          </a:p>
          <a:p>
            <a:pPr fontAlgn="base" hangingPunct="1">
              <a:spcBef>
                <a:spcPct val="0"/>
              </a:spcBef>
              <a:spcAft>
                <a:spcPct val="0"/>
              </a:spcAft>
              <a:buFontTx/>
              <a:buNone/>
            </a:pPr>
            <a:r>
              <a:rPr lang="de-DE" altLang="de-DE" sz="2200" kern="1200" dirty="0">
                <a:solidFill>
                  <a:srgbClr val="000000"/>
                </a:solidFill>
                <a:latin typeface="Calibri" panose="020F0502020204030204" pitchFamily="34" charset="0"/>
                <a:cs typeface="Calibri" panose="020F0502020204030204" pitchFamily="34" charset="0"/>
              </a:rPr>
              <a:t>			</a:t>
            </a:r>
            <a:r>
              <a:rPr lang="de-DE" altLang="de-DE" sz="2200" u="sng" kern="1200" dirty="0">
                <a:solidFill>
                  <a:srgbClr val="000000"/>
                </a:solidFill>
                <a:latin typeface="Calibri" panose="020F0502020204030204" pitchFamily="34" charset="0"/>
                <a:cs typeface="Calibri" panose="020F0502020204030204" pitchFamily="34" charset="0"/>
              </a:rPr>
              <a:t>Beispiel:</a:t>
            </a:r>
            <a:r>
              <a:rPr lang="de-DE" altLang="de-DE" sz="2200" kern="1200" dirty="0">
                <a:solidFill>
                  <a:srgbClr val="000000"/>
                </a:solidFill>
                <a:latin typeface="Calibri" panose="020F0502020204030204" pitchFamily="34" charset="0"/>
                <a:cs typeface="Calibri" panose="020F0502020204030204" pitchFamily="34" charset="0"/>
              </a:rPr>
              <a:t> „Ja, das stimmt, die sind gefährlich</a:t>
            </a:r>
            <a:br>
              <a:rPr lang="de-DE" altLang="de-DE" sz="2200" kern="1200" dirty="0">
                <a:solidFill>
                  <a:srgbClr val="000000"/>
                </a:solidFill>
                <a:latin typeface="Calibri" panose="020F0502020204030204" pitchFamily="34" charset="0"/>
                <a:cs typeface="Calibri" panose="020F0502020204030204" pitchFamily="34" charset="0"/>
              </a:rPr>
            </a:br>
            <a:r>
              <a:rPr lang="de-DE" altLang="de-DE" sz="2200" kern="1200" dirty="0">
                <a:solidFill>
                  <a:srgbClr val="000000"/>
                </a:solidFill>
                <a:latin typeface="Calibri" panose="020F0502020204030204" pitchFamily="34" charset="0"/>
                <a:cs typeface="Calibri" panose="020F0502020204030204" pitchFamily="34" charset="0"/>
              </a:rPr>
              <a:t>			und machen mir Angst!“</a:t>
            </a:r>
          </a:p>
          <a:p>
            <a:pPr fontAlgn="base" hangingPunct="1">
              <a:spcBef>
                <a:spcPct val="0"/>
              </a:spcBef>
              <a:spcAft>
                <a:spcPct val="0"/>
              </a:spcAft>
              <a:buFontTx/>
              <a:buNone/>
            </a:pPr>
            <a:endParaRPr lang="de-DE" altLang="de-DE" sz="2200" kern="1200" dirty="0">
              <a:solidFill>
                <a:srgbClr val="000000"/>
              </a:solidFill>
              <a:latin typeface="Calibri" panose="020F0502020204030204" pitchFamily="34" charset="0"/>
              <a:cs typeface="Calibri" panose="020F0502020204030204" pitchFamily="34" charset="0"/>
            </a:endParaRPr>
          </a:p>
          <a:p>
            <a:pPr fontAlgn="base" hangingPunct="1">
              <a:spcBef>
                <a:spcPct val="0"/>
              </a:spcBef>
              <a:spcAft>
                <a:spcPct val="0"/>
              </a:spcAft>
              <a:buFontTx/>
              <a:buNone/>
            </a:pPr>
            <a:r>
              <a:rPr lang="de-DE" altLang="de-DE" sz="2200" b="1" kern="1200" dirty="0">
                <a:solidFill>
                  <a:srgbClr val="000000"/>
                </a:solidFill>
                <a:latin typeface="Calibri" panose="020F0502020204030204" pitchFamily="34" charset="0"/>
                <a:cs typeface="Calibri" panose="020F0502020204030204" pitchFamily="34" charset="0"/>
              </a:rPr>
              <a:t>Diskriminierung</a:t>
            </a:r>
            <a:r>
              <a:rPr lang="de-DE" altLang="de-DE" sz="2200" kern="1200" dirty="0">
                <a:solidFill>
                  <a:srgbClr val="000000"/>
                </a:solidFill>
                <a:latin typeface="Calibri" panose="020F0502020204030204" pitchFamily="34" charset="0"/>
                <a:cs typeface="Calibri" panose="020F0502020204030204" pitchFamily="34" charset="0"/>
              </a:rPr>
              <a:t> 	Verhalten als Folge des Vorurteils</a:t>
            </a:r>
          </a:p>
          <a:p>
            <a:pPr fontAlgn="base" hangingPunct="1">
              <a:spcBef>
                <a:spcPct val="0"/>
              </a:spcBef>
              <a:spcAft>
                <a:spcPct val="0"/>
              </a:spcAft>
              <a:buFontTx/>
              <a:buNone/>
            </a:pPr>
            <a:r>
              <a:rPr lang="de-DE" altLang="de-DE" sz="2200" kern="1200" dirty="0">
                <a:solidFill>
                  <a:srgbClr val="000000"/>
                </a:solidFill>
                <a:latin typeface="Calibri" panose="020F0502020204030204" pitchFamily="34" charset="0"/>
                <a:cs typeface="Calibri" panose="020F0502020204030204" pitchFamily="34" charset="0"/>
              </a:rPr>
              <a:t>			</a:t>
            </a:r>
            <a:r>
              <a:rPr lang="de-DE" altLang="de-DE" sz="2200" u="sng" kern="1200" dirty="0">
                <a:solidFill>
                  <a:srgbClr val="000000"/>
                </a:solidFill>
                <a:latin typeface="Calibri" panose="020F0502020204030204" pitchFamily="34" charset="0"/>
                <a:cs typeface="Calibri" panose="020F0502020204030204" pitchFamily="34" charset="0"/>
              </a:rPr>
              <a:t>Beispiel:</a:t>
            </a:r>
            <a:r>
              <a:rPr lang="de-DE" altLang="de-DE" sz="2200" kern="1200" dirty="0">
                <a:solidFill>
                  <a:srgbClr val="000000"/>
                </a:solidFill>
                <a:latin typeface="Calibri" panose="020F0502020204030204" pitchFamily="34" charset="0"/>
                <a:cs typeface="Calibri" panose="020F0502020204030204" pitchFamily="34" charset="0"/>
              </a:rPr>
              <a:t> „Sie ist schizophren, ich entlasse sie.“</a:t>
            </a:r>
            <a:br>
              <a:rPr lang="de-DE" altLang="de-DE" sz="2200" kern="1200" dirty="0">
                <a:solidFill>
                  <a:srgbClr val="000000"/>
                </a:solidFill>
                <a:latin typeface="Calibri" panose="020F0502020204030204" pitchFamily="34" charset="0"/>
                <a:cs typeface="Calibri" panose="020F0502020204030204" pitchFamily="34" charset="0"/>
              </a:rPr>
            </a:br>
            <a:endParaRPr lang="de-DE" altLang="de-DE" sz="2200" kern="1200" dirty="0">
              <a:solidFill>
                <a:srgbClr val="000000"/>
              </a:solidFill>
              <a:latin typeface="Calibri" panose="020F0502020204030204" pitchFamily="34" charset="0"/>
              <a:cs typeface="Calibri" panose="020F0502020204030204" pitchFamily="34" charset="0"/>
            </a:endParaRPr>
          </a:p>
          <a:p>
            <a:pPr fontAlgn="base" hangingPunct="1">
              <a:spcBef>
                <a:spcPct val="0"/>
              </a:spcBef>
              <a:spcAft>
                <a:spcPct val="0"/>
              </a:spcAft>
              <a:buFontTx/>
              <a:buNone/>
            </a:pPr>
            <a:r>
              <a:rPr lang="de-DE" altLang="de-DE" sz="2200" b="1" kern="1200" dirty="0">
                <a:solidFill>
                  <a:srgbClr val="000000"/>
                </a:solidFill>
                <a:latin typeface="Calibri" panose="020F0502020204030204" pitchFamily="34" charset="0"/>
                <a:cs typeface="Calibri" panose="020F0502020204030204" pitchFamily="34" charset="0"/>
              </a:rPr>
              <a:t>Macht</a:t>
            </a:r>
            <a:r>
              <a:rPr lang="de-DE" altLang="de-DE" sz="2200" kern="1200" dirty="0">
                <a:solidFill>
                  <a:srgbClr val="000000"/>
                </a:solidFill>
                <a:latin typeface="Calibri" panose="020F0502020204030204" pitchFamily="34" charset="0"/>
                <a:cs typeface="Calibri" panose="020F0502020204030204" pitchFamily="34" charset="0"/>
              </a:rPr>
              <a:t>position der stigmatisierenden Gruppe</a:t>
            </a:r>
          </a:p>
        </p:txBody>
      </p:sp>
      <p:pic>
        <p:nvPicPr>
          <p:cNvPr id="6149"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028384" y="1196752"/>
            <a:ext cx="863600" cy="1084263"/>
          </a:xfrm>
          <a:noFill/>
        </p:spPr>
      </p:pic>
      <p:sp>
        <p:nvSpPr>
          <p:cNvPr id="2" name="Textfeld 1"/>
          <p:cNvSpPr txBox="1"/>
          <p:nvPr/>
        </p:nvSpPr>
        <p:spPr>
          <a:xfrm>
            <a:off x="7364346" y="6546830"/>
            <a:ext cx="1779654" cy="338554"/>
          </a:xfrm>
          <a:prstGeom prst="rect">
            <a:avLst/>
          </a:prstGeom>
          <a:noFill/>
        </p:spPr>
        <p:txBody>
          <a:bodyPr wrap="none" rtlCol="0">
            <a:spAutoFit/>
          </a:bodyPr>
          <a:lstStyle/>
          <a:p>
            <a:r>
              <a:rPr lang="de-DE" sz="1600" i="1" dirty="0">
                <a:solidFill>
                  <a:srgbClr val="7F7F7F"/>
                </a:solidFill>
                <a:latin typeface="Calibri" panose="020F0502020204030204" pitchFamily="34" charset="0"/>
                <a:cs typeface="Calibri" panose="020F0502020204030204" pitchFamily="34" charset="0"/>
              </a:rPr>
              <a:t>Link &amp; Phelan 2001</a:t>
            </a:r>
            <a:endParaRPr lang="de-DE" i="1" dirty="0">
              <a:solidFill>
                <a:srgbClr val="7F7F7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554575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31378" y="197768"/>
            <a:ext cx="7092950" cy="1143000"/>
          </a:xfrm>
        </p:spPr>
        <p:txBody>
          <a:bodyPr/>
          <a:lstStyle/>
          <a:p>
            <a:pPr algn="l"/>
            <a:r>
              <a:rPr lang="de-DE" altLang="de-DE" sz="3200" b="1" dirty="0">
                <a:solidFill>
                  <a:srgbClr val="26547C"/>
                </a:solidFill>
                <a:latin typeface="Calibri" panose="020F0502020204030204" pitchFamily="34" charset="0"/>
                <a:cs typeface="Calibri" panose="020F0502020204030204" pitchFamily="34" charset="0"/>
              </a:rPr>
              <a:t>Drei Formen von Stigma</a:t>
            </a:r>
            <a:endParaRPr lang="de-DE" altLang="de-DE" sz="1800" dirty="0">
              <a:solidFill>
                <a:schemeClr val="tx1"/>
              </a:solidFill>
              <a:latin typeface="Calibri" panose="020F0502020204030204" pitchFamily="34" charset="0"/>
              <a:cs typeface="Calibri" panose="020F0502020204030204" pitchFamily="34" charset="0"/>
            </a:endParaRPr>
          </a:p>
        </p:txBody>
      </p:sp>
      <p:graphicFrame>
        <p:nvGraphicFramePr>
          <p:cNvPr id="46083" name="Group 3"/>
          <p:cNvGraphicFramePr>
            <a:graphicFrameLocks noGrp="1"/>
          </p:cNvGraphicFramePr>
          <p:nvPr>
            <p:ph sz="half" idx="1"/>
            <p:extLst>
              <p:ext uri="{D42A27DB-BD31-4B8C-83A1-F6EECF244321}">
                <p14:modId xmlns:p14="http://schemas.microsoft.com/office/powerpoint/2010/main" val="2398179870"/>
              </p:ext>
            </p:extLst>
          </p:nvPr>
        </p:nvGraphicFramePr>
        <p:xfrm>
          <a:off x="467171" y="1925591"/>
          <a:ext cx="8569325" cy="1889125"/>
        </p:xfrm>
        <a:graphic>
          <a:graphicData uri="http://schemas.openxmlformats.org/drawingml/2006/table">
            <a:tbl>
              <a:tblPr/>
              <a:tblGrid>
                <a:gridCol w="3168725">
                  <a:extLst>
                    <a:ext uri="{9D8B030D-6E8A-4147-A177-3AD203B41FA5}">
                      <a16:colId xmlns:a16="http://schemas.microsoft.com/office/drawing/2014/main" val="20000"/>
                    </a:ext>
                  </a:extLst>
                </a:gridCol>
                <a:gridCol w="5400600">
                  <a:extLst>
                    <a:ext uri="{9D8B030D-6E8A-4147-A177-3AD203B41FA5}">
                      <a16:colId xmlns:a16="http://schemas.microsoft.com/office/drawing/2014/main" val="20001"/>
                    </a:ext>
                  </a:extLst>
                </a:gridCol>
              </a:tblGrid>
              <a:tr h="528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2000" b="1" i="0" u="sng" strike="noStrike" cap="none" normalizeH="0" baseline="0" dirty="0">
                          <a:ln>
                            <a:noFill/>
                          </a:ln>
                          <a:solidFill>
                            <a:schemeClr val="tx1"/>
                          </a:solidFill>
                          <a:effectLst/>
                          <a:latin typeface="Calibri" panose="020F0502020204030204" pitchFamily="34" charset="0"/>
                          <a:cs typeface="Calibri" panose="020F0502020204030204" pitchFamily="34" charset="0"/>
                        </a:rPr>
                        <a:t>Formen von Stigma</a:t>
                      </a:r>
                    </a:p>
                  </a:txBody>
                  <a:tcPr horzOverflow="overflow">
                    <a:lnL cap="flat">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2000" b="1" i="0" u="sng" strike="noStrike" cap="none" normalizeH="0" baseline="0" dirty="0">
                          <a:ln>
                            <a:noFill/>
                          </a:ln>
                          <a:solidFill>
                            <a:schemeClr val="tx1"/>
                          </a:solidFill>
                          <a:effectLst/>
                          <a:latin typeface="Calibri" panose="020F0502020204030204" pitchFamily="34" charset="0"/>
                          <a:cs typeface="Calibri" panose="020F0502020204030204" pitchFamily="34" charset="0"/>
                        </a:rPr>
                        <a:t>Definition</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de-DE" sz="2000" b="1" i="0" u="sng" strike="noStrike" cap="none" normalizeH="0" baseline="0" dirty="0">
                        <a:ln>
                          <a:noFill/>
                        </a:ln>
                        <a:solidFill>
                          <a:schemeClr val="tx1"/>
                        </a:solidFill>
                        <a:effectLst/>
                        <a:latin typeface="Calibri" panose="020F0502020204030204" pitchFamily="34" charset="0"/>
                      </a:endParaRPr>
                    </a:p>
                  </a:txBody>
                  <a:tcP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1271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Öffentliche</a:t>
                      </a:r>
                      <a:br>
                        <a:rPr kumimoji="0" lang="de-DE" sz="2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br>
                      <a:r>
                        <a:rPr kumimoji="0" lang="de-DE" sz="2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Stigmatisierung</a:t>
                      </a:r>
                    </a:p>
                  </a:txBody>
                  <a:tcPr horzOverflow="overflow">
                    <a:lnL cap="flat">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Diskriminierung aufgrund der psychischen Erkrankung durch Mitglieder der Allgemeinheit</a:t>
                      </a: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46096" name="Group 16"/>
          <p:cNvGraphicFramePr>
            <a:graphicFrameLocks noGrp="1"/>
          </p:cNvGraphicFramePr>
          <p:nvPr>
            <p:ph sz="quarter" idx="2"/>
            <p:extLst>
              <p:ext uri="{D42A27DB-BD31-4B8C-83A1-F6EECF244321}">
                <p14:modId xmlns:p14="http://schemas.microsoft.com/office/powerpoint/2010/main" val="4187101089"/>
              </p:ext>
            </p:extLst>
          </p:nvPr>
        </p:nvGraphicFramePr>
        <p:xfrm>
          <a:off x="467544" y="3827830"/>
          <a:ext cx="8424862" cy="1311275"/>
        </p:xfrm>
        <a:graphic>
          <a:graphicData uri="http://schemas.openxmlformats.org/drawingml/2006/table">
            <a:tbl>
              <a:tblPr/>
              <a:tblGrid>
                <a:gridCol w="3240286">
                  <a:extLst>
                    <a:ext uri="{9D8B030D-6E8A-4147-A177-3AD203B41FA5}">
                      <a16:colId xmlns:a16="http://schemas.microsoft.com/office/drawing/2014/main" val="20000"/>
                    </a:ext>
                  </a:extLst>
                </a:gridCol>
                <a:gridCol w="5184576">
                  <a:extLst>
                    <a:ext uri="{9D8B030D-6E8A-4147-A177-3AD203B41FA5}">
                      <a16:colId xmlns:a16="http://schemas.microsoft.com/office/drawing/2014/main" val="20001"/>
                    </a:ext>
                  </a:extLst>
                </a:gridCol>
              </a:tblGrid>
              <a:tr h="13112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Selbststigma</a:t>
                      </a:r>
                    </a:p>
                  </a:txBody>
                  <a:tcPr marT="45742" marB="45742" horzOverflow="overflow">
                    <a:lnL cap="flat">
                      <a:noFill/>
                    </a:lnL>
                    <a:lnR>
                      <a:noFill/>
                    </a:lnR>
                    <a:lnT cap="fla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Zustimmung der betroffenen Person zu den ihr bekannten Vorurteilen und Anwendung auf sich selbst</a:t>
                      </a:r>
                      <a:br>
                        <a:rPr kumimoji="0" lang="de-DE"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br>
                      <a:r>
                        <a:rPr kumimoji="0" lang="de-DE"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sym typeface="Wingdings" panose="05000000000000000000" pitchFamily="2" charset="2"/>
                        </a:rPr>
                        <a:t> verringertes Selbstwertgefühl</a:t>
                      </a:r>
                      <a:endParaRPr kumimoji="0" lang="de-DE"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42" marB="45742"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46105" name="Group 25"/>
          <p:cNvGraphicFramePr>
            <a:graphicFrameLocks noGrp="1"/>
          </p:cNvGraphicFramePr>
          <p:nvPr>
            <p:ph sz="quarter" idx="3"/>
            <p:extLst>
              <p:ext uri="{D42A27DB-BD31-4B8C-83A1-F6EECF244321}">
                <p14:modId xmlns:p14="http://schemas.microsoft.com/office/powerpoint/2010/main" val="2638245168"/>
              </p:ext>
            </p:extLst>
          </p:nvPr>
        </p:nvGraphicFramePr>
        <p:xfrm>
          <a:off x="469131" y="5446368"/>
          <a:ext cx="8496300" cy="1125537"/>
        </p:xfrm>
        <a:graphic>
          <a:graphicData uri="http://schemas.openxmlformats.org/drawingml/2006/table">
            <a:tbl>
              <a:tblPr/>
              <a:tblGrid>
                <a:gridCol w="3239716">
                  <a:extLst>
                    <a:ext uri="{9D8B030D-6E8A-4147-A177-3AD203B41FA5}">
                      <a16:colId xmlns:a16="http://schemas.microsoft.com/office/drawing/2014/main" val="20000"/>
                    </a:ext>
                  </a:extLst>
                </a:gridCol>
                <a:gridCol w="5256584">
                  <a:extLst>
                    <a:ext uri="{9D8B030D-6E8A-4147-A177-3AD203B41FA5}">
                      <a16:colId xmlns:a16="http://schemas.microsoft.com/office/drawing/2014/main" val="20001"/>
                    </a:ext>
                  </a:extLst>
                </a:gridCol>
              </a:tblGrid>
              <a:tr h="112553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Strukturelle Diskriminierung</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de-DE" sz="2000" b="0" i="0" u="none" strike="noStrike" cap="none" normalizeH="0" baseline="0" dirty="0">
                        <a:ln>
                          <a:noFill/>
                        </a:ln>
                        <a:solidFill>
                          <a:schemeClr val="tx1"/>
                        </a:solidFill>
                        <a:effectLst/>
                        <a:latin typeface="Calibri" panose="020F0502020204030204" pitchFamily="34" charset="0"/>
                      </a:endParaRPr>
                    </a:p>
                  </a:txBody>
                  <a:tcPr horzOverflow="overflow">
                    <a:lnL cap="flat">
                      <a:noFill/>
                    </a:lnL>
                    <a:lnR>
                      <a:noFill/>
                    </a:lnR>
                    <a:lnT cap="fla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Regeln und Abläufe, die psychisch Erkrankte benachteiligen</a:t>
                      </a: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2" name="Grafik 1"/>
          <p:cNvPicPr>
            <a:picLocks noChangeAspect="1"/>
          </p:cNvPicPr>
          <p:nvPr/>
        </p:nvPicPr>
        <p:blipFill>
          <a:blip r:embed="rId3"/>
          <a:stretch>
            <a:fillRect/>
          </a:stretch>
        </p:blipFill>
        <p:spPr>
          <a:xfrm>
            <a:off x="6583238" y="686197"/>
            <a:ext cx="2381250" cy="1590675"/>
          </a:xfrm>
          <a:prstGeom prst="rect">
            <a:avLst/>
          </a:prstGeom>
        </p:spPr>
      </p:pic>
      <p:sp>
        <p:nvSpPr>
          <p:cNvPr id="3" name="Textfeld 2"/>
          <p:cNvSpPr txBox="1"/>
          <p:nvPr/>
        </p:nvSpPr>
        <p:spPr>
          <a:xfrm>
            <a:off x="7526193" y="6519145"/>
            <a:ext cx="1617807" cy="338554"/>
          </a:xfrm>
          <a:prstGeom prst="rect">
            <a:avLst/>
          </a:prstGeom>
          <a:noFill/>
        </p:spPr>
        <p:txBody>
          <a:bodyPr wrap="square" rtlCol="0">
            <a:spAutoFit/>
          </a:bodyPr>
          <a:lstStyle/>
          <a:p>
            <a:pPr algn="r"/>
            <a:r>
              <a:rPr lang="de-DE" sz="1600" i="1" dirty="0">
                <a:solidFill>
                  <a:srgbClr val="7F7F7F"/>
                </a:solidFill>
                <a:latin typeface="Calibri" panose="020F0502020204030204" pitchFamily="34" charset="0"/>
                <a:cs typeface="Calibri" panose="020F0502020204030204" pitchFamily="34" charset="0"/>
              </a:rPr>
              <a:t>Corrigan 2005</a:t>
            </a:r>
          </a:p>
        </p:txBody>
      </p:sp>
    </p:spTree>
    <p:extLst>
      <p:ext uri="{BB962C8B-B14F-4D97-AF65-F5344CB8AC3E}">
        <p14:creationId xmlns:p14="http://schemas.microsoft.com/office/powerpoint/2010/main" val="27930823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6"/>
          <p:cNvSpPr>
            <a:spLocks noChangeArrowheads="1"/>
          </p:cNvSpPr>
          <p:nvPr/>
        </p:nvSpPr>
        <p:spPr bwMode="auto">
          <a:xfrm>
            <a:off x="395536" y="475457"/>
            <a:ext cx="8229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hangingPunct="1">
              <a:spcBef>
                <a:spcPct val="0"/>
              </a:spcBef>
              <a:spcAft>
                <a:spcPct val="0"/>
              </a:spcAft>
              <a:buFontTx/>
              <a:buNone/>
            </a:pPr>
            <a:r>
              <a:rPr lang="de-DE" altLang="de-DE" b="1" kern="1200" dirty="0">
                <a:solidFill>
                  <a:srgbClr val="26547C"/>
                </a:solidFill>
                <a:latin typeface="Calibri" panose="020F0502020204030204" pitchFamily="34" charset="0"/>
                <a:cs typeface="Calibri" panose="020F0502020204030204" pitchFamily="34" charset="0"/>
              </a:rPr>
              <a:t>Wird‘s besser?</a:t>
            </a:r>
          </a:p>
        </p:txBody>
      </p:sp>
      <p:pic>
        <p:nvPicPr>
          <p:cNvPr id="9221" name="Picture 14"/>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67544" y="3310942"/>
            <a:ext cx="8244979" cy="3358146"/>
          </a:xfrm>
          <a:noFill/>
          <a:extLst>
            <a:ext uri="{909E8E84-426E-40DD-AFC4-6F175D3DCCD1}">
              <a14:hiddenFill xmlns:a14="http://schemas.microsoft.com/office/drawing/2010/main">
                <a:solidFill>
                  <a:srgbClr val="FEFEFE"/>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077" y="1371352"/>
            <a:ext cx="7264400" cy="806450"/>
          </a:xfrm>
          <a:prstGeom prst="rect">
            <a:avLst/>
          </a:prstGeom>
          <a:noFill/>
          <a:ln>
            <a:noFill/>
          </a:ln>
          <a:effectLst/>
          <a:extLst>
            <a:ext uri="{909E8E84-426E-40DD-AFC4-6F175D3DCCD1}">
              <a14:hiddenFill xmlns:a14="http://schemas.microsoft.com/office/drawing/2010/main">
                <a:solidFill>
                  <a:srgbClr val="FEFEFE"/>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9064" y="2277814"/>
            <a:ext cx="1900238" cy="604838"/>
          </a:xfrm>
          <a:prstGeom prst="rect">
            <a:avLst/>
          </a:prstGeom>
          <a:noFill/>
          <a:ln>
            <a:noFill/>
          </a:ln>
          <a:effectLst/>
          <a:extLst>
            <a:ext uri="{909E8E84-426E-40DD-AFC4-6F175D3DCCD1}">
              <a14:hiddenFill xmlns:a14="http://schemas.microsoft.com/office/drawing/2010/main">
                <a:solidFill>
                  <a:srgbClr val="FEFEFE"/>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0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2234952"/>
            <a:ext cx="2089150" cy="762000"/>
          </a:xfrm>
          <a:prstGeom prst="rect">
            <a:avLst/>
          </a:prstGeom>
          <a:noFill/>
          <a:ln>
            <a:noFill/>
          </a:ln>
          <a:effectLst/>
          <a:extLst>
            <a:ext uri="{909E8E84-426E-40DD-AFC4-6F175D3DCCD1}">
              <a14:hiddenFill xmlns:a14="http://schemas.microsoft.com/office/drawing/2010/main">
                <a:solidFill>
                  <a:srgbClr val="FEFEFE"/>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6409729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8"/>
          <p:cNvSpPr>
            <a:spLocks noGrp="1" noChangeArrowheads="1"/>
          </p:cNvSpPr>
          <p:nvPr>
            <p:ph type="title"/>
          </p:nvPr>
        </p:nvSpPr>
        <p:spPr>
          <a:xfrm>
            <a:off x="396056" y="423525"/>
            <a:ext cx="5113139" cy="706437"/>
          </a:xfrm>
        </p:spPr>
        <p:txBody>
          <a:bodyPr/>
          <a:lstStyle/>
          <a:p>
            <a:pPr algn="l" eaLnBrk="1" hangingPunct="1"/>
            <a:r>
              <a:rPr lang="de-DE" altLang="de-DE" sz="3200" b="1" dirty="0">
                <a:solidFill>
                  <a:srgbClr val="26547C"/>
                </a:solidFill>
                <a:latin typeface="Calibri" panose="020F0502020204030204" pitchFamily="34" charset="0"/>
                <a:cs typeface="Calibri" panose="020F0502020204030204" pitchFamily="34" charset="0"/>
              </a:rPr>
              <a:t>Warum nicht?</a:t>
            </a:r>
          </a:p>
        </p:txBody>
      </p:sp>
      <p:sp>
        <p:nvSpPr>
          <p:cNvPr id="293898" name="Text Box 10"/>
          <p:cNvSpPr txBox="1">
            <a:spLocks noChangeArrowheads="1"/>
          </p:cNvSpPr>
          <p:nvPr/>
        </p:nvSpPr>
        <p:spPr bwMode="auto">
          <a:xfrm>
            <a:off x="396056" y="1129962"/>
            <a:ext cx="8280400" cy="5755422"/>
          </a:xfrm>
          <a:prstGeom prst="rect">
            <a:avLst/>
          </a:prstGeom>
          <a:noFill/>
          <a:ln>
            <a:noFill/>
          </a:ln>
          <a:effectLst/>
          <a:extLst>
            <a:ext uri="{909E8E84-426E-40DD-AFC4-6F175D3DCCD1}">
              <a14:hiddenFill xmlns:a14="http://schemas.microsoft.com/office/drawing/2010/main">
                <a:solidFill>
                  <a:srgbClr val="FEFEFE"/>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hangingPunct="1">
              <a:spcBef>
                <a:spcPct val="0"/>
              </a:spcBef>
              <a:spcAft>
                <a:spcPct val="0"/>
              </a:spcAft>
              <a:buFontTx/>
              <a:buNone/>
            </a:pPr>
            <a:r>
              <a:rPr lang="de-DE" altLang="de-DE" sz="2600" kern="1200" dirty="0">
                <a:solidFill>
                  <a:srgbClr val="000000"/>
                </a:solidFill>
                <a:latin typeface="Calibri" panose="020F0502020204030204" pitchFamily="34" charset="0"/>
                <a:cs typeface="Calibri" panose="020F0502020204030204" pitchFamily="34" charset="0"/>
              </a:rPr>
              <a:t>Neurobiologische Modelle zunehmend verbreitet, sog. genetischer Essentialismus</a:t>
            </a:r>
          </a:p>
          <a:p>
            <a:pPr fontAlgn="base" hangingPunct="1">
              <a:spcBef>
                <a:spcPct val="0"/>
              </a:spcBef>
              <a:spcAft>
                <a:spcPct val="0"/>
              </a:spcAft>
              <a:buFontTx/>
              <a:buNone/>
            </a:pPr>
            <a:r>
              <a:rPr lang="de-DE" altLang="de-DE" sz="2600" kern="1200" dirty="0">
                <a:solidFill>
                  <a:srgbClr val="000000"/>
                </a:solidFill>
                <a:latin typeface="Calibri" panose="020F0502020204030204" pitchFamily="34" charset="0"/>
                <a:cs typeface="Calibri" panose="020F0502020204030204" pitchFamily="34" charset="0"/>
              </a:rPr>
              <a:t>Großer Optimismus neurobiologischer Forscher</a:t>
            </a:r>
          </a:p>
          <a:p>
            <a:pPr fontAlgn="base" hangingPunct="1">
              <a:spcBef>
                <a:spcPct val="0"/>
              </a:spcBef>
              <a:spcAft>
                <a:spcPct val="0"/>
              </a:spcAft>
              <a:buFontTx/>
              <a:buNone/>
            </a:pPr>
            <a:endParaRPr lang="de-DE" altLang="de-DE" sz="2600" kern="1200" dirty="0">
              <a:solidFill>
                <a:srgbClr val="000000"/>
              </a:solidFill>
              <a:latin typeface="Calibri" panose="020F0502020204030204" pitchFamily="34" charset="0"/>
              <a:cs typeface="Calibri" panose="020F0502020204030204" pitchFamily="34" charset="0"/>
            </a:endParaRPr>
          </a:p>
          <a:p>
            <a:pPr fontAlgn="base" hangingPunct="1">
              <a:spcBef>
                <a:spcPct val="0"/>
              </a:spcBef>
              <a:spcAft>
                <a:spcPct val="0"/>
              </a:spcAft>
              <a:buFontTx/>
              <a:buNone/>
            </a:pPr>
            <a:r>
              <a:rPr lang="de-DE" altLang="de-DE" sz="2400" b="1" u="sng" kern="1200" dirty="0">
                <a:solidFill>
                  <a:srgbClr val="000000"/>
                </a:solidFill>
                <a:latin typeface="Calibri" panose="020F0502020204030204" pitchFamily="34" charset="0"/>
                <a:cs typeface="Calibri" panose="020F0502020204030204" pitchFamily="34" charset="0"/>
              </a:rPr>
              <a:t>Positiv:</a:t>
            </a:r>
            <a:r>
              <a:rPr lang="de-DE" altLang="de-DE" sz="2400" u="sng" kern="1200" dirty="0">
                <a:solidFill>
                  <a:srgbClr val="000000"/>
                </a:solidFill>
                <a:latin typeface="Calibri" panose="020F0502020204030204" pitchFamily="34" charset="0"/>
                <a:cs typeface="Calibri" panose="020F0502020204030204" pitchFamily="34" charset="0"/>
              </a:rPr>
              <a:t> </a:t>
            </a:r>
          </a:p>
          <a:p>
            <a:pPr fontAlgn="base" hangingPunct="1">
              <a:spcBef>
                <a:spcPct val="0"/>
              </a:spcBef>
              <a:spcAft>
                <a:spcPct val="0"/>
              </a:spcAft>
              <a:buFontTx/>
              <a:buNone/>
            </a:pPr>
            <a:r>
              <a:rPr lang="de-DE" altLang="de-DE" sz="2400" kern="1200" dirty="0">
                <a:solidFill>
                  <a:srgbClr val="000000"/>
                </a:solidFill>
                <a:latin typeface="Calibri" panose="020F0502020204030204" pitchFamily="34" charset="0"/>
                <a:cs typeface="Calibri" panose="020F0502020204030204" pitchFamily="34" charset="0"/>
              </a:rPr>
              <a:t>weniger Schuld aus Sicht der Öffentlichkeit (teilweise)</a:t>
            </a:r>
            <a:br>
              <a:rPr lang="de-DE" altLang="de-DE" sz="2400" kern="1200" dirty="0">
                <a:solidFill>
                  <a:srgbClr val="000000"/>
                </a:solidFill>
                <a:latin typeface="Calibri" panose="020F0502020204030204" pitchFamily="34" charset="0"/>
                <a:cs typeface="Calibri" panose="020F0502020204030204" pitchFamily="34" charset="0"/>
              </a:rPr>
            </a:br>
            <a:endParaRPr lang="de-DE" altLang="de-DE" sz="2400" kern="1200" dirty="0">
              <a:solidFill>
                <a:srgbClr val="000000"/>
              </a:solidFill>
              <a:latin typeface="Calibri" panose="020F0502020204030204" pitchFamily="34" charset="0"/>
              <a:cs typeface="Calibri" panose="020F0502020204030204" pitchFamily="34" charset="0"/>
            </a:endParaRPr>
          </a:p>
          <a:p>
            <a:pPr fontAlgn="base" hangingPunct="1">
              <a:spcBef>
                <a:spcPct val="0"/>
              </a:spcBef>
              <a:spcAft>
                <a:spcPct val="0"/>
              </a:spcAft>
              <a:buFontTx/>
              <a:buNone/>
            </a:pPr>
            <a:r>
              <a:rPr lang="de-DE" altLang="de-DE" sz="2400" b="1" u="sng" kern="1200" dirty="0">
                <a:solidFill>
                  <a:srgbClr val="000000"/>
                </a:solidFill>
                <a:latin typeface="Calibri" panose="020F0502020204030204" pitchFamily="34" charset="0"/>
                <a:cs typeface="Calibri" panose="020F0502020204030204" pitchFamily="34" charset="0"/>
              </a:rPr>
              <a:t>Negativ:</a:t>
            </a:r>
          </a:p>
          <a:p>
            <a:pPr fontAlgn="base" hangingPunct="1">
              <a:spcBef>
                <a:spcPct val="0"/>
              </a:spcBef>
              <a:spcAft>
                <a:spcPct val="0"/>
              </a:spcAft>
              <a:buFontTx/>
              <a:buChar char="-"/>
            </a:pPr>
            <a:r>
              <a:rPr lang="de-DE" altLang="de-DE" sz="2400" kern="1200" dirty="0">
                <a:solidFill>
                  <a:srgbClr val="000000"/>
                </a:solidFill>
                <a:latin typeface="Calibri" panose="020F0502020204030204" pitchFamily="34" charset="0"/>
                <a:cs typeface="Calibri" panose="020F0502020204030204" pitchFamily="34" charset="0"/>
              </a:rPr>
              <a:t> größere </a:t>
            </a:r>
            <a:r>
              <a:rPr lang="de-DE" altLang="de-DE" sz="2400" kern="1200" dirty="0" smtClean="0">
                <a:solidFill>
                  <a:srgbClr val="000000"/>
                </a:solidFill>
                <a:latin typeface="Calibri" panose="020F0502020204030204" pitchFamily="34" charset="0"/>
                <a:cs typeface="Calibri" panose="020F0502020204030204" pitchFamily="34" charset="0"/>
              </a:rPr>
              <a:t>Angst/ </a:t>
            </a:r>
            <a:r>
              <a:rPr lang="de-DE" altLang="de-DE" sz="2400" kern="1200" dirty="0">
                <a:solidFill>
                  <a:srgbClr val="000000"/>
                </a:solidFill>
                <a:latin typeface="Calibri" panose="020F0502020204030204" pitchFamily="34" charset="0"/>
                <a:cs typeface="Calibri" panose="020F0502020204030204" pitchFamily="34" charset="0"/>
              </a:rPr>
              <a:t>Ablehnung durch die Öffentlichkeit,</a:t>
            </a:r>
            <a:br>
              <a:rPr lang="de-DE" altLang="de-DE" sz="2400" kern="1200" dirty="0">
                <a:solidFill>
                  <a:srgbClr val="000000"/>
                </a:solidFill>
                <a:latin typeface="Calibri" panose="020F0502020204030204" pitchFamily="34" charset="0"/>
                <a:cs typeface="Calibri" panose="020F0502020204030204" pitchFamily="34" charset="0"/>
              </a:rPr>
            </a:br>
            <a:r>
              <a:rPr lang="de-DE" altLang="de-DE" sz="2400" kern="1200" dirty="0">
                <a:solidFill>
                  <a:srgbClr val="000000"/>
                </a:solidFill>
                <a:latin typeface="Calibri" panose="020F0502020204030204" pitchFamily="34" charset="0"/>
                <a:cs typeface="Calibri" panose="020F0502020204030204" pitchFamily="34" charset="0"/>
              </a:rPr>
              <a:t>  	stärkerer Wunsch nach sozialer Distanz</a:t>
            </a:r>
          </a:p>
          <a:p>
            <a:pPr fontAlgn="base" hangingPunct="1">
              <a:spcBef>
                <a:spcPct val="0"/>
              </a:spcBef>
              <a:spcAft>
                <a:spcPct val="0"/>
              </a:spcAft>
              <a:buFontTx/>
              <a:buChar char="-"/>
            </a:pPr>
            <a:r>
              <a:rPr lang="de-DE" altLang="de-DE" sz="2400" kern="1200" dirty="0">
                <a:solidFill>
                  <a:srgbClr val="000000"/>
                </a:solidFill>
                <a:latin typeface="Calibri" panose="020F0502020204030204" pitchFamily="34" charset="0"/>
                <a:cs typeface="Calibri" panose="020F0502020204030204" pitchFamily="34" charset="0"/>
              </a:rPr>
              <a:t> Pessimismus in Prognose und Therapie</a:t>
            </a:r>
          </a:p>
          <a:p>
            <a:pPr fontAlgn="base" hangingPunct="1">
              <a:spcBef>
                <a:spcPct val="0"/>
              </a:spcBef>
              <a:spcAft>
                <a:spcPct val="0"/>
              </a:spcAft>
              <a:buFontTx/>
              <a:buChar char="-"/>
            </a:pPr>
            <a:r>
              <a:rPr lang="de-DE" altLang="de-DE" sz="2400" kern="1200" dirty="0">
                <a:solidFill>
                  <a:srgbClr val="000000"/>
                </a:solidFill>
                <a:latin typeface="Calibri" panose="020F0502020204030204" pitchFamily="34" charset="0"/>
                <a:cs typeface="Calibri" panose="020F0502020204030204" pitchFamily="34" charset="0"/>
              </a:rPr>
              <a:t> „andere Spezies“</a:t>
            </a:r>
          </a:p>
          <a:p>
            <a:pPr fontAlgn="base" hangingPunct="1">
              <a:spcBef>
                <a:spcPct val="0"/>
              </a:spcBef>
              <a:spcAft>
                <a:spcPct val="0"/>
              </a:spcAft>
              <a:buFontTx/>
              <a:buChar char="-"/>
            </a:pPr>
            <a:r>
              <a:rPr lang="de-DE" altLang="de-DE" sz="2400" kern="1200" dirty="0">
                <a:solidFill>
                  <a:srgbClr val="000000"/>
                </a:solidFill>
                <a:latin typeface="Calibri" panose="020F0502020204030204" pitchFamily="34" charset="0"/>
                <a:cs typeface="Calibri" panose="020F0502020204030204" pitchFamily="34" charset="0"/>
              </a:rPr>
              <a:t> stärkere Selbstvorwürfe bei psych. erkrankten Menschen</a:t>
            </a:r>
          </a:p>
          <a:p>
            <a:pPr fontAlgn="base" hangingPunct="1">
              <a:spcBef>
                <a:spcPct val="0"/>
              </a:spcBef>
              <a:spcAft>
                <a:spcPct val="0"/>
              </a:spcAft>
              <a:buFontTx/>
              <a:buNone/>
            </a:pPr>
            <a:endParaRPr lang="de-DE" altLang="de-DE" sz="2400" kern="1200" dirty="0">
              <a:solidFill>
                <a:srgbClr val="000000"/>
              </a:solidFill>
              <a:latin typeface="Calibri" panose="020F0502020204030204" pitchFamily="34" charset="0"/>
              <a:cs typeface="Calibri" panose="020F0502020204030204" pitchFamily="34" charset="0"/>
            </a:endParaRPr>
          </a:p>
          <a:p>
            <a:pPr algn="r" fontAlgn="base" hangingPunct="1">
              <a:spcBef>
                <a:spcPct val="0"/>
              </a:spcBef>
              <a:spcAft>
                <a:spcPct val="0"/>
              </a:spcAft>
              <a:buFontTx/>
              <a:buNone/>
            </a:pPr>
            <a:r>
              <a:rPr lang="de-DE" altLang="de-DE" sz="2400" kern="1200" dirty="0">
                <a:solidFill>
                  <a:srgbClr val="000000"/>
                </a:solidFill>
                <a:latin typeface="Calibri" panose="020F0502020204030204" pitchFamily="34" charset="0"/>
                <a:cs typeface="Calibri" panose="020F0502020204030204" pitchFamily="34" charset="0"/>
              </a:rPr>
              <a:t>	</a:t>
            </a:r>
            <a:r>
              <a:rPr lang="de-DE" altLang="de-DE" sz="1800" kern="1200" dirty="0">
                <a:solidFill>
                  <a:srgbClr val="000000"/>
                </a:solidFill>
                <a:latin typeface="Calibri" panose="020F0502020204030204" pitchFamily="34" charset="0"/>
                <a:cs typeface="Calibri" panose="020F0502020204030204" pitchFamily="34" charset="0"/>
              </a:rPr>
              <a:t>				</a:t>
            </a:r>
            <a:endParaRPr lang="de-DE" altLang="de-DE" sz="1800" i="1" kern="1200" dirty="0">
              <a:solidFill>
                <a:srgbClr val="7F7F7F"/>
              </a:solidFill>
              <a:latin typeface="Calibri" panose="020F0502020204030204" pitchFamily="34" charset="0"/>
              <a:cs typeface="Calibri" panose="020F0502020204030204" pitchFamily="34" charset="0"/>
            </a:endParaRPr>
          </a:p>
        </p:txBody>
      </p:sp>
      <p:sp>
        <p:nvSpPr>
          <p:cNvPr id="2" name="Rechteck 1"/>
          <p:cNvSpPr/>
          <p:nvPr/>
        </p:nvSpPr>
        <p:spPr>
          <a:xfrm>
            <a:off x="6272252" y="6484063"/>
            <a:ext cx="2871748" cy="369332"/>
          </a:xfrm>
          <a:prstGeom prst="rect">
            <a:avLst/>
          </a:prstGeom>
        </p:spPr>
        <p:txBody>
          <a:bodyPr wrap="none">
            <a:spAutoFit/>
          </a:bodyPr>
          <a:lstStyle/>
          <a:p>
            <a:r>
              <a:rPr lang="de-DE" altLang="de-DE" i="1" kern="1200" dirty="0" err="1">
                <a:solidFill>
                  <a:srgbClr val="7F7F7F"/>
                </a:solidFill>
                <a:latin typeface="Calibri" panose="020F0502020204030204" pitchFamily="34" charset="0"/>
                <a:cs typeface="Calibri" panose="020F0502020204030204" pitchFamily="34" charset="0"/>
              </a:rPr>
              <a:t>Lebowitz</a:t>
            </a:r>
            <a:r>
              <a:rPr lang="de-DE" altLang="de-DE" i="1" kern="1200" dirty="0">
                <a:solidFill>
                  <a:srgbClr val="7F7F7F"/>
                </a:solidFill>
                <a:latin typeface="Calibri" panose="020F0502020204030204" pitchFamily="34" charset="0"/>
                <a:cs typeface="Calibri" panose="020F0502020204030204" pitchFamily="34" charset="0"/>
              </a:rPr>
              <a:t> &amp; </a:t>
            </a:r>
            <a:r>
              <a:rPr lang="de-DE" altLang="de-DE" i="1" kern="1200" dirty="0" err="1">
                <a:solidFill>
                  <a:srgbClr val="7F7F7F"/>
                </a:solidFill>
                <a:latin typeface="Calibri" panose="020F0502020204030204" pitchFamily="34" charset="0"/>
                <a:cs typeface="Calibri" panose="020F0502020204030204" pitchFamily="34" charset="0"/>
              </a:rPr>
              <a:t>Appelbaum</a:t>
            </a:r>
            <a:r>
              <a:rPr lang="de-DE" altLang="de-DE" i="1" kern="1200" dirty="0">
                <a:solidFill>
                  <a:srgbClr val="7F7F7F"/>
                </a:solidFill>
                <a:latin typeface="Calibri" panose="020F0502020204030204" pitchFamily="34" charset="0"/>
                <a:cs typeface="Calibri" panose="020F0502020204030204" pitchFamily="34" charset="0"/>
              </a:rPr>
              <a:t> 2019</a:t>
            </a:r>
            <a:endParaRPr lang="de-DE" dirty="0">
              <a:latin typeface="Calibri" panose="020F0502020204030204" pitchFamily="34" charset="0"/>
            </a:endParaRPr>
          </a:p>
        </p:txBody>
      </p:sp>
    </p:spTree>
    <p:extLst>
      <p:ext uri="{BB962C8B-B14F-4D97-AF65-F5344CB8AC3E}">
        <p14:creationId xmlns:p14="http://schemas.microsoft.com/office/powerpoint/2010/main" val="373663704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0"/>
          <p:cNvSpPr txBox="1">
            <a:spLocks noChangeArrowheads="1"/>
          </p:cNvSpPr>
          <p:nvPr/>
        </p:nvSpPr>
        <p:spPr bwMode="auto">
          <a:xfrm>
            <a:off x="375419" y="476672"/>
            <a:ext cx="45365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hangingPunct="1">
              <a:spcBef>
                <a:spcPct val="0"/>
              </a:spcBef>
              <a:spcAft>
                <a:spcPct val="0"/>
              </a:spcAft>
              <a:buFontTx/>
              <a:buNone/>
            </a:pPr>
            <a:r>
              <a:rPr lang="de-DE" altLang="de-DE" b="1" kern="1200" dirty="0">
                <a:solidFill>
                  <a:srgbClr val="26547C"/>
                </a:solidFill>
                <a:latin typeface="Calibri" panose="020F0502020204030204" pitchFamily="34" charset="0"/>
                <a:cs typeface="Calibri" panose="020F0502020204030204" pitchFamily="34" charset="0"/>
              </a:rPr>
              <a:t>Selbststigma</a:t>
            </a:r>
            <a:endParaRPr lang="de-DE" altLang="de-DE" sz="3600" b="1" kern="1200" dirty="0">
              <a:solidFill>
                <a:srgbClr val="26547C"/>
              </a:solidFill>
              <a:latin typeface="Calibri" panose="020F0502020204030204" pitchFamily="34" charset="0"/>
              <a:cs typeface="Calibri" panose="020F0502020204030204" pitchFamily="34" charset="0"/>
            </a:endParaRPr>
          </a:p>
        </p:txBody>
      </p:sp>
      <p:sp>
        <p:nvSpPr>
          <p:cNvPr id="13315" name="Text Box 21"/>
          <p:cNvSpPr txBox="1">
            <a:spLocks noChangeArrowheads="1"/>
          </p:cNvSpPr>
          <p:nvPr/>
        </p:nvSpPr>
        <p:spPr bwMode="auto">
          <a:xfrm>
            <a:off x="1075382" y="1864296"/>
            <a:ext cx="184150" cy="366712"/>
          </a:xfrm>
          <a:prstGeom prst="rect">
            <a:avLst/>
          </a:prstGeom>
          <a:noFill/>
          <a:ln>
            <a:noFill/>
          </a:ln>
          <a:effectLst/>
          <a:extLst>
            <a:ext uri="{909E8E84-426E-40DD-AFC4-6F175D3DCCD1}">
              <a14:hiddenFill xmlns:a14="http://schemas.microsoft.com/office/drawing/2010/main">
                <a:solidFill>
                  <a:srgbClr val="FEFEFE"/>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hangingPunct="1">
              <a:spcBef>
                <a:spcPct val="0"/>
              </a:spcBef>
              <a:spcAft>
                <a:spcPct val="0"/>
              </a:spcAft>
              <a:buFontTx/>
              <a:buNone/>
            </a:pPr>
            <a:endParaRPr lang="de-DE" altLang="de-DE" sz="1800" kern="1200" dirty="0">
              <a:solidFill>
                <a:srgbClr val="000000"/>
              </a:solidFill>
              <a:latin typeface="Calibri" panose="020F0502020204030204" pitchFamily="34" charset="0"/>
            </a:endParaRPr>
          </a:p>
        </p:txBody>
      </p:sp>
      <p:sp>
        <p:nvSpPr>
          <p:cNvPr id="302102" name="Text Box 22"/>
          <p:cNvSpPr txBox="1">
            <a:spLocks noChangeArrowheads="1"/>
          </p:cNvSpPr>
          <p:nvPr/>
        </p:nvSpPr>
        <p:spPr bwMode="auto">
          <a:xfrm>
            <a:off x="399107" y="2028921"/>
            <a:ext cx="8061325" cy="2893100"/>
          </a:xfrm>
          <a:prstGeom prst="rect">
            <a:avLst/>
          </a:prstGeom>
          <a:noFill/>
          <a:ln>
            <a:noFill/>
          </a:ln>
          <a:effectLst/>
          <a:extLst>
            <a:ext uri="{909E8E84-426E-40DD-AFC4-6F175D3DCCD1}">
              <a14:hiddenFill xmlns:a14="http://schemas.microsoft.com/office/drawing/2010/main">
                <a:solidFill>
                  <a:srgbClr val="FEFEFE"/>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hangingPunct="1">
              <a:spcBef>
                <a:spcPct val="0"/>
              </a:spcBef>
              <a:spcAft>
                <a:spcPct val="0"/>
              </a:spcAft>
              <a:buFontTx/>
              <a:buNone/>
            </a:pPr>
            <a:r>
              <a:rPr lang="de-DE" altLang="de-DE" sz="2600" b="1" kern="1200" dirty="0">
                <a:solidFill>
                  <a:srgbClr val="000000"/>
                </a:solidFill>
                <a:latin typeface="Calibri" panose="020F0502020204030204" pitchFamily="34" charset="0"/>
                <a:cs typeface="Calibri" panose="020F0502020204030204" pitchFamily="34" charset="0"/>
              </a:rPr>
              <a:t>Kognitiv:</a:t>
            </a:r>
            <a:r>
              <a:rPr lang="de-DE" altLang="de-DE" sz="2600" kern="1200" dirty="0">
                <a:solidFill>
                  <a:srgbClr val="000000"/>
                </a:solidFill>
                <a:latin typeface="Calibri" panose="020F0502020204030204" pitchFamily="34" charset="0"/>
                <a:cs typeface="Calibri" panose="020F0502020204030204" pitchFamily="34" charset="0"/>
              </a:rPr>
              <a:t>	Negative Stereotypen werden akzeptiert</a:t>
            </a:r>
            <a:br>
              <a:rPr lang="de-DE" altLang="de-DE" sz="2600" kern="1200" dirty="0">
                <a:solidFill>
                  <a:srgbClr val="000000"/>
                </a:solidFill>
                <a:latin typeface="Calibri" panose="020F0502020204030204" pitchFamily="34" charset="0"/>
                <a:cs typeface="Calibri" panose="020F0502020204030204" pitchFamily="34" charset="0"/>
              </a:rPr>
            </a:br>
            <a:r>
              <a:rPr lang="de-DE" altLang="de-DE" sz="2600" kern="1200" dirty="0">
                <a:solidFill>
                  <a:srgbClr val="000000"/>
                </a:solidFill>
                <a:latin typeface="Calibri" panose="020F0502020204030204" pitchFamily="34" charset="0"/>
                <a:cs typeface="Calibri" panose="020F0502020204030204" pitchFamily="34" charset="0"/>
              </a:rPr>
              <a:t>		und gegen sich selbst gewendet</a:t>
            </a:r>
          </a:p>
          <a:p>
            <a:pPr fontAlgn="base" hangingPunct="1">
              <a:spcBef>
                <a:spcPct val="0"/>
              </a:spcBef>
              <a:spcAft>
                <a:spcPct val="0"/>
              </a:spcAft>
              <a:buFontTx/>
              <a:buNone/>
            </a:pPr>
            <a:endParaRPr lang="de-DE" altLang="de-DE" sz="2600" kern="1200" dirty="0">
              <a:solidFill>
                <a:srgbClr val="000000"/>
              </a:solidFill>
              <a:latin typeface="Calibri" panose="020F0502020204030204" pitchFamily="34" charset="0"/>
              <a:cs typeface="Calibri" panose="020F0502020204030204" pitchFamily="34" charset="0"/>
            </a:endParaRPr>
          </a:p>
          <a:p>
            <a:pPr fontAlgn="base" hangingPunct="1">
              <a:spcBef>
                <a:spcPct val="0"/>
              </a:spcBef>
              <a:spcAft>
                <a:spcPct val="0"/>
              </a:spcAft>
              <a:buFontTx/>
              <a:buNone/>
            </a:pPr>
            <a:r>
              <a:rPr lang="de-DE" altLang="de-DE" sz="2600" b="1" kern="1200" dirty="0">
                <a:solidFill>
                  <a:srgbClr val="000000"/>
                </a:solidFill>
                <a:latin typeface="Calibri" panose="020F0502020204030204" pitchFamily="34" charset="0"/>
                <a:cs typeface="Calibri" panose="020F0502020204030204" pitchFamily="34" charset="0"/>
              </a:rPr>
              <a:t>Emotional:	</a:t>
            </a:r>
            <a:r>
              <a:rPr lang="de-DE" altLang="de-DE" sz="2600" kern="1200" dirty="0">
                <a:solidFill>
                  <a:srgbClr val="000000"/>
                </a:solidFill>
                <a:latin typeface="Calibri" panose="020F0502020204030204" pitchFamily="34" charset="0"/>
                <a:cs typeface="Calibri" panose="020F0502020204030204" pitchFamily="34" charset="0"/>
              </a:rPr>
              <a:t>Scham</a:t>
            </a:r>
          </a:p>
          <a:p>
            <a:pPr fontAlgn="base" hangingPunct="1">
              <a:spcBef>
                <a:spcPct val="0"/>
              </a:spcBef>
              <a:spcAft>
                <a:spcPct val="0"/>
              </a:spcAft>
              <a:buFontTx/>
              <a:buNone/>
            </a:pPr>
            <a:endParaRPr lang="de-DE" altLang="de-DE" sz="2600" kern="1200" dirty="0">
              <a:solidFill>
                <a:srgbClr val="000000"/>
              </a:solidFill>
              <a:latin typeface="Calibri" panose="020F0502020204030204" pitchFamily="34" charset="0"/>
              <a:cs typeface="Calibri" panose="020F0502020204030204" pitchFamily="34" charset="0"/>
            </a:endParaRPr>
          </a:p>
          <a:p>
            <a:pPr fontAlgn="base" hangingPunct="1">
              <a:spcBef>
                <a:spcPct val="0"/>
              </a:spcBef>
              <a:spcAft>
                <a:spcPct val="0"/>
              </a:spcAft>
              <a:buFontTx/>
              <a:buNone/>
            </a:pPr>
            <a:r>
              <a:rPr lang="de-DE" altLang="de-DE" sz="2600" b="1" kern="1200" dirty="0">
                <a:solidFill>
                  <a:srgbClr val="000000"/>
                </a:solidFill>
                <a:latin typeface="Calibri" panose="020F0502020204030204" pitchFamily="34" charset="0"/>
                <a:cs typeface="Calibri" panose="020F0502020204030204" pitchFamily="34" charset="0"/>
              </a:rPr>
              <a:t>Verhalten:	</a:t>
            </a:r>
            <a:r>
              <a:rPr lang="de-DE" altLang="de-DE" sz="2600" kern="1200" dirty="0">
                <a:solidFill>
                  <a:srgbClr val="000000"/>
                </a:solidFill>
                <a:latin typeface="Calibri" panose="020F0502020204030204" pitchFamily="34" charset="0"/>
                <a:cs typeface="Calibri" panose="020F0502020204030204" pitchFamily="34" charset="0"/>
              </a:rPr>
              <a:t>Geheimhaltung, Rückzug,</a:t>
            </a:r>
            <a:br>
              <a:rPr lang="de-DE" altLang="de-DE" sz="2600" kern="1200" dirty="0">
                <a:solidFill>
                  <a:srgbClr val="000000"/>
                </a:solidFill>
                <a:latin typeface="Calibri" panose="020F0502020204030204" pitchFamily="34" charset="0"/>
                <a:cs typeface="Calibri" panose="020F0502020204030204" pitchFamily="34" charset="0"/>
              </a:rPr>
            </a:br>
            <a:r>
              <a:rPr lang="de-DE" altLang="de-DE" sz="2600" kern="1200" dirty="0">
                <a:solidFill>
                  <a:srgbClr val="000000"/>
                </a:solidFill>
                <a:latin typeface="Calibri" panose="020F0502020204030204" pitchFamily="34" charset="0"/>
                <a:cs typeface="Calibri" panose="020F0502020204030204" pitchFamily="34" charset="0"/>
              </a:rPr>
              <a:t>		Aufgabe von Lebenszielen (</a:t>
            </a:r>
            <a:r>
              <a:rPr lang="de-DE" altLang="de-DE" sz="2600" kern="1200" dirty="0" err="1">
                <a:solidFill>
                  <a:srgbClr val="000000"/>
                </a:solidFill>
                <a:latin typeface="Calibri" panose="020F0502020204030204" pitchFamily="34" charset="0"/>
                <a:cs typeface="Calibri" panose="020F0502020204030204" pitchFamily="34" charset="0"/>
              </a:rPr>
              <a:t>Why</a:t>
            </a:r>
            <a:r>
              <a:rPr lang="de-DE" altLang="de-DE" sz="2600" kern="1200" dirty="0">
                <a:solidFill>
                  <a:srgbClr val="000000"/>
                </a:solidFill>
                <a:latin typeface="Calibri" panose="020F0502020204030204" pitchFamily="34" charset="0"/>
                <a:cs typeface="Calibri" panose="020F0502020204030204" pitchFamily="34" charset="0"/>
              </a:rPr>
              <a:t> </a:t>
            </a:r>
            <a:r>
              <a:rPr lang="de-DE" altLang="de-DE" sz="2600" kern="1200" dirty="0" smtClean="0">
                <a:solidFill>
                  <a:srgbClr val="000000"/>
                </a:solidFill>
                <a:latin typeface="Calibri" panose="020F0502020204030204" pitchFamily="34" charset="0"/>
                <a:cs typeface="Calibri" panose="020F0502020204030204" pitchFamily="34" charset="0"/>
              </a:rPr>
              <a:t>Try?)</a:t>
            </a:r>
            <a:endParaRPr lang="de-DE" altLang="de-DE" sz="1800" kern="12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14179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3" y="564406"/>
            <a:ext cx="7345362" cy="617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395288" y="6608763"/>
            <a:ext cx="8748712" cy="276225"/>
          </a:xfrm>
          <a:prstGeom prst="rect">
            <a:avLst/>
          </a:prstGeom>
        </p:spPr>
        <p:txBody>
          <a:bodyPr>
            <a:spAutoFit/>
          </a:bodyPr>
          <a:lstStyle/>
          <a:p>
            <a:pPr algn="r" fontAlgn="base" hangingPunct="1">
              <a:spcBef>
                <a:spcPct val="0"/>
              </a:spcBef>
              <a:spcAft>
                <a:spcPct val="0"/>
              </a:spcAft>
              <a:defRPr/>
            </a:pPr>
            <a:r>
              <a:rPr lang="de-DE" sz="1200" i="1" kern="1200" dirty="0">
                <a:solidFill>
                  <a:srgbClr val="000000">
                    <a:lumMod val="50000"/>
                    <a:lumOff val="50000"/>
                  </a:srgbClr>
                </a:solidFill>
                <a:latin typeface="Calibri" panose="020F0502020204030204" pitchFamily="34" charset="0"/>
              </a:rPr>
              <a:t>http://www.who.int/healthinfo/global_burden_disease/GBD_report_2004update_part4.pdf</a:t>
            </a:r>
          </a:p>
        </p:txBody>
      </p:sp>
      <p:sp>
        <p:nvSpPr>
          <p:cNvPr id="10244" name="Text Box 4"/>
          <p:cNvSpPr txBox="1">
            <a:spLocks noChangeArrowheads="1"/>
          </p:cNvSpPr>
          <p:nvPr/>
        </p:nvSpPr>
        <p:spPr bwMode="auto">
          <a:xfrm>
            <a:off x="3995936" y="4482356"/>
            <a:ext cx="3144515" cy="954107"/>
          </a:xfrm>
          <a:prstGeom prst="rect">
            <a:avLst/>
          </a:prstGeom>
          <a:solidFill>
            <a:srgbClr val="92D050"/>
          </a:solidFill>
          <a:ln w="12700">
            <a:solidFill>
              <a:schemeClr val="bg2"/>
            </a:solidFill>
            <a:miter lim="800000"/>
            <a:headEnd/>
            <a:tailEnd/>
          </a:ln>
        </p:spPr>
        <p:txBody>
          <a:bodyPr wrap="none">
            <a:spAutoFit/>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fontAlgn="base">
              <a:lnSpc>
                <a:spcPct val="100000"/>
              </a:lnSpc>
              <a:spcBef>
                <a:spcPct val="0"/>
              </a:spcBef>
              <a:spcAft>
                <a:spcPct val="0"/>
              </a:spcAft>
            </a:pPr>
            <a:r>
              <a:rPr lang="de-DE" altLang="de-DE" sz="2800" kern="1200" dirty="0">
                <a:solidFill>
                  <a:srgbClr val="000000"/>
                </a:solidFill>
              </a:rPr>
              <a:t>Frauen, 15-44 Jahre </a:t>
            </a:r>
          </a:p>
          <a:p>
            <a:pPr fontAlgn="base">
              <a:lnSpc>
                <a:spcPct val="100000"/>
              </a:lnSpc>
              <a:spcBef>
                <a:spcPct val="0"/>
              </a:spcBef>
              <a:spcAft>
                <a:spcPct val="0"/>
              </a:spcAft>
            </a:pPr>
            <a:r>
              <a:rPr lang="de-DE" altLang="de-DE" sz="2800" kern="1200" dirty="0">
                <a:solidFill>
                  <a:srgbClr val="000000"/>
                </a:solidFill>
              </a:rPr>
              <a:t>5 der Top-15 </a:t>
            </a:r>
          </a:p>
        </p:txBody>
      </p:sp>
      <p:sp>
        <p:nvSpPr>
          <p:cNvPr id="10245" name="Pfeil nach rechts 1"/>
          <p:cNvSpPr>
            <a:spLocks noChangeArrowheads="1"/>
          </p:cNvSpPr>
          <p:nvPr/>
        </p:nvSpPr>
        <p:spPr bwMode="auto">
          <a:xfrm>
            <a:off x="323850" y="1562943"/>
            <a:ext cx="576263" cy="215900"/>
          </a:xfrm>
          <a:prstGeom prst="rightArrow">
            <a:avLst>
              <a:gd name="adj1" fmla="val 50000"/>
              <a:gd name="adj2" fmla="val 50046"/>
            </a:avLst>
          </a:prstGeom>
          <a:solidFill>
            <a:schemeClr val="accent1"/>
          </a:solidFill>
          <a:ln w="9525" algn="ctr">
            <a:solidFill>
              <a:schemeClr val="tx1"/>
            </a:solidFill>
            <a:round/>
            <a:headEnd/>
            <a:tailEnd/>
          </a:ln>
        </p:spPr>
        <p:txBody>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fontAlgn="base">
              <a:lnSpc>
                <a:spcPct val="100000"/>
              </a:lnSpc>
              <a:spcBef>
                <a:spcPct val="0"/>
              </a:spcBef>
              <a:spcAft>
                <a:spcPct val="0"/>
              </a:spcAft>
            </a:pPr>
            <a:endParaRPr lang="de-DE" altLang="de-DE" kern="1200" dirty="0">
              <a:solidFill>
                <a:srgbClr val="000000"/>
              </a:solidFill>
            </a:endParaRPr>
          </a:p>
        </p:txBody>
      </p:sp>
      <p:sp>
        <p:nvSpPr>
          <p:cNvPr id="10246" name="Pfeil nach rechts 2"/>
          <p:cNvSpPr>
            <a:spLocks noChangeArrowheads="1"/>
          </p:cNvSpPr>
          <p:nvPr/>
        </p:nvSpPr>
        <p:spPr bwMode="auto">
          <a:xfrm>
            <a:off x="323850" y="2642443"/>
            <a:ext cx="576263" cy="215900"/>
          </a:xfrm>
          <a:prstGeom prst="rightArrow">
            <a:avLst>
              <a:gd name="adj1" fmla="val 50000"/>
              <a:gd name="adj2" fmla="val 50046"/>
            </a:avLst>
          </a:prstGeom>
          <a:solidFill>
            <a:schemeClr val="accent1"/>
          </a:solidFill>
          <a:ln w="9525" algn="ctr">
            <a:solidFill>
              <a:schemeClr val="tx1"/>
            </a:solidFill>
            <a:round/>
            <a:headEnd/>
            <a:tailEnd/>
          </a:ln>
        </p:spPr>
        <p:txBody>
          <a:bodyPr/>
          <a:lstStyle>
            <a:lvl1pPr eaLnBrk="0" hangingPunct="0">
              <a:lnSpc>
                <a:spcPts val="2000"/>
              </a:lnSpc>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har char="•"/>
              <a:defRPr>
                <a:solidFill>
                  <a:schemeClr val="tx1"/>
                </a:solidFill>
                <a:latin typeface="Calibri" pitchFamily="34" charset="0"/>
              </a:defRPr>
            </a:lvl3pPr>
            <a:lvl4pPr marL="1600200" indent="-228600" eaLnBrk="0" hangingPunct="0">
              <a:spcBef>
                <a:spcPct val="20000"/>
              </a:spcBef>
              <a:buChar char="–"/>
              <a:defRPr sz="1600">
                <a:solidFill>
                  <a:schemeClr val="tx1"/>
                </a:solidFill>
                <a:latin typeface="Calibri" pitchFamily="34" charset="0"/>
              </a:defRPr>
            </a:lvl4pPr>
            <a:lvl5pPr marL="2057400" indent="-228600" eaLnBrk="0" hangingPunct="0">
              <a:spcBef>
                <a:spcPct val="20000"/>
              </a:spcBef>
              <a:buChar char="»"/>
              <a:defRPr sz="1400">
                <a:solidFill>
                  <a:schemeClr val="tx1"/>
                </a:solidFill>
                <a:latin typeface="Calibri" pitchFamily="34" charset="0"/>
              </a:defRPr>
            </a:lvl5pPr>
            <a:lvl6pPr marL="2514600" indent="-228600" eaLnBrk="0" fontAlgn="base" hangingPunct="0">
              <a:spcBef>
                <a:spcPct val="20000"/>
              </a:spcBef>
              <a:spcAft>
                <a:spcPct val="0"/>
              </a:spcAft>
              <a:buChar char="»"/>
              <a:defRPr sz="1400">
                <a:solidFill>
                  <a:schemeClr val="tx1"/>
                </a:solidFill>
                <a:latin typeface="Calibri" pitchFamily="34" charset="0"/>
              </a:defRPr>
            </a:lvl6pPr>
            <a:lvl7pPr marL="2971800" indent="-228600" eaLnBrk="0" fontAlgn="base" hangingPunct="0">
              <a:spcBef>
                <a:spcPct val="20000"/>
              </a:spcBef>
              <a:spcAft>
                <a:spcPct val="0"/>
              </a:spcAft>
              <a:buChar char="»"/>
              <a:defRPr sz="1400">
                <a:solidFill>
                  <a:schemeClr val="tx1"/>
                </a:solidFill>
                <a:latin typeface="Calibri" pitchFamily="34" charset="0"/>
              </a:defRPr>
            </a:lvl7pPr>
            <a:lvl8pPr marL="3429000" indent="-228600" eaLnBrk="0" fontAlgn="base" hangingPunct="0">
              <a:spcBef>
                <a:spcPct val="20000"/>
              </a:spcBef>
              <a:spcAft>
                <a:spcPct val="0"/>
              </a:spcAft>
              <a:buChar char="»"/>
              <a:defRPr sz="1400">
                <a:solidFill>
                  <a:schemeClr val="tx1"/>
                </a:solidFill>
                <a:latin typeface="Calibri" pitchFamily="34" charset="0"/>
              </a:defRPr>
            </a:lvl8pPr>
            <a:lvl9pPr marL="3886200" indent="-228600" eaLnBrk="0" fontAlgn="base" hangingPunct="0">
              <a:spcBef>
                <a:spcPct val="20000"/>
              </a:spcBef>
              <a:spcAft>
                <a:spcPct val="0"/>
              </a:spcAft>
              <a:buChar char="»"/>
              <a:defRPr sz="1400">
                <a:solidFill>
                  <a:schemeClr val="tx1"/>
                </a:solidFill>
                <a:latin typeface="Calibri" pitchFamily="34" charset="0"/>
              </a:defRPr>
            </a:lvl9pPr>
          </a:lstStyle>
          <a:p>
            <a:pPr fontAlgn="base">
              <a:lnSpc>
                <a:spcPct val="100000"/>
              </a:lnSpc>
              <a:spcBef>
                <a:spcPct val="0"/>
              </a:spcBef>
              <a:spcAft>
                <a:spcPct val="0"/>
              </a:spcAft>
            </a:pPr>
            <a:endParaRPr lang="de-DE" altLang="de-DE" kern="1200" dirty="0">
              <a:solidFill>
                <a:srgbClr val="000000"/>
              </a:solidFill>
            </a:endParaRPr>
          </a:p>
        </p:txBody>
      </p:sp>
      <p:pic>
        <p:nvPicPr>
          <p:cNvPr id="102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258393"/>
            <a:ext cx="596900"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698256"/>
            <a:ext cx="596900"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666631"/>
            <a:ext cx="596900"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4431047"/>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descr="47-goya_inquisition_tei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8481" y="516824"/>
            <a:ext cx="7695927" cy="60805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7" name="Text Box 3"/>
          <p:cNvSpPr txBox="1">
            <a:spLocks noChangeArrowheads="1"/>
          </p:cNvSpPr>
          <p:nvPr/>
        </p:nvSpPr>
        <p:spPr bwMode="auto">
          <a:xfrm>
            <a:off x="2895600" y="64738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hangingPunct="1">
              <a:spcBef>
                <a:spcPct val="0"/>
              </a:spcBef>
              <a:spcAft>
                <a:spcPct val="0"/>
              </a:spcAft>
            </a:pPr>
            <a:endParaRPr lang="de-DE" altLang="de-DE" kern="1200" dirty="0">
              <a:latin typeface="Calibri" panose="020F0502020204030204" pitchFamily="34" charset="0"/>
            </a:endParaRPr>
          </a:p>
        </p:txBody>
      </p:sp>
      <p:sp>
        <p:nvSpPr>
          <p:cNvPr id="62468" name="Text Box 4"/>
          <p:cNvSpPr txBox="1">
            <a:spLocks noChangeArrowheads="1"/>
          </p:cNvSpPr>
          <p:nvPr/>
        </p:nvSpPr>
        <p:spPr bwMode="auto">
          <a:xfrm>
            <a:off x="467544" y="6546830"/>
            <a:ext cx="87852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a:spcBef>
                <a:spcPct val="0"/>
              </a:spcBef>
              <a:spcAft>
                <a:spcPct val="0"/>
              </a:spcAft>
            </a:pPr>
            <a:r>
              <a:rPr lang="de-DE" altLang="de-DE" sz="1600" i="1" kern="1200" dirty="0">
                <a:solidFill>
                  <a:schemeClr val="tx1">
                    <a:lumMod val="50000"/>
                    <a:lumOff val="50000"/>
                  </a:schemeClr>
                </a:solidFill>
                <a:latin typeface="Calibri" panose="020F0502020204030204" pitchFamily="34" charset="0"/>
              </a:rPr>
              <a:t>Francisco de Goya y </a:t>
            </a:r>
            <a:r>
              <a:rPr lang="de-DE" altLang="de-DE" sz="1600" i="1" kern="1200" dirty="0" err="1">
                <a:solidFill>
                  <a:schemeClr val="tx1">
                    <a:lumMod val="50000"/>
                    <a:lumOff val="50000"/>
                  </a:schemeClr>
                </a:solidFill>
                <a:latin typeface="Calibri" panose="020F0502020204030204" pitchFamily="34" charset="0"/>
              </a:rPr>
              <a:t>Lucientes</a:t>
            </a:r>
            <a:r>
              <a:rPr lang="de-DE" altLang="de-DE" sz="1600" i="1" kern="1200" dirty="0">
                <a:solidFill>
                  <a:schemeClr val="tx1">
                    <a:lumMod val="50000"/>
                    <a:lumOff val="50000"/>
                  </a:schemeClr>
                </a:solidFill>
                <a:latin typeface="Calibri" panose="020F0502020204030204" pitchFamily="34" charset="0"/>
              </a:rPr>
              <a:t>: Gerichtssitzung der Inquisition. Um 1815, Detail</a:t>
            </a:r>
          </a:p>
        </p:txBody>
      </p:sp>
    </p:spTree>
    <p:extLst>
      <p:ext uri="{BB962C8B-B14F-4D97-AF65-F5344CB8AC3E}">
        <p14:creationId xmlns:p14="http://schemas.microsoft.com/office/powerpoint/2010/main" val="262312000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385192" y="188640"/>
            <a:ext cx="8229600" cy="1143000"/>
          </a:xfrm>
        </p:spPr>
        <p:txBody>
          <a:bodyPr/>
          <a:lstStyle/>
          <a:p>
            <a:pPr algn="l"/>
            <a:r>
              <a:rPr lang="de-DE" altLang="de-DE" sz="3200" b="1" dirty="0">
                <a:solidFill>
                  <a:srgbClr val="26547C"/>
                </a:solidFill>
                <a:latin typeface="Calibri" panose="020F0502020204030204" pitchFamily="34" charset="0"/>
                <a:cs typeface="Calibri" panose="020F0502020204030204" pitchFamily="34" charset="0"/>
              </a:rPr>
              <a:t>Stigma als Barriere für Behandlung</a:t>
            </a:r>
          </a:p>
        </p:txBody>
      </p:sp>
      <p:sp>
        <p:nvSpPr>
          <p:cNvPr id="2" name="Textfeld 1"/>
          <p:cNvSpPr txBox="1"/>
          <p:nvPr/>
        </p:nvSpPr>
        <p:spPr>
          <a:xfrm>
            <a:off x="7380891" y="6519446"/>
            <a:ext cx="1742913" cy="338554"/>
          </a:xfrm>
          <a:prstGeom prst="rect">
            <a:avLst/>
          </a:prstGeom>
          <a:noFill/>
        </p:spPr>
        <p:txBody>
          <a:bodyPr wrap="none" rtlCol="0">
            <a:spAutoFit/>
          </a:bodyPr>
          <a:lstStyle/>
          <a:p>
            <a:pPr algn="r" eaLnBrk="0" fontAlgn="base">
              <a:spcBef>
                <a:spcPct val="0"/>
              </a:spcBef>
              <a:spcAft>
                <a:spcPct val="0"/>
              </a:spcAft>
            </a:pPr>
            <a:r>
              <a:rPr lang="de-DE" sz="1600" i="1" kern="1200" dirty="0">
                <a:solidFill>
                  <a:srgbClr val="7F7F7F"/>
                </a:solidFill>
                <a:latin typeface="Calibri" panose="020F0502020204030204" pitchFamily="34" charset="0"/>
                <a:cs typeface="Calibri" panose="020F0502020204030204" pitchFamily="34" charset="0"/>
              </a:rPr>
              <a:t>Clement et al 2015</a:t>
            </a:r>
          </a:p>
        </p:txBody>
      </p:sp>
      <p:sp>
        <p:nvSpPr>
          <p:cNvPr id="3" name="Inhaltsplatzhalter 2"/>
          <p:cNvSpPr>
            <a:spLocks noGrp="1"/>
          </p:cNvSpPr>
          <p:nvPr>
            <p:ph idx="1"/>
          </p:nvPr>
        </p:nvSpPr>
        <p:spPr>
          <a:xfrm>
            <a:off x="385192" y="1566888"/>
            <a:ext cx="8579296" cy="4525963"/>
          </a:xfrm>
        </p:spPr>
        <p:txBody>
          <a:bodyPr/>
          <a:lstStyle/>
          <a:p>
            <a:pPr marL="0" indent="0">
              <a:buNone/>
            </a:pPr>
            <a:r>
              <a:rPr lang="de-DE" sz="2400" b="1" dirty="0">
                <a:latin typeface="Calibri" panose="020F0502020204030204" pitchFamily="34" charset="0"/>
                <a:cs typeface="Calibri" panose="020F0502020204030204" pitchFamily="34" charset="0"/>
              </a:rPr>
              <a:t>Öffentliche Stigmatisierung</a:t>
            </a:r>
          </a:p>
          <a:p>
            <a:pPr marL="0" indent="0">
              <a:buNone/>
            </a:pPr>
            <a:r>
              <a:rPr lang="de-DE" sz="2400" dirty="0">
                <a:latin typeface="Calibri" panose="020F0502020204030204" pitchFamily="34" charset="0"/>
                <a:cs typeface="Calibri" panose="020F0502020204030204" pitchFamily="34" charset="0"/>
              </a:rPr>
              <a:t>Vermeidung von Behandlung, um Etikettierung als ‚psychisch krank‘ zu </a:t>
            </a:r>
            <a:r>
              <a:rPr lang="de-DE" sz="2400" dirty="0" smtClean="0">
                <a:latin typeface="Calibri" panose="020F0502020204030204" pitchFamily="34" charset="0"/>
                <a:cs typeface="Calibri" panose="020F0502020204030204" pitchFamily="34" charset="0"/>
              </a:rPr>
              <a:t>vermeiden, </a:t>
            </a:r>
            <a:r>
              <a:rPr lang="de-DE" sz="2400" dirty="0">
                <a:latin typeface="Calibri" panose="020F0502020204030204" pitchFamily="34" charset="0"/>
                <a:cs typeface="Calibri" panose="020F0502020204030204" pitchFamily="34" charset="0"/>
              </a:rPr>
              <a:t>Furcht vor sozialer Ausgrenzung</a:t>
            </a:r>
          </a:p>
          <a:p>
            <a:pPr marL="0" indent="0">
              <a:buNone/>
            </a:pPr>
            <a:endParaRPr lang="de-DE" sz="2400" dirty="0">
              <a:latin typeface="Calibri" panose="020F0502020204030204" pitchFamily="34" charset="0"/>
              <a:cs typeface="Calibri" panose="020F0502020204030204" pitchFamily="34" charset="0"/>
            </a:endParaRPr>
          </a:p>
          <a:p>
            <a:pPr marL="0" indent="0">
              <a:buNone/>
            </a:pPr>
            <a:r>
              <a:rPr lang="de-DE" sz="2400" b="1" dirty="0">
                <a:latin typeface="Calibri" panose="020F0502020204030204" pitchFamily="34" charset="0"/>
                <a:cs typeface="Calibri" panose="020F0502020204030204" pitchFamily="34" charset="0"/>
              </a:rPr>
              <a:t>Selbststigma</a:t>
            </a:r>
          </a:p>
          <a:p>
            <a:pPr marL="0" indent="0">
              <a:buNone/>
            </a:pPr>
            <a:r>
              <a:rPr lang="de-DE" sz="2400" dirty="0">
                <a:latin typeface="Calibri" panose="020F0502020204030204" pitchFamily="34" charset="0"/>
                <a:cs typeface="Calibri" panose="020F0502020204030204" pitchFamily="34" charset="0"/>
              </a:rPr>
              <a:t>Scham  -  </a:t>
            </a:r>
            <a:r>
              <a:rPr lang="de-DE" sz="2400" dirty="0" err="1" smtClean="0">
                <a:latin typeface="Calibri" panose="020F0502020204030204" pitchFamily="34" charset="0"/>
                <a:cs typeface="Calibri" panose="020F0502020204030204" pitchFamily="34" charset="0"/>
              </a:rPr>
              <a:t>why</a:t>
            </a:r>
            <a:r>
              <a:rPr lang="de-DE" sz="2400" dirty="0" smtClean="0">
                <a:latin typeface="Calibri" panose="020F0502020204030204" pitchFamily="34" charset="0"/>
                <a:cs typeface="Calibri" panose="020F0502020204030204" pitchFamily="34" charset="0"/>
              </a:rPr>
              <a:t> </a:t>
            </a:r>
            <a:r>
              <a:rPr lang="de-DE" sz="2400" dirty="0" err="1" smtClean="0">
                <a:latin typeface="Calibri" panose="020F0502020204030204" pitchFamily="34" charset="0"/>
                <a:cs typeface="Calibri" panose="020F0502020204030204" pitchFamily="34" charset="0"/>
              </a:rPr>
              <a:t>try</a:t>
            </a:r>
            <a:r>
              <a:rPr lang="de-DE" sz="2400" dirty="0" smtClean="0">
                <a:latin typeface="Calibri" panose="020F0502020204030204" pitchFamily="34" charset="0"/>
                <a:cs typeface="Calibri" panose="020F0502020204030204" pitchFamily="34" charset="0"/>
              </a:rPr>
              <a:t>?  </a:t>
            </a:r>
            <a:r>
              <a:rPr lang="de-DE" sz="2400" dirty="0">
                <a:latin typeface="Calibri" panose="020F0502020204030204" pitchFamily="34" charset="0"/>
                <a:cs typeface="Calibri" panose="020F0502020204030204" pitchFamily="34" charset="0"/>
              </a:rPr>
              <a:t>-  Demoralisierung</a:t>
            </a:r>
          </a:p>
          <a:p>
            <a:pPr marL="0" indent="0">
              <a:buNone/>
            </a:pPr>
            <a:endParaRPr lang="de-DE" sz="2400" dirty="0">
              <a:latin typeface="Calibri" panose="020F0502020204030204" pitchFamily="34" charset="0"/>
              <a:cs typeface="Calibri" panose="020F0502020204030204" pitchFamily="34" charset="0"/>
            </a:endParaRPr>
          </a:p>
          <a:p>
            <a:pPr marL="0" indent="0">
              <a:buNone/>
            </a:pPr>
            <a:r>
              <a:rPr lang="de-DE" sz="2400" b="1" dirty="0">
                <a:latin typeface="Calibri" panose="020F0502020204030204" pitchFamily="34" charset="0"/>
                <a:cs typeface="Calibri" panose="020F0502020204030204" pitchFamily="34" charset="0"/>
              </a:rPr>
              <a:t>Strukturelle Diskriminierung</a:t>
            </a:r>
          </a:p>
          <a:p>
            <a:pPr marL="0" indent="0">
              <a:buNone/>
            </a:pPr>
            <a:r>
              <a:rPr lang="de-DE" sz="2400" dirty="0">
                <a:latin typeface="Calibri" panose="020F0502020204030204" pitchFamily="34" charset="0"/>
                <a:cs typeface="Calibri" panose="020F0502020204030204" pitchFamily="34" charset="0"/>
              </a:rPr>
              <a:t>z.B. Unterfinanzierung psychiatrisch-psychotherapeutischer Versorgung relativ zum somatischen Versorgungssystem</a:t>
            </a:r>
          </a:p>
        </p:txBody>
      </p:sp>
    </p:spTree>
    <p:extLst>
      <p:ext uri="{BB962C8B-B14F-4D97-AF65-F5344CB8AC3E}">
        <p14:creationId xmlns:p14="http://schemas.microsoft.com/office/powerpoint/2010/main" val="125294605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360817"/>
            <a:ext cx="8229600" cy="763927"/>
          </a:xfrm>
        </p:spPr>
        <p:txBody>
          <a:bodyPr/>
          <a:lstStyle/>
          <a:p>
            <a:pPr algn="l"/>
            <a:r>
              <a:rPr lang="de-DE" sz="3200" b="1" dirty="0">
                <a:solidFill>
                  <a:srgbClr val="26547C"/>
                </a:solidFill>
                <a:latin typeface="Calibri" panose="020F0502020204030204" pitchFamily="34" charset="0"/>
                <a:cs typeface="Calibri" panose="020F0502020204030204" pitchFamily="34" charset="0"/>
              </a:rPr>
              <a:t>Stigma und Behandlungsqualität</a:t>
            </a:r>
          </a:p>
        </p:txBody>
      </p:sp>
      <p:sp>
        <p:nvSpPr>
          <p:cNvPr id="3" name="Inhaltsplatzhalter 2"/>
          <p:cNvSpPr>
            <a:spLocks noGrp="1"/>
          </p:cNvSpPr>
          <p:nvPr>
            <p:ph idx="1"/>
          </p:nvPr>
        </p:nvSpPr>
        <p:spPr>
          <a:xfrm>
            <a:off x="457200" y="3573016"/>
            <a:ext cx="8435280" cy="3384376"/>
          </a:xfrm>
        </p:spPr>
        <p:txBody>
          <a:bodyPr/>
          <a:lstStyle/>
          <a:p>
            <a:r>
              <a:rPr lang="de-DE" sz="2000" dirty="0">
                <a:latin typeface="Calibri" panose="020F0502020204030204" pitchFamily="34" charset="0"/>
                <a:cs typeface="Calibri" panose="020F0502020204030204" pitchFamily="34" charset="0"/>
              </a:rPr>
              <a:t>Behandler oft nicht frei von Vorurteilen</a:t>
            </a:r>
          </a:p>
          <a:p>
            <a:endParaRPr lang="de-DE" sz="1000" dirty="0">
              <a:latin typeface="Calibri" panose="020F0502020204030204" pitchFamily="34" charset="0"/>
              <a:cs typeface="Calibri" panose="020F0502020204030204" pitchFamily="34" charset="0"/>
            </a:endParaRPr>
          </a:p>
          <a:p>
            <a:r>
              <a:rPr lang="de-DE" sz="2000" dirty="0">
                <a:latin typeface="Calibri" panose="020F0502020204030204" pitchFamily="34" charset="0"/>
                <a:cs typeface="Calibri" panose="020F0502020204030204" pitchFamily="34" charset="0"/>
              </a:rPr>
              <a:t>Auswirkungen auf medizinische Versorgung</a:t>
            </a:r>
          </a:p>
          <a:p>
            <a:pPr marL="0" indent="0">
              <a:buNone/>
            </a:pPr>
            <a:r>
              <a:rPr lang="de-DE" sz="2000" dirty="0">
                <a:latin typeface="Calibri" panose="020F0502020204030204" pitchFamily="34" charset="0"/>
                <a:cs typeface="Calibri" panose="020F0502020204030204" pitchFamily="34" charset="0"/>
              </a:rPr>
              <a:t>	u.a. weniger invasive kardiale Therapie bei Menschen mit 	psychischen Erkrankungen </a:t>
            </a:r>
            <a:r>
              <a:rPr lang="de-DE" sz="1600" dirty="0">
                <a:latin typeface="Calibri" panose="020F0502020204030204" pitchFamily="34" charset="0"/>
                <a:cs typeface="Calibri" panose="020F0502020204030204" pitchFamily="34" charset="0"/>
              </a:rPr>
              <a:t>(</a:t>
            </a:r>
            <a:r>
              <a:rPr lang="de-DE" sz="1600" dirty="0" err="1">
                <a:latin typeface="Calibri" panose="020F0502020204030204" pitchFamily="34" charset="0"/>
                <a:cs typeface="Calibri" panose="020F0502020204030204" pitchFamily="34" charset="0"/>
              </a:rPr>
              <a:t>Druss</a:t>
            </a:r>
            <a:r>
              <a:rPr lang="de-DE" sz="1600" dirty="0">
                <a:latin typeface="Calibri" panose="020F0502020204030204" pitchFamily="34" charset="0"/>
                <a:cs typeface="Calibri" panose="020F0502020204030204" pitchFamily="34" charset="0"/>
              </a:rPr>
              <a:t> et al, JAMA 2000) </a:t>
            </a:r>
            <a:endParaRPr lang="de-DE" sz="2000" dirty="0">
              <a:latin typeface="Calibri" panose="020F0502020204030204" pitchFamily="34" charset="0"/>
              <a:cs typeface="Calibri" panose="020F0502020204030204" pitchFamily="34" charset="0"/>
            </a:endParaRPr>
          </a:p>
          <a:p>
            <a:endParaRPr lang="de-DE" sz="1000" dirty="0">
              <a:latin typeface="Calibri" panose="020F0502020204030204" pitchFamily="34" charset="0"/>
              <a:cs typeface="Calibri" panose="020F0502020204030204" pitchFamily="34" charset="0"/>
            </a:endParaRPr>
          </a:p>
          <a:p>
            <a:r>
              <a:rPr lang="de-DE" sz="2000" dirty="0">
                <a:latin typeface="Calibri" panose="020F0502020204030204" pitchFamily="34" charset="0"/>
                <a:cs typeface="Calibri" panose="020F0502020204030204" pitchFamily="34" charset="0"/>
              </a:rPr>
              <a:t>Auswirkungen auf psychiatrisch-psychotherapeutische Versorgung</a:t>
            </a:r>
          </a:p>
          <a:p>
            <a:pPr lvl="1"/>
            <a:r>
              <a:rPr lang="de-DE" sz="2000" dirty="0">
                <a:latin typeface="Calibri" panose="020F0502020204030204" pitchFamily="34" charset="0"/>
                <a:cs typeface="Calibri" panose="020F0502020204030204" pitchFamily="34" charset="0"/>
              </a:rPr>
              <a:t>Menschen mit </a:t>
            </a:r>
            <a:r>
              <a:rPr lang="de-DE" sz="2000" dirty="0" smtClean="0">
                <a:latin typeface="Calibri" panose="020F0502020204030204" pitchFamily="34" charset="0"/>
                <a:cs typeface="Calibri" panose="020F0502020204030204" pitchFamily="34" charset="0"/>
              </a:rPr>
              <a:t>Psychosen: weniger </a:t>
            </a:r>
            <a:r>
              <a:rPr lang="de-DE" sz="2000" dirty="0">
                <a:latin typeface="Calibri" panose="020F0502020204030204" pitchFamily="34" charset="0"/>
                <a:cs typeface="Calibri" panose="020F0502020204030204" pitchFamily="34" charset="0"/>
              </a:rPr>
              <a:t>Psychotherapie</a:t>
            </a:r>
          </a:p>
          <a:p>
            <a:pPr lvl="1"/>
            <a:r>
              <a:rPr lang="de-DE" sz="2000" dirty="0" smtClean="0">
                <a:latin typeface="Calibri" panose="020F0502020204030204" pitchFamily="34" charset="0"/>
                <a:cs typeface="Calibri" panose="020F0502020204030204" pitchFamily="34" charset="0"/>
              </a:rPr>
              <a:t>Sucht: weniger Hilfsangebot</a:t>
            </a:r>
            <a:endParaRPr lang="de-DE" sz="1800" dirty="0">
              <a:latin typeface="Calibri" panose="020F0502020204030204" pitchFamily="34" charset="0"/>
              <a:cs typeface="Calibri" panose="020F0502020204030204" pitchFamily="34" charset="0"/>
            </a:endParaRPr>
          </a:p>
          <a:p>
            <a:pPr marL="457200" lvl="1" indent="0" algn="r">
              <a:buNone/>
            </a:pPr>
            <a:r>
              <a:rPr lang="de-DE" sz="1600" i="1" dirty="0">
                <a:solidFill>
                  <a:srgbClr val="7F7F7F"/>
                </a:solidFill>
                <a:latin typeface="Calibri" panose="020F0502020204030204" pitchFamily="34" charset="0"/>
                <a:cs typeface="Calibri" panose="020F0502020204030204" pitchFamily="34" charset="0"/>
              </a:rPr>
              <a:t> </a:t>
            </a:r>
          </a:p>
        </p:txBody>
      </p:sp>
      <p:pic>
        <p:nvPicPr>
          <p:cNvPr id="4" name="Grafik 3"/>
          <p:cNvPicPr>
            <a:picLocks noChangeAspect="1"/>
          </p:cNvPicPr>
          <p:nvPr/>
        </p:nvPicPr>
        <p:blipFill>
          <a:blip r:embed="rId2"/>
          <a:stretch>
            <a:fillRect/>
          </a:stretch>
        </p:blipFill>
        <p:spPr>
          <a:xfrm>
            <a:off x="539552" y="1230225"/>
            <a:ext cx="7393481" cy="2126767"/>
          </a:xfrm>
          <a:prstGeom prst="rect">
            <a:avLst/>
          </a:prstGeom>
        </p:spPr>
      </p:pic>
      <p:sp>
        <p:nvSpPr>
          <p:cNvPr id="5" name="Rechteck 4"/>
          <p:cNvSpPr/>
          <p:nvPr/>
        </p:nvSpPr>
        <p:spPr>
          <a:xfrm>
            <a:off x="6724748" y="6519446"/>
            <a:ext cx="2419252" cy="338554"/>
          </a:xfrm>
          <a:prstGeom prst="rect">
            <a:avLst/>
          </a:prstGeom>
        </p:spPr>
        <p:txBody>
          <a:bodyPr wrap="none">
            <a:spAutoFit/>
          </a:bodyPr>
          <a:lstStyle/>
          <a:p>
            <a:pPr marL="457200" lvl="1" algn="r"/>
            <a:r>
              <a:rPr lang="de-DE" sz="1600" i="1" dirty="0">
                <a:solidFill>
                  <a:srgbClr val="7F7F7F"/>
                </a:solidFill>
                <a:latin typeface="Calibri" panose="020F0502020204030204" pitchFamily="34" charset="0"/>
                <a:cs typeface="Calibri" panose="020F0502020204030204" pitchFamily="34" charset="0"/>
              </a:rPr>
              <a:t>Henderson et al 2014</a:t>
            </a:r>
          </a:p>
        </p:txBody>
      </p:sp>
    </p:spTree>
    <p:extLst>
      <p:ext uri="{BB962C8B-B14F-4D97-AF65-F5344CB8AC3E}">
        <p14:creationId xmlns:p14="http://schemas.microsoft.com/office/powerpoint/2010/main" val="31551050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539552" y="609692"/>
            <a:ext cx="5760639" cy="1667180"/>
          </a:xfrm>
          <a:prstGeom prst="rect">
            <a:avLst/>
          </a:prstGeom>
        </p:spPr>
      </p:pic>
      <p:sp>
        <p:nvSpPr>
          <p:cNvPr id="3" name="Textfeld 2"/>
          <p:cNvSpPr txBox="1"/>
          <p:nvPr/>
        </p:nvSpPr>
        <p:spPr>
          <a:xfrm>
            <a:off x="467544" y="2453987"/>
            <a:ext cx="8640960" cy="830997"/>
          </a:xfrm>
          <a:prstGeom prst="rect">
            <a:avLst/>
          </a:prstGeom>
          <a:noFill/>
        </p:spPr>
        <p:txBody>
          <a:bodyPr wrap="square" rtlCol="0">
            <a:spAutoFit/>
          </a:bodyPr>
          <a:lstStyle/>
          <a:p>
            <a:pPr marL="342900" indent="-342900" eaLnBrk="0" fontAlgn="base">
              <a:spcBef>
                <a:spcPct val="0"/>
              </a:spcBef>
              <a:spcAft>
                <a:spcPts val="600"/>
              </a:spcAft>
              <a:buFont typeface="Arial" panose="020B0604020202020204" pitchFamily="34" charset="0"/>
              <a:buChar char="•"/>
            </a:pPr>
            <a:r>
              <a:rPr lang="de-DE" sz="2400" kern="1200" dirty="0">
                <a:latin typeface="Calibri" panose="020F0502020204030204" pitchFamily="34" charset="0"/>
                <a:cs typeface="Calibri" panose="020F0502020204030204" pitchFamily="34" charset="0"/>
              </a:rPr>
              <a:t>Stigma-Folgen sind Prädiktoren von Suizidalität, </a:t>
            </a:r>
            <a:r>
              <a:rPr lang="de-DE" sz="2400" kern="1200" dirty="0" smtClean="0">
                <a:latin typeface="Calibri" panose="020F0502020204030204" pitchFamily="34" charset="0"/>
                <a:cs typeface="Calibri" panose="020F0502020204030204" pitchFamily="34" charset="0"/>
              </a:rPr>
              <a:t>sozialer </a:t>
            </a:r>
            <a:r>
              <a:rPr lang="de-DE" sz="2400" kern="1200" dirty="0">
                <a:latin typeface="Calibri" panose="020F0502020204030204" pitchFamily="34" charset="0"/>
                <a:cs typeface="Calibri" panose="020F0502020204030204" pitchFamily="34" charset="0"/>
              </a:rPr>
              <a:t>Isolation</a:t>
            </a:r>
            <a:r>
              <a:rPr lang="de-DE" sz="2400" kern="1200" dirty="0" smtClean="0">
                <a:latin typeface="Calibri" panose="020F0502020204030204" pitchFamily="34" charset="0"/>
                <a:cs typeface="Calibri" panose="020F0502020204030204" pitchFamily="34" charset="0"/>
              </a:rPr>
              <a:t>, von Stress und </a:t>
            </a:r>
            <a:r>
              <a:rPr lang="de-DE" sz="2400" kern="1200" dirty="0">
                <a:latin typeface="Calibri" panose="020F0502020204030204" pitchFamily="34" charset="0"/>
                <a:cs typeface="Calibri" panose="020F0502020204030204" pitchFamily="34" charset="0"/>
              </a:rPr>
              <a:t>Arbeitslosigkeit</a:t>
            </a:r>
          </a:p>
        </p:txBody>
      </p:sp>
      <p:pic>
        <p:nvPicPr>
          <p:cNvPr id="4" name="Grafik 3"/>
          <p:cNvPicPr>
            <a:picLocks noChangeAspect="1"/>
          </p:cNvPicPr>
          <p:nvPr/>
        </p:nvPicPr>
        <p:blipFill>
          <a:blip r:embed="rId3"/>
          <a:stretch>
            <a:fillRect/>
          </a:stretch>
        </p:blipFill>
        <p:spPr>
          <a:xfrm>
            <a:off x="2123728" y="3573016"/>
            <a:ext cx="6666164" cy="2865872"/>
          </a:xfrm>
          <a:prstGeom prst="rect">
            <a:avLst/>
          </a:prstGeom>
        </p:spPr>
      </p:pic>
    </p:spTree>
    <p:extLst>
      <p:ext uri="{BB962C8B-B14F-4D97-AF65-F5344CB8AC3E}">
        <p14:creationId xmlns:p14="http://schemas.microsoft.com/office/powerpoint/2010/main" val="9439551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95784" y="260648"/>
            <a:ext cx="8496300" cy="1008062"/>
          </a:xfrm>
        </p:spPr>
        <p:txBody>
          <a:bodyPr/>
          <a:lstStyle/>
          <a:p>
            <a:pPr algn="l" eaLnBrk="1" hangingPunct="1"/>
            <a:r>
              <a:rPr lang="de-DE" altLang="de-DE" sz="3200" b="1" dirty="0">
                <a:solidFill>
                  <a:srgbClr val="26547C"/>
                </a:solidFill>
                <a:latin typeface="Calibri" panose="020F0502020204030204" pitchFamily="34" charset="0"/>
                <a:cs typeface="Calibri" panose="020F0502020204030204" pitchFamily="34" charset="0"/>
              </a:rPr>
              <a:t>Öffentliche Stigmatisierung</a:t>
            </a:r>
          </a:p>
        </p:txBody>
      </p:sp>
      <p:sp>
        <p:nvSpPr>
          <p:cNvPr id="21507" name="Rectangle 3"/>
          <p:cNvSpPr>
            <a:spLocks noGrp="1" noChangeArrowheads="1"/>
          </p:cNvSpPr>
          <p:nvPr>
            <p:ph type="body" idx="1"/>
          </p:nvPr>
        </p:nvSpPr>
        <p:spPr>
          <a:xfrm>
            <a:off x="395784" y="1518423"/>
            <a:ext cx="7570788" cy="792163"/>
          </a:xfrm>
        </p:spPr>
        <p:txBody>
          <a:bodyPr/>
          <a:lstStyle/>
          <a:p>
            <a:pPr eaLnBrk="1" hangingPunct="1">
              <a:lnSpc>
                <a:spcPct val="80000"/>
              </a:lnSpc>
              <a:buFontTx/>
              <a:buNone/>
            </a:pPr>
            <a:r>
              <a:rPr lang="de-DE" altLang="de-DE" sz="2800" dirty="0">
                <a:latin typeface="Calibri" panose="020F0502020204030204" pitchFamily="34" charset="0"/>
                <a:cs typeface="Calibri" panose="020F0502020204030204" pitchFamily="34" charset="0"/>
              </a:rPr>
              <a:t>Drei Strategien</a:t>
            </a:r>
            <a:endParaRPr lang="de-DE" altLang="de-DE" sz="1200" dirty="0">
              <a:latin typeface="Calibri" panose="020F0502020204030204" pitchFamily="34" charset="0"/>
              <a:cs typeface="Calibri" panose="020F0502020204030204" pitchFamily="34" charset="0"/>
            </a:endParaRPr>
          </a:p>
        </p:txBody>
      </p:sp>
      <p:sp>
        <p:nvSpPr>
          <p:cNvPr id="21508" name="Rectangle 3"/>
          <p:cNvSpPr txBox="1">
            <a:spLocks noChangeArrowheads="1"/>
          </p:cNvSpPr>
          <p:nvPr/>
        </p:nvSpPr>
        <p:spPr bwMode="auto">
          <a:xfrm>
            <a:off x="395784" y="2574749"/>
            <a:ext cx="5832475" cy="324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hangingPunct="1">
              <a:lnSpc>
                <a:spcPct val="80000"/>
              </a:lnSpc>
              <a:spcAft>
                <a:spcPct val="0"/>
              </a:spcAft>
            </a:pPr>
            <a:r>
              <a:rPr lang="de-DE" altLang="de-DE" sz="2800" b="1" kern="1200" dirty="0">
                <a:solidFill>
                  <a:srgbClr val="000000"/>
                </a:solidFill>
                <a:latin typeface="Calibri" panose="020F0502020204030204" pitchFamily="34" charset="0"/>
                <a:cs typeface="Calibri" panose="020F0502020204030204" pitchFamily="34" charset="0"/>
              </a:rPr>
              <a:t>Protest</a:t>
            </a:r>
          </a:p>
          <a:p>
            <a:pPr algn="just" fontAlgn="base" hangingPunct="1">
              <a:lnSpc>
                <a:spcPct val="80000"/>
              </a:lnSpc>
              <a:spcAft>
                <a:spcPct val="0"/>
              </a:spcAft>
            </a:pPr>
            <a:endParaRPr lang="de-DE" altLang="de-DE" sz="2800" kern="1200" dirty="0">
              <a:solidFill>
                <a:srgbClr val="000000"/>
              </a:solidFill>
              <a:latin typeface="Calibri" panose="020F0502020204030204" pitchFamily="34" charset="0"/>
              <a:cs typeface="Calibri" panose="020F0502020204030204" pitchFamily="34" charset="0"/>
            </a:endParaRPr>
          </a:p>
          <a:p>
            <a:pPr algn="just" fontAlgn="base" hangingPunct="1">
              <a:lnSpc>
                <a:spcPct val="80000"/>
              </a:lnSpc>
              <a:spcAft>
                <a:spcPct val="0"/>
              </a:spcAft>
            </a:pPr>
            <a:r>
              <a:rPr lang="de-DE" altLang="de-DE" sz="2800" b="1" kern="1200" dirty="0">
                <a:solidFill>
                  <a:srgbClr val="000000"/>
                </a:solidFill>
                <a:latin typeface="Calibri" panose="020F0502020204030204" pitchFamily="34" charset="0"/>
                <a:cs typeface="Calibri" panose="020F0502020204030204" pitchFamily="34" charset="0"/>
              </a:rPr>
              <a:t>Edukation</a:t>
            </a:r>
          </a:p>
          <a:p>
            <a:pPr algn="just" fontAlgn="base" hangingPunct="1">
              <a:lnSpc>
                <a:spcPct val="80000"/>
              </a:lnSpc>
              <a:spcAft>
                <a:spcPct val="0"/>
              </a:spcAft>
            </a:pPr>
            <a:endParaRPr lang="de-DE" altLang="de-DE" sz="2800" kern="1200" dirty="0">
              <a:solidFill>
                <a:srgbClr val="000000"/>
              </a:solidFill>
              <a:latin typeface="Calibri" panose="020F0502020204030204" pitchFamily="34" charset="0"/>
              <a:cs typeface="Calibri" panose="020F0502020204030204" pitchFamily="34" charset="0"/>
            </a:endParaRPr>
          </a:p>
          <a:p>
            <a:pPr algn="just" fontAlgn="base" hangingPunct="1">
              <a:lnSpc>
                <a:spcPct val="80000"/>
              </a:lnSpc>
              <a:spcAft>
                <a:spcPct val="0"/>
              </a:spcAft>
            </a:pPr>
            <a:r>
              <a:rPr lang="de-DE" altLang="de-DE" sz="2800" b="1" kern="1200" dirty="0">
                <a:solidFill>
                  <a:srgbClr val="000000"/>
                </a:solidFill>
                <a:latin typeface="Calibri" panose="020F0502020204030204" pitchFamily="34" charset="0"/>
                <a:cs typeface="Calibri" panose="020F0502020204030204" pitchFamily="34" charset="0"/>
              </a:rPr>
              <a:t>Kontakt </a:t>
            </a:r>
          </a:p>
          <a:p>
            <a:pPr fontAlgn="base" hangingPunct="1">
              <a:lnSpc>
                <a:spcPct val="80000"/>
              </a:lnSpc>
              <a:spcAft>
                <a:spcPct val="0"/>
              </a:spcAft>
              <a:buFontTx/>
              <a:buNone/>
            </a:pPr>
            <a:endParaRPr lang="de-DE" altLang="de-DE" sz="1800" kern="1200" dirty="0">
              <a:solidFill>
                <a:srgbClr val="000000"/>
              </a:solidFill>
              <a:latin typeface="Calibri" panose="020F0502020204030204" pitchFamily="34" charset="0"/>
            </a:endParaRPr>
          </a:p>
          <a:p>
            <a:pPr fontAlgn="base" hangingPunct="1">
              <a:lnSpc>
                <a:spcPct val="80000"/>
              </a:lnSpc>
              <a:spcAft>
                <a:spcPct val="0"/>
              </a:spcAft>
              <a:buFontTx/>
              <a:buNone/>
            </a:pPr>
            <a:endParaRPr lang="de-DE" altLang="de-DE" sz="1800" kern="1200" dirty="0">
              <a:solidFill>
                <a:srgbClr val="000000"/>
              </a:solidFill>
              <a:latin typeface="Calibri" panose="020F0502020204030204" pitchFamily="34" charset="0"/>
            </a:endParaRPr>
          </a:p>
          <a:p>
            <a:pPr algn="r" fontAlgn="base" hangingPunct="1">
              <a:lnSpc>
                <a:spcPct val="80000"/>
              </a:lnSpc>
              <a:spcAft>
                <a:spcPct val="0"/>
              </a:spcAft>
              <a:buFontTx/>
              <a:buNone/>
            </a:pPr>
            <a:endParaRPr lang="de-DE" altLang="de-DE" sz="1800" kern="1200" dirty="0">
              <a:solidFill>
                <a:srgbClr val="000000"/>
              </a:solidFill>
              <a:latin typeface="Calibri" panose="020F0502020204030204" pitchFamily="34" charset="0"/>
            </a:endParaRPr>
          </a:p>
          <a:p>
            <a:pPr algn="r" fontAlgn="base" hangingPunct="1">
              <a:lnSpc>
                <a:spcPct val="80000"/>
              </a:lnSpc>
              <a:spcAft>
                <a:spcPct val="0"/>
              </a:spcAft>
              <a:buFontTx/>
              <a:buNone/>
            </a:pPr>
            <a:endParaRPr lang="de-DE" altLang="de-DE" sz="1800" kern="1200" dirty="0">
              <a:solidFill>
                <a:srgbClr val="000000"/>
              </a:solidFill>
              <a:latin typeface="Calibri" panose="020F0502020204030204" pitchFamily="34" charset="0"/>
            </a:endParaRPr>
          </a:p>
          <a:p>
            <a:pPr algn="r" fontAlgn="base" hangingPunct="1">
              <a:lnSpc>
                <a:spcPct val="80000"/>
              </a:lnSpc>
              <a:spcAft>
                <a:spcPct val="0"/>
              </a:spcAft>
              <a:buFontTx/>
              <a:buNone/>
            </a:pPr>
            <a:endParaRPr lang="de-DE" altLang="de-DE" sz="1200" kern="1200" dirty="0">
              <a:solidFill>
                <a:srgbClr val="000000"/>
              </a:solidFill>
              <a:latin typeface="Calibri" panose="020F0502020204030204" pitchFamily="34" charset="0"/>
            </a:endParaRPr>
          </a:p>
        </p:txBody>
      </p:sp>
      <p:sp>
        <p:nvSpPr>
          <p:cNvPr id="5" name="Text Box 6"/>
          <p:cNvSpPr txBox="1">
            <a:spLocks noChangeArrowheads="1"/>
          </p:cNvSpPr>
          <p:nvPr/>
        </p:nvSpPr>
        <p:spPr bwMode="auto">
          <a:xfrm>
            <a:off x="7134412" y="6519446"/>
            <a:ext cx="20095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fontAlgn="base" hangingPunct="1">
              <a:spcBef>
                <a:spcPct val="0"/>
              </a:spcBef>
              <a:spcAft>
                <a:spcPct val="0"/>
              </a:spcAft>
              <a:buFontTx/>
              <a:buNone/>
            </a:pPr>
            <a:r>
              <a:rPr lang="de-DE" altLang="de-DE" sz="1600" i="1" kern="1200" dirty="0">
                <a:solidFill>
                  <a:srgbClr val="7F7F7F"/>
                </a:solidFill>
                <a:latin typeface="Calibri" panose="020F0502020204030204" pitchFamily="34" charset="0"/>
              </a:rPr>
              <a:t>Corrigan &amp; Penn 1999</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995936" y="1640250"/>
            <a:ext cx="5040312" cy="3733801"/>
          </a:xfrm>
          <a:prstGeom prst="rect">
            <a:avLst/>
          </a:prstGeom>
          <a:noFill/>
          <a:ln/>
        </p:spPr>
      </p:pic>
    </p:spTree>
    <p:extLst>
      <p:ext uri="{BB962C8B-B14F-4D97-AF65-F5344CB8AC3E}">
        <p14:creationId xmlns:p14="http://schemas.microsoft.com/office/powerpoint/2010/main" val="46040198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1704" y="199181"/>
            <a:ext cx="8686800" cy="1143000"/>
          </a:xfrm>
        </p:spPr>
        <p:txBody>
          <a:bodyPr/>
          <a:lstStyle/>
          <a:p>
            <a:pPr algn="l"/>
            <a:r>
              <a:rPr lang="de-DE" sz="3200" b="1" dirty="0">
                <a:solidFill>
                  <a:srgbClr val="26547C"/>
                </a:solidFill>
                <a:latin typeface="Calibri" panose="020F0502020204030204" pitchFamily="34" charset="0"/>
                <a:cs typeface="Calibri" panose="020F0502020204030204" pitchFamily="34" charset="0"/>
              </a:rPr>
              <a:t>Beispiele landesweiter Programme</a:t>
            </a:r>
          </a:p>
        </p:txBody>
      </p:sp>
      <p:sp>
        <p:nvSpPr>
          <p:cNvPr id="3" name="Inhaltsplatzhalter 2"/>
          <p:cNvSpPr>
            <a:spLocks noGrp="1"/>
          </p:cNvSpPr>
          <p:nvPr>
            <p:ph idx="1"/>
          </p:nvPr>
        </p:nvSpPr>
        <p:spPr>
          <a:xfrm>
            <a:off x="439751" y="1639341"/>
            <a:ext cx="8229600" cy="4525963"/>
          </a:xfrm>
        </p:spPr>
        <p:txBody>
          <a:bodyPr/>
          <a:lstStyle/>
          <a:p>
            <a:r>
              <a:rPr lang="de-DE" dirty="0">
                <a:latin typeface="Calibri" panose="020F0502020204030204" pitchFamily="34" charset="0"/>
                <a:cs typeface="Calibri" panose="020F0502020204030204" pitchFamily="34" charset="0"/>
              </a:rPr>
              <a:t>See </a:t>
            </a:r>
            <a:r>
              <a:rPr lang="de-DE" dirty="0" err="1">
                <a:latin typeface="Calibri" panose="020F0502020204030204" pitchFamily="34" charset="0"/>
                <a:cs typeface="Calibri" panose="020F0502020204030204" pitchFamily="34" charset="0"/>
              </a:rPr>
              <a:t>Me</a:t>
            </a:r>
            <a:r>
              <a:rPr lang="de-DE" dirty="0">
                <a:latin typeface="Calibri" panose="020F0502020204030204" pitchFamily="34" charset="0"/>
                <a:cs typeface="Calibri" panose="020F0502020204030204" pitchFamily="34" charset="0"/>
              </a:rPr>
              <a:t> (Schottland)</a:t>
            </a:r>
          </a:p>
          <a:p>
            <a:endParaRPr lang="de-DE" dirty="0">
              <a:latin typeface="Calibri" panose="020F0502020204030204" pitchFamily="34" charset="0"/>
              <a:cs typeface="Calibri" panose="020F0502020204030204" pitchFamily="34" charset="0"/>
            </a:endParaRPr>
          </a:p>
          <a:p>
            <a:r>
              <a:rPr lang="de-DE" dirty="0">
                <a:latin typeface="Calibri" panose="020F0502020204030204" pitchFamily="34" charset="0"/>
                <a:cs typeface="Calibri" panose="020F0502020204030204" pitchFamily="34" charset="0"/>
              </a:rPr>
              <a:t>Time </a:t>
            </a:r>
            <a:r>
              <a:rPr lang="de-DE" dirty="0" err="1">
                <a:latin typeface="Calibri" panose="020F0502020204030204" pitchFamily="34" charset="0"/>
                <a:cs typeface="Calibri" panose="020F0502020204030204" pitchFamily="34" charset="0"/>
              </a:rPr>
              <a:t>to</a:t>
            </a:r>
            <a:r>
              <a:rPr lang="de-DE" dirty="0">
                <a:latin typeface="Calibri" panose="020F0502020204030204" pitchFamily="34" charset="0"/>
                <a:cs typeface="Calibri" panose="020F0502020204030204" pitchFamily="34" charset="0"/>
              </a:rPr>
              <a:t> Change (England)</a:t>
            </a:r>
          </a:p>
          <a:p>
            <a:endParaRPr lang="de-DE" dirty="0">
              <a:latin typeface="Calibri" panose="020F0502020204030204" pitchFamily="34" charset="0"/>
              <a:cs typeface="Calibri" panose="020F0502020204030204" pitchFamily="34" charset="0"/>
            </a:endParaRPr>
          </a:p>
          <a:p>
            <a:r>
              <a:rPr lang="de-DE" dirty="0" err="1">
                <a:latin typeface="Calibri" panose="020F0502020204030204" pitchFamily="34" charset="0"/>
                <a:cs typeface="Calibri" panose="020F0502020204030204" pitchFamily="34" charset="0"/>
              </a:rPr>
              <a:t>Opening</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Minds</a:t>
            </a:r>
            <a:r>
              <a:rPr lang="de-DE" dirty="0">
                <a:latin typeface="Calibri" panose="020F0502020204030204" pitchFamily="34" charset="0"/>
                <a:cs typeface="Calibri" panose="020F0502020204030204" pitchFamily="34" charset="0"/>
              </a:rPr>
              <a:t> (Kanada)</a:t>
            </a:r>
          </a:p>
          <a:p>
            <a:endParaRPr lang="de-DE" dirty="0">
              <a:latin typeface="Calibri" panose="020F0502020204030204" pitchFamily="34" charset="0"/>
              <a:cs typeface="Calibri" panose="020F0502020204030204" pitchFamily="34" charset="0"/>
            </a:endParaRPr>
          </a:p>
          <a:p>
            <a:r>
              <a:rPr lang="de-DE" dirty="0" err="1">
                <a:latin typeface="Calibri" panose="020F0502020204030204" pitchFamily="34" charset="0"/>
                <a:cs typeface="Calibri" panose="020F0502020204030204" pitchFamily="34" charset="0"/>
              </a:rPr>
              <a:t>beyondblue</a:t>
            </a:r>
            <a:r>
              <a:rPr lang="de-DE" dirty="0">
                <a:latin typeface="Calibri" panose="020F0502020204030204" pitchFamily="34" charset="0"/>
                <a:cs typeface="Calibri" panose="020F0502020204030204" pitchFamily="34" charset="0"/>
              </a:rPr>
              <a:t> (Australien)</a:t>
            </a:r>
          </a:p>
        </p:txBody>
      </p:sp>
    </p:spTree>
    <p:extLst>
      <p:ext uri="{BB962C8B-B14F-4D97-AF65-F5344CB8AC3E}">
        <p14:creationId xmlns:p14="http://schemas.microsoft.com/office/powerpoint/2010/main" val="10327646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3"/>
          <p:cNvSpPr>
            <a:spLocks noGrp="1" noChangeArrowheads="1"/>
          </p:cNvSpPr>
          <p:nvPr>
            <p:ph type="body" sz="half" idx="1"/>
          </p:nvPr>
        </p:nvSpPr>
        <p:spPr>
          <a:xfrm>
            <a:off x="503361" y="1838481"/>
            <a:ext cx="5500688" cy="4929188"/>
          </a:xfrm>
        </p:spPr>
        <p:txBody>
          <a:bodyPr/>
          <a:lstStyle/>
          <a:p>
            <a:pPr eaLnBrk="1" hangingPunct="1">
              <a:lnSpc>
                <a:spcPct val="90000"/>
              </a:lnSpc>
              <a:buFontTx/>
              <a:buNone/>
            </a:pPr>
            <a:r>
              <a:rPr lang="de-DE" altLang="de-DE" sz="2000" b="1" dirty="0">
                <a:latin typeface="Calibri" panose="020F0502020204030204" pitchFamily="34" charset="0"/>
                <a:cs typeface="Calibri" panose="020F0502020204030204" pitchFamily="34" charset="0"/>
              </a:rPr>
              <a:t>Form</a:t>
            </a:r>
          </a:p>
          <a:p>
            <a:pPr eaLnBrk="1" hangingPunct="1">
              <a:lnSpc>
                <a:spcPct val="90000"/>
              </a:lnSpc>
              <a:buFontTx/>
              <a:buChar char="-"/>
            </a:pPr>
            <a:r>
              <a:rPr lang="de-DE" altLang="de-DE" sz="2000" dirty="0">
                <a:latin typeface="Calibri" panose="020F0502020204030204" pitchFamily="34" charset="0"/>
                <a:cs typeface="Calibri" panose="020F0502020204030204" pitchFamily="34" charset="0"/>
              </a:rPr>
              <a:t>peer-geleitet</a:t>
            </a:r>
          </a:p>
          <a:p>
            <a:pPr eaLnBrk="1" hangingPunct="1">
              <a:lnSpc>
                <a:spcPct val="90000"/>
              </a:lnSpc>
              <a:buFontTx/>
              <a:buChar char="-"/>
            </a:pPr>
            <a:r>
              <a:rPr lang="de-DE" altLang="de-DE" sz="2000" dirty="0" err="1">
                <a:latin typeface="Calibri" panose="020F0502020204030204" pitchFamily="34" charset="0"/>
                <a:cs typeface="Calibri" panose="020F0502020204030204" pitchFamily="34" charset="0"/>
              </a:rPr>
              <a:t>manualisiert</a:t>
            </a:r>
            <a:r>
              <a:rPr lang="de-DE" altLang="de-DE" sz="2000" dirty="0">
                <a:latin typeface="Calibri" panose="020F0502020204030204" pitchFamily="34" charset="0"/>
                <a:cs typeface="Calibri" panose="020F0502020204030204" pitchFamily="34" charset="0"/>
              </a:rPr>
              <a:t> </a:t>
            </a:r>
            <a:r>
              <a:rPr lang="de-DE" altLang="de-DE" sz="1400" dirty="0">
                <a:latin typeface="Calibri" panose="020F0502020204030204" pitchFamily="34" charset="0"/>
                <a:cs typeface="Calibri" panose="020F0502020204030204" pitchFamily="34" charset="0"/>
              </a:rPr>
              <a:t>(stigmaandempowerment.org/</a:t>
            </a:r>
            <a:r>
              <a:rPr lang="de-DE" altLang="de-DE" sz="1400" dirty="0" err="1">
                <a:latin typeface="Calibri" panose="020F0502020204030204" pitchFamily="34" charset="0"/>
                <a:cs typeface="Calibri" panose="020F0502020204030204" pitchFamily="34" charset="0"/>
              </a:rPr>
              <a:t>resources</a:t>
            </a:r>
            <a:r>
              <a:rPr lang="de-DE" altLang="de-DE" sz="1400" dirty="0">
                <a:latin typeface="Calibri" panose="020F0502020204030204" pitchFamily="34" charset="0"/>
                <a:cs typeface="Calibri" panose="020F0502020204030204" pitchFamily="34" charset="0"/>
              </a:rPr>
              <a:t>)</a:t>
            </a:r>
          </a:p>
          <a:p>
            <a:pPr eaLnBrk="1" hangingPunct="1">
              <a:lnSpc>
                <a:spcPct val="90000"/>
              </a:lnSpc>
              <a:buFontTx/>
              <a:buChar char="-"/>
            </a:pPr>
            <a:r>
              <a:rPr lang="de-DE" altLang="de-DE" sz="2000" dirty="0">
                <a:latin typeface="Calibri" panose="020F0502020204030204" pitchFamily="34" charset="0"/>
                <a:cs typeface="Calibri" panose="020F0502020204030204" pitchFamily="34" charset="0"/>
              </a:rPr>
              <a:t>3 Abende à 2 Stunden über 3 Wochen</a:t>
            </a:r>
          </a:p>
          <a:p>
            <a:pPr eaLnBrk="1" hangingPunct="1">
              <a:lnSpc>
                <a:spcPct val="90000"/>
              </a:lnSpc>
              <a:buFontTx/>
              <a:buNone/>
            </a:pPr>
            <a:endParaRPr lang="de-DE" altLang="de-DE" sz="2000" dirty="0">
              <a:latin typeface="Calibri" panose="020F0502020204030204" pitchFamily="34" charset="0"/>
              <a:cs typeface="Calibri" panose="020F0502020204030204" pitchFamily="34" charset="0"/>
            </a:endParaRPr>
          </a:p>
          <a:p>
            <a:pPr eaLnBrk="1" hangingPunct="1">
              <a:lnSpc>
                <a:spcPct val="90000"/>
              </a:lnSpc>
              <a:buFontTx/>
              <a:buNone/>
            </a:pPr>
            <a:r>
              <a:rPr lang="de-DE" altLang="de-DE" sz="2000" b="1" dirty="0">
                <a:latin typeface="Calibri" panose="020F0502020204030204" pitchFamily="34" charset="0"/>
                <a:cs typeface="Calibri" panose="020F0502020204030204" pitchFamily="34" charset="0"/>
              </a:rPr>
              <a:t>Inhalt</a:t>
            </a:r>
          </a:p>
          <a:p>
            <a:pPr eaLnBrk="1" hangingPunct="1">
              <a:lnSpc>
                <a:spcPct val="90000"/>
              </a:lnSpc>
              <a:buFontTx/>
              <a:buNone/>
            </a:pPr>
            <a:r>
              <a:rPr lang="de-DE" altLang="de-DE" sz="2000" u="sng" dirty="0">
                <a:latin typeface="Calibri" panose="020F0502020204030204" pitchFamily="34" charset="0"/>
                <a:cs typeface="Calibri" panose="020F0502020204030204" pitchFamily="34" charset="0"/>
              </a:rPr>
              <a:t>1. Abend:</a:t>
            </a:r>
            <a:r>
              <a:rPr lang="de-DE" altLang="de-DE" sz="2000" dirty="0">
                <a:latin typeface="Calibri" panose="020F0502020204030204" pitchFamily="34" charset="0"/>
                <a:cs typeface="Calibri" panose="020F0502020204030204" pitchFamily="34" charset="0"/>
              </a:rPr>
              <a:t> Psychische Erkrankung &amp; Identität, Pro und Contra von Offenlegung und Geheimhaltung</a:t>
            </a:r>
          </a:p>
          <a:p>
            <a:pPr eaLnBrk="1" hangingPunct="1">
              <a:lnSpc>
                <a:spcPct val="90000"/>
              </a:lnSpc>
              <a:buFontTx/>
              <a:buNone/>
            </a:pPr>
            <a:r>
              <a:rPr lang="de-DE" altLang="de-DE" sz="2000" u="sng" dirty="0">
                <a:latin typeface="Calibri" panose="020F0502020204030204" pitchFamily="34" charset="0"/>
                <a:cs typeface="Calibri" panose="020F0502020204030204" pitchFamily="34" charset="0"/>
              </a:rPr>
              <a:t>2. Abend:</a:t>
            </a:r>
            <a:r>
              <a:rPr lang="de-DE" altLang="de-DE" sz="2000" dirty="0">
                <a:latin typeface="Calibri" panose="020F0502020204030204" pitchFamily="34" charset="0"/>
                <a:cs typeface="Calibri" panose="020F0502020204030204" pitchFamily="34" charset="0"/>
              </a:rPr>
              <a:t> Stufen und Arten der Offenlegung</a:t>
            </a:r>
          </a:p>
          <a:p>
            <a:pPr eaLnBrk="1" hangingPunct="1">
              <a:lnSpc>
                <a:spcPct val="90000"/>
              </a:lnSpc>
              <a:buFontTx/>
              <a:buNone/>
            </a:pPr>
            <a:r>
              <a:rPr lang="de-DE" altLang="de-DE" sz="2000" u="sng" dirty="0">
                <a:latin typeface="Calibri" panose="020F0502020204030204" pitchFamily="34" charset="0"/>
                <a:cs typeface="Calibri" panose="020F0502020204030204" pitchFamily="34" charset="0"/>
              </a:rPr>
              <a:t>3. Abend:</a:t>
            </a:r>
            <a:r>
              <a:rPr lang="de-DE" altLang="de-DE" sz="2000" dirty="0">
                <a:latin typeface="Calibri" panose="020F0502020204030204" pitchFamily="34" charset="0"/>
                <a:cs typeface="Calibri" panose="020F0502020204030204" pitchFamily="34" charset="0"/>
              </a:rPr>
              <a:t> Wie erzählt man die eigene Geschichte mit psych. Erkrankung</a:t>
            </a:r>
          </a:p>
          <a:p>
            <a:pPr eaLnBrk="1" hangingPunct="1">
              <a:lnSpc>
                <a:spcPct val="90000"/>
              </a:lnSpc>
              <a:buFontTx/>
              <a:buNone/>
            </a:pPr>
            <a:endParaRPr lang="de-DE" altLang="de-DE" sz="2000" dirty="0">
              <a:latin typeface="Calibri" panose="020F0502020204030204" pitchFamily="34" charset="0"/>
              <a:cs typeface="Calibri" panose="020F0502020204030204" pitchFamily="34" charset="0"/>
            </a:endParaRPr>
          </a:p>
          <a:p>
            <a:pPr eaLnBrk="1" hangingPunct="1">
              <a:lnSpc>
                <a:spcPct val="90000"/>
              </a:lnSpc>
              <a:buFontTx/>
              <a:buNone/>
            </a:pPr>
            <a:r>
              <a:rPr lang="de-DE" altLang="de-DE" sz="2000" dirty="0">
                <a:latin typeface="Calibri" panose="020F0502020204030204" pitchFamily="34" charset="0"/>
                <a:cs typeface="Calibri" panose="020F0502020204030204" pitchFamily="34" charset="0"/>
              </a:rPr>
              <a:t>ggf. 1 Booster-Sitzung</a:t>
            </a:r>
          </a:p>
        </p:txBody>
      </p:sp>
      <p:sp>
        <p:nvSpPr>
          <p:cNvPr id="28675" name="AutoShape 4" descr="Z"/>
          <p:cNvSpPr>
            <a:spLocks noChangeAspect="1" noChangeArrowheads="1"/>
          </p:cNvSpPr>
          <p:nvPr/>
        </p:nvSpPr>
        <p:spPr bwMode="auto">
          <a:xfrm>
            <a:off x="408111" y="144619"/>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hangingPunct="1">
              <a:spcBef>
                <a:spcPct val="0"/>
              </a:spcBef>
              <a:spcAft>
                <a:spcPct val="0"/>
              </a:spcAft>
              <a:buFontTx/>
              <a:buNone/>
            </a:pPr>
            <a:endParaRPr lang="de-DE" altLang="de-DE" sz="1800" kern="1200" dirty="0">
              <a:solidFill>
                <a:srgbClr val="000000"/>
              </a:solidFill>
              <a:latin typeface="Calibri" panose="020F0502020204030204" pitchFamily="34" charset="0"/>
            </a:endParaRPr>
          </a:p>
        </p:txBody>
      </p:sp>
      <p:sp>
        <p:nvSpPr>
          <p:cNvPr id="28676" name="AutoShape 5" descr="Z"/>
          <p:cNvSpPr>
            <a:spLocks noChangeAspect="1" noChangeArrowheads="1"/>
          </p:cNvSpPr>
          <p:nvPr/>
        </p:nvSpPr>
        <p:spPr bwMode="auto">
          <a:xfrm>
            <a:off x="3752974" y="2456019"/>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hangingPunct="1">
              <a:spcBef>
                <a:spcPct val="0"/>
              </a:spcBef>
              <a:spcAft>
                <a:spcPct val="0"/>
              </a:spcAft>
              <a:buFontTx/>
              <a:buNone/>
            </a:pPr>
            <a:endParaRPr lang="de-DE" altLang="de-DE" sz="1800" kern="1200" dirty="0">
              <a:solidFill>
                <a:srgbClr val="000000"/>
              </a:solidFill>
              <a:latin typeface="Calibri" panose="020F0502020204030204" pitchFamily="34" charset="0"/>
            </a:endParaRPr>
          </a:p>
        </p:txBody>
      </p:sp>
      <p:sp>
        <p:nvSpPr>
          <p:cNvPr id="28677" name="AutoShape 6" descr="Z"/>
          <p:cNvSpPr>
            <a:spLocks noChangeAspect="1" noChangeArrowheads="1"/>
          </p:cNvSpPr>
          <p:nvPr/>
        </p:nvSpPr>
        <p:spPr bwMode="auto">
          <a:xfrm>
            <a:off x="3752974" y="2456019"/>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hangingPunct="1">
              <a:spcBef>
                <a:spcPct val="0"/>
              </a:spcBef>
              <a:spcAft>
                <a:spcPct val="0"/>
              </a:spcAft>
              <a:buFontTx/>
              <a:buNone/>
            </a:pPr>
            <a:endParaRPr lang="de-DE" altLang="de-DE" sz="1800" kern="1200" dirty="0">
              <a:solidFill>
                <a:srgbClr val="000000"/>
              </a:solidFill>
              <a:latin typeface="Calibri" panose="020F0502020204030204" pitchFamily="34" charset="0"/>
            </a:endParaRPr>
          </a:p>
        </p:txBody>
      </p:sp>
      <p:sp>
        <p:nvSpPr>
          <p:cNvPr id="28678" name="AutoShape 7" descr="Z"/>
          <p:cNvSpPr>
            <a:spLocks noChangeAspect="1" noChangeArrowheads="1"/>
          </p:cNvSpPr>
          <p:nvPr/>
        </p:nvSpPr>
        <p:spPr bwMode="auto">
          <a:xfrm>
            <a:off x="3752974" y="2456019"/>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hangingPunct="1">
              <a:spcBef>
                <a:spcPct val="0"/>
              </a:spcBef>
              <a:spcAft>
                <a:spcPct val="0"/>
              </a:spcAft>
              <a:buFontTx/>
              <a:buNone/>
            </a:pPr>
            <a:endParaRPr lang="de-DE" altLang="de-DE" sz="1800" kern="1200" dirty="0">
              <a:solidFill>
                <a:srgbClr val="000000"/>
              </a:solidFill>
              <a:latin typeface="Calibri" panose="020F0502020204030204" pitchFamily="34" charset="0"/>
            </a:endParaRPr>
          </a:p>
        </p:txBody>
      </p:sp>
      <p:sp>
        <p:nvSpPr>
          <p:cNvPr id="28679" name="AutoShape 8" descr="Z"/>
          <p:cNvSpPr>
            <a:spLocks noChangeAspect="1" noChangeArrowheads="1"/>
          </p:cNvSpPr>
          <p:nvPr/>
        </p:nvSpPr>
        <p:spPr bwMode="auto">
          <a:xfrm>
            <a:off x="3752974" y="2456019"/>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hangingPunct="1">
              <a:spcBef>
                <a:spcPct val="0"/>
              </a:spcBef>
              <a:spcAft>
                <a:spcPct val="0"/>
              </a:spcAft>
              <a:buFontTx/>
              <a:buNone/>
            </a:pPr>
            <a:endParaRPr lang="de-DE" altLang="de-DE" sz="1800" kern="1200" dirty="0">
              <a:solidFill>
                <a:srgbClr val="000000"/>
              </a:solidFill>
              <a:latin typeface="Calibri" panose="020F0502020204030204" pitchFamily="34" charset="0"/>
            </a:endParaRPr>
          </a:p>
        </p:txBody>
      </p:sp>
      <p:sp>
        <p:nvSpPr>
          <p:cNvPr id="28683" name="Rectangle 13"/>
          <p:cNvSpPr>
            <a:spLocks noGrp="1" noChangeArrowheads="1"/>
          </p:cNvSpPr>
          <p:nvPr>
            <p:ph type="title"/>
          </p:nvPr>
        </p:nvSpPr>
        <p:spPr>
          <a:xfrm>
            <a:off x="408111" y="547922"/>
            <a:ext cx="8964488" cy="936402"/>
          </a:xfrm>
          <a:noFill/>
        </p:spPr>
        <p:txBody>
          <a:bodyPr/>
          <a:lstStyle/>
          <a:p>
            <a:pPr algn="l" eaLnBrk="1" hangingPunct="1"/>
            <a:r>
              <a:rPr lang="de-DE" altLang="de-DE" sz="3200" b="1" dirty="0">
                <a:solidFill>
                  <a:srgbClr val="26547C"/>
                </a:solidFill>
                <a:latin typeface="Calibri" panose="020F0502020204030204" pitchFamily="34" charset="0"/>
                <a:cs typeface="Calibri" panose="020F0502020204030204" pitchFamily="34" charset="0"/>
              </a:rPr>
              <a:t>In Würde zu sich stehen (IWS) / </a:t>
            </a:r>
            <a:br>
              <a:rPr lang="de-DE" altLang="de-DE" sz="3200" b="1" dirty="0">
                <a:solidFill>
                  <a:srgbClr val="26547C"/>
                </a:solidFill>
                <a:latin typeface="Calibri" panose="020F0502020204030204" pitchFamily="34" charset="0"/>
                <a:cs typeface="Calibri" panose="020F0502020204030204" pitchFamily="34" charset="0"/>
              </a:rPr>
            </a:br>
            <a:r>
              <a:rPr lang="de-DE" altLang="de-DE" sz="3200" b="1" dirty="0">
                <a:solidFill>
                  <a:srgbClr val="26547C"/>
                </a:solidFill>
                <a:latin typeface="Calibri" panose="020F0502020204030204" pitchFamily="34" charset="0"/>
                <a:cs typeface="Calibri" panose="020F0502020204030204" pitchFamily="34" charset="0"/>
              </a:rPr>
              <a:t>Honest, Open, </a:t>
            </a:r>
            <a:r>
              <a:rPr lang="de-DE" altLang="de-DE" sz="3200" b="1" dirty="0" err="1">
                <a:solidFill>
                  <a:srgbClr val="26547C"/>
                </a:solidFill>
                <a:latin typeface="Calibri" panose="020F0502020204030204" pitchFamily="34" charset="0"/>
                <a:cs typeface="Calibri" panose="020F0502020204030204" pitchFamily="34" charset="0"/>
              </a:rPr>
              <a:t>Proud</a:t>
            </a:r>
            <a:r>
              <a:rPr lang="de-DE" altLang="de-DE" sz="3200" b="1" dirty="0">
                <a:solidFill>
                  <a:srgbClr val="26547C"/>
                </a:solidFill>
                <a:latin typeface="Calibri" panose="020F0502020204030204" pitchFamily="34" charset="0"/>
                <a:cs typeface="Calibri" panose="020F0502020204030204" pitchFamily="34" charset="0"/>
              </a:rPr>
              <a:t> (HOP)</a:t>
            </a:r>
          </a:p>
        </p:txBody>
      </p:sp>
      <p:pic>
        <p:nvPicPr>
          <p:cNvPr id="13" name="Picture 6" descr="Bildergebnis für coming out proud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2132856"/>
            <a:ext cx="2877722"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8247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77788" y="5613400"/>
            <a:ext cx="135735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hangingPunct="1">
              <a:spcBef>
                <a:spcPct val="0"/>
              </a:spcBef>
              <a:spcAft>
                <a:spcPct val="0"/>
              </a:spcAft>
              <a:buFontTx/>
              <a:buNone/>
            </a:pPr>
            <a:r>
              <a:rPr lang="de-DE" altLang="de-DE" sz="1600" kern="1200" dirty="0">
                <a:solidFill>
                  <a:srgbClr val="FFFFFF"/>
                </a:solidFill>
                <a:latin typeface="Calibri" panose="020F0502020204030204" pitchFamily="34" charset="0"/>
              </a:rPr>
              <a:t>(Karl Valentin)</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620688"/>
            <a:ext cx="4293892" cy="6120680"/>
          </a:xfrm>
          <a:prstGeom prst="rect">
            <a:avLst/>
          </a:prstGeom>
        </p:spPr>
      </p:pic>
      <p:sp>
        <p:nvSpPr>
          <p:cNvPr id="2" name="Textfeld 1"/>
          <p:cNvSpPr txBox="1"/>
          <p:nvPr/>
        </p:nvSpPr>
        <p:spPr>
          <a:xfrm>
            <a:off x="4932040" y="6114782"/>
            <a:ext cx="1008112" cy="338554"/>
          </a:xfrm>
          <a:prstGeom prst="rect">
            <a:avLst/>
          </a:prstGeom>
          <a:noFill/>
        </p:spPr>
        <p:txBody>
          <a:bodyPr wrap="square" rtlCol="0">
            <a:spAutoFit/>
          </a:bodyPr>
          <a:lstStyle/>
          <a:p>
            <a:r>
              <a:rPr lang="de-DE" sz="1600" i="1" dirty="0" smtClean="0">
                <a:solidFill>
                  <a:srgbClr val="7F7F7F"/>
                </a:solidFill>
              </a:rPr>
              <a:t>2021</a:t>
            </a:r>
            <a:endParaRPr lang="de-DE" sz="1600" i="1" dirty="0">
              <a:solidFill>
                <a:srgbClr val="7F7F7F"/>
              </a:solidFill>
            </a:endParaRPr>
          </a:p>
        </p:txBody>
      </p:sp>
    </p:spTree>
    <p:extLst>
      <p:ext uri="{BB962C8B-B14F-4D97-AF65-F5344CB8AC3E}">
        <p14:creationId xmlns:p14="http://schemas.microsoft.com/office/powerpoint/2010/main" val="19889594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3528" y="476672"/>
            <a:ext cx="8208912" cy="3785652"/>
          </a:xfrm>
          <a:prstGeom prst="rect">
            <a:avLst/>
          </a:prstGeom>
          <a:noFill/>
        </p:spPr>
        <p:txBody>
          <a:bodyPr wrap="square" rtlCol="0">
            <a:spAutoFit/>
          </a:bodyPr>
          <a:lstStyle/>
          <a:p>
            <a:r>
              <a:rPr lang="de-DE" sz="3200" b="1" dirty="0">
                <a:solidFill>
                  <a:srgbClr val="26547C"/>
                </a:solidFill>
                <a:latin typeface="Calibri" panose="020F0502020204030204" pitchFamily="34" charset="0"/>
                <a:cs typeface="Calibri" panose="020F0502020204030204" pitchFamily="34" charset="0"/>
              </a:rPr>
              <a:t>Leitthema 8</a:t>
            </a:r>
          </a:p>
          <a:p>
            <a:r>
              <a:rPr lang="de-DE" sz="3200" b="1" dirty="0">
                <a:solidFill>
                  <a:srgbClr val="26547C"/>
                </a:solidFill>
                <a:latin typeface="Calibri" panose="020F0502020204030204" pitchFamily="34" charset="0"/>
                <a:cs typeface="Calibri" panose="020F0502020204030204" pitchFamily="34" charset="0"/>
              </a:rPr>
              <a:t>Psychiatrisches Denken und Psychiatriereform</a:t>
            </a:r>
          </a:p>
          <a:p>
            <a:endParaRPr lang="de-DE" sz="3200" b="1" dirty="0">
              <a:solidFill>
                <a:srgbClr val="26547C"/>
              </a:solidFill>
              <a:latin typeface="Calibri" panose="020F0502020204030204" pitchFamily="34" charset="0"/>
              <a:cs typeface="Calibri" panose="020F0502020204030204" pitchFamily="34" charset="0"/>
            </a:endParaRPr>
          </a:p>
          <a:p>
            <a:r>
              <a:rPr lang="de-DE" sz="3200" b="1" dirty="0">
                <a:solidFill>
                  <a:srgbClr val="26547C"/>
                </a:solidFill>
                <a:latin typeface="Calibri" panose="020F0502020204030204" pitchFamily="34" charset="0"/>
                <a:cs typeface="Calibri" panose="020F0502020204030204" pitchFamily="34" charset="0"/>
              </a:rPr>
              <a:t>Merksatz:</a:t>
            </a:r>
          </a:p>
          <a:p>
            <a:r>
              <a:rPr lang="de-DE" sz="2800" dirty="0">
                <a:solidFill>
                  <a:srgbClr val="26547C"/>
                </a:solidFill>
                <a:latin typeface="Calibri" panose="020F0502020204030204" pitchFamily="34" charset="0"/>
                <a:cs typeface="Calibri" panose="020F0502020204030204" pitchFamily="34" charset="0"/>
              </a:rPr>
              <a:t>Die Psychiatrieversorgung entwickelt sich im Wechselspiel mit gesellschaftlichen Vorstellungen, größere kulturelle und politische Rahmenbedingungen sind bedeutsam</a:t>
            </a:r>
          </a:p>
        </p:txBody>
      </p:sp>
    </p:spTree>
    <p:extLst>
      <p:ext uri="{BB962C8B-B14F-4D97-AF65-F5344CB8AC3E}">
        <p14:creationId xmlns:p14="http://schemas.microsoft.com/office/powerpoint/2010/main" val="220066467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4.png"/>
          <p:cNvPicPr>
            <a:picLocks noChangeAspect="1"/>
          </p:cNvPicPr>
          <p:nvPr/>
        </p:nvPicPr>
        <p:blipFill>
          <a:blip r:embed="rId2" cstate="print"/>
          <a:stretch>
            <a:fillRect/>
          </a:stretch>
        </p:blipFill>
        <p:spPr>
          <a:xfrm>
            <a:off x="6228184" y="1168295"/>
            <a:ext cx="2705177" cy="3006128"/>
          </a:xfrm>
          <a:prstGeom prst="rect">
            <a:avLst/>
          </a:prstGeom>
          <a:ln w="12700">
            <a:miter lim="400000"/>
          </a:ln>
        </p:spPr>
      </p:pic>
      <p:sp>
        <p:nvSpPr>
          <p:cNvPr id="134" name="Shape 134"/>
          <p:cNvSpPr/>
          <p:nvPr/>
        </p:nvSpPr>
        <p:spPr>
          <a:xfrm>
            <a:off x="7580772" y="4264638"/>
            <a:ext cx="1259315" cy="584771"/>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algn="r" fontAlgn="base" hangingPunct="1">
              <a:spcBef>
                <a:spcPct val="0"/>
              </a:spcBef>
              <a:spcAft>
                <a:spcPct val="0"/>
              </a:spcAft>
            </a:pPr>
            <a:r>
              <a:rPr sz="1600" i="1" kern="1200" dirty="0">
                <a:solidFill>
                  <a:srgbClr val="808080"/>
                </a:solidFill>
                <a:cs typeface="Arial" charset="0"/>
              </a:rPr>
              <a:t>Philippe </a:t>
            </a:r>
            <a:r>
              <a:rPr sz="1600" i="1" kern="1200" dirty="0" err="1">
                <a:solidFill>
                  <a:srgbClr val="808080"/>
                </a:solidFill>
                <a:cs typeface="Arial" charset="0"/>
              </a:rPr>
              <a:t>Pinel</a:t>
            </a:r>
            <a:r>
              <a:rPr sz="1600" i="1" kern="1200" dirty="0">
                <a:solidFill>
                  <a:srgbClr val="808080"/>
                </a:solidFill>
                <a:cs typeface="Arial" charset="0"/>
              </a:rPr>
              <a:t> </a:t>
            </a:r>
          </a:p>
          <a:p>
            <a:pPr algn="r" fontAlgn="base" hangingPunct="1">
              <a:spcBef>
                <a:spcPct val="0"/>
              </a:spcBef>
              <a:spcAft>
                <a:spcPct val="0"/>
              </a:spcAft>
            </a:pPr>
            <a:r>
              <a:rPr sz="1600" i="1" kern="1200" dirty="0">
                <a:solidFill>
                  <a:srgbClr val="808080"/>
                </a:solidFill>
                <a:cs typeface="Arial" charset="0"/>
              </a:rPr>
              <a:t>(1745</a:t>
            </a:r>
            <a:r>
              <a:rPr lang="de-DE" sz="1600" i="1" kern="1200" dirty="0">
                <a:solidFill>
                  <a:srgbClr val="808080"/>
                </a:solidFill>
                <a:cs typeface="Arial" charset="0"/>
              </a:rPr>
              <a:t>-</a:t>
            </a:r>
            <a:r>
              <a:rPr sz="1600" i="1" kern="1200" dirty="0">
                <a:solidFill>
                  <a:srgbClr val="808080"/>
                </a:solidFill>
                <a:cs typeface="Arial" charset="0"/>
              </a:rPr>
              <a:t>1826)</a:t>
            </a:r>
          </a:p>
        </p:txBody>
      </p:sp>
      <p:sp>
        <p:nvSpPr>
          <p:cNvPr id="135" name="Shape 135"/>
          <p:cNvSpPr/>
          <p:nvPr/>
        </p:nvSpPr>
        <p:spPr>
          <a:xfrm>
            <a:off x="489691" y="1240303"/>
            <a:ext cx="5791767" cy="4708977"/>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265113" indent="-265113">
              <a:spcAft>
                <a:spcPts val="800"/>
              </a:spcAft>
              <a:buSzPct val="100000"/>
              <a:buFont typeface="Arial"/>
              <a:buChar char="•"/>
            </a:pPr>
            <a:r>
              <a:rPr lang="de-DE" sz="2000" dirty="0">
                <a:solidFill>
                  <a:prstClr val="black"/>
                </a:solidFill>
              </a:rPr>
              <a:t>Aufklärung 2. Hälfte 18. Jahrhundert</a:t>
            </a:r>
          </a:p>
          <a:p>
            <a:pPr marL="265113" indent="-265113">
              <a:spcAft>
                <a:spcPts val="800"/>
              </a:spcAft>
              <a:buSzPct val="100000"/>
              <a:buFont typeface="Arial"/>
              <a:buChar char="•"/>
            </a:pPr>
            <a:r>
              <a:rPr lang="de-DE" sz="2000" dirty="0">
                <a:solidFill>
                  <a:prstClr val="black"/>
                </a:solidFill>
              </a:rPr>
              <a:t>Humanisierung der Behandlung </a:t>
            </a:r>
          </a:p>
          <a:p>
            <a:pPr marL="265113" indent="-265113" fontAlgn="base" hangingPunct="1">
              <a:spcBef>
                <a:spcPct val="0"/>
              </a:spcBef>
              <a:spcAft>
                <a:spcPts val="800"/>
              </a:spcAft>
              <a:buSzPct val="100000"/>
              <a:buFont typeface="Arial"/>
              <a:buChar char="•"/>
            </a:pPr>
            <a:r>
              <a:rPr sz="2000" kern="1200" dirty="0" err="1">
                <a:solidFill>
                  <a:prstClr val="black"/>
                </a:solidFill>
                <a:cs typeface="Arial" charset="0"/>
              </a:rPr>
              <a:t>Bewohner</a:t>
            </a:r>
            <a:r>
              <a:rPr sz="2000" kern="1200" dirty="0">
                <a:solidFill>
                  <a:prstClr val="black"/>
                </a:solidFill>
                <a:cs typeface="Arial" charset="0"/>
              </a:rPr>
              <a:t> </a:t>
            </a:r>
            <a:r>
              <a:rPr sz="2000" kern="1200" dirty="0" err="1">
                <a:solidFill>
                  <a:prstClr val="black"/>
                </a:solidFill>
                <a:cs typeface="Arial" charset="0"/>
              </a:rPr>
              <a:t>wie</a:t>
            </a:r>
            <a:r>
              <a:rPr sz="2000" kern="1200" dirty="0">
                <a:solidFill>
                  <a:prstClr val="black"/>
                </a:solidFill>
                <a:cs typeface="Arial" charset="0"/>
              </a:rPr>
              <a:t> </a:t>
            </a:r>
            <a:r>
              <a:rPr lang="de-DE" sz="2000" kern="1200" dirty="0">
                <a:solidFill>
                  <a:prstClr val="black"/>
                </a:solidFill>
                <a:cs typeface="Arial" charset="0"/>
              </a:rPr>
              <a:t>'</a:t>
            </a:r>
            <a:r>
              <a:rPr sz="2000" kern="1200" dirty="0" err="1">
                <a:solidFill>
                  <a:prstClr val="black"/>
                </a:solidFill>
                <a:cs typeface="Arial" charset="0"/>
              </a:rPr>
              <a:t>kranke</a:t>
            </a:r>
            <a:r>
              <a:rPr sz="2000" kern="1200" dirty="0">
                <a:solidFill>
                  <a:prstClr val="black"/>
                </a:solidFill>
                <a:cs typeface="Arial" charset="0"/>
              </a:rPr>
              <a:t> </a:t>
            </a:r>
            <a:r>
              <a:rPr sz="2000" kern="1200" dirty="0" err="1">
                <a:solidFill>
                  <a:prstClr val="black"/>
                </a:solidFill>
                <a:cs typeface="Arial" charset="0"/>
              </a:rPr>
              <a:t>Menschen</a:t>
            </a:r>
            <a:r>
              <a:rPr lang="de-DE" sz="2000" kern="1200" dirty="0">
                <a:solidFill>
                  <a:prstClr val="black"/>
                </a:solidFill>
                <a:cs typeface="Arial" charset="0"/>
              </a:rPr>
              <a:t>'</a:t>
            </a:r>
            <a:r>
              <a:rPr sz="2000" kern="1200" dirty="0">
                <a:solidFill>
                  <a:prstClr val="black"/>
                </a:solidFill>
                <a:cs typeface="Arial" charset="0"/>
              </a:rPr>
              <a:t> </a:t>
            </a:r>
            <a:r>
              <a:rPr sz="2000" kern="1200" dirty="0" err="1">
                <a:solidFill>
                  <a:prstClr val="black"/>
                </a:solidFill>
                <a:cs typeface="Arial" charset="0"/>
              </a:rPr>
              <a:t>behandelt</a:t>
            </a:r>
            <a:r>
              <a:rPr sz="2000" kern="1200" dirty="0">
                <a:solidFill>
                  <a:prstClr val="black"/>
                </a:solidFill>
                <a:cs typeface="Arial" charset="0"/>
              </a:rPr>
              <a:t> </a:t>
            </a:r>
          </a:p>
          <a:p>
            <a:pPr marL="265113" indent="-265113" fontAlgn="base" hangingPunct="1">
              <a:spcBef>
                <a:spcPct val="0"/>
              </a:spcBef>
              <a:spcAft>
                <a:spcPts val="800"/>
              </a:spcAft>
              <a:buSzPct val="100000"/>
              <a:buFont typeface="Arial"/>
              <a:buChar char="•"/>
            </a:pPr>
            <a:r>
              <a:rPr sz="2000" kern="1200" dirty="0" err="1">
                <a:solidFill>
                  <a:prstClr val="black"/>
                </a:solidFill>
                <a:cs typeface="Arial" charset="0"/>
              </a:rPr>
              <a:t>Pinel</a:t>
            </a:r>
            <a:r>
              <a:rPr sz="2000" kern="1200" dirty="0">
                <a:solidFill>
                  <a:prstClr val="black"/>
                </a:solidFill>
                <a:cs typeface="Arial" charset="0"/>
              </a:rPr>
              <a:t>: 1792 </a:t>
            </a:r>
            <a:r>
              <a:rPr sz="2000" kern="1200" dirty="0" err="1">
                <a:solidFill>
                  <a:prstClr val="black"/>
                </a:solidFill>
                <a:cs typeface="Arial" charset="0"/>
              </a:rPr>
              <a:t>Leitung</a:t>
            </a:r>
            <a:r>
              <a:rPr sz="2000" kern="1200" dirty="0">
                <a:solidFill>
                  <a:prstClr val="black"/>
                </a:solidFill>
                <a:cs typeface="Arial" charset="0"/>
              </a:rPr>
              <a:t> Hospice de </a:t>
            </a:r>
            <a:r>
              <a:rPr sz="2000" kern="1200" dirty="0" err="1">
                <a:solidFill>
                  <a:prstClr val="black"/>
                </a:solidFill>
                <a:cs typeface="Arial" charset="0"/>
              </a:rPr>
              <a:t>Bicêtre</a:t>
            </a:r>
            <a:r>
              <a:rPr sz="2000" kern="1200" dirty="0">
                <a:solidFill>
                  <a:prstClr val="black"/>
                </a:solidFill>
                <a:cs typeface="Arial" charset="0"/>
              </a:rPr>
              <a:t>,  </a:t>
            </a:r>
            <a:r>
              <a:rPr sz="2000" kern="1200" dirty="0" err="1">
                <a:solidFill>
                  <a:prstClr val="black"/>
                </a:solidFill>
                <a:cs typeface="Arial" charset="0"/>
              </a:rPr>
              <a:t>später</a:t>
            </a:r>
            <a:r>
              <a:rPr sz="2000" kern="1200" dirty="0">
                <a:solidFill>
                  <a:prstClr val="black"/>
                </a:solidFill>
                <a:cs typeface="Arial" charset="0"/>
              </a:rPr>
              <a:t> </a:t>
            </a:r>
            <a:r>
              <a:rPr sz="2000" kern="1200" dirty="0" err="1">
                <a:solidFill>
                  <a:prstClr val="black"/>
                </a:solidFill>
                <a:cs typeface="Arial" charset="0"/>
              </a:rPr>
              <a:t>Hôpital</a:t>
            </a:r>
            <a:r>
              <a:rPr sz="2000" kern="1200" dirty="0">
                <a:solidFill>
                  <a:prstClr val="black"/>
                </a:solidFill>
                <a:cs typeface="Arial" charset="0"/>
              </a:rPr>
              <a:t> de la </a:t>
            </a:r>
            <a:r>
              <a:rPr sz="2000" kern="1200" dirty="0" err="1">
                <a:solidFill>
                  <a:prstClr val="black"/>
                </a:solidFill>
                <a:cs typeface="Arial" charset="0"/>
              </a:rPr>
              <a:t>Salpetrière</a:t>
            </a:r>
            <a:endParaRPr sz="2000" kern="1200" dirty="0">
              <a:solidFill>
                <a:prstClr val="black"/>
              </a:solidFill>
              <a:cs typeface="Arial" charset="0"/>
            </a:endParaRPr>
          </a:p>
          <a:p>
            <a:pPr marL="265113" indent="-265113" fontAlgn="base" hangingPunct="1">
              <a:spcBef>
                <a:spcPct val="0"/>
              </a:spcBef>
              <a:spcAft>
                <a:spcPts val="800"/>
              </a:spcAft>
              <a:buSzPct val="100000"/>
              <a:buFont typeface="Arial"/>
              <a:buChar char="•"/>
            </a:pPr>
            <a:r>
              <a:rPr sz="2000" kern="1200" dirty="0" err="1">
                <a:solidFill>
                  <a:prstClr val="black"/>
                </a:solidFill>
                <a:cs typeface="Arial" charset="0"/>
              </a:rPr>
              <a:t>Ziel</a:t>
            </a:r>
            <a:r>
              <a:rPr sz="2000" kern="1200" dirty="0">
                <a:solidFill>
                  <a:prstClr val="black"/>
                </a:solidFill>
                <a:cs typeface="Arial" charset="0"/>
              </a:rPr>
              <a:t> der </a:t>
            </a:r>
            <a:r>
              <a:rPr sz="2000" kern="1200" dirty="0" err="1">
                <a:solidFill>
                  <a:prstClr val="black"/>
                </a:solidFill>
                <a:cs typeface="Arial" charset="0"/>
              </a:rPr>
              <a:t>systematischen</a:t>
            </a:r>
            <a:r>
              <a:rPr sz="2000" kern="1200" dirty="0">
                <a:solidFill>
                  <a:prstClr val="black"/>
                </a:solidFill>
                <a:cs typeface="Arial" charset="0"/>
              </a:rPr>
              <a:t> </a:t>
            </a:r>
            <a:r>
              <a:rPr sz="2000" kern="1200" dirty="0" err="1">
                <a:solidFill>
                  <a:prstClr val="black"/>
                </a:solidFill>
                <a:cs typeface="Arial" charset="0"/>
              </a:rPr>
              <a:t>Klassifikation</a:t>
            </a:r>
            <a:r>
              <a:rPr sz="2000" kern="1200" dirty="0">
                <a:solidFill>
                  <a:prstClr val="black"/>
                </a:solidFill>
                <a:cs typeface="Arial" charset="0"/>
              </a:rPr>
              <a:t> </a:t>
            </a:r>
            <a:r>
              <a:rPr sz="2000" kern="1200" dirty="0" err="1">
                <a:solidFill>
                  <a:prstClr val="black"/>
                </a:solidFill>
                <a:cs typeface="Arial" charset="0"/>
              </a:rPr>
              <a:t>psychischer</a:t>
            </a:r>
            <a:r>
              <a:rPr sz="2000" kern="1200" dirty="0">
                <a:solidFill>
                  <a:prstClr val="black"/>
                </a:solidFill>
                <a:cs typeface="Arial" charset="0"/>
              </a:rPr>
              <a:t> </a:t>
            </a:r>
            <a:r>
              <a:rPr sz="2000" kern="1200" dirty="0" err="1">
                <a:solidFill>
                  <a:prstClr val="black"/>
                </a:solidFill>
                <a:cs typeface="Arial" charset="0"/>
              </a:rPr>
              <a:t>Störungen</a:t>
            </a:r>
            <a:endParaRPr sz="2000" kern="1200" dirty="0">
              <a:solidFill>
                <a:prstClr val="black"/>
              </a:solidFill>
              <a:cs typeface="Arial" charset="0"/>
            </a:endParaRPr>
          </a:p>
          <a:p>
            <a:pPr marL="265113" indent="-265113" fontAlgn="base" hangingPunct="1">
              <a:spcBef>
                <a:spcPct val="0"/>
              </a:spcBef>
              <a:spcAft>
                <a:spcPts val="800"/>
              </a:spcAft>
              <a:buSzPct val="100000"/>
              <a:buFont typeface="Arial"/>
              <a:buChar char="•"/>
            </a:pPr>
            <a:r>
              <a:rPr sz="2000" kern="1200" dirty="0" err="1">
                <a:solidFill>
                  <a:prstClr val="black"/>
                </a:solidFill>
                <a:cs typeface="Arial" charset="0"/>
              </a:rPr>
              <a:t>Umgang</a:t>
            </a:r>
            <a:r>
              <a:rPr sz="2000" kern="1200" dirty="0">
                <a:solidFill>
                  <a:prstClr val="black"/>
                </a:solidFill>
                <a:cs typeface="Arial" charset="0"/>
              </a:rPr>
              <a:t> </a:t>
            </a:r>
            <a:r>
              <a:rPr sz="2000" kern="1200" dirty="0" err="1">
                <a:solidFill>
                  <a:prstClr val="black"/>
                </a:solidFill>
                <a:cs typeface="Arial" charset="0"/>
              </a:rPr>
              <a:t>mit</a:t>
            </a:r>
            <a:r>
              <a:rPr sz="2000" kern="1200" dirty="0">
                <a:solidFill>
                  <a:prstClr val="black"/>
                </a:solidFill>
                <a:cs typeface="Arial" charset="0"/>
              </a:rPr>
              <a:t> </a:t>
            </a:r>
            <a:r>
              <a:rPr lang="de-DE" sz="2000" kern="1200" dirty="0">
                <a:solidFill>
                  <a:prstClr val="black"/>
                </a:solidFill>
                <a:cs typeface="Arial" charset="0"/>
              </a:rPr>
              <a:t>Patient*innen</a:t>
            </a:r>
            <a:r>
              <a:rPr sz="2000" kern="1200" dirty="0">
                <a:solidFill>
                  <a:prstClr val="black"/>
                </a:solidFill>
                <a:cs typeface="Arial" charset="0"/>
              </a:rPr>
              <a:t> </a:t>
            </a:r>
            <a:r>
              <a:rPr sz="2000" kern="1200" dirty="0" err="1">
                <a:solidFill>
                  <a:prstClr val="black"/>
                </a:solidFill>
                <a:cs typeface="Arial" charset="0"/>
              </a:rPr>
              <a:t>gekennzeichnet</a:t>
            </a:r>
            <a:r>
              <a:rPr sz="2000" kern="1200" dirty="0">
                <a:solidFill>
                  <a:prstClr val="black"/>
                </a:solidFill>
                <a:cs typeface="Arial" charset="0"/>
              </a:rPr>
              <a:t> </a:t>
            </a:r>
            <a:r>
              <a:rPr sz="2000" kern="1200" dirty="0" err="1">
                <a:solidFill>
                  <a:prstClr val="black"/>
                </a:solidFill>
                <a:cs typeface="Arial" charset="0"/>
              </a:rPr>
              <a:t>durch</a:t>
            </a:r>
            <a:r>
              <a:rPr sz="2000" kern="1200" dirty="0">
                <a:solidFill>
                  <a:prstClr val="black"/>
                </a:solidFill>
                <a:cs typeface="Arial" charset="0"/>
              </a:rPr>
              <a:t> </a:t>
            </a:r>
            <a:r>
              <a:rPr sz="2000" kern="1200" dirty="0" err="1">
                <a:solidFill>
                  <a:prstClr val="black"/>
                </a:solidFill>
                <a:cs typeface="Arial" charset="0"/>
              </a:rPr>
              <a:t>Zuwendung</a:t>
            </a:r>
            <a:r>
              <a:rPr sz="2000" kern="1200" dirty="0">
                <a:solidFill>
                  <a:prstClr val="black"/>
                </a:solidFill>
                <a:cs typeface="Arial" charset="0"/>
              </a:rPr>
              <a:t> und </a:t>
            </a:r>
            <a:r>
              <a:rPr sz="2000" kern="1200" dirty="0" err="1">
                <a:solidFill>
                  <a:prstClr val="black"/>
                </a:solidFill>
                <a:cs typeface="Arial" charset="0"/>
              </a:rPr>
              <a:t>Milde</a:t>
            </a:r>
            <a:r>
              <a:rPr lang="de-DE" sz="2000" kern="1200" dirty="0">
                <a:solidFill>
                  <a:prstClr val="black"/>
                </a:solidFill>
                <a:cs typeface="Arial" charset="0"/>
              </a:rPr>
              <a:t>,</a:t>
            </a:r>
            <a:r>
              <a:rPr sz="2000" kern="1200" dirty="0">
                <a:solidFill>
                  <a:prstClr val="black"/>
                </a:solidFill>
                <a:cs typeface="Arial" charset="0"/>
              </a:rPr>
              <a:t> </a:t>
            </a:r>
            <a:r>
              <a:rPr sz="2000" kern="1200" dirty="0" err="1">
                <a:solidFill>
                  <a:prstClr val="black"/>
                </a:solidFill>
                <a:cs typeface="Arial" charset="0"/>
              </a:rPr>
              <a:t>Befreiung</a:t>
            </a:r>
            <a:r>
              <a:rPr sz="2000" kern="1200" dirty="0">
                <a:solidFill>
                  <a:prstClr val="black"/>
                </a:solidFill>
                <a:cs typeface="Arial" charset="0"/>
              </a:rPr>
              <a:t> der </a:t>
            </a:r>
            <a:r>
              <a:rPr sz="2000" kern="1200" dirty="0" err="1">
                <a:solidFill>
                  <a:prstClr val="black"/>
                </a:solidFill>
                <a:cs typeface="Arial" charset="0"/>
              </a:rPr>
              <a:t>Kranken</a:t>
            </a:r>
            <a:r>
              <a:rPr sz="2000" kern="1200" dirty="0">
                <a:solidFill>
                  <a:prstClr val="black"/>
                </a:solidFill>
                <a:cs typeface="Arial" charset="0"/>
              </a:rPr>
              <a:t> von </a:t>
            </a:r>
            <a:r>
              <a:rPr sz="2000" kern="1200" dirty="0" err="1">
                <a:solidFill>
                  <a:prstClr val="black"/>
                </a:solidFill>
                <a:cs typeface="Arial" charset="0"/>
              </a:rPr>
              <a:t>ihren</a:t>
            </a:r>
            <a:r>
              <a:rPr sz="2000" kern="1200" dirty="0">
                <a:solidFill>
                  <a:prstClr val="black"/>
                </a:solidFill>
                <a:cs typeface="Arial" charset="0"/>
              </a:rPr>
              <a:t> </a:t>
            </a:r>
            <a:r>
              <a:rPr sz="2000" kern="1200" dirty="0" err="1">
                <a:solidFill>
                  <a:prstClr val="black"/>
                </a:solidFill>
                <a:cs typeface="Arial" charset="0"/>
              </a:rPr>
              <a:t>Ketten</a:t>
            </a:r>
            <a:r>
              <a:rPr sz="2000" kern="1200" dirty="0">
                <a:solidFill>
                  <a:prstClr val="black"/>
                </a:solidFill>
                <a:cs typeface="Arial" charset="0"/>
              </a:rPr>
              <a:t>, </a:t>
            </a:r>
            <a:r>
              <a:rPr lang="de-DE" sz="2000" kern="1200" dirty="0">
                <a:solidFill>
                  <a:prstClr val="black"/>
                </a:solidFill>
                <a:cs typeface="Arial" charset="0"/>
              </a:rPr>
              <a:t>E</a:t>
            </a:r>
            <a:r>
              <a:rPr sz="2000" kern="1200" dirty="0" err="1">
                <a:solidFill>
                  <a:prstClr val="black"/>
                </a:solidFill>
                <a:cs typeface="Arial" charset="0"/>
              </a:rPr>
              <a:t>rsatz</a:t>
            </a:r>
            <a:r>
              <a:rPr sz="2000" kern="1200" dirty="0">
                <a:solidFill>
                  <a:prstClr val="black"/>
                </a:solidFill>
                <a:cs typeface="Arial" charset="0"/>
              </a:rPr>
              <a:t> </a:t>
            </a:r>
            <a:r>
              <a:rPr sz="2000" kern="1200" dirty="0" err="1">
                <a:solidFill>
                  <a:prstClr val="black"/>
                </a:solidFill>
                <a:cs typeface="Arial" charset="0"/>
              </a:rPr>
              <a:t>durch</a:t>
            </a:r>
            <a:r>
              <a:rPr sz="2000" kern="1200" dirty="0">
                <a:solidFill>
                  <a:prstClr val="black"/>
                </a:solidFill>
                <a:cs typeface="Arial" charset="0"/>
              </a:rPr>
              <a:t> </a:t>
            </a:r>
            <a:r>
              <a:rPr sz="2000" kern="1200" dirty="0" err="1">
                <a:solidFill>
                  <a:prstClr val="black"/>
                </a:solidFill>
                <a:cs typeface="Arial" charset="0"/>
              </a:rPr>
              <a:t>Zwangsjacken</a:t>
            </a:r>
            <a:r>
              <a:rPr lang="de-DE" sz="2000" kern="1200" dirty="0">
                <a:solidFill>
                  <a:prstClr val="black"/>
                </a:solidFill>
                <a:cs typeface="Arial" charset="0"/>
              </a:rPr>
              <a:t>/</a:t>
            </a:r>
            <a:r>
              <a:rPr sz="2000" kern="1200" dirty="0">
                <a:solidFill>
                  <a:prstClr val="black"/>
                </a:solidFill>
                <a:cs typeface="Arial" charset="0"/>
              </a:rPr>
              <a:t> </a:t>
            </a:r>
            <a:r>
              <a:rPr sz="2000" kern="1200" dirty="0" err="1">
                <a:solidFill>
                  <a:prstClr val="black"/>
                </a:solidFill>
                <a:cs typeface="Arial" charset="0"/>
              </a:rPr>
              <a:t>andere</a:t>
            </a:r>
            <a:r>
              <a:rPr sz="2000" kern="1200" dirty="0">
                <a:solidFill>
                  <a:prstClr val="black"/>
                </a:solidFill>
                <a:cs typeface="Arial" charset="0"/>
              </a:rPr>
              <a:t> </a:t>
            </a:r>
            <a:r>
              <a:rPr sz="2000" kern="1200" dirty="0" err="1">
                <a:solidFill>
                  <a:prstClr val="black"/>
                </a:solidFill>
                <a:cs typeface="Arial" charset="0"/>
              </a:rPr>
              <a:t>Zwangsmittel</a:t>
            </a:r>
            <a:endParaRPr sz="2000" kern="1200" dirty="0">
              <a:solidFill>
                <a:prstClr val="black"/>
              </a:solidFill>
              <a:cs typeface="Arial" charset="0"/>
            </a:endParaRPr>
          </a:p>
          <a:p>
            <a:pPr marL="265113" indent="-265113" fontAlgn="base" hangingPunct="1">
              <a:spcBef>
                <a:spcPct val="0"/>
              </a:spcBef>
              <a:spcAft>
                <a:spcPts val="800"/>
              </a:spcAft>
              <a:buSzPct val="100000"/>
              <a:buFont typeface="Arial"/>
              <a:buChar char="•"/>
            </a:pPr>
            <a:r>
              <a:rPr sz="2000" kern="1200" dirty="0">
                <a:solidFill>
                  <a:prstClr val="black"/>
                </a:solidFill>
                <a:cs typeface="Arial" charset="0"/>
              </a:rPr>
              <a:t>”</a:t>
            </a:r>
            <a:r>
              <a:rPr sz="2000" kern="1200" dirty="0" err="1">
                <a:solidFill>
                  <a:prstClr val="black"/>
                </a:solidFill>
                <a:cs typeface="Arial" charset="0"/>
              </a:rPr>
              <a:t>traitement</a:t>
            </a:r>
            <a:r>
              <a:rPr sz="2000" kern="1200" dirty="0">
                <a:solidFill>
                  <a:prstClr val="black"/>
                </a:solidFill>
                <a:cs typeface="Arial" charset="0"/>
              </a:rPr>
              <a:t> moral” </a:t>
            </a:r>
            <a:r>
              <a:rPr sz="2000" kern="1200" dirty="0" err="1">
                <a:solidFill>
                  <a:prstClr val="black"/>
                </a:solidFill>
                <a:cs typeface="Arial" charset="0"/>
              </a:rPr>
              <a:t>oder</a:t>
            </a:r>
            <a:r>
              <a:rPr sz="2000" kern="1200" dirty="0">
                <a:solidFill>
                  <a:prstClr val="black"/>
                </a:solidFill>
                <a:cs typeface="Arial" charset="0"/>
              </a:rPr>
              <a:t> ”regime moral” </a:t>
            </a:r>
            <a:r>
              <a:rPr lang="de-DE" sz="2000" kern="1200" dirty="0">
                <a:solidFill>
                  <a:prstClr val="black"/>
                </a:solidFill>
                <a:cs typeface="Arial" charset="0"/>
              </a:rPr>
              <a:t>B</a:t>
            </a:r>
            <a:r>
              <a:rPr sz="2000" kern="1200" dirty="0" err="1">
                <a:solidFill>
                  <a:prstClr val="black"/>
                </a:solidFill>
                <a:cs typeface="Arial" charset="0"/>
              </a:rPr>
              <a:t>eispiel</a:t>
            </a:r>
            <a:r>
              <a:rPr lang="de-DE" sz="2000" kern="1200" dirty="0">
                <a:solidFill>
                  <a:prstClr val="black"/>
                </a:solidFill>
                <a:cs typeface="Arial" charset="0"/>
              </a:rPr>
              <a:t> </a:t>
            </a:r>
            <a:r>
              <a:rPr sz="2000" kern="1200" dirty="0" err="1">
                <a:solidFill>
                  <a:prstClr val="black"/>
                </a:solidFill>
                <a:cs typeface="Arial" charset="0"/>
              </a:rPr>
              <a:t>gebend</a:t>
            </a:r>
            <a:r>
              <a:rPr sz="2000" kern="1200" dirty="0">
                <a:solidFill>
                  <a:prstClr val="black"/>
                </a:solidFill>
                <a:cs typeface="Arial" charset="0"/>
              </a:rPr>
              <a:t> </a:t>
            </a:r>
            <a:r>
              <a:rPr sz="2000" kern="1200" dirty="0" err="1">
                <a:solidFill>
                  <a:prstClr val="black"/>
                </a:solidFill>
                <a:cs typeface="Arial" charset="0"/>
              </a:rPr>
              <a:t>für</a:t>
            </a:r>
            <a:r>
              <a:rPr sz="2000" kern="1200" dirty="0">
                <a:solidFill>
                  <a:prstClr val="black"/>
                </a:solidFill>
                <a:cs typeface="Arial" charset="0"/>
              </a:rPr>
              <a:t> </a:t>
            </a:r>
            <a:r>
              <a:rPr lang="de-DE" sz="2000" kern="1200" dirty="0">
                <a:solidFill>
                  <a:prstClr val="black"/>
                </a:solidFill>
                <a:cs typeface="Arial" charset="0"/>
              </a:rPr>
              <a:t>Entwicklung</a:t>
            </a:r>
            <a:r>
              <a:rPr sz="2000" kern="1200" dirty="0">
                <a:solidFill>
                  <a:prstClr val="black"/>
                </a:solidFill>
                <a:cs typeface="Arial" charset="0"/>
              </a:rPr>
              <a:t> in Europa </a:t>
            </a:r>
          </a:p>
        </p:txBody>
      </p:sp>
      <p:sp>
        <p:nvSpPr>
          <p:cNvPr id="136" name="Shape 136"/>
          <p:cNvSpPr/>
          <p:nvPr/>
        </p:nvSpPr>
        <p:spPr>
          <a:xfrm>
            <a:off x="467544" y="431752"/>
            <a:ext cx="8229600"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solidFill>
                  <a:srgbClr val="26547C"/>
                </a:solidFill>
              </a:defRPr>
            </a:lvl1pPr>
          </a:lstStyle>
          <a:p>
            <a:pPr algn="l" fontAlgn="base" hangingPunct="1">
              <a:spcBef>
                <a:spcPct val="0"/>
              </a:spcBef>
              <a:spcAft>
                <a:spcPct val="0"/>
              </a:spcAft>
            </a:pPr>
            <a:r>
              <a:rPr sz="3200" kern="1200" dirty="0">
                <a:latin typeface="Calibri" panose="020F0502020204030204" pitchFamily="34" charset="0"/>
                <a:ea typeface="+mj-ea"/>
                <a:cs typeface="Calibri" panose="020F0502020204030204" pitchFamily="34" charset="0"/>
              </a:rPr>
              <a:t>Philippe </a:t>
            </a:r>
            <a:r>
              <a:rPr sz="3200" kern="1200" dirty="0" err="1">
                <a:latin typeface="Calibri" panose="020F0502020204030204" pitchFamily="34" charset="0"/>
                <a:ea typeface="+mj-ea"/>
                <a:cs typeface="Calibri" panose="020F0502020204030204" pitchFamily="34" charset="0"/>
              </a:rPr>
              <a:t>Pinel</a:t>
            </a:r>
            <a:r>
              <a:rPr sz="3200" kern="1200" dirty="0">
                <a:latin typeface="Calibri" panose="020F0502020204030204" pitchFamily="34" charset="0"/>
                <a:ea typeface="+mj-ea"/>
                <a:cs typeface="Calibri" panose="020F0502020204030204" pitchFamily="34" charset="0"/>
              </a:rPr>
              <a:t> </a:t>
            </a:r>
            <a:r>
              <a:rPr lang="de-DE" sz="3200" kern="1200" dirty="0">
                <a:latin typeface="Calibri" panose="020F0502020204030204" pitchFamily="34" charset="0"/>
                <a:ea typeface="+mj-ea"/>
                <a:cs typeface="Calibri" panose="020F0502020204030204" pitchFamily="34" charset="0"/>
              </a:rPr>
              <a:t>–</a:t>
            </a:r>
            <a:r>
              <a:rPr sz="3200" kern="1200" dirty="0">
                <a:latin typeface="Calibri" panose="020F0502020204030204" pitchFamily="34" charset="0"/>
                <a:ea typeface="+mj-ea"/>
                <a:cs typeface="Calibri" panose="020F0502020204030204" pitchFamily="34" charset="0"/>
              </a:rPr>
              <a:t> </a:t>
            </a:r>
            <a:r>
              <a:rPr lang="de-DE" sz="3200" kern="1200" dirty="0">
                <a:latin typeface="Calibri" panose="020F0502020204030204" pitchFamily="34" charset="0"/>
                <a:ea typeface="+mj-ea"/>
                <a:cs typeface="Calibri" panose="020F0502020204030204" pitchFamily="34" charset="0"/>
              </a:rPr>
              <a:t>T</a:t>
            </a:r>
            <a:r>
              <a:rPr sz="3200" kern="1200" dirty="0" err="1">
                <a:latin typeface="Calibri" panose="020F0502020204030204" pitchFamily="34" charset="0"/>
                <a:ea typeface="+mj-ea"/>
                <a:cs typeface="Calibri" panose="020F0502020204030204" pitchFamily="34" charset="0"/>
              </a:rPr>
              <a:t>raitement</a:t>
            </a:r>
            <a:r>
              <a:rPr lang="de-DE" sz="3200" kern="1200" dirty="0">
                <a:latin typeface="Calibri" panose="020F0502020204030204" pitchFamily="34" charset="0"/>
                <a:ea typeface="+mj-ea"/>
                <a:cs typeface="Calibri" panose="020F0502020204030204" pitchFamily="34" charset="0"/>
              </a:rPr>
              <a:t> M</a:t>
            </a:r>
            <a:r>
              <a:rPr sz="3200" kern="1200" dirty="0">
                <a:latin typeface="Calibri" panose="020F0502020204030204" pitchFamily="34" charset="0"/>
                <a:ea typeface="+mj-ea"/>
                <a:cs typeface="Calibri" panose="020F0502020204030204" pitchFamily="34" charset="0"/>
              </a:rPr>
              <a:t>oral</a:t>
            </a:r>
          </a:p>
        </p:txBody>
      </p:sp>
    </p:spTree>
    <p:extLst>
      <p:ext uri="{BB962C8B-B14F-4D97-AF65-F5344CB8AC3E}">
        <p14:creationId xmlns:p14="http://schemas.microsoft.com/office/powerpoint/2010/main" val="3020697881"/>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Leere Präsentation">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EFEFE"/>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FEFEFE"/>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Larissa-Design">
  <a:themeElements>
    <a:clrScheme name="Larissa-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Larissa-Design">
      <a:majorFont>
        <a:latin typeface="Helvetica"/>
        <a:ea typeface="Helvetica"/>
        <a:cs typeface="Helvetica"/>
      </a:majorFont>
      <a:minorFont>
        <a:latin typeface="Calibri"/>
        <a:ea typeface="Calibri"/>
        <a:cs typeface="Calibri"/>
      </a:minorFont>
    </a:fontScheme>
    <a:fmtScheme name="Larissa-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andarddesign">
  <a:themeElements>
    <a:clrScheme name="">
      <a:dk1>
        <a:srgbClr val="000000"/>
      </a:dk1>
      <a:lt1>
        <a:srgbClr val="FFFFFF"/>
      </a:lt1>
      <a:dk2>
        <a:srgbClr val="0000FF"/>
      </a:dk2>
      <a:lt2>
        <a:srgbClr val="FFFF99"/>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00"/>
        </a:lt1>
        <a:dk2>
          <a:srgbClr val="0000FF"/>
        </a:dk2>
        <a:lt2>
          <a:srgbClr val="FFFF00"/>
        </a:lt2>
        <a:accent1>
          <a:srgbClr val="FF9900"/>
        </a:accent1>
        <a:accent2>
          <a:srgbClr val="00FFFF"/>
        </a:accent2>
        <a:accent3>
          <a:srgbClr val="AAAAFF"/>
        </a:accent3>
        <a:accent4>
          <a:srgbClr val="DADA00"/>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Leere Präsentation">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Leere Präsentation">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5036</Words>
  <Application>Microsoft Office PowerPoint</Application>
  <PresentationFormat>Bildschirmpräsentation (4:3)</PresentationFormat>
  <Paragraphs>1037</Paragraphs>
  <Slides>119</Slides>
  <Notes>29</Notes>
  <HiddenSlides>0</HiddenSlides>
  <MMClips>0</MMClips>
  <ScaleCrop>false</ScaleCrop>
  <HeadingPairs>
    <vt:vector size="8" baseType="variant">
      <vt:variant>
        <vt:lpstr>Verwendete Schriftarten</vt:lpstr>
      </vt:variant>
      <vt:variant>
        <vt:i4>11</vt:i4>
      </vt:variant>
      <vt:variant>
        <vt:lpstr>Design</vt:lpstr>
      </vt:variant>
      <vt:variant>
        <vt:i4>12</vt:i4>
      </vt:variant>
      <vt:variant>
        <vt:lpstr>Eingebettete OLE-Server</vt:lpstr>
      </vt:variant>
      <vt:variant>
        <vt:i4>4</vt:i4>
      </vt:variant>
      <vt:variant>
        <vt:lpstr>Folientitel</vt:lpstr>
      </vt:variant>
      <vt:variant>
        <vt:i4>119</vt:i4>
      </vt:variant>
    </vt:vector>
  </HeadingPairs>
  <TitlesOfParts>
    <vt:vector size="146" baseType="lpstr">
      <vt:lpstr>ＭＳ Ｐゴシック</vt:lpstr>
      <vt:lpstr>Arial</vt:lpstr>
      <vt:lpstr>Calibri</vt:lpstr>
      <vt:lpstr>Calibri Light</vt:lpstr>
      <vt:lpstr>Monotype Sorts</vt:lpstr>
      <vt:lpstr>Symbol</vt:lpstr>
      <vt:lpstr>Tahoma</vt:lpstr>
      <vt:lpstr>Times</vt:lpstr>
      <vt:lpstr>Times New Roman</vt:lpstr>
      <vt:lpstr>Trebuchet MS</vt:lpstr>
      <vt:lpstr>Wingdings</vt:lpstr>
      <vt:lpstr>Benutzerdefiniertes Design</vt:lpstr>
      <vt:lpstr>1_Benutzerdefiniertes Design</vt:lpstr>
      <vt:lpstr>Larissa-Design</vt:lpstr>
      <vt:lpstr>Standarddesign</vt:lpstr>
      <vt:lpstr>1_Larissa-Design</vt:lpstr>
      <vt:lpstr>Leere Präsentation</vt:lpstr>
      <vt:lpstr>1_Leere Präsentation</vt:lpstr>
      <vt:lpstr>5_Leere Präsentation</vt:lpstr>
      <vt:lpstr>2_Benutzerdefiniertes Design</vt:lpstr>
      <vt:lpstr>6_Leere Präsentation</vt:lpstr>
      <vt:lpstr>1_Standarddesign</vt:lpstr>
      <vt:lpstr>2_Larissa-Design</vt:lpstr>
      <vt:lpstr>Microsoft Excel-Diagramm</vt:lpstr>
      <vt:lpstr>Image</vt:lpstr>
      <vt:lpstr>Microsoft Excel 97-2003-Arbeitsblatt</vt:lpstr>
      <vt:lpstr>Acrobat Document</vt:lpstr>
      <vt:lpstr>Ringvorlesung  Universität Ulm</vt:lpstr>
      <vt:lpstr>Historische Persönlichkeiten</vt:lpstr>
      <vt:lpstr>PowerPoint-Präsentation</vt:lpstr>
      <vt:lpstr>PowerPoint-Präsentation</vt:lpstr>
      <vt:lpstr>PowerPoint-Präsentation</vt:lpstr>
      <vt:lpstr>Leitthemen</vt:lpstr>
      <vt:lpstr>Leitthema 1 Häufigkeit psychischer Erkrankungen  Merksatz: Psychische Erkrankungen sind häufig, eine Zunahme über die Zeit ist nicht belegt, die Inanspruchnahme von Hilfe (und damit die institutionelle Prävalenz) hat zugenommen</vt:lpstr>
      <vt:lpstr>PowerPoint-Präsentation</vt:lpstr>
      <vt:lpstr>PowerPoint-Präsentation</vt:lpstr>
      <vt:lpstr>PowerPoint-Präsentation</vt:lpstr>
      <vt:lpstr>PowerPoint-Präsentation</vt:lpstr>
      <vt:lpstr>Von allen Personen mit einer manifesten 12-Monats-diagnose und Hilfesuchverhalten, erhalten...</vt:lpstr>
      <vt:lpstr>PowerPoint-Präsentation</vt:lpstr>
      <vt:lpstr>PowerPoint-Präsentation</vt:lpstr>
      <vt:lpstr>PowerPoint-Präsentation</vt:lpstr>
      <vt:lpstr>PowerPoint-Präsentation</vt:lpstr>
      <vt:lpstr>Leitthema 2 Wie werden bei psychischen Erkrankungen Diagnosen gestellt?  Merksatz: Im Fach Psychiatrie und Psychotherapie wird nach operationalen Kriterien diagnostiziert, es gibt weltweite Vereinheitlichung, das diagnostische Vorgehen ist historisch gewachsen</vt:lpstr>
      <vt:lpstr>PowerPoint-Präsentation</vt:lpstr>
      <vt:lpstr>PowerPoint-Präsentation</vt:lpstr>
      <vt:lpstr>PowerPoint-Präsentation</vt:lpstr>
      <vt:lpstr>Hierarchie der psychiatrischen Diagnostik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Wissenschaftliche Erfassung von Zusammenhängen (nach Jaspers 1913)</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Häufige psychische Erkrankungen  Lebenszeitprävalenz depressiver Erkrankungen &amp; sozioökonomischer Status (SES) in Deutschland</vt:lpstr>
      <vt:lpstr>PowerPoint-Präsentation</vt:lpstr>
      <vt:lpstr>Programme zur Förderung psychischer Gesundheit und Prävention emotionaler und Verhaltensstörungen</vt:lpstr>
      <vt:lpstr>Perry Preschool Program Förderung benachteiligter Kinder (Schweinhart &amp; Weikhart 1988)</vt:lpstr>
      <vt:lpstr>Perry Preschool Program Förderprogramm für benachteiligte Kinder</vt:lpstr>
      <vt:lpstr>Primärprävention bei Kindern und Jugendlichen  Sind die Programme wirksam?</vt:lpstr>
      <vt:lpstr>PowerPoint-Präsentation</vt:lpstr>
      <vt:lpstr>PowerPoint-Präsentation</vt:lpstr>
      <vt:lpstr>Veränderungen und Lebensereignisse</vt:lpstr>
      <vt:lpstr>PowerPoint-Präsentation</vt:lpstr>
      <vt:lpstr>Belastende Lebensereignisse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Erinnern am Beispiel: Heil- und Pflegeanstalt Günzburg</vt:lpstr>
      <vt:lpstr>Erinnern am Beispiel: Heil- und Pflegeanstalt Günzburg während der NS-Zeit, Involvierung in die sog. „Euthanasie“</vt:lpstr>
      <vt:lpstr>PowerPoint-Präsentation</vt:lpstr>
      <vt:lpstr>PowerPoint-Präsentation</vt:lpstr>
      <vt:lpstr>Reflektion: Handlungsspielräume</vt:lpstr>
      <vt:lpstr>Reflektion: Handlungsspielräume</vt:lpstr>
      <vt:lpstr>PowerPoint-Präsentation</vt:lpstr>
      <vt:lpstr>PowerPoint-Präsentation</vt:lpstr>
      <vt:lpstr>Haupt-Komponenten von Stigma</vt:lpstr>
      <vt:lpstr>Drei Formen von Stigma</vt:lpstr>
      <vt:lpstr>PowerPoint-Präsentation</vt:lpstr>
      <vt:lpstr>Warum nicht?</vt:lpstr>
      <vt:lpstr>PowerPoint-Präsentation</vt:lpstr>
      <vt:lpstr>PowerPoint-Präsentation</vt:lpstr>
      <vt:lpstr>Stigma als Barriere für Behandlung</vt:lpstr>
      <vt:lpstr>Stigma und Behandlungsqualität</vt:lpstr>
      <vt:lpstr>PowerPoint-Präsentation</vt:lpstr>
      <vt:lpstr>Öffentliche Stigmatisierung</vt:lpstr>
      <vt:lpstr>Beispiele landesweiter Programme</vt:lpstr>
      <vt:lpstr>In Würde zu sich stehen (IWS) /  Honest, Open, Proud (HOP)</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Rahmenbedingungen</vt:lpstr>
      <vt:lpstr>PowerPoint-Präsentation</vt:lpstr>
      <vt:lpstr>PowerPoint-Präsentation</vt:lpstr>
      <vt:lpstr>PowerPoint-Präsentation</vt:lpstr>
      <vt:lpstr>Schluss</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Prof. Becker, Thomas</dc:creator>
  <cp:lastModifiedBy>Bettina Meyer</cp:lastModifiedBy>
  <cp:revision>368</cp:revision>
  <cp:lastPrinted>2021-01-10T12:02:54Z</cp:lastPrinted>
  <dcterms:modified xsi:type="dcterms:W3CDTF">2021-02-01T13:08:15Z</dcterms:modified>
</cp:coreProperties>
</file>