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4" r:id="rId2"/>
    <p:sldId id="483" r:id="rId3"/>
    <p:sldId id="485" r:id="rId4"/>
    <p:sldId id="495" r:id="rId5"/>
    <p:sldId id="496" r:id="rId6"/>
    <p:sldId id="487" r:id="rId7"/>
    <p:sldId id="489" r:id="rId8"/>
    <p:sldId id="490" r:id="rId9"/>
    <p:sldId id="492" r:id="rId10"/>
    <p:sldId id="491" r:id="rId11"/>
    <p:sldId id="493" r:id="rId12"/>
    <p:sldId id="497" r:id="rId13"/>
    <p:sldId id="498" r:id="rId14"/>
    <p:sldId id="499" r:id="rId15"/>
    <p:sldId id="50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25" d="100"/>
          <a:sy n="125" d="100"/>
        </p:scale>
        <p:origin x="156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C12203D-98FE-4491-BFDE-D2829B19BFD0}" type="datetimeFigureOut">
              <a:rPr lang="de-DE" smtClean="0"/>
              <a:t>30.03.2023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89002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12203D-98FE-4491-BFDE-D2829B19BFD0}" type="datetimeFigureOut">
              <a:rPr lang="de-DE" smtClean="0"/>
              <a:t>30.03.2023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31028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12203D-98FE-4491-BFDE-D2829B19BFD0}" type="datetimeFigureOut">
              <a:rPr lang="de-DE" smtClean="0"/>
              <a:t>30.03.2023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690865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folie_3">
    <p:spTree>
      <p:nvGrpSpPr>
        <p:cNvPr id="1" name=""/>
        <p:cNvGrpSpPr/>
        <p:nvPr/>
      </p:nvGrpSpPr>
      <p:grpSpPr>
        <a:xfrm>
          <a:off x="0" y="0"/>
          <a:ext cx="0" cy="0"/>
          <a:chOff x="0" y="0"/>
          <a:chExt cx="0" cy="0"/>
        </a:xfrm>
      </p:grpSpPr>
      <p:sp>
        <p:nvSpPr>
          <p:cNvPr id="11" name="Bildplatzhalter 10">
            <a:extLst>
              <a:ext uri="{FF2B5EF4-FFF2-40B4-BE49-F238E27FC236}">
                <a16:creationId xmlns:a16="http://schemas.microsoft.com/office/drawing/2014/main" id="{1CD7C907-DB27-3F42-85B7-A41E435E011C}"/>
              </a:ext>
            </a:extLst>
          </p:cNvPr>
          <p:cNvSpPr>
            <a:spLocks noGrp="1"/>
          </p:cNvSpPr>
          <p:nvPr>
            <p:ph type="pic" sz="quarter" idx="13" hasCustomPrompt="1"/>
          </p:nvPr>
        </p:nvSpPr>
        <p:spPr>
          <a:xfrm>
            <a:off x="0" y="1509184"/>
            <a:ext cx="9144000" cy="5348816"/>
          </a:xfrm>
        </p:spPr>
        <p:txBody>
          <a:bodyPr>
            <a:normAutofit/>
          </a:bodyPr>
          <a:lstStyle>
            <a:lvl1pPr>
              <a:defRPr sz="1500" baseline="0">
                <a:solidFill>
                  <a:schemeClr val="tx1">
                    <a:lumMod val="50000"/>
                    <a:lumOff val="50000"/>
                  </a:schemeClr>
                </a:solidFill>
              </a:defRPr>
            </a:lvl1pPr>
          </a:lstStyle>
          <a:p>
            <a:r>
              <a:rPr lang="de-DE" dirty="0"/>
              <a:t>Bild einfügen: Klick auf Symbol</a:t>
            </a:r>
          </a:p>
        </p:txBody>
      </p:sp>
      <p:sp>
        <p:nvSpPr>
          <p:cNvPr id="2" name="Title 1"/>
          <p:cNvSpPr>
            <a:spLocks noGrp="1"/>
          </p:cNvSpPr>
          <p:nvPr>
            <p:ph type="ctrTitle" hasCustomPrompt="1"/>
          </p:nvPr>
        </p:nvSpPr>
        <p:spPr>
          <a:xfrm>
            <a:off x="4756346" y="1737922"/>
            <a:ext cx="3992367" cy="1939933"/>
          </a:xfrm>
        </p:spPr>
        <p:txBody>
          <a:bodyPr anchor="t" anchorCtr="0"/>
          <a:lstStyle>
            <a:lvl1pPr algn="l">
              <a:defRPr sz="2400" baseline="0">
                <a:solidFill>
                  <a:schemeClr val="tx1"/>
                </a:solidFill>
              </a:defRPr>
            </a:lvl1pPr>
          </a:lstStyle>
          <a:p>
            <a:r>
              <a:rPr lang="de-DE" dirty="0"/>
              <a:t>Haupttitel einfügen</a:t>
            </a:r>
            <a:endParaRPr lang="en-US" dirty="0"/>
          </a:p>
        </p:txBody>
      </p:sp>
      <p:sp>
        <p:nvSpPr>
          <p:cNvPr id="15" name="Subtitle 2">
            <a:extLst>
              <a:ext uri="{FF2B5EF4-FFF2-40B4-BE49-F238E27FC236}">
                <a16:creationId xmlns:a16="http://schemas.microsoft.com/office/drawing/2014/main" id="{F91A1CC9-5EDF-284C-B33F-1127EF0CCD81}"/>
              </a:ext>
            </a:extLst>
          </p:cNvPr>
          <p:cNvSpPr>
            <a:spLocks noGrp="1"/>
          </p:cNvSpPr>
          <p:nvPr>
            <p:ph type="subTitle" idx="1" hasCustomPrompt="1"/>
          </p:nvPr>
        </p:nvSpPr>
        <p:spPr>
          <a:xfrm>
            <a:off x="4768105" y="3902557"/>
            <a:ext cx="3980609" cy="889659"/>
          </a:xfrm>
        </p:spPr>
        <p:txBody>
          <a:bodyPr lIns="0" tIns="0" rIns="0" bIns="0">
            <a:noAutofit/>
          </a:bodyPr>
          <a:lstStyle>
            <a:lvl1pPr marL="0" indent="0" algn="l">
              <a:spcBef>
                <a:spcPts val="0"/>
              </a:spcBef>
              <a:buNone/>
              <a:defRPr sz="1350" baseline="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de-DE" dirty="0"/>
              <a:t>Untertitel einfügen</a:t>
            </a:r>
            <a:endParaRPr lang="en-US" dirty="0"/>
          </a:p>
        </p:txBody>
      </p:sp>
      <p:sp>
        <p:nvSpPr>
          <p:cNvPr id="29" name="Rechteck 28">
            <a:extLst>
              <a:ext uri="{FF2B5EF4-FFF2-40B4-BE49-F238E27FC236}">
                <a16:creationId xmlns:a16="http://schemas.microsoft.com/office/drawing/2014/main" id="{C96FDB92-A516-6D4B-9F67-6CB9641339EB}"/>
              </a:ext>
            </a:extLst>
          </p:cNvPr>
          <p:cNvSpPr/>
          <p:nvPr userDrawn="1"/>
        </p:nvSpPr>
        <p:spPr>
          <a:xfrm>
            <a:off x="8518526" y="6628142"/>
            <a:ext cx="230187" cy="16068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0" name="Date Placeholder 3">
            <a:extLst>
              <a:ext uri="{FF2B5EF4-FFF2-40B4-BE49-F238E27FC236}">
                <a16:creationId xmlns:a16="http://schemas.microsoft.com/office/drawing/2014/main" id="{AD25CD77-C88D-7B46-811B-5819CD4B51A5}"/>
              </a:ext>
            </a:extLst>
          </p:cNvPr>
          <p:cNvSpPr>
            <a:spLocks noGrp="1"/>
          </p:cNvSpPr>
          <p:nvPr>
            <p:ph type="dt" sz="half" idx="10"/>
          </p:nvPr>
        </p:nvSpPr>
        <p:spPr>
          <a:xfrm>
            <a:off x="7395190" y="6638245"/>
            <a:ext cx="992303" cy="219757"/>
          </a:xfrm>
          <a:prstGeom prst="rect">
            <a:avLst/>
          </a:prstGeom>
        </p:spPr>
        <p:txBody>
          <a:bodyPr/>
          <a:lstStyle>
            <a:lvl1pPr>
              <a:defRPr sz="700" baseline="0"/>
            </a:lvl1pPr>
          </a:lstStyle>
          <a:p>
            <a:fld id="{0590AA83-18D7-4224-A47E-6288C132F160}" type="datetime6">
              <a:rPr lang="de-DE" smtClean="0"/>
              <a:t>März 23</a:t>
            </a:fld>
            <a:endParaRPr lang="de-DE" dirty="0"/>
          </a:p>
        </p:txBody>
      </p:sp>
      <p:sp>
        <p:nvSpPr>
          <p:cNvPr id="31" name="Footer Placeholder 4">
            <a:extLst>
              <a:ext uri="{FF2B5EF4-FFF2-40B4-BE49-F238E27FC236}">
                <a16:creationId xmlns:a16="http://schemas.microsoft.com/office/drawing/2014/main" id="{F9AB9AAF-AA9F-FC44-8EDE-0A6699EAEEA5}"/>
              </a:ext>
            </a:extLst>
          </p:cNvPr>
          <p:cNvSpPr>
            <a:spLocks noGrp="1"/>
          </p:cNvSpPr>
          <p:nvPr>
            <p:ph type="ftr" sz="quarter" idx="11"/>
          </p:nvPr>
        </p:nvSpPr>
        <p:spPr>
          <a:xfrm>
            <a:off x="395289" y="6638245"/>
            <a:ext cx="5936501" cy="219757"/>
          </a:xfrm>
          <a:prstGeom prst="rect">
            <a:avLst/>
          </a:prstGeom>
        </p:spPr>
        <p:txBody>
          <a:bodyPr/>
          <a:lstStyle>
            <a:lvl1pPr>
              <a:defRPr sz="700" baseline="0"/>
            </a:lvl1pPr>
          </a:lstStyle>
          <a:p>
            <a:endParaRPr lang="de-DE" dirty="0"/>
          </a:p>
        </p:txBody>
      </p:sp>
      <p:sp>
        <p:nvSpPr>
          <p:cNvPr id="32" name="Slide Number Placeholder 5">
            <a:extLst>
              <a:ext uri="{FF2B5EF4-FFF2-40B4-BE49-F238E27FC236}">
                <a16:creationId xmlns:a16="http://schemas.microsoft.com/office/drawing/2014/main" id="{A5250DD3-8D19-CD47-B8A6-C905E70DF27F}"/>
              </a:ext>
            </a:extLst>
          </p:cNvPr>
          <p:cNvSpPr>
            <a:spLocks noGrp="1"/>
          </p:cNvSpPr>
          <p:nvPr>
            <p:ph type="sldNum" sz="quarter" idx="12"/>
          </p:nvPr>
        </p:nvSpPr>
        <p:spPr>
          <a:xfrm>
            <a:off x="8382001" y="6638244"/>
            <a:ext cx="328859" cy="219757"/>
          </a:xfrm>
          <a:prstGeom prst="rect">
            <a:avLst/>
          </a:prstGeom>
        </p:spPr>
        <p:txBody>
          <a:bodyPr/>
          <a:lstStyle>
            <a:lvl1pPr algn="r">
              <a:defRPr sz="700" baseline="0">
                <a:solidFill>
                  <a:schemeClr val="bg1"/>
                </a:solidFill>
              </a:defRPr>
            </a:lvl1pPr>
          </a:lstStyle>
          <a:p>
            <a:r>
              <a:rPr lang="de-DE" dirty="0"/>
              <a:t> </a:t>
            </a:r>
            <a:fld id="{FE120BDC-5456-EC41-8BB6-7A3B726EA19B}" type="slidenum">
              <a:rPr lang="de-DE" smtClean="0"/>
              <a:pPr/>
              <a:t>‹Nr.›</a:t>
            </a:fld>
            <a:endParaRPr lang="de-DE" dirty="0"/>
          </a:p>
        </p:txBody>
      </p:sp>
      <p:cxnSp>
        <p:nvCxnSpPr>
          <p:cNvPr id="33" name="Gerade Verbindung 32">
            <a:extLst>
              <a:ext uri="{FF2B5EF4-FFF2-40B4-BE49-F238E27FC236}">
                <a16:creationId xmlns:a16="http://schemas.microsoft.com/office/drawing/2014/main" id="{C6CCE40E-96BB-0D4A-B072-63068F36301F}"/>
              </a:ext>
            </a:extLst>
          </p:cNvPr>
          <p:cNvCxnSpPr/>
          <p:nvPr userDrawn="1"/>
        </p:nvCxnSpPr>
        <p:spPr>
          <a:xfrm>
            <a:off x="395290" y="6626471"/>
            <a:ext cx="8353425"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34" name="Grafik 33">
            <a:extLst>
              <a:ext uri="{FF2B5EF4-FFF2-40B4-BE49-F238E27FC236}">
                <a16:creationId xmlns:a16="http://schemas.microsoft.com/office/drawing/2014/main" id="{39251790-878B-4540-A450-B53296F887C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6486576" y="510282"/>
            <a:ext cx="2273362" cy="645278"/>
          </a:xfrm>
          <a:prstGeom prst="rect">
            <a:avLst/>
          </a:prstGeom>
        </p:spPr>
      </p:pic>
    </p:spTree>
    <p:extLst>
      <p:ext uri="{BB962C8B-B14F-4D97-AF65-F5344CB8AC3E}">
        <p14:creationId xmlns:p14="http://schemas.microsoft.com/office/powerpoint/2010/main" val="1909984078"/>
      </p:ext>
    </p:extLst>
  </p:cSld>
  <p:clrMapOvr>
    <a:masterClrMapping/>
  </p:clrMapOvr>
  <p:extLst mod="1">
    <p:ext uri="{DCECCB84-F9BA-43D5-87BE-67443E8EF086}">
      <p15:sldGuideLst xmlns:p15="http://schemas.microsoft.com/office/powerpoint/2012/main">
        <p15:guide id="2" pos="5511">
          <p15:clr>
            <a:srgbClr val="FBAE40"/>
          </p15:clr>
        </p15:guide>
        <p15:guide id="3" pos="249">
          <p15:clr>
            <a:srgbClr val="FBAE40"/>
          </p15:clr>
        </p15:guide>
        <p15:guide id="4" pos="4649">
          <p15:clr>
            <a:srgbClr val="FBAE40"/>
          </p15:clr>
        </p15:guide>
        <p15:guide id="5" pos="1587">
          <p15:clr>
            <a:srgbClr val="FBAE40"/>
          </p15:clr>
        </p15:guide>
        <p15:guide id="6" orient="horz" pos="4035">
          <p15:clr>
            <a:srgbClr val="FBAE40"/>
          </p15:clr>
        </p15:guide>
        <p15:guide id="7" pos="2880">
          <p15:clr>
            <a:srgbClr val="FBAE40"/>
          </p15:clr>
        </p15:guide>
        <p15:guide id="8" orient="horz" pos="95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12203D-98FE-4491-BFDE-D2829B19BFD0}" type="datetimeFigureOut">
              <a:rPr lang="de-DE" smtClean="0"/>
              <a:t>30.03.2023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668998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C12203D-98FE-4491-BFDE-D2829B19BFD0}" type="datetimeFigureOut">
              <a:rPr lang="de-DE" smtClean="0"/>
              <a:t>30.03.2023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618253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C12203D-98FE-4491-BFDE-D2829B19BFD0}" type="datetimeFigureOut">
              <a:rPr lang="de-DE" smtClean="0"/>
              <a:t>30.03.2023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346248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C12203D-98FE-4491-BFDE-D2829B19BFD0}" type="datetimeFigureOut">
              <a:rPr lang="de-DE" smtClean="0"/>
              <a:t>30.03.2023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144245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C12203D-98FE-4491-BFDE-D2829B19BFD0}" type="datetimeFigureOut">
              <a:rPr lang="de-DE" smtClean="0"/>
              <a:t>30.03.2023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312117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2203D-98FE-4491-BFDE-D2829B19BFD0}" type="datetimeFigureOut">
              <a:rPr lang="de-DE" smtClean="0"/>
              <a:t>30.03.2023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381468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9C12203D-98FE-4491-BFDE-D2829B19BFD0}" type="datetimeFigureOut">
              <a:rPr lang="de-DE" smtClean="0"/>
              <a:t>30.03.2023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2935299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9C12203D-98FE-4491-BFDE-D2829B19BFD0}" type="datetimeFigureOut">
              <a:rPr lang="de-DE" smtClean="0"/>
              <a:t>30.03.2023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794265A-8D62-4512-958F-20D8B6EA0A5F}" type="slidenum">
              <a:rPr lang="de-DE" smtClean="0"/>
              <a:t>‹Nr.›</a:t>
            </a:fld>
            <a:endParaRPr lang="de-DE"/>
          </a:p>
        </p:txBody>
      </p:sp>
    </p:spTree>
    <p:extLst>
      <p:ext uri="{BB962C8B-B14F-4D97-AF65-F5344CB8AC3E}">
        <p14:creationId xmlns:p14="http://schemas.microsoft.com/office/powerpoint/2010/main" val="309663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2203D-98FE-4491-BFDE-D2829B19BFD0}" type="datetimeFigureOut">
              <a:rPr lang="de-DE" smtClean="0"/>
              <a:t>30.03.2023</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4265A-8D62-4512-958F-20D8B6EA0A5F}" type="slidenum">
              <a:rPr lang="de-DE" smtClean="0"/>
              <a:t>‹Nr.›</a:t>
            </a:fld>
            <a:endParaRPr lang="de-DE"/>
          </a:p>
        </p:txBody>
      </p:sp>
    </p:spTree>
    <p:extLst>
      <p:ext uri="{BB962C8B-B14F-4D97-AF65-F5344CB8AC3E}">
        <p14:creationId xmlns:p14="http://schemas.microsoft.com/office/powerpoint/2010/main" val="3309122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1" descr="IMG_02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7637" y="2936124"/>
            <a:ext cx="3027637" cy="2578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hteck 18"/>
          <p:cNvSpPr/>
          <p:nvPr/>
        </p:nvSpPr>
        <p:spPr>
          <a:xfrm>
            <a:off x="780874" y="1550668"/>
            <a:ext cx="4777427" cy="2923877"/>
          </a:xfrm>
          <a:prstGeom prst="rect">
            <a:avLst/>
          </a:prstGeom>
        </p:spPr>
        <p:txBody>
          <a:bodyPr wrap="square">
            <a:spAutoFit/>
          </a:bodyPr>
          <a:lstStyle/>
          <a:p>
            <a:r>
              <a:rPr lang="de-DE" sz="5400" b="1" dirty="0" err="1">
                <a:solidFill>
                  <a:schemeClr val="tx1">
                    <a:lumMod val="75000"/>
                    <a:lumOff val="25000"/>
                  </a:schemeClr>
                </a:solidFill>
                <a:latin typeface="Arial" panose="020B0604020202020204" pitchFamily="34" charset="0"/>
                <a:cs typeface="Arial" panose="020B0604020202020204" pitchFamily="34" charset="0"/>
              </a:rPr>
              <a:t>Arbeits</a:t>
            </a:r>
            <a:endParaRPr lang="de-DE" sz="5400" b="1" dirty="0">
              <a:solidFill>
                <a:schemeClr val="tx1">
                  <a:lumMod val="75000"/>
                  <a:lumOff val="25000"/>
                </a:schemeClr>
              </a:solidFill>
              <a:latin typeface="Arial" panose="020B0604020202020204" pitchFamily="34" charset="0"/>
              <a:cs typeface="Arial" panose="020B0604020202020204" pitchFamily="34" charset="0"/>
            </a:endParaRPr>
          </a:p>
          <a:p>
            <a:r>
              <a:rPr lang="de-DE" sz="5400" b="1" dirty="0" err="1">
                <a:solidFill>
                  <a:schemeClr val="tx1">
                    <a:lumMod val="75000"/>
                    <a:lumOff val="25000"/>
                  </a:schemeClr>
                </a:solidFill>
                <a:latin typeface="Arial" panose="020B0604020202020204" pitchFamily="34" charset="0"/>
                <a:cs typeface="Arial" panose="020B0604020202020204" pitchFamily="34" charset="0"/>
              </a:rPr>
              <a:t>unfähigkeit</a:t>
            </a:r>
            <a:endParaRPr lang="de-DE" sz="5400" b="1" dirty="0">
              <a:solidFill>
                <a:schemeClr val="tx1">
                  <a:lumMod val="75000"/>
                  <a:lumOff val="25000"/>
                </a:schemeClr>
              </a:solidFill>
              <a:latin typeface="Arial" panose="020B0604020202020204" pitchFamily="34" charset="0"/>
              <a:cs typeface="Arial" panose="020B0604020202020204" pitchFamily="34" charset="0"/>
            </a:endParaRPr>
          </a:p>
          <a:p>
            <a:r>
              <a:rPr lang="de-DE" sz="4400" b="1" dirty="0">
                <a:solidFill>
                  <a:schemeClr val="tx1">
                    <a:lumMod val="75000"/>
                    <a:lumOff val="25000"/>
                  </a:schemeClr>
                </a:solidFill>
                <a:latin typeface="Arial" panose="020B0604020202020204" pitchFamily="34" charset="0"/>
                <a:cs typeface="Arial" panose="020B0604020202020204" pitchFamily="34" charset="0"/>
              </a:rPr>
              <a:t>- Verfahren </a:t>
            </a:r>
          </a:p>
          <a:p>
            <a:endParaRPr lang="de-DE" sz="3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Datumsplatzhalter 8">
            <a:extLst>
              <a:ext uri="{FF2B5EF4-FFF2-40B4-BE49-F238E27FC236}">
                <a16:creationId xmlns:a16="http://schemas.microsoft.com/office/drawing/2014/main" id="{ED064362-C805-4C51-BCEF-5B52BD9BAA37}"/>
              </a:ext>
            </a:extLst>
          </p:cNvPr>
          <p:cNvSpPr>
            <a:spLocks noGrp="1"/>
          </p:cNvSpPr>
          <p:nvPr>
            <p:ph type="dt" sz="half" idx="10"/>
          </p:nvPr>
        </p:nvSpPr>
        <p:spPr/>
        <p:txBody>
          <a:bodyPr/>
          <a:lstStyle/>
          <a:p>
            <a:fld id="{126669E9-F916-4F9D-AD89-C4C8CE68051B}" type="datetime6">
              <a:rPr lang="de-DE" smtClean="0"/>
              <a:t>März 23</a:t>
            </a:fld>
            <a:endParaRPr lang="de-DE" dirty="0"/>
          </a:p>
        </p:txBody>
      </p:sp>
      <p:sp>
        <p:nvSpPr>
          <p:cNvPr id="10" name="Foliennummernplatzhalter 9">
            <a:extLst>
              <a:ext uri="{FF2B5EF4-FFF2-40B4-BE49-F238E27FC236}">
                <a16:creationId xmlns:a16="http://schemas.microsoft.com/office/drawing/2014/main" id="{453C82BC-29AB-441D-8EF7-4A8379289988}"/>
              </a:ext>
            </a:extLst>
          </p:cNvPr>
          <p:cNvSpPr>
            <a:spLocks noGrp="1"/>
          </p:cNvSpPr>
          <p:nvPr>
            <p:ph type="sldNum" sz="quarter" idx="12"/>
          </p:nvPr>
        </p:nvSpPr>
        <p:spPr>
          <a:xfrm>
            <a:off x="8382000" y="6638242"/>
            <a:ext cx="328859" cy="131673"/>
          </a:xfrm>
        </p:spPr>
        <p:txBody>
          <a:bodyPr/>
          <a:lstStyle/>
          <a:p>
            <a:r>
              <a:rPr lang="de-DE" dirty="0"/>
              <a:t> </a:t>
            </a:r>
            <a:fld id="{FE120BDC-5456-EC41-8BB6-7A3B726EA19B}" type="slidenum">
              <a:rPr lang="de-DE" smtClean="0"/>
              <a:pPr/>
              <a:t>1</a:t>
            </a:fld>
            <a:endParaRPr lang="de-DE" dirty="0"/>
          </a:p>
        </p:txBody>
      </p:sp>
      <p:sp>
        <p:nvSpPr>
          <p:cNvPr id="11" name="Textfeld 10">
            <a:extLst>
              <a:ext uri="{FF2B5EF4-FFF2-40B4-BE49-F238E27FC236}">
                <a16:creationId xmlns:a16="http://schemas.microsoft.com/office/drawing/2014/main" id="{AB4C3E9A-AD91-413C-ADCD-070CA9486691}"/>
              </a:ext>
            </a:extLst>
          </p:cNvPr>
          <p:cNvSpPr txBox="1"/>
          <p:nvPr/>
        </p:nvSpPr>
        <p:spPr>
          <a:xfrm>
            <a:off x="7395189" y="1442906"/>
            <a:ext cx="71013" cy="369332"/>
          </a:xfrm>
          <a:prstGeom prst="rect">
            <a:avLst/>
          </a:prstGeom>
          <a:noFill/>
        </p:spPr>
        <p:txBody>
          <a:bodyPr wrap="square" rtlCol="0">
            <a:spAutoFit/>
          </a:bodyPr>
          <a:lstStyle/>
          <a:p>
            <a:endParaRPr lang="de-DE" dirty="0"/>
          </a:p>
        </p:txBody>
      </p:sp>
    </p:spTree>
    <p:extLst>
      <p:ext uri="{BB962C8B-B14F-4D97-AF65-F5344CB8AC3E}">
        <p14:creationId xmlns:p14="http://schemas.microsoft.com/office/powerpoint/2010/main" val="1487649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154984"/>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Dauer der Arbeitsunfähigkeit länger als 3 Kalendertage </a:t>
            </a:r>
          </a:p>
          <a:p>
            <a:r>
              <a:rPr lang="de-DE" sz="2000" b="1" dirty="0">
                <a:latin typeface="Arial" panose="020B0604020202020204" pitchFamily="34" charset="0"/>
                <a:cs typeface="Arial" panose="020B0604020202020204" pitchFamily="34" charset="0"/>
              </a:rPr>
              <a:t>(privat versicherte Personen)</a:t>
            </a:r>
          </a:p>
          <a:p>
            <a:endParaRPr lang="de-DE" sz="2400" b="1" dirty="0">
              <a:solidFill>
                <a:srgbClr val="000000"/>
              </a:solidFill>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Dienstantritt nach AU: </a:t>
            </a: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Information der Personalabteilung über den Dienstantritt nach AU unter Verwendung des</a:t>
            </a:r>
          </a:p>
          <a:p>
            <a:r>
              <a:rPr lang="de-DE" sz="1400" dirty="0">
                <a:solidFill>
                  <a:srgbClr val="000000"/>
                </a:solidFill>
                <a:latin typeface="Arial" panose="020B0604020202020204" pitchFamily="34" charset="0"/>
                <a:cs typeface="Arial" panose="020B0604020202020204" pitchFamily="34" charset="0"/>
              </a:rPr>
              <a:t>      Formulars </a:t>
            </a:r>
            <a:r>
              <a:rPr lang="de-DE" sz="1400" i="1" dirty="0">
                <a:solidFill>
                  <a:srgbClr val="000000"/>
                </a:solidFill>
                <a:latin typeface="Arial" panose="020B0604020202020204" pitchFamily="34" charset="0"/>
                <a:cs typeface="Arial" panose="020B0604020202020204" pitchFamily="34" charset="0"/>
              </a:rPr>
              <a:t>Dienstantritt nach Arbeitsunfähigkeit länger als 3 Kalendertage</a:t>
            </a:r>
          </a:p>
          <a:p>
            <a:endParaRPr lang="de-DE" sz="1400"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Personalabteilung:</a:t>
            </a:r>
          </a:p>
          <a:p>
            <a:r>
              <a:rPr lang="de-DE" sz="1400" dirty="0">
                <a:solidFill>
                  <a:srgbClr val="000000"/>
                </a:solidFill>
                <a:latin typeface="Arial" panose="020B0604020202020204" pitchFamily="34" charset="0"/>
                <a:cs typeface="Arial" panose="020B0604020202020204" pitchFamily="34" charset="0"/>
              </a:rPr>
              <a:t>      Mitteilung des Dienstantritts an das LBV wg. Entgeltfortzahlung </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Im Fall einer Folgebescheinigung (=AU länger als in der aktuell vorgelegten AU-Bescheinigung </a:t>
            </a:r>
          </a:p>
          <a:p>
            <a:r>
              <a:rPr lang="de-DE" sz="1400" dirty="0">
                <a:solidFill>
                  <a:srgbClr val="000000"/>
                </a:solidFill>
                <a:latin typeface="Arial" panose="020B0604020202020204" pitchFamily="34" charset="0"/>
                <a:cs typeface="Arial" panose="020B0604020202020204" pitchFamily="34" charset="0"/>
              </a:rPr>
              <a:t>angegeben) ist das Verfahren entsprechend anzuwenden</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10</a:t>
            </a:fld>
            <a:endParaRPr lang="de-DE" dirty="0"/>
          </a:p>
        </p:txBody>
      </p:sp>
    </p:spTree>
    <p:extLst>
      <p:ext uri="{BB962C8B-B14F-4D97-AF65-F5344CB8AC3E}">
        <p14:creationId xmlns:p14="http://schemas.microsoft.com/office/powerpoint/2010/main" val="282139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3447098"/>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Besonderheiten bei Beamte*innen</a:t>
            </a:r>
            <a:endParaRPr lang="de-DE" sz="2000" b="1" dirty="0">
              <a:latin typeface="Arial" panose="020B0604020202020204" pitchFamily="34" charset="0"/>
              <a:cs typeface="Arial" panose="020B0604020202020204" pitchFamily="34" charset="0"/>
            </a:endParaRPr>
          </a:p>
          <a:p>
            <a:endParaRPr lang="de-DE" sz="2400" b="1"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Vorlage einer ärztlichen Bescheinigung grundsätzlich erst, wenn die Dauer der Arbeitsunfähigkeit </a:t>
            </a:r>
          </a:p>
          <a:p>
            <a:r>
              <a:rPr lang="de-DE" sz="1400" dirty="0">
                <a:solidFill>
                  <a:srgbClr val="000000"/>
                </a:solidFill>
                <a:latin typeface="Arial" panose="020B0604020202020204" pitchFamily="34" charset="0"/>
                <a:cs typeface="Arial" panose="020B0604020202020204" pitchFamily="34" charset="0"/>
              </a:rPr>
              <a:t>eine Woche übersteigt. </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endParaRPr lang="de-DE" sz="2400" b="1" dirty="0">
              <a:solidFill>
                <a:srgbClr val="000000"/>
              </a:solidFill>
              <a:latin typeface="Arial" panose="020B0604020202020204" pitchFamily="34" charset="0"/>
              <a:cs typeface="Arial" panose="020B0604020202020204" pitchFamily="34" charset="0"/>
            </a:endParaRPr>
          </a:p>
          <a:p>
            <a:r>
              <a:rPr lang="de-DE" sz="2400" b="1" dirty="0">
                <a:solidFill>
                  <a:srgbClr val="000000"/>
                </a:solidFill>
                <a:latin typeface="Arial" panose="020B0604020202020204" pitchFamily="34" charset="0"/>
                <a:cs typeface="Arial" panose="020B0604020202020204" pitchFamily="34" charset="0"/>
              </a:rPr>
              <a:t>Weitere Besonderheiten</a:t>
            </a:r>
          </a:p>
          <a:p>
            <a:endParaRPr lang="de-DE" sz="2400" b="1"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Wurde in Ausnahmefällen die Vorlage einer ärztlichen Bescheinigung bereits ab dem ersten Tag einer Arbeitsunfähigkeit angeordnet – hat die Mitteilung der AU unabhängig von der Dauer der AU unverzüglich an die Personalabteilung </a:t>
            </a:r>
            <a:r>
              <a:rPr lang="de-DE" sz="1400">
                <a:solidFill>
                  <a:srgbClr val="000000"/>
                </a:solidFill>
                <a:latin typeface="Arial" panose="020B0604020202020204" pitchFamily="34" charset="0"/>
                <a:cs typeface="Arial" panose="020B0604020202020204" pitchFamily="34" charset="0"/>
              </a:rPr>
              <a:t>zu erfolgen. </a:t>
            </a:r>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11</a:t>
            </a:fld>
            <a:endParaRPr lang="de-DE" dirty="0"/>
          </a:p>
        </p:txBody>
      </p:sp>
    </p:spTree>
    <p:extLst>
      <p:ext uri="{BB962C8B-B14F-4D97-AF65-F5344CB8AC3E}">
        <p14:creationId xmlns:p14="http://schemas.microsoft.com/office/powerpoint/2010/main" val="1259928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185761"/>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Sonstiges</a:t>
            </a:r>
          </a:p>
          <a:p>
            <a:endParaRPr lang="de-DE" sz="2400" b="1" dirty="0">
              <a:latin typeface="Arial" panose="020B0604020202020204" pitchFamily="34" charset="0"/>
              <a:cs typeface="Arial" panose="020B0604020202020204" pitchFamily="34" charset="0"/>
            </a:endParaRPr>
          </a:p>
          <a:p>
            <a:r>
              <a:rPr lang="de-DE" sz="1600" b="1" dirty="0">
                <a:latin typeface="Arial" panose="020B0604020202020204" pitchFamily="34" charset="0"/>
                <a:cs typeface="Arial" panose="020B0604020202020204" pitchFamily="34" charset="0"/>
              </a:rPr>
              <a:t>Entgeltfortzahlung TV-L-Beschäftigte: </a:t>
            </a:r>
          </a:p>
          <a:p>
            <a:endParaRPr lang="de-DE" sz="1600" b="1" dirty="0">
              <a:latin typeface="Arial" panose="020B0604020202020204" pitchFamily="34" charset="0"/>
              <a:cs typeface="Arial" panose="020B0604020202020204" pitchFamily="34" charset="0"/>
            </a:endParaRP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Während der AU besteht Anspruch auf Entgeltfortzahlung bis zur Dauer von 6 Wochen</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Personalabteilung muss daher alle Arbeitsunfähigkeitszeiten – auch einzelne Tage – an das LBV melden.</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LBV berechnet auf der Grundlage dieser Meldungen jeweils die 6-Wochen-Frist.</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600" b="1" dirty="0">
                <a:solidFill>
                  <a:srgbClr val="000000"/>
                </a:solidFill>
                <a:latin typeface="Arial" panose="020B0604020202020204" pitchFamily="34" charset="0"/>
                <a:cs typeface="Arial" panose="020B0604020202020204" pitchFamily="34" charset="0"/>
              </a:rPr>
              <a:t>Entgeltfortzahlung Beamte*innen:</a:t>
            </a:r>
          </a:p>
          <a:p>
            <a:endParaRPr lang="de-DE" sz="1600" b="1" dirty="0">
              <a:solidFill>
                <a:srgbClr val="000000"/>
              </a:solidFill>
              <a:latin typeface="Arial" panose="020B0604020202020204" pitchFamily="34" charset="0"/>
              <a:cs typeface="Arial" panose="020B0604020202020204" pitchFamily="34" charset="0"/>
            </a:endParaRP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Ist ein*e Beamter*in an durch Krankheit an der Dienstleistung verhindert, zahlt der Dienstherr die </a:t>
            </a:r>
          </a:p>
          <a:p>
            <a:r>
              <a:rPr lang="de-DE" sz="1400" dirty="0">
                <a:solidFill>
                  <a:srgbClr val="000000"/>
                </a:solidFill>
                <a:latin typeface="Arial" panose="020B0604020202020204" pitchFamily="34" charset="0"/>
                <a:cs typeface="Arial" panose="020B0604020202020204" pitchFamily="34" charset="0"/>
              </a:rPr>
              <a:t>      Bezüge zuerst weiter.</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länger andauernder Arbeitsunfähigkeit wird das Verfahren zur Prüfung der Dienstfähigkeit eingeleitet. </a:t>
            </a: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12</a:t>
            </a:fld>
            <a:endParaRPr lang="de-DE" dirty="0"/>
          </a:p>
        </p:txBody>
      </p:sp>
    </p:spTree>
    <p:extLst>
      <p:ext uri="{BB962C8B-B14F-4D97-AF65-F5344CB8AC3E}">
        <p14:creationId xmlns:p14="http://schemas.microsoft.com/office/powerpoint/2010/main" val="2917791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770537"/>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Sonstiges</a:t>
            </a:r>
          </a:p>
          <a:p>
            <a:endParaRPr lang="de-DE" sz="2400" b="1" dirty="0">
              <a:latin typeface="Arial" panose="020B0604020202020204" pitchFamily="34" charset="0"/>
              <a:cs typeface="Arial" panose="020B0604020202020204" pitchFamily="34" charset="0"/>
            </a:endParaRPr>
          </a:p>
          <a:p>
            <a:r>
              <a:rPr lang="de-DE" sz="1600" b="1" dirty="0">
                <a:latin typeface="Arial" panose="020B0604020202020204" pitchFamily="34" charset="0"/>
                <a:cs typeface="Arial" panose="020B0604020202020204" pitchFamily="34" charset="0"/>
              </a:rPr>
              <a:t>Erkrankung während des Urlaubs:</a:t>
            </a:r>
          </a:p>
          <a:p>
            <a:endParaRPr lang="de-DE" sz="1600" b="1" dirty="0">
              <a:latin typeface="Arial" panose="020B0604020202020204" pitchFamily="34" charset="0"/>
              <a:cs typeface="Arial" panose="020B0604020202020204" pitchFamily="34" charset="0"/>
            </a:endParaRP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Arbeitsunfähigkeit während des Urlaubs werden die durch ärztliche Bescheinigung nachgewiesenen Tage der Arbeitsunfähigkeit nicht auf den Erholungsurlaub angerechnet</a:t>
            </a:r>
          </a:p>
          <a:p>
            <a:r>
              <a:rPr lang="de-DE" sz="1400" dirty="0">
                <a:solidFill>
                  <a:srgbClr val="000000"/>
                </a:solidFill>
                <a:latin typeface="Arial" panose="020B0604020202020204" pitchFamily="34" charset="0"/>
                <a:cs typeface="Arial" panose="020B0604020202020204" pitchFamily="34" charset="0"/>
              </a:rPr>
              <a:t>	-&gt; diese Tage werden dem Urlaubskonto also wieder gutgeschrieben</a:t>
            </a:r>
          </a:p>
          <a:p>
            <a:endParaRPr lang="de-DE" sz="1400" dirty="0">
              <a:solidFill>
                <a:srgbClr val="000000"/>
              </a:solidFill>
              <a:latin typeface="Arial" panose="020B0604020202020204" pitchFamily="34" charset="0"/>
              <a:cs typeface="Arial" panose="020B0604020202020204" pitchFamily="34" charset="0"/>
            </a:endParaRPr>
          </a:p>
          <a:p>
            <a:r>
              <a:rPr lang="de-DE" sz="1600" b="1" dirty="0">
                <a:latin typeface="Arial" panose="020B0604020202020204" pitchFamily="34" charset="0"/>
                <a:cs typeface="Arial" panose="020B0604020202020204" pitchFamily="34" charset="0"/>
              </a:rPr>
              <a:t>Erkrankung während des Urlaubs im Ausland:</a:t>
            </a:r>
          </a:p>
          <a:p>
            <a:endParaRPr lang="de-DE" sz="1400" dirty="0">
              <a:solidFill>
                <a:srgbClr val="000000"/>
              </a:solidFill>
              <a:latin typeface="Arial" panose="020B0604020202020204" pitchFamily="34" charset="0"/>
              <a:cs typeface="Arial" panose="020B0604020202020204" pitchFamily="34" charset="0"/>
            </a:endParaRP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Arbeitsunfähigkeit, die im Ausland beginnt, besteht die Verpflichtung, dem Arbeitgeber die </a:t>
            </a:r>
          </a:p>
          <a:p>
            <a:r>
              <a:rPr lang="de-DE" sz="1400" dirty="0">
                <a:solidFill>
                  <a:srgbClr val="000000"/>
                </a:solidFill>
                <a:latin typeface="Arial" panose="020B0604020202020204" pitchFamily="34" charset="0"/>
                <a:cs typeface="Arial" panose="020B0604020202020204" pitchFamily="34" charset="0"/>
              </a:rPr>
              <a:t>      Arbeitsunfähigkeit, deren voraussichtliche Dauer und die Adresse am Aufenthaltsort </a:t>
            </a:r>
          </a:p>
          <a:p>
            <a:r>
              <a:rPr lang="de-DE" sz="1400" dirty="0">
                <a:solidFill>
                  <a:srgbClr val="000000"/>
                </a:solidFill>
                <a:latin typeface="Arial" panose="020B0604020202020204" pitchFamily="34" charset="0"/>
                <a:cs typeface="Arial" panose="020B0604020202020204" pitchFamily="34" charset="0"/>
              </a:rPr>
              <a:t>      schnellstmöglich zu übermitteln. </a:t>
            </a:r>
          </a:p>
          <a:p>
            <a:endParaRPr lang="de-DE" sz="1400" dirty="0"/>
          </a:p>
          <a:p>
            <a:pPr marL="285750" indent="-285750">
              <a:buFontTx/>
              <a:buChar char="-"/>
            </a:pPr>
            <a:r>
              <a:rPr lang="de-DE" sz="1400" dirty="0">
                <a:latin typeface="Arial" panose="020B0604020202020204" pitchFamily="34" charset="0"/>
                <a:cs typeface="Arial" panose="020B0604020202020204" pitchFamily="34" charset="0"/>
              </a:rPr>
              <a:t>Gesetzlich Versicherte sind darüber hinaus verpflichtet, die Arbeitsunfähigkeit und deren voraussichtliche Dauer auch der gesetzlichen Krankenkasse unverzüglich anzuzeigen. </a:t>
            </a:r>
          </a:p>
          <a:p>
            <a:endParaRPr lang="de-DE" sz="1400" dirty="0">
              <a:latin typeface="Arial" panose="020B0604020202020204" pitchFamily="34" charset="0"/>
              <a:cs typeface="Arial" panose="020B0604020202020204" pitchFamily="34" charset="0"/>
            </a:endParaRPr>
          </a:p>
          <a:p>
            <a:pPr marL="285750" indent="-285750">
              <a:buFontTx/>
              <a:buChar char="-"/>
            </a:pPr>
            <a:r>
              <a:rPr lang="de-DE" sz="1400" dirty="0">
                <a:latin typeface="Arial" panose="020B0604020202020204" pitchFamily="34" charset="0"/>
                <a:cs typeface="Arial" panose="020B0604020202020204" pitchFamily="34" charset="0"/>
              </a:rPr>
              <a:t>kehrt ein arbeitsunfähig erkrankter Arbeitnehmer in das Inland zurück, so ist er verpflichtet, dem Arbeitgeber und der Krankenkasse seine Rückkehr unverzüglich anzuzeigen.</a:t>
            </a:r>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13</a:t>
            </a:fld>
            <a:endParaRPr lang="de-DE" dirty="0"/>
          </a:p>
        </p:txBody>
      </p:sp>
    </p:spTree>
    <p:extLst>
      <p:ext uri="{BB962C8B-B14F-4D97-AF65-F5344CB8AC3E}">
        <p14:creationId xmlns:p14="http://schemas.microsoft.com/office/powerpoint/2010/main" val="163457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339650"/>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Sonstiges</a:t>
            </a:r>
          </a:p>
          <a:p>
            <a:endParaRPr lang="de-DE" sz="2400" b="1" dirty="0">
              <a:latin typeface="Arial" panose="020B0604020202020204" pitchFamily="34" charset="0"/>
              <a:cs typeface="Arial" panose="020B0604020202020204" pitchFamily="34" charset="0"/>
            </a:endParaRPr>
          </a:p>
          <a:p>
            <a:r>
              <a:rPr lang="de-DE" sz="1600" b="1" dirty="0">
                <a:latin typeface="Arial" panose="020B0604020202020204" pitchFamily="34" charset="0"/>
                <a:cs typeface="Arial" panose="020B0604020202020204" pitchFamily="34" charset="0"/>
              </a:rPr>
              <a:t>Erkrankung Kind: </a:t>
            </a:r>
          </a:p>
          <a:p>
            <a:endParaRPr lang="de-DE" sz="1600" b="1" dirty="0">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Gesetzlich versicherte TV-L-Beschäftigte (§ 45 SGB V):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Erkrankung von Kindern unter 12 Jahren beseht für das betreuende Elternteil ein Anspruch auf unbezahlten Sonderurlaub in Höhe von 10 Tagen pro Jahr pro Kind – maximal jedoch 25 Tage im Jahr bei mehreren Kindern.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alleinerziehenden Elternteilen besteht zeitlich der doppelte Anspruch.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Krankenkasse bezahlt das sog. Kinderkrankengeld. </a:t>
            </a:r>
          </a:p>
          <a:p>
            <a:endParaRPr lang="de-DE" sz="1400"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Privat versicherte TV-L-Beschäftigte: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privat versicherten TV-L-Beschäftigten besteht kein Anspruch gem. § 45 SGB V.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Antrag auf Arbeitsbefreiung unter Entgeltfortzahlung gem. § 29 TV-L bis zu max. 4 Tage pro Jahr </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Nachweis der Betreuungsbedürftigkeit des Kindes durch ärztliches Zeugnis in Papierform. </a:t>
            </a: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14</a:t>
            </a:fld>
            <a:endParaRPr lang="de-DE" dirty="0"/>
          </a:p>
        </p:txBody>
      </p:sp>
    </p:spTree>
    <p:extLst>
      <p:ext uri="{BB962C8B-B14F-4D97-AF65-F5344CB8AC3E}">
        <p14:creationId xmlns:p14="http://schemas.microsoft.com/office/powerpoint/2010/main" val="412918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3477875"/>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Sonstiges</a:t>
            </a:r>
          </a:p>
          <a:p>
            <a:endParaRPr lang="de-DE" sz="2400" b="1" dirty="0">
              <a:latin typeface="Arial" panose="020B0604020202020204" pitchFamily="34" charset="0"/>
              <a:cs typeface="Arial" panose="020B0604020202020204" pitchFamily="34" charset="0"/>
            </a:endParaRPr>
          </a:p>
          <a:p>
            <a:r>
              <a:rPr lang="de-DE" sz="1600" b="1" dirty="0">
                <a:latin typeface="Arial" panose="020B0604020202020204" pitchFamily="34" charset="0"/>
                <a:cs typeface="Arial" panose="020B0604020202020204" pitchFamily="34" charset="0"/>
              </a:rPr>
              <a:t>Erkrankung Kind: </a:t>
            </a:r>
          </a:p>
          <a:p>
            <a:endParaRPr lang="de-DE" sz="1600" b="1" dirty="0">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Beamte*innen:</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Bei Erkrankung von Kindern unter 12 kann für die Dauer der Abwesenheit Sonderurlaub beantragt werden. </a:t>
            </a:r>
          </a:p>
          <a:p>
            <a:pPr marL="285750" indent="-285750">
              <a:buFontTx/>
              <a:buChar char="-"/>
            </a:pPr>
            <a:r>
              <a:rPr lang="de-DE" sz="1400" dirty="0">
                <a:solidFill>
                  <a:srgbClr val="000000"/>
                </a:solidFill>
                <a:latin typeface="Arial" panose="020B0604020202020204" pitchFamily="34" charset="0"/>
                <a:cs typeface="Arial" panose="020B0604020202020204" pitchFamily="34" charset="0"/>
              </a:rPr>
              <a:t>Anspruch für max. 10 Arbeitstage pro Kind pro Jahr gem. § 29 Abs. 2 </a:t>
            </a:r>
            <a:r>
              <a:rPr lang="de-DE" sz="1400" dirty="0" err="1">
                <a:solidFill>
                  <a:srgbClr val="000000"/>
                </a:solidFill>
                <a:latin typeface="Arial" panose="020B0604020202020204" pitchFamily="34" charset="0"/>
                <a:cs typeface="Arial" panose="020B0604020202020204" pitchFamily="34" charset="0"/>
              </a:rPr>
              <a:t>AzUVO</a:t>
            </a:r>
            <a:r>
              <a:rPr lang="de-DE" sz="1400" dirty="0">
                <a:solidFill>
                  <a:srgbClr val="000000"/>
                </a:solidFill>
                <a:latin typeface="Arial" panose="020B0604020202020204" pitchFamily="34" charset="0"/>
                <a:cs typeface="Arial" panose="020B0604020202020204" pitchFamily="34" charset="0"/>
              </a:rPr>
              <a:t> </a:t>
            </a:r>
          </a:p>
          <a:p>
            <a:r>
              <a:rPr lang="de-DE" sz="1400" dirty="0">
                <a:solidFill>
                  <a:srgbClr val="000000"/>
                </a:solidFill>
                <a:latin typeface="Arial" panose="020B0604020202020204" pitchFamily="34" charset="0"/>
                <a:cs typeface="Arial" panose="020B0604020202020204" pitchFamily="34" charset="0"/>
              </a:rPr>
              <a:t>      max. jedoch 25 Tage pro Jahr bei mehreren Kindern </a:t>
            </a:r>
          </a:p>
          <a:p>
            <a:r>
              <a:rPr lang="de-DE" sz="1400" dirty="0">
                <a:solidFill>
                  <a:srgbClr val="000000"/>
                </a:solidFill>
                <a:latin typeface="Arial" panose="020B0604020202020204" pitchFamily="34" charset="0"/>
                <a:cs typeface="Arial" panose="020B0604020202020204" pitchFamily="34" charset="0"/>
              </a:rPr>
              <a:t>      Bei alleinerziehenden Elternteilen besteht zeitlich der doppelte Anspruch</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Nachweis der Betreuungsbedürftigkeit des Kindes durch ärztliches Zeugnis in Papierform. </a:t>
            </a: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15</a:t>
            </a:fld>
            <a:endParaRPr lang="de-DE" dirty="0"/>
          </a:p>
        </p:txBody>
      </p:sp>
    </p:spTree>
    <p:extLst>
      <p:ext uri="{BB962C8B-B14F-4D97-AF65-F5344CB8AC3E}">
        <p14:creationId xmlns:p14="http://schemas.microsoft.com/office/powerpoint/2010/main" val="412416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062651"/>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Rechtsgrundlagen: </a:t>
            </a:r>
          </a:p>
          <a:p>
            <a:pPr marL="285750" indent="-285750">
              <a:buFont typeface="Arial" panose="020B0604020202020204" pitchFamily="34" charset="0"/>
              <a:buChar char="•"/>
            </a:pPr>
            <a:endParaRPr lang="de-DE" sz="2400" b="1"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b="1" dirty="0">
                <a:solidFill>
                  <a:srgbClr val="000000"/>
                </a:solidFill>
                <a:latin typeface="Arial" panose="020B0604020202020204" pitchFamily="34" charset="0"/>
                <a:cs typeface="Arial" panose="020B0604020202020204" pitchFamily="34" charset="0"/>
              </a:rPr>
              <a:t>TV-L-Beschäftigte: 	</a:t>
            </a:r>
            <a:r>
              <a:rPr lang="de-DE" sz="1400" dirty="0">
                <a:solidFill>
                  <a:srgbClr val="000000"/>
                </a:solidFill>
                <a:latin typeface="Arial" panose="020B0604020202020204" pitchFamily="34" charset="0"/>
                <a:cs typeface="Arial" panose="020B0604020202020204" pitchFamily="34" charset="0"/>
              </a:rPr>
              <a:t>	</a:t>
            </a:r>
          </a:p>
          <a:p>
            <a:r>
              <a:rPr lang="de-DE" sz="1400" dirty="0">
                <a:solidFill>
                  <a:srgbClr val="000000"/>
                </a:solidFill>
                <a:latin typeface="Arial" panose="020B0604020202020204" pitchFamily="34" charset="0"/>
                <a:cs typeface="Arial" panose="020B0604020202020204" pitchFamily="34" charset="0"/>
              </a:rPr>
              <a:t>	- </a:t>
            </a:r>
            <a:r>
              <a:rPr lang="de-DE" sz="1400" u="sng" dirty="0">
                <a:solidFill>
                  <a:srgbClr val="000000"/>
                </a:solidFill>
                <a:latin typeface="Arial" panose="020B0604020202020204" pitchFamily="34" charset="0"/>
                <a:cs typeface="Arial" panose="020B0604020202020204" pitchFamily="34" charset="0"/>
              </a:rPr>
              <a:t>§ 3 TV-L</a:t>
            </a:r>
            <a:r>
              <a:rPr lang="de-DE" sz="1400" dirty="0">
                <a:solidFill>
                  <a:srgbClr val="000000"/>
                </a:solidFill>
                <a:latin typeface="Arial" panose="020B0604020202020204" pitchFamily="34" charset="0"/>
                <a:cs typeface="Arial" panose="020B0604020202020204" pitchFamily="34" charset="0"/>
              </a:rPr>
              <a:t>: </a:t>
            </a:r>
          </a:p>
          <a:p>
            <a:r>
              <a:rPr lang="de-DE" sz="1400" dirty="0">
                <a:solidFill>
                  <a:srgbClr val="000000"/>
                </a:solidFill>
                <a:latin typeface="Arial" panose="020B0604020202020204" pitchFamily="34" charset="0"/>
                <a:cs typeface="Arial" panose="020B0604020202020204" pitchFamily="34" charset="0"/>
              </a:rPr>
              <a:t>	  Die arbeitsvertraglich geschuldete Leistung ist gewissenhaft und ordnungsgemäß   </a:t>
            </a:r>
          </a:p>
          <a:p>
            <a:r>
              <a:rPr lang="de-DE" sz="1400" dirty="0">
                <a:solidFill>
                  <a:srgbClr val="000000"/>
                </a:solidFill>
                <a:latin typeface="Arial" panose="020B0604020202020204" pitchFamily="34" charset="0"/>
                <a:cs typeface="Arial" panose="020B0604020202020204" pitchFamily="34" charset="0"/>
              </a:rPr>
              <a:t>           auszuführen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 </a:t>
            </a:r>
            <a:r>
              <a:rPr lang="de-DE" sz="1400" u="sng" dirty="0">
                <a:solidFill>
                  <a:srgbClr val="000000"/>
                </a:solidFill>
                <a:latin typeface="Arial" panose="020B0604020202020204" pitchFamily="34" charset="0"/>
                <a:cs typeface="Arial" panose="020B0604020202020204" pitchFamily="34" charset="0"/>
              </a:rPr>
              <a:t>Entgeltfortzahlungsgesetz (</a:t>
            </a:r>
            <a:r>
              <a:rPr lang="de-DE" sz="1400" u="sng" dirty="0" err="1">
                <a:solidFill>
                  <a:srgbClr val="000000"/>
                </a:solidFill>
                <a:latin typeface="Arial" panose="020B0604020202020204" pitchFamily="34" charset="0"/>
                <a:cs typeface="Arial" panose="020B0604020202020204" pitchFamily="34" charset="0"/>
              </a:rPr>
              <a:t>EntFG</a:t>
            </a:r>
            <a:r>
              <a:rPr lang="de-DE" sz="1400" u="sng" dirty="0">
                <a:solidFill>
                  <a:srgbClr val="000000"/>
                </a:solidFill>
                <a:latin typeface="Arial" panose="020B0604020202020204" pitchFamily="34" charset="0"/>
                <a:cs typeface="Arial" panose="020B0604020202020204" pitchFamily="34" charset="0"/>
              </a:rPr>
              <a:t>) </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p>
          <a:p>
            <a:pPr marL="285750" indent="-285750">
              <a:buFont typeface="Wingdings" panose="05000000000000000000" pitchFamily="2" charset="2"/>
              <a:buChar char="§"/>
            </a:pPr>
            <a:r>
              <a:rPr lang="de-DE" sz="1400" b="1" dirty="0">
                <a:solidFill>
                  <a:srgbClr val="000000"/>
                </a:solidFill>
                <a:latin typeface="Arial" panose="020B0604020202020204" pitchFamily="34" charset="0"/>
                <a:cs typeface="Arial" panose="020B0604020202020204" pitchFamily="34" charset="0"/>
              </a:rPr>
              <a:t>Beamte/innen:</a:t>
            </a:r>
          </a:p>
          <a:p>
            <a:r>
              <a:rPr lang="de-DE" sz="1400" b="1" dirty="0">
                <a:solidFill>
                  <a:srgbClr val="000000"/>
                </a:solidFill>
                <a:latin typeface="Arial" panose="020B0604020202020204" pitchFamily="34" charset="0"/>
                <a:cs typeface="Arial" panose="020B0604020202020204" pitchFamily="34" charset="0"/>
              </a:rPr>
              <a:t>	</a:t>
            </a:r>
            <a:r>
              <a:rPr lang="de-DE" sz="1400" dirty="0">
                <a:solidFill>
                  <a:srgbClr val="000000"/>
                </a:solidFill>
                <a:latin typeface="Arial" panose="020B0604020202020204" pitchFamily="34" charset="0"/>
                <a:cs typeface="Arial" panose="020B0604020202020204" pitchFamily="34" charset="0"/>
              </a:rPr>
              <a:t>- </a:t>
            </a:r>
            <a:r>
              <a:rPr lang="de-DE" sz="1400" u="sng" dirty="0">
                <a:solidFill>
                  <a:srgbClr val="000000"/>
                </a:solidFill>
                <a:latin typeface="Arial" panose="020B0604020202020204" pitchFamily="34" charset="0"/>
                <a:cs typeface="Arial" panose="020B0604020202020204" pitchFamily="34" charset="0"/>
              </a:rPr>
              <a:t>§ 68 Landesbeamtengesetz BW</a:t>
            </a:r>
            <a:r>
              <a:rPr lang="de-DE" sz="1400" dirty="0">
                <a:solidFill>
                  <a:srgbClr val="000000"/>
                </a:solidFill>
                <a:latin typeface="Arial" panose="020B0604020202020204" pitchFamily="34" charset="0"/>
                <a:cs typeface="Arial" panose="020B0604020202020204" pitchFamily="34" charset="0"/>
              </a:rPr>
              <a:t>: </a:t>
            </a:r>
          </a:p>
          <a:p>
            <a:r>
              <a:rPr lang="de-DE" sz="1400" dirty="0">
                <a:solidFill>
                  <a:srgbClr val="000000"/>
                </a:solidFill>
                <a:latin typeface="Arial" panose="020B0604020202020204" pitchFamily="34" charset="0"/>
                <a:cs typeface="Arial" panose="020B0604020202020204" pitchFamily="34" charset="0"/>
              </a:rPr>
              <a:t> 	  Beamte/innen dürfen dem Dienst nicht ohne Genehmigung fernbleiben </a:t>
            </a:r>
          </a:p>
          <a:p>
            <a:endParaRPr lang="de-DE" sz="1400"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	   </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2</a:t>
            </a:fld>
            <a:endParaRPr lang="de-DE" dirty="0"/>
          </a:p>
        </p:txBody>
      </p:sp>
    </p:spTree>
    <p:extLst>
      <p:ext uri="{BB962C8B-B14F-4D97-AF65-F5344CB8AC3E}">
        <p14:creationId xmlns:p14="http://schemas.microsoft.com/office/powerpoint/2010/main" val="209994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924425"/>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Anzeigepflicht einer Arbeitsunfähigkeit </a:t>
            </a:r>
          </a:p>
          <a:p>
            <a:pPr marL="285750" indent="-285750">
              <a:buFont typeface="Arial" panose="020B0604020202020204" pitchFamily="34" charset="0"/>
              <a:buChar char="•"/>
            </a:pPr>
            <a:endParaRPr lang="de-DE" sz="2400" b="1"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 5 Abs. 1 Satz 1 Entgeltfortzahlungsgesetz / § 68 Abs. 2 LBG </a:t>
            </a:r>
          </a:p>
          <a:p>
            <a:endParaRPr lang="de-DE" sz="1400" b="1" u="sng"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u="sng" dirty="0">
                <a:latin typeface="Arial" panose="020B0604020202020204" pitchFamily="34" charset="0"/>
                <a:cs typeface="Arial" panose="020B0604020202020204" pitchFamily="34" charset="0"/>
              </a:rPr>
              <a:t>Unverzügliche Anzeige</a:t>
            </a:r>
            <a:r>
              <a:rPr lang="de-DE" sz="1400" dirty="0">
                <a:latin typeface="Arial" panose="020B0604020202020204" pitchFamily="34" charset="0"/>
                <a:cs typeface="Arial" panose="020B0604020202020204" pitchFamily="34" charset="0"/>
              </a:rPr>
              <a:t> jeder Arbeitsunfähigkeit beim </a:t>
            </a:r>
            <a:r>
              <a:rPr lang="de-DE" sz="1400" u="sng" dirty="0">
                <a:latin typeface="Arial" panose="020B0604020202020204" pitchFamily="34" charset="0"/>
                <a:cs typeface="Arial" panose="020B0604020202020204" pitchFamily="34" charset="0"/>
              </a:rPr>
              <a:t>Arbeitgeber/Dienstherrn </a:t>
            </a:r>
            <a:r>
              <a:rPr lang="de-DE" sz="1400" dirty="0">
                <a:latin typeface="Arial" panose="020B0604020202020204" pitchFamily="34" charset="0"/>
                <a:cs typeface="Arial" panose="020B0604020202020204" pitchFamily="34" charset="0"/>
              </a:rPr>
              <a:t>unter Angabe der </a:t>
            </a:r>
          </a:p>
          <a:p>
            <a:r>
              <a:rPr lang="de-DE" sz="1400" dirty="0">
                <a:latin typeface="Arial" panose="020B0604020202020204" pitchFamily="34" charset="0"/>
                <a:cs typeface="Arial" panose="020B0604020202020204" pitchFamily="34" charset="0"/>
              </a:rPr>
              <a:t>      </a:t>
            </a:r>
            <a:r>
              <a:rPr lang="de-DE" sz="1400" u="sng" dirty="0">
                <a:latin typeface="Arial" panose="020B0604020202020204" pitchFamily="34" charset="0"/>
                <a:cs typeface="Arial" panose="020B0604020202020204" pitchFamily="34" charset="0"/>
              </a:rPr>
              <a:t>voraussichtlichen Dauer.</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       Unverzüglich 	= 	in der Regel telefonisch oder per E-Mail spätestens bis zum Beginn der </a:t>
            </a:r>
          </a:p>
          <a:p>
            <a:r>
              <a:rPr lang="de-DE" sz="1400" dirty="0">
                <a:latin typeface="Arial" panose="020B0604020202020204" pitchFamily="34" charset="0"/>
                <a:cs typeface="Arial" panose="020B0604020202020204" pitchFamily="34" charset="0"/>
              </a:rPr>
              <a:t>					Kernarbeitszeit des ersten Krankheitstages  </a:t>
            </a:r>
          </a:p>
          <a:p>
            <a:r>
              <a:rPr lang="de-DE" sz="1400" dirty="0">
                <a:latin typeface="Arial" panose="020B0604020202020204" pitchFamily="34" charset="0"/>
                <a:cs typeface="Arial" panose="020B0604020202020204" pitchFamily="34" charset="0"/>
              </a:rPr>
              <a:t>					bei feststehender Arbeitszeit: vor Dienstbeginn</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       Arbeitgeber		=	in der Regel die jeweilige Beschäftigungsstelle / Vorgesetzte*r</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       Dauer			=	Angabe der voraussichtlichen Tage/Wochen der Arbeitsunfähigkeit</a:t>
            </a:r>
          </a:p>
          <a:p>
            <a:endParaRPr lang="de-DE" sz="1400" b="1"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	</a:t>
            </a:r>
            <a:r>
              <a:rPr lang="de-DE" sz="1400" dirty="0">
                <a:solidFill>
                  <a:srgbClr val="000000"/>
                </a:solidFill>
                <a:latin typeface="Arial" panose="020B0604020202020204" pitchFamily="34" charset="0"/>
                <a:cs typeface="Arial" panose="020B0604020202020204" pitchFamily="34" charset="0"/>
              </a:rPr>
              <a:t>	</a:t>
            </a: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 Der/die Vorgesetze (oder eine von ihm/ihr) bestimmte Person muss die Information zu dieser</a:t>
            </a:r>
          </a:p>
          <a:p>
            <a:r>
              <a:rPr lang="de-DE" sz="1400" dirty="0">
                <a:solidFill>
                  <a:srgbClr val="000000"/>
                </a:solidFill>
                <a:latin typeface="Arial" panose="020B0604020202020204" pitchFamily="34" charset="0"/>
                <a:cs typeface="Arial" panose="020B0604020202020204" pitchFamily="34" charset="0"/>
              </a:rPr>
              <a:t>       Arbeitsunfähigkeit im Anschluss an die Personalabteilung weiterleiten.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r>
              <a:rPr lang="de-DE" sz="1400" b="1" dirty="0">
                <a:solidFill>
                  <a:srgbClr val="000000"/>
                </a:solidFill>
                <a:latin typeface="Arial" panose="020B0604020202020204" pitchFamily="34" charset="0"/>
                <a:cs typeface="Arial" panose="020B0604020202020204" pitchFamily="34" charset="0"/>
              </a:rPr>
              <a:t>	   </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3</a:t>
            </a:fld>
            <a:endParaRPr lang="de-DE" dirty="0"/>
          </a:p>
        </p:txBody>
      </p:sp>
    </p:spTree>
    <p:extLst>
      <p:ext uri="{BB962C8B-B14F-4D97-AF65-F5344CB8AC3E}">
        <p14:creationId xmlns:p14="http://schemas.microsoft.com/office/powerpoint/2010/main" val="12170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6555641"/>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Mitteilungspflicht / Nachweispflicht einer </a:t>
            </a:r>
            <a:r>
              <a:rPr lang="de-DE" sz="2400" b="1" dirty="0" err="1">
                <a:latin typeface="Arial" panose="020B0604020202020204" pitchFamily="34" charset="0"/>
                <a:cs typeface="Arial" panose="020B0604020202020204" pitchFamily="34" charset="0"/>
              </a:rPr>
              <a:t>Arbeitsun</a:t>
            </a:r>
            <a:r>
              <a:rPr lang="de-DE" sz="2400" b="1" dirty="0">
                <a:latin typeface="Arial" panose="020B0604020202020204" pitchFamily="34" charset="0"/>
                <a:cs typeface="Arial" panose="020B0604020202020204" pitchFamily="34" charset="0"/>
              </a:rPr>
              <a:t>-fähigkeit </a:t>
            </a:r>
          </a:p>
          <a:p>
            <a:endParaRPr lang="de-DE" sz="2400" b="1"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Privat Versicherte TV-L-Beschäftigte - § 5 Abs. 1 Satz 2 Entgeltfortzahlungsgesetz:</a:t>
            </a:r>
          </a:p>
          <a:p>
            <a:r>
              <a:rPr lang="de-DE" sz="1400" dirty="0">
                <a:latin typeface="Arial" panose="020B0604020202020204" pitchFamily="34" charset="0"/>
                <a:cs typeface="Arial" panose="020B0604020202020204" pitchFamily="34" charset="0"/>
              </a:rPr>
              <a:t>Dauert die Arbeitsunfähigkeit länger als drei </a:t>
            </a:r>
            <a:r>
              <a:rPr lang="de-DE" sz="1400" u="sng" dirty="0">
                <a:latin typeface="Arial" panose="020B0604020202020204" pitchFamily="34" charset="0"/>
                <a:cs typeface="Arial" panose="020B0604020202020204" pitchFamily="34" charset="0"/>
              </a:rPr>
              <a:t>Kalendertage</a:t>
            </a:r>
            <a:r>
              <a:rPr lang="de-DE" sz="1400" dirty="0">
                <a:latin typeface="Arial" panose="020B0604020202020204" pitchFamily="34" charset="0"/>
                <a:cs typeface="Arial" panose="020B0604020202020204" pitchFamily="34" charset="0"/>
              </a:rPr>
              <a:t>, hat der Arbeitnehmer eine ärztliche Bescheinigung über das Bestehen der Arbeitsunfähigkeit sowie deren voraussichtliche Dauer spätestens an dem darauffolgenden Arbeitstag vorzulegen</a:t>
            </a:r>
            <a:r>
              <a:rPr lang="de-DE" sz="1400" dirty="0"/>
              <a:t>.</a:t>
            </a:r>
          </a:p>
          <a:p>
            <a:endParaRPr lang="de-DE" sz="1400" b="1"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Gesetzlich Versicherte TV-L-Beschäftigte - § 5 Abs. 1a Entgeltfortzahlungsgesetz: </a:t>
            </a:r>
          </a:p>
          <a:p>
            <a:r>
              <a:rPr lang="de-DE" sz="1400" dirty="0">
                <a:latin typeface="Arial" panose="020B0604020202020204" pitchFamily="34" charset="0"/>
                <a:cs typeface="Arial" panose="020B0604020202020204" pitchFamily="34" charset="0"/>
              </a:rPr>
              <a:t>Dauert die Arbeitsunfähigkeit länger als drei </a:t>
            </a:r>
            <a:r>
              <a:rPr lang="de-DE" sz="1400" u="sng" dirty="0">
                <a:latin typeface="Arial" panose="020B0604020202020204" pitchFamily="34" charset="0"/>
                <a:cs typeface="Arial" panose="020B0604020202020204" pitchFamily="34" charset="0"/>
              </a:rPr>
              <a:t>Kalendertage</a:t>
            </a:r>
            <a:r>
              <a:rPr lang="de-DE" sz="1400" dirty="0">
                <a:latin typeface="Arial" panose="020B0604020202020204" pitchFamily="34" charset="0"/>
                <a:cs typeface="Arial" panose="020B0604020202020204" pitchFamily="34" charset="0"/>
              </a:rPr>
              <a:t>, sind gesetzlich Versicherte verpflichtet, spätestens am darauffolgenden Arbeitstag das Bestehen der Arbeitsunfähigkeit u. deren voraussichtliche Dauer feststellen und sich eine ärztliche Bescheinigung für ihre Unterlagen </a:t>
            </a:r>
            <a:r>
              <a:rPr lang="de-DE" sz="1400" dirty="0" err="1">
                <a:latin typeface="Arial" panose="020B0604020202020204" pitchFamily="34" charset="0"/>
                <a:cs typeface="Arial" panose="020B0604020202020204" pitchFamily="34" charset="0"/>
              </a:rPr>
              <a:t>aushänidgen</a:t>
            </a:r>
            <a:r>
              <a:rPr lang="de-DE" sz="1400" dirty="0">
                <a:latin typeface="Arial" panose="020B0604020202020204" pitchFamily="34" charset="0"/>
                <a:cs typeface="Arial" panose="020B0604020202020204" pitchFamily="34" charset="0"/>
              </a:rPr>
              <a:t> zu lassen. </a:t>
            </a:r>
            <a:endParaRPr lang="de-DE" sz="1400" b="1"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r>
              <a:rPr lang="de-DE" sz="1200" u="sng" dirty="0" err="1">
                <a:solidFill>
                  <a:srgbClr val="000000"/>
                </a:solidFill>
                <a:latin typeface="Arial" panose="020B0604020202020204" pitchFamily="34" charset="0"/>
                <a:cs typeface="Arial" panose="020B0604020202020204" pitchFamily="34" charset="0"/>
              </a:rPr>
              <a:t>Bsp</a:t>
            </a:r>
            <a:r>
              <a:rPr lang="de-DE" sz="1200" u="sng" dirty="0">
                <a:solidFill>
                  <a:srgbClr val="000000"/>
                </a:solidFill>
                <a:latin typeface="Arial" panose="020B0604020202020204" pitchFamily="34" charset="0"/>
                <a:cs typeface="Arial" panose="020B0604020202020204" pitchFamily="34" charset="0"/>
              </a:rPr>
              <a:t>: </a:t>
            </a:r>
          </a:p>
          <a:p>
            <a:pPr marL="171450" indent="-171450">
              <a:buFontTx/>
              <a:buChar char="-"/>
            </a:pPr>
            <a:r>
              <a:rPr lang="de-DE" sz="1200" dirty="0">
                <a:solidFill>
                  <a:srgbClr val="000000"/>
                </a:solidFill>
                <a:latin typeface="Arial" panose="020B0604020202020204" pitchFamily="34" charset="0"/>
                <a:cs typeface="Arial" panose="020B0604020202020204" pitchFamily="34" charset="0"/>
              </a:rPr>
              <a:t>AU beginnt am Montag -&gt; die AU muss spätestens am Donnerstag ärztlich festgestellt werden </a:t>
            </a:r>
          </a:p>
          <a:p>
            <a:endParaRPr lang="de-DE" sz="1200" dirty="0">
              <a:solidFill>
                <a:srgbClr val="000000"/>
              </a:solidFill>
              <a:latin typeface="Arial" panose="020B0604020202020204" pitchFamily="34" charset="0"/>
              <a:cs typeface="Arial" panose="020B0604020202020204" pitchFamily="34" charset="0"/>
            </a:endParaRPr>
          </a:p>
          <a:p>
            <a:pPr marL="171450" indent="-171450">
              <a:buFontTx/>
              <a:buChar char="-"/>
            </a:pPr>
            <a:r>
              <a:rPr lang="de-DE" sz="1200" dirty="0">
                <a:solidFill>
                  <a:srgbClr val="000000"/>
                </a:solidFill>
                <a:latin typeface="Arial" panose="020B0604020202020204" pitchFamily="34" charset="0"/>
                <a:cs typeface="Arial" panose="020B0604020202020204" pitchFamily="34" charset="0"/>
              </a:rPr>
              <a:t>AU beginnt am Freitag -&gt; die AU muss spätestens am Montag ärztlich festgestellt werden </a:t>
            </a:r>
          </a:p>
          <a:p>
            <a:pPr marL="171450" indent="-171450">
              <a:buFontTx/>
              <a:buChar char="-"/>
            </a:pPr>
            <a:endParaRPr lang="de-DE" sz="1200" dirty="0">
              <a:solidFill>
                <a:srgbClr val="000000"/>
              </a:solidFill>
              <a:latin typeface="Arial" panose="020B0604020202020204" pitchFamily="34" charset="0"/>
              <a:cs typeface="Arial" panose="020B0604020202020204" pitchFamily="34" charset="0"/>
            </a:endParaRPr>
          </a:p>
          <a:p>
            <a:r>
              <a:rPr lang="de-DE" sz="1200" dirty="0">
                <a:solidFill>
                  <a:srgbClr val="000000"/>
                </a:solidFill>
                <a:latin typeface="Arial" panose="020B0604020202020204" pitchFamily="34" charset="0"/>
                <a:cs typeface="Arial" panose="020B0604020202020204" pitchFamily="34" charset="0"/>
              </a:rPr>
              <a:t>-&gt; Da im Gesetz auf Kalendertage und nicht auf Arbeitstage abgestellt wird, sind arbeitsfreie Tage bei der </a:t>
            </a:r>
          </a:p>
          <a:p>
            <a:r>
              <a:rPr lang="de-DE" sz="1200" dirty="0">
                <a:solidFill>
                  <a:srgbClr val="000000"/>
                </a:solidFill>
                <a:latin typeface="Arial" panose="020B0604020202020204" pitchFamily="34" charset="0"/>
                <a:cs typeface="Arial" panose="020B0604020202020204" pitchFamily="34" charset="0"/>
              </a:rPr>
              <a:t>     Fristberechnung ebenfalls mitzuzählen.</a:t>
            </a:r>
          </a:p>
          <a:p>
            <a:pPr marL="171450" indent="-171450">
              <a:buFontTx/>
              <a:buChar char="-"/>
            </a:pPr>
            <a:endParaRPr lang="de-DE" sz="1200"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r>
              <a:rPr lang="de-DE" sz="1400" b="1" dirty="0">
                <a:solidFill>
                  <a:srgbClr val="000000"/>
                </a:solidFill>
                <a:latin typeface="Arial" panose="020B0604020202020204" pitchFamily="34" charset="0"/>
                <a:cs typeface="Arial" panose="020B0604020202020204" pitchFamily="34" charset="0"/>
              </a:rPr>
              <a:t> § 68 Abs. 2 LBG 	   </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4</a:t>
            </a:fld>
            <a:endParaRPr lang="de-DE" dirty="0"/>
          </a:p>
        </p:txBody>
      </p:sp>
    </p:spTree>
    <p:extLst>
      <p:ext uri="{BB962C8B-B14F-4D97-AF65-F5344CB8AC3E}">
        <p14:creationId xmlns:p14="http://schemas.microsoft.com/office/powerpoint/2010/main" val="1829302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3970318"/>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Mitteilungspflicht / Nachweispflicht einer </a:t>
            </a:r>
            <a:r>
              <a:rPr lang="de-DE" sz="2400" b="1" dirty="0" err="1">
                <a:latin typeface="Arial" panose="020B0604020202020204" pitchFamily="34" charset="0"/>
                <a:cs typeface="Arial" panose="020B0604020202020204" pitchFamily="34" charset="0"/>
              </a:rPr>
              <a:t>Arbeitsun</a:t>
            </a:r>
            <a:r>
              <a:rPr lang="de-DE" sz="2400" b="1" dirty="0">
                <a:latin typeface="Arial" panose="020B0604020202020204" pitchFamily="34" charset="0"/>
                <a:cs typeface="Arial" panose="020B0604020202020204" pitchFamily="34" charset="0"/>
              </a:rPr>
              <a:t>-fähigkeit </a:t>
            </a:r>
          </a:p>
          <a:p>
            <a:endParaRPr lang="de-DE" sz="2400" b="1" dirty="0">
              <a:solidFill>
                <a:srgbClr val="000000"/>
              </a:solidFill>
              <a:latin typeface="Arial" panose="020B0604020202020204" pitchFamily="34" charset="0"/>
              <a:cs typeface="Arial" panose="020B0604020202020204" pitchFamily="34" charset="0"/>
            </a:endParaRPr>
          </a:p>
          <a:p>
            <a:r>
              <a:rPr lang="de-DE" sz="1400" b="1" dirty="0">
                <a:solidFill>
                  <a:srgbClr val="000000"/>
                </a:solidFill>
                <a:latin typeface="Arial" panose="020B0604020202020204" pitchFamily="34" charset="0"/>
                <a:cs typeface="Arial" panose="020B0604020202020204" pitchFamily="34" charset="0"/>
              </a:rPr>
              <a:t>Beamte*innen, § 68 LBG:</a:t>
            </a:r>
          </a:p>
          <a:p>
            <a:r>
              <a:rPr lang="de-DE" sz="1400" dirty="0">
                <a:latin typeface="Arial" panose="020B0604020202020204" pitchFamily="34" charset="0"/>
                <a:cs typeface="Arial" panose="020B0604020202020204" pitchFamily="34" charset="0"/>
              </a:rPr>
              <a:t>Dienstunfähigkeit infolge Krankheit ist auf Verlangen nachzuweisen. </a:t>
            </a:r>
          </a:p>
          <a:p>
            <a:r>
              <a:rPr lang="de-DE" sz="1400" dirty="0">
                <a:solidFill>
                  <a:srgbClr val="000000"/>
                </a:solidFill>
                <a:latin typeface="Arial" panose="020B0604020202020204" pitchFamily="34" charset="0"/>
                <a:cs typeface="Arial" panose="020B0604020202020204" pitchFamily="34" charset="0"/>
              </a:rPr>
              <a:t>Übersteigt die Arbeitsunfähigkeit voraussichtlich eine Woche muss eine ärztliche Bescheinigung vorgelegt werden. Ist schon zu Beginn der Arbeitsunfähigkeit absehbar, dass sie länger als eine Woche andauert, so ist diese Bescheinigung sofort vorzulegen. </a:t>
            </a:r>
          </a:p>
          <a:p>
            <a:endParaRPr lang="de-DE" sz="1400" dirty="0">
              <a:solidFill>
                <a:srgbClr val="000000"/>
              </a:solidFill>
              <a:latin typeface="Arial" panose="020B0604020202020204" pitchFamily="34" charset="0"/>
              <a:cs typeface="Arial" panose="020B0604020202020204" pitchFamily="34" charset="0"/>
            </a:endParaRPr>
          </a:p>
          <a:p>
            <a:pPr marL="171450" indent="-171450">
              <a:buFontTx/>
              <a:buChar char="-"/>
            </a:pPr>
            <a:endParaRPr lang="de-DE" sz="1200"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endParaRPr lang="de-DE" sz="1400" b="1" u="sng"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a:t>
            </a:r>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5</a:t>
            </a:fld>
            <a:endParaRPr lang="de-DE" dirty="0"/>
          </a:p>
        </p:txBody>
      </p:sp>
    </p:spTree>
    <p:extLst>
      <p:ext uri="{BB962C8B-B14F-4D97-AF65-F5344CB8AC3E}">
        <p14:creationId xmlns:p14="http://schemas.microsoft.com/office/powerpoint/2010/main" val="175968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5047536"/>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Dauer der Arbeitsunfähigkeit bis zu 3 Kalendertage </a:t>
            </a:r>
          </a:p>
          <a:p>
            <a:r>
              <a:rPr lang="de-DE" sz="2000" b="1" dirty="0">
                <a:latin typeface="Arial" panose="020B0604020202020204" pitchFamily="34" charset="0"/>
                <a:cs typeface="Arial" panose="020B0604020202020204" pitchFamily="34" charset="0"/>
              </a:rPr>
              <a:t>(gesetzlich u. privat versicherte Personen)</a:t>
            </a:r>
          </a:p>
          <a:p>
            <a:endParaRPr lang="de-DE" sz="1200" dirty="0">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Beginn der AU:</a:t>
            </a:r>
          </a:p>
          <a:p>
            <a:endParaRPr lang="de-DE" sz="1400" u="sng"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unverzügliche Information des/der Vorgesetzten (oder die in der Einrichtung bestimmte Person) </a:t>
            </a:r>
          </a:p>
          <a:p>
            <a:r>
              <a:rPr lang="de-DE" sz="1400" dirty="0">
                <a:solidFill>
                  <a:srgbClr val="000000"/>
                </a:solidFill>
                <a:latin typeface="Arial" panose="020B0604020202020204" pitchFamily="34" charset="0"/>
                <a:cs typeface="Arial" panose="020B0604020202020204" pitchFamily="34" charset="0"/>
              </a:rPr>
              <a:t>      über die AU und deren voraussichtliche Dauer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unverzüglich  = 	</a:t>
            </a:r>
            <a:r>
              <a:rPr lang="de-DE" sz="1400" dirty="0">
                <a:latin typeface="Arial" panose="020B0604020202020204" pitchFamily="34" charset="0"/>
                <a:cs typeface="Arial" panose="020B0604020202020204" pitchFamily="34" charset="0"/>
              </a:rPr>
              <a:t>in der Regel telefonisch bis 09:00 Uhr des ersten Krankheitstages  </a:t>
            </a:r>
          </a:p>
          <a:p>
            <a:r>
              <a:rPr lang="de-DE" sz="1400" dirty="0">
                <a:latin typeface="Arial" panose="020B0604020202020204" pitchFamily="34" charset="0"/>
                <a:cs typeface="Arial" panose="020B0604020202020204" pitchFamily="34" charset="0"/>
              </a:rPr>
              <a:t>   				bei feststehender Arbeitszeit: vor Dienstbeginn per E-Mail oder Telefon</a:t>
            </a:r>
          </a:p>
          <a:p>
            <a:endParaRPr lang="de-DE" sz="1400" dirty="0">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Dienstantritt nach AU:</a:t>
            </a:r>
          </a:p>
          <a:p>
            <a:endParaRPr lang="de-DE" sz="1400"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zur Information der Personalabteilung ist die Mitteilung der AU im Rahmen des Dienstantritts am </a:t>
            </a:r>
          </a:p>
          <a:p>
            <a:r>
              <a:rPr lang="de-DE" sz="1400" dirty="0">
                <a:solidFill>
                  <a:srgbClr val="000000"/>
                </a:solidFill>
                <a:latin typeface="Arial" panose="020B0604020202020204" pitchFamily="34" charset="0"/>
                <a:cs typeface="Arial" panose="020B0604020202020204" pitchFamily="34" charset="0"/>
              </a:rPr>
              <a:t>      ersten Arbeitstag unter Verwendung des Formulars </a:t>
            </a:r>
            <a:r>
              <a:rPr lang="de-DE" sz="1400" i="1" dirty="0">
                <a:solidFill>
                  <a:srgbClr val="000000"/>
                </a:solidFill>
                <a:latin typeface="Arial" panose="020B0604020202020204" pitchFamily="34" charset="0"/>
                <a:cs typeface="Arial" panose="020B0604020202020204" pitchFamily="34" charset="0"/>
              </a:rPr>
              <a:t>Mitteilung Arbeitsunfähigkeit bis 3 </a:t>
            </a:r>
          </a:p>
          <a:p>
            <a:r>
              <a:rPr lang="de-DE" sz="1400" i="1" dirty="0">
                <a:solidFill>
                  <a:srgbClr val="000000"/>
                </a:solidFill>
                <a:latin typeface="Arial" panose="020B0604020202020204" pitchFamily="34" charset="0"/>
                <a:cs typeface="Arial" panose="020B0604020202020204" pitchFamily="34" charset="0"/>
              </a:rPr>
              <a:t>      Kalendertage einschl. Dienstantritt  </a:t>
            </a:r>
            <a:r>
              <a:rPr lang="de-DE" sz="1400" dirty="0">
                <a:solidFill>
                  <a:srgbClr val="000000"/>
                </a:solidFill>
                <a:latin typeface="Arial" panose="020B0604020202020204" pitchFamily="34" charset="0"/>
                <a:cs typeface="Arial" panose="020B0604020202020204" pitchFamily="34" charset="0"/>
              </a:rPr>
              <a:t>ausreichend. </a:t>
            </a:r>
            <a:r>
              <a:rPr lang="de-DE" sz="1400" b="1" dirty="0">
                <a:solidFill>
                  <a:srgbClr val="000000"/>
                </a:solidFill>
                <a:latin typeface="Arial" panose="020B0604020202020204" pitchFamily="34" charset="0"/>
                <a:cs typeface="Arial" panose="020B0604020202020204" pitchFamily="34" charset="0"/>
              </a:rPr>
              <a:t>	   </a:t>
            </a:r>
          </a:p>
          <a:p>
            <a:endParaRPr lang="de-DE" sz="1400" b="1"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Personalabteilung:</a:t>
            </a:r>
          </a:p>
          <a:p>
            <a:r>
              <a:rPr lang="de-DE" sz="1400" dirty="0">
                <a:solidFill>
                  <a:srgbClr val="000000"/>
                </a:solidFill>
                <a:latin typeface="Arial" panose="020B0604020202020204" pitchFamily="34" charset="0"/>
                <a:cs typeface="Arial" panose="020B0604020202020204" pitchFamily="34" charset="0"/>
              </a:rPr>
              <a:t>      Mitteilung der Arbeitsunfähigkeitszeiten an das LBV</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6</a:t>
            </a:fld>
            <a:endParaRPr lang="de-DE" dirty="0"/>
          </a:p>
        </p:txBody>
      </p:sp>
    </p:spTree>
    <p:extLst>
      <p:ext uri="{BB962C8B-B14F-4D97-AF65-F5344CB8AC3E}">
        <p14:creationId xmlns:p14="http://schemas.microsoft.com/office/powerpoint/2010/main" val="1111679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5016758"/>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Dauer der Arbeitsunfähigkeit länger als 3 Kalendertage </a:t>
            </a:r>
          </a:p>
          <a:p>
            <a:r>
              <a:rPr lang="de-DE" sz="2000" b="1" dirty="0">
                <a:latin typeface="Arial" panose="020B0604020202020204" pitchFamily="34" charset="0"/>
                <a:cs typeface="Arial" panose="020B0604020202020204" pitchFamily="34" charset="0"/>
              </a:rPr>
              <a:t>(gesetzlich versicherte Personen)</a:t>
            </a:r>
          </a:p>
          <a:p>
            <a:endParaRPr lang="de-DE" sz="2400" b="1" dirty="0">
              <a:solidFill>
                <a:srgbClr val="000000"/>
              </a:solidFill>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Beginn der AU:</a:t>
            </a:r>
          </a:p>
          <a:p>
            <a:endParaRPr lang="de-DE" sz="1400" u="sng"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unverzügliche Information des/der Vorgesetzten (oder die in der Einrichtung bestimmte Person) </a:t>
            </a:r>
          </a:p>
          <a:p>
            <a:r>
              <a:rPr lang="de-DE" sz="1400" dirty="0">
                <a:solidFill>
                  <a:srgbClr val="000000"/>
                </a:solidFill>
                <a:latin typeface="Arial" panose="020B0604020202020204" pitchFamily="34" charset="0"/>
                <a:cs typeface="Arial" panose="020B0604020202020204" pitchFamily="34" charset="0"/>
              </a:rPr>
              <a:t>      über die AU und deren voraussichtliche Dauer </a:t>
            </a: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      unverzüglich  = 	</a:t>
            </a:r>
            <a:r>
              <a:rPr lang="de-DE" sz="1400" dirty="0">
                <a:latin typeface="Arial" panose="020B0604020202020204" pitchFamily="34" charset="0"/>
                <a:cs typeface="Arial" panose="020B0604020202020204" pitchFamily="34" charset="0"/>
              </a:rPr>
              <a:t>in der Regel telefonisch bis 09:00 Uhr des ersten Krankheitstages  </a:t>
            </a:r>
          </a:p>
          <a:p>
            <a:r>
              <a:rPr lang="de-DE" sz="1400" dirty="0">
                <a:latin typeface="Arial" panose="020B0604020202020204" pitchFamily="34" charset="0"/>
                <a:cs typeface="Arial" panose="020B0604020202020204" pitchFamily="34" charset="0"/>
              </a:rPr>
              <a:t>   				bei feststehender Arbeitszeit: vor Dienstbeginn per E-Mail oder Telefon</a:t>
            </a:r>
          </a:p>
          <a:p>
            <a:endParaRPr lang="de-DE" sz="1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Vorgesetzte*r (oder in der Einrichtung bestimmte Person):</a:t>
            </a:r>
          </a:p>
          <a:p>
            <a:r>
              <a:rPr lang="de-DE" sz="1400" dirty="0">
                <a:solidFill>
                  <a:srgbClr val="000000"/>
                </a:solidFill>
                <a:latin typeface="Arial" panose="020B0604020202020204" pitchFamily="34" charset="0"/>
                <a:cs typeface="Arial" panose="020B0604020202020204" pitchFamily="34" charset="0"/>
              </a:rPr>
              <a:t>      Mitteilung der Arbeitsunfähigkeit an die Personalabteilung unter Verwendung des Formulars </a:t>
            </a:r>
          </a:p>
          <a:p>
            <a:r>
              <a:rPr lang="de-DE" sz="1400" dirty="0">
                <a:solidFill>
                  <a:srgbClr val="000000"/>
                </a:solidFill>
                <a:latin typeface="Arial" panose="020B0604020202020204" pitchFamily="34" charset="0"/>
                <a:cs typeface="Arial" panose="020B0604020202020204" pitchFamily="34" charset="0"/>
              </a:rPr>
              <a:t>      </a:t>
            </a:r>
            <a:r>
              <a:rPr lang="de-DE" sz="1400" i="1" dirty="0">
                <a:solidFill>
                  <a:srgbClr val="000000"/>
                </a:solidFill>
                <a:latin typeface="Arial" panose="020B0604020202020204" pitchFamily="34" charset="0"/>
                <a:cs typeface="Arial" panose="020B0604020202020204" pitchFamily="34" charset="0"/>
              </a:rPr>
              <a:t>Mitteilung Arbeitsunfähigkeiten länger als 3 Kalendertage</a:t>
            </a:r>
          </a:p>
          <a:p>
            <a:endParaRPr lang="de-DE" sz="1400"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Personalabteilung: </a:t>
            </a:r>
          </a:p>
          <a:p>
            <a:r>
              <a:rPr lang="de-DE" sz="1400" dirty="0">
                <a:solidFill>
                  <a:srgbClr val="000000"/>
                </a:solidFill>
                <a:latin typeface="Arial" panose="020B0604020202020204" pitchFamily="34" charset="0"/>
                <a:cs typeface="Arial" panose="020B0604020202020204" pitchFamily="34" charset="0"/>
              </a:rPr>
              <a:t>      Abruf der </a:t>
            </a:r>
            <a:r>
              <a:rPr lang="de-DE" sz="1400" dirty="0" err="1">
                <a:solidFill>
                  <a:srgbClr val="000000"/>
                </a:solidFill>
                <a:latin typeface="Arial" panose="020B0604020202020204" pitchFamily="34" charset="0"/>
                <a:cs typeface="Arial" panose="020B0604020202020204" pitchFamily="34" charset="0"/>
              </a:rPr>
              <a:t>eAU</a:t>
            </a:r>
            <a:r>
              <a:rPr lang="de-DE" sz="1400" dirty="0">
                <a:solidFill>
                  <a:srgbClr val="000000"/>
                </a:solidFill>
                <a:latin typeface="Arial" panose="020B0604020202020204" pitchFamily="34" charset="0"/>
                <a:cs typeface="Arial" panose="020B0604020202020204" pitchFamily="34" charset="0"/>
              </a:rPr>
              <a:t> bei der Krankenkasse und Übermittlung der AU-Zeit an das LBV wg. </a:t>
            </a:r>
          </a:p>
          <a:p>
            <a:r>
              <a:rPr lang="de-DE" sz="1400" dirty="0">
                <a:solidFill>
                  <a:srgbClr val="000000"/>
                </a:solidFill>
                <a:latin typeface="Arial" panose="020B0604020202020204" pitchFamily="34" charset="0"/>
                <a:cs typeface="Arial" panose="020B0604020202020204" pitchFamily="34" charset="0"/>
              </a:rPr>
              <a:t>      Entgeltfortzahlung </a:t>
            </a:r>
          </a:p>
          <a:p>
            <a:r>
              <a:rPr lang="de-DE" sz="1400" dirty="0">
                <a:solidFill>
                  <a:srgbClr val="000000"/>
                </a:solidFill>
                <a:latin typeface="Arial" panose="020B0604020202020204" pitchFamily="34" charset="0"/>
                <a:cs typeface="Arial" panose="020B0604020202020204" pitchFamily="34" charset="0"/>
              </a:rPr>
              <a:t>      </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7</a:t>
            </a:fld>
            <a:endParaRPr lang="de-DE" dirty="0"/>
          </a:p>
        </p:txBody>
      </p:sp>
    </p:spTree>
    <p:extLst>
      <p:ext uri="{BB962C8B-B14F-4D97-AF65-F5344CB8AC3E}">
        <p14:creationId xmlns:p14="http://schemas.microsoft.com/office/powerpoint/2010/main" val="337497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154984"/>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Dauer der Arbeitsunfähigkeit länger als 3 Kalendertage </a:t>
            </a:r>
          </a:p>
          <a:p>
            <a:r>
              <a:rPr lang="de-DE" sz="2000" b="1" dirty="0">
                <a:latin typeface="Arial" panose="020B0604020202020204" pitchFamily="34" charset="0"/>
                <a:cs typeface="Arial" panose="020B0604020202020204" pitchFamily="34" charset="0"/>
              </a:rPr>
              <a:t>(gesetzlich versicherte Personen)</a:t>
            </a:r>
          </a:p>
          <a:p>
            <a:endParaRPr lang="de-DE" sz="2400" b="1" dirty="0">
              <a:solidFill>
                <a:srgbClr val="000000"/>
              </a:solidFill>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Dienstantritt nach AU: </a:t>
            </a: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Information der Personalabteilung über den Dienstantritt nach AU unter Verwendung des</a:t>
            </a:r>
          </a:p>
          <a:p>
            <a:r>
              <a:rPr lang="de-DE" sz="1400" dirty="0">
                <a:solidFill>
                  <a:srgbClr val="000000"/>
                </a:solidFill>
                <a:latin typeface="Arial" panose="020B0604020202020204" pitchFamily="34" charset="0"/>
                <a:cs typeface="Arial" panose="020B0604020202020204" pitchFamily="34" charset="0"/>
              </a:rPr>
              <a:t>      Formulars </a:t>
            </a:r>
            <a:r>
              <a:rPr lang="de-DE" sz="1400" i="1" dirty="0">
                <a:solidFill>
                  <a:srgbClr val="000000"/>
                </a:solidFill>
                <a:latin typeface="Arial" panose="020B0604020202020204" pitchFamily="34" charset="0"/>
                <a:cs typeface="Arial" panose="020B0604020202020204" pitchFamily="34" charset="0"/>
              </a:rPr>
              <a:t>Dienstantritt nach Arbeitsunfähigkeit länger als 3 Kalendertage</a:t>
            </a:r>
          </a:p>
          <a:p>
            <a:endParaRPr lang="de-DE" sz="1400"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Personalabteilung:</a:t>
            </a:r>
          </a:p>
          <a:p>
            <a:r>
              <a:rPr lang="de-DE" sz="1400" dirty="0">
                <a:solidFill>
                  <a:srgbClr val="000000"/>
                </a:solidFill>
                <a:latin typeface="Arial" panose="020B0604020202020204" pitchFamily="34" charset="0"/>
                <a:cs typeface="Arial" panose="020B0604020202020204" pitchFamily="34" charset="0"/>
              </a:rPr>
              <a:t>      Mitteilung des Dienstantritts an das LBV wg. Entgeltfortzahlung </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a:p>
            <a:r>
              <a:rPr lang="de-DE" sz="1400" dirty="0">
                <a:solidFill>
                  <a:srgbClr val="000000"/>
                </a:solidFill>
                <a:latin typeface="Arial" panose="020B0604020202020204" pitchFamily="34" charset="0"/>
                <a:cs typeface="Arial" panose="020B0604020202020204" pitchFamily="34" charset="0"/>
              </a:rPr>
              <a:t>Im Fall einer Folgebescheinigung (=AU länger als in der aktuell vorgelegten AU-Bescheinigung </a:t>
            </a:r>
          </a:p>
          <a:p>
            <a:r>
              <a:rPr lang="de-DE" sz="1400" dirty="0">
                <a:solidFill>
                  <a:srgbClr val="000000"/>
                </a:solidFill>
                <a:latin typeface="Arial" panose="020B0604020202020204" pitchFamily="34" charset="0"/>
                <a:cs typeface="Arial" panose="020B0604020202020204" pitchFamily="34" charset="0"/>
              </a:rPr>
              <a:t>angegeben) ist das Verfahren entsprechend anzuwenden</a:t>
            </a:r>
          </a:p>
          <a:p>
            <a:endParaRPr lang="de-DE" sz="1400" dirty="0">
              <a:solidFill>
                <a:srgbClr val="000000"/>
              </a:solidFill>
              <a:latin typeface="Arial" panose="020B0604020202020204" pitchFamily="34" charset="0"/>
              <a:cs typeface="Arial" panose="020B0604020202020204" pitchFamily="34" charset="0"/>
            </a:endParaRPr>
          </a:p>
          <a:p>
            <a:endParaRPr lang="de-DE" sz="1400"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8</a:t>
            </a:fld>
            <a:endParaRPr lang="de-DE" dirty="0"/>
          </a:p>
        </p:txBody>
      </p:sp>
    </p:spTree>
    <p:extLst>
      <p:ext uri="{BB962C8B-B14F-4D97-AF65-F5344CB8AC3E}">
        <p14:creationId xmlns:p14="http://schemas.microsoft.com/office/powerpoint/2010/main" val="135385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395287" y="1550668"/>
            <a:ext cx="8153909" cy="4585871"/>
          </a:xfrm>
          <a:prstGeom prst="rect">
            <a:avLst/>
          </a:prstGeom>
        </p:spPr>
        <p:txBody>
          <a:bodyPr wrap="square">
            <a:spAutoFit/>
          </a:bodyPr>
          <a:lstStyle/>
          <a:p>
            <a:r>
              <a:rPr lang="de-DE" sz="2400" b="1" dirty="0">
                <a:latin typeface="Arial" panose="020B0604020202020204" pitchFamily="34" charset="0"/>
                <a:cs typeface="Arial" panose="020B0604020202020204" pitchFamily="34" charset="0"/>
              </a:rPr>
              <a:t>Dauer der Arbeitsunfähigkeit länger als 3 Kalendertage </a:t>
            </a:r>
          </a:p>
          <a:p>
            <a:r>
              <a:rPr lang="de-DE" sz="2000" b="1" dirty="0">
                <a:latin typeface="Arial" panose="020B0604020202020204" pitchFamily="34" charset="0"/>
                <a:cs typeface="Arial" panose="020B0604020202020204" pitchFamily="34" charset="0"/>
              </a:rPr>
              <a:t>(privat versicherte Personen)</a:t>
            </a:r>
          </a:p>
          <a:p>
            <a:endParaRPr lang="de-DE" sz="2400" b="1" dirty="0">
              <a:solidFill>
                <a:srgbClr val="000000"/>
              </a:solidFill>
              <a:latin typeface="Arial" panose="020B0604020202020204" pitchFamily="34" charset="0"/>
              <a:cs typeface="Arial" panose="020B0604020202020204" pitchFamily="34" charset="0"/>
            </a:endParaRPr>
          </a:p>
          <a:p>
            <a:r>
              <a:rPr lang="de-DE" sz="1400" u="sng" dirty="0">
                <a:solidFill>
                  <a:srgbClr val="000000"/>
                </a:solidFill>
                <a:latin typeface="Arial" panose="020B0604020202020204" pitchFamily="34" charset="0"/>
                <a:cs typeface="Arial" panose="020B0604020202020204" pitchFamily="34" charset="0"/>
              </a:rPr>
              <a:t>Bei Beginn der AU:</a:t>
            </a:r>
          </a:p>
          <a:p>
            <a:endParaRPr lang="de-DE" sz="1400" u="sng" dirty="0">
              <a:solidFill>
                <a:srgbClr val="00000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Mitarbeiter*in:	</a:t>
            </a:r>
          </a:p>
          <a:p>
            <a:r>
              <a:rPr lang="de-DE" sz="1400" dirty="0">
                <a:solidFill>
                  <a:srgbClr val="000000"/>
                </a:solidFill>
                <a:latin typeface="Arial" panose="020B0604020202020204" pitchFamily="34" charset="0"/>
                <a:cs typeface="Arial" panose="020B0604020202020204" pitchFamily="34" charset="0"/>
              </a:rPr>
              <a:t>      unverzügliche Information des/der Vorgesetzten (oder die in der Einrichtung bestimmte Person) </a:t>
            </a:r>
          </a:p>
          <a:p>
            <a:r>
              <a:rPr lang="de-DE" sz="1400" dirty="0">
                <a:solidFill>
                  <a:srgbClr val="000000"/>
                </a:solidFill>
                <a:latin typeface="Arial" panose="020B0604020202020204" pitchFamily="34" charset="0"/>
                <a:cs typeface="Arial" panose="020B0604020202020204" pitchFamily="34" charset="0"/>
              </a:rPr>
              <a:t>      über die AU und deren voraussichtliche Dauer </a:t>
            </a:r>
          </a:p>
          <a:p>
            <a:r>
              <a:rPr lang="de-DE" sz="1400" dirty="0">
                <a:solidFill>
                  <a:srgbClr val="000000"/>
                </a:solidFill>
                <a:latin typeface="Arial" panose="020B0604020202020204" pitchFamily="34" charset="0"/>
                <a:cs typeface="Arial" panose="020B0604020202020204" pitchFamily="34" charset="0"/>
              </a:rPr>
              <a:t>      sowie</a:t>
            </a:r>
          </a:p>
          <a:p>
            <a:r>
              <a:rPr lang="de-DE" sz="1400" dirty="0">
                <a:solidFill>
                  <a:srgbClr val="000000"/>
                </a:solidFill>
                <a:latin typeface="Arial" panose="020B0604020202020204" pitchFamily="34" charset="0"/>
                <a:cs typeface="Arial" panose="020B0604020202020204" pitchFamily="34" charset="0"/>
              </a:rPr>
              <a:t>      Vorlage der AU-Bescheinigung in Papierform (gelber Schein)</a:t>
            </a:r>
          </a:p>
          <a:p>
            <a:r>
              <a:rPr lang="de-DE" sz="1400" dirty="0">
                <a:solidFill>
                  <a:srgbClr val="000000"/>
                </a:solidFill>
                <a:latin typeface="Arial" panose="020B0604020202020204" pitchFamily="34" charset="0"/>
                <a:cs typeface="Arial" panose="020B0604020202020204" pitchFamily="34" charset="0"/>
              </a:rPr>
              <a:t>      </a:t>
            </a:r>
            <a:endParaRPr lang="de-DE" sz="1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Vorgesetzte*r (oder in der Einrichtung bestimmte Person):</a:t>
            </a:r>
          </a:p>
          <a:p>
            <a:r>
              <a:rPr lang="de-DE" sz="1400" dirty="0">
                <a:solidFill>
                  <a:srgbClr val="000000"/>
                </a:solidFill>
                <a:latin typeface="Arial" panose="020B0604020202020204" pitchFamily="34" charset="0"/>
                <a:cs typeface="Arial" panose="020B0604020202020204" pitchFamily="34" charset="0"/>
              </a:rPr>
              <a:t>      Mitteilung der Arbeitsunfähigkeit an die Personalabteilung unter Verwendung des Formulars </a:t>
            </a:r>
          </a:p>
          <a:p>
            <a:r>
              <a:rPr lang="de-DE" sz="1400" dirty="0">
                <a:solidFill>
                  <a:srgbClr val="000000"/>
                </a:solidFill>
                <a:latin typeface="Arial" panose="020B0604020202020204" pitchFamily="34" charset="0"/>
                <a:cs typeface="Arial" panose="020B0604020202020204" pitchFamily="34" charset="0"/>
              </a:rPr>
              <a:t>      </a:t>
            </a:r>
            <a:r>
              <a:rPr lang="de-DE" sz="1400" i="1" dirty="0">
                <a:solidFill>
                  <a:srgbClr val="000000"/>
                </a:solidFill>
                <a:latin typeface="Arial" panose="020B0604020202020204" pitchFamily="34" charset="0"/>
                <a:cs typeface="Arial" panose="020B0604020202020204" pitchFamily="34" charset="0"/>
              </a:rPr>
              <a:t>Mitteilung Arbeitsunfähigkeiten länger als 3 Kalendertage, die AU-Bescheinigung </a:t>
            </a:r>
            <a:r>
              <a:rPr lang="de-DE" sz="1400" dirty="0">
                <a:solidFill>
                  <a:srgbClr val="000000"/>
                </a:solidFill>
                <a:latin typeface="Arial" panose="020B0604020202020204" pitchFamily="34" charset="0"/>
                <a:cs typeface="Arial" panose="020B0604020202020204" pitchFamily="34" charset="0"/>
              </a:rPr>
              <a:t>ist mit </a:t>
            </a:r>
          </a:p>
          <a:p>
            <a:r>
              <a:rPr lang="de-DE" sz="1400" dirty="0">
                <a:solidFill>
                  <a:srgbClr val="000000"/>
                </a:solidFill>
                <a:latin typeface="Arial" panose="020B0604020202020204" pitchFamily="34" charset="0"/>
                <a:cs typeface="Arial" panose="020B0604020202020204" pitchFamily="34" charset="0"/>
              </a:rPr>
              <a:t>      hochzuladen</a:t>
            </a:r>
          </a:p>
          <a:p>
            <a:r>
              <a:rPr lang="de-DE" sz="1400" dirty="0">
                <a:solidFill>
                  <a:srgbClr val="000000"/>
                </a:solidFill>
                <a:latin typeface="Arial" panose="020B0604020202020204" pitchFamily="34" charset="0"/>
                <a:cs typeface="Arial" panose="020B0604020202020204" pitchFamily="34" charset="0"/>
              </a:rPr>
              <a:t>  </a:t>
            </a:r>
          </a:p>
          <a:p>
            <a:pPr marL="285750" indent="-285750">
              <a:buFont typeface="Wingdings" panose="05000000000000000000" pitchFamily="2" charset="2"/>
              <a:buChar char="§"/>
            </a:pPr>
            <a:r>
              <a:rPr lang="de-DE" sz="1400" dirty="0">
                <a:solidFill>
                  <a:srgbClr val="000000"/>
                </a:solidFill>
                <a:latin typeface="Arial" panose="020B0604020202020204" pitchFamily="34" charset="0"/>
                <a:cs typeface="Arial" panose="020B0604020202020204" pitchFamily="34" charset="0"/>
              </a:rPr>
              <a:t> Personalabteilung: </a:t>
            </a:r>
          </a:p>
          <a:p>
            <a:r>
              <a:rPr lang="de-DE" sz="1400" dirty="0">
                <a:solidFill>
                  <a:srgbClr val="000000"/>
                </a:solidFill>
                <a:latin typeface="Arial" panose="020B0604020202020204" pitchFamily="34" charset="0"/>
                <a:cs typeface="Arial" panose="020B0604020202020204" pitchFamily="34" charset="0"/>
              </a:rPr>
              <a:t>       Übermittlung der bescheinigten Arbeitsunfähigkeitszeiten-Zeiten an das LBV</a:t>
            </a:r>
          </a:p>
          <a:p>
            <a:endParaRPr lang="de-DE" sz="1400" b="1" dirty="0">
              <a:solidFill>
                <a:srgbClr val="000000"/>
              </a:solidFill>
              <a:latin typeface="Arial" panose="020B0604020202020204" pitchFamily="34" charset="0"/>
              <a:cs typeface="Arial" panose="020B0604020202020204" pitchFamily="34" charset="0"/>
            </a:endParaRPr>
          </a:p>
        </p:txBody>
      </p:sp>
      <p:sp>
        <p:nvSpPr>
          <p:cNvPr id="8" name="Datumsplatzhalter 7">
            <a:extLst>
              <a:ext uri="{FF2B5EF4-FFF2-40B4-BE49-F238E27FC236}">
                <a16:creationId xmlns:a16="http://schemas.microsoft.com/office/drawing/2014/main" id="{68FD5FB8-C696-4684-BFC4-32B8BB4D5F53}"/>
              </a:ext>
            </a:extLst>
          </p:cNvPr>
          <p:cNvSpPr>
            <a:spLocks noGrp="1"/>
          </p:cNvSpPr>
          <p:nvPr>
            <p:ph type="dt" sz="half" idx="10"/>
          </p:nvPr>
        </p:nvSpPr>
        <p:spPr/>
        <p:txBody>
          <a:bodyPr/>
          <a:lstStyle/>
          <a:p>
            <a:fld id="{2FAB4B9E-2C39-4D43-958A-F28B370F6F8F}" type="datetime6">
              <a:rPr lang="de-DE" smtClean="0"/>
              <a:t>März 23</a:t>
            </a:fld>
            <a:endParaRPr lang="de-DE" dirty="0"/>
          </a:p>
        </p:txBody>
      </p:sp>
      <p:sp>
        <p:nvSpPr>
          <p:cNvPr id="9" name="Foliennummernplatzhalter 8">
            <a:extLst>
              <a:ext uri="{FF2B5EF4-FFF2-40B4-BE49-F238E27FC236}">
                <a16:creationId xmlns:a16="http://schemas.microsoft.com/office/drawing/2014/main" id="{2D51CE00-996F-44C4-A71F-F72D645AECD3}"/>
              </a:ext>
            </a:extLst>
          </p:cNvPr>
          <p:cNvSpPr>
            <a:spLocks noGrp="1"/>
          </p:cNvSpPr>
          <p:nvPr>
            <p:ph type="sldNum" sz="quarter" idx="12"/>
          </p:nvPr>
        </p:nvSpPr>
        <p:spPr>
          <a:xfrm>
            <a:off x="8382000" y="6560192"/>
            <a:ext cx="328859" cy="297808"/>
          </a:xfrm>
        </p:spPr>
        <p:txBody>
          <a:bodyPr/>
          <a:lstStyle/>
          <a:p>
            <a:r>
              <a:rPr lang="de-DE"/>
              <a:t> </a:t>
            </a:r>
            <a:fld id="{FE120BDC-5456-EC41-8BB6-7A3B726EA19B}" type="slidenum">
              <a:rPr lang="de-DE" smtClean="0"/>
              <a:pPr/>
              <a:t>9</a:t>
            </a:fld>
            <a:endParaRPr lang="de-DE" dirty="0"/>
          </a:p>
        </p:txBody>
      </p:sp>
    </p:spTree>
    <p:extLst>
      <p:ext uri="{BB962C8B-B14F-4D97-AF65-F5344CB8AC3E}">
        <p14:creationId xmlns:p14="http://schemas.microsoft.com/office/powerpoint/2010/main" val="24633841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1423</Words>
  <Application>Microsoft Office PowerPoint</Application>
  <PresentationFormat>Bildschirmpräsentation (4:3)</PresentationFormat>
  <Paragraphs>260</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Frau Marion Großhans</dc:creator>
  <cp:lastModifiedBy>Frau Marion Großhans</cp:lastModifiedBy>
  <cp:revision>15</cp:revision>
  <dcterms:created xsi:type="dcterms:W3CDTF">2023-03-17T06:37:32Z</dcterms:created>
  <dcterms:modified xsi:type="dcterms:W3CDTF">2023-03-30T07:55:25Z</dcterms:modified>
</cp:coreProperties>
</file>