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9" r:id="rId2"/>
    <p:sldId id="269" r:id="rId3"/>
    <p:sldId id="271" r:id="rId4"/>
    <p:sldId id="292" r:id="rId5"/>
    <p:sldId id="293" r:id="rId6"/>
    <p:sldId id="265" r:id="rId7"/>
    <p:sldId id="274" r:id="rId8"/>
    <p:sldId id="287" r:id="rId9"/>
    <p:sldId id="277" r:id="rId10"/>
    <p:sldId id="278" r:id="rId11"/>
    <p:sldId id="272" r:id="rId12"/>
    <p:sldId id="282" r:id="rId13"/>
    <p:sldId id="283" r:id="rId14"/>
    <p:sldId id="288" r:id="rId15"/>
    <p:sldId id="297" r:id="rId16"/>
    <p:sldId id="295" r:id="rId17"/>
    <p:sldId id="296" r:id="rId18"/>
    <p:sldId id="284" r:id="rId19"/>
    <p:sldId id="290" r:id="rId20"/>
    <p:sldId id="286" r:id="rId21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1"/>
    <a:srgbClr val="26B9D1"/>
    <a:srgbClr val="C82381"/>
    <a:srgbClr val="E1DEDB"/>
    <a:srgbClr val="60DDED"/>
    <a:srgbClr val="B1ADA4"/>
    <a:srgbClr val="0C2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6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33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Fichiers\Polleux\COURS\Direction%20International\Statistiques\Partenariats%20-%20Echanges%20-%20Statistiques%20depuis%2010%20a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Student international leaves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Feuil1!$A$3:$A$13</c:f>
              <c:strCache>
                <c:ptCount val="11"/>
                <c:pt idx="0">
                  <c:v>2005-2006</c:v>
                </c:pt>
                <c:pt idx="1">
                  <c:v>2006-2007</c:v>
                </c:pt>
                <c:pt idx="2">
                  <c:v>2007-2008</c:v>
                </c:pt>
                <c:pt idx="3">
                  <c:v>2008-2009</c:v>
                </c:pt>
                <c:pt idx="4">
                  <c:v>2009-2010</c:v>
                </c:pt>
                <c:pt idx="5">
                  <c:v>2010-2011</c:v>
                </c:pt>
                <c:pt idx="6">
                  <c:v>2011-2012</c:v>
                </c:pt>
                <c:pt idx="7">
                  <c:v>2012-2013</c:v>
                </c:pt>
                <c:pt idx="8">
                  <c:v>2013-2014</c:v>
                </c:pt>
                <c:pt idx="9">
                  <c:v>2014-2015</c:v>
                </c:pt>
                <c:pt idx="10">
                  <c:v>2015-2016</c:v>
                </c:pt>
              </c:strCache>
            </c:strRef>
          </c:cat>
          <c:val>
            <c:numRef>
              <c:f>Feuil1!$D$3:$D$13</c:f>
              <c:numCache>
                <c:formatCode>General</c:formatCode>
                <c:ptCount val="11"/>
                <c:pt idx="0">
                  <c:v>84</c:v>
                </c:pt>
                <c:pt idx="1">
                  <c:v>82</c:v>
                </c:pt>
                <c:pt idx="2">
                  <c:v>75</c:v>
                </c:pt>
                <c:pt idx="3">
                  <c:v>59</c:v>
                </c:pt>
                <c:pt idx="4">
                  <c:v>58</c:v>
                </c:pt>
                <c:pt idx="5">
                  <c:v>70</c:v>
                </c:pt>
                <c:pt idx="6">
                  <c:v>110</c:v>
                </c:pt>
                <c:pt idx="7">
                  <c:v>143</c:v>
                </c:pt>
                <c:pt idx="8">
                  <c:v>157</c:v>
                </c:pt>
                <c:pt idx="9">
                  <c:v>187</c:v>
                </c:pt>
                <c:pt idx="10">
                  <c:v>229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2034400"/>
        <c:axId val="302034792"/>
      </c:barChart>
      <c:catAx>
        <c:axId val="302034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2034792"/>
        <c:crosses val="autoZero"/>
        <c:auto val="1"/>
        <c:lblAlgn val="ctr"/>
        <c:lblOffset val="100"/>
        <c:noMultiLvlLbl val="0"/>
      </c:catAx>
      <c:valAx>
        <c:axId val="302034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2034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fld id="{C1F1CB40-2C03-4555-9896-134181FF286D}" type="datetime1">
              <a:rPr lang="fr-FR"/>
              <a:pPr>
                <a:defRPr/>
              </a:pPr>
              <a:t>23/10/2018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fld id="{834C09C2-A540-4B86-870D-A7F3CAFF364C}" type="slidenum">
              <a:rPr lang="fr-FR"/>
              <a:pPr>
                <a:defRPr/>
              </a:pPr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8688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fld id="{339F872E-5618-4C73-91C1-8485AACCF38A}" type="datetime1">
              <a:rPr lang="fr-FR"/>
              <a:pPr>
                <a:defRPr/>
              </a:pPr>
              <a:t>23/10/2018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fld id="{86B2C622-65CC-4529-B9F8-FF2DD36CE099}" type="slidenum">
              <a:rPr lang="fr-FR"/>
              <a:pPr>
                <a:defRPr/>
              </a:pPr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6627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690969E-5B61-4594-8D40-B5AD24BBB6F4}" type="slidenum">
              <a:rPr lang="fr-FR" altLang="fr-FR" smtClean="0"/>
              <a:pPr eaLnBrk="1" hangingPunct="1">
                <a:spcBef>
                  <a:spcPct val="0"/>
                </a:spcBef>
              </a:pPr>
              <a:t>6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59464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5B48054-A1E5-4337-B4B8-D8159344AB5C}" type="slidenum">
              <a:rPr lang="fr-FR" altLang="fr-FR" smtClean="0"/>
              <a:pPr eaLnBrk="1" hangingPunct="1">
                <a:spcBef>
                  <a:spcPct val="0"/>
                </a:spcBef>
              </a:pPr>
              <a:t>11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457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16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5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1559748" y="3675474"/>
            <a:ext cx="6400800" cy="1752600"/>
          </a:xfrm>
          <a:prstGeom prst="rect">
            <a:avLst/>
          </a:prstGeom>
          <a:solidFill>
            <a:srgbClr val="E1DEDB"/>
          </a:solidFill>
          <a:ln w="12700">
            <a:solidFill>
              <a:srgbClr val="B1ADA4"/>
            </a:solidFill>
          </a:ln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1559748" y="2333036"/>
            <a:ext cx="6105407" cy="675511"/>
          </a:xfrm>
          <a:prstGeom prst="rect">
            <a:avLst/>
          </a:prstGeom>
          <a:noFill/>
        </p:spPr>
        <p:txBody>
          <a:bodyPr vert="horz" anchor="ctr" anchorCtr="0"/>
          <a:lstStyle>
            <a:lvl1pPr>
              <a:defRPr sz="3200" b="1" i="0" baseline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58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bandeau, titre et contenu avec numérota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/>
          <p:cNvSpPr>
            <a:spLocks noGrp="1"/>
          </p:cNvSpPr>
          <p:nvPr>
            <p:ph type="title"/>
          </p:nvPr>
        </p:nvSpPr>
        <p:spPr>
          <a:xfrm>
            <a:off x="2549761" y="431852"/>
            <a:ext cx="6368814" cy="396000"/>
          </a:xfrm>
          <a:prstGeom prst="rect">
            <a:avLst/>
          </a:prstGeom>
          <a:noFill/>
        </p:spPr>
        <p:txBody>
          <a:bodyPr vert="horz" anchor="ctr" anchorCtr="0"/>
          <a:lstStyle>
            <a:lvl1pPr algn="r">
              <a:defRPr sz="2200" b="0" i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5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27013" y="1994370"/>
            <a:ext cx="8691562" cy="1975556"/>
          </a:xfrm>
          <a:prstGeom prst="rect">
            <a:avLst/>
          </a:prstGeom>
        </p:spPr>
        <p:txBody>
          <a:bodyPr vert="horz"/>
          <a:lstStyle>
            <a:lvl1pPr marL="198000" indent="-198000">
              <a:buSzPct val="100000"/>
              <a:buFontTx/>
              <a:buBlip>
                <a:blip r:embed="rId3"/>
              </a:buBlip>
              <a:defRPr sz="2400" b="1">
                <a:solidFill>
                  <a:srgbClr val="002E51"/>
                </a:solidFill>
              </a:defRPr>
            </a:lvl1pPr>
            <a:lvl2pPr marL="525600" indent="-198000">
              <a:buSzPct val="100000"/>
              <a:buFontTx/>
              <a:buBlip>
                <a:blip r:embed="rId4"/>
              </a:buBlip>
              <a:defRPr sz="2200" b="1">
                <a:solidFill>
                  <a:srgbClr val="26B9D1"/>
                </a:solidFill>
              </a:defRPr>
            </a:lvl2pPr>
            <a:lvl3pPr marL="928800" indent="-198000">
              <a:buSzPct val="100000"/>
              <a:buFontTx/>
              <a:buBlip>
                <a:blip r:embed="rId5"/>
              </a:buBlip>
              <a:defRPr sz="2000" b="1">
                <a:solidFill>
                  <a:srgbClr val="0C2A3C"/>
                </a:solidFill>
              </a:defRPr>
            </a:lvl3pPr>
            <a:lvl4pPr marL="1242000" indent="-198000">
              <a:defRPr sz="1800">
                <a:solidFill>
                  <a:srgbClr val="002E51"/>
                </a:solidFill>
              </a:defRPr>
            </a:lvl4pPr>
            <a:lvl5pPr marL="1519200" indent="-198000">
              <a:defRPr sz="1800">
                <a:solidFill>
                  <a:srgbClr val="002E5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8" name="Espace réservé du texte 16"/>
          <p:cNvSpPr>
            <a:spLocks noGrp="1"/>
          </p:cNvSpPr>
          <p:nvPr>
            <p:ph type="body" sz="quarter" idx="14"/>
          </p:nvPr>
        </p:nvSpPr>
        <p:spPr>
          <a:xfrm>
            <a:off x="227013" y="5258740"/>
            <a:ext cx="8691562" cy="1016001"/>
          </a:xfrm>
          <a:prstGeom prst="rect">
            <a:avLst/>
          </a:prstGeom>
        </p:spPr>
        <p:txBody>
          <a:bodyPr vert="horz"/>
          <a:lstStyle>
            <a:lvl1pPr marL="176400" indent="-12600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227013" y="4101628"/>
            <a:ext cx="8691562" cy="1016001"/>
          </a:xfrm>
          <a:prstGeom prst="rect">
            <a:avLst/>
          </a:prstGeom>
        </p:spPr>
        <p:txBody>
          <a:bodyPr vert="horz"/>
          <a:lstStyle>
            <a:lvl1pPr marL="50400" indent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6738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bandeau, titre et contenu avec numérota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8"/>
          <p:cNvSpPr>
            <a:spLocks noGrp="1"/>
          </p:cNvSpPr>
          <p:nvPr>
            <p:ph sz="quarter" idx="12"/>
          </p:nvPr>
        </p:nvSpPr>
        <p:spPr>
          <a:xfrm>
            <a:off x="227013" y="1937924"/>
            <a:ext cx="8691562" cy="1975556"/>
          </a:xfrm>
          <a:prstGeom prst="rect">
            <a:avLst/>
          </a:prstGeom>
        </p:spPr>
        <p:txBody>
          <a:bodyPr vert="horz"/>
          <a:lstStyle>
            <a:lvl1pPr marL="198000" indent="-198000">
              <a:buSzPct val="100000"/>
              <a:buFontTx/>
              <a:buBlip>
                <a:blip r:embed="rId3"/>
              </a:buBlip>
              <a:defRPr sz="2400" b="1">
                <a:solidFill>
                  <a:srgbClr val="002E51"/>
                </a:solidFill>
              </a:defRPr>
            </a:lvl1pPr>
            <a:lvl2pPr marL="525600" indent="-198000">
              <a:buSzPct val="100000"/>
              <a:buFontTx/>
              <a:buBlip>
                <a:blip r:embed="rId4"/>
              </a:buBlip>
              <a:defRPr sz="2200" b="1">
                <a:solidFill>
                  <a:srgbClr val="26B9D1"/>
                </a:solidFill>
              </a:defRPr>
            </a:lvl2pPr>
            <a:lvl3pPr marL="928800" indent="-198000">
              <a:buSzPct val="100000"/>
              <a:buFontTx/>
              <a:buBlip>
                <a:blip r:embed="rId5"/>
              </a:buBlip>
              <a:defRPr sz="2000" b="1">
                <a:solidFill>
                  <a:srgbClr val="0C2A3C"/>
                </a:solidFill>
              </a:defRPr>
            </a:lvl3pPr>
            <a:lvl4pPr marL="1242000" indent="-198000">
              <a:defRPr sz="1800">
                <a:solidFill>
                  <a:srgbClr val="002E51"/>
                </a:solidFill>
              </a:defRPr>
            </a:lvl4pPr>
            <a:lvl5pPr marL="1519200" indent="-198000">
              <a:defRPr sz="1800">
                <a:solidFill>
                  <a:srgbClr val="002E5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4"/>
          </p:nvPr>
        </p:nvSpPr>
        <p:spPr>
          <a:xfrm>
            <a:off x="227013" y="5202294"/>
            <a:ext cx="8691562" cy="1016001"/>
          </a:xfrm>
          <a:prstGeom prst="rect">
            <a:avLst/>
          </a:prstGeom>
        </p:spPr>
        <p:txBody>
          <a:bodyPr vert="horz"/>
          <a:lstStyle>
            <a:lvl1pPr marL="176400" indent="-12600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3" name="Espace réservé du texte 16"/>
          <p:cNvSpPr>
            <a:spLocks noGrp="1"/>
          </p:cNvSpPr>
          <p:nvPr>
            <p:ph type="body" sz="quarter" idx="15"/>
          </p:nvPr>
        </p:nvSpPr>
        <p:spPr>
          <a:xfrm>
            <a:off x="227013" y="4045182"/>
            <a:ext cx="8691562" cy="1016001"/>
          </a:xfrm>
          <a:prstGeom prst="rect">
            <a:avLst/>
          </a:prstGeom>
        </p:spPr>
        <p:txBody>
          <a:bodyPr vert="horz"/>
          <a:lstStyle>
            <a:lvl1pPr marL="50400" indent="0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4" name="Titre 8"/>
          <p:cNvSpPr>
            <a:spLocks noGrp="1"/>
          </p:cNvSpPr>
          <p:nvPr>
            <p:ph type="title"/>
          </p:nvPr>
        </p:nvSpPr>
        <p:spPr>
          <a:xfrm>
            <a:off x="2549761" y="431852"/>
            <a:ext cx="6368814" cy="396000"/>
          </a:xfrm>
          <a:prstGeom prst="rect">
            <a:avLst/>
          </a:prstGeom>
          <a:noFill/>
        </p:spPr>
        <p:txBody>
          <a:bodyPr vert="horz" anchor="ctr" anchorCtr="0"/>
          <a:lstStyle>
            <a:lvl1pPr algn="r">
              <a:defRPr sz="2200" b="0" i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75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83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file:///G:\Pr&#233;sentation%20ESIEE\Films\ESIEE-E.mov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49625" y="3781425"/>
            <a:ext cx="5526088" cy="21796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16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Computer Science, Information </a:t>
            </a:r>
            <a:r>
              <a:rPr lang="fr-FR" altLang="fr-FR" sz="1600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Systems</a:t>
            </a:r>
            <a:r>
              <a:rPr lang="fr-FR" altLang="fr-FR" sz="16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, Data and Networks</a:t>
            </a: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16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Embedded </a:t>
            </a:r>
            <a:r>
              <a:rPr lang="fr-FR" altLang="fr-FR" sz="16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Systems</a:t>
            </a:r>
            <a:r>
              <a:rPr lang="fr-FR" altLang="fr-FR" sz="16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Electronics, </a:t>
            </a:r>
            <a:r>
              <a:rPr lang="fr-FR" altLang="fr-FR" sz="16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Industrial</a:t>
            </a:r>
            <a:r>
              <a:rPr lang="fr-FR" altLang="fr-FR" sz="16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Engineering</a:t>
            </a: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16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ICT for Biotechnologies and e-</a:t>
            </a:r>
            <a:r>
              <a:rPr lang="fr-FR" altLang="fr-FR" sz="16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Health</a:t>
            </a:r>
            <a:r>
              <a:rPr lang="fr-FR" altLang="fr-FR" sz="16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sz="16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Energy</a:t>
            </a:r>
            <a:endParaRPr lang="fr-FR" altLang="fr-FR" sz="16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16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Management of Technologies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684463" y="2622550"/>
            <a:ext cx="619125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114300" indent="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defRPr/>
            </a:pPr>
            <a:r>
              <a:rPr lang="fr-FR" altLang="fr-FR" sz="3200" b="1" u="sng" spc="200" dirty="0" smtClean="0">
                <a:solidFill>
                  <a:srgbClr val="C8238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SCHOOL OF TECHNOLOGICAL INNOVATION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ZoneTexte 4"/>
          <p:cNvSpPr txBox="1">
            <a:spLocks noChangeArrowheads="1"/>
          </p:cNvSpPr>
          <p:nvPr/>
        </p:nvSpPr>
        <p:spPr bwMode="auto">
          <a:xfrm>
            <a:off x="265113" y="2108200"/>
            <a:ext cx="7800975" cy="47085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65113" indent="-265113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80000"/>
              <a:defRPr/>
            </a:pP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« </a:t>
            </a:r>
            <a:r>
              <a:rPr lang="fr-FR" altLang="fr-FR" sz="20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Apprenticeship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 » training over 3 </a:t>
            </a:r>
            <a:r>
              <a:rPr lang="fr-FR" altLang="fr-FR" sz="20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years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80000"/>
              <a:defRPr/>
            </a:pPr>
            <a:endParaRPr lang="fr-FR" altLang="fr-FR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Under an « 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apprenticeship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contract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 »</a:t>
            </a: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endParaRPr lang="fr-FR" altLang="fr-FR" sz="19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Employee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status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from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the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company</a:t>
            </a:r>
            <a:endParaRPr lang="fr-FR" altLang="fr-FR" sz="19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endParaRPr lang="fr-FR" altLang="fr-FR" sz="19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Supervised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by a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company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mentor and </a:t>
            </a:r>
            <a:b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</a:b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tutor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from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the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school</a:t>
            </a:r>
            <a:endParaRPr lang="fr-FR" altLang="fr-FR" sz="19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endParaRPr lang="fr-FR" altLang="fr-FR" sz="1900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The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company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pays for </a:t>
            </a:r>
            <a:r>
              <a:rPr lang="fr-FR" altLang="fr-FR" sz="1900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the </a:t>
            </a:r>
            <a:r>
              <a:rPr lang="fr-FR" altLang="fr-FR" sz="1900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student’s</a:t>
            </a:r>
            <a:r>
              <a:rPr lang="fr-FR" altLang="fr-FR" sz="1900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education</a:t>
            </a:r>
            <a:endParaRPr lang="fr-FR" altLang="fr-FR" sz="19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endParaRPr lang="fr-FR" altLang="fr-FR" sz="1900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Alternating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long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periods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at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school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/ in the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company</a:t>
            </a:r>
            <a:endParaRPr lang="fr-FR" altLang="fr-FR" sz="19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endParaRPr lang="fr-FR" altLang="fr-FR" sz="19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A </a:t>
            </a:r>
            <a:r>
              <a:rPr lang="fr-FR" altLang="fr-FR" sz="1900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specific</a:t>
            </a:r>
            <a:r>
              <a:rPr lang="fr-FR" altLang="fr-FR" sz="1900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department</a:t>
            </a:r>
            <a:r>
              <a:rPr lang="fr-FR" altLang="fr-FR" sz="1900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accompanies</a:t>
            </a:r>
            <a:r>
              <a:rPr lang="fr-FR" altLang="fr-FR" sz="1900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candidates in 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their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« 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apprenticeship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 » application: </a:t>
            </a:r>
            <a:r>
              <a:rPr lang="fr-FR" altLang="fr-FR" sz="1900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suggesting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company</a:t>
            </a:r>
            <a:r>
              <a:rPr lang="fr-FR" altLang="fr-FR" sz="1900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assignments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interview training, speed-</a:t>
            </a:r>
            <a:r>
              <a:rPr lang="fr-FR" altLang="fr-FR" sz="19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recruiting</a:t>
            </a:r>
            <a:r>
              <a:rPr lang="fr-FR" altLang="fr-FR" sz="19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sessions…</a:t>
            </a:r>
          </a:p>
        </p:txBody>
      </p:sp>
      <p:pic>
        <p:nvPicPr>
          <p:cNvPr id="13317" name="Picture 11" descr="ESIEE-3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0100" y="2008188"/>
            <a:ext cx="3059113" cy="204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0244" name="Titre 1"/>
          <p:cNvSpPr>
            <a:spLocks noGrp="1"/>
          </p:cNvSpPr>
          <p:nvPr>
            <p:ph type="title"/>
          </p:nvPr>
        </p:nvSpPr>
        <p:spPr bwMode="auto">
          <a:xfrm>
            <a:off x="2051050" y="776288"/>
            <a:ext cx="655320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/>
            <a:r>
              <a:rPr lang="fr-FR" altLang="fr-FR" sz="2800" smtClean="0">
                <a:solidFill>
                  <a:schemeClr val="bg1"/>
                </a:solidFill>
                <a:latin typeface="Arial" charset="0"/>
              </a:rPr>
              <a:t>The « apprenticeship »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220663" y="2214563"/>
            <a:ext cx="8459787" cy="40941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714375" indent="-2667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733425" indent="-285750" eaLnBrk="1" hangingPunct="1">
              <a:spcBef>
                <a:spcPts val="600"/>
              </a:spcBef>
              <a:spcAft>
                <a:spcPts val="1000"/>
              </a:spcAft>
              <a:buClr>
                <a:srgbClr val="C82381"/>
              </a:buClr>
              <a:buSzPct val="80000"/>
              <a:buFont typeface="Webdings" panose="05030102010509060703" pitchFamily="18" charset="2"/>
              <a:buChar char="4"/>
              <a:defRPr/>
            </a:pP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More </a:t>
            </a: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than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650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companies</a:t>
            </a:r>
            <a:r>
              <a:rPr lang="fr-FR" altLang="fr-FR" dirty="0" smtClean="0">
                <a:solidFill>
                  <a:srgbClr val="FF000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host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our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interns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and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graduated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students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each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year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</a:p>
          <a:p>
            <a:pPr marL="733425" indent="-285750" eaLnBrk="1" hangingPunct="1">
              <a:spcBef>
                <a:spcPts val="600"/>
              </a:spcBef>
              <a:spcAft>
                <a:spcPts val="1000"/>
              </a:spcAft>
              <a:buClr>
                <a:srgbClr val="C82381"/>
              </a:buClr>
              <a:buSzPct val="80000"/>
              <a:buFont typeface="Webdings" panose="05030102010509060703" pitchFamily="18" charset="2"/>
              <a:buChar char="4"/>
              <a:defRPr/>
            </a:pP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20 to 25 % 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of lectures /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teaching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are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given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by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professionals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from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companies</a:t>
            </a:r>
            <a:endParaRPr lang="fr-FR" altLang="fr-FR" dirty="0" smtClean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marL="733425" indent="-285750" eaLnBrk="1" hangingPunct="1">
              <a:spcBef>
                <a:spcPts val="600"/>
              </a:spcBef>
              <a:spcAft>
                <a:spcPts val="1000"/>
              </a:spcAft>
              <a:buClr>
                <a:srgbClr val="C82381"/>
              </a:buClr>
              <a:buSzPct val="80000"/>
              <a:buFont typeface="Webdings" panose="05030102010509060703" pitchFamily="18" charset="2"/>
              <a:buChar char="4"/>
              <a:defRPr/>
            </a:pP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Companies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/ </a:t>
            </a: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Students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meetings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: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organized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all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year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long</a:t>
            </a:r>
          </a:p>
          <a:p>
            <a:pPr marL="733425" indent="-285750" eaLnBrk="1" hangingPunct="1">
              <a:spcBef>
                <a:spcPts val="600"/>
              </a:spcBef>
              <a:spcAft>
                <a:spcPts val="1000"/>
              </a:spcAft>
              <a:buClr>
                <a:srgbClr val="C82381"/>
              </a:buClr>
              <a:buSzPct val="80000"/>
              <a:buFont typeface="Webdings" panose="05030102010509060703" pitchFamily="18" charset="2"/>
              <a:buChar char="4"/>
              <a:defRPr/>
            </a:pP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Company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chairs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: final-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year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lectures/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teaching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by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company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partners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(AKKA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, ATOS Origin, IBM, EUROGICIEL, SOPRA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)</a:t>
            </a:r>
            <a:endParaRPr lang="fr-FR" altLang="fr-FR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33425" indent="-285750" eaLnBrk="1" hangingPunct="1">
              <a:spcBef>
                <a:spcPts val="600"/>
              </a:spcBef>
              <a:spcAft>
                <a:spcPts val="1000"/>
              </a:spcAft>
              <a:buClr>
                <a:srgbClr val="C82381"/>
              </a:buClr>
              <a:buSzPct val="80000"/>
              <a:buFont typeface="Webdings" panose="05030102010509060703" pitchFamily="18" charset="2"/>
              <a:buChar char="4"/>
              <a:defRPr/>
            </a:pPr>
            <a:r>
              <a:rPr lang="fr-FR" altLang="fr-FR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Forum 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Descartes</a:t>
            </a:r>
            <a:r>
              <a:rPr lang="fr-FR" altLang="fr-FR" dirty="0">
                <a:solidFill>
                  <a:srgbClr val="002E51"/>
                </a:solidFill>
                <a:cs typeface="MS PGothic" pitchFamily="34" charset="-128"/>
              </a:rPr>
              <a:t> :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job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fair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organized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at ESIEE Paris</a:t>
            </a:r>
            <a:endParaRPr lang="fr-FR" altLang="fr-FR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33425" indent="-285750" eaLnBrk="1" hangingPunct="1">
              <a:spcBef>
                <a:spcPts val="600"/>
              </a:spcBef>
              <a:spcAft>
                <a:spcPts val="1000"/>
              </a:spcAft>
              <a:buClr>
                <a:srgbClr val="C82381"/>
              </a:buClr>
              <a:buSzPct val="80000"/>
              <a:buFont typeface="Webdings" panose="05030102010509060703" pitchFamily="18" charset="2"/>
              <a:buChar char="4"/>
              <a:defRPr/>
            </a:pPr>
            <a:r>
              <a:rPr lang="fr-FR" altLang="fr-FR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Excellence </a:t>
            </a:r>
            <a:r>
              <a:rPr lang="fr-FR" altLang="fr-FR" b="1" dirty="0" err="1">
                <a:solidFill>
                  <a:srgbClr val="26B9D1"/>
                </a:solidFill>
                <a:latin typeface="+mn-lt"/>
                <a:cs typeface="MS PGothic" pitchFamily="34" charset="-128"/>
              </a:rPr>
              <a:t>Scholarship</a:t>
            </a:r>
            <a:r>
              <a:rPr lang="fr-FR" altLang="fr-FR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: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funded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by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companies</a:t>
            </a:r>
            <a:endParaRPr lang="fr-FR" altLang="fr-FR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spcBef>
                <a:spcPts val="600"/>
              </a:spcBef>
              <a:buClr>
                <a:srgbClr val="C82381"/>
              </a:buClr>
              <a:buSzPct val="80000"/>
              <a:buFont typeface="Wingdings" pitchFamily="2" charset="2"/>
              <a:buNone/>
              <a:defRPr/>
            </a:pPr>
            <a:endParaRPr lang="fr-FR" altLang="fr-FR" dirty="0">
              <a:solidFill>
                <a:srgbClr val="002E51"/>
              </a:solidFill>
              <a:cs typeface="MS PGothic" pitchFamily="34" charset="-128"/>
            </a:endParaRPr>
          </a:p>
        </p:txBody>
      </p:sp>
      <p:sp>
        <p:nvSpPr>
          <p:cNvPr id="11267" name="Titre 1"/>
          <p:cNvSpPr>
            <a:spLocks noGrp="1"/>
          </p:cNvSpPr>
          <p:nvPr>
            <p:ph type="title"/>
          </p:nvPr>
        </p:nvSpPr>
        <p:spPr bwMode="auto">
          <a:xfrm>
            <a:off x="1685925" y="973138"/>
            <a:ext cx="68008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/>
            <a:r>
              <a:rPr lang="fr-FR" altLang="fr-FR" sz="2800" smtClean="0">
                <a:solidFill>
                  <a:schemeClr val="bg1"/>
                </a:solidFill>
                <a:latin typeface="Arial" charset="0"/>
              </a:rPr>
              <a:t>Proximity with companies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ZoneTexte 4"/>
          <p:cNvSpPr txBox="1">
            <a:spLocks noChangeArrowheads="1"/>
          </p:cNvSpPr>
          <p:nvPr/>
        </p:nvSpPr>
        <p:spPr bwMode="auto">
          <a:xfrm>
            <a:off x="342900" y="2254250"/>
            <a:ext cx="7019925" cy="43767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altLang="fr-FR" sz="2400" b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Placement rate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altLang="fr-FR" sz="2400" b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(</a:t>
            </a:r>
            <a:r>
              <a:rPr lang="fr-FR" altLang="fr-FR" sz="2400" b="1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6 </a:t>
            </a:r>
            <a:r>
              <a:rPr lang="fr-FR" altLang="fr-FR" sz="2400" b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months</a:t>
            </a:r>
            <a:r>
              <a:rPr lang="fr-FR" altLang="fr-FR" sz="2400" b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400" b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after</a:t>
            </a:r>
            <a:r>
              <a:rPr lang="fr-FR" altLang="fr-FR" sz="2400" b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graduation) 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altLang="fr-FR" sz="2400" b="1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altLang="fr-FR" sz="36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94 </a:t>
            </a:r>
            <a:r>
              <a:rPr lang="fr-FR" altLang="fr-FR" sz="3600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%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altLang="fr-FR" b="1" dirty="0" smtClean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altLang="fr-FR" sz="2200" b="1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	</a:t>
            </a:r>
            <a:r>
              <a:rPr lang="fr-FR" altLang="fr-FR" sz="2400" b="1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	</a:t>
            </a:r>
            <a:endParaRPr lang="fr-FR" altLang="fr-FR" sz="3600" b="1" dirty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altLang="fr-FR" sz="36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72 </a:t>
            </a:r>
            <a:r>
              <a:rPr lang="fr-FR" altLang="fr-FR" sz="3600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%</a:t>
            </a:r>
            <a:r>
              <a:rPr lang="fr-FR" altLang="fr-FR" sz="2400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altLang="fr-FR" sz="2200" b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Have </a:t>
            </a:r>
            <a:r>
              <a:rPr lang="fr-FR" altLang="fr-FR" sz="2200" b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found</a:t>
            </a:r>
            <a:r>
              <a:rPr lang="fr-FR" altLang="fr-FR" sz="2200" b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a job </a:t>
            </a:r>
            <a:r>
              <a:rPr lang="fr-FR" altLang="fr-FR" sz="2200" b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before</a:t>
            </a:r>
            <a:r>
              <a:rPr lang="fr-FR" altLang="fr-FR" sz="2200" b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200" b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graduating</a:t>
            </a:r>
            <a:endParaRPr lang="fr-FR" altLang="fr-FR" sz="2200" b="1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altLang="fr-FR" sz="3200" b="1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altLang="fr-FR" sz="2400" b="1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Average</a:t>
            </a:r>
            <a:r>
              <a:rPr lang="fr-FR" altLang="fr-FR" sz="2400" b="1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initial </a:t>
            </a:r>
            <a:r>
              <a:rPr lang="fr-FR" altLang="fr-FR" sz="2400" b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salary</a:t>
            </a:r>
            <a:r>
              <a:rPr lang="fr-FR" altLang="fr-FR" sz="2400" b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: </a:t>
            </a:r>
            <a:r>
              <a:rPr lang="fr-FR" altLang="fr-FR" sz="36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38400€</a:t>
            </a:r>
            <a:endParaRPr lang="fr-FR" altLang="fr-FR" sz="3600" b="1" dirty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altLang="fr-FR" b="1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altLang="fr-FR" b="1" i="1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altLang="fr-FR" b="1" i="1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FR" altLang="fr-FR" i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(</a:t>
            </a:r>
            <a:r>
              <a:rPr lang="fr-FR" altLang="fr-FR" i="1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Source : </a:t>
            </a:r>
            <a:r>
              <a:rPr lang="fr-FR" altLang="fr-FR" i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2015 </a:t>
            </a:r>
            <a:r>
              <a:rPr lang="fr-FR" altLang="fr-FR" i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survey</a:t>
            </a:r>
            <a:r>
              <a:rPr lang="fr-FR" altLang="fr-FR" i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i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considering</a:t>
            </a:r>
            <a:r>
              <a:rPr lang="fr-FR" altLang="fr-FR" i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2014 </a:t>
            </a:r>
            <a:r>
              <a:rPr lang="fr-FR" altLang="fr-FR" i="1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i="1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alumni</a:t>
            </a:r>
            <a:r>
              <a:rPr lang="fr-FR" altLang="fr-FR" i="1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)</a:t>
            </a:r>
            <a:endParaRPr lang="fr-FR" altLang="fr-FR" i="1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</p:txBody>
      </p:sp>
      <p:pic>
        <p:nvPicPr>
          <p:cNvPr id="17412" name="Picture 6" descr="ESIEE-1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7350" y="1998663"/>
            <a:ext cx="3454400" cy="2303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292" name="Titre 1"/>
          <p:cNvSpPr>
            <a:spLocks noGrp="1"/>
          </p:cNvSpPr>
          <p:nvPr>
            <p:ph type="title"/>
          </p:nvPr>
        </p:nvSpPr>
        <p:spPr bwMode="auto">
          <a:xfrm>
            <a:off x="1685925" y="774700"/>
            <a:ext cx="6800850" cy="395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/>
            <a:r>
              <a:rPr lang="fr-FR" altLang="fr-FR" sz="2800" smtClean="0">
                <a:solidFill>
                  <a:schemeClr val="bg1"/>
                </a:solidFill>
                <a:latin typeface="Arial" charset="0"/>
              </a:rPr>
              <a:t>Job placement </a:t>
            </a:r>
            <a:br>
              <a:rPr lang="fr-FR" altLang="fr-FR" sz="2800" smtClean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2800" smtClean="0">
                <a:solidFill>
                  <a:schemeClr val="bg1"/>
                </a:solidFill>
                <a:latin typeface="Arial" charset="0"/>
              </a:rPr>
              <a:t>ESIEE Paris graduates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oneTexte 4"/>
          <p:cNvSpPr txBox="1">
            <a:spLocks noChangeArrowheads="1"/>
          </p:cNvSpPr>
          <p:nvPr/>
        </p:nvSpPr>
        <p:spPr bwMode="auto">
          <a:xfrm>
            <a:off x="1177925" y="2062163"/>
            <a:ext cx="6997700" cy="30924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803275" indent="-3460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Placement in </a:t>
            </a:r>
            <a:r>
              <a:rPr lang="fr-FR" altLang="fr-FR" sz="19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various</a:t>
            </a: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sectors</a:t>
            </a: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of </a:t>
            </a:r>
            <a:r>
              <a:rPr lang="fr-FR" altLang="fr-FR" sz="19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activity</a:t>
            </a: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:</a:t>
            </a:r>
            <a:r>
              <a:rPr lang="fr-FR" altLang="fr-FR" sz="1900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endParaRPr lang="fr-FR" altLang="fr-FR" sz="1900" dirty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Technologies of Information and communication,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Informatics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Electronics,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Telecommunications</a:t>
            </a:r>
            <a:endParaRPr lang="fr-FR" altLang="fr-FR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Automotive,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Aeronautics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Space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Trains</a:t>
            </a:r>
            <a:endParaRPr lang="fr-FR" altLang="fr-FR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Health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Energy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Environment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Civil Engineering</a:t>
            </a:r>
            <a:endParaRPr lang="fr-FR" altLang="fr-FR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But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also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Banks,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Insurances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Consultancy</a:t>
            </a:r>
            <a:r>
              <a:rPr lang="fr-FR" altLang="fr-FR" dirty="0">
                <a:solidFill>
                  <a:srgbClr val="002E51"/>
                </a:solidFill>
                <a:latin typeface="+mn-lt"/>
                <a:cs typeface="MS PGothic" pitchFamily="34" charset="-128"/>
              </a:rPr>
              <a:t>, etc.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fr-FR" altLang="fr-FR" sz="700" u="sng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fr-FR" altLang="fr-FR" sz="700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defRPr/>
            </a:pP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Diversified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Jobs:</a:t>
            </a:r>
            <a:r>
              <a:rPr lang="fr-FR" altLang="fr-FR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endParaRPr lang="fr-FR" altLang="fr-FR" dirty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R&amp;D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Engineers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Design, S&amp;T</a:t>
            </a:r>
            <a:endParaRPr lang="fr-FR" altLang="fr-FR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Network 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engineers</a:t>
            </a:r>
            <a:endParaRPr lang="fr-FR" altLang="fr-FR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Sales </a:t>
            </a:r>
            <a:r>
              <a:rPr lang="fr-FR" altLang="fr-FR" dirty="0" err="1">
                <a:solidFill>
                  <a:srgbClr val="002E51"/>
                </a:solidFill>
                <a:latin typeface="+mn-lt"/>
                <a:cs typeface="MS PGothic" pitchFamily="34" charset="-128"/>
              </a:rPr>
              <a:t>E</a:t>
            </a:r>
            <a:r>
              <a:rPr lang="fr-FR" altLang="fr-FR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ngineers</a:t>
            </a:r>
            <a:r>
              <a:rPr lang="fr-FR" altLang="fr-FR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, Marketing managers, etc.</a:t>
            </a:r>
            <a:endParaRPr lang="fr-FR" altLang="fr-FR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</p:txBody>
      </p:sp>
      <p:sp>
        <p:nvSpPr>
          <p:cNvPr id="13315" name="Titre 1"/>
          <p:cNvSpPr>
            <a:spLocks noGrp="1"/>
          </p:cNvSpPr>
          <p:nvPr>
            <p:ph type="title"/>
          </p:nvPr>
        </p:nvSpPr>
        <p:spPr bwMode="auto">
          <a:xfrm>
            <a:off x="1685925" y="928688"/>
            <a:ext cx="68008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/>
            <a:r>
              <a:rPr lang="fr-FR" altLang="fr-FR" sz="2800" smtClean="0">
                <a:solidFill>
                  <a:schemeClr val="bg1"/>
                </a:solidFill>
                <a:latin typeface="Arial" charset="0"/>
              </a:rPr>
              <a:t>Sectors and 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 bwMode="auto">
          <a:xfrm>
            <a:off x="2593975" y="357188"/>
            <a:ext cx="6269038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fr-FR" altLang="fr-FR" sz="2800" b="1" smtClean="0">
                <a:latin typeface="Arial" charset="0"/>
              </a:rPr>
              <a:t>International opening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650" y="5095875"/>
            <a:ext cx="8605838" cy="147637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26B9D1"/>
                </a:solidFill>
              </a:rPr>
              <a:t>2 international </a:t>
            </a:r>
            <a:r>
              <a:rPr lang="fr-FR" b="1" dirty="0" err="1">
                <a:solidFill>
                  <a:srgbClr val="26B9D1"/>
                </a:solidFill>
              </a:rPr>
              <a:t>tracks</a:t>
            </a:r>
            <a:r>
              <a:rPr lang="fr-FR" b="1" dirty="0">
                <a:solidFill>
                  <a:srgbClr val="26B9D1"/>
                </a:solidFill>
              </a:rPr>
              <a:t> + 3 Masters/</a:t>
            </a:r>
            <a:r>
              <a:rPr lang="fr-FR" b="1" dirty="0" err="1">
                <a:solidFill>
                  <a:srgbClr val="26B9D1"/>
                </a:solidFill>
              </a:rPr>
              <a:t>M.Sc</a:t>
            </a:r>
            <a:r>
              <a:rPr lang="fr-FR" b="1" dirty="0">
                <a:solidFill>
                  <a:srgbClr val="26B9D1"/>
                </a:solidFill>
              </a:rPr>
              <a:t>. : </a:t>
            </a:r>
            <a:r>
              <a:rPr lang="fr-FR" dirty="0" err="1">
                <a:solidFill>
                  <a:srgbClr val="002060"/>
                </a:solidFill>
              </a:rPr>
              <a:t>taught</a:t>
            </a:r>
            <a:r>
              <a:rPr lang="fr-FR" dirty="0">
                <a:solidFill>
                  <a:srgbClr val="002060"/>
                </a:solidFill>
              </a:rPr>
              <a:t> in English and open to French and international </a:t>
            </a:r>
            <a:r>
              <a:rPr lang="fr-FR" dirty="0" err="1">
                <a:solidFill>
                  <a:srgbClr val="002060"/>
                </a:solidFill>
              </a:rPr>
              <a:t>students</a:t>
            </a:r>
            <a:r>
              <a:rPr lang="fr-FR" dirty="0">
                <a:solidFill>
                  <a:srgbClr val="002060"/>
                </a:solidFill>
              </a:rPr>
              <a:t>. </a:t>
            </a:r>
            <a:r>
              <a:rPr lang="fr-FR" dirty="0" err="1">
                <a:solidFill>
                  <a:srgbClr val="002060"/>
                </a:solidFill>
              </a:rPr>
              <a:t>Include</a:t>
            </a:r>
            <a:r>
              <a:rPr lang="fr-FR" dirty="0">
                <a:solidFill>
                  <a:srgbClr val="002060"/>
                </a:solidFill>
              </a:rPr>
              <a:t> courses of French as a </a:t>
            </a:r>
            <a:r>
              <a:rPr lang="fr-FR" dirty="0" err="1">
                <a:solidFill>
                  <a:srgbClr val="002060"/>
                </a:solidFill>
              </a:rPr>
              <a:t>foreign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language</a:t>
            </a:r>
            <a:endParaRPr lang="fr-FR" dirty="0">
              <a:solidFill>
                <a:srgbClr val="002060"/>
              </a:solidFill>
            </a:endParaRPr>
          </a:p>
          <a:p>
            <a:pPr>
              <a:defRPr/>
            </a:pPr>
            <a:endParaRPr lang="fr-FR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fr-FR" b="1" dirty="0">
                <a:solidFill>
                  <a:srgbClr val="26B9D1"/>
                </a:solidFill>
              </a:rPr>
              <a:t>Importance of </a:t>
            </a:r>
            <a:r>
              <a:rPr lang="fr-FR" b="1" dirty="0" err="1">
                <a:solidFill>
                  <a:srgbClr val="26B9D1"/>
                </a:solidFill>
              </a:rPr>
              <a:t>language</a:t>
            </a:r>
            <a:r>
              <a:rPr lang="fr-FR" b="1" dirty="0">
                <a:solidFill>
                  <a:srgbClr val="26B9D1"/>
                </a:solidFill>
              </a:rPr>
              <a:t> </a:t>
            </a:r>
            <a:r>
              <a:rPr lang="fr-FR" b="1" dirty="0" err="1">
                <a:solidFill>
                  <a:srgbClr val="26B9D1"/>
                </a:solidFill>
              </a:rPr>
              <a:t>learning</a:t>
            </a:r>
            <a:r>
              <a:rPr lang="fr-FR" b="1" dirty="0">
                <a:solidFill>
                  <a:srgbClr val="26B9D1"/>
                </a:solidFill>
              </a:rPr>
              <a:t>: </a:t>
            </a:r>
            <a:r>
              <a:rPr lang="fr-FR" dirty="0">
                <a:solidFill>
                  <a:srgbClr val="002060"/>
                </a:solidFill>
              </a:rPr>
              <a:t>TOEIC (785), </a:t>
            </a:r>
            <a:r>
              <a:rPr lang="fr-FR" dirty="0" err="1">
                <a:solidFill>
                  <a:srgbClr val="002060"/>
                </a:solidFill>
                <a:ea typeface="MS PGothic" pitchFamily="34" charset="-128"/>
                <a:cs typeface="MS PGothic" pitchFamily="34" charset="-128"/>
              </a:rPr>
              <a:t>small</a:t>
            </a:r>
            <a:r>
              <a:rPr lang="fr-FR" dirty="0">
                <a:solidFill>
                  <a:srgbClr val="002060"/>
                </a:solidFill>
                <a:ea typeface="MS PGothic" pitchFamily="34" charset="-128"/>
                <a:cs typeface="MS PGothic" pitchFamily="34" charset="-128"/>
              </a:rPr>
              <a:t> groups </a:t>
            </a:r>
            <a:r>
              <a:rPr lang="fr-FR" dirty="0">
                <a:solidFill>
                  <a:srgbClr val="002060"/>
                </a:solidFill>
              </a:rPr>
              <a:t>-12 </a:t>
            </a:r>
            <a:r>
              <a:rPr lang="fr-FR" dirty="0" err="1">
                <a:solidFill>
                  <a:srgbClr val="002060"/>
                </a:solidFill>
              </a:rPr>
              <a:t>students</a:t>
            </a:r>
            <a:r>
              <a:rPr lang="fr-FR" dirty="0">
                <a:solidFill>
                  <a:srgbClr val="002060"/>
                </a:solidFill>
              </a:rPr>
              <a:t>; </a:t>
            </a:r>
            <a:br>
              <a:rPr lang="fr-FR" dirty="0">
                <a:solidFill>
                  <a:srgbClr val="002060"/>
                </a:solidFill>
              </a:rPr>
            </a:br>
            <a:r>
              <a:rPr lang="fr-FR" dirty="0">
                <a:solidFill>
                  <a:srgbClr val="002060"/>
                </a:solidFill>
              </a:rPr>
              <a:t>2 </a:t>
            </a:r>
            <a:r>
              <a:rPr lang="fr-FR" dirty="0" err="1">
                <a:solidFill>
                  <a:srgbClr val="002060"/>
                </a:solidFill>
              </a:rPr>
              <a:t>foreign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languages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recommended</a:t>
            </a:r>
            <a:r>
              <a:rPr lang="fr-FR" dirty="0">
                <a:solidFill>
                  <a:srgbClr val="002060"/>
                </a:solidFill>
              </a:rPr>
              <a:t>; </a:t>
            </a:r>
            <a:r>
              <a:rPr lang="fr-FR" dirty="0" err="1">
                <a:solidFill>
                  <a:srgbClr val="002060"/>
                </a:solidFill>
              </a:rPr>
              <a:t>language</a:t>
            </a:r>
            <a:r>
              <a:rPr lang="fr-FR" dirty="0">
                <a:solidFill>
                  <a:srgbClr val="002060"/>
                </a:solidFill>
              </a:rPr>
              <a:t> center </a:t>
            </a:r>
            <a:r>
              <a:rPr lang="fr-FR" dirty="0" err="1">
                <a:solidFill>
                  <a:srgbClr val="002060"/>
                </a:solidFill>
              </a:rPr>
              <a:t>available</a:t>
            </a:r>
            <a:r>
              <a:rPr lang="fr-FR" dirty="0">
                <a:solidFill>
                  <a:srgbClr val="002060"/>
                </a:solidFill>
              </a:rPr>
              <a:t> to all </a:t>
            </a:r>
            <a:r>
              <a:rPr lang="fr-FR" dirty="0" err="1">
                <a:solidFill>
                  <a:srgbClr val="002060"/>
                </a:solidFill>
              </a:rPr>
              <a:t>students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4340" name="Picture 2" descr="http://www.esiee.fr/sites/default/files/internation-visuel-glo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3" t="9026" r="31810"/>
          <a:stretch>
            <a:fillRect/>
          </a:stretch>
        </p:blipFill>
        <p:spPr bwMode="auto">
          <a:xfrm>
            <a:off x="6762750" y="1087438"/>
            <a:ext cx="2217738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71463" y="1192213"/>
            <a:ext cx="7685087" cy="36623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More </a:t>
            </a:r>
            <a:r>
              <a:rPr lang="fr-FR" altLang="fr-FR" sz="24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than</a:t>
            </a: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200 international </a:t>
            </a:r>
            <a:r>
              <a:rPr lang="fr-FR" altLang="fr-FR" sz="24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students</a:t>
            </a: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per </a:t>
            </a:r>
            <a:r>
              <a:rPr lang="fr-FR" altLang="fr-FR" sz="24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year</a:t>
            </a:r>
            <a:endParaRPr lang="fr-FR" altLang="fr-FR" sz="2400" b="1" dirty="0" smtClean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101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partnerships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with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9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2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partners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from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36 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countries</a:t>
            </a:r>
          </a:p>
          <a:p>
            <a:pPr marL="285750" indent="-285750" eaLnBrk="1" hangingPunct="1"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3-month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period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minimum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abroad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with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a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company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or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university</a:t>
            </a:r>
            <a:endParaRPr lang="fr-FR" altLang="fr-FR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18 double-</a:t>
            </a: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degrees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(Canada</a:t>
            </a:r>
            <a:r>
              <a:rPr lang="fr-FR" altLang="fr-FR" sz="17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China, 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Chile,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USA, </a:t>
            </a:r>
            <a:r>
              <a:rPr lang="fr-FR" altLang="fr-FR" sz="17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Italy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sz="17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Brazil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</a:t>
            </a:r>
            <a:b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</a:b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Czech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Republic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UK)</a:t>
            </a:r>
          </a:p>
          <a:p>
            <a:pPr marL="285750" indent="-285750" eaLnBrk="1" hangingPunct="1"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A </a:t>
            </a: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presence</a:t>
            </a:r>
            <a:r>
              <a:rPr lang="fr-FR" altLang="fr-FR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in South </a:t>
            </a:r>
            <a:r>
              <a:rPr lang="fr-FR" altLang="fr-FR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Africa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: the </a:t>
            </a:r>
            <a:r>
              <a:rPr lang="fr-FR" altLang="fr-FR" sz="17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French’South-African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Institute of </a:t>
            </a:r>
            <a:r>
              <a:rPr lang="fr-FR" altLang="fr-FR" sz="17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Technology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(F’SATI) </a:t>
            </a:r>
            <a:r>
              <a:rPr lang="fr-FR" altLang="fr-FR" sz="17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with</a:t>
            </a:r>
            <a:r>
              <a:rPr lang="fr-FR" altLang="fr-FR" sz="17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TUT, Pretoria and CPUT, Cape </a:t>
            </a:r>
            <a:r>
              <a:rPr lang="fr-FR" altLang="fr-FR" sz="17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Town</a:t>
            </a:r>
            <a:endParaRPr lang="fr-FR" altLang="fr-FR" sz="17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Gap-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y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ear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abroad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possible</a:t>
            </a:r>
          </a:p>
          <a:p>
            <a:pPr marL="285750" indent="-285750" eaLnBrk="1" hangingPunct="1"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Member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of Erasmus+ programme,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Brafitec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n+i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Outgoing</a:t>
            </a:r>
            <a:r>
              <a:rPr lang="fr-FR" dirty="0" smtClean="0"/>
              <a:t> </a:t>
            </a:r>
            <a:r>
              <a:rPr lang="fr-FR" dirty="0" err="1" smtClean="0"/>
              <a:t>mobility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227013" y="1529053"/>
            <a:ext cx="8691562" cy="1975556"/>
          </a:xfrm>
        </p:spPr>
        <p:txBody>
          <a:bodyPr/>
          <a:lstStyle/>
          <a:p>
            <a:r>
              <a:rPr lang="fr-FR" dirty="0" smtClean="0"/>
              <a:t>101 </a:t>
            </a:r>
            <a:r>
              <a:rPr lang="fr-FR" dirty="0" err="1" smtClean="0"/>
              <a:t>partnerships</a:t>
            </a:r>
            <a:endParaRPr lang="fr-FR" dirty="0" smtClean="0"/>
          </a:p>
          <a:p>
            <a:pPr lvl="1"/>
            <a:r>
              <a:rPr lang="fr-FR" dirty="0" smtClean="0"/>
              <a:t>57 in Europe</a:t>
            </a:r>
          </a:p>
          <a:p>
            <a:pPr lvl="1"/>
            <a:r>
              <a:rPr lang="fr-FR" dirty="0" smtClean="0"/>
              <a:t>28 non-Eu</a:t>
            </a:r>
          </a:p>
          <a:p>
            <a:pPr lvl="1"/>
            <a:r>
              <a:rPr lang="fr-FR" dirty="0" smtClean="0"/>
              <a:t>18 double-</a:t>
            </a:r>
            <a:r>
              <a:rPr lang="fr-FR" dirty="0" err="1" smtClean="0"/>
              <a:t>degrees</a:t>
            </a:r>
            <a:endParaRPr lang="fr-FR" dirty="0" smtClean="0"/>
          </a:p>
          <a:p>
            <a:r>
              <a:rPr lang="fr-FR" dirty="0" smtClean="0"/>
              <a:t>36 countries</a:t>
            </a:r>
          </a:p>
          <a:p>
            <a:r>
              <a:rPr lang="fr-FR" dirty="0" smtClean="0"/>
              <a:t>92 </a:t>
            </a:r>
            <a:r>
              <a:rPr lang="fr-FR" dirty="0" err="1" smtClean="0"/>
              <a:t>universities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Expected</a:t>
            </a:r>
            <a:r>
              <a:rPr lang="fr-FR" dirty="0" smtClean="0"/>
              <a:t> </a:t>
            </a:r>
            <a:r>
              <a:rPr lang="fr-FR" dirty="0" err="1" smtClean="0"/>
              <a:t>mobility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for 2018-2019: &gt;350</a:t>
            </a:r>
          </a:p>
          <a:p>
            <a:pPr lvl="3"/>
            <a:r>
              <a:rPr lang="fr-FR" dirty="0" smtClean="0"/>
              <a:t>&gt; 200 full-time</a:t>
            </a:r>
          </a:p>
          <a:p>
            <a:pPr lvl="3"/>
            <a:r>
              <a:rPr lang="fr-FR" dirty="0" smtClean="0"/>
              <a:t>150 </a:t>
            </a:r>
            <a:r>
              <a:rPr lang="fr-FR" dirty="0" err="1" smtClean="0"/>
              <a:t>apprentice-ship</a:t>
            </a:r>
            <a:endParaRPr lang="fr-FR" dirty="0" smtClean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635339"/>
              </p:ext>
            </p:extLst>
          </p:nvPr>
        </p:nvGraphicFramePr>
        <p:xfrm>
          <a:off x="4218576" y="2228006"/>
          <a:ext cx="4572000" cy="3896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e 14"/>
          <p:cNvGrpSpPr/>
          <p:nvPr/>
        </p:nvGrpSpPr>
        <p:grpSpPr>
          <a:xfrm>
            <a:off x="6178141" y="3666289"/>
            <a:ext cx="851515" cy="950076"/>
            <a:chOff x="6010579" y="4113244"/>
            <a:chExt cx="851515" cy="950076"/>
          </a:xfrm>
        </p:grpSpPr>
        <p:cxnSp>
          <p:nvCxnSpPr>
            <p:cNvPr id="8" name="Connecteur droit avec flèche 7"/>
            <p:cNvCxnSpPr/>
            <p:nvPr/>
          </p:nvCxnSpPr>
          <p:spPr>
            <a:xfrm>
              <a:off x="6441743" y="4581128"/>
              <a:ext cx="0" cy="4821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 bwMode="auto">
            <a:xfrm>
              <a:off x="6010579" y="4113244"/>
              <a:ext cx="851515" cy="65723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tIns="234000" bIns="234000" rtlCol="0">
              <a:spAutoFit/>
            </a:bodyPr>
            <a:lstStyle/>
            <a:p>
              <a:pPr algn="ctr" eaLnBrk="1" hangingPunct="1"/>
              <a:r>
                <a:rPr lang="fr-FR" sz="1200" b="1" dirty="0" err="1" smtClean="0">
                  <a:latin typeface="Arial" charset="0"/>
                  <a:cs typeface="Arial" charset="0"/>
                </a:rPr>
                <a:t>Incentive</a:t>
              </a:r>
              <a:endParaRPr lang="fr-FR" sz="1200" b="1" dirty="0" smtClean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046301" y="2779185"/>
            <a:ext cx="1356461" cy="950076"/>
            <a:chOff x="5758108" y="4113244"/>
            <a:chExt cx="1356461" cy="950076"/>
          </a:xfrm>
        </p:grpSpPr>
        <p:cxnSp>
          <p:nvCxnSpPr>
            <p:cNvPr id="17" name="Connecteur droit avec flèche 16"/>
            <p:cNvCxnSpPr/>
            <p:nvPr/>
          </p:nvCxnSpPr>
          <p:spPr>
            <a:xfrm>
              <a:off x="6441743" y="4581128"/>
              <a:ext cx="0" cy="4821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 bwMode="auto">
            <a:xfrm>
              <a:off x="5758108" y="4113244"/>
              <a:ext cx="1356461" cy="65723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tIns="234000" bIns="234000" rtlCol="0">
              <a:spAutoFit/>
            </a:bodyPr>
            <a:lstStyle/>
            <a:p>
              <a:pPr algn="ctr" eaLnBrk="1" hangingPunct="1"/>
              <a:r>
                <a:rPr lang="fr-FR" sz="1200" b="1" dirty="0" err="1" smtClean="0">
                  <a:latin typeface="Arial" charset="0"/>
                  <a:cs typeface="Arial" charset="0"/>
                </a:rPr>
                <a:t>Apprentice-ship</a:t>
              </a:r>
              <a:endParaRPr lang="en-US" sz="1200" b="1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 bwMode="auto">
          <a:xfrm>
            <a:off x="8239273" y="2498843"/>
            <a:ext cx="482824" cy="688014"/>
          </a:xfrm>
          <a:prstGeom prst="rect">
            <a:avLst/>
          </a:prstGeom>
          <a:noFill/>
          <a:ln>
            <a:noFill/>
          </a:ln>
          <a:extLst/>
        </p:spPr>
        <p:txBody>
          <a:bodyPr wrap="none" tIns="234000" bIns="234000" rtlCol="0">
            <a:spAutoFit/>
          </a:bodyPr>
          <a:lstStyle/>
          <a:p>
            <a:pPr algn="ctr" eaLnBrk="1" hangingPunct="1"/>
            <a:r>
              <a:rPr lang="fr-FR" sz="1400" b="1" dirty="0" smtClean="0">
                <a:latin typeface="Arial" charset="0"/>
                <a:cs typeface="Arial" charset="0"/>
              </a:rPr>
              <a:t>229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4"/>
          <p:cNvSpPr>
            <a:spLocks noGrp="1"/>
          </p:cNvSpPr>
          <p:nvPr>
            <p:ph type="title"/>
          </p:nvPr>
        </p:nvSpPr>
        <p:spPr bwMode="auto">
          <a:xfrm>
            <a:off x="2549525" y="431800"/>
            <a:ext cx="6369050" cy="395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fr-FR" altLang="fr-FR" smtClean="0">
                <a:latin typeface="Arial" pitchFamily="34" charset="0"/>
              </a:rPr>
              <a:t>International programs</a:t>
            </a:r>
            <a:endParaRPr lang="en-US" altLang="fr-FR" smtClean="0">
              <a:latin typeface="Arial" pitchFamily="34" charset="0"/>
            </a:endParaRPr>
          </a:p>
        </p:txBody>
      </p:sp>
      <p:sp>
        <p:nvSpPr>
          <p:cNvPr id="15363" name="Espace réservé du contenu 5"/>
          <p:cNvSpPr>
            <a:spLocks noGrp="1"/>
          </p:cNvSpPr>
          <p:nvPr>
            <p:ph sz="quarter" idx="12"/>
          </p:nvPr>
        </p:nvSpPr>
        <p:spPr bwMode="auto">
          <a:xfrm>
            <a:off x="227013" y="1220743"/>
            <a:ext cx="8691562" cy="51712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SzTx/>
              <a:buNone/>
            </a:pPr>
            <a:endParaRPr lang="en-US" altLang="fr-FR" sz="1600" dirty="0" smtClean="0"/>
          </a:p>
          <a:p>
            <a:pPr marL="357188" lvl="1" indent="-196850"/>
            <a:r>
              <a:rPr lang="en-US" sz="1400" dirty="0"/>
              <a:t>Master </a:t>
            </a:r>
            <a:r>
              <a:rPr lang="en-US" sz="1400" dirty="0" smtClean="0"/>
              <a:t>Programs </a:t>
            </a:r>
            <a:r>
              <a:rPr lang="en-US" sz="1400" dirty="0"/>
              <a:t>taught in English:</a:t>
            </a:r>
          </a:p>
          <a:p>
            <a:pPr marL="717550" lvl="2" indent="-196850"/>
            <a:r>
              <a:rPr lang="en-US" sz="1200" dirty="0"/>
              <a:t>Electronics: </a:t>
            </a:r>
            <a:r>
              <a:rPr lang="en-US" sz="1200" b="0" dirty="0"/>
              <a:t>Wireless communications, Micro-Nano-technologies, Sensor networks</a:t>
            </a:r>
          </a:p>
          <a:p>
            <a:pPr marL="717550" lvl="2" indent="-196850"/>
            <a:r>
              <a:rPr lang="en-US" sz="1200" dirty="0"/>
              <a:t>Computer Science </a:t>
            </a:r>
            <a:r>
              <a:rPr lang="en-US" sz="1200" b="0" dirty="0"/>
              <a:t>for intelligent systems</a:t>
            </a:r>
          </a:p>
          <a:p>
            <a:pPr marL="717550" lvl="2" indent="-196850"/>
            <a:r>
              <a:rPr lang="en-US" sz="1200" dirty="0"/>
              <a:t>M.Sc. Management of Technology - Information System</a:t>
            </a:r>
          </a:p>
          <a:p>
            <a:pPr marL="717550" lvl="2" indent="-196850"/>
            <a:r>
              <a:rPr lang="en-US" sz="1200" b="0" dirty="0" smtClean="0"/>
              <a:t>Short program </a:t>
            </a:r>
            <a:r>
              <a:rPr lang="en-US" sz="1200" b="0" dirty="0"/>
              <a:t>on </a:t>
            </a:r>
            <a:r>
              <a:rPr lang="en-US" sz="1200" dirty="0"/>
              <a:t>Wireless Communicant </a:t>
            </a:r>
            <a:r>
              <a:rPr lang="en-US" sz="1200" dirty="0" smtClean="0"/>
              <a:t>Sensors</a:t>
            </a:r>
          </a:p>
          <a:p>
            <a:pPr marL="357188" indent="-196850">
              <a:buNone/>
            </a:pPr>
            <a:r>
              <a:rPr lang="en-US" sz="1600" dirty="0" smtClean="0"/>
              <a:t> </a:t>
            </a:r>
          </a:p>
          <a:p>
            <a:pPr marL="357188" lvl="1" indent="-196850"/>
            <a:r>
              <a:rPr lang="en-US" sz="1400" dirty="0" smtClean="0"/>
              <a:t>Master </a:t>
            </a:r>
            <a:r>
              <a:rPr lang="en-US" sz="1400" dirty="0"/>
              <a:t>Programs taught in French, with from 2 months to 1 year of preparation to the French language through N+I network / </a:t>
            </a:r>
            <a:r>
              <a:rPr lang="en-US" sz="1400" dirty="0" err="1"/>
              <a:t>Université</a:t>
            </a:r>
            <a:r>
              <a:rPr lang="en-US" sz="1400" dirty="0"/>
              <a:t> Paris Est preparation cycle:</a:t>
            </a:r>
          </a:p>
          <a:p>
            <a:pPr marL="717550" lvl="2" indent="-196850"/>
            <a:r>
              <a:rPr lang="en-US" sz="1200" dirty="0"/>
              <a:t>Computer science</a:t>
            </a:r>
          </a:p>
          <a:p>
            <a:pPr marL="717550" lvl="2" indent="-196850"/>
            <a:r>
              <a:rPr lang="en-US" sz="1200" dirty="0"/>
              <a:t>Information systems</a:t>
            </a:r>
          </a:p>
          <a:p>
            <a:pPr marL="717550" lvl="2" indent="-196850"/>
            <a:r>
              <a:rPr lang="en-US" sz="1200" dirty="0"/>
              <a:t>Data and Networks</a:t>
            </a:r>
          </a:p>
          <a:p>
            <a:pPr marL="717550" lvl="2" indent="-196850"/>
            <a:r>
              <a:rPr lang="en-US" sz="1200" dirty="0"/>
              <a:t>Embedded systems</a:t>
            </a:r>
          </a:p>
          <a:p>
            <a:pPr marL="717550" lvl="2" indent="-196850"/>
            <a:r>
              <a:rPr lang="en-US" sz="1200" dirty="0"/>
              <a:t>Electronic systems</a:t>
            </a:r>
          </a:p>
          <a:p>
            <a:pPr marL="717550" lvl="2" indent="-196850"/>
            <a:r>
              <a:rPr lang="en-US" sz="1200" dirty="0"/>
              <a:t>Industrial engineering</a:t>
            </a:r>
          </a:p>
          <a:p>
            <a:pPr marL="717550" lvl="2" indent="-196850"/>
            <a:r>
              <a:rPr lang="en-US" sz="1200" dirty="0"/>
              <a:t>Biotechnologies – e-Health</a:t>
            </a:r>
          </a:p>
          <a:p>
            <a:pPr marL="717550" lvl="2" indent="-196850"/>
            <a:r>
              <a:rPr lang="en-US" sz="1200" dirty="0"/>
              <a:t>Renewable Energy and Energy </a:t>
            </a:r>
            <a:r>
              <a:rPr lang="en-US" sz="1200" dirty="0" smtClean="0"/>
              <a:t>Efficiency</a:t>
            </a:r>
          </a:p>
          <a:p>
            <a:pPr marL="357188" lvl="2" indent="-196850">
              <a:buNone/>
            </a:pPr>
            <a:endParaRPr lang="en-US" sz="1050" dirty="0"/>
          </a:p>
          <a:p>
            <a:pPr marL="357188" lvl="1" indent="-196850"/>
            <a:r>
              <a:rPr lang="en-US" sz="1400" dirty="0"/>
              <a:t>ESIEE Paris also has a campus in South-Africa with a M.Sc. degree taught in English:</a:t>
            </a:r>
          </a:p>
          <a:p>
            <a:pPr marL="717550" lvl="2" indent="-196850">
              <a:tabLst>
                <a:tab pos="3948113" algn="ctr"/>
              </a:tabLst>
            </a:pPr>
            <a:r>
              <a:rPr lang="en-US" sz="1200" dirty="0"/>
              <a:t>MSc Electrical and Electronic Systems </a:t>
            </a:r>
            <a:r>
              <a:rPr lang="en-US" sz="1200" dirty="0" smtClean="0"/>
              <a:t>Engineering</a:t>
            </a:r>
            <a:br>
              <a:rPr lang="en-US" sz="1200" dirty="0" smtClean="0"/>
            </a:br>
            <a:r>
              <a:rPr lang="en-US" sz="1200" b="0" dirty="0" smtClean="0"/>
              <a:t>French’ South-African </a:t>
            </a:r>
            <a:r>
              <a:rPr lang="en-US" sz="1200" b="0" dirty="0"/>
              <a:t>Institute of </a:t>
            </a:r>
            <a:r>
              <a:rPr lang="en-US" sz="1200" b="0" dirty="0" smtClean="0"/>
              <a:t>Technology (F'SATI) </a:t>
            </a:r>
            <a:r>
              <a:rPr lang="en-US" sz="1200" b="0" dirty="0"/>
              <a:t>- Pretoria and </a:t>
            </a:r>
            <a:r>
              <a:rPr lang="en-US" sz="1200" b="0" dirty="0" err="1" smtClean="0"/>
              <a:t>CapeTown</a:t>
            </a: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dirty="0" smtClean="0"/>
              <a:t>	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44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8" y="5830071"/>
            <a:ext cx="6277970" cy="102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re 1"/>
          <p:cNvSpPr>
            <a:spLocks noGrp="1"/>
          </p:cNvSpPr>
          <p:nvPr>
            <p:ph type="title"/>
          </p:nvPr>
        </p:nvSpPr>
        <p:spPr bwMode="auto">
          <a:xfrm>
            <a:off x="2593975" y="357188"/>
            <a:ext cx="6269038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fr-FR" altLang="fr-FR" sz="2800" b="1" smtClean="0">
                <a:latin typeface="Arial" pitchFamily="34" charset="0"/>
              </a:rPr>
              <a:t>Student Entrepreneurship 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71463" y="1203325"/>
            <a:ext cx="8872537" cy="546303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344488" eaLnBrk="0" hangingPunct="0"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344488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</a:tabLs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4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Entrepreneurship</a:t>
            </a: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4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track</a:t>
            </a: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4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available</a:t>
            </a: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(E4, E5)</a:t>
            </a:r>
          </a:p>
          <a:p>
            <a:pPr marL="285750" indent="-285750" eaLnBrk="1" hangingPunct="1">
              <a:lnSpc>
                <a:spcPct val="150000"/>
              </a:lnSpc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ESIEE Paris Project Day</a:t>
            </a:r>
            <a:r>
              <a:rPr lang="fr-FR" altLang="fr-FR" sz="2400" b="1" dirty="0">
                <a:solidFill>
                  <a:srgbClr val="26B9D1"/>
                </a:solidFill>
                <a:cs typeface="MS PGothic" pitchFamily="34" charset="-128"/>
              </a:rPr>
              <a:t> </a:t>
            </a:r>
            <a:r>
              <a:rPr lang="fr-FR" altLang="fr-FR" sz="2400" dirty="0">
                <a:cs typeface="MS PGothic" pitchFamily="34" charset="-128"/>
              </a:rPr>
              <a:t>: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 &gt;100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projects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each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year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, 7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awards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, coaching</a:t>
            </a: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</a:p>
          <a:p>
            <a:pPr marL="285750" indent="-285750" eaLnBrk="1" hangingPunct="1">
              <a:lnSpc>
                <a:spcPct val="150000"/>
              </a:lnSpc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PEPITE program 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: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students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create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their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company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during</a:t>
            </a:r>
            <a:r>
              <a:rPr lang="fr-FR" altLang="fr-FR" dirty="0" smtClean="0">
                <a:latin typeface="+mn-lt"/>
                <a:cs typeface="MS PGothic" pitchFamily="34" charset="-128"/>
              </a:rPr>
              <a:t> the 6m </a:t>
            </a:r>
            <a:r>
              <a:rPr lang="fr-FR" altLang="fr-FR" dirty="0" err="1" smtClean="0">
                <a:latin typeface="+mn-lt"/>
                <a:cs typeface="MS PGothic" pitchFamily="34" charset="-128"/>
              </a:rPr>
              <a:t>internship</a:t>
            </a:r>
            <a:endParaRPr lang="fr-FR" altLang="fr-FR" dirty="0">
              <a:latin typeface="+mn-lt"/>
              <a:cs typeface="MS PGothic" pitchFamily="34" charset="-128"/>
            </a:endParaRPr>
          </a:p>
          <a:p>
            <a:pPr marL="285750" indent="-285750" eaLnBrk="1" hangingPunct="1">
              <a:lnSpc>
                <a:spcPct val="150000"/>
              </a:lnSpc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4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Incubator</a:t>
            </a: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400" b="1" dirty="0">
                <a:solidFill>
                  <a:srgbClr val="26B9D1"/>
                </a:solidFill>
                <a:cs typeface="MS PGothic" pitchFamily="34" charset="-128"/>
              </a:rPr>
              <a:t>Descartes </a:t>
            </a: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(UPE)</a:t>
            </a:r>
          </a:p>
          <a:p>
            <a:pPr marL="285750" indent="-285750" eaLnBrk="1" hangingPunct="1">
              <a:lnSpc>
                <a:spcPct val="150000"/>
              </a:lnSpc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4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ESIEE </a:t>
            </a:r>
            <a:r>
              <a:rPr lang="fr-FR" altLang="fr-FR" sz="24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Connect</a:t>
            </a:r>
            <a:endParaRPr lang="fr-FR" altLang="fr-FR" sz="2400" b="1" dirty="0" smtClean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marL="285750" indent="-285750" defTabSz="457200" eaLnBrk="1" hangingPunct="1">
              <a:lnSpc>
                <a:spcPct val="150000"/>
              </a:lnSpc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tabLst/>
              <a:defRPr/>
            </a:pPr>
            <a:r>
              <a:rPr lang="fr-FR" altLang="fr-FR" sz="2400" b="1" dirty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More </a:t>
            </a:r>
            <a:r>
              <a:rPr lang="fr-FR" altLang="fr-FR" sz="2400" b="1" dirty="0" err="1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than</a:t>
            </a:r>
            <a:r>
              <a:rPr lang="fr-FR" altLang="fr-FR" sz="2400" b="1" dirty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 5 </a:t>
            </a:r>
            <a:r>
              <a:rPr lang="fr-FR" altLang="fr-FR" sz="2400" b="1" dirty="0" err="1" smtClean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companies</a:t>
            </a:r>
            <a:r>
              <a:rPr lang="fr-FR" altLang="fr-FR" sz="2400" b="1" dirty="0" smtClean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 </a:t>
            </a:r>
            <a:r>
              <a:rPr lang="fr-FR" altLang="fr-FR" sz="2400" b="1" dirty="0" err="1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created</a:t>
            </a:r>
            <a:r>
              <a:rPr lang="fr-FR" altLang="fr-FR" sz="2400" b="1" dirty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 by </a:t>
            </a:r>
            <a:r>
              <a:rPr lang="fr-FR" altLang="fr-FR" sz="2400" b="1" dirty="0" err="1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alumni</a:t>
            </a:r>
            <a:r>
              <a:rPr lang="fr-FR" altLang="fr-FR" sz="2400" b="1" dirty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 / </a:t>
            </a:r>
            <a:r>
              <a:rPr lang="fr-FR" altLang="fr-FR" sz="2400" b="1" dirty="0" err="1" smtClean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year</a:t>
            </a:r>
            <a:endParaRPr lang="fr-FR" altLang="fr-FR" sz="2400" b="1" dirty="0" smtClean="0">
              <a:solidFill>
                <a:srgbClr val="26B9D1"/>
              </a:solidFill>
              <a:latin typeface="Arial"/>
              <a:ea typeface="ＭＳ Ｐゴシック" pitchFamily="34" charset="-128"/>
              <a:cs typeface="MS PGothic" pitchFamily="34" charset="-128"/>
            </a:endParaRPr>
          </a:p>
          <a:p>
            <a:pPr marL="285750" indent="-285750" defTabSz="457200" eaLnBrk="1" hangingPunct="1">
              <a:lnSpc>
                <a:spcPct val="150000"/>
              </a:lnSpc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tabLst/>
              <a:defRPr/>
            </a:pPr>
            <a:r>
              <a:rPr lang="fr-FR" altLang="fr-FR" sz="2400" b="1" dirty="0" err="1" smtClean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InAGrad</a:t>
            </a:r>
            <a:r>
              <a:rPr lang="fr-FR" altLang="fr-FR" sz="2400" b="1" dirty="0" smtClean="0">
                <a:solidFill>
                  <a:srgbClr val="26B9D1"/>
                </a:solidFill>
                <a:latin typeface="Arial"/>
                <a:ea typeface="ＭＳ Ｐゴシック" pitchFamily="34" charset="-128"/>
                <a:cs typeface="MS PGothic" pitchFamily="34" charset="-128"/>
              </a:rPr>
              <a:t> program</a:t>
            </a:r>
            <a:endParaRPr lang="fr-FR" altLang="fr-FR" sz="2400" b="1" dirty="0">
              <a:solidFill>
                <a:srgbClr val="26B9D1"/>
              </a:solidFill>
              <a:latin typeface="Arial"/>
              <a:ea typeface="ＭＳ Ｐゴシック" pitchFamily="34" charset="-128"/>
              <a:cs typeface="MS PGothic" pitchFamily="34" charset="-128"/>
            </a:endParaRPr>
          </a:p>
          <a:p>
            <a:pPr marL="285750" indent="-285750" eaLnBrk="1" hangingPunct="1">
              <a:lnSpc>
                <a:spcPct val="150000"/>
              </a:lnSpc>
              <a:spcAft>
                <a:spcPts val="1200"/>
              </a:spcAft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endParaRPr lang="fr-FR" altLang="fr-FR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5232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1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1" descr="ESSIEE4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" y="4900613"/>
            <a:ext cx="2698750" cy="1795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460" name="Picture 17" descr="ESSIEE4-1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4895850"/>
            <a:ext cx="2663825" cy="1793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461" name="Picture 9" descr="L'image « file:///C:/Documents%20and%20Settings/gaillary/Bureau/gymnase.jpg » ne peut être affichée, car elle contient des erreurs."/>
          <p:cNvPicPr>
            <a:picLocks noChangeAspect="1" noChangeArrowheads="1"/>
          </p:cNvPicPr>
          <p:nvPr/>
        </p:nvPicPr>
        <p:blipFill rotWithShape="1">
          <a:blip r:embed="rId4"/>
          <a:srcRect l="1602" t="3800" r="2039" b="2812"/>
          <a:stretch/>
        </p:blipFill>
        <p:spPr bwMode="auto">
          <a:xfrm>
            <a:off x="555625" y="3100388"/>
            <a:ext cx="2689225" cy="1795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7563" y="3100388"/>
            <a:ext cx="2698750" cy="1798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65150" y="2089150"/>
            <a:ext cx="7194550" cy="8016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marL="179388" lvl="1">
              <a:defRPr/>
            </a:pPr>
            <a:r>
              <a:rPr lang="fr-FR" b="1" dirty="0">
                <a:solidFill>
                  <a:srgbClr val="002E5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fr-FR" b="1" dirty="0" err="1">
                <a:solidFill>
                  <a:srgbClr val="002E51"/>
                </a:solidFill>
                <a:latin typeface="Arial" pitchFamily="34" charset="0"/>
                <a:cs typeface="Arial" pitchFamily="34" charset="0"/>
              </a:rPr>
              <a:t>rich</a:t>
            </a:r>
            <a:r>
              <a:rPr lang="fr-FR" b="1" dirty="0">
                <a:solidFill>
                  <a:srgbClr val="002E51"/>
                </a:solidFill>
                <a:latin typeface="Arial" pitchFamily="34" charset="0"/>
                <a:cs typeface="Arial" pitchFamily="34" charset="0"/>
              </a:rPr>
              <a:t> and active </a:t>
            </a:r>
            <a:r>
              <a:rPr lang="fr-FR" b="1" dirty="0" err="1">
                <a:solidFill>
                  <a:srgbClr val="002E51"/>
                </a:solidFill>
                <a:latin typeface="Arial" pitchFamily="34" charset="0"/>
                <a:cs typeface="Arial" pitchFamily="34" charset="0"/>
              </a:rPr>
              <a:t>student</a:t>
            </a:r>
            <a:r>
              <a:rPr lang="fr-FR" b="1" dirty="0">
                <a:solidFill>
                  <a:srgbClr val="002E51"/>
                </a:solidFill>
                <a:latin typeface="Arial" pitchFamily="34" charset="0"/>
                <a:cs typeface="Arial" pitchFamily="34" charset="0"/>
              </a:rPr>
              <a:t> life:</a:t>
            </a:r>
          </a:p>
          <a:p>
            <a:pPr marL="179388" lvl="1">
              <a:defRPr/>
            </a:pPr>
            <a:endParaRPr lang="fr-FR" sz="1000" b="1" dirty="0">
              <a:solidFill>
                <a:srgbClr val="002E51"/>
              </a:solidFill>
              <a:latin typeface="Arial" pitchFamily="34" charset="0"/>
              <a:cs typeface="Arial" pitchFamily="34" charset="0"/>
            </a:endParaRPr>
          </a:p>
          <a:p>
            <a:pPr marL="465138" lvl="1" indent="-285750">
              <a:buClr>
                <a:srgbClr val="26B9D1"/>
              </a:buClr>
              <a:buFont typeface="Wingdings" pitchFamily="2" charset="2"/>
              <a:buChar char="§"/>
              <a:defRPr/>
            </a:pPr>
            <a:r>
              <a:rPr lang="fr-FR" dirty="0">
                <a:solidFill>
                  <a:srgbClr val="002E51"/>
                </a:solidFill>
                <a:latin typeface="Arial" pitchFamily="34" charset="0"/>
                <a:cs typeface="Arial" pitchFamily="34" charset="0"/>
              </a:rPr>
              <a:t>More </a:t>
            </a:r>
            <a:r>
              <a:rPr lang="fr-FR" dirty="0" err="1">
                <a:solidFill>
                  <a:srgbClr val="002E51"/>
                </a:solidFill>
                <a:latin typeface="Arial" pitchFamily="34" charset="0"/>
                <a:cs typeface="Arial" pitchFamily="34" charset="0"/>
              </a:rPr>
              <a:t>than</a:t>
            </a:r>
            <a:r>
              <a:rPr lang="fr-FR" dirty="0">
                <a:solidFill>
                  <a:srgbClr val="002E51"/>
                </a:solidFill>
                <a:latin typeface="Arial" pitchFamily="34" charset="0"/>
                <a:cs typeface="Arial" pitchFamily="34" charset="0"/>
              </a:rPr>
              <a:t> 30 sports</a:t>
            </a:r>
          </a:p>
        </p:txBody>
      </p:sp>
      <p:pic>
        <p:nvPicPr>
          <p:cNvPr id="19464" name="Picture 12" descr="ESSIEE4-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4375" y="4895850"/>
            <a:ext cx="2698750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465" name="Picture 15" descr="ESSIEE4-9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2788" y="3100388"/>
            <a:ext cx="2687637" cy="1797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7417" name="ZoneTexte 2"/>
          <p:cNvSpPr txBox="1">
            <a:spLocks noChangeArrowheads="1"/>
          </p:cNvSpPr>
          <p:nvPr/>
        </p:nvSpPr>
        <p:spPr bwMode="auto">
          <a:xfrm>
            <a:off x="4905375" y="2332038"/>
            <a:ext cx="36909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34000" bIns="23400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465138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lvl="1" eaLnBrk="1" hangingPunct="1">
              <a:buClr>
                <a:srgbClr val="26B9D1"/>
              </a:buClr>
              <a:buFont typeface="Wingdings" charset="2"/>
              <a:buChar char="§"/>
            </a:pPr>
            <a:r>
              <a:rPr lang="fr-FR" altLang="fr-FR">
                <a:solidFill>
                  <a:srgbClr val="002E51"/>
                </a:solidFill>
                <a:latin typeface="Arial" charset="0"/>
                <a:cs typeface="Arial" charset="0"/>
              </a:rPr>
              <a:t>More than 20 Student Clubs</a:t>
            </a:r>
          </a:p>
        </p:txBody>
      </p:sp>
      <p:sp>
        <p:nvSpPr>
          <p:cNvPr id="17418" name="Titre 1"/>
          <p:cNvSpPr>
            <a:spLocks noGrp="1"/>
          </p:cNvSpPr>
          <p:nvPr>
            <p:ph type="title"/>
          </p:nvPr>
        </p:nvSpPr>
        <p:spPr bwMode="auto">
          <a:xfrm>
            <a:off x="1685925" y="928688"/>
            <a:ext cx="68008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/>
            <a:r>
              <a:rPr lang="fr-FR" altLang="fr-FR" sz="2800" smtClean="0">
                <a:solidFill>
                  <a:schemeClr val="bg1"/>
                </a:solidFill>
                <a:latin typeface="Arial" charset="0"/>
                <a:cs typeface="Arial" charset="0"/>
              </a:rPr>
              <a:t>Student life at ESIEE PARIS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2548-150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/>
          <a:stretch>
            <a:fillRect/>
          </a:stretch>
        </p:blipFill>
        <p:spPr bwMode="auto">
          <a:xfrm>
            <a:off x="0" y="957263"/>
            <a:ext cx="91440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re 1"/>
          <p:cNvSpPr>
            <a:spLocks noGrp="1"/>
          </p:cNvSpPr>
          <p:nvPr>
            <p:ph type="title"/>
          </p:nvPr>
        </p:nvSpPr>
        <p:spPr bwMode="auto">
          <a:xfrm>
            <a:off x="2327275" y="357188"/>
            <a:ext cx="6269038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fr-FR" altLang="fr-FR" sz="2800" b="1" smtClean="0">
                <a:latin typeface="Arial" charset="0"/>
              </a:rPr>
              <a:t>La Cité Descartes</a:t>
            </a:r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 flipH="1">
            <a:off x="5229225" y="1892300"/>
            <a:ext cx="454025" cy="5778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284788" y="1058863"/>
            <a:ext cx="11207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chemeClr val="bg1"/>
                </a:solidFill>
              </a:rPr>
              <a:t>Ecole des Ponts</a:t>
            </a:r>
          </a:p>
          <a:p>
            <a:pPr eaLnBrk="1" hangingPunct="1"/>
            <a:r>
              <a:rPr lang="fr-FR" altLang="fr-FR" b="1">
                <a:solidFill>
                  <a:schemeClr val="bg1"/>
                </a:solidFill>
              </a:rPr>
              <a:t>ENSG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6783388" y="1193800"/>
            <a:ext cx="1992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chemeClr val="bg1"/>
                </a:solidFill>
              </a:rPr>
              <a:t>School</a:t>
            </a:r>
          </a:p>
          <a:p>
            <a:pPr eaLnBrk="1" hangingPunct="1"/>
            <a:r>
              <a:rPr lang="fr-FR" altLang="fr-FR" sz="1600" b="1">
                <a:solidFill>
                  <a:schemeClr val="bg1"/>
                </a:solidFill>
              </a:rPr>
              <a:t>of architecture</a:t>
            </a:r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7207250" y="1716088"/>
            <a:ext cx="136525" cy="381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1957388" y="1343025"/>
            <a:ext cx="1223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chemeClr val="bg1"/>
                </a:solidFill>
              </a:rPr>
              <a:t>Ampère</a:t>
            </a:r>
          </a:p>
          <a:p>
            <a:pPr eaLnBrk="1" hangingPunct="1"/>
            <a:r>
              <a:rPr lang="fr-FR" altLang="fr-FR" sz="1400" b="1">
                <a:solidFill>
                  <a:schemeClr val="bg1"/>
                </a:solidFill>
              </a:rPr>
              <a:t>Housing</a:t>
            </a:r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>
            <a:off x="2459038" y="1868488"/>
            <a:ext cx="0" cy="549275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3263900" y="1279525"/>
            <a:ext cx="1333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chemeClr val="bg1"/>
                </a:solidFill>
              </a:rPr>
              <a:t>CROUS + Perronet</a:t>
            </a:r>
          </a:p>
          <a:p>
            <a:pPr eaLnBrk="1" hangingPunct="1"/>
            <a:r>
              <a:rPr lang="fr-FR" altLang="fr-FR" sz="1400" b="1">
                <a:solidFill>
                  <a:schemeClr val="bg1"/>
                </a:solidFill>
              </a:rPr>
              <a:t>Housing</a:t>
            </a: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3435350" y="2038350"/>
            <a:ext cx="125413" cy="614363"/>
          </a:xfrm>
          <a:prstGeom prst="line">
            <a:avLst/>
          </a:prstGeom>
          <a:noFill/>
          <a:ln w="317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6853238" y="3370263"/>
            <a:ext cx="1033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bg1"/>
                </a:solidFill>
              </a:rPr>
              <a:t>UPEM</a:t>
            </a:r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V="1">
            <a:off x="7477125" y="3062288"/>
            <a:ext cx="681038" cy="36671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15"/>
          <p:cNvSpPr>
            <a:spLocks noChangeShapeType="1"/>
          </p:cNvSpPr>
          <p:nvPr/>
        </p:nvSpPr>
        <p:spPr bwMode="auto">
          <a:xfrm flipH="1" flipV="1">
            <a:off x="6586538" y="3154363"/>
            <a:ext cx="434975" cy="2476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Text Box 16"/>
          <p:cNvSpPr txBox="1">
            <a:spLocks noChangeArrowheads="1"/>
          </p:cNvSpPr>
          <p:nvPr/>
        </p:nvSpPr>
        <p:spPr bwMode="auto">
          <a:xfrm>
            <a:off x="4440238" y="4649788"/>
            <a:ext cx="769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bg1"/>
                </a:solidFill>
              </a:rPr>
              <a:t>IUT</a:t>
            </a:r>
          </a:p>
        </p:txBody>
      </p:sp>
      <p:sp>
        <p:nvSpPr>
          <p:cNvPr id="18448" name="Text Box 19"/>
          <p:cNvSpPr txBox="1">
            <a:spLocks noChangeArrowheads="1"/>
          </p:cNvSpPr>
          <p:nvPr/>
        </p:nvSpPr>
        <p:spPr bwMode="auto">
          <a:xfrm>
            <a:off x="771525" y="2195513"/>
            <a:ext cx="981075" cy="3698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bg1"/>
                </a:solidFill>
              </a:rPr>
              <a:t>RER A</a:t>
            </a:r>
          </a:p>
        </p:txBody>
      </p:sp>
      <p:sp>
        <p:nvSpPr>
          <p:cNvPr id="18449" name="Text Box 20"/>
          <p:cNvSpPr txBox="1">
            <a:spLocks noChangeArrowheads="1"/>
          </p:cNvSpPr>
          <p:nvPr/>
        </p:nvSpPr>
        <p:spPr bwMode="auto">
          <a:xfrm rot="-3235403">
            <a:off x="2231232" y="4044156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chemeClr val="bg1"/>
                </a:solidFill>
              </a:rPr>
              <a:t>Gymnase</a:t>
            </a:r>
          </a:p>
        </p:txBody>
      </p:sp>
      <p:sp>
        <p:nvSpPr>
          <p:cNvPr id="18450" name="Line 23"/>
          <p:cNvSpPr>
            <a:spLocks noChangeShapeType="1"/>
          </p:cNvSpPr>
          <p:nvPr/>
        </p:nvSpPr>
        <p:spPr bwMode="auto">
          <a:xfrm>
            <a:off x="5005388" y="4929188"/>
            <a:ext cx="742950" cy="18573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Text Box 24"/>
          <p:cNvSpPr txBox="1">
            <a:spLocks noChangeArrowheads="1"/>
          </p:cNvSpPr>
          <p:nvPr/>
        </p:nvSpPr>
        <p:spPr bwMode="auto">
          <a:xfrm>
            <a:off x="1817688" y="3101975"/>
            <a:ext cx="1546225" cy="369888"/>
          </a:xfrm>
          <a:prstGeom prst="rect">
            <a:avLst/>
          </a:prstGeom>
          <a:solidFill>
            <a:srgbClr val="E1DEDB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2E51"/>
                </a:solidFill>
              </a:rPr>
              <a:t>ESIEE PARIS</a:t>
            </a:r>
          </a:p>
        </p:txBody>
      </p:sp>
      <p:sp>
        <p:nvSpPr>
          <p:cNvPr id="18452" name="Oval 28"/>
          <p:cNvSpPr>
            <a:spLocks noChangeArrowheads="1"/>
          </p:cNvSpPr>
          <p:nvPr/>
        </p:nvSpPr>
        <p:spPr bwMode="auto">
          <a:xfrm>
            <a:off x="1095375" y="4805363"/>
            <a:ext cx="1957388" cy="1160462"/>
          </a:xfrm>
          <a:prstGeom prst="ellips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chemeClr val="bg1"/>
                </a:solidFill>
              </a:rPr>
              <a:t>Université Paris Est</a:t>
            </a:r>
          </a:p>
          <a:p>
            <a:pPr algn="ctr" eaLnBrk="1" hangingPunct="1"/>
            <a:r>
              <a:rPr lang="fr-FR" altLang="fr-FR" b="1">
                <a:solidFill>
                  <a:schemeClr val="bg1"/>
                </a:solidFill>
              </a:rPr>
              <a:t>Campus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433388" y="2244725"/>
            <a:ext cx="8066087" cy="4648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Public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institute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affiliated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to the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Chamber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of Commerce and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Industry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of Paris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Region</a:t>
            </a:r>
            <a:endParaRPr lang="fr-FR" altLang="fr-FR" sz="20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School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created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in 1904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under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the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name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« Breguet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School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 »</a:t>
            </a: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1800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students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including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1500 engineering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students</a:t>
            </a:r>
            <a:endParaRPr lang="fr-FR" altLang="fr-FR" sz="20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110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faculty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members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(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research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and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teaching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)</a:t>
            </a: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Diplôme d’Ingénieur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recognized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by the </a:t>
            </a:r>
            <a:r>
              <a:rPr lang="fr-FR" altLang="fr-FR" sz="20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CTI since19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71: </a:t>
            </a:r>
            <a:b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</a:b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10 full-time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tracks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plus 4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apprentice-ship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tracks</a:t>
            </a:r>
            <a:endParaRPr lang="fr-FR" altLang="fr-FR" sz="2000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Specialised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Masters,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M.Sc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.,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Research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Masters and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PhDs</a:t>
            </a:r>
            <a:endParaRPr lang="fr-FR" altLang="fr-FR" sz="20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Founding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member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of Université Paris Est</a:t>
            </a:r>
          </a:p>
          <a:p>
            <a:pPr marL="1257300" lvl="2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endParaRPr lang="fr-FR" altLang="fr-FR" sz="2000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700213" y="973138"/>
            <a:ext cx="7186612" cy="395287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fr-FR" sz="2800" dirty="0" err="1" smtClean="0">
                <a:solidFill>
                  <a:schemeClr val="bg1"/>
                </a:solidFill>
                <a:ea typeface="MS PGothic"/>
                <a:cs typeface="MS PGothic"/>
              </a:rPr>
              <a:t>School</a:t>
            </a:r>
            <a:r>
              <a:rPr lang="fr-FR" sz="2800" dirty="0" smtClean="0">
                <a:solidFill>
                  <a:schemeClr val="bg1"/>
                </a:solidFill>
                <a:ea typeface="MS PGothic"/>
                <a:cs typeface="MS PGothic"/>
              </a:rPr>
              <a:t> of Engineering</a:t>
            </a:r>
            <a:br>
              <a:rPr lang="fr-FR" sz="2800" dirty="0" smtClean="0">
                <a:solidFill>
                  <a:schemeClr val="bg1"/>
                </a:solidFill>
                <a:ea typeface="MS PGothic"/>
                <a:cs typeface="MS PGothic"/>
              </a:rPr>
            </a:br>
            <a:r>
              <a:rPr lang="fr-FR" sz="2800" dirty="0" smtClean="0">
                <a:solidFill>
                  <a:schemeClr val="bg1"/>
                </a:solidFill>
                <a:ea typeface="MS PGothic"/>
                <a:cs typeface="MS PGothic"/>
              </a:rPr>
              <a:t>of CCI </a:t>
            </a:r>
            <a:r>
              <a:rPr lang="fr-FR" sz="2800" dirty="0">
                <a:solidFill>
                  <a:schemeClr val="bg1"/>
                </a:solidFill>
                <a:ea typeface="MS PGothic"/>
                <a:cs typeface="MS PGothic"/>
              </a:rPr>
              <a:t>Paris </a:t>
            </a:r>
            <a:r>
              <a:rPr lang="fr-FR" sz="2800" dirty="0" smtClean="0">
                <a:solidFill>
                  <a:schemeClr val="bg1"/>
                </a:solidFill>
                <a:ea typeface="MS PGothic"/>
                <a:cs typeface="MS PGothic"/>
              </a:rPr>
              <a:t>Ile-de-France</a:t>
            </a:r>
            <a:r>
              <a:rPr lang="fr-FR" dirty="0">
                <a:solidFill>
                  <a:schemeClr val="bg1"/>
                </a:solidFill>
                <a:ea typeface="MS PGothic"/>
                <a:cs typeface="MS PGothic"/>
              </a:rPr>
              <a:t/>
            </a:r>
            <a:br>
              <a:rPr lang="fr-FR" dirty="0">
                <a:solidFill>
                  <a:schemeClr val="bg1"/>
                </a:solidFill>
                <a:ea typeface="MS PGothic"/>
                <a:cs typeface="MS PGothic"/>
              </a:rPr>
            </a:br>
            <a:endParaRPr lang="fr-FR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6" descr="ESSIEE4-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075" y="1201738"/>
            <a:ext cx="8008938" cy="503237"/>
          </a:xfrm>
          <a:prstGeom prst="rect">
            <a:avLst/>
          </a:prstGeom>
          <a:solidFill>
            <a:srgbClr val="C82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err="1">
                <a:solidFill>
                  <a:schemeClr val="bg1"/>
                </a:solidFill>
                <a:cs typeface="Arial"/>
              </a:rPr>
              <a:t>Creating</a:t>
            </a:r>
            <a:r>
              <a:rPr lang="fr-FR" sz="2800" dirty="0">
                <a:solidFill>
                  <a:schemeClr val="bg1"/>
                </a:solidFill>
                <a:cs typeface="Arial"/>
              </a:rPr>
              <a:t> </a:t>
            </a:r>
            <a:r>
              <a:rPr lang="fr-FR" sz="2800" dirty="0" err="1">
                <a:solidFill>
                  <a:schemeClr val="bg1"/>
                </a:solidFill>
                <a:cs typeface="Arial"/>
              </a:rPr>
              <a:t>technological</a:t>
            </a:r>
            <a:r>
              <a:rPr lang="fr-FR" sz="2800" dirty="0">
                <a:solidFill>
                  <a:schemeClr val="bg1"/>
                </a:solidFill>
                <a:cs typeface="Arial"/>
              </a:rPr>
              <a:t> Innovation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280988" y="2411413"/>
            <a:ext cx="4997450" cy="577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CCFF33"/>
              </a:buClr>
              <a:buFont typeface="ZapfDingbats"/>
              <a:buNone/>
              <a:defRPr/>
            </a:pPr>
            <a:endParaRPr lang="fr-FR" altLang="fr-FR" sz="1900" b="1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lvl="2" eaLnBrk="1" hangingPunct="1">
              <a:lnSpc>
                <a:spcPct val="80000"/>
              </a:lnSpc>
              <a:defRPr/>
            </a:pPr>
            <a:endParaRPr lang="fr-FR" altLang="fr-FR" sz="2000" dirty="0">
              <a:solidFill>
                <a:srgbClr val="CC3300"/>
              </a:solidFill>
              <a:cs typeface="MS PGothic" pitchFamily="34" charset="-128"/>
            </a:endParaRPr>
          </a:p>
        </p:txBody>
      </p:sp>
      <p:pic>
        <p:nvPicPr>
          <p:cNvPr id="3075" name="Picture 8" descr="ESIEE-2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1712913"/>
            <a:ext cx="413861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1685925" y="973138"/>
            <a:ext cx="7185025" cy="395287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fr-FR" sz="2800" dirty="0" smtClean="0">
                <a:solidFill>
                  <a:schemeClr val="bg1"/>
                </a:solidFill>
                <a:ea typeface="MS PGothic"/>
                <a:cs typeface="MS PGothic"/>
              </a:rPr>
              <a:t>R&amp;D at ESIEE Paris</a:t>
            </a:r>
            <a:endParaRPr lang="fr-FR" dirty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0988" y="2095500"/>
            <a:ext cx="8066087" cy="4999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CCFF33"/>
              </a:buClr>
              <a:buFont typeface="ZapfDingbats"/>
              <a:buNone/>
              <a:defRPr/>
            </a:pPr>
            <a:r>
              <a:rPr lang="fr-FR" altLang="fr-FR" sz="2200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4 </a:t>
            </a:r>
            <a:r>
              <a:rPr lang="fr-FR" altLang="fr-FR" sz="2200" b="1" dirty="0" err="1">
                <a:solidFill>
                  <a:srgbClr val="26B9D1"/>
                </a:solidFill>
                <a:latin typeface="+mn-lt"/>
                <a:cs typeface="MS PGothic" pitchFamily="34" charset="-128"/>
              </a:rPr>
              <a:t>departments</a:t>
            </a:r>
            <a:r>
              <a:rPr lang="fr-FR" altLang="fr-FR" sz="2200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 of Education and </a:t>
            </a:r>
          </a:p>
          <a:p>
            <a:pPr eaLnBrk="1" hangingPunct="1">
              <a:lnSpc>
                <a:spcPct val="80000"/>
              </a:lnSpc>
              <a:buClr>
                <a:srgbClr val="CCFF33"/>
              </a:buClr>
              <a:buFont typeface="ZapfDingbats"/>
              <a:buNone/>
              <a:defRPr/>
            </a:pPr>
            <a:r>
              <a:rPr lang="fr-FR" altLang="fr-FR" sz="2200" b="1" dirty="0" err="1">
                <a:solidFill>
                  <a:srgbClr val="26B9D1"/>
                </a:solidFill>
                <a:latin typeface="+mn-lt"/>
                <a:cs typeface="MS PGothic" pitchFamily="34" charset="-128"/>
              </a:rPr>
              <a:t>Research</a:t>
            </a:r>
            <a:endParaRPr lang="fr-FR" altLang="fr-FR" sz="2200" b="1" dirty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lnSpc>
                <a:spcPct val="80000"/>
              </a:lnSpc>
              <a:buClr>
                <a:srgbClr val="CCFF33"/>
              </a:buClr>
              <a:buFont typeface="ZapfDingbats"/>
              <a:buNone/>
              <a:defRPr/>
            </a:pPr>
            <a:endParaRPr lang="fr-FR" altLang="fr-FR" sz="2200" b="1" dirty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85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research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contracts</a:t>
            </a:r>
            <a:endParaRPr lang="fr-FR" altLang="fr-FR" sz="20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36 patents</a:t>
            </a: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2-3 </a:t>
            </a:r>
            <a:r>
              <a:rPr lang="fr-FR" altLang="fr-FR" sz="20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start-up </a:t>
            </a:r>
            <a:r>
              <a:rPr lang="fr-FR" altLang="fr-FR" sz="2000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creations</a:t>
            </a:r>
            <a:r>
              <a:rPr lang="fr-FR" altLang="fr-FR" sz="20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per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year</a:t>
            </a:r>
            <a:endParaRPr lang="fr-FR" altLang="fr-FR" sz="20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1159 publications over the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the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last 4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years</a:t>
            </a:r>
            <a:endParaRPr lang="fr-FR" altLang="fr-FR" sz="20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2 CNRS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research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teams</a:t>
            </a:r>
          </a:p>
          <a:p>
            <a:pPr marL="457200" eaLnBrk="1" hangingPunct="1">
              <a:spcBef>
                <a:spcPct val="20000"/>
              </a:spcBef>
              <a:spcAft>
                <a:spcPts val="1200"/>
              </a:spcAft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5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technological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platforms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: clean-room (650m²),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virtual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reality, communication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systems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with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RF,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microwaves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and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photonics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embedded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systems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database</a:t>
            </a:r>
            <a:r>
              <a:rPr lang="fr-FR" altLang="fr-FR" sz="20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analytics</a:t>
            </a:r>
            <a:endParaRPr lang="fr-FR" altLang="fr-FR" sz="2000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1257300" lvl="2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C82381"/>
              </a:buClr>
              <a:buSzPct val="100000"/>
              <a:buFont typeface="Webdings" panose="05030102010509060703" pitchFamily="18" charset="2"/>
              <a:buChar char=""/>
              <a:defRPr/>
            </a:pPr>
            <a:endParaRPr lang="fr-FR" altLang="fr-FR" sz="2000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/>
          <p:cNvSpPr>
            <a:spLocks noChangeArrowheads="1"/>
          </p:cNvSpPr>
          <p:nvPr/>
        </p:nvSpPr>
        <p:spPr bwMode="auto">
          <a:xfrm>
            <a:off x="261938" y="949325"/>
            <a:ext cx="8882062" cy="568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fr-FR" sz="2200" b="1">
              <a:solidFill>
                <a:srgbClr val="0000FF"/>
              </a:solidFill>
              <a:latin typeface="Book Antiqua" pitchFamily="18" charset="0"/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"/>
          <a:stretch>
            <a:fillRect/>
          </a:stretch>
        </p:blipFill>
        <p:spPr bwMode="auto">
          <a:xfrm>
            <a:off x="0" y="949325"/>
            <a:ext cx="3243263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3348038" y="1506538"/>
            <a:ext cx="51752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 thematic priorities: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0099FF"/>
                </a:solidFill>
                <a:latin typeface="+mj-lt"/>
              </a:rPr>
              <a:t> </a:t>
            </a: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Sustainable cities, green technologies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 Health and society 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 Image and media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3059113" y="5180013"/>
            <a:ext cx="5651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ESIEE Paris research activities: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0099FF"/>
                </a:solidFill>
                <a:latin typeface="+mj-lt"/>
              </a:rPr>
              <a:t> </a:t>
            </a: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Microsystems, electronics and communications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 Informatics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 Innovation management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492500" y="3235325"/>
            <a:ext cx="56515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ESIEE Paris founder member: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0099FF"/>
                </a:solidFill>
                <a:latin typeface="+mj-lt"/>
              </a:rPr>
              <a:t> </a:t>
            </a: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Center for higher education and research from </a:t>
            </a:r>
            <a:r>
              <a:rPr lang="en-US" altLang="fr-FR" sz="2000" i="1" dirty="0" smtClean="0">
                <a:solidFill>
                  <a:srgbClr val="26B9D1"/>
                </a:solidFill>
                <a:latin typeface="+mj-lt"/>
              </a:rPr>
              <a:t>CCIR Paris-</a:t>
            </a:r>
            <a:r>
              <a:rPr lang="en-US" altLang="fr-FR" sz="2000" i="1" dirty="0" err="1" smtClean="0">
                <a:solidFill>
                  <a:srgbClr val="26B9D1"/>
                </a:solidFill>
                <a:latin typeface="+mj-lt"/>
              </a:rPr>
              <a:t>IdF</a:t>
            </a:r>
            <a:endParaRPr lang="en-US" altLang="fr-FR" sz="2000" i="1" dirty="0" smtClean="0">
              <a:solidFill>
                <a:srgbClr val="26B9D1"/>
              </a:solidFill>
              <a:latin typeface="+mj-lt"/>
            </a:endParaRP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 1800 students, 110 faculty members, 70 PhDs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 3 </a:t>
            </a:r>
            <a:r>
              <a:rPr lang="en-US" altLang="fr-FR" sz="2000" dirty="0" err="1" smtClean="0">
                <a:solidFill>
                  <a:srgbClr val="26B9D1"/>
                </a:solidFill>
                <a:latin typeface="+mj-lt"/>
              </a:rPr>
              <a:t>LabEx</a:t>
            </a:r>
            <a:r>
              <a:rPr lang="en-US" altLang="fr-FR" sz="2000" dirty="0" smtClean="0">
                <a:solidFill>
                  <a:srgbClr val="26B9D1"/>
                </a:solidFill>
                <a:latin typeface="+mj-lt"/>
              </a:rPr>
              <a:t>, 1 </a:t>
            </a:r>
            <a:r>
              <a:rPr lang="en-US" altLang="fr-FR" sz="2000" dirty="0" err="1" smtClean="0">
                <a:solidFill>
                  <a:srgbClr val="26B9D1"/>
                </a:solidFill>
                <a:latin typeface="+mj-lt"/>
              </a:rPr>
              <a:t>Equipex</a:t>
            </a:r>
            <a:endParaRPr lang="en-US" altLang="fr-FR" sz="2000" dirty="0" smtClean="0">
              <a:solidFill>
                <a:srgbClr val="26B9D1"/>
              </a:solidFill>
              <a:latin typeface="+mj-lt"/>
            </a:endParaRPr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2263775"/>
            <a:ext cx="19065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 descr="esiee_paris_logo_QV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4629150"/>
            <a:ext cx="10080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itre 1"/>
          <p:cNvSpPr>
            <a:spLocks noGrp="1"/>
          </p:cNvSpPr>
          <p:nvPr>
            <p:ph type="title"/>
          </p:nvPr>
        </p:nvSpPr>
        <p:spPr bwMode="auto">
          <a:xfrm>
            <a:off x="2549525" y="431800"/>
            <a:ext cx="6369050" cy="395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2400" b="1" smtClean="0">
                <a:latin typeface="Arial" charset="0"/>
              </a:rPr>
              <a:t>Université Paris-Est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oneTexte 4"/>
          <p:cNvSpPr txBox="1">
            <a:spLocks noChangeArrowheads="1"/>
          </p:cNvSpPr>
          <p:nvPr/>
        </p:nvSpPr>
        <p:spPr bwMode="auto">
          <a:xfrm>
            <a:off x="803275" y="2157413"/>
            <a:ext cx="7372350" cy="3754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803275" indent="-346075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ESIEE Paris </a:t>
            </a:r>
            <a:r>
              <a:rPr lang="fr-FR" altLang="fr-FR" sz="19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is</a:t>
            </a: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acting in </a:t>
            </a:r>
            <a:r>
              <a:rPr lang="fr-FR" altLang="fr-FR" sz="19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academic</a:t>
            </a: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and </a:t>
            </a:r>
            <a:r>
              <a:rPr lang="fr-FR" altLang="fr-FR" sz="19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industry</a:t>
            </a: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research</a:t>
            </a: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with</a:t>
            </a:r>
            <a:r>
              <a:rPr lang="fr-FR" altLang="fr-FR" sz="19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:</a:t>
            </a:r>
          </a:p>
          <a:p>
            <a:pPr eaLnBrk="1" hangingPunct="1">
              <a:defRPr/>
            </a:pPr>
            <a:endParaRPr lang="fr-FR" altLang="fr-FR" sz="1900" b="1" dirty="0" smtClean="0">
              <a:solidFill>
                <a:srgbClr val="26B9D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lnSpc>
                <a:spcPct val="200000"/>
              </a:lnSpc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0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Systematic</a:t>
            </a:r>
            <a:endParaRPr lang="fr-FR" altLang="fr-FR" sz="20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lnSpc>
                <a:spcPct val="200000"/>
              </a:lnSpc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000" dirty="0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Cap Digital</a:t>
            </a:r>
          </a:p>
          <a:p>
            <a:pPr marL="742950" lvl="1" indent="-285750" eaLnBrk="1" hangingPunct="1">
              <a:lnSpc>
                <a:spcPct val="200000"/>
              </a:lnSpc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0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Medicen</a:t>
            </a:r>
            <a:endParaRPr lang="fr-FR" altLang="fr-FR" sz="20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lnSpc>
                <a:spcPct val="200000"/>
              </a:lnSpc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0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Advancity</a:t>
            </a:r>
            <a:endParaRPr lang="fr-FR" altLang="fr-FR" sz="20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marL="742950" lvl="1" indent="-285750" eaLnBrk="1" hangingPunct="1">
              <a:lnSpc>
                <a:spcPct val="200000"/>
              </a:lnSpc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2000" dirty="0" err="1" smtClean="0">
                <a:solidFill>
                  <a:srgbClr val="002E51"/>
                </a:solidFill>
                <a:latin typeface="+mn-lt"/>
                <a:cs typeface="MS PGothic" pitchFamily="34" charset="-128"/>
              </a:rPr>
              <a:t>OpticsValley</a:t>
            </a:r>
            <a:endParaRPr lang="fr-FR" altLang="fr-FR" sz="20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</p:txBody>
      </p:sp>
      <p:sp>
        <p:nvSpPr>
          <p:cNvPr id="5123" name="Titre 1"/>
          <p:cNvSpPr>
            <a:spLocks noGrp="1"/>
          </p:cNvSpPr>
          <p:nvPr>
            <p:ph type="title"/>
          </p:nvPr>
        </p:nvSpPr>
        <p:spPr bwMode="auto">
          <a:xfrm>
            <a:off x="1685925" y="928688"/>
            <a:ext cx="68008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/>
            <a:r>
              <a:rPr lang="fr-FR" altLang="fr-FR" sz="2800" smtClean="0">
                <a:solidFill>
                  <a:schemeClr val="bg1"/>
                </a:solidFill>
                <a:latin typeface="Arial" charset="0"/>
              </a:rPr>
              <a:t>R&amp;D Clusters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 bwMode="auto">
          <a:xfrm>
            <a:off x="2593975" y="357188"/>
            <a:ext cx="6269038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fr-FR" altLang="fr-FR" sz="2800" b="1" smtClean="0">
                <a:latin typeface="Arial" charset="0"/>
              </a:rPr>
              <a:t>Education programmes</a:t>
            </a:r>
          </a:p>
        </p:txBody>
      </p:sp>
      <p:pic>
        <p:nvPicPr>
          <p:cNvPr id="614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/>
          <a:stretch>
            <a:fillRect/>
          </a:stretch>
        </p:blipFill>
        <p:spPr bwMode="auto">
          <a:xfrm>
            <a:off x="0" y="863600"/>
            <a:ext cx="7369175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8" name="Groupe 19"/>
          <p:cNvGrpSpPr>
            <a:grpSpLocks/>
          </p:cNvGrpSpPr>
          <p:nvPr/>
        </p:nvGrpSpPr>
        <p:grpSpPr bwMode="auto">
          <a:xfrm>
            <a:off x="6999288" y="2374900"/>
            <a:ext cx="1990725" cy="254000"/>
            <a:chOff x="6669660" y="3079009"/>
            <a:chExt cx="1990490" cy="254741"/>
          </a:xfrm>
        </p:grpSpPr>
        <p:pic>
          <p:nvPicPr>
            <p:cNvPr id="6154" name="Picture 2" descr="P:\Presentations\cursus-2013-Presentatio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14" t="38069" b="55785"/>
            <a:stretch>
              <a:fillRect/>
            </a:stretch>
          </p:blipFill>
          <p:spPr bwMode="auto">
            <a:xfrm>
              <a:off x="6669660" y="3079009"/>
              <a:ext cx="1990490" cy="25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ZoneTexte 21"/>
            <p:cNvSpPr txBox="1"/>
            <p:nvPr/>
          </p:nvSpPr>
          <p:spPr>
            <a:xfrm>
              <a:off x="7002996" y="3120404"/>
              <a:ext cx="1558741" cy="154437"/>
            </a:xfrm>
            <a:prstGeom prst="rect">
              <a:avLst/>
            </a:prstGeom>
            <a:solidFill>
              <a:srgbClr val="7C5991"/>
            </a:solidFill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chemeClr val="bg1"/>
                  </a:solidFill>
                  <a:latin typeface="+mn-lt"/>
                  <a:ea typeface="ＭＳ Ｐゴシック" pitchFamily="34" charset="-128"/>
                </a:rPr>
                <a:t>Computer Science</a:t>
              </a:r>
            </a:p>
          </p:txBody>
        </p:sp>
      </p:grpSp>
      <p:grpSp>
        <p:nvGrpSpPr>
          <p:cNvPr id="6149" name="Groupe 18"/>
          <p:cNvGrpSpPr>
            <a:grpSpLocks/>
          </p:cNvGrpSpPr>
          <p:nvPr/>
        </p:nvGrpSpPr>
        <p:grpSpPr bwMode="auto">
          <a:xfrm>
            <a:off x="6986588" y="3663950"/>
            <a:ext cx="1990725" cy="477838"/>
            <a:chOff x="7153510" y="3371795"/>
            <a:chExt cx="1990490" cy="479204"/>
          </a:xfrm>
        </p:grpSpPr>
        <p:pic>
          <p:nvPicPr>
            <p:cNvPr id="6152" name="Picture 2" descr="P:\Presentations\cursus-2013-Presentation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14" t="57266" b="36601"/>
            <a:stretch>
              <a:fillRect/>
            </a:stretch>
          </p:blipFill>
          <p:spPr bwMode="auto">
            <a:xfrm>
              <a:off x="7153510" y="3371795"/>
              <a:ext cx="1990490" cy="479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7486846" y="3394084"/>
              <a:ext cx="1558741" cy="401194"/>
            </a:xfrm>
            <a:prstGeom prst="rect">
              <a:avLst/>
            </a:prstGeom>
            <a:solidFill>
              <a:srgbClr val="B56045"/>
            </a:solidFill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chemeClr val="bg1"/>
                  </a:solidFill>
                  <a:latin typeface="+mn-lt"/>
                  <a:ea typeface="ＭＳ Ｐゴシック" pitchFamily="34" charset="-128"/>
                </a:rPr>
                <a:t>Electronics </a:t>
              </a:r>
              <a:br>
                <a:rPr lang="fr-FR" sz="1000" dirty="0">
                  <a:solidFill>
                    <a:schemeClr val="bg1"/>
                  </a:solidFill>
                  <a:latin typeface="+mn-lt"/>
                  <a:ea typeface="ＭＳ Ｐゴシック" pitchFamily="34" charset="-128"/>
                </a:rPr>
              </a:br>
              <a:r>
                <a:rPr lang="fr-FR" sz="800" dirty="0">
                  <a:solidFill>
                    <a:schemeClr val="bg1"/>
                  </a:solidFill>
                  <a:latin typeface="+mn-lt"/>
                  <a:ea typeface="ＭＳ Ｐゴシック" pitchFamily="34" charset="-128"/>
                </a:rPr>
                <a:t>*Wireless  *Micro-Nano</a:t>
              </a:r>
              <a:br>
                <a:rPr lang="fr-FR" sz="800" dirty="0">
                  <a:solidFill>
                    <a:schemeClr val="bg1"/>
                  </a:solidFill>
                  <a:latin typeface="+mn-lt"/>
                  <a:ea typeface="ＭＳ Ｐゴシック" pitchFamily="34" charset="-128"/>
                </a:rPr>
              </a:br>
              <a:r>
                <a:rPr lang="fr-FR" sz="800" dirty="0">
                  <a:solidFill>
                    <a:schemeClr val="bg1"/>
                  </a:solidFill>
                  <a:latin typeface="+mn-lt"/>
                  <a:ea typeface="ＭＳ Ｐゴシック" pitchFamily="34" charset="-128"/>
                </a:rPr>
                <a:t>*</a:t>
              </a:r>
              <a:r>
                <a:rPr lang="fr-FR" sz="800" dirty="0" err="1">
                  <a:solidFill>
                    <a:schemeClr val="bg1"/>
                  </a:solidFill>
                  <a:latin typeface="+mn-lt"/>
                  <a:ea typeface="ＭＳ Ｐゴシック" pitchFamily="34" charset="-128"/>
                </a:rPr>
                <a:t>Sensor</a:t>
              </a:r>
              <a:r>
                <a:rPr lang="fr-FR" sz="800" dirty="0">
                  <a:solidFill>
                    <a:schemeClr val="bg1"/>
                  </a:solidFill>
                  <a:latin typeface="+mn-lt"/>
                  <a:ea typeface="ＭＳ Ｐゴシック" pitchFamily="34" charset="-128"/>
                </a:rPr>
                <a:t> Networks</a:t>
              </a:r>
              <a:endParaRPr lang="fr-FR" sz="1050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5441950" y="1096963"/>
            <a:ext cx="3656013" cy="600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r">
              <a:tabLst>
                <a:tab pos="176213" algn="l"/>
              </a:tabLst>
              <a:defRPr/>
            </a:pPr>
            <a:r>
              <a:rPr lang="fr-FR" sz="1300" dirty="0">
                <a:solidFill>
                  <a:srgbClr val="002E51"/>
                </a:solidFill>
                <a:ea typeface="ＭＳ Ｐゴシック" pitchFamily="34" charset="-128"/>
              </a:rPr>
              <a:t>3 branches </a:t>
            </a:r>
          </a:p>
          <a:p>
            <a:pPr algn="r">
              <a:tabLst>
                <a:tab pos="176213" algn="l"/>
              </a:tabLst>
              <a:defRPr/>
            </a:pPr>
            <a:r>
              <a:rPr lang="fr-FR" sz="1300" dirty="0">
                <a:solidFill>
                  <a:srgbClr val="002E51"/>
                </a:solidFill>
                <a:ea typeface="ＭＳ Ｐゴシック" pitchFamily="34" charset="-128"/>
              </a:rPr>
              <a:t>	10 full-time </a:t>
            </a:r>
            <a:r>
              <a:rPr lang="fr-FR" sz="1300" dirty="0" err="1">
                <a:solidFill>
                  <a:srgbClr val="002E51"/>
                </a:solidFill>
                <a:ea typeface="ＭＳ Ｐゴシック" pitchFamily="34" charset="-128"/>
              </a:rPr>
              <a:t>tracks</a:t>
            </a:r>
            <a:r>
              <a:rPr lang="fr-FR" sz="1300" dirty="0">
                <a:solidFill>
                  <a:srgbClr val="002E51"/>
                </a:solidFill>
                <a:ea typeface="ＭＳ Ｐゴシック" pitchFamily="34" charset="-128"/>
              </a:rPr>
              <a:t>  </a:t>
            </a:r>
            <a:r>
              <a:rPr lang="fr-FR" sz="1300" dirty="0" err="1">
                <a:solidFill>
                  <a:srgbClr val="002E51"/>
                </a:solidFill>
                <a:ea typeface="ＭＳ Ｐゴシック" pitchFamily="34" charset="-128"/>
              </a:rPr>
              <a:t>including</a:t>
            </a:r>
            <a:r>
              <a:rPr lang="fr-FR" sz="1300" dirty="0">
                <a:solidFill>
                  <a:srgbClr val="002E51"/>
                </a:solidFill>
                <a:ea typeface="ＭＳ Ｐゴシック" pitchFamily="34" charset="-128"/>
              </a:rPr>
              <a:t> 2 </a:t>
            </a:r>
            <a:r>
              <a:rPr lang="fr-FR" sz="1300" dirty="0" err="1">
                <a:solidFill>
                  <a:srgbClr val="002E51"/>
                </a:solidFill>
                <a:ea typeface="ＭＳ Ｐゴシック" pitchFamily="34" charset="-128"/>
              </a:rPr>
              <a:t>taught</a:t>
            </a:r>
            <a:r>
              <a:rPr lang="fr-FR" sz="1300" dirty="0">
                <a:solidFill>
                  <a:srgbClr val="002E51"/>
                </a:solidFill>
                <a:ea typeface="ＭＳ Ｐゴシック" pitchFamily="34" charset="-128"/>
              </a:rPr>
              <a:t> in English</a:t>
            </a:r>
          </a:p>
          <a:p>
            <a:pPr algn="r">
              <a:tabLst>
                <a:tab pos="176213" algn="l"/>
              </a:tabLst>
              <a:defRPr/>
            </a:pPr>
            <a:r>
              <a:rPr lang="fr-FR" sz="1300" dirty="0">
                <a:solidFill>
                  <a:srgbClr val="002E51"/>
                </a:solidFill>
                <a:ea typeface="ＭＳ Ｐゴシック" pitchFamily="34" charset="-128"/>
              </a:rPr>
              <a:t>	4 </a:t>
            </a:r>
            <a:r>
              <a:rPr lang="fr-FR" sz="1300" dirty="0" err="1">
                <a:solidFill>
                  <a:srgbClr val="002E51"/>
                </a:solidFill>
                <a:ea typeface="ＭＳ Ｐゴシック" pitchFamily="34" charset="-128"/>
              </a:rPr>
              <a:t>apprenticeship</a:t>
            </a:r>
            <a:r>
              <a:rPr lang="fr-FR" sz="1300" dirty="0">
                <a:solidFill>
                  <a:srgbClr val="002E51"/>
                </a:solidFill>
                <a:ea typeface="ＭＳ Ｐゴシック" pitchFamily="34" charset="-128"/>
              </a:rPr>
              <a:t> </a:t>
            </a:r>
            <a:r>
              <a:rPr lang="fr-FR" sz="1300" dirty="0" err="1">
                <a:solidFill>
                  <a:srgbClr val="002E51"/>
                </a:solidFill>
                <a:ea typeface="ＭＳ Ｐゴシック" pitchFamily="34" charset="-128"/>
              </a:rPr>
              <a:t>track</a:t>
            </a:r>
            <a:r>
              <a:rPr lang="fr-FR" sz="1300" dirty="0" err="1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s</a:t>
            </a:r>
            <a:endParaRPr lang="fr-FR" sz="1300" dirty="0">
              <a:solidFill>
                <a:schemeClr val="tx2">
                  <a:lumMod val="7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2663" y="863600"/>
            <a:ext cx="1811337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4400" dirty="0">
              <a:solidFill>
                <a:schemeClr val="bg1"/>
              </a:solidFill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oneTexte 1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482600" y="2009775"/>
            <a:ext cx="8578850" cy="4302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22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The first </a:t>
            </a:r>
            <a:r>
              <a:rPr lang="fr-FR" altLang="fr-FR" sz="22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two</a:t>
            </a:r>
            <a:r>
              <a:rPr lang="fr-FR" altLang="fr-FR" sz="22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2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years</a:t>
            </a:r>
            <a:r>
              <a:rPr lang="fr-FR" altLang="fr-FR" sz="22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2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after</a:t>
            </a:r>
            <a:r>
              <a:rPr lang="fr-FR" altLang="fr-FR" sz="22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high </a:t>
            </a:r>
            <a:r>
              <a:rPr lang="fr-FR" altLang="fr-FR" sz="22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school</a:t>
            </a:r>
            <a:endParaRPr lang="fr-FR" altLang="fr-FR" sz="2200" b="1" dirty="0" smtClean="0">
              <a:solidFill>
                <a:srgbClr val="26B9D1"/>
              </a:solidFill>
              <a:latin typeface="+mn-lt"/>
              <a:cs typeface="MS PGothic" pitchFamily="34" charset="-128"/>
            </a:endParaRPr>
          </a:p>
        </p:txBody>
      </p:sp>
      <p:sp>
        <p:nvSpPr>
          <p:cNvPr id="7172" name="ZoneTexte 4"/>
          <p:cNvSpPr txBox="1">
            <a:spLocks noChangeArrowheads="1"/>
          </p:cNvSpPr>
          <p:nvPr/>
        </p:nvSpPr>
        <p:spPr bwMode="auto">
          <a:xfrm>
            <a:off x="47625" y="2486025"/>
            <a:ext cx="8896350" cy="43703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803275" indent="-361950" defTabSz="268288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268288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268288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268288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268288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268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268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268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268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fr-FR" altLang="fr-FR" sz="2000" b="1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Education:</a:t>
            </a:r>
            <a:endParaRPr lang="fr-FR" altLang="fr-FR" sz="2000" b="1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Fundamental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s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ciences (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mathematics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–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physics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)</a:t>
            </a:r>
            <a:endParaRPr lang="fr-FR" altLang="fr-FR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Engineering sciences (digital technologies)</a:t>
            </a:r>
            <a:endParaRPr lang="fr-FR" altLang="fr-FR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Management,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Humanities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and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Languages</a:t>
            </a:r>
            <a:endParaRPr lang="fr-FR" altLang="fr-FR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Interdisciplinary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projects</a:t>
            </a:r>
            <a:endParaRPr lang="fr-FR" altLang="fr-FR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Electives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: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Chemisty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Biology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Thermodynamic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Mechanics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…</a:t>
            </a: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Internship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in a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company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(1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month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)</a:t>
            </a:r>
          </a:p>
          <a:p>
            <a:pPr eaLnBrk="1" hangingPunct="1">
              <a:defRPr/>
            </a:pPr>
            <a:endParaRPr lang="fr-FR" altLang="fr-FR" b="1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fr-FR" altLang="fr-FR" sz="2000" b="1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Innovative</a:t>
            </a:r>
            <a:r>
              <a:rPr lang="fr-FR" altLang="fr-FR" sz="2000" b="1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b="1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Pedagogy</a:t>
            </a:r>
            <a:r>
              <a:rPr lang="fr-FR" altLang="fr-FR" sz="2000" b="1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:</a:t>
            </a: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Project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learning</a:t>
            </a:r>
            <a:endParaRPr lang="fr-FR" altLang="fr-FR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Mentorship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/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Individual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guidance</a:t>
            </a:r>
            <a:endParaRPr lang="fr-FR" altLang="fr-FR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P5 : </a:t>
            </a:r>
            <a:r>
              <a:rPr lang="fr-FR" alt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Personal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and Professional </a:t>
            </a:r>
            <a:r>
              <a:rPr lang="fr-FR" alt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Project</a:t>
            </a:r>
            <a:endParaRPr lang="fr-FR" altLang="fr-FR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441325" indent="0" eaLnBrk="1" hangingPunct="1">
              <a:defRPr/>
            </a:pPr>
            <a:endParaRPr lang="fr-FR" altLang="fr-FR" sz="2800" dirty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defRPr/>
            </a:pP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The first cycle </a:t>
            </a:r>
            <a:r>
              <a:rPr lang="fr-FR" altLang="fr-FR" sz="2000" b="1" dirty="0" err="1">
                <a:solidFill>
                  <a:srgbClr val="26B9D1"/>
                </a:solidFill>
                <a:latin typeface="+mn-lt"/>
                <a:cs typeface="MS PGothic" pitchFamily="34" charset="-128"/>
              </a:rPr>
              <a:t>prepares</a:t>
            </a:r>
            <a:r>
              <a:rPr lang="fr-FR" altLang="fr-FR" sz="2000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 for all </a:t>
            </a:r>
            <a:r>
              <a:rPr lang="fr-FR" altLang="fr-FR" sz="2000" b="1" dirty="0" err="1">
                <a:solidFill>
                  <a:srgbClr val="26B9D1"/>
                </a:solidFill>
                <a:latin typeface="+mn-lt"/>
                <a:cs typeface="MS PGothic" pitchFamily="34" charset="-128"/>
              </a:rPr>
              <a:t>tracks</a:t>
            </a:r>
            <a:r>
              <a:rPr lang="fr-FR" altLang="fr-FR" sz="2000" b="1" dirty="0">
                <a:solidFill>
                  <a:srgbClr val="26B9D1"/>
                </a:solidFill>
                <a:latin typeface="+mn-lt"/>
                <a:cs typeface="MS PGothic" pitchFamily="34" charset="-128"/>
              </a:rPr>
              <a:t> in the Engineering 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cycle</a:t>
            </a:r>
            <a:endParaRPr lang="fr-FR" altLang="fr-FR" sz="2000" b="1" dirty="0">
              <a:solidFill>
                <a:srgbClr val="26B9D1"/>
              </a:solidFill>
              <a:latin typeface="+mn-lt"/>
              <a:cs typeface="MS PGothic" pitchFamily="34" charset="-128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 bwMode="auto">
          <a:xfrm>
            <a:off x="1685925" y="973138"/>
            <a:ext cx="6800850" cy="395287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fr-FR" sz="2800" dirty="0" smtClean="0">
                <a:solidFill>
                  <a:schemeClr val="bg1"/>
                </a:solidFill>
                <a:ea typeface="MS PGothic"/>
                <a:cs typeface="MS PGothic"/>
              </a:rPr>
              <a:t>The first cycle</a:t>
            </a:r>
            <a:endParaRPr lang="fr-FR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 bwMode="auto">
          <a:xfrm>
            <a:off x="2581275" y="357188"/>
            <a:ext cx="6269038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fr-FR" altLang="fr-FR" sz="2800" b="1" smtClean="0">
                <a:latin typeface="Arial" charset="0"/>
              </a:rPr>
              <a:t>Job profiles</a:t>
            </a:r>
          </a:p>
        </p:txBody>
      </p:sp>
      <p:pic>
        <p:nvPicPr>
          <p:cNvPr id="8195" name="Picture 2" descr="http://www.esiee.fr/sites/default/files/repartition-des-enseignements-esiee-par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960563"/>
            <a:ext cx="7491412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138" y="1187450"/>
            <a:ext cx="86518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Depending</a:t>
            </a:r>
            <a:r>
              <a:rPr 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on </a:t>
            </a:r>
            <a:r>
              <a:rPr 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electives</a:t>
            </a:r>
            <a:r>
              <a:rPr 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each</a:t>
            </a:r>
            <a:r>
              <a:rPr 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student</a:t>
            </a:r>
            <a:r>
              <a:rPr 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creates</a:t>
            </a:r>
            <a:r>
              <a:rPr lang="fr-FR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their</a:t>
            </a:r>
            <a:r>
              <a:rPr 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+mn-lt"/>
                <a:cs typeface="MS PGothic" pitchFamily="34" charset="-128"/>
              </a:rPr>
              <a:t>own</a:t>
            </a:r>
            <a:r>
              <a:rPr 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profile.</a:t>
            </a:r>
          </a:p>
          <a:p>
            <a:pPr>
              <a:defRPr/>
            </a:pPr>
            <a:r>
              <a:rPr lang="fr-FR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4 main job profiles are possible:</a:t>
            </a:r>
          </a:p>
        </p:txBody>
      </p:sp>
      <p:sp>
        <p:nvSpPr>
          <p:cNvPr id="3" name="ZoneTexte 2"/>
          <p:cNvSpPr txBox="1"/>
          <p:nvPr/>
        </p:nvSpPr>
        <p:spPr bwMode="auto">
          <a:xfrm>
            <a:off x="3980310" y="5205631"/>
            <a:ext cx="4310836" cy="9746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ts val="1900"/>
              </a:lnSpc>
            </a:pPr>
            <a:r>
              <a:rPr lang="fr-FR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Scientific and </a:t>
            </a:r>
            <a:r>
              <a:rPr lang="fr-FR" sz="1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technical</a:t>
            </a:r>
            <a:r>
              <a:rPr lang="fr-FR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 courses</a:t>
            </a:r>
          </a:p>
          <a:p>
            <a:pPr eaLnBrk="1" hangingPunct="1">
              <a:lnSpc>
                <a:spcPts val="1900"/>
              </a:lnSpc>
            </a:pPr>
            <a:r>
              <a:rPr lang="fr-FR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Management and </a:t>
            </a:r>
            <a:r>
              <a:rPr lang="fr-FR" sz="1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humanities</a:t>
            </a:r>
            <a:r>
              <a:rPr lang="fr-FR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 courses</a:t>
            </a:r>
          </a:p>
          <a:p>
            <a:pPr eaLnBrk="1" hangingPunct="1">
              <a:lnSpc>
                <a:spcPts val="1900"/>
              </a:lnSpc>
            </a:pPr>
            <a:r>
              <a:rPr lang="fr-FR" sz="1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Language</a:t>
            </a:r>
            <a:r>
              <a:rPr lang="fr-FR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 courses</a:t>
            </a:r>
          </a:p>
          <a:p>
            <a:pPr eaLnBrk="1" hangingPunct="1">
              <a:lnSpc>
                <a:spcPts val="1900"/>
              </a:lnSpc>
            </a:pPr>
            <a:r>
              <a:rPr lang="fr-FR" sz="1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Entrepreneurship</a:t>
            </a:r>
            <a:endParaRPr lang="en-US" sz="1200" b="1" dirty="0">
              <a:solidFill>
                <a:schemeClr val="tx2">
                  <a:lumMod val="90000"/>
                  <a:lumOff val="1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4130026" y="2813971"/>
            <a:ext cx="1031306" cy="4873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 eaLnBrk="1" hangingPunct="1">
              <a:lnSpc>
                <a:spcPts val="1900"/>
              </a:lnSpc>
              <a:defRPr sz="1300" b="1">
                <a:solidFill>
                  <a:schemeClr val="bg2">
                    <a:lumMod val="25000"/>
                  </a:schemeClr>
                </a:solidFill>
                <a:latin typeface="Rockwell Condensed" panose="02060603050405020104" pitchFamily="18" charset="0"/>
                <a:cs typeface="Arial" charset="0"/>
              </a:defRPr>
            </a:lvl1pPr>
          </a:lstStyle>
          <a:p>
            <a:r>
              <a:rPr lang="fr-FR" dirty="0" err="1" smtClean="0"/>
              <a:t>Research</a:t>
            </a:r>
            <a:r>
              <a:rPr lang="fr-FR" dirty="0" smtClean="0"/>
              <a:t> &amp;</a:t>
            </a:r>
            <a:endParaRPr lang="fr-FR" dirty="0"/>
          </a:p>
          <a:p>
            <a:r>
              <a:rPr lang="fr-FR" dirty="0"/>
              <a:t>Innovation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 bwMode="auto">
          <a:xfrm>
            <a:off x="6415779" y="2946251"/>
            <a:ext cx="1215944" cy="22275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lnSpc>
                <a:spcPts val="1900"/>
              </a:lnSpc>
            </a:pPr>
            <a:r>
              <a:rPr lang="fr-FR" sz="1300" b="1" dirty="0" err="1" smtClean="0">
                <a:solidFill>
                  <a:schemeClr val="bg2">
                    <a:lumMod val="25000"/>
                  </a:schemeClr>
                </a:solidFill>
                <a:latin typeface="Rockwell Condensed" panose="02060603050405020104" pitchFamily="18" charset="0"/>
                <a:cs typeface="Arial" charset="0"/>
              </a:rPr>
              <a:t>Entrepreneurship</a:t>
            </a:r>
            <a:endParaRPr lang="en-US" sz="1300" b="1" dirty="0">
              <a:solidFill>
                <a:schemeClr val="bg2">
                  <a:lumMod val="25000"/>
                </a:schemeClr>
              </a:solidFill>
              <a:latin typeface="Rockwell Condensed" panose="02060603050405020104" pitchFamily="18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 bwMode="auto">
          <a:xfrm>
            <a:off x="1676972" y="2741267"/>
            <a:ext cx="1031306" cy="6327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72000" rIns="36000" bIns="72000" rtlCol="0">
            <a:spAutoFit/>
          </a:bodyPr>
          <a:lstStyle>
            <a:defPPr>
              <a:defRPr lang="fr-FR"/>
            </a:defPPr>
            <a:lvl1pPr algn="ctr" eaLnBrk="1" hangingPunct="1">
              <a:lnSpc>
                <a:spcPts val="1900"/>
              </a:lnSpc>
              <a:defRPr sz="1300" b="1">
                <a:solidFill>
                  <a:schemeClr val="bg2">
                    <a:lumMod val="25000"/>
                  </a:schemeClr>
                </a:solidFill>
                <a:latin typeface="Rockwell Condensed" panose="02060603050405020104" pitchFamily="18" charset="0"/>
                <a:cs typeface="Arial" charset="0"/>
              </a:defRPr>
            </a:lvl1pPr>
          </a:lstStyle>
          <a:p>
            <a:r>
              <a:rPr lang="fr-FR" dirty="0" err="1" smtClean="0"/>
              <a:t>Study</a:t>
            </a:r>
            <a:r>
              <a:rPr lang="fr-FR" dirty="0" smtClean="0"/>
              <a:t> &amp;</a:t>
            </a:r>
            <a:endParaRPr lang="en-US" dirty="0"/>
          </a:p>
          <a:p>
            <a:r>
              <a:rPr lang="fr-FR" dirty="0" err="1" smtClean="0"/>
              <a:t>Development</a:t>
            </a:r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 bwMode="auto">
          <a:xfrm>
            <a:off x="1685764" y="5508864"/>
            <a:ext cx="1031306" cy="3681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72000" rIns="0" bIns="72000" rtlCol="0">
            <a:spAutoFit/>
          </a:bodyPr>
          <a:lstStyle>
            <a:defPPr>
              <a:defRPr lang="fr-FR"/>
            </a:defPPr>
            <a:lvl1pPr algn="ctr" eaLnBrk="1" hangingPunct="1">
              <a:lnSpc>
                <a:spcPts val="1900"/>
              </a:lnSpc>
              <a:defRPr sz="1300" b="1">
                <a:solidFill>
                  <a:schemeClr val="bg2">
                    <a:lumMod val="25000"/>
                  </a:schemeClr>
                </a:solidFill>
                <a:latin typeface="Rockwell Condensed" panose="02060603050405020104" pitchFamily="18" charset="0"/>
                <a:cs typeface="Arial" charset="0"/>
              </a:defRPr>
            </a:lvl1pPr>
          </a:lstStyle>
          <a:p>
            <a:r>
              <a:rPr lang="fr-FR" dirty="0" smtClean="0"/>
              <a:t>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oneTexte 1"/>
          <p:cNvSpPr txBox="1">
            <a:spLocks noChangeArrowheads="1"/>
          </p:cNvSpPr>
          <p:nvPr/>
        </p:nvSpPr>
        <p:spPr bwMode="auto">
          <a:xfrm>
            <a:off x="230188" y="2166938"/>
            <a:ext cx="8789987" cy="45243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12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months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of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internship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over the 5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years</a:t>
            </a:r>
            <a:endParaRPr lang="fr-FR" altLang="fr-FR" sz="19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endParaRPr lang="fr-FR" altLang="fr-FR" sz="19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Within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the first cycle:</a:t>
            </a:r>
          </a:p>
          <a:p>
            <a:pPr marL="800100" lvl="1" indent="-342900" eaLnBrk="1" hangingPunct="1">
              <a:buClr>
                <a:srgbClr val="26B9D1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1-month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internship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,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discovering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industry</a:t>
            </a:r>
            <a:endParaRPr lang="fr-FR" altLang="fr-FR" sz="1900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lvl="1" eaLnBrk="1" hangingPunct="1">
              <a:buClr>
                <a:srgbClr val="26B9D1"/>
              </a:buClr>
              <a:defRPr/>
            </a:pP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	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between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first and second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year</a:t>
            </a:r>
            <a:endParaRPr lang="fr-FR" altLang="fr-FR" sz="19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800100" lvl="1" indent="-342900" eaLnBrk="1" hangingPunct="1">
              <a:buClr>
                <a:srgbClr val="26B9D1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sz="19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2-month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internship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at the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beginning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b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</a:b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 of the </a:t>
            </a:r>
            <a:r>
              <a:rPr lang="fr-FR" altLang="fr-FR" sz="19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E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ngineering cycle</a:t>
            </a: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endParaRPr lang="fr-FR" altLang="fr-FR" sz="1900" dirty="0" smtClean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marL="285750" indent="-285750" eaLnBrk="1" hangingPunct="1">
              <a:buClr>
                <a:srgbClr val="C82381"/>
              </a:buClr>
              <a:buFont typeface="Webdings" panose="05030102010509060703" pitchFamily="18" charset="2"/>
              <a:buChar char="4"/>
              <a:defRPr/>
            </a:pP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Engineering cycle:</a:t>
            </a:r>
            <a:endParaRPr lang="fr-FR" altLang="fr-FR" sz="1900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lvl="1" eaLnBrk="1" hangingPunct="1">
              <a:buClr>
                <a:srgbClr val="26B9D1"/>
              </a:buClr>
              <a:buFont typeface="Arial" pitchFamily="34" charset="0"/>
              <a:buChar char="•"/>
              <a:defRPr/>
            </a:pP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 10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weeks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of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projects</a:t>
            </a:r>
            <a:endParaRPr lang="fr-FR" altLang="fr-FR" sz="1900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lvl="1" eaLnBrk="1" hangingPunct="1">
              <a:buClr>
                <a:srgbClr val="26B9D1"/>
              </a:buClr>
              <a:buFont typeface="Arial" pitchFamily="34" charset="0"/>
              <a:buChar char="•"/>
              <a:defRPr/>
            </a:pPr>
            <a:r>
              <a:rPr lang="fr-FR" altLang="fr-FR" sz="19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15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weeks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of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internships</a:t>
            </a:r>
            <a:endParaRPr lang="fr-FR" altLang="fr-FR" sz="1900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lvl="1" eaLnBrk="1" hangingPunct="1">
              <a:buClr>
                <a:srgbClr val="26B9D1"/>
              </a:buClr>
              <a:buFont typeface="Arial" pitchFamily="34" charset="0"/>
              <a:buChar char="•"/>
              <a:defRPr/>
            </a:pPr>
            <a:r>
              <a:rPr lang="fr-FR" altLang="fr-FR" sz="19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19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6-month 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final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internship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 / </a:t>
            </a:r>
            <a:r>
              <a:rPr lang="fr-FR" altLang="fr-FR" sz="1900" dirty="0">
                <a:solidFill>
                  <a:srgbClr val="002060"/>
                </a:solidFill>
                <a:latin typeface="+mn-lt"/>
                <a:cs typeface="MS PGothic" pitchFamily="34" charset="-128"/>
              </a:rPr>
              <a:t>M</a:t>
            </a:r>
            <a:r>
              <a:rPr lang="fr-FR" altLang="fr-FR" sz="1900" dirty="0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aster </a:t>
            </a:r>
            <a:r>
              <a:rPr lang="fr-FR" altLang="fr-FR" sz="1900" dirty="0" err="1" smtClean="0">
                <a:solidFill>
                  <a:srgbClr val="002060"/>
                </a:solidFill>
                <a:latin typeface="+mn-lt"/>
                <a:cs typeface="MS PGothic" pitchFamily="34" charset="-128"/>
              </a:rPr>
              <a:t>thesis</a:t>
            </a:r>
            <a:endParaRPr lang="fr-FR" altLang="fr-FR" sz="1900" dirty="0">
              <a:solidFill>
                <a:srgbClr val="002060"/>
              </a:solidFill>
              <a:latin typeface="+mn-lt"/>
              <a:cs typeface="MS PGothic" pitchFamily="34" charset="-128"/>
            </a:endParaRPr>
          </a:p>
          <a:p>
            <a:pPr eaLnBrk="1" hangingPunct="1">
              <a:defRPr/>
            </a:pPr>
            <a:endParaRPr lang="fr-FR" altLang="fr-FR" sz="2000" dirty="0" smtClean="0">
              <a:solidFill>
                <a:srgbClr val="002E51"/>
              </a:solidFill>
              <a:latin typeface="+mn-lt"/>
              <a:cs typeface="MS PGothic" pitchFamily="34" charset="-128"/>
            </a:endParaRPr>
          </a:p>
          <a:p>
            <a:pPr eaLnBrk="1" hangingPunct="1">
              <a:defRPr/>
            </a:pPr>
            <a:r>
              <a:rPr lang="fr-FR" altLang="fr-FR" sz="20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Possibility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of a gap </a:t>
            </a:r>
            <a:r>
              <a:rPr lang="fr-FR" altLang="fr-FR" sz="20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year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between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the 2</a:t>
            </a:r>
            <a:r>
              <a:rPr lang="fr-FR" altLang="fr-FR" sz="2000" b="1" baseline="30000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nd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and 3</a:t>
            </a:r>
            <a:r>
              <a:rPr lang="fr-FR" altLang="fr-FR" sz="2000" b="1" baseline="30000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rd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</a:t>
            </a:r>
            <a:r>
              <a:rPr lang="fr-FR" altLang="fr-FR" sz="2000" b="1" dirty="0" err="1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year</a:t>
            </a:r>
            <a:r>
              <a:rPr lang="fr-FR" altLang="fr-FR" sz="2000" b="1" dirty="0" smtClean="0">
                <a:solidFill>
                  <a:srgbClr val="26B9D1"/>
                </a:solidFill>
                <a:latin typeface="+mn-lt"/>
                <a:cs typeface="MS PGothic" pitchFamily="34" charset="-128"/>
              </a:rPr>
              <a:t> of the Engineering cycle</a:t>
            </a:r>
            <a:endParaRPr lang="fr-FR" altLang="fr-FR" sz="2000" b="1" dirty="0">
              <a:solidFill>
                <a:srgbClr val="26B9D1"/>
              </a:solidFill>
              <a:latin typeface="+mn-lt"/>
              <a:cs typeface="MS PGothic" pitchFamily="34" charset="-128"/>
            </a:endParaRPr>
          </a:p>
        </p:txBody>
      </p:sp>
      <p:sp>
        <p:nvSpPr>
          <p:cNvPr id="9219" name="Titre 1"/>
          <p:cNvSpPr>
            <a:spLocks noGrp="1"/>
          </p:cNvSpPr>
          <p:nvPr>
            <p:ph type="title"/>
          </p:nvPr>
        </p:nvSpPr>
        <p:spPr bwMode="auto">
          <a:xfrm>
            <a:off x="1685925" y="973138"/>
            <a:ext cx="68008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/>
            <a:r>
              <a:rPr lang="fr-FR" altLang="fr-FR" sz="2800" smtClean="0">
                <a:solidFill>
                  <a:schemeClr val="bg1"/>
                </a:solidFill>
                <a:latin typeface="Arial" charset="0"/>
              </a:rPr>
              <a:t>Internship and projects</a:t>
            </a:r>
          </a:p>
        </p:txBody>
      </p:sp>
      <p:pic>
        <p:nvPicPr>
          <p:cNvPr id="5" name="Picture 12" descr="ESIEE-1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4413" y="1993900"/>
            <a:ext cx="2827337" cy="204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ESIEE">
  <a:themeElements>
    <a:clrScheme name="Personnalisée 1">
      <a:dk1>
        <a:sysClr val="windowText" lastClr="000000"/>
      </a:dk1>
      <a:lt1>
        <a:sysClr val="window" lastClr="FFFFFF"/>
      </a:lt1>
      <a:dk2>
        <a:srgbClr val="002E51"/>
      </a:dk2>
      <a:lt2>
        <a:srgbClr val="EEECE1"/>
      </a:lt2>
      <a:accent1>
        <a:srgbClr val="26B9D1"/>
      </a:accent1>
      <a:accent2>
        <a:srgbClr val="A41568"/>
      </a:accent2>
      <a:accent3>
        <a:srgbClr val="9948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2E51"/>
      </a:hlink>
      <a:folHlink>
        <a:srgbClr val="26B9D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2E51"/>
        </a:solidFill>
        <a:ln>
          <a:noFill/>
        </a:ln>
        <a:effectLst/>
      </a:spPr>
      <a:bodyPr anchor="ctr"/>
      <a:lstStyle>
        <a:defPPr algn="ctr" fontAlgn="auto">
          <a:lnSpc>
            <a:spcPct val="80000"/>
          </a:lnSpc>
          <a:spcBef>
            <a:spcPts val="0"/>
          </a:spcBef>
          <a:spcAft>
            <a:spcPts val="0"/>
          </a:spcAft>
          <a:defRPr sz="4400" dirty="0">
            <a:solidFill>
              <a:schemeClr val="bg1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solidFill>
          <a:srgbClr val="002E51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tIns="234000" bIns="234000">
        <a:spAutoFit/>
      </a:bodyPr>
      <a:lstStyle>
        <a:defPPr algn="ctr" eaLnBrk="1" hangingPunct="1">
          <a:defRPr sz="4400" b="1" dirty="0">
            <a:solidFill>
              <a:schemeClr val="bg1"/>
            </a:solidFill>
            <a:latin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743</Words>
  <Application>Microsoft Office PowerPoint</Application>
  <PresentationFormat>Bildschirmpräsentation (4:3)</PresentationFormat>
  <Paragraphs>220</Paragraphs>
  <Slides>20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31" baseType="lpstr">
      <vt:lpstr>MS PGothic</vt:lpstr>
      <vt:lpstr>MS PGothic</vt:lpstr>
      <vt:lpstr>Arial</vt:lpstr>
      <vt:lpstr>Arial Narrow</vt:lpstr>
      <vt:lpstr>Book Antiqua</vt:lpstr>
      <vt:lpstr>Calibri</vt:lpstr>
      <vt:lpstr>Rockwell Condensed</vt:lpstr>
      <vt:lpstr>Webdings</vt:lpstr>
      <vt:lpstr>Wingdings</vt:lpstr>
      <vt:lpstr>ZapfDingbats</vt:lpstr>
      <vt:lpstr>Thème ESIEE</vt:lpstr>
      <vt:lpstr>PowerPoint-Präsentation</vt:lpstr>
      <vt:lpstr>School of Engineering of CCI Paris Ile-de-France </vt:lpstr>
      <vt:lpstr>R&amp;D at ESIEE Paris</vt:lpstr>
      <vt:lpstr>Université Paris-Est</vt:lpstr>
      <vt:lpstr>R&amp;D Clusters</vt:lpstr>
      <vt:lpstr>Education programmes</vt:lpstr>
      <vt:lpstr>The first cycle</vt:lpstr>
      <vt:lpstr>Job profiles</vt:lpstr>
      <vt:lpstr>Internship and projects</vt:lpstr>
      <vt:lpstr>The « apprenticeship » track</vt:lpstr>
      <vt:lpstr>Proximity with companies</vt:lpstr>
      <vt:lpstr>Job placement  ESIEE Paris graduates</vt:lpstr>
      <vt:lpstr>Sectors and Jobs</vt:lpstr>
      <vt:lpstr>International opening</vt:lpstr>
      <vt:lpstr>Outgoing mobility</vt:lpstr>
      <vt:lpstr>International programs</vt:lpstr>
      <vt:lpstr>Student Entrepreneurship </vt:lpstr>
      <vt:lpstr>Student life at ESIEE PARIS</vt:lpstr>
      <vt:lpstr>La Cité Descartes</vt:lpstr>
      <vt:lpstr>PowerPoint-Präsentation</vt:lpstr>
    </vt:vector>
  </TitlesOfParts>
  <Company>ESIEE Paris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Cyrille Carry</dc:creator>
  <cp:lastModifiedBy>Frau Sabine Habermalz</cp:lastModifiedBy>
  <cp:revision>180</cp:revision>
  <cp:lastPrinted>2014-02-05T12:39:09Z</cp:lastPrinted>
  <dcterms:created xsi:type="dcterms:W3CDTF">2014-02-27T14:42:13Z</dcterms:created>
  <dcterms:modified xsi:type="dcterms:W3CDTF">2018-10-23T06:39:24Z</dcterms:modified>
</cp:coreProperties>
</file>