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5327650" cy="7559675"/>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16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6C07"/>
    <a:srgbClr val="008934"/>
    <a:srgbClr val="90ABBD"/>
    <a:srgbClr val="DF6C07"/>
    <a:srgbClr val="76AD1C"/>
    <a:srgbClr val="B10136"/>
    <a:srgbClr val="005392"/>
    <a:srgbClr val="B10036"/>
    <a:srgbClr val="91ACBD"/>
    <a:srgbClr val="0152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05" autoAdjust="0"/>
    <p:restoredTop sz="94660"/>
  </p:normalViewPr>
  <p:slideViewPr>
    <p:cSldViewPr snapToGrid="0">
      <p:cViewPr varScale="1">
        <p:scale>
          <a:sx n="76" d="100"/>
          <a:sy n="76" d="100"/>
        </p:scale>
        <p:origin x="2549" y="58"/>
      </p:cViewPr>
      <p:guideLst>
        <p:guide orient="horz" pos="2381"/>
        <p:guide pos="16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399574" y="1237197"/>
            <a:ext cx="4528503" cy="2631887"/>
          </a:xfrm>
        </p:spPr>
        <p:txBody>
          <a:bodyPr anchor="b"/>
          <a:lstStyle>
            <a:lvl1pPr algn="ctr">
              <a:defRPr sz="3496"/>
            </a:lvl1pPr>
          </a:lstStyle>
          <a:p>
            <a:r>
              <a:rPr lang="de-DE"/>
              <a:t>Titelmasterformat durch Klicken bearbeiten</a:t>
            </a:r>
            <a:endParaRPr lang="en-US" dirty="0"/>
          </a:p>
        </p:txBody>
      </p:sp>
      <p:sp>
        <p:nvSpPr>
          <p:cNvPr id="3" name="Subtitle 2"/>
          <p:cNvSpPr>
            <a:spLocks noGrp="1"/>
          </p:cNvSpPr>
          <p:nvPr>
            <p:ph type="subTitle" idx="1"/>
          </p:nvPr>
        </p:nvSpPr>
        <p:spPr>
          <a:xfrm>
            <a:off x="665956" y="3970580"/>
            <a:ext cx="3995738" cy="1825171"/>
          </a:xfrm>
        </p:spPr>
        <p:txBody>
          <a:bodyPr/>
          <a:lstStyle>
            <a:lvl1pPr marL="0" indent="0" algn="ctr">
              <a:buNone/>
              <a:defRPr sz="1398"/>
            </a:lvl1pPr>
            <a:lvl2pPr marL="266365" indent="0" algn="ctr">
              <a:buNone/>
              <a:defRPr sz="1165"/>
            </a:lvl2pPr>
            <a:lvl3pPr marL="532729" indent="0" algn="ctr">
              <a:buNone/>
              <a:defRPr sz="1049"/>
            </a:lvl3pPr>
            <a:lvl4pPr marL="799094" indent="0" algn="ctr">
              <a:buNone/>
              <a:defRPr sz="932"/>
            </a:lvl4pPr>
            <a:lvl5pPr marL="1065459" indent="0" algn="ctr">
              <a:buNone/>
              <a:defRPr sz="932"/>
            </a:lvl5pPr>
            <a:lvl6pPr marL="1331824" indent="0" algn="ctr">
              <a:buNone/>
              <a:defRPr sz="932"/>
            </a:lvl6pPr>
            <a:lvl7pPr marL="1598188" indent="0" algn="ctr">
              <a:buNone/>
              <a:defRPr sz="932"/>
            </a:lvl7pPr>
            <a:lvl8pPr marL="1864553" indent="0" algn="ctr">
              <a:buNone/>
              <a:defRPr sz="932"/>
            </a:lvl8pPr>
            <a:lvl9pPr marL="2130918" indent="0" algn="ctr">
              <a:buNone/>
              <a:defRPr sz="932"/>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B23AA034-4D98-4BC5-884F-ABA9C0A5DDA3}" type="datetimeFigureOut">
              <a:rPr lang="de-DE" smtClean="0"/>
              <a:t>25.09.2025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35BF258-0469-4C86-A4D4-C4222897DCA7}" type="slidenum">
              <a:rPr lang="de-DE" smtClean="0"/>
              <a:t>‹Nr.›</a:t>
            </a:fld>
            <a:endParaRPr lang="de-DE"/>
          </a:p>
        </p:txBody>
      </p:sp>
    </p:spTree>
    <p:extLst>
      <p:ext uri="{BB962C8B-B14F-4D97-AF65-F5344CB8AC3E}">
        <p14:creationId xmlns:p14="http://schemas.microsoft.com/office/powerpoint/2010/main" val="2050333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23AA034-4D98-4BC5-884F-ABA9C0A5DDA3}" type="datetimeFigureOut">
              <a:rPr lang="de-DE" smtClean="0"/>
              <a:t>25.09.2025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35BF258-0469-4C86-A4D4-C4222897DCA7}" type="slidenum">
              <a:rPr lang="de-DE" smtClean="0"/>
              <a:t>‹Nr.›</a:t>
            </a:fld>
            <a:endParaRPr lang="de-DE"/>
          </a:p>
        </p:txBody>
      </p:sp>
    </p:spTree>
    <p:extLst>
      <p:ext uri="{BB962C8B-B14F-4D97-AF65-F5344CB8AC3E}">
        <p14:creationId xmlns:p14="http://schemas.microsoft.com/office/powerpoint/2010/main" val="3272469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2600" y="402483"/>
            <a:ext cx="1148775" cy="6406475"/>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366276" y="402483"/>
            <a:ext cx="3379728" cy="6406475"/>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23AA034-4D98-4BC5-884F-ABA9C0A5DDA3}" type="datetimeFigureOut">
              <a:rPr lang="de-DE" smtClean="0"/>
              <a:t>25.09.2025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35BF258-0469-4C86-A4D4-C4222897DCA7}" type="slidenum">
              <a:rPr lang="de-DE" smtClean="0"/>
              <a:t>‹Nr.›</a:t>
            </a:fld>
            <a:endParaRPr lang="de-DE"/>
          </a:p>
        </p:txBody>
      </p:sp>
    </p:spTree>
    <p:extLst>
      <p:ext uri="{BB962C8B-B14F-4D97-AF65-F5344CB8AC3E}">
        <p14:creationId xmlns:p14="http://schemas.microsoft.com/office/powerpoint/2010/main" val="4106686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23AA034-4D98-4BC5-884F-ABA9C0A5DDA3}" type="datetimeFigureOut">
              <a:rPr lang="de-DE" smtClean="0"/>
              <a:t>25.09.2025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35BF258-0469-4C86-A4D4-C4222897DCA7}" type="slidenum">
              <a:rPr lang="de-DE" smtClean="0"/>
              <a:t>‹Nr.›</a:t>
            </a:fld>
            <a:endParaRPr lang="de-DE"/>
          </a:p>
        </p:txBody>
      </p:sp>
    </p:spTree>
    <p:extLst>
      <p:ext uri="{BB962C8B-B14F-4D97-AF65-F5344CB8AC3E}">
        <p14:creationId xmlns:p14="http://schemas.microsoft.com/office/powerpoint/2010/main" val="2786420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63501" y="1884671"/>
            <a:ext cx="4595098" cy="3144614"/>
          </a:xfrm>
        </p:spPr>
        <p:txBody>
          <a:bodyPr anchor="b"/>
          <a:lstStyle>
            <a:lvl1pPr>
              <a:defRPr sz="3496"/>
            </a:lvl1pPr>
          </a:lstStyle>
          <a:p>
            <a:r>
              <a:rPr lang="de-DE"/>
              <a:t>Titelmasterformat durch Klicken bearbeiten</a:t>
            </a:r>
            <a:endParaRPr lang="en-US" dirty="0"/>
          </a:p>
        </p:txBody>
      </p:sp>
      <p:sp>
        <p:nvSpPr>
          <p:cNvPr id="3" name="Text Placeholder 2"/>
          <p:cNvSpPr>
            <a:spLocks noGrp="1"/>
          </p:cNvSpPr>
          <p:nvPr>
            <p:ph type="body" idx="1"/>
          </p:nvPr>
        </p:nvSpPr>
        <p:spPr>
          <a:xfrm>
            <a:off x="363501" y="5059035"/>
            <a:ext cx="4595098" cy="1653678"/>
          </a:xfrm>
        </p:spPr>
        <p:txBody>
          <a:bodyPr/>
          <a:lstStyle>
            <a:lvl1pPr marL="0" indent="0">
              <a:buNone/>
              <a:defRPr sz="1398">
                <a:solidFill>
                  <a:schemeClr val="tx1"/>
                </a:solidFill>
              </a:defRPr>
            </a:lvl1pPr>
            <a:lvl2pPr marL="266365" indent="0">
              <a:buNone/>
              <a:defRPr sz="1165">
                <a:solidFill>
                  <a:schemeClr val="tx1">
                    <a:tint val="75000"/>
                  </a:schemeClr>
                </a:solidFill>
              </a:defRPr>
            </a:lvl2pPr>
            <a:lvl3pPr marL="532729" indent="0">
              <a:buNone/>
              <a:defRPr sz="1049">
                <a:solidFill>
                  <a:schemeClr val="tx1">
                    <a:tint val="75000"/>
                  </a:schemeClr>
                </a:solidFill>
              </a:defRPr>
            </a:lvl3pPr>
            <a:lvl4pPr marL="799094" indent="0">
              <a:buNone/>
              <a:defRPr sz="932">
                <a:solidFill>
                  <a:schemeClr val="tx1">
                    <a:tint val="75000"/>
                  </a:schemeClr>
                </a:solidFill>
              </a:defRPr>
            </a:lvl4pPr>
            <a:lvl5pPr marL="1065459" indent="0">
              <a:buNone/>
              <a:defRPr sz="932">
                <a:solidFill>
                  <a:schemeClr val="tx1">
                    <a:tint val="75000"/>
                  </a:schemeClr>
                </a:solidFill>
              </a:defRPr>
            </a:lvl5pPr>
            <a:lvl6pPr marL="1331824" indent="0">
              <a:buNone/>
              <a:defRPr sz="932">
                <a:solidFill>
                  <a:schemeClr val="tx1">
                    <a:tint val="75000"/>
                  </a:schemeClr>
                </a:solidFill>
              </a:defRPr>
            </a:lvl6pPr>
            <a:lvl7pPr marL="1598188" indent="0">
              <a:buNone/>
              <a:defRPr sz="932">
                <a:solidFill>
                  <a:schemeClr val="tx1">
                    <a:tint val="75000"/>
                  </a:schemeClr>
                </a:solidFill>
              </a:defRPr>
            </a:lvl7pPr>
            <a:lvl8pPr marL="1864553" indent="0">
              <a:buNone/>
              <a:defRPr sz="932">
                <a:solidFill>
                  <a:schemeClr val="tx1">
                    <a:tint val="75000"/>
                  </a:schemeClr>
                </a:solidFill>
              </a:defRPr>
            </a:lvl8pPr>
            <a:lvl9pPr marL="2130918" indent="0">
              <a:buNone/>
              <a:defRPr sz="932">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B23AA034-4D98-4BC5-884F-ABA9C0A5DDA3}" type="datetimeFigureOut">
              <a:rPr lang="de-DE" smtClean="0"/>
              <a:t>25.09.2025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35BF258-0469-4C86-A4D4-C4222897DCA7}" type="slidenum">
              <a:rPr lang="de-DE" smtClean="0"/>
              <a:t>‹Nr.›</a:t>
            </a:fld>
            <a:endParaRPr lang="de-DE"/>
          </a:p>
        </p:txBody>
      </p:sp>
    </p:spTree>
    <p:extLst>
      <p:ext uri="{BB962C8B-B14F-4D97-AF65-F5344CB8AC3E}">
        <p14:creationId xmlns:p14="http://schemas.microsoft.com/office/powerpoint/2010/main" val="4132532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366276" y="2012414"/>
            <a:ext cx="2264251" cy="479654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2697123" y="2012414"/>
            <a:ext cx="2264251" cy="479654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23AA034-4D98-4BC5-884F-ABA9C0A5DDA3}" type="datetimeFigureOut">
              <a:rPr lang="de-DE" smtClean="0"/>
              <a:t>25.09.2025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35BF258-0469-4C86-A4D4-C4222897DCA7}" type="slidenum">
              <a:rPr lang="de-DE" smtClean="0"/>
              <a:t>‹Nr.›</a:t>
            </a:fld>
            <a:endParaRPr lang="de-DE"/>
          </a:p>
        </p:txBody>
      </p:sp>
    </p:spTree>
    <p:extLst>
      <p:ext uri="{BB962C8B-B14F-4D97-AF65-F5344CB8AC3E}">
        <p14:creationId xmlns:p14="http://schemas.microsoft.com/office/powerpoint/2010/main" val="479117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366970" y="402484"/>
            <a:ext cx="4595098" cy="1461188"/>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366971" y="1853171"/>
            <a:ext cx="2253845" cy="908210"/>
          </a:xfrm>
        </p:spPr>
        <p:txBody>
          <a:bodyPr anchor="b"/>
          <a:lstStyle>
            <a:lvl1pPr marL="0" indent="0">
              <a:buNone/>
              <a:defRPr sz="1398" b="1"/>
            </a:lvl1pPr>
            <a:lvl2pPr marL="266365" indent="0">
              <a:buNone/>
              <a:defRPr sz="1165" b="1"/>
            </a:lvl2pPr>
            <a:lvl3pPr marL="532729" indent="0">
              <a:buNone/>
              <a:defRPr sz="1049" b="1"/>
            </a:lvl3pPr>
            <a:lvl4pPr marL="799094" indent="0">
              <a:buNone/>
              <a:defRPr sz="932" b="1"/>
            </a:lvl4pPr>
            <a:lvl5pPr marL="1065459" indent="0">
              <a:buNone/>
              <a:defRPr sz="932" b="1"/>
            </a:lvl5pPr>
            <a:lvl6pPr marL="1331824" indent="0">
              <a:buNone/>
              <a:defRPr sz="932" b="1"/>
            </a:lvl6pPr>
            <a:lvl7pPr marL="1598188" indent="0">
              <a:buNone/>
              <a:defRPr sz="932" b="1"/>
            </a:lvl7pPr>
            <a:lvl8pPr marL="1864553" indent="0">
              <a:buNone/>
              <a:defRPr sz="932" b="1"/>
            </a:lvl8pPr>
            <a:lvl9pPr marL="2130918" indent="0">
              <a:buNone/>
              <a:defRPr sz="932" b="1"/>
            </a:lvl9pPr>
          </a:lstStyle>
          <a:p>
            <a:pPr lvl="0"/>
            <a:r>
              <a:rPr lang="de-DE"/>
              <a:t>Formatvorlagen des Textmasters bearbeiten</a:t>
            </a:r>
          </a:p>
        </p:txBody>
      </p:sp>
      <p:sp>
        <p:nvSpPr>
          <p:cNvPr id="4" name="Content Placeholder 3"/>
          <p:cNvSpPr>
            <a:spLocks noGrp="1"/>
          </p:cNvSpPr>
          <p:nvPr>
            <p:ph sz="half" idx="2"/>
          </p:nvPr>
        </p:nvSpPr>
        <p:spPr>
          <a:xfrm>
            <a:off x="366971" y="2761381"/>
            <a:ext cx="2253845" cy="4061576"/>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2697123" y="1853171"/>
            <a:ext cx="2264945" cy="908210"/>
          </a:xfrm>
        </p:spPr>
        <p:txBody>
          <a:bodyPr anchor="b"/>
          <a:lstStyle>
            <a:lvl1pPr marL="0" indent="0">
              <a:buNone/>
              <a:defRPr sz="1398" b="1"/>
            </a:lvl1pPr>
            <a:lvl2pPr marL="266365" indent="0">
              <a:buNone/>
              <a:defRPr sz="1165" b="1"/>
            </a:lvl2pPr>
            <a:lvl3pPr marL="532729" indent="0">
              <a:buNone/>
              <a:defRPr sz="1049" b="1"/>
            </a:lvl3pPr>
            <a:lvl4pPr marL="799094" indent="0">
              <a:buNone/>
              <a:defRPr sz="932" b="1"/>
            </a:lvl4pPr>
            <a:lvl5pPr marL="1065459" indent="0">
              <a:buNone/>
              <a:defRPr sz="932" b="1"/>
            </a:lvl5pPr>
            <a:lvl6pPr marL="1331824" indent="0">
              <a:buNone/>
              <a:defRPr sz="932" b="1"/>
            </a:lvl6pPr>
            <a:lvl7pPr marL="1598188" indent="0">
              <a:buNone/>
              <a:defRPr sz="932" b="1"/>
            </a:lvl7pPr>
            <a:lvl8pPr marL="1864553" indent="0">
              <a:buNone/>
              <a:defRPr sz="932" b="1"/>
            </a:lvl8pPr>
            <a:lvl9pPr marL="2130918" indent="0">
              <a:buNone/>
              <a:defRPr sz="932" b="1"/>
            </a:lvl9pPr>
          </a:lstStyle>
          <a:p>
            <a:pPr lvl="0"/>
            <a:r>
              <a:rPr lang="de-DE"/>
              <a:t>Formatvorlagen des Textmasters bearbeiten</a:t>
            </a:r>
          </a:p>
        </p:txBody>
      </p:sp>
      <p:sp>
        <p:nvSpPr>
          <p:cNvPr id="6" name="Content Placeholder 5"/>
          <p:cNvSpPr>
            <a:spLocks noGrp="1"/>
          </p:cNvSpPr>
          <p:nvPr>
            <p:ph sz="quarter" idx="4"/>
          </p:nvPr>
        </p:nvSpPr>
        <p:spPr>
          <a:xfrm>
            <a:off x="2697123" y="2761381"/>
            <a:ext cx="2264945" cy="4061576"/>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23AA034-4D98-4BC5-884F-ABA9C0A5DDA3}" type="datetimeFigureOut">
              <a:rPr lang="de-DE" smtClean="0"/>
              <a:t>25.09.2025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135BF258-0469-4C86-A4D4-C4222897DCA7}" type="slidenum">
              <a:rPr lang="de-DE" smtClean="0"/>
              <a:t>‹Nr.›</a:t>
            </a:fld>
            <a:endParaRPr lang="de-DE"/>
          </a:p>
        </p:txBody>
      </p:sp>
    </p:spTree>
    <p:extLst>
      <p:ext uri="{BB962C8B-B14F-4D97-AF65-F5344CB8AC3E}">
        <p14:creationId xmlns:p14="http://schemas.microsoft.com/office/powerpoint/2010/main" val="157373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B23AA034-4D98-4BC5-884F-ABA9C0A5DDA3}" type="datetimeFigureOut">
              <a:rPr lang="de-DE" smtClean="0"/>
              <a:t>25.09.2025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135BF258-0469-4C86-A4D4-C4222897DCA7}" type="slidenum">
              <a:rPr lang="de-DE" smtClean="0"/>
              <a:t>‹Nr.›</a:t>
            </a:fld>
            <a:endParaRPr lang="de-DE"/>
          </a:p>
        </p:txBody>
      </p:sp>
    </p:spTree>
    <p:extLst>
      <p:ext uri="{BB962C8B-B14F-4D97-AF65-F5344CB8AC3E}">
        <p14:creationId xmlns:p14="http://schemas.microsoft.com/office/powerpoint/2010/main" val="3885194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3AA034-4D98-4BC5-884F-ABA9C0A5DDA3}" type="datetimeFigureOut">
              <a:rPr lang="de-DE" smtClean="0"/>
              <a:t>25.09.2025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135BF258-0469-4C86-A4D4-C4222897DCA7}" type="slidenum">
              <a:rPr lang="de-DE" smtClean="0"/>
              <a:t>‹Nr.›</a:t>
            </a:fld>
            <a:endParaRPr lang="de-DE"/>
          </a:p>
        </p:txBody>
      </p:sp>
    </p:spTree>
    <p:extLst>
      <p:ext uri="{BB962C8B-B14F-4D97-AF65-F5344CB8AC3E}">
        <p14:creationId xmlns:p14="http://schemas.microsoft.com/office/powerpoint/2010/main" val="3055288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66970" y="503978"/>
            <a:ext cx="1718306" cy="1763924"/>
          </a:xfrm>
        </p:spPr>
        <p:txBody>
          <a:bodyPr anchor="b"/>
          <a:lstStyle>
            <a:lvl1pPr>
              <a:defRPr sz="1864"/>
            </a:lvl1pPr>
          </a:lstStyle>
          <a:p>
            <a:r>
              <a:rPr lang="de-DE"/>
              <a:t>Titelmasterformat durch Klicken bearbeiten</a:t>
            </a:r>
            <a:endParaRPr lang="en-US" dirty="0"/>
          </a:p>
        </p:txBody>
      </p:sp>
      <p:sp>
        <p:nvSpPr>
          <p:cNvPr id="3" name="Content Placeholder 2"/>
          <p:cNvSpPr>
            <a:spLocks noGrp="1"/>
          </p:cNvSpPr>
          <p:nvPr>
            <p:ph idx="1"/>
          </p:nvPr>
        </p:nvSpPr>
        <p:spPr>
          <a:xfrm>
            <a:off x="2264945" y="1088455"/>
            <a:ext cx="2697123" cy="5372269"/>
          </a:xfrm>
        </p:spPr>
        <p:txBody>
          <a:bodyPr/>
          <a:lstStyle>
            <a:lvl1pPr>
              <a:defRPr sz="1864"/>
            </a:lvl1pPr>
            <a:lvl2pPr>
              <a:defRPr sz="1631"/>
            </a:lvl2pPr>
            <a:lvl3pPr>
              <a:defRPr sz="1398"/>
            </a:lvl3pPr>
            <a:lvl4pPr>
              <a:defRPr sz="1165"/>
            </a:lvl4pPr>
            <a:lvl5pPr>
              <a:defRPr sz="1165"/>
            </a:lvl5pPr>
            <a:lvl6pPr>
              <a:defRPr sz="1165"/>
            </a:lvl6pPr>
            <a:lvl7pPr>
              <a:defRPr sz="1165"/>
            </a:lvl7pPr>
            <a:lvl8pPr>
              <a:defRPr sz="1165"/>
            </a:lvl8pPr>
            <a:lvl9pPr>
              <a:defRPr sz="1165"/>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366970" y="2267902"/>
            <a:ext cx="1718306" cy="4201570"/>
          </a:xfrm>
        </p:spPr>
        <p:txBody>
          <a:bodyPr/>
          <a:lstStyle>
            <a:lvl1pPr marL="0" indent="0">
              <a:buNone/>
              <a:defRPr sz="932"/>
            </a:lvl1pPr>
            <a:lvl2pPr marL="266365" indent="0">
              <a:buNone/>
              <a:defRPr sz="816"/>
            </a:lvl2pPr>
            <a:lvl3pPr marL="532729" indent="0">
              <a:buNone/>
              <a:defRPr sz="699"/>
            </a:lvl3pPr>
            <a:lvl4pPr marL="799094" indent="0">
              <a:buNone/>
              <a:defRPr sz="583"/>
            </a:lvl4pPr>
            <a:lvl5pPr marL="1065459" indent="0">
              <a:buNone/>
              <a:defRPr sz="583"/>
            </a:lvl5pPr>
            <a:lvl6pPr marL="1331824" indent="0">
              <a:buNone/>
              <a:defRPr sz="583"/>
            </a:lvl6pPr>
            <a:lvl7pPr marL="1598188" indent="0">
              <a:buNone/>
              <a:defRPr sz="583"/>
            </a:lvl7pPr>
            <a:lvl8pPr marL="1864553" indent="0">
              <a:buNone/>
              <a:defRPr sz="583"/>
            </a:lvl8pPr>
            <a:lvl9pPr marL="2130918" indent="0">
              <a:buNone/>
              <a:defRPr sz="583"/>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B23AA034-4D98-4BC5-884F-ABA9C0A5DDA3}" type="datetimeFigureOut">
              <a:rPr lang="de-DE" smtClean="0"/>
              <a:t>25.09.2025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35BF258-0469-4C86-A4D4-C4222897DCA7}" type="slidenum">
              <a:rPr lang="de-DE" smtClean="0"/>
              <a:t>‹Nr.›</a:t>
            </a:fld>
            <a:endParaRPr lang="de-DE"/>
          </a:p>
        </p:txBody>
      </p:sp>
    </p:spTree>
    <p:extLst>
      <p:ext uri="{BB962C8B-B14F-4D97-AF65-F5344CB8AC3E}">
        <p14:creationId xmlns:p14="http://schemas.microsoft.com/office/powerpoint/2010/main" val="3444352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66970" y="503978"/>
            <a:ext cx="1718306" cy="1763924"/>
          </a:xfrm>
        </p:spPr>
        <p:txBody>
          <a:bodyPr anchor="b"/>
          <a:lstStyle>
            <a:lvl1pPr>
              <a:defRPr sz="1864"/>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2264945" y="1088455"/>
            <a:ext cx="2697123" cy="5372269"/>
          </a:xfrm>
        </p:spPr>
        <p:txBody>
          <a:bodyPr anchor="t"/>
          <a:lstStyle>
            <a:lvl1pPr marL="0" indent="0">
              <a:buNone/>
              <a:defRPr sz="1864"/>
            </a:lvl1pPr>
            <a:lvl2pPr marL="266365" indent="0">
              <a:buNone/>
              <a:defRPr sz="1631"/>
            </a:lvl2pPr>
            <a:lvl3pPr marL="532729" indent="0">
              <a:buNone/>
              <a:defRPr sz="1398"/>
            </a:lvl3pPr>
            <a:lvl4pPr marL="799094" indent="0">
              <a:buNone/>
              <a:defRPr sz="1165"/>
            </a:lvl4pPr>
            <a:lvl5pPr marL="1065459" indent="0">
              <a:buNone/>
              <a:defRPr sz="1165"/>
            </a:lvl5pPr>
            <a:lvl6pPr marL="1331824" indent="0">
              <a:buNone/>
              <a:defRPr sz="1165"/>
            </a:lvl6pPr>
            <a:lvl7pPr marL="1598188" indent="0">
              <a:buNone/>
              <a:defRPr sz="1165"/>
            </a:lvl7pPr>
            <a:lvl8pPr marL="1864553" indent="0">
              <a:buNone/>
              <a:defRPr sz="1165"/>
            </a:lvl8pPr>
            <a:lvl9pPr marL="2130918" indent="0">
              <a:buNone/>
              <a:defRPr sz="1165"/>
            </a:lvl9pPr>
          </a:lstStyle>
          <a:p>
            <a:r>
              <a:rPr lang="de-DE"/>
              <a:t>Bild durch Klicken auf Symbol hinzufügen</a:t>
            </a:r>
            <a:endParaRPr lang="en-US" dirty="0"/>
          </a:p>
        </p:txBody>
      </p:sp>
      <p:sp>
        <p:nvSpPr>
          <p:cNvPr id="4" name="Text Placeholder 3"/>
          <p:cNvSpPr>
            <a:spLocks noGrp="1"/>
          </p:cNvSpPr>
          <p:nvPr>
            <p:ph type="body" sz="half" idx="2"/>
          </p:nvPr>
        </p:nvSpPr>
        <p:spPr>
          <a:xfrm>
            <a:off x="366970" y="2267902"/>
            <a:ext cx="1718306" cy="4201570"/>
          </a:xfrm>
        </p:spPr>
        <p:txBody>
          <a:bodyPr/>
          <a:lstStyle>
            <a:lvl1pPr marL="0" indent="0">
              <a:buNone/>
              <a:defRPr sz="932"/>
            </a:lvl1pPr>
            <a:lvl2pPr marL="266365" indent="0">
              <a:buNone/>
              <a:defRPr sz="816"/>
            </a:lvl2pPr>
            <a:lvl3pPr marL="532729" indent="0">
              <a:buNone/>
              <a:defRPr sz="699"/>
            </a:lvl3pPr>
            <a:lvl4pPr marL="799094" indent="0">
              <a:buNone/>
              <a:defRPr sz="583"/>
            </a:lvl4pPr>
            <a:lvl5pPr marL="1065459" indent="0">
              <a:buNone/>
              <a:defRPr sz="583"/>
            </a:lvl5pPr>
            <a:lvl6pPr marL="1331824" indent="0">
              <a:buNone/>
              <a:defRPr sz="583"/>
            </a:lvl6pPr>
            <a:lvl7pPr marL="1598188" indent="0">
              <a:buNone/>
              <a:defRPr sz="583"/>
            </a:lvl7pPr>
            <a:lvl8pPr marL="1864553" indent="0">
              <a:buNone/>
              <a:defRPr sz="583"/>
            </a:lvl8pPr>
            <a:lvl9pPr marL="2130918" indent="0">
              <a:buNone/>
              <a:defRPr sz="583"/>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B23AA034-4D98-4BC5-884F-ABA9C0A5DDA3}" type="datetimeFigureOut">
              <a:rPr lang="de-DE" smtClean="0"/>
              <a:t>25.09.2025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35BF258-0469-4C86-A4D4-C4222897DCA7}" type="slidenum">
              <a:rPr lang="de-DE" smtClean="0"/>
              <a:t>‹Nr.›</a:t>
            </a:fld>
            <a:endParaRPr lang="de-DE"/>
          </a:p>
        </p:txBody>
      </p:sp>
    </p:spTree>
    <p:extLst>
      <p:ext uri="{BB962C8B-B14F-4D97-AF65-F5344CB8AC3E}">
        <p14:creationId xmlns:p14="http://schemas.microsoft.com/office/powerpoint/2010/main" val="1109814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276" y="402484"/>
            <a:ext cx="4595098" cy="1461188"/>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366276" y="2012414"/>
            <a:ext cx="4595098" cy="4796544"/>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366276" y="7006700"/>
            <a:ext cx="1198721" cy="402483"/>
          </a:xfrm>
          <a:prstGeom prst="rect">
            <a:avLst/>
          </a:prstGeom>
        </p:spPr>
        <p:txBody>
          <a:bodyPr vert="horz" lIns="91440" tIns="45720" rIns="91440" bIns="45720" rtlCol="0" anchor="ctr"/>
          <a:lstStyle>
            <a:lvl1pPr algn="l">
              <a:defRPr sz="699">
                <a:solidFill>
                  <a:schemeClr val="tx1">
                    <a:tint val="75000"/>
                  </a:schemeClr>
                </a:solidFill>
              </a:defRPr>
            </a:lvl1pPr>
          </a:lstStyle>
          <a:p>
            <a:fld id="{B23AA034-4D98-4BC5-884F-ABA9C0A5DDA3}" type="datetimeFigureOut">
              <a:rPr lang="de-DE" smtClean="0"/>
              <a:t>25.09.2025</a:t>
            </a:fld>
            <a:endParaRPr lang="de-DE"/>
          </a:p>
        </p:txBody>
      </p:sp>
      <p:sp>
        <p:nvSpPr>
          <p:cNvPr id="5" name="Footer Placeholder 4"/>
          <p:cNvSpPr>
            <a:spLocks noGrp="1"/>
          </p:cNvSpPr>
          <p:nvPr>
            <p:ph type="ftr" sz="quarter" idx="3"/>
          </p:nvPr>
        </p:nvSpPr>
        <p:spPr>
          <a:xfrm>
            <a:off x="1764784" y="7006700"/>
            <a:ext cx="1798082" cy="402483"/>
          </a:xfrm>
          <a:prstGeom prst="rect">
            <a:avLst/>
          </a:prstGeom>
        </p:spPr>
        <p:txBody>
          <a:bodyPr vert="horz" lIns="91440" tIns="45720" rIns="91440" bIns="45720" rtlCol="0" anchor="ctr"/>
          <a:lstStyle>
            <a:lvl1pPr algn="ctr">
              <a:defRPr sz="699">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3762653" y="7006700"/>
            <a:ext cx="1198721" cy="402483"/>
          </a:xfrm>
          <a:prstGeom prst="rect">
            <a:avLst/>
          </a:prstGeom>
        </p:spPr>
        <p:txBody>
          <a:bodyPr vert="horz" lIns="91440" tIns="45720" rIns="91440" bIns="45720" rtlCol="0" anchor="ctr"/>
          <a:lstStyle>
            <a:lvl1pPr algn="r">
              <a:defRPr sz="699">
                <a:solidFill>
                  <a:schemeClr val="tx1">
                    <a:tint val="75000"/>
                  </a:schemeClr>
                </a:solidFill>
              </a:defRPr>
            </a:lvl1pPr>
          </a:lstStyle>
          <a:p>
            <a:fld id="{135BF258-0469-4C86-A4D4-C4222897DCA7}" type="slidenum">
              <a:rPr lang="de-DE" smtClean="0"/>
              <a:t>‹Nr.›</a:t>
            </a:fld>
            <a:endParaRPr lang="de-DE"/>
          </a:p>
        </p:txBody>
      </p:sp>
    </p:spTree>
    <p:extLst>
      <p:ext uri="{BB962C8B-B14F-4D97-AF65-F5344CB8AC3E}">
        <p14:creationId xmlns:p14="http://schemas.microsoft.com/office/powerpoint/2010/main" val="2087930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32729" rtl="0" eaLnBrk="1" latinLnBrk="0" hangingPunct="1">
        <a:lnSpc>
          <a:spcPct val="90000"/>
        </a:lnSpc>
        <a:spcBef>
          <a:spcPct val="0"/>
        </a:spcBef>
        <a:buNone/>
        <a:defRPr sz="2563" kern="1200">
          <a:solidFill>
            <a:schemeClr val="tx1"/>
          </a:solidFill>
          <a:latin typeface="+mj-lt"/>
          <a:ea typeface="+mj-ea"/>
          <a:cs typeface="+mj-cs"/>
        </a:defRPr>
      </a:lvl1pPr>
    </p:titleStyle>
    <p:bodyStyle>
      <a:lvl1pPr marL="133182" indent="-133182" algn="l" defTabSz="532729" rtl="0" eaLnBrk="1" latinLnBrk="0" hangingPunct="1">
        <a:lnSpc>
          <a:spcPct val="90000"/>
        </a:lnSpc>
        <a:spcBef>
          <a:spcPts val="583"/>
        </a:spcBef>
        <a:buFont typeface="Arial" panose="020B0604020202020204" pitchFamily="34" charset="0"/>
        <a:buChar char="•"/>
        <a:defRPr sz="1631" kern="1200">
          <a:solidFill>
            <a:schemeClr val="tx1"/>
          </a:solidFill>
          <a:latin typeface="+mn-lt"/>
          <a:ea typeface="+mn-ea"/>
          <a:cs typeface="+mn-cs"/>
        </a:defRPr>
      </a:lvl1pPr>
      <a:lvl2pPr marL="399547" indent="-133182" algn="l" defTabSz="532729" rtl="0" eaLnBrk="1" latinLnBrk="0" hangingPunct="1">
        <a:lnSpc>
          <a:spcPct val="90000"/>
        </a:lnSpc>
        <a:spcBef>
          <a:spcPts val="291"/>
        </a:spcBef>
        <a:buFont typeface="Arial" panose="020B0604020202020204" pitchFamily="34" charset="0"/>
        <a:buChar char="•"/>
        <a:defRPr sz="1398" kern="1200">
          <a:solidFill>
            <a:schemeClr val="tx1"/>
          </a:solidFill>
          <a:latin typeface="+mn-lt"/>
          <a:ea typeface="+mn-ea"/>
          <a:cs typeface="+mn-cs"/>
        </a:defRPr>
      </a:lvl2pPr>
      <a:lvl3pPr marL="665912" indent="-133182" algn="l" defTabSz="532729" rtl="0" eaLnBrk="1" latinLnBrk="0" hangingPunct="1">
        <a:lnSpc>
          <a:spcPct val="90000"/>
        </a:lnSpc>
        <a:spcBef>
          <a:spcPts val="291"/>
        </a:spcBef>
        <a:buFont typeface="Arial" panose="020B0604020202020204" pitchFamily="34" charset="0"/>
        <a:buChar char="•"/>
        <a:defRPr sz="1165" kern="1200">
          <a:solidFill>
            <a:schemeClr val="tx1"/>
          </a:solidFill>
          <a:latin typeface="+mn-lt"/>
          <a:ea typeface="+mn-ea"/>
          <a:cs typeface="+mn-cs"/>
        </a:defRPr>
      </a:lvl3pPr>
      <a:lvl4pPr marL="932277"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4pPr>
      <a:lvl5pPr marL="1198641"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5pPr>
      <a:lvl6pPr marL="1465006"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6pPr>
      <a:lvl7pPr marL="1731371"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7pPr>
      <a:lvl8pPr marL="1997735"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8pPr>
      <a:lvl9pPr marL="2264100"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9pPr>
    </p:bodyStyle>
    <p:otherStyle>
      <a:defPPr>
        <a:defRPr lang="en-US"/>
      </a:defPPr>
      <a:lvl1pPr marL="0" algn="l" defTabSz="532729" rtl="0" eaLnBrk="1" latinLnBrk="0" hangingPunct="1">
        <a:defRPr sz="1049" kern="1200">
          <a:solidFill>
            <a:schemeClr val="tx1"/>
          </a:solidFill>
          <a:latin typeface="+mn-lt"/>
          <a:ea typeface="+mn-ea"/>
          <a:cs typeface="+mn-cs"/>
        </a:defRPr>
      </a:lvl1pPr>
      <a:lvl2pPr marL="266365" algn="l" defTabSz="532729" rtl="0" eaLnBrk="1" latinLnBrk="0" hangingPunct="1">
        <a:defRPr sz="1049" kern="1200">
          <a:solidFill>
            <a:schemeClr val="tx1"/>
          </a:solidFill>
          <a:latin typeface="+mn-lt"/>
          <a:ea typeface="+mn-ea"/>
          <a:cs typeface="+mn-cs"/>
        </a:defRPr>
      </a:lvl2pPr>
      <a:lvl3pPr marL="532729" algn="l" defTabSz="532729" rtl="0" eaLnBrk="1" latinLnBrk="0" hangingPunct="1">
        <a:defRPr sz="1049" kern="1200">
          <a:solidFill>
            <a:schemeClr val="tx1"/>
          </a:solidFill>
          <a:latin typeface="+mn-lt"/>
          <a:ea typeface="+mn-ea"/>
          <a:cs typeface="+mn-cs"/>
        </a:defRPr>
      </a:lvl3pPr>
      <a:lvl4pPr marL="799094" algn="l" defTabSz="532729" rtl="0" eaLnBrk="1" latinLnBrk="0" hangingPunct="1">
        <a:defRPr sz="1049" kern="1200">
          <a:solidFill>
            <a:schemeClr val="tx1"/>
          </a:solidFill>
          <a:latin typeface="+mn-lt"/>
          <a:ea typeface="+mn-ea"/>
          <a:cs typeface="+mn-cs"/>
        </a:defRPr>
      </a:lvl4pPr>
      <a:lvl5pPr marL="1065459" algn="l" defTabSz="532729" rtl="0" eaLnBrk="1" latinLnBrk="0" hangingPunct="1">
        <a:defRPr sz="1049" kern="1200">
          <a:solidFill>
            <a:schemeClr val="tx1"/>
          </a:solidFill>
          <a:latin typeface="+mn-lt"/>
          <a:ea typeface="+mn-ea"/>
          <a:cs typeface="+mn-cs"/>
        </a:defRPr>
      </a:lvl5pPr>
      <a:lvl6pPr marL="1331824" algn="l" defTabSz="532729" rtl="0" eaLnBrk="1" latinLnBrk="0" hangingPunct="1">
        <a:defRPr sz="1049" kern="1200">
          <a:solidFill>
            <a:schemeClr val="tx1"/>
          </a:solidFill>
          <a:latin typeface="+mn-lt"/>
          <a:ea typeface="+mn-ea"/>
          <a:cs typeface="+mn-cs"/>
        </a:defRPr>
      </a:lvl6pPr>
      <a:lvl7pPr marL="1598188" algn="l" defTabSz="532729" rtl="0" eaLnBrk="1" latinLnBrk="0" hangingPunct="1">
        <a:defRPr sz="1049" kern="1200">
          <a:solidFill>
            <a:schemeClr val="tx1"/>
          </a:solidFill>
          <a:latin typeface="+mn-lt"/>
          <a:ea typeface="+mn-ea"/>
          <a:cs typeface="+mn-cs"/>
        </a:defRPr>
      </a:lvl7pPr>
      <a:lvl8pPr marL="1864553" algn="l" defTabSz="532729" rtl="0" eaLnBrk="1" latinLnBrk="0" hangingPunct="1">
        <a:defRPr sz="1049" kern="1200">
          <a:solidFill>
            <a:schemeClr val="tx1"/>
          </a:solidFill>
          <a:latin typeface="+mn-lt"/>
          <a:ea typeface="+mn-ea"/>
          <a:cs typeface="+mn-cs"/>
        </a:defRPr>
      </a:lvl8pPr>
      <a:lvl9pPr marL="2130918" algn="l" defTabSz="532729" rtl="0" eaLnBrk="1" latinLnBrk="0" hangingPunct="1">
        <a:defRPr sz="10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loud.aktivkonzepte.de/hspulm/index.html##/Home/KursListe"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participant.ipn.eu/techniker-krankenkasse/19eded0c-60d5-45fd-8d2e-c9629dfbd2e9/" TargetMode="External"/><Relationship Id="rId5" Type="http://schemas.openxmlformats.org/officeDocument/2006/relationships/image" Target="../media/image4.tif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stretch>
            <a:fillRect/>
          </a:stretch>
        </p:blipFill>
        <p:spPr>
          <a:xfrm>
            <a:off x="1123091" y="879032"/>
            <a:ext cx="2763886" cy="635524"/>
          </a:xfrm>
          <a:prstGeom prst="rect">
            <a:avLst/>
          </a:prstGeom>
        </p:spPr>
      </p:pic>
      <p:sp>
        <p:nvSpPr>
          <p:cNvPr id="7" name="Textfeld 6"/>
          <p:cNvSpPr txBox="1"/>
          <p:nvPr/>
        </p:nvSpPr>
        <p:spPr>
          <a:xfrm>
            <a:off x="1232041" y="939358"/>
            <a:ext cx="2863565" cy="523220"/>
          </a:xfrm>
          <a:prstGeom prst="rect">
            <a:avLst/>
          </a:prstGeom>
          <a:noFill/>
        </p:spPr>
        <p:txBody>
          <a:bodyPr wrap="square" rtlCol="0">
            <a:spAutoFit/>
          </a:bodyPr>
          <a:lstStyle/>
          <a:p>
            <a:r>
              <a:rPr lang="de-DE" sz="2800" b="1" dirty="0">
                <a:solidFill>
                  <a:schemeClr val="bg1"/>
                </a:solidFill>
              </a:rPr>
              <a:t>AKTIONSTAGE</a:t>
            </a:r>
          </a:p>
        </p:txBody>
      </p:sp>
      <p:pic>
        <p:nvPicPr>
          <p:cNvPr id="8" name="Grafik 7"/>
          <p:cNvPicPr>
            <a:picLocks noChangeAspect="1"/>
          </p:cNvPicPr>
          <p:nvPr/>
        </p:nvPicPr>
        <p:blipFill>
          <a:blip r:embed="rId3"/>
          <a:stretch>
            <a:fillRect/>
          </a:stretch>
        </p:blipFill>
        <p:spPr>
          <a:xfrm>
            <a:off x="2167850" y="1258406"/>
            <a:ext cx="3308501" cy="908326"/>
          </a:xfrm>
          <a:prstGeom prst="rect">
            <a:avLst/>
          </a:prstGeom>
        </p:spPr>
      </p:pic>
      <p:sp>
        <p:nvSpPr>
          <p:cNvPr id="9" name="Rechteck 8"/>
          <p:cNvSpPr/>
          <p:nvPr/>
        </p:nvSpPr>
        <p:spPr>
          <a:xfrm rot="21359475">
            <a:off x="1801284" y="1126454"/>
            <a:ext cx="3366453" cy="707886"/>
          </a:xfrm>
          <a:prstGeom prst="rect">
            <a:avLst/>
          </a:prstGeom>
        </p:spPr>
        <p:txBody>
          <a:bodyPr wrap="square">
            <a:spAutoFit/>
          </a:bodyPr>
          <a:lstStyle/>
          <a:p>
            <a:endParaRPr lang="de-DE" sz="1200" dirty="0"/>
          </a:p>
          <a:p>
            <a:r>
              <a:rPr lang="de-DE" sz="1200" dirty="0"/>
              <a:t>	</a:t>
            </a:r>
            <a:r>
              <a:rPr lang="de-DE" sz="1400" dirty="0" err="1"/>
              <a:t>Infektprophylaxe</a:t>
            </a:r>
            <a:r>
              <a:rPr lang="de-DE" sz="1400" dirty="0"/>
              <a:t> &amp; 		Darmgesundheit</a:t>
            </a:r>
          </a:p>
        </p:txBody>
      </p:sp>
      <p:sp>
        <p:nvSpPr>
          <p:cNvPr id="10" name="Textfeld 9"/>
          <p:cNvSpPr txBox="1"/>
          <p:nvPr/>
        </p:nvSpPr>
        <p:spPr>
          <a:xfrm rot="21417727">
            <a:off x="2174851" y="1725542"/>
            <a:ext cx="2804560" cy="338554"/>
          </a:xfrm>
          <a:prstGeom prst="rect">
            <a:avLst/>
          </a:prstGeom>
          <a:noFill/>
        </p:spPr>
        <p:txBody>
          <a:bodyPr wrap="square" rtlCol="0">
            <a:spAutoFit/>
          </a:bodyPr>
          <a:lstStyle/>
          <a:p>
            <a:pPr algn="ctr"/>
            <a:r>
              <a:rPr lang="de-DE" sz="1600" b="1" dirty="0"/>
              <a:t>16. – 23.10.2025</a:t>
            </a:r>
          </a:p>
        </p:txBody>
      </p:sp>
      <p:sp>
        <p:nvSpPr>
          <p:cNvPr id="11" name="Textfeld 10"/>
          <p:cNvSpPr txBox="1"/>
          <p:nvPr/>
        </p:nvSpPr>
        <p:spPr>
          <a:xfrm>
            <a:off x="14178" y="2138174"/>
            <a:ext cx="5039429" cy="1200329"/>
          </a:xfrm>
          <a:prstGeom prst="rect">
            <a:avLst/>
          </a:prstGeom>
          <a:noFill/>
        </p:spPr>
        <p:txBody>
          <a:bodyPr wrap="square" rtlCol="0">
            <a:spAutoFit/>
          </a:bodyPr>
          <a:lstStyle/>
          <a:p>
            <a:pPr algn="just"/>
            <a:r>
              <a:rPr lang="de-DE" sz="900" dirty="0"/>
              <a:t>Ein gut funktionierendes Immunsystem ist entscheidend für die Gesundheit und unser Wohlbefinden. Wussten Sie, dass der Großteil unseres Immunsystems im Darm sitzt? Das Immunsystem und die Darmflora stehen in einer engen Verbindung zueinander. Daher ist es besonders wichtig, eine gesunde Darmflora zu fördern, um so die Abwehrkräfte gezielt und nachhaltig zu stärken.</a:t>
            </a:r>
          </a:p>
          <a:p>
            <a:pPr algn="just"/>
            <a:endParaRPr lang="de-DE" sz="900" dirty="0"/>
          </a:p>
          <a:p>
            <a:pPr algn="just"/>
            <a:r>
              <a:rPr lang="de-DE" sz="900" dirty="0"/>
              <a:t>Mit unseren Veranstaltungen im Rahmen des Betrieblichen Gesundheitsmanagements vom 16. bis 23. Oktober wollen wir mit unseren Angeboten Informationen und Ideen geben, wie Sie Ihr Immunsystem stärken können. Wir freuen uns auf Ihre Teilnahme!</a:t>
            </a:r>
          </a:p>
        </p:txBody>
      </p:sp>
      <p:graphicFrame>
        <p:nvGraphicFramePr>
          <p:cNvPr id="12" name="Tabelle 11"/>
          <p:cNvGraphicFramePr>
            <a:graphicFrameLocks noGrp="1"/>
          </p:cNvGraphicFramePr>
          <p:nvPr>
            <p:extLst>
              <p:ext uri="{D42A27DB-BD31-4B8C-83A1-F6EECF244321}">
                <p14:modId xmlns:p14="http://schemas.microsoft.com/office/powerpoint/2010/main" val="4112779462"/>
              </p:ext>
            </p:extLst>
          </p:nvPr>
        </p:nvGraphicFramePr>
        <p:xfrm>
          <a:off x="0" y="3366557"/>
          <a:ext cx="5299289" cy="3573118"/>
        </p:xfrm>
        <a:graphic>
          <a:graphicData uri="http://schemas.openxmlformats.org/drawingml/2006/table">
            <a:tbl>
              <a:tblPr firstRow="1" bandRow="1">
                <a:tableStyleId>{5940675A-B579-460E-94D1-54222C63F5DA}</a:tableStyleId>
              </a:tblPr>
              <a:tblGrid>
                <a:gridCol w="1064698">
                  <a:extLst>
                    <a:ext uri="{9D8B030D-6E8A-4147-A177-3AD203B41FA5}">
                      <a16:colId xmlns:a16="http://schemas.microsoft.com/office/drawing/2014/main" val="901016176"/>
                    </a:ext>
                  </a:extLst>
                </a:gridCol>
                <a:gridCol w="1492603">
                  <a:extLst>
                    <a:ext uri="{9D8B030D-6E8A-4147-A177-3AD203B41FA5}">
                      <a16:colId xmlns:a16="http://schemas.microsoft.com/office/drawing/2014/main" val="2127096653"/>
                    </a:ext>
                  </a:extLst>
                </a:gridCol>
                <a:gridCol w="1462760">
                  <a:extLst>
                    <a:ext uri="{9D8B030D-6E8A-4147-A177-3AD203B41FA5}">
                      <a16:colId xmlns:a16="http://schemas.microsoft.com/office/drawing/2014/main" val="3171320109"/>
                    </a:ext>
                  </a:extLst>
                </a:gridCol>
                <a:gridCol w="1279228">
                  <a:extLst>
                    <a:ext uri="{9D8B030D-6E8A-4147-A177-3AD203B41FA5}">
                      <a16:colId xmlns:a16="http://schemas.microsoft.com/office/drawing/2014/main" val="3234110153"/>
                    </a:ext>
                  </a:extLst>
                </a:gridCol>
              </a:tblGrid>
              <a:tr h="257017">
                <a:tc>
                  <a:txBody>
                    <a:bodyPr/>
                    <a:lstStyle/>
                    <a:p>
                      <a:pPr algn="ctr"/>
                      <a:r>
                        <a:rPr lang="de-DE" sz="1100" b="1" dirty="0">
                          <a:solidFill>
                            <a:schemeClr val="bg1"/>
                          </a:solidFill>
                        </a:rPr>
                        <a:t>Uhrzeit                                                                                                                                                                                                                                                                                                                                                                                                                                                                                                                                                                                                </a:t>
                      </a:r>
                    </a:p>
                  </a:txBody>
                  <a:tcPr>
                    <a:solidFill>
                      <a:srgbClr val="008934"/>
                    </a:solidFill>
                  </a:tcPr>
                </a:tc>
                <a:tc>
                  <a:txBody>
                    <a:bodyPr/>
                    <a:lstStyle/>
                    <a:p>
                      <a:pPr algn="ctr"/>
                      <a:r>
                        <a:rPr lang="de-DE" sz="1100" b="1" dirty="0">
                          <a:solidFill>
                            <a:schemeClr val="bg1"/>
                          </a:solidFill>
                        </a:rPr>
                        <a:t>Veranstaltung</a:t>
                      </a:r>
                    </a:p>
                  </a:txBody>
                  <a:tcPr>
                    <a:solidFill>
                      <a:srgbClr val="008934"/>
                    </a:solidFill>
                  </a:tcPr>
                </a:tc>
                <a:tc>
                  <a:txBody>
                    <a:bodyPr/>
                    <a:lstStyle/>
                    <a:p>
                      <a:pPr algn="ctr"/>
                      <a:r>
                        <a:rPr lang="de-DE" sz="1100" b="1" dirty="0">
                          <a:solidFill>
                            <a:schemeClr val="bg1"/>
                          </a:solidFill>
                        </a:rPr>
                        <a:t>Referent/in</a:t>
                      </a:r>
                    </a:p>
                  </a:txBody>
                  <a:tcPr>
                    <a:solidFill>
                      <a:srgbClr val="008934"/>
                    </a:solidFill>
                  </a:tcPr>
                </a:tc>
                <a:tc>
                  <a:txBody>
                    <a:bodyPr/>
                    <a:lstStyle/>
                    <a:p>
                      <a:pPr algn="ctr"/>
                      <a:r>
                        <a:rPr lang="de-DE" sz="1100" b="1" dirty="0">
                          <a:solidFill>
                            <a:schemeClr val="bg1"/>
                          </a:solidFill>
                        </a:rPr>
                        <a:t>Veranstaltungsort</a:t>
                      </a:r>
                    </a:p>
                  </a:txBody>
                  <a:tcPr>
                    <a:solidFill>
                      <a:srgbClr val="008934"/>
                    </a:solidFill>
                  </a:tcPr>
                </a:tc>
                <a:extLst>
                  <a:ext uri="{0D108BD9-81ED-4DB2-BD59-A6C34878D82A}">
                    <a16:rowId xmlns:a16="http://schemas.microsoft.com/office/drawing/2014/main" val="2437581648"/>
                  </a:ext>
                </a:extLst>
              </a:tr>
              <a:tr h="288294">
                <a:tc>
                  <a:txBody>
                    <a:bodyPr/>
                    <a:lstStyle/>
                    <a:p>
                      <a:pPr algn="ctr"/>
                      <a:r>
                        <a:rPr lang="de-DE" sz="900" dirty="0"/>
                        <a:t>Donnerstag 16.10.</a:t>
                      </a:r>
                    </a:p>
                    <a:p>
                      <a:pPr algn="ctr"/>
                      <a:r>
                        <a:rPr lang="de-DE" sz="900" dirty="0"/>
                        <a:t>8.00 - 9.30 Uhr</a:t>
                      </a:r>
                    </a:p>
                  </a:txBody>
                  <a:tcPr anchor="ctr">
                    <a:solidFill>
                      <a:schemeClr val="bg1">
                        <a:lumMod val="85000"/>
                      </a:schemeClr>
                    </a:solidFill>
                  </a:tcPr>
                </a:tc>
                <a:tc>
                  <a:txBody>
                    <a:bodyPr/>
                    <a:lstStyle/>
                    <a:p>
                      <a:pPr algn="ctr"/>
                      <a:r>
                        <a:rPr lang="de-DE" sz="900" dirty="0"/>
                        <a:t>Workshop: Infektionsprophylaxe leicht gemacht</a:t>
                      </a:r>
                    </a:p>
                  </a:txBody>
                  <a:tcPr anchor="ctr"/>
                </a:tc>
                <a:tc>
                  <a:txBody>
                    <a:bodyPr/>
                    <a:lstStyle/>
                    <a:p>
                      <a:pPr algn="ctr"/>
                      <a:r>
                        <a:rPr lang="de-DE" sz="900" kern="1200" dirty="0">
                          <a:solidFill>
                            <a:schemeClr val="tx1"/>
                          </a:solidFill>
                          <a:effectLst/>
                          <a:latin typeface="+mn-lt"/>
                          <a:ea typeface="+mn-ea"/>
                          <a:cs typeface="+mn-cs"/>
                        </a:rPr>
                        <a:t>Karen Endel, Physiotherapeutin</a:t>
                      </a:r>
                      <a:endParaRPr lang="de-DE" sz="900" dirty="0"/>
                    </a:p>
                  </a:txBody>
                  <a:tcPr anchor="ctr">
                    <a:solidFill>
                      <a:schemeClr val="bg1">
                        <a:lumMod val="85000"/>
                      </a:schemeClr>
                    </a:solidFill>
                  </a:tcPr>
                </a:tc>
                <a:tc>
                  <a:txBody>
                    <a:bodyPr/>
                    <a:lstStyle/>
                    <a:p>
                      <a:pPr algn="ctr"/>
                      <a:r>
                        <a:rPr lang="de-DE" sz="900" kern="1200" dirty="0">
                          <a:solidFill>
                            <a:schemeClr val="tx1"/>
                          </a:solidFill>
                          <a:effectLst/>
                          <a:latin typeface="+mn-lt"/>
                          <a:ea typeface="+mn-ea"/>
                          <a:cs typeface="+mn-cs"/>
                        </a:rPr>
                        <a:t>O25-175, Gymnastikraum</a:t>
                      </a:r>
                    </a:p>
                  </a:txBody>
                  <a:tcPr anchor="ctr"/>
                </a:tc>
                <a:extLst>
                  <a:ext uri="{0D108BD9-81ED-4DB2-BD59-A6C34878D82A}">
                    <a16:rowId xmlns:a16="http://schemas.microsoft.com/office/drawing/2014/main" val="1167560972"/>
                  </a:ext>
                </a:extLst>
              </a:tr>
              <a:tr h="288294">
                <a:tc>
                  <a:txBody>
                    <a:bodyPr/>
                    <a:lstStyle/>
                    <a:p>
                      <a:pPr algn="ctr"/>
                      <a:r>
                        <a:rPr lang="de-DE" sz="900" dirty="0"/>
                        <a:t>Montag 20.10.</a:t>
                      </a:r>
                    </a:p>
                    <a:p>
                      <a:pPr algn="ctr"/>
                      <a:r>
                        <a:rPr lang="de-DE" sz="900" dirty="0"/>
                        <a:t>17.00- 19.00 Uhr</a:t>
                      </a:r>
                    </a:p>
                  </a:txBody>
                  <a:tcPr anchor="ctr">
                    <a:solidFill>
                      <a:schemeClr val="bg1">
                        <a:lumMod val="85000"/>
                      </a:schemeClr>
                    </a:solidFill>
                  </a:tcPr>
                </a:tc>
                <a:tc>
                  <a:txBody>
                    <a:bodyPr/>
                    <a:lstStyle/>
                    <a:p>
                      <a:pPr algn="ctr"/>
                      <a:r>
                        <a:rPr lang="de-DE" sz="900" dirty="0"/>
                        <a:t>Online Kochworkshop: Ernährung für ein fittes Immunsystem </a:t>
                      </a:r>
                    </a:p>
                  </a:txBody>
                  <a:tcPr anchor="ctr"/>
                </a:tc>
                <a:tc>
                  <a:txBody>
                    <a:bodyPr/>
                    <a:lstStyle/>
                    <a:p>
                      <a:pPr algn="ctr"/>
                      <a:r>
                        <a:rPr lang="de-DE" sz="900" dirty="0"/>
                        <a:t>Sandra Heiligmann, Diätassistentin</a:t>
                      </a:r>
                    </a:p>
                  </a:txBody>
                  <a:tcPr anchor="ctr">
                    <a:solidFill>
                      <a:schemeClr val="bg1">
                        <a:lumMod val="85000"/>
                      </a:schemeClr>
                    </a:solidFill>
                  </a:tcPr>
                </a:tc>
                <a:tc>
                  <a:txBody>
                    <a:bodyPr/>
                    <a:lstStyle/>
                    <a:p>
                      <a:pPr algn="ctr"/>
                      <a:r>
                        <a:rPr lang="de-DE" sz="900" kern="1200" dirty="0">
                          <a:solidFill>
                            <a:schemeClr val="tx1"/>
                          </a:solidFill>
                          <a:effectLst/>
                          <a:latin typeface="+mn-lt"/>
                          <a:ea typeface="+mn-ea"/>
                          <a:cs typeface="+mn-cs"/>
                        </a:rPr>
                        <a:t>Online via Zoom</a:t>
                      </a:r>
                    </a:p>
                  </a:txBody>
                  <a:tcPr anchor="ctr"/>
                </a:tc>
                <a:extLst>
                  <a:ext uri="{0D108BD9-81ED-4DB2-BD59-A6C34878D82A}">
                    <a16:rowId xmlns:a16="http://schemas.microsoft.com/office/drawing/2014/main" val="4118493489"/>
                  </a:ext>
                </a:extLst>
              </a:tr>
              <a:tr h="288294">
                <a:tc>
                  <a:txBody>
                    <a:bodyPr/>
                    <a:lstStyle/>
                    <a:p>
                      <a:pPr algn="ctr"/>
                      <a:r>
                        <a:rPr lang="de-DE" sz="900" dirty="0"/>
                        <a:t>Mittwoch 22.10. </a:t>
                      </a:r>
                    </a:p>
                    <a:p>
                      <a:pPr algn="ctr"/>
                      <a:r>
                        <a:rPr lang="de-DE" sz="900" dirty="0"/>
                        <a:t>10.00 – 11.00 Uhr</a:t>
                      </a:r>
                    </a:p>
                  </a:txBody>
                  <a:tcPr anchor="ctr">
                    <a:solidFill>
                      <a:schemeClr val="bg1">
                        <a:lumMod val="85000"/>
                      </a:schemeClr>
                    </a:solidFill>
                  </a:tcPr>
                </a:tc>
                <a:tc>
                  <a:txBody>
                    <a:bodyPr/>
                    <a:lstStyle/>
                    <a:p>
                      <a:pPr algn="ctr"/>
                      <a:r>
                        <a:rPr lang="de-DE" sz="900" dirty="0"/>
                        <a:t>Workshop: Immunbooster aus der Natur - selbstgemacht</a:t>
                      </a:r>
                    </a:p>
                  </a:txBody>
                  <a:tcPr anchor="ctr"/>
                </a:tc>
                <a:tc>
                  <a:txBody>
                    <a:bodyPr/>
                    <a:lstStyle/>
                    <a:p>
                      <a:pPr algn="ctr"/>
                      <a:r>
                        <a:rPr lang="de-DE" sz="900" dirty="0"/>
                        <a:t>Julia </a:t>
                      </a:r>
                      <a:r>
                        <a:rPr lang="de-DE" sz="900" dirty="0" err="1"/>
                        <a:t>Hertenberger</a:t>
                      </a:r>
                      <a:r>
                        <a:rPr lang="de-DE" sz="900" dirty="0"/>
                        <a:t>, Diätassistentin</a:t>
                      </a:r>
                    </a:p>
                  </a:txBody>
                  <a:tcPr anchor="ctr">
                    <a:solidFill>
                      <a:schemeClr val="bg1">
                        <a:lumMod val="85000"/>
                      </a:schemeClr>
                    </a:solidFill>
                  </a:tcPr>
                </a:tc>
                <a:tc>
                  <a:txBody>
                    <a:bodyPr/>
                    <a:lstStyle/>
                    <a:p>
                      <a:pPr algn="ctr"/>
                      <a:r>
                        <a:rPr lang="de-DE" sz="900" kern="1200" dirty="0">
                          <a:solidFill>
                            <a:schemeClr val="tx1"/>
                          </a:solidFill>
                          <a:effectLst/>
                          <a:latin typeface="+mn-lt"/>
                          <a:ea typeface="+mn-ea"/>
                          <a:cs typeface="+mn-cs"/>
                        </a:rPr>
                        <a:t>O25-175, Gymnastikraum</a:t>
                      </a:r>
                    </a:p>
                  </a:txBody>
                  <a:tcPr anchor="ctr"/>
                </a:tc>
                <a:extLst>
                  <a:ext uri="{0D108BD9-81ED-4DB2-BD59-A6C34878D82A}">
                    <a16:rowId xmlns:a16="http://schemas.microsoft.com/office/drawing/2014/main" val="1604839701"/>
                  </a:ext>
                </a:extLst>
              </a:tr>
              <a:tr h="288294">
                <a:tc>
                  <a:txBody>
                    <a:bodyPr/>
                    <a:lstStyle/>
                    <a:p>
                      <a:pPr algn="ctr"/>
                      <a:r>
                        <a:rPr lang="de-DE" sz="900" dirty="0"/>
                        <a:t>Mittwoch 22.10.</a:t>
                      </a:r>
                    </a:p>
                    <a:p>
                      <a:pPr algn="ctr"/>
                      <a:r>
                        <a:rPr lang="de-DE" sz="900" dirty="0"/>
                        <a:t>12.00 - 13.00 Uhr</a:t>
                      </a:r>
                    </a:p>
                  </a:txBody>
                  <a:tcPr anchor="ctr">
                    <a:solidFill>
                      <a:schemeClr val="bg1">
                        <a:lumMod val="85000"/>
                      </a:schemeClr>
                    </a:solidFill>
                  </a:tcPr>
                </a:tc>
                <a:tc>
                  <a:txBody>
                    <a:bodyPr/>
                    <a:lstStyle/>
                    <a:p>
                      <a:pPr algn="ctr"/>
                      <a:r>
                        <a:rPr lang="de-DE" sz="900" dirty="0"/>
                        <a:t>Vortrag: Der Darm und seine geheimnisvollen Bewohner </a:t>
                      </a:r>
                    </a:p>
                  </a:txBody>
                  <a:tcPr anchor="ctr"/>
                </a:tc>
                <a:tc>
                  <a:txBody>
                    <a:bodyPr/>
                    <a:lstStyle/>
                    <a:p>
                      <a:pPr algn="ctr"/>
                      <a:r>
                        <a:rPr lang="de-DE" sz="900" dirty="0"/>
                        <a:t>Dr. Stefanie Ackermann, Ernährungswissen-</a:t>
                      </a:r>
                      <a:r>
                        <a:rPr lang="de-DE" sz="900" dirty="0" err="1"/>
                        <a:t>schaftlerin</a:t>
                      </a:r>
                      <a:endParaRPr lang="de-DE" sz="900" dirty="0"/>
                    </a:p>
                  </a:txBody>
                  <a:tcPr anchor="ctr">
                    <a:solidFill>
                      <a:schemeClr val="bg1">
                        <a:lumMod val="85000"/>
                      </a:schemeClr>
                    </a:solidFill>
                  </a:tcPr>
                </a:tc>
                <a:tc>
                  <a:txBody>
                    <a:bodyPr/>
                    <a:lstStyle/>
                    <a:p>
                      <a:pPr algn="ctr"/>
                      <a:r>
                        <a:rPr lang="de-DE" sz="900" kern="1200" dirty="0">
                          <a:solidFill>
                            <a:schemeClr val="tx1"/>
                          </a:solidFill>
                          <a:effectLst/>
                          <a:latin typeface="+mn-lt"/>
                          <a:ea typeface="+mn-ea"/>
                          <a:cs typeface="+mn-cs"/>
                        </a:rPr>
                        <a:t>Online via Zoom </a:t>
                      </a:r>
                    </a:p>
                  </a:txBody>
                  <a:tcPr anchor="ctr"/>
                </a:tc>
                <a:extLst>
                  <a:ext uri="{0D108BD9-81ED-4DB2-BD59-A6C34878D82A}">
                    <a16:rowId xmlns:a16="http://schemas.microsoft.com/office/drawing/2014/main" val="4152827133"/>
                  </a:ext>
                </a:extLst>
              </a:tr>
              <a:tr h="651179">
                <a:tc>
                  <a:txBody>
                    <a:bodyPr/>
                    <a:lstStyle/>
                    <a:p>
                      <a:pPr algn="ctr"/>
                      <a:r>
                        <a:rPr lang="de-DE" sz="900" dirty="0"/>
                        <a:t>Donnerstag 23.10.</a:t>
                      </a:r>
                    </a:p>
                    <a:p>
                      <a:pPr algn="ctr"/>
                      <a:r>
                        <a:rPr lang="de-DE" sz="900" dirty="0"/>
                        <a:t>8.00 </a:t>
                      </a:r>
                      <a:r>
                        <a:rPr lang="de-DE" sz="900"/>
                        <a:t>– 17.30 </a:t>
                      </a:r>
                      <a:r>
                        <a:rPr lang="de-DE" sz="900" dirty="0"/>
                        <a:t>Uhr, Terminvergabe im 30-Minuten Takt</a:t>
                      </a:r>
                    </a:p>
                  </a:txBody>
                  <a:tcPr anchor="ctr">
                    <a:solidFill>
                      <a:schemeClr val="bg1">
                        <a:lumMod val="85000"/>
                      </a:schemeClr>
                    </a:solidFill>
                  </a:tcPr>
                </a:tc>
                <a:tc>
                  <a:txBody>
                    <a:bodyPr/>
                    <a:lstStyle/>
                    <a:p>
                      <a:pPr algn="ctr"/>
                      <a:r>
                        <a:rPr lang="de-DE" sz="900" b="0" kern="1200" dirty="0">
                          <a:solidFill>
                            <a:schemeClr val="tx1"/>
                          </a:solidFill>
                          <a:effectLst/>
                          <a:latin typeface="+mn-lt"/>
                          <a:ea typeface="+mn-ea"/>
                          <a:cs typeface="+mn-cs"/>
                        </a:rPr>
                        <a:t>Online: Darm Vital Check</a:t>
                      </a:r>
                      <a:endParaRPr lang="de-DE" sz="900" b="0" dirty="0">
                        <a:solidFill>
                          <a:schemeClr val="tx1"/>
                        </a:solidFill>
                      </a:endParaRPr>
                    </a:p>
                  </a:txBody>
                  <a:tcPr anchor="ctr"/>
                </a:tc>
                <a:tc>
                  <a:txBody>
                    <a:bodyPr/>
                    <a:lstStyle/>
                    <a:p>
                      <a:pPr algn="ctr"/>
                      <a:r>
                        <a:rPr lang="de-DE" sz="900" dirty="0">
                          <a:solidFill>
                            <a:schemeClr val="tx1"/>
                          </a:solidFill>
                        </a:rPr>
                        <a:t>IPN</a:t>
                      </a:r>
                      <a:endParaRPr lang="de-DE" sz="900" kern="1200" dirty="0">
                        <a:solidFill>
                          <a:schemeClr val="tx1"/>
                        </a:solidFill>
                        <a:latin typeface="+mn-lt"/>
                        <a:ea typeface="+mn-ea"/>
                        <a:cs typeface="+mn-cs"/>
                      </a:endParaRPr>
                    </a:p>
                  </a:txBody>
                  <a:tcPr anchor="ctr">
                    <a:solidFill>
                      <a:schemeClr val="bg1">
                        <a:lumMod val="85000"/>
                      </a:schemeClr>
                    </a:solidFill>
                  </a:tcPr>
                </a:tc>
                <a:tc>
                  <a:txBody>
                    <a:bodyPr/>
                    <a:lstStyle/>
                    <a:p>
                      <a:pPr marL="0" marR="0" lvl="0" indent="0" algn="ctr" defTabSz="532729" rtl="0" eaLnBrk="1" fontAlgn="auto" latinLnBrk="0" hangingPunct="1">
                        <a:lnSpc>
                          <a:spcPct val="100000"/>
                        </a:lnSpc>
                        <a:spcBef>
                          <a:spcPts val="0"/>
                        </a:spcBef>
                        <a:spcAft>
                          <a:spcPts val="0"/>
                        </a:spcAft>
                        <a:buClrTx/>
                        <a:buSzTx/>
                        <a:buFontTx/>
                        <a:buNone/>
                        <a:tabLst/>
                        <a:defRPr/>
                      </a:pPr>
                      <a:r>
                        <a:rPr lang="de-DE" sz="900" kern="1200" dirty="0">
                          <a:solidFill>
                            <a:schemeClr val="tx1"/>
                          </a:solidFill>
                          <a:effectLst/>
                          <a:latin typeface="+mn-lt"/>
                          <a:ea typeface="+mn-ea"/>
                          <a:cs typeface="+mn-cs"/>
                        </a:rPr>
                        <a:t>Online </a:t>
                      </a:r>
                    </a:p>
                  </a:txBody>
                  <a:tcPr anchor="ctr"/>
                </a:tc>
                <a:extLst>
                  <a:ext uri="{0D108BD9-81ED-4DB2-BD59-A6C34878D82A}">
                    <a16:rowId xmlns:a16="http://schemas.microsoft.com/office/drawing/2014/main" val="2089446900"/>
                  </a:ext>
                </a:extLst>
              </a:tr>
              <a:tr h="651179">
                <a:tc>
                  <a:txBody>
                    <a:bodyPr/>
                    <a:lstStyle/>
                    <a:p>
                      <a:pPr algn="ctr"/>
                      <a:r>
                        <a:rPr lang="de-DE" sz="900" dirty="0"/>
                        <a:t>Zeitlich und örtlich flexibel</a:t>
                      </a:r>
                    </a:p>
                  </a:txBody>
                  <a:tcPr anchor="ctr">
                    <a:solidFill>
                      <a:schemeClr val="bg1">
                        <a:lumMod val="85000"/>
                      </a:schemeClr>
                    </a:solidFill>
                  </a:tcPr>
                </a:tc>
                <a:tc>
                  <a:txBody>
                    <a:bodyPr/>
                    <a:lstStyle/>
                    <a:p>
                      <a:pPr algn="ctr"/>
                      <a:r>
                        <a:rPr lang="de-DE" sz="900" b="0" dirty="0">
                          <a:solidFill>
                            <a:schemeClr val="tx1"/>
                          </a:solidFill>
                        </a:rPr>
                        <a:t>Darmkrebsselbsttest für Zuhause </a:t>
                      </a:r>
                    </a:p>
                  </a:txBody>
                  <a:tcPr anchor="ctr"/>
                </a:tc>
                <a:tc>
                  <a:txBody>
                    <a:bodyPr/>
                    <a:lstStyle/>
                    <a:p>
                      <a:pPr algn="ctr"/>
                      <a:endParaRPr lang="de-DE" sz="900" kern="1200" dirty="0">
                        <a:solidFill>
                          <a:schemeClr val="tx1"/>
                        </a:solidFill>
                        <a:latin typeface="+mn-lt"/>
                        <a:ea typeface="+mn-ea"/>
                        <a:cs typeface="+mn-cs"/>
                      </a:endParaRPr>
                    </a:p>
                  </a:txBody>
                  <a:tcPr anchor="ctr">
                    <a:solidFill>
                      <a:schemeClr val="bg1">
                        <a:lumMod val="85000"/>
                      </a:schemeClr>
                    </a:solidFill>
                  </a:tcPr>
                </a:tc>
                <a:tc>
                  <a:txBody>
                    <a:bodyPr/>
                    <a:lstStyle/>
                    <a:p>
                      <a:pPr marL="0" marR="0" lvl="0" indent="0" algn="ctr" defTabSz="532729" rtl="0" eaLnBrk="1" fontAlgn="auto" latinLnBrk="0" hangingPunct="1">
                        <a:lnSpc>
                          <a:spcPct val="100000"/>
                        </a:lnSpc>
                        <a:spcBef>
                          <a:spcPts val="0"/>
                        </a:spcBef>
                        <a:spcAft>
                          <a:spcPts val="0"/>
                        </a:spcAft>
                        <a:buClrTx/>
                        <a:buSzTx/>
                        <a:buFontTx/>
                        <a:buNone/>
                        <a:tabLst/>
                        <a:defRPr/>
                      </a:pPr>
                      <a:endParaRPr lang="de-DE" sz="900" kern="1200" dirty="0">
                        <a:solidFill>
                          <a:schemeClr val="tx1"/>
                        </a:solidFill>
                        <a:effectLst/>
                        <a:latin typeface="+mn-lt"/>
                        <a:ea typeface="+mn-ea"/>
                        <a:cs typeface="+mn-cs"/>
                      </a:endParaRPr>
                    </a:p>
                  </a:txBody>
                  <a:tcPr anchor="ctr"/>
                </a:tc>
                <a:extLst>
                  <a:ext uri="{0D108BD9-81ED-4DB2-BD59-A6C34878D82A}">
                    <a16:rowId xmlns:a16="http://schemas.microsoft.com/office/drawing/2014/main" val="2469659857"/>
                  </a:ext>
                </a:extLst>
              </a:tr>
            </a:tbl>
          </a:graphicData>
        </a:graphic>
      </p:graphicFrame>
      <p:pic>
        <p:nvPicPr>
          <p:cNvPr id="13" name="Grafik 12"/>
          <p:cNvPicPr>
            <a:picLocks noChangeAspect="1"/>
          </p:cNvPicPr>
          <p:nvPr/>
        </p:nvPicPr>
        <p:blipFill>
          <a:blip r:embed="rId4"/>
          <a:stretch>
            <a:fillRect/>
          </a:stretch>
        </p:blipFill>
        <p:spPr>
          <a:xfrm>
            <a:off x="4220519" y="230832"/>
            <a:ext cx="727104" cy="664125"/>
          </a:xfrm>
          <a:prstGeom prst="rect">
            <a:avLst/>
          </a:prstGeom>
        </p:spPr>
      </p:pic>
      <p:pic>
        <p:nvPicPr>
          <p:cNvPr id="16" name="Grafik 15">
            <a:extLst>
              <a:ext uri="{FF2B5EF4-FFF2-40B4-BE49-F238E27FC236}">
                <a16:creationId xmlns:a16="http://schemas.microsoft.com/office/drawing/2014/main" id="{162DE9E5-7D1E-A641-8367-2146EFDC0D16}"/>
              </a:ext>
            </a:extLst>
          </p:cNvPr>
          <p:cNvPicPr>
            <a:picLocks noChangeAspect="1"/>
          </p:cNvPicPr>
          <p:nvPr/>
        </p:nvPicPr>
        <p:blipFill>
          <a:blip r:embed="rId5"/>
          <a:stretch>
            <a:fillRect/>
          </a:stretch>
        </p:blipFill>
        <p:spPr>
          <a:xfrm>
            <a:off x="221945" y="185760"/>
            <a:ext cx="2441880" cy="693272"/>
          </a:xfrm>
          <a:prstGeom prst="rect">
            <a:avLst/>
          </a:prstGeom>
        </p:spPr>
      </p:pic>
      <p:sp>
        <p:nvSpPr>
          <p:cNvPr id="15" name="Textfeld 14">
            <a:extLst>
              <a:ext uri="{FF2B5EF4-FFF2-40B4-BE49-F238E27FC236}">
                <a16:creationId xmlns:a16="http://schemas.microsoft.com/office/drawing/2014/main" id="{5F68AC75-2357-4CDD-B574-E9C39397C4EE}"/>
              </a:ext>
            </a:extLst>
          </p:cNvPr>
          <p:cNvSpPr txBox="1"/>
          <p:nvPr/>
        </p:nvSpPr>
        <p:spPr>
          <a:xfrm>
            <a:off x="0" y="6851789"/>
            <a:ext cx="4857111" cy="707886"/>
          </a:xfrm>
          <a:prstGeom prst="rect">
            <a:avLst/>
          </a:prstGeom>
          <a:noFill/>
        </p:spPr>
        <p:txBody>
          <a:bodyPr wrap="square" rtlCol="0">
            <a:spAutoFit/>
          </a:bodyPr>
          <a:lstStyle/>
          <a:p>
            <a:endParaRPr lang="de-DE" sz="800" dirty="0"/>
          </a:p>
          <a:p>
            <a:r>
              <a:rPr lang="de-DE" sz="800" dirty="0"/>
              <a:t>Buchung für Darm Check Vital unter: </a:t>
            </a:r>
            <a:r>
              <a:rPr lang="de-DE" sz="800" dirty="0">
                <a:hlinkClick r:id="rId6"/>
              </a:rPr>
              <a:t>https://participant.ipn.eu/techniker-krankenkasse/19eded0c-60d5-45fd-8d2e-c9629dfbd2e9/</a:t>
            </a:r>
            <a:endParaRPr lang="de-DE" sz="800" dirty="0"/>
          </a:p>
          <a:p>
            <a:r>
              <a:rPr lang="de-DE" sz="800" dirty="0"/>
              <a:t>Für alle anderen Veranstaltungen ist eine Anmeldung </a:t>
            </a:r>
            <a:r>
              <a:rPr lang="de-DE" sz="800"/>
              <a:t>erforderlich bis 15.10. Kursbuchung </a:t>
            </a:r>
            <a:r>
              <a:rPr lang="de-DE" sz="800" dirty="0"/>
              <a:t>über </a:t>
            </a:r>
            <a:r>
              <a:rPr lang="de-DE" sz="800" dirty="0">
                <a:hlinkClick r:id="rId7"/>
              </a:rPr>
              <a:t>https://cloud.aktivkonzepte.de/hspulm/index.html##/Home/KursListe</a:t>
            </a:r>
            <a:r>
              <a:rPr lang="de-DE" sz="800" dirty="0"/>
              <a:t> </a:t>
            </a:r>
            <a:endParaRPr lang="de-DE" sz="1000" dirty="0"/>
          </a:p>
        </p:txBody>
      </p:sp>
    </p:spTree>
    <p:extLst>
      <p:ext uri="{BB962C8B-B14F-4D97-AF65-F5344CB8AC3E}">
        <p14:creationId xmlns:p14="http://schemas.microsoft.com/office/powerpoint/2010/main" val="708051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1D8E53B-B692-493A-BA4E-B445181EFA4A}"/>
              </a:ext>
            </a:extLst>
          </p:cNvPr>
          <p:cNvSpPr txBox="1"/>
          <p:nvPr/>
        </p:nvSpPr>
        <p:spPr>
          <a:xfrm>
            <a:off x="-4638" y="599800"/>
            <a:ext cx="5347391" cy="974882"/>
          </a:xfrm>
          <a:prstGeom prst="rect">
            <a:avLst/>
          </a:prstGeom>
          <a:solidFill>
            <a:schemeClr val="bg1">
              <a:lumMod val="85000"/>
            </a:schemeClr>
          </a:solidFill>
        </p:spPr>
        <p:txBody>
          <a:bodyPr wrap="square" rtlCol="0">
            <a:spAutoFit/>
          </a:bodyPr>
          <a:lstStyle/>
          <a:p>
            <a:pPr>
              <a:lnSpc>
                <a:spcPct val="107000"/>
              </a:lnSpc>
              <a:spcAft>
                <a:spcPts val="800"/>
              </a:spcAft>
            </a:pPr>
            <a:r>
              <a:rPr lang="de-DE" sz="900" dirty="0">
                <a:solidFill>
                  <a:srgbClr val="000000"/>
                </a:solidFill>
                <a:effectLst/>
                <a:ea typeface="Times New Roman" panose="02020603050405020304" pitchFamily="18" charset="0"/>
                <a:cs typeface="Times New Roman" panose="02020603050405020304" pitchFamily="18" charset="0"/>
              </a:rPr>
              <a:t>Lernen Sie in diesem Workshop mit einfachen Mitteln Infektionen der Atemwege vorzubeugen.</a:t>
            </a:r>
            <a:r>
              <a:rPr lang="de-DE" sz="900" dirty="0">
                <a:ea typeface="Times New Roman" panose="02020603050405020304" pitchFamily="18" charset="0"/>
                <a:cs typeface="Times New Roman" panose="02020603050405020304" pitchFamily="18" charset="0"/>
              </a:rPr>
              <a:t> </a:t>
            </a:r>
            <a:r>
              <a:rPr lang="de-DE" sz="900" dirty="0">
                <a:solidFill>
                  <a:srgbClr val="000000"/>
                </a:solidFill>
                <a:effectLst/>
                <a:ea typeface="Times New Roman" panose="02020603050405020304" pitchFamily="18" charset="0"/>
                <a:cs typeface="Times New Roman" panose="02020603050405020304" pitchFamily="18" charset="0"/>
              </a:rPr>
              <a:t>Mittels richtig durchgeführter Maßnahmen lassen sich längerfristig auch die Beschwerden durch Allergien</a:t>
            </a:r>
            <a:r>
              <a:rPr lang="de-DE" sz="900" dirty="0">
                <a:ea typeface="Times New Roman" panose="02020603050405020304" pitchFamily="18" charset="0"/>
                <a:cs typeface="Times New Roman" panose="02020603050405020304" pitchFamily="18" charset="0"/>
              </a:rPr>
              <a:t> </a:t>
            </a:r>
            <a:r>
              <a:rPr lang="de-DE" sz="900" dirty="0">
                <a:solidFill>
                  <a:srgbClr val="000000"/>
                </a:solidFill>
                <a:effectLst/>
                <a:ea typeface="Times New Roman" panose="02020603050405020304" pitchFamily="18" charset="0"/>
                <a:cs typeface="Times New Roman" panose="02020603050405020304" pitchFamily="18" charset="0"/>
              </a:rPr>
              <a:t>mildern, wie zum Beispiel einer Pollenallergie. </a:t>
            </a:r>
            <a:r>
              <a:rPr lang="de-D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Erlernen Sie die Ruheatmung zur Verbesserung der Sauerstoffaufnahme und Aktivierung des Vagusnervs.</a:t>
            </a:r>
            <a:r>
              <a:rPr lang="de-DE" sz="9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de-DE" sz="900" dirty="0">
                <a:solidFill>
                  <a:srgbClr val="000000"/>
                </a:solidFill>
                <a:effectLst/>
                <a:ea typeface="Verdana" panose="020B0604030504040204" pitchFamily="34" charset="0"/>
                <a:cs typeface="Times New Roman" panose="02020603050405020304" pitchFamily="18" charset="0"/>
              </a:rPr>
              <a:t>Der Workshop ist geeignet für Personen, die aktiv etwas für Ihre </a:t>
            </a:r>
            <a:r>
              <a:rPr lang="de-DE" sz="900" dirty="0">
                <a:solidFill>
                  <a:srgbClr val="000000"/>
                </a:solidFill>
                <a:effectLst/>
                <a:ea typeface="Times New Roman" panose="02020603050405020304" pitchFamily="18" charset="0"/>
                <a:cs typeface="Times New Roman" panose="02020603050405020304" pitchFamily="18" charset="0"/>
              </a:rPr>
              <a:t>Gesundheit tun möchten. Nich</a:t>
            </a:r>
            <a:r>
              <a:rPr lang="de-DE" sz="900" dirty="0">
                <a:solidFill>
                  <a:srgbClr val="000000"/>
                </a:solidFill>
                <a:ea typeface="Times New Roman" panose="02020603050405020304" pitchFamily="18" charset="0"/>
                <a:cs typeface="Times New Roman" panose="02020603050405020304" pitchFamily="18" charset="0"/>
              </a:rPr>
              <a:t>t geeignet für Personen mit Atemwegserkrankungen. Bitte warme Kleidung und eine Decke mitbringen.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hteck 33">
            <a:extLst>
              <a:ext uri="{FF2B5EF4-FFF2-40B4-BE49-F238E27FC236}">
                <a16:creationId xmlns:a16="http://schemas.microsoft.com/office/drawing/2014/main" id="{1AB2CC10-DDEA-4B95-9226-AC91E0CFF2D5}"/>
              </a:ext>
            </a:extLst>
          </p:cNvPr>
          <p:cNvSpPr/>
          <p:nvPr/>
        </p:nvSpPr>
        <p:spPr>
          <a:xfrm>
            <a:off x="-8529" y="228189"/>
            <a:ext cx="5327650" cy="379919"/>
          </a:xfrm>
          <a:prstGeom prst="rect">
            <a:avLst/>
          </a:prstGeom>
          <a:solidFill>
            <a:srgbClr val="008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t>Workshop: Infektionsprophylaxe</a:t>
            </a:r>
          </a:p>
        </p:txBody>
      </p:sp>
      <p:sp>
        <p:nvSpPr>
          <p:cNvPr id="36" name="Rechteck 35">
            <a:extLst>
              <a:ext uri="{FF2B5EF4-FFF2-40B4-BE49-F238E27FC236}">
                <a16:creationId xmlns:a16="http://schemas.microsoft.com/office/drawing/2014/main" id="{A5049F2B-F871-4C15-BF1A-C84455DB73C0}"/>
              </a:ext>
            </a:extLst>
          </p:cNvPr>
          <p:cNvSpPr/>
          <p:nvPr/>
        </p:nvSpPr>
        <p:spPr>
          <a:xfrm>
            <a:off x="-8529" y="1572135"/>
            <a:ext cx="5340797" cy="310300"/>
          </a:xfrm>
          <a:prstGeom prst="rect">
            <a:avLst/>
          </a:prstGeom>
          <a:solidFill>
            <a:srgbClr val="008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t>Kochworkshop: Fittes Immunsystem</a:t>
            </a:r>
          </a:p>
        </p:txBody>
      </p:sp>
      <p:sp>
        <p:nvSpPr>
          <p:cNvPr id="4" name="Rechteck 3">
            <a:extLst>
              <a:ext uri="{FF2B5EF4-FFF2-40B4-BE49-F238E27FC236}">
                <a16:creationId xmlns:a16="http://schemas.microsoft.com/office/drawing/2014/main" id="{49DB7FB0-1DD9-5DB9-D0EC-457305844532}"/>
              </a:ext>
            </a:extLst>
          </p:cNvPr>
          <p:cNvSpPr/>
          <p:nvPr/>
        </p:nvSpPr>
        <p:spPr>
          <a:xfrm>
            <a:off x="11192" y="2399913"/>
            <a:ext cx="5340836" cy="346747"/>
          </a:xfrm>
          <a:prstGeom prst="rect">
            <a:avLst/>
          </a:prstGeom>
          <a:solidFill>
            <a:srgbClr val="008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t>Workshop: Immunbooster</a:t>
            </a:r>
          </a:p>
        </p:txBody>
      </p:sp>
      <p:sp>
        <p:nvSpPr>
          <p:cNvPr id="6" name="Textfeld 5">
            <a:extLst>
              <a:ext uri="{FF2B5EF4-FFF2-40B4-BE49-F238E27FC236}">
                <a16:creationId xmlns:a16="http://schemas.microsoft.com/office/drawing/2014/main" id="{7ED2E2BC-696D-4290-1731-0FF4A938537B}"/>
              </a:ext>
            </a:extLst>
          </p:cNvPr>
          <p:cNvSpPr txBox="1"/>
          <p:nvPr/>
        </p:nvSpPr>
        <p:spPr>
          <a:xfrm>
            <a:off x="11231" y="2755096"/>
            <a:ext cx="5331522" cy="646331"/>
          </a:xfrm>
          <a:prstGeom prst="rect">
            <a:avLst/>
          </a:prstGeom>
          <a:solidFill>
            <a:schemeClr val="bg1">
              <a:lumMod val="85000"/>
            </a:schemeClr>
          </a:solidFill>
        </p:spPr>
        <p:txBody>
          <a:bodyPr wrap="square" rtlCol="0">
            <a:spAutoFit/>
          </a:bodyPr>
          <a:lstStyle/>
          <a:p>
            <a:r>
              <a:rPr lang="de-DE" sz="900" dirty="0">
                <a:effectLst/>
                <a:latin typeface="Calibri" panose="020F0502020204030204" pitchFamily="34" charset="0"/>
                <a:ea typeface="Calibri" panose="020F0502020204030204" pitchFamily="34" charset="0"/>
                <a:cs typeface="Times New Roman" panose="02020603050405020304" pitchFamily="18" charset="0"/>
              </a:rPr>
              <a:t>In diesem Workshop dreht sich alles um natürliche Wege, das Immunsystem zu stärken. Gemeinsam entdecken wir einfache Rezepte für Smoothies, gesunde Shots und alte Hausmittel. Auch bewährte Zutaten wie schwarzer Rettich oder Wildpflanzen aus der Natur spielen eine Rolle.  Sie können zuschauen, mitmachen und natürlich auch probieren.</a:t>
            </a:r>
          </a:p>
        </p:txBody>
      </p:sp>
      <p:sp>
        <p:nvSpPr>
          <p:cNvPr id="13" name="Textfeld 12">
            <a:extLst>
              <a:ext uri="{FF2B5EF4-FFF2-40B4-BE49-F238E27FC236}">
                <a16:creationId xmlns:a16="http://schemas.microsoft.com/office/drawing/2014/main" id="{545BEA82-2986-4CE6-8B29-94BBC49B12BB}"/>
              </a:ext>
            </a:extLst>
          </p:cNvPr>
          <p:cNvSpPr txBox="1"/>
          <p:nvPr/>
        </p:nvSpPr>
        <p:spPr>
          <a:xfrm>
            <a:off x="-4657" y="6826037"/>
            <a:ext cx="5121701" cy="584775"/>
          </a:xfrm>
          <a:prstGeom prst="rect">
            <a:avLst/>
          </a:prstGeom>
          <a:noFill/>
        </p:spPr>
        <p:txBody>
          <a:bodyPr wrap="square" rtlCol="0">
            <a:spAutoFit/>
          </a:bodyPr>
          <a:lstStyle/>
          <a:p>
            <a:pPr algn="just"/>
            <a:endParaRPr lang="de-DE" sz="800" dirty="0"/>
          </a:p>
          <a:p>
            <a:pPr algn="just"/>
            <a:r>
              <a:rPr lang="de-DE" sz="800" dirty="0"/>
              <a:t>Alle Beschäftigten der Universität Ulm können unter Berücksichtigung dienstlicher Verpflichtungen und Termine eine Arbeitsstunde auf die Nutzung des Angebotes des Aktionstags verwenden. </a:t>
            </a:r>
          </a:p>
          <a:p>
            <a:pPr algn="just"/>
            <a:endParaRPr lang="de-DE" sz="800" dirty="0"/>
          </a:p>
        </p:txBody>
      </p:sp>
      <p:sp>
        <p:nvSpPr>
          <p:cNvPr id="17" name="Textfeld 16">
            <a:extLst>
              <a:ext uri="{FF2B5EF4-FFF2-40B4-BE49-F238E27FC236}">
                <a16:creationId xmlns:a16="http://schemas.microsoft.com/office/drawing/2014/main" id="{954E06B7-0DE2-4CC4-B5C8-091D6D26A109}"/>
              </a:ext>
            </a:extLst>
          </p:cNvPr>
          <p:cNvSpPr txBox="1"/>
          <p:nvPr/>
        </p:nvSpPr>
        <p:spPr>
          <a:xfrm>
            <a:off x="-8529" y="1882100"/>
            <a:ext cx="5340836" cy="507831"/>
          </a:xfrm>
          <a:prstGeom prst="rect">
            <a:avLst/>
          </a:prstGeom>
          <a:solidFill>
            <a:schemeClr val="bg1">
              <a:lumMod val="85000"/>
            </a:schemeClr>
          </a:solidFill>
        </p:spPr>
        <p:txBody>
          <a:bodyPr wrap="square" rtlCol="0">
            <a:spAutoFit/>
          </a:bodyPr>
          <a:lstStyle/>
          <a:p>
            <a:r>
              <a:rPr lang="de-DE" sz="900" dirty="0">
                <a:effectLst/>
                <a:ea typeface="Times New Roman" panose="02020603050405020304" pitchFamily="18" charset="0"/>
                <a:cs typeface="Times New Roman" panose="02020603050405020304" pitchFamily="18" charset="0"/>
              </a:rPr>
              <a:t>Ob </a:t>
            </a:r>
            <a:r>
              <a:rPr lang="de-DE" sz="900" dirty="0" err="1">
                <a:effectLst/>
                <a:ea typeface="Times New Roman" panose="02020603050405020304" pitchFamily="18" charset="0"/>
                <a:cs typeface="Times New Roman" panose="02020603050405020304" pitchFamily="18" charset="0"/>
              </a:rPr>
              <a:t>Ingwershot</a:t>
            </a:r>
            <a:r>
              <a:rPr lang="de-DE" sz="900" dirty="0">
                <a:effectLst/>
                <a:ea typeface="Times New Roman" panose="02020603050405020304" pitchFamily="18" charset="0"/>
                <a:cs typeface="Times New Roman" panose="02020603050405020304" pitchFamily="18" charset="0"/>
              </a:rPr>
              <a:t>, Meerrettich oder frische Kräuter – wir kochen uns gemeinsam ein starkes Fundament für die Abwehrkräfte. Neben wärmenden Rezeptideen erfahren Sie, welche Lebensmittel und </a:t>
            </a:r>
            <a:r>
              <a:rPr lang="de-DE" sz="900">
                <a:effectLst/>
                <a:ea typeface="Times New Roman" panose="02020603050405020304" pitchFamily="18" charset="0"/>
                <a:cs typeface="Times New Roman" panose="02020603050405020304" pitchFamily="18" charset="0"/>
              </a:rPr>
              <a:t>Tees das </a:t>
            </a:r>
            <a:r>
              <a:rPr lang="de-DE" sz="900" dirty="0">
                <a:effectLst/>
                <a:ea typeface="Times New Roman" panose="02020603050405020304" pitchFamily="18" charset="0"/>
                <a:cs typeface="Times New Roman" panose="02020603050405020304" pitchFamily="18" charset="0"/>
              </a:rPr>
              <a:t>Immunsystem unterstützen können und warum auch eine Portion Eiweiß nicht fehlen darf.</a:t>
            </a:r>
            <a:endParaRPr lang="de-DE" sz="900" dirty="0">
              <a:effectLst/>
              <a:ea typeface="Calibri" panose="020F0502020204030204" pitchFamily="34" charset="0"/>
              <a:cs typeface="Times New Roman" panose="02020603050405020304" pitchFamily="18" charset="0"/>
            </a:endParaRPr>
          </a:p>
        </p:txBody>
      </p:sp>
      <p:sp>
        <p:nvSpPr>
          <p:cNvPr id="19" name="Rechteck 18">
            <a:extLst>
              <a:ext uri="{FF2B5EF4-FFF2-40B4-BE49-F238E27FC236}">
                <a16:creationId xmlns:a16="http://schemas.microsoft.com/office/drawing/2014/main" id="{FD111FFF-CCB2-4C10-9668-E58B65A3CFB5}"/>
              </a:ext>
            </a:extLst>
          </p:cNvPr>
          <p:cNvSpPr/>
          <p:nvPr/>
        </p:nvSpPr>
        <p:spPr>
          <a:xfrm>
            <a:off x="4638" y="3417181"/>
            <a:ext cx="5347390" cy="265102"/>
          </a:xfrm>
          <a:prstGeom prst="rect">
            <a:avLst/>
          </a:prstGeom>
          <a:solidFill>
            <a:srgbClr val="008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t>Vortrag: Geheimnisvolle Bewohner Darm</a:t>
            </a:r>
          </a:p>
        </p:txBody>
      </p:sp>
      <p:sp>
        <p:nvSpPr>
          <p:cNvPr id="22" name="Textfeld 21">
            <a:extLst>
              <a:ext uri="{FF2B5EF4-FFF2-40B4-BE49-F238E27FC236}">
                <a16:creationId xmlns:a16="http://schemas.microsoft.com/office/drawing/2014/main" id="{0C289A03-0761-41EA-8BB6-54ABA5B822E0}"/>
              </a:ext>
            </a:extLst>
          </p:cNvPr>
          <p:cNvSpPr txBox="1"/>
          <p:nvPr/>
        </p:nvSpPr>
        <p:spPr>
          <a:xfrm>
            <a:off x="-7189" y="3670264"/>
            <a:ext cx="5338116" cy="974882"/>
          </a:xfrm>
          <a:prstGeom prst="rect">
            <a:avLst/>
          </a:prstGeom>
          <a:solidFill>
            <a:schemeClr val="bg1">
              <a:lumMod val="85000"/>
            </a:schemeClr>
          </a:solidFill>
        </p:spPr>
        <p:txBody>
          <a:bodyPr wrap="square" rtlCol="0">
            <a:spAutoFit/>
          </a:bodyPr>
          <a:lstStyle/>
          <a:p>
            <a:pPr>
              <a:lnSpc>
                <a:spcPct val="107000"/>
              </a:lnSpc>
              <a:spcAft>
                <a:spcPts val="800"/>
              </a:spcAft>
            </a:pPr>
            <a:r>
              <a:rPr lang="de-DE" sz="900" dirty="0">
                <a:effectLst/>
                <a:ea typeface="Times New Roman" panose="02020603050405020304" pitchFamily="18" charset="0"/>
                <a:cs typeface="Times New Roman" panose="02020603050405020304" pitchFamily="18" charset="0"/>
              </a:rPr>
              <a:t>Unser Darm ist ein ganz unglaubliches Organ, die Wahlheimat unzähliger Mikroorganismen und Hauptsitz unseres Immunsystems. Gibt es wirklich ein "Darmgehirn" und welche Auswirkungen haben Darmbakterien auf unser</a:t>
            </a:r>
            <a:r>
              <a:rPr lang="de-DE" sz="900" dirty="0">
                <a:ea typeface="Times New Roman" panose="02020603050405020304" pitchFamily="18" charset="0"/>
                <a:cs typeface="Times New Roman" panose="02020603050405020304" pitchFamily="18" charset="0"/>
              </a:rPr>
              <a:t> </a:t>
            </a:r>
            <a:r>
              <a:rPr lang="de-DE" sz="900" dirty="0">
                <a:effectLst/>
                <a:ea typeface="Times New Roman" panose="02020603050405020304" pitchFamily="18" charset="0"/>
                <a:cs typeface="Times New Roman" panose="02020603050405020304" pitchFamily="18" charset="0"/>
              </a:rPr>
              <a:t>körperliches und psychisches Wohlbefinden, unsere Leistungsfähigkeit und unser Körpergewicht?</a:t>
            </a:r>
            <a:r>
              <a:rPr lang="de-DE" sz="900" dirty="0">
                <a:ea typeface="Times New Roman" panose="02020603050405020304" pitchFamily="18" charset="0"/>
                <a:cs typeface="Times New Roman" panose="02020603050405020304" pitchFamily="18" charset="0"/>
              </a:rPr>
              <a:t> </a:t>
            </a:r>
            <a:r>
              <a:rPr lang="de-DE" sz="900" dirty="0">
                <a:effectLst/>
                <a:ea typeface="Times New Roman" panose="02020603050405020304" pitchFamily="18" charset="0"/>
                <a:cs typeface="Times New Roman" panose="02020603050405020304" pitchFamily="18" charset="0"/>
              </a:rPr>
              <a:t>Erfahren Sie außerdem im Vortrag was „probiotische" und „fermentierte“ Lebensmittel sind, und wie Sie diese ganz einfach in Ihren Ernährungsalltag integrieren können.</a:t>
            </a:r>
            <a:r>
              <a:rPr lang="de-DE" sz="900" dirty="0">
                <a:ea typeface="Times New Roman" panose="02020603050405020304" pitchFamily="18" charset="0"/>
                <a:cs typeface="Times New Roman" panose="02020603050405020304" pitchFamily="18" charset="0"/>
              </a:rPr>
              <a:t> </a:t>
            </a:r>
            <a:r>
              <a:rPr lang="de-DE" sz="900" dirty="0">
                <a:effectLst/>
                <a:ea typeface="Times New Roman" panose="02020603050405020304" pitchFamily="18" charset="0"/>
                <a:cs typeface="Times New Roman" panose="02020603050405020304" pitchFamily="18" charset="0"/>
              </a:rPr>
              <a:t>Hier gibt es alltagstaugliche Ernährungstipps, um Ihre Darmgesundheit zu fördern und Ihr Wohlbefinden zu stärken.</a:t>
            </a:r>
            <a:endParaRPr lang="de-DE" sz="900" dirty="0">
              <a:effectLst/>
              <a:ea typeface="Calibri" panose="020F0502020204030204" pitchFamily="34" charset="0"/>
              <a:cs typeface="Times New Roman" panose="02020603050405020304" pitchFamily="18" charset="0"/>
            </a:endParaRPr>
          </a:p>
        </p:txBody>
      </p:sp>
      <p:sp>
        <p:nvSpPr>
          <p:cNvPr id="24" name="Textfeld 23">
            <a:extLst>
              <a:ext uri="{FF2B5EF4-FFF2-40B4-BE49-F238E27FC236}">
                <a16:creationId xmlns:a16="http://schemas.microsoft.com/office/drawing/2014/main" id="{D6BB6496-BAA5-4ED6-A115-1BC2D2657DAB}"/>
              </a:ext>
            </a:extLst>
          </p:cNvPr>
          <p:cNvSpPr txBox="1"/>
          <p:nvPr/>
        </p:nvSpPr>
        <p:spPr>
          <a:xfrm rot="21327109">
            <a:off x="3754738" y="1499185"/>
            <a:ext cx="1505942" cy="246221"/>
          </a:xfrm>
          <a:prstGeom prst="rect">
            <a:avLst/>
          </a:prstGeom>
          <a:solidFill>
            <a:srgbClr val="E06C07"/>
          </a:solidFill>
        </p:spPr>
        <p:txBody>
          <a:bodyPr wrap="square" rtlCol="0">
            <a:spAutoFit/>
          </a:bodyPr>
          <a:lstStyle/>
          <a:p>
            <a:pPr algn="ctr"/>
            <a:r>
              <a:rPr lang="de-DE" sz="1000" dirty="0"/>
              <a:t>20.10. 17.00 – 19.00 Uhr</a:t>
            </a:r>
          </a:p>
        </p:txBody>
      </p:sp>
      <p:sp>
        <p:nvSpPr>
          <p:cNvPr id="25" name="Textfeld 24">
            <a:extLst>
              <a:ext uri="{FF2B5EF4-FFF2-40B4-BE49-F238E27FC236}">
                <a16:creationId xmlns:a16="http://schemas.microsoft.com/office/drawing/2014/main" id="{AAEBE1EC-2796-4899-B9E3-ABC458B91087}"/>
              </a:ext>
            </a:extLst>
          </p:cNvPr>
          <p:cNvSpPr txBox="1"/>
          <p:nvPr/>
        </p:nvSpPr>
        <p:spPr>
          <a:xfrm rot="21327109">
            <a:off x="3673813" y="160185"/>
            <a:ext cx="1565941" cy="246221"/>
          </a:xfrm>
          <a:prstGeom prst="rect">
            <a:avLst/>
          </a:prstGeom>
          <a:solidFill>
            <a:srgbClr val="E06C07"/>
          </a:solidFill>
        </p:spPr>
        <p:txBody>
          <a:bodyPr wrap="square" rtlCol="0">
            <a:spAutoFit/>
          </a:bodyPr>
          <a:lstStyle/>
          <a:p>
            <a:pPr algn="ctr"/>
            <a:r>
              <a:rPr lang="de-DE" sz="1000" dirty="0"/>
              <a:t>16.10. 08.00 - 09.30 Uhr</a:t>
            </a:r>
          </a:p>
        </p:txBody>
      </p:sp>
      <p:sp>
        <p:nvSpPr>
          <p:cNvPr id="40" name="Textfeld 39">
            <a:extLst>
              <a:ext uri="{FF2B5EF4-FFF2-40B4-BE49-F238E27FC236}">
                <a16:creationId xmlns:a16="http://schemas.microsoft.com/office/drawing/2014/main" id="{59451F32-C37E-47C7-AB10-FD6E1BE7A90C}"/>
              </a:ext>
            </a:extLst>
          </p:cNvPr>
          <p:cNvSpPr txBox="1"/>
          <p:nvPr/>
        </p:nvSpPr>
        <p:spPr>
          <a:xfrm rot="21211416">
            <a:off x="3641983" y="2326793"/>
            <a:ext cx="1592645" cy="246221"/>
          </a:xfrm>
          <a:prstGeom prst="rect">
            <a:avLst/>
          </a:prstGeom>
          <a:solidFill>
            <a:srgbClr val="E06C07"/>
          </a:solidFill>
        </p:spPr>
        <p:txBody>
          <a:bodyPr wrap="square" rtlCol="0">
            <a:spAutoFit/>
          </a:bodyPr>
          <a:lstStyle/>
          <a:p>
            <a:pPr algn="ctr"/>
            <a:r>
              <a:rPr lang="de-DE" sz="1000" dirty="0"/>
              <a:t>22.10. 10.00 – 11.15 Uhr</a:t>
            </a:r>
          </a:p>
        </p:txBody>
      </p:sp>
      <p:sp>
        <p:nvSpPr>
          <p:cNvPr id="7" name="Rechteck 6">
            <a:extLst>
              <a:ext uri="{FF2B5EF4-FFF2-40B4-BE49-F238E27FC236}">
                <a16:creationId xmlns:a16="http://schemas.microsoft.com/office/drawing/2014/main" id="{D78C3E8D-3CB1-54D0-C34E-6A609D6A6F57}"/>
              </a:ext>
            </a:extLst>
          </p:cNvPr>
          <p:cNvSpPr/>
          <p:nvPr/>
        </p:nvSpPr>
        <p:spPr>
          <a:xfrm>
            <a:off x="4638" y="4642737"/>
            <a:ext cx="5347390" cy="265102"/>
          </a:xfrm>
          <a:prstGeom prst="rect">
            <a:avLst/>
          </a:prstGeom>
          <a:solidFill>
            <a:srgbClr val="008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t>Check: Darm Vital Check</a:t>
            </a:r>
          </a:p>
        </p:txBody>
      </p:sp>
      <p:sp>
        <p:nvSpPr>
          <p:cNvPr id="8" name="Textfeld 7">
            <a:extLst>
              <a:ext uri="{FF2B5EF4-FFF2-40B4-BE49-F238E27FC236}">
                <a16:creationId xmlns:a16="http://schemas.microsoft.com/office/drawing/2014/main" id="{22953AE2-EEF5-EDA2-DFFF-C91C07A823CC}"/>
              </a:ext>
            </a:extLst>
          </p:cNvPr>
          <p:cNvSpPr txBox="1"/>
          <p:nvPr/>
        </p:nvSpPr>
        <p:spPr>
          <a:xfrm rot="21327109">
            <a:off x="3673746" y="4560069"/>
            <a:ext cx="1608113" cy="246221"/>
          </a:xfrm>
          <a:prstGeom prst="rect">
            <a:avLst/>
          </a:prstGeom>
          <a:solidFill>
            <a:srgbClr val="E06C07"/>
          </a:solidFill>
        </p:spPr>
        <p:txBody>
          <a:bodyPr wrap="square" rtlCol="0">
            <a:spAutoFit/>
          </a:bodyPr>
          <a:lstStyle/>
          <a:p>
            <a:pPr algn="ctr"/>
            <a:r>
              <a:rPr lang="de-DE" sz="1000" dirty="0"/>
              <a:t>23.10. 08.00 – 16.00 Uhr</a:t>
            </a:r>
          </a:p>
        </p:txBody>
      </p:sp>
      <p:sp>
        <p:nvSpPr>
          <p:cNvPr id="9" name="Textfeld 8">
            <a:extLst>
              <a:ext uri="{FF2B5EF4-FFF2-40B4-BE49-F238E27FC236}">
                <a16:creationId xmlns:a16="http://schemas.microsoft.com/office/drawing/2014/main" id="{C02A46B1-98E8-B1BA-D3A9-5CDAA7060539}"/>
              </a:ext>
            </a:extLst>
          </p:cNvPr>
          <p:cNvSpPr txBox="1"/>
          <p:nvPr/>
        </p:nvSpPr>
        <p:spPr>
          <a:xfrm rot="21327109">
            <a:off x="3673747" y="3308303"/>
            <a:ext cx="1608113" cy="246221"/>
          </a:xfrm>
          <a:prstGeom prst="rect">
            <a:avLst/>
          </a:prstGeom>
          <a:solidFill>
            <a:srgbClr val="E06C07"/>
          </a:solidFill>
        </p:spPr>
        <p:txBody>
          <a:bodyPr wrap="square" rtlCol="0">
            <a:spAutoFit/>
          </a:bodyPr>
          <a:lstStyle/>
          <a:p>
            <a:pPr algn="ctr"/>
            <a:r>
              <a:rPr lang="de-DE" sz="1000" dirty="0"/>
              <a:t>22.10. 12.00 – 13.00 Uhr</a:t>
            </a:r>
          </a:p>
        </p:txBody>
      </p:sp>
      <p:sp>
        <p:nvSpPr>
          <p:cNvPr id="10" name="Textfeld 9">
            <a:extLst>
              <a:ext uri="{FF2B5EF4-FFF2-40B4-BE49-F238E27FC236}">
                <a16:creationId xmlns:a16="http://schemas.microsoft.com/office/drawing/2014/main" id="{29655125-CCB7-96A2-8CA0-12CB05F10ACC}"/>
              </a:ext>
            </a:extLst>
          </p:cNvPr>
          <p:cNvSpPr txBox="1"/>
          <p:nvPr/>
        </p:nvSpPr>
        <p:spPr>
          <a:xfrm>
            <a:off x="-7189" y="4903273"/>
            <a:ext cx="5338116" cy="646331"/>
          </a:xfrm>
          <a:prstGeom prst="rect">
            <a:avLst/>
          </a:prstGeom>
          <a:solidFill>
            <a:schemeClr val="bg1">
              <a:lumMod val="85000"/>
            </a:schemeClr>
          </a:solidFill>
        </p:spPr>
        <p:txBody>
          <a:bodyPr wrap="square" rtlCol="0">
            <a:spAutoFit/>
          </a:bodyPr>
          <a:lstStyle/>
          <a:p>
            <a:r>
              <a:rPr lang="de-DE" sz="900" dirty="0">
                <a:effectLst/>
                <a:latin typeface="SoletoTK_W_Lt"/>
              </a:rPr>
              <a:t>In diesem 1:1 Gespräch werden die individuellen Einflussfaktoren auf die Darmgesundheit aufgezeigt und beschrieben. Die gesundheitsfördernde und präventive Wirkung einer ausgewogenen Ernährung auf die Darmgesundheit wird aufgezeigt. Schließlich werden gezielte, individuelle Empfehlungen zur Förderung der Darmgesundheit und zum Aufbau einer starken Darmflora erarbeitet.</a:t>
            </a:r>
          </a:p>
        </p:txBody>
      </p:sp>
      <p:sp>
        <p:nvSpPr>
          <p:cNvPr id="11" name="Rechteck 10">
            <a:extLst>
              <a:ext uri="{FF2B5EF4-FFF2-40B4-BE49-F238E27FC236}">
                <a16:creationId xmlns:a16="http://schemas.microsoft.com/office/drawing/2014/main" id="{E4CE2A7B-1DF8-F57C-7EE8-1BC864449078}"/>
              </a:ext>
            </a:extLst>
          </p:cNvPr>
          <p:cNvSpPr/>
          <p:nvPr/>
        </p:nvSpPr>
        <p:spPr>
          <a:xfrm>
            <a:off x="4638" y="5545024"/>
            <a:ext cx="5347390" cy="265102"/>
          </a:xfrm>
          <a:prstGeom prst="rect">
            <a:avLst/>
          </a:prstGeom>
          <a:solidFill>
            <a:srgbClr val="008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t>Darmkrebsselbsttest</a:t>
            </a:r>
          </a:p>
        </p:txBody>
      </p:sp>
      <p:sp>
        <p:nvSpPr>
          <p:cNvPr id="12" name="Textfeld 11">
            <a:extLst>
              <a:ext uri="{FF2B5EF4-FFF2-40B4-BE49-F238E27FC236}">
                <a16:creationId xmlns:a16="http://schemas.microsoft.com/office/drawing/2014/main" id="{75C3EF3D-98A4-E4F2-1B19-AA18A8BD7777}"/>
              </a:ext>
            </a:extLst>
          </p:cNvPr>
          <p:cNvSpPr txBox="1"/>
          <p:nvPr/>
        </p:nvSpPr>
        <p:spPr>
          <a:xfrm rot="21327109">
            <a:off x="3640408" y="5460104"/>
            <a:ext cx="1608113" cy="246221"/>
          </a:xfrm>
          <a:prstGeom prst="rect">
            <a:avLst/>
          </a:prstGeom>
          <a:solidFill>
            <a:srgbClr val="E06C07"/>
          </a:solidFill>
        </p:spPr>
        <p:txBody>
          <a:bodyPr wrap="square" rtlCol="0">
            <a:spAutoFit/>
          </a:bodyPr>
          <a:lstStyle/>
          <a:p>
            <a:pPr algn="ctr"/>
            <a:r>
              <a:rPr lang="de-DE" sz="1000" dirty="0"/>
              <a:t>flexibel</a:t>
            </a:r>
          </a:p>
        </p:txBody>
      </p:sp>
      <p:sp>
        <p:nvSpPr>
          <p:cNvPr id="14" name="Textfeld 13">
            <a:extLst>
              <a:ext uri="{FF2B5EF4-FFF2-40B4-BE49-F238E27FC236}">
                <a16:creationId xmlns:a16="http://schemas.microsoft.com/office/drawing/2014/main" id="{F699B1F6-CE19-3BAD-6232-01C9F1E44917}"/>
              </a:ext>
            </a:extLst>
          </p:cNvPr>
          <p:cNvSpPr txBox="1"/>
          <p:nvPr/>
        </p:nvSpPr>
        <p:spPr>
          <a:xfrm>
            <a:off x="-21715" y="5800980"/>
            <a:ext cx="5340836" cy="646331"/>
          </a:xfrm>
          <a:prstGeom prst="rect">
            <a:avLst/>
          </a:prstGeom>
          <a:solidFill>
            <a:schemeClr val="bg1">
              <a:lumMod val="85000"/>
            </a:schemeClr>
          </a:solidFill>
        </p:spPr>
        <p:txBody>
          <a:bodyPr wrap="square" rtlCol="0">
            <a:spAutoFit/>
          </a:bodyPr>
          <a:lstStyle/>
          <a:p>
            <a:r>
              <a:rPr lang="de-DE" sz="900" dirty="0">
                <a:effectLst/>
                <a:ea typeface="Times New Roman" panose="02020603050405020304" pitchFamily="18" charset="0"/>
              </a:rPr>
              <a:t>Die Krankenkassen bieten ihren Versicherten die Darmkrebsvorsorge kostenfrei an. Damit werden jedoch nicht alle relevanten Personengruppen erreicht. Eine Vorsorge lohnt sich auch für jüngere Personen!</a:t>
            </a:r>
          </a:p>
          <a:p>
            <a:r>
              <a:rPr lang="de-DE" sz="900" dirty="0">
                <a:effectLst/>
                <a:ea typeface="Times New Roman" panose="02020603050405020304" pitchFamily="18" charset="0"/>
              </a:rPr>
              <a:t>Sie können sich mithilfe des </a:t>
            </a:r>
            <a:r>
              <a:rPr lang="de-DE" sz="900" dirty="0" err="1">
                <a:effectLst/>
                <a:ea typeface="Times New Roman" panose="02020603050405020304" pitchFamily="18" charset="0"/>
              </a:rPr>
              <a:t>Okkultbluttests</a:t>
            </a:r>
            <a:r>
              <a:rPr lang="de-DE" sz="900" dirty="0">
                <a:effectLst/>
                <a:ea typeface="Times New Roman" panose="02020603050405020304" pitchFamily="18" charset="0"/>
              </a:rPr>
              <a:t> ein erstes Bild über Ihr Darmkrebsrisiko verschaffen. Bitte beachten Sie: Der Darmkrebsrisiko-Selbsttest erlaubt nur eine erste grobe Einschätzung.  </a:t>
            </a:r>
          </a:p>
        </p:txBody>
      </p:sp>
    </p:spTree>
    <p:extLst>
      <p:ext uri="{BB962C8B-B14F-4D97-AF65-F5344CB8AC3E}">
        <p14:creationId xmlns:p14="http://schemas.microsoft.com/office/powerpoint/2010/main" val="256248012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714</Words>
  <Application>Microsoft Office PowerPoint</Application>
  <PresentationFormat>Benutzerdefiniert</PresentationFormat>
  <Paragraphs>62</Paragraphs>
  <Slides>2</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vt:i4>
      </vt:variant>
    </vt:vector>
  </HeadingPairs>
  <TitlesOfParts>
    <vt:vector size="9" baseType="lpstr">
      <vt:lpstr>Arial</vt:lpstr>
      <vt:lpstr>Calibri</vt:lpstr>
      <vt:lpstr>Calibri Light</vt:lpstr>
      <vt:lpstr>SoletoTK_W_Lt</vt:lpstr>
      <vt:lpstr>Times New Roman</vt:lpstr>
      <vt:lpstr>Verdana</vt:lpstr>
      <vt:lpstr>Office</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Windows-Benutzer</dc:creator>
  <cp:lastModifiedBy>Nanette Erkelenz</cp:lastModifiedBy>
  <cp:revision>333</cp:revision>
  <cp:lastPrinted>2023-01-30T07:20:47Z</cp:lastPrinted>
  <dcterms:created xsi:type="dcterms:W3CDTF">2019-04-16T10:07:29Z</dcterms:created>
  <dcterms:modified xsi:type="dcterms:W3CDTF">2025-09-25T09:47:11Z</dcterms:modified>
</cp:coreProperties>
</file>