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7588" cy="6858000"/>
  <p:notesSz cx="6792913" cy="990758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11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11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11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11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11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1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1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1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1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147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789EF801-F617-4010-B665-9BCAC76DF74D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5247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3A1F56C6-4005-4DDB-B6F9-19241A521A7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05350"/>
            <a:ext cx="5432425" cy="445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A8497CF1-627B-4E47-964D-770269B088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2788" y="752475"/>
            <a:ext cx="5365750" cy="3714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7AC214D-5026-40A6-9F03-158FCB53AF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05350"/>
            <a:ext cx="5434013" cy="44577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1688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57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804CB08-651B-44EC-91AF-D6E52F26230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E37A3-80A5-451E-9456-CB6A2FF364A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640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D9AAE1A-E7D2-4B59-B396-D98B0E318D3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5928B-D68E-4A45-9A99-282FCD49A0F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1298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58025" y="431800"/>
            <a:ext cx="2103438" cy="599281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42950" y="431800"/>
            <a:ext cx="6162675" cy="5992813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F689F64-F61C-48C9-828A-A371486C409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85B3F-B558-47F3-8EAD-A62BE9A1A0A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23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87DA319-A0EC-4C31-A3D9-C65C1B90A6E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EAABC-276E-4138-9CF1-805D1E5A002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379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16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16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C3345D0-C575-4387-8EB3-D79FE2FB71F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B4D03-6387-4017-A0CC-B45188A4259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9923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2263" cy="4443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1981200"/>
            <a:ext cx="4133850" cy="4443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8F98BB-B709-4B71-9B42-8C3B3CCE0C2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C46F8-3206-4276-8DA1-8336CA9ABC8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372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69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99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99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14B6675-2ED9-4EA8-BA4C-D80BF725F2E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2D5C1-E047-41AE-83E6-C908485286C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178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74E0EFD-1380-4714-B8BC-322FDD9781F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B8DA7-7D95-4098-8F55-10C3733C90A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818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678D45F0-1E4D-47DD-BDE1-28FB8D1155A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1F703-6301-4971-8DD1-9AAFEA32285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4191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878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254D3CE-C997-4A1E-8F53-84E2B7B45B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BB441-C016-4430-9506-EDAA102E73A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7379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5187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5187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518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898C31-CAF1-4851-86B8-683EFE0A351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C1B22-825F-405F-A61A-2B153E7255C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7381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D577F483-FCAA-4AAE-922A-E387B6584D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431800"/>
            <a:ext cx="8418513" cy="149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60" tIns="47880" rIns="95760" bIns="478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6A34A48A-F011-40DB-B8BC-11DDD8E560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18513" cy="444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60" tIns="47880" rIns="95760" bIns="478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die Formate des Gliederungstextes zu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Siebente Gliederungsebene</a:t>
            </a:r>
          </a:p>
          <a:p>
            <a:pPr lvl="4"/>
            <a:r>
              <a:rPr lang="en-GB" altLang="de-DE"/>
              <a:t>Achte Gliederungsebene</a:t>
            </a:r>
          </a:p>
          <a:p>
            <a:pPr lvl="4"/>
            <a:r>
              <a:rPr lang="en-GB" altLang="de-DE"/>
              <a:t>Neunte Gliederungsebene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9A719F96-C796-48A3-8EA2-E03B772B5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9BE5F002-2F13-4422-8E68-37D591D833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73B7F22B-A2F3-423C-88DF-39EF48EBBA9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099300" y="6248400"/>
            <a:ext cx="206216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60" tIns="47880" rIns="95760" bIns="4788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D9124B9-E8A9-4E68-BD6C-A97DE8D198F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Arial" charset="0"/>
          <a:ea typeface="ＭＳ Ｐゴシック" pitchFamily="1" charset="0"/>
          <a:cs typeface="ＭＳ Ｐゴシック" pitchFamily="1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Arial" charset="0"/>
          <a:ea typeface="ＭＳ Ｐゴシック" pitchFamily="1" charset="0"/>
          <a:cs typeface="ＭＳ Ｐゴシック" pitchFamily="1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Arial" charset="0"/>
          <a:ea typeface="ＭＳ Ｐゴシック" pitchFamily="1" charset="0"/>
          <a:cs typeface="ＭＳ Ｐゴシック" pitchFamily="1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Arial" charset="0"/>
          <a:ea typeface="ＭＳ Ｐゴシック" pitchFamily="1" charset="0"/>
          <a:cs typeface="ＭＳ Ｐゴシック" pitchFamily="1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000000"/>
          </a:solidFill>
          <a:latin typeface="Arial" charset="0"/>
          <a:ea typeface="ＭＳ Ｐゴシック" pitchFamily="1" charset="0"/>
          <a:cs typeface="ＭＳ Ｐゴシック" pitchFamily="1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000000"/>
          </a:solidFill>
          <a:latin typeface="Arial" charset="0"/>
          <a:ea typeface="ＭＳ Ｐゴシック" pitchFamily="1" charset="0"/>
          <a:cs typeface="ＭＳ Ｐゴシック" pitchFamily="1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000000"/>
          </a:solidFill>
          <a:latin typeface="Arial" charset="0"/>
          <a:ea typeface="ＭＳ Ｐゴシック" pitchFamily="1" charset="0"/>
          <a:cs typeface="ＭＳ Ｐゴシック" pitchFamily="1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000000"/>
          </a:solidFill>
          <a:latin typeface="Arial" charset="0"/>
          <a:ea typeface="ＭＳ Ｐゴシック" pitchFamily="1" charset="0"/>
          <a:cs typeface="ＭＳ Ｐゴシック" pitchFamily="1" charset="0"/>
        </a:defRPr>
      </a:lvl9pPr>
    </p:titleStyle>
    <p:bodyStyle>
      <a:lvl1pPr marL="342900" indent="-342900" algn="l" defTabSz="449263" rtl="0" eaLnBrk="0" fontAlgn="base" hangingPunct="0">
        <a:spcBef>
          <a:spcPts val="8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9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5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1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1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27D9CE89-8D54-44E4-96A7-212276D95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36750"/>
            <a:ext cx="9925050" cy="246063"/>
          </a:xfrm>
          <a:prstGeom prst="rect">
            <a:avLst/>
          </a:prstGeom>
          <a:solidFill>
            <a:srgbClr val="97AE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ts val="7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9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5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spcBef>
                <a:spcPts val="5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spcBef>
                <a:spcPts val="5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de-DE" sz="2400" b="1">
                <a:solidFill>
                  <a:srgbClr val="FFFFFF"/>
                </a:solidFill>
              </a:rPr>
              <a:t>  </a:t>
            </a:r>
            <a:endParaRPr lang="de-DE" altLang="de-DE" sz="2400" b="1">
              <a:solidFill>
                <a:schemeClr val="bg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841B3DD6-1FF0-4BE4-9AF0-E575D1A28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0413"/>
            <a:ext cx="9909175" cy="1230312"/>
          </a:xfrm>
          <a:prstGeom prst="rect">
            <a:avLst/>
          </a:prstGeom>
          <a:solidFill>
            <a:srgbClr val="DDDA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de-DE" altLang="de-DE" sz="2800">
                <a:solidFill>
                  <a:srgbClr val="FF0000"/>
                </a:solidFill>
              </a:rPr>
              <a:t> </a:t>
            </a:r>
            <a:r>
              <a:rPr lang="de-DE" altLang="de-DE" sz="2800" b="1">
                <a:solidFill>
                  <a:srgbClr val="FF0000"/>
                </a:solidFill>
              </a:rPr>
              <a:t>Was ist bei einem Notruf zu beachten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695D1EBD-9929-4095-8A57-AC0CB460D4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525" y="2087563"/>
            <a:ext cx="9432925" cy="443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5760" rIns="0" bIns="95760"/>
          <a:lstStyle>
            <a:lvl1pPr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ts val="7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9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5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spcBef>
                <a:spcPts val="5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spcBef>
                <a:spcPts val="5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lang="de-DE" altLang="de-DE" sz="2000"/>
              <a:t> </a:t>
            </a:r>
            <a:r>
              <a:rPr lang="de-DE" altLang="de-DE" sz="1900"/>
              <a:t>bei einem medizinischen Notfall und Feuer Notrufnummer </a:t>
            </a:r>
            <a:r>
              <a:rPr lang="de-DE" altLang="de-DE" sz="5400" b="1">
                <a:solidFill>
                  <a:srgbClr val="FF0000"/>
                </a:solidFill>
              </a:rPr>
              <a:t>112 </a:t>
            </a:r>
            <a:r>
              <a:rPr lang="de-DE" altLang="de-DE" sz="1900">
                <a:solidFill>
                  <a:schemeClr val="tx1"/>
                </a:solidFill>
              </a:rPr>
              <a:t>ohne Vorwahl</a:t>
            </a:r>
          </a:p>
          <a:p>
            <a:pPr>
              <a:spcBef>
                <a:spcPct val="0"/>
              </a:spcBef>
              <a:buClrTx/>
            </a:pPr>
            <a:r>
              <a:rPr lang="de-DE" altLang="de-DE" sz="1400">
                <a:solidFill>
                  <a:schemeClr val="tx1"/>
                </a:solidFill>
              </a:rPr>
              <a:t>Eine Meldung sollte beinhalten: </a:t>
            </a:r>
            <a:r>
              <a:rPr lang="de-DE" altLang="de-DE" sz="2000" b="1">
                <a:solidFill>
                  <a:srgbClr val="FF0000"/>
                </a:solidFill>
              </a:rPr>
              <a:t>Wo</a:t>
            </a:r>
            <a:r>
              <a:rPr lang="de-DE" altLang="de-DE" sz="1400">
                <a:solidFill>
                  <a:schemeClr val="tx1"/>
                </a:solidFill>
              </a:rPr>
              <a:t> ist der Notfall passiert, </a:t>
            </a:r>
            <a:r>
              <a:rPr lang="de-DE" altLang="de-DE" sz="2000" b="1">
                <a:solidFill>
                  <a:srgbClr val="FF0000"/>
                </a:solidFill>
              </a:rPr>
              <a:t>Bauteil/ Festpunkt und Raumnummer</a:t>
            </a:r>
          </a:p>
          <a:p>
            <a:pPr>
              <a:spcBef>
                <a:spcPct val="0"/>
              </a:spcBef>
              <a:buClrTx/>
            </a:pPr>
            <a:endParaRPr lang="de-DE" altLang="de-DE" sz="1900" b="1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Tx/>
            </a:pPr>
            <a:endParaRPr lang="de-DE" altLang="de-DE" sz="1900" b="1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Tx/>
            </a:pPr>
            <a:endParaRPr lang="de-DE" altLang="de-DE" sz="1900" b="1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Tx/>
            </a:pPr>
            <a:endParaRPr lang="de-DE" altLang="de-DE" sz="1900" b="1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Tx/>
            </a:pPr>
            <a:endParaRPr lang="de-DE" altLang="de-DE" sz="1100" b="1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</a:pPr>
            <a:r>
              <a:rPr lang="de-DE" altLang="de-DE" sz="2000" b="1">
                <a:solidFill>
                  <a:srgbClr val="FF0000"/>
                </a:solidFill>
              </a:rPr>
              <a:t>Was</a:t>
            </a:r>
            <a:r>
              <a:rPr lang="de-DE" altLang="de-DE" sz="1400" b="1"/>
              <a:t> ist geschehen? </a:t>
            </a:r>
            <a:r>
              <a:rPr lang="de-DE" altLang="de-DE" sz="1400"/>
              <a:t>Notfallsituation kurz beschreiben! Ist z. B. ein Brand ausgebrochen?</a:t>
            </a:r>
          </a:p>
          <a:p>
            <a:pPr>
              <a:spcBef>
                <a:spcPct val="0"/>
              </a:spcBef>
            </a:pPr>
            <a:r>
              <a:rPr lang="de-DE" altLang="de-DE" sz="2000" b="1">
                <a:solidFill>
                  <a:srgbClr val="FF0000"/>
                </a:solidFill>
              </a:rPr>
              <a:t>Wie viele </a:t>
            </a:r>
            <a:r>
              <a:rPr lang="de-DE" altLang="de-DE" sz="1400" b="1"/>
              <a:t>Personen wurden verletzt? </a:t>
            </a:r>
            <a:r>
              <a:rPr lang="de-DE" altLang="de-DE" sz="1400"/>
              <a:t>Dies ist für die Rettungsleitstelle wichtig, um genügend Rettungsmittel zu disponieren.</a:t>
            </a:r>
          </a:p>
          <a:p>
            <a:pPr>
              <a:spcBef>
                <a:spcPct val="0"/>
              </a:spcBef>
            </a:pPr>
            <a:r>
              <a:rPr lang="de-DE" altLang="de-DE" sz="2000" b="1">
                <a:solidFill>
                  <a:srgbClr val="FF0000"/>
                </a:solidFill>
              </a:rPr>
              <a:t>Welche Art </a:t>
            </a:r>
            <a:r>
              <a:rPr lang="de-DE" altLang="de-DE" sz="1400" b="1"/>
              <a:t>von Verletzungen liegen vor? </a:t>
            </a:r>
            <a:r>
              <a:rPr lang="de-DE" altLang="de-DE" sz="1400"/>
              <a:t>Dies ist für die Rettungsleitstelle wichtig, um die richtigen Rettungsmittel zu disponieren.</a:t>
            </a:r>
          </a:p>
          <a:p>
            <a:pPr>
              <a:spcBef>
                <a:spcPct val="0"/>
              </a:spcBef>
            </a:pPr>
            <a:r>
              <a:rPr lang="de-DE" altLang="de-DE" sz="2000" b="1">
                <a:solidFill>
                  <a:srgbClr val="FF0000"/>
                </a:solidFill>
              </a:rPr>
              <a:t>Warten</a:t>
            </a:r>
            <a:r>
              <a:rPr lang="de-DE" altLang="de-DE" sz="1400" b="1"/>
              <a:t> auf Rückfragen! </a:t>
            </a:r>
            <a:r>
              <a:rPr lang="de-DE" altLang="de-DE" sz="1400"/>
              <a:t>Das Gespräch wird immer von der Rettungsleitstelle beendet. Bleiben sie so lang am Telefon!</a:t>
            </a:r>
          </a:p>
        </p:txBody>
      </p:sp>
      <p:pic>
        <p:nvPicPr>
          <p:cNvPr id="3077" name="Picture 5">
            <a:extLst>
              <a:ext uri="{FF2B5EF4-FFF2-40B4-BE49-F238E27FC236}">
                <a16:creationId xmlns:a16="http://schemas.microsoft.com/office/drawing/2014/main" id="{C37DF727-CC2A-4E51-AC71-38A4955897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950" y="255588"/>
            <a:ext cx="2147888" cy="406400"/>
          </a:xfrm>
          <a:prstGeom prst="rect">
            <a:avLst/>
          </a:prstGeom>
          <a:solidFill>
            <a:srgbClr val="89A2B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Rectangle 6">
            <a:extLst>
              <a:ext uri="{FF2B5EF4-FFF2-40B4-BE49-F238E27FC236}">
                <a16:creationId xmlns:a16="http://schemas.microsoft.com/office/drawing/2014/main" id="{033DA832-FDB6-40D5-BFC7-A8D1336AD4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4000" y="1079500"/>
            <a:ext cx="1944688" cy="6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5760" rIns="0" bIns="95760" anchor="ctr"/>
          <a:lstStyle>
            <a:lvl1pPr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ts val="7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9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5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spcBef>
                <a:spcPts val="5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spcBef>
                <a:spcPts val="5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de-DE" altLang="de-DE" sz="2000" b="1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500" b="1"/>
              <a:t>Notfallhelfergruppe</a:t>
            </a:r>
            <a:br>
              <a:rPr lang="de-DE" altLang="de-DE" sz="1500" b="1"/>
            </a:br>
            <a:r>
              <a:rPr lang="de-DE" altLang="de-DE" sz="1500" b="1"/>
              <a:t>Universität Ulm</a:t>
            </a:r>
            <a:br>
              <a:rPr lang="de-DE" altLang="de-DE" sz="1500" b="1"/>
            </a:br>
            <a:endParaRPr lang="de-DE" altLang="de-DE" sz="1500" b="1"/>
          </a:p>
        </p:txBody>
      </p:sp>
      <p:pic>
        <p:nvPicPr>
          <p:cNvPr id="3079" name="Picture 7">
            <a:extLst>
              <a:ext uri="{FF2B5EF4-FFF2-40B4-BE49-F238E27FC236}">
                <a16:creationId xmlns:a16="http://schemas.microsoft.com/office/drawing/2014/main" id="{DB06A3A1-0580-4CDB-8E03-606C8E0BB6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4588" y="917575"/>
            <a:ext cx="931862" cy="93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0" name="Grafik 1">
            <a:extLst>
              <a:ext uri="{FF2B5EF4-FFF2-40B4-BE49-F238E27FC236}">
                <a16:creationId xmlns:a16="http://schemas.microsoft.com/office/drawing/2014/main" id="{FB8718B9-BD11-462C-B69E-933CB5F6C9A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6325" y="3525838"/>
            <a:ext cx="1968500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2DC837BC-B7B2-4084-8230-83C568A19D6A}"/>
              </a:ext>
            </a:extLst>
          </p:cNvPr>
          <p:cNvSpPr txBox="1"/>
          <p:nvPr/>
        </p:nvSpPr>
        <p:spPr>
          <a:xfrm>
            <a:off x="633413" y="3359150"/>
            <a:ext cx="4683125" cy="1277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dirty="0">
                <a:solidFill>
                  <a:schemeClr val="tx1"/>
                </a:solidFill>
              </a:rPr>
              <a:t>Woher weis ich wo ich bin?</a:t>
            </a: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de-DE" dirty="0">
                <a:solidFill>
                  <a:schemeClr val="tx1"/>
                </a:solidFill>
              </a:rPr>
              <a:t>   </a:t>
            </a:r>
            <a:r>
              <a:rPr lang="de-DE" dirty="0" err="1">
                <a:solidFill>
                  <a:schemeClr val="tx1"/>
                </a:solidFill>
              </a:rPr>
              <a:t>z.B</a:t>
            </a:r>
            <a:r>
              <a:rPr lang="de-DE" dirty="0">
                <a:solidFill>
                  <a:schemeClr val="tx1"/>
                </a:solidFill>
              </a:rPr>
              <a:t> Aufkleber auf Telefon</a:t>
            </a:r>
          </a:p>
          <a:p>
            <a:pPr>
              <a:defRPr/>
            </a:pPr>
            <a:r>
              <a:rPr lang="de-DE" dirty="0">
                <a:solidFill>
                  <a:schemeClr val="tx1"/>
                </a:solidFill>
              </a:rPr>
              <a:t>       bei Dez V erhältlich.</a:t>
            </a: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de-DE" dirty="0">
                <a:solidFill>
                  <a:schemeClr val="tx1"/>
                </a:solidFill>
              </a:rPr>
              <a:t>  Raumnummer auf Türschild</a:t>
            </a: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de-DE" dirty="0">
                <a:solidFill>
                  <a:schemeClr val="tx1"/>
                </a:solidFill>
              </a:rPr>
              <a:t>  Übersichtspläne  </a:t>
            </a:r>
          </a:p>
          <a:p>
            <a:pPr>
              <a:defRPr/>
            </a:pPr>
            <a:r>
              <a:rPr lang="de-DE" dirty="0">
                <a:solidFill>
                  <a:schemeClr val="tx1"/>
                </a:solidFill>
              </a:rPr>
              <a:t>      Angabe des Institutes oder der Abteilung verwirren meistens, weil </a:t>
            </a:r>
          </a:p>
          <a:p>
            <a:pPr>
              <a:defRPr/>
            </a:pPr>
            <a:r>
              <a:rPr lang="de-DE" dirty="0">
                <a:solidFill>
                  <a:schemeClr val="tx1"/>
                </a:solidFill>
              </a:rPr>
              <a:t>      es Institute mit gleichem Namen in verschiedenen Festpunkten gibt. </a:t>
            </a:r>
            <a:endParaRPr lang="de-DE" sz="2000" b="1" dirty="0">
              <a:solidFill>
                <a:srgbClr val="FF0000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CEBDE43-A3F2-47E8-98E4-D186DEE9DDE7}"/>
              </a:ext>
            </a:extLst>
          </p:cNvPr>
          <p:cNvSpPr/>
          <p:nvPr/>
        </p:nvSpPr>
        <p:spPr>
          <a:xfrm>
            <a:off x="4814888" y="3695700"/>
            <a:ext cx="48260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120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M24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DCE016A1-FC79-4E2B-AA29-204832B13B9D}"/>
              </a:ext>
            </a:extLst>
          </p:cNvPr>
          <p:cNvSpPr/>
          <p:nvPr/>
        </p:nvSpPr>
        <p:spPr>
          <a:xfrm>
            <a:off x="4799013" y="3871913"/>
            <a:ext cx="523875" cy="2778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120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2212</a:t>
            </a:r>
          </a:p>
        </p:txBody>
      </p:sp>
      <p:pic>
        <p:nvPicPr>
          <p:cNvPr id="3084" name="Grafik 5">
            <a:extLst>
              <a:ext uri="{FF2B5EF4-FFF2-40B4-BE49-F238E27FC236}">
                <a16:creationId xmlns:a16="http://schemas.microsoft.com/office/drawing/2014/main" id="{B73B44FD-7895-43C3-8E73-C7C1987512A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4700" y="3463925"/>
            <a:ext cx="815975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Grafik 6">
            <a:extLst>
              <a:ext uri="{FF2B5EF4-FFF2-40B4-BE49-F238E27FC236}">
                <a16:creationId xmlns:a16="http://schemas.microsoft.com/office/drawing/2014/main" id="{931DC504-9CB9-4822-980E-085C51064B6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838" y="3378200"/>
            <a:ext cx="2030412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Pfeil nach rechts 7">
            <a:extLst>
              <a:ext uri="{FF2B5EF4-FFF2-40B4-BE49-F238E27FC236}">
                <a16:creationId xmlns:a16="http://schemas.microsoft.com/office/drawing/2014/main" id="{D94DE3EA-BC7D-48EE-9664-59420C54B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0200" y="3662363"/>
            <a:ext cx="503238" cy="277812"/>
          </a:xfrm>
          <a:prstGeom prst="rightArrow">
            <a:avLst>
              <a:gd name="adj1" fmla="val 50000"/>
              <a:gd name="adj2" fmla="val 49772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pic>
        <p:nvPicPr>
          <p:cNvPr id="3087" name="Grafik 1">
            <a:extLst>
              <a:ext uri="{FF2B5EF4-FFF2-40B4-BE49-F238E27FC236}">
                <a16:creationId xmlns:a16="http://schemas.microsoft.com/office/drawing/2014/main" id="{408518A5-6DFF-4578-9869-80DA22A1247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6838" y="4270375"/>
            <a:ext cx="471805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1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1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</Words>
  <Application>Microsoft Office PowerPoint</Application>
  <PresentationFormat>Benutzerdefiniert</PresentationFormat>
  <Paragraphs>24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Times New Roman</vt:lpstr>
      <vt:lpstr>Wingdings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Helmut Graf</dc:creator>
  <cp:lastModifiedBy>Windows-Benutzer</cp:lastModifiedBy>
  <cp:revision>144</cp:revision>
  <cp:lastPrinted>2011-02-24T07:26:00Z</cp:lastPrinted>
  <dcterms:created xsi:type="dcterms:W3CDTF">1601-01-01T00:00:00Z</dcterms:created>
  <dcterms:modified xsi:type="dcterms:W3CDTF">2023-03-30T07:41:51Z</dcterms:modified>
</cp:coreProperties>
</file>