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570" r:id="rId2"/>
    <p:sldId id="475" r:id="rId3"/>
    <p:sldId id="571" r:id="rId4"/>
    <p:sldId id="572" r:id="rId5"/>
    <p:sldId id="766" r:id="rId6"/>
    <p:sldId id="535" r:id="rId7"/>
    <p:sldId id="778" r:id="rId8"/>
    <p:sldId id="779" r:id="rId9"/>
    <p:sldId id="611" r:id="rId10"/>
    <p:sldId id="780" r:id="rId11"/>
    <p:sldId id="781" r:id="rId12"/>
    <p:sldId id="677" r:id="rId13"/>
    <p:sldId id="687" r:id="rId14"/>
    <p:sldId id="688" r:id="rId15"/>
    <p:sldId id="692" r:id="rId16"/>
    <p:sldId id="782" r:id="rId17"/>
    <p:sldId id="783" r:id="rId18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0000FF"/>
    <a:srgbClr val="008000"/>
    <a:srgbClr val="BBB5A4"/>
    <a:srgbClr val="AAA28D"/>
    <a:srgbClr val="57AA1C"/>
    <a:srgbClr val="FFFFFF"/>
    <a:srgbClr val="7D9AA9"/>
    <a:srgbClr val="A32638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3" autoAdjust="0"/>
    <p:restoredTop sz="94372" autoAdjust="0"/>
  </p:normalViewPr>
  <p:slideViewPr>
    <p:cSldViewPr>
      <p:cViewPr varScale="1">
        <p:scale>
          <a:sx n="113" d="100"/>
          <a:sy n="113" d="100"/>
        </p:scale>
        <p:origin x="-1488" y="-108"/>
      </p:cViewPr>
      <p:guideLst>
        <p:guide orient="horz" pos="2160"/>
        <p:guide pos="2880"/>
        <p:guide pos="5531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585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585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585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" charset="0"/>
              </a:defRPr>
            </a:lvl1pPr>
          </a:lstStyle>
          <a:p>
            <a:fld id="{574A601F-D51A-4541-8A52-3E7F3BEB66F6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715794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" charset="0"/>
              </a:defRPr>
            </a:lvl1pPr>
          </a:lstStyle>
          <a:p>
            <a:endParaRPr lang="de-DE" dirty="0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" charset="0"/>
              </a:defRPr>
            </a:lvl1pPr>
          </a:lstStyle>
          <a:p>
            <a:fld id="{FA6D070E-CE62-4770-8CFD-1E20EC2913D3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17525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90883-EA82-4011-A84E-C39D1000A411}" type="slidenum">
              <a:rPr lang="de-DE"/>
              <a:pPr/>
              <a:t>3</a:t>
            </a:fld>
            <a:endParaRPr lang="de-DE" dirty="0"/>
          </a:p>
        </p:txBody>
      </p:sp>
      <p:sp>
        <p:nvSpPr>
          <p:cNvPr id="65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12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13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14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15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16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17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b="0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90883-EA82-4011-A84E-C39D1000A411}" type="slidenum">
              <a:rPr lang="de-DE"/>
              <a:pPr/>
              <a:t>4</a:t>
            </a:fld>
            <a:endParaRPr lang="de-DE" dirty="0"/>
          </a:p>
        </p:txBody>
      </p:sp>
      <p:sp>
        <p:nvSpPr>
          <p:cNvPr id="65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CFC92F-96FB-4ED9-81D8-8CA7B3ECAA4E}" type="slidenum">
              <a:rPr lang="de-DE"/>
              <a:pPr/>
              <a:t>5</a:t>
            </a:fld>
            <a:endParaRPr lang="de-DE" dirty="0"/>
          </a:p>
        </p:txBody>
      </p:sp>
      <p:sp>
        <p:nvSpPr>
          <p:cNvPr id="602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277A49-FDE2-43DD-B87D-146ABC92839E}" type="slidenum">
              <a:rPr lang="de-DE"/>
              <a:pPr/>
              <a:t>6</a:t>
            </a:fld>
            <a:endParaRPr lang="de-DE" dirty="0"/>
          </a:p>
        </p:txBody>
      </p:sp>
      <p:sp>
        <p:nvSpPr>
          <p:cNvPr id="75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277A49-FDE2-43DD-B87D-146ABC92839E}" type="slidenum">
              <a:rPr lang="de-DE"/>
              <a:pPr/>
              <a:t>7</a:t>
            </a:fld>
            <a:endParaRPr lang="de-DE" dirty="0"/>
          </a:p>
        </p:txBody>
      </p:sp>
      <p:sp>
        <p:nvSpPr>
          <p:cNvPr id="75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277A49-FDE2-43DD-B87D-146ABC92839E}" type="slidenum">
              <a:rPr lang="de-DE"/>
              <a:pPr/>
              <a:t>8</a:t>
            </a:fld>
            <a:endParaRPr lang="de-DE" dirty="0"/>
          </a:p>
        </p:txBody>
      </p:sp>
      <p:sp>
        <p:nvSpPr>
          <p:cNvPr id="75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9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F7AB1-8AFD-4A0A-88F6-24986ECAB2C7}" type="slidenum">
              <a:rPr lang="de-DE"/>
              <a:pPr/>
              <a:t>10</a:t>
            </a:fld>
            <a:endParaRPr lang="de-DE" dirty="0"/>
          </a:p>
        </p:txBody>
      </p:sp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90883-EA82-4011-A84E-C39D1000A411}" type="slidenum">
              <a:rPr lang="de-DE"/>
              <a:pPr/>
              <a:t>11</a:t>
            </a:fld>
            <a:endParaRPr lang="de-DE" dirty="0"/>
          </a:p>
        </p:txBody>
      </p:sp>
      <p:sp>
        <p:nvSpPr>
          <p:cNvPr id="65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519113"/>
          </a:xfrm>
        </p:spPr>
        <p:txBody>
          <a:bodyPr>
            <a:spAutoFit/>
          </a:bodyPr>
          <a:lstStyle>
            <a:lvl1pPr marL="0" indent="0" algn="ctr">
              <a:lnSpc>
                <a:spcPct val="100000"/>
              </a:lnSpc>
              <a:defRPr sz="2800"/>
            </a:lvl1pPr>
          </a:lstStyle>
          <a:p>
            <a:pPr lvl="0"/>
            <a:r>
              <a:rPr lang="de-DE" noProof="0" smtClean="0"/>
              <a:t>Master-Untertitelformat bearbeiten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65863"/>
            <a:ext cx="2133600" cy="476250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</a:defRPr>
            </a:lvl1pPr>
          </a:lstStyle>
          <a:p>
            <a:fld id="{7C93DA3B-BCFA-4201-B5C9-56F3EE72EBFD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z="600" b="0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</a:defRPr>
            </a:lvl1pPr>
          </a:lstStyle>
          <a:p>
            <a:fld id="{8437607D-CB53-46C2-9D7C-B2635CE5EB29}" type="slidenum">
              <a:rPr lang="de-DE"/>
              <a:pPr/>
              <a:t>‹Nr.›</a:t>
            </a:fld>
            <a:endParaRPr lang="de-DE" dirty="0"/>
          </a:p>
        </p:txBody>
      </p:sp>
      <p:pic>
        <p:nvPicPr>
          <p:cNvPr id="70669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538" y="315913"/>
            <a:ext cx="3600450" cy="696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673" name="Rectangle 1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36738"/>
            <a:ext cx="7772400" cy="1409700"/>
          </a:xfrm>
        </p:spPr>
        <p:txBody>
          <a:bodyPr>
            <a:spAutoFit/>
          </a:bodyPr>
          <a:lstStyle>
            <a:lvl1pPr algn="ctr">
              <a:lnSpc>
                <a:spcPct val="120000"/>
              </a:lnSpc>
              <a:defRPr sz="3600"/>
            </a:lvl1pPr>
          </a:lstStyle>
          <a:p>
            <a:pPr lvl="0"/>
            <a:r>
              <a:rPr lang="de-DE" noProof="0" smtClean="0"/>
              <a:t>Titelmasterformat durch Klicken bearbeiten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E9205515-4E71-43D7-B696-489039B270BA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9DCB2-4B99-446D-B07A-65B7A4595D4D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998947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69100" y="549275"/>
            <a:ext cx="2195513" cy="58324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79388" y="549275"/>
            <a:ext cx="6437312" cy="583247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E5A8F61B-0F63-4DBD-9776-1B5F484DAD1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D058B0-E30B-4B00-A73B-71607DD4D0E3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683513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001D0BEC-98CC-42B3-85AE-3BB4C4F5ACB9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DA1F6B-EF20-4FFC-82A7-CD7EBC9F0046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180286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E1774F68-01CC-4BD1-9678-9FE56113515B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F9291-5A89-4F8F-8D32-21A7EE642310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629052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79388" y="1387475"/>
            <a:ext cx="4316412" cy="499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387475"/>
            <a:ext cx="4316413" cy="499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6FAE3888-9240-40CB-9B47-182635962BB2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E58DA0-C521-46B2-A49E-0B4F9353C383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239146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86076EDC-7C99-44B4-8901-578099DC21BF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855EA4-DD8C-4D60-B0B7-AB9A7B507B82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0462156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640B1CA7-D2DF-4C93-8689-B65F531D706A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2DA2EC-231D-4114-A0A9-877ADABA9833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56292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2373580F-5E89-4CDE-B8A6-327E107A3EAB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A55296-0A08-4F26-958E-7BEC21772C0E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053009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62A735B4-41CE-41C0-BC1C-E768D099538E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00D05C-E729-4426-B208-488630B3CD51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3470812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63606C14-0F6D-4FE4-A0B4-A9270561653E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858DB-9180-4A39-A0DC-B7E18A4846EB}" type="slidenum">
              <a:rPr lang="de-DE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7531689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549275"/>
            <a:ext cx="8785225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387475"/>
            <a:ext cx="8785225" cy="499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9388" y="6500813"/>
            <a:ext cx="2016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A32638"/>
                </a:solidFill>
              </a:defRPr>
            </a:lvl1pPr>
          </a:lstStyle>
          <a:p>
            <a:r>
              <a:rPr lang="en-US" dirty="0"/>
              <a:t>©</a:t>
            </a:r>
            <a:r>
              <a:rPr lang="de-DE" dirty="0"/>
              <a:t> H. Falk | </a:t>
            </a:r>
            <a:fld id="{7B5D8745-CE22-44B1-80D6-FD56128A51AB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35150" y="6500813"/>
            <a:ext cx="5545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A32638"/>
                </a:solidFill>
              </a:defRPr>
            </a:lvl1pPr>
          </a:lstStyle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24750" y="6500813"/>
            <a:ext cx="1439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A32638"/>
                </a:solidFill>
              </a:defRPr>
            </a:lvl1pPr>
          </a:lstStyle>
          <a:p>
            <a:fld id="{2B80C0CB-EA08-4898-A64C-FC7924F444F2}" type="slidenum">
              <a:rPr lang="de-DE"/>
              <a:pPr/>
              <a:t>‹Nr.›</a:t>
            </a:fld>
            <a:endParaRPr lang="de-DE" dirty="0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auto">
          <a:xfrm>
            <a:off x="0" y="182563"/>
            <a:ext cx="9144000" cy="0"/>
          </a:xfrm>
          <a:prstGeom prst="line">
            <a:avLst/>
          </a:prstGeom>
          <a:noFill/>
          <a:ln w="9525">
            <a:solidFill>
              <a:srgbClr val="A3263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047" name="Text Box 23"/>
          <p:cNvSpPr txBox="1">
            <a:spLocks noChangeArrowheads="1"/>
          </p:cNvSpPr>
          <p:nvPr/>
        </p:nvSpPr>
        <p:spPr bwMode="auto">
          <a:xfrm>
            <a:off x="900000" y="198438"/>
            <a:ext cx="6037262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r>
              <a:rPr lang="de-DE" sz="1000" dirty="0">
                <a:solidFill>
                  <a:srgbClr val="A32638"/>
                </a:solidFill>
              </a:rPr>
              <a:t>Compiler für Eingebettete Systeme (CfES) </a:t>
            </a:r>
            <a:r>
              <a:rPr lang="de-DE" sz="1000" dirty="0" smtClean="0">
                <a:solidFill>
                  <a:srgbClr val="A32638"/>
                </a:solidFill>
              </a:rPr>
              <a:t>SS </a:t>
            </a:r>
            <a:r>
              <a:rPr lang="de-DE" sz="1000" dirty="0" smtClean="0">
                <a:solidFill>
                  <a:srgbClr val="A32638"/>
                </a:solidFill>
              </a:rPr>
              <a:t>2014</a:t>
            </a:r>
            <a:endParaRPr lang="de-DE" sz="1000" b="1" dirty="0">
              <a:solidFill>
                <a:srgbClr val="A32638"/>
              </a:solidFill>
            </a:endParaRPr>
          </a:p>
        </p:txBody>
      </p:sp>
      <p:sp>
        <p:nvSpPr>
          <p:cNvPr id="1049" name="Text Box 25"/>
          <p:cNvSpPr txBox="1">
            <a:spLocks noChangeArrowheads="1"/>
          </p:cNvSpPr>
          <p:nvPr/>
        </p:nvSpPr>
        <p:spPr bwMode="auto">
          <a:xfrm>
            <a:off x="0" y="183600"/>
            <a:ext cx="827088" cy="152400"/>
          </a:xfrm>
          <a:prstGeom prst="rect">
            <a:avLst/>
          </a:prstGeom>
          <a:solidFill>
            <a:srgbClr val="A3263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ctr">
              <a:spcBef>
                <a:spcPct val="50000"/>
              </a:spcBef>
            </a:pPr>
            <a:r>
              <a:rPr lang="de-DE" sz="1000" dirty="0">
                <a:solidFill>
                  <a:schemeClr val="bg1"/>
                </a:solidFill>
              </a:rPr>
              <a:t>Folie </a:t>
            </a:r>
            <a:fld id="{AB810150-121A-4997-ACFB-0347660DEB2D}" type="slidenum">
              <a:rPr lang="de-DE" sz="1000">
                <a:solidFill>
                  <a:schemeClr val="bg1"/>
                </a:solidFill>
              </a:rPr>
              <a:pPr algn="ctr">
                <a:spcBef>
                  <a:spcPct val="50000"/>
                </a:spcBef>
              </a:pPr>
              <a:t>‹Nr.›</a:t>
            </a:fld>
            <a:r>
              <a:rPr lang="de-DE" sz="1000" dirty="0" smtClean="0">
                <a:solidFill>
                  <a:schemeClr val="bg1"/>
                </a:solidFill>
              </a:rPr>
              <a:t>/17</a:t>
            </a:r>
            <a:endParaRPr lang="de-DE" sz="1000" dirty="0">
              <a:solidFill>
                <a:schemeClr val="bg1"/>
              </a:solidFill>
            </a:endParaRPr>
          </a:p>
        </p:txBody>
      </p:sp>
      <p:sp>
        <p:nvSpPr>
          <p:cNvPr id="1053" name="Line 29"/>
          <p:cNvSpPr>
            <a:spLocks noChangeShapeType="1"/>
          </p:cNvSpPr>
          <p:nvPr/>
        </p:nvSpPr>
        <p:spPr bwMode="auto">
          <a:xfrm>
            <a:off x="0" y="1751013"/>
            <a:ext cx="91440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1054" name="Line 30"/>
          <p:cNvSpPr>
            <a:spLocks noChangeShapeType="1"/>
          </p:cNvSpPr>
          <p:nvPr/>
        </p:nvSpPr>
        <p:spPr bwMode="auto">
          <a:xfrm rot="-5400000">
            <a:off x="-2518569" y="3437732"/>
            <a:ext cx="683736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hf sldNum="0" hdr="0"/>
  <p:txStyles>
    <p:titleStyle>
      <a:lvl1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+mj-lt"/>
          <a:ea typeface="+mj-ea"/>
          <a:cs typeface="+mj-cs"/>
        </a:defRPr>
      </a:lvl1pPr>
      <a:lvl2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2pPr>
      <a:lvl3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3pPr>
      <a:lvl4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4pPr>
      <a:lvl5pPr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5pPr>
      <a:lvl6pPr marL="4572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6pPr>
      <a:lvl7pPr marL="9144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7pPr>
      <a:lvl8pPr marL="13716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8pPr>
      <a:lvl9pPr marL="1828800" algn="l" rtl="0" fontAlgn="base">
        <a:lnSpc>
          <a:spcPts val="2400"/>
        </a:lnSpc>
        <a:spcBef>
          <a:spcPct val="0"/>
        </a:spcBef>
        <a:spcAft>
          <a:spcPct val="0"/>
        </a:spcAft>
        <a:defRPr sz="2400" b="1">
          <a:solidFill>
            <a:srgbClr val="A32638"/>
          </a:solidFill>
          <a:latin typeface="Arial" charset="0"/>
        </a:defRPr>
      </a:lvl9pPr>
    </p:titleStyle>
    <p:bodyStyle>
      <a:lvl1pPr marL="342900" indent="-342900" algn="l" rtl="0" fontAlgn="base">
        <a:lnSpc>
          <a:spcPts val="2000"/>
        </a:lnSpc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9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11560" y="1905283"/>
            <a:ext cx="7920880" cy="1274195"/>
          </a:xfrm>
        </p:spPr>
        <p:txBody>
          <a:bodyPr/>
          <a:lstStyle/>
          <a:p>
            <a:r>
              <a:rPr lang="de-DE" dirty="0" smtClean="0"/>
              <a:t>Compiler </a:t>
            </a:r>
            <a:r>
              <a:rPr lang="de-DE" dirty="0"/>
              <a:t>für Eingebettete Systeme</a:t>
            </a:r>
            <a:br>
              <a:rPr lang="de-DE" dirty="0"/>
            </a:br>
            <a:r>
              <a:rPr lang="de-DE" sz="2800" b="0" dirty="0" smtClean="0"/>
              <a:t>[CS7506]</a:t>
            </a:r>
            <a:endParaRPr lang="de-DE" sz="2800" b="0" dirty="0"/>
          </a:p>
        </p:txBody>
      </p:sp>
      <p:sp>
        <p:nvSpPr>
          <p:cNvPr id="5929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2590800"/>
          </a:xfrm>
        </p:spPr>
        <p:txBody>
          <a:bodyPr/>
          <a:lstStyle/>
          <a:p>
            <a:r>
              <a:rPr lang="de-DE" dirty="0" smtClean="0"/>
              <a:t>Sommersemester </a:t>
            </a:r>
            <a:r>
              <a:rPr lang="de-DE" dirty="0" smtClean="0"/>
              <a:t>2014</a:t>
            </a:r>
            <a:endParaRPr lang="de-DE" dirty="0"/>
          </a:p>
          <a:p>
            <a:endParaRPr lang="de-DE" dirty="0"/>
          </a:p>
          <a:p>
            <a:r>
              <a:rPr lang="de-DE" sz="2000" dirty="0"/>
              <a:t>Heiko Falk</a:t>
            </a:r>
          </a:p>
          <a:p>
            <a:endParaRPr lang="de-DE" sz="2000" dirty="0"/>
          </a:p>
          <a:p>
            <a:r>
              <a:rPr lang="de-DE" sz="2000" dirty="0"/>
              <a:t>Institut für Eingebettete Systeme/Echtzeitsysteme</a:t>
            </a:r>
          </a:p>
          <a:p>
            <a:pPr>
              <a:lnSpc>
                <a:spcPct val="120000"/>
              </a:lnSpc>
            </a:pPr>
            <a:r>
              <a:rPr lang="de-DE" sz="2000" dirty="0"/>
              <a:t>Ingenieurwissenschaften und Informatik</a:t>
            </a:r>
          </a:p>
          <a:p>
            <a:pPr>
              <a:lnSpc>
                <a:spcPct val="120000"/>
              </a:lnSpc>
            </a:pPr>
            <a:r>
              <a:rPr lang="de-DE" sz="2000" dirty="0"/>
              <a:t>Universität Ulm</a:t>
            </a:r>
          </a:p>
        </p:txBody>
      </p:sp>
    </p:spTree>
    <p:extLst>
      <p:ext uri="{BB962C8B-B14F-4D97-AF65-F5344CB8AC3E}">
        <p14:creationId xmlns:p14="http://schemas.microsoft.com/office/powerpoint/2010/main" val="10434453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A8189732-552E-4C3F-A4EA-162005820FAA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Instruktions-</a:t>
            </a:r>
            <a:r>
              <a:rPr lang="en-US" i="1" dirty="0" smtClean="0"/>
              <a:t>Scheduling</a:t>
            </a:r>
            <a:r>
              <a:rPr lang="de-DE" dirty="0" smtClean="0"/>
              <a:t> im Compiler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Grundsätzliche Idee</a:t>
            </a:r>
            <a:endParaRPr lang="de-DE" b="1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Für jede Instruktion </a:t>
            </a:r>
            <a:r>
              <a:rPr lang="de-DE" i="1" dirty="0" smtClean="0"/>
              <a:t>i</a:t>
            </a:r>
            <a:r>
              <a:rPr lang="de-DE" dirty="0" smtClean="0"/>
              <a:t> kann man ein Intervall [</a:t>
            </a:r>
            <a:r>
              <a:rPr lang="de-DE" i="1" dirty="0" smtClean="0"/>
              <a:t>v</a:t>
            </a:r>
            <a:r>
              <a:rPr lang="de-DE" dirty="0" smtClean="0"/>
              <a:t>, </a:t>
            </a:r>
            <a:r>
              <a:rPr lang="de-DE" i="1" dirty="0" smtClean="0"/>
              <a:t>h</a:t>
            </a:r>
            <a:r>
              <a:rPr lang="de-DE" dirty="0" smtClean="0"/>
              <a:t>] bestimmen:</a:t>
            </a:r>
            <a:br>
              <a:rPr lang="de-DE" dirty="0" smtClean="0"/>
            </a:br>
            <a:r>
              <a:rPr lang="de-DE" dirty="0" smtClean="0"/>
              <a:t>Um wie viele Instruktionen kann man </a:t>
            </a:r>
            <a:r>
              <a:rPr lang="de-DE" i="1" dirty="0" smtClean="0"/>
              <a:t>i</a:t>
            </a:r>
            <a:r>
              <a:rPr lang="de-DE" dirty="0" smtClean="0"/>
              <a:t> nach vorne (</a:t>
            </a:r>
            <a:r>
              <a:rPr lang="de-DE" i="1" dirty="0" smtClean="0"/>
              <a:t>v</a:t>
            </a:r>
            <a:r>
              <a:rPr lang="de-DE" dirty="0" smtClean="0"/>
              <a:t>) / hinten (</a:t>
            </a:r>
            <a:r>
              <a:rPr lang="de-DE" i="1" dirty="0" smtClean="0"/>
              <a:t>h</a:t>
            </a:r>
            <a:r>
              <a:rPr lang="de-DE" dirty="0" smtClean="0"/>
              <a:t>) im Code verschieben, ohne die Korrektheit des Programms zu verletzen?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Ein </a:t>
            </a:r>
            <a:r>
              <a:rPr lang="en-US" i="1" dirty="0" smtClean="0"/>
              <a:t>Scheduler</a:t>
            </a:r>
            <a:r>
              <a:rPr lang="de-DE" dirty="0" smtClean="0"/>
              <a:t> im Compiler kann diese Intervalle nun ausnutzen, um den Code so anzuordnen, dass die Prozessor-</a:t>
            </a:r>
            <a:r>
              <a:rPr lang="en-US" i="1" dirty="0" smtClean="0"/>
              <a:t>Pipeline</a:t>
            </a:r>
            <a:r>
              <a:rPr lang="de-DE" dirty="0" smtClean="0"/>
              <a:t>(s) möglichst wenig gestört werden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Beispiel </a:t>
            </a:r>
            <a:r>
              <a:rPr lang="de-DE" b="1" dirty="0" smtClean="0"/>
              <a:t>Datenabhängigkeiten</a:t>
            </a:r>
            <a:r>
              <a:rPr lang="de-DE" dirty="0" smtClean="0"/>
              <a:t>: Schiebe einen weiteren Befehl </a:t>
            </a:r>
            <a:r>
              <a:rPr lang="de-DE" i="1" dirty="0" smtClean="0"/>
              <a:t>i</a:t>
            </a:r>
            <a:r>
              <a:rPr lang="de-DE" baseline="-25000" dirty="0" smtClean="0"/>
              <a:t>3</a:t>
            </a:r>
            <a:r>
              <a:rPr lang="de-DE" dirty="0" smtClean="0"/>
              <a:t> zwischen Lade-Befehl </a:t>
            </a:r>
            <a:r>
              <a:rPr lang="de-DE" i="1" dirty="0" smtClean="0"/>
              <a:t>i</a:t>
            </a:r>
            <a:r>
              <a:rPr lang="de-DE" baseline="-25000" dirty="0" smtClean="0"/>
              <a:t>1</a:t>
            </a:r>
            <a:r>
              <a:rPr lang="de-DE" dirty="0" smtClean="0"/>
              <a:t> und </a:t>
            </a:r>
            <a:r>
              <a:rPr lang="de-DE" i="1" dirty="0" smtClean="0"/>
              <a:t>i</a:t>
            </a:r>
            <a:r>
              <a:rPr lang="de-DE" baseline="-25000" dirty="0" smtClean="0"/>
              <a:t>2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Beispiel </a:t>
            </a:r>
            <a:r>
              <a:rPr lang="de-DE" b="1" dirty="0" smtClean="0"/>
              <a:t>Sprünge</a:t>
            </a:r>
            <a:r>
              <a:rPr lang="de-DE" dirty="0" smtClean="0"/>
              <a:t>: Schiebe 1 oder 2 Befehle, von denen ein Sprung </a:t>
            </a:r>
            <a:r>
              <a:rPr lang="de-DE" i="1" dirty="0" smtClean="0"/>
              <a:t>i</a:t>
            </a:r>
            <a:r>
              <a:rPr lang="de-DE" dirty="0" smtClean="0"/>
              <a:t> nicht datenabhängig ist, hinter </a:t>
            </a:r>
            <a:r>
              <a:rPr lang="de-DE" i="1" dirty="0" smtClean="0"/>
              <a:t>i</a:t>
            </a:r>
            <a:r>
              <a:rPr lang="de-DE" dirty="0" smtClean="0"/>
              <a:t>, um die sog. </a:t>
            </a:r>
            <a:r>
              <a:rPr lang="en-US" i="1" dirty="0" smtClean="0"/>
              <a:t>Delay-Slots</a:t>
            </a:r>
            <a:r>
              <a:rPr lang="de-DE" dirty="0" smtClean="0"/>
              <a:t> zu füllen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Beispiel </a:t>
            </a:r>
            <a:r>
              <a:rPr lang="de-DE" b="1" dirty="0" smtClean="0"/>
              <a:t>TriCore</a:t>
            </a:r>
            <a:r>
              <a:rPr lang="de-DE" dirty="0" smtClean="0"/>
              <a:t>: Ordne Befehle so an, dass alle drei </a:t>
            </a:r>
            <a:r>
              <a:rPr lang="en-US" i="1" dirty="0" smtClean="0"/>
              <a:t>Pipelines</a:t>
            </a:r>
            <a:r>
              <a:rPr lang="de-DE" dirty="0" smtClean="0"/>
              <a:t> stets laufen</a:t>
            </a:r>
          </a:p>
        </p:txBody>
      </p:sp>
    </p:spTree>
    <p:extLst>
      <p:ext uri="{BB962C8B-B14F-4D97-AF65-F5344CB8AC3E}">
        <p14:creationId xmlns:p14="http://schemas.microsoft.com/office/powerpoint/2010/main" val="39354630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637523" y="2137296"/>
            <a:ext cx="7164388" cy="355600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8303E077-0B05-4047-A9BB-E94C309BB9CC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 </a:t>
            </a:r>
            <a:r>
              <a:rPr lang="de-DE" dirty="0" smtClean="0"/>
              <a:t>des Kapitels</a:t>
            </a:r>
            <a:endParaRPr lang="de-DE" dirty="0"/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120000"/>
              </a:lnSpc>
              <a:buFont typeface="+mj-lt"/>
              <a:buAutoNum type="arabicPeriod" startAt="10"/>
            </a:pPr>
            <a:r>
              <a:rPr lang="de-DE" b="1" dirty="0" smtClean="0"/>
              <a:t>Ausblick</a:t>
            </a:r>
            <a:endParaRPr lang="de-DE" b="1" dirty="0"/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Instruktionsanordnung</a:t>
            </a:r>
            <a:endParaRPr lang="de-DE" sz="2000" dirty="0" smtClean="0"/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Retargierbarkeit</a:t>
            </a:r>
          </a:p>
        </p:txBody>
      </p:sp>
    </p:spTree>
    <p:extLst>
      <p:ext uri="{BB962C8B-B14F-4D97-AF65-F5344CB8AC3E}">
        <p14:creationId xmlns:p14="http://schemas.microsoft.com/office/powerpoint/2010/main" val="14328274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FD92DACB-7F85-45EA-B377-4C1B7AF0B0F1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Motivation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Bisherige Sichtweise auf einen Compiler</a:t>
            </a:r>
            <a:endParaRPr lang="de-DE" b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Ein Ziel-Prozessor </a:t>
            </a:r>
            <a:r>
              <a:rPr lang="de-DE" i="1" dirty="0" smtClean="0"/>
              <a:t>P</a:t>
            </a:r>
            <a:r>
              <a:rPr lang="de-DE" dirty="0" smtClean="0"/>
              <a:t> sei fest vorgegeben.</a:t>
            </a:r>
            <a:br>
              <a:rPr lang="de-DE" dirty="0" smtClean="0"/>
            </a:br>
            <a:r>
              <a:rPr lang="de-DE" dirty="0" smtClean="0"/>
              <a:t>Dann besteht die Aufgabe darin, einen Übersetzer von einer Quell- in die Maschinensprache von </a:t>
            </a:r>
            <a:r>
              <a:rPr lang="de-DE" i="1" dirty="0" smtClean="0"/>
              <a:t>P</a:t>
            </a:r>
            <a:r>
              <a:rPr lang="de-DE" dirty="0" smtClean="0"/>
              <a:t> zu konstruieren, mit möglichst hoher Codequalität.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Die meisten Komponenten des Compilers brauchen Detailwissen über die Architektur von </a:t>
            </a:r>
            <a:r>
              <a:rPr lang="de-DE" i="1" dirty="0" smtClean="0"/>
              <a:t>P</a:t>
            </a:r>
            <a:r>
              <a:rPr lang="de-DE" dirty="0" smtClean="0"/>
              <a:t>. Dieses Wissen ist fest in die einzelnen Phasen / Optimierungen des Compilers einprogrammiert</a:t>
            </a:r>
          </a:p>
          <a:p>
            <a:pPr marL="0" indent="0">
              <a:lnSpc>
                <a:spcPct val="120000"/>
              </a:lnSpc>
            </a:pPr>
            <a:endParaRPr lang="de-DE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Was, wenn man statt eines Compilers für </a:t>
            </a:r>
            <a:r>
              <a:rPr lang="de-DE" i="1" dirty="0" smtClean="0"/>
              <a:t>P</a:t>
            </a:r>
            <a:r>
              <a:rPr lang="de-DE" dirty="0" smtClean="0"/>
              <a:t> einen für </a:t>
            </a:r>
            <a:r>
              <a:rPr lang="de-DE" i="1" dirty="0" smtClean="0"/>
              <a:t>P’</a:t>
            </a:r>
            <a:r>
              <a:rPr lang="de-DE" dirty="0" smtClean="0"/>
              <a:t> braucht?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F"/>
            </a:pPr>
            <a:r>
              <a:rPr lang="de-DE" dirty="0" smtClean="0"/>
              <a:t>Alle Compiler-Komponenten</a:t>
            </a:r>
            <a:br>
              <a:rPr lang="de-DE" dirty="0" smtClean="0"/>
            </a:br>
            <a:r>
              <a:rPr lang="de-DE" dirty="0" smtClean="0"/>
              <a:t>für </a:t>
            </a:r>
            <a:r>
              <a:rPr lang="de-DE" i="1" dirty="0"/>
              <a:t>P’</a:t>
            </a:r>
            <a:r>
              <a:rPr lang="de-DE" dirty="0"/>
              <a:t> </a:t>
            </a:r>
            <a:r>
              <a:rPr lang="de-DE" dirty="0" smtClean="0"/>
              <a:t>neu programmieren...?</a:t>
            </a:r>
          </a:p>
        </p:txBody>
      </p:sp>
      <p:pic>
        <p:nvPicPr>
          <p:cNvPr id="7" name="Picture 5" descr="headban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3650" y="5156547"/>
            <a:ext cx="685800" cy="72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57438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35D966CE-E677-48D3-B7FB-304E290B3A21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Retargierbarkeit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Retargierbarkeit</a:t>
            </a:r>
            <a:endParaRPr lang="de-DE" b="1" i="1" dirty="0"/>
          </a:p>
          <a:p>
            <a:pPr marL="0" indent="0">
              <a:lnSpc>
                <a:spcPct val="120000"/>
              </a:lnSpc>
            </a:pPr>
            <a:r>
              <a:rPr lang="de-DE" dirty="0" smtClean="0"/>
              <a:t>Ist die Fähigkeit, einen Compiler an eine andere Ziel-Architektur </a:t>
            </a:r>
            <a:r>
              <a:rPr lang="en-US" i="1" dirty="0" smtClean="0"/>
              <a:t>(target architecture)</a:t>
            </a:r>
            <a:r>
              <a:rPr lang="de-DE" dirty="0" smtClean="0"/>
              <a:t> anzupassen.</a:t>
            </a:r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sz="1200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Bisherige Compiler-Struktur</a:t>
            </a:r>
            <a:endParaRPr lang="de-DE" b="1" i="1" dirty="0"/>
          </a:p>
          <a:p>
            <a:pPr marL="0" indent="0">
              <a:lnSpc>
                <a:spcPct val="120000"/>
              </a:lnSpc>
            </a:pPr>
            <a:r>
              <a:rPr lang="de-DE" dirty="0" smtClean="0"/>
              <a:t>Die bisher in dieser Vorlesung betrachtete Struktur von Compilern </a:t>
            </a:r>
            <a:r>
              <a:rPr lang="de-DE" i="1" dirty="0" smtClean="0"/>
              <a:t>(</a:t>
            </a:r>
            <a:r>
              <a:rPr lang="de-DE" i="1" dirty="0" smtClean="0">
                <a:sym typeface="Wingdings"/>
              </a:rPr>
              <a:t></a:t>
            </a:r>
            <a:r>
              <a:rPr lang="de-DE" i="1" dirty="0" smtClean="0"/>
              <a:t> siehe </a:t>
            </a:r>
            <a:r>
              <a:rPr lang="de-DE" i="1" dirty="0" smtClean="0">
                <a:hlinkClick r:id="rId3" action="ppaction://hlinksldjump"/>
              </a:rPr>
              <a:t>Folie 5</a:t>
            </a:r>
            <a:r>
              <a:rPr lang="de-DE" i="1" dirty="0" smtClean="0"/>
              <a:t>)</a:t>
            </a:r>
            <a:r>
              <a:rPr lang="de-DE" dirty="0" smtClean="0"/>
              <a:t> ist schlecht retargierbar. Zum Retargieren müssen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Code-Selektion,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sämtliche LIR-Optimierungen,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Register-Allokator und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i="1" dirty="0" smtClean="0"/>
              <a:t>Scheduler</a:t>
            </a:r>
          </a:p>
          <a:p>
            <a:pPr marL="0" indent="0">
              <a:lnSpc>
                <a:spcPct val="120000"/>
              </a:lnSpc>
            </a:pPr>
            <a:r>
              <a:rPr lang="de-DE" dirty="0" smtClean="0"/>
              <a:t>zu großen Teilen neu implementiert werden.</a:t>
            </a:r>
          </a:p>
        </p:txBody>
      </p:sp>
    </p:spTree>
    <p:extLst>
      <p:ext uri="{BB962C8B-B14F-4D97-AF65-F5344CB8AC3E}">
        <p14:creationId xmlns:p14="http://schemas.microsoft.com/office/powerpoint/2010/main" val="19838908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7A98231F-12F0-4EE0-A789-194AC394CF90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Ein besser retargierbarer Compiler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Eigenschaften</a:t>
            </a:r>
            <a:endParaRPr lang="de-DE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Statt einer HIR enthält der Compiler eine MIR und LIR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Sämtliche Optimierungen finden auf MIR-Ebene statt, sind daher prozessorunabhängig und brauchen nicht retargiert werden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Hochgradig spezielle Optimierungen, die komplexe Prozessor-</a:t>
            </a:r>
            <a:r>
              <a:rPr lang="en-US" i="1" dirty="0" smtClean="0"/>
              <a:t>Features</a:t>
            </a:r>
            <a:r>
              <a:rPr lang="de-DE" dirty="0" smtClean="0"/>
              <a:t> ausnutzen, sind nur schwer bis gar nicht zu integrieren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Aufwand zum Retargieren des </a:t>
            </a:r>
            <a:r>
              <a:rPr lang="en-US" i="1" dirty="0" smtClean="0"/>
              <a:t>Backends</a:t>
            </a:r>
            <a:r>
              <a:rPr lang="de-DE" dirty="0" smtClean="0"/>
              <a:t> bleibt bestehen</a:t>
            </a:r>
          </a:p>
        </p:txBody>
      </p:sp>
      <p:sp>
        <p:nvSpPr>
          <p:cNvPr id="8" name="Line 2"/>
          <p:cNvSpPr>
            <a:spLocks noChangeShapeType="1"/>
          </p:cNvSpPr>
          <p:nvPr/>
        </p:nvSpPr>
        <p:spPr bwMode="auto">
          <a:xfrm rot="5400000" flipH="1">
            <a:off x="4140994" y="2711128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 rot="16200000">
            <a:off x="6207126" y="1359371"/>
            <a:ext cx="4762" cy="111601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rot="16200000">
            <a:off x="3786188" y="1454622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2" name="Line 6"/>
          <p:cNvSpPr>
            <a:spLocks noChangeShapeType="1"/>
          </p:cNvSpPr>
          <p:nvPr/>
        </p:nvSpPr>
        <p:spPr bwMode="auto">
          <a:xfrm rot="5400000" flipH="1">
            <a:off x="6292850" y="2392834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 rot="16200000">
            <a:off x="1588294" y="1772915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1731963" y="1556222"/>
            <a:ext cx="158432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1784350" y="1757834"/>
            <a:ext cx="12922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en-US" sz="2000" b="1" i="1" dirty="0" smtClean="0"/>
              <a:t>Frontend</a:t>
            </a:r>
            <a:endParaRPr lang="en-US" sz="2000" b="1" i="1" dirty="0"/>
          </a:p>
        </p:txBody>
      </p:sp>
      <p:sp>
        <p:nvSpPr>
          <p:cNvPr id="16" name="AutoShape 10"/>
          <p:cNvSpPr>
            <a:spLocks noChangeArrowheads="1"/>
          </p:cNvSpPr>
          <p:nvPr/>
        </p:nvSpPr>
        <p:spPr bwMode="auto">
          <a:xfrm>
            <a:off x="222250" y="1484784"/>
            <a:ext cx="1222375" cy="935038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647700" indent="-457200" algn="l">
              <a:buClr>
                <a:srgbClr val="FF0007"/>
              </a:buClr>
              <a:buFontTx/>
              <a:buNone/>
            </a:pPr>
            <a:endParaRPr lang="en-US" dirty="0">
              <a:latin typeface="MetaKorrespondenz" pitchFamily="34" charset="0"/>
            </a:endParaRPr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215900" y="1700684"/>
            <a:ext cx="8683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Quell-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Code</a:t>
            </a:r>
          </a:p>
        </p:txBody>
      </p:sp>
      <p:sp>
        <p:nvSpPr>
          <p:cNvPr id="18" name="Text Box 12"/>
          <p:cNvSpPr txBox="1">
            <a:spLocks noChangeArrowheads="1"/>
          </p:cNvSpPr>
          <p:nvPr/>
        </p:nvSpPr>
        <p:spPr bwMode="auto">
          <a:xfrm>
            <a:off x="3122613" y="1629247"/>
            <a:ext cx="1079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i="1" dirty="0"/>
              <a:t>Medium-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i="1" dirty="0"/>
              <a:t>Level IR</a:t>
            </a:r>
            <a:endParaRPr lang="en-US" sz="1800" i="1" dirty="0"/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4237038" y="1554634"/>
            <a:ext cx="1592262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4105275" y="1624484"/>
            <a:ext cx="169862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/>
              <a:t>Code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/>
              <a:t>Optimierung</a:t>
            </a: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5653088" y="1629247"/>
            <a:ext cx="1079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i="1" dirty="0"/>
              <a:t>Medium-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i="1" dirty="0"/>
              <a:t>Level IR</a:t>
            </a:r>
            <a:endParaRPr lang="en-US" sz="1800" i="1" dirty="0"/>
          </a:p>
        </p:txBody>
      </p:sp>
      <p:sp>
        <p:nvSpPr>
          <p:cNvPr id="22" name="Line 16"/>
          <p:cNvSpPr>
            <a:spLocks noChangeShapeType="1"/>
          </p:cNvSpPr>
          <p:nvPr/>
        </p:nvSpPr>
        <p:spPr bwMode="auto">
          <a:xfrm rot="16200000">
            <a:off x="8573294" y="1709416"/>
            <a:ext cx="0" cy="41751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3" name="Text Box 17"/>
          <p:cNvSpPr txBox="1">
            <a:spLocks noChangeArrowheads="1"/>
          </p:cNvSpPr>
          <p:nvPr/>
        </p:nvSpPr>
        <p:spPr bwMode="auto">
          <a:xfrm rot="16200000">
            <a:off x="8255794" y="2136453"/>
            <a:ext cx="1028700" cy="60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i="1" dirty="0"/>
              <a:t>Low-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i="1" dirty="0"/>
              <a:t>Level IR</a:t>
            </a:r>
            <a:endParaRPr lang="en-US" sz="1800" i="1" dirty="0"/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4271963" y="2492847"/>
            <a:ext cx="1560512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5" name="Text Box 19"/>
          <p:cNvSpPr txBox="1">
            <a:spLocks noChangeArrowheads="1"/>
          </p:cNvSpPr>
          <p:nvPr/>
        </p:nvSpPr>
        <p:spPr bwMode="auto">
          <a:xfrm>
            <a:off x="4105275" y="2561109"/>
            <a:ext cx="17272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/>
              <a:t>Instruktions-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/>
              <a:t>Anordnung</a:t>
            </a:r>
          </a:p>
        </p:txBody>
      </p:sp>
      <p:sp>
        <p:nvSpPr>
          <p:cNvPr id="26" name="AutoShape 25"/>
          <p:cNvSpPr>
            <a:spLocks noChangeArrowheads="1"/>
          </p:cNvSpPr>
          <p:nvPr/>
        </p:nvSpPr>
        <p:spPr bwMode="auto">
          <a:xfrm>
            <a:off x="2770188" y="2422997"/>
            <a:ext cx="1222375" cy="935037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647700" indent="-457200" algn="l">
              <a:buClr>
                <a:srgbClr val="FF0007"/>
              </a:buClr>
              <a:buFontTx/>
              <a:buNone/>
            </a:pPr>
            <a:endParaRPr lang="en-US" dirty="0">
              <a:latin typeface="MetaKorrespondenz" pitchFamily="34" charset="0"/>
            </a:endParaRP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2767013" y="2638897"/>
            <a:ext cx="79851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ASM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Code</a:t>
            </a: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8782050" y="1918172"/>
            <a:ext cx="0" cy="9350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6756400" y="2492847"/>
            <a:ext cx="163195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0" name="Text Box 30"/>
          <p:cNvSpPr txBox="1">
            <a:spLocks noChangeArrowheads="1"/>
          </p:cNvSpPr>
          <p:nvPr/>
        </p:nvSpPr>
        <p:spPr bwMode="auto">
          <a:xfrm>
            <a:off x="6794500" y="2561109"/>
            <a:ext cx="1417638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/>
              <a:t>Register-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/>
              <a:t>Allokation</a:t>
            </a:r>
          </a:p>
        </p:txBody>
      </p:sp>
      <p:sp>
        <p:nvSpPr>
          <p:cNvPr id="31" name="Line 31"/>
          <p:cNvSpPr>
            <a:spLocks noChangeShapeType="1"/>
          </p:cNvSpPr>
          <p:nvPr/>
        </p:nvSpPr>
        <p:spPr bwMode="auto">
          <a:xfrm rot="5400000" flipH="1">
            <a:off x="8559007" y="2644452"/>
            <a:ext cx="0" cy="41751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5651500" y="2537297"/>
            <a:ext cx="10287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i="1" dirty="0"/>
              <a:t>Low-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i="1" dirty="0"/>
              <a:t>Level IR</a:t>
            </a:r>
            <a:endParaRPr lang="en-US" sz="1800" i="1" dirty="0"/>
          </a:p>
        </p:txBody>
      </p:sp>
      <p:sp>
        <p:nvSpPr>
          <p:cNvPr id="33" name="Rectangle 40"/>
          <p:cNvSpPr>
            <a:spLocks noChangeArrowheads="1"/>
          </p:cNvSpPr>
          <p:nvPr/>
        </p:nvSpPr>
        <p:spPr bwMode="auto">
          <a:xfrm>
            <a:off x="6756400" y="1554634"/>
            <a:ext cx="162877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4" name="Text Box 41"/>
          <p:cNvSpPr txBox="1">
            <a:spLocks noChangeArrowheads="1"/>
          </p:cNvSpPr>
          <p:nvPr/>
        </p:nvSpPr>
        <p:spPr bwMode="auto">
          <a:xfrm>
            <a:off x="6611938" y="1624484"/>
            <a:ext cx="17272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/>
              <a:t>Instruktions-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/>
              <a:t>Auswahl</a:t>
            </a:r>
          </a:p>
        </p:txBody>
      </p:sp>
    </p:spTree>
    <p:extLst>
      <p:ext uri="{BB962C8B-B14F-4D97-AF65-F5344CB8AC3E}">
        <p14:creationId xmlns:p14="http://schemas.microsoft.com/office/powerpoint/2010/main" val="13104648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18361743-27E9-4F5A-9C9C-DB09D41C7F45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Automatische Compiler-Konstruktion (1)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Compiler-Konstruktion</a:t>
            </a:r>
            <a:endParaRPr lang="de-DE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Ausgangspunkt ist eine Beschreibung des Ziel-Prozessors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entweder in einer Hardware-Beschreibungssprache (z.B. VHDL) oder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in System-Beschreibungssprache (z.B. SystemC oder Lisa)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Aus dieser Beschreibung heraus wird automatisch ein Compiler-</a:t>
            </a:r>
            <a:r>
              <a:rPr lang="en-US" i="1" dirty="0" smtClean="0"/>
              <a:t>Backend</a:t>
            </a:r>
            <a:r>
              <a:rPr lang="de-DE" dirty="0" smtClean="0"/>
              <a:t> erzeugt.</a:t>
            </a:r>
          </a:p>
        </p:txBody>
      </p:sp>
      <p:sp>
        <p:nvSpPr>
          <p:cNvPr id="6" name="Line 3"/>
          <p:cNvSpPr>
            <a:spLocks noChangeShapeType="1"/>
          </p:cNvSpPr>
          <p:nvPr/>
        </p:nvSpPr>
        <p:spPr bwMode="auto">
          <a:xfrm rot="16200000">
            <a:off x="2763044" y="2529681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746125" y="2025650"/>
            <a:ext cx="1873250" cy="1295400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647700" indent="-457200" algn="l">
              <a:buClr>
                <a:srgbClr val="FF0007"/>
              </a:buClr>
              <a:buFontTx/>
              <a:buNone/>
            </a:pPr>
            <a:endParaRPr lang="en-US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96900" y="2241550"/>
            <a:ext cx="1744663" cy="85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Beschreibung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Ziel-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Architektur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933700" y="1520825"/>
            <a:ext cx="3719513" cy="23034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017838" y="1592263"/>
            <a:ext cx="35623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en-US" sz="2000" b="1" i="1" dirty="0" smtClean="0"/>
              <a:t>Framework</a:t>
            </a:r>
            <a:r>
              <a:rPr lang="de-DE" sz="2000" b="1" dirty="0" smtClean="0"/>
              <a:t> </a:t>
            </a:r>
            <a:r>
              <a:rPr lang="de-DE" sz="2000" b="1" dirty="0"/>
              <a:t>zur Compiler-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/>
              <a:t>Konstruktion</a:t>
            </a:r>
          </a:p>
        </p:txBody>
      </p:sp>
      <p:sp>
        <p:nvSpPr>
          <p:cNvPr id="15" name="Oval 12"/>
          <p:cNvSpPr>
            <a:spLocks noChangeArrowheads="1"/>
          </p:cNvSpPr>
          <p:nvPr/>
        </p:nvSpPr>
        <p:spPr bwMode="auto">
          <a:xfrm>
            <a:off x="2979738" y="2603500"/>
            <a:ext cx="1152525" cy="57785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2862263" y="2603500"/>
            <a:ext cx="1219200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/>
              <a:t>CS-</a:t>
            </a:r>
          </a:p>
          <a:p>
            <a:pPr algn="ctr" eaLnBrk="1" hangingPunct="1">
              <a:lnSpc>
                <a:spcPct val="5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/>
              <a:t>Generator</a:t>
            </a:r>
          </a:p>
        </p:txBody>
      </p:sp>
      <p:sp>
        <p:nvSpPr>
          <p:cNvPr id="17" name="Oval 14"/>
          <p:cNvSpPr>
            <a:spLocks noChangeArrowheads="1"/>
          </p:cNvSpPr>
          <p:nvPr/>
        </p:nvSpPr>
        <p:spPr bwMode="auto">
          <a:xfrm>
            <a:off x="4203700" y="2603500"/>
            <a:ext cx="1152525" cy="57785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4086225" y="2603500"/>
            <a:ext cx="1219200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/>
              <a:t>RA-</a:t>
            </a:r>
          </a:p>
          <a:p>
            <a:pPr algn="ctr" eaLnBrk="1" hangingPunct="1">
              <a:lnSpc>
                <a:spcPct val="5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/>
              <a:t>Generator</a:t>
            </a:r>
          </a:p>
        </p:txBody>
      </p:sp>
      <p:sp>
        <p:nvSpPr>
          <p:cNvPr id="19" name="Oval 16"/>
          <p:cNvSpPr>
            <a:spLocks noChangeArrowheads="1"/>
          </p:cNvSpPr>
          <p:nvPr/>
        </p:nvSpPr>
        <p:spPr bwMode="auto">
          <a:xfrm>
            <a:off x="5427663" y="2603500"/>
            <a:ext cx="1152525" cy="57785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5310188" y="2603500"/>
            <a:ext cx="1219200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/>
              <a:t>IA-</a:t>
            </a:r>
          </a:p>
          <a:p>
            <a:pPr algn="ctr" eaLnBrk="1" hangingPunct="1">
              <a:lnSpc>
                <a:spcPct val="5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/>
              <a:t>Generator</a:t>
            </a:r>
          </a:p>
        </p:txBody>
      </p:sp>
      <p:sp>
        <p:nvSpPr>
          <p:cNvPr id="27" name="Line 27"/>
          <p:cNvSpPr>
            <a:spLocks noChangeShapeType="1"/>
          </p:cNvSpPr>
          <p:nvPr/>
        </p:nvSpPr>
        <p:spPr bwMode="auto">
          <a:xfrm rot="16200000">
            <a:off x="6796882" y="1739106"/>
            <a:ext cx="0" cy="2873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6940550" y="1520825"/>
            <a:ext cx="14859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9" name="Text Box 29"/>
          <p:cNvSpPr txBox="1">
            <a:spLocks noChangeArrowheads="1"/>
          </p:cNvSpPr>
          <p:nvPr/>
        </p:nvSpPr>
        <p:spPr bwMode="auto">
          <a:xfrm>
            <a:off x="6965950" y="1812925"/>
            <a:ext cx="12906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/>
              <a:t>Compiler</a:t>
            </a:r>
          </a:p>
        </p:txBody>
      </p:sp>
    </p:spTree>
    <p:extLst>
      <p:ext uri="{BB962C8B-B14F-4D97-AF65-F5344CB8AC3E}">
        <p14:creationId xmlns:p14="http://schemas.microsoft.com/office/powerpoint/2010/main" val="5960871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18361743-27E9-4F5A-9C9C-DB09D41C7F45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Automatische Compiler-Konstruktion (2)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Compiler-Konstruktion</a:t>
            </a:r>
            <a:r>
              <a:rPr lang="de-DE" i="1" dirty="0" smtClean="0"/>
              <a:t> (Fortsetzung)</a:t>
            </a:r>
            <a:endParaRPr lang="de-DE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Aus der Prozessor-Beschreibung wird der komplette Befehlssatz des Prozessors extrahiert. Mit diesem wird dann eine vollständige Baum-Grammatik zur Generierung des Code-Selektors erzeugt.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Analog werden Merkmale des Registersatzes extrahiert, um einen Register-Allokator zu generieren. </a:t>
            </a:r>
            <a:r>
              <a:rPr lang="de-DE" i="1" dirty="0" smtClean="0"/>
              <a:t>(Analog für einen </a:t>
            </a:r>
            <a:r>
              <a:rPr lang="en-US" i="1" dirty="0" smtClean="0"/>
              <a:t>Scheduler</a:t>
            </a:r>
            <a:r>
              <a:rPr lang="de-DE" i="1" dirty="0" smtClean="0"/>
              <a:t>)</a:t>
            </a:r>
          </a:p>
        </p:txBody>
      </p:sp>
      <p:sp>
        <p:nvSpPr>
          <p:cNvPr id="6" name="Line 3"/>
          <p:cNvSpPr>
            <a:spLocks noChangeShapeType="1"/>
          </p:cNvSpPr>
          <p:nvPr/>
        </p:nvSpPr>
        <p:spPr bwMode="auto">
          <a:xfrm rot="16200000">
            <a:off x="2763044" y="2529681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746125" y="2025650"/>
            <a:ext cx="1873250" cy="1295400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647700" indent="-457200" algn="l">
              <a:buClr>
                <a:srgbClr val="FF0007"/>
              </a:buClr>
              <a:buFontTx/>
              <a:buNone/>
            </a:pPr>
            <a:endParaRPr lang="en-US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96900" y="2241550"/>
            <a:ext cx="1744663" cy="85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Beschreibung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Ziel-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Architektur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933700" y="1520825"/>
            <a:ext cx="3719513" cy="23034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017838" y="1592263"/>
            <a:ext cx="35623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en-US" sz="2000" b="1" i="1" dirty="0" smtClean="0"/>
              <a:t>Framework</a:t>
            </a:r>
            <a:r>
              <a:rPr lang="de-DE" sz="2000" b="1" dirty="0" smtClean="0"/>
              <a:t> </a:t>
            </a:r>
            <a:r>
              <a:rPr lang="de-DE" sz="2000" b="1" dirty="0"/>
              <a:t>zur Compiler-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/>
              <a:t>Konstruktion</a:t>
            </a:r>
          </a:p>
        </p:txBody>
      </p:sp>
      <p:sp>
        <p:nvSpPr>
          <p:cNvPr id="15" name="Oval 12"/>
          <p:cNvSpPr>
            <a:spLocks noChangeArrowheads="1"/>
          </p:cNvSpPr>
          <p:nvPr/>
        </p:nvSpPr>
        <p:spPr bwMode="auto">
          <a:xfrm>
            <a:off x="2979738" y="2603500"/>
            <a:ext cx="1152525" cy="57785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2862263" y="2603500"/>
            <a:ext cx="1219200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/>
              <a:t>CS-</a:t>
            </a:r>
          </a:p>
          <a:p>
            <a:pPr algn="ctr" eaLnBrk="1" hangingPunct="1">
              <a:lnSpc>
                <a:spcPct val="5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/>
              <a:t>Generator</a:t>
            </a:r>
          </a:p>
        </p:txBody>
      </p:sp>
      <p:sp>
        <p:nvSpPr>
          <p:cNvPr id="17" name="Oval 14"/>
          <p:cNvSpPr>
            <a:spLocks noChangeArrowheads="1"/>
          </p:cNvSpPr>
          <p:nvPr/>
        </p:nvSpPr>
        <p:spPr bwMode="auto">
          <a:xfrm>
            <a:off x="4203700" y="2603500"/>
            <a:ext cx="1152525" cy="57785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4086225" y="2603500"/>
            <a:ext cx="1219200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/>
              <a:t>RA-</a:t>
            </a:r>
          </a:p>
          <a:p>
            <a:pPr algn="ctr" eaLnBrk="1" hangingPunct="1">
              <a:lnSpc>
                <a:spcPct val="5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/>
              <a:t>Generator</a:t>
            </a:r>
          </a:p>
        </p:txBody>
      </p:sp>
      <p:sp>
        <p:nvSpPr>
          <p:cNvPr id="19" name="Oval 16"/>
          <p:cNvSpPr>
            <a:spLocks noChangeArrowheads="1"/>
          </p:cNvSpPr>
          <p:nvPr/>
        </p:nvSpPr>
        <p:spPr bwMode="auto">
          <a:xfrm>
            <a:off x="5427663" y="2603500"/>
            <a:ext cx="1152525" cy="57785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5310188" y="2603500"/>
            <a:ext cx="1219200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/>
              <a:t>IA-</a:t>
            </a:r>
          </a:p>
          <a:p>
            <a:pPr algn="ctr" eaLnBrk="1" hangingPunct="1">
              <a:lnSpc>
                <a:spcPct val="5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/>
              <a:t>Generator</a:t>
            </a:r>
          </a:p>
        </p:txBody>
      </p:sp>
      <p:sp>
        <p:nvSpPr>
          <p:cNvPr id="27" name="Line 27"/>
          <p:cNvSpPr>
            <a:spLocks noChangeShapeType="1"/>
          </p:cNvSpPr>
          <p:nvPr/>
        </p:nvSpPr>
        <p:spPr bwMode="auto">
          <a:xfrm rot="16200000">
            <a:off x="6796882" y="1739106"/>
            <a:ext cx="0" cy="2873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6940550" y="1520825"/>
            <a:ext cx="14859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9" name="Text Box 29"/>
          <p:cNvSpPr txBox="1">
            <a:spLocks noChangeArrowheads="1"/>
          </p:cNvSpPr>
          <p:nvPr/>
        </p:nvSpPr>
        <p:spPr bwMode="auto">
          <a:xfrm>
            <a:off x="6965950" y="1812925"/>
            <a:ext cx="12906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/>
              <a:t>Compiler</a:t>
            </a:r>
          </a:p>
        </p:txBody>
      </p:sp>
    </p:spTree>
    <p:extLst>
      <p:ext uri="{BB962C8B-B14F-4D97-AF65-F5344CB8AC3E}">
        <p14:creationId xmlns:p14="http://schemas.microsoft.com/office/powerpoint/2010/main" val="3791817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1"/>
          <p:cNvSpPr>
            <a:spLocks noChangeArrowheads="1"/>
          </p:cNvSpPr>
          <p:nvPr/>
        </p:nvSpPr>
        <p:spPr bwMode="auto">
          <a:xfrm>
            <a:off x="6946900" y="3103563"/>
            <a:ext cx="14859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18361743-27E9-4F5A-9C9C-DB09D41C7F45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Automatische Compiler-Konstruktion (3)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Compiler-Konstruktion</a:t>
            </a:r>
            <a:r>
              <a:rPr lang="de-DE" i="1" dirty="0"/>
              <a:t> (Fortsetzung)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Diese </a:t>
            </a:r>
            <a:r>
              <a:rPr lang="en-US" i="1" dirty="0" smtClean="0"/>
              <a:t>Backend</a:t>
            </a:r>
            <a:r>
              <a:rPr lang="de-DE" dirty="0" smtClean="0"/>
              <a:t>-Komponenten werden mit „vorgefertigten“ Standard-Komponenten gekoppelt, die die zentrale IR, das </a:t>
            </a:r>
            <a:r>
              <a:rPr lang="en-US" i="1" dirty="0" smtClean="0"/>
              <a:t>Frontend</a:t>
            </a:r>
            <a:r>
              <a:rPr lang="de-DE" dirty="0" smtClean="0"/>
              <a:t> sowie IR-Optimierungen und Laufzeit-Bibliotheken bereitstellen.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Neben einem Compiler kann ein solches </a:t>
            </a:r>
            <a:r>
              <a:rPr lang="en-US" i="1" dirty="0" smtClean="0"/>
              <a:t>Framework</a:t>
            </a:r>
            <a:r>
              <a:rPr lang="de-DE" dirty="0" smtClean="0"/>
              <a:t> zusätzlich Assembler, Linker und Zyklus-genauen Simulator generieren.</a:t>
            </a:r>
          </a:p>
        </p:txBody>
      </p:sp>
      <p:sp>
        <p:nvSpPr>
          <p:cNvPr id="6" name="Line 3"/>
          <p:cNvSpPr>
            <a:spLocks noChangeShapeType="1"/>
          </p:cNvSpPr>
          <p:nvPr/>
        </p:nvSpPr>
        <p:spPr bwMode="auto">
          <a:xfrm rot="16200000">
            <a:off x="2763044" y="2529681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746125" y="2025650"/>
            <a:ext cx="1873250" cy="1295400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647700" indent="-457200" algn="l">
              <a:buClr>
                <a:srgbClr val="FF0007"/>
              </a:buClr>
              <a:buFontTx/>
              <a:buNone/>
            </a:pPr>
            <a:endParaRPr lang="en-US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96900" y="2241550"/>
            <a:ext cx="1744663" cy="85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Beschreibung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Ziel-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dirty="0"/>
              <a:t>Architektur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933700" y="1520825"/>
            <a:ext cx="3719513" cy="23034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017838" y="1592263"/>
            <a:ext cx="35623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en-US" sz="2000" b="1" i="1" dirty="0" smtClean="0"/>
              <a:t>Framework</a:t>
            </a:r>
            <a:r>
              <a:rPr lang="de-DE" sz="2000" b="1" dirty="0" smtClean="0"/>
              <a:t> </a:t>
            </a:r>
            <a:r>
              <a:rPr lang="de-DE" sz="2000" b="1" dirty="0"/>
              <a:t>zur Compiler-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/>
              <a:t>Konstruktion</a:t>
            </a:r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5427663" y="2241550"/>
            <a:ext cx="1152525" cy="288925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5362575" y="2241550"/>
            <a:ext cx="11049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en-US" sz="1800" i="1" dirty="0" smtClean="0"/>
              <a:t>Frontend</a:t>
            </a:r>
            <a:endParaRPr lang="en-US" sz="1800" i="1" dirty="0"/>
          </a:p>
        </p:txBody>
      </p:sp>
      <p:sp>
        <p:nvSpPr>
          <p:cNvPr id="13" name="Oval 10"/>
          <p:cNvSpPr>
            <a:spLocks noChangeArrowheads="1"/>
          </p:cNvSpPr>
          <p:nvPr/>
        </p:nvSpPr>
        <p:spPr bwMode="auto">
          <a:xfrm>
            <a:off x="4203700" y="2241550"/>
            <a:ext cx="1152525" cy="288925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4197350" y="2241550"/>
            <a:ext cx="990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/>
              <a:t>RT-Libs</a:t>
            </a:r>
          </a:p>
        </p:txBody>
      </p:sp>
      <p:sp>
        <p:nvSpPr>
          <p:cNvPr id="15" name="Oval 12"/>
          <p:cNvSpPr>
            <a:spLocks noChangeArrowheads="1"/>
          </p:cNvSpPr>
          <p:nvPr/>
        </p:nvSpPr>
        <p:spPr bwMode="auto">
          <a:xfrm>
            <a:off x="2979738" y="2603500"/>
            <a:ext cx="1152525" cy="57785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2862263" y="2603500"/>
            <a:ext cx="1219200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/>
              <a:t>CS-</a:t>
            </a:r>
          </a:p>
          <a:p>
            <a:pPr algn="ctr" eaLnBrk="1" hangingPunct="1">
              <a:lnSpc>
                <a:spcPct val="5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/>
              <a:t>Generator</a:t>
            </a:r>
          </a:p>
        </p:txBody>
      </p:sp>
      <p:sp>
        <p:nvSpPr>
          <p:cNvPr id="17" name="Oval 14"/>
          <p:cNvSpPr>
            <a:spLocks noChangeArrowheads="1"/>
          </p:cNvSpPr>
          <p:nvPr/>
        </p:nvSpPr>
        <p:spPr bwMode="auto">
          <a:xfrm>
            <a:off x="4203700" y="2603500"/>
            <a:ext cx="1152525" cy="57785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4086225" y="2603500"/>
            <a:ext cx="1219200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/>
              <a:t>RA-</a:t>
            </a:r>
          </a:p>
          <a:p>
            <a:pPr algn="ctr" eaLnBrk="1" hangingPunct="1">
              <a:lnSpc>
                <a:spcPct val="5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/>
              <a:t>Generator</a:t>
            </a:r>
          </a:p>
        </p:txBody>
      </p:sp>
      <p:sp>
        <p:nvSpPr>
          <p:cNvPr id="19" name="Oval 16"/>
          <p:cNvSpPr>
            <a:spLocks noChangeArrowheads="1"/>
          </p:cNvSpPr>
          <p:nvPr/>
        </p:nvSpPr>
        <p:spPr bwMode="auto">
          <a:xfrm>
            <a:off x="5427663" y="2603500"/>
            <a:ext cx="1152525" cy="57785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5310188" y="2603500"/>
            <a:ext cx="1219200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/>
              <a:t>IA-</a:t>
            </a:r>
          </a:p>
          <a:p>
            <a:pPr algn="ctr" eaLnBrk="1" hangingPunct="1">
              <a:lnSpc>
                <a:spcPct val="5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/>
              <a:t>Generator</a:t>
            </a:r>
          </a:p>
        </p:txBody>
      </p:sp>
      <p:sp>
        <p:nvSpPr>
          <p:cNvPr id="21" name="Oval 18"/>
          <p:cNvSpPr>
            <a:spLocks noChangeArrowheads="1"/>
          </p:cNvSpPr>
          <p:nvPr/>
        </p:nvSpPr>
        <p:spPr bwMode="auto">
          <a:xfrm>
            <a:off x="3633788" y="3175000"/>
            <a:ext cx="1152525" cy="57785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3559175" y="3246438"/>
            <a:ext cx="1130300" cy="46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/>
              <a:t>Optimier-</a:t>
            </a:r>
          </a:p>
          <a:p>
            <a:pPr algn="ctr" eaLnBrk="1" hangingPunct="1">
              <a:lnSpc>
                <a:spcPct val="5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/>
              <a:t>ungen</a:t>
            </a:r>
          </a:p>
        </p:txBody>
      </p:sp>
      <p:sp>
        <p:nvSpPr>
          <p:cNvPr id="23" name="Oval 20"/>
          <p:cNvSpPr>
            <a:spLocks noChangeArrowheads="1"/>
          </p:cNvSpPr>
          <p:nvPr/>
        </p:nvSpPr>
        <p:spPr bwMode="auto">
          <a:xfrm>
            <a:off x="2979738" y="2241550"/>
            <a:ext cx="1152525" cy="288925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3257550" y="2241550"/>
            <a:ext cx="4191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dirty="0"/>
              <a:t>IR</a:t>
            </a:r>
          </a:p>
        </p:txBody>
      </p:sp>
      <p:sp>
        <p:nvSpPr>
          <p:cNvPr id="25" name="Oval 22"/>
          <p:cNvSpPr>
            <a:spLocks noChangeArrowheads="1"/>
          </p:cNvSpPr>
          <p:nvPr/>
        </p:nvSpPr>
        <p:spPr bwMode="auto">
          <a:xfrm>
            <a:off x="4851400" y="3319463"/>
            <a:ext cx="1152525" cy="288925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6" name="Text Box 23"/>
          <p:cNvSpPr txBox="1">
            <a:spLocks noChangeArrowheads="1"/>
          </p:cNvSpPr>
          <p:nvPr/>
        </p:nvSpPr>
        <p:spPr bwMode="auto">
          <a:xfrm>
            <a:off x="5129213" y="3319463"/>
            <a:ext cx="4191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1800" b="1" dirty="0"/>
              <a:t>…</a:t>
            </a:r>
          </a:p>
        </p:txBody>
      </p:sp>
      <p:sp>
        <p:nvSpPr>
          <p:cNvPr id="27" name="Line 27"/>
          <p:cNvSpPr>
            <a:spLocks noChangeShapeType="1"/>
          </p:cNvSpPr>
          <p:nvPr/>
        </p:nvSpPr>
        <p:spPr bwMode="auto">
          <a:xfrm rot="16200000">
            <a:off x="6796882" y="1739106"/>
            <a:ext cx="0" cy="2873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6940550" y="1520825"/>
            <a:ext cx="14859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9" name="Text Box 29"/>
          <p:cNvSpPr txBox="1">
            <a:spLocks noChangeArrowheads="1"/>
          </p:cNvSpPr>
          <p:nvPr/>
        </p:nvSpPr>
        <p:spPr bwMode="auto">
          <a:xfrm>
            <a:off x="6965950" y="1812925"/>
            <a:ext cx="129063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/>
              <a:t>Compiler</a:t>
            </a:r>
          </a:p>
        </p:txBody>
      </p:sp>
      <p:sp>
        <p:nvSpPr>
          <p:cNvPr id="30" name="Line 30"/>
          <p:cNvSpPr>
            <a:spLocks noChangeShapeType="1"/>
          </p:cNvSpPr>
          <p:nvPr/>
        </p:nvSpPr>
        <p:spPr bwMode="auto">
          <a:xfrm rot="16200000">
            <a:off x="6803232" y="3321844"/>
            <a:ext cx="0" cy="2873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1" name="Text Box 32"/>
          <p:cNvSpPr txBox="1">
            <a:spLocks noChangeArrowheads="1"/>
          </p:cNvSpPr>
          <p:nvPr/>
        </p:nvSpPr>
        <p:spPr bwMode="auto">
          <a:xfrm>
            <a:off x="6938963" y="3395663"/>
            <a:ext cx="1360487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/>
              <a:t>Simulator</a:t>
            </a:r>
          </a:p>
        </p:txBody>
      </p:sp>
      <p:sp>
        <p:nvSpPr>
          <p:cNvPr id="32" name="Line 34"/>
          <p:cNvSpPr>
            <a:spLocks noChangeShapeType="1"/>
          </p:cNvSpPr>
          <p:nvPr/>
        </p:nvSpPr>
        <p:spPr bwMode="auto">
          <a:xfrm rot="16200000">
            <a:off x="6803232" y="2531269"/>
            <a:ext cx="0" cy="2873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3" name="Rectangle 35"/>
          <p:cNvSpPr>
            <a:spLocks noChangeArrowheads="1"/>
          </p:cNvSpPr>
          <p:nvPr/>
        </p:nvSpPr>
        <p:spPr bwMode="auto">
          <a:xfrm>
            <a:off x="6946900" y="2312988"/>
            <a:ext cx="14859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4" name="Text Box 36"/>
          <p:cNvSpPr txBox="1">
            <a:spLocks noChangeArrowheads="1"/>
          </p:cNvSpPr>
          <p:nvPr/>
        </p:nvSpPr>
        <p:spPr bwMode="auto">
          <a:xfrm>
            <a:off x="6877050" y="2411413"/>
            <a:ext cx="14890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/>
              <a:t>Assembler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de-DE" sz="2000" b="1" dirty="0"/>
              <a:t>Linker</a:t>
            </a:r>
          </a:p>
        </p:txBody>
      </p:sp>
    </p:spTree>
    <p:extLst>
      <p:ext uri="{BB962C8B-B14F-4D97-AF65-F5344CB8AC3E}">
        <p14:creationId xmlns:p14="http://schemas.microsoft.com/office/powerpoint/2010/main" val="12471529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0" grpId="0" animBg="1"/>
      <p:bldP spid="31" grpId="0"/>
      <p:bldP spid="32" grpId="0" animBg="1"/>
      <p:bldP spid="33" grpId="0" animBg="1"/>
      <p:bldP spid="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73706"/>
            <a:ext cx="7772400" cy="2086725"/>
          </a:xfrm>
        </p:spPr>
        <p:txBody>
          <a:bodyPr/>
          <a:lstStyle/>
          <a:p>
            <a:r>
              <a:rPr lang="de-DE" dirty="0"/>
              <a:t>Kapitel </a:t>
            </a:r>
            <a:r>
              <a:rPr lang="de-DE" dirty="0" smtClean="0"/>
              <a:t>10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Ausblick</a:t>
            </a:r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EBAC1B3C-78A2-4566-8609-7A9809448BD4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 der Vorlesung</a:t>
            </a:r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Einordnung &amp; Motivation der Vorlesung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Compiler für Eingebettete Systeme – Anforderungen &amp; Abhängigkeiten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Interner Aufbau von Compilern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Prepass-Optimierungen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HIR Optimierungen und Transformationen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Instruktionsauswahl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LIR Optimierungen und Transformationen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Register-Allokation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>
                <a:solidFill>
                  <a:srgbClr val="7D91AA"/>
                </a:solidFill>
              </a:rPr>
              <a:t>Compiler zur WCET</a:t>
            </a:r>
            <a:r>
              <a:rPr lang="de-DE" b="1" baseline="-25000" dirty="0" smtClean="0">
                <a:solidFill>
                  <a:srgbClr val="7D91AA"/>
                </a:solidFill>
              </a:rPr>
              <a:t>EST</a:t>
            </a:r>
            <a:r>
              <a:rPr lang="de-DE" b="1" dirty="0" smtClean="0">
                <a:solidFill>
                  <a:srgbClr val="7D91AA"/>
                </a:solidFill>
              </a:rPr>
              <a:t>-Minimierung</a:t>
            </a:r>
          </a:p>
          <a:p>
            <a:pPr marL="381000" indent="-381000">
              <a:lnSpc>
                <a:spcPct val="120000"/>
              </a:lnSpc>
              <a:buFont typeface="Arial" charset="0"/>
              <a:buAutoNum type="arabicPeriod"/>
            </a:pPr>
            <a:r>
              <a:rPr lang="de-DE" b="1" dirty="0" smtClean="0"/>
              <a:t>Ausblick</a:t>
            </a:r>
            <a:endParaRPr lang="de-DE" b="1" dirty="0" smtClean="0">
              <a:solidFill>
                <a:srgbClr val="7D91A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3293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637523" y="1818000"/>
            <a:ext cx="7164388" cy="355600"/>
          </a:xfrm>
          <a:prstGeom prst="rect">
            <a:avLst/>
          </a:prstGeom>
          <a:solidFill>
            <a:srgbClr val="AAA28D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8303E077-0B05-4047-A9BB-E94C309BB9CC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 </a:t>
            </a:r>
            <a:r>
              <a:rPr lang="de-DE" dirty="0" smtClean="0"/>
              <a:t>des Kapitels</a:t>
            </a:r>
            <a:endParaRPr lang="de-DE" dirty="0"/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120000"/>
              </a:lnSpc>
              <a:buFont typeface="+mj-lt"/>
              <a:buAutoNum type="arabicPeriod" startAt="10"/>
            </a:pPr>
            <a:r>
              <a:rPr lang="de-DE" b="1" dirty="0" smtClean="0"/>
              <a:t>Ausblick</a:t>
            </a:r>
            <a:endParaRPr lang="de-DE" b="1" dirty="0"/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Instruktionsanordnung</a:t>
            </a:r>
            <a:endParaRPr lang="de-DE" sz="2000" dirty="0" smtClean="0"/>
          </a:p>
          <a:p>
            <a:pPr marL="838200" lvl="1" indent="-381000">
              <a:lnSpc>
                <a:spcPct val="90000"/>
              </a:lnSpc>
              <a:buFont typeface="Arial" charset="0"/>
              <a:buChar char="–"/>
            </a:pPr>
            <a:r>
              <a:rPr lang="de-DE" dirty="0" smtClean="0"/>
              <a:t>Retargierbarkeit</a:t>
            </a:r>
          </a:p>
        </p:txBody>
      </p:sp>
    </p:spTree>
    <p:extLst>
      <p:ext uri="{BB962C8B-B14F-4D97-AF65-F5344CB8AC3E}">
        <p14:creationId xmlns:p14="http://schemas.microsoft.com/office/powerpoint/2010/main" val="10984212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52FA01A2-6A19-4EB6-9D43-F8600446BB9F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601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Motivation</a:t>
            </a:r>
            <a:endParaRPr lang="de-DE" dirty="0"/>
          </a:p>
        </p:txBody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b="1" dirty="0"/>
          </a:p>
          <a:p>
            <a:pPr>
              <a:lnSpc>
                <a:spcPct val="120000"/>
              </a:lnSpc>
              <a:buFont typeface="Arial" charset="0"/>
              <a:buNone/>
            </a:pPr>
            <a:endParaRPr lang="de-DE" sz="1200" b="1" dirty="0" smtClean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Instruktionsanordnung </a:t>
            </a:r>
            <a:r>
              <a:rPr lang="en-US" b="1" i="1" dirty="0" smtClean="0"/>
              <a:t>(Scheduling)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Umordnen von Maschinenbefehlen zur Erhöhung der Parallelität</a:t>
            </a: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Einfügen von NOP-Befehlen zur Erhaltung der Code-Korrektheit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Wegen Kürze der Zeit in Vorlesung nicht weiter behandelt</a:t>
            </a: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 rot="-5400000">
            <a:off x="5971382" y="3718197"/>
            <a:ext cx="0" cy="28733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rot="-5400000" flipH="1" flipV="1">
            <a:off x="3743325" y="3320529"/>
            <a:ext cx="1587" cy="108108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rot="-5400000">
            <a:off x="6270625" y="1525066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 rot="-5400000">
            <a:off x="3786188" y="1525066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rot="5400000" flipH="1">
            <a:off x="6289675" y="2463279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rot="-5400000">
            <a:off x="1620044" y="1843360"/>
            <a:ext cx="0" cy="2873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1763713" y="1626666"/>
            <a:ext cx="158432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1611313" y="1694929"/>
            <a:ext cx="170021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Lexikalische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  <p:sp>
        <p:nvSpPr>
          <p:cNvPr id="15" name="AutoShape 12"/>
          <p:cNvSpPr>
            <a:spLocks noChangeArrowheads="1"/>
          </p:cNvSpPr>
          <p:nvPr/>
        </p:nvSpPr>
        <p:spPr bwMode="auto">
          <a:xfrm>
            <a:off x="254000" y="1555229"/>
            <a:ext cx="1222375" cy="935037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en-US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247650" y="1771129"/>
            <a:ext cx="8683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Quell-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3211513" y="1699691"/>
            <a:ext cx="901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Token-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Folge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4237038" y="1625079"/>
            <a:ext cx="1592262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4075113" y="1694929"/>
            <a:ext cx="175736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Syntaktische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5668963" y="1699691"/>
            <a:ext cx="965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Syntax-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Baum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21" name="Line 18"/>
          <p:cNvSpPr>
            <a:spLocks noChangeShapeType="1"/>
          </p:cNvSpPr>
          <p:nvPr/>
        </p:nvSpPr>
        <p:spPr bwMode="auto">
          <a:xfrm rot="-5400000">
            <a:off x="8536782" y="1779859"/>
            <a:ext cx="0" cy="41751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 rot="-5400000">
            <a:off x="8219282" y="2206897"/>
            <a:ext cx="10287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High-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Level IR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4271963" y="2563291"/>
            <a:ext cx="1560512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4105275" y="2631554"/>
            <a:ext cx="17272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Instruktions-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Auswahl</a:t>
            </a:r>
          </a:p>
        </p:txBody>
      </p:sp>
      <p:sp>
        <p:nvSpPr>
          <p:cNvPr id="25" name="Line 22"/>
          <p:cNvSpPr>
            <a:spLocks noChangeShapeType="1"/>
          </p:cNvSpPr>
          <p:nvPr/>
        </p:nvSpPr>
        <p:spPr bwMode="auto">
          <a:xfrm rot="-5400000">
            <a:off x="1554957" y="3651522"/>
            <a:ext cx="0" cy="41751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1763713" y="3499916"/>
            <a:ext cx="158432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7" name="Text Box 24"/>
          <p:cNvSpPr txBox="1">
            <a:spLocks noChangeArrowheads="1"/>
          </p:cNvSpPr>
          <p:nvPr/>
        </p:nvSpPr>
        <p:spPr bwMode="auto">
          <a:xfrm>
            <a:off x="1785938" y="3568179"/>
            <a:ext cx="1417637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Register-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Allokation</a:t>
            </a:r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4270375" y="3499916"/>
            <a:ext cx="15621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4105275" y="3568179"/>
            <a:ext cx="17272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Instruktions-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Anordnung</a:t>
            </a:r>
          </a:p>
        </p:txBody>
      </p:sp>
      <p:sp>
        <p:nvSpPr>
          <p:cNvPr id="30" name="AutoShape 27"/>
          <p:cNvSpPr>
            <a:spLocks noChangeArrowheads="1"/>
          </p:cNvSpPr>
          <p:nvPr/>
        </p:nvSpPr>
        <p:spPr bwMode="auto">
          <a:xfrm>
            <a:off x="6118225" y="3430066"/>
            <a:ext cx="1222375" cy="935038"/>
          </a:xfrm>
          <a:prstGeom prst="flowChartMultidocumen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marL="647700" indent="-457200" eaLnBrk="1" hangingPunct="1">
              <a:spcBef>
                <a:spcPct val="20000"/>
              </a:spcBef>
              <a:buClr>
                <a:srgbClr val="FF0007"/>
              </a:buClr>
            </a:pPr>
            <a:endParaRPr lang="en-US" sz="2200" dirty="0">
              <a:latin typeface="MetaKorrespondenz" pitchFamily="34" charset="0"/>
              <a:ea typeface="ヒラギノ角ゴ Pro W3" pitchFamily="96" charset="-128"/>
            </a:endParaRPr>
          </a:p>
        </p:txBody>
      </p:sp>
      <p:sp>
        <p:nvSpPr>
          <p:cNvPr id="31" name="Text Box 28"/>
          <p:cNvSpPr txBox="1">
            <a:spLocks noChangeArrowheads="1"/>
          </p:cNvSpPr>
          <p:nvPr/>
        </p:nvSpPr>
        <p:spPr bwMode="auto">
          <a:xfrm>
            <a:off x="6146800" y="3645966"/>
            <a:ext cx="79851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ASM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dirty="0">
                <a:latin typeface="Arial" charset="0"/>
                <a:ea typeface="ヒラギノ角ゴ Pro W3" pitchFamily="96" charset="-128"/>
              </a:rPr>
              <a:t>Code</a:t>
            </a:r>
          </a:p>
        </p:txBody>
      </p:sp>
      <p:sp>
        <p:nvSpPr>
          <p:cNvPr id="32" name="Line 29"/>
          <p:cNvSpPr>
            <a:spLocks noChangeShapeType="1"/>
          </p:cNvSpPr>
          <p:nvPr/>
        </p:nvSpPr>
        <p:spPr bwMode="auto">
          <a:xfrm>
            <a:off x="8745538" y="1988616"/>
            <a:ext cx="0" cy="9350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3" name="Line 30"/>
          <p:cNvSpPr>
            <a:spLocks noChangeShapeType="1"/>
          </p:cNvSpPr>
          <p:nvPr/>
        </p:nvSpPr>
        <p:spPr bwMode="auto">
          <a:xfrm>
            <a:off x="1331913" y="2923654"/>
            <a:ext cx="0" cy="93662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6719888" y="2563291"/>
            <a:ext cx="163195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35" name="Text Box 32"/>
          <p:cNvSpPr txBox="1">
            <a:spLocks noChangeArrowheads="1"/>
          </p:cNvSpPr>
          <p:nvPr/>
        </p:nvSpPr>
        <p:spPr bwMode="auto">
          <a:xfrm>
            <a:off x="6618288" y="2631554"/>
            <a:ext cx="169862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Code-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Optimierung</a:t>
            </a:r>
          </a:p>
        </p:txBody>
      </p:sp>
      <p:sp>
        <p:nvSpPr>
          <p:cNvPr id="36" name="Line 33"/>
          <p:cNvSpPr>
            <a:spLocks noChangeShapeType="1"/>
          </p:cNvSpPr>
          <p:nvPr/>
        </p:nvSpPr>
        <p:spPr bwMode="auto">
          <a:xfrm rot="5400000" flipH="1">
            <a:off x="8522494" y="2714898"/>
            <a:ext cx="0" cy="417512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7" name="Text Box 34"/>
          <p:cNvSpPr txBox="1">
            <a:spLocks noChangeArrowheads="1"/>
          </p:cNvSpPr>
          <p:nvPr/>
        </p:nvSpPr>
        <p:spPr bwMode="auto">
          <a:xfrm>
            <a:off x="5651500" y="2607741"/>
            <a:ext cx="1028700" cy="60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High-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Level IR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38" name="Line 35"/>
          <p:cNvSpPr>
            <a:spLocks noChangeShapeType="1"/>
          </p:cNvSpPr>
          <p:nvPr/>
        </p:nvSpPr>
        <p:spPr bwMode="auto">
          <a:xfrm rot="5400000" flipH="1">
            <a:off x="3808413" y="2463279"/>
            <a:ext cx="0" cy="9207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39" name="Text Box 36"/>
          <p:cNvSpPr txBox="1">
            <a:spLocks noChangeArrowheads="1"/>
          </p:cNvSpPr>
          <p:nvPr/>
        </p:nvSpPr>
        <p:spPr bwMode="auto">
          <a:xfrm>
            <a:off x="3208338" y="2607741"/>
            <a:ext cx="1028700" cy="60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Low-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Level IR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1763713" y="2563291"/>
            <a:ext cx="158432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1" name="Text Box 38"/>
          <p:cNvSpPr txBox="1">
            <a:spLocks noChangeArrowheads="1"/>
          </p:cNvSpPr>
          <p:nvPr/>
        </p:nvSpPr>
        <p:spPr bwMode="auto">
          <a:xfrm>
            <a:off x="1620838" y="2631554"/>
            <a:ext cx="169862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Code-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Optimierung</a:t>
            </a:r>
          </a:p>
        </p:txBody>
      </p:sp>
      <p:sp>
        <p:nvSpPr>
          <p:cNvPr id="42" name="Line 39"/>
          <p:cNvSpPr>
            <a:spLocks noChangeShapeType="1"/>
          </p:cNvSpPr>
          <p:nvPr/>
        </p:nvSpPr>
        <p:spPr bwMode="auto">
          <a:xfrm rot="5400000" flipH="1">
            <a:off x="1547813" y="2707754"/>
            <a:ext cx="0" cy="431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43" name="Text Box 40"/>
          <p:cNvSpPr txBox="1">
            <a:spLocks noChangeArrowheads="1"/>
          </p:cNvSpPr>
          <p:nvPr/>
        </p:nvSpPr>
        <p:spPr bwMode="auto">
          <a:xfrm rot="-5400000">
            <a:off x="804069" y="3180035"/>
            <a:ext cx="1028700" cy="60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Low-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Level IR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44" name="Text Box 41"/>
          <p:cNvSpPr txBox="1">
            <a:spLocks noChangeArrowheads="1"/>
          </p:cNvSpPr>
          <p:nvPr/>
        </p:nvSpPr>
        <p:spPr bwMode="auto">
          <a:xfrm>
            <a:off x="3184525" y="3544366"/>
            <a:ext cx="1028700" cy="60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Low-</a:t>
            </a:r>
          </a:p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1800" i="1" dirty="0">
                <a:latin typeface="Arial" charset="0"/>
                <a:ea typeface="ヒラギノ角ゴ Pro W3" pitchFamily="96" charset="-128"/>
              </a:rPr>
              <a:t>Level IR</a:t>
            </a:r>
            <a:endParaRPr lang="en-US" sz="1800" i="1" dirty="0">
              <a:latin typeface="Arial" charset="0"/>
              <a:ea typeface="ヒラギノ角ゴ Pro W3" pitchFamily="96" charset="-128"/>
            </a:endParaRPr>
          </a:p>
        </p:txBody>
      </p:sp>
      <p:sp>
        <p:nvSpPr>
          <p:cNvPr id="45" name="Rectangle 42"/>
          <p:cNvSpPr>
            <a:spLocks noChangeArrowheads="1"/>
          </p:cNvSpPr>
          <p:nvPr/>
        </p:nvSpPr>
        <p:spPr bwMode="auto">
          <a:xfrm>
            <a:off x="6719888" y="1625079"/>
            <a:ext cx="1628775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46" name="Text Box 43"/>
          <p:cNvSpPr txBox="1">
            <a:spLocks noChangeArrowheads="1"/>
          </p:cNvSpPr>
          <p:nvPr/>
        </p:nvSpPr>
        <p:spPr bwMode="auto">
          <a:xfrm>
            <a:off x="6559550" y="1694929"/>
            <a:ext cx="1757363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>
              <a:defRPr sz="2400">
                <a:solidFill>
                  <a:schemeClr val="tx1"/>
                </a:solidFill>
                <a:latin typeface="Times" pitchFamily="1" charset="0"/>
              </a:defRPr>
            </a:lvl1pPr>
            <a:lvl2pPr>
              <a:defRPr sz="2400">
                <a:solidFill>
                  <a:schemeClr val="tx1"/>
                </a:solidFill>
                <a:latin typeface="Times" pitchFamily="1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" charset="0"/>
              </a:defRPr>
            </a:lvl3pPr>
            <a:lvl4pPr>
              <a:defRPr sz="2400">
                <a:solidFill>
                  <a:schemeClr val="tx1"/>
                </a:solidFill>
                <a:latin typeface="Times" pitchFamily="1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Semantische</a:t>
            </a:r>
          </a:p>
          <a:p>
            <a:pPr algn="ctr" eaLnBrk="1" hangingPunct="1">
              <a:lnSpc>
                <a:spcPct val="70000"/>
              </a:lnSpc>
              <a:spcBef>
                <a:spcPct val="20000"/>
              </a:spcBef>
              <a:buClr>
                <a:srgbClr val="FF0007"/>
              </a:buClr>
            </a:pPr>
            <a:r>
              <a:rPr lang="de-DE" sz="2000" b="1" dirty="0">
                <a:latin typeface="Arial" charset="0"/>
                <a:ea typeface="ヒラギノ角ゴ Pro W3" pitchFamily="96" charset="-128"/>
              </a:rPr>
              <a:t>Analyse</a:t>
            </a:r>
          </a:p>
        </p:txBody>
      </p:sp>
    </p:spTree>
    <p:extLst>
      <p:ext uri="{BB962C8B-B14F-4D97-AF65-F5344CB8AC3E}">
        <p14:creationId xmlns:p14="http://schemas.microsoft.com/office/powerpoint/2010/main" val="5274766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E9BC6B69-5855-4382-BED1-F8AC7DA899AF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75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Pipeline</a:t>
            </a:r>
            <a:r>
              <a:rPr lang="de-DE" dirty="0" smtClean="0"/>
              <a:t>-Verarbeitung (1)</a:t>
            </a:r>
            <a:endParaRPr lang="de-DE" dirty="0"/>
          </a:p>
        </p:txBody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Eine einfache Prozessor-</a:t>
            </a:r>
            <a:r>
              <a:rPr lang="en-US" b="1" i="1" dirty="0" smtClean="0"/>
              <a:t>Pipeline</a:t>
            </a:r>
            <a:endParaRPr lang="de-DE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 marL="0" indent="0">
              <a:lnSpc>
                <a:spcPct val="120000"/>
              </a:lnSpc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b="1" i="1" dirty="0" smtClean="0"/>
              <a:t>Fetch:</a:t>
            </a:r>
            <a:r>
              <a:rPr lang="de-DE" dirty="0" smtClean="0"/>
              <a:t> Holt den nächsten auszuführenden Befehl aus dem Speicher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b="1" i="1" dirty="0" smtClean="0"/>
              <a:t>Decode:</a:t>
            </a:r>
            <a:r>
              <a:rPr lang="de-DE" dirty="0" smtClean="0"/>
              <a:t> Dekodiert den Befehl und zerlegt diesen in Opcodes, Operanden, Adressierungsmodi, ...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b="1" i="1" dirty="0" smtClean="0"/>
              <a:t>Execute:</a:t>
            </a:r>
            <a:r>
              <a:rPr lang="de-DE" dirty="0" smtClean="0"/>
              <a:t> Führt einen Befehl gemäß Opcodes und Operanden aus. Das Ergebnis der Ausführungsphase wird in einem internen Zwischenregister gepuffert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en-US" b="1" i="1" dirty="0" smtClean="0"/>
              <a:t>Write Back:</a:t>
            </a:r>
            <a:r>
              <a:rPr lang="de-DE" dirty="0" smtClean="0"/>
              <a:t> Schreibt den Inhalt des Puffer-Registers in das Registerfile des Prozessors zurück</a:t>
            </a:r>
            <a:endParaRPr lang="de-DE" dirty="0"/>
          </a:p>
        </p:txBody>
      </p:sp>
      <p:sp>
        <p:nvSpPr>
          <p:cNvPr id="6" name="Rectangle 54"/>
          <p:cNvSpPr>
            <a:spLocks noChangeArrowheads="1"/>
          </p:cNvSpPr>
          <p:nvPr/>
        </p:nvSpPr>
        <p:spPr bwMode="auto">
          <a:xfrm>
            <a:off x="6902450" y="1918419"/>
            <a:ext cx="14859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" name="Text Box 55"/>
          <p:cNvSpPr txBox="1">
            <a:spLocks noChangeArrowheads="1"/>
          </p:cNvSpPr>
          <p:nvPr/>
        </p:nvSpPr>
        <p:spPr bwMode="auto">
          <a:xfrm>
            <a:off x="6823075" y="2116857"/>
            <a:ext cx="1501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en-US" sz="2000" b="1" i="1" dirty="0" smtClean="0"/>
              <a:t>Write Back</a:t>
            </a:r>
            <a:endParaRPr lang="en-US" sz="2000" b="1" i="1" dirty="0"/>
          </a:p>
        </p:txBody>
      </p:sp>
      <p:sp>
        <p:nvSpPr>
          <p:cNvPr id="8" name="Line 56"/>
          <p:cNvSpPr>
            <a:spLocks noChangeShapeType="1"/>
          </p:cNvSpPr>
          <p:nvPr/>
        </p:nvSpPr>
        <p:spPr bwMode="auto">
          <a:xfrm rot="5400000" flipV="1">
            <a:off x="2422525" y="1978744"/>
            <a:ext cx="1588" cy="59848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9" name="Rectangle 57"/>
          <p:cNvSpPr>
            <a:spLocks noChangeArrowheads="1"/>
          </p:cNvSpPr>
          <p:nvPr/>
        </p:nvSpPr>
        <p:spPr bwMode="auto">
          <a:xfrm>
            <a:off x="671513" y="1916832"/>
            <a:ext cx="14859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" name="Text Box 58"/>
          <p:cNvSpPr txBox="1">
            <a:spLocks noChangeArrowheads="1"/>
          </p:cNvSpPr>
          <p:nvPr/>
        </p:nvSpPr>
        <p:spPr bwMode="auto">
          <a:xfrm>
            <a:off x="902223" y="2115269"/>
            <a:ext cx="87684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en-US" sz="2000" b="1" i="1" dirty="0" smtClean="0"/>
              <a:t>Fetch</a:t>
            </a:r>
            <a:endParaRPr lang="en-US" sz="2000" b="1" i="1" dirty="0"/>
          </a:p>
        </p:txBody>
      </p:sp>
      <p:sp>
        <p:nvSpPr>
          <p:cNvPr id="11" name="Line 59"/>
          <p:cNvSpPr>
            <a:spLocks noChangeShapeType="1"/>
          </p:cNvSpPr>
          <p:nvPr/>
        </p:nvSpPr>
        <p:spPr bwMode="auto">
          <a:xfrm rot="5400000" flipV="1">
            <a:off x="4487863" y="1980332"/>
            <a:ext cx="1587" cy="59848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2" name="Line 60"/>
          <p:cNvSpPr>
            <a:spLocks noChangeShapeType="1"/>
          </p:cNvSpPr>
          <p:nvPr/>
        </p:nvSpPr>
        <p:spPr bwMode="auto">
          <a:xfrm rot="5400000" flipV="1">
            <a:off x="6577013" y="1980332"/>
            <a:ext cx="1587" cy="59848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3" name="Rectangle 61"/>
          <p:cNvSpPr>
            <a:spLocks noChangeArrowheads="1"/>
          </p:cNvSpPr>
          <p:nvPr/>
        </p:nvSpPr>
        <p:spPr bwMode="auto">
          <a:xfrm>
            <a:off x="4813300" y="1918419"/>
            <a:ext cx="14859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4" name="Text Box 62"/>
          <p:cNvSpPr txBox="1">
            <a:spLocks noChangeArrowheads="1"/>
          </p:cNvSpPr>
          <p:nvPr/>
        </p:nvSpPr>
        <p:spPr bwMode="auto">
          <a:xfrm>
            <a:off x="4900613" y="2116857"/>
            <a:ext cx="11652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en-US" sz="2000" b="1" i="1" dirty="0" smtClean="0"/>
              <a:t>Execute</a:t>
            </a:r>
            <a:endParaRPr lang="en-US" sz="2000" b="1" i="1" dirty="0"/>
          </a:p>
        </p:txBody>
      </p:sp>
      <p:sp>
        <p:nvSpPr>
          <p:cNvPr id="15" name="Rectangle 63"/>
          <p:cNvSpPr>
            <a:spLocks noChangeArrowheads="1"/>
          </p:cNvSpPr>
          <p:nvPr/>
        </p:nvSpPr>
        <p:spPr bwMode="auto">
          <a:xfrm>
            <a:off x="2725738" y="1918419"/>
            <a:ext cx="14859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6" name="Text Box 64"/>
          <p:cNvSpPr txBox="1">
            <a:spLocks noChangeArrowheads="1"/>
          </p:cNvSpPr>
          <p:nvPr/>
        </p:nvSpPr>
        <p:spPr bwMode="auto">
          <a:xfrm>
            <a:off x="2834619" y="2116857"/>
            <a:ext cx="11205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en-US" sz="2000" b="1" i="1" dirty="0" smtClean="0"/>
              <a:t>Decode</a:t>
            </a:r>
            <a:endParaRPr lang="en-US" sz="2000" b="1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E9BC6B69-5855-4382-BED1-F8AC7DA899AF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75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Pipeline</a:t>
            </a:r>
            <a:r>
              <a:rPr lang="de-DE" dirty="0" smtClean="0"/>
              <a:t>-Verarbeitung (2)</a:t>
            </a:r>
            <a:endParaRPr lang="de-DE" dirty="0"/>
          </a:p>
        </p:txBody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Eine einfache Prozessor-</a:t>
            </a:r>
            <a:r>
              <a:rPr lang="en-US" b="1" i="1" dirty="0" smtClean="0"/>
              <a:t>Pipeline</a:t>
            </a:r>
            <a:endParaRPr lang="de-DE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 marL="0" indent="0">
              <a:lnSpc>
                <a:spcPct val="120000"/>
              </a:lnSpc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Jede Stufe der </a:t>
            </a:r>
            <a:r>
              <a:rPr lang="en-US" i="1" dirty="0" smtClean="0"/>
              <a:t>Pipeline</a:t>
            </a:r>
            <a:r>
              <a:rPr lang="de-DE" dirty="0" smtClean="0"/>
              <a:t> arbeitet i.d.R. in einem Taktzyklus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Zu einem Zeitpunkt </a:t>
            </a:r>
            <a:r>
              <a:rPr lang="de-DE" i="1" dirty="0" smtClean="0"/>
              <a:t>t</a:t>
            </a:r>
            <a:r>
              <a:rPr lang="de-DE" dirty="0" smtClean="0"/>
              <a:t> kann die Pipeline parallel vier verschiedene Befehle enthalten:</a:t>
            </a:r>
            <a:br>
              <a:rPr lang="de-DE" dirty="0" smtClean="0"/>
            </a:br>
            <a:r>
              <a:rPr lang="de-DE" dirty="0" smtClean="0"/>
              <a:t>Befehl </a:t>
            </a:r>
            <a:r>
              <a:rPr lang="de-DE" i="1" dirty="0" smtClean="0"/>
              <a:t>i</a:t>
            </a:r>
            <a:r>
              <a:rPr lang="de-DE" baseline="-25000" dirty="0" smtClean="0"/>
              <a:t>1</a:t>
            </a:r>
            <a:r>
              <a:rPr lang="de-DE" dirty="0" smtClean="0"/>
              <a:t> in </a:t>
            </a:r>
            <a:r>
              <a:rPr lang="en-US" i="1" dirty="0" smtClean="0"/>
              <a:t>Fetch</a:t>
            </a:r>
            <a:r>
              <a:rPr lang="de-DE" dirty="0" smtClean="0"/>
              <a:t>-Phase, </a:t>
            </a:r>
            <a:r>
              <a:rPr lang="de-DE" i="1" dirty="0" smtClean="0"/>
              <a:t>i</a:t>
            </a:r>
            <a:r>
              <a:rPr lang="de-DE" baseline="-25000" dirty="0" smtClean="0"/>
              <a:t>2</a:t>
            </a:r>
            <a:r>
              <a:rPr lang="de-DE" dirty="0" smtClean="0"/>
              <a:t>: </a:t>
            </a:r>
            <a:r>
              <a:rPr lang="en-US" i="1" dirty="0" smtClean="0"/>
              <a:t>Decode</a:t>
            </a:r>
            <a:r>
              <a:rPr lang="de-DE" dirty="0" smtClean="0"/>
              <a:t>, </a:t>
            </a:r>
            <a:r>
              <a:rPr lang="de-DE" i="1" dirty="0" smtClean="0"/>
              <a:t>i</a:t>
            </a:r>
            <a:r>
              <a:rPr lang="de-DE" baseline="-25000" dirty="0" smtClean="0"/>
              <a:t>3</a:t>
            </a:r>
            <a:r>
              <a:rPr lang="de-DE" dirty="0" smtClean="0"/>
              <a:t>: </a:t>
            </a:r>
            <a:r>
              <a:rPr lang="en-US" i="1" dirty="0" smtClean="0"/>
              <a:t>Execute</a:t>
            </a:r>
            <a:r>
              <a:rPr lang="de-DE" dirty="0" smtClean="0"/>
              <a:t>, </a:t>
            </a:r>
            <a:r>
              <a:rPr lang="de-DE" i="1" dirty="0" smtClean="0"/>
              <a:t>i</a:t>
            </a:r>
            <a:r>
              <a:rPr lang="de-DE" baseline="-25000" dirty="0" smtClean="0"/>
              <a:t>4</a:t>
            </a:r>
            <a:r>
              <a:rPr lang="de-DE" dirty="0" smtClean="0"/>
              <a:t>: </a:t>
            </a:r>
            <a:r>
              <a:rPr lang="en-US" i="1" dirty="0" smtClean="0"/>
              <a:t>Write Back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Im Idealfall beendet eine volle Pipeline mit jedem Taktzyklus die Abarbeitung eines Befehls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Dieser Idealzustand kann jedoch sehr leicht gestört werden...</a:t>
            </a:r>
          </a:p>
        </p:txBody>
      </p:sp>
      <p:sp>
        <p:nvSpPr>
          <p:cNvPr id="6" name="Rectangle 54"/>
          <p:cNvSpPr>
            <a:spLocks noChangeArrowheads="1"/>
          </p:cNvSpPr>
          <p:nvPr/>
        </p:nvSpPr>
        <p:spPr bwMode="auto">
          <a:xfrm>
            <a:off x="6902450" y="1918419"/>
            <a:ext cx="14859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7" name="Text Box 55"/>
          <p:cNvSpPr txBox="1">
            <a:spLocks noChangeArrowheads="1"/>
          </p:cNvSpPr>
          <p:nvPr/>
        </p:nvSpPr>
        <p:spPr bwMode="auto">
          <a:xfrm>
            <a:off x="6823075" y="2116857"/>
            <a:ext cx="1501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en-US" sz="2000" b="1" i="1" dirty="0" smtClean="0"/>
              <a:t>Write Back</a:t>
            </a:r>
            <a:endParaRPr lang="en-US" sz="2000" b="1" i="1" dirty="0"/>
          </a:p>
        </p:txBody>
      </p:sp>
      <p:sp>
        <p:nvSpPr>
          <p:cNvPr id="8" name="Line 56"/>
          <p:cNvSpPr>
            <a:spLocks noChangeShapeType="1"/>
          </p:cNvSpPr>
          <p:nvPr/>
        </p:nvSpPr>
        <p:spPr bwMode="auto">
          <a:xfrm rot="5400000" flipV="1">
            <a:off x="2422525" y="1978744"/>
            <a:ext cx="1588" cy="59848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9" name="Rectangle 57"/>
          <p:cNvSpPr>
            <a:spLocks noChangeArrowheads="1"/>
          </p:cNvSpPr>
          <p:nvPr/>
        </p:nvSpPr>
        <p:spPr bwMode="auto">
          <a:xfrm>
            <a:off x="671513" y="1916832"/>
            <a:ext cx="14859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0" name="Text Box 58"/>
          <p:cNvSpPr txBox="1">
            <a:spLocks noChangeArrowheads="1"/>
          </p:cNvSpPr>
          <p:nvPr/>
        </p:nvSpPr>
        <p:spPr bwMode="auto">
          <a:xfrm>
            <a:off x="902223" y="2115269"/>
            <a:ext cx="87684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en-US" sz="2000" b="1" i="1" dirty="0" smtClean="0"/>
              <a:t>Fetch</a:t>
            </a:r>
            <a:endParaRPr lang="en-US" sz="2000" b="1" i="1" dirty="0"/>
          </a:p>
        </p:txBody>
      </p:sp>
      <p:sp>
        <p:nvSpPr>
          <p:cNvPr id="11" name="Line 59"/>
          <p:cNvSpPr>
            <a:spLocks noChangeShapeType="1"/>
          </p:cNvSpPr>
          <p:nvPr/>
        </p:nvSpPr>
        <p:spPr bwMode="auto">
          <a:xfrm rot="5400000" flipV="1">
            <a:off x="4487863" y="1980332"/>
            <a:ext cx="1587" cy="59848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2" name="Line 60"/>
          <p:cNvSpPr>
            <a:spLocks noChangeShapeType="1"/>
          </p:cNvSpPr>
          <p:nvPr/>
        </p:nvSpPr>
        <p:spPr bwMode="auto">
          <a:xfrm rot="5400000" flipV="1">
            <a:off x="6577013" y="1980332"/>
            <a:ext cx="1587" cy="598487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stealth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endParaRPr lang="de-DE" dirty="0"/>
          </a:p>
        </p:txBody>
      </p:sp>
      <p:sp>
        <p:nvSpPr>
          <p:cNvPr id="13" name="Rectangle 61"/>
          <p:cNvSpPr>
            <a:spLocks noChangeArrowheads="1"/>
          </p:cNvSpPr>
          <p:nvPr/>
        </p:nvSpPr>
        <p:spPr bwMode="auto">
          <a:xfrm>
            <a:off x="4813300" y="1918419"/>
            <a:ext cx="14859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4" name="Text Box 62"/>
          <p:cNvSpPr txBox="1">
            <a:spLocks noChangeArrowheads="1"/>
          </p:cNvSpPr>
          <p:nvPr/>
        </p:nvSpPr>
        <p:spPr bwMode="auto">
          <a:xfrm>
            <a:off x="4900613" y="2116857"/>
            <a:ext cx="11652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en-US" sz="2000" b="1" i="1" dirty="0" smtClean="0"/>
              <a:t>Execute</a:t>
            </a:r>
            <a:endParaRPr lang="en-US" sz="2000" b="1" i="1" dirty="0"/>
          </a:p>
        </p:txBody>
      </p:sp>
      <p:sp>
        <p:nvSpPr>
          <p:cNvPr id="15" name="Rectangle 63"/>
          <p:cNvSpPr>
            <a:spLocks noChangeArrowheads="1"/>
          </p:cNvSpPr>
          <p:nvPr/>
        </p:nvSpPr>
        <p:spPr bwMode="auto">
          <a:xfrm>
            <a:off x="2725738" y="1918419"/>
            <a:ext cx="1485900" cy="720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 dirty="0"/>
          </a:p>
        </p:txBody>
      </p:sp>
      <p:sp>
        <p:nvSpPr>
          <p:cNvPr id="16" name="Text Box 64"/>
          <p:cNvSpPr txBox="1">
            <a:spLocks noChangeArrowheads="1"/>
          </p:cNvSpPr>
          <p:nvPr/>
        </p:nvSpPr>
        <p:spPr bwMode="auto">
          <a:xfrm>
            <a:off x="2834619" y="2116857"/>
            <a:ext cx="11205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marL="647700" indent="-457200"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1pPr>
            <a:lvl2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2pPr>
            <a:lvl3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3pPr>
            <a:lvl4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4pPr>
            <a:lvl5pPr algn="l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pitchFamily="96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0007"/>
              </a:buClr>
              <a:buFontTx/>
              <a:buNone/>
            </a:pPr>
            <a:r>
              <a:rPr lang="en-US" sz="2000" b="1" i="1" dirty="0" smtClean="0"/>
              <a:t>Decode</a:t>
            </a:r>
            <a:endParaRPr 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val="25864328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E9BC6B69-5855-4382-BED1-F8AC7DA899AF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75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Mögliche Störungen des Ablaufs einer </a:t>
            </a:r>
            <a:r>
              <a:rPr lang="en-US" i="1" dirty="0" smtClean="0"/>
              <a:t>Pipeline</a:t>
            </a:r>
            <a:endParaRPr lang="en-US" dirty="0"/>
          </a:p>
        </p:txBody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Datenabhängigkeiten bei Speicherzugriffen</a:t>
            </a:r>
            <a:endParaRPr lang="de-DE" dirty="0" smtClean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Ein Lade-Befehl </a:t>
            </a:r>
            <a:r>
              <a:rPr lang="de-DE" i="1" dirty="0" smtClean="0"/>
              <a:t>i</a:t>
            </a:r>
            <a:r>
              <a:rPr lang="de-DE" baseline="-25000" dirty="0" smtClean="0"/>
              <a:t>1</a:t>
            </a:r>
            <a:r>
              <a:rPr lang="de-DE" dirty="0" smtClean="0"/>
              <a:t> sei in </a:t>
            </a:r>
            <a:r>
              <a:rPr lang="en-US" i="1" dirty="0" smtClean="0"/>
              <a:t>Execute</a:t>
            </a:r>
            <a:r>
              <a:rPr lang="de-DE" dirty="0" smtClean="0"/>
              <a:t>-Phase. Ein anderer Befehl </a:t>
            </a:r>
            <a:r>
              <a:rPr lang="de-DE" i="1" dirty="0" smtClean="0"/>
              <a:t>i</a:t>
            </a:r>
            <a:r>
              <a:rPr lang="de-DE" baseline="-25000" dirty="0" smtClean="0"/>
              <a:t>2</a:t>
            </a:r>
            <a:r>
              <a:rPr lang="de-DE" dirty="0" smtClean="0"/>
              <a:t>, der das Register benutzt, das </a:t>
            </a:r>
            <a:r>
              <a:rPr lang="de-DE" i="1" dirty="0" smtClean="0"/>
              <a:t>i</a:t>
            </a:r>
            <a:r>
              <a:rPr lang="de-DE" baseline="-25000" dirty="0" smtClean="0"/>
              <a:t>1</a:t>
            </a:r>
            <a:r>
              <a:rPr lang="de-DE" dirty="0" smtClean="0"/>
              <a:t> aus dem Speicher lädt, sei in </a:t>
            </a:r>
            <a:r>
              <a:rPr lang="en-US" i="1" dirty="0" smtClean="0"/>
              <a:t>Decode</a:t>
            </a:r>
            <a:r>
              <a:rPr lang="de-DE" dirty="0" smtClean="0"/>
              <a:t>-Phase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Da der Speicherzugriff von </a:t>
            </a:r>
            <a:r>
              <a:rPr lang="de-DE" i="1" dirty="0" smtClean="0"/>
              <a:t>i</a:t>
            </a:r>
            <a:r>
              <a:rPr lang="de-DE" baseline="-25000" dirty="0" smtClean="0"/>
              <a:t>1</a:t>
            </a:r>
            <a:r>
              <a:rPr lang="de-DE" dirty="0" smtClean="0"/>
              <a:t> i.d.R. mehrere Takte dauert, muss die </a:t>
            </a:r>
            <a:r>
              <a:rPr lang="en-US" i="1" dirty="0" smtClean="0"/>
              <a:t>Pipeline</a:t>
            </a:r>
            <a:r>
              <a:rPr lang="de-DE" dirty="0" smtClean="0"/>
              <a:t> für diese Dauer angehalten werden.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endParaRPr lang="de-DE" dirty="0"/>
          </a:p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Sprünge</a:t>
            </a:r>
            <a:endParaRPr lang="de-DE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Ein Sprung wird in der </a:t>
            </a:r>
            <a:r>
              <a:rPr lang="en-US" i="1" dirty="0" smtClean="0"/>
              <a:t>Execute</a:t>
            </a:r>
            <a:r>
              <a:rPr lang="de-DE" dirty="0" smtClean="0"/>
              <a:t>-Phase ausgeführt, so dass die dem Sprung folgenden Befehle bereits in </a:t>
            </a:r>
            <a:r>
              <a:rPr lang="en-US" i="1" dirty="0" smtClean="0"/>
              <a:t>Fetch</a:t>
            </a:r>
            <a:r>
              <a:rPr lang="de-DE" dirty="0" smtClean="0"/>
              <a:t> und </a:t>
            </a:r>
            <a:r>
              <a:rPr lang="en-US" i="1" dirty="0" smtClean="0"/>
              <a:t>Decode</a:t>
            </a:r>
            <a:r>
              <a:rPr lang="de-DE" dirty="0" smtClean="0"/>
              <a:t> enthalten sind</a:t>
            </a:r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Wird der Sprung genommen, sind </a:t>
            </a:r>
            <a:r>
              <a:rPr lang="en-US" i="1" dirty="0" smtClean="0"/>
              <a:t>Fetch</a:t>
            </a:r>
            <a:r>
              <a:rPr lang="en-US" dirty="0" smtClean="0"/>
              <a:t>-</a:t>
            </a:r>
            <a:r>
              <a:rPr lang="de-DE" dirty="0" smtClean="0"/>
              <a:t> und </a:t>
            </a:r>
            <a:r>
              <a:rPr lang="en-US" i="1" dirty="0" smtClean="0"/>
              <a:t>Decode</a:t>
            </a:r>
            <a:r>
              <a:rPr lang="de-DE" dirty="0" smtClean="0"/>
              <a:t>-Stufen zu leeren und ab der Adresse des Sprungziels erst neu zu füllen</a:t>
            </a:r>
          </a:p>
        </p:txBody>
      </p:sp>
    </p:spTree>
    <p:extLst>
      <p:ext uri="{BB962C8B-B14F-4D97-AF65-F5344CB8AC3E}">
        <p14:creationId xmlns:p14="http://schemas.microsoft.com/office/powerpoint/2010/main" val="25024727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©</a:t>
            </a:r>
            <a:r>
              <a:rPr lang="de-DE" dirty="0"/>
              <a:t> H. Falk | </a:t>
            </a:r>
            <a:fld id="{A8189732-552E-4C3F-A4EA-162005820FAA}" type="datetime1">
              <a:rPr lang="de-DE" smtClean="0"/>
              <a:t>14.03.2014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10 - Ausblick</a:t>
            </a:r>
            <a:endParaRPr lang="de-DE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Anordnung von Instruktionen</a:t>
            </a:r>
            <a:endParaRPr lang="de-DE" dirty="0"/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Arial" charset="0"/>
              <a:buNone/>
            </a:pPr>
            <a:r>
              <a:rPr lang="de-DE" b="1" dirty="0" smtClean="0"/>
              <a:t>Grundsätzliche Idee</a:t>
            </a:r>
            <a:endParaRPr lang="de-DE" b="1" i="1" dirty="0"/>
          </a:p>
          <a:p>
            <a:pPr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Maschinenbefehle können in einem Programm in beliebiger Reihenfolge umgeordnet werden, solange zwischen je zwei Befehlen </a:t>
            </a:r>
            <a:r>
              <a:rPr lang="de-DE" i="1" dirty="0" smtClean="0"/>
              <a:t>i</a:t>
            </a:r>
            <a:r>
              <a:rPr lang="de-DE" baseline="-25000" dirty="0" smtClean="0"/>
              <a:t>1</a:t>
            </a:r>
            <a:r>
              <a:rPr lang="de-DE" dirty="0" smtClean="0"/>
              <a:t> und </a:t>
            </a:r>
            <a:r>
              <a:rPr lang="de-DE" i="1" dirty="0" smtClean="0"/>
              <a:t>i</a:t>
            </a:r>
            <a:r>
              <a:rPr lang="de-DE" baseline="-25000" dirty="0" smtClean="0"/>
              <a:t>2</a:t>
            </a:r>
            <a:r>
              <a:rPr lang="de-DE" dirty="0" smtClean="0"/>
              <a:t> ...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... Datenabhängigkeiten beachtet werden.</a:t>
            </a:r>
            <a:br>
              <a:rPr lang="de-DE" dirty="0" smtClean="0"/>
            </a:br>
            <a:r>
              <a:rPr lang="de-DE" dirty="0" smtClean="0"/>
              <a:t>Wenn z.B. </a:t>
            </a:r>
            <a:r>
              <a:rPr lang="de-DE" i="1" dirty="0" smtClean="0"/>
              <a:t>i</a:t>
            </a:r>
            <a:r>
              <a:rPr lang="de-DE" baseline="-25000" dirty="0" smtClean="0"/>
              <a:t>2</a:t>
            </a:r>
            <a:r>
              <a:rPr lang="de-DE" dirty="0" smtClean="0"/>
              <a:t> ein Register benutzt, das </a:t>
            </a:r>
            <a:r>
              <a:rPr lang="de-DE" i="1" dirty="0" smtClean="0"/>
              <a:t>i</a:t>
            </a:r>
            <a:r>
              <a:rPr lang="de-DE" baseline="-25000" dirty="0" smtClean="0"/>
              <a:t>1</a:t>
            </a:r>
            <a:r>
              <a:rPr lang="de-DE" dirty="0" smtClean="0"/>
              <a:t> definiert, darf </a:t>
            </a:r>
            <a:r>
              <a:rPr lang="de-DE" i="1" dirty="0" smtClean="0"/>
              <a:t>i</a:t>
            </a:r>
            <a:r>
              <a:rPr lang="de-DE" baseline="-25000" dirty="0" smtClean="0"/>
              <a:t>1</a:t>
            </a:r>
            <a:r>
              <a:rPr lang="de-DE" dirty="0" smtClean="0"/>
              <a:t> im Code nicht hinter </a:t>
            </a:r>
            <a:r>
              <a:rPr lang="de-DE" i="1" dirty="0" smtClean="0"/>
              <a:t>i</a:t>
            </a:r>
            <a:r>
              <a:rPr lang="de-DE" baseline="-25000" dirty="0" smtClean="0"/>
              <a:t>2</a:t>
            </a:r>
            <a:r>
              <a:rPr lang="de-DE" dirty="0" smtClean="0"/>
              <a:t> angeordnet werden.</a:t>
            </a:r>
          </a:p>
          <a:p>
            <a:pPr lvl="1">
              <a:lnSpc>
                <a:spcPct val="120000"/>
              </a:lnSpc>
              <a:buFont typeface="Arial" charset="0"/>
              <a:buChar char="–"/>
            </a:pPr>
            <a:r>
              <a:rPr lang="de-DE" dirty="0" smtClean="0"/>
              <a:t>... Kontrollabhängigkeiten beachtet werden.</a:t>
            </a:r>
            <a:br>
              <a:rPr lang="de-DE" dirty="0" smtClean="0"/>
            </a:br>
            <a:r>
              <a:rPr lang="de-DE" dirty="0" smtClean="0"/>
              <a:t>Wenn z.B. aufgrund des Kontrollflusses gilt, dass eine Ausführung von </a:t>
            </a:r>
            <a:r>
              <a:rPr lang="de-DE" i="1" dirty="0" smtClean="0"/>
              <a:t>i</a:t>
            </a:r>
            <a:r>
              <a:rPr lang="de-DE" baseline="-25000" dirty="0" smtClean="0"/>
              <a:t>1</a:t>
            </a:r>
            <a:r>
              <a:rPr lang="de-DE" dirty="0" smtClean="0"/>
              <a:t> stets eine Ausführung von </a:t>
            </a:r>
            <a:r>
              <a:rPr lang="de-DE" i="1" dirty="0" smtClean="0"/>
              <a:t>i</a:t>
            </a:r>
            <a:r>
              <a:rPr lang="de-DE" baseline="-25000" dirty="0" smtClean="0"/>
              <a:t>2</a:t>
            </a:r>
            <a:r>
              <a:rPr lang="de-DE" dirty="0" smtClean="0"/>
              <a:t> nach sich zieht, so dürfen </a:t>
            </a:r>
            <a:r>
              <a:rPr lang="de-DE" i="1" dirty="0" smtClean="0"/>
              <a:t>i</a:t>
            </a:r>
            <a:r>
              <a:rPr lang="de-DE" baseline="-25000" dirty="0" smtClean="0"/>
              <a:t>1</a:t>
            </a:r>
            <a:r>
              <a:rPr lang="de-DE" dirty="0" smtClean="0"/>
              <a:t> und </a:t>
            </a:r>
            <a:r>
              <a:rPr lang="de-DE" i="1" dirty="0" smtClean="0"/>
              <a:t>i</a:t>
            </a:r>
            <a:r>
              <a:rPr lang="de-DE" baseline="-25000" dirty="0" smtClean="0"/>
              <a:t>2</a:t>
            </a:r>
            <a:r>
              <a:rPr lang="de-DE" dirty="0" smtClean="0"/>
              <a:t> nicht so umgeordnet werden, dass diese Beziehung nicht mehr gilt.</a:t>
            </a:r>
          </a:p>
        </p:txBody>
      </p:sp>
    </p:spTree>
    <p:extLst>
      <p:ext uri="{BB962C8B-B14F-4D97-AF65-F5344CB8AC3E}">
        <p14:creationId xmlns:p14="http://schemas.microsoft.com/office/powerpoint/2010/main" val="16775164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ere Präsentation">
  <a:themeElements>
    <a:clrScheme name="Leere Präsentation 1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A32638"/>
      </a:hlink>
      <a:folHlink>
        <a:srgbClr val="A32638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algn="ctr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lIns="0" tIns="0" rIns="0" bIns="0" rtlCol="0">
        <a:spAutoFit/>
      </a:bodyPr>
      <a:lstStyle>
        <a:defPPr eaLnBrk="1" hangingPunct="1">
          <a:spcBef>
            <a:spcPct val="20000"/>
          </a:spcBef>
          <a:buClr>
            <a:srgbClr val="FF0007"/>
          </a:buClr>
          <a:defRPr sz="2000" dirty="0" smtClean="0">
            <a:latin typeface="+mn-lt"/>
          </a:defRPr>
        </a:defPPr>
      </a:lstStyle>
    </a:tx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32638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32638"/>
        </a:hlink>
        <a:folHlink>
          <a:srgbClr val="A3263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894</Words>
  <Application>Microsoft Office PowerPoint</Application>
  <PresentationFormat>Bildschirmpräsentation (4:3)</PresentationFormat>
  <Paragraphs>298</Paragraphs>
  <Slides>17</Slides>
  <Notes>15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18" baseType="lpstr">
      <vt:lpstr>Leere Präsentation</vt:lpstr>
      <vt:lpstr>Compiler für Eingebettete Systeme [CS7506]</vt:lpstr>
      <vt:lpstr>Kapitel 10  Ausblick</vt:lpstr>
      <vt:lpstr>Inhalte der Vorlesung</vt:lpstr>
      <vt:lpstr>Inhalte des Kapitels</vt:lpstr>
      <vt:lpstr>Motivation</vt:lpstr>
      <vt:lpstr>Pipeline-Verarbeitung (1)</vt:lpstr>
      <vt:lpstr>Pipeline-Verarbeitung (2)</vt:lpstr>
      <vt:lpstr>Mögliche Störungen des Ablaufs einer Pipeline</vt:lpstr>
      <vt:lpstr>Anordnung von Instruktionen</vt:lpstr>
      <vt:lpstr>Instruktions-Scheduling im Compiler</vt:lpstr>
      <vt:lpstr>Inhalte des Kapitels</vt:lpstr>
      <vt:lpstr>Motivation</vt:lpstr>
      <vt:lpstr>Retargierbarkeit</vt:lpstr>
      <vt:lpstr>Ein besser retargierbarer Compiler</vt:lpstr>
      <vt:lpstr>Automatische Compiler-Konstruktion (1)</vt:lpstr>
      <vt:lpstr>Automatische Compiler-Konstruktion (2)</vt:lpstr>
      <vt:lpstr>Automatische Compiler-Konstruktion (3)</vt:lpstr>
    </vt:vector>
  </TitlesOfParts>
  <Company>Universität Ulm, Eingebettete Systeme/Echtzeitsysteme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Vorlesung Compiler für Eingebettete Systeme (SS14)</dc:title>
  <dc:subject>Kapitel 10 - Ausblick</dc:subject>
  <dc:creator>Heiko Falk</dc:creator>
  <cp:lastModifiedBy>hfalk</cp:lastModifiedBy>
  <cp:revision>2714</cp:revision>
  <dcterms:modified xsi:type="dcterms:W3CDTF">2014-03-14T09:44:20Z</dcterms:modified>
</cp:coreProperties>
</file>