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61" r:id="rId2"/>
    <p:sldId id="464" r:id="rId3"/>
    <p:sldId id="465" r:id="rId4"/>
    <p:sldId id="466" r:id="rId5"/>
    <p:sldId id="467" r:id="rId6"/>
    <p:sldId id="468" r:id="rId7"/>
    <p:sldId id="469" r:id="rId8"/>
    <p:sldId id="470" r:id="rId9"/>
    <p:sldId id="471" r:id="rId10"/>
    <p:sldId id="472" r:id="rId11"/>
    <p:sldId id="475" r:id="rId12"/>
    <p:sldId id="474" r:id="rId13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D9AA9"/>
    <a:srgbClr val="7D91AA"/>
    <a:srgbClr val="A32638"/>
    <a:srgbClr val="56AA1C"/>
    <a:srgbClr val="BD6005"/>
    <a:srgbClr val="B2B2B2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D145EBF8-BFAD-4664-883B-3CAB6E6AA839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9806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FD917C4D-52D6-409D-9C9D-BE0C6E33A8E5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8789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A3116-5D14-4742-8A07-C0DFC75555EE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16C3D0-143A-4D68-836E-398E973AED34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62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1DC76C-6CAB-4433-A0CD-1C7F20D98B00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7EF0B-9816-4B83-ADB9-E76BA58FCC93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E4976-599D-4FAD-A3D3-26C4230683E8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E3F27D-B9DA-48FC-B6A7-9B51F302D434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61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B5364D-C58D-49FD-B74C-F374B07C4D3A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612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9894-A6D4-43FA-8A85-E290BACEAD16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61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7262-8163-4FEA-AEB4-C32B5020A830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6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6C2D6-5EB0-404B-AF23-62EA5228DDDF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A86C82F6-EB00-4F8F-9E0C-F280CC34331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796215D7-3241-4DF5-B5DC-9116BA4B0162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9A45CCBB-87B3-4053-BE75-A905BA9D51B7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D9F37-0D98-48EE-90BE-EACBAE05E9BF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984747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0FC760E4-7AAF-45EC-8CAE-D1E8D2E3158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39F9C-E3A7-4A8A-A28E-BAB7E41DA1B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2510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1E0781E9-BE29-4949-8C6C-F593E841C42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FEBCE-B0E7-47BC-B5A4-F2AA123C79CB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546032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05E1ECC0-F0D0-4690-9F23-B6BA663EB1D5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B167E-56E1-4BE5-AACA-313FA1FCB60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99141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73D8A89C-C858-4F31-917B-8C4FE55EC8D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74897-63C9-44ED-8B2D-5DE17D252787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845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9C95EB5A-3E3E-4688-9CE1-C2435AFB30F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6C15D-976D-4032-AF3E-45FCB2960BCF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884888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077A85DC-4592-4ADF-8D92-90CA51AFD01E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BBD35-CD11-48DE-83B3-99D2FF0A0AE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912434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3F36D945-17B4-4419-978E-36F659AD060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683B7-473F-45CF-8922-53AEC3A92687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86953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A370CAA1-E591-4D39-9EFD-412AAB5A89D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46333-7397-4CE3-98EB-04C49FA8095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44017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DFB4AD04-3955-491D-9FBE-597A00DC7D7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E8802-AB43-4078-A76B-116831BF144C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428787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4E56E94-931E-4EE2-BE8C-7A97E1B3952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4E2F51DB-2210-4F95-A15F-ED7D8DDEB14D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2014</a:t>
            </a:r>
            <a:endParaRPr lang="de-DE" sz="1000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815EA739-4FE2-4601-B394-79DE1CC0E93E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>
                <a:solidFill>
                  <a:schemeClr val="bg1"/>
                </a:solidFill>
              </a:rPr>
              <a:t>/</a:t>
            </a:r>
            <a:r>
              <a:rPr lang="de-DE" sz="1000" dirty="0" smtClean="0">
                <a:solidFill>
                  <a:schemeClr val="bg1"/>
                </a:solidFill>
              </a:rPr>
              <a:t>12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27CCE91-8967-4512-ADB6-C4ABBC1AEE2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Entwicklungsprozess Eingebetteter Systeme</a:t>
            </a:r>
          </a:p>
        </p:txBody>
      </p:sp>
      <p:sp>
        <p:nvSpPr>
          <p:cNvPr id="617477" name="AutoShape 5"/>
          <p:cNvSpPr>
            <a:spLocks noChangeArrowheads="1"/>
          </p:cNvSpPr>
          <p:nvPr/>
        </p:nvSpPr>
        <p:spPr bwMode="auto">
          <a:xfrm rot="-506223">
            <a:off x="1008063" y="2062163"/>
            <a:ext cx="360362" cy="1079500"/>
          </a:xfrm>
          <a:prstGeom prst="lightningBol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grpSp>
        <p:nvGrpSpPr>
          <p:cNvPr id="617526" name="Group 54"/>
          <p:cNvGrpSpPr>
            <a:grpSpLocks/>
          </p:cNvGrpSpPr>
          <p:nvPr/>
        </p:nvGrpSpPr>
        <p:grpSpPr bwMode="auto">
          <a:xfrm>
            <a:off x="971550" y="5768975"/>
            <a:ext cx="8064500" cy="431800"/>
            <a:chOff x="612" y="3634"/>
            <a:chExt cx="5080" cy="272"/>
          </a:xfrm>
        </p:grpSpPr>
        <p:sp>
          <p:nvSpPr>
            <p:cNvPr id="617479" name="Rectangle 7"/>
            <p:cNvSpPr>
              <a:spLocks noChangeArrowheads="1"/>
            </p:cNvSpPr>
            <p:nvPr/>
          </p:nvSpPr>
          <p:spPr bwMode="auto">
            <a:xfrm>
              <a:off x="680" y="3634"/>
              <a:ext cx="5012" cy="27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17480" name="Text Box 8"/>
            <p:cNvSpPr txBox="1">
              <a:spLocks noChangeArrowheads="1"/>
            </p:cNvSpPr>
            <p:nvPr/>
          </p:nvSpPr>
          <p:spPr bwMode="auto">
            <a:xfrm>
              <a:off x="612" y="3678"/>
              <a:ext cx="502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Validierung; Evaluierung </a:t>
              </a:r>
              <a:r>
                <a:rPr lang="de-DE" sz="2000" i="1" dirty="0">
                  <a:latin typeface="Arial" charset="0"/>
                  <a:ea typeface="ヒラギノ角ゴ Pro W3" pitchFamily="96" charset="-128"/>
                </a:rPr>
                <a:t>(Effizienz, Realzeit-Verhalten, Energie, ...)</a:t>
              </a:r>
            </a:p>
          </p:txBody>
        </p:sp>
      </p:grpSp>
      <p:sp>
        <p:nvSpPr>
          <p:cNvPr id="617481" name="Line 9"/>
          <p:cNvSpPr>
            <a:spLocks noChangeShapeType="1"/>
          </p:cNvSpPr>
          <p:nvPr/>
        </p:nvSpPr>
        <p:spPr bwMode="auto">
          <a:xfrm rot="-5400000">
            <a:off x="6695282" y="288845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2" name="Line 10"/>
          <p:cNvSpPr>
            <a:spLocks noChangeShapeType="1"/>
          </p:cNvSpPr>
          <p:nvPr/>
        </p:nvSpPr>
        <p:spPr bwMode="auto">
          <a:xfrm>
            <a:off x="7513638" y="3608388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3" name="Rectangle 11"/>
          <p:cNvSpPr>
            <a:spLocks noChangeArrowheads="1"/>
          </p:cNvSpPr>
          <p:nvPr/>
        </p:nvSpPr>
        <p:spPr bwMode="auto">
          <a:xfrm>
            <a:off x="6157913" y="4114800"/>
            <a:ext cx="2951162" cy="9350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17484" name="Text Box 12"/>
          <p:cNvSpPr txBox="1">
            <a:spLocks noChangeArrowheads="1"/>
          </p:cNvSpPr>
          <p:nvPr/>
        </p:nvSpPr>
        <p:spPr bwMode="auto">
          <a:xfrm>
            <a:off x="6011863" y="4140200"/>
            <a:ext cx="271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HW/SW Co-Synthese</a:t>
            </a:r>
          </a:p>
        </p:txBody>
      </p:sp>
      <p:sp>
        <p:nvSpPr>
          <p:cNvPr id="617485" name="Line 13"/>
          <p:cNvSpPr>
            <a:spLocks noChangeShapeType="1"/>
          </p:cNvSpPr>
          <p:nvPr/>
        </p:nvSpPr>
        <p:spPr bwMode="auto">
          <a:xfrm rot="-2700000" flipH="1" flipV="1">
            <a:off x="5975350" y="43291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6" name="Line 14"/>
          <p:cNvSpPr>
            <a:spLocks noChangeShapeType="1"/>
          </p:cNvSpPr>
          <p:nvPr/>
        </p:nvSpPr>
        <p:spPr bwMode="auto">
          <a:xfrm rot="2700000" flipH="1">
            <a:off x="5975350" y="461645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7" name="Line 15"/>
          <p:cNvSpPr>
            <a:spLocks noChangeShapeType="1"/>
          </p:cNvSpPr>
          <p:nvPr/>
        </p:nvSpPr>
        <p:spPr bwMode="auto">
          <a:xfrm rot="-2700000" flipH="1" flipV="1">
            <a:off x="4535488" y="47609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8" name="Line 16"/>
          <p:cNvSpPr>
            <a:spLocks noChangeShapeType="1"/>
          </p:cNvSpPr>
          <p:nvPr/>
        </p:nvSpPr>
        <p:spPr bwMode="auto">
          <a:xfrm rot="2700000" flipH="1">
            <a:off x="4535488" y="447198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89" name="Line 17"/>
          <p:cNvSpPr>
            <a:spLocks noChangeShapeType="1"/>
          </p:cNvSpPr>
          <p:nvPr/>
        </p:nvSpPr>
        <p:spPr bwMode="auto">
          <a:xfrm rot="-5400000">
            <a:off x="2986882" y="3067843"/>
            <a:ext cx="0" cy="3603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617490" name="Group 18"/>
          <p:cNvGrpSpPr>
            <a:grpSpLocks/>
          </p:cNvGrpSpPr>
          <p:nvPr/>
        </p:nvGrpSpPr>
        <p:grpSpPr bwMode="auto">
          <a:xfrm>
            <a:off x="1187450" y="1519238"/>
            <a:ext cx="1762125" cy="936625"/>
            <a:chOff x="817" y="844"/>
            <a:chExt cx="1110" cy="590"/>
          </a:xfrm>
        </p:grpSpPr>
        <p:sp>
          <p:nvSpPr>
            <p:cNvPr id="617491" name="Text Box 19"/>
            <p:cNvSpPr txBox="1">
              <a:spLocks noChangeArrowheads="1"/>
            </p:cNvSpPr>
            <p:nvPr/>
          </p:nvSpPr>
          <p:spPr bwMode="auto">
            <a:xfrm>
              <a:off x="817" y="1026"/>
              <a:ext cx="1080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Standard-SW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(RTOS, ...)</a:t>
              </a:r>
            </a:p>
          </p:txBody>
        </p:sp>
        <p:sp>
          <p:nvSpPr>
            <p:cNvPr id="617492" name="AutoShape 20"/>
            <p:cNvSpPr>
              <a:spLocks noChangeArrowheads="1"/>
            </p:cNvSpPr>
            <p:nvPr/>
          </p:nvSpPr>
          <p:spPr bwMode="auto">
            <a:xfrm>
              <a:off x="930" y="844"/>
              <a:ext cx="997" cy="590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617493" name="Line 21"/>
          <p:cNvSpPr>
            <a:spLocks noChangeShapeType="1"/>
          </p:cNvSpPr>
          <p:nvPr/>
        </p:nvSpPr>
        <p:spPr bwMode="auto">
          <a:xfrm>
            <a:off x="2159000" y="252888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17494" name="Line 22"/>
          <p:cNvSpPr>
            <a:spLocks noChangeShapeType="1"/>
          </p:cNvSpPr>
          <p:nvPr/>
        </p:nvSpPr>
        <p:spPr bwMode="auto">
          <a:xfrm rot="2700000" flipV="1">
            <a:off x="1798638" y="371633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617495" name="Group 23"/>
          <p:cNvGrpSpPr>
            <a:grpSpLocks/>
          </p:cNvGrpSpPr>
          <p:nvPr/>
        </p:nvGrpSpPr>
        <p:grpSpPr bwMode="auto">
          <a:xfrm>
            <a:off x="979488" y="3967163"/>
            <a:ext cx="1322387" cy="936625"/>
            <a:chOff x="1185" y="2297"/>
            <a:chExt cx="833" cy="590"/>
          </a:xfrm>
        </p:grpSpPr>
        <p:sp>
          <p:nvSpPr>
            <p:cNvPr id="617496" name="Text Box 24"/>
            <p:cNvSpPr txBox="1">
              <a:spLocks noChangeArrowheads="1"/>
            </p:cNvSpPr>
            <p:nvPr/>
          </p:nvSpPr>
          <p:spPr bwMode="auto">
            <a:xfrm>
              <a:off x="1185" y="2479"/>
              <a:ext cx="821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HW Kom-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ponenten</a:t>
              </a:r>
            </a:p>
          </p:txBody>
        </p:sp>
        <p:sp>
          <p:nvSpPr>
            <p:cNvPr id="617497" name="AutoShape 25"/>
            <p:cNvSpPr>
              <a:spLocks noChangeArrowheads="1"/>
            </p:cNvSpPr>
            <p:nvPr/>
          </p:nvSpPr>
          <p:spPr bwMode="auto">
            <a:xfrm>
              <a:off x="1293" y="2297"/>
              <a:ext cx="725" cy="590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17498" name="Group 26"/>
          <p:cNvGrpSpPr>
            <a:grpSpLocks/>
          </p:cNvGrpSpPr>
          <p:nvPr/>
        </p:nvGrpSpPr>
        <p:grpSpPr bwMode="auto">
          <a:xfrm>
            <a:off x="2590800" y="4113213"/>
            <a:ext cx="1801813" cy="1247775"/>
            <a:chOff x="295" y="3098"/>
            <a:chExt cx="1316" cy="786"/>
          </a:xfrm>
        </p:grpSpPr>
        <p:pic>
          <p:nvPicPr>
            <p:cNvPr id="617499" name="Picture 27" descr="MPj04070640000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3098"/>
              <a:ext cx="1316" cy="7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17500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340" y="3158"/>
              <a:ext cx="1212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2000" kern="10" spc="400" dirty="0">
                  <a:gradFill rotWithShape="0">
                    <a:gsLst>
                      <a:gs pos="0">
                        <a:srgbClr val="FFFFFF"/>
                      </a:gs>
                      <a:gs pos="100000">
                        <a:srgbClr val="727272"/>
                      </a:gs>
                    </a:gsLst>
                    <a:lin ang="0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Arial Black"/>
                </a:rPr>
                <a:t>Implementierung</a:t>
              </a:r>
            </a:p>
          </p:txBody>
        </p:sp>
      </p:grpSp>
      <p:grpSp>
        <p:nvGrpSpPr>
          <p:cNvPr id="617501" name="Group 29"/>
          <p:cNvGrpSpPr>
            <a:grpSpLocks/>
          </p:cNvGrpSpPr>
          <p:nvPr/>
        </p:nvGrpSpPr>
        <p:grpSpPr bwMode="auto">
          <a:xfrm>
            <a:off x="0" y="1447800"/>
            <a:ext cx="1079500" cy="4933950"/>
            <a:chOff x="0" y="912"/>
            <a:chExt cx="680" cy="3108"/>
          </a:xfrm>
        </p:grpSpPr>
        <p:sp>
          <p:nvSpPr>
            <p:cNvPr id="617502" name="AutoShape 30"/>
            <p:cNvSpPr>
              <a:spLocks noChangeArrowheads="1"/>
            </p:cNvSpPr>
            <p:nvPr/>
          </p:nvSpPr>
          <p:spPr bwMode="auto">
            <a:xfrm>
              <a:off x="181" y="912"/>
              <a:ext cx="499" cy="2631"/>
            </a:xfrm>
            <a:prstGeom prst="cloudCallout">
              <a:avLst>
                <a:gd name="adj1" fmla="val -68639"/>
                <a:gd name="adj2" fmla="val 6501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647700" indent="-457200" algn="ctr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0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17503" name="Text Box 31"/>
            <p:cNvSpPr txBox="1">
              <a:spLocks noChangeArrowheads="1"/>
            </p:cNvSpPr>
            <p:nvPr/>
          </p:nvSpPr>
          <p:spPr bwMode="auto">
            <a:xfrm rot="-5400000">
              <a:off x="-589" y="2150"/>
              <a:ext cx="20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Anwendungs-Know-How</a:t>
              </a:r>
            </a:p>
          </p:txBody>
        </p:sp>
        <p:sp>
          <p:nvSpPr>
            <p:cNvPr id="617504" name="Rectangle 32"/>
            <p:cNvSpPr>
              <a:spLocks noChangeArrowheads="1"/>
            </p:cNvSpPr>
            <p:nvPr/>
          </p:nvSpPr>
          <p:spPr bwMode="auto">
            <a:xfrm rot="-737022">
              <a:off x="126" y="3114"/>
              <a:ext cx="136" cy="3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17505" name="Rectangle 33"/>
            <p:cNvSpPr>
              <a:spLocks noChangeArrowheads="1"/>
            </p:cNvSpPr>
            <p:nvPr/>
          </p:nvSpPr>
          <p:spPr bwMode="auto">
            <a:xfrm>
              <a:off x="0" y="3430"/>
              <a:ext cx="295" cy="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17506" name="Group 34"/>
          <p:cNvGrpSpPr>
            <a:grpSpLocks/>
          </p:cNvGrpSpPr>
          <p:nvPr/>
        </p:nvGrpSpPr>
        <p:grpSpPr bwMode="auto">
          <a:xfrm>
            <a:off x="1428751" y="2816225"/>
            <a:ext cx="1306513" cy="863600"/>
            <a:chOff x="787" y="1661"/>
            <a:chExt cx="823" cy="544"/>
          </a:xfrm>
        </p:grpSpPr>
        <p:sp>
          <p:nvSpPr>
            <p:cNvPr id="617507" name="AutoShape 35"/>
            <p:cNvSpPr>
              <a:spLocks noChangeArrowheads="1"/>
            </p:cNvSpPr>
            <p:nvPr/>
          </p:nvSpPr>
          <p:spPr bwMode="auto">
            <a:xfrm>
              <a:off x="839" y="1661"/>
              <a:ext cx="771" cy="544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17508" name="Text Box 36"/>
            <p:cNvSpPr txBox="1">
              <a:spLocks noChangeArrowheads="1"/>
            </p:cNvSpPr>
            <p:nvPr/>
          </p:nvSpPr>
          <p:spPr bwMode="auto">
            <a:xfrm>
              <a:off x="787" y="1767"/>
              <a:ext cx="660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Spezifi-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kation</a:t>
              </a:r>
            </a:p>
          </p:txBody>
        </p:sp>
      </p:grpSp>
      <p:grpSp>
        <p:nvGrpSpPr>
          <p:cNvPr id="617509" name="Group 37"/>
          <p:cNvGrpSpPr>
            <a:grpSpLocks/>
          </p:cNvGrpSpPr>
          <p:nvPr/>
        </p:nvGrpSpPr>
        <p:grpSpPr bwMode="auto">
          <a:xfrm>
            <a:off x="6696075" y="2384425"/>
            <a:ext cx="1630363" cy="1223963"/>
            <a:chOff x="4347" y="1162"/>
            <a:chExt cx="982" cy="771"/>
          </a:xfrm>
        </p:grpSpPr>
        <p:sp>
          <p:nvSpPr>
            <p:cNvPr id="617510" name="AutoShape 38"/>
            <p:cNvSpPr>
              <a:spLocks noChangeArrowheads="1"/>
            </p:cNvSpPr>
            <p:nvPr/>
          </p:nvSpPr>
          <p:spPr bwMode="auto">
            <a:xfrm>
              <a:off x="4468" y="1162"/>
              <a:ext cx="861" cy="771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17511" name="Text Box 39"/>
            <p:cNvSpPr txBox="1">
              <a:spLocks noChangeArrowheads="1"/>
            </p:cNvSpPr>
            <p:nvPr/>
          </p:nvSpPr>
          <p:spPr bwMode="auto">
            <a:xfrm>
              <a:off x="4347" y="1298"/>
              <a:ext cx="846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HW &amp; SW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Spezifi-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kation</a:t>
              </a:r>
            </a:p>
          </p:txBody>
        </p:sp>
      </p:grpSp>
      <p:grpSp>
        <p:nvGrpSpPr>
          <p:cNvPr id="617512" name="Group 40"/>
          <p:cNvGrpSpPr>
            <a:grpSpLocks/>
          </p:cNvGrpSpPr>
          <p:nvPr/>
        </p:nvGrpSpPr>
        <p:grpSpPr bwMode="auto">
          <a:xfrm>
            <a:off x="4491038" y="3897313"/>
            <a:ext cx="1341437" cy="1655762"/>
            <a:chOff x="2829" y="2455"/>
            <a:chExt cx="845" cy="1043"/>
          </a:xfrm>
        </p:grpSpPr>
        <p:grpSp>
          <p:nvGrpSpPr>
            <p:cNvPr id="617513" name="Group 41"/>
            <p:cNvGrpSpPr>
              <a:grpSpLocks/>
            </p:cNvGrpSpPr>
            <p:nvPr/>
          </p:nvGrpSpPr>
          <p:grpSpPr bwMode="auto">
            <a:xfrm>
              <a:off x="2829" y="2455"/>
              <a:ext cx="845" cy="499"/>
              <a:chOff x="1990" y="2523"/>
              <a:chExt cx="845" cy="499"/>
            </a:xfrm>
          </p:grpSpPr>
          <p:sp>
            <p:nvSpPr>
              <p:cNvPr id="617514" name="AutoShape 42"/>
              <p:cNvSpPr>
                <a:spLocks noChangeArrowheads="1"/>
              </p:cNvSpPr>
              <p:nvPr/>
            </p:nvSpPr>
            <p:spPr bwMode="auto">
              <a:xfrm>
                <a:off x="2109" y="2523"/>
                <a:ext cx="726" cy="499"/>
              </a:xfrm>
              <a:prstGeom prst="flowChartMultidocumen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marL="647700" indent="-457200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en-US" sz="2200" dirty="0">
                  <a:latin typeface="MetaKorrespondenz" pitchFamily="34" charset="0"/>
                  <a:ea typeface="ヒラギノ角ゴ Pro W3" pitchFamily="96" charset="-128"/>
                </a:endParaRPr>
              </a:p>
            </p:txBody>
          </p:sp>
          <p:sp>
            <p:nvSpPr>
              <p:cNvPr id="617515" name="Text Box 43"/>
              <p:cNvSpPr txBox="1">
                <a:spLocks noChangeArrowheads="1"/>
              </p:cNvSpPr>
              <p:nvPr/>
            </p:nvSpPr>
            <p:spPr bwMode="auto">
              <a:xfrm>
                <a:off x="1990" y="2615"/>
                <a:ext cx="731" cy="3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2000" dirty="0">
                    <a:latin typeface="Arial" charset="0"/>
                    <a:ea typeface="ヒラギノ角ゴ Pro W3" pitchFamily="96" charset="-128"/>
                  </a:rPr>
                  <a:t>HW Ent-</a:t>
                </a:r>
              </a:p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2000" dirty="0">
                    <a:latin typeface="Arial" charset="0"/>
                    <a:ea typeface="ヒラギノ角ゴ Pro W3" pitchFamily="96" charset="-128"/>
                  </a:rPr>
                  <a:t>wurf</a:t>
                </a:r>
              </a:p>
            </p:txBody>
          </p:sp>
        </p:grpSp>
        <p:grpSp>
          <p:nvGrpSpPr>
            <p:cNvPr id="617516" name="Group 44"/>
            <p:cNvGrpSpPr>
              <a:grpSpLocks/>
            </p:cNvGrpSpPr>
            <p:nvPr/>
          </p:nvGrpSpPr>
          <p:grpSpPr bwMode="auto">
            <a:xfrm>
              <a:off x="2946" y="2999"/>
              <a:ext cx="728" cy="499"/>
              <a:chOff x="1154" y="3113"/>
              <a:chExt cx="728" cy="499"/>
            </a:xfrm>
          </p:grpSpPr>
          <p:sp>
            <p:nvSpPr>
              <p:cNvPr id="617517" name="AutoShape 45"/>
              <p:cNvSpPr>
                <a:spLocks noChangeArrowheads="1"/>
              </p:cNvSpPr>
              <p:nvPr/>
            </p:nvSpPr>
            <p:spPr bwMode="auto">
              <a:xfrm>
                <a:off x="1156" y="3113"/>
                <a:ext cx="726" cy="499"/>
              </a:xfrm>
              <a:prstGeom prst="flowChartMultidocumen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marL="647700" indent="-457200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en-US" sz="2200" dirty="0">
                  <a:latin typeface="MetaKorrespondenz" pitchFamily="34" charset="0"/>
                  <a:ea typeface="ヒラギノ角ゴ Pro W3" pitchFamily="96" charset="-128"/>
                </a:endParaRPr>
              </a:p>
            </p:txBody>
          </p:sp>
          <p:sp>
            <p:nvSpPr>
              <p:cNvPr id="617518" name="Text Box 46"/>
              <p:cNvSpPr txBox="1">
                <a:spLocks noChangeArrowheads="1"/>
              </p:cNvSpPr>
              <p:nvPr/>
            </p:nvSpPr>
            <p:spPr bwMode="auto">
              <a:xfrm>
                <a:off x="1154" y="3205"/>
                <a:ext cx="503" cy="3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2000" dirty="0">
                    <a:latin typeface="Arial" charset="0"/>
                    <a:ea typeface="ヒラギノ角ゴ Pro W3" pitchFamily="96" charset="-128"/>
                  </a:rPr>
                  <a:t>Binär</a:t>
                </a:r>
              </a:p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2000" dirty="0">
                    <a:latin typeface="Arial" charset="0"/>
                    <a:ea typeface="ヒラギノ角ゴ Pro W3" pitchFamily="96" charset="-128"/>
                  </a:rPr>
                  <a:t>Code</a:t>
                </a:r>
              </a:p>
            </p:txBody>
          </p:sp>
        </p:grpSp>
      </p:grpSp>
      <p:grpSp>
        <p:nvGrpSpPr>
          <p:cNvPr id="617525" name="Group 53"/>
          <p:cNvGrpSpPr>
            <a:grpSpLocks/>
          </p:cNvGrpSpPr>
          <p:nvPr/>
        </p:nvGrpSpPr>
        <p:grpSpPr bwMode="auto">
          <a:xfrm>
            <a:off x="3144838" y="2312988"/>
            <a:ext cx="3390900" cy="1468437"/>
            <a:chOff x="1981" y="1457"/>
            <a:chExt cx="2136" cy="925"/>
          </a:xfrm>
        </p:grpSpPr>
        <p:sp>
          <p:nvSpPr>
            <p:cNvPr id="617520" name="Rectangle 48"/>
            <p:cNvSpPr>
              <a:spLocks noChangeArrowheads="1"/>
            </p:cNvSpPr>
            <p:nvPr/>
          </p:nvSpPr>
          <p:spPr bwMode="auto">
            <a:xfrm>
              <a:off x="2041" y="1457"/>
              <a:ext cx="2041" cy="90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17521" name="Text Box 49"/>
            <p:cNvSpPr txBox="1">
              <a:spLocks noChangeArrowheads="1"/>
            </p:cNvSpPr>
            <p:nvPr/>
          </p:nvSpPr>
          <p:spPr bwMode="auto">
            <a:xfrm>
              <a:off x="1981" y="1473"/>
              <a:ext cx="153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HW/SW Co-Design</a:t>
              </a:r>
            </a:p>
          </p:txBody>
        </p:sp>
        <p:sp>
          <p:nvSpPr>
            <p:cNvPr id="617522" name="Text Box 50"/>
            <p:cNvSpPr txBox="1">
              <a:spLocks noChangeArrowheads="1"/>
            </p:cNvSpPr>
            <p:nvPr/>
          </p:nvSpPr>
          <p:spPr bwMode="auto">
            <a:xfrm>
              <a:off x="2064" y="1632"/>
              <a:ext cx="205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buClr>
                  <a:srgbClr val="83B53D"/>
                </a:buClr>
                <a:buFont typeface="Wingdings" pitchFamily="2" charset="2"/>
                <a:buNone/>
              </a:pPr>
              <a:r>
                <a:rPr lang="de-DE" sz="2000" dirty="0">
                  <a:ea typeface="ヒラギノ角ゴ Pro W3" pitchFamily="96" charset="-128"/>
                </a:rPr>
                <a:t>– </a:t>
              </a:r>
              <a:r>
                <a:rPr lang="en-US" sz="2000" dirty="0">
                  <a:ea typeface="ヒラギノ角ゴ Pro W3" pitchFamily="96" charset="-128"/>
                </a:rPr>
                <a:t>Task Scheduling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Erkundung Entwurfsraum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HW/SW Partitionierung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...</a:t>
              </a:r>
              <a:endParaRPr lang="en-US" sz="2000" dirty="0">
                <a:ea typeface="ヒラギノ角ゴ Pro W3" pitchFamily="96" charset="-128"/>
              </a:endParaRPr>
            </a:p>
          </p:txBody>
        </p:sp>
      </p:grpSp>
      <p:sp>
        <p:nvSpPr>
          <p:cNvPr id="617523" name="Text Box 51"/>
          <p:cNvSpPr txBox="1">
            <a:spLocks noChangeArrowheads="1"/>
          </p:cNvSpPr>
          <p:nvPr/>
        </p:nvSpPr>
        <p:spPr bwMode="auto">
          <a:xfrm>
            <a:off x="6156325" y="4400550"/>
            <a:ext cx="1947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83B53D"/>
              </a:buClr>
              <a:buFont typeface="Wingdings" pitchFamily="2" charset="2"/>
              <a:buNone/>
            </a:pPr>
            <a:r>
              <a:rPr lang="de-DE" sz="2000" dirty="0">
                <a:ea typeface="ヒラギノ角ゴ Pro W3" pitchFamily="96" charset="-128"/>
              </a:rPr>
              <a:t>– HW Synthese</a:t>
            </a:r>
            <a:endParaRPr lang="en-US" sz="2000" dirty="0">
              <a:ea typeface="ヒラギノ角ゴ Pro W3" pitchFamily="96" charset="-128"/>
            </a:endParaRPr>
          </a:p>
        </p:txBody>
      </p:sp>
      <p:sp>
        <p:nvSpPr>
          <p:cNvPr id="617524" name="Text Box 52"/>
          <p:cNvSpPr txBox="1">
            <a:spLocks noChangeArrowheads="1"/>
          </p:cNvSpPr>
          <p:nvPr/>
        </p:nvSpPr>
        <p:spPr bwMode="auto">
          <a:xfrm>
            <a:off x="6154738" y="4683125"/>
            <a:ext cx="297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83B53D"/>
              </a:buClr>
              <a:buFont typeface="Wingdings" pitchFamily="2" charset="2"/>
              <a:buNone/>
            </a:pPr>
            <a:r>
              <a:rPr lang="de-DE" sz="2000" dirty="0">
                <a:ea typeface="ヒラギノ角ゴ Pro W3" pitchFamily="96" charset="-128"/>
              </a:rPr>
              <a:t>– SW Code-Generierung</a:t>
            </a:r>
            <a:endParaRPr lang="en-US" sz="2000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6174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6174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/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1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1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9.4532E-7 C 0.04132 0.04078 0.06719 0.10403 0.06719 0.17308 C 0.06719 0.24235 0.04132 0.30445 -1.11111E-6 0.34708 C -0.04114 0.30445 -0.06684 0.24235 -0.06684 0.17308 C -0.06684 0.10403 -0.04114 0.04078 -1.11111E-6 9.4532E-7 Z " pathEditMode="relative" rAng="5400000" ptsTypes="fffff">
                                      <p:cBhvr>
                                        <p:cTn id="94" dur="1000" fill="hold"/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7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23 C 0.0382 0.0431 0.06216 0.10867 0.06216 0.18119 C 0.06216 0.25371 0.0382 0.31905 0.00018 0.36284 C -0.03784 0.31905 -0.0618 0.25371 -0.0618 0.18119 C -0.0618 0.10867 -0.03784 0.0431 0.00018 -0.00023 Z " pathEditMode="relative" rAng="5400000" ptsTypes="fffff">
                                      <p:cBhvr>
                                        <p:cTn id="97" dur="1000" fill="hold"/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31603E-6 C 0.03803 0.01599 0.06198 0.04008 0.06198 0.06696 C 0.06198 0.0936 0.03803 0.1177 -4.72222E-6 0.13392 C -0.03802 0.1177 -0.06197 0.0936 -0.06197 0.06696 C -0.06197 0.04008 -0.03802 0.01599 -4.72222E-6 1.31603E-6 Z " pathEditMode="relative" rAng="5400000" ptsTypes="fffff">
                                      <p:cBhvr>
                                        <p:cTn id="100" dur="1000" fill="hold"/>
                                        <p:tgtEl>
                                          <p:spTgt spid="617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1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37164E-6 C 0.03802 0.01668 0.06198 0.04171 0.06198 0.06951 C 0.06198 0.09731 0.03802 0.12211 -3.05556E-6 0.13902 C -0.03802 0.12211 -0.06198 0.09731 -0.06198 0.06951 C -0.06198 0.04171 -0.03802 0.01668 -3.05556E-6 -1.37164E-6 Z " pathEditMode="relative" rAng="5400000" ptsTypes="fffff">
                                      <p:cBhvr>
                                        <p:cTn id="103" dur="1000" fill="hold"/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7" grpId="0" animBg="1"/>
      <p:bldP spid="617477" grpId="1" animBg="1"/>
      <p:bldP spid="617477" grpId="2" animBg="1"/>
      <p:bldP spid="617481" grpId="0" animBg="1"/>
      <p:bldP spid="617482" grpId="0" animBg="1"/>
      <p:bldP spid="617483" grpId="0" animBg="1"/>
      <p:bldP spid="617484" grpId="0"/>
      <p:bldP spid="617485" grpId="0" animBg="1"/>
      <p:bldP spid="617486" grpId="0" animBg="1"/>
      <p:bldP spid="617487" grpId="0" animBg="1"/>
      <p:bldP spid="617488" grpId="0" animBg="1"/>
      <p:bldP spid="617489" grpId="0" animBg="1"/>
      <p:bldP spid="617493" grpId="0" animBg="1"/>
      <p:bldP spid="617494" grpId="0" animBg="1"/>
      <p:bldP spid="617523" grpId="0"/>
      <p:bldP spid="6175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87D26CB-A458-4F4C-917B-B8F466FED40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Überblick</a:t>
            </a:r>
            <a:endParaRPr lang="de-DE" b="1" dirty="0"/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Einordnung &amp; Motivation der Vorlesung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/>
              <a:t>Compiler für Eingebettete Systeme </a:t>
            </a:r>
            <a:r>
              <a:rPr lang="de-DE" dirty="0" smtClean="0"/>
              <a:t>– Anforderungen </a:t>
            </a:r>
            <a:r>
              <a:rPr lang="de-DE" dirty="0"/>
              <a:t>&amp; Abhängigkeiten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Interner Aufbau von Compilern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Prepass-Optimierungen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Instruktionsauswahl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Register-Allokation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Compiler zur WCET</a:t>
            </a:r>
            <a:r>
              <a:rPr lang="de-DE" baseline="-25000" dirty="0" smtClean="0"/>
              <a:t>EST</a:t>
            </a:r>
            <a:r>
              <a:rPr lang="de-DE" dirty="0" smtClean="0"/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dirty="0" smtClean="0"/>
              <a:t>Ausblick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82138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CBF8B29-775B-44BF-92DA-D927F95CC9C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Allgemeine Literatur</a:t>
            </a:r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Eingebettete Systeme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Peter Marwedel. </a:t>
            </a:r>
            <a:r>
              <a:rPr lang="de-DE" i="1" dirty="0"/>
              <a:t>Eingebettete Systeme</a:t>
            </a:r>
            <a:r>
              <a:rPr lang="de-DE" dirty="0"/>
              <a:t>. Springer, 2007.</a:t>
            </a:r>
            <a:br>
              <a:rPr lang="de-DE" dirty="0"/>
            </a:br>
            <a:r>
              <a:rPr lang="de-DE" dirty="0"/>
              <a:t>ISBN 978-3-540-34048-5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Compilerbau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Steven S. Muchnick. </a:t>
            </a:r>
            <a:r>
              <a:rPr lang="en-US" i="1" dirty="0"/>
              <a:t>Advanced Compiler Design &amp; Implementation</a:t>
            </a:r>
            <a:r>
              <a:rPr lang="de-DE" dirty="0"/>
              <a:t>. Morgan Kaufmann, 1997.</a:t>
            </a:r>
            <a:br>
              <a:rPr lang="de-DE" dirty="0"/>
            </a:br>
            <a:r>
              <a:rPr lang="de-DE" dirty="0"/>
              <a:t>ISBN </a:t>
            </a:r>
            <a:r>
              <a:rPr lang="de-DE" dirty="0" smtClean="0"/>
              <a:t>978-1-55860-320-2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Andrew W. Appel. </a:t>
            </a:r>
            <a:r>
              <a:rPr lang="en-US" i="1" dirty="0"/>
              <a:t>Modern compiler implementation in C</a:t>
            </a:r>
            <a:r>
              <a:rPr lang="de-DE" dirty="0"/>
              <a:t>. Cambridge University Press, </a:t>
            </a:r>
            <a:r>
              <a:rPr lang="de-DE" dirty="0" smtClean="0"/>
              <a:t>2004.</a:t>
            </a:r>
            <a:r>
              <a:rPr lang="de-DE" dirty="0"/>
              <a:t/>
            </a:r>
            <a:br>
              <a:rPr lang="de-DE" dirty="0"/>
            </a:br>
            <a:r>
              <a:rPr lang="de-DE"/>
              <a:t>ISBN </a:t>
            </a:r>
            <a:r>
              <a:rPr lang="de-DE" smtClean="0"/>
              <a:t>0-521-60765-5</a:t>
            </a:r>
            <a:endParaRPr lang="de-DE" dirty="0"/>
          </a:p>
          <a:p>
            <a:pPr lvl="1"/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854200"/>
            <a:ext cx="7772400" cy="2727325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1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Einordnung &amp; Motivation</a:t>
            </a:r>
            <a:br>
              <a:rPr lang="de-DE" dirty="0"/>
            </a:br>
            <a:r>
              <a:rPr lang="de-DE" dirty="0"/>
              <a:t>der Vorlesung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508BA86-56DA-4758-93B9-EF49E267C0B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Eingebettete Systeme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Definition:</a:t>
            </a:r>
            <a:r>
              <a:rPr lang="de-DE" dirty="0"/>
              <a:t> Eingebettete Systeme (ES) sind</a:t>
            </a:r>
          </a:p>
          <a:p>
            <a:pPr lvl="1">
              <a:lnSpc>
                <a:spcPct val="90000"/>
              </a:lnSpc>
            </a:pPr>
            <a:r>
              <a:rPr lang="de-DE" dirty="0"/>
              <a:t>informationsverarbeitende Systeme,</a:t>
            </a:r>
          </a:p>
          <a:p>
            <a:pPr lvl="1">
              <a:lnSpc>
                <a:spcPct val="90000"/>
              </a:lnSpc>
            </a:pPr>
            <a:r>
              <a:rPr lang="de-DE" dirty="0"/>
              <a:t>die in ein größeres Produkt eingebettet sind.</a:t>
            </a:r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Informationsverarbeitung Eingebetteter Systeme nicht ausschlaggebend für Kauf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dirty="0"/>
              <a:t>Statt dessen: Nutzen des übergeordneten Produkts beeinflusst Kaufentscheidung</a:t>
            </a:r>
            <a:endParaRPr lang="de-DE" i="1" dirty="0"/>
          </a:p>
        </p:txBody>
      </p:sp>
      <p:sp>
        <p:nvSpPr>
          <p:cNvPr id="601093" name="Text Box 5"/>
          <p:cNvSpPr txBox="1">
            <a:spLocks noChangeArrowheads="1"/>
          </p:cNvSpPr>
          <p:nvPr/>
        </p:nvSpPr>
        <p:spPr bwMode="auto">
          <a:xfrm>
            <a:off x="484188" y="5608638"/>
            <a:ext cx="5619750" cy="366712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</a:t>
            </a:r>
            <a:r>
              <a:rPr lang="de-DE" sz="1800" b="1" i="1" dirty="0">
                <a:ea typeface="ヒラギノ角ゴ Pro W3" pitchFamily="96" charset="-128"/>
              </a:rPr>
              <a:t>P. Marwedel,</a:t>
            </a:r>
            <a:r>
              <a:rPr lang="de-DE" sz="1800" i="1" dirty="0">
                <a:ea typeface="ヒラギノ角ゴ Pro W3" pitchFamily="96" charset="-128"/>
              </a:rPr>
              <a:t> Eingebettete Systeme, Springer, 2007]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D386C5E1-9CC5-4462-9B56-CE8054DE538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Anwendungsbereiche Eingebetteter Systeme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de-DE" b="1" dirty="0"/>
          </a:p>
          <a:p>
            <a:pPr>
              <a:lnSpc>
                <a:spcPct val="90000"/>
              </a:lnSpc>
            </a:pPr>
            <a:endParaRPr lang="de-DE" b="1" dirty="0"/>
          </a:p>
          <a:p>
            <a:pPr>
              <a:lnSpc>
                <a:spcPct val="90000"/>
              </a:lnSpc>
            </a:pPr>
            <a:r>
              <a:rPr lang="de-DE" b="1" dirty="0"/>
              <a:t>Konsumgüter</a:t>
            </a:r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r>
              <a:rPr lang="de-DE" b="1" dirty="0"/>
              <a:t>Multimedia</a:t>
            </a:r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r>
              <a:rPr lang="de-DE" b="1" dirty="0"/>
              <a:t>Transportmittel</a:t>
            </a:r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r>
              <a:rPr lang="de-DE" b="1" dirty="0"/>
              <a:t>Telekommunikation</a:t>
            </a:r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endParaRPr lang="de-DE" sz="2600" b="1" dirty="0"/>
          </a:p>
          <a:p>
            <a:pPr>
              <a:lnSpc>
                <a:spcPct val="90000"/>
              </a:lnSpc>
            </a:pPr>
            <a:r>
              <a:rPr lang="de-DE" b="1" dirty="0"/>
              <a:t>Gebäudeautomation, Robotik, …</a:t>
            </a:r>
            <a:endParaRPr lang="de-DE" i="1" dirty="0"/>
          </a:p>
        </p:txBody>
      </p:sp>
      <p:pic>
        <p:nvPicPr>
          <p:cNvPr id="603141" name="Picture 5" descr="gallery1_hires200706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700213"/>
            <a:ext cx="1062038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3142" name="Picture 6" descr="7210_angled_bl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484313"/>
            <a:ext cx="6445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3143" name="Picture 7" descr="2000004007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555750"/>
            <a:ext cx="73660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3144" name="Picture 8" descr="indextwirl200609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2420938"/>
            <a:ext cx="696912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3145" name="Picture 9" descr="AVR43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636838"/>
            <a:ext cx="14398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3146" name="Picture 10" descr="E-Klasse-T-Modell-5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716338"/>
            <a:ext cx="1979613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3147" name="Picture 11" descr="media_object_image_400x284_a380_rp_us_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644900"/>
            <a:ext cx="230505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3148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3" y="4579938"/>
            <a:ext cx="1165225" cy="158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0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03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03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03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03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03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0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03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03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0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03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ABE40F4-A1A5-4B9F-9EE7-1924FFDD974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Eingebetteter Systeme</a:t>
            </a:r>
          </a:p>
        </p:txBody>
      </p:sp>
      <p:sp>
        <p:nvSpPr>
          <p:cNvPr id="6051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Smartphones</a:t>
            </a:r>
            <a:r>
              <a:rPr lang="de-DE" dirty="0"/>
              <a:t>	113 Mio. Geräte 2007 </a:t>
            </a: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↝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i="1" dirty="0">
                <a:ea typeface="Arial Unicode MS" pitchFamily="34" charset="-128"/>
                <a:cs typeface="Arial Unicode MS" pitchFamily="34" charset="-128"/>
              </a:rPr>
              <a:t>25,6% Steigerung p.A.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>
                <a:ea typeface="Arial Unicode MS" pitchFamily="34" charset="-128"/>
                <a:cs typeface="Arial Unicode MS" pitchFamily="34" charset="-128"/>
              </a:rPr>
              <a:t>			365 Mio. Geräte 2012</a:t>
            </a: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UMTS</a:t>
            </a:r>
            <a:r>
              <a:rPr lang="de-DE" dirty="0"/>
              <a:t>		402 Mio. Kunden weltweit 2008</a:t>
            </a:r>
            <a:br>
              <a:rPr lang="de-DE" dirty="0"/>
            </a:br>
            <a:r>
              <a:rPr lang="de-DE" dirty="0"/>
              <a:t>			30 Mio. Neukunden pro Quartal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Energieverbrauch mobiler Breitbandinfrastruktur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	42,8 Mrd. KWh 2005 </a:t>
            </a: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↝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> 124,4 Mrd. KWh 2011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Breitband-Internet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>
                <a:ea typeface="Arial Unicode MS" pitchFamily="34" charset="-128"/>
                <a:cs typeface="Arial Unicode MS" pitchFamily="34" charset="-128"/>
              </a:rPr>
              <a:t>		576 Mio. Kunden 2011 </a:t>
            </a: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↝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i="1" dirty="0">
                <a:ea typeface="Arial Unicode MS" pitchFamily="34" charset="-128"/>
                <a:cs typeface="Arial Unicode MS" pitchFamily="34" charset="-128"/>
              </a:rPr>
              <a:t>100% Steigerung i. Vgl. zu 2007</a:t>
            </a:r>
          </a:p>
          <a:p>
            <a:pPr>
              <a:lnSpc>
                <a:spcPct val="100000"/>
              </a:lnSpc>
              <a:buFont typeface="Arial" charset="0"/>
              <a:buChar char="–"/>
            </a:pPr>
            <a:endParaRPr lang="de-DE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US Konsum-Elektronik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>
                <a:ea typeface="Arial Unicode MS" pitchFamily="34" charset="-128"/>
                <a:cs typeface="Arial Unicode MS" pitchFamily="34" charset="-128"/>
              </a:rPr>
              <a:t>		 </a:t>
            </a:r>
            <a:r>
              <a:rPr lang="de-DE" dirty="0">
                <a:sym typeface="Symbol" pitchFamily="18" charset="2"/>
              </a:rPr>
              <a:t> Haushalt: 25 Geräte, </a:t>
            </a:r>
            <a:r>
              <a:rPr lang="de-DE" i="1" dirty="0">
                <a:sym typeface="Symbol" pitchFamily="18" charset="2"/>
              </a:rPr>
              <a:t> Erwachsener: 1.200$ p.A.</a:t>
            </a:r>
            <a:endParaRPr lang="de-DE" i="1" dirty="0"/>
          </a:p>
          <a:p>
            <a:endParaRPr lang="de-DE" dirty="0"/>
          </a:p>
        </p:txBody>
      </p:sp>
      <p:sp>
        <p:nvSpPr>
          <p:cNvPr id="605193" name="Text Box 9"/>
          <p:cNvSpPr txBox="1">
            <a:spLocks noChangeArrowheads="1"/>
          </p:cNvSpPr>
          <p:nvPr/>
        </p:nvSpPr>
        <p:spPr bwMode="auto">
          <a:xfrm>
            <a:off x="6877050" y="6057900"/>
            <a:ext cx="1826206" cy="369332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[www.itfacts.biz]</a:t>
            </a:r>
            <a:endParaRPr lang="en-US" sz="1800" i="1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E4219DB-5757-407D-ACCC-D47C067F32AB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Anforderungen an Eingebettete Systeme (1)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Effizienz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Laufzeit-Effizienz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Energieverbrauch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Codegröße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Physikalische Größe / Gewicht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Kosten</a:t>
            </a:r>
          </a:p>
        </p:txBody>
      </p:sp>
      <p:pic>
        <p:nvPicPr>
          <p:cNvPr id="607236" name="Picture 4" descr="MPj0411767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412776"/>
            <a:ext cx="1058862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7237" name="Picture 5" descr="MPj0401905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204864"/>
            <a:ext cx="1900237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7238" name="Picture 6" descr="MPj0433145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8" y="3288779"/>
            <a:ext cx="143351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7239" name="Picture 7" descr="MPj0405418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005064"/>
            <a:ext cx="208121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7240" name="Picture 8" descr="MPj0411768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219700"/>
            <a:ext cx="1033463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07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07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07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07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66FFAB1-8FF7-4CE9-8DEF-D91CC82A405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Anforderungen an Eingebettete Systeme (2)</a:t>
            </a:r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Realzeit-Fähigkeit</a:t>
            </a:r>
          </a:p>
          <a:p>
            <a:pPr>
              <a:lnSpc>
                <a:spcPct val="90000"/>
              </a:lnSpc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Definition:</a:t>
            </a:r>
            <a:r>
              <a:rPr lang="de-DE" dirty="0"/>
              <a:t> Für eine Eingabe </a:t>
            </a:r>
            <a:r>
              <a:rPr lang="de-DE" i="1" dirty="0"/>
              <a:t>x</a:t>
            </a:r>
            <a:r>
              <a:rPr lang="de-DE" dirty="0"/>
              <a:t> berechne ein System </a:t>
            </a:r>
            <a:r>
              <a:rPr lang="de-DE" i="1" dirty="0"/>
              <a:t>f(x)</a:t>
            </a:r>
            <a:r>
              <a:rPr lang="de-DE" dirty="0"/>
              <a:t>.</a:t>
            </a:r>
          </a:p>
          <a:p>
            <a:pPr lvl="1">
              <a:lnSpc>
                <a:spcPct val="90000"/>
              </a:lnSpc>
            </a:pPr>
            <a:r>
              <a:rPr lang="de-DE" dirty="0"/>
              <a:t>Ein </a:t>
            </a:r>
            <a:r>
              <a:rPr lang="de-DE" b="1" i="1" dirty="0"/>
              <a:t>Nicht-Realzeit-System</a:t>
            </a:r>
            <a:r>
              <a:rPr lang="de-DE" dirty="0"/>
              <a:t> heißt korrekt, wenn </a:t>
            </a:r>
            <a:r>
              <a:rPr lang="de-DE" i="1" dirty="0"/>
              <a:t>f(x)</a:t>
            </a:r>
            <a:r>
              <a:rPr lang="de-DE" dirty="0"/>
              <a:t> korrekt berechnet wird.</a:t>
            </a:r>
          </a:p>
          <a:p>
            <a:pPr lvl="1">
              <a:lnSpc>
                <a:spcPct val="90000"/>
              </a:lnSpc>
            </a:pPr>
            <a:r>
              <a:rPr lang="de-DE" dirty="0"/>
              <a:t>Ein </a:t>
            </a:r>
            <a:r>
              <a:rPr lang="de-DE" b="1" i="1" dirty="0"/>
              <a:t>Realzeit-System</a:t>
            </a:r>
            <a:r>
              <a:rPr lang="de-DE" dirty="0"/>
              <a:t> heißt korrekt, wenn zusätzlich </a:t>
            </a:r>
            <a:r>
              <a:rPr lang="de-DE" i="1" dirty="0"/>
              <a:t>f(x)</a:t>
            </a:r>
            <a:r>
              <a:rPr lang="de-DE" dirty="0"/>
              <a:t> innerhalb </a:t>
            </a:r>
            <a:r>
              <a:rPr lang="de-DE" i="1" u="sng" dirty="0"/>
              <a:t>von außen vorgegebener Zeit</a:t>
            </a:r>
            <a:r>
              <a:rPr lang="de-DE" dirty="0"/>
              <a:t> berechnet wird.</a:t>
            </a:r>
          </a:p>
          <a:p>
            <a:pPr lvl="1">
              <a:lnSpc>
                <a:spcPct val="90000"/>
              </a:lnSpc>
            </a:pPr>
            <a:endParaRPr lang="de-DE" dirty="0"/>
          </a:p>
          <a:p>
            <a:pPr lvl="1">
              <a:lnSpc>
                <a:spcPct val="90000"/>
              </a:lnSpc>
            </a:pPr>
            <a:endParaRPr lang="de-DE" dirty="0"/>
          </a:p>
          <a:p>
            <a:pPr>
              <a:buFont typeface="Wingdings" pitchFamily="2" charset="2"/>
              <a:buChar char="F"/>
            </a:pPr>
            <a:r>
              <a:rPr lang="de-DE" b="1" dirty="0"/>
              <a:t>Eine zu späte Berechnung von </a:t>
            </a:r>
            <a:r>
              <a:rPr lang="de-DE" b="1" i="1" dirty="0"/>
              <a:t>f(x)</a:t>
            </a:r>
            <a:r>
              <a:rPr lang="de-DE" b="1" dirty="0"/>
              <a:t> durch ein Realzeit-System ist gleich einer falschen Berechnung.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DAC341B-7DB0-4DE6-9658-EDF1422438B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Anforderungen an Eingebettete Systeme (3)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Realzeit-Fähigkeit</a:t>
            </a:r>
          </a:p>
          <a:p>
            <a:pPr>
              <a:lnSpc>
                <a:spcPct val="90000"/>
              </a:lnSpc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„Hartes“ Realzeit-System:</a:t>
            </a:r>
            <a:br>
              <a:rPr lang="de-DE" b="1" dirty="0"/>
            </a:br>
            <a:r>
              <a:rPr lang="de-DE" dirty="0"/>
              <a:t>Zu späte Berechnung von </a:t>
            </a:r>
            <a:r>
              <a:rPr lang="de-DE" i="1" dirty="0"/>
              <a:t>f(x)</a:t>
            </a:r>
            <a:r>
              <a:rPr lang="de-DE" dirty="0"/>
              <a:t> </a:t>
            </a:r>
            <a:r>
              <a:rPr lang="de-DE" b="1" dirty="0">
                <a:ea typeface="Arial Unicode MS" pitchFamily="34" charset="-128"/>
                <a:cs typeface="Arial Unicode MS" pitchFamily="34" charset="-128"/>
              </a:rPr>
              <a:t>↝</a:t>
            </a:r>
            <a:r>
              <a:rPr lang="de-DE" dirty="0">
                <a:ea typeface="Arial Unicode MS" pitchFamily="34" charset="-128"/>
                <a:cs typeface="Arial Unicode MS" pitchFamily="34" charset="-128"/>
              </a:rPr>
              <a:t> Katastrophe</a:t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>
                <a:ea typeface="Arial Unicode MS" pitchFamily="34" charset="-128"/>
                <a:cs typeface="Arial Unicode MS" pitchFamily="34" charset="-128"/>
              </a:rPr>
              <a:t>(Verlust menschlichen Lebens, Umweltschäden, …)</a:t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de-DE" dirty="0">
                <a:ea typeface="Arial Unicode MS" pitchFamily="34" charset="-128"/>
                <a:cs typeface="Arial Unicode MS" pitchFamily="34" charset="-128"/>
              </a:rPr>
            </a:br>
            <a:r>
              <a:rPr lang="de-DE" i="1" dirty="0">
                <a:ea typeface="Arial Unicode MS" pitchFamily="34" charset="-128"/>
                <a:cs typeface="Arial Unicode MS" pitchFamily="34" charset="-128"/>
              </a:rPr>
              <a:t>Beispiel Airbag-Steuerung:</a:t>
            </a:r>
            <a:br>
              <a:rPr lang="de-DE" i="1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/>
              <a:t>Befehl zum Zünden der Airbags: 15ms</a:t>
            </a:r>
            <a:br>
              <a:rPr lang="de-DE" dirty="0"/>
            </a:br>
            <a:r>
              <a:rPr lang="de-DE" dirty="0"/>
              <a:t>Zu späte Entscheidung: Verletzungsgefahr für Insassen und/oder Retter. Daher: Airbags nicht zünden</a:t>
            </a:r>
          </a:p>
          <a:p>
            <a:pPr lvl="2">
              <a:buFontTx/>
              <a:buNone/>
            </a:pPr>
            <a:endParaRPr lang="de-DE" sz="2000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„Weiches“ Realzeit-System:</a:t>
            </a:r>
            <a:r>
              <a:rPr lang="de-DE" dirty="0"/>
              <a:t> Keine katastrophalen Folgen</a:t>
            </a:r>
            <a:br>
              <a:rPr lang="de-DE" dirty="0"/>
            </a:br>
            <a:r>
              <a:rPr lang="de-DE" i="1" dirty="0">
                <a:ea typeface="Arial Unicode MS" pitchFamily="34" charset="-128"/>
                <a:cs typeface="Arial Unicode MS" pitchFamily="34" charset="-128"/>
              </a:rPr>
              <a:t>Beispiel DVD-Player:</a:t>
            </a:r>
            <a:br>
              <a:rPr lang="de-DE" i="1" dirty="0">
                <a:ea typeface="Arial Unicode MS" pitchFamily="34" charset="-128"/>
                <a:cs typeface="Arial Unicode MS" pitchFamily="34" charset="-128"/>
              </a:rPr>
            </a:br>
            <a:r>
              <a:rPr lang="de-DE" dirty="0"/>
              <a:t>Zu späte Frame-Dekodierung: </a:t>
            </a:r>
            <a:r>
              <a:rPr lang="en-US" i="1" dirty="0" smtClean="0"/>
              <a:t>Frame-Drop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Unschön, aber (i.d.R.) nicht katastrophal</a:t>
            </a:r>
          </a:p>
          <a:p>
            <a:pPr lvl="1">
              <a:buFontTx/>
              <a:buNone/>
            </a:pP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6D75DA4-247F-4509-BED4-17A2DA229C1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1 - Einordnung &amp; Motivation der Vorlesung</a:t>
            </a:r>
            <a:endParaRPr lang="de-DE" dirty="0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Anforderungen an Eingebettete Systeme (4)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Zuverlässigkeit / Sicherheit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Lebensdauer Eingebetteter Systeme: Einige Jahre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Während der gesamten Lebensdauer: Keine Ausfälle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Beispiel Drosselklappen-Steuerung:</a:t>
            </a:r>
            <a:br>
              <a:rPr lang="de-DE" i="1" dirty="0"/>
            </a:br>
            <a:r>
              <a:rPr lang="de-DE" dirty="0"/>
              <a:t>Produktionsvolumen: 	2 Mio. Einheiten pro Jahr</a:t>
            </a:r>
            <a:br>
              <a:rPr lang="de-DE" dirty="0"/>
            </a:br>
            <a:r>
              <a:rPr lang="de-DE" dirty="0"/>
              <a:t>Erlaubte Fehlerquote:	1 Einheit pro Jahr</a:t>
            </a:r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Wartbarkeit, (begrenzte Erweiterbarkeit)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Fehlersuche, Diagnose, Rekonfiguration zur Laufzeit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Unterstützende Entwurfswerkzeuge</a:t>
            </a:r>
            <a:r>
              <a:rPr lang="de-DE" dirty="0"/>
              <a:t> </a:t>
            </a:r>
            <a:r>
              <a:rPr lang="de-DE" i="1" dirty="0"/>
              <a:t>(</a:t>
            </a:r>
            <a:r>
              <a:rPr lang="de-DE" b="1" i="1" dirty="0">
                <a:ea typeface="Arial Unicode MS" pitchFamily="34" charset="-128"/>
                <a:cs typeface="Arial Unicode MS" pitchFamily="34" charset="-128"/>
              </a:rPr>
              <a:t>↝</a:t>
            </a:r>
            <a:r>
              <a:rPr lang="de-DE" i="1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i="1" dirty="0" smtClean="0">
                <a:ea typeface="Arial Unicode MS" pitchFamily="34" charset="-128"/>
                <a:cs typeface="Arial Unicode MS" pitchFamily="34" charset="-128"/>
              </a:rPr>
              <a:t>Time to Market</a:t>
            </a:r>
            <a:r>
              <a:rPr lang="de-DE" i="1" dirty="0" smtClean="0">
                <a:ea typeface="Arial Unicode MS" pitchFamily="34" charset="-128"/>
                <a:cs typeface="Arial Unicode MS" pitchFamily="34" charset="-128"/>
              </a:rPr>
              <a:t>)</a:t>
            </a:r>
            <a:endParaRPr lang="de-DE" i="1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Spezifikation, Synthese, Code-Generierung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Bildschirmpräsentation (4:3)</PresentationFormat>
  <Paragraphs>161</Paragraphs>
  <Slides>12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Leere Präsentation</vt:lpstr>
      <vt:lpstr>Compiler für Eingebettete Systeme [CS7506]</vt:lpstr>
      <vt:lpstr>Kapitel 1  Einordnung &amp; Motivation der Vorlesung</vt:lpstr>
      <vt:lpstr>Eingebettete Systeme</vt:lpstr>
      <vt:lpstr>Anwendungsbereiche Eingebetteter Systeme</vt:lpstr>
      <vt:lpstr>Bedeutung Eingebetteter Systeme</vt:lpstr>
      <vt:lpstr>Anforderungen an Eingebettete Systeme (1)</vt:lpstr>
      <vt:lpstr>Anforderungen an Eingebettete Systeme (2)</vt:lpstr>
      <vt:lpstr>Anforderungen an Eingebettete Systeme (3)</vt:lpstr>
      <vt:lpstr>Anforderungen an Eingebettete Systeme (4)</vt:lpstr>
      <vt:lpstr>Entwicklungsprozess Eingebetteter Systeme</vt:lpstr>
      <vt:lpstr>Inhalte der Vorlesung</vt:lpstr>
      <vt:lpstr>Allgemeine Literatur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1 - Einordnung &amp; Motivation der Vorlesung</dc:subject>
  <dc:creator>Heiko Falk</dc:creator>
  <cp:lastModifiedBy>hfalk</cp:lastModifiedBy>
  <cp:revision>218</cp:revision>
  <dcterms:modified xsi:type="dcterms:W3CDTF">2014-03-31T09:21:37Z</dcterms:modified>
</cp:coreProperties>
</file>