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526" r:id="rId2"/>
    <p:sldId id="475" r:id="rId3"/>
    <p:sldId id="527" r:id="rId4"/>
    <p:sldId id="528" r:id="rId5"/>
    <p:sldId id="477" r:id="rId6"/>
    <p:sldId id="458" r:id="rId7"/>
    <p:sldId id="462" r:id="rId8"/>
    <p:sldId id="478" r:id="rId9"/>
    <p:sldId id="479" r:id="rId10"/>
    <p:sldId id="480" r:id="rId11"/>
    <p:sldId id="481" r:id="rId12"/>
    <p:sldId id="482" r:id="rId13"/>
    <p:sldId id="529" r:id="rId14"/>
    <p:sldId id="463" r:id="rId15"/>
    <p:sldId id="465" r:id="rId16"/>
    <p:sldId id="484" r:id="rId17"/>
    <p:sldId id="485" r:id="rId18"/>
    <p:sldId id="486" r:id="rId19"/>
    <p:sldId id="487" r:id="rId20"/>
    <p:sldId id="488" r:id="rId21"/>
    <p:sldId id="489" r:id="rId22"/>
    <p:sldId id="490" r:id="rId23"/>
    <p:sldId id="491" r:id="rId24"/>
    <p:sldId id="492" r:id="rId25"/>
    <p:sldId id="493" r:id="rId26"/>
    <p:sldId id="494" r:id="rId27"/>
    <p:sldId id="495" r:id="rId28"/>
    <p:sldId id="540" r:id="rId29"/>
    <p:sldId id="530" r:id="rId30"/>
    <p:sldId id="498" r:id="rId31"/>
    <p:sldId id="499" r:id="rId32"/>
    <p:sldId id="500" r:id="rId33"/>
    <p:sldId id="501" r:id="rId34"/>
    <p:sldId id="503" r:id="rId35"/>
    <p:sldId id="504" r:id="rId36"/>
    <p:sldId id="505" r:id="rId37"/>
    <p:sldId id="506" r:id="rId38"/>
    <p:sldId id="507" r:id="rId39"/>
    <p:sldId id="508" r:id="rId40"/>
    <p:sldId id="509" r:id="rId41"/>
    <p:sldId id="534" r:id="rId42"/>
    <p:sldId id="535" r:id="rId43"/>
    <p:sldId id="536" r:id="rId44"/>
    <p:sldId id="537" r:id="rId45"/>
    <p:sldId id="538" r:id="rId46"/>
    <p:sldId id="539" r:id="rId47"/>
    <p:sldId id="510" r:id="rId48"/>
    <p:sldId id="511" r:id="rId49"/>
    <p:sldId id="512" r:id="rId50"/>
    <p:sldId id="513" r:id="rId51"/>
    <p:sldId id="514" r:id="rId52"/>
    <p:sldId id="515" r:id="rId53"/>
    <p:sldId id="516" r:id="rId54"/>
    <p:sldId id="517" r:id="rId55"/>
    <p:sldId id="518" r:id="rId56"/>
    <p:sldId id="519" r:id="rId57"/>
    <p:sldId id="531" r:id="rId58"/>
    <p:sldId id="521" r:id="rId59"/>
    <p:sldId id="522" r:id="rId60"/>
    <p:sldId id="523" r:id="rId61"/>
    <p:sldId id="524" r:id="rId62"/>
    <p:sldId id="532" r:id="rId63"/>
    <p:sldId id="533" r:id="rId64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28D"/>
    <a:srgbClr val="FFFFFF"/>
    <a:srgbClr val="7D9AA9"/>
    <a:srgbClr val="A32638"/>
    <a:srgbClr val="777777"/>
    <a:srgbClr val="C0C0C0"/>
    <a:srgbClr val="B2B2B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92AF053E-3DCA-4828-BBC2-7EDA39E1523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6427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FDCF2452-65A0-441C-9B7A-68312A8B4FE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3550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4CCB9-DFB1-456C-880F-293BCF4CC2B5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A15E13-A04D-49E4-94D9-3F56377DD51E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57114C-9B9E-450D-BACF-C1E68EBB6BFD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BCD36D-B4B0-4A23-9E09-6F83F06360E9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64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07C76-7509-4BCD-9204-5ABA31C73702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61AF4E-4C03-41CA-AF70-3BE05409F236}" type="slidenum">
              <a:rPr lang="de-DE"/>
              <a:pPr/>
              <a:t>18</a:t>
            </a:fld>
            <a:endParaRPr lang="de-DE" dirty="0"/>
          </a:p>
        </p:txBody>
      </p:sp>
      <p:sp>
        <p:nvSpPr>
          <p:cNvPr id="64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A9274F-CCC3-44AF-90EF-4EDE492E8383}" type="slidenum">
              <a:rPr lang="de-DE"/>
              <a:pPr/>
              <a:t>19</a:t>
            </a:fld>
            <a:endParaRPr lang="de-DE" dirty="0"/>
          </a:p>
        </p:txBody>
      </p:sp>
      <p:sp>
        <p:nvSpPr>
          <p:cNvPr id="65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10D559-3144-4AEA-A2DD-3524A2E553F5}" type="slidenum">
              <a:rPr lang="de-DE"/>
              <a:pPr/>
              <a:t>20</a:t>
            </a:fld>
            <a:endParaRPr lang="de-DE" dirty="0"/>
          </a:p>
        </p:txBody>
      </p:sp>
      <p:sp>
        <p:nvSpPr>
          <p:cNvPr id="65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3ABF2-E946-4B9B-8D3D-04930EF566E8}" type="slidenum">
              <a:rPr lang="de-DE"/>
              <a:pPr/>
              <a:t>21</a:t>
            </a:fld>
            <a:endParaRPr lang="de-DE" dirty="0"/>
          </a:p>
        </p:txBody>
      </p:sp>
      <p:sp>
        <p:nvSpPr>
          <p:cNvPr id="65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2BF82-4C21-4F19-898F-FBCB658DA932}" type="slidenum">
              <a:rPr lang="de-DE"/>
              <a:pPr/>
              <a:t>22</a:t>
            </a:fld>
            <a:endParaRPr lang="de-DE" dirty="0"/>
          </a:p>
        </p:txBody>
      </p:sp>
      <p:sp>
        <p:nvSpPr>
          <p:cNvPr id="65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14499-DA21-488B-8C1A-39780BD8C3A6}" type="slidenum">
              <a:rPr lang="de-DE"/>
              <a:pPr/>
              <a:t>23</a:t>
            </a:fld>
            <a:endParaRPr lang="de-DE" dirty="0"/>
          </a:p>
        </p:txBody>
      </p:sp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B609C-14D4-4C50-982E-20FBA145A79E}" type="slidenum">
              <a:rPr lang="de-DE"/>
              <a:pPr/>
              <a:t>24</a:t>
            </a:fld>
            <a:endParaRPr lang="de-DE" dirty="0"/>
          </a:p>
        </p:txBody>
      </p:sp>
      <p:sp>
        <p:nvSpPr>
          <p:cNvPr id="66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C2BE37-4A77-4C2A-8111-FCC83B24BF54}" type="slidenum">
              <a:rPr lang="de-DE"/>
              <a:pPr/>
              <a:t>25</a:t>
            </a:fld>
            <a:endParaRPr lang="de-DE" dirty="0"/>
          </a:p>
        </p:txBody>
      </p:sp>
      <p:sp>
        <p:nvSpPr>
          <p:cNvPr id="66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60BEE-252C-43FF-949D-02125FE21291}" type="slidenum">
              <a:rPr lang="de-DE"/>
              <a:pPr/>
              <a:t>26</a:t>
            </a:fld>
            <a:endParaRPr lang="de-DE" dirty="0"/>
          </a:p>
        </p:txBody>
      </p:sp>
      <p:sp>
        <p:nvSpPr>
          <p:cNvPr id="66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61F45-CA9F-4F50-94BA-77B8C39C1FB8}" type="slidenum">
              <a:rPr lang="de-DE"/>
              <a:pPr/>
              <a:t>27</a:t>
            </a:fld>
            <a:endParaRPr lang="de-DE" dirty="0"/>
          </a:p>
        </p:txBody>
      </p:sp>
      <p:sp>
        <p:nvSpPr>
          <p:cNvPr id="66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70EAAA-DD95-4361-B798-9694A8117951}" type="slidenum">
              <a:rPr lang="de-DE"/>
              <a:pPr/>
              <a:t>28</a:t>
            </a:fld>
            <a:endParaRPr lang="de-DE" dirty="0"/>
          </a:p>
        </p:txBody>
      </p:sp>
      <p:sp>
        <p:nvSpPr>
          <p:cNvPr id="66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29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09ABA4-E3A6-4598-9C7B-8DBCD7869256}" type="slidenum">
              <a:rPr lang="de-DE"/>
              <a:pPr/>
              <a:t>30</a:t>
            </a:fld>
            <a:endParaRPr lang="de-DE" dirty="0"/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678C65-3CF2-4DB5-8588-93E45780E2D5}" type="slidenum">
              <a:rPr lang="de-DE"/>
              <a:pPr/>
              <a:t>31</a:t>
            </a:fld>
            <a:endParaRPr lang="de-DE" dirty="0"/>
          </a:p>
        </p:txBody>
      </p:sp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985A4-A34F-437F-A916-2B024895F20F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95292-06EB-413B-B046-ABD8DF2DA024}" type="slidenum">
              <a:rPr lang="de-DE"/>
              <a:pPr/>
              <a:t>32</a:t>
            </a:fld>
            <a:endParaRPr lang="de-DE" dirty="0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38F1A-52F0-40CC-884B-20E30E725644}" type="slidenum">
              <a:rPr lang="de-DE"/>
              <a:pPr/>
              <a:t>33</a:t>
            </a:fld>
            <a:endParaRPr lang="de-DE" dirty="0"/>
          </a:p>
        </p:txBody>
      </p:sp>
      <p:sp>
        <p:nvSpPr>
          <p:cNvPr id="67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200E8-11F7-4EC8-9A3A-BEF95B556B85}" type="slidenum">
              <a:rPr lang="de-DE"/>
              <a:pPr/>
              <a:t>34</a:t>
            </a:fld>
            <a:endParaRPr lang="de-DE" dirty="0"/>
          </a:p>
        </p:txBody>
      </p:sp>
      <p:sp>
        <p:nvSpPr>
          <p:cNvPr id="68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EA5AB-4825-4B58-9760-0E854564764A}" type="slidenum">
              <a:rPr lang="de-DE"/>
              <a:pPr/>
              <a:t>35</a:t>
            </a:fld>
            <a:endParaRPr lang="de-DE" dirty="0"/>
          </a:p>
        </p:txBody>
      </p:sp>
      <p:sp>
        <p:nvSpPr>
          <p:cNvPr id="68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AF5D6-669A-447C-95B9-15BD9285F58F}" type="slidenum">
              <a:rPr lang="de-DE"/>
              <a:pPr/>
              <a:t>36</a:t>
            </a:fld>
            <a:endParaRPr lang="de-DE" dirty="0"/>
          </a:p>
        </p:txBody>
      </p:sp>
      <p:sp>
        <p:nvSpPr>
          <p:cNvPr id="69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E85A7-A3B9-4D6B-B583-ABBA03730B0C}" type="slidenum">
              <a:rPr lang="de-DE"/>
              <a:pPr/>
              <a:t>37</a:t>
            </a:fld>
            <a:endParaRPr lang="de-DE" dirty="0"/>
          </a:p>
        </p:txBody>
      </p:sp>
      <p:sp>
        <p:nvSpPr>
          <p:cNvPr id="69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55D5E4-D1A9-4DA4-9A7E-F525F9F326DE}" type="slidenum">
              <a:rPr lang="de-DE"/>
              <a:pPr/>
              <a:t>38</a:t>
            </a:fld>
            <a:endParaRPr lang="de-DE" dirty="0"/>
          </a:p>
        </p:txBody>
      </p:sp>
      <p:sp>
        <p:nvSpPr>
          <p:cNvPr id="69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875A08-F6AC-42C0-AD13-3BD69C0AB7AC}" type="slidenum">
              <a:rPr lang="de-DE"/>
              <a:pPr/>
              <a:t>39</a:t>
            </a:fld>
            <a:endParaRPr lang="de-DE" dirty="0"/>
          </a:p>
        </p:txBody>
      </p:sp>
      <p:sp>
        <p:nvSpPr>
          <p:cNvPr id="69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093F79-2B66-4782-816C-42CCEF89D4D6}" type="slidenum">
              <a:rPr lang="de-DE"/>
              <a:pPr/>
              <a:t>40</a:t>
            </a:fld>
            <a:endParaRPr lang="de-DE" dirty="0"/>
          </a:p>
        </p:txBody>
      </p:sp>
      <p:sp>
        <p:nvSpPr>
          <p:cNvPr id="69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41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23CB8-78B0-41B7-87D1-BACD0DA02EFC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42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43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44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45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29ACB-399C-49A1-910B-61A261A15D16}" type="slidenum">
              <a:rPr lang="de-DE"/>
              <a:pPr/>
              <a:t>46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0E72D3-E5C4-46B8-95D4-0AD5D2F5C09E}" type="slidenum">
              <a:rPr lang="de-DE"/>
              <a:pPr/>
              <a:t>47</a:t>
            </a:fld>
            <a:endParaRPr lang="de-DE" dirty="0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098DD-C41C-4E48-AC56-BF0E989E48FC}" type="slidenum">
              <a:rPr lang="de-DE"/>
              <a:pPr/>
              <a:t>48</a:t>
            </a:fld>
            <a:endParaRPr lang="de-DE" dirty="0"/>
          </a:p>
        </p:txBody>
      </p:sp>
      <p:sp>
        <p:nvSpPr>
          <p:cNvPr id="70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BEA64-6318-4B7B-840B-65E9FD1FAFB2}" type="slidenum">
              <a:rPr lang="de-DE"/>
              <a:pPr/>
              <a:t>49</a:t>
            </a:fld>
            <a:endParaRPr lang="de-DE" dirty="0"/>
          </a:p>
        </p:txBody>
      </p:sp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F62912-F010-4175-AA8C-F3FCE279C09D}" type="slidenum">
              <a:rPr lang="de-DE"/>
              <a:pPr/>
              <a:t>50</a:t>
            </a:fld>
            <a:endParaRPr lang="de-DE" dirty="0"/>
          </a:p>
        </p:txBody>
      </p:sp>
      <p:sp>
        <p:nvSpPr>
          <p:cNvPr id="70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34521-B19C-46DE-961E-015E7F7004BB}" type="slidenum">
              <a:rPr lang="de-DE"/>
              <a:pPr/>
              <a:t>51</a:t>
            </a:fld>
            <a:endParaRPr lang="de-DE" dirty="0"/>
          </a:p>
        </p:txBody>
      </p:sp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B225A5-3470-4790-9F69-69624EB84883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E98AC-67DB-4FFC-8BD4-A018FAF69642}" type="slidenum">
              <a:rPr lang="de-DE"/>
              <a:pPr/>
              <a:t>52</a:t>
            </a:fld>
            <a:endParaRPr lang="de-DE" dirty="0"/>
          </a:p>
        </p:txBody>
      </p:sp>
      <p:sp>
        <p:nvSpPr>
          <p:cNvPr id="71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A407BD-D665-43E9-AEE8-20EB0374B80A}" type="slidenum">
              <a:rPr lang="de-DE"/>
              <a:pPr/>
              <a:t>53</a:t>
            </a:fld>
            <a:endParaRPr lang="de-DE" dirty="0"/>
          </a:p>
        </p:txBody>
      </p:sp>
      <p:sp>
        <p:nvSpPr>
          <p:cNvPr id="71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0C5B8-47B1-45CE-A027-0C9D6DF1EF6F}" type="slidenum">
              <a:rPr lang="de-DE"/>
              <a:pPr/>
              <a:t>54</a:t>
            </a:fld>
            <a:endParaRPr lang="de-DE" dirty="0"/>
          </a:p>
        </p:txBody>
      </p:sp>
      <p:sp>
        <p:nvSpPr>
          <p:cNvPr id="71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606F38-41A0-465D-8837-DBE08A6D3BF0}" type="slidenum">
              <a:rPr lang="de-DE"/>
              <a:pPr/>
              <a:t>55</a:t>
            </a:fld>
            <a:endParaRPr lang="de-DE" dirty="0"/>
          </a:p>
        </p:txBody>
      </p:sp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DDD47-54E4-452E-AC40-6FB938FD7CD9}" type="slidenum">
              <a:rPr lang="de-DE"/>
              <a:pPr/>
              <a:t>56</a:t>
            </a:fld>
            <a:endParaRPr lang="de-DE" dirty="0"/>
          </a:p>
        </p:txBody>
      </p:sp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57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40E4D-E06E-4ADE-B954-62B35A57F4C2}" type="slidenum">
              <a:rPr lang="de-DE"/>
              <a:pPr/>
              <a:t>58</a:t>
            </a:fld>
            <a:endParaRPr lang="de-DE" dirty="0"/>
          </a:p>
        </p:txBody>
      </p:sp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C6D2C3-A9CB-4C06-9982-E76294F06BC3}" type="slidenum">
              <a:rPr lang="de-DE"/>
              <a:pPr/>
              <a:t>59</a:t>
            </a:fld>
            <a:endParaRPr lang="de-DE" dirty="0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9231AE-30F1-487F-A694-3CC880AAE695}" type="slidenum">
              <a:rPr lang="de-DE"/>
              <a:pPr/>
              <a:t>60</a:t>
            </a:fld>
            <a:endParaRPr lang="de-DE" dirty="0"/>
          </a:p>
        </p:txBody>
      </p:sp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8D79DE-31EE-4373-87AC-B0E8A5F1815B}" type="slidenum">
              <a:rPr lang="de-DE"/>
              <a:pPr/>
              <a:t>61</a:t>
            </a:fld>
            <a:endParaRPr lang="de-DE" dirty="0"/>
          </a:p>
        </p:txBody>
      </p:sp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D1DE9-8DD2-45C7-991F-685EA968BC97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2F7F2-5E75-466B-84BC-1AA705EE8F0D}" type="slidenum">
              <a:rPr lang="de-DE"/>
              <a:pPr/>
              <a:t>62</a:t>
            </a:fld>
            <a:endParaRPr lang="de-DE" dirty="0"/>
          </a:p>
        </p:txBody>
      </p:sp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2F7F2-5E75-466B-84BC-1AA705EE8F0D}" type="slidenum">
              <a:rPr lang="de-DE"/>
              <a:pPr/>
              <a:t>63</a:t>
            </a:fld>
            <a:endParaRPr lang="de-DE" dirty="0"/>
          </a:p>
        </p:txBody>
      </p:sp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b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B6A05-0334-4B63-A52E-AF39C24D7C64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D570AE-25D0-4BA6-849E-CA710BB35021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6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A94A7B-8A1C-4A47-9191-E0146BBE3B1C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BB678FAD-9789-49BB-B049-65E49A64637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12A769BF-E64B-4403-904A-97C3702F834C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59C06F5D-9435-43C6-A261-D77CF1142BF1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DBB68-B0C6-4F11-AF70-E029C92191F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06472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74E4D45-7E40-4F5F-BAFF-1762790D3FD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14333-9C89-4423-A054-88B72A60635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80367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7C05D54B-606E-41D4-9912-3711561A9C21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B565C-5E7D-46C2-ADB0-5C747D3D4E5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143529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BCB0DB3D-889E-4BD1-BF71-741E7A02FA83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E51C5-6C5E-438E-B8EB-4D5912081B48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9093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4DBEB757-9DC7-4345-ABF5-430640FECBE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F0B87-1F36-4DD5-9C0C-15D565269738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011956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7735974-04AF-41FB-BF56-7CB249AAFCE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C505F-1711-4436-84A8-ECFCF02D79E9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729481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7B3E27BE-7853-4203-97A5-0D350321834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6EB85-EAA0-4A10-BAC2-C9C78F385EFB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39487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208DD62-C5AD-4551-B3F7-A5B6DD89C8E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094D1-245E-4E70-8F1F-CC307F2CEB68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518946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DF83C9AA-9C7A-450F-AAA5-87D894ACF9E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D9847-AB5C-468A-AB7C-09F1EAC414B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14265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028DA761-6463-4FCB-B131-0A6F884AB10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B32C8-C028-4683-B5CF-5277E10DA7C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6732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8D978F29-D853-4C6D-9AAE-A540DACB0D1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70450086-02F3-44A9-86A7-4831E6D48254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2014</a:t>
            </a:r>
            <a:endParaRPr lang="de-DE" sz="1000" b="1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A3EE5D4B-A944-4A2F-980A-30443450339C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 smtClean="0">
                <a:solidFill>
                  <a:schemeClr val="bg1"/>
                </a:solidFill>
              </a:rPr>
              <a:t>/63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avan.net/ec2plus" TargetMode="Externa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tsj.org/" TargetMode="Externa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  <p:extLst>
      <p:ext uri="{BB962C8B-B14F-4D97-AF65-F5344CB8AC3E}">
        <p14:creationId xmlns:p14="http://schemas.microsoft.com/office/powerpoint/2010/main" val="3857827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66EE4F3-911D-4BC9-A7B9-FC7E353943B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Übersetzung</a:t>
            </a:r>
            <a:r>
              <a:rPr lang="de-DE" dirty="0"/>
              <a:t>				        </a:t>
            </a:r>
            <a:r>
              <a:rPr lang="de-DE" sz="1800" i="1" dirty="0"/>
              <a:t>(Beispiel: Infineon TriCore 1.3)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sz="2800" dirty="0"/>
          </a:p>
          <a:p>
            <a:pPr>
              <a:lnSpc>
                <a:spcPct val="90000"/>
              </a:lnSpc>
            </a:pPr>
            <a:r>
              <a:rPr lang="de-DE" b="1" dirty="0"/>
              <a:t>Adress-Auflösung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Symbolische Adresse </a:t>
            </a:r>
            <a:r>
              <a:rPr lang="de-DE" b="1" dirty="0">
                <a:latin typeface="Courier New" pitchFamily="49" charset="0"/>
              </a:rPr>
              <a:t>h</a:t>
            </a:r>
            <a:r>
              <a:rPr lang="de-DE" dirty="0"/>
              <a:t> in gleichem Assembler-File deklariert:</a:t>
            </a:r>
          </a:p>
          <a:p>
            <a:pPr lvl="1"/>
            <a:r>
              <a:rPr lang="de-DE" dirty="0"/>
              <a:t>Symbol </a:t>
            </a:r>
            <a:r>
              <a:rPr lang="de-DE" b="1" dirty="0">
                <a:latin typeface="Courier New" pitchFamily="49" charset="0"/>
              </a:rPr>
              <a:t>h</a:t>
            </a:r>
            <a:r>
              <a:rPr lang="de-DE" dirty="0"/>
              <a:t> ist Assembler bekannt</a:t>
            </a:r>
          </a:p>
          <a:p>
            <a:pPr lvl="1"/>
            <a:r>
              <a:rPr lang="de-DE" dirty="0"/>
              <a:t>Ersetzung von </a:t>
            </a:r>
            <a:r>
              <a:rPr lang="de-DE" b="1" dirty="0">
                <a:latin typeface="Courier New" pitchFamily="49" charset="0"/>
              </a:rPr>
              <a:t>h</a:t>
            </a:r>
            <a:r>
              <a:rPr lang="de-DE" dirty="0"/>
              <a:t> durch relative Adresse, relativ in dem Objekt-File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aseline="-25000" dirty="0"/>
              <a:t> </a:t>
            </a:r>
            <a:r>
              <a:rPr lang="de-DE" b="1" dirty="0">
                <a:latin typeface="Courier New" pitchFamily="49" charset="0"/>
              </a:rPr>
              <a:t>h</a:t>
            </a:r>
            <a:r>
              <a:rPr lang="de-DE" dirty="0"/>
              <a:t> ist Assembler unbekannt:</a:t>
            </a:r>
          </a:p>
          <a:p>
            <a:pPr lvl="1"/>
            <a:r>
              <a:rPr lang="de-DE" dirty="0"/>
              <a:t>Adress-Auflösung erfolgt später</a:t>
            </a:r>
          </a:p>
        </p:txBody>
      </p:sp>
      <p:sp>
        <p:nvSpPr>
          <p:cNvPr id="635908" name="AutoShape 4"/>
          <p:cNvSpPr>
            <a:spLocks noChangeArrowheads="1"/>
          </p:cNvSpPr>
          <p:nvPr/>
        </p:nvSpPr>
        <p:spPr bwMode="auto">
          <a:xfrm>
            <a:off x="3887788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635909" name="Text Box 5"/>
          <p:cNvSpPr txBox="1">
            <a:spLocks noChangeArrowheads="1"/>
          </p:cNvSpPr>
          <p:nvPr/>
        </p:nvSpPr>
        <p:spPr bwMode="auto">
          <a:xfrm>
            <a:off x="4056063" y="1231900"/>
            <a:ext cx="8175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Objekt-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5915" name="Text Box 11"/>
          <p:cNvSpPr txBox="1">
            <a:spLocks noChangeArrowheads="1"/>
          </p:cNvSpPr>
          <p:nvPr/>
        </p:nvSpPr>
        <p:spPr bwMode="auto">
          <a:xfrm>
            <a:off x="4349750" y="2708275"/>
            <a:ext cx="4013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MUL			D[a], D[b] (</a:t>
            </a:r>
            <a:r>
              <a:rPr lang="de-DE" sz="1800" b="1" dirty="0">
                <a:solidFill>
                  <a:srgbClr val="83B53D"/>
                </a:solidFill>
                <a:latin typeface="Courier New" pitchFamily="49" charset="0"/>
                <a:ea typeface="ヒラギノ角ゴ Pro W3" pitchFamily="96" charset="-128"/>
              </a:rPr>
              <a:t>SRR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)</a:t>
            </a:r>
          </a:p>
        </p:txBody>
      </p:sp>
      <p:grpSp>
        <p:nvGrpSpPr>
          <p:cNvPr id="635916" name="Group 12"/>
          <p:cNvGrpSpPr>
            <a:grpSpLocks/>
          </p:cNvGrpSpPr>
          <p:nvPr/>
        </p:nvGrpSpPr>
        <p:grpSpPr bwMode="auto">
          <a:xfrm>
            <a:off x="4295775" y="3406775"/>
            <a:ext cx="4668838" cy="665163"/>
            <a:chOff x="2706" y="1886"/>
            <a:chExt cx="2941" cy="419"/>
          </a:xfrm>
        </p:grpSpPr>
        <p:sp>
          <p:nvSpPr>
            <p:cNvPr id="635917" name="Rectangle 13"/>
            <p:cNvSpPr>
              <a:spLocks noChangeArrowheads="1"/>
            </p:cNvSpPr>
            <p:nvPr/>
          </p:nvSpPr>
          <p:spPr bwMode="auto">
            <a:xfrm>
              <a:off x="3515" y="1886"/>
              <a:ext cx="680" cy="272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35918" name="Text Box 14"/>
            <p:cNvSpPr txBox="1">
              <a:spLocks noChangeArrowheads="1"/>
            </p:cNvSpPr>
            <p:nvPr/>
          </p:nvSpPr>
          <p:spPr bwMode="auto">
            <a:xfrm>
              <a:off x="3005" y="1923"/>
              <a:ext cx="29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b</a:t>
              </a:r>
              <a:r>
                <a:rPr lang="de-DE" sz="1800" dirty="0">
                  <a:latin typeface="Bitstream Vera Sans Mono" pitchFamily="49" charset="0"/>
                  <a:ea typeface="ヒラギノ角ゴ Pro W3" pitchFamily="96" charset="-128"/>
                </a:rPr>
                <a:t> </a:t>
              </a:r>
            </a:p>
          </p:txBody>
        </p:sp>
        <p:sp>
          <p:nvSpPr>
            <p:cNvPr id="635919" name="Text Box 15"/>
            <p:cNvSpPr txBox="1">
              <a:spLocks noChangeArrowheads="1"/>
            </p:cNvSpPr>
            <p:nvPr/>
          </p:nvSpPr>
          <p:spPr bwMode="auto">
            <a:xfrm>
              <a:off x="3686" y="1923"/>
              <a:ext cx="29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a</a:t>
              </a:r>
              <a:r>
                <a:rPr lang="de-DE" sz="1800" dirty="0">
                  <a:latin typeface="Bitstream Vera Sans Mono" pitchFamily="49" charset="0"/>
                  <a:ea typeface="ヒラギノ角ゴ Pro W3" pitchFamily="96" charset="-128"/>
                </a:rPr>
                <a:t> </a:t>
              </a:r>
            </a:p>
          </p:txBody>
        </p:sp>
        <p:sp>
          <p:nvSpPr>
            <p:cNvPr id="635920" name="Rectangle 16"/>
            <p:cNvSpPr>
              <a:spLocks noChangeArrowheads="1"/>
            </p:cNvSpPr>
            <p:nvPr/>
          </p:nvSpPr>
          <p:spPr bwMode="auto">
            <a:xfrm>
              <a:off x="4196" y="1886"/>
              <a:ext cx="1406" cy="272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35921" name="Text Box 17"/>
            <p:cNvSpPr txBox="1">
              <a:spLocks noChangeArrowheads="1"/>
            </p:cNvSpPr>
            <p:nvPr/>
          </p:nvSpPr>
          <p:spPr bwMode="auto">
            <a:xfrm>
              <a:off x="4627" y="1927"/>
              <a:ext cx="5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0xE2 </a:t>
              </a:r>
            </a:p>
          </p:txBody>
        </p:sp>
        <p:sp>
          <p:nvSpPr>
            <p:cNvPr id="635922" name="Text Box 18"/>
            <p:cNvSpPr txBox="1">
              <a:spLocks noChangeArrowheads="1"/>
            </p:cNvSpPr>
            <p:nvPr/>
          </p:nvSpPr>
          <p:spPr bwMode="auto">
            <a:xfrm>
              <a:off x="2706" y="2151"/>
              <a:ext cx="35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15 </a:t>
              </a:r>
            </a:p>
          </p:txBody>
        </p:sp>
        <p:sp>
          <p:nvSpPr>
            <p:cNvPr id="635923" name="Text Box 19"/>
            <p:cNvSpPr txBox="1">
              <a:spLocks noChangeArrowheads="1"/>
            </p:cNvSpPr>
            <p:nvPr/>
          </p:nvSpPr>
          <p:spPr bwMode="auto">
            <a:xfrm>
              <a:off x="3209" y="2151"/>
              <a:ext cx="35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12 </a:t>
              </a:r>
            </a:p>
          </p:txBody>
        </p:sp>
        <p:sp>
          <p:nvSpPr>
            <p:cNvPr id="635924" name="Text Box 20"/>
            <p:cNvSpPr txBox="1">
              <a:spLocks noChangeArrowheads="1"/>
            </p:cNvSpPr>
            <p:nvPr/>
          </p:nvSpPr>
          <p:spPr bwMode="auto">
            <a:xfrm>
              <a:off x="3391" y="2151"/>
              <a:ext cx="35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11 </a:t>
              </a:r>
            </a:p>
          </p:txBody>
        </p:sp>
        <p:sp>
          <p:nvSpPr>
            <p:cNvPr id="635925" name="Text Box 21"/>
            <p:cNvSpPr txBox="1">
              <a:spLocks noChangeArrowheads="1"/>
            </p:cNvSpPr>
            <p:nvPr/>
          </p:nvSpPr>
          <p:spPr bwMode="auto">
            <a:xfrm>
              <a:off x="3928" y="2151"/>
              <a:ext cx="27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8 </a:t>
              </a:r>
            </a:p>
          </p:txBody>
        </p:sp>
        <p:sp>
          <p:nvSpPr>
            <p:cNvPr id="635926" name="Text Box 22"/>
            <p:cNvSpPr txBox="1">
              <a:spLocks noChangeArrowheads="1"/>
            </p:cNvSpPr>
            <p:nvPr/>
          </p:nvSpPr>
          <p:spPr bwMode="auto">
            <a:xfrm>
              <a:off x="4103" y="2151"/>
              <a:ext cx="27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7 </a:t>
              </a:r>
            </a:p>
          </p:txBody>
        </p:sp>
        <p:sp>
          <p:nvSpPr>
            <p:cNvPr id="635927" name="Text Box 23"/>
            <p:cNvSpPr txBox="1">
              <a:spLocks noChangeArrowheads="1"/>
            </p:cNvSpPr>
            <p:nvPr/>
          </p:nvSpPr>
          <p:spPr bwMode="auto">
            <a:xfrm>
              <a:off x="5373" y="2151"/>
              <a:ext cx="27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0 </a:t>
              </a:r>
            </a:p>
          </p:txBody>
        </p:sp>
        <p:sp>
          <p:nvSpPr>
            <p:cNvPr id="635928" name="Rectangle 24"/>
            <p:cNvSpPr>
              <a:spLocks noChangeArrowheads="1"/>
            </p:cNvSpPr>
            <p:nvPr/>
          </p:nvSpPr>
          <p:spPr bwMode="auto">
            <a:xfrm>
              <a:off x="2835" y="1888"/>
              <a:ext cx="680" cy="272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635929" name="Text Box 25"/>
          <p:cNvSpPr txBox="1">
            <a:spLocks noChangeArrowheads="1"/>
          </p:cNvSpPr>
          <p:nvPr/>
        </p:nvSpPr>
        <p:spPr bwMode="auto">
          <a:xfrm>
            <a:off x="107950" y="2727325"/>
            <a:ext cx="3194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	mul	%d14, %d10</a:t>
            </a:r>
          </a:p>
        </p:txBody>
      </p:sp>
      <p:sp>
        <p:nvSpPr>
          <p:cNvPr id="635930" name="Text Box 26"/>
          <p:cNvSpPr txBox="1">
            <a:spLocks noChangeArrowheads="1"/>
          </p:cNvSpPr>
          <p:nvPr/>
        </p:nvSpPr>
        <p:spPr bwMode="auto">
          <a:xfrm>
            <a:off x="107950" y="3519488"/>
            <a:ext cx="3371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	1010 1110 11100010</a:t>
            </a:r>
          </a:p>
        </p:txBody>
      </p:sp>
      <p:sp>
        <p:nvSpPr>
          <p:cNvPr id="635931" name="Line 27"/>
          <p:cNvSpPr>
            <a:spLocks noChangeShapeType="1"/>
          </p:cNvSpPr>
          <p:nvPr/>
        </p:nvSpPr>
        <p:spPr bwMode="auto">
          <a:xfrm rot="-5400000">
            <a:off x="3923507" y="2690019"/>
            <a:ext cx="0" cy="287337"/>
          </a:xfrm>
          <a:prstGeom prst="line">
            <a:avLst/>
          </a:prstGeom>
          <a:noFill/>
          <a:ln w="31750">
            <a:solidFill>
              <a:srgbClr val="83B53D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5932" name="Line 28"/>
          <p:cNvSpPr>
            <a:spLocks noChangeShapeType="1"/>
          </p:cNvSpPr>
          <p:nvPr/>
        </p:nvSpPr>
        <p:spPr bwMode="auto">
          <a:xfrm>
            <a:off x="6659563" y="3051175"/>
            <a:ext cx="0" cy="287338"/>
          </a:xfrm>
          <a:prstGeom prst="line">
            <a:avLst/>
          </a:prstGeom>
          <a:noFill/>
          <a:ln w="31750">
            <a:solidFill>
              <a:srgbClr val="83B53D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5933" name="Line 29"/>
          <p:cNvSpPr>
            <a:spLocks noChangeShapeType="1"/>
          </p:cNvSpPr>
          <p:nvPr/>
        </p:nvSpPr>
        <p:spPr bwMode="auto">
          <a:xfrm rot="5400000" flipH="1">
            <a:off x="3923507" y="3482181"/>
            <a:ext cx="0" cy="287337"/>
          </a:xfrm>
          <a:prstGeom prst="line">
            <a:avLst/>
          </a:prstGeom>
          <a:noFill/>
          <a:ln w="31750">
            <a:solidFill>
              <a:srgbClr val="83B53D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15" grpId="0"/>
      <p:bldP spid="635930" grpId="0"/>
      <p:bldP spid="635931" grpId="0" animBg="1"/>
      <p:bldP spid="635932" grpId="0" animBg="1"/>
      <p:bldP spid="6359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40ACC73-07F6-4D2C-9C18-B7CCD9F6CA4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37963" name="AutoShape 11"/>
          <p:cNvSpPr>
            <a:spLocks noChangeArrowheads="1"/>
          </p:cNvSpPr>
          <p:nvPr/>
        </p:nvSpPr>
        <p:spPr bwMode="auto">
          <a:xfrm>
            <a:off x="3922713" y="908050"/>
            <a:ext cx="1296987" cy="10795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Binärcode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Ausführbare Programm-Darstellung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u="sng" dirty="0"/>
              <a:t>Alle</a:t>
            </a:r>
            <a:r>
              <a:rPr lang="de-DE" dirty="0"/>
              <a:t> symbolischen Adressen durch reale ersetzt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Niedrigstes Abstraktionsniveau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Linker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Vereinigung vieler Objektcodes und Bibliotheken zu einem ausführbaren Programm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Symbol-Auflösung mit Hilfe von Objektcode-Bibliotheken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Code-Anordnung im Speicher</a:t>
            </a:r>
          </a:p>
        </p:txBody>
      </p:sp>
      <p:sp>
        <p:nvSpPr>
          <p:cNvPr id="637955" name="Line 3"/>
          <p:cNvSpPr>
            <a:spLocks noChangeShapeType="1"/>
          </p:cNvSpPr>
          <p:nvPr/>
        </p:nvSpPr>
        <p:spPr bwMode="auto">
          <a:xfrm rot="-5400000">
            <a:off x="1943894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7957" name="Text Box 5"/>
          <p:cNvSpPr txBox="1">
            <a:spLocks noChangeArrowheads="1"/>
          </p:cNvSpPr>
          <p:nvPr/>
        </p:nvSpPr>
        <p:spPr bwMode="auto">
          <a:xfrm>
            <a:off x="4211638" y="1122363"/>
            <a:ext cx="6778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Binär-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7958" name="AutoShape 6"/>
          <p:cNvSpPr>
            <a:spLocks noChangeArrowheads="1"/>
          </p:cNvSpPr>
          <p:nvPr/>
        </p:nvSpPr>
        <p:spPr bwMode="auto">
          <a:xfrm>
            <a:off x="290513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637959" name="Text Box 7"/>
          <p:cNvSpPr txBox="1">
            <a:spLocks noChangeArrowheads="1"/>
          </p:cNvSpPr>
          <p:nvPr/>
        </p:nvSpPr>
        <p:spPr bwMode="auto">
          <a:xfrm>
            <a:off x="463550" y="1231900"/>
            <a:ext cx="8175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Objekt-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7960" name="Line 8"/>
          <p:cNvSpPr>
            <a:spLocks noChangeShapeType="1"/>
          </p:cNvSpPr>
          <p:nvPr/>
        </p:nvSpPr>
        <p:spPr bwMode="auto">
          <a:xfrm rot="-5400000">
            <a:off x="3744119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7961" name="Rectangle 9"/>
          <p:cNvSpPr>
            <a:spLocks noChangeArrowheads="1"/>
          </p:cNvSpPr>
          <p:nvPr/>
        </p:nvSpPr>
        <p:spPr bwMode="auto">
          <a:xfrm>
            <a:off x="2089150" y="1089025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37962" name="Text Box 10"/>
          <p:cNvSpPr txBox="1">
            <a:spLocks noChangeArrowheads="1"/>
          </p:cNvSpPr>
          <p:nvPr/>
        </p:nvSpPr>
        <p:spPr bwMode="auto">
          <a:xfrm>
            <a:off x="2368550" y="1162050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Linker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D0248AC-51EC-470D-96F1-06CE9F21AB1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40002" name="AutoShape 2"/>
          <p:cNvSpPr>
            <a:spLocks noChangeArrowheads="1"/>
          </p:cNvSpPr>
          <p:nvPr/>
        </p:nvSpPr>
        <p:spPr bwMode="auto">
          <a:xfrm>
            <a:off x="3922713" y="908050"/>
            <a:ext cx="1296987" cy="1079500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Symbol-Auflösung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Objektcode enthält Sprung zu externer Funktion: </a:t>
            </a:r>
            <a:r>
              <a:rPr lang="en-US" b="1" dirty="0">
                <a:latin typeface="Courier New" pitchFamily="49" charset="0"/>
              </a:rPr>
              <a:t>call abs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Suche </a:t>
            </a:r>
            <a:r>
              <a:rPr lang="en-US" b="1" dirty="0">
                <a:latin typeface="Courier New" pitchFamily="49" charset="0"/>
              </a:rPr>
              <a:t>abs</a:t>
            </a:r>
            <a:r>
              <a:rPr lang="de-DE" dirty="0"/>
              <a:t> in allen anderen Objektcodes &amp; Bibliotheken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Füge Code von </a:t>
            </a:r>
            <a:r>
              <a:rPr lang="en-US" b="1" dirty="0">
                <a:latin typeface="Courier New" pitchFamily="49" charset="0"/>
              </a:rPr>
              <a:t>abs</a:t>
            </a:r>
            <a:r>
              <a:rPr lang="de-DE" dirty="0"/>
              <a:t> dem Binärcode zu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Beispiel Speicher-Layout des Binärcodes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Binärcode besteht aus Funktionen </a:t>
            </a:r>
            <a:r>
              <a:rPr lang="en-US" b="1" dirty="0">
                <a:latin typeface="Courier New" pitchFamily="49" charset="0"/>
              </a:rPr>
              <a:t>decode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encode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abs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main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en-US" b="1" dirty="0">
              <a:latin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en-US" b="1" dirty="0">
              <a:latin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en-US" b="1" dirty="0">
              <a:latin typeface="Courier New" pitchFamily="49" charset="0"/>
            </a:endParaRP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Speicher-Anordnung definiert abschließend reale Adressen</a:t>
            </a:r>
          </a:p>
        </p:txBody>
      </p:sp>
      <p:sp>
        <p:nvSpPr>
          <p:cNvPr id="640005" name="Text Box 5"/>
          <p:cNvSpPr txBox="1">
            <a:spLocks noChangeArrowheads="1"/>
          </p:cNvSpPr>
          <p:nvPr/>
        </p:nvSpPr>
        <p:spPr bwMode="auto">
          <a:xfrm>
            <a:off x="4211638" y="1122363"/>
            <a:ext cx="6778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Binär-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grpSp>
        <p:nvGrpSpPr>
          <p:cNvPr id="640011" name="Group 11"/>
          <p:cNvGrpSpPr>
            <a:grpSpLocks/>
          </p:cNvGrpSpPr>
          <p:nvPr/>
        </p:nvGrpSpPr>
        <p:grpSpPr bwMode="auto">
          <a:xfrm>
            <a:off x="1331913" y="4832350"/>
            <a:ext cx="2087562" cy="431800"/>
            <a:chOff x="612" y="2750"/>
            <a:chExt cx="1315" cy="272"/>
          </a:xfrm>
        </p:grpSpPr>
        <p:sp>
          <p:nvSpPr>
            <p:cNvPr id="640012" name="Rectangle 12"/>
            <p:cNvSpPr>
              <a:spLocks noChangeArrowheads="1"/>
            </p:cNvSpPr>
            <p:nvPr/>
          </p:nvSpPr>
          <p:spPr bwMode="auto">
            <a:xfrm>
              <a:off x="612" y="2750"/>
              <a:ext cx="1315" cy="27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13" name="Text Box 13"/>
            <p:cNvSpPr txBox="1">
              <a:spLocks noChangeArrowheads="1"/>
            </p:cNvSpPr>
            <p:nvPr/>
          </p:nvSpPr>
          <p:spPr bwMode="auto">
            <a:xfrm>
              <a:off x="884" y="2806"/>
              <a:ext cx="6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decode</a:t>
              </a:r>
            </a:p>
          </p:txBody>
        </p:sp>
      </p:grpSp>
      <p:grpSp>
        <p:nvGrpSpPr>
          <p:cNvPr id="640014" name="Group 14"/>
          <p:cNvGrpSpPr>
            <a:grpSpLocks/>
          </p:cNvGrpSpPr>
          <p:nvPr/>
        </p:nvGrpSpPr>
        <p:grpSpPr bwMode="auto">
          <a:xfrm>
            <a:off x="3419475" y="4832350"/>
            <a:ext cx="2087563" cy="431800"/>
            <a:chOff x="1927" y="2750"/>
            <a:chExt cx="1315" cy="272"/>
          </a:xfrm>
        </p:grpSpPr>
        <p:sp>
          <p:nvSpPr>
            <p:cNvPr id="640015" name="Rectangle 15"/>
            <p:cNvSpPr>
              <a:spLocks noChangeArrowheads="1"/>
            </p:cNvSpPr>
            <p:nvPr/>
          </p:nvSpPr>
          <p:spPr bwMode="auto">
            <a:xfrm>
              <a:off x="1927" y="2750"/>
              <a:ext cx="1315" cy="272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16" name="Text Box 16"/>
            <p:cNvSpPr txBox="1">
              <a:spLocks noChangeArrowheads="1"/>
            </p:cNvSpPr>
            <p:nvPr/>
          </p:nvSpPr>
          <p:spPr bwMode="auto">
            <a:xfrm>
              <a:off x="2199" y="2806"/>
              <a:ext cx="6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encode</a:t>
              </a:r>
            </a:p>
          </p:txBody>
        </p:sp>
      </p:grpSp>
      <p:grpSp>
        <p:nvGrpSpPr>
          <p:cNvPr id="640017" name="Group 17"/>
          <p:cNvGrpSpPr>
            <a:grpSpLocks/>
          </p:cNvGrpSpPr>
          <p:nvPr/>
        </p:nvGrpSpPr>
        <p:grpSpPr bwMode="auto">
          <a:xfrm>
            <a:off x="5508625" y="4832350"/>
            <a:ext cx="792163" cy="431800"/>
            <a:chOff x="3334" y="3135"/>
            <a:chExt cx="499" cy="272"/>
          </a:xfrm>
        </p:grpSpPr>
        <p:sp>
          <p:nvSpPr>
            <p:cNvPr id="640018" name="Rectangle 18"/>
            <p:cNvSpPr>
              <a:spLocks noChangeArrowheads="1"/>
            </p:cNvSpPr>
            <p:nvPr/>
          </p:nvSpPr>
          <p:spPr bwMode="auto">
            <a:xfrm>
              <a:off x="3334" y="3135"/>
              <a:ext cx="499" cy="272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19" name="Text Box 19"/>
            <p:cNvSpPr txBox="1">
              <a:spLocks noChangeArrowheads="1"/>
            </p:cNvSpPr>
            <p:nvPr/>
          </p:nvSpPr>
          <p:spPr bwMode="auto">
            <a:xfrm>
              <a:off x="3461" y="3191"/>
              <a:ext cx="25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abs</a:t>
              </a:r>
            </a:p>
          </p:txBody>
        </p:sp>
      </p:grpSp>
      <p:grpSp>
        <p:nvGrpSpPr>
          <p:cNvPr id="640020" name="Group 20"/>
          <p:cNvGrpSpPr>
            <a:grpSpLocks/>
          </p:cNvGrpSpPr>
          <p:nvPr/>
        </p:nvGrpSpPr>
        <p:grpSpPr bwMode="auto">
          <a:xfrm>
            <a:off x="6300788" y="4832350"/>
            <a:ext cx="1008062" cy="431800"/>
            <a:chOff x="3742" y="2750"/>
            <a:chExt cx="635" cy="272"/>
          </a:xfrm>
        </p:grpSpPr>
        <p:sp>
          <p:nvSpPr>
            <p:cNvPr id="640021" name="Rectangle 21"/>
            <p:cNvSpPr>
              <a:spLocks noChangeArrowheads="1"/>
            </p:cNvSpPr>
            <p:nvPr/>
          </p:nvSpPr>
          <p:spPr bwMode="auto">
            <a:xfrm>
              <a:off x="3742" y="2750"/>
              <a:ext cx="635" cy="272"/>
            </a:xfrm>
            <a:prstGeom prst="rect">
              <a:avLst/>
            </a:prstGeom>
            <a:solidFill>
              <a:srgbClr val="9933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22" name="Text Box 22"/>
            <p:cNvSpPr txBox="1">
              <a:spLocks noChangeArrowheads="1"/>
            </p:cNvSpPr>
            <p:nvPr/>
          </p:nvSpPr>
          <p:spPr bwMode="auto">
            <a:xfrm>
              <a:off x="3787" y="2806"/>
              <a:ext cx="4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main</a:t>
              </a:r>
            </a:p>
          </p:txBody>
        </p:sp>
      </p:grpSp>
      <p:grpSp>
        <p:nvGrpSpPr>
          <p:cNvPr id="640023" name="Group 23"/>
          <p:cNvGrpSpPr>
            <a:grpSpLocks/>
          </p:cNvGrpSpPr>
          <p:nvPr/>
        </p:nvGrpSpPr>
        <p:grpSpPr bwMode="auto">
          <a:xfrm>
            <a:off x="2339975" y="5408613"/>
            <a:ext cx="2087563" cy="431800"/>
            <a:chOff x="612" y="2750"/>
            <a:chExt cx="1315" cy="272"/>
          </a:xfrm>
        </p:grpSpPr>
        <p:sp>
          <p:nvSpPr>
            <p:cNvPr id="640024" name="Rectangle 24"/>
            <p:cNvSpPr>
              <a:spLocks noChangeArrowheads="1"/>
            </p:cNvSpPr>
            <p:nvPr/>
          </p:nvSpPr>
          <p:spPr bwMode="auto">
            <a:xfrm>
              <a:off x="612" y="2750"/>
              <a:ext cx="1315" cy="27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25" name="Text Box 25"/>
            <p:cNvSpPr txBox="1">
              <a:spLocks noChangeArrowheads="1"/>
            </p:cNvSpPr>
            <p:nvPr/>
          </p:nvSpPr>
          <p:spPr bwMode="auto">
            <a:xfrm>
              <a:off x="884" y="2806"/>
              <a:ext cx="6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decode</a:t>
              </a:r>
            </a:p>
          </p:txBody>
        </p:sp>
      </p:grpSp>
      <p:grpSp>
        <p:nvGrpSpPr>
          <p:cNvPr id="640026" name="Group 26"/>
          <p:cNvGrpSpPr>
            <a:grpSpLocks/>
          </p:cNvGrpSpPr>
          <p:nvPr/>
        </p:nvGrpSpPr>
        <p:grpSpPr bwMode="auto">
          <a:xfrm>
            <a:off x="5221288" y="5408613"/>
            <a:ext cx="2087562" cy="431800"/>
            <a:chOff x="1927" y="2750"/>
            <a:chExt cx="1315" cy="272"/>
          </a:xfrm>
        </p:grpSpPr>
        <p:sp>
          <p:nvSpPr>
            <p:cNvPr id="640027" name="Rectangle 27"/>
            <p:cNvSpPr>
              <a:spLocks noChangeArrowheads="1"/>
            </p:cNvSpPr>
            <p:nvPr/>
          </p:nvSpPr>
          <p:spPr bwMode="auto">
            <a:xfrm>
              <a:off x="1927" y="2750"/>
              <a:ext cx="1315" cy="272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28" name="Text Box 28"/>
            <p:cNvSpPr txBox="1">
              <a:spLocks noChangeArrowheads="1"/>
            </p:cNvSpPr>
            <p:nvPr/>
          </p:nvSpPr>
          <p:spPr bwMode="auto">
            <a:xfrm>
              <a:off x="2199" y="2806"/>
              <a:ext cx="63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encode</a:t>
              </a:r>
            </a:p>
          </p:txBody>
        </p:sp>
      </p:grpSp>
      <p:grpSp>
        <p:nvGrpSpPr>
          <p:cNvPr id="640029" name="Group 29"/>
          <p:cNvGrpSpPr>
            <a:grpSpLocks/>
          </p:cNvGrpSpPr>
          <p:nvPr/>
        </p:nvGrpSpPr>
        <p:grpSpPr bwMode="auto">
          <a:xfrm>
            <a:off x="4427538" y="5408613"/>
            <a:ext cx="792162" cy="431800"/>
            <a:chOff x="2653" y="3498"/>
            <a:chExt cx="499" cy="272"/>
          </a:xfrm>
        </p:grpSpPr>
        <p:sp>
          <p:nvSpPr>
            <p:cNvPr id="640030" name="Rectangle 30"/>
            <p:cNvSpPr>
              <a:spLocks noChangeArrowheads="1"/>
            </p:cNvSpPr>
            <p:nvPr/>
          </p:nvSpPr>
          <p:spPr bwMode="auto">
            <a:xfrm>
              <a:off x="2653" y="3498"/>
              <a:ext cx="499" cy="272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31" name="Text Box 31"/>
            <p:cNvSpPr txBox="1">
              <a:spLocks noChangeArrowheads="1"/>
            </p:cNvSpPr>
            <p:nvPr/>
          </p:nvSpPr>
          <p:spPr bwMode="auto">
            <a:xfrm>
              <a:off x="2758" y="3554"/>
              <a:ext cx="25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abs</a:t>
              </a:r>
            </a:p>
          </p:txBody>
        </p:sp>
      </p:grpSp>
      <p:grpSp>
        <p:nvGrpSpPr>
          <p:cNvPr id="640032" name="Group 32"/>
          <p:cNvGrpSpPr>
            <a:grpSpLocks/>
          </p:cNvGrpSpPr>
          <p:nvPr/>
        </p:nvGrpSpPr>
        <p:grpSpPr bwMode="auto">
          <a:xfrm>
            <a:off x="1331913" y="5408613"/>
            <a:ext cx="1008062" cy="431800"/>
            <a:chOff x="3742" y="2750"/>
            <a:chExt cx="635" cy="272"/>
          </a:xfrm>
        </p:grpSpPr>
        <p:sp>
          <p:nvSpPr>
            <p:cNvPr id="640033" name="Rectangle 33"/>
            <p:cNvSpPr>
              <a:spLocks noChangeArrowheads="1"/>
            </p:cNvSpPr>
            <p:nvPr/>
          </p:nvSpPr>
          <p:spPr bwMode="auto">
            <a:xfrm>
              <a:off x="3742" y="2750"/>
              <a:ext cx="635" cy="272"/>
            </a:xfrm>
            <a:prstGeom prst="rect">
              <a:avLst/>
            </a:prstGeom>
            <a:solidFill>
              <a:srgbClr val="9933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0034" name="Text Box 34"/>
            <p:cNvSpPr txBox="1">
              <a:spLocks noChangeArrowheads="1"/>
            </p:cNvSpPr>
            <p:nvPr/>
          </p:nvSpPr>
          <p:spPr bwMode="auto">
            <a:xfrm>
              <a:off x="3787" y="2806"/>
              <a:ext cx="4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main</a:t>
              </a:r>
            </a:p>
          </p:txBody>
        </p:sp>
      </p:grpSp>
      <p:pic>
        <p:nvPicPr>
          <p:cNvPr id="640035" name="Picture 35" descr="MCj038404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388" y="4838700"/>
            <a:ext cx="893762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40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0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40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40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0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0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0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0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40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0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0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0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3186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285C138-E411-4584-82E8-8EB257FBAB8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2"/>
            </a:pPr>
            <a:r>
              <a:rPr lang="de-DE" b="1" dirty="0" smtClean="0"/>
              <a:t>Compiler für Eingebettete Systeme – Anforderungen &amp; Abhängigkeiten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Werkzeuge zur Code-Generierung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Compiler, Assembler, Linker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Quellcode, Assemblercode, Objektcode, Binärcode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Quellsprachen für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C, C++, Java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Eingebettete 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Digitale Signalprozessoren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Multimedia-Prozessoren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Very Long Instruction Word</a:t>
            </a:r>
            <a:r>
              <a:rPr lang="de-DE" sz="2000" dirty="0" smtClean="0"/>
              <a:t>-Maschinen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Netzwerk-Prozessoren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Anforderungen an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Code-Qualität vs. Geschwindigkeit des Compilers</a:t>
            </a:r>
          </a:p>
        </p:txBody>
      </p:sp>
    </p:spTree>
    <p:extLst>
      <p:ext uri="{BB962C8B-B14F-4D97-AF65-F5344CB8AC3E}">
        <p14:creationId xmlns:p14="http://schemas.microsoft.com/office/powerpoint/2010/main" val="24082725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BCAAF5FE-9361-41A6-A9AA-CB828C9DCFDB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Quellsprachen für Compiler für Eingebettete Systeme</a:t>
            </a:r>
          </a:p>
        </p:txBody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Im Folgenden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Kurzer Abriss über gebräuchlichste Sprachen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 Anspruch auf Vollständigkeit!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de-DE" dirty="0"/>
          </a:p>
          <a:p>
            <a:pPr lvl="1">
              <a:lnSpc>
                <a:spcPct val="90000"/>
              </a:lnSpc>
              <a:buFontTx/>
              <a:buNone/>
            </a:pPr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Imperative Programmiersprachen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C</a:t>
            </a:r>
          </a:p>
          <a:p>
            <a:pPr lvl="1">
              <a:lnSpc>
                <a:spcPct val="90000"/>
              </a:lnSpc>
            </a:pPr>
            <a:endParaRPr lang="de-DE" dirty="0"/>
          </a:p>
          <a:p>
            <a:pPr lvl="1">
              <a:lnSpc>
                <a:spcPct val="90000"/>
              </a:lnSpc>
            </a:pPr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Objektorientierte Programmiersprachen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C++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Java</a:t>
            </a:r>
          </a:p>
          <a:p>
            <a:pPr lvl="1">
              <a:lnSpc>
                <a:spcPct val="90000"/>
              </a:lnSpc>
            </a:pP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CF4B092-305D-4250-A3B3-A2D74986EF9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Rein imperativ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Keine Objektorientierung: keine Klassen, keine Objekte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C-Programm: Menge von Funktionen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Funktion </a:t>
            </a:r>
            <a:r>
              <a:rPr lang="en-US" b="1" dirty="0">
                <a:latin typeface="Courier New" pitchFamily="49" charset="0"/>
              </a:rPr>
              <a:t>main</a:t>
            </a:r>
            <a:r>
              <a:rPr lang="de-DE" dirty="0"/>
              <a:t>: Ausgezeichnete Startfunktion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Funktionen: Folgen von Befehlen, sequenzielle Abarbeitung</a:t>
            </a:r>
          </a:p>
        </p:txBody>
      </p:sp>
      <p:sp>
        <p:nvSpPr>
          <p:cNvPr id="601094" name="Text Box 6"/>
          <p:cNvSpPr txBox="1">
            <a:spLocks noChangeArrowheads="1"/>
          </p:cNvSpPr>
          <p:nvPr/>
        </p:nvSpPr>
        <p:spPr bwMode="auto">
          <a:xfrm>
            <a:off x="468313" y="3489325"/>
            <a:ext cx="6764672" cy="277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int filtep( int rlt1, int al1, </a:t>
            </a:r>
            <a:r>
              <a:rPr lang="de-DE" sz="1700" b="1" dirty="0" smtClean="0">
                <a:latin typeface="Courier New" pitchFamily="49" charset="0"/>
                <a:ea typeface="ヒラギノ角ゴ Pro W3" pitchFamily="96" charset="-128"/>
              </a:rPr>
              <a:t>int rlt2</a:t>
            </a: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, int al2 )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long pl, pl2;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pl = 2 * rlt1;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pl = (long) al1 * pl;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pl2 = 2 * rlt2;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pl += (long) al2 * pl2;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  return( (int)(pl &gt;&gt; 15) );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8A32793-2E77-470A-958D-C470E29250E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4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Standardisierte Programmiersprache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ISO/IEC 9899:1999 (E)</a:t>
            </a:r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Standard-Datentypen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signed / unsigned char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signed / unsigned short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signed / unsigned int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signed / unsigned long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signed / unsigned long long</a:t>
            </a:r>
          </a:p>
          <a:p>
            <a:pPr lvl="1">
              <a:buFont typeface="Arial" charset="0"/>
              <a:buChar char="–"/>
            </a:pPr>
            <a:r>
              <a:rPr lang="en-US" b="1" dirty="0">
                <a:latin typeface="Courier New" pitchFamily="49" charset="0"/>
              </a:rPr>
              <a:t>float, double, long double, _Bool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1FC0A42-0A53-4FA6-87F5-EA5502C26F2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4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4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Zusammengesetzte Datentypen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Felder</a:t>
            </a:r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r>
              <a:rPr lang="de-DE" dirty="0"/>
              <a:t>Strukturen</a:t>
            </a:r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r>
              <a:rPr lang="de-DE" dirty="0"/>
              <a:t>Varianten</a:t>
            </a:r>
          </a:p>
          <a:p>
            <a:pPr lvl="1">
              <a:buFont typeface="Arial" charset="0"/>
              <a:buChar char="–"/>
            </a:pPr>
            <a:endParaRPr lang="de-DE" dirty="0"/>
          </a:p>
        </p:txBody>
      </p:sp>
      <p:grpSp>
        <p:nvGrpSpPr>
          <p:cNvPr id="646148" name="Group 4"/>
          <p:cNvGrpSpPr>
            <a:grpSpLocks/>
          </p:cNvGrpSpPr>
          <p:nvPr/>
        </p:nvGrpSpPr>
        <p:grpSpPr bwMode="auto">
          <a:xfrm>
            <a:off x="819150" y="1941513"/>
            <a:ext cx="8145463" cy="911225"/>
            <a:chOff x="516" y="1586"/>
            <a:chExt cx="5131" cy="574"/>
          </a:xfrm>
        </p:grpSpPr>
        <p:sp>
          <p:nvSpPr>
            <p:cNvPr id="646149" name="Text Box 5"/>
            <p:cNvSpPr txBox="1">
              <a:spLocks noChangeArrowheads="1"/>
            </p:cNvSpPr>
            <p:nvPr/>
          </p:nvSpPr>
          <p:spPr bwMode="auto">
            <a:xfrm>
              <a:off x="516" y="1779"/>
              <a:ext cx="980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int h[3];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h[1] = 42;</a:t>
              </a:r>
            </a:p>
          </p:txBody>
        </p:sp>
        <p:grpSp>
          <p:nvGrpSpPr>
            <p:cNvPr id="646150" name="Group 6"/>
            <p:cNvGrpSpPr>
              <a:grpSpLocks/>
            </p:cNvGrpSpPr>
            <p:nvPr/>
          </p:nvGrpSpPr>
          <p:grpSpPr bwMode="auto">
            <a:xfrm>
              <a:off x="4150" y="1804"/>
              <a:ext cx="499" cy="272"/>
              <a:chOff x="3243" y="2750"/>
              <a:chExt cx="499" cy="272"/>
            </a:xfrm>
          </p:grpSpPr>
          <p:sp>
            <p:nvSpPr>
              <p:cNvPr id="646151" name="Rectangle 7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6152" name="Text Box 8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46153" name="Group 9"/>
            <p:cNvGrpSpPr>
              <a:grpSpLocks/>
            </p:cNvGrpSpPr>
            <p:nvPr/>
          </p:nvGrpSpPr>
          <p:grpSpPr bwMode="auto">
            <a:xfrm>
              <a:off x="4649" y="1804"/>
              <a:ext cx="499" cy="272"/>
              <a:chOff x="3243" y="2750"/>
              <a:chExt cx="499" cy="272"/>
            </a:xfrm>
          </p:grpSpPr>
          <p:sp>
            <p:nvSpPr>
              <p:cNvPr id="646154" name="Rectangle 10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6155" name="Text Box 11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46156" name="Group 12"/>
            <p:cNvGrpSpPr>
              <a:grpSpLocks/>
            </p:cNvGrpSpPr>
            <p:nvPr/>
          </p:nvGrpSpPr>
          <p:grpSpPr bwMode="auto">
            <a:xfrm>
              <a:off x="5148" y="1804"/>
              <a:ext cx="499" cy="272"/>
              <a:chOff x="3243" y="2750"/>
              <a:chExt cx="499" cy="272"/>
            </a:xfrm>
          </p:grpSpPr>
          <p:sp>
            <p:nvSpPr>
              <p:cNvPr id="646157" name="Rectangle 13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6158" name="Text Box 14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sp>
          <p:nvSpPr>
            <p:cNvPr id="646159" name="Text Box 15"/>
            <p:cNvSpPr txBox="1">
              <a:spLocks noChangeArrowheads="1"/>
            </p:cNvSpPr>
            <p:nvPr/>
          </p:nvSpPr>
          <p:spPr bwMode="auto">
            <a:xfrm>
              <a:off x="3878" y="1859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h</a:t>
              </a:r>
            </a:p>
          </p:txBody>
        </p:sp>
        <p:sp>
          <p:nvSpPr>
            <p:cNvPr id="646160" name="Text Box 16"/>
            <p:cNvSpPr txBox="1">
              <a:spLocks noChangeArrowheads="1"/>
            </p:cNvSpPr>
            <p:nvPr/>
          </p:nvSpPr>
          <p:spPr bwMode="auto">
            <a:xfrm>
              <a:off x="4225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0</a:t>
              </a:r>
            </a:p>
          </p:txBody>
        </p:sp>
        <p:sp>
          <p:nvSpPr>
            <p:cNvPr id="646161" name="Text Box 17"/>
            <p:cNvSpPr txBox="1">
              <a:spLocks noChangeArrowheads="1"/>
            </p:cNvSpPr>
            <p:nvPr/>
          </p:nvSpPr>
          <p:spPr bwMode="auto">
            <a:xfrm>
              <a:off x="4724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</a:t>
              </a:r>
            </a:p>
          </p:txBody>
        </p:sp>
        <p:sp>
          <p:nvSpPr>
            <p:cNvPr id="646162" name="Text Box 18"/>
            <p:cNvSpPr txBox="1">
              <a:spLocks noChangeArrowheads="1"/>
            </p:cNvSpPr>
            <p:nvPr/>
          </p:nvSpPr>
          <p:spPr bwMode="auto">
            <a:xfrm>
              <a:off x="5268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2</a:t>
              </a:r>
            </a:p>
          </p:txBody>
        </p:sp>
      </p:grpSp>
      <p:grpSp>
        <p:nvGrpSpPr>
          <p:cNvPr id="646163" name="Group 19"/>
          <p:cNvGrpSpPr>
            <a:grpSpLocks/>
          </p:cNvGrpSpPr>
          <p:nvPr/>
        </p:nvGrpSpPr>
        <p:grpSpPr bwMode="auto">
          <a:xfrm>
            <a:off x="827088" y="3429000"/>
            <a:ext cx="6913562" cy="904875"/>
            <a:chOff x="521" y="2558"/>
            <a:chExt cx="4355" cy="570"/>
          </a:xfrm>
        </p:grpSpPr>
        <p:sp>
          <p:nvSpPr>
            <p:cNvPr id="646164" name="Text Box 20"/>
            <p:cNvSpPr txBox="1">
              <a:spLocks noChangeArrowheads="1"/>
            </p:cNvSpPr>
            <p:nvPr/>
          </p:nvSpPr>
          <p:spPr bwMode="auto">
            <a:xfrm>
              <a:off x="521" y="2747"/>
              <a:ext cx="3044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struct point { int x; char y; } p;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p.x = 42;</a:t>
              </a:r>
            </a:p>
          </p:txBody>
        </p:sp>
        <p:sp>
          <p:nvSpPr>
            <p:cNvPr id="646165" name="Rectangle 21"/>
            <p:cNvSpPr>
              <a:spLocks noChangeArrowheads="1"/>
            </p:cNvSpPr>
            <p:nvPr/>
          </p:nvSpPr>
          <p:spPr bwMode="auto">
            <a:xfrm>
              <a:off x="4150" y="2776"/>
              <a:ext cx="499" cy="272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6166" name="Rectangle 22"/>
            <p:cNvSpPr>
              <a:spLocks noChangeArrowheads="1"/>
            </p:cNvSpPr>
            <p:nvPr/>
          </p:nvSpPr>
          <p:spPr bwMode="auto">
            <a:xfrm>
              <a:off x="4649" y="2776"/>
              <a:ext cx="227" cy="27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6167" name="Text Box 23"/>
            <p:cNvSpPr txBox="1">
              <a:spLocks noChangeArrowheads="1"/>
            </p:cNvSpPr>
            <p:nvPr/>
          </p:nvSpPr>
          <p:spPr bwMode="auto">
            <a:xfrm>
              <a:off x="3878" y="2831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p</a:t>
              </a:r>
            </a:p>
          </p:txBody>
        </p:sp>
        <p:sp>
          <p:nvSpPr>
            <p:cNvPr id="646168" name="Text Box 24"/>
            <p:cNvSpPr txBox="1">
              <a:spLocks noChangeArrowheads="1"/>
            </p:cNvSpPr>
            <p:nvPr/>
          </p:nvSpPr>
          <p:spPr bwMode="auto">
            <a:xfrm>
              <a:off x="4225" y="2558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x</a:t>
              </a:r>
            </a:p>
          </p:txBody>
        </p:sp>
        <p:sp>
          <p:nvSpPr>
            <p:cNvPr id="646169" name="Text Box 25"/>
            <p:cNvSpPr txBox="1">
              <a:spLocks noChangeArrowheads="1"/>
            </p:cNvSpPr>
            <p:nvPr/>
          </p:nvSpPr>
          <p:spPr bwMode="auto">
            <a:xfrm>
              <a:off x="4603" y="2558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y</a:t>
              </a:r>
            </a:p>
          </p:txBody>
        </p:sp>
      </p:grpSp>
      <p:grpSp>
        <p:nvGrpSpPr>
          <p:cNvPr id="646170" name="Group 26"/>
          <p:cNvGrpSpPr>
            <a:grpSpLocks/>
          </p:cNvGrpSpPr>
          <p:nvPr/>
        </p:nvGrpSpPr>
        <p:grpSpPr bwMode="auto">
          <a:xfrm>
            <a:off x="819150" y="4868863"/>
            <a:ext cx="6561138" cy="904875"/>
            <a:chOff x="516" y="3552"/>
            <a:chExt cx="4133" cy="570"/>
          </a:xfrm>
        </p:grpSpPr>
        <p:sp>
          <p:nvSpPr>
            <p:cNvPr id="646171" name="Text Box 27"/>
            <p:cNvSpPr txBox="1">
              <a:spLocks noChangeArrowheads="1"/>
            </p:cNvSpPr>
            <p:nvPr/>
          </p:nvSpPr>
          <p:spPr bwMode="auto">
            <a:xfrm>
              <a:off x="516" y="3741"/>
              <a:ext cx="2958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union point { int x; char y; } p;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p.y = 42;</a:t>
              </a:r>
            </a:p>
          </p:txBody>
        </p:sp>
        <p:sp>
          <p:nvSpPr>
            <p:cNvPr id="646172" name="Rectangle 28" descr="Diagonal weit nach oben"/>
            <p:cNvSpPr>
              <a:spLocks noChangeArrowheads="1"/>
            </p:cNvSpPr>
            <p:nvPr/>
          </p:nvSpPr>
          <p:spPr bwMode="auto">
            <a:xfrm>
              <a:off x="4150" y="3770"/>
              <a:ext cx="499" cy="272"/>
            </a:xfrm>
            <a:prstGeom prst="rect">
              <a:avLst/>
            </a:prstGeom>
            <a:pattFill prst="wdUpDiag">
              <a:fgClr>
                <a:srgbClr val="FF9900"/>
              </a:fgClr>
              <a:bgClr>
                <a:srgbClr val="FFFF00"/>
              </a:bgClr>
            </a:patt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46173" name="Text Box 29"/>
            <p:cNvSpPr txBox="1">
              <a:spLocks noChangeArrowheads="1"/>
            </p:cNvSpPr>
            <p:nvPr/>
          </p:nvSpPr>
          <p:spPr bwMode="auto">
            <a:xfrm>
              <a:off x="3878" y="3825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p</a:t>
              </a:r>
            </a:p>
          </p:txBody>
        </p:sp>
        <p:sp>
          <p:nvSpPr>
            <p:cNvPr id="646174" name="Text Box 30"/>
            <p:cNvSpPr txBox="1">
              <a:spLocks noChangeArrowheads="1"/>
            </p:cNvSpPr>
            <p:nvPr/>
          </p:nvSpPr>
          <p:spPr bwMode="auto">
            <a:xfrm>
              <a:off x="4104" y="3552"/>
              <a:ext cx="50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x / y</a:t>
              </a:r>
            </a:p>
          </p:txBody>
        </p:sp>
      </p:grpSp>
      <p:sp>
        <p:nvSpPr>
          <p:cNvPr id="646175" name="Text Box 31"/>
          <p:cNvSpPr txBox="1">
            <a:spLocks noChangeArrowheads="1"/>
          </p:cNvSpPr>
          <p:nvPr/>
        </p:nvSpPr>
        <p:spPr bwMode="auto">
          <a:xfrm>
            <a:off x="7485063" y="2384425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42</a:t>
            </a:r>
          </a:p>
        </p:txBody>
      </p:sp>
      <p:sp>
        <p:nvSpPr>
          <p:cNvPr id="646176" name="Text Box 32"/>
          <p:cNvSpPr txBox="1">
            <a:spLocks noChangeArrowheads="1"/>
          </p:cNvSpPr>
          <p:nvPr/>
        </p:nvSpPr>
        <p:spPr bwMode="auto">
          <a:xfrm>
            <a:off x="6848475" y="3884613"/>
            <a:ext cx="244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42</a:t>
            </a:r>
          </a:p>
        </p:txBody>
      </p:sp>
      <p:sp>
        <p:nvSpPr>
          <p:cNvPr id="646177" name="Text Box 33"/>
          <p:cNvSpPr txBox="1">
            <a:spLocks noChangeArrowheads="1"/>
          </p:cNvSpPr>
          <p:nvPr/>
        </p:nvSpPr>
        <p:spPr bwMode="auto">
          <a:xfrm>
            <a:off x="6696075" y="5307013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42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4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4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175" grpId="0"/>
      <p:bldP spid="646176" grpId="0"/>
      <p:bldP spid="64617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4D31499-39DB-481A-AEC5-B3524F00689C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2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4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Zeiger und Speicherverwaltung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Zeiger</a:t>
            </a:r>
          </a:p>
        </p:txBody>
      </p:sp>
      <p:grpSp>
        <p:nvGrpSpPr>
          <p:cNvPr id="648226" name="Group 34"/>
          <p:cNvGrpSpPr>
            <a:grpSpLocks/>
          </p:cNvGrpSpPr>
          <p:nvPr/>
        </p:nvGrpSpPr>
        <p:grpSpPr bwMode="auto">
          <a:xfrm>
            <a:off x="819150" y="2060575"/>
            <a:ext cx="8145463" cy="1571625"/>
            <a:chOff x="516" y="1586"/>
            <a:chExt cx="5131" cy="990"/>
          </a:xfrm>
        </p:grpSpPr>
        <p:sp>
          <p:nvSpPr>
            <p:cNvPr id="648227" name="Text Box 35"/>
            <p:cNvSpPr txBox="1">
              <a:spLocks noChangeArrowheads="1"/>
            </p:cNvSpPr>
            <p:nvPr/>
          </p:nvSpPr>
          <p:spPr bwMode="auto">
            <a:xfrm>
              <a:off x="516" y="1779"/>
              <a:ext cx="1410" cy="7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int h[3];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int *p = &amp;h[1];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h[1] = 42;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*p = 12;</a:t>
              </a:r>
            </a:p>
          </p:txBody>
        </p:sp>
        <p:grpSp>
          <p:nvGrpSpPr>
            <p:cNvPr id="648228" name="Group 36"/>
            <p:cNvGrpSpPr>
              <a:grpSpLocks/>
            </p:cNvGrpSpPr>
            <p:nvPr/>
          </p:nvGrpSpPr>
          <p:grpSpPr bwMode="auto">
            <a:xfrm>
              <a:off x="4150" y="1804"/>
              <a:ext cx="499" cy="272"/>
              <a:chOff x="3243" y="2750"/>
              <a:chExt cx="499" cy="272"/>
            </a:xfrm>
          </p:grpSpPr>
          <p:sp>
            <p:nvSpPr>
              <p:cNvPr id="648229" name="Rectangle 37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8230" name="Text Box 38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48231" name="Group 39"/>
            <p:cNvGrpSpPr>
              <a:grpSpLocks/>
            </p:cNvGrpSpPr>
            <p:nvPr/>
          </p:nvGrpSpPr>
          <p:grpSpPr bwMode="auto">
            <a:xfrm>
              <a:off x="4649" y="1804"/>
              <a:ext cx="499" cy="272"/>
              <a:chOff x="3243" y="2750"/>
              <a:chExt cx="499" cy="272"/>
            </a:xfrm>
          </p:grpSpPr>
          <p:sp>
            <p:nvSpPr>
              <p:cNvPr id="648232" name="Rectangle 40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8233" name="Text Box 41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48234" name="Group 42"/>
            <p:cNvGrpSpPr>
              <a:grpSpLocks/>
            </p:cNvGrpSpPr>
            <p:nvPr/>
          </p:nvGrpSpPr>
          <p:grpSpPr bwMode="auto">
            <a:xfrm>
              <a:off x="5148" y="1804"/>
              <a:ext cx="499" cy="272"/>
              <a:chOff x="3243" y="2750"/>
              <a:chExt cx="499" cy="272"/>
            </a:xfrm>
          </p:grpSpPr>
          <p:sp>
            <p:nvSpPr>
              <p:cNvPr id="648235" name="Rectangle 43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48236" name="Text Box 44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sp>
          <p:nvSpPr>
            <p:cNvPr id="648237" name="Text Box 45"/>
            <p:cNvSpPr txBox="1">
              <a:spLocks noChangeArrowheads="1"/>
            </p:cNvSpPr>
            <p:nvPr/>
          </p:nvSpPr>
          <p:spPr bwMode="auto">
            <a:xfrm>
              <a:off x="3878" y="1859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h</a:t>
              </a:r>
            </a:p>
          </p:txBody>
        </p:sp>
        <p:sp>
          <p:nvSpPr>
            <p:cNvPr id="648238" name="Text Box 46"/>
            <p:cNvSpPr txBox="1">
              <a:spLocks noChangeArrowheads="1"/>
            </p:cNvSpPr>
            <p:nvPr/>
          </p:nvSpPr>
          <p:spPr bwMode="auto">
            <a:xfrm>
              <a:off x="4225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0</a:t>
              </a:r>
            </a:p>
          </p:txBody>
        </p:sp>
        <p:sp>
          <p:nvSpPr>
            <p:cNvPr id="648239" name="Text Box 47"/>
            <p:cNvSpPr txBox="1">
              <a:spLocks noChangeArrowheads="1"/>
            </p:cNvSpPr>
            <p:nvPr/>
          </p:nvSpPr>
          <p:spPr bwMode="auto">
            <a:xfrm>
              <a:off x="4724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</a:t>
              </a:r>
            </a:p>
          </p:txBody>
        </p:sp>
        <p:sp>
          <p:nvSpPr>
            <p:cNvPr id="648240" name="Text Box 48"/>
            <p:cNvSpPr txBox="1">
              <a:spLocks noChangeArrowheads="1"/>
            </p:cNvSpPr>
            <p:nvPr/>
          </p:nvSpPr>
          <p:spPr bwMode="auto">
            <a:xfrm>
              <a:off x="5268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2</a:t>
              </a:r>
            </a:p>
          </p:txBody>
        </p:sp>
      </p:grpSp>
      <p:sp>
        <p:nvSpPr>
          <p:cNvPr id="648241" name="Text Box 49"/>
          <p:cNvSpPr txBox="1">
            <a:spLocks noChangeArrowheads="1"/>
          </p:cNvSpPr>
          <p:nvPr/>
        </p:nvSpPr>
        <p:spPr bwMode="auto">
          <a:xfrm>
            <a:off x="7485063" y="2503488"/>
            <a:ext cx="4349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42</a:t>
            </a:r>
          </a:p>
        </p:txBody>
      </p:sp>
      <p:grpSp>
        <p:nvGrpSpPr>
          <p:cNvPr id="648242" name="Group 50"/>
          <p:cNvGrpSpPr>
            <a:grpSpLocks/>
          </p:cNvGrpSpPr>
          <p:nvPr/>
        </p:nvGrpSpPr>
        <p:grpSpPr bwMode="auto">
          <a:xfrm>
            <a:off x="7680325" y="2889250"/>
            <a:ext cx="312738" cy="373063"/>
            <a:chOff x="4452" y="1798"/>
            <a:chExt cx="197" cy="235"/>
          </a:xfrm>
        </p:grpSpPr>
        <p:sp>
          <p:nvSpPr>
            <p:cNvPr id="648243" name="Line 51"/>
            <p:cNvSpPr>
              <a:spLocks noChangeShapeType="1"/>
            </p:cNvSpPr>
            <p:nvPr/>
          </p:nvSpPr>
          <p:spPr bwMode="auto">
            <a:xfrm rot="-10800000">
              <a:off x="4513" y="1798"/>
              <a:ext cx="0" cy="18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48244" name="Text Box 52"/>
            <p:cNvSpPr txBox="1">
              <a:spLocks noChangeArrowheads="1"/>
            </p:cNvSpPr>
            <p:nvPr/>
          </p:nvSpPr>
          <p:spPr bwMode="auto">
            <a:xfrm>
              <a:off x="4452" y="1879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p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2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8CB3319-01A2-4FE6-9E8B-E5DA8F92580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2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Zeiger und Speicherverwaltung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Zeiger</a:t>
            </a:r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r>
              <a:rPr lang="de-DE" dirty="0"/>
              <a:t>Dynamische Speicherverwaltung</a:t>
            </a:r>
          </a:p>
        </p:txBody>
      </p:sp>
      <p:grpSp>
        <p:nvGrpSpPr>
          <p:cNvPr id="650244" name="Group 4"/>
          <p:cNvGrpSpPr>
            <a:grpSpLocks/>
          </p:cNvGrpSpPr>
          <p:nvPr/>
        </p:nvGrpSpPr>
        <p:grpSpPr bwMode="auto">
          <a:xfrm>
            <a:off x="819150" y="2060575"/>
            <a:ext cx="8145463" cy="1571625"/>
            <a:chOff x="516" y="1586"/>
            <a:chExt cx="5131" cy="990"/>
          </a:xfrm>
        </p:grpSpPr>
        <p:sp>
          <p:nvSpPr>
            <p:cNvPr id="650245" name="Text Box 5"/>
            <p:cNvSpPr txBox="1">
              <a:spLocks noChangeArrowheads="1"/>
            </p:cNvSpPr>
            <p:nvPr/>
          </p:nvSpPr>
          <p:spPr bwMode="auto">
            <a:xfrm>
              <a:off x="516" y="1779"/>
              <a:ext cx="1410" cy="7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int h[3];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int *p = &amp;h[1];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h[1] = 42;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*p = 12;</a:t>
              </a:r>
            </a:p>
          </p:txBody>
        </p:sp>
        <p:grpSp>
          <p:nvGrpSpPr>
            <p:cNvPr id="650246" name="Group 6"/>
            <p:cNvGrpSpPr>
              <a:grpSpLocks/>
            </p:cNvGrpSpPr>
            <p:nvPr/>
          </p:nvGrpSpPr>
          <p:grpSpPr bwMode="auto">
            <a:xfrm>
              <a:off x="4150" y="1804"/>
              <a:ext cx="499" cy="272"/>
              <a:chOff x="3243" y="2750"/>
              <a:chExt cx="499" cy="272"/>
            </a:xfrm>
          </p:grpSpPr>
          <p:sp>
            <p:nvSpPr>
              <p:cNvPr id="650247" name="Rectangle 7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50248" name="Text Box 8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50249" name="Group 9"/>
            <p:cNvGrpSpPr>
              <a:grpSpLocks/>
            </p:cNvGrpSpPr>
            <p:nvPr/>
          </p:nvGrpSpPr>
          <p:grpSpPr bwMode="auto">
            <a:xfrm>
              <a:off x="4649" y="1804"/>
              <a:ext cx="499" cy="272"/>
              <a:chOff x="3243" y="2750"/>
              <a:chExt cx="499" cy="272"/>
            </a:xfrm>
          </p:grpSpPr>
          <p:sp>
            <p:nvSpPr>
              <p:cNvPr id="650250" name="Rectangle 10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50251" name="Text Box 11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grpSp>
          <p:nvGrpSpPr>
            <p:cNvPr id="650252" name="Group 12"/>
            <p:cNvGrpSpPr>
              <a:grpSpLocks/>
            </p:cNvGrpSpPr>
            <p:nvPr/>
          </p:nvGrpSpPr>
          <p:grpSpPr bwMode="auto">
            <a:xfrm>
              <a:off x="5148" y="1804"/>
              <a:ext cx="499" cy="272"/>
              <a:chOff x="3243" y="2750"/>
              <a:chExt cx="499" cy="272"/>
            </a:xfrm>
          </p:grpSpPr>
          <p:sp>
            <p:nvSpPr>
              <p:cNvPr id="650253" name="Rectangle 13"/>
              <p:cNvSpPr>
                <a:spLocks noChangeArrowheads="1"/>
              </p:cNvSpPr>
              <p:nvPr/>
            </p:nvSpPr>
            <p:spPr bwMode="auto">
              <a:xfrm>
                <a:off x="3243" y="2750"/>
                <a:ext cx="499" cy="272"/>
              </a:xfrm>
              <a:prstGeom prst="rect">
                <a:avLst/>
              </a:prstGeom>
              <a:solidFill>
                <a:srgbClr val="3366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50254" name="Text Box 14"/>
              <p:cNvSpPr txBox="1">
                <a:spLocks noChangeArrowheads="1"/>
              </p:cNvSpPr>
              <p:nvPr/>
            </p:nvSpPr>
            <p:spPr bwMode="auto">
              <a:xfrm>
                <a:off x="3243" y="2795"/>
                <a:ext cx="120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endParaRPr lang="de-DE" sz="1800" dirty="0">
                  <a:latin typeface="Bitstream Vera Sans Mono" pitchFamily="49" charset="0"/>
                  <a:ea typeface="ヒラギノ角ゴ Pro W3" pitchFamily="96" charset="-128"/>
                </a:endParaRPr>
              </a:p>
            </p:txBody>
          </p:sp>
        </p:grpSp>
        <p:sp>
          <p:nvSpPr>
            <p:cNvPr id="650255" name="Text Box 15"/>
            <p:cNvSpPr txBox="1">
              <a:spLocks noChangeArrowheads="1"/>
            </p:cNvSpPr>
            <p:nvPr/>
          </p:nvSpPr>
          <p:spPr bwMode="auto">
            <a:xfrm>
              <a:off x="3878" y="1859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h</a:t>
              </a:r>
            </a:p>
          </p:txBody>
        </p:sp>
        <p:sp>
          <p:nvSpPr>
            <p:cNvPr id="650256" name="Text Box 16"/>
            <p:cNvSpPr txBox="1">
              <a:spLocks noChangeArrowheads="1"/>
            </p:cNvSpPr>
            <p:nvPr/>
          </p:nvSpPr>
          <p:spPr bwMode="auto">
            <a:xfrm>
              <a:off x="4225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0</a:t>
              </a:r>
            </a:p>
          </p:txBody>
        </p:sp>
        <p:sp>
          <p:nvSpPr>
            <p:cNvPr id="650257" name="Text Box 17"/>
            <p:cNvSpPr txBox="1">
              <a:spLocks noChangeArrowheads="1"/>
            </p:cNvSpPr>
            <p:nvPr/>
          </p:nvSpPr>
          <p:spPr bwMode="auto">
            <a:xfrm>
              <a:off x="4724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1</a:t>
              </a:r>
            </a:p>
          </p:txBody>
        </p:sp>
        <p:sp>
          <p:nvSpPr>
            <p:cNvPr id="650258" name="Text Box 18"/>
            <p:cNvSpPr txBox="1">
              <a:spLocks noChangeArrowheads="1"/>
            </p:cNvSpPr>
            <p:nvPr/>
          </p:nvSpPr>
          <p:spPr bwMode="auto">
            <a:xfrm>
              <a:off x="5268" y="1586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2</a:t>
              </a:r>
            </a:p>
          </p:txBody>
        </p:sp>
      </p:grpSp>
      <p:sp>
        <p:nvSpPr>
          <p:cNvPr id="650259" name="Text Box 19"/>
          <p:cNvSpPr txBox="1">
            <a:spLocks noChangeArrowheads="1"/>
          </p:cNvSpPr>
          <p:nvPr/>
        </p:nvSpPr>
        <p:spPr bwMode="auto">
          <a:xfrm>
            <a:off x="7640638" y="2503488"/>
            <a:ext cx="244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12</a:t>
            </a:r>
          </a:p>
        </p:txBody>
      </p:sp>
      <p:grpSp>
        <p:nvGrpSpPr>
          <p:cNvPr id="650260" name="Group 20"/>
          <p:cNvGrpSpPr>
            <a:grpSpLocks/>
          </p:cNvGrpSpPr>
          <p:nvPr/>
        </p:nvGrpSpPr>
        <p:grpSpPr bwMode="auto">
          <a:xfrm>
            <a:off x="7680325" y="2889250"/>
            <a:ext cx="312738" cy="373063"/>
            <a:chOff x="4452" y="1798"/>
            <a:chExt cx="197" cy="235"/>
          </a:xfrm>
        </p:grpSpPr>
        <p:sp>
          <p:nvSpPr>
            <p:cNvPr id="650261" name="Line 21"/>
            <p:cNvSpPr>
              <a:spLocks noChangeShapeType="1"/>
            </p:cNvSpPr>
            <p:nvPr/>
          </p:nvSpPr>
          <p:spPr bwMode="auto">
            <a:xfrm rot="-10800000">
              <a:off x="4513" y="1798"/>
              <a:ext cx="0" cy="18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50262" name="Text Box 22"/>
            <p:cNvSpPr txBox="1">
              <a:spLocks noChangeArrowheads="1"/>
            </p:cNvSpPr>
            <p:nvPr/>
          </p:nvSpPr>
          <p:spPr bwMode="auto">
            <a:xfrm>
              <a:off x="4452" y="1879"/>
              <a:ext cx="1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600" b="1" dirty="0">
                  <a:latin typeface="Courier New" pitchFamily="49" charset="0"/>
                  <a:ea typeface="ヒラギノ角ゴ Pro W3" pitchFamily="96" charset="-128"/>
                </a:rPr>
                <a:t>p</a:t>
              </a:r>
            </a:p>
          </p:txBody>
        </p:sp>
      </p:grpSp>
      <p:grpSp>
        <p:nvGrpSpPr>
          <p:cNvPr id="650263" name="Group 23"/>
          <p:cNvGrpSpPr>
            <a:grpSpLocks/>
          </p:cNvGrpSpPr>
          <p:nvPr/>
        </p:nvGrpSpPr>
        <p:grpSpPr bwMode="auto">
          <a:xfrm>
            <a:off x="827088" y="4437063"/>
            <a:ext cx="8266112" cy="1044575"/>
            <a:chOff x="521" y="2931"/>
            <a:chExt cx="5207" cy="658"/>
          </a:xfrm>
        </p:grpSpPr>
        <p:sp>
          <p:nvSpPr>
            <p:cNvPr id="650264" name="Text Box 24"/>
            <p:cNvSpPr txBox="1">
              <a:spLocks noChangeArrowheads="1"/>
            </p:cNvSpPr>
            <p:nvPr/>
          </p:nvSpPr>
          <p:spPr bwMode="auto">
            <a:xfrm>
              <a:off x="521" y="2977"/>
              <a:ext cx="2958" cy="5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char *p = (char *) malloc( 100 );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p[1] = 42;</a:t>
              </a:r>
            </a:p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b="1" dirty="0">
                  <a:latin typeface="Courier New" pitchFamily="49" charset="0"/>
                  <a:ea typeface="ヒラギノ角ゴ Pro W3" pitchFamily="96" charset="-128"/>
                </a:rPr>
                <a:t>free( p );</a:t>
              </a:r>
            </a:p>
          </p:txBody>
        </p:sp>
        <p:sp>
          <p:nvSpPr>
            <p:cNvPr id="650265" name="Text Box 25"/>
            <p:cNvSpPr txBox="1">
              <a:spLocks noChangeArrowheads="1"/>
            </p:cNvSpPr>
            <p:nvPr/>
          </p:nvSpPr>
          <p:spPr bwMode="auto">
            <a:xfrm>
              <a:off x="3560" y="2931"/>
              <a:ext cx="216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2000" i="1" dirty="0">
                  <a:solidFill>
                    <a:srgbClr val="777777"/>
                  </a:solidFill>
                  <a:ea typeface="ヒラギノ角ゴ Pro W3" pitchFamily="96" charset="-128"/>
                </a:rPr>
                <a:t>/* Allokation von 100 Bytes */</a:t>
              </a:r>
            </a:p>
          </p:txBody>
        </p:sp>
        <p:sp>
          <p:nvSpPr>
            <p:cNvPr id="650266" name="Text Box 26"/>
            <p:cNvSpPr txBox="1">
              <a:spLocks noChangeArrowheads="1"/>
            </p:cNvSpPr>
            <p:nvPr/>
          </p:nvSpPr>
          <p:spPr bwMode="auto">
            <a:xfrm>
              <a:off x="3558" y="3339"/>
              <a:ext cx="17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2000" i="1" dirty="0">
                  <a:solidFill>
                    <a:srgbClr val="777777"/>
                  </a:solidFill>
                  <a:ea typeface="ヒラギノ角ゴ Pro W3" pitchFamily="96" charset="-128"/>
                </a:rPr>
                <a:t>/* Speicher-Freigabe */</a:t>
              </a:r>
            </a:p>
          </p:txBody>
        </p:sp>
      </p:grpSp>
      <p:sp>
        <p:nvSpPr>
          <p:cNvPr id="650267" name="Text Box 27"/>
          <p:cNvSpPr txBox="1">
            <a:spLocks noChangeArrowheads="1"/>
          </p:cNvSpPr>
          <p:nvPr/>
        </p:nvSpPr>
        <p:spPr bwMode="auto">
          <a:xfrm>
            <a:off x="1049555" y="5734050"/>
            <a:ext cx="7338869" cy="400110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de-DE" sz="2000" i="1" dirty="0">
                <a:ea typeface="ヒラギノ角ゴ Pro W3" pitchFamily="96" charset="-128"/>
              </a:rPr>
              <a:t>Dynamische Speicherverwaltung explizit durch Programmierer!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59" grpId="0"/>
      <p:bldP spid="6502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509703"/>
            <a:ext cx="7920880" cy="3416320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2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>Compiler für Eingebettete </a:t>
            </a:r>
            <a:r>
              <a:rPr lang="de-DE" dirty="0" smtClean="0"/>
              <a:t>Systeme</a:t>
            </a:r>
            <a:br>
              <a:rPr lang="de-DE" dirty="0" smtClean="0"/>
            </a:br>
            <a:r>
              <a:rPr lang="de-DE" dirty="0" smtClean="0"/>
              <a:t>–</a:t>
            </a:r>
            <a:br>
              <a:rPr lang="de-DE" dirty="0" smtClean="0"/>
            </a:br>
            <a:r>
              <a:rPr lang="de-DE" dirty="0" smtClean="0"/>
              <a:t>Anforderungen &amp; Abhängigkeiten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DDB3608-427E-49AE-ACB2-F90F3B6E512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Eigenschaften</a:t>
            </a:r>
          </a:p>
        </p:txBody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Char char="–"/>
            </a:pPr>
            <a:r>
              <a:rPr lang="de-DE" b="1" dirty="0"/>
              <a:t>Architekturabhängigkeit &amp; unspezifiziertes Verhalten</a:t>
            </a:r>
          </a:p>
          <a:p>
            <a:pPr lvl="1">
              <a:buFont typeface="Arial" charset="0"/>
              <a:buChar char="–"/>
            </a:pPr>
            <a:r>
              <a:rPr lang="de-DE" dirty="0"/>
              <a:t>Bit-Breite von </a:t>
            </a:r>
            <a:r>
              <a:rPr lang="de-DE" b="1" dirty="0">
                <a:latin typeface="Courier New" pitchFamily="49" charset="0"/>
              </a:rPr>
              <a:t>int</a:t>
            </a:r>
            <a:r>
              <a:rPr lang="de-DE" dirty="0"/>
              <a:t> </a:t>
            </a:r>
            <a:r>
              <a:rPr lang="de-DE" dirty="0">
                <a:sym typeface="Symbol" pitchFamily="18" charset="2"/>
              </a:rPr>
              <a:t> </a:t>
            </a:r>
            <a:r>
              <a:rPr lang="de-DE" dirty="0"/>
              <a:t>Wortbreite des Prozessors</a:t>
            </a:r>
            <a:br>
              <a:rPr lang="de-DE" dirty="0"/>
            </a:br>
            <a:r>
              <a:rPr lang="de-DE" b="1" dirty="0">
                <a:latin typeface="Courier New" pitchFamily="49" charset="0"/>
              </a:rPr>
              <a:t>int</a:t>
            </a:r>
            <a:r>
              <a:rPr lang="de-DE" dirty="0"/>
              <a:t> auf 16-Bit Maschine: [ -32768, 32767 ]</a:t>
            </a:r>
            <a:br>
              <a:rPr lang="de-DE" dirty="0"/>
            </a:br>
            <a:r>
              <a:rPr lang="de-DE" b="1" dirty="0">
                <a:latin typeface="Courier New" pitchFamily="49" charset="0"/>
              </a:rPr>
              <a:t>int</a:t>
            </a:r>
            <a:r>
              <a:rPr lang="de-DE" dirty="0"/>
              <a:t> auf 32-Bit Maschine: [ -2147483648, 2147483647 ]</a:t>
            </a:r>
          </a:p>
          <a:p>
            <a:pPr lvl="1">
              <a:buFont typeface="Arial" charset="0"/>
              <a:buChar char="–"/>
            </a:pPr>
            <a:endParaRPr lang="de-DE" sz="1200" dirty="0"/>
          </a:p>
          <a:p>
            <a:pPr lvl="1">
              <a:buFont typeface="Arial" charset="0"/>
              <a:buChar char="–"/>
            </a:pPr>
            <a:r>
              <a:rPr lang="de-DE" dirty="0"/>
              <a:t>Verhalten des </a:t>
            </a:r>
            <a:r>
              <a:rPr lang="de-DE" b="1" dirty="0">
                <a:latin typeface="Courier New" pitchFamily="49" charset="0"/>
              </a:rPr>
              <a:t>&gt;&gt;</a:t>
            </a:r>
            <a:r>
              <a:rPr lang="de-DE" dirty="0"/>
              <a:t>-Operators (</a:t>
            </a:r>
            <a:r>
              <a:rPr lang="en-US" dirty="0"/>
              <a:t>shift right</a:t>
            </a:r>
            <a:r>
              <a:rPr lang="de-DE" dirty="0"/>
              <a:t>)</a:t>
            </a:r>
            <a:br>
              <a:rPr lang="de-DE" dirty="0"/>
            </a:br>
            <a:r>
              <a:rPr lang="de-DE" i="1" dirty="0"/>
              <a:t>logisch</a:t>
            </a:r>
            <a:r>
              <a:rPr lang="de-DE" dirty="0"/>
              <a:t> – </a:t>
            </a:r>
            <a:r>
              <a:rPr lang="en-US" dirty="0"/>
              <a:t>Most Significant Bit</a:t>
            </a:r>
            <a:r>
              <a:rPr lang="de-DE" dirty="0"/>
              <a:t> (MSB) wird mit ‘</a:t>
            </a:r>
            <a:r>
              <a:rPr lang="de-DE" b="1" dirty="0">
                <a:latin typeface="Courier New" pitchFamily="49" charset="0"/>
              </a:rPr>
              <a:t>0</a:t>
            </a:r>
            <a:r>
              <a:rPr lang="de-DE" dirty="0"/>
              <a:t>’ gefüllt:</a:t>
            </a:r>
            <a:br>
              <a:rPr lang="de-DE" dirty="0"/>
            </a:br>
            <a:r>
              <a:rPr lang="de-DE" sz="3800" dirty="0"/>
              <a:t/>
            </a:r>
            <a:br>
              <a:rPr lang="de-DE" sz="3800" dirty="0"/>
            </a:br>
            <a:r>
              <a:rPr lang="de-DE" i="1" dirty="0"/>
              <a:t>arithmetisch</a:t>
            </a:r>
            <a:r>
              <a:rPr lang="de-DE" dirty="0"/>
              <a:t> – MSB wird mit altem MSB gefüllt:</a:t>
            </a:r>
          </a:p>
          <a:p>
            <a:pPr lvl="1">
              <a:buFont typeface="Arial" charset="0"/>
              <a:buChar char="–"/>
            </a:pPr>
            <a:endParaRPr lang="de-DE" dirty="0"/>
          </a:p>
          <a:p>
            <a:pPr lvl="1">
              <a:buFont typeface="Arial" charset="0"/>
              <a:buChar char="–"/>
            </a:pPr>
            <a:endParaRPr lang="de-DE" sz="2600" dirty="0"/>
          </a:p>
          <a:p>
            <a:pPr lvl="1">
              <a:buFont typeface="Arial" charset="0"/>
              <a:buChar char="–"/>
            </a:pPr>
            <a:r>
              <a:rPr lang="de-DE" dirty="0"/>
              <a:t>Vorzeichenbehaftung von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de-DE" dirty="0"/>
              <a:t>:</a:t>
            </a:r>
            <a:br>
              <a:rPr lang="de-DE" dirty="0"/>
            </a:br>
            <a:r>
              <a:rPr lang="en-US" b="1" dirty="0">
                <a:latin typeface="Courier New" pitchFamily="49" charset="0"/>
              </a:rPr>
              <a:t>signed char</a:t>
            </a:r>
            <a:r>
              <a:rPr lang="de-DE" dirty="0"/>
              <a:t> [ -128, 127 ] vs. </a:t>
            </a:r>
            <a:r>
              <a:rPr lang="en-US" b="1" dirty="0">
                <a:latin typeface="Courier New" pitchFamily="49" charset="0"/>
              </a:rPr>
              <a:t>unsigned char</a:t>
            </a:r>
            <a:r>
              <a:rPr lang="de-DE" dirty="0"/>
              <a:t> [ 0, 255 ]</a:t>
            </a:r>
          </a:p>
        </p:txBody>
      </p:sp>
      <p:sp>
        <p:nvSpPr>
          <p:cNvPr id="652316" name="Text Box 28"/>
          <p:cNvSpPr txBox="1">
            <a:spLocks noChangeArrowheads="1"/>
          </p:cNvSpPr>
          <p:nvPr/>
        </p:nvSpPr>
        <p:spPr bwMode="auto">
          <a:xfrm>
            <a:off x="1225550" y="3640138"/>
            <a:ext cx="5006499" cy="400110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-8 &gt;&gt;</a:t>
            </a:r>
            <a:r>
              <a:rPr lang="de-DE" sz="2000" b="1" i="1" baseline="-25000" dirty="0">
                <a:latin typeface="Courier New" pitchFamily="49" charset="0"/>
                <a:ea typeface="ヒラギノ角ゴ Pro W3" pitchFamily="96" charset="-128"/>
              </a:rPr>
              <a:t>l</a:t>
            </a:r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 1 = 1000 &gt;&gt;</a:t>
            </a:r>
            <a:r>
              <a:rPr lang="de-DE" sz="2000" b="1" i="1" baseline="-25000" dirty="0">
                <a:latin typeface="Courier New" pitchFamily="49" charset="0"/>
                <a:ea typeface="ヒラギノ角ゴ Pro W3" pitchFamily="96" charset="-128"/>
              </a:rPr>
              <a:t>l</a:t>
            </a:r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 1 = 0100 = 4</a:t>
            </a:r>
          </a:p>
        </p:txBody>
      </p:sp>
      <p:sp>
        <p:nvSpPr>
          <p:cNvPr id="652317" name="Text Box 29"/>
          <p:cNvSpPr txBox="1">
            <a:spLocks noChangeArrowheads="1"/>
          </p:cNvSpPr>
          <p:nvPr/>
        </p:nvSpPr>
        <p:spPr bwMode="auto">
          <a:xfrm>
            <a:off x="1223963" y="4576763"/>
            <a:ext cx="5160387" cy="400110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-8 &gt;&gt;</a:t>
            </a:r>
            <a:r>
              <a:rPr lang="de-DE" sz="2000" b="1" i="1" baseline="-25000" dirty="0">
                <a:latin typeface="Courier New" pitchFamily="49" charset="0"/>
                <a:ea typeface="ヒラギノ角ゴ Pro W3" pitchFamily="96" charset="-128"/>
              </a:rPr>
              <a:t>a</a:t>
            </a:r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 1 = 1000 &gt;&gt;</a:t>
            </a:r>
            <a:r>
              <a:rPr lang="de-DE" sz="2000" b="1" i="1" baseline="-25000" dirty="0">
                <a:latin typeface="Courier New" pitchFamily="49" charset="0"/>
                <a:ea typeface="ヒラギノ角ゴ Pro W3" pitchFamily="96" charset="-128"/>
              </a:rPr>
              <a:t>a</a:t>
            </a:r>
            <a:r>
              <a:rPr lang="de-DE" sz="2000" b="1" i="1" dirty="0">
                <a:latin typeface="Courier New" pitchFamily="49" charset="0"/>
                <a:ea typeface="ヒラギノ角ゴ Pro W3" pitchFamily="96" charset="-128"/>
              </a:rPr>
              <a:t> 1 = 1100 = -4</a:t>
            </a:r>
          </a:p>
        </p:txBody>
      </p:sp>
      <p:pic>
        <p:nvPicPr>
          <p:cNvPr id="652318" name="Picture 30" descr="MCj038404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768725"/>
            <a:ext cx="100965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2319" name="Picture 31" descr="MCj038404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5373688"/>
            <a:ext cx="755650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52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2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52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2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316" grpId="0" animBg="1"/>
      <p:bldP spid="6523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133B712-BF26-4627-A168-645AF77F5D1E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ANSI-C: Diskussion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Vorteile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Standardisierte Hochsprache, weite Verbreitung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Viele existierende Tools zur Code-Generierung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Viel bereits existierender Quellcode (</a:t>
            </a:r>
            <a:r>
              <a:rPr lang="en-US" i="1" dirty="0"/>
              <a:t>open source</a:t>
            </a:r>
            <a:r>
              <a:rPr lang="de-DE" dirty="0"/>
              <a:t> &amp; proprietär)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Trotz Hochsprache: </a:t>
            </a:r>
            <a:r>
              <a:rPr lang="en-US" i="1" dirty="0"/>
              <a:t>Low-level</a:t>
            </a:r>
            <a:r>
              <a:rPr lang="de-DE" dirty="0"/>
              <a:t> Programmierung möglich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Maschinenähe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Aufwand für Compilerentwurf noch akzeptabel</a:t>
            </a:r>
          </a:p>
          <a:p>
            <a:pPr lvl="1">
              <a:buFontTx/>
              <a:buNone/>
            </a:pPr>
            <a:endParaRPr lang="de-DE" dirty="0"/>
          </a:p>
          <a:p>
            <a:pPr lvl="1">
              <a:buFontTx/>
              <a:buNone/>
            </a:pPr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Nachteile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Maschinennähe, Mangelnde Portabilität von Quellcodes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Programmierer-verantwortliche Speicherverwaltung fehleranfällig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Keinerlei Objektorientierung</a:t>
            </a:r>
          </a:p>
        </p:txBody>
      </p:sp>
      <p:pic>
        <p:nvPicPr>
          <p:cNvPr id="654340" name="Picture 4" descr="MPj043316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3" y="1484313"/>
            <a:ext cx="6492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4341" name="Picture 5" descr="MPj0433161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813" y="4616450"/>
            <a:ext cx="66833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67EEDCE-9AF3-4688-8EE4-C108A06FFED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ANSI-C++: Eigenschaften</a:t>
            </a:r>
          </a:p>
        </p:txBody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ANSI-C + Objektorientierung + …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Klassen &amp; Objekte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Elementfunktionen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Konstruktoren &amp; Destruktoren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Vererbung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Schutz von Klassen-Elementen: </a:t>
            </a:r>
            <a:r>
              <a:rPr lang="en-US" b="1" dirty="0">
                <a:latin typeface="Courier New" pitchFamily="49" charset="0"/>
              </a:rPr>
              <a:t>public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protected</a:t>
            </a:r>
            <a:r>
              <a:rPr lang="de-DE" dirty="0"/>
              <a:t>, </a:t>
            </a:r>
            <a:r>
              <a:rPr lang="en-US" b="1" dirty="0">
                <a:latin typeface="Courier New" pitchFamily="49" charset="0"/>
              </a:rPr>
              <a:t>private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Virtuelle Elementfunktionen &amp; polymorphe Klassen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Generische Programmierung: </a:t>
            </a:r>
            <a:r>
              <a:rPr lang="en-US" i="1" dirty="0"/>
              <a:t>Templates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Ausnahmebehandlung: </a:t>
            </a:r>
            <a:r>
              <a:rPr lang="en-US" i="1" dirty="0"/>
              <a:t>Exceptions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9C6FF86E-1F56-4E55-B288-B5E04C74CC5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ANSI-C++: Vorteile</a:t>
            </a:r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Hochsprache, erfüllt Wunsch nach OO in Eingebetteten Systemen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Existierende ANSI-C Quellcodes können oft übernommen werden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Weite Verbreitung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Viele existierende Tools zur Code-Generierung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Viel bereits existierender Quellcode (</a:t>
            </a:r>
            <a:r>
              <a:rPr lang="en-US" i="1" dirty="0"/>
              <a:t>open source</a:t>
            </a:r>
            <a:r>
              <a:rPr lang="de-DE" dirty="0"/>
              <a:t> &amp; proprietär)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Trotz Hochsprache: </a:t>
            </a:r>
            <a:r>
              <a:rPr lang="en-US" i="1" dirty="0"/>
              <a:t>Low-level</a:t>
            </a:r>
            <a:r>
              <a:rPr lang="de-DE" dirty="0"/>
              <a:t> Programmierung dennoch möglich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Maschinennähe</a:t>
            </a:r>
          </a:p>
        </p:txBody>
      </p:sp>
      <p:pic>
        <p:nvPicPr>
          <p:cNvPr id="658436" name="Picture 4" descr="MPj043316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3" y="547688"/>
            <a:ext cx="6492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879D331-1969-4283-AABE-B1BAB55EA79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ANSI-C++: Nachteile</a:t>
            </a:r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Einige C++ Sprachkonstrukte führen zu großem </a:t>
            </a:r>
            <a:r>
              <a:rPr lang="en-US" dirty="0"/>
              <a:t>Overhead</a:t>
            </a:r>
            <a:r>
              <a:rPr lang="de-DE" dirty="0"/>
              <a:t> für Eingebettete Systeme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Zeit zwischen Werfen und Fangen unklar wegen Destruktoren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Erhöhter Speicherbedarf wegen interner Datenstrukturen</a:t>
            </a: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668338" y="2276475"/>
            <a:ext cx="6856412" cy="3095625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r>
              <a:rPr lang="de-DE" sz="2000" b="1" i="1" u="sng" dirty="0">
                <a:ea typeface="ヒラギノ角ゴ Pro W3" pitchFamily="96" charset="-128"/>
              </a:rPr>
              <a:t>Beispiel </a:t>
            </a:r>
            <a:r>
              <a:rPr lang="en-US" sz="2000" b="1" i="1" u="sng" dirty="0" smtClean="0">
                <a:ea typeface="ヒラギノ角ゴ Pro W3" pitchFamily="96" charset="-128"/>
              </a:rPr>
              <a:t>Exceptions</a:t>
            </a:r>
            <a:r>
              <a:rPr lang="de-DE" sz="2000" b="1" i="1" u="sng" dirty="0" smtClean="0">
                <a:ea typeface="ヒラギノ角ゴ Pro W3" pitchFamily="96" charset="-128"/>
              </a:rPr>
              <a:t>:</a:t>
            </a:r>
            <a:endParaRPr lang="de-DE" sz="2000" b="1" i="1" u="sng" dirty="0">
              <a:ea typeface="ヒラギノ角ゴ Pro W3" pitchFamily="96" charset="-128"/>
            </a:endParaRP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590550" y="2714625"/>
            <a:ext cx="3057525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try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object o;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Code…;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catch( E )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</a:t>
            </a:r>
            <a:r>
              <a:rPr lang="de-DE" sz="1800" b="1" i="1" dirty="0">
                <a:solidFill>
                  <a:srgbClr val="808080"/>
                </a:solidFill>
                <a:latin typeface="Courier New" pitchFamily="49" charset="0"/>
                <a:ea typeface="ヒラギノ角ゴ Pro W3" pitchFamily="96" charset="-128"/>
              </a:rPr>
              <a:t>// Fehlerbehandlung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</a:t>
            </a:r>
          </a:p>
        </p:txBody>
      </p:sp>
      <p:grpSp>
        <p:nvGrpSpPr>
          <p:cNvPr id="660487" name="Group 7"/>
          <p:cNvGrpSpPr>
            <a:grpSpLocks/>
          </p:cNvGrpSpPr>
          <p:nvPr/>
        </p:nvGrpSpPr>
        <p:grpSpPr bwMode="auto">
          <a:xfrm>
            <a:off x="3419475" y="3608388"/>
            <a:ext cx="4073525" cy="396875"/>
            <a:chOff x="1315" y="3620"/>
            <a:chExt cx="2566" cy="250"/>
          </a:xfrm>
        </p:grpSpPr>
        <p:sp>
          <p:nvSpPr>
            <p:cNvPr id="660488" name="Text Box 8"/>
            <p:cNvSpPr txBox="1">
              <a:spLocks noChangeArrowheads="1"/>
            </p:cNvSpPr>
            <p:nvPr/>
          </p:nvSpPr>
          <p:spPr bwMode="auto">
            <a:xfrm>
              <a:off x="1439" y="3620"/>
              <a:ext cx="24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i="1" dirty="0" smtClean="0">
                  <a:ea typeface="ヒラギノ角ゴ Pro W3" pitchFamily="96" charset="-128"/>
                </a:rPr>
                <a:t>Exception</a:t>
              </a:r>
              <a:r>
                <a:rPr lang="de-DE" sz="2000" dirty="0" smtClean="0">
                  <a:ea typeface="ヒラギノ角ゴ Pro W3" pitchFamily="96" charset="-128"/>
                </a:rPr>
                <a:t> </a:t>
              </a:r>
              <a:r>
                <a:rPr lang="de-DE" sz="2000" b="1" dirty="0">
                  <a:latin typeface="Courier New" pitchFamily="49" charset="0"/>
                  <a:ea typeface="ヒラギノ角ゴ Pro W3" pitchFamily="96" charset="-128"/>
                </a:rPr>
                <a:t>E</a:t>
              </a:r>
              <a:r>
                <a:rPr lang="de-DE" sz="2000" dirty="0">
                  <a:ea typeface="ヒラギノ角ゴ Pro W3" pitchFamily="96" charset="-128"/>
                </a:rPr>
                <a:t> wird hier geworfen...</a:t>
              </a:r>
            </a:p>
          </p:txBody>
        </p:sp>
        <p:sp>
          <p:nvSpPr>
            <p:cNvPr id="660489" name="AutoShape 9"/>
            <p:cNvSpPr>
              <a:spLocks noChangeArrowheads="1"/>
            </p:cNvSpPr>
            <p:nvPr/>
          </p:nvSpPr>
          <p:spPr bwMode="auto">
            <a:xfrm>
              <a:off x="1315" y="3657"/>
              <a:ext cx="136" cy="15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A3263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dirty="0"/>
            </a:p>
          </p:txBody>
        </p:sp>
      </p:grpSp>
      <p:grpSp>
        <p:nvGrpSpPr>
          <p:cNvPr id="660490" name="Group 10"/>
          <p:cNvGrpSpPr>
            <a:grpSpLocks/>
          </p:cNvGrpSpPr>
          <p:nvPr/>
        </p:nvGrpSpPr>
        <p:grpSpPr bwMode="auto">
          <a:xfrm>
            <a:off x="4498975" y="4616450"/>
            <a:ext cx="2989263" cy="396875"/>
            <a:chOff x="1315" y="3608"/>
            <a:chExt cx="1883" cy="250"/>
          </a:xfrm>
        </p:grpSpPr>
        <p:sp>
          <p:nvSpPr>
            <p:cNvPr id="660491" name="Text Box 11"/>
            <p:cNvSpPr txBox="1">
              <a:spLocks noChangeArrowheads="1"/>
            </p:cNvSpPr>
            <p:nvPr/>
          </p:nvSpPr>
          <p:spPr bwMode="auto">
            <a:xfrm>
              <a:off x="1439" y="3608"/>
              <a:ext cx="175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sz="2000" dirty="0">
                  <a:ea typeface="ヒラギノ角ゴ Pro W3" pitchFamily="96" charset="-128"/>
                </a:rPr>
                <a:t>... und hier abgefangen</a:t>
              </a:r>
            </a:p>
          </p:txBody>
        </p:sp>
        <p:sp>
          <p:nvSpPr>
            <p:cNvPr id="660492" name="AutoShape 12"/>
            <p:cNvSpPr>
              <a:spLocks noChangeArrowheads="1"/>
            </p:cNvSpPr>
            <p:nvPr/>
          </p:nvSpPr>
          <p:spPr bwMode="auto">
            <a:xfrm>
              <a:off x="1315" y="3657"/>
              <a:ext cx="136" cy="159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A3263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 dirty="0"/>
            </a:p>
          </p:txBody>
        </p:sp>
      </p:grpSp>
      <p:sp>
        <p:nvSpPr>
          <p:cNvPr id="660493" name="AutoShape 13"/>
          <p:cNvSpPr>
            <a:spLocks noChangeArrowheads="1"/>
          </p:cNvSpPr>
          <p:nvPr/>
        </p:nvSpPr>
        <p:spPr bwMode="auto">
          <a:xfrm>
            <a:off x="7596188" y="2960688"/>
            <a:ext cx="217487" cy="2195512"/>
          </a:xfrm>
          <a:prstGeom prst="curvedLeftArrow">
            <a:avLst>
              <a:gd name="adj1" fmla="val 201898"/>
              <a:gd name="adj2" fmla="val 403796"/>
              <a:gd name="adj3" fmla="val 33333"/>
            </a:avLst>
          </a:prstGeom>
          <a:solidFill>
            <a:srgbClr val="A32638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60494" name="Text Box 14"/>
          <p:cNvSpPr txBox="1">
            <a:spLocks noChangeArrowheads="1"/>
          </p:cNvSpPr>
          <p:nvPr/>
        </p:nvSpPr>
        <p:spPr bwMode="auto">
          <a:xfrm>
            <a:off x="7721600" y="3406775"/>
            <a:ext cx="1093788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Courier New" pitchFamily="49" charset="0"/>
                <a:ea typeface="ヒラギノ角ゴ Pro W3" pitchFamily="96" charset="-128"/>
              </a:rPr>
              <a:t>o</a:t>
            </a:r>
            <a:r>
              <a:rPr lang="de-DE" sz="2000" i="1" dirty="0">
                <a:latin typeface="Arial" charset="0"/>
                <a:ea typeface="ヒラギノ角ゴ Pro W3" pitchFamily="96" charset="-128"/>
              </a:rPr>
              <a:t> muss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latin typeface="Arial" charset="0"/>
                <a:ea typeface="ヒラギノ角ゴ Pro W3" pitchFamily="96" charset="-128"/>
              </a:rPr>
              <a:t>zerstört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latin typeface="Arial" charset="0"/>
                <a:ea typeface="ヒラギノ角ゴ Pro W3" pitchFamily="96" charset="-128"/>
              </a:rPr>
              <a:t>werden!</a:t>
            </a:r>
          </a:p>
        </p:txBody>
      </p:sp>
      <p:pic>
        <p:nvPicPr>
          <p:cNvPr id="660495" name="Picture 15" descr="MPj043316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5" y="546100"/>
            <a:ext cx="66833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6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6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6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6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0485" grpId="0" animBg="1"/>
      <p:bldP spid="660486" grpId="0"/>
      <p:bldP spid="660493" grpId="0" animBg="1"/>
      <p:bldP spid="66049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A595CC6-2844-4F10-9B54-72B5C87498B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ANSI-C++: Nachteile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b="1" dirty="0">
                <a:latin typeface="Courier New" pitchFamily="49" charset="0"/>
              </a:rPr>
              <a:t>B</a:t>
            </a:r>
            <a:r>
              <a:rPr lang="de-DE" i="1" dirty="0"/>
              <a:t> und </a:t>
            </a:r>
            <a:r>
              <a:rPr lang="de-DE" b="1" dirty="0">
                <a:latin typeface="Courier New" pitchFamily="49" charset="0"/>
              </a:rPr>
              <a:t>C</a:t>
            </a:r>
            <a:r>
              <a:rPr lang="de-DE" i="1" dirty="0"/>
              <a:t> enthalten je eine eigene Implementierung von </a:t>
            </a:r>
            <a:r>
              <a:rPr lang="de-DE" b="1" dirty="0">
                <a:latin typeface="Courier New" pitchFamily="49" charset="0"/>
              </a:rPr>
              <a:t>bar()</a:t>
            </a:r>
            <a:r>
              <a:rPr lang="de-DE" i="1" dirty="0"/>
              <a:t>.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endParaRPr lang="de-DE" sz="2800" i="1" dirty="0"/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Hoher Laufzeitbedarf wegen Typermittlung &amp; Methodensuche.</a:t>
            </a:r>
          </a:p>
          <a:p>
            <a:endParaRPr lang="de-DE" i="1" dirty="0"/>
          </a:p>
        </p:txBody>
      </p:sp>
      <p:sp>
        <p:nvSpPr>
          <p:cNvPr id="662542" name="Text Box 14"/>
          <p:cNvSpPr txBox="1">
            <a:spLocks noChangeArrowheads="1"/>
          </p:cNvSpPr>
          <p:nvPr/>
        </p:nvSpPr>
        <p:spPr bwMode="auto">
          <a:xfrm>
            <a:off x="668338" y="1736725"/>
            <a:ext cx="7612062" cy="2952750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/>
          <a:lstStyle/>
          <a:p>
            <a:r>
              <a:rPr lang="de-DE" sz="2200" b="1" i="1" u="sng" dirty="0">
                <a:ea typeface="ヒラギノ角ゴ Pro W3" pitchFamily="96" charset="-128"/>
              </a:rPr>
              <a:t>Beispiel Abstrakte Basisklassen:</a:t>
            </a:r>
          </a:p>
        </p:txBody>
      </p:sp>
      <p:sp>
        <p:nvSpPr>
          <p:cNvPr id="662543" name="Text Box 15"/>
          <p:cNvSpPr txBox="1">
            <a:spLocks noChangeArrowheads="1"/>
          </p:cNvSpPr>
          <p:nvPr/>
        </p:nvSpPr>
        <p:spPr bwMode="auto">
          <a:xfrm>
            <a:off x="590550" y="2279650"/>
            <a:ext cx="7562850" cy="225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                </a:t>
            </a: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class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A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                  </a:t>
            </a: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virtual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bar() = 0;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                }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endParaRPr lang="de-DE" sz="1800" b="1" dirty="0">
              <a:latin typeface="Courier New" pitchFamily="49" charset="0"/>
              <a:ea typeface="ヒラギノ角ゴ Pro W3" pitchFamily="96" charset="-128"/>
            </a:endParaRP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class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B : </a:t>
            </a: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public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A {              </a:t>
            </a: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class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C : </a:t>
            </a:r>
            <a:r>
              <a:rPr lang="en-US" sz="1800" b="1" dirty="0" smtClean="0">
                <a:latin typeface="Courier New" pitchFamily="49" charset="0"/>
                <a:ea typeface="ヒラギノ角ゴ Pro W3" pitchFamily="96" charset="-128"/>
              </a:rPr>
              <a:t>public</a:t>
            </a:r>
            <a:r>
              <a:rPr lang="de-DE" sz="1800" b="1" dirty="0" smtClean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A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                             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                                 }</a:t>
            </a:r>
          </a:p>
        </p:txBody>
      </p:sp>
      <p:sp>
        <p:nvSpPr>
          <p:cNvPr id="662544" name="AutoShape 16"/>
          <p:cNvSpPr>
            <a:spLocks noChangeArrowheads="1"/>
          </p:cNvSpPr>
          <p:nvPr/>
        </p:nvSpPr>
        <p:spPr bwMode="auto">
          <a:xfrm rot="5400000">
            <a:off x="6192837" y="2565401"/>
            <a:ext cx="576263" cy="792162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A32638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62545" name="AutoShape 17"/>
          <p:cNvSpPr>
            <a:spLocks noChangeArrowheads="1"/>
          </p:cNvSpPr>
          <p:nvPr/>
        </p:nvSpPr>
        <p:spPr bwMode="auto">
          <a:xfrm rot="16200000" flipH="1">
            <a:off x="2374900" y="2565400"/>
            <a:ext cx="576263" cy="7921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A32638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62546" name="Text Box 18"/>
          <p:cNvSpPr txBox="1">
            <a:spLocks noChangeArrowheads="1"/>
          </p:cNvSpPr>
          <p:nvPr/>
        </p:nvSpPr>
        <p:spPr bwMode="auto">
          <a:xfrm>
            <a:off x="1001713" y="5264150"/>
            <a:ext cx="6991350" cy="376238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A *foo; ...; foo-&gt;bar();	</a:t>
            </a:r>
            <a:r>
              <a:rPr lang="de-DE" sz="1800" b="1" i="1" dirty="0">
                <a:solidFill>
                  <a:srgbClr val="777777"/>
                </a:solidFill>
                <a:latin typeface="Courier New" pitchFamily="49" charset="0"/>
                <a:ea typeface="ヒラギノ角ゴ Pro W3" pitchFamily="96" charset="-128"/>
              </a:rPr>
              <a:t>// B::bar()?? C::bar???</a:t>
            </a:r>
          </a:p>
        </p:txBody>
      </p:sp>
      <p:pic>
        <p:nvPicPr>
          <p:cNvPr id="662547" name="Picture 19" descr="MCj038404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5072063"/>
            <a:ext cx="692150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2548" name="Picture 20" descr="MPj0433161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5" y="546100"/>
            <a:ext cx="66833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6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62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25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3D22310-ABBA-4A23-AF66-2A6451A1AC9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</a:t>
            </a:r>
            <a:r>
              <a:rPr lang="de-DE" dirty="0"/>
              <a:t> C++</a:t>
            </a: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Teilmenge von C++, entworfen für Eingebettete Systeme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abstrakten Basisklassen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Ausnahmebehandlung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</a:t>
            </a:r>
            <a:r>
              <a:rPr lang="en-US" i="1" dirty="0"/>
              <a:t>Templates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</a:t>
            </a:r>
            <a:r>
              <a:rPr lang="en-US" i="1" dirty="0"/>
              <a:t>Namespaces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(Features such as namespaces […] are difficult to understand, increasing the chances of programmer errors.)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Mehrfach-Vererbung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STL-Datenstrukturen </a:t>
            </a:r>
            <a:r>
              <a:rPr lang="de-DE" i="1" dirty="0"/>
              <a:t>(</a:t>
            </a:r>
            <a:r>
              <a:rPr lang="en-US" i="1" dirty="0"/>
              <a:t>Standard Template Library</a:t>
            </a:r>
            <a:r>
              <a:rPr lang="de-DE" i="1" dirty="0"/>
              <a:t>)</a:t>
            </a:r>
          </a:p>
        </p:txBody>
      </p:sp>
      <p:sp>
        <p:nvSpPr>
          <p:cNvPr id="664581" name="Text Box 5"/>
          <p:cNvSpPr txBox="1">
            <a:spLocks noChangeArrowheads="1"/>
          </p:cNvSpPr>
          <p:nvPr/>
        </p:nvSpPr>
        <p:spPr bwMode="auto">
          <a:xfrm>
            <a:off x="673100" y="5373688"/>
            <a:ext cx="6203950" cy="64135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i="1" dirty="0"/>
              <a:t>[Embedded C++ Slashes Code Size And Boosts Execution,</a:t>
            </a:r>
          </a:p>
          <a:p>
            <a:r>
              <a:rPr lang="en-US" sz="1800" i="1" dirty="0"/>
              <a:t> </a:t>
            </a:r>
            <a:r>
              <a:rPr lang="en-US" sz="1800" i="1" dirty="0" smtClean="0">
                <a:latin typeface="+mn-lt"/>
              </a:rPr>
              <a:t>www.ghs.com/wp/ec</a:t>
            </a:r>
            <a:r>
              <a:rPr lang="en-US" sz="1800" i="1" dirty="0">
                <a:latin typeface="+mn-lt"/>
              </a:rPr>
              <a:t>++article2.html</a:t>
            </a:r>
            <a:r>
              <a:rPr lang="en-US" sz="1800" i="1" dirty="0"/>
              <a:t>]</a:t>
            </a:r>
            <a:endParaRPr lang="de-DE" sz="1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458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318BB34-4C22-4B68-8D84-3A9955928D1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Java: Vorteile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Konsequent objektorientierte Programmiersprache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Modulare Struktur, exzellente SW-Kapselung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Gute Daten-Typisierung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Gute Sprachkonstrukte zur Modellierung von Verhalten &amp; Kontrolle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Mathematisches Modell ähnlich, aber besser als C++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Transparenter Speicherschutz, automatische </a:t>
            </a:r>
            <a:r>
              <a:rPr lang="en-US" i="1" dirty="0"/>
              <a:t>Garbage Collection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Code lesbarer als C++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Zeiger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Java Byte Code Interpreter: Hohe Portabilität</a:t>
            </a:r>
          </a:p>
        </p:txBody>
      </p:sp>
      <p:pic>
        <p:nvPicPr>
          <p:cNvPr id="666628" name="Picture 4" descr="MPj043316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3" y="547688"/>
            <a:ext cx="6492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C8089CA-CD9C-4DB5-AE22-C57E87E74F05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Java: Nachteile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Enorm hoher Ressourcenbedarf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Nachteile von Javas OO-Konstrukten ähnlich zu C++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Byte Code Interpretation zur Laufzeit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Just-In-Time</a:t>
            </a:r>
            <a:r>
              <a:rPr lang="de-DE" i="1" dirty="0"/>
              <a:t> </a:t>
            </a:r>
            <a:r>
              <a:rPr lang="de-DE" dirty="0"/>
              <a:t>Übersetzung in Eingebetteten Systemen impraktikabel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Realzeit-Verhalten der </a:t>
            </a:r>
            <a:r>
              <a:rPr lang="en-US" i="1" dirty="0"/>
              <a:t>Garbage Collection</a:t>
            </a:r>
            <a:r>
              <a:rPr lang="de-DE" dirty="0"/>
              <a:t>?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Derzeit: selbst schlankes Java (EmbeddedJava) für schnelle</a:t>
            </a:r>
            <a:br>
              <a:rPr lang="de-DE" dirty="0"/>
            </a:br>
            <a:r>
              <a:rPr lang="de-DE" dirty="0"/>
              <a:t>und ressourcenbeschränkte Systeme ungeeignet</a:t>
            </a:r>
          </a:p>
        </p:txBody>
      </p:sp>
      <p:pic>
        <p:nvPicPr>
          <p:cNvPr id="668677" name="Picture 5" descr="MPj043316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5" y="546100"/>
            <a:ext cx="66833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8678" name="Text Box 6"/>
          <p:cNvSpPr txBox="1">
            <a:spLocks noChangeArrowheads="1"/>
          </p:cNvSpPr>
          <p:nvPr/>
        </p:nvSpPr>
        <p:spPr bwMode="auto">
          <a:xfrm>
            <a:off x="395288" y="4293096"/>
            <a:ext cx="8408987" cy="1656184"/>
          </a:xfrm>
          <a:prstGeom prst="rect">
            <a:avLst/>
          </a:prstGeom>
          <a:solidFill>
            <a:srgbClr val="AAA28D">
              <a:alpha val="8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r>
              <a:rPr lang="de-DE" sz="2000" b="1" dirty="0">
                <a:ea typeface="ヒラギノ角ゴ Pro W3" pitchFamily="96" charset="-128"/>
              </a:rPr>
              <a:t>Aus Suns Lizenzbestimmungen zu Java:</a:t>
            </a:r>
          </a:p>
          <a:p>
            <a:r>
              <a:rPr lang="en-US" sz="2000" i="1" dirty="0">
                <a:ea typeface="ヒラギノ角ゴ Pro W3" pitchFamily="96" charset="-128"/>
              </a:rPr>
              <a:t>„Software is not designed or licensed for use in on-line control of aircraft, air traffic, aircraft navigation or aircraft communications; or in the design, construction, operation or maintenance of any nuclear facility</a:t>
            </a:r>
            <a:r>
              <a:rPr lang="en-US" sz="2000" i="1" dirty="0" smtClean="0">
                <a:ea typeface="ヒラギノ角ゴ Pro W3" pitchFamily="96" charset="-128"/>
              </a:rPr>
              <a:t>.“</a:t>
            </a:r>
          </a:p>
          <a:p>
            <a:r>
              <a:rPr lang="en-US" sz="2000" i="1" dirty="0" smtClean="0">
                <a:ea typeface="ヒラギノ角ゴ Pro W3" pitchFamily="96" charset="-128"/>
              </a:rPr>
              <a:t>[java.sun.com/products/plugin/1.2/license.txt]</a:t>
            </a:r>
            <a:endParaRPr lang="en-US" sz="2000" i="1" dirty="0">
              <a:ea typeface="ヒラギノ角ゴ Pro W3" pitchFamily="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84892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67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3852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8298244-A106-4530-B351-9C3EAB0A107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2"/>
            </a:pPr>
            <a:r>
              <a:rPr lang="de-DE" b="1" dirty="0" smtClean="0"/>
              <a:t>Compiler für Eingebettete Systeme – Anforderungen &amp; Abhängigkeiten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Werkzeuge zur Code-Generierung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Compiler, Assembler, Linker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Quellcode, Assemblercode, Objektcode, Binärcode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Quellsprachen für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C, C++, Java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Eingebettete 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Digitale Signalprozessoren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Multimedia-Prozessoren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Very Long Instruction Word</a:t>
            </a:r>
            <a:r>
              <a:rPr lang="de-DE" sz="2000" dirty="0" smtClean="0"/>
              <a:t>-Maschinen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Netzwerk-Prozessoren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Anforderungen an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Code-Qualität vs. Geschwindigkeit des Compilers</a:t>
            </a:r>
          </a:p>
        </p:txBody>
      </p:sp>
    </p:spTree>
    <p:extLst>
      <p:ext uri="{BB962C8B-B14F-4D97-AF65-F5344CB8AC3E}">
        <p14:creationId xmlns:p14="http://schemas.microsoft.com/office/powerpoint/2010/main" val="610415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0CBE417-4B14-463D-9956-F7788E9229A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Einordnung &amp; Motivation der Vorlesung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/>
              <a:t>Compiler für Eingebettete Systeme – Anforderungen &amp; Abhängigkeiten</a:t>
            </a:r>
            <a:endParaRPr lang="de-DE" dirty="0" smtClean="0"/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Interner Aufbau von Compilern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Prepass-Optimierungen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Instruktionsauswahl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Register-Allokation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zur WCET</a:t>
            </a:r>
            <a:r>
              <a:rPr lang="de-DE" b="1" baseline="-25000" dirty="0" smtClean="0">
                <a:solidFill>
                  <a:srgbClr val="7D91AA"/>
                </a:solidFill>
              </a:rPr>
              <a:t>EST</a:t>
            </a:r>
            <a:r>
              <a:rPr lang="de-DE" b="1" dirty="0" smtClean="0">
                <a:solidFill>
                  <a:srgbClr val="7D91AA"/>
                </a:solidFill>
              </a:rPr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Ausblick</a:t>
            </a:r>
          </a:p>
        </p:txBody>
      </p:sp>
    </p:spTree>
    <p:extLst>
      <p:ext uri="{BB962C8B-B14F-4D97-AF65-F5344CB8AC3E}">
        <p14:creationId xmlns:p14="http://schemas.microsoft.com/office/powerpoint/2010/main" val="1529862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63D4FD8-6224-4FCE-8519-C789CA21BD3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Eingebettete Prozessoren</a:t>
            </a:r>
          </a:p>
        </p:txBody>
      </p:sp>
      <p:sp>
        <p:nvSpPr>
          <p:cNvPr id="67277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Digitale Signalprozessoren (DSPs)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Multimedia-Prozessoren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b="1" i="1" dirty="0"/>
              <a:t>Very Long Instruction Word</a:t>
            </a:r>
            <a:r>
              <a:rPr lang="de-DE" b="1" dirty="0"/>
              <a:t>-Maschinen (VLIW)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b="1" dirty="0"/>
              <a:t>Netzwerk-Prozessoren (NPUs)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3E3AD57-5514-4482-AF24-8474E8380127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Digitale Signalprozessoren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Eigenschaften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Optimiert für Digitale Signalverarbeitung</a:t>
            </a:r>
            <a:br>
              <a:rPr lang="de-DE" dirty="0"/>
            </a:br>
            <a:r>
              <a:rPr lang="de-DE" dirty="0"/>
              <a:t>(z.B. Filter, Fourier-Transformation, ...)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Heterogene Registersätze, eingeteilt für Spezialzwecke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Teilweise parallele Befehlsabarbeitung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Spezielle Adressrechenwerke / Adressierungsmodi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Multiply-Accumulate</a:t>
            </a:r>
            <a:r>
              <a:rPr lang="de-DE" dirty="0"/>
              <a:t>-Befehl </a:t>
            </a:r>
            <a:r>
              <a:rPr lang="de-DE" i="1" dirty="0"/>
              <a:t>(a = a + b * c)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Zero-Overhead Loops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Sättigungsarithmetik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Effizienz und Realzeitverhalten extrem wichtig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FFFA3AA-2A97-43DC-88DC-502590ACBF3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9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Heterogene Registersätze</a:t>
            </a:r>
          </a:p>
        </p:txBody>
      </p:sp>
      <p:sp>
        <p:nvSpPr>
          <p:cNvPr id="676869" name="Rectangle 5"/>
          <p:cNvSpPr>
            <a:spLocks noChangeArrowheads="1"/>
          </p:cNvSpPr>
          <p:nvPr/>
        </p:nvSpPr>
        <p:spPr bwMode="auto">
          <a:xfrm>
            <a:off x="179388" y="1412875"/>
            <a:ext cx="3887787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ts val="2000"/>
              </a:lnSpc>
            </a:pPr>
            <a:r>
              <a:rPr lang="de-DE" sz="2000" b="1" dirty="0"/>
              <a:t>Beispiel Infineon TriCore 1.3: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Separate Adress- &amp; Datenregister</a:t>
            </a:r>
          </a:p>
        </p:txBody>
      </p:sp>
      <p:graphicFrame>
        <p:nvGraphicFramePr>
          <p:cNvPr id="676870" name="Group 6"/>
          <p:cNvGraphicFramePr>
            <a:graphicFrameLocks noGrp="1"/>
          </p:cNvGraphicFramePr>
          <p:nvPr/>
        </p:nvGraphicFramePr>
        <p:xfrm>
          <a:off x="4464050" y="1749425"/>
          <a:ext cx="1981200" cy="4394208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A9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A8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906" name="Text Box 42"/>
          <p:cNvSpPr txBox="1">
            <a:spLocks noChangeArrowheads="1"/>
          </p:cNvSpPr>
          <p:nvPr/>
        </p:nvSpPr>
        <p:spPr bwMode="auto">
          <a:xfrm>
            <a:off x="4233863" y="1462088"/>
            <a:ext cx="220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b="1" i="1" dirty="0" smtClean="0">
                <a:latin typeface="Arial" charset="0"/>
                <a:ea typeface="ヒラギノ角ゴ Pro W3" pitchFamily="96" charset="-128"/>
              </a:rPr>
              <a:t>Address Registers</a:t>
            </a:r>
            <a:endParaRPr lang="en-US" sz="1800" b="1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676907" name="Text Box 43"/>
          <p:cNvSpPr txBox="1">
            <a:spLocks noChangeArrowheads="1"/>
          </p:cNvSpPr>
          <p:nvPr/>
        </p:nvSpPr>
        <p:spPr bwMode="auto">
          <a:xfrm>
            <a:off x="6443663" y="1460500"/>
            <a:ext cx="179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b="1" i="1" dirty="0" smtClean="0">
                <a:latin typeface="Arial" charset="0"/>
                <a:ea typeface="ヒラギノ角ゴ Pro W3" pitchFamily="96" charset="-128"/>
              </a:rPr>
              <a:t>Data Registers</a:t>
            </a:r>
            <a:endParaRPr lang="en-US" sz="1800" b="1" i="1" dirty="0">
              <a:latin typeface="Arial" charset="0"/>
              <a:ea typeface="ヒラギノ角ゴ Pro W3" pitchFamily="96" charset="-128"/>
            </a:endParaRPr>
          </a:p>
        </p:txBody>
      </p:sp>
      <p:graphicFrame>
        <p:nvGraphicFramePr>
          <p:cNvPr id="676908" name="Group 44"/>
          <p:cNvGraphicFramePr>
            <a:graphicFrameLocks noGrp="1"/>
          </p:cNvGraphicFramePr>
          <p:nvPr/>
        </p:nvGraphicFramePr>
        <p:xfrm>
          <a:off x="6445250" y="1749425"/>
          <a:ext cx="1981200" cy="4394208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D9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D8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7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906" grpId="0"/>
      <p:bldP spid="67690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23CC812-6095-414A-AB48-C4DB678C806B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0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Heterogene Registersätze</a:t>
            </a:r>
          </a:p>
        </p:txBody>
      </p:sp>
      <p:sp>
        <p:nvSpPr>
          <p:cNvPr id="678990" name="Rectangle 78"/>
          <p:cNvSpPr>
            <a:spLocks noChangeArrowheads="1"/>
          </p:cNvSpPr>
          <p:nvPr/>
        </p:nvSpPr>
        <p:spPr bwMode="auto">
          <a:xfrm>
            <a:off x="179388" y="1412875"/>
            <a:ext cx="38163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ts val="2000"/>
              </a:lnSpc>
            </a:pPr>
            <a:r>
              <a:rPr lang="de-DE" sz="2000" b="1" dirty="0"/>
              <a:t>Beispiel Infineon TriCore 1.3: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Separate Adress- &amp; Datenregister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Register mit besonderer Bedeutung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64-bit Datenregister </a:t>
            </a:r>
            <a:r>
              <a:rPr lang="de-DE" sz="2000" i="1" dirty="0" smtClean="0"/>
              <a:t>(</a:t>
            </a:r>
            <a:r>
              <a:rPr lang="en-US" sz="2000" i="1" dirty="0" smtClean="0"/>
              <a:t>extended Regs</a:t>
            </a:r>
            <a:r>
              <a:rPr lang="de-DE" sz="2000" i="1" dirty="0" smtClean="0"/>
              <a:t>)</a:t>
            </a:r>
            <a:endParaRPr lang="de-DE" sz="2000" i="1" dirty="0"/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Oberer &amp; unterer Kontext </a:t>
            </a:r>
            <a:r>
              <a:rPr lang="de-DE" sz="2000" i="1" dirty="0"/>
              <a:t>(UC &amp; LC)</a:t>
            </a:r>
            <a:r>
              <a:rPr lang="de-DE" sz="2000" dirty="0"/>
              <a:t>: </a:t>
            </a:r>
            <a:r>
              <a:rPr lang="de-DE" sz="2000" i="1" dirty="0"/>
              <a:t>UC</a:t>
            </a:r>
            <a:r>
              <a:rPr lang="de-DE" sz="2000" dirty="0"/>
              <a:t> bei Funktionsaufruf automatisch gesichert, </a:t>
            </a:r>
            <a:r>
              <a:rPr lang="de-DE" sz="2000" i="1" dirty="0"/>
              <a:t>LC</a:t>
            </a:r>
            <a:r>
              <a:rPr lang="de-DE" sz="2000" dirty="0"/>
              <a:t> nicht</a:t>
            </a:r>
          </a:p>
        </p:txBody>
      </p:sp>
      <p:sp>
        <p:nvSpPr>
          <p:cNvPr id="678991" name="Rectangle 79"/>
          <p:cNvSpPr>
            <a:spLocks noChangeArrowheads="1"/>
          </p:cNvSpPr>
          <p:nvPr/>
        </p:nvSpPr>
        <p:spPr bwMode="auto">
          <a:xfrm>
            <a:off x="6445250" y="1749425"/>
            <a:ext cx="1981200" cy="2184400"/>
          </a:xfrm>
          <a:prstGeom prst="rect">
            <a:avLst/>
          </a:prstGeom>
          <a:solidFill>
            <a:srgbClr val="AAA28D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8992" name="Rectangle 80"/>
          <p:cNvSpPr>
            <a:spLocks noChangeArrowheads="1"/>
          </p:cNvSpPr>
          <p:nvPr/>
        </p:nvSpPr>
        <p:spPr bwMode="auto">
          <a:xfrm>
            <a:off x="4464050" y="1751013"/>
            <a:ext cx="1981200" cy="1655762"/>
          </a:xfrm>
          <a:prstGeom prst="rect">
            <a:avLst/>
          </a:prstGeom>
          <a:solidFill>
            <a:srgbClr val="AAA28D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8993" name="Rectangle 81"/>
          <p:cNvSpPr>
            <a:spLocks noChangeArrowheads="1"/>
          </p:cNvSpPr>
          <p:nvPr/>
        </p:nvSpPr>
        <p:spPr bwMode="auto">
          <a:xfrm>
            <a:off x="6445250" y="3933825"/>
            <a:ext cx="1981200" cy="2232025"/>
          </a:xfrm>
          <a:prstGeom prst="rect">
            <a:avLst/>
          </a:prstGeom>
          <a:solidFill>
            <a:srgbClr val="AAA28D">
              <a:alpha val="50000"/>
            </a:srgbClr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8994" name="Rectangle 82"/>
          <p:cNvSpPr>
            <a:spLocks noChangeArrowheads="1"/>
          </p:cNvSpPr>
          <p:nvPr/>
        </p:nvSpPr>
        <p:spPr bwMode="auto">
          <a:xfrm>
            <a:off x="4464050" y="3933825"/>
            <a:ext cx="1981200" cy="1655763"/>
          </a:xfrm>
          <a:prstGeom prst="rect">
            <a:avLst/>
          </a:prstGeom>
          <a:solidFill>
            <a:srgbClr val="AAA28D">
              <a:alpha val="50000"/>
            </a:srgbClr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graphicFrame>
        <p:nvGraphicFramePr>
          <p:cNvPr id="678995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54409"/>
              </p:ext>
            </p:extLst>
          </p:nvPr>
        </p:nvGraphicFramePr>
        <p:xfrm>
          <a:off x="4464050" y="1749425"/>
          <a:ext cx="1981200" cy="4394208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A15 (Implicit AREG)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A11 (Return Addr)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A10 (Stack Ptr)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A9 (Global AREG)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A8 (Global AREG)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 (Global AREG)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A0 (Global AREG)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9031" name="Text Box 119"/>
          <p:cNvSpPr txBox="1">
            <a:spLocks noChangeArrowheads="1"/>
          </p:cNvSpPr>
          <p:nvPr/>
        </p:nvSpPr>
        <p:spPr bwMode="auto">
          <a:xfrm>
            <a:off x="4233863" y="1462088"/>
            <a:ext cx="220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b="1" i="1" dirty="0" smtClean="0">
                <a:latin typeface="Arial" charset="0"/>
                <a:ea typeface="ヒラギノ角ゴ Pro W3" pitchFamily="96" charset="-128"/>
              </a:rPr>
              <a:t>Address Registers</a:t>
            </a:r>
            <a:endParaRPr lang="en-US" sz="1800" b="1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679032" name="Text Box 120"/>
          <p:cNvSpPr txBox="1">
            <a:spLocks noChangeArrowheads="1"/>
          </p:cNvSpPr>
          <p:nvPr/>
        </p:nvSpPr>
        <p:spPr bwMode="auto">
          <a:xfrm>
            <a:off x="6443663" y="1460500"/>
            <a:ext cx="1790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b="1" i="1" dirty="0" smtClean="0">
                <a:latin typeface="Arial" charset="0"/>
                <a:ea typeface="ヒラギノ角ゴ Pro W3" pitchFamily="96" charset="-128"/>
              </a:rPr>
              <a:t>Data Registers</a:t>
            </a:r>
            <a:endParaRPr lang="en-US" sz="1800" b="1" i="1" dirty="0">
              <a:latin typeface="Arial" charset="0"/>
              <a:ea typeface="ヒラギノ角ゴ Pro W3" pitchFamily="96" charset="-128"/>
            </a:endParaRPr>
          </a:p>
        </p:txBody>
      </p:sp>
      <p:graphicFrame>
        <p:nvGraphicFramePr>
          <p:cNvPr id="679033" name="Group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42174"/>
              </p:ext>
            </p:extLst>
          </p:nvPr>
        </p:nvGraphicFramePr>
        <p:xfrm>
          <a:off x="6445250" y="1749425"/>
          <a:ext cx="1981200" cy="4394208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D15 (Implicit DREG)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D9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D8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9069" name="AutoShape 157"/>
          <p:cNvSpPr>
            <a:spLocks/>
          </p:cNvSpPr>
          <p:nvPr/>
        </p:nvSpPr>
        <p:spPr bwMode="auto">
          <a:xfrm>
            <a:off x="8497888" y="1749425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70" name="Text Box 158"/>
          <p:cNvSpPr txBox="1">
            <a:spLocks noChangeArrowheads="1"/>
          </p:cNvSpPr>
          <p:nvPr/>
        </p:nvSpPr>
        <p:spPr bwMode="auto">
          <a:xfrm>
            <a:off x="8420100" y="1836738"/>
            <a:ext cx="596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E14</a:t>
            </a:r>
          </a:p>
        </p:txBody>
      </p:sp>
      <p:sp>
        <p:nvSpPr>
          <p:cNvPr id="679071" name="AutoShape 159"/>
          <p:cNvSpPr>
            <a:spLocks/>
          </p:cNvSpPr>
          <p:nvPr/>
        </p:nvSpPr>
        <p:spPr bwMode="auto">
          <a:xfrm>
            <a:off x="8497888" y="2325688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72" name="Text Box 160"/>
          <p:cNvSpPr txBox="1">
            <a:spLocks noChangeArrowheads="1"/>
          </p:cNvSpPr>
          <p:nvPr/>
        </p:nvSpPr>
        <p:spPr bwMode="auto">
          <a:xfrm>
            <a:off x="8434388" y="2413000"/>
            <a:ext cx="596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E12</a:t>
            </a:r>
          </a:p>
        </p:txBody>
      </p:sp>
      <p:sp>
        <p:nvSpPr>
          <p:cNvPr id="679073" name="AutoShape 161"/>
          <p:cNvSpPr>
            <a:spLocks/>
          </p:cNvSpPr>
          <p:nvPr/>
        </p:nvSpPr>
        <p:spPr bwMode="auto">
          <a:xfrm>
            <a:off x="8497888" y="2828925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74" name="Text Box 162"/>
          <p:cNvSpPr txBox="1">
            <a:spLocks noChangeArrowheads="1"/>
          </p:cNvSpPr>
          <p:nvPr/>
        </p:nvSpPr>
        <p:spPr bwMode="auto">
          <a:xfrm>
            <a:off x="3709988" y="2433638"/>
            <a:ext cx="520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i="1" dirty="0">
                <a:latin typeface="Arial" charset="0"/>
                <a:ea typeface="ヒラギノ角ゴ Pro W3" pitchFamily="96" charset="-128"/>
              </a:rPr>
              <a:t>UC</a:t>
            </a:r>
          </a:p>
        </p:txBody>
      </p:sp>
      <p:sp>
        <p:nvSpPr>
          <p:cNvPr id="679075" name="AutoShape 163"/>
          <p:cNvSpPr>
            <a:spLocks/>
          </p:cNvSpPr>
          <p:nvPr/>
        </p:nvSpPr>
        <p:spPr bwMode="auto">
          <a:xfrm>
            <a:off x="8497888" y="3405188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76" name="Text Box 164"/>
          <p:cNvSpPr txBox="1">
            <a:spLocks noChangeArrowheads="1"/>
          </p:cNvSpPr>
          <p:nvPr/>
        </p:nvSpPr>
        <p:spPr bwMode="auto">
          <a:xfrm>
            <a:off x="8434388" y="3492500"/>
            <a:ext cx="469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E8</a:t>
            </a:r>
          </a:p>
        </p:txBody>
      </p:sp>
      <p:sp>
        <p:nvSpPr>
          <p:cNvPr id="679077" name="AutoShape 165"/>
          <p:cNvSpPr>
            <a:spLocks/>
          </p:cNvSpPr>
          <p:nvPr/>
        </p:nvSpPr>
        <p:spPr bwMode="auto">
          <a:xfrm>
            <a:off x="8497888" y="3981450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78" name="Text Box 166"/>
          <p:cNvSpPr txBox="1">
            <a:spLocks noChangeArrowheads="1"/>
          </p:cNvSpPr>
          <p:nvPr/>
        </p:nvSpPr>
        <p:spPr bwMode="auto">
          <a:xfrm>
            <a:off x="8434388" y="4068763"/>
            <a:ext cx="469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E6</a:t>
            </a:r>
          </a:p>
        </p:txBody>
      </p:sp>
      <p:sp>
        <p:nvSpPr>
          <p:cNvPr id="679079" name="AutoShape 167"/>
          <p:cNvSpPr>
            <a:spLocks/>
          </p:cNvSpPr>
          <p:nvPr/>
        </p:nvSpPr>
        <p:spPr bwMode="auto">
          <a:xfrm>
            <a:off x="8497888" y="4486275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80" name="Text Box 168"/>
          <p:cNvSpPr txBox="1">
            <a:spLocks noChangeArrowheads="1"/>
          </p:cNvSpPr>
          <p:nvPr/>
        </p:nvSpPr>
        <p:spPr bwMode="auto">
          <a:xfrm>
            <a:off x="8434388" y="4573588"/>
            <a:ext cx="469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E4</a:t>
            </a:r>
          </a:p>
        </p:txBody>
      </p:sp>
      <p:sp>
        <p:nvSpPr>
          <p:cNvPr id="679081" name="AutoShape 169"/>
          <p:cNvSpPr>
            <a:spLocks/>
          </p:cNvSpPr>
          <p:nvPr/>
        </p:nvSpPr>
        <p:spPr bwMode="auto">
          <a:xfrm>
            <a:off x="8497888" y="5060950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82" name="Text Box 170"/>
          <p:cNvSpPr txBox="1">
            <a:spLocks noChangeArrowheads="1"/>
          </p:cNvSpPr>
          <p:nvPr/>
        </p:nvSpPr>
        <p:spPr bwMode="auto">
          <a:xfrm>
            <a:off x="8434388" y="5148263"/>
            <a:ext cx="469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E2</a:t>
            </a:r>
          </a:p>
        </p:txBody>
      </p:sp>
      <p:sp>
        <p:nvSpPr>
          <p:cNvPr id="679083" name="AutoShape 171"/>
          <p:cNvSpPr>
            <a:spLocks/>
          </p:cNvSpPr>
          <p:nvPr/>
        </p:nvSpPr>
        <p:spPr bwMode="auto">
          <a:xfrm>
            <a:off x="8497888" y="5638800"/>
            <a:ext cx="73025" cy="504825"/>
          </a:xfrm>
          <a:prstGeom prst="rightBrace">
            <a:avLst>
              <a:gd name="adj1" fmla="val 5760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84" name="Text Box 172"/>
          <p:cNvSpPr txBox="1">
            <a:spLocks noChangeArrowheads="1"/>
          </p:cNvSpPr>
          <p:nvPr/>
        </p:nvSpPr>
        <p:spPr bwMode="auto">
          <a:xfrm>
            <a:off x="8434388" y="5726113"/>
            <a:ext cx="469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E0</a:t>
            </a:r>
          </a:p>
        </p:txBody>
      </p:sp>
      <p:sp>
        <p:nvSpPr>
          <p:cNvPr id="679085" name="AutoShape 173"/>
          <p:cNvSpPr>
            <a:spLocks/>
          </p:cNvSpPr>
          <p:nvPr/>
        </p:nvSpPr>
        <p:spPr bwMode="auto">
          <a:xfrm>
            <a:off x="4284663" y="1749425"/>
            <a:ext cx="144462" cy="1657350"/>
          </a:xfrm>
          <a:prstGeom prst="leftBrace">
            <a:avLst>
              <a:gd name="adj1" fmla="val 95605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86" name="AutoShape 174"/>
          <p:cNvSpPr>
            <a:spLocks/>
          </p:cNvSpPr>
          <p:nvPr/>
        </p:nvSpPr>
        <p:spPr bwMode="auto">
          <a:xfrm>
            <a:off x="4284663" y="3981450"/>
            <a:ext cx="144462" cy="1584325"/>
          </a:xfrm>
          <a:prstGeom prst="leftBrace">
            <a:avLst>
              <a:gd name="adj1" fmla="val 91392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79087" name="Text Box 175"/>
          <p:cNvSpPr txBox="1">
            <a:spLocks noChangeArrowheads="1"/>
          </p:cNvSpPr>
          <p:nvPr/>
        </p:nvSpPr>
        <p:spPr bwMode="auto">
          <a:xfrm>
            <a:off x="3708400" y="4630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i="1" dirty="0">
                <a:latin typeface="Arial" charset="0"/>
                <a:ea typeface="ヒラギノ角ゴ Pro W3" pitchFamily="96" charset="-128"/>
              </a:rPr>
              <a:t>LC</a:t>
            </a:r>
          </a:p>
        </p:txBody>
      </p:sp>
      <p:sp>
        <p:nvSpPr>
          <p:cNvPr id="679088" name="Text Box 176"/>
          <p:cNvSpPr txBox="1">
            <a:spLocks noChangeArrowheads="1"/>
          </p:cNvSpPr>
          <p:nvPr/>
        </p:nvSpPr>
        <p:spPr bwMode="auto">
          <a:xfrm>
            <a:off x="8435975" y="2917825"/>
            <a:ext cx="596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E10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9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9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9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7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9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9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79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9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9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79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79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7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7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78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78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7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78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91" grpId="0" animBg="1"/>
      <p:bldP spid="678992" grpId="0" animBg="1"/>
      <p:bldP spid="678993" grpId="0" animBg="1"/>
      <p:bldP spid="678994" grpId="0" animBg="1"/>
      <p:bldP spid="679069" grpId="0" animBg="1"/>
      <p:bldP spid="679070" grpId="0"/>
      <p:bldP spid="679071" grpId="0" animBg="1"/>
      <p:bldP spid="679072" grpId="0"/>
      <p:bldP spid="679073" grpId="0" animBg="1"/>
      <p:bldP spid="679074" grpId="0"/>
      <p:bldP spid="679075" grpId="0" animBg="1"/>
      <p:bldP spid="679076" grpId="0"/>
      <p:bldP spid="679077" grpId="0" animBg="1"/>
      <p:bldP spid="679078" grpId="0"/>
      <p:bldP spid="679079" grpId="0" animBg="1"/>
      <p:bldP spid="679080" grpId="0"/>
      <p:bldP spid="679081" grpId="0" animBg="1"/>
      <p:bldP spid="679082" grpId="0"/>
      <p:bldP spid="679083" grpId="0" animBg="1"/>
      <p:bldP spid="679084" grpId="0"/>
      <p:bldP spid="679085" grpId="0" animBg="1"/>
      <p:bldP spid="679086" grpId="0" animBg="1"/>
      <p:bldP spid="679087" grpId="0"/>
      <p:bldP spid="67908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9D10143D-1A7F-4222-A43A-AA14182D119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Teilweise Parallelität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Beispiel Infineon TriCore 1.3: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Integer-Pipeline</a:t>
            </a:r>
            <a:r>
              <a:rPr lang="de-DE" i="1" dirty="0"/>
              <a:t>:</a:t>
            </a:r>
            <a:r>
              <a:rPr lang="de-DE" dirty="0"/>
              <a:t>		Arithmetische Befehle,</a:t>
            </a:r>
            <a:br>
              <a:rPr lang="de-DE" dirty="0"/>
            </a:br>
            <a:r>
              <a:rPr lang="de-DE" dirty="0"/>
              <a:t>				bedingte Sprünge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Load/Store-Pipeline</a:t>
            </a:r>
            <a:r>
              <a:rPr lang="de-DE" i="1" dirty="0"/>
              <a:t>:</a:t>
            </a:r>
            <a:r>
              <a:rPr lang="de-DE" dirty="0"/>
              <a:t>		Speicherzugriffe, Adressarithmetik,</a:t>
            </a:r>
            <a:br>
              <a:rPr lang="de-DE" dirty="0"/>
            </a:br>
            <a:r>
              <a:rPr lang="de-DE" dirty="0"/>
              <a:t>				unbedingte Sprünge, Funktionsaufrufe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Loop-Pipeline</a:t>
            </a:r>
            <a:r>
              <a:rPr lang="de-DE" i="1" dirty="0"/>
              <a:t>:</a:t>
            </a:r>
            <a:r>
              <a:rPr lang="de-DE" dirty="0"/>
              <a:t>		Schleifen-Befehle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Teilweise Parallelität:</a:t>
            </a:r>
          </a:p>
          <a:p>
            <a:pPr lvl="1"/>
            <a:r>
              <a:rPr lang="en-US" i="1" dirty="0" smtClean="0"/>
              <a:t>Pipelines</a:t>
            </a:r>
            <a:r>
              <a:rPr lang="de-DE" dirty="0" smtClean="0"/>
              <a:t> </a:t>
            </a:r>
            <a:r>
              <a:rPr lang="de-DE" dirty="0"/>
              <a:t>arbeiten im Idealfall unabhängig / parallel</a:t>
            </a:r>
          </a:p>
          <a:p>
            <a:pPr lvl="1"/>
            <a:r>
              <a:rPr lang="de-DE" dirty="0"/>
              <a:t>Wenn nicht Idealfall:</a:t>
            </a:r>
            <a:br>
              <a:rPr lang="de-DE" dirty="0"/>
            </a:br>
            <a:r>
              <a:rPr lang="en-US" i="1" dirty="0" smtClean="0"/>
              <a:t>Stall</a:t>
            </a:r>
            <a:r>
              <a:rPr lang="de-DE" dirty="0" smtClean="0"/>
              <a:t> </a:t>
            </a:r>
            <a:r>
              <a:rPr lang="de-DE" dirty="0"/>
              <a:t>in </a:t>
            </a:r>
            <a:r>
              <a:rPr lang="de-DE" dirty="0" smtClean="0"/>
              <a:t>L/S-</a:t>
            </a:r>
            <a:r>
              <a:rPr lang="en-US" i="1" dirty="0" smtClean="0"/>
              <a:t>Pipeline</a:t>
            </a:r>
            <a:r>
              <a:rPr lang="de-DE" dirty="0" smtClean="0"/>
              <a:t> </a:t>
            </a:r>
            <a:r>
              <a:rPr lang="de-DE" dirty="0">
                <a:sym typeface="Symbol" pitchFamily="18" charset="2"/>
              </a:rPr>
              <a:t></a:t>
            </a:r>
            <a:r>
              <a:rPr lang="de-DE" dirty="0">
                <a:cs typeface="Arial" charset="0"/>
              </a:rPr>
              <a:t> Stall in </a:t>
            </a:r>
            <a:r>
              <a:rPr lang="de-DE" dirty="0" smtClean="0">
                <a:cs typeface="Arial" charset="0"/>
              </a:rPr>
              <a:t>I-</a:t>
            </a:r>
            <a:r>
              <a:rPr lang="en-US" i="1" dirty="0" smtClean="0">
                <a:cs typeface="Arial" charset="0"/>
              </a:rPr>
              <a:t>Pipeline</a:t>
            </a:r>
            <a:r>
              <a:rPr lang="de-DE" dirty="0" smtClean="0">
                <a:cs typeface="Arial" charset="0"/>
              </a:rPr>
              <a:t> </a:t>
            </a:r>
            <a:r>
              <a:rPr lang="de-DE" dirty="0">
                <a:cs typeface="Arial" charset="0"/>
              </a:rPr>
              <a:t>und umgekehrt</a:t>
            </a:r>
          </a:p>
          <a:p>
            <a:pPr lvl="1">
              <a:lnSpc>
                <a:spcPct val="120000"/>
              </a:lnSpc>
              <a:buFont typeface="Arial" charset="0"/>
              <a:buNone/>
            </a:pP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8A4A6EB-DC91-447A-ADE4-ED90EA08570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</a:t>
            </a:r>
            <a:r>
              <a:rPr lang="en-US" dirty="0"/>
              <a:t>Address Generation Units</a:t>
            </a:r>
            <a:r>
              <a:rPr lang="de-DE" dirty="0"/>
              <a:t> </a:t>
            </a:r>
            <a:r>
              <a:rPr lang="de-DE" i="1" dirty="0"/>
              <a:t>(AGUs)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Allgemeine Architektur von Adressrechenwerken:</a:t>
            </a:r>
          </a:p>
        </p:txBody>
      </p:sp>
      <p:grpSp>
        <p:nvGrpSpPr>
          <p:cNvPr id="687133" name="Group 29"/>
          <p:cNvGrpSpPr>
            <a:grpSpLocks/>
          </p:cNvGrpSpPr>
          <p:nvPr/>
        </p:nvGrpSpPr>
        <p:grpSpPr bwMode="auto">
          <a:xfrm>
            <a:off x="3665538" y="3860800"/>
            <a:ext cx="2259012" cy="2016125"/>
            <a:chOff x="2309" y="2432"/>
            <a:chExt cx="1423" cy="1270"/>
          </a:xfrm>
        </p:grpSpPr>
        <p:grpSp>
          <p:nvGrpSpPr>
            <p:cNvPr id="687134" name="Group 30"/>
            <p:cNvGrpSpPr>
              <a:grpSpLocks/>
            </p:cNvGrpSpPr>
            <p:nvPr/>
          </p:nvGrpSpPr>
          <p:grpSpPr bwMode="auto">
            <a:xfrm>
              <a:off x="2698" y="2432"/>
              <a:ext cx="635" cy="726"/>
              <a:chOff x="2245" y="2250"/>
              <a:chExt cx="635" cy="726"/>
            </a:xfrm>
          </p:grpSpPr>
          <p:sp>
            <p:nvSpPr>
              <p:cNvPr id="687135" name="Rectangle 31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7136" name="Rectangle 32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7137" name="Rectangle 33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7138" name="Rectangle 34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7139" name="AutoShape 35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87140" name="Line 36"/>
            <p:cNvSpPr>
              <a:spLocks noChangeShapeType="1"/>
            </p:cNvSpPr>
            <p:nvPr/>
          </p:nvSpPr>
          <p:spPr bwMode="auto">
            <a:xfrm>
              <a:off x="3106" y="3158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41" name="Text Box 37"/>
            <p:cNvSpPr txBox="1">
              <a:spLocks noChangeArrowheads="1"/>
            </p:cNvSpPr>
            <p:nvPr/>
          </p:nvSpPr>
          <p:spPr bwMode="auto">
            <a:xfrm>
              <a:off x="2309" y="3204"/>
              <a:ext cx="61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87142" name="Text Box 38"/>
            <p:cNvSpPr txBox="1">
              <a:spLocks noChangeArrowheads="1"/>
            </p:cNvSpPr>
            <p:nvPr/>
          </p:nvSpPr>
          <p:spPr bwMode="auto">
            <a:xfrm>
              <a:off x="3061" y="3425"/>
              <a:ext cx="671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Effektive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Adresse</a:t>
              </a:r>
            </a:p>
          </p:txBody>
        </p:sp>
        <p:sp>
          <p:nvSpPr>
            <p:cNvPr id="687143" name="Line 39"/>
            <p:cNvSpPr>
              <a:spLocks noChangeShapeType="1"/>
            </p:cNvSpPr>
            <p:nvPr/>
          </p:nvSpPr>
          <p:spPr bwMode="auto">
            <a:xfrm flipV="1">
              <a:off x="2608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44" name="Line 40"/>
            <p:cNvSpPr>
              <a:spLocks noChangeShapeType="1"/>
            </p:cNvSpPr>
            <p:nvPr/>
          </p:nvSpPr>
          <p:spPr bwMode="auto">
            <a:xfrm flipH="1" flipV="1">
              <a:off x="3107" y="3294"/>
              <a:ext cx="317" cy="13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7145" name="Group 41"/>
          <p:cNvGrpSpPr>
            <a:grpSpLocks/>
          </p:cNvGrpSpPr>
          <p:nvPr/>
        </p:nvGrpSpPr>
        <p:grpSpPr bwMode="auto">
          <a:xfrm>
            <a:off x="4067175" y="2060575"/>
            <a:ext cx="838200" cy="2374900"/>
            <a:chOff x="2562" y="1299"/>
            <a:chExt cx="528" cy="1496"/>
          </a:xfrm>
        </p:grpSpPr>
        <p:sp>
          <p:nvSpPr>
            <p:cNvPr id="687146" name="Line 42"/>
            <p:cNvSpPr>
              <a:spLocks noChangeShapeType="1"/>
            </p:cNvSpPr>
            <p:nvPr/>
          </p:nvSpPr>
          <p:spPr bwMode="auto">
            <a:xfrm rot="-5400000">
              <a:off x="2630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47" name="Line 43"/>
            <p:cNvSpPr>
              <a:spLocks noChangeShapeType="1"/>
            </p:cNvSpPr>
            <p:nvPr/>
          </p:nvSpPr>
          <p:spPr bwMode="auto">
            <a:xfrm flipV="1">
              <a:off x="2562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48" name="Text Box 44"/>
            <p:cNvSpPr txBox="1">
              <a:spLocks noChangeArrowheads="1"/>
            </p:cNvSpPr>
            <p:nvPr/>
          </p:nvSpPr>
          <p:spPr bwMode="auto">
            <a:xfrm>
              <a:off x="2562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AR-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87149" name="Line 45"/>
            <p:cNvSpPr>
              <a:spLocks noChangeShapeType="1"/>
            </p:cNvSpPr>
            <p:nvPr/>
          </p:nvSpPr>
          <p:spPr bwMode="auto">
            <a:xfrm flipV="1">
              <a:off x="256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7150" name="Group 46"/>
          <p:cNvGrpSpPr>
            <a:grpSpLocks/>
          </p:cNvGrpSpPr>
          <p:nvPr/>
        </p:nvGrpSpPr>
        <p:grpSpPr bwMode="auto">
          <a:xfrm>
            <a:off x="4498975" y="2062163"/>
            <a:ext cx="3014663" cy="1798637"/>
            <a:chOff x="2834" y="1299"/>
            <a:chExt cx="1899" cy="1133"/>
          </a:xfrm>
        </p:grpSpPr>
        <p:sp>
          <p:nvSpPr>
            <p:cNvPr id="687151" name="AutoShape 47"/>
            <p:cNvSpPr>
              <a:spLocks noChangeArrowheads="1"/>
            </p:cNvSpPr>
            <p:nvPr/>
          </p:nvSpPr>
          <p:spPr bwMode="auto">
            <a:xfrm>
              <a:off x="2834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87152" name="Line 48"/>
            <p:cNvSpPr>
              <a:spLocks noChangeShapeType="1"/>
            </p:cNvSpPr>
            <p:nvPr/>
          </p:nvSpPr>
          <p:spPr bwMode="auto">
            <a:xfrm>
              <a:off x="3106" y="229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53" name="Line 49"/>
            <p:cNvSpPr>
              <a:spLocks noChangeShapeType="1"/>
            </p:cNvSpPr>
            <p:nvPr/>
          </p:nvSpPr>
          <p:spPr bwMode="auto">
            <a:xfrm rot="-21600000">
              <a:off x="2925" y="1797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54" name="Line 50"/>
            <p:cNvSpPr>
              <a:spLocks noChangeShapeType="1"/>
            </p:cNvSpPr>
            <p:nvPr/>
          </p:nvSpPr>
          <p:spPr bwMode="auto">
            <a:xfrm>
              <a:off x="2925" y="1797"/>
              <a:ext cx="10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55" name="Text Box 51"/>
            <p:cNvSpPr txBox="1">
              <a:spLocks noChangeArrowheads="1"/>
            </p:cNvSpPr>
            <p:nvPr/>
          </p:nvSpPr>
          <p:spPr bwMode="auto">
            <a:xfrm>
              <a:off x="3941" y="1299"/>
              <a:ext cx="792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>
                  <a:latin typeface="Arial" charset="0"/>
                  <a:ea typeface="ヒラギノ角ゴ Pro W3" pitchFamily="96" charset="-128"/>
                </a:rPr>
                <a:t>Immediate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Wert</a:t>
              </a:r>
            </a:p>
          </p:txBody>
        </p:sp>
        <p:sp>
          <p:nvSpPr>
            <p:cNvPr id="687156" name="Line 52"/>
            <p:cNvSpPr>
              <a:spLocks noChangeShapeType="1"/>
            </p:cNvSpPr>
            <p:nvPr/>
          </p:nvSpPr>
          <p:spPr bwMode="auto">
            <a:xfrm flipV="1">
              <a:off x="3969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7157" name="Line 53"/>
            <p:cNvSpPr>
              <a:spLocks noChangeShapeType="1"/>
            </p:cNvSpPr>
            <p:nvPr/>
          </p:nvSpPr>
          <p:spPr bwMode="auto">
            <a:xfrm flipV="1">
              <a:off x="3969" y="1525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687158" name="Rectangle 54"/>
          <p:cNvSpPr>
            <a:spLocks noChangeArrowheads="1"/>
          </p:cNvSpPr>
          <p:nvPr/>
        </p:nvSpPr>
        <p:spPr bwMode="auto">
          <a:xfrm>
            <a:off x="179388" y="1819275"/>
            <a:ext cx="3529012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 smtClean="0"/>
              <a:t>Adressregister (AR) </a:t>
            </a:r>
            <a:r>
              <a:rPr lang="de-DE" sz="2000" dirty="0"/>
              <a:t>enthalten </a:t>
            </a:r>
            <a:r>
              <a:rPr lang="de-DE" sz="2000" i="1" dirty="0"/>
              <a:t>effektive Adressen</a:t>
            </a:r>
            <a:r>
              <a:rPr lang="de-DE" sz="2000" dirty="0"/>
              <a:t> zur Speicher-Adressierung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Befehlswort codiert, welches AR zu nutzen ist </a:t>
            </a:r>
            <a:r>
              <a:rPr lang="de-DE" sz="2000" i="1" dirty="0"/>
              <a:t>(AR-Zeiger)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ARs können explizit mit im Befehlswort codierten Konstanten geladen werden </a:t>
            </a:r>
            <a:r>
              <a:rPr lang="de-DE" sz="2000" i="1" dirty="0"/>
              <a:t>(Immediates)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8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C3F27D2-D7A6-446F-B9DC-02E0187FC27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</a:t>
            </a:r>
            <a:r>
              <a:rPr lang="en-US" dirty="0"/>
              <a:t>Address Generation Units</a:t>
            </a:r>
            <a:r>
              <a:rPr lang="de-DE" dirty="0"/>
              <a:t> </a:t>
            </a:r>
            <a:r>
              <a:rPr lang="de-DE" i="1" dirty="0"/>
              <a:t>(AGUs)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Allgemeine Architektur von Adressrechenwerken:</a:t>
            </a:r>
          </a:p>
        </p:txBody>
      </p:sp>
      <p:sp>
        <p:nvSpPr>
          <p:cNvPr id="689181" name="Rectangle 29"/>
          <p:cNvSpPr>
            <a:spLocks noChangeArrowheads="1"/>
          </p:cNvSpPr>
          <p:nvPr/>
        </p:nvSpPr>
        <p:spPr bwMode="auto">
          <a:xfrm>
            <a:off x="179388" y="1819275"/>
            <a:ext cx="3529012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ARs können über einfache ALU erhöht / erniedrigt werden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Erhöhung / Erniedrigung um </a:t>
            </a:r>
            <a:r>
              <a:rPr lang="en-US" sz="2000" i="1" dirty="0"/>
              <a:t>Offset</a:t>
            </a:r>
            <a:r>
              <a:rPr lang="en-US" sz="2000" dirty="0"/>
              <a:t> </a:t>
            </a:r>
            <a:r>
              <a:rPr lang="de-DE" sz="2000" dirty="0"/>
              <a:t>als </a:t>
            </a:r>
            <a:r>
              <a:rPr lang="en-US" sz="2000" i="1" dirty="0"/>
              <a:t>Immediate</a:t>
            </a:r>
            <a:r>
              <a:rPr lang="de-DE" sz="2000" dirty="0"/>
              <a:t>-Wert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Inkrement / Dekrement um Konstante „1“ als </a:t>
            </a:r>
            <a:r>
              <a:rPr lang="en-US" sz="2000" i="1" dirty="0"/>
              <a:t>Offset</a:t>
            </a:r>
          </a:p>
        </p:txBody>
      </p:sp>
      <p:grpSp>
        <p:nvGrpSpPr>
          <p:cNvPr id="689207" name="Group 55"/>
          <p:cNvGrpSpPr>
            <a:grpSpLocks/>
          </p:cNvGrpSpPr>
          <p:nvPr/>
        </p:nvGrpSpPr>
        <p:grpSpPr bwMode="auto">
          <a:xfrm>
            <a:off x="4930775" y="3213100"/>
            <a:ext cx="1296988" cy="1943100"/>
            <a:chOff x="3106" y="2024"/>
            <a:chExt cx="817" cy="1224"/>
          </a:xfrm>
        </p:grpSpPr>
        <p:grpSp>
          <p:nvGrpSpPr>
            <p:cNvPr id="689208" name="Group 56"/>
            <p:cNvGrpSpPr>
              <a:grpSpLocks/>
            </p:cNvGrpSpPr>
            <p:nvPr/>
          </p:nvGrpSpPr>
          <p:grpSpPr bwMode="auto">
            <a:xfrm>
              <a:off x="3469" y="2794"/>
              <a:ext cx="454" cy="182"/>
              <a:chOff x="3379" y="2432"/>
              <a:chExt cx="454" cy="182"/>
            </a:xfrm>
          </p:grpSpPr>
          <p:sp>
            <p:nvSpPr>
              <p:cNvPr id="689209" name="Freeform 57"/>
              <p:cNvSpPr>
                <a:spLocks/>
              </p:cNvSpPr>
              <p:nvPr/>
            </p:nvSpPr>
            <p:spPr bwMode="auto">
              <a:xfrm flipV="1">
                <a:off x="3606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10" name="Freeform 58"/>
              <p:cNvSpPr>
                <a:spLocks/>
              </p:cNvSpPr>
              <p:nvPr/>
            </p:nvSpPr>
            <p:spPr bwMode="auto">
              <a:xfrm flipH="1" flipV="1">
                <a:off x="3379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11" name="Text Box 59"/>
              <p:cNvSpPr txBox="1">
                <a:spLocks noChangeArrowheads="1"/>
              </p:cNvSpPr>
              <p:nvPr/>
            </p:nvSpPr>
            <p:spPr bwMode="auto">
              <a:xfrm>
                <a:off x="3398" y="2432"/>
                <a:ext cx="31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1600" dirty="0">
                    <a:latin typeface="Arial" charset="0"/>
                    <a:ea typeface="ヒラギノ角ゴ Pro W3" pitchFamily="96" charset="-128"/>
                  </a:rPr>
                  <a:t>+  -</a:t>
                </a:r>
              </a:p>
            </p:txBody>
          </p:sp>
        </p:grpSp>
        <p:sp>
          <p:nvSpPr>
            <p:cNvPr id="689212" name="Line 60"/>
            <p:cNvSpPr>
              <a:spLocks noChangeShapeType="1"/>
            </p:cNvSpPr>
            <p:nvPr/>
          </p:nvSpPr>
          <p:spPr bwMode="auto">
            <a:xfrm>
              <a:off x="3242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13" name="Line 61"/>
            <p:cNvSpPr>
              <a:spLocks noChangeShapeType="1"/>
            </p:cNvSpPr>
            <p:nvPr/>
          </p:nvSpPr>
          <p:spPr bwMode="auto">
            <a:xfrm>
              <a:off x="3242" y="2024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14" name="Line 62"/>
            <p:cNvSpPr>
              <a:spLocks noChangeShapeType="1"/>
            </p:cNvSpPr>
            <p:nvPr/>
          </p:nvSpPr>
          <p:spPr bwMode="auto">
            <a:xfrm flipV="1">
              <a:off x="3696" y="2024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15" name="Line 63"/>
            <p:cNvSpPr>
              <a:spLocks noChangeShapeType="1"/>
            </p:cNvSpPr>
            <p:nvPr/>
          </p:nvSpPr>
          <p:spPr bwMode="auto">
            <a:xfrm rot="-10800000">
              <a:off x="3560" y="2976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16" name="Line 64"/>
            <p:cNvSpPr>
              <a:spLocks noChangeShapeType="1"/>
            </p:cNvSpPr>
            <p:nvPr/>
          </p:nvSpPr>
          <p:spPr bwMode="auto">
            <a:xfrm>
              <a:off x="3106" y="3248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9217" name="Group 65"/>
          <p:cNvGrpSpPr>
            <a:grpSpLocks/>
          </p:cNvGrpSpPr>
          <p:nvPr/>
        </p:nvGrpSpPr>
        <p:grpSpPr bwMode="auto">
          <a:xfrm>
            <a:off x="6261100" y="2925763"/>
            <a:ext cx="469900" cy="503237"/>
            <a:chOff x="3944" y="1843"/>
            <a:chExt cx="296" cy="317"/>
          </a:xfrm>
        </p:grpSpPr>
        <p:sp>
          <p:nvSpPr>
            <p:cNvPr id="689218" name="Line 66"/>
            <p:cNvSpPr>
              <a:spLocks noChangeShapeType="1"/>
            </p:cNvSpPr>
            <p:nvPr/>
          </p:nvSpPr>
          <p:spPr bwMode="auto">
            <a:xfrm>
              <a:off x="4149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19" name="Text Box 67"/>
            <p:cNvSpPr txBox="1">
              <a:spLocks noChangeArrowheads="1"/>
            </p:cNvSpPr>
            <p:nvPr/>
          </p:nvSpPr>
          <p:spPr bwMode="auto">
            <a:xfrm>
              <a:off x="3944" y="1843"/>
              <a:ext cx="2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„1“</a:t>
              </a:r>
            </a:p>
          </p:txBody>
        </p:sp>
      </p:grpSp>
      <p:grpSp>
        <p:nvGrpSpPr>
          <p:cNvPr id="689220" name="Group 68"/>
          <p:cNvGrpSpPr>
            <a:grpSpLocks/>
          </p:cNvGrpSpPr>
          <p:nvPr/>
        </p:nvGrpSpPr>
        <p:grpSpPr bwMode="auto">
          <a:xfrm>
            <a:off x="3665538" y="3860800"/>
            <a:ext cx="2259012" cy="2016125"/>
            <a:chOff x="2309" y="2432"/>
            <a:chExt cx="1423" cy="1270"/>
          </a:xfrm>
        </p:grpSpPr>
        <p:grpSp>
          <p:nvGrpSpPr>
            <p:cNvPr id="689221" name="Group 69"/>
            <p:cNvGrpSpPr>
              <a:grpSpLocks/>
            </p:cNvGrpSpPr>
            <p:nvPr/>
          </p:nvGrpSpPr>
          <p:grpSpPr bwMode="auto">
            <a:xfrm>
              <a:off x="2698" y="2432"/>
              <a:ext cx="635" cy="726"/>
              <a:chOff x="2245" y="2250"/>
              <a:chExt cx="635" cy="726"/>
            </a:xfrm>
          </p:grpSpPr>
          <p:sp>
            <p:nvSpPr>
              <p:cNvPr id="689222" name="Rectangle 70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23" name="Rectangle 71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24" name="Rectangle 72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25" name="Rectangle 73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89226" name="AutoShape 74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89227" name="Line 75"/>
            <p:cNvSpPr>
              <a:spLocks noChangeShapeType="1"/>
            </p:cNvSpPr>
            <p:nvPr/>
          </p:nvSpPr>
          <p:spPr bwMode="auto">
            <a:xfrm>
              <a:off x="3106" y="3158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28" name="Text Box 76"/>
            <p:cNvSpPr txBox="1">
              <a:spLocks noChangeArrowheads="1"/>
            </p:cNvSpPr>
            <p:nvPr/>
          </p:nvSpPr>
          <p:spPr bwMode="auto">
            <a:xfrm>
              <a:off x="2309" y="3204"/>
              <a:ext cx="61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89229" name="Text Box 77"/>
            <p:cNvSpPr txBox="1">
              <a:spLocks noChangeArrowheads="1"/>
            </p:cNvSpPr>
            <p:nvPr/>
          </p:nvSpPr>
          <p:spPr bwMode="auto">
            <a:xfrm>
              <a:off x="3061" y="3425"/>
              <a:ext cx="671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Effektive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Adresse</a:t>
              </a:r>
            </a:p>
          </p:txBody>
        </p:sp>
        <p:sp>
          <p:nvSpPr>
            <p:cNvPr id="689230" name="Line 78"/>
            <p:cNvSpPr>
              <a:spLocks noChangeShapeType="1"/>
            </p:cNvSpPr>
            <p:nvPr/>
          </p:nvSpPr>
          <p:spPr bwMode="auto">
            <a:xfrm flipV="1">
              <a:off x="2608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31" name="Line 79"/>
            <p:cNvSpPr>
              <a:spLocks noChangeShapeType="1"/>
            </p:cNvSpPr>
            <p:nvPr/>
          </p:nvSpPr>
          <p:spPr bwMode="auto">
            <a:xfrm flipH="1" flipV="1">
              <a:off x="3107" y="3294"/>
              <a:ext cx="317" cy="13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9232" name="Group 80"/>
          <p:cNvGrpSpPr>
            <a:grpSpLocks/>
          </p:cNvGrpSpPr>
          <p:nvPr/>
        </p:nvGrpSpPr>
        <p:grpSpPr bwMode="auto">
          <a:xfrm>
            <a:off x="4067175" y="2062163"/>
            <a:ext cx="838200" cy="2374900"/>
            <a:chOff x="2562" y="1299"/>
            <a:chExt cx="528" cy="1496"/>
          </a:xfrm>
        </p:grpSpPr>
        <p:sp>
          <p:nvSpPr>
            <p:cNvPr id="689233" name="Line 81"/>
            <p:cNvSpPr>
              <a:spLocks noChangeShapeType="1"/>
            </p:cNvSpPr>
            <p:nvPr/>
          </p:nvSpPr>
          <p:spPr bwMode="auto">
            <a:xfrm rot="-5400000">
              <a:off x="2630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34" name="Line 82"/>
            <p:cNvSpPr>
              <a:spLocks noChangeShapeType="1"/>
            </p:cNvSpPr>
            <p:nvPr/>
          </p:nvSpPr>
          <p:spPr bwMode="auto">
            <a:xfrm flipV="1">
              <a:off x="2562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35" name="Text Box 83"/>
            <p:cNvSpPr txBox="1">
              <a:spLocks noChangeArrowheads="1"/>
            </p:cNvSpPr>
            <p:nvPr/>
          </p:nvSpPr>
          <p:spPr bwMode="auto">
            <a:xfrm>
              <a:off x="2562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AR-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89236" name="Line 84"/>
            <p:cNvSpPr>
              <a:spLocks noChangeShapeType="1"/>
            </p:cNvSpPr>
            <p:nvPr/>
          </p:nvSpPr>
          <p:spPr bwMode="auto">
            <a:xfrm flipV="1">
              <a:off x="256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9237" name="Group 85"/>
          <p:cNvGrpSpPr>
            <a:grpSpLocks/>
          </p:cNvGrpSpPr>
          <p:nvPr/>
        </p:nvGrpSpPr>
        <p:grpSpPr bwMode="auto">
          <a:xfrm>
            <a:off x="4498975" y="2062163"/>
            <a:ext cx="3014663" cy="1798637"/>
            <a:chOff x="2834" y="1299"/>
            <a:chExt cx="1899" cy="1133"/>
          </a:xfrm>
        </p:grpSpPr>
        <p:sp>
          <p:nvSpPr>
            <p:cNvPr id="689238" name="AutoShape 86"/>
            <p:cNvSpPr>
              <a:spLocks noChangeArrowheads="1"/>
            </p:cNvSpPr>
            <p:nvPr/>
          </p:nvSpPr>
          <p:spPr bwMode="auto">
            <a:xfrm>
              <a:off x="2834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89239" name="Line 87"/>
            <p:cNvSpPr>
              <a:spLocks noChangeShapeType="1"/>
            </p:cNvSpPr>
            <p:nvPr/>
          </p:nvSpPr>
          <p:spPr bwMode="auto">
            <a:xfrm>
              <a:off x="3106" y="229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0" name="Line 88"/>
            <p:cNvSpPr>
              <a:spLocks noChangeShapeType="1"/>
            </p:cNvSpPr>
            <p:nvPr/>
          </p:nvSpPr>
          <p:spPr bwMode="auto">
            <a:xfrm rot="-21600000">
              <a:off x="2925" y="1797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1" name="Line 89"/>
            <p:cNvSpPr>
              <a:spLocks noChangeShapeType="1"/>
            </p:cNvSpPr>
            <p:nvPr/>
          </p:nvSpPr>
          <p:spPr bwMode="auto">
            <a:xfrm>
              <a:off x="2925" y="1797"/>
              <a:ext cx="10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2" name="Text Box 90"/>
            <p:cNvSpPr txBox="1">
              <a:spLocks noChangeArrowheads="1"/>
            </p:cNvSpPr>
            <p:nvPr/>
          </p:nvSpPr>
          <p:spPr bwMode="auto">
            <a:xfrm>
              <a:off x="3941" y="1299"/>
              <a:ext cx="792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i="1" dirty="0">
                  <a:latin typeface="Arial" charset="0"/>
                  <a:ea typeface="ヒラギノ角ゴ Pro W3" pitchFamily="96" charset="-128"/>
                </a:rPr>
                <a:t>Immediate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Wert</a:t>
              </a:r>
            </a:p>
          </p:txBody>
        </p:sp>
        <p:sp>
          <p:nvSpPr>
            <p:cNvPr id="689243" name="Line 91"/>
            <p:cNvSpPr>
              <a:spLocks noChangeShapeType="1"/>
            </p:cNvSpPr>
            <p:nvPr/>
          </p:nvSpPr>
          <p:spPr bwMode="auto">
            <a:xfrm flipV="1">
              <a:off x="3969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4" name="Line 92"/>
            <p:cNvSpPr>
              <a:spLocks noChangeShapeType="1"/>
            </p:cNvSpPr>
            <p:nvPr/>
          </p:nvSpPr>
          <p:spPr bwMode="auto">
            <a:xfrm flipV="1">
              <a:off x="3969" y="1525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89245" name="Group 93"/>
          <p:cNvGrpSpPr>
            <a:grpSpLocks/>
          </p:cNvGrpSpPr>
          <p:nvPr/>
        </p:nvGrpSpPr>
        <p:grpSpPr bwMode="auto">
          <a:xfrm>
            <a:off x="6083300" y="2852738"/>
            <a:ext cx="1017588" cy="2425700"/>
            <a:chOff x="3832" y="1797"/>
            <a:chExt cx="641" cy="1528"/>
          </a:xfrm>
        </p:grpSpPr>
        <p:sp>
          <p:nvSpPr>
            <p:cNvPr id="689246" name="AutoShape 94"/>
            <p:cNvSpPr>
              <a:spLocks noChangeArrowheads="1"/>
            </p:cNvSpPr>
            <p:nvPr/>
          </p:nvSpPr>
          <p:spPr bwMode="auto">
            <a:xfrm>
              <a:off x="3877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89247" name="Line 95"/>
            <p:cNvSpPr>
              <a:spLocks noChangeShapeType="1"/>
            </p:cNvSpPr>
            <p:nvPr/>
          </p:nvSpPr>
          <p:spPr bwMode="auto">
            <a:xfrm rot="-10800000">
              <a:off x="3832" y="297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8" name="Line 96"/>
            <p:cNvSpPr>
              <a:spLocks noChangeShapeType="1"/>
            </p:cNvSpPr>
            <p:nvPr/>
          </p:nvSpPr>
          <p:spPr bwMode="auto">
            <a:xfrm flipH="1">
              <a:off x="3968" y="1797"/>
              <a:ext cx="1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49" name="Line 97"/>
            <p:cNvSpPr>
              <a:spLocks noChangeShapeType="1"/>
            </p:cNvSpPr>
            <p:nvPr/>
          </p:nvSpPr>
          <p:spPr bwMode="auto">
            <a:xfrm flipV="1">
              <a:off x="4149" y="2296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50" name="Line 98"/>
            <p:cNvSpPr>
              <a:spLocks noChangeShapeType="1"/>
            </p:cNvSpPr>
            <p:nvPr/>
          </p:nvSpPr>
          <p:spPr bwMode="auto">
            <a:xfrm>
              <a:off x="3832" y="3112"/>
              <a:ext cx="31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89251" name="Text Box 99"/>
            <p:cNvSpPr txBox="1">
              <a:spLocks noChangeArrowheads="1"/>
            </p:cNvSpPr>
            <p:nvPr/>
          </p:nvSpPr>
          <p:spPr bwMode="auto">
            <a:xfrm>
              <a:off x="3969" y="3204"/>
              <a:ext cx="504" cy="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Offset</a:t>
              </a:r>
            </a:p>
          </p:txBody>
        </p:sp>
        <p:sp>
          <p:nvSpPr>
            <p:cNvPr id="689252" name="Line 100"/>
            <p:cNvSpPr>
              <a:spLocks noChangeShapeType="1"/>
            </p:cNvSpPr>
            <p:nvPr/>
          </p:nvSpPr>
          <p:spPr bwMode="auto">
            <a:xfrm flipH="1" flipV="1">
              <a:off x="3969" y="3112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A1C07BE-C8BC-4AC6-A309-1150B531C18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</a:t>
            </a:r>
            <a:r>
              <a:rPr lang="en-US" dirty="0"/>
              <a:t>Address Generation Units</a:t>
            </a:r>
            <a:r>
              <a:rPr lang="de-DE" dirty="0"/>
              <a:t> </a:t>
            </a:r>
            <a:r>
              <a:rPr lang="de-DE" i="1" dirty="0"/>
              <a:t>(AGUs)</a:t>
            </a:r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Allgemeine Architektur von Adressrechenwerken:</a:t>
            </a:r>
          </a:p>
        </p:txBody>
      </p:sp>
      <p:sp>
        <p:nvSpPr>
          <p:cNvPr id="691204" name="Rectangle 4"/>
          <p:cNvSpPr>
            <a:spLocks noChangeArrowheads="1"/>
          </p:cNvSpPr>
          <p:nvPr/>
        </p:nvSpPr>
        <p:spPr bwMode="auto">
          <a:xfrm>
            <a:off x="179388" y="1819275"/>
            <a:ext cx="3529012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Inkrement / Dekrement um Inhalt von </a:t>
            </a:r>
            <a:r>
              <a:rPr lang="en-US" sz="2000" i="1" dirty="0"/>
              <a:t>Modifier</a:t>
            </a:r>
            <a:r>
              <a:rPr lang="de-DE" sz="2000" dirty="0"/>
              <a:t>-Register </a:t>
            </a:r>
            <a:r>
              <a:rPr lang="de-DE" sz="2000" i="1" dirty="0"/>
              <a:t>(MR)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Befehlswort codiert, welches MR zu nutzen ist </a:t>
            </a:r>
            <a:r>
              <a:rPr lang="de-DE" sz="2000" i="1" dirty="0"/>
              <a:t>(MR-Zeiger)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MRs können explizit mit </a:t>
            </a:r>
            <a:r>
              <a:rPr lang="en-US" sz="2000" i="1" dirty="0"/>
              <a:t>Immediate</a:t>
            </a:r>
            <a:r>
              <a:rPr lang="de-DE" sz="2000" dirty="0"/>
              <a:t>-Werten geladen werden</a:t>
            </a:r>
            <a:endParaRPr lang="de-DE" sz="2000" i="1" dirty="0"/>
          </a:p>
        </p:txBody>
      </p:sp>
      <p:grpSp>
        <p:nvGrpSpPr>
          <p:cNvPr id="691251" name="Group 51"/>
          <p:cNvGrpSpPr>
            <a:grpSpLocks/>
          </p:cNvGrpSpPr>
          <p:nvPr/>
        </p:nvGrpSpPr>
        <p:grpSpPr bwMode="auto">
          <a:xfrm>
            <a:off x="4930775" y="3213100"/>
            <a:ext cx="1296988" cy="1943100"/>
            <a:chOff x="3106" y="2024"/>
            <a:chExt cx="817" cy="1224"/>
          </a:xfrm>
        </p:grpSpPr>
        <p:grpSp>
          <p:nvGrpSpPr>
            <p:cNvPr id="691252" name="Group 52"/>
            <p:cNvGrpSpPr>
              <a:grpSpLocks/>
            </p:cNvGrpSpPr>
            <p:nvPr/>
          </p:nvGrpSpPr>
          <p:grpSpPr bwMode="auto">
            <a:xfrm>
              <a:off x="3469" y="2794"/>
              <a:ext cx="454" cy="182"/>
              <a:chOff x="3379" y="2432"/>
              <a:chExt cx="454" cy="182"/>
            </a:xfrm>
          </p:grpSpPr>
          <p:sp>
            <p:nvSpPr>
              <p:cNvPr id="691253" name="Freeform 53"/>
              <p:cNvSpPr>
                <a:spLocks/>
              </p:cNvSpPr>
              <p:nvPr/>
            </p:nvSpPr>
            <p:spPr bwMode="auto">
              <a:xfrm flipV="1">
                <a:off x="3606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54" name="Freeform 54"/>
              <p:cNvSpPr>
                <a:spLocks/>
              </p:cNvSpPr>
              <p:nvPr/>
            </p:nvSpPr>
            <p:spPr bwMode="auto">
              <a:xfrm flipH="1" flipV="1">
                <a:off x="3379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55" name="Text Box 55"/>
              <p:cNvSpPr txBox="1">
                <a:spLocks noChangeArrowheads="1"/>
              </p:cNvSpPr>
              <p:nvPr/>
            </p:nvSpPr>
            <p:spPr bwMode="auto">
              <a:xfrm>
                <a:off x="3398" y="2432"/>
                <a:ext cx="31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1600" dirty="0">
                    <a:latin typeface="Arial" charset="0"/>
                    <a:ea typeface="ヒラギノ角ゴ Pro W3" pitchFamily="96" charset="-128"/>
                  </a:rPr>
                  <a:t>+  -</a:t>
                </a:r>
              </a:p>
            </p:txBody>
          </p:sp>
        </p:grpSp>
        <p:sp>
          <p:nvSpPr>
            <p:cNvPr id="691256" name="Line 56"/>
            <p:cNvSpPr>
              <a:spLocks noChangeShapeType="1"/>
            </p:cNvSpPr>
            <p:nvPr/>
          </p:nvSpPr>
          <p:spPr bwMode="auto">
            <a:xfrm>
              <a:off x="3242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57" name="Line 57"/>
            <p:cNvSpPr>
              <a:spLocks noChangeShapeType="1"/>
            </p:cNvSpPr>
            <p:nvPr/>
          </p:nvSpPr>
          <p:spPr bwMode="auto">
            <a:xfrm>
              <a:off x="3242" y="2024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58" name="Line 58"/>
            <p:cNvSpPr>
              <a:spLocks noChangeShapeType="1"/>
            </p:cNvSpPr>
            <p:nvPr/>
          </p:nvSpPr>
          <p:spPr bwMode="auto">
            <a:xfrm flipV="1">
              <a:off x="3696" y="2024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59" name="Line 59"/>
            <p:cNvSpPr>
              <a:spLocks noChangeShapeType="1"/>
            </p:cNvSpPr>
            <p:nvPr/>
          </p:nvSpPr>
          <p:spPr bwMode="auto">
            <a:xfrm rot="-10800000">
              <a:off x="3560" y="2976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60" name="Line 60"/>
            <p:cNvSpPr>
              <a:spLocks noChangeShapeType="1"/>
            </p:cNvSpPr>
            <p:nvPr/>
          </p:nvSpPr>
          <p:spPr bwMode="auto">
            <a:xfrm>
              <a:off x="3106" y="3248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261" name="Group 61"/>
          <p:cNvGrpSpPr>
            <a:grpSpLocks/>
          </p:cNvGrpSpPr>
          <p:nvPr/>
        </p:nvGrpSpPr>
        <p:grpSpPr bwMode="auto">
          <a:xfrm>
            <a:off x="6261100" y="2925763"/>
            <a:ext cx="469900" cy="503237"/>
            <a:chOff x="3944" y="1843"/>
            <a:chExt cx="296" cy="317"/>
          </a:xfrm>
        </p:grpSpPr>
        <p:sp>
          <p:nvSpPr>
            <p:cNvPr id="691262" name="Line 62"/>
            <p:cNvSpPr>
              <a:spLocks noChangeShapeType="1"/>
            </p:cNvSpPr>
            <p:nvPr/>
          </p:nvSpPr>
          <p:spPr bwMode="auto">
            <a:xfrm>
              <a:off x="4149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63" name="Text Box 63"/>
            <p:cNvSpPr txBox="1">
              <a:spLocks noChangeArrowheads="1"/>
            </p:cNvSpPr>
            <p:nvPr/>
          </p:nvSpPr>
          <p:spPr bwMode="auto">
            <a:xfrm>
              <a:off x="3944" y="1843"/>
              <a:ext cx="2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„1“</a:t>
              </a:r>
            </a:p>
          </p:txBody>
        </p:sp>
      </p:grpSp>
      <p:grpSp>
        <p:nvGrpSpPr>
          <p:cNvPr id="691264" name="Group 64"/>
          <p:cNvGrpSpPr>
            <a:grpSpLocks/>
          </p:cNvGrpSpPr>
          <p:nvPr/>
        </p:nvGrpSpPr>
        <p:grpSpPr bwMode="auto">
          <a:xfrm>
            <a:off x="6802440" y="3213101"/>
            <a:ext cx="2151063" cy="2320926"/>
            <a:chOff x="4285" y="2024"/>
            <a:chExt cx="1355" cy="1462"/>
          </a:xfrm>
        </p:grpSpPr>
        <p:grpSp>
          <p:nvGrpSpPr>
            <p:cNvPr id="691265" name="Group 65"/>
            <p:cNvGrpSpPr>
              <a:grpSpLocks/>
            </p:cNvGrpSpPr>
            <p:nvPr/>
          </p:nvGrpSpPr>
          <p:grpSpPr bwMode="auto">
            <a:xfrm flipH="1">
              <a:off x="4694" y="2432"/>
              <a:ext cx="635" cy="726"/>
              <a:chOff x="2245" y="2250"/>
              <a:chExt cx="635" cy="726"/>
            </a:xfrm>
          </p:grpSpPr>
          <p:sp>
            <p:nvSpPr>
              <p:cNvPr id="691266" name="Rectangle 66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67" name="Rectangle 67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68" name="Rectangle 68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69" name="Rectangle 69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70" name="AutoShape 70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91271" name="Line 71"/>
            <p:cNvSpPr>
              <a:spLocks noChangeShapeType="1"/>
            </p:cNvSpPr>
            <p:nvPr/>
          </p:nvSpPr>
          <p:spPr bwMode="auto">
            <a:xfrm>
              <a:off x="4285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72" name="Line 72"/>
            <p:cNvSpPr>
              <a:spLocks noChangeShapeType="1"/>
            </p:cNvSpPr>
            <p:nvPr/>
          </p:nvSpPr>
          <p:spPr bwMode="auto">
            <a:xfrm>
              <a:off x="4285" y="2024"/>
              <a:ext cx="22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73" name="Line 73"/>
            <p:cNvSpPr>
              <a:spLocks noChangeShapeType="1"/>
            </p:cNvSpPr>
            <p:nvPr/>
          </p:nvSpPr>
          <p:spPr bwMode="auto">
            <a:xfrm flipV="1">
              <a:off x="4512" y="2024"/>
              <a:ext cx="0" cy="122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74" name="Line 74"/>
            <p:cNvSpPr>
              <a:spLocks noChangeShapeType="1"/>
            </p:cNvSpPr>
            <p:nvPr/>
          </p:nvSpPr>
          <p:spPr bwMode="auto">
            <a:xfrm>
              <a:off x="4512" y="3248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75" name="Line 75"/>
            <p:cNvSpPr>
              <a:spLocks noChangeShapeType="1"/>
            </p:cNvSpPr>
            <p:nvPr/>
          </p:nvSpPr>
          <p:spPr bwMode="auto">
            <a:xfrm>
              <a:off x="4966" y="3158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76" name="Text Box 76"/>
            <p:cNvSpPr txBox="1">
              <a:spLocks noChangeArrowheads="1"/>
            </p:cNvSpPr>
            <p:nvPr/>
          </p:nvSpPr>
          <p:spPr bwMode="auto">
            <a:xfrm>
              <a:off x="4953" y="3204"/>
              <a:ext cx="687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en-US" sz="1800" i="1" dirty="0" smtClean="0">
                  <a:latin typeface="Arial" charset="0"/>
                  <a:ea typeface="ヒラギノ角ゴ Pro W3" pitchFamily="96" charset="-128"/>
                </a:rPr>
                <a:t>Modifier</a:t>
              </a:r>
              <a:r>
                <a:rPr lang="de-DE" sz="1800" dirty="0" smtClean="0">
                  <a:latin typeface="Arial" charset="0"/>
                  <a:ea typeface="ヒラギノ角ゴ Pro W3" pitchFamily="96" charset="-128"/>
                </a:rPr>
                <a:t>-</a:t>
              </a:r>
              <a:endParaRPr lang="de-DE" sz="1800" dirty="0">
                <a:latin typeface="Arial" charset="0"/>
                <a:ea typeface="ヒラギノ角ゴ Pro W3" pitchFamily="96" charset="-128"/>
              </a:endParaRP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91277" name="Line 77"/>
            <p:cNvSpPr>
              <a:spLocks noChangeShapeType="1"/>
            </p:cNvSpPr>
            <p:nvPr/>
          </p:nvSpPr>
          <p:spPr bwMode="auto">
            <a:xfrm flipH="1" flipV="1">
              <a:off x="5057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278" name="Group 78"/>
          <p:cNvGrpSpPr>
            <a:grpSpLocks/>
          </p:cNvGrpSpPr>
          <p:nvPr/>
        </p:nvGrpSpPr>
        <p:grpSpPr bwMode="auto">
          <a:xfrm>
            <a:off x="3665538" y="3860800"/>
            <a:ext cx="2259012" cy="2016125"/>
            <a:chOff x="2309" y="2432"/>
            <a:chExt cx="1423" cy="1270"/>
          </a:xfrm>
        </p:grpSpPr>
        <p:grpSp>
          <p:nvGrpSpPr>
            <p:cNvPr id="691279" name="Group 79"/>
            <p:cNvGrpSpPr>
              <a:grpSpLocks/>
            </p:cNvGrpSpPr>
            <p:nvPr/>
          </p:nvGrpSpPr>
          <p:grpSpPr bwMode="auto">
            <a:xfrm>
              <a:off x="2698" y="2432"/>
              <a:ext cx="635" cy="726"/>
              <a:chOff x="2245" y="2250"/>
              <a:chExt cx="635" cy="726"/>
            </a:xfrm>
          </p:grpSpPr>
          <p:sp>
            <p:nvSpPr>
              <p:cNvPr id="691280" name="Rectangle 80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81" name="Rectangle 81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82" name="Rectangle 82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83" name="Rectangle 83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1284" name="AutoShape 84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91285" name="Line 85"/>
            <p:cNvSpPr>
              <a:spLocks noChangeShapeType="1"/>
            </p:cNvSpPr>
            <p:nvPr/>
          </p:nvSpPr>
          <p:spPr bwMode="auto">
            <a:xfrm>
              <a:off x="3106" y="3158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86" name="Text Box 86"/>
            <p:cNvSpPr txBox="1">
              <a:spLocks noChangeArrowheads="1"/>
            </p:cNvSpPr>
            <p:nvPr/>
          </p:nvSpPr>
          <p:spPr bwMode="auto">
            <a:xfrm>
              <a:off x="2309" y="3204"/>
              <a:ext cx="61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91287" name="Text Box 87"/>
            <p:cNvSpPr txBox="1">
              <a:spLocks noChangeArrowheads="1"/>
            </p:cNvSpPr>
            <p:nvPr/>
          </p:nvSpPr>
          <p:spPr bwMode="auto">
            <a:xfrm>
              <a:off x="3061" y="3425"/>
              <a:ext cx="671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Effektive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Adresse</a:t>
              </a:r>
            </a:p>
          </p:txBody>
        </p:sp>
        <p:sp>
          <p:nvSpPr>
            <p:cNvPr id="691288" name="Line 88"/>
            <p:cNvSpPr>
              <a:spLocks noChangeShapeType="1"/>
            </p:cNvSpPr>
            <p:nvPr/>
          </p:nvSpPr>
          <p:spPr bwMode="auto">
            <a:xfrm flipV="1">
              <a:off x="2608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89" name="Line 89"/>
            <p:cNvSpPr>
              <a:spLocks noChangeShapeType="1"/>
            </p:cNvSpPr>
            <p:nvPr/>
          </p:nvSpPr>
          <p:spPr bwMode="auto">
            <a:xfrm flipH="1" flipV="1">
              <a:off x="3107" y="3294"/>
              <a:ext cx="317" cy="13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290" name="Group 90"/>
          <p:cNvGrpSpPr>
            <a:grpSpLocks/>
          </p:cNvGrpSpPr>
          <p:nvPr/>
        </p:nvGrpSpPr>
        <p:grpSpPr bwMode="auto">
          <a:xfrm>
            <a:off x="6300788" y="2852738"/>
            <a:ext cx="1584325" cy="1008062"/>
            <a:chOff x="3969" y="1797"/>
            <a:chExt cx="998" cy="635"/>
          </a:xfrm>
        </p:grpSpPr>
        <p:sp>
          <p:nvSpPr>
            <p:cNvPr id="691291" name="Line 91"/>
            <p:cNvSpPr>
              <a:spLocks noChangeShapeType="1"/>
            </p:cNvSpPr>
            <p:nvPr/>
          </p:nvSpPr>
          <p:spPr bwMode="auto">
            <a:xfrm>
              <a:off x="4966" y="1797"/>
              <a:ext cx="0" cy="63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92" name="Line 92"/>
            <p:cNvSpPr>
              <a:spLocks noChangeShapeType="1"/>
            </p:cNvSpPr>
            <p:nvPr/>
          </p:nvSpPr>
          <p:spPr bwMode="auto">
            <a:xfrm>
              <a:off x="3969" y="1797"/>
              <a:ext cx="99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293" name="Group 93"/>
          <p:cNvGrpSpPr>
            <a:grpSpLocks/>
          </p:cNvGrpSpPr>
          <p:nvPr/>
        </p:nvGrpSpPr>
        <p:grpSpPr bwMode="auto">
          <a:xfrm>
            <a:off x="4067175" y="2062163"/>
            <a:ext cx="838200" cy="2374900"/>
            <a:chOff x="2562" y="1299"/>
            <a:chExt cx="528" cy="1496"/>
          </a:xfrm>
        </p:grpSpPr>
        <p:sp>
          <p:nvSpPr>
            <p:cNvPr id="691294" name="Line 94"/>
            <p:cNvSpPr>
              <a:spLocks noChangeShapeType="1"/>
            </p:cNvSpPr>
            <p:nvPr/>
          </p:nvSpPr>
          <p:spPr bwMode="auto">
            <a:xfrm rot="-5400000">
              <a:off x="2630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95" name="Line 95"/>
            <p:cNvSpPr>
              <a:spLocks noChangeShapeType="1"/>
            </p:cNvSpPr>
            <p:nvPr/>
          </p:nvSpPr>
          <p:spPr bwMode="auto">
            <a:xfrm flipV="1">
              <a:off x="2562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296" name="Text Box 96"/>
            <p:cNvSpPr txBox="1">
              <a:spLocks noChangeArrowheads="1"/>
            </p:cNvSpPr>
            <p:nvPr/>
          </p:nvSpPr>
          <p:spPr bwMode="auto">
            <a:xfrm>
              <a:off x="2562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AR-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91297" name="Line 97"/>
            <p:cNvSpPr>
              <a:spLocks noChangeShapeType="1"/>
            </p:cNvSpPr>
            <p:nvPr/>
          </p:nvSpPr>
          <p:spPr bwMode="auto">
            <a:xfrm flipV="1">
              <a:off x="256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298" name="Group 98"/>
          <p:cNvGrpSpPr>
            <a:grpSpLocks/>
          </p:cNvGrpSpPr>
          <p:nvPr/>
        </p:nvGrpSpPr>
        <p:grpSpPr bwMode="auto">
          <a:xfrm>
            <a:off x="7694613" y="2062163"/>
            <a:ext cx="981075" cy="2374900"/>
            <a:chOff x="4847" y="1299"/>
            <a:chExt cx="618" cy="1496"/>
          </a:xfrm>
        </p:grpSpPr>
        <p:sp>
          <p:nvSpPr>
            <p:cNvPr id="691299" name="Line 99"/>
            <p:cNvSpPr>
              <a:spLocks noChangeShapeType="1"/>
            </p:cNvSpPr>
            <p:nvPr/>
          </p:nvSpPr>
          <p:spPr bwMode="auto">
            <a:xfrm rot="-16200000">
              <a:off x="5397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00" name="Line 100"/>
            <p:cNvSpPr>
              <a:spLocks noChangeShapeType="1"/>
            </p:cNvSpPr>
            <p:nvPr/>
          </p:nvSpPr>
          <p:spPr bwMode="auto">
            <a:xfrm flipV="1">
              <a:off x="5465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01" name="Text Box 101"/>
            <p:cNvSpPr txBox="1">
              <a:spLocks noChangeArrowheads="1"/>
            </p:cNvSpPr>
            <p:nvPr/>
          </p:nvSpPr>
          <p:spPr bwMode="auto">
            <a:xfrm>
              <a:off x="4847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MR-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91302" name="Line 102"/>
            <p:cNvSpPr>
              <a:spLocks noChangeShapeType="1"/>
            </p:cNvSpPr>
            <p:nvPr/>
          </p:nvSpPr>
          <p:spPr bwMode="auto">
            <a:xfrm flipH="1" flipV="1">
              <a:off x="510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303" name="Group 103"/>
          <p:cNvGrpSpPr>
            <a:grpSpLocks/>
          </p:cNvGrpSpPr>
          <p:nvPr/>
        </p:nvGrpSpPr>
        <p:grpSpPr bwMode="auto">
          <a:xfrm>
            <a:off x="4498975" y="2062163"/>
            <a:ext cx="3014663" cy="1798637"/>
            <a:chOff x="2834" y="1299"/>
            <a:chExt cx="1899" cy="1133"/>
          </a:xfrm>
        </p:grpSpPr>
        <p:sp>
          <p:nvSpPr>
            <p:cNvPr id="691304" name="AutoShape 104"/>
            <p:cNvSpPr>
              <a:spLocks noChangeArrowheads="1"/>
            </p:cNvSpPr>
            <p:nvPr/>
          </p:nvSpPr>
          <p:spPr bwMode="auto">
            <a:xfrm>
              <a:off x="2834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91305" name="Line 105"/>
            <p:cNvSpPr>
              <a:spLocks noChangeShapeType="1"/>
            </p:cNvSpPr>
            <p:nvPr/>
          </p:nvSpPr>
          <p:spPr bwMode="auto">
            <a:xfrm>
              <a:off x="3106" y="229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06" name="Line 106"/>
            <p:cNvSpPr>
              <a:spLocks noChangeShapeType="1"/>
            </p:cNvSpPr>
            <p:nvPr/>
          </p:nvSpPr>
          <p:spPr bwMode="auto">
            <a:xfrm rot="-21600000">
              <a:off x="2925" y="1797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07" name="Line 107"/>
            <p:cNvSpPr>
              <a:spLocks noChangeShapeType="1"/>
            </p:cNvSpPr>
            <p:nvPr/>
          </p:nvSpPr>
          <p:spPr bwMode="auto">
            <a:xfrm>
              <a:off x="2925" y="1797"/>
              <a:ext cx="10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08" name="Text Box 108"/>
            <p:cNvSpPr txBox="1">
              <a:spLocks noChangeArrowheads="1"/>
            </p:cNvSpPr>
            <p:nvPr/>
          </p:nvSpPr>
          <p:spPr bwMode="auto">
            <a:xfrm>
              <a:off x="3941" y="1299"/>
              <a:ext cx="792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Immediate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Wert</a:t>
              </a:r>
            </a:p>
          </p:txBody>
        </p:sp>
        <p:sp>
          <p:nvSpPr>
            <p:cNvPr id="691309" name="Line 109"/>
            <p:cNvSpPr>
              <a:spLocks noChangeShapeType="1"/>
            </p:cNvSpPr>
            <p:nvPr/>
          </p:nvSpPr>
          <p:spPr bwMode="auto">
            <a:xfrm flipV="1">
              <a:off x="3969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10" name="Line 110"/>
            <p:cNvSpPr>
              <a:spLocks noChangeShapeType="1"/>
            </p:cNvSpPr>
            <p:nvPr/>
          </p:nvSpPr>
          <p:spPr bwMode="auto">
            <a:xfrm flipV="1">
              <a:off x="3969" y="1525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1311" name="Group 111"/>
          <p:cNvGrpSpPr>
            <a:grpSpLocks/>
          </p:cNvGrpSpPr>
          <p:nvPr/>
        </p:nvGrpSpPr>
        <p:grpSpPr bwMode="auto">
          <a:xfrm>
            <a:off x="6083300" y="2852738"/>
            <a:ext cx="1017588" cy="2425700"/>
            <a:chOff x="3832" y="1797"/>
            <a:chExt cx="641" cy="1528"/>
          </a:xfrm>
        </p:grpSpPr>
        <p:sp>
          <p:nvSpPr>
            <p:cNvPr id="691312" name="AutoShape 112"/>
            <p:cNvSpPr>
              <a:spLocks noChangeArrowheads="1"/>
            </p:cNvSpPr>
            <p:nvPr/>
          </p:nvSpPr>
          <p:spPr bwMode="auto">
            <a:xfrm>
              <a:off x="3877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91313" name="Line 113"/>
            <p:cNvSpPr>
              <a:spLocks noChangeShapeType="1"/>
            </p:cNvSpPr>
            <p:nvPr/>
          </p:nvSpPr>
          <p:spPr bwMode="auto">
            <a:xfrm rot="-10800000">
              <a:off x="3832" y="297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14" name="Line 114"/>
            <p:cNvSpPr>
              <a:spLocks noChangeShapeType="1"/>
            </p:cNvSpPr>
            <p:nvPr/>
          </p:nvSpPr>
          <p:spPr bwMode="auto">
            <a:xfrm flipH="1">
              <a:off x="3968" y="1797"/>
              <a:ext cx="1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15" name="Line 115"/>
            <p:cNvSpPr>
              <a:spLocks noChangeShapeType="1"/>
            </p:cNvSpPr>
            <p:nvPr/>
          </p:nvSpPr>
          <p:spPr bwMode="auto">
            <a:xfrm flipV="1">
              <a:off x="4149" y="2296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16" name="Line 116"/>
            <p:cNvSpPr>
              <a:spLocks noChangeShapeType="1"/>
            </p:cNvSpPr>
            <p:nvPr/>
          </p:nvSpPr>
          <p:spPr bwMode="auto">
            <a:xfrm>
              <a:off x="3832" y="3112"/>
              <a:ext cx="31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1317" name="Text Box 117"/>
            <p:cNvSpPr txBox="1">
              <a:spLocks noChangeArrowheads="1"/>
            </p:cNvSpPr>
            <p:nvPr/>
          </p:nvSpPr>
          <p:spPr bwMode="auto">
            <a:xfrm>
              <a:off x="3969" y="3204"/>
              <a:ext cx="504" cy="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Offset</a:t>
              </a:r>
            </a:p>
          </p:txBody>
        </p:sp>
        <p:sp>
          <p:nvSpPr>
            <p:cNvPr id="691318" name="Line 118"/>
            <p:cNvSpPr>
              <a:spLocks noChangeShapeType="1"/>
            </p:cNvSpPr>
            <p:nvPr/>
          </p:nvSpPr>
          <p:spPr bwMode="auto">
            <a:xfrm flipH="1" flipV="1">
              <a:off x="3969" y="3112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9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834077B-E354-4261-ADC3-E2FFEE33B5D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7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</a:t>
            </a:r>
            <a:r>
              <a:rPr lang="en-US" dirty="0"/>
              <a:t>Address Generation Units</a:t>
            </a:r>
            <a:r>
              <a:rPr lang="de-DE" dirty="0"/>
              <a:t> </a:t>
            </a:r>
            <a:r>
              <a:rPr lang="de-DE" i="1" dirty="0"/>
              <a:t>(AGUs)</a:t>
            </a:r>
          </a:p>
        </p:txBody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Allgemeine Architektur von Adressrechenwerken:</a:t>
            </a:r>
          </a:p>
        </p:txBody>
      </p:sp>
      <p:sp>
        <p:nvSpPr>
          <p:cNvPr id="693252" name="Rectangle 4"/>
          <p:cNvSpPr>
            <a:spLocks noChangeArrowheads="1"/>
          </p:cNvSpPr>
          <p:nvPr/>
        </p:nvSpPr>
        <p:spPr bwMode="auto">
          <a:xfrm>
            <a:off x="179388" y="1819275"/>
            <a:ext cx="3529012" cy="463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AR laden: AR = </a:t>
            </a:r>
            <a:r>
              <a:rPr lang="de-DE" sz="2000" i="1" dirty="0"/>
              <a:t>&lt;</a:t>
            </a:r>
            <a:r>
              <a:rPr lang="en-US" sz="2000" i="1" dirty="0"/>
              <a:t>const</a:t>
            </a:r>
            <a:r>
              <a:rPr lang="de-DE" sz="2000" i="1" dirty="0"/>
              <a:t>&gt;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MR laden: MR = </a:t>
            </a:r>
            <a:r>
              <a:rPr lang="de-DE" sz="2000" i="1" dirty="0"/>
              <a:t>&lt;</a:t>
            </a:r>
            <a:r>
              <a:rPr lang="en-US" sz="2000" i="1" dirty="0"/>
              <a:t>const</a:t>
            </a:r>
            <a:r>
              <a:rPr lang="de-DE" sz="2000" i="1" dirty="0"/>
              <a:t>&gt;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AR ändern: AR </a:t>
            </a:r>
            <a:r>
              <a:rPr lang="de-DE" sz="2000" dirty="0">
                <a:sym typeface="Symbol" pitchFamily="18" charset="2"/>
              </a:rPr>
              <a:t> </a:t>
            </a:r>
            <a:r>
              <a:rPr lang="de-DE" sz="2000" i="1" dirty="0">
                <a:sym typeface="Symbol" pitchFamily="18" charset="2"/>
              </a:rPr>
              <a:t>&lt;</a:t>
            </a:r>
            <a:r>
              <a:rPr lang="en-US" sz="2000" i="1" dirty="0">
                <a:sym typeface="Symbol" pitchFamily="18" charset="2"/>
              </a:rPr>
              <a:t>const</a:t>
            </a:r>
            <a:r>
              <a:rPr lang="de-DE" sz="2000" i="1" dirty="0">
                <a:sym typeface="Symbol" pitchFamily="18" charset="2"/>
              </a:rPr>
              <a:t>&gt;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en-US" sz="2000" i="1" dirty="0">
                <a:sym typeface="Symbol" pitchFamily="18" charset="2"/>
              </a:rPr>
              <a:t>Auto-Increment</a:t>
            </a:r>
            <a:r>
              <a:rPr lang="de-DE" sz="2000" i="1" dirty="0">
                <a:sym typeface="Symbol" pitchFamily="18" charset="2"/>
              </a:rPr>
              <a:t>:</a:t>
            </a:r>
            <a:r>
              <a:rPr lang="de-DE" sz="2000" dirty="0">
                <a:sym typeface="Symbol" pitchFamily="18" charset="2"/>
              </a:rPr>
              <a:t> AR  „1“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en-US" sz="2000" i="1" dirty="0">
                <a:sym typeface="Symbol" pitchFamily="18" charset="2"/>
              </a:rPr>
              <a:t>Auto-Modify</a:t>
            </a:r>
            <a:r>
              <a:rPr lang="de-DE" sz="2000" i="1" dirty="0">
                <a:sym typeface="Symbol" pitchFamily="18" charset="2"/>
              </a:rPr>
              <a:t>:</a:t>
            </a:r>
            <a:r>
              <a:rPr lang="de-DE" sz="2000" dirty="0">
                <a:sym typeface="Symbol" pitchFamily="18" charset="2"/>
              </a:rPr>
              <a:t> AR  MR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endParaRPr lang="de-DE" sz="2000" dirty="0">
              <a:sym typeface="Symbol" pitchFamily="18" charset="2"/>
            </a:endParaRP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i="1" dirty="0"/>
              <a:t>“Auto”-Befehle:</a:t>
            </a:r>
            <a:r>
              <a:rPr lang="de-DE" sz="2000" dirty="0"/>
              <a:t> Parallel zu Datenpfad, keine extra Laufzeit, hocheffizient!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i="1" dirty="0"/>
              <a:t>Alle anderen:</a:t>
            </a:r>
            <a:r>
              <a:rPr lang="de-DE" sz="2000" dirty="0"/>
              <a:t> Brauchen Extra-Instruktion für Da-tenpfad, weniger effizient.</a:t>
            </a:r>
            <a:endParaRPr lang="de-DE" sz="2000" i="1" dirty="0"/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endParaRPr lang="de-DE" sz="2000" i="1" dirty="0">
              <a:sym typeface="Symbol" pitchFamily="18" charset="2"/>
            </a:endParaRPr>
          </a:p>
        </p:txBody>
      </p:sp>
      <p:grpSp>
        <p:nvGrpSpPr>
          <p:cNvPr id="693253" name="Group 5"/>
          <p:cNvGrpSpPr>
            <a:grpSpLocks/>
          </p:cNvGrpSpPr>
          <p:nvPr/>
        </p:nvGrpSpPr>
        <p:grpSpPr bwMode="auto">
          <a:xfrm>
            <a:off x="4930775" y="3213100"/>
            <a:ext cx="1296988" cy="1943100"/>
            <a:chOff x="3106" y="2024"/>
            <a:chExt cx="817" cy="1224"/>
          </a:xfrm>
        </p:grpSpPr>
        <p:grpSp>
          <p:nvGrpSpPr>
            <p:cNvPr id="693254" name="Group 6"/>
            <p:cNvGrpSpPr>
              <a:grpSpLocks/>
            </p:cNvGrpSpPr>
            <p:nvPr/>
          </p:nvGrpSpPr>
          <p:grpSpPr bwMode="auto">
            <a:xfrm>
              <a:off x="3469" y="2794"/>
              <a:ext cx="454" cy="182"/>
              <a:chOff x="3379" y="2432"/>
              <a:chExt cx="454" cy="182"/>
            </a:xfrm>
          </p:grpSpPr>
          <p:sp>
            <p:nvSpPr>
              <p:cNvPr id="693255" name="Freeform 7"/>
              <p:cNvSpPr>
                <a:spLocks/>
              </p:cNvSpPr>
              <p:nvPr/>
            </p:nvSpPr>
            <p:spPr bwMode="auto">
              <a:xfrm flipV="1">
                <a:off x="3606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56" name="Freeform 8"/>
              <p:cNvSpPr>
                <a:spLocks/>
              </p:cNvSpPr>
              <p:nvPr/>
            </p:nvSpPr>
            <p:spPr bwMode="auto">
              <a:xfrm flipH="1" flipV="1">
                <a:off x="3379" y="2478"/>
                <a:ext cx="227" cy="136"/>
              </a:xfrm>
              <a:custGeom>
                <a:avLst/>
                <a:gdLst>
                  <a:gd name="T0" fmla="*/ 0 w 227"/>
                  <a:gd name="T1" fmla="*/ 45 h 136"/>
                  <a:gd name="T2" fmla="*/ 45 w 227"/>
                  <a:gd name="T3" fmla="*/ 0 h 136"/>
                  <a:gd name="T4" fmla="*/ 227 w 227"/>
                  <a:gd name="T5" fmla="*/ 0 h 136"/>
                  <a:gd name="T6" fmla="*/ 136 w 227"/>
                  <a:gd name="T7" fmla="*/ 136 h 136"/>
                  <a:gd name="T8" fmla="*/ 0 w 227"/>
                  <a:gd name="T9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36">
                    <a:moveTo>
                      <a:pt x="0" y="45"/>
                    </a:moveTo>
                    <a:lnTo>
                      <a:pt x="45" y="0"/>
                    </a:lnTo>
                    <a:lnTo>
                      <a:pt x="227" y="0"/>
                    </a:lnTo>
                    <a:lnTo>
                      <a:pt x="136" y="136"/>
                    </a:lnTo>
                    <a:lnTo>
                      <a:pt x="0" y="136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57" name="Text Box 9"/>
              <p:cNvSpPr txBox="1">
                <a:spLocks noChangeArrowheads="1"/>
              </p:cNvSpPr>
              <p:nvPr/>
            </p:nvSpPr>
            <p:spPr bwMode="auto">
              <a:xfrm>
                <a:off x="3398" y="2432"/>
                <a:ext cx="31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647700" indent="-457200"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1pPr>
                <a:lvl2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rgbClr val="FF0007"/>
                  </a:buClr>
                </a:pPr>
                <a:r>
                  <a:rPr lang="de-DE" sz="1600" dirty="0">
                    <a:latin typeface="Arial" charset="0"/>
                    <a:ea typeface="ヒラギノ角ゴ Pro W3" pitchFamily="96" charset="-128"/>
                  </a:rPr>
                  <a:t>+  -</a:t>
                </a:r>
              </a:p>
            </p:txBody>
          </p:sp>
        </p:grpSp>
        <p:sp>
          <p:nvSpPr>
            <p:cNvPr id="693258" name="Line 10"/>
            <p:cNvSpPr>
              <a:spLocks noChangeShapeType="1"/>
            </p:cNvSpPr>
            <p:nvPr/>
          </p:nvSpPr>
          <p:spPr bwMode="auto">
            <a:xfrm>
              <a:off x="3242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59" name="Line 11"/>
            <p:cNvSpPr>
              <a:spLocks noChangeShapeType="1"/>
            </p:cNvSpPr>
            <p:nvPr/>
          </p:nvSpPr>
          <p:spPr bwMode="auto">
            <a:xfrm>
              <a:off x="3242" y="2024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60" name="Line 12"/>
            <p:cNvSpPr>
              <a:spLocks noChangeShapeType="1"/>
            </p:cNvSpPr>
            <p:nvPr/>
          </p:nvSpPr>
          <p:spPr bwMode="auto">
            <a:xfrm flipV="1">
              <a:off x="3696" y="2024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61" name="Line 13"/>
            <p:cNvSpPr>
              <a:spLocks noChangeShapeType="1"/>
            </p:cNvSpPr>
            <p:nvPr/>
          </p:nvSpPr>
          <p:spPr bwMode="auto">
            <a:xfrm rot="-10800000">
              <a:off x="3560" y="2976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62" name="Line 14"/>
            <p:cNvSpPr>
              <a:spLocks noChangeShapeType="1"/>
            </p:cNvSpPr>
            <p:nvPr/>
          </p:nvSpPr>
          <p:spPr bwMode="auto">
            <a:xfrm>
              <a:off x="3106" y="3248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263" name="Group 15"/>
          <p:cNvGrpSpPr>
            <a:grpSpLocks/>
          </p:cNvGrpSpPr>
          <p:nvPr/>
        </p:nvGrpSpPr>
        <p:grpSpPr bwMode="auto">
          <a:xfrm>
            <a:off x="6261100" y="2925763"/>
            <a:ext cx="469900" cy="503237"/>
            <a:chOff x="3944" y="1843"/>
            <a:chExt cx="296" cy="317"/>
          </a:xfrm>
        </p:grpSpPr>
        <p:sp>
          <p:nvSpPr>
            <p:cNvPr id="693264" name="Line 16"/>
            <p:cNvSpPr>
              <a:spLocks noChangeShapeType="1"/>
            </p:cNvSpPr>
            <p:nvPr/>
          </p:nvSpPr>
          <p:spPr bwMode="auto">
            <a:xfrm>
              <a:off x="4149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65" name="Text Box 17"/>
            <p:cNvSpPr txBox="1">
              <a:spLocks noChangeArrowheads="1"/>
            </p:cNvSpPr>
            <p:nvPr/>
          </p:nvSpPr>
          <p:spPr bwMode="auto">
            <a:xfrm>
              <a:off x="3944" y="1843"/>
              <a:ext cx="2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„1“</a:t>
              </a:r>
            </a:p>
          </p:txBody>
        </p:sp>
      </p:grpSp>
      <p:grpSp>
        <p:nvGrpSpPr>
          <p:cNvPr id="693266" name="Group 18"/>
          <p:cNvGrpSpPr>
            <a:grpSpLocks/>
          </p:cNvGrpSpPr>
          <p:nvPr/>
        </p:nvGrpSpPr>
        <p:grpSpPr bwMode="auto">
          <a:xfrm>
            <a:off x="6802440" y="3213101"/>
            <a:ext cx="2151063" cy="2320926"/>
            <a:chOff x="4285" y="2024"/>
            <a:chExt cx="1355" cy="1462"/>
          </a:xfrm>
        </p:grpSpPr>
        <p:grpSp>
          <p:nvGrpSpPr>
            <p:cNvPr id="693267" name="Group 19"/>
            <p:cNvGrpSpPr>
              <a:grpSpLocks/>
            </p:cNvGrpSpPr>
            <p:nvPr/>
          </p:nvGrpSpPr>
          <p:grpSpPr bwMode="auto">
            <a:xfrm flipH="1">
              <a:off x="4694" y="2432"/>
              <a:ext cx="635" cy="726"/>
              <a:chOff x="2245" y="2250"/>
              <a:chExt cx="635" cy="726"/>
            </a:xfrm>
          </p:grpSpPr>
          <p:sp>
            <p:nvSpPr>
              <p:cNvPr id="693268" name="Rectangle 20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69" name="Rectangle 21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70" name="Rectangle 22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71" name="Rectangle 23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72" name="AutoShape 24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93273" name="Line 25"/>
            <p:cNvSpPr>
              <a:spLocks noChangeShapeType="1"/>
            </p:cNvSpPr>
            <p:nvPr/>
          </p:nvSpPr>
          <p:spPr bwMode="auto">
            <a:xfrm>
              <a:off x="4285" y="2024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74" name="Line 26"/>
            <p:cNvSpPr>
              <a:spLocks noChangeShapeType="1"/>
            </p:cNvSpPr>
            <p:nvPr/>
          </p:nvSpPr>
          <p:spPr bwMode="auto">
            <a:xfrm>
              <a:off x="4285" y="2024"/>
              <a:ext cx="22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75" name="Line 27"/>
            <p:cNvSpPr>
              <a:spLocks noChangeShapeType="1"/>
            </p:cNvSpPr>
            <p:nvPr/>
          </p:nvSpPr>
          <p:spPr bwMode="auto">
            <a:xfrm flipV="1">
              <a:off x="4512" y="2024"/>
              <a:ext cx="0" cy="122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76" name="Line 28"/>
            <p:cNvSpPr>
              <a:spLocks noChangeShapeType="1"/>
            </p:cNvSpPr>
            <p:nvPr/>
          </p:nvSpPr>
          <p:spPr bwMode="auto">
            <a:xfrm>
              <a:off x="4512" y="3248"/>
              <a:ext cx="45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77" name="Line 29"/>
            <p:cNvSpPr>
              <a:spLocks noChangeShapeType="1"/>
            </p:cNvSpPr>
            <p:nvPr/>
          </p:nvSpPr>
          <p:spPr bwMode="auto">
            <a:xfrm>
              <a:off x="4966" y="3158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78" name="Text Box 30"/>
            <p:cNvSpPr txBox="1">
              <a:spLocks noChangeArrowheads="1"/>
            </p:cNvSpPr>
            <p:nvPr/>
          </p:nvSpPr>
          <p:spPr bwMode="auto">
            <a:xfrm>
              <a:off x="4953" y="3204"/>
              <a:ext cx="687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en-US" sz="1800" i="1" dirty="0" smtClean="0">
                  <a:latin typeface="Arial" charset="0"/>
                  <a:ea typeface="ヒラギノ角ゴ Pro W3" pitchFamily="96" charset="-128"/>
                </a:rPr>
                <a:t>Modifier</a:t>
              </a:r>
              <a:r>
                <a:rPr lang="de-DE" sz="1800" dirty="0" smtClean="0">
                  <a:latin typeface="Arial" charset="0"/>
                  <a:ea typeface="ヒラギノ角ゴ Pro W3" pitchFamily="96" charset="-128"/>
                </a:rPr>
                <a:t>-</a:t>
              </a:r>
              <a:endParaRPr lang="de-DE" sz="1800" dirty="0">
                <a:latin typeface="Arial" charset="0"/>
                <a:ea typeface="ヒラギノ角ゴ Pro W3" pitchFamily="96" charset="-128"/>
              </a:endParaRP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93279" name="Line 31"/>
            <p:cNvSpPr>
              <a:spLocks noChangeShapeType="1"/>
            </p:cNvSpPr>
            <p:nvPr/>
          </p:nvSpPr>
          <p:spPr bwMode="auto">
            <a:xfrm flipH="1" flipV="1">
              <a:off x="5057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280" name="Group 32"/>
          <p:cNvGrpSpPr>
            <a:grpSpLocks/>
          </p:cNvGrpSpPr>
          <p:nvPr/>
        </p:nvGrpSpPr>
        <p:grpSpPr bwMode="auto">
          <a:xfrm>
            <a:off x="3656013" y="3860800"/>
            <a:ext cx="2268537" cy="2016125"/>
            <a:chOff x="2303" y="2432"/>
            <a:chExt cx="1429" cy="1270"/>
          </a:xfrm>
        </p:grpSpPr>
        <p:grpSp>
          <p:nvGrpSpPr>
            <p:cNvPr id="693281" name="Group 33"/>
            <p:cNvGrpSpPr>
              <a:grpSpLocks/>
            </p:cNvGrpSpPr>
            <p:nvPr/>
          </p:nvGrpSpPr>
          <p:grpSpPr bwMode="auto">
            <a:xfrm>
              <a:off x="2698" y="2432"/>
              <a:ext cx="635" cy="726"/>
              <a:chOff x="2245" y="2250"/>
              <a:chExt cx="635" cy="726"/>
            </a:xfrm>
          </p:grpSpPr>
          <p:sp>
            <p:nvSpPr>
              <p:cNvPr id="693282" name="Rectangle 34"/>
              <p:cNvSpPr>
                <a:spLocks noChangeArrowheads="1"/>
              </p:cNvSpPr>
              <p:nvPr/>
            </p:nvSpPr>
            <p:spPr bwMode="auto">
              <a:xfrm>
                <a:off x="2381" y="2251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83" name="Rectangle 35"/>
              <p:cNvSpPr>
                <a:spLocks noChangeArrowheads="1"/>
              </p:cNvSpPr>
              <p:nvPr/>
            </p:nvSpPr>
            <p:spPr bwMode="auto">
              <a:xfrm>
                <a:off x="2381" y="2433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84" name="Rectangle 36"/>
              <p:cNvSpPr>
                <a:spLocks noChangeArrowheads="1"/>
              </p:cNvSpPr>
              <p:nvPr/>
            </p:nvSpPr>
            <p:spPr bwMode="auto">
              <a:xfrm>
                <a:off x="2381" y="2614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85" name="Rectangle 37"/>
              <p:cNvSpPr>
                <a:spLocks noChangeArrowheads="1"/>
              </p:cNvSpPr>
              <p:nvPr/>
            </p:nvSpPr>
            <p:spPr bwMode="auto">
              <a:xfrm>
                <a:off x="2381" y="2795"/>
                <a:ext cx="499" cy="181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  <p:sp>
            <p:nvSpPr>
              <p:cNvPr id="693286" name="AutoShape 38"/>
              <p:cNvSpPr>
                <a:spLocks noChangeArrowheads="1"/>
              </p:cNvSpPr>
              <p:nvPr/>
            </p:nvSpPr>
            <p:spPr bwMode="auto">
              <a:xfrm rot="-16200000">
                <a:off x="1950" y="2545"/>
                <a:ext cx="726" cy="13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>
                <a:spAutoFit/>
              </a:bodyPr>
              <a:lstStyle/>
              <a:p>
                <a:endParaRPr lang="de-DE" dirty="0"/>
              </a:p>
            </p:txBody>
          </p:sp>
        </p:grpSp>
        <p:sp>
          <p:nvSpPr>
            <p:cNvPr id="693287" name="Line 39"/>
            <p:cNvSpPr>
              <a:spLocks noChangeShapeType="1"/>
            </p:cNvSpPr>
            <p:nvPr/>
          </p:nvSpPr>
          <p:spPr bwMode="auto">
            <a:xfrm>
              <a:off x="3106" y="3158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88" name="Text Box 40"/>
            <p:cNvSpPr txBox="1">
              <a:spLocks noChangeArrowheads="1"/>
            </p:cNvSpPr>
            <p:nvPr/>
          </p:nvSpPr>
          <p:spPr bwMode="auto">
            <a:xfrm>
              <a:off x="2303" y="3204"/>
              <a:ext cx="622" cy="2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register</a:t>
              </a:r>
            </a:p>
          </p:txBody>
        </p:sp>
        <p:sp>
          <p:nvSpPr>
            <p:cNvPr id="693289" name="Text Box 41"/>
            <p:cNvSpPr txBox="1">
              <a:spLocks noChangeArrowheads="1"/>
            </p:cNvSpPr>
            <p:nvPr/>
          </p:nvSpPr>
          <p:spPr bwMode="auto">
            <a:xfrm>
              <a:off x="3061" y="3425"/>
              <a:ext cx="671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Effektive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Adresse</a:t>
              </a:r>
            </a:p>
          </p:txBody>
        </p:sp>
        <p:sp>
          <p:nvSpPr>
            <p:cNvPr id="693290" name="Line 42"/>
            <p:cNvSpPr>
              <a:spLocks noChangeShapeType="1"/>
            </p:cNvSpPr>
            <p:nvPr/>
          </p:nvSpPr>
          <p:spPr bwMode="auto">
            <a:xfrm flipV="1">
              <a:off x="2608" y="2886"/>
              <a:ext cx="363" cy="2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91" name="Line 43"/>
            <p:cNvSpPr>
              <a:spLocks noChangeShapeType="1"/>
            </p:cNvSpPr>
            <p:nvPr/>
          </p:nvSpPr>
          <p:spPr bwMode="auto">
            <a:xfrm flipH="1" flipV="1">
              <a:off x="3107" y="3294"/>
              <a:ext cx="317" cy="13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292" name="Group 44"/>
          <p:cNvGrpSpPr>
            <a:grpSpLocks/>
          </p:cNvGrpSpPr>
          <p:nvPr/>
        </p:nvGrpSpPr>
        <p:grpSpPr bwMode="auto">
          <a:xfrm>
            <a:off x="6300788" y="2852738"/>
            <a:ext cx="1584325" cy="1008062"/>
            <a:chOff x="3969" y="1797"/>
            <a:chExt cx="998" cy="635"/>
          </a:xfrm>
        </p:grpSpPr>
        <p:sp>
          <p:nvSpPr>
            <p:cNvPr id="693293" name="Line 45"/>
            <p:cNvSpPr>
              <a:spLocks noChangeShapeType="1"/>
            </p:cNvSpPr>
            <p:nvPr/>
          </p:nvSpPr>
          <p:spPr bwMode="auto">
            <a:xfrm>
              <a:off x="4966" y="1797"/>
              <a:ext cx="0" cy="63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94" name="Line 46"/>
            <p:cNvSpPr>
              <a:spLocks noChangeShapeType="1"/>
            </p:cNvSpPr>
            <p:nvPr/>
          </p:nvSpPr>
          <p:spPr bwMode="auto">
            <a:xfrm>
              <a:off x="3969" y="1797"/>
              <a:ext cx="99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295" name="Group 47"/>
          <p:cNvGrpSpPr>
            <a:grpSpLocks/>
          </p:cNvGrpSpPr>
          <p:nvPr/>
        </p:nvGrpSpPr>
        <p:grpSpPr bwMode="auto">
          <a:xfrm>
            <a:off x="4067175" y="2062163"/>
            <a:ext cx="838200" cy="2374900"/>
            <a:chOff x="2562" y="1299"/>
            <a:chExt cx="528" cy="1496"/>
          </a:xfrm>
        </p:grpSpPr>
        <p:sp>
          <p:nvSpPr>
            <p:cNvPr id="693296" name="Line 48"/>
            <p:cNvSpPr>
              <a:spLocks noChangeShapeType="1"/>
            </p:cNvSpPr>
            <p:nvPr/>
          </p:nvSpPr>
          <p:spPr bwMode="auto">
            <a:xfrm rot="-5400000">
              <a:off x="2630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97" name="Line 49"/>
            <p:cNvSpPr>
              <a:spLocks noChangeShapeType="1"/>
            </p:cNvSpPr>
            <p:nvPr/>
          </p:nvSpPr>
          <p:spPr bwMode="auto">
            <a:xfrm flipV="1">
              <a:off x="2562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298" name="Text Box 50"/>
            <p:cNvSpPr txBox="1">
              <a:spLocks noChangeArrowheads="1"/>
            </p:cNvSpPr>
            <p:nvPr/>
          </p:nvSpPr>
          <p:spPr bwMode="auto">
            <a:xfrm>
              <a:off x="2562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AR-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93299" name="Line 51"/>
            <p:cNvSpPr>
              <a:spLocks noChangeShapeType="1"/>
            </p:cNvSpPr>
            <p:nvPr/>
          </p:nvSpPr>
          <p:spPr bwMode="auto">
            <a:xfrm flipV="1">
              <a:off x="256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300" name="Group 52"/>
          <p:cNvGrpSpPr>
            <a:grpSpLocks/>
          </p:cNvGrpSpPr>
          <p:nvPr/>
        </p:nvGrpSpPr>
        <p:grpSpPr bwMode="auto">
          <a:xfrm>
            <a:off x="7694613" y="2062163"/>
            <a:ext cx="981075" cy="2374900"/>
            <a:chOff x="4847" y="1299"/>
            <a:chExt cx="618" cy="1496"/>
          </a:xfrm>
        </p:grpSpPr>
        <p:sp>
          <p:nvSpPr>
            <p:cNvPr id="693301" name="Line 53"/>
            <p:cNvSpPr>
              <a:spLocks noChangeShapeType="1"/>
            </p:cNvSpPr>
            <p:nvPr/>
          </p:nvSpPr>
          <p:spPr bwMode="auto">
            <a:xfrm rot="-16200000">
              <a:off x="5397" y="2727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02" name="Line 54"/>
            <p:cNvSpPr>
              <a:spLocks noChangeShapeType="1"/>
            </p:cNvSpPr>
            <p:nvPr/>
          </p:nvSpPr>
          <p:spPr bwMode="auto">
            <a:xfrm flipV="1">
              <a:off x="5465" y="1525"/>
              <a:ext cx="0" cy="126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03" name="Text Box 55"/>
            <p:cNvSpPr txBox="1">
              <a:spLocks noChangeArrowheads="1"/>
            </p:cNvSpPr>
            <p:nvPr/>
          </p:nvSpPr>
          <p:spPr bwMode="auto">
            <a:xfrm>
              <a:off x="4847" y="1299"/>
              <a:ext cx="528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MR-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Zeiger</a:t>
              </a:r>
            </a:p>
          </p:txBody>
        </p:sp>
        <p:sp>
          <p:nvSpPr>
            <p:cNvPr id="693304" name="Line 56"/>
            <p:cNvSpPr>
              <a:spLocks noChangeShapeType="1"/>
            </p:cNvSpPr>
            <p:nvPr/>
          </p:nvSpPr>
          <p:spPr bwMode="auto">
            <a:xfrm flipH="1" flipV="1">
              <a:off x="5102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305" name="Group 57"/>
          <p:cNvGrpSpPr>
            <a:grpSpLocks/>
          </p:cNvGrpSpPr>
          <p:nvPr/>
        </p:nvGrpSpPr>
        <p:grpSpPr bwMode="auto">
          <a:xfrm>
            <a:off x="4498975" y="2062163"/>
            <a:ext cx="3014663" cy="1798637"/>
            <a:chOff x="2834" y="1299"/>
            <a:chExt cx="1899" cy="1133"/>
          </a:xfrm>
        </p:grpSpPr>
        <p:sp>
          <p:nvSpPr>
            <p:cNvPr id="693306" name="AutoShape 58"/>
            <p:cNvSpPr>
              <a:spLocks noChangeArrowheads="1"/>
            </p:cNvSpPr>
            <p:nvPr/>
          </p:nvSpPr>
          <p:spPr bwMode="auto">
            <a:xfrm>
              <a:off x="2834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93307" name="Line 59"/>
            <p:cNvSpPr>
              <a:spLocks noChangeShapeType="1"/>
            </p:cNvSpPr>
            <p:nvPr/>
          </p:nvSpPr>
          <p:spPr bwMode="auto">
            <a:xfrm>
              <a:off x="3106" y="229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08" name="Line 60"/>
            <p:cNvSpPr>
              <a:spLocks noChangeShapeType="1"/>
            </p:cNvSpPr>
            <p:nvPr/>
          </p:nvSpPr>
          <p:spPr bwMode="auto">
            <a:xfrm rot="-21600000">
              <a:off x="2925" y="1797"/>
              <a:ext cx="0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09" name="Line 61"/>
            <p:cNvSpPr>
              <a:spLocks noChangeShapeType="1"/>
            </p:cNvSpPr>
            <p:nvPr/>
          </p:nvSpPr>
          <p:spPr bwMode="auto">
            <a:xfrm>
              <a:off x="2925" y="1797"/>
              <a:ext cx="10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0" name="Text Box 62"/>
            <p:cNvSpPr txBox="1">
              <a:spLocks noChangeArrowheads="1"/>
            </p:cNvSpPr>
            <p:nvPr/>
          </p:nvSpPr>
          <p:spPr bwMode="auto">
            <a:xfrm>
              <a:off x="3941" y="1299"/>
              <a:ext cx="792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Immediate</a:t>
              </a:r>
            </a:p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Wert</a:t>
              </a:r>
            </a:p>
          </p:txBody>
        </p:sp>
        <p:sp>
          <p:nvSpPr>
            <p:cNvPr id="693311" name="Line 63"/>
            <p:cNvSpPr>
              <a:spLocks noChangeShapeType="1"/>
            </p:cNvSpPr>
            <p:nvPr/>
          </p:nvSpPr>
          <p:spPr bwMode="auto">
            <a:xfrm flipV="1">
              <a:off x="3969" y="1570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2" name="Line 64"/>
            <p:cNvSpPr>
              <a:spLocks noChangeShapeType="1"/>
            </p:cNvSpPr>
            <p:nvPr/>
          </p:nvSpPr>
          <p:spPr bwMode="auto">
            <a:xfrm flipV="1">
              <a:off x="3969" y="1525"/>
              <a:ext cx="0" cy="2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93313" name="Group 65"/>
          <p:cNvGrpSpPr>
            <a:grpSpLocks/>
          </p:cNvGrpSpPr>
          <p:nvPr/>
        </p:nvGrpSpPr>
        <p:grpSpPr bwMode="auto">
          <a:xfrm>
            <a:off x="6083300" y="2852738"/>
            <a:ext cx="1017588" cy="2425700"/>
            <a:chOff x="3832" y="1797"/>
            <a:chExt cx="641" cy="1528"/>
          </a:xfrm>
        </p:grpSpPr>
        <p:sp>
          <p:nvSpPr>
            <p:cNvPr id="693314" name="AutoShape 66"/>
            <p:cNvSpPr>
              <a:spLocks noChangeArrowheads="1"/>
            </p:cNvSpPr>
            <p:nvPr/>
          </p:nvSpPr>
          <p:spPr bwMode="auto">
            <a:xfrm>
              <a:off x="3877" y="2160"/>
              <a:ext cx="499" cy="13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93315" name="Line 67"/>
            <p:cNvSpPr>
              <a:spLocks noChangeShapeType="1"/>
            </p:cNvSpPr>
            <p:nvPr/>
          </p:nvSpPr>
          <p:spPr bwMode="auto">
            <a:xfrm rot="-10800000">
              <a:off x="3832" y="2976"/>
              <a:ext cx="0" cy="1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6" name="Line 68"/>
            <p:cNvSpPr>
              <a:spLocks noChangeShapeType="1"/>
            </p:cNvSpPr>
            <p:nvPr/>
          </p:nvSpPr>
          <p:spPr bwMode="auto">
            <a:xfrm flipH="1">
              <a:off x="3968" y="1797"/>
              <a:ext cx="1" cy="363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7" name="Line 69"/>
            <p:cNvSpPr>
              <a:spLocks noChangeShapeType="1"/>
            </p:cNvSpPr>
            <p:nvPr/>
          </p:nvSpPr>
          <p:spPr bwMode="auto">
            <a:xfrm flipV="1">
              <a:off x="4149" y="2296"/>
              <a:ext cx="0" cy="81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8" name="Line 70"/>
            <p:cNvSpPr>
              <a:spLocks noChangeShapeType="1"/>
            </p:cNvSpPr>
            <p:nvPr/>
          </p:nvSpPr>
          <p:spPr bwMode="auto">
            <a:xfrm>
              <a:off x="3832" y="3112"/>
              <a:ext cx="317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  <p:sp>
          <p:nvSpPr>
            <p:cNvPr id="693319" name="Text Box 71"/>
            <p:cNvSpPr txBox="1">
              <a:spLocks noChangeArrowheads="1"/>
            </p:cNvSpPr>
            <p:nvPr/>
          </p:nvSpPr>
          <p:spPr bwMode="auto">
            <a:xfrm>
              <a:off x="3969" y="3204"/>
              <a:ext cx="504" cy="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1800" dirty="0">
                  <a:latin typeface="Arial" charset="0"/>
                  <a:ea typeface="ヒラギノ角ゴ Pro W3" pitchFamily="96" charset="-128"/>
                </a:rPr>
                <a:t>Offset</a:t>
              </a:r>
            </a:p>
          </p:txBody>
        </p:sp>
        <p:sp>
          <p:nvSpPr>
            <p:cNvPr id="693320" name="Line 72"/>
            <p:cNvSpPr>
              <a:spLocks noChangeShapeType="1"/>
            </p:cNvSpPr>
            <p:nvPr/>
          </p:nvSpPr>
          <p:spPr bwMode="auto">
            <a:xfrm flipH="1" flipV="1">
              <a:off x="3969" y="3112"/>
              <a:ext cx="363" cy="9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9DA965E-365F-41F2-9D82-2BCAE39117B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Konventioneller Code für Schleifen</a:t>
            </a:r>
            <a:endParaRPr lang="de-DE" i="1" dirty="0"/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r>
              <a:rPr lang="de-DE" b="1" dirty="0"/>
              <a:t>C-Code einer Schleife:			Konventioneller ASM-Code:</a:t>
            </a:r>
          </a:p>
          <a:p>
            <a:r>
              <a:rPr lang="de-DE" b="1" dirty="0"/>
              <a:t>						</a:t>
            </a:r>
            <a:r>
              <a:rPr lang="de-DE" sz="1800" b="1" i="1" dirty="0"/>
              <a:t>(TriCore 1.3)</a:t>
            </a:r>
          </a:p>
        </p:txBody>
      </p:sp>
      <p:sp>
        <p:nvSpPr>
          <p:cNvPr id="695300" name="Rectangle 4"/>
          <p:cNvSpPr>
            <a:spLocks noChangeArrowheads="1"/>
          </p:cNvSpPr>
          <p:nvPr/>
        </p:nvSpPr>
        <p:spPr bwMode="auto">
          <a:xfrm>
            <a:off x="179388" y="4365625"/>
            <a:ext cx="8713787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None/>
            </a:pPr>
            <a:r>
              <a:rPr lang="de-DE" sz="2000" b="1" dirty="0"/>
              <a:t>Eigenschaften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Dekrement &amp; bedingter Sprung: Beide in </a:t>
            </a:r>
            <a:r>
              <a:rPr lang="de-DE" sz="2000" i="1" dirty="0"/>
              <a:t>Integer-Pipeline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>	</a:t>
            </a:r>
            <a:r>
              <a:rPr lang="de-DE" sz="2000" dirty="0">
                <a:sym typeface="Wingdings" pitchFamily="2" charset="2"/>
              </a:rPr>
              <a:t> keine parallele Ausführung</a:t>
            </a:r>
            <a:endParaRPr lang="de-DE" sz="2000" i="1" dirty="0"/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>
                <a:sym typeface="Wingdings" pitchFamily="2" charset="2"/>
              </a:rPr>
              <a:t>2 Takte * 10 Iterationen = mind. 20 Takte Schleifen-</a:t>
            </a:r>
            <a:r>
              <a:rPr lang="en-US" sz="2000" i="1" dirty="0">
                <a:sym typeface="Wingdings" pitchFamily="2" charset="2"/>
              </a:rPr>
              <a:t>Overhead</a:t>
            </a:r>
            <a:endParaRPr lang="en-US" sz="2000" i="1" dirty="0"/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i="1" dirty="0">
                <a:sym typeface="Wingdings" pitchFamily="2" charset="2"/>
              </a:rPr>
              <a:t>Bei </a:t>
            </a:r>
            <a:r>
              <a:rPr lang="en-US" sz="2000" i="1" dirty="0">
                <a:sym typeface="Wingdings" pitchFamily="2" charset="2"/>
              </a:rPr>
              <a:t>Delay-Slots</a:t>
            </a:r>
            <a:r>
              <a:rPr lang="de-DE" sz="2000" i="1" dirty="0">
                <a:sym typeface="Wingdings" pitchFamily="2" charset="2"/>
              </a:rPr>
              <a:t> für Sprünge noch mehr!</a:t>
            </a:r>
            <a:endParaRPr lang="de-DE" sz="2000" i="1" dirty="0">
              <a:sym typeface="Symbol" pitchFamily="18" charset="2"/>
            </a:endParaRPr>
          </a:p>
        </p:txBody>
      </p:sp>
      <p:sp>
        <p:nvSpPr>
          <p:cNvPr id="695369" name="Text Box 73"/>
          <p:cNvSpPr txBox="1">
            <a:spLocks noChangeArrowheads="1"/>
          </p:cNvSpPr>
          <p:nvPr/>
        </p:nvSpPr>
        <p:spPr bwMode="auto">
          <a:xfrm>
            <a:off x="431800" y="2379663"/>
            <a:ext cx="2101850" cy="159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int i = 10;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do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i--;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 while ( i );</a:t>
            </a:r>
          </a:p>
        </p:txBody>
      </p:sp>
      <p:sp>
        <p:nvSpPr>
          <p:cNvPr id="695370" name="Text Box 74"/>
          <p:cNvSpPr txBox="1">
            <a:spLocks noChangeArrowheads="1"/>
          </p:cNvSpPr>
          <p:nvPr/>
        </p:nvSpPr>
        <p:spPr bwMode="auto">
          <a:xfrm>
            <a:off x="4392613" y="2384425"/>
            <a:ext cx="2422525" cy="1595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mov %d8, 10;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.L0: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add %d8, -1;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jnz %d8, .L0;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2185834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7E64E12-157C-4D7A-B8D1-50B5C913D28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2"/>
            </a:pPr>
            <a:r>
              <a:rPr lang="de-DE" b="1" dirty="0" smtClean="0"/>
              <a:t>Compiler für Eingebettete Systeme – Anforderungen &amp; Abhängigkeiten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Werkzeuge zur Code-Generierung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Compiler, Assembler, Linker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Quellcode, Assemblercode, Objektcode, Binärcode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Quellsprachen für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C, C++, Java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Eingebettete 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Digitale Signalprozessoren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Multimedia-Prozessoren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Very Long Instruction Word</a:t>
            </a:r>
            <a:r>
              <a:rPr lang="de-DE" sz="2000" dirty="0" smtClean="0"/>
              <a:t>-Maschinen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Netzwerk-Prozessoren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Anforderungen an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Code-Qualität vs. Geschwindigkeit des Compilers</a:t>
            </a:r>
          </a:p>
        </p:txBody>
      </p:sp>
    </p:spTree>
    <p:extLst>
      <p:ext uri="{BB962C8B-B14F-4D97-AF65-F5344CB8AC3E}">
        <p14:creationId xmlns:p14="http://schemas.microsoft.com/office/powerpoint/2010/main" val="3491879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089BD60-E62B-473C-BEC9-43396C5AA76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DSPs: Optimierter Code für Schleifen</a:t>
            </a:r>
            <a:endParaRPr lang="de-DE" i="1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87475"/>
            <a:ext cx="8785225" cy="457200"/>
          </a:xfrm>
        </p:spPr>
        <p:txBody>
          <a:bodyPr/>
          <a:lstStyle/>
          <a:p>
            <a:r>
              <a:rPr lang="de-DE" b="1" dirty="0"/>
              <a:t>C-Code einer Schleife:			</a:t>
            </a:r>
            <a:r>
              <a:rPr lang="en-US" b="1" i="1" dirty="0"/>
              <a:t>Zero-Overhead Loops</a:t>
            </a:r>
            <a:r>
              <a:rPr lang="de-DE" b="1" dirty="0"/>
              <a:t>:</a:t>
            </a:r>
          </a:p>
          <a:p>
            <a:r>
              <a:rPr lang="de-DE" b="1" dirty="0"/>
              <a:t>						</a:t>
            </a:r>
            <a:r>
              <a:rPr lang="de-DE" sz="1800" b="1" i="1" dirty="0"/>
              <a:t>(TriCore 1.3)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179388" y="4365625"/>
            <a:ext cx="8713787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None/>
            </a:pPr>
            <a:r>
              <a:rPr lang="de-DE" sz="2000" b="1" dirty="0"/>
              <a:t>Eigenschaften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Dekrement &amp; bedingter Sprung: Parallel in </a:t>
            </a:r>
            <a:r>
              <a:rPr lang="en-US" sz="2000" i="1" dirty="0"/>
              <a:t>Loop-Pipeline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en-US" sz="2000" b="1" dirty="0">
                <a:latin typeface="Courier New" pitchFamily="49" charset="0"/>
                <a:sym typeface="Wingdings" pitchFamily="2" charset="2"/>
              </a:rPr>
              <a:t>loop</a:t>
            </a:r>
            <a:r>
              <a:rPr lang="de-DE" sz="2000" dirty="0">
                <a:sym typeface="Wingdings" pitchFamily="2" charset="2"/>
              </a:rPr>
              <a:t>-Befehl: Verbraucht Laufzeit nur in 1. &amp; letzter Iteration</a:t>
            </a:r>
            <a:br>
              <a:rPr lang="de-DE" sz="2000" dirty="0">
                <a:sym typeface="Wingdings" pitchFamily="2" charset="2"/>
              </a:rPr>
            </a:br>
            <a:r>
              <a:rPr lang="de-DE" sz="2000" dirty="0">
                <a:sym typeface="Wingdings" pitchFamily="2" charset="2"/>
              </a:rPr>
              <a:t>	 nur 2 Takte Schleifen-</a:t>
            </a:r>
            <a:r>
              <a:rPr lang="en-US" sz="2000" i="1" dirty="0">
                <a:sym typeface="Wingdings" pitchFamily="2" charset="2"/>
              </a:rPr>
              <a:t>Overhead</a:t>
            </a:r>
          </a:p>
        </p:txBody>
      </p:sp>
      <p:sp>
        <p:nvSpPr>
          <p:cNvPr id="697349" name="Text Box 5"/>
          <p:cNvSpPr txBox="1">
            <a:spLocks noChangeArrowheads="1"/>
          </p:cNvSpPr>
          <p:nvPr/>
        </p:nvSpPr>
        <p:spPr bwMode="auto">
          <a:xfrm>
            <a:off x="431800" y="2379663"/>
            <a:ext cx="2101850" cy="159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int i = 10;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do {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  i--;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} while ( i );</a:t>
            </a:r>
          </a:p>
        </p:txBody>
      </p:sp>
      <p:sp>
        <p:nvSpPr>
          <p:cNvPr id="697351" name="Text Box 7"/>
          <p:cNvSpPr txBox="1">
            <a:spLocks noChangeArrowheads="1"/>
          </p:cNvSpPr>
          <p:nvPr/>
        </p:nvSpPr>
        <p:spPr bwMode="auto">
          <a:xfrm>
            <a:off x="4392613" y="2384425"/>
            <a:ext cx="2695575" cy="126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mov %a12, 10;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.L0: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...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	loop %a12, .L0;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F680545D-C3E6-4775-BA2B-314FA2B9E17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Problem der </a:t>
            </a:r>
            <a:r>
              <a:rPr lang="en-US" i="1" dirty="0" smtClean="0"/>
              <a:t>wrap around</a:t>
            </a:r>
            <a:r>
              <a:rPr lang="de-DE" dirty="0" smtClean="0"/>
              <a:t> Arithmetik (1)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 smtClean="0"/>
              <a:t>Standard-Arithmetik führt bei Über-/Unterlauf zu </a:t>
            </a:r>
            <a:r>
              <a:rPr lang="en-US" b="1" i="1" dirty="0" smtClean="0"/>
              <a:t>wrap around</a:t>
            </a:r>
            <a:endParaRPr lang="en-US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Problem: Ergebnisse mit </a:t>
            </a:r>
            <a:r>
              <a:rPr lang="en-US" i="1" dirty="0" smtClean="0"/>
              <a:t>wrap around</a:t>
            </a:r>
            <a:r>
              <a:rPr lang="de-DE" dirty="0" smtClean="0"/>
              <a:t> sind…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…"/>
            </a:pPr>
            <a:r>
              <a:rPr lang="de-DE" dirty="0" smtClean="0"/>
              <a:t>nicht nur </a:t>
            </a:r>
            <a:r>
              <a:rPr lang="de-DE" b="1" dirty="0" smtClean="0"/>
              <a:t>falsch</a:t>
            </a:r>
          </a:p>
          <a:p>
            <a:pPr lvl="1">
              <a:lnSpc>
                <a:spcPct val="120000"/>
              </a:lnSpc>
              <a:buFont typeface="Arial" pitchFamily="34" charset="0"/>
              <a:buChar char="…"/>
            </a:pPr>
            <a:r>
              <a:rPr lang="de-DE" dirty="0" smtClean="0"/>
              <a:t>sondern extrem </a:t>
            </a:r>
            <a:r>
              <a:rPr lang="de-DE" b="1" dirty="0" smtClean="0"/>
              <a:t>unplausibel</a:t>
            </a:r>
            <a:r>
              <a:rPr lang="de-DE" dirty="0" smtClean="0"/>
              <a:t> / nicht einmal nahe der korrekten Lösung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Der notwendigerweise entstehende Fehler ist </a:t>
            </a:r>
            <a:r>
              <a:rPr lang="de-DE" b="1" dirty="0" smtClean="0"/>
              <a:t>maximal</a:t>
            </a:r>
            <a:r>
              <a:rPr lang="de-DE" dirty="0" smtClean="0"/>
              <a:t> (signifikanteste Bitstelle 2</a:t>
            </a:r>
            <a:r>
              <a:rPr lang="de-DE" i="1" baseline="30000" dirty="0" smtClean="0"/>
              <a:t>n</a:t>
            </a:r>
            <a:r>
              <a:rPr lang="de-DE" dirty="0" smtClean="0"/>
              <a:t> geht verloren), nicht minimal! Beispiel:</a:t>
            </a:r>
            <a:br>
              <a:rPr lang="de-DE" dirty="0" smtClean="0"/>
            </a:br>
            <a:r>
              <a:rPr lang="de-DE" dirty="0" smtClean="0"/>
              <a:t>(4 bit, 2er-Kompl.):	|(7 +</a:t>
            </a:r>
            <a:r>
              <a:rPr lang="en-US" i="1" baseline="-25000" dirty="0" smtClean="0"/>
              <a:t>wrap</a:t>
            </a:r>
            <a:r>
              <a:rPr lang="de-DE" dirty="0" smtClean="0"/>
              <a:t> 1) – (7 +</a:t>
            </a:r>
            <a:r>
              <a:rPr lang="en-US" i="1" baseline="-25000" dirty="0" smtClean="0"/>
              <a:t>exact</a:t>
            </a:r>
            <a:r>
              <a:rPr lang="de-DE" dirty="0" smtClean="0"/>
              <a:t> 1)| =</a:t>
            </a:r>
            <a:br>
              <a:rPr lang="de-DE" dirty="0" smtClean="0"/>
            </a:br>
            <a:r>
              <a:rPr lang="de-DE" dirty="0" smtClean="0"/>
              <a:t>			|(0111</a:t>
            </a:r>
            <a:r>
              <a:rPr lang="de-DE" baseline="-25000" dirty="0" smtClean="0"/>
              <a:t>(2)</a:t>
            </a:r>
            <a:r>
              <a:rPr lang="de-DE" dirty="0" smtClean="0"/>
              <a:t> +</a:t>
            </a:r>
            <a:r>
              <a:rPr lang="en-US" i="1" baseline="-25000" dirty="0" smtClean="0"/>
              <a:t>wrap</a:t>
            </a:r>
            <a:r>
              <a:rPr lang="de-DE" dirty="0" smtClean="0"/>
              <a:t> 0001</a:t>
            </a:r>
            <a:r>
              <a:rPr lang="de-DE" baseline="-25000" dirty="0" smtClean="0"/>
              <a:t>(2)</a:t>
            </a:r>
            <a:r>
              <a:rPr lang="de-DE" dirty="0" smtClean="0"/>
              <a:t>) – 8)| =</a:t>
            </a:r>
            <a:br>
              <a:rPr lang="de-DE" dirty="0" smtClean="0"/>
            </a:br>
            <a:r>
              <a:rPr lang="de-DE" dirty="0" smtClean="0"/>
              <a:t>			|</a:t>
            </a:r>
            <a:r>
              <a:rPr lang="de-DE" b="1" dirty="0" smtClean="0">
                <a:solidFill>
                  <a:srgbClr val="A32638"/>
                </a:solidFill>
              </a:rPr>
              <a:t>1</a:t>
            </a:r>
            <a:r>
              <a:rPr lang="de-DE" dirty="0" smtClean="0"/>
              <a:t>000</a:t>
            </a:r>
            <a:r>
              <a:rPr lang="de-DE" baseline="-25000" dirty="0" smtClean="0"/>
              <a:t>(2)</a:t>
            </a:r>
            <a:r>
              <a:rPr lang="de-DE" dirty="0" smtClean="0"/>
              <a:t> – 8| =</a:t>
            </a:r>
            <a:br>
              <a:rPr lang="de-DE" dirty="0" smtClean="0"/>
            </a:br>
            <a:r>
              <a:rPr lang="de-DE" dirty="0" smtClean="0"/>
              <a:t>			|-8 – 8| = -16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1185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75019DF-B2E7-428C-B339-4C8B0DD6E0AB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 der </a:t>
            </a:r>
            <a:r>
              <a:rPr lang="en-US" i="1" dirty="0"/>
              <a:t>wrap around</a:t>
            </a:r>
            <a:r>
              <a:rPr lang="de-DE" dirty="0"/>
              <a:t> Arithmetik </a:t>
            </a:r>
            <a:r>
              <a:rPr lang="de-DE" dirty="0" smtClean="0"/>
              <a:t>(2)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Große Fehler zwischen (mit Überlauf) berechnetem und tatsächlichem Ergebnis besonders dramatisch bei Signalverarbeitung (Verstärkung eines Audiosignals / Helligkeitsänderung eines Bildpunktes)</a:t>
            </a:r>
            <a:endParaRPr lang="de-DE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673287"/>
              </p:ext>
            </p:extLst>
          </p:nvPr>
        </p:nvGraphicFramePr>
        <p:xfrm>
          <a:off x="611560" y="2708920"/>
          <a:ext cx="7921575" cy="3705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Photo Editor Photo" r:id="rId4" imgW="10952381" imgH="5125165" progId="MSPhotoEd.3">
                  <p:embed/>
                </p:oleObj>
              </mc:Choice>
              <mc:Fallback>
                <p:oleObj name="Photo Editor Photo" r:id="rId4" imgW="10952381" imgH="512516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708920"/>
                        <a:ext cx="7921575" cy="37054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3923928" y="4797127"/>
            <a:ext cx="1008062" cy="1800225"/>
          </a:xfrm>
          <a:prstGeom prst="ellipse">
            <a:avLst/>
          </a:prstGeom>
          <a:noFill/>
          <a:ln w="19050" algn="ctr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1285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F4A086F2-E2FF-4E0D-A01E-7F2BECFED3AF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Kleinerer Fehler bei Sättigungsarithmetik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</a:pPr>
            <a:r>
              <a:rPr lang="de-DE" dirty="0" smtClean="0"/>
              <a:t>Sättigungsarithmetik </a:t>
            </a:r>
            <a:r>
              <a:rPr lang="en-US" i="1" dirty="0" smtClean="0"/>
              <a:t>(saturated arithmetic)</a:t>
            </a:r>
            <a:r>
              <a:rPr lang="de-DE" dirty="0" smtClean="0"/>
              <a:t> für Addition oder Multiplikation liefert </a:t>
            </a:r>
            <a:r>
              <a:rPr lang="de-DE" b="1" dirty="0" smtClean="0">
                <a:solidFill>
                  <a:srgbClr val="A32638"/>
                </a:solidFill>
              </a:rPr>
              <a:t>bei Über-/Unterlauf den jeweils maximal/minimal darstellbaren Zahlenwert</a:t>
            </a:r>
            <a:r>
              <a:rPr lang="de-DE" dirty="0" smtClean="0"/>
              <a:t>.</a:t>
            </a: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 smtClean="0"/>
              <a:t>Beispiele</a:t>
            </a:r>
            <a:endParaRPr lang="en-US" i="1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Betragsdarstellung (4 bit, vorzeichenlos):</a:t>
            </a:r>
            <a:br>
              <a:rPr lang="de-DE" dirty="0" smtClean="0"/>
            </a:br>
            <a:r>
              <a:rPr lang="de-DE" dirty="0" smtClean="0"/>
              <a:t>8 +</a:t>
            </a:r>
            <a:r>
              <a:rPr lang="en-US" i="1" baseline="-25000" dirty="0" smtClean="0"/>
              <a:t>sat</a:t>
            </a:r>
            <a:r>
              <a:rPr lang="de-DE" dirty="0" smtClean="0"/>
              <a:t> 8 = 1000</a:t>
            </a:r>
            <a:r>
              <a:rPr lang="de-DE" baseline="-25000" dirty="0" smtClean="0"/>
              <a:t>(2)</a:t>
            </a:r>
            <a:r>
              <a:rPr lang="de-DE" dirty="0" smtClean="0"/>
              <a:t> +</a:t>
            </a:r>
            <a:r>
              <a:rPr lang="en-US" i="1" baseline="-25000" dirty="0" smtClean="0"/>
              <a:t>sat</a:t>
            </a:r>
            <a:r>
              <a:rPr lang="de-DE" dirty="0" smtClean="0"/>
              <a:t> 1000</a:t>
            </a:r>
            <a:r>
              <a:rPr lang="de-DE" baseline="-25000" dirty="0" smtClean="0"/>
              <a:t>(2)</a:t>
            </a:r>
            <a:r>
              <a:rPr lang="de-DE" dirty="0" smtClean="0"/>
              <a:t> =		7 +</a:t>
            </a:r>
            <a:r>
              <a:rPr lang="en-US" i="1" baseline="-25000" dirty="0" smtClean="0"/>
              <a:t>sat</a:t>
            </a:r>
            <a:r>
              <a:rPr lang="de-DE" dirty="0" smtClean="0"/>
              <a:t> 11 </a:t>
            </a:r>
            <a:r>
              <a:rPr lang="de-DE" dirty="0">
                <a:cs typeface="Arial"/>
              </a:rPr>
              <a:t>→ </a:t>
            </a:r>
            <a:r>
              <a:rPr lang="de-DE" dirty="0" smtClean="0">
                <a:cs typeface="Arial"/>
              </a:rPr>
              <a:t>15 ≠ 18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>
                <a:solidFill>
                  <a:srgbClr val="A32638"/>
                </a:solidFill>
              </a:rPr>
              <a:t>1</a:t>
            </a:r>
            <a:r>
              <a:rPr lang="de-DE" dirty="0" smtClean="0"/>
              <a:t>0000</a:t>
            </a:r>
            <a:r>
              <a:rPr lang="de-DE" baseline="-25000" dirty="0" smtClean="0"/>
              <a:t>(2)</a:t>
            </a:r>
            <a:r>
              <a:rPr lang="de-DE" dirty="0" smtClean="0"/>
              <a:t> </a:t>
            </a:r>
            <a:r>
              <a:rPr lang="de-DE" dirty="0" smtClean="0">
                <a:latin typeface="Arial"/>
                <a:cs typeface="Arial"/>
              </a:rPr>
              <a:t>→ 1111</a:t>
            </a:r>
            <a:r>
              <a:rPr lang="de-DE" baseline="-25000" dirty="0" smtClean="0">
                <a:latin typeface="Arial"/>
                <a:cs typeface="Arial"/>
              </a:rPr>
              <a:t>(2)</a:t>
            </a:r>
            <a:r>
              <a:rPr lang="de-DE" dirty="0" smtClean="0">
                <a:latin typeface="Arial"/>
                <a:cs typeface="Arial"/>
              </a:rPr>
              <a:t> = </a:t>
            </a:r>
            <a:r>
              <a:rPr lang="de-DE" dirty="0" smtClean="0"/>
              <a:t>15 </a:t>
            </a:r>
            <a:r>
              <a:rPr lang="de-DE" dirty="0" smtClean="0">
                <a:cs typeface="Arial"/>
              </a:rPr>
              <a:t>≠ </a:t>
            </a:r>
            <a:r>
              <a:rPr lang="de-DE" dirty="0" smtClean="0"/>
              <a:t>16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Zweierkomplementdarstellung (4 bit, vorzeichenbehaftet):</a:t>
            </a:r>
            <a:br>
              <a:rPr lang="de-DE" dirty="0" smtClean="0"/>
            </a:br>
            <a:r>
              <a:rPr lang="de-DE" dirty="0" smtClean="0"/>
              <a:t>7 +</a:t>
            </a:r>
            <a:r>
              <a:rPr lang="en-US" i="1" baseline="-25000" dirty="0" smtClean="0"/>
              <a:t>sat</a:t>
            </a:r>
            <a:r>
              <a:rPr lang="de-DE" dirty="0" smtClean="0"/>
              <a:t> 1 = 0111</a:t>
            </a:r>
            <a:r>
              <a:rPr lang="de-DE" baseline="-25000" dirty="0" smtClean="0"/>
              <a:t>(2)</a:t>
            </a:r>
            <a:r>
              <a:rPr lang="de-DE" dirty="0" smtClean="0"/>
              <a:t> +</a:t>
            </a:r>
            <a:r>
              <a:rPr lang="en-US" i="1" baseline="-25000" dirty="0" smtClean="0"/>
              <a:t>sat</a:t>
            </a:r>
            <a:r>
              <a:rPr lang="de-DE" dirty="0" smtClean="0"/>
              <a:t> 0001</a:t>
            </a:r>
            <a:r>
              <a:rPr lang="de-DE" baseline="-25000" dirty="0" smtClean="0"/>
              <a:t>(2)</a:t>
            </a:r>
            <a:r>
              <a:rPr lang="de-DE" dirty="0" smtClean="0"/>
              <a:t> =		-5 –</a:t>
            </a:r>
            <a:r>
              <a:rPr lang="en-US" i="1" baseline="-25000" dirty="0" smtClean="0"/>
              <a:t>sat</a:t>
            </a:r>
            <a:r>
              <a:rPr lang="de-DE" dirty="0" smtClean="0"/>
              <a:t> 7 </a:t>
            </a:r>
            <a:r>
              <a:rPr lang="de-DE" dirty="0" smtClean="0">
                <a:cs typeface="Arial"/>
              </a:rPr>
              <a:t>→ -8 ≠ -12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>
                <a:solidFill>
                  <a:srgbClr val="A32638"/>
                </a:solidFill>
              </a:rPr>
              <a:t>1</a:t>
            </a:r>
            <a:r>
              <a:rPr lang="de-DE" dirty="0" smtClean="0"/>
              <a:t>000</a:t>
            </a:r>
            <a:r>
              <a:rPr lang="de-DE" baseline="-25000" dirty="0" smtClean="0"/>
              <a:t>(2)</a:t>
            </a:r>
            <a:r>
              <a:rPr lang="de-DE" dirty="0" smtClean="0"/>
              <a:t> </a:t>
            </a:r>
            <a:r>
              <a:rPr lang="de-DE" dirty="0" smtClean="0">
                <a:cs typeface="Arial"/>
              </a:rPr>
              <a:t>→ 0111</a:t>
            </a:r>
            <a:r>
              <a:rPr lang="de-DE" baseline="-25000" dirty="0" smtClean="0">
                <a:cs typeface="Arial"/>
              </a:rPr>
              <a:t>(2)</a:t>
            </a:r>
            <a:r>
              <a:rPr lang="de-DE" dirty="0" smtClean="0">
                <a:cs typeface="Arial"/>
              </a:rPr>
              <a:t> = 7 ≠ 8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>
              <a:cs typeface="Arial"/>
            </a:endParaRPr>
          </a:p>
          <a:p>
            <a:pPr marL="0" indent="0">
              <a:lnSpc>
                <a:spcPct val="120000"/>
              </a:lnSpc>
            </a:pPr>
            <a:r>
              <a:rPr lang="de-DE" dirty="0" smtClean="0">
                <a:cs typeface="Arial"/>
              </a:rPr>
              <a:t>Insbesondere gibt es bei Sättigungsarithmetik keine Vorzeichenumkehr!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6247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67EA75F-1836-496B-A1BF-4296FB7FBBC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Weiteres Beispiel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						    </a:t>
            </a:r>
            <a:r>
              <a:rPr lang="de-DE" sz="1000" dirty="0" smtClean="0"/>
              <a:t> </a:t>
            </a:r>
            <a:r>
              <a:rPr lang="de-DE" dirty="0" smtClean="0"/>
              <a:t>0111</a:t>
            </a:r>
            <a:br>
              <a:rPr lang="de-DE" dirty="0" smtClean="0"/>
            </a:br>
            <a:r>
              <a:rPr lang="de-DE" dirty="0" smtClean="0"/>
              <a:t>b					+	    </a:t>
            </a:r>
            <a:r>
              <a:rPr lang="de-DE" sz="1000" dirty="0" smtClean="0"/>
              <a:t> </a:t>
            </a:r>
            <a:r>
              <a:rPr lang="de-DE" dirty="0" smtClean="0"/>
              <a:t>1001</a:t>
            </a:r>
            <a:br>
              <a:rPr lang="de-DE" dirty="0" smtClean="0"/>
            </a:br>
            <a:r>
              <a:rPr lang="de-DE" dirty="0" smtClean="0"/>
              <a:t>Standard </a:t>
            </a:r>
            <a:r>
              <a:rPr lang="en-US" i="1" dirty="0" smtClean="0"/>
              <a:t>wrap around</a:t>
            </a:r>
            <a:r>
              <a:rPr lang="de-DE" dirty="0" smtClean="0"/>
              <a:t> Arithmetik		(1)0000</a:t>
            </a:r>
            <a:br>
              <a:rPr lang="de-DE" dirty="0" smtClean="0"/>
            </a:br>
            <a:r>
              <a:rPr lang="de-DE" dirty="0" smtClean="0"/>
              <a:t>Sättigungsarithmetik				    </a:t>
            </a:r>
            <a:r>
              <a:rPr lang="de-DE" sz="1000" dirty="0" smtClean="0"/>
              <a:t> </a:t>
            </a:r>
            <a:r>
              <a:rPr lang="de-DE" dirty="0" smtClean="0"/>
              <a:t>1111</a:t>
            </a:r>
            <a:br>
              <a:rPr lang="de-DE" dirty="0" smtClean="0"/>
            </a:br>
            <a:r>
              <a:rPr lang="de-DE" b="1" dirty="0" smtClean="0"/>
              <a:t>(a+b)/2:</a:t>
            </a:r>
            <a:r>
              <a:rPr lang="de-DE" dirty="0" smtClean="0"/>
              <a:t>	korrekt				    </a:t>
            </a:r>
            <a:r>
              <a:rPr lang="de-DE" sz="1000" dirty="0" smtClean="0"/>
              <a:t> </a:t>
            </a:r>
            <a:r>
              <a:rPr lang="de-DE" dirty="0" smtClean="0"/>
              <a:t>1000</a:t>
            </a:r>
            <a:br>
              <a:rPr lang="de-DE" dirty="0" smtClean="0"/>
            </a:br>
            <a:r>
              <a:rPr lang="de-DE" dirty="0" smtClean="0"/>
              <a:t>		</a:t>
            </a:r>
            <a:r>
              <a:rPr lang="en-US" i="1" dirty="0" smtClean="0"/>
              <a:t>wrap around</a:t>
            </a:r>
            <a:r>
              <a:rPr lang="de-DE" dirty="0" smtClean="0"/>
              <a:t> Arithmetik		    </a:t>
            </a:r>
            <a:r>
              <a:rPr lang="de-DE" sz="1000" dirty="0" smtClean="0"/>
              <a:t> </a:t>
            </a:r>
            <a:r>
              <a:rPr lang="de-DE" dirty="0" smtClean="0"/>
              <a:t>0000</a:t>
            </a:r>
            <a:br>
              <a:rPr lang="de-DE" dirty="0" smtClean="0"/>
            </a:br>
            <a:r>
              <a:rPr lang="de-DE" dirty="0" smtClean="0"/>
              <a:t>		Sättigungsarithmetik mit &gt;&gt;	    </a:t>
            </a:r>
            <a:r>
              <a:rPr lang="de-DE" sz="1000" dirty="0" smtClean="0"/>
              <a:t> </a:t>
            </a:r>
            <a:r>
              <a:rPr lang="de-DE" dirty="0" smtClean="0"/>
              <a:t>0111		</a:t>
            </a:r>
            <a:r>
              <a:rPr lang="de-DE" sz="1600" dirty="0" smtClean="0">
                <a:solidFill>
                  <a:srgbClr val="A32638"/>
                </a:solidFill>
              </a:rPr>
              <a:t>„fast richtig“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Geeignet für DSP- / Multimedia-Anwendungen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Durch Überläufe ausgelöste </a:t>
            </a:r>
            <a:r>
              <a:rPr lang="en-US" i="1" dirty="0" smtClean="0"/>
              <a:t>Interrupts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ym typeface="Wingdings"/>
              </a:rPr>
              <a:t> </a:t>
            </a:r>
            <a:r>
              <a:rPr lang="de-DE" dirty="0" smtClean="0"/>
              <a:t>Echtzeitbedingungen verletzt…?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Genaue Werte ohnehin weniger wichtig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wrap around</a:t>
            </a:r>
            <a:r>
              <a:rPr lang="de-DE" dirty="0" smtClean="0"/>
              <a:t> Arithmetik liefert schlechtere Ergebnisse</a:t>
            </a:r>
            <a:endParaRPr lang="de-DE" dirty="0"/>
          </a:p>
        </p:txBody>
      </p:sp>
      <p:cxnSp>
        <p:nvCxnSpPr>
          <p:cNvPr id="3" name="Gerade Verbindung 2"/>
          <p:cNvCxnSpPr/>
          <p:nvPr/>
        </p:nvCxnSpPr>
        <p:spPr bwMode="auto">
          <a:xfrm>
            <a:off x="539552" y="2132856"/>
            <a:ext cx="6120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Gerade Verbindung 8"/>
          <p:cNvCxnSpPr/>
          <p:nvPr/>
        </p:nvCxnSpPr>
        <p:spPr bwMode="auto">
          <a:xfrm>
            <a:off x="539552" y="2924944"/>
            <a:ext cx="6120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15683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8B46828-F360-463C-A49E-BE8017A0F02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Sättigungsarithmetik: Bewertung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 smtClean="0"/>
              <a:t>Vorteil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Plausible Ergebnisse bei Bereichsüberschreitungen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marL="0" indent="0">
              <a:lnSpc>
                <a:spcPct val="120000"/>
              </a:lnSpc>
            </a:pPr>
            <a:r>
              <a:rPr lang="de-DE" b="1" dirty="0" smtClean="0"/>
              <a:t>Nachteile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Aufwändiger in der Berechnung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Assoziativität etc. sind verletzt</a:t>
            </a:r>
          </a:p>
          <a:p>
            <a:pPr marL="0" indent="0">
              <a:lnSpc>
                <a:spcPct val="120000"/>
              </a:lnSpc>
            </a:pPr>
            <a:endParaRPr lang="de-DE" sz="1200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Sättigungsarithmetik und „Standardarithmetik“ können auf DSPs in der Regel wahlweise benutzt werden (es existieren entsprechende Befehlsvarianten)</a:t>
            </a:r>
          </a:p>
          <a:p>
            <a:pPr marL="0" indent="0">
              <a:lnSpc>
                <a:spcPct val="120000"/>
              </a:lnSpc>
            </a:pPr>
            <a:endParaRPr lang="de-DE" sz="1200" dirty="0" smtClean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„Sättigung“ im IEEE 754 </a:t>
            </a:r>
            <a:r>
              <a:rPr lang="en-US" i="1" dirty="0" smtClean="0"/>
              <a:t>floating point</a:t>
            </a:r>
            <a:r>
              <a:rPr lang="de-DE" dirty="0" smtClean="0"/>
              <a:t> Standard: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 Über-/Unterlauf entsteht ± „unendlich“ als Ergebnis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Weitere Operationen ändern diesen Wert nicht mehr!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0628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08B46E13-6FCE-43B3-92A9-C421C2A66C7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DSPs: Realzeiteigenschaften</a:t>
            </a:r>
            <a:endParaRPr lang="de-DE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 smtClean="0"/>
              <a:t>Das Zeitverhalten des Prozessors sollte vorhersagbar sein!</a:t>
            </a:r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sz="1200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dirty="0" smtClean="0"/>
              <a:t>Eigenschaften, die Probleme verursachen: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Zugriff auf gemeinsame Ressourcen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Caches</a:t>
            </a:r>
            <a:r>
              <a:rPr lang="de-DE" dirty="0" smtClean="0"/>
              <a:t> mit Ersetzungsstrategien mit problematischem Zeitverhalten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Unified caches</a:t>
            </a:r>
            <a:r>
              <a:rPr lang="de-DE" dirty="0" smtClean="0"/>
              <a:t> für Code und Daten gleichzeitig (Konflikte zwischen Daten und Befehlen)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Fließbänder </a:t>
            </a:r>
            <a:r>
              <a:rPr lang="en-US" i="1" dirty="0" smtClean="0"/>
              <a:t>(pipelines)</a:t>
            </a:r>
            <a:r>
              <a:rPr lang="de-DE" dirty="0" smtClean="0"/>
              <a:t> mit </a:t>
            </a:r>
            <a:r>
              <a:rPr lang="en-US" i="1" dirty="0" smtClean="0"/>
              <a:t>stall cycles („bubbles“)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i="1" dirty="0" smtClean="0"/>
              <a:t>Multi-cores</a:t>
            </a:r>
            <a:r>
              <a:rPr lang="de-DE" dirty="0" smtClean="0"/>
              <a:t> mit unvorhersagbaren Kommunikationszeiten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Sprungvorhersage, spekulative Ausführung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Interrupts</a:t>
            </a:r>
            <a:r>
              <a:rPr lang="de-DE" dirty="0" smtClean="0"/>
              <a:t>, die zu jedem Zeitpunkt möglich sind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Speicherauffrischen </a:t>
            </a:r>
            <a:r>
              <a:rPr lang="en-US" i="1" dirty="0" smtClean="0"/>
              <a:t>(refresh)</a:t>
            </a:r>
            <a:r>
              <a:rPr lang="de-DE" dirty="0" smtClean="0"/>
              <a:t> zu jeder Zeit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Befehle mit datenabhängigen Ausführungszeiten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b="1" dirty="0" smtClean="0">
                <a:solidFill>
                  <a:srgbClr val="A32638"/>
                </a:solidFill>
              </a:rPr>
              <a:t>So viele dieser Eigenschaften wie möglich vermeiden</a:t>
            </a:r>
            <a:endParaRPr lang="de-DE" b="1" dirty="0">
              <a:solidFill>
                <a:srgbClr val="A326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474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44ADDEA-1876-4869-9A29-DAB2EDCFDD6C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Multimedia-Prozessoren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Eigenschaften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Optimiert z.B. für Bild- &amp; Tonverarbeitung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Bekannte kommerzielle Produkte:</a:t>
            </a:r>
            <a:br>
              <a:rPr lang="de-DE" dirty="0"/>
            </a:br>
            <a:r>
              <a:rPr lang="de-DE" dirty="0"/>
              <a:t>Intel MMX, SSE oder SSE2; AMD 3DNow!; Sun VIS;</a:t>
            </a:r>
            <a:br>
              <a:rPr lang="de-DE" dirty="0"/>
            </a:br>
            <a:r>
              <a:rPr lang="de-DE" dirty="0"/>
              <a:t>PowerPC AltiVec; HP MAX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Motivation: Multimedia-Software nutzt oft nicht die gesamte Wortlänge eines Prozessors (d.h. </a:t>
            </a:r>
            <a:r>
              <a:rPr lang="en-US" b="1" dirty="0">
                <a:latin typeface="Courier New" pitchFamily="49" charset="0"/>
              </a:rPr>
              <a:t>int</a:t>
            </a:r>
            <a:r>
              <a:rPr lang="de-DE" dirty="0"/>
              <a:t>), sondern nur Teile (z.B. </a:t>
            </a:r>
            <a:r>
              <a:rPr lang="en-US" b="1" dirty="0">
                <a:latin typeface="Courier New" pitchFamily="49" charset="0"/>
              </a:rPr>
              <a:t>short</a:t>
            </a:r>
            <a:r>
              <a:rPr lang="de-DE" dirty="0"/>
              <a:t> oder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de-DE" dirty="0"/>
              <a:t>).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SIMD-Prinzip: </a:t>
            </a:r>
            <a:r>
              <a:rPr lang="en-US" i="1" dirty="0"/>
              <a:t>Single Instruction, Multiple Data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Parallele Bearbeitung mehrerer „kleiner” Daten durch 1 Befehl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D477436-0AD1-42C1-BD78-915205D063E9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SISD vs. SIMD-Ausführung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Aufgabe: Addiere zweimal je 2 </a:t>
            </a:r>
            <a:r>
              <a:rPr lang="de-DE" b="1" dirty="0">
                <a:latin typeface="Courier New" pitchFamily="49" charset="0"/>
              </a:rPr>
              <a:t>short</a:t>
            </a:r>
            <a:r>
              <a:rPr lang="de-DE" b="1" dirty="0"/>
              <a:t>-Variablen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SISD-Prinzip (</a:t>
            </a:r>
            <a:r>
              <a:rPr lang="en-US" i="1" dirty="0"/>
              <a:t>Single Instruction, Single Data</a:t>
            </a:r>
            <a:r>
              <a:rPr lang="de-DE" i="1" dirty="0"/>
              <a:t>):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Lade erste 2 Summanden in Register,</a:t>
            </a:r>
            <a:br>
              <a:rPr lang="de-DE" dirty="0"/>
            </a:br>
            <a:r>
              <a:rPr lang="de-DE" dirty="0"/>
              <a:t>	</a:t>
            </a:r>
            <a:r>
              <a:rPr lang="de-DE" b="1" dirty="0">
                <a:latin typeface="Courier New" pitchFamily="49" charset="0"/>
              </a:rPr>
              <a:t>int</a:t>
            </a:r>
            <a:r>
              <a:rPr lang="de-DE" dirty="0"/>
              <a:t>-Addition,</a:t>
            </a:r>
            <a:br>
              <a:rPr lang="de-DE" dirty="0"/>
            </a:br>
            <a:r>
              <a:rPr lang="de-DE" dirty="0"/>
              <a:t>	Lade zweite 2 Summanden in Register,</a:t>
            </a:r>
            <a:br>
              <a:rPr lang="de-DE" dirty="0"/>
            </a:br>
            <a:r>
              <a:rPr lang="de-DE" dirty="0"/>
              <a:t>	</a:t>
            </a:r>
            <a:r>
              <a:rPr lang="de-DE" b="1" dirty="0">
                <a:latin typeface="Courier New" pitchFamily="49" charset="0"/>
              </a:rPr>
              <a:t>int</a:t>
            </a:r>
            <a:r>
              <a:rPr lang="de-DE" dirty="0"/>
              <a:t>-Addition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/>
              <a:t>Kosten: 2 volle Additionen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SIMD-Prinzip (</a:t>
            </a:r>
            <a:r>
              <a:rPr lang="en-US" i="1" dirty="0"/>
              <a:t>Single Instruction, Multiple Data</a:t>
            </a:r>
            <a:r>
              <a:rPr lang="de-DE" i="1" dirty="0"/>
              <a:t>):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Lade erste 2 Summanden in obere Halb-Register,</a:t>
            </a:r>
            <a:br>
              <a:rPr lang="de-DE" dirty="0"/>
            </a:br>
            <a:r>
              <a:rPr lang="de-DE" dirty="0"/>
              <a:t>	Lade zweite 2 Summanden in untere Halb-Register,</a:t>
            </a:r>
            <a:br>
              <a:rPr lang="de-DE" dirty="0"/>
            </a:br>
            <a:r>
              <a:rPr lang="de-DE" dirty="0"/>
              <a:t>	SIMD-Addition</a:t>
            </a:r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/>
              <a:t>Kosten: 1 Addition</a:t>
            </a:r>
            <a:endParaRPr lang="de-DE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B0B751A-BEA2-4E41-8AF8-93CC6C63E8F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Veranschaulichung SIMD-Addition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/>
              <a:t>SIMD Halbwort-Addition:</a:t>
            </a:r>
            <a:endParaRPr lang="de-DE" sz="2600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SIMD-Instruktionen auch für Viertel-Worte gebräuchlich: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>
                <a:sym typeface="Wingdings" pitchFamily="2" charset="2"/>
              </a:rPr>
              <a:t>4 parallele </a:t>
            </a:r>
            <a:r>
              <a:rPr lang="en-US" b="1" dirty="0">
                <a:latin typeface="Courier New" pitchFamily="49" charset="0"/>
                <a:sym typeface="Wingdings" pitchFamily="2" charset="2"/>
              </a:rPr>
              <a:t>char</a:t>
            </a:r>
            <a:r>
              <a:rPr lang="de-DE" dirty="0">
                <a:sym typeface="Wingdings" pitchFamily="2" charset="2"/>
              </a:rPr>
              <a:t>-Additionen bei 32-bit Prozessor</a:t>
            </a:r>
            <a:r>
              <a:rPr lang="de-DE" i="1" dirty="0"/>
              <a:t> </a:t>
            </a:r>
          </a:p>
        </p:txBody>
      </p:sp>
      <p:pic>
        <p:nvPicPr>
          <p:cNvPr id="703492" name="Picture 4" descr="sim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2276475"/>
            <a:ext cx="46101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F87DB56-B0E8-411B-B98D-E7C61B2223C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1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Entwicklungsprozess Eingebetteter Systeme</a:t>
            </a:r>
          </a:p>
        </p:txBody>
      </p:sp>
      <p:sp>
        <p:nvSpPr>
          <p:cNvPr id="629763" name="AutoShape 3"/>
          <p:cNvSpPr>
            <a:spLocks noChangeArrowheads="1"/>
          </p:cNvSpPr>
          <p:nvPr/>
        </p:nvSpPr>
        <p:spPr bwMode="auto">
          <a:xfrm rot="-506223">
            <a:off x="1008063" y="2062163"/>
            <a:ext cx="360362" cy="1079500"/>
          </a:xfrm>
          <a:prstGeom prst="lightningBol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grpSp>
        <p:nvGrpSpPr>
          <p:cNvPr id="629764" name="Group 4"/>
          <p:cNvGrpSpPr>
            <a:grpSpLocks/>
          </p:cNvGrpSpPr>
          <p:nvPr/>
        </p:nvGrpSpPr>
        <p:grpSpPr bwMode="auto">
          <a:xfrm>
            <a:off x="971550" y="5768975"/>
            <a:ext cx="8064500" cy="431800"/>
            <a:chOff x="612" y="3634"/>
            <a:chExt cx="5080" cy="272"/>
          </a:xfrm>
        </p:grpSpPr>
        <p:sp>
          <p:nvSpPr>
            <p:cNvPr id="629765" name="Rectangle 5"/>
            <p:cNvSpPr>
              <a:spLocks noChangeArrowheads="1"/>
            </p:cNvSpPr>
            <p:nvPr/>
          </p:nvSpPr>
          <p:spPr bwMode="auto">
            <a:xfrm>
              <a:off x="680" y="3634"/>
              <a:ext cx="5012" cy="27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29766" name="Text Box 6"/>
            <p:cNvSpPr txBox="1">
              <a:spLocks noChangeArrowheads="1"/>
            </p:cNvSpPr>
            <p:nvPr/>
          </p:nvSpPr>
          <p:spPr bwMode="auto">
            <a:xfrm>
              <a:off x="612" y="3678"/>
              <a:ext cx="502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Validierung; Evaluierung </a:t>
              </a:r>
              <a:r>
                <a:rPr lang="de-DE" sz="2000" i="1" dirty="0">
                  <a:latin typeface="Arial" charset="0"/>
                  <a:ea typeface="ヒラギノ角ゴ Pro W3" pitchFamily="96" charset="-128"/>
                </a:rPr>
                <a:t>(Effizienz, Realzeit-Verhalten, Energie, ...)</a:t>
              </a:r>
            </a:p>
          </p:txBody>
        </p:sp>
      </p:grpSp>
      <p:sp>
        <p:nvSpPr>
          <p:cNvPr id="629767" name="Line 7"/>
          <p:cNvSpPr>
            <a:spLocks noChangeShapeType="1"/>
          </p:cNvSpPr>
          <p:nvPr/>
        </p:nvSpPr>
        <p:spPr bwMode="auto">
          <a:xfrm rot="-5400000">
            <a:off x="6695282" y="288845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68" name="Line 8"/>
          <p:cNvSpPr>
            <a:spLocks noChangeShapeType="1"/>
          </p:cNvSpPr>
          <p:nvPr/>
        </p:nvSpPr>
        <p:spPr bwMode="auto">
          <a:xfrm>
            <a:off x="7513638" y="3608388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69" name="Rectangle 9"/>
          <p:cNvSpPr>
            <a:spLocks noChangeArrowheads="1"/>
          </p:cNvSpPr>
          <p:nvPr/>
        </p:nvSpPr>
        <p:spPr bwMode="auto">
          <a:xfrm>
            <a:off x="6157913" y="4114800"/>
            <a:ext cx="2951162" cy="9350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29770" name="Text Box 10"/>
          <p:cNvSpPr txBox="1">
            <a:spLocks noChangeArrowheads="1"/>
          </p:cNvSpPr>
          <p:nvPr/>
        </p:nvSpPr>
        <p:spPr bwMode="auto">
          <a:xfrm>
            <a:off x="6011863" y="4140200"/>
            <a:ext cx="271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HW/SW Co-Synthese</a:t>
            </a:r>
          </a:p>
        </p:txBody>
      </p:sp>
      <p:sp>
        <p:nvSpPr>
          <p:cNvPr id="629771" name="Line 11"/>
          <p:cNvSpPr>
            <a:spLocks noChangeShapeType="1"/>
          </p:cNvSpPr>
          <p:nvPr/>
        </p:nvSpPr>
        <p:spPr bwMode="auto">
          <a:xfrm rot="-2700000" flipH="1" flipV="1">
            <a:off x="5975350" y="43291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72" name="Line 12"/>
          <p:cNvSpPr>
            <a:spLocks noChangeShapeType="1"/>
          </p:cNvSpPr>
          <p:nvPr/>
        </p:nvSpPr>
        <p:spPr bwMode="auto">
          <a:xfrm rot="2700000" flipH="1">
            <a:off x="5975350" y="461645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73" name="Line 13"/>
          <p:cNvSpPr>
            <a:spLocks noChangeShapeType="1"/>
          </p:cNvSpPr>
          <p:nvPr/>
        </p:nvSpPr>
        <p:spPr bwMode="auto">
          <a:xfrm rot="-2700000" flipH="1" flipV="1">
            <a:off x="4535488" y="47609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74" name="Line 14"/>
          <p:cNvSpPr>
            <a:spLocks noChangeShapeType="1"/>
          </p:cNvSpPr>
          <p:nvPr/>
        </p:nvSpPr>
        <p:spPr bwMode="auto">
          <a:xfrm rot="2700000" flipH="1">
            <a:off x="4535488" y="447198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75" name="Line 15"/>
          <p:cNvSpPr>
            <a:spLocks noChangeShapeType="1"/>
          </p:cNvSpPr>
          <p:nvPr/>
        </p:nvSpPr>
        <p:spPr bwMode="auto">
          <a:xfrm rot="-5400000">
            <a:off x="2986882" y="3067843"/>
            <a:ext cx="0" cy="3603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629776" name="Group 16"/>
          <p:cNvGrpSpPr>
            <a:grpSpLocks/>
          </p:cNvGrpSpPr>
          <p:nvPr/>
        </p:nvGrpSpPr>
        <p:grpSpPr bwMode="auto">
          <a:xfrm>
            <a:off x="1187450" y="1519238"/>
            <a:ext cx="1762125" cy="936625"/>
            <a:chOff x="817" y="844"/>
            <a:chExt cx="1110" cy="590"/>
          </a:xfrm>
        </p:grpSpPr>
        <p:sp>
          <p:nvSpPr>
            <p:cNvPr id="629777" name="Text Box 17"/>
            <p:cNvSpPr txBox="1">
              <a:spLocks noChangeArrowheads="1"/>
            </p:cNvSpPr>
            <p:nvPr/>
          </p:nvSpPr>
          <p:spPr bwMode="auto">
            <a:xfrm>
              <a:off x="817" y="1026"/>
              <a:ext cx="1080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Standard-SW</a:t>
              </a:r>
            </a:p>
            <a:p>
              <a:pPr algn="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(RTOS, ...)</a:t>
              </a:r>
            </a:p>
          </p:txBody>
        </p:sp>
        <p:sp>
          <p:nvSpPr>
            <p:cNvPr id="629778" name="AutoShape 18"/>
            <p:cNvSpPr>
              <a:spLocks noChangeArrowheads="1"/>
            </p:cNvSpPr>
            <p:nvPr/>
          </p:nvSpPr>
          <p:spPr bwMode="auto">
            <a:xfrm>
              <a:off x="930" y="844"/>
              <a:ext cx="997" cy="590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sp>
        <p:nvSpPr>
          <p:cNvPr id="629779" name="Line 19"/>
          <p:cNvSpPr>
            <a:spLocks noChangeShapeType="1"/>
          </p:cNvSpPr>
          <p:nvPr/>
        </p:nvSpPr>
        <p:spPr bwMode="auto">
          <a:xfrm>
            <a:off x="2159000" y="252888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29780" name="Line 20"/>
          <p:cNvSpPr>
            <a:spLocks noChangeShapeType="1"/>
          </p:cNvSpPr>
          <p:nvPr/>
        </p:nvSpPr>
        <p:spPr bwMode="auto">
          <a:xfrm rot="2700000" flipV="1">
            <a:off x="1798638" y="3716338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grpSp>
        <p:nvGrpSpPr>
          <p:cNvPr id="629781" name="Group 21"/>
          <p:cNvGrpSpPr>
            <a:grpSpLocks/>
          </p:cNvGrpSpPr>
          <p:nvPr/>
        </p:nvGrpSpPr>
        <p:grpSpPr bwMode="auto">
          <a:xfrm>
            <a:off x="979488" y="3967163"/>
            <a:ext cx="1322387" cy="936625"/>
            <a:chOff x="1185" y="2297"/>
            <a:chExt cx="833" cy="590"/>
          </a:xfrm>
        </p:grpSpPr>
        <p:sp>
          <p:nvSpPr>
            <p:cNvPr id="629782" name="Text Box 22"/>
            <p:cNvSpPr txBox="1">
              <a:spLocks noChangeArrowheads="1"/>
            </p:cNvSpPr>
            <p:nvPr/>
          </p:nvSpPr>
          <p:spPr bwMode="auto">
            <a:xfrm>
              <a:off x="1185" y="2479"/>
              <a:ext cx="82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HW Kom-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ponenten</a:t>
              </a:r>
            </a:p>
          </p:txBody>
        </p:sp>
        <p:sp>
          <p:nvSpPr>
            <p:cNvPr id="629783" name="AutoShape 23"/>
            <p:cNvSpPr>
              <a:spLocks noChangeArrowheads="1"/>
            </p:cNvSpPr>
            <p:nvPr/>
          </p:nvSpPr>
          <p:spPr bwMode="auto">
            <a:xfrm>
              <a:off x="1293" y="2297"/>
              <a:ext cx="725" cy="590"/>
            </a:xfrm>
            <a:prstGeom prst="flowChartMagneticDisk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29784" name="Group 24"/>
          <p:cNvGrpSpPr>
            <a:grpSpLocks/>
          </p:cNvGrpSpPr>
          <p:nvPr/>
        </p:nvGrpSpPr>
        <p:grpSpPr bwMode="auto">
          <a:xfrm>
            <a:off x="2590800" y="4113213"/>
            <a:ext cx="1801813" cy="1247775"/>
            <a:chOff x="295" y="3098"/>
            <a:chExt cx="1316" cy="786"/>
          </a:xfrm>
        </p:grpSpPr>
        <p:pic>
          <p:nvPicPr>
            <p:cNvPr id="629785" name="Picture 25" descr="MPj04070640000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3098"/>
              <a:ext cx="1316" cy="7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29786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340" y="3158"/>
              <a:ext cx="1212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de-DE" sz="2000" kern="10" spc="400" dirty="0">
                  <a:gradFill rotWithShape="0">
                    <a:gsLst>
                      <a:gs pos="0">
                        <a:srgbClr val="FFFFFF"/>
                      </a:gs>
                      <a:gs pos="100000">
                        <a:srgbClr val="727272"/>
                      </a:gs>
                    </a:gsLst>
                    <a:lin ang="0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Arial Black"/>
                </a:rPr>
                <a:t>Implementierung</a:t>
              </a:r>
            </a:p>
          </p:txBody>
        </p:sp>
      </p:grpSp>
      <p:grpSp>
        <p:nvGrpSpPr>
          <p:cNvPr id="629787" name="Group 27"/>
          <p:cNvGrpSpPr>
            <a:grpSpLocks/>
          </p:cNvGrpSpPr>
          <p:nvPr/>
        </p:nvGrpSpPr>
        <p:grpSpPr bwMode="auto">
          <a:xfrm>
            <a:off x="0" y="1447800"/>
            <a:ext cx="1079500" cy="4933950"/>
            <a:chOff x="0" y="912"/>
            <a:chExt cx="680" cy="3108"/>
          </a:xfrm>
        </p:grpSpPr>
        <p:sp>
          <p:nvSpPr>
            <p:cNvPr id="629788" name="AutoShape 28"/>
            <p:cNvSpPr>
              <a:spLocks noChangeArrowheads="1"/>
            </p:cNvSpPr>
            <p:nvPr/>
          </p:nvSpPr>
          <p:spPr bwMode="auto">
            <a:xfrm>
              <a:off x="181" y="912"/>
              <a:ext cx="499" cy="2631"/>
            </a:xfrm>
            <a:prstGeom prst="cloudCallout">
              <a:avLst>
                <a:gd name="adj1" fmla="val -68639"/>
                <a:gd name="adj2" fmla="val 6501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647700" indent="-457200" algn="ctr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0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29789" name="Text Box 29"/>
            <p:cNvSpPr txBox="1">
              <a:spLocks noChangeArrowheads="1"/>
            </p:cNvSpPr>
            <p:nvPr/>
          </p:nvSpPr>
          <p:spPr bwMode="auto">
            <a:xfrm rot="-5400000">
              <a:off x="-589" y="2150"/>
              <a:ext cx="20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Anwendungs-Know-How</a:t>
              </a:r>
            </a:p>
          </p:txBody>
        </p:sp>
        <p:sp>
          <p:nvSpPr>
            <p:cNvPr id="629790" name="Rectangle 30"/>
            <p:cNvSpPr>
              <a:spLocks noChangeArrowheads="1"/>
            </p:cNvSpPr>
            <p:nvPr/>
          </p:nvSpPr>
          <p:spPr bwMode="auto">
            <a:xfrm rot="-737022">
              <a:off x="126" y="3114"/>
              <a:ext cx="136" cy="3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29791" name="Rectangle 31"/>
            <p:cNvSpPr>
              <a:spLocks noChangeArrowheads="1"/>
            </p:cNvSpPr>
            <p:nvPr/>
          </p:nvSpPr>
          <p:spPr bwMode="auto">
            <a:xfrm>
              <a:off x="0" y="3430"/>
              <a:ext cx="295" cy="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</p:grpSp>
      <p:grpSp>
        <p:nvGrpSpPr>
          <p:cNvPr id="629792" name="Group 32"/>
          <p:cNvGrpSpPr>
            <a:grpSpLocks/>
          </p:cNvGrpSpPr>
          <p:nvPr/>
        </p:nvGrpSpPr>
        <p:grpSpPr bwMode="auto">
          <a:xfrm>
            <a:off x="1428751" y="2816225"/>
            <a:ext cx="1306513" cy="863600"/>
            <a:chOff x="787" y="1661"/>
            <a:chExt cx="823" cy="544"/>
          </a:xfrm>
        </p:grpSpPr>
        <p:sp>
          <p:nvSpPr>
            <p:cNvPr id="629793" name="AutoShape 33"/>
            <p:cNvSpPr>
              <a:spLocks noChangeArrowheads="1"/>
            </p:cNvSpPr>
            <p:nvPr/>
          </p:nvSpPr>
          <p:spPr bwMode="auto">
            <a:xfrm>
              <a:off x="839" y="1661"/>
              <a:ext cx="771" cy="544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29794" name="Text Box 34"/>
            <p:cNvSpPr txBox="1">
              <a:spLocks noChangeArrowheads="1"/>
            </p:cNvSpPr>
            <p:nvPr/>
          </p:nvSpPr>
          <p:spPr bwMode="auto">
            <a:xfrm>
              <a:off x="787" y="1767"/>
              <a:ext cx="660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Spezifi-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kation</a:t>
              </a:r>
            </a:p>
          </p:txBody>
        </p:sp>
      </p:grpSp>
      <p:grpSp>
        <p:nvGrpSpPr>
          <p:cNvPr id="629795" name="Group 35"/>
          <p:cNvGrpSpPr>
            <a:grpSpLocks/>
          </p:cNvGrpSpPr>
          <p:nvPr/>
        </p:nvGrpSpPr>
        <p:grpSpPr bwMode="auto">
          <a:xfrm>
            <a:off x="6696075" y="2384425"/>
            <a:ext cx="1630363" cy="1223963"/>
            <a:chOff x="4347" y="1162"/>
            <a:chExt cx="982" cy="771"/>
          </a:xfrm>
        </p:grpSpPr>
        <p:sp>
          <p:nvSpPr>
            <p:cNvPr id="629796" name="AutoShape 36"/>
            <p:cNvSpPr>
              <a:spLocks noChangeArrowheads="1"/>
            </p:cNvSpPr>
            <p:nvPr/>
          </p:nvSpPr>
          <p:spPr bwMode="auto">
            <a:xfrm>
              <a:off x="4468" y="1162"/>
              <a:ext cx="861" cy="771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29797" name="Text Box 37"/>
            <p:cNvSpPr txBox="1">
              <a:spLocks noChangeArrowheads="1"/>
            </p:cNvSpPr>
            <p:nvPr/>
          </p:nvSpPr>
          <p:spPr bwMode="auto">
            <a:xfrm>
              <a:off x="4347" y="1298"/>
              <a:ext cx="846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HW &amp; SW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Spezifi-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kation</a:t>
              </a:r>
            </a:p>
          </p:txBody>
        </p:sp>
      </p:grpSp>
      <p:grpSp>
        <p:nvGrpSpPr>
          <p:cNvPr id="629799" name="Group 39"/>
          <p:cNvGrpSpPr>
            <a:grpSpLocks/>
          </p:cNvGrpSpPr>
          <p:nvPr/>
        </p:nvGrpSpPr>
        <p:grpSpPr bwMode="auto">
          <a:xfrm>
            <a:off x="4491038" y="3897313"/>
            <a:ext cx="1341437" cy="792162"/>
            <a:chOff x="1990" y="2523"/>
            <a:chExt cx="845" cy="499"/>
          </a:xfrm>
        </p:grpSpPr>
        <p:sp>
          <p:nvSpPr>
            <p:cNvPr id="629800" name="AutoShape 40"/>
            <p:cNvSpPr>
              <a:spLocks noChangeArrowheads="1"/>
            </p:cNvSpPr>
            <p:nvPr/>
          </p:nvSpPr>
          <p:spPr bwMode="auto">
            <a:xfrm>
              <a:off x="2109" y="2523"/>
              <a:ext cx="726" cy="499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29801" name="Text Box 41"/>
            <p:cNvSpPr txBox="1">
              <a:spLocks noChangeArrowheads="1"/>
            </p:cNvSpPr>
            <p:nvPr/>
          </p:nvSpPr>
          <p:spPr bwMode="auto">
            <a:xfrm>
              <a:off x="1990" y="2615"/>
              <a:ext cx="731" cy="3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HW Ent-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wurf</a:t>
              </a:r>
            </a:p>
          </p:txBody>
        </p:sp>
      </p:grpSp>
      <p:grpSp>
        <p:nvGrpSpPr>
          <p:cNvPr id="629802" name="Group 42"/>
          <p:cNvGrpSpPr>
            <a:grpSpLocks/>
          </p:cNvGrpSpPr>
          <p:nvPr/>
        </p:nvGrpSpPr>
        <p:grpSpPr bwMode="auto">
          <a:xfrm>
            <a:off x="4676775" y="4760913"/>
            <a:ext cx="1155700" cy="792162"/>
            <a:chOff x="1154" y="3113"/>
            <a:chExt cx="728" cy="499"/>
          </a:xfrm>
        </p:grpSpPr>
        <p:sp>
          <p:nvSpPr>
            <p:cNvPr id="629803" name="AutoShape 43"/>
            <p:cNvSpPr>
              <a:spLocks noChangeArrowheads="1"/>
            </p:cNvSpPr>
            <p:nvPr/>
          </p:nvSpPr>
          <p:spPr bwMode="auto">
            <a:xfrm>
              <a:off x="1156" y="3113"/>
              <a:ext cx="726" cy="499"/>
            </a:xfrm>
            <a:prstGeom prst="flowChartMultidocumen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marL="647700" indent="-457200" eaLnBrk="1" hangingPunct="1">
                <a:spcBef>
                  <a:spcPct val="20000"/>
                </a:spcBef>
                <a:buClr>
                  <a:srgbClr val="FF0007"/>
                </a:buClr>
              </a:pPr>
              <a:endParaRPr lang="en-US" sz="2200" dirty="0">
                <a:latin typeface="MetaKorrespondenz" pitchFamily="34" charset="0"/>
                <a:ea typeface="ヒラギノ角ゴ Pro W3" pitchFamily="96" charset="-128"/>
              </a:endParaRPr>
            </a:p>
          </p:txBody>
        </p:sp>
        <p:sp>
          <p:nvSpPr>
            <p:cNvPr id="629804" name="Text Box 44"/>
            <p:cNvSpPr txBox="1">
              <a:spLocks noChangeArrowheads="1"/>
            </p:cNvSpPr>
            <p:nvPr/>
          </p:nvSpPr>
          <p:spPr bwMode="auto">
            <a:xfrm>
              <a:off x="1154" y="3205"/>
              <a:ext cx="503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Binär</a:t>
              </a:r>
            </a:p>
            <a:p>
              <a:pPr algn="ctr" eaLnBrk="1" hangingPunct="1">
                <a:lnSpc>
                  <a:spcPct val="70000"/>
                </a:lnSpc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dirty="0">
                  <a:latin typeface="Arial" charset="0"/>
                  <a:ea typeface="ヒラギノ角ゴ Pro W3" pitchFamily="96" charset="-128"/>
                </a:rPr>
                <a:t>Code</a:t>
              </a:r>
            </a:p>
          </p:txBody>
        </p:sp>
      </p:grpSp>
      <p:grpSp>
        <p:nvGrpSpPr>
          <p:cNvPr id="629805" name="Group 45"/>
          <p:cNvGrpSpPr>
            <a:grpSpLocks/>
          </p:cNvGrpSpPr>
          <p:nvPr/>
        </p:nvGrpSpPr>
        <p:grpSpPr bwMode="auto">
          <a:xfrm>
            <a:off x="3144838" y="2312988"/>
            <a:ext cx="3390900" cy="1468437"/>
            <a:chOff x="1981" y="1457"/>
            <a:chExt cx="2136" cy="925"/>
          </a:xfrm>
        </p:grpSpPr>
        <p:sp>
          <p:nvSpPr>
            <p:cNvPr id="629806" name="Rectangle 46"/>
            <p:cNvSpPr>
              <a:spLocks noChangeArrowheads="1"/>
            </p:cNvSpPr>
            <p:nvPr/>
          </p:nvSpPr>
          <p:spPr bwMode="auto">
            <a:xfrm>
              <a:off x="2041" y="1457"/>
              <a:ext cx="2041" cy="90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629807" name="Text Box 47"/>
            <p:cNvSpPr txBox="1">
              <a:spLocks noChangeArrowheads="1"/>
            </p:cNvSpPr>
            <p:nvPr/>
          </p:nvSpPr>
          <p:spPr bwMode="auto">
            <a:xfrm>
              <a:off x="1981" y="1473"/>
              <a:ext cx="153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marL="647700" indent="-457200">
                <a:defRPr sz="2400">
                  <a:solidFill>
                    <a:schemeClr val="tx1"/>
                  </a:solidFill>
                  <a:latin typeface="Times" pitchFamily="1" charset="0"/>
                </a:defRPr>
              </a:lvl1pPr>
              <a:lvl2pPr>
                <a:defRPr sz="2400">
                  <a:solidFill>
                    <a:schemeClr val="tx1"/>
                  </a:solidFill>
                  <a:latin typeface="Times" pitchFamily="1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pitchFamily="1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pitchFamily="1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pitchFamily="1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b="1" dirty="0">
                  <a:latin typeface="Arial" charset="0"/>
                  <a:ea typeface="ヒラギノ角ゴ Pro W3" pitchFamily="96" charset="-128"/>
                </a:rPr>
                <a:t>HW/SW Co-Design</a:t>
              </a:r>
            </a:p>
          </p:txBody>
        </p:sp>
        <p:sp>
          <p:nvSpPr>
            <p:cNvPr id="629808" name="Text Box 48"/>
            <p:cNvSpPr txBox="1">
              <a:spLocks noChangeArrowheads="1"/>
            </p:cNvSpPr>
            <p:nvPr/>
          </p:nvSpPr>
          <p:spPr bwMode="auto">
            <a:xfrm>
              <a:off x="2064" y="1632"/>
              <a:ext cx="205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buClr>
                  <a:srgbClr val="83B53D"/>
                </a:buClr>
                <a:buFont typeface="Wingdings" pitchFamily="2" charset="2"/>
                <a:buNone/>
              </a:pPr>
              <a:r>
                <a:rPr lang="de-DE" sz="2000" dirty="0">
                  <a:ea typeface="ヒラギノ角ゴ Pro W3" pitchFamily="96" charset="-128"/>
                </a:rPr>
                <a:t>– </a:t>
              </a:r>
              <a:r>
                <a:rPr lang="en-US" sz="2000" dirty="0">
                  <a:ea typeface="ヒラギノ角ゴ Pro W3" pitchFamily="96" charset="-128"/>
                </a:rPr>
                <a:t>Task Scheduling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Erkundung Entwurfsraum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HW/SW Partitionierung</a:t>
              </a:r>
            </a:p>
            <a:p>
              <a:pPr>
                <a:lnSpc>
                  <a:spcPct val="90000"/>
                </a:lnSpc>
                <a:buClr>
                  <a:schemeClr val="tx1"/>
                </a:buClr>
                <a:buFont typeface="Arial" charset="0"/>
                <a:buChar char="–"/>
              </a:pPr>
              <a:r>
                <a:rPr lang="de-DE" sz="2000" dirty="0">
                  <a:ea typeface="ヒラギノ角ゴ Pro W3" pitchFamily="96" charset="-128"/>
                </a:rPr>
                <a:t> ...</a:t>
              </a:r>
              <a:endParaRPr lang="en-US" sz="2000" dirty="0">
                <a:ea typeface="ヒラギノ角ゴ Pro W3" pitchFamily="96" charset="-128"/>
              </a:endParaRPr>
            </a:p>
          </p:txBody>
        </p:sp>
      </p:grpSp>
      <p:sp>
        <p:nvSpPr>
          <p:cNvPr id="629809" name="Text Box 49"/>
          <p:cNvSpPr txBox="1">
            <a:spLocks noChangeArrowheads="1"/>
          </p:cNvSpPr>
          <p:nvPr/>
        </p:nvSpPr>
        <p:spPr bwMode="auto">
          <a:xfrm>
            <a:off x="6156325" y="4400550"/>
            <a:ext cx="1947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83B53D"/>
              </a:buClr>
              <a:buFont typeface="Wingdings" pitchFamily="2" charset="2"/>
              <a:buNone/>
            </a:pPr>
            <a:r>
              <a:rPr lang="de-DE" sz="2000" dirty="0">
                <a:ea typeface="ヒラギノ角ゴ Pro W3" pitchFamily="96" charset="-128"/>
              </a:rPr>
              <a:t>– HW Synthese</a:t>
            </a:r>
            <a:endParaRPr lang="en-US" sz="2000" dirty="0">
              <a:ea typeface="ヒラギノ角ゴ Pro W3" pitchFamily="96" charset="-128"/>
            </a:endParaRPr>
          </a:p>
        </p:txBody>
      </p:sp>
      <p:sp>
        <p:nvSpPr>
          <p:cNvPr id="629810" name="Text Box 50"/>
          <p:cNvSpPr txBox="1">
            <a:spLocks noChangeArrowheads="1"/>
          </p:cNvSpPr>
          <p:nvPr/>
        </p:nvSpPr>
        <p:spPr bwMode="auto">
          <a:xfrm>
            <a:off x="6154738" y="4683125"/>
            <a:ext cx="297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rgbClr val="83B53D"/>
              </a:buClr>
              <a:buFont typeface="Wingdings" pitchFamily="2" charset="2"/>
              <a:buNone/>
            </a:pPr>
            <a:r>
              <a:rPr lang="de-DE" sz="2000" dirty="0">
                <a:ea typeface="ヒラギノ角ゴ Pro W3" pitchFamily="96" charset="-128"/>
              </a:rPr>
              <a:t>– SW Code-Generierung</a:t>
            </a:r>
            <a:endParaRPr lang="en-US" sz="2000" dirty="0">
              <a:ea typeface="ヒラギノ角ゴ Pro W3" pitchFamily="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29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29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29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29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29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29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29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29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29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29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29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29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29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29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29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29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29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9763" grpId="0" animBg="1"/>
      <p:bldP spid="629767" grpId="0" animBg="1"/>
      <p:bldP spid="629771" grpId="0" animBg="1"/>
      <p:bldP spid="629773" grpId="0" animBg="1"/>
      <p:bldP spid="629774" grpId="0" animBg="1"/>
      <p:bldP spid="629775" grpId="0" animBg="1"/>
      <p:bldP spid="629779" grpId="0" animBg="1"/>
      <p:bldP spid="629780" grpId="0" animBg="1"/>
      <p:bldP spid="62980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F86DBE00-7173-498E-ADCC-8F338C71986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Very Long Instruction Word (VLIW)</a:t>
            </a:r>
            <a:endParaRPr lang="en-US" i="1" dirty="0"/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Motivation</a:t>
            </a:r>
            <a:br>
              <a:rPr lang="de-DE" b="1" dirty="0"/>
            </a:br>
            <a:r>
              <a:rPr lang="en-US" i="1" dirty="0" smtClean="0"/>
              <a:t>Performance</a:t>
            </a:r>
            <a:r>
              <a:rPr lang="de-DE" dirty="0" smtClean="0"/>
              <a:t>-Steigerung </a:t>
            </a:r>
            <a:r>
              <a:rPr lang="de-DE" dirty="0"/>
              <a:t>durch erhöhte Parallelität</a:t>
            </a:r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dirty="0"/>
          </a:p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Konventionelle Prozessoren: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1 </a:t>
            </a:r>
            <a:r>
              <a:rPr lang="en-US" dirty="0"/>
              <a:t>integer</a:t>
            </a:r>
            <a:r>
              <a:rPr lang="de-DE" dirty="0"/>
              <a:t>-ALU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1 Multiplizier-Einheit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1 (heterogenes) Register-File 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r>
              <a:rPr lang="de-DE" b="1" dirty="0"/>
              <a:t>VLIW-Prozessoren: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n</a:t>
            </a:r>
            <a:r>
              <a:rPr lang="de-DE" dirty="0"/>
              <a:t> </a:t>
            </a:r>
            <a:r>
              <a:rPr lang="en-US" dirty="0"/>
              <a:t>integer</a:t>
            </a:r>
            <a:r>
              <a:rPr lang="de-DE" dirty="0"/>
              <a:t>-ALUs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n</a:t>
            </a:r>
            <a:r>
              <a:rPr lang="de-DE" dirty="0"/>
              <a:t> Multiplizier-Einheiten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dirty="0"/>
              <a:t>n</a:t>
            </a:r>
            <a:r>
              <a:rPr lang="de-DE" dirty="0"/>
              <a:t> (heterogene) Register-Files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Verbindungsnetzwerk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4225911-A4C8-4EA5-9576-5358CA079D9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Beispiel: M3 VLIW-Prozessor</a:t>
            </a:r>
          </a:p>
        </p:txBody>
      </p:sp>
      <p:sp>
        <p:nvSpPr>
          <p:cNvPr id="707589" name="Rectangle 5"/>
          <p:cNvSpPr>
            <a:spLocks noChangeArrowheads="1"/>
          </p:cNvSpPr>
          <p:nvPr/>
        </p:nvSpPr>
        <p:spPr bwMode="auto">
          <a:xfrm>
            <a:off x="2124075" y="4473575"/>
            <a:ext cx="863600" cy="790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590" name="Text Box 6"/>
          <p:cNvSpPr txBox="1">
            <a:spLocks noChangeArrowheads="1"/>
          </p:cNvSpPr>
          <p:nvPr/>
        </p:nvSpPr>
        <p:spPr bwMode="auto">
          <a:xfrm>
            <a:off x="2084388" y="4543425"/>
            <a:ext cx="769937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MAC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ALU</a:t>
            </a:r>
          </a:p>
        </p:txBody>
      </p:sp>
      <p:sp>
        <p:nvSpPr>
          <p:cNvPr id="707591" name="Rectangle 7"/>
          <p:cNvSpPr>
            <a:spLocks noChangeArrowheads="1"/>
          </p:cNvSpPr>
          <p:nvPr/>
        </p:nvSpPr>
        <p:spPr bwMode="auto">
          <a:xfrm>
            <a:off x="2124075" y="3968750"/>
            <a:ext cx="863600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592" name="Text Box 8"/>
          <p:cNvSpPr txBox="1">
            <a:spLocks noChangeArrowheads="1"/>
          </p:cNvSpPr>
          <p:nvPr/>
        </p:nvSpPr>
        <p:spPr bwMode="auto">
          <a:xfrm>
            <a:off x="2098675" y="4038600"/>
            <a:ext cx="741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</a:t>
            </a:r>
          </a:p>
        </p:txBody>
      </p:sp>
      <p:sp>
        <p:nvSpPr>
          <p:cNvPr id="707593" name="Rectangle 9"/>
          <p:cNvSpPr>
            <a:spLocks noChangeArrowheads="1"/>
          </p:cNvSpPr>
          <p:nvPr/>
        </p:nvSpPr>
        <p:spPr bwMode="auto">
          <a:xfrm>
            <a:off x="1976438" y="5319713"/>
            <a:ext cx="954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0</a:t>
            </a:r>
          </a:p>
        </p:txBody>
      </p:sp>
      <p:sp>
        <p:nvSpPr>
          <p:cNvPr id="707594" name="Rectangle 10"/>
          <p:cNvSpPr>
            <a:spLocks noChangeArrowheads="1"/>
          </p:cNvSpPr>
          <p:nvPr/>
        </p:nvSpPr>
        <p:spPr bwMode="auto">
          <a:xfrm>
            <a:off x="3203575" y="4473575"/>
            <a:ext cx="863600" cy="790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595" name="Text Box 11"/>
          <p:cNvSpPr txBox="1">
            <a:spLocks noChangeArrowheads="1"/>
          </p:cNvSpPr>
          <p:nvPr/>
        </p:nvSpPr>
        <p:spPr bwMode="auto">
          <a:xfrm>
            <a:off x="3163888" y="4543425"/>
            <a:ext cx="769937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MAC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ALU</a:t>
            </a:r>
          </a:p>
        </p:txBody>
      </p:sp>
      <p:sp>
        <p:nvSpPr>
          <p:cNvPr id="707596" name="Rectangle 12"/>
          <p:cNvSpPr>
            <a:spLocks noChangeArrowheads="1"/>
          </p:cNvSpPr>
          <p:nvPr/>
        </p:nvSpPr>
        <p:spPr bwMode="auto">
          <a:xfrm>
            <a:off x="3203575" y="3968750"/>
            <a:ext cx="863600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597" name="Text Box 13"/>
          <p:cNvSpPr txBox="1">
            <a:spLocks noChangeArrowheads="1"/>
          </p:cNvSpPr>
          <p:nvPr/>
        </p:nvSpPr>
        <p:spPr bwMode="auto">
          <a:xfrm>
            <a:off x="3178175" y="4038600"/>
            <a:ext cx="741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</a:t>
            </a:r>
          </a:p>
        </p:txBody>
      </p:sp>
      <p:sp>
        <p:nvSpPr>
          <p:cNvPr id="707598" name="Rectangle 14"/>
          <p:cNvSpPr>
            <a:spLocks noChangeArrowheads="1"/>
          </p:cNvSpPr>
          <p:nvPr/>
        </p:nvSpPr>
        <p:spPr bwMode="auto">
          <a:xfrm>
            <a:off x="3055938" y="5319713"/>
            <a:ext cx="954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1</a:t>
            </a:r>
          </a:p>
        </p:txBody>
      </p:sp>
      <p:sp>
        <p:nvSpPr>
          <p:cNvPr id="707599" name="Rectangle 15"/>
          <p:cNvSpPr>
            <a:spLocks noChangeArrowheads="1"/>
          </p:cNvSpPr>
          <p:nvPr/>
        </p:nvSpPr>
        <p:spPr bwMode="auto">
          <a:xfrm>
            <a:off x="6084888" y="4473575"/>
            <a:ext cx="863600" cy="7905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00" name="Text Box 16"/>
          <p:cNvSpPr txBox="1">
            <a:spLocks noChangeArrowheads="1"/>
          </p:cNvSpPr>
          <p:nvPr/>
        </p:nvSpPr>
        <p:spPr bwMode="auto">
          <a:xfrm>
            <a:off x="6045200" y="4543425"/>
            <a:ext cx="769938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MAC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ALU</a:t>
            </a:r>
          </a:p>
        </p:txBody>
      </p:sp>
      <p:sp>
        <p:nvSpPr>
          <p:cNvPr id="707601" name="Rectangle 17"/>
          <p:cNvSpPr>
            <a:spLocks noChangeArrowheads="1"/>
          </p:cNvSpPr>
          <p:nvPr/>
        </p:nvSpPr>
        <p:spPr bwMode="auto">
          <a:xfrm>
            <a:off x="6084888" y="3968750"/>
            <a:ext cx="863600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02" name="Text Box 18"/>
          <p:cNvSpPr txBox="1">
            <a:spLocks noChangeArrowheads="1"/>
          </p:cNvSpPr>
          <p:nvPr/>
        </p:nvSpPr>
        <p:spPr bwMode="auto">
          <a:xfrm>
            <a:off x="6059488" y="4038600"/>
            <a:ext cx="741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</a:t>
            </a:r>
          </a:p>
        </p:txBody>
      </p:sp>
      <p:sp>
        <p:nvSpPr>
          <p:cNvPr id="707603" name="Rectangle 19"/>
          <p:cNvSpPr>
            <a:spLocks noChangeArrowheads="1"/>
          </p:cNvSpPr>
          <p:nvPr/>
        </p:nvSpPr>
        <p:spPr bwMode="auto">
          <a:xfrm>
            <a:off x="5867400" y="5319713"/>
            <a:ext cx="1095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15</a:t>
            </a:r>
          </a:p>
        </p:txBody>
      </p:sp>
      <p:sp>
        <p:nvSpPr>
          <p:cNvPr id="707604" name="Rectangle 20"/>
          <p:cNvSpPr>
            <a:spLocks noChangeArrowheads="1"/>
          </p:cNvSpPr>
          <p:nvPr/>
        </p:nvSpPr>
        <p:spPr bwMode="auto">
          <a:xfrm>
            <a:off x="2122488" y="3319463"/>
            <a:ext cx="4826000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05" name="Text Box 21"/>
          <p:cNvSpPr txBox="1">
            <a:spLocks noChangeArrowheads="1"/>
          </p:cNvSpPr>
          <p:nvPr/>
        </p:nvSpPr>
        <p:spPr bwMode="auto">
          <a:xfrm>
            <a:off x="3149600" y="3389313"/>
            <a:ext cx="28305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Verbindungsnetzwerk</a:t>
            </a:r>
          </a:p>
        </p:txBody>
      </p:sp>
      <p:sp>
        <p:nvSpPr>
          <p:cNvPr id="707606" name="Line 22"/>
          <p:cNvSpPr>
            <a:spLocks noChangeShapeType="1"/>
          </p:cNvSpPr>
          <p:nvPr/>
        </p:nvSpPr>
        <p:spPr bwMode="auto">
          <a:xfrm>
            <a:off x="2555875" y="375285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07" name="Line 23"/>
          <p:cNvSpPr>
            <a:spLocks noChangeShapeType="1"/>
          </p:cNvSpPr>
          <p:nvPr/>
        </p:nvSpPr>
        <p:spPr bwMode="auto">
          <a:xfrm>
            <a:off x="3635375" y="375285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08" name="Line 24"/>
          <p:cNvSpPr>
            <a:spLocks noChangeShapeType="1"/>
          </p:cNvSpPr>
          <p:nvPr/>
        </p:nvSpPr>
        <p:spPr bwMode="auto">
          <a:xfrm>
            <a:off x="6515100" y="375285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09" name="Rectangle 25"/>
          <p:cNvSpPr>
            <a:spLocks noChangeArrowheads="1"/>
          </p:cNvSpPr>
          <p:nvPr/>
        </p:nvSpPr>
        <p:spPr bwMode="auto">
          <a:xfrm>
            <a:off x="2122488" y="2095500"/>
            <a:ext cx="4826000" cy="10080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10" name="Text Box 26"/>
          <p:cNvSpPr txBox="1">
            <a:spLocks noChangeArrowheads="1"/>
          </p:cNvSpPr>
          <p:nvPr/>
        </p:nvSpPr>
        <p:spPr bwMode="auto">
          <a:xfrm>
            <a:off x="3421063" y="2454275"/>
            <a:ext cx="2293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Gruppenspeicher</a:t>
            </a:r>
          </a:p>
        </p:txBody>
      </p:sp>
      <p:sp>
        <p:nvSpPr>
          <p:cNvPr id="707611" name="Line 27"/>
          <p:cNvSpPr>
            <a:spLocks noChangeShapeType="1"/>
          </p:cNvSpPr>
          <p:nvPr/>
        </p:nvSpPr>
        <p:spPr bwMode="auto">
          <a:xfrm>
            <a:off x="2555875" y="310356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12" name="Line 28"/>
          <p:cNvSpPr>
            <a:spLocks noChangeShapeType="1"/>
          </p:cNvSpPr>
          <p:nvPr/>
        </p:nvSpPr>
        <p:spPr bwMode="auto">
          <a:xfrm>
            <a:off x="3635375" y="310356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13" name="Line 29"/>
          <p:cNvSpPr>
            <a:spLocks noChangeShapeType="1"/>
          </p:cNvSpPr>
          <p:nvPr/>
        </p:nvSpPr>
        <p:spPr bwMode="auto">
          <a:xfrm>
            <a:off x="6515100" y="310356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7614" name="Oval 30"/>
          <p:cNvSpPr>
            <a:spLocks noChangeArrowheads="1"/>
          </p:cNvSpPr>
          <p:nvPr/>
        </p:nvSpPr>
        <p:spPr bwMode="auto">
          <a:xfrm>
            <a:off x="4857750" y="461645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15" name="Oval 31"/>
          <p:cNvSpPr>
            <a:spLocks noChangeArrowheads="1"/>
          </p:cNvSpPr>
          <p:nvPr/>
        </p:nvSpPr>
        <p:spPr bwMode="auto">
          <a:xfrm>
            <a:off x="5002213" y="461645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7616" name="Oval 32"/>
          <p:cNvSpPr>
            <a:spLocks noChangeArrowheads="1"/>
          </p:cNvSpPr>
          <p:nvPr/>
        </p:nvSpPr>
        <p:spPr bwMode="auto">
          <a:xfrm>
            <a:off x="5146675" y="461645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0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0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0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07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07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0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0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0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0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0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0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0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0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0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0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0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589" grpId="0" animBg="1"/>
      <p:bldP spid="707590" grpId="0"/>
      <p:bldP spid="707591" grpId="0" animBg="1"/>
      <p:bldP spid="707592" grpId="0"/>
      <p:bldP spid="707593" grpId="0"/>
      <p:bldP spid="707594" grpId="0" animBg="1"/>
      <p:bldP spid="707595" grpId="0"/>
      <p:bldP spid="707596" grpId="0" animBg="1"/>
      <p:bldP spid="707597" grpId="0"/>
      <p:bldP spid="707598" grpId="0"/>
      <p:bldP spid="707599" grpId="0" animBg="1"/>
      <p:bldP spid="707600" grpId="0"/>
      <p:bldP spid="707601" grpId="0" animBg="1"/>
      <p:bldP spid="707602" grpId="0"/>
      <p:bldP spid="707603" grpId="0"/>
      <p:bldP spid="707604" grpId="0" animBg="1"/>
      <p:bldP spid="707605" grpId="0"/>
      <p:bldP spid="707606" grpId="0" animBg="1"/>
      <p:bldP spid="707607" grpId="0" animBg="1"/>
      <p:bldP spid="707608" grpId="0" animBg="1"/>
      <p:bldP spid="707609" grpId="0" animBg="1"/>
      <p:bldP spid="707610" grpId="0"/>
      <p:bldP spid="707611" grpId="0" animBg="1"/>
      <p:bldP spid="707612" grpId="0" animBg="1"/>
      <p:bldP spid="707613" grpId="0" animBg="1"/>
      <p:bldP spid="707614" grpId="0" animBg="1"/>
      <p:bldP spid="707615" grpId="0" animBg="1"/>
      <p:bldP spid="70761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083409E-A354-49BE-8DA9-A4DDA1A8592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VLIW-Befehlswort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1 Befehlswort enthält 1 VLIW-Instruktion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1 VLIW-Instruktion enthält </a:t>
            </a:r>
            <a:r>
              <a:rPr lang="de-DE" i="1" dirty="0"/>
              <a:t>n</a:t>
            </a:r>
            <a:r>
              <a:rPr lang="de-DE" dirty="0"/>
              <a:t> VLIW-Operationen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Jede Operation steuert genau eine </a:t>
            </a:r>
            <a:r>
              <a:rPr lang="en-US" i="1" dirty="0" smtClean="0"/>
              <a:t>Functional Unit (FU)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Starre </a:t>
            </a:r>
            <a:r>
              <a:rPr lang="de-DE" dirty="0"/>
              <a:t>Zuordnung von Operationen im Befehlswort zu FUs:</a:t>
            </a:r>
            <a:br>
              <a:rPr lang="de-DE" dirty="0"/>
            </a:br>
            <a:r>
              <a:rPr lang="de-DE" dirty="0"/>
              <a:t>	Operation 0 </a:t>
            </a:r>
            <a:r>
              <a:rPr lang="de-DE" dirty="0">
                <a:sym typeface="Symbol" pitchFamily="18" charset="2"/>
              </a:rPr>
              <a:t></a:t>
            </a:r>
            <a:r>
              <a:rPr lang="de-DE" dirty="0"/>
              <a:t> FU 0, Operation 1 </a:t>
            </a:r>
            <a:r>
              <a:rPr lang="de-DE" dirty="0">
                <a:sym typeface="Symbol" pitchFamily="18" charset="2"/>
              </a:rPr>
              <a:t> </a:t>
            </a:r>
            <a:r>
              <a:rPr lang="de-DE" dirty="0"/>
              <a:t>FU 1, ...</a:t>
            </a:r>
          </a:p>
        </p:txBody>
      </p:sp>
      <p:sp>
        <p:nvSpPr>
          <p:cNvPr id="709636" name="Rectangle 4"/>
          <p:cNvSpPr>
            <a:spLocks noChangeArrowheads="1"/>
          </p:cNvSpPr>
          <p:nvPr/>
        </p:nvSpPr>
        <p:spPr bwMode="auto">
          <a:xfrm>
            <a:off x="2816225" y="5588000"/>
            <a:ext cx="5329238" cy="576263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37" name="Rectangle 5"/>
          <p:cNvSpPr>
            <a:spLocks noChangeArrowheads="1"/>
          </p:cNvSpPr>
          <p:nvPr/>
        </p:nvSpPr>
        <p:spPr bwMode="auto">
          <a:xfrm>
            <a:off x="2987675" y="3644900"/>
            <a:ext cx="5005388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38" name="Rectangle 6"/>
          <p:cNvSpPr>
            <a:spLocks noChangeArrowheads="1"/>
          </p:cNvSpPr>
          <p:nvPr/>
        </p:nvSpPr>
        <p:spPr bwMode="auto">
          <a:xfrm>
            <a:off x="2987675" y="4940300"/>
            <a:ext cx="936625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39" name="Rectangle 7"/>
          <p:cNvSpPr>
            <a:spLocks noChangeArrowheads="1"/>
          </p:cNvSpPr>
          <p:nvPr/>
        </p:nvSpPr>
        <p:spPr bwMode="auto">
          <a:xfrm>
            <a:off x="2873375" y="5013325"/>
            <a:ext cx="954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0</a:t>
            </a:r>
          </a:p>
        </p:txBody>
      </p:sp>
      <p:sp>
        <p:nvSpPr>
          <p:cNvPr id="709640" name="Rectangle 8"/>
          <p:cNvSpPr>
            <a:spLocks noChangeArrowheads="1"/>
          </p:cNvSpPr>
          <p:nvPr/>
        </p:nvSpPr>
        <p:spPr bwMode="auto">
          <a:xfrm>
            <a:off x="4140200" y="4940300"/>
            <a:ext cx="936625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41" name="Rectangle 9"/>
          <p:cNvSpPr>
            <a:spLocks noChangeArrowheads="1"/>
          </p:cNvSpPr>
          <p:nvPr/>
        </p:nvSpPr>
        <p:spPr bwMode="auto">
          <a:xfrm>
            <a:off x="4037013" y="5013325"/>
            <a:ext cx="954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1</a:t>
            </a:r>
          </a:p>
        </p:txBody>
      </p:sp>
      <p:sp>
        <p:nvSpPr>
          <p:cNvPr id="709642" name="Rectangle 10"/>
          <p:cNvSpPr>
            <a:spLocks noChangeArrowheads="1"/>
          </p:cNvSpPr>
          <p:nvPr/>
        </p:nvSpPr>
        <p:spPr bwMode="auto">
          <a:xfrm>
            <a:off x="7019925" y="4940300"/>
            <a:ext cx="973138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43" name="Rectangle 11"/>
          <p:cNvSpPr>
            <a:spLocks noChangeArrowheads="1"/>
          </p:cNvSpPr>
          <p:nvPr/>
        </p:nvSpPr>
        <p:spPr bwMode="auto">
          <a:xfrm>
            <a:off x="6848475" y="5013325"/>
            <a:ext cx="1095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marL="190500" lvl="1"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ea typeface="ヒラギノ角ゴ Pro W3" pitchFamily="96" charset="-128"/>
              </a:rPr>
              <a:t>Slice 15</a:t>
            </a:r>
          </a:p>
        </p:txBody>
      </p:sp>
      <p:sp>
        <p:nvSpPr>
          <p:cNvPr id="709644" name="Rectangle 12"/>
          <p:cNvSpPr>
            <a:spLocks noChangeArrowheads="1"/>
          </p:cNvSpPr>
          <p:nvPr/>
        </p:nvSpPr>
        <p:spPr bwMode="auto">
          <a:xfrm>
            <a:off x="2987675" y="4291013"/>
            <a:ext cx="5005388" cy="431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45" name="Text Box 13"/>
          <p:cNvSpPr txBox="1">
            <a:spLocks noChangeArrowheads="1"/>
          </p:cNvSpPr>
          <p:nvPr/>
        </p:nvSpPr>
        <p:spPr bwMode="auto">
          <a:xfrm>
            <a:off x="4059238" y="4360863"/>
            <a:ext cx="28305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Verbindungsnetzwerk</a:t>
            </a:r>
          </a:p>
        </p:txBody>
      </p:sp>
      <p:sp>
        <p:nvSpPr>
          <p:cNvPr id="709646" name="Line 14"/>
          <p:cNvSpPr>
            <a:spLocks noChangeShapeType="1"/>
          </p:cNvSpPr>
          <p:nvPr/>
        </p:nvSpPr>
        <p:spPr bwMode="auto">
          <a:xfrm>
            <a:off x="3452813" y="472440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47" name="Line 15"/>
          <p:cNvSpPr>
            <a:spLocks noChangeShapeType="1"/>
          </p:cNvSpPr>
          <p:nvPr/>
        </p:nvSpPr>
        <p:spPr bwMode="auto">
          <a:xfrm>
            <a:off x="4616450" y="472440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48" name="Line 16"/>
          <p:cNvSpPr>
            <a:spLocks noChangeShapeType="1"/>
          </p:cNvSpPr>
          <p:nvPr/>
        </p:nvSpPr>
        <p:spPr bwMode="auto">
          <a:xfrm>
            <a:off x="7496175" y="4724400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49" name="Text Box 17"/>
          <p:cNvSpPr txBox="1">
            <a:spLocks noChangeArrowheads="1"/>
          </p:cNvSpPr>
          <p:nvPr/>
        </p:nvSpPr>
        <p:spPr bwMode="auto">
          <a:xfrm>
            <a:off x="4352925" y="3697288"/>
            <a:ext cx="22939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Gruppenspeicher</a:t>
            </a:r>
          </a:p>
        </p:txBody>
      </p:sp>
      <p:sp>
        <p:nvSpPr>
          <p:cNvPr id="709650" name="Line 18"/>
          <p:cNvSpPr>
            <a:spLocks noChangeShapeType="1"/>
          </p:cNvSpPr>
          <p:nvPr/>
        </p:nvSpPr>
        <p:spPr bwMode="auto">
          <a:xfrm>
            <a:off x="3465513" y="40751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51" name="Line 19"/>
          <p:cNvSpPr>
            <a:spLocks noChangeShapeType="1"/>
          </p:cNvSpPr>
          <p:nvPr/>
        </p:nvSpPr>
        <p:spPr bwMode="auto">
          <a:xfrm>
            <a:off x="4616450" y="40751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52" name="Line 20"/>
          <p:cNvSpPr>
            <a:spLocks noChangeShapeType="1"/>
          </p:cNvSpPr>
          <p:nvPr/>
        </p:nvSpPr>
        <p:spPr bwMode="auto">
          <a:xfrm>
            <a:off x="7496175" y="4075113"/>
            <a:ext cx="0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09653" name="Oval 21"/>
          <p:cNvSpPr>
            <a:spLocks noChangeArrowheads="1"/>
          </p:cNvSpPr>
          <p:nvPr/>
        </p:nvSpPr>
        <p:spPr bwMode="auto">
          <a:xfrm>
            <a:off x="5838825" y="515620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54" name="Oval 22"/>
          <p:cNvSpPr>
            <a:spLocks noChangeArrowheads="1"/>
          </p:cNvSpPr>
          <p:nvPr/>
        </p:nvSpPr>
        <p:spPr bwMode="auto">
          <a:xfrm>
            <a:off x="5983288" y="515620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55" name="Oval 23"/>
          <p:cNvSpPr>
            <a:spLocks noChangeArrowheads="1"/>
          </p:cNvSpPr>
          <p:nvPr/>
        </p:nvSpPr>
        <p:spPr bwMode="auto">
          <a:xfrm>
            <a:off x="6127750" y="5156200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56" name="Oval 24"/>
          <p:cNvSpPr>
            <a:spLocks noChangeArrowheads="1"/>
          </p:cNvSpPr>
          <p:nvPr/>
        </p:nvSpPr>
        <p:spPr bwMode="auto">
          <a:xfrm>
            <a:off x="5840413" y="5876925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57" name="Oval 25"/>
          <p:cNvSpPr>
            <a:spLocks noChangeArrowheads="1"/>
          </p:cNvSpPr>
          <p:nvPr/>
        </p:nvSpPr>
        <p:spPr bwMode="auto">
          <a:xfrm>
            <a:off x="5984875" y="5876925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09658" name="Oval 26"/>
          <p:cNvSpPr>
            <a:spLocks noChangeArrowheads="1"/>
          </p:cNvSpPr>
          <p:nvPr/>
        </p:nvSpPr>
        <p:spPr bwMode="auto">
          <a:xfrm>
            <a:off x="6129338" y="5876925"/>
            <a:ext cx="73025" cy="714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grpSp>
        <p:nvGrpSpPr>
          <p:cNvPr id="709659" name="Group 27"/>
          <p:cNvGrpSpPr>
            <a:grpSpLocks/>
          </p:cNvGrpSpPr>
          <p:nvPr/>
        </p:nvGrpSpPr>
        <p:grpSpPr bwMode="auto">
          <a:xfrm>
            <a:off x="2889250" y="5661025"/>
            <a:ext cx="1150938" cy="431800"/>
            <a:chOff x="1820" y="3521"/>
            <a:chExt cx="725" cy="272"/>
          </a:xfrm>
        </p:grpSpPr>
        <p:sp>
          <p:nvSpPr>
            <p:cNvPr id="709660" name="Rectangle 28"/>
            <p:cNvSpPr>
              <a:spLocks noChangeArrowheads="1"/>
            </p:cNvSpPr>
            <p:nvPr/>
          </p:nvSpPr>
          <p:spPr bwMode="auto">
            <a:xfrm>
              <a:off x="1820" y="3521"/>
              <a:ext cx="725" cy="272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709661" name="Rectangle 29"/>
            <p:cNvSpPr>
              <a:spLocks noChangeArrowheads="1"/>
            </p:cNvSpPr>
            <p:nvPr/>
          </p:nvSpPr>
          <p:spPr bwMode="auto">
            <a:xfrm>
              <a:off x="1915" y="355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190500" lvl="1"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i="1" dirty="0">
                  <a:ea typeface="ヒラギノ角ゴ Pro W3" pitchFamily="96" charset="-128"/>
                </a:rPr>
                <a:t>Op</a:t>
              </a:r>
              <a:r>
                <a:rPr lang="de-DE" sz="2000" b="1" i="1" baseline="-25000" dirty="0">
                  <a:ea typeface="ヒラギノ角ゴ Pro W3" pitchFamily="96" charset="-128"/>
                </a:rPr>
                <a:t>0</a:t>
              </a:r>
            </a:p>
          </p:txBody>
        </p:sp>
      </p:grpSp>
      <p:grpSp>
        <p:nvGrpSpPr>
          <p:cNvPr id="709662" name="Group 30"/>
          <p:cNvGrpSpPr>
            <a:grpSpLocks/>
          </p:cNvGrpSpPr>
          <p:nvPr/>
        </p:nvGrpSpPr>
        <p:grpSpPr bwMode="auto">
          <a:xfrm>
            <a:off x="4040188" y="5661025"/>
            <a:ext cx="1152525" cy="431800"/>
            <a:chOff x="2545" y="3521"/>
            <a:chExt cx="726" cy="272"/>
          </a:xfrm>
        </p:grpSpPr>
        <p:sp>
          <p:nvSpPr>
            <p:cNvPr id="709663" name="Rectangle 31"/>
            <p:cNvSpPr>
              <a:spLocks noChangeArrowheads="1"/>
            </p:cNvSpPr>
            <p:nvPr/>
          </p:nvSpPr>
          <p:spPr bwMode="auto">
            <a:xfrm>
              <a:off x="2545" y="3521"/>
              <a:ext cx="726" cy="272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709664" name="Rectangle 32"/>
            <p:cNvSpPr>
              <a:spLocks noChangeArrowheads="1"/>
            </p:cNvSpPr>
            <p:nvPr/>
          </p:nvSpPr>
          <p:spPr bwMode="auto">
            <a:xfrm>
              <a:off x="2676" y="3555"/>
              <a:ext cx="3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190500" lvl="1"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i="1" dirty="0">
                  <a:ea typeface="ヒラギノ角ゴ Pro W3" pitchFamily="96" charset="-128"/>
                </a:rPr>
                <a:t>Op</a:t>
              </a:r>
              <a:r>
                <a:rPr lang="de-DE" sz="2000" b="1" i="1" baseline="-25000" dirty="0">
                  <a:ea typeface="ヒラギノ角ゴ Pro W3" pitchFamily="96" charset="-128"/>
                </a:rPr>
                <a:t>1</a:t>
              </a:r>
            </a:p>
          </p:txBody>
        </p:sp>
      </p:grpSp>
      <p:grpSp>
        <p:nvGrpSpPr>
          <p:cNvPr id="709665" name="Group 33"/>
          <p:cNvGrpSpPr>
            <a:grpSpLocks/>
          </p:cNvGrpSpPr>
          <p:nvPr/>
        </p:nvGrpSpPr>
        <p:grpSpPr bwMode="auto">
          <a:xfrm>
            <a:off x="6921500" y="5659438"/>
            <a:ext cx="1152525" cy="431800"/>
            <a:chOff x="4360" y="3520"/>
            <a:chExt cx="726" cy="272"/>
          </a:xfrm>
        </p:grpSpPr>
        <p:sp>
          <p:nvSpPr>
            <p:cNvPr id="709666" name="Rectangle 34"/>
            <p:cNvSpPr>
              <a:spLocks noChangeArrowheads="1"/>
            </p:cNvSpPr>
            <p:nvPr/>
          </p:nvSpPr>
          <p:spPr bwMode="auto">
            <a:xfrm>
              <a:off x="4360" y="3520"/>
              <a:ext cx="726" cy="272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endParaRPr lang="de-DE" dirty="0"/>
            </a:p>
          </p:txBody>
        </p:sp>
        <p:sp>
          <p:nvSpPr>
            <p:cNvPr id="709667" name="Rectangle 35"/>
            <p:cNvSpPr>
              <a:spLocks noChangeArrowheads="1"/>
            </p:cNvSpPr>
            <p:nvPr/>
          </p:nvSpPr>
          <p:spPr bwMode="auto">
            <a:xfrm>
              <a:off x="4416" y="3566"/>
              <a:ext cx="44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190500" lvl="1" algn="ctr" eaLnBrk="1" hangingPunct="1">
                <a:spcBef>
                  <a:spcPct val="20000"/>
                </a:spcBef>
                <a:buClr>
                  <a:srgbClr val="FF0007"/>
                </a:buClr>
              </a:pPr>
              <a:r>
                <a:rPr lang="de-DE" sz="2000" i="1" dirty="0">
                  <a:ea typeface="ヒラギノ角ゴ Pro W3" pitchFamily="96" charset="-128"/>
                </a:rPr>
                <a:t>Op</a:t>
              </a:r>
              <a:r>
                <a:rPr lang="de-DE" sz="2000" b="1" i="1" baseline="-25000" dirty="0">
                  <a:ea typeface="ヒラギノ角ゴ Pro W3" pitchFamily="96" charset="-128"/>
                </a:rPr>
                <a:t>15</a:t>
              </a:r>
            </a:p>
          </p:txBody>
        </p:sp>
      </p:grpSp>
      <p:sp>
        <p:nvSpPr>
          <p:cNvPr id="709668" name="Text Box 36"/>
          <p:cNvSpPr txBox="1">
            <a:spLocks noChangeArrowheads="1"/>
          </p:cNvSpPr>
          <p:nvPr/>
        </p:nvSpPr>
        <p:spPr bwMode="auto">
          <a:xfrm>
            <a:off x="611188" y="5713413"/>
            <a:ext cx="2065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i="1" dirty="0">
                <a:latin typeface="Arial" charset="0"/>
                <a:ea typeface="ヒラギノ角ゴ Pro W3" pitchFamily="96" charset="-128"/>
              </a:rPr>
              <a:t>VLIW-Instruktion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0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0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0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0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0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0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0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0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0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70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70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709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709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09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0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709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709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70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70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709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709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70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70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23 C -0.00365 -0.00347 -0.00712 -0.00857 -0.01007 -0.01367 C -0.01198 -0.01691 -0.01337 -0.02062 -0.0151 -0.02409 C -0.01597 -0.02572 -0.01771 -0.02919 -0.01771 -0.02919 C -0.01858 -0.03336 -0.02031 -0.0373 -0.02031 -0.04147 C -0.02031 -0.05839 -0.01597 -0.07391 -0.0125 -0.0899 C -0.01181 -0.0936 -0.01094 -0.09777 -0.00868 -0.10032 C -0.00625 -0.1031 -0.00087 -0.10727 -0.00087 -0.10727 C 0.00417 -0.10542 0.00781 -0.10426 0.01215 -0.10032 C 0.0158 -0.09291 0.01771 -0.08665 0.02118 -0.07947 C 0.02205 -0.07599 0.02292 -0.07252 0.02378 -0.06904 C 0.02413 -0.06742 0.025 -0.06395 0.025 -0.06395 C 0.02378 -0.04078 0.025 0.00023 0.00035 0.00023 Z " pathEditMode="relative" ptsTypes="fffffffffffff">
                                      <p:cBhvr>
                                        <p:cTn id="98" dur="1000" fill="hold"/>
                                        <p:tgtEl>
                                          <p:spTgt spid="709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23 C -0.00729 -0.00255 -0.0066 -0.00185 -0.01007 -0.01019 C -0.01163 -0.0139 -0.01354 -0.01714 -0.01528 -0.02062 C -0.01614 -0.02224 -0.01788 -0.02572 -0.01788 -0.02572 C -0.01823 -0.02757 -0.0191 -0.02919 -0.0191 -0.03104 C -0.0191 -0.04495 -0.01892 -0.05885 -0.01788 -0.07252 C -0.01753 -0.07623 -0.01128 -0.10032 -0.00868 -0.1038 C -0.00781 -0.10496 -0.00608 -0.10496 -0.00486 -0.10542 C -0.00104 -0.10194 0.00313 -0.10079 0.00677 -0.09685 C 0.01077 -0.09221 0.01337 -0.08642 0.01719 -0.08132 C 0.02188 -0.06348 0.02257 -0.03522 0.01458 -0.01877 C 0.01441 -0.01807 0.01285 -0.00788 0.01198 -0.00672 C 0.0099 -0.00394 0.0066 -0.0037 0.00417 -0.00162 C 0.00104 0.00487 0.00226 0.00556 0.00035 0.00023 Z " pathEditMode="relative" ptsTypes="ffffffffffffff">
                                      <p:cBhvr>
                                        <p:cTn id="100" dur="1000" fill="hold"/>
                                        <p:tgtEl>
                                          <p:spTgt spid="709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76089E-7 C -0.00243 -0.00208 -0.00556 -0.00255 -0.00781 -0.0051 C -0.01042 -0.00788 -0.01198 -0.01228 -0.01441 -0.01552 C -0.01649 -0.02363 -0.01754 -0.02942 -0.02083 -0.03638 C -0.01962 -0.04773 -0.01684 -0.05792 -0.01563 -0.06928 C -0.0132 -0.09106 -0.01597 -0.07646 -0.01302 -0.08828 C -0.01198 -0.09221 -0.01163 -0.09569 -0.0092 -0.0987 C -0.00677 -0.10148 -0.00139 -0.10565 -0.00139 -0.10565 C 0.00121 -0.10449 0.00382 -0.10334 0.00642 -0.10218 C 0.00781 -0.10148 0.01042 -0.10032 0.01042 -0.10032 C 0.01302 -0.09523 0.01424 -0.0899 0.01684 -0.0848 C 0.02031 -0.07044 0.01892 -0.05491 0.02066 -0.03985 C 0.02031 -0.03336 0.02014 -0.02688 0.01944 -0.02062 C 0.01858 -0.01274 0.01233 0.00857 0.00382 0.00533 C 0.00208 0.00463 0.00121 0.00185 -3.88889E-6 1.76089E-7 Z " pathEditMode="relative" ptsTypes="fffffffffffffff">
                                      <p:cBhvr>
                                        <p:cTn id="102" dur="1000" fill="hold"/>
                                        <p:tgtEl>
                                          <p:spTgt spid="709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36" grpId="0" animBg="1"/>
      <p:bldP spid="709637" grpId="0" animBg="1"/>
      <p:bldP spid="709638" grpId="0" animBg="1"/>
      <p:bldP spid="709639" grpId="0"/>
      <p:bldP spid="709640" grpId="0" animBg="1"/>
      <p:bldP spid="709641" grpId="0"/>
      <p:bldP spid="709642" grpId="0" animBg="1"/>
      <p:bldP spid="709643" grpId="0"/>
      <p:bldP spid="709644" grpId="0" animBg="1"/>
      <p:bldP spid="709645" grpId="0"/>
      <p:bldP spid="709646" grpId="0" animBg="1"/>
      <p:bldP spid="709647" grpId="0" animBg="1"/>
      <p:bldP spid="709648" grpId="0" animBg="1"/>
      <p:bldP spid="709649" grpId="0"/>
      <p:bldP spid="709650" grpId="0" animBg="1"/>
      <p:bldP spid="709651" grpId="0" animBg="1"/>
      <p:bldP spid="709652" grpId="0" animBg="1"/>
      <p:bldP spid="709653" grpId="0" animBg="1"/>
      <p:bldP spid="709654" grpId="0" animBg="1"/>
      <p:bldP spid="709655" grpId="0" animBg="1"/>
      <p:bldP spid="709656" grpId="0" animBg="1"/>
      <p:bldP spid="709657" grpId="0" animBg="1"/>
      <p:bldP spid="709658" grpId="0" animBg="1"/>
      <p:bldP spid="70966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8" name="Rectangle 8"/>
          <p:cNvSpPr>
            <a:spLocks noChangeArrowheads="1"/>
          </p:cNvSpPr>
          <p:nvPr/>
        </p:nvSpPr>
        <p:spPr bwMode="auto">
          <a:xfrm>
            <a:off x="251172" y="4528800"/>
            <a:ext cx="1081088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90" name="Rectangle 10"/>
          <p:cNvSpPr>
            <a:spLocks noChangeArrowheads="1"/>
          </p:cNvSpPr>
          <p:nvPr/>
        </p:nvSpPr>
        <p:spPr bwMode="auto">
          <a:xfrm>
            <a:off x="1330324" y="4528963"/>
            <a:ext cx="1082556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87" name="Rectangle 7"/>
          <p:cNvSpPr>
            <a:spLocks noChangeArrowheads="1"/>
          </p:cNvSpPr>
          <p:nvPr/>
        </p:nvSpPr>
        <p:spPr bwMode="auto">
          <a:xfrm>
            <a:off x="2412880" y="4528532"/>
            <a:ext cx="2160587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3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A69597C-4434-4AF5-93AB-8D5AB3471198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Netzwerk-Protokolle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Kommunikation zwischen entfernten Prozessoren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Kommunikationsmedium fehleranfällig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Nutzdaten werden in Pakete zerteilt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Pakete werden mit Zusatz-Informationen versehen </a:t>
            </a:r>
            <a:r>
              <a:rPr lang="de-DE" i="1" dirty="0"/>
              <a:t>(</a:t>
            </a:r>
            <a:r>
              <a:rPr lang="en-US" i="1" dirty="0"/>
              <a:t>Header</a:t>
            </a:r>
            <a:r>
              <a:rPr lang="de-DE" i="1" dirty="0"/>
              <a:t>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Beispiel </a:t>
            </a:r>
            <a:r>
              <a:rPr lang="de-DE" b="1" dirty="0" smtClean="0"/>
              <a:t>IPv4-</a:t>
            </a:r>
            <a:r>
              <a:rPr lang="en-US" b="1" i="1" dirty="0" smtClean="0"/>
              <a:t>Header</a:t>
            </a:r>
            <a:r>
              <a:rPr lang="de-DE" b="1" dirty="0" smtClean="0"/>
              <a:t>:</a:t>
            </a:r>
            <a:endParaRPr lang="de-DE" b="1" dirty="0"/>
          </a:p>
        </p:txBody>
      </p:sp>
      <p:sp>
        <p:nvSpPr>
          <p:cNvPr id="711684" name="Rectangle 4"/>
          <p:cNvSpPr>
            <a:spLocks noChangeArrowheads="1"/>
          </p:cNvSpPr>
          <p:nvPr/>
        </p:nvSpPr>
        <p:spPr bwMode="auto">
          <a:xfrm>
            <a:off x="250825" y="5445125"/>
            <a:ext cx="8642350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85" name="Rectangle 5"/>
          <p:cNvSpPr>
            <a:spLocks noChangeArrowheads="1"/>
          </p:cNvSpPr>
          <p:nvPr/>
        </p:nvSpPr>
        <p:spPr bwMode="auto">
          <a:xfrm>
            <a:off x="5651500" y="4841875"/>
            <a:ext cx="3241675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86" name="Rectangle 6"/>
          <p:cNvSpPr>
            <a:spLocks noChangeArrowheads="1"/>
          </p:cNvSpPr>
          <p:nvPr/>
        </p:nvSpPr>
        <p:spPr bwMode="auto">
          <a:xfrm>
            <a:off x="250825" y="4841875"/>
            <a:ext cx="4321175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89" name="Text Box 9"/>
          <p:cNvSpPr txBox="1">
            <a:spLocks noChangeArrowheads="1"/>
          </p:cNvSpPr>
          <p:nvPr/>
        </p:nvSpPr>
        <p:spPr bwMode="auto">
          <a:xfrm>
            <a:off x="230535" y="4546800"/>
            <a:ext cx="965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 smtClean="0">
                <a:latin typeface="Arial" charset="0"/>
                <a:ea typeface="ヒラギノ角ゴ Pro W3" pitchFamily="96" charset="-128"/>
              </a:rPr>
              <a:t>Version</a:t>
            </a:r>
            <a:endParaRPr lang="de-DE" sz="1800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11691" name="Text Box 11"/>
          <p:cNvSpPr txBox="1">
            <a:spLocks noChangeArrowheads="1"/>
          </p:cNvSpPr>
          <p:nvPr/>
        </p:nvSpPr>
        <p:spPr bwMode="auto">
          <a:xfrm>
            <a:off x="1364010" y="4546800"/>
            <a:ext cx="825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Länge</a:t>
            </a:r>
          </a:p>
        </p:txBody>
      </p:sp>
      <p:sp>
        <p:nvSpPr>
          <p:cNvPr id="711692" name="Text Box 12"/>
          <p:cNvSpPr txBox="1">
            <a:spLocks noChangeArrowheads="1"/>
          </p:cNvSpPr>
          <p:nvPr/>
        </p:nvSpPr>
        <p:spPr bwMode="auto">
          <a:xfrm>
            <a:off x="2841625" y="4545013"/>
            <a:ext cx="1320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Service-Art</a:t>
            </a:r>
          </a:p>
        </p:txBody>
      </p:sp>
      <p:sp>
        <p:nvSpPr>
          <p:cNvPr id="711693" name="Rectangle 13"/>
          <p:cNvSpPr>
            <a:spLocks noChangeArrowheads="1"/>
          </p:cNvSpPr>
          <p:nvPr/>
        </p:nvSpPr>
        <p:spPr bwMode="auto">
          <a:xfrm>
            <a:off x="4570377" y="4527550"/>
            <a:ext cx="4321175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94" name="Text Box 14"/>
          <p:cNvSpPr txBox="1">
            <a:spLocks noChangeArrowheads="1"/>
          </p:cNvSpPr>
          <p:nvPr/>
        </p:nvSpPr>
        <p:spPr bwMode="auto">
          <a:xfrm>
            <a:off x="5457825" y="4524375"/>
            <a:ext cx="2324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Gesamte Paketlänge</a:t>
            </a:r>
          </a:p>
        </p:txBody>
      </p:sp>
      <p:sp>
        <p:nvSpPr>
          <p:cNvPr id="711695" name="Text Box 15"/>
          <p:cNvSpPr txBox="1">
            <a:spLocks noChangeArrowheads="1"/>
          </p:cNvSpPr>
          <p:nvPr/>
        </p:nvSpPr>
        <p:spPr bwMode="auto">
          <a:xfrm>
            <a:off x="954088" y="4870450"/>
            <a:ext cx="271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Kennzeichnungsnummer</a:t>
            </a:r>
          </a:p>
        </p:txBody>
      </p:sp>
      <p:sp>
        <p:nvSpPr>
          <p:cNvPr id="711696" name="Rectangle 16"/>
          <p:cNvSpPr>
            <a:spLocks noChangeArrowheads="1"/>
          </p:cNvSpPr>
          <p:nvPr/>
        </p:nvSpPr>
        <p:spPr bwMode="auto">
          <a:xfrm>
            <a:off x="4570377" y="4841875"/>
            <a:ext cx="1081124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697" name="Text Box 17"/>
          <p:cNvSpPr txBox="1">
            <a:spLocks noChangeArrowheads="1"/>
          </p:cNvSpPr>
          <p:nvPr/>
        </p:nvSpPr>
        <p:spPr bwMode="auto">
          <a:xfrm>
            <a:off x="4659313" y="4870800"/>
            <a:ext cx="749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Flags</a:t>
            </a:r>
          </a:p>
        </p:txBody>
      </p:sp>
      <p:sp>
        <p:nvSpPr>
          <p:cNvPr id="711698" name="Text Box 18"/>
          <p:cNvSpPr txBox="1">
            <a:spLocks noChangeArrowheads="1"/>
          </p:cNvSpPr>
          <p:nvPr/>
        </p:nvSpPr>
        <p:spPr bwMode="auto">
          <a:xfrm>
            <a:off x="6111875" y="4870450"/>
            <a:ext cx="18415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Fragment Offset</a:t>
            </a:r>
          </a:p>
        </p:txBody>
      </p:sp>
      <p:sp>
        <p:nvSpPr>
          <p:cNvPr id="711699" name="Rectangle 19"/>
          <p:cNvSpPr>
            <a:spLocks noChangeArrowheads="1"/>
          </p:cNvSpPr>
          <p:nvPr/>
        </p:nvSpPr>
        <p:spPr bwMode="auto">
          <a:xfrm>
            <a:off x="250825" y="5156200"/>
            <a:ext cx="2160588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700" name="Text Box 20"/>
          <p:cNvSpPr txBox="1">
            <a:spLocks noChangeArrowheads="1"/>
          </p:cNvSpPr>
          <p:nvPr/>
        </p:nvSpPr>
        <p:spPr bwMode="auto">
          <a:xfrm>
            <a:off x="331788" y="5192713"/>
            <a:ext cx="1841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Gültigkeitsdauer</a:t>
            </a:r>
          </a:p>
        </p:txBody>
      </p:sp>
      <p:sp>
        <p:nvSpPr>
          <p:cNvPr id="711701" name="Rectangle 21"/>
          <p:cNvSpPr>
            <a:spLocks noChangeArrowheads="1"/>
          </p:cNvSpPr>
          <p:nvPr/>
        </p:nvSpPr>
        <p:spPr bwMode="auto">
          <a:xfrm>
            <a:off x="2411413" y="5156200"/>
            <a:ext cx="2160587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702" name="Text Box 22"/>
          <p:cNvSpPr txBox="1">
            <a:spLocks noChangeArrowheads="1"/>
          </p:cNvSpPr>
          <p:nvPr/>
        </p:nvSpPr>
        <p:spPr bwMode="auto">
          <a:xfrm>
            <a:off x="2876550" y="5192713"/>
            <a:ext cx="1079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Protokoll</a:t>
            </a:r>
          </a:p>
        </p:txBody>
      </p:sp>
      <p:sp>
        <p:nvSpPr>
          <p:cNvPr id="711703" name="Rectangle 23"/>
          <p:cNvSpPr>
            <a:spLocks noChangeArrowheads="1"/>
          </p:cNvSpPr>
          <p:nvPr/>
        </p:nvSpPr>
        <p:spPr bwMode="auto">
          <a:xfrm>
            <a:off x="4570376" y="5156200"/>
            <a:ext cx="4322799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704" name="Text Box 24"/>
          <p:cNvSpPr txBox="1">
            <a:spLocks noChangeArrowheads="1"/>
          </p:cNvSpPr>
          <p:nvPr/>
        </p:nvSpPr>
        <p:spPr bwMode="auto">
          <a:xfrm>
            <a:off x="6278563" y="5172075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CRC</a:t>
            </a:r>
          </a:p>
        </p:txBody>
      </p:sp>
      <p:sp>
        <p:nvSpPr>
          <p:cNvPr id="711705" name="Text Box 25"/>
          <p:cNvSpPr txBox="1">
            <a:spLocks noChangeArrowheads="1"/>
          </p:cNvSpPr>
          <p:nvPr/>
        </p:nvSpPr>
        <p:spPr bwMode="auto">
          <a:xfrm>
            <a:off x="3603625" y="5459413"/>
            <a:ext cx="1739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Senderadresse</a:t>
            </a:r>
          </a:p>
        </p:txBody>
      </p:sp>
      <p:sp>
        <p:nvSpPr>
          <p:cNvPr id="711706" name="Rectangle 26"/>
          <p:cNvSpPr>
            <a:spLocks noChangeArrowheads="1"/>
          </p:cNvSpPr>
          <p:nvPr/>
        </p:nvSpPr>
        <p:spPr bwMode="auto">
          <a:xfrm>
            <a:off x="252292" y="5759450"/>
            <a:ext cx="8639260" cy="3143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647700" indent="-457200" algn="ctr" eaLnBrk="1" hangingPunct="1">
              <a:spcBef>
                <a:spcPct val="20000"/>
              </a:spcBef>
              <a:buClr>
                <a:srgbClr val="FF0007"/>
              </a:buClr>
            </a:pPr>
            <a:endParaRPr lang="de-DE" sz="2000" dirty="0">
              <a:ea typeface="ヒラギノ角ゴ Pro W3" pitchFamily="96" charset="-128"/>
            </a:endParaRPr>
          </a:p>
        </p:txBody>
      </p:sp>
      <p:sp>
        <p:nvSpPr>
          <p:cNvPr id="711707" name="Text Box 27"/>
          <p:cNvSpPr txBox="1">
            <a:spLocks noChangeArrowheads="1"/>
          </p:cNvSpPr>
          <p:nvPr/>
        </p:nvSpPr>
        <p:spPr bwMode="auto">
          <a:xfrm>
            <a:off x="3786188" y="5792788"/>
            <a:ext cx="1371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Zieladresse</a:t>
            </a:r>
          </a:p>
        </p:txBody>
      </p:sp>
      <p:sp>
        <p:nvSpPr>
          <p:cNvPr id="711708" name="Text Box 28"/>
          <p:cNvSpPr txBox="1">
            <a:spLocks noChangeArrowheads="1"/>
          </p:cNvSpPr>
          <p:nvPr/>
        </p:nvSpPr>
        <p:spPr bwMode="auto">
          <a:xfrm>
            <a:off x="34925" y="4221163"/>
            <a:ext cx="317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0</a:t>
            </a:r>
          </a:p>
        </p:txBody>
      </p:sp>
      <p:sp>
        <p:nvSpPr>
          <p:cNvPr id="711709" name="Text Box 29"/>
          <p:cNvSpPr txBox="1">
            <a:spLocks noChangeArrowheads="1"/>
          </p:cNvSpPr>
          <p:nvPr/>
        </p:nvSpPr>
        <p:spPr bwMode="auto">
          <a:xfrm>
            <a:off x="1085850" y="4221163"/>
            <a:ext cx="317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7</a:t>
            </a:r>
          </a:p>
        </p:txBody>
      </p:sp>
      <p:sp>
        <p:nvSpPr>
          <p:cNvPr id="711710" name="Text Box 30"/>
          <p:cNvSpPr txBox="1">
            <a:spLocks noChangeArrowheads="1"/>
          </p:cNvSpPr>
          <p:nvPr/>
        </p:nvSpPr>
        <p:spPr bwMode="auto">
          <a:xfrm>
            <a:off x="1958975" y="4221163"/>
            <a:ext cx="444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15</a:t>
            </a:r>
          </a:p>
        </p:txBody>
      </p:sp>
      <p:sp>
        <p:nvSpPr>
          <p:cNvPr id="711711" name="Text Box 31"/>
          <p:cNvSpPr txBox="1">
            <a:spLocks noChangeArrowheads="1"/>
          </p:cNvSpPr>
          <p:nvPr/>
        </p:nvSpPr>
        <p:spPr bwMode="auto">
          <a:xfrm>
            <a:off x="4056063" y="4221163"/>
            <a:ext cx="444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23</a:t>
            </a:r>
          </a:p>
        </p:txBody>
      </p:sp>
      <p:sp>
        <p:nvSpPr>
          <p:cNvPr id="711712" name="Text Box 32"/>
          <p:cNvSpPr txBox="1">
            <a:spLocks noChangeArrowheads="1"/>
          </p:cNvSpPr>
          <p:nvPr/>
        </p:nvSpPr>
        <p:spPr bwMode="auto">
          <a:xfrm>
            <a:off x="5207000" y="4221163"/>
            <a:ext cx="444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26</a:t>
            </a:r>
          </a:p>
        </p:txBody>
      </p:sp>
      <p:sp>
        <p:nvSpPr>
          <p:cNvPr id="711713" name="Text Box 33"/>
          <p:cNvSpPr txBox="1">
            <a:spLocks noChangeArrowheads="1"/>
          </p:cNvSpPr>
          <p:nvPr/>
        </p:nvSpPr>
        <p:spPr bwMode="auto">
          <a:xfrm>
            <a:off x="8375650" y="4221163"/>
            <a:ext cx="4445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31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1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1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1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1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11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11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1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1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1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1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1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1688" grpId="0" animBg="1"/>
      <p:bldP spid="711690" grpId="0" animBg="1"/>
      <p:bldP spid="711687" grpId="0" animBg="1"/>
      <p:bldP spid="711684" grpId="0" animBg="1"/>
      <p:bldP spid="711685" grpId="0" animBg="1"/>
      <p:bldP spid="711686" grpId="0" animBg="1"/>
      <p:bldP spid="711689" grpId="0"/>
      <p:bldP spid="711691" grpId="0"/>
      <p:bldP spid="711692" grpId="0"/>
      <p:bldP spid="711693" grpId="0" animBg="1"/>
      <p:bldP spid="711694" grpId="0"/>
      <p:bldP spid="711695" grpId="0"/>
      <p:bldP spid="711696" grpId="0" animBg="1"/>
      <p:bldP spid="711697" grpId="0"/>
      <p:bldP spid="711698" grpId="0"/>
      <p:bldP spid="711699" grpId="0" animBg="1"/>
      <p:bldP spid="711700" grpId="0"/>
      <p:bldP spid="711701" grpId="0" animBg="1"/>
      <p:bldP spid="711702" grpId="0"/>
      <p:bldP spid="711703" grpId="0" animBg="1"/>
      <p:bldP spid="711704" grpId="0"/>
      <p:bldP spid="711705" grpId="0"/>
      <p:bldP spid="711706" grpId="0" animBg="1"/>
      <p:bldP spid="711707" grpId="0"/>
      <p:bldP spid="711708" grpId="0"/>
      <p:bldP spid="711709" grpId="0"/>
      <p:bldP spid="711710" grpId="0"/>
      <p:bldP spid="711711" grpId="0"/>
      <p:bldP spid="711712" grpId="0"/>
      <p:bldP spid="71171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D74205AD-9EC9-4E23-8A81-9DB5B41236C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Bit-Pakete</a:t>
            </a:r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Bit-Pakete in Protokoll-</a:t>
            </a:r>
            <a:r>
              <a:rPr lang="en-US" b="1" i="1" dirty="0"/>
              <a:t>Headern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Header</a:t>
            </a:r>
            <a:r>
              <a:rPr lang="de-DE" dirty="0"/>
              <a:t> zerfallen in Bereiche unterschiedlicher Bedeutung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Solche Bit-Bereiche sind nicht nach Prozessor-Wortbreiten angeordnet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Bit-Paket:</a:t>
            </a:r>
          </a:p>
          <a:p>
            <a:pPr lvl="1"/>
            <a:r>
              <a:rPr lang="de-DE" dirty="0"/>
              <a:t>Menge aufeinanderfolgender Bits</a:t>
            </a:r>
          </a:p>
          <a:p>
            <a:pPr lvl="1"/>
            <a:r>
              <a:rPr lang="de-DE" dirty="0"/>
              <a:t>beliebiger Länge</a:t>
            </a:r>
          </a:p>
          <a:p>
            <a:pPr lvl="1"/>
            <a:r>
              <a:rPr lang="de-DE" dirty="0"/>
              <a:t>an beliebiger Position startend</a:t>
            </a:r>
          </a:p>
          <a:p>
            <a:pPr lvl="1"/>
            <a:r>
              <a:rPr lang="de-DE" dirty="0"/>
              <a:t>u.U. Wortgrenzen </a:t>
            </a:r>
            <a:r>
              <a:rPr lang="de-DE" dirty="0" smtClean="0"/>
              <a:t>überschreitend</a:t>
            </a:r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Effiziente Manipulation von Daten auf Bit-Ebene notwendig!</a:t>
            </a:r>
            <a:endParaRPr lang="de-DE" dirty="0"/>
          </a:p>
          <a:p>
            <a:pPr marL="457200" lvl="1" indent="0">
              <a:buNone/>
            </a:pPr>
            <a:endParaRPr lang="de-D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781C31F-ECE3-4EE3-B176-F233B72A68B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Bit-Pakete</a:t>
            </a:r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en-US" b="1" i="1" dirty="0" smtClean="0"/>
              <a:t>Network Processing Units (NPUs)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Software </a:t>
            </a:r>
            <a:r>
              <a:rPr lang="de-DE" dirty="0"/>
              <a:t>zur Protokollverarbeitung:</a:t>
            </a:r>
            <a:br>
              <a:rPr lang="de-DE" dirty="0"/>
            </a:br>
            <a:r>
              <a:rPr lang="de-DE" dirty="0"/>
              <a:t>Hoher Code-Anteil für Verarbeitung von Bit-Paketen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Typischer C-Code (GSM-Kernel, TU Berlin):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Befehlssatz von NPUs:</a:t>
            </a:r>
            <a:br>
              <a:rPr lang="de-DE" dirty="0"/>
            </a:br>
            <a:r>
              <a:rPr lang="de-DE" dirty="0"/>
              <a:t>Spezial-Instruktionen zum Extrahieren, Einfügen &amp; Bearbeiten von Bit-Paketen</a:t>
            </a:r>
          </a:p>
        </p:txBody>
      </p:sp>
      <p:sp>
        <p:nvSpPr>
          <p:cNvPr id="715780" name="Text Box 4"/>
          <p:cNvSpPr txBox="1">
            <a:spLocks noChangeArrowheads="1"/>
          </p:cNvSpPr>
          <p:nvPr/>
        </p:nvSpPr>
        <p:spPr bwMode="auto">
          <a:xfrm>
            <a:off x="650875" y="2987675"/>
            <a:ext cx="3705225" cy="150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xmc[0] = (*c &gt;&gt; 4) &amp; 0x7;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xmc[1] = (*c &gt;&gt; 1) &amp; 0x7;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xmc[2] = (*c++ &amp; 0x1) &lt;&lt; 2;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xmc[2] |= (*c &gt;&gt; 6) &amp; 0x3;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700" b="1" dirty="0">
                <a:latin typeface="Courier New" pitchFamily="49" charset="0"/>
                <a:ea typeface="ヒラギノ角ゴ Pro W3" pitchFamily="96" charset="-128"/>
              </a:rPr>
              <a:t>xmc[3] = (*c &gt;&gt; 3) &amp; 0x7;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E1F4ADA-2B11-4365-8111-64DC4925314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3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Operationen auf Bit-Paketen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Extrahieren von Bit-Paketen</a:t>
            </a:r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00000"/>
              </a:lnSpc>
              <a:buFont typeface="Arial" charset="0"/>
              <a:buNone/>
            </a:pPr>
            <a:endParaRPr lang="de-DE" b="1" dirty="0"/>
          </a:p>
          <a:p>
            <a:r>
              <a:rPr lang="de-DE" b="1" dirty="0"/>
              <a:t>Einfügen von Bit-Paketen</a:t>
            </a:r>
            <a:endParaRPr lang="de-DE" sz="2600" b="1" dirty="0"/>
          </a:p>
        </p:txBody>
      </p:sp>
      <p:sp>
        <p:nvSpPr>
          <p:cNvPr id="717829" name="Rectangle 5"/>
          <p:cNvSpPr>
            <a:spLocks noChangeArrowheads="1"/>
          </p:cNvSpPr>
          <p:nvPr/>
        </p:nvSpPr>
        <p:spPr bwMode="auto">
          <a:xfrm>
            <a:off x="5148263" y="3211513"/>
            <a:ext cx="3240087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0" name="Rectangle 6"/>
          <p:cNvSpPr>
            <a:spLocks noChangeArrowheads="1"/>
          </p:cNvSpPr>
          <p:nvPr/>
        </p:nvSpPr>
        <p:spPr bwMode="auto">
          <a:xfrm>
            <a:off x="684213" y="3209925"/>
            <a:ext cx="4032250" cy="360363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1" name="Text Box 7"/>
          <p:cNvSpPr txBox="1">
            <a:spLocks noChangeArrowheads="1"/>
          </p:cNvSpPr>
          <p:nvPr/>
        </p:nvSpPr>
        <p:spPr bwMode="auto">
          <a:xfrm>
            <a:off x="611188" y="3268663"/>
            <a:ext cx="4102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extr R2, R0, &lt;Offset1&gt;, &lt;Größe&gt;;</a:t>
            </a:r>
          </a:p>
        </p:txBody>
      </p:sp>
      <p:sp>
        <p:nvSpPr>
          <p:cNvPr id="717832" name="Text Box 8"/>
          <p:cNvSpPr txBox="1">
            <a:spLocks noChangeArrowheads="1"/>
          </p:cNvSpPr>
          <p:nvPr/>
        </p:nvSpPr>
        <p:spPr bwMode="auto">
          <a:xfrm>
            <a:off x="7021513" y="1844675"/>
            <a:ext cx="1397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R0</a:t>
            </a:r>
          </a:p>
        </p:txBody>
      </p:sp>
      <p:sp>
        <p:nvSpPr>
          <p:cNvPr id="717833" name="Text Box 9"/>
          <p:cNvSpPr txBox="1">
            <a:spLocks noChangeArrowheads="1"/>
          </p:cNvSpPr>
          <p:nvPr/>
        </p:nvSpPr>
        <p:spPr bwMode="auto">
          <a:xfrm>
            <a:off x="3779838" y="1844675"/>
            <a:ext cx="1397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R1</a:t>
            </a:r>
          </a:p>
        </p:txBody>
      </p:sp>
      <p:sp>
        <p:nvSpPr>
          <p:cNvPr id="717834" name="Text Box 10"/>
          <p:cNvSpPr txBox="1">
            <a:spLocks noChangeArrowheads="1"/>
          </p:cNvSpPr>
          <p:nvPr/>
        </p:nvSpPr>
        <p:spPr bwMode="auto">
          <a:xfrm>
            <a:off x="7021513" y="3586163"/>
            <a:ext cx="1397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R2</a:t>
            </a:r>
          </a:p>
        </p:txBody>
      </p:sp>
      <p:sp>
        <p:nvSpPr>
          <p:cNvPr id="717835" name="Rectangle 11"/>
          <p:cNvSpPr>
            <a:spLocks noChangeArrowheads="1"/>
          </p:cNvSpPr>
          <p:nvPr/>
        </p:nvSpPr>
        <p:spPr bwMode="auto">
          <a:xfrm>
            <a:off x="5146675" y="2130425"/>
            <a:ext cx="3240088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6" name="Rectangle 12"/>
          <p:cNvSpPr>
            <a:spLocks noChangeArrowheads="1"/>
          </p:cNvSpPr>
          <p:nvPr/>
        </p:nvSpPr>
        <p:spPr bwMode="auto">
          <a:xfrm>
            <a:off x="1906588" y="2130425"/>
            <a:ext cx="3240087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7" name="AutoShape 13"/>
          <p:cNvSpPr>
            <a:spLocks noChangeArrowheads="1"/>
          </p:cNvSpPr>
          <p:nvPr/>
        </p:nvSpPr>
        <p:spPr bwMode="auto">
          <a:xfrm>
            <a:off x="4067175" y="2130425"/>
            <a:ext cx="1800225" cy="360363"/>
          </a:xfrm>
          <a:prstGeom prst="roundRect">
            <a:avLst>
              <a:gd name="adj" fmla="val 16667"/>
            </a:avLst>
          </a:prstGeom>
          <a:solidFill>
            <a:srgbClr val="969696">
              <a:alpha val="60001"/>
            </a:srgbClr>
          </a:solidFill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8" name="AutoShape 14"/>
          <p:cNvSpPr>
            <a:spLocks/>
          </p:cNvSpPr>
          <p:nvPr/>
        </p:nvSpPr>
        <p:spPr bwMode="auto">
          <a:xfrm rot="-5400000">
            <a:off x="7054851" y="1303337"/>
            <a:ext cx="144462" cy="2519363"/>
          </a:xfrm>
          <a:prstGeom prst="leftBrace">
            <a:avLst>
              <a:gd name="adj1" fmla="val 14533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39" name="AutoShape 15"/>
          <p:cNvSpPr>
            <a:spLocks/>
          </p:cNvSpPr>
          <p:nvPr/>
        </p:nvSpPr>
        <p:spPr bwMode="auto">
          <a:xfrm rot="-5400000">
            <a:off x="4895057" y="1662906"/>
            <a:ext cx="144462" cy="1800225"/>
          </a:xfrm>
          <a:prstGeom prst="leftBrace">
            <a:avLst>
              <a:gd name="adj1" fmla="val 10384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40" name="Text Box 16"/>
          <p:cNvSpPr txBox="1">
            <a:spLocks noChangeArrowheads="1"/>
          </p:cNvSpPr>
          <p:nvPr/>
        </p:nvSpPr>
        <p:spPr bwMode="auto">
          <a:xfrm>
            <a:off x="6589948" y="2635250"/>
            <a:ext cx="936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i="1" dirty="0" smtClean="0">
                <a:latin typeface="Arial" charset="0"/>
                <a:ea typeface="ヒラギノ角ゴ Pro W3" pitchFamily="96" charset="-128"/>
              </a:rPr>
              <a:t>Offset</a:t>
            </a:r>
            <a:r>
              <a:rPr lang="de-DE" sz="1800" dirty="0" smtClean="0">
                <a:latin typeface="Arial" charset="0"/>
                <a:ea typeface="ヒラギノ角ゴ Pro W3" pitchFamily="96" charset="-128"/>
              </a:rPr>
              <a:t>1</a:t>
            </a:r>
            <a:endParaRPr lang="de-DE" sz="1800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17841" name="Text Box 17"/>
          <p:cNvSpPr txBox="1">
            <a:spLocks noChangeArrowheads="1"/>
          </p:cNvSpPr>
          <p:nvPr/>
        </p:nvSpPr>
        <p:spPr bwMode="auto">
          <a:xfrm>
            <a:off x="4471988" y="2636838"/>
            <a:ext cx="838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Größe</a:t>
            </a:r>
          </a:p>
        </p:txBody>
      </p:sp>
      <p:sp>
        <p:nvSpPr>
          <p:cNvPr id="717842" name="AutoShape 18"/>
          <p:cNvSpPr>
            <a:spLocks noChangeArrowheads="1"/>
          </p:cNvSpPr>
          <p:nvPr/>
        </p:nvSpPr>
        <p:spPr bwMode="auto">
          <a:xfrm>
            <a:off x="6588125" y="3211513"/>
            <a:ext cx="1800225" cy="360362"/>
          </a:xfrm>
          <a:prstGeom prst="roundRect">
            <a:avLst>
              <a:gd name="adj" fmla="val 16667"/>
            </a:avLst>
          </a:prstGeom>
          <a:solidFill>
            <a:srgbClr val="969696">
              <a:alpha val="60001"/>
            </a:srgbClr>
          </a:solidFill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43" name="Line 19"/>
          <p:cNvSpPr>
            <a:spLocks noChangeShapeType="1"/>
          </p:cNvSpPr>
          <p:nvPr/>
        </p:nvSpPr>
        <p:spPr bwMode="auto">
          <a:xfrm rot="-2700000">
            <a:off x="5973763" y="2187575"/>
            <a:ext cx="576262" cy="1368425"/>
          </a:xfrm>
          <a:prstGeom prst="line">
            <a:avLst/>
          </a:prstGeom>
          <a:noFill/>
          <a:ln w="31750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17844" name="Rectangle 20"/>
          <p:cNvSpPr>
            <a:spLocks noChangeArrowheads="1"/>
          </p:cNvSpPr>
          <p:nvPr/>
        </p:nvSpPr>
        <p:spPr bwMode="auto">
          <a:xfrm>
            <a:off x="5146675" y="5795963"/>
            <a:ext cx="3240088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45" name="Rectangle 21"/>
          <p:cNvSpPr>
            <a:spLocks noChangeArrowheads="1"/>
          </p:cNvSpPr>
          <p:nvPr/>
        </p:nvSpPr>
        <p:spPr bwMode="auto">
          <a:xfrm>
            <a:off x="5148263" y="4702175"/>
            <a:ext cx="3240087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46" name="Rectangle 22"/>
          <p:cNvSpPr>
            <a:spLocks noChangeArrowheads="1"/>
          </p:cNvSpPr>
          <p:nvPr/>
        </p:nvSpPr>
        <p:spPr bwMode="auto">
          <a:xfrm>
            <a:off x="539750" y="4700588"/>
            <a:ext cx="4319588" cy="360362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47" name="Text Box 23"/>
          <p:cNvSpPr txBox="1">
            <a:spLocks noChangeArrowheads="1"/>
          </p:cNvSpPr>
          <p:nvPr/>
        </p:nvSpPr>
        <p:spPr bwMode="auto">
          <a:xfrm>
            <a:off x="468313" y="4759325"/>
            <a:ext cx="43465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600" b="1" dirty="0">
                <a:latin typeface="Courier New" pitchFamily="49" charset="0"/>
                <a:ea typeface="ヒラギノ角ゴ Pro W3" pitchFamily="96" charset="-128"/>
              </a:rPr>
              <a:t>insert R0, R2, &lt;Offset2&gt;, &lt;Größe&gt;;</a:t>
            </a:r>
          </a:p>
        </p:txBody>
      </p:sp>
      <p:sp>
        <p:nvSpPr>
          <p:cNvPr id="717848" name="Text Box 24"/>
          <p:cNvSpPr txBox="1">
            <a:spLocks noChangeArrowheads="1"/>
          </p:cNvSpPr>
          <p:nvPr/>
        </p:nvSpPr>
        <p:spPr bwMode="auto">
          <a:xfrm>
            <a:off x="7021513" y="5508625"/>
            <a:ext cx="1397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R0</a:t>
            </a:r>
          </a:p>
        </p:txBody>
      </p:sp>
      <p:sp>
        <p:nvSpPr>
          <p:cNvPr id="717849" name="Text Box 25"/>
          <p:cNvSpPr txBox="1">
            <a:spLocks noChangeArrowheads="1"/>
          </p:cNvSpPr>
          <p:nvPr/>
        </p:nvSpPr>
        <p:spPr bwMode="auto">
          <a:xfrm>
            <a:off x="3779838" y="5508625"/>
            <a:ext cx="1397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R1</a:t>
            </a:r>
          </a:p>
        </p:txBody>
      </p:sp>
      <p:sp>
        <p:nvSpPr>
          <p:cNvPr id="717850" name="Rectangle 26"/>
          <p:cNvSpPr>
            <a:spLocks noChangeArrowheads="1"/>
          </p:cNvSpPr>
          <p:nvPr/>
        </p:nvSpPr>
        <p:spPr bwMode="auto">
          <a:xfrm>
            <a:off x="1906588" y="5795963"/>
            <a:ext cx="3240087" cy="3587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51" name="AutoShape 27"/>
          <p:cNvSpPr>
            <a:spLocks noChangeArrowheads="1"/>
          </p:cNvSpPr>
          <p:nvPr/>
        </p:nvSpPr>
        <p:spPr bwMode="auto">
          <a:xfrm>
            <a:off x="5003800" y="5781675"/>
            <a:ext cx="1800225" cy="360363"/>
          </a:xfrm>
          <a:prstGeom prst="roundRect">
            <a:avLst>
              <a:gd name="adj" fmla="val 16667"/>
            </a:avLst>
          </a:prstGeom>
          <a:solidFill>
            <a:srgbClr val="969696">
              <a:alpha val="60001"/>
            </a:srgbClr>
          </a:solidFill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52" name="AutoShape 28"/>
          <p:cNvSpPr>
            <a:spLocks/>
          </p:cNvSpPr>
          <p:nvPr/>
        </p:nvSpPr>
        <p:spPr bwMode="auto">
          <a:xfrm rot="-5400000">
            <a:off x="7523163" y="5422900"/>
            <a:ext cx="144462" cy="1582738"/>
          </a:xfrm>
          <a:prstGeom prst="leftBrace">
            <a:avLst>
              <a:gd name="adj1" fmla="val 91301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53" name="AutoShape 29"/>
          <p:cNvSpPr>
            <a:spLocks/>
          </p:cNvSpPr>
          <p:nvPr/>
        </p:nvSpPr>
        <p:spPr bwMode="auto">
          <a:xfrm rot="-5400000">
            <a:off x="7416007" y="4234656"/>
            <a:ext cx="144462" cy="1800225"/>
          </a:xfrm>
          <a:prstGeom prst="leftBrace">
            <a:avLst>
              <a:gd name="adj1" fmla="val 10384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54" name="Text Box 30"/>
          <p:cNvSpPr txBox="1">
            <a:spLocks noChangeArrowheads="1"/>
          </p:cNvSpPr>
          <p:nvPr/>
        </p:nvSpPr>
        <p:spPr bwMode="auto">
          <a:xfrm>
            <a:off x="7026510" y="6323013"/>
            <a:ext cx="936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800" i="1" dirty="0" smtClean="0">
                <a:latin typeface="Arial" charset="0"/>
                <a:ea typeface="ヒラギノ角ゴ Pro W3" pitchFamily="96" charset="-128"/>
              </a:rPr>
              <a:t>Offset</a:t>
            </a:r>
            <a:r>
              <a:rPr lang="de-DE" sz="1800" dirty="0" smtClean="0">
                <a:latin typeface="Arial" charset="0"/>
                <a:ea typeface="ヒラギノ角ゴ Pro W3" pitchFamily="96" charset="-128"/>
              </a:rPr>
              <a:t>2</a:t>
            </a:r>
            <a:endParaRPr lang="de-DE" sz="1800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717855" name="Text Box 31"/>
          <p:cNvSpPr txBox="1">
            <a:spLocks noChangeArrowheads="1"/>
          </p:cNvSpPr>
          <p:nvPr/>
        </p:nvSpPr>
        <p:spPr bwMode="auto">
          <a:xfrm>
            <a:off x="6992938" y="5208588"/>
            <a:ext cx="838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Größe</a:t>
            </a:r>
          </a:p>
        </p:txBody>
      </p:sp>
      <p:sp>
        <p:nvSpPr>
          <p:cNvPr id="717856" name="AutoShape 32"/>
          <p:cNvSpPr>
            <a:spLocks noChangeArrowheads="1"/>
          </p:cNvSpPr>
          <p:nvPr/>
        </p:nvSpPr>
        <p:spPr bwMode="auto">
          <a:xfrm>
            <a:off x="6588125" y="4702175"/>
            <a:ext cx="1800225" cy="360363"/>
          </a:xfrm>
          <a:prstGeom prst="roundRect">
            <a:avLst>
              <a:gd name="adj" fmla="val 16667"/>
            </a:avLst>
          </a:prstGeom>
          <a:solidFill>
            <a:srgbClr val="969696">
              <a:alpha val="60001"/>
            </a:srgbClr>
          </a:solidFill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17857" name="Line 33"/>
          <p:cNvSpPr>
            <a:spLocks noChangeShapeType="1"/>
          </p:cNvSpPr>
          <p:nvPr/>
        </p:nvSpPr>
        <p:spPr bwMode="auto">
          <a:xfrm rot="2700000" flipH="1">
            <a:off x="5940425" y="4702175"/>
            <a:ext cx="576263" cy="1368425"/>
          </a:xfrm>
          <a:prstGeom prst="line">
            <a:avLst/>
          </a:prstGeom>
          <a:noFill/>
          <a:ln w="31750">
            <a:solidFill>
              <a:srgbClr val="A32638"/>
            </a:solidFill>
            <a:prstDash val="sysDot"/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17858" name="Text Box 34"/>
          <p:cNvSpPr txBox="1">
            <a:spLocks noChangeArrowheads="1"/>
          </p:cNvSpPr>
          <p:nvPr/>
        </p:nvSpPr>
        <p:spPr bwMode="auto">
          <a:xfrm>
            <a:off x="7023100" y="4416425"/>
            <a:ext cx="1397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dirty="0">
                <a:latin typeface="Arial" charset="0"/>
                <a:ea typeface="ヒラギノ角ゴ Pro W3" pitchFamily="96" charset="-128"/>
              </a:rPr>
              <a:t>Register R2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1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07692E-6 L 0.2717 0.1524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78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76" y="76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17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1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1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1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1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1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1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1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1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1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1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1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3531E-6 L -0.16927 0.15246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7178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72" y="76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717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1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29" grpId="0" animBg="1"/>
      <p:bldP spid="717830" grpId="0" animBg="1"/>
      <p:bldP spid="717831" grpId="0"/>
      <p:bldP spid="717832" grpId="0"/>
      <p:bldP spid="717833" grpId="0"/>
      <p:bldP spid="717834" grpId="0"/>
      <p:bldP spid="717835" grpId="0" animBg="1"/>
      <p:bldP spid="717836" grpId="0" animBg="1"/>
      <p:bldP spid="717837" grpId="0" animBg="1"/>
      <p:bldP spid="717837" grpId="1" animBg="1"/>
      <p:bldP spid="717837" grpId="2" animBg="1"/>
      <p:bldP spid="717838" grpId="0" animBg="1"/>
      <p:bldP spid="717839" grpId="0" animBg="1"/>
      <p:bldP spid="717840" grpId="0"/>
      <p:bldP spid="717841" grpId="0"/>
      <p:bldP spid="717842" grpId="0" animBg="1"/>
      <p:bldP spid="717843" grpId="0" animBg="1"/>
      <p:bldP spid="717844" grpId="0" animBg="1"/>
      <p:bldP spid="717845" grpId="0" animBg="1"/>
      <p:bldP spid="717846" grpId="0" animBg="1"/>
      <p:bldP spid="717847" grpId="0"/>
      <p:bldP spid="717848" grpId="0"/>
      <p:bldP spid="717849" grpId="0"/>
      <p:bldP spid="717850" grpId="0" animBg="1"/>
      <p:bldP spid="717851" grpId="0" animBg="1"/>
      <p:bldP spid="717852" grpId="0" animBg="1"/>
      <p:bldP spid="717853" grpId="0" animBg="1"/>
      <p:bldP spid="717854" grpId="0"/>
      <p:bldP spid="717855" grpId="0"/>
      <p:bldP spid="717856" grpId="0" animBg="1"/>
      <p:bldP spid="717856" grpId="1" animBg="1"/>
      <p:bldP spid="717856" grpId="2" animBg="1"/>
      <p:bldP spid="717857" grpId="0" animBg="1"/>
      <p:bldP spid="71785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5521672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4B08B62-B05E-41D8-B9B7-C4D0565C6A9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2"/>
            </a:pPr>
            <a:r>
              <a:rPr lang="de-DE" b="1" dirty="0" smtClean="0"/>
              <a:t>Compiler für Eingebettete Systeme – Anforderungen &amp; Abhängigkeiten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Werkzeuge zur Code-Generierung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Compiler, Assembler, Linker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Quellcode, Assemblercode, Objektcode, Binärcode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Quellsprachen für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C, C++, Java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Eingebettete 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Digitale Signalprozessoren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Multimedia-Prozessoren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en-US" sz="2000" i="1" dirty="0" smtClean="0"/>
              <a:t>Very Long Instruction Word</a:t>
            </a:r>
            <a:r>
              <a:rPr lang="de-DE" sz="2000" dirty="0" smtClean="0"/>
              <a:t>-Maschinen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Netzwerk-Prozessoren</a:t>
            </a:r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Anforderungen an Compiler für Eingebettete Systeme</a:t>
            </a:r>
          </a:p>
          <a:p>
            <a:pPr marL="1238250" lvl="2" indent="-381000">
              <a:lnSpc>
                <a:spcPct val="90000"/>
              </a:lnSpc>
              <a:buFont typeface="Arial" charset="0"/>
              <a:buChar char="–"/>
            </a:pPr>
            <a:r>
              <a:rPr lang="de-DE" sz="2000" dirty="0" smtClean="0"/>
              <a:t>Code-Qualität vs. Geschwindigkeit des Compilers</a:t>
            </a:r>
          </a:p>
        </p:txBody>
      </p:sp>
    </p:spTree>
    <p:extLst>
      <p:ext uri="{BB962C8B-B14F-4D97-AF65-F5344CB8AC3E}">
        <p14:creationId xmlns:p14="http://schemas.microsoft.com/office/powerpoint/2010/main" val="2047530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26E82C43-0117-43A5-B11D-3D3164D9C1D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Wichtigste Anforderungen an Compiler für ES</a:t>
            </a:r>
          </a:p>
        </p:txBody>
      </p:sp>
      <p:sp>
        <p:nvSpPr>
          <p:cNvPr id="72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Maximale Code-Qualität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Laufzeit-Effizienz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Geringer Energieverbrauch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Geringe Codegröße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/>
              <a:t>Sinnvolle Maßnahmen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Bestmögliche Abbildung der Quell- auf die Zielsprache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Präsenz starker Compiler-Optimierungen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Wiederverwendung von Code-Fragmenten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Maximale Nutzung schneller und kleiner Speicher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Einbeziehung der WCET </a:t>
            </a:r>
            <a:r>
              <a:rPr lang="de-DE" i="1" dirty="0"/>
              <a:t>(</a:t>
            </a:r>
            <a:r>
              <a:rPr lang="en-US" i="1" dirty="0"/>
              <a:t>Worst-Case Execution Time</a:t>
            </a:r>
            <a:r>
              <a:rPr lang="de-DE" i="1" dirty="0"/>
              <a:t>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...</a:t>
            </a:r>
          </a:p>
          <a:p>
            <a:pPr lvl="1">
              <a:buFontTx/>
              <a:buNone/>
            </a:pPr>
            <a:endParaRPr lang="de-DE" dirty="0"/>
          </a:p>
        </p:txBody>
      </p:sp>
      <p:sp>
        <p:nvSpPr>
          <p:cNvPr id="721924" name="Rectangle 4"/>
          <p:cNvSpPr>
            <a:spLocks noChangeArrowheads="1"/>
          </p:cNvSpPr>
          <p:nvPr/>
        </p:nvSpPr>
        <p:spPr bwMode="auto">
          <a:xfrm>
            <a:off x="4787900" y="1700213"/>
            <a:ext cx="4105275" cy="151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Maximale Parallelisierung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Echtzeitfähigkeit</a:t>
            </a:r>
          </a:p>
          <a:p>
            <a:pPr marL="342900" indent="-342900" eaLnBrk="1" hangingPunct="1">
              <a:lnSpc>
                <a:spcPct val="120000"/>
              </a:lnSpc>
              <a:buFont typeface="Arial" charset="0"/>
              <a:buChar char="–"/>
            </a:pPr>
            <a:r>
              <a:rPr lang="de-DE" sz="2000" dirty="0"/>
              <a:t>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CA92F74-0EC2-455E-8838-B2CFC8685B5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Nebensächliche Anforderung</a:t>
            </a:r>
          </a:p>
        </p:txBody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charset="0"/>
              <a:buNone/>
            </a:pPr>
            <a:r>
              <a:rPr lang="de-DE" b="1" dirty="0"/>
              <a:t>Geschwindigkeit des Compilers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Situation bei </a:t>
            </a:r>
            <a:r>
              <a:rPr lang="en-US" i="1" dirty="0" smtClean="0"/>
              <a:t>Desktop</a:t>
            </a:r>
            <a:r>
              <a:rPr lang="de-DE" dirty="0" smtClean="0"/>
              <a:t>-Rechnern</a:t>
            </a:r>
            <a:r>
              <a:rPr lang="de-DE" dirty="0"/>
              <a:t>:</a:t>
            </a:r>
          </a:p>
          <a:p>
            <a:pPr lvl="1">
              <a:buFont typeface="Wingdings 2" pitchFamily="18" charset="2"/>
              <a:buChar char="P"/>
            </a:pPr>
            <a:r>
              <a:rPr lang="de-DE" dirty="0"/>
              <a:t> Großer Umfang verfügbarer Ressourcen</a:t>
            </a:r>
          </a:p>
          <a:p>
            <a:pPr lvl="1">
              <a:buFont typeface="Wingdings 2" pitchFamily="18" charset="2"/>
              <a:buChar char="P"/>
            </a:pPr>
            <a:r>
              <a:rPr lang="de-DE" dirty="0"/>
              <a:t> Code-Qualität von geringerem Interesse</a:t>
            </a:r>
          </a:p>
          <a:p>
            <a:pPr lvl="1">
              <a:buFont typeface="Wingdings 2" pitchFamily="18" charset="2"/>
              <a:buChar char="P"/>
            </a:pPr>
            <a:r>
              <a:rPr lang="de-DE" dirty="0"/>
              <a:t> Compiler sollen schnell korrekten Code generieren </a:t>
            </a:r>
          </a:p>
          <a:p>
            <a:pPr lvl="1">
              <a:buFont typeface="Wingdings 2" pitchFamily="18" charset="2"/>
              <a:buChar char="P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Situation bei Eingebetteten Systemen: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q"/>
            </a:pPr>
            <a:r>
              <a:rPr lang="de-DE" dirty="0"/>
              <a:t> Code-Qualität von maximalem Interesse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q"/>
            </a:pPr>
            <a:r>
              <a:rPr lang="de-DE" dirty="0"/>
              <a:t> Compiler sollen hoch-optimierten Code generieren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q"/>
            </a:pPr>
            <a:r>
              <a:rPr lang="de-DE" dirty="0"/>
              <a:t> Compiler werden im ES-Entwicklungsprozess seltener  </a:t>
            </a:r>
            <a:br>
              <a:rPr lang="de-DE" dirty="0"/>
            </a:br>
            <a:r>
              <a:rPr lang="de-DE" dirty="0"/>
              <a:t> aufgerufen als bei </a:t>
            </a:r>
            <a:r>
              <a:rPr lang="en-US" i="1" dirty="0" smtClean="0"/>
              <a:t>Desktop</a:t>
            </a:r>
            <a:r>
              <a:rPr lang="de-DE" dirty="0" smtClean="0"/>
              <a:t>-Rechnern 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>
                <a:sym typeface="Wingdings" pitchFamily="2" charset="2"/>
              </a:rPr>
              <a:t> </a:t>
            </a:r>
            <a:r>
              <a:rPr lang="de-DE" b="1" dirty="0"/>
              <a:t>Hohe Laufzeiten Optimierender Compiler akzeptabel!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6D06D1B1-4573-4494-9189-3A4F9323745A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2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464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Werkzeuge zur Code-Generierung</a:t>
            </a:r>
          </a:p>
        </p:txBody>
      </p:sp>
      <p:sp>
        <p:nvSpPr>
          <p:cNvPr id="464903" name="Line 7"/>
          <p:cNvSpPr>
            <a:spLocks noChangeShapeType="1"/>
          </p:cNvSpPr>
          <p:nvPr/>
        </p:nvSpPr>
        <p:spPr bwMode="auto">
          <a:xfrm rot="-5400000">
            <a:off x="5544344" y="465375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04" name="Line 8"/>
          <p:cNvSpPr>
            <a:spLocks noChangeShapeType="1"/>
          </p:cNvSpPr>
          <p:nvPr/>
        </p:nvSpPr>
        <p:spPr bwMode="auto">
          <a:xfrm rot="-5400000">
            <a:off x="1943894" y="2061369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05" name="AutoShape 9"/>
          <p:cNvSpPr>
            <a:spLocks noChangeArrowheads="1"/>
          </p:cNvSpPr>
          <p:nvPr/>
        </p:nvSpPr>
        <p:spPr bwMode="auto">
          <a:xfrm>
            <a:off x="3887788" y="1700213"/>
            <a:ext cx="1511300" cy="1223962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464906" name="Text Box 10"/>
          <p:cNvSpPr txBox="1">
            <a:spLocks noChangeArrowheads="1"/>
          </p:cNvSpPr>
          <p:nvPr/>
        </p:nvSpPr>
        <p:spPr bwMode="auto">
          <a:xfrm>
            <a:off x="3727450" y="2058988"/>
            <a:ext cx="147478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Assembler-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464907" name="AutoShape 11"/>
          <p:cNvSpPr>
            <a:spLocks noChangeArrowheads="1"/>
          </p:cNvSpPr>
          <p:nvPr/>
        </p:nvSpPr>
        <p:spPr bwMode="auto">
          <a:xfrm>
            <a:off x="3889375" y="4292600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464908" name="Text Box 12"/>
          <p:cNvSpPr txBox="1">
            <a:spLocks noChangeArrowheads="1"/>
          </p:cNvSpPr>
          <p:nvPr/>
        </p:nvSpPr>
        <p:spPr bwMode="auto">
          <a:xfrm>
            <a:off x="3962400" y="4651375"/>
            <a:ext cx="100965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Objekt-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464909" name="AutoShape 13"/>
          <p:cNvSpPr>
            <a:spLocks noChangeArrowheads="1"/>
          </p:cNvSpPr>
          <p:nvPr/>
        </p:nvSpPr>
        <p:spPr bwMode="auto">
          <a:xfrm>
            <a:off x="7488238" y="4365625"/>
            <a:ext cx="1296987" cy="1008063"/>
          </a:xfrm>
          <a:prstGeom prst="flowChart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4910" name="Text Box 14"/>
          <p:cNvSpPr txBox="1">
            <a:spLocks noChangeArrowheads="1"/>
          </p:cNvSpPr>
          <p:nvPr/>
        </p:nvSpPr>
        <p:spPr bwMode="auto">
          <a:xfrm>
            <a:off x="7629525" y="4508500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Binär-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464911" name="AutoShape 15"/>
          <p:cNvSpPr>
            <a:spLocks noChangeArrowheads="1"/>
          </p:cNvSpPr>
          <p:nvPr/>
        </p:nvSpPr>
        <p:spPr bwMode="auto">
          <a:xfrm>
            <a:off x="290513" y="1700213"/>
            <a:ext cx="1511300" cy="1223962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464912" name="Text Box 16"/>
          <p:cNvSpPr txBox="1">
            <a:spLocks noChangeArrowheads="1"/>
          </p:cNvSpPr>
          <p:nvPr/>
        </p:nvSpPr>
        <p:spPr bwMode="auto">
          <a:xfrm>
            <a:off x="434975" y="2058988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464913" name="Line 17"/>
          <p:cNvSpPr>
            <a:spLocks noChangeShapeType="1"/>
          </p:cNvSpPr>
          <p:nvPr/>
        </p:nvSpPr>
        <p:spPr bwMode="auto">
          <a:xfrm rot="-5400000">
            <a:off x="3744119" y="2061369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14" name="Line 18"/>
          <p:cNvSpPr>
            <a:spLocks noChangeShapeType="1"/>
          </p:cNvSpPr>
          <p:nvPr/>
        </p:nvSpPr>
        <p:spPr bwMode="auto">
          <a:xfrm rot="-5400000">
            <a:off x="7344569" y="4653756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15" name="Line 19"/>
          <p:cNvSpPr>
            <a:spLocks noChangeShapeType="1"/>
          </p:cNvSpPr>
          <p:nvPr/>
        </p:nvSpPr>
        <p:spPr bwMode="auto">
          <a:xfrm>
            <a:off x="4608513" y="2925763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16" name="Line 20"/>
          <p:cNvSpPr>
            <a:spLocks noChangeShapeType="1"/>
          </p:cNvSpPr>
          <p:nvPr/>
        </p:nvSpPr>
        <p:spPr bwMode="auto">
          <a:xfrm>
            <a:off x="4608513" y="3933825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64917" name="Rectangle 21"/>
          <p:cNvSpPr>
            <a:spLocks noChangeArrowheads="1"/>
          </p:cNvSpPr>
          <p:nvPr/>
        </p:nvSpPr>
        <p:spPr bwMode="auto">
          <a:xfrm>
            <a:off x="5689600" y="4508500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4918" name="Text Box 22"/>
          <p:cNvSpPr txBox="1">
            <a:spLocks noChangeArrowheads="1"/>
          </p:cNvSpPr>
          <p:nvPr/>
        </p:nvSpPr>
        <p:spPr bwMode="auto">
          <a:xfrm>
            <a:off x="5976938" y="4581525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Linker</a:t>
            </a:r>
          </a:p>
        </p:txBody>
      </p:sp>
      <p:sp>
        <p:nvSpPr>
          <p:cNvPr id="464919" name="Rectangle 23"/>
          <p:cNvSpPr>
            <a:spLocks noChangeArrowheads="1"/>
          </p:cNvSpPr>
          <p:nvPr/>
        </p:nvSpPr>
        <p:spPr bwMode="auto">
          <a:xfrm>
            <a:off x="3914775" y="3284538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4920" name="Text Box 24"/>
          <p:cNvSpPr txBox="1">
            <a:spLocks noChangeArrowheads="1"/>
          </p:cNvSpPr>
          <p:nvPr/>
        </p:nvSpPr>
        <p:spPr bwMode="auto">
          <a:xfrm>
            <a:off x="3924300" y="3357563"/>
            <a:ext cx="1482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Assembler</a:t>
            </a:r>
          </a:p>
        </p:txBody>
      </p:sp>
      <p:sp>
        <p:nvSpPr>
          <p:cNvPr id="464921" name="Rectangle 25"/>
          <p:cNvSpPr>
            <a:spLocks noChangeArrowheads="1"/>
          </p:cNvSpPr>
          <p:nvPr/>
        </p:nvSpPr>
        <p:spPr bwMode="auto">
          <a:xfrm>
            <a:off x="2089150" y="1916113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4922" name="Text Box 26"/>
          <p:cNvSpPr txBox="1">
            <a:spLocks noChangeArrowheads="1"/>
          </p:cNvSpPr>
          <p:nvPr/>
        </p:nvSpPr>
        <p:spPr bwMode="auto">
          <a:xfrm>
            <a:off x="2195513" y="1989138"/>
            <a:ext cx="1284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Compiler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9D17B0B-73AA-4EC2-B07A-85960FCB3FB0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2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Werkzeuge zur Code-Generierung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John R. Levine, </a:t>
            </a:r>
            <a:r>
              <a:rPr lang="en-US" i="1" dirty="0"/>
              <a:t>Linkers &amp; Loaders</a:t>
            </a:r>
            <a:r>
              <a:rPr lang="de-DE" dirty="0"/>
              <a:t>,</a:t>
            </a:r>
            <a:br>
              <a:rPr lang="de-DE" dirty="0"/>
            </a:br>
            <a:r>
              <a:rPr lang="de-DE" dirty="0"/>
              <a:t>Morgan Kaufmann, 2000.</a:t>
            </a:r>
            <a:br>
              <a:rPr lang="de-DE" dirty="0"/>
            </a:br>
            <a:r>
              <a:rPr lang="de-DE" dirty="0"/>
              <a:t>ISBN 1-55860-496-0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Programmiersprachen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Brian </a:t>
            </a:r>
            <a:r>
              <a:rPr lang="de-DE" dirty="0"/>
              <a:t>W. Kernighan, </a:t>
            </a:r>
            <a:r>
              <a:rPr lang="de-DE" dirty="0" smtClean="0"/>
              <a:t>Dennis </a:t>
            </a:r>
            <a:r>
              <a:rPr lang="de-DE" dirty="0"/>
              <a:t>M. Ritchie, </a:t>
            </a:r>
            <a:r>
              <a:rPr lang="en-US" i="1" dirty="0"/>
              <a:t>The C Programming Language</a:t>
            </a:r>
            <a:r>
              <a:rPr lang="de-DE" dirty="0"/>
              <a:t>,</a:t>
            </a:r>
            <a:br>
              <a:rPr lang="de-DE" dirty="0"/>
            </a:br>
            <a:r>
              <a:rPr lang="de-DE" dirty="0"/>
              <a:t>Prentice Hall, 1988.</a:t>
            </a:r>
            <a:br>
              <a:rPr lang="de-DE" dirty="0"/>
            </a:br>
            <a:r>
              <a:rPr lang="de-DE" dirty="0"/>
              <a:t>ISBN 0-13-110362-8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Embedded C++ Home Page</a:t>
            </a:r>
            <a:r>
              <a:rPr lang="de-DE" dirty="0"/>
              <a:t>,</a:t>
            </a:r>
            <a:br>
              <a:rPr lang="de-DE" dirty="0"/>
            </a:br>
            <a:r>
              <a:rPr lang="de-DE" b="1" dirty="0">
                <a:latin typeface="Courier New" pitchFamily="49" charset="0"/>
                <a:hlinkClick r:id="rId3"/>
              </a:rPr>
              <a:t>http://www.caravan.net/ec2plus</a:t>
            </a:r>
            <a:r>
              <a:rPr lang="de-DE" dirty="0"/>
              <a:t>, 2002.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/>
              <a:t>The Real-Time Specification for Java</a:t>
            </a:r>
            <a:r>
              <a:rPr lang="de-DE" dirty="0"/>
              <a:t>,</a:t>
            </a:r>
            <a:br>
              <a:rPr lang="de-DE" dirty="0"/>
            </a:br>
            <a:r>
              <a:rPr lang="de-DE" b="1" dirty="0">
                <a:latin typeface="Courier New" pitchFamily="49" charset="0"/>
                <a:hlinkClick r:id="rId4"/>
              </a:rPr>
              <a:t>http://www.rtsj.org</a:t>
            </a:r>
            <a:r>
              <a:rPr lang="de-DE" dirty="0"/>
              <a:t>, 2007.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CDBC568C-390F-476B-9A78-7E49771AD436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Prozessoren &amp; Befehlssätze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Peter Marwedel, </a:t>
            </a:r>
            <a:r>
              <a:rPr lang="de-DE" i="1" dirty="0"/>
              <a:t>Eingebettete Systeme</a:t>
            </a:r>
            <a:r>
              <a:rPr lang="de-DE" dirty="0"/>
              <a:t>, Springer, 2007.</a:t>
            </a:r>
            <a:br>
              <a:rPr lang="de-DE" dirty="0"/>
            </a:br>
            <a:r>
              <a:rPr lang="de-DE" dirty="0"/>
              <a:t>ISBN 978-3-540-34048-5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Rainer Leupers, </a:t>
            </a:r>
            <a:r>
              <a:rPr lang="en-US" i="1" dirty="0"/>
              <a:t>Code Optimization Techniques for Embedded Processors</a:t>
            </a:r>
            <a:r>
              <a:rPr lang="de-DE" dirty="0"/>
              <a:t>, Kluwer Academic Publishers, 2000.</a:t>
            </a:r>
            <a:br>
              <a:rPr lang="de-DE" dirty="0"/>
            </a:br>
            <a:r>
              <a:rPr lang="de-DE" dirty="0"/>
              <a:t>ISBN 0-7923-7989-6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Jens Wagner, </a:t>
            </a:r>
            <a:r>
              <a:rPr lang="de-DE" i="1" dirty="0"/>
              <a:t>Retargierbare Ausnutzung von Spezialoperationen für Eingebettete Systeme mit Hilfe bitgenauer Wertflussanalyse</a:t>
            </a:r>
            <a:r>
              <a:rPr lang="de-DE" dirty="0"/>
              <a:t>, Dissertation Universität Dortmund, Informatik 12, 2006.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E201919-DCE1-4FE7-93ED-C5025E67DB34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(1)</a:t>
            </a:r>
            <a:endParaRPr lang="de-DE" dirty="0"/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Werkzeuge zur Code-Generierung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Assembler und Linker als weitere Werkzeuge neben Compiler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Adress-Auflösung, Speicher-Layout und </a:t>
            </a:r>
            <a:r>
              <a:rPr lang="en-US" i="1" dirty="0" smtClean="0"/>
              <a:t>Libraries</a:t>
            </a:r>
          </a:p>
          <a:p>
            <a:pPr marL="381000" indent="-381000">
              <a:lnSpc>
                <a:spcPct val="120000"/>
              </a:lnSpc>
              <a:buFont typeface="Arial" charset="0"/>
              <a:buNone/>
            </a:pPr>
            <a:endParaRPr lang="de-DE" sz="1200" dirty="0"/>
          </a:p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Quellsprachen für Compiler für Eingebettete Systeme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ANSI-C: weitverbreitete imperative Programmiersprache; maschinennahe Programmierung möglich; fehleranfällige Speicherverwaltung; nicht-spezifizierte Sprachdetails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C++: ähnlich wie C; hoher </a:t>
            </a:r>
            <a:r>
              <a:rPr lang="en-US" i="1" dirty="0" smtClean="0"/>
              <a:t>Overhead</a:t>
            </a:r>
            <a:r>
              <a:rPr lang="de-DE" dirty="0" smtClean="0"/>
              <a:t> wegen mancher objektorientierten Konstrukte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Java: sehr hoher </a:t>
            </a:r>
            <a:r>
              <a:rPr lang="en-US" i="1" dirty="0" smtClean="0"/>
              <a:t>Overhead</a:t>
            </a:r>
            <a:r>
              <a:rPr lang="de-DE" dirty="0" smtClean="0"/>
              <a:t> wegen Byte Code Interpretation; keine Echtzeitfähigkeit wegen </a:t>
            </a:r>
            <a:r>
              <a:rPr lang="en-US" i="1" dirty="0" smtClean="0"/>
              <a:t>Garbage Collection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ANSI-C gebräuchlichste Programmiersprache für Eingebettete Systeme</a:t>
            </a:r>
          </a:p>
        </p:txBody>
      </p:sp>
    </p:spTree>
    <p:extLst>
      <p:ext uri="{BB962C8B-B14F-4D97-AF65-F5344CB8AC3E}">
        <p14:creationId xmlns:p14="http://schemas.microsoft.com/office/powerpoint/2010/main" val="1973774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61DAF1E-AF49-4F9D-BE3E-A8E6FD7559DC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(2)</a:t>
            </a:r>
            <a:endParaRPr lang="de-DE" dirty="0"/>
          </a:p>
        </p:txBody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Eingebettete Prozessoren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Z.T. sehr spezielle Befehlssätze (</a:t>
            </a:r>
            <a:r>
              <a:rPr lang="en-US" i="1" dirty="0" smtClean="0"/>
              <a:t>multiply-accumulate</a:t>
            </a:r>
            <a:r>
              <a:rPr lang="de-DE" dirty="0" smtClean="0"/>
              <a:t>, </a:t>
            </a:r>
            <a:r>
              <a:rPr lang="en-US" i="1" dirty="0" smtClean="0"/>
              <a:t>insert/extract</a:t>
            </a:r>
            <a:r>
              <a:rPr lang="de-DE" dirty="0" smtClean="0"/>
              <a:t>, SIMD)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Spezielle Register und Adressrechenwerke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Hoher Grad an Parallelität (mehrere </a:t>
            </a:r>
            <a:r>
              <a:rPr lang="en-US" i="1" dirty="0" smtClean="0"/>
              <a:t>Pipelines</a:t>
            </a:r>
            <a:r>
              <a:rPr lang="de-DE" dirty="0" smtClean="0"/>
              <a:t>, Vielzahl funktionaler Einheiten)</a:t>
            </a:r>
            <a:endParaRPr lang="en-US" i="1" dirty="0" smtClean="0"/>
          </a:p>
          <a:p>
            <a:pPr marL="381000" indent="-381000">
              <a:lnSpc>
                <a:spcPct val="120000"/>
              </a:lnSpc>
              <a:buFont typeface="Arial" charset="0"/>
              <a:buNone/>
            </a:pPr>
            <a:endParaRPr lang="de-DE" sz="1200" dirty="0"/>
          </a:p>
          <a:p>
            <a:pPr marL="381000" indent="-381000">
              <a:lnSpc>
                <a:spcPct val="90000"/>
              </a:lnSpc>
            </a:pPr>
            <a:r>
              <a:rPr lang="de-DE" b="1" dirty="0" smtClean="0"/>
              <a:t>Anforderungen an Compiler für Eingebettete Systeme</a:t>
            </a:r>
            <a:endParaRPr lang="de-DE" dirty="0"/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Code-Qualität primäre Anforderung</a:t>
            </a:r>
          </a:p>
          <a:p>
            <a:pPr marL="381000" indent="-381000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Compiler-Laufzeit nur sekundär, im Gegensatz zu Compilern für </a:t>
            </a:r>
            <a:r>
              <a:rPr lang="en-US" i="1" dirty="0" smtClean="0"/>
              <a:t>Desktop</a:t>
            </a:r>
            <a:r>
              <a:rPr lang="de-DE" dirty="0" smtClean="0"/>
              <a:t>-Rechner</a:t>
            </a:r>
          </a:p>
        </p:txBody>
      </p:sp>
    </p:spTree>
    <p:extLst>
      <p:ext uri="{BB962C8B-B14F-4D97-AF65-F5344CB8AC3E}">
        <p14:creationId xmlns:p14="http://schemas.microsoft.com/office/powerpoint/2010/main" val="42733369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9CD2D46A-EFA1-4B77-B290-D83C6A8D2652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Quellcode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Von Menschen les- / verstehbare Programmiersprache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Hochsprachliche Konstrukte: Schleifen, Prozeduren, Variablen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Hohes Abstraktionsniveau: Maschinenunabhängige Algorithmen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Assemblercode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Symbolischer Maschinencode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Für Menschen eingeschränkt les- / verstehbar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Maschinensprachen-Konstrukte: ALU-Befehle, Register, …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Niedriges Abstraktionsniveau: Maschinenabhängige Darstellung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i="1" dirty="0"/>
          </a:p>
          <a:p>
            <a:pPr lvl="1">
              <a:buFontTx/>
              <a:buNone/>
            </a:pPr>
            <a:endParaRPr lang="de-DE" i="1" dirty="0"/>
          </a:p>
        </p:txBody>
      </p:sp>
      <p:sp>
        <p:nvSpPr>
          <p:cNvPr id="594949" name="Line 5"/>
          <p:cNvSpPr>
            <a:spLocks noChangeShapeType="1"/>
          </p:cNvSpPr>
          <p:nvPr/>
        </p:nvSpPr>
        <p:spPr bwMode="auto">
          <a:xfrm rot="-5400000">
            <a:off x="1943894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594950" name="AutoShape 6"/>
          <p:cNvSpPr>
            <a:spLocks noChangeArrowheads="1"/>
          </p:cNvSpPr>
          <p:nvPr/>
        </p:nvSpPr>
        <p:spPr bwMode="auto">
          <a:xfrm>
            <a:off x="3887788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594951" name="Text Box 7"/>
          <p:cNvSpPr txBox="1">
            <a:spLocks noChangeArrowheads="1"/>
          </p:cNvSpPr>
          <p:nvPr/>
        </p:nvSpPr>
        <p:spPr bwMode="auto">
          <a:xfrm>
            <a:off x="3727450" y="1231900"/>
            <a:ext cx="147478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Assembler-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594952" name="AutoShape 8"/>
          <p:cNvSpPr>
            <a:spLocks noChangeArrowheads="1"/>
          </p:cNvSpPr>
          <p:nvPr/>
        </p:nvSpPr>
        <p:spPr bwMode="auto">
          <a:xfrm>
            <a:off x="290513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594953" name="Text Box 9"/>
          <p:cNvSpPr txBox="1">
            <a:spLocks noChangeArrowheads="1"/>
          </p:cNvSpPr>
          <p:nvPr/>
        </p:nvSpPr>
        <p:spPr bwMode="auto">
          <a:xfrm>
            <a:off x="434975" y="1231900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594954" name="Line 10"/>
          <p:cNvSpPr>
            <a:spLocks noChangeShapeType="1"/>
          </p:cNvSpPr>
          <p:nvPr/>
        </p:nvSpPr>
        <p:spPr bwMode="auto">
          <a:xfrm rot="-5400000">
            <a:off x="3744119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594955" name="Rectangle 11"/>
          <p:cNvSpPr>
            <a:spLocks noChangeArrowheads="1"/>
          </p:cNvSpPr>
          <p:nvPr/>
        </p:nvSpPr>
        <p:spPr bwMode="auto">
          <a:xfrm>
            <a:off x="2089150" y="1089025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594956" name="Text Box 12"/>
          <p:cNvSpPr txBox="1">
            <a:spLocks noChangeArrowheads="1"/>
          </p:cNvSpPr>
          <p:nvPr/>
        </p:nvSpPr>
        <p:spPr bwMode="auto">
          <a:xfrm>
            <a:off x="2195513" y="1162050"/>
            <a:ext cx="1284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Compiler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4E16DC81-9FEB-4E69-84E7-B015F795ECEB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31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95738" y="2349500"/>
            <a:ext cx="4968875" cy="1800225"/>
          </a:xfrm>
        </p:spPr>
        <p:txBody>
          <a:bodyPr/>
          <a:lstStyle/>
          <a:p>
            <a:pPr marL="808038" lvl="1"/>
            <a:r>
              <a:rPr lang="de-DE" dirty="0"/>
              <a:t>Lesbare Textdarstellung</a:t>
            </a:r>
          </a:p>
          <a:p>
            <a:pPr marL="808038" lvl="1"/>
            <a:r>
              <a:rPr lang="de-DE" dirty="0"/>
              <a:t>Keine / wenige reale Adressen</a:t>
            </a:r>
          </a:p>
          <a:p>
            <a:pPr marL="808038" lvl="1"/>
            <a:r>
              <a:rPr lang="de-DE" dirty="0"/>
              <a:t>Statt dessen: Symbolische Adressen</a:t>
            </a:r>
            <a:br>
              <a:rPr lang="de-DE" dirty="0"/>
            </a:br>
            <a:r>
              <a:rPr lang="de-DE" dirty="0"/>
              <a:t>z.B. </a:t>
            </a:r>
            <a:r>
              <a:rPr lang="en-US" b="1" dirty="0">
                <a:latin typeface="Courier New" pitchFamily="49" charset="0"/>
              </a:rPr>
              <a:t>encode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h</a:t>
            </a:r>
            <a:r>
              <a:rPr lang="de-DE" dirty="0"/>
              <a:t>, </a:t>
            </a:r>
            <a:r>
              <a:rPr lang="de-DE" b="1" dirty="0">
                <a:latin typeface="Courier New" pitchFamily="49" charset="0"/>
              </a:rPr>
              <a:t>tqmf</a:t>
            </a:r>
          </a:p>
        </p:txBody>
      </p:sp>
      <p:sp>
        <p:nvSpPr>
          <p:cNvPr id="631812" name="AutoShape 4"/>
          <p:cNvSpPr>
            <a:spLocks noChangeArrowheads="1"/>
          </p:cNvSpPr>
          <p:nvPr/>
        </p:nvSpPr>
        <p:spPr bwMode="auto">
          <a:xfrm>
            <a:off x="3887788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631813" name="Text Box 5"/>
          <p:cNvSpPr txBox="1">
            <a:spLocks noChangeArrowheads="1"/>
          </p:cNvSpPr>
          <p:nvPr/>
        </p:nvSpPr>
        <p:spPr bwMode="auto">
          <a:xfrm>
            <a:off x="3727450" y="1231900"/>
            <a:ext cx="147478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Assembler-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1819" name="Text Box 11"/>
          <p:cNvSpPr txBox="1">
            <a:spLocks noChangeArrowheads="1"/>
          </p:cNvSpPr>
          <p:nvPr/>
        </p:nvSpPr>
        <p:spPr bwMode="auto">
          <a:xfrm>
            <a:off x="107950" y="2351088"/>
            <a:ext cx="4142160" cy="402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.align	1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.global	encode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.type	encode,@function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encode: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mov    %d15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%d5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mov    %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d12, %d4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movh.a %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a12, HI:h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lea    %a12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[%a12] LO:h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movh.a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%a13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HI:tqmf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lea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 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   %a13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[%a13] LO:tqmf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ld.w   %d14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[%a13] 4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ld.w   %d10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[%a12] 4</a:t>
            </a:r>
          </a:p>
          <a:p>
            <a:pPr eaLnBrk="1" hangingPunct="1">
              <a:spcBef>
                <a:spcPct val="20000"/>
              </a:spcBef>
              <a:buClr>
                <a:srgbClr val="FF0007"/>
              </a:buClr>
            </a:pP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	</a:t>
            </a:r>
            <a:r>
              <a:rPr lang="en-US" sz="1700" b="1" dirty="0" smtClean="0">
                <a:latin typeface="Courier New" pitchFamily="49" charset="0"/>
                <a:ea typeface="ヒラギノ角ゴ Pro W3" pitchFamily="96" charset="-128"/>
              </a:rPr>
              <a:t>mul    %d14</a:t>
            </a:r>
            <a:r>
              <a:rPr lang="en-US" sz="1700" b="1" dirty="0">
                <a:latin typeface="Courier New" pitchFamily="49" charset="0"/>
                <a:ea typeface="ヒラギノ角ゴ Pro W3" pitchFamily="96" charset="-128"/>
              </a:rPr>
              <a:t>, %d10</a:t>
            </a:r>
          </a:p>
        </p:txBody>
      </p:sp>
      <p:sp>
        <p:nvSpPr>
          <p:cNvPr id="631820" name="Text Box 12"/>
          <p:cNvSpPr txBox="1">
            <a:spLocks noChangeArrowheads="1"/>
          </p:cNvSpPr>
          <p:nvPr/>
        </p:nvSpPr>
        <p:spPr bwMode="auto">
          <a:xfrm>
            <a:off x="4733925" y="4357688"/>
            <a:ext cx="4029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# Lade Adresse von array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h</a:t>
            </a:r>
            <a:r>
              <a:rPr lang="de-DE" sz="1800" i="1" dirty="0">
                <a:ea typeface="ヒラギノ角ゴ Pro W3" pitchFamily="96" charset="-128"/>
              </a:rPr>
              <a:t> nach A12</a:t>
            </a:r>
          </a:p>
        </p:txBody>
      </p:sp>
      <p:sp>
        <p:nvSpPr>
          <p:cNvPr id="631821" name="Text Box 13"/>
          <p:cNvSpPr txBox="1">
            <a:spLocks noChangeArrowheads="1"/>
          </p:cNvSpPr>
          <p:nvPr/>
        </p:nvSpPr>
        <p:spPr bwMode="auto">
          <a:xfrm>
            <a:off x="4735513" y="4941888"/>
            <a:ext cx="443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# Lade Adresse von array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tqmf</a:t>
            </a:r>
            <a:r>
              <a:rPr lang="de-DE" sz="1800" i="1" dirty="0">
                <a:ea typeface="ヒラギノ角ゴ Pro W3" pitchFamily="96" charset="-128"/>
              </a:rPr>
              <a:t> nach A13</a:t>
            </a:r>
          </a:p>
        </p:txBody>
      </p:sp>
      <p:sp>
        <p:nvSpPr>
          <p:cNvPr id="631822" name="Text Box 14"/>
          <p:cNvSpPr txBox="1">
            <a:spLocks noChangeArrowheads="1"/>
          </p:cNvSpPr>
          <p:nvPr/>
        </p:nvSpPr>
        <p:spPr bwMode="auto">
          <a:xfrm>
            <a:off x="4733925" y="5438775"/>
            <a:ext cx="2943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# Lade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tqmf[1]</a:t>
            </a:r>
            <a:r>
              <a:rPr lang="de-DE" sz="1800" i="1" dirty="0">
                <a:ea typeface="ヒラギノ角ゴ Pro W3" pitchFamily="96" charset="-128"/>
              </a:rPr>
              <a:t> nach D14</a:t>
            </a:r>
          </a:p>
        </p:txBody>
      </p:sp>
      <p:sp>
        <p:nvSpPr>
          <p:cNvPr id="631823" name="Text Box 15"/>
          <p:cNvSpPr txBox="1">
            <a:spLocks noChangeArrowheads="1"/>
          </p:cNvSpPr>
          <p:nvPr/>
        </p:nvSpPr>
        <p:spPr bwMode="auto">
          <a:xfrm>
            <a:off x="4733925" y="5726113"/>
            <a:ext cx="2533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# Lade </a:t>
            </a:r>
            <a:r>
              <a:rPr lang="de-DE" sz="1800" b="1" dirty="0">
                <a:latin typeface="Courier New" pitchFamily="49" charset="0"/>
                <a:ea typeface="ヒラギノ角ゴ Pro W3" pitchFamily="96" charset="-128"/>
              </a:rPr>
              <a:t>h[1]</a:t>
            </a:r>
            <a:r>
              <a:rPr lang="de-DE" sz="1800" i="1" dirty="0">
                <a:ea typeface="ヒラギノ角ゴ Pro W3" pitchFamily="96" charset="-128"/>
              </a:rPr>
              <a:t> nach D10</a:t>
            </a:r>
          </a:p>
        </p:txBody>
      </p:sp>
      <p:sp>
        <p:nvSpPr>
          <p:cNvPr id="631824" name="Text Box 16"/>
          <p:cNvSpPr txBox="1">
            <a:spLocks noChangeArrowheads="1"/>
          </p:cNvSpPr>
          <p:nvPr/>
        </p:nvSpPr>
        <p:spPr bwMode="auto">
          <a:xfrm>
            <a:off x="4733925" y="6015038"/>
            <a:ext cx="158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800" i="1" dirty="0">
                <a:ea typeface="ヒラギノ角ゴ Pro W3" pitchFamily="96" charset="-128"/>
              </a:rPr>
              <a:t># Multipliziere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1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1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1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1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1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1810" grpId="0" build="p"/>
      <p:bldP spid="631820" grpId="0"/>
      <p:bldP spid="631821" grpId="0"/>
      <p:bldP spid="631822" grpId="0"/>
      <p:bldP spid="631823" grpId="0"/>
      <p:bldP spid="6318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FC169A5-6495-4377-B60C-353A23B0352D}" type="datetime1">
              <a:rPr lang="de-DE" smtClean="0"/>
              <a:t>31.03.2014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2 - Compiler für Eingebettete Systeme</a:t>
            </a:r>
            <a:endParaRPr lang="de-DE" dirty="0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785225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b="1" dirty="0"/>
              <a:t>Objektcode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Binärdarstellung von Assemblercode, nicht mehr lesbar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Keine Klartext-Mnemonics, statt dessen 0/1-Sequenzen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i="1" u="sng" dirty="0"/>
              <a:t>Wenn möglich</a:t>
            </a:r>
            <a:r>
              <a:rPr lang="de-DE" dirty="0"/>
              <a:t>, symbolische Adressen durch reale ersetzt</a:t>
            </a:r>
          </a:p>
          <a:p>
            <a:pPr lvl="1"/>
            <a:endParaRPr lang="de-DE" dirty="0"/>
          </a:p>
          <a:p>
            <a:pPr>
              <a:lnSpc>
                <a:spcPct val="90000"/>
              </a:lnSpc>
            </a:pPr>
            <a:r>
              <a:rPr lang="de-DE" b="1" dirty="0"/>
              <a:t>Assembler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Zeilenweise Übersetzung</a:t>
            </a:r>
            <a:br>
              <a:rPr lang="de-DE" dirty="0"/>
            </a:br>
            <a:r>
              <a:rPr lang="de-DE" dirty="0"/>
              <a:t>Assembler-Befehle </a:t>
            </a:r>
            <a:r>
              <a:rPr lang="de-DE" dirty="0">
                <a:sym typeface="Symbol" pitchFamily="18" charset="2"/>
              </a:rPr>
              <a:t></a:t>
            </a:r>
            <a:r>
              <a:rPr lang="de-DE" dirty="0"/>
              <a:t> Maschinen-Befehle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/>
              <a:t>Innerhalb eines Assembler-Files: Adress-Auflösung</a:t>
            </a:r>
          </a:p>
        </p:txBody>
      </p:sp>
      <p:sp>
        <p:nvSpPr>
          <p:cNvPr id="633859" name="Line 3"/>
          <p:cNvSpPr>
            <a:spLocks noChangeShapeType="1"/>
          </p:cNvSpPr>
          <p:nvPr/>
        </p:nvSpPr>
        <p:spPr bwMode="auto">
          <a:xfrm rot="-5400000">
            <a:off x="1943894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3860" name="AutoShape 4"/>
          <p:cNvSpPr>
            <a:spLocks noChangeArrowheads="1"/>
          </p:cNvSpPr>
          <p:nvPr/>
        </p:nvSpPr>
        <p:spPr bwMode="auto">
          <a:xfrm>
            <a:off x="3887788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633861" name="Text Box 5"/>
          <p:cNvSpPr txBox="1">
            <a:spLocks noChangeArrowheads="1"/>
          </p:cNvSpPr>
          <p:nvPr/>
        </p:nvSpPr>
        <p:spPr bwMode="auto">
          <a:xfrm>
            <a:off x="4056063" y="1231900"/>
            <a:ext cx="8175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Objekt-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3862" name="AutoShape 6"/>
          <p:cNvSpPr>
            <a:spLocks noChangeArrowheads="1"/>
          </p:cNvSpPr>
          <p:nvPr/>
        </p:nvSpPr>
        <p:spPr bwMode="auto">
          <a:xfrm>
            <a:off x="290513" y="873125"/>
            <a:ext cx="1511300" cy="1223963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de-DE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633863" name="Text Box 7"/>
          <p:cNvSpPr txBox="1">
            <a:spLocks noChangeArrowheads="1"/>
          </p:cNvSpPr>
          <p:nvPr/>
        </p:nvSpPr>
        <p:spPr bwMode="auto">
          <a:xfrm>
            <a:off x="134938" y="1231900"/>
            <a:ext cx="147478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Assembler-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633864" name="Line 8"/>
          <p:cNvSpPr>
            <a:spLocks noChangeShapeType="1"/>
          </p:cNvSpPr>
          <p:nvPr/>
        </p:nvSpPr>
        <p:spPr bwMode="auto">
          <a:xfrm rot="-5400000">
            <a:off x="3744119" y="12342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633865" name="Rectangle 9"/>
          <p:cNvSpPr>
            <a:spLocks noChangeArrowheads="1"/>
          </p:cNvSpPr>
          <p:nvPr/>
        </p:nvSpPr>
        <p:spPr bwMode="auto">
          <a:xfrm>
            <a:off x="2089150" y="1089025"/>
            <a:ext cx="1485900" cy="5746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633866" name="Text Box 10"/>
          <p:cNvSpPr txBox="1">
            <a:spLocks noChangeArrowheads="1"/>
          </p:cNvSpPr>
          <p:nvPr/>
        </p:nvSpPr>
        <p:spPr bwMode="auto">
          <a:xfrm>
            <a:off x="2098675" y="1162050"/>
            <a:ext cx="1482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ea typeface="ヒラギノ角ゴ Pro W3" pitchFamily="96" charset="-128"/>
              </a:rPr>
              <a:t>Assembler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3582</Words>
  <Application>Microsoft Office PowerPoint</Application>
  <PresentationFormat>Bildschirmpräsentation (4:3)</PresentationFormat>
  <Paragraphs>1112</Paragraphs>
  <Slides>63</Slides>
  <Notes>61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63</vt:i4>
      </vt:variant>
    </vt:vector>
  </HeadingPairs>
  <TitlesOfParts>
    <vt:vector size="65" baseType="lpstr">
      <vt:lpstr>Leere Präsentation</vt:lpstr>
      <vt:lpstr>Photo Editor Photo</vt:lpstr>
      <vt:lpstr>Compiler für Eingebettete Systeme [CS7506]</vt:lpstr>
      <vt:lpstr>Kapitel 2  Compiler für Eingebettete Systeme – Anforderungen &amp; Abhängigkeiten</vt:lpstr>
      <vt:lpstr>Inhalte der Vorlesung</vt:lpstr>
      <vt:lpstr>Inhalte des Kapitels</vt:lpstr>
      <vt:lpstr>Entwicklungsprozess Eingebetteter Systeme</vt:lpstr>
      <vt:lpstr>Werkzeuge zur Code-Generierung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Inhalte des Kapitels</vt:lpstr>
      <vt:lpstr>Quellsprachen für Compiler für Eingebettete Systeme</vt:lpstr>
      <vt:lpstr>ANSI-C: Eigenschaften</vt:lpstr>
      <vt:lpstr>ANSI-C: Eigenschaften</vt:lpstr>
      <vt:lpstr>ANSI-C: Eigenschaften</vt:lpstr>
      <vt:lpstr>ANSI-C: Eigenschaften</vt:lpstr>
      <vt:lpstr>ANSI-C: Eigenschaften</vt:lpstr>
      <vt:lpstr>ANSI-C: Eigenschaften</vt:lpstr>
      <vt:lpstr>ANSI-C: Diskussion</vt:lpstr>
      <vt:lpstr>ANSI-C++: Eigenschaften</vt:lpstr>
      <vt:lpstr>ANSI-C++: Vorteile</vt:lpstr>
      <vt:lpstr>ANSI-C++: Nachteile</vt:lpstr>
      <vt:lpstr>ANSI-C++: Nachteile</vt:lpstr>
      <vt:lpstr>Embedded C++</vt:lpstr>
      <vt:lpstr>Java: Vorteile</vt:lpstr>
      <vt:lpstr>Java: Nachteile</vt:lpstr>
      <vt:lpstr>Inhalte des Kapitels</vt:lpstr>
      <vt:lpstr>Eingebettete Prozessoren</vt:lpstr>
      <vt:lpstr>Digitale Signalprozessoren</vt:lpstr>
      <vt:lpstr>DSPs: Heterogene Registersätze</vt:lpstr>
      <vt:lpstr>DSPs: Heterogene Registersätze</vt:lpstr>
      <vt:lpstr>DSPs: Teilweise Parallelität</vt:lpstr>
      <vt:lpstr>DSPs: Address Generation Units (AGUs)</vt:lpstr>
      <vt:lpstr>DSPs: Address Generation Units (AGUs)</vt:lpstr>
      <vt:lpstr>DSPs: Address Generation Units (AGUs)</vt:lpstr>
      <vt:lpstr>DSPs: Address Generation Units (AGUs)</vt:lpstr>
      <vt:lpstr>DSPs: Konventioneller Code für Schleifen</vt:lpstr>
      <vt:lpstr>DSPs: Optimierter Code für Schleifen</vt:lpstr>
      <vt:lpstr>Problem der wrap around Arithmetik (1)</vt:lpstr>
      <vt:lpstr>Problem der wrap around Arithmetik (2)</vt:lpstr>
      <vt:lpstr>Kleinerer Fehler bei Sättigungsarithmetik</vt:lpstr>
      <vt:lpstr>Weiteres Beispiel</vt:lpstr>
      <vt:lpstr>Sättigungsarithmetik: Bewertung</vt:lpstr>
      <vt:lpstr>DSPs: Realzeiteigenschaften</vt:lpstr>
      <vt:lpstr>Multimedia-Prozessoren</vt:lpstr>
      <vt:lpstr>SISD vs. SIMD-Ausführung</vt:lpstr>
      <vt:lpstr>Veranschaulichung SIMD-Addition</vt:lpstr>
      <vt:lpstr>Very Long Instruction Word (VLIW)</vt:lpstr>
      <vt:lpstr>Beispiel: M3 VLIW-Prozessor</vt:lpstr>
      <vt:lpstr>VLIW-Befehlswort</vt:lpstr>
      <vt:lpstr>Netzwerk-Protokolle</vt:lpstr>
      <vt:lpstr>Bit-Pakete</vt:lpstr>
      <vt:lpstr>Bit-Pakete</vt:lpstr>
      <vt:lpstr>Operationen auf Bit-Paketen</vt:lpstr>
      <vt:lpstr>Inhalte des Kapitels</vt:lpstr>
      <vt:lpstr>Wichtigste Anforderungen an Compiler für ES</vt:lpstr>
      <vt:lpstr>Nebensächliche Anforderung</vt:lpstr>
      <vt:lpstr>Literatur</vt:lpstr>
      <vt:lpstr>Literatur</vt:lpstr>
      <vt:lpstr>Zusammenfassung (1)</vt:lpstr>
      <vt:lpstr>Zusammenfassung (2)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2 - Compiler für Eingebettete Systeme - Anforderungen &amp; Abhängigkeiten</dc:subject>
  <dc:creator>Heiko Falk</dc:creator>
  <cp:lastModifiedBy>hfalk</cp:lastModifiedBy>
  <cp:revision>491</cp:revision>
  <dcterms:modified xsi:type="dcterms:W3CDTF">2014-03-31T09:22:36Z</dcterms:modified>
</cp:coreProperties>
</file>