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563" r:id="rId2"/>
    <p:sldId id="475" r:id="rId3"/>
    <p:sldId id="564" r:id="rId4"/>
    <p:sldId id="565" r:id="rId5"/>
    <p:sldId id="463" r:id="rId6"/>
    <p:sldId id="526" r:id="rId7"/>
    <p:sldId id="527" r:id="rId8"/>
    <p:sldId id="528" r:id="rId9"/>
    <p:sldId id="529" r:id="rId10"/>
    <p:sldId id="530" r:id="rId11"/>
    <p:sldId id="531" r:id="rId12"/>
    <p:sldId id="532" r:id="rId13"/>
    <p:sldId id="465" r:id="rId14"/>
    <p:sldId id="533" r:id="rId15"/>
    <p:sldId id="566" r:id="rId16"/>
    <p:sldId id="485" r:id="rId17"/>
    <p:sldId id="535" r:id="rId18"/>
    <p:sldId id="536" r:id="rId19"/>
    <p:sldId id="537" r:id="rId20"/>
    <p:sldId id="538" r:id="rId21"/>
    <p:sldId id="539" r:id="rId22"/>
    <p:sldId id="486" r:id="rId23"/>
    <p:sldId id="487" r:id="rId24"/>
    <p:sldId id="540" r:id="rId25"/>
    <p:sldId id="541" r:id="rId26"/>
    <p:sldId id="542" r:id="rId27"/>
    <p:sldId id="488" r:id="rId28"/>
    <p:sldId id="543" r:id="rId29"/>
    <p:sldId id="544" r:id="rId30"/>
    <p:sldId id="489" r:id="rId31"/>
    <p:sldId id="545" r:id="rId32"/>
    <p:sldId id="546" r:id="rId33"/>
    <p:sldId id="567" r:id="rId34"/>
    <p:sldId id="490" r:id="rId35"/>
    <p:sldId id="548" r:id="rId36"/>
    <p:sldId id="549" r:id="rId37"/>
    <p:sldId id="550" r:id="rId38"/>
    <p:sldId id="551" r:id="rId39"/>
    <p:sldId id="552" r:id="rId40"/>
    <p:sldId id="553" r:id="rId41"/>
    <p:sldId id="554" r:id="rId42"/>
    <p:sldId id="555" r:id="rId43"/>
    <p:sldId id="556" r:id="rId44"/>
    <p:sldId id="557" r:id="rId45"/>
    <p:sldId id="558" r:id="rId46"/>
    <p:sldId id="559" r:id="rId47"/>
    <p:sldId id="560" r:id="rId48"/>
    <p:sldId id="561" r:id="rId49"/>
    <p:sldId id="562" r:id="rId50"/>
    <p:sldId id="568" r:id="rId51"/>
    <p:sldId id="569" r:id="rId52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D9AA9"/>
    <a:srgbClr val="A32638"/>
    <a:srgbClr val="777777"/>
    <a:srgbClr val="C0C0C0"/>
    <a:srgbClr val="AAA28D"/>
    <a:srgbClr val="B2B2B2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3" autoAdjust="0"/>
    <p:restoredTop sz="94372" autoAdjust="0"/>
  </p:normalViewPr>
  <p:slideViewPr>
    <p:cSldViewPr>
      <p:cViewPr varScale="1">
        <p:scale>
          <a:sx n="113" d="100"/>
          <a:sy n="113" d="100"/>
        </p:scale>
        <p:origin x="-1488" y="-108"/>
      </p:cViewPr>
      <p:guideLst>
        <p:guide orient="horz" pos="2160"/>
        <p:guide pos="2880"/>
        <p:guide pos="5531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585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585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585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" charset="0"/>
              </a:defRPr>
            </a:lvl1pPr>
          </a:lstStyle>
          <a:p>
            <a:fld id="{A59BF87B-E9DF-48E7-BB86-721F44A90814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23979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" charset="0"/>
              </a:defRPr>
            </a:lvl1pPr>
          </a:lstStyle>
          <a:p>
            <a:fld id="{A93770B8-8117-4AA8-B41D-9197C1FFF356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331348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90883-EA82-4011-A84E-C39D1000A411}" type="slidenum">
              <a:rPr lang="de-DE"/>
              <a:pPr/>
              <a:t>3</a:t>
            </a:fld>
            <a:endParaRPr lang="de-DE" dirty="0"/>
          </a:p>
        </p:txBody>
      </p:sp>
      <p:sp>
        <p:nvSpPr>
          <p:cNvPr id="65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710862-9353-4A76-A707-77FD96611C97}" type="slidenum">
              <a:rPr lang="de-DE"/>
              <a:pPr/>
              <a:t>12</a:t>
            </a:fld>
            <a:endParaRPr lang="de-DE" dirty="0"/>
          </a:p>
        </p:txBody>
      </p:sp>
      <p:sp>
        <p:nvSpPr>
          <p:cNvPr id="74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4B43B3-02AA-4E84-962C-D81446C51102}" type="slidenum">
              <a:rPr lang="de-DE"/>
              <a:pPr/>
              <a:t>13</a:t>
            </a:fld>
            <a:endParaRPr lang="de-DE" dirty="0"/>
          </a:p>
        </p:txBody>
      </p:sp>
      <p:sp>
        <p:nvSpPr>
          <p:cNvPr id="602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C4D268-EE76-4C6F-B713-0CFDC3A378C8}" type="slidenum">
              <a:rPr lang="de-DE"/>
              <a:pPr/>
              <a:t>14</a:t>
            </a:fld>
            <a:endParaRPr lang="de-DE" dirty="0"/>
          </a:p>
        </p:txBody>
      </p:sp>
      <p:sp>
        <p:nvSpPr>
          <p:cNvPr id="74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90883-EA82-4011-A84E-C39D1000A411}" type="slidenum">
              <a:rPr lang="de-DE"/>
              <a:pPr/>
              <a:t>15</a:t>
            </a:fld>
            <a:endParaRPr lang="de-DE" dirty="0"/>
          </a:p>
        </p:txBody>
      </p:sp>
      <p:sp>
        <p:nvSpPr>
          <p:cNvPr id="65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B595F1-998C-4A61-A02A-1194FC7897BF}" type="slidenum">
              <a:rPr lang="de-DE"/>
              <a:pPr/>
              <a:t>16</a:t>
            </a:fld>
            <a:endParaRPr lang="de-DE" dirty="0"/>
          </a:p>
        </p:txBody>
      </p:sp>
      <p:sp>
        <p:nvSpPr>
          <p:cNvPr id="64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18B855-4436-4D14-8DB1-5042E3333DA4}" type="slidenum">
              <a:rPr lang="de-DE"/>
              <a:pPr/>
              <a:t>17</a:t>
            </a:fld>
            <a:endParaRPr lang="de-DE" dirty="0"/>
          </a:p>
        </p:txBody>
      </p:sp>
      <p:sp>
        <p:nvSpPr>
          <p:cNvPr id="75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E58521-37A2-4CF7-AE9F-E76C3B44DBB5}" type="slidenum">
              <a:rPr lang="de-DE"/>
              <a:pPr/>
              <a:t>18</a:t>
            </a:fld>
            <a:endParaRPr lang="de-DE" dirty="0"/>
          </a:p>
        </p:txBody>
      </p:sp>
      <p:sp>
        <p:nvSpPr>
          <p:cNvPr id="75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278715-E351-4CFF-B2CE-71DA236CFCFD}" type="slidenum">
              <a:rPr lang="de-DE"/>
              <a:pPr/>
              <a:t>19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D7D5FD-ECE3-4667-98DD-42372B2E6619}" type="slidenum">
              <a:rPr lang="de-DE"/>
              <a:pPr/>
              <a:t>20</a:t>
            </a:fld>
            <a:endParaRPr lang="de-DE" dirty="0"/>
          </a:p>
        </p:txBody>
      </p:sp>
      <p:sp>
        <p:nvSpPr>
          <p:cNvPr id="75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9306C0-DDEF-48CA-B09F-02E66BE14140}" type="slidenum">
              <a:rPr lang="de-DE"/>
              <a:pPr/>
              <a:t>21</a:t>
            </a:fld>
            <a:endParaRPr lang="de-DE" dirty="0"/>
          </a:p>
        </p:txBody>
      </p:sp>
      <p:sp>
        <p:nvSpPr>
          <p:cNvPr id="75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90883-EA82-4011-A84E-C39D1000A411}" type="slidenum">
              <a:rPr lang="de-DE"/>
              <a:pPr/>
              <a:t>4</a:t>
            </a:fld>
            <a:endParaRPr lang="de-DE" dirty="0"/>
          </a:p>
        </p:txBody>
      </p:sp>
      <p:sp>
        <p:nvSpPr>
          <p:cNvPr id="65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4E4862-DC03-4C4D-AD1E-75AA959669BF}" type="slidenum">
              <a:rPr lang="de-DE"/>
              <a:pPr/>
              <a:t>22</a:t>
            </a:fld>
            <a:endParaRPr lang="de-DE" dirty="0"/>
          </a:p>
        </p:txBody>
      </p:sp>
      <p:sp>
        <p:nvSpPr>
          <p:cNvPr id="64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845D7E-53C6-42BB-B6C9-34BB1AAF10B5}" type="slidenum">
              <a:rPr lang="de-DE"/>
              <a:pPr/>
              <a:t>23</a:t>
            </a:fld>
            <a:endParaRPr lang="de-DE" dirty="0"/>
          </a:p>
        </p:txBody>
      </p:sp>
      <p:sp>
        <p:nvSpPr>
          <p:cNvPr id="65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F8D4D4-43B7-457D-A765-1F448563373D}" type="slidenum">
              <a:rPr lang="de-DE"/>
              <a:pPr/>
              <a:t>24</a:t>
            </a:fld>
            <a:endParaRPr lang="de-DE" dirty="0"/>
          </a:p>
        </p:txBody>
      </p:sp>
      <p:sp>
        <p:nvSpPr>
          <p:cNvPr id="76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8F4635-B00E-4029-9A36-0BE7CC25FE99}" type="slidenum">
              <a:rPr lang="de-DE"/>
              <a:pPr/>
              <a:t>25</a:t>
            </a:fld>
            <a:endParaRPr lang="de-DE" dirty="0"/>
          </a:p>
        </p:txBody>
      </p:sp>
      <p:sp>
        <p:nvSpPr>
          <p:cNvPr id="76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0C5B0E-FCC4-450B-B97A-E2D85E2FE43B}" type="slidenum">
              <a:rPr lang="de-DE"/>
              <a:pPr/>
              <a:t>26</a:t>
            </a:fld>
            <a:endParaRPr lang="de-DE" dirty="0"/>
          </a:p>
        </p:txBody>
      </p:sp>
      <p:sp>
        <p:nvSpPr>
          <p:cNvPr id="76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4D1B2D-A804-4D21-96C6-5C244F4B64A6}" type="slidenum">
              <a:rPr lang="de-DE"/>
              <a:pPr/>
              <a:t>27</a:t>
            </a:fld>
            <a:endParaRPr lang="de-DE" dirty="0"/>
          </a:p>
        </p:txBody>
      </p:sp>
      <p:sp>
        <p:nvSpPr>
          <p:cNvPr id="65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EF6FF-7510-4666-B708-A74B44EFFD36}" type="slidenum">
              <a:rPr lang="de-DE"/>
              <a:pPr/>
              <a:t>28</a:t>
            </a:fld>
            <a:endParaRPr lang="de-DE" dirty="0"/>
          </a:p>
        </p:txBody>
      </p:sp>
      <p:sp>
        <p:nvSpPr>
          <p:cNvPr id="76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924B3E-C31E-4473-B793-10FB7C2AAEB7}" type="slidenum">
              <a:rPr lang="de-DE"/>
              <a:pPr/>
              <a:t>29</a:t>
            </a:fld>
            <a:endParaRPr lang="de-DE" dirty="0"/>
          </a:p>
        </p:txBody>
      </p:sp>
      <p:sp>
        <p:nvSpPr>
          <p:cNvPr id="77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31965E-D47E-4F47-9F59-C42DDAFFE6FB}" type="slidenum">
              <a:rPr lang="de-DE"/>
              <a:pPr/>
              <a:t>30</a:t>
            </a:fld>
            <a:endParaRPr lang="de-DE" dirty="0"/>
          </a:p>
        </p:txBody>
      </p:sp>
      <p:sp>
        <p:nvSpPr>
          <p:cNvPr id="65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002915-7F96-4740-92DD-A19F22FB476B}" type="slidenum">
              <a:rPr lang="de-DE"/>
              <a:pPr/>
              <a:t>31</a:t>
            </a:fld>
            <a:endParaRPr lang="de-DE" dirty="0"/>
          </a:p>
        </p:txBody>
      </p:sp>
      <p:sp>
        <p:nvSpPr>
          <p:cNvPr id="77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E9F8CA-9B74-4AB6-BA85-FCF1B6F07DF7}" type="slidenum">
              <a:rPr lang="de-DE"/>
              <a:pPr/>
              <a:t>5</a:t>
            </a:fld>
            <a:endParaRPr lang="de-DE" dirty="0"/>
          </a:p>
        </p:txBody>
      </p:sp>
      <p:sp>
        <p:nvSpPr>
          <p:cNvPr id="598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8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B152E4-5BDE-4566-8804-E76640E78133}" type="slidenum">
              <a:rPr lang="de-DE"/>
              <a:pPr/>
              <a:t>32</a:t>
            </a:fld>
            <a:endParaRPr lang="de-DE" dirty="0"/>
          </a:p>
        </p:txBody>
      </p:sp>
      <p:sp>
        <p:nvSpPr>
          <p:cNvPr id="77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90883-EA82-4011-A84E-C39D1000A411}" type="slidenum">
              <a:rPr lang="de-DE"/>
              <a:pPr/>
              <a:t>33</a:t>
            </a:fld>
            <a:endParaRPr lang="de-DE" dirty="0"/>
          </a:p>
        </p:txBody>
      </p:sp>
      <p:sp>
        <p:nvSpPr>
          <p:cNvPr id="65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1BB7B9-5680-4933-8EE9-1F606826A6A1}" type="slidenum">
              <a:rPr lang="de-DE"/>
              <a:pPr/>
              <a:t>34</a:t>
            </a:fld>
            <a:endParaRPr lang="de-DE" dirty="0"/>
          </a:p>
        </p:txBody>
      </p:sp>
      <p:sp>
        <p:nvSpPr>
          <p:cNvPr id="65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1B0C4D-1FF5-4BD9-ACE7-AC8330B28F71}" type="slidenum">
              <a:rPr lang="de-DE"/>
              <a:pPr/>
              <a:t>35</a:t>
            </a:fld>
            <a:endParaRPr lang="de-DE" dirty="0"/>
          </a:p>
        </p:txBody>
      </p:sp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344770-AEFA-4E20-8C1D-F480B0E4641C}" type="slidenum">
              <a:rPr lang="de-DE"/>
              <a:pPr/>
              <a:t>36</a:t>
            </a:fld>
            <a:endParaRPr lang="de-DE" dirty="0"/>
          </a:p>
        </p:txBody>
      </p:sp>
      <p:sp>
        <p:nvSpPr>
          <p:cNvPr id="78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1BF2AF-4B6B-4CE6-BB2E-9CB91BD2D30A}" type="slidenum">
              <a:rPr lang="de-DE"/>
              <a:pPr/>
              <a:t>37</a:t>
            </a:fld>
            <a:endParaRPr lang="de-DE" dirty="0"/>
          </a:p>
        </p:txBody>
      </p:sp>
      <p:sp>
        <p:nvSpPr>
          <p:cNvPr id="78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3202BC-8D68-470D-9E39-B680064728FC}" type="slidenum">
              <a:rPr lang="de-DE"/>
              <a:pPr/>
              <a:t>38</a:t>
            </a:fld>
            <a:endParaRPr lang="de-DE" dirty="0"/>
          </a:p>
        </p:txBody>
      </p:sp>
      <p:sp>
        <p:nvSpPr>
          <p:cNvPr id="78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C09C7D-1BE6-466A-9483-7E004EA5E631}" type="slidenum">
              <a:rPr lang="de-DE"/>
              <a:pPr/>
              <a:t>39</a:t>
            </a:fld>
            <a:endParaRPr lang="de-DE" dirty="0"/>
          </a:p>
        </p:txBody>
      </p:sp>
      <p:sp>
        <p:nvSpPr>
          <p:cNvPr id="78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93F7F0-C5E7-4C29-BFC3-8C94E88312B4}" type="slidenum">
              <a:rPr lang="de-DE"/>
              <a:pPr/>
              <a:t>40</a:t>
            </a:fld>
            <a:endParaRPr lang="de-DE" dirty="0"/>
          </a:p>
        </p:txBody>
      </p:sp>
      <p:sp>
        <p:nvSpPr>
          <p:cNvPr id="78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2D2698-6DEE-4F75-85CE-A1BBD01E0E3D}" type="slidenum">
              <a:rPr lang="de-DE"/>
              <a:pPr/>
              <a:t>41</a:t>
            </a:fld>
            <a:endParaRPr lang="de-DE" dirty="0"/>
          </a:p>
        </p:txBody>
      </p:sp>
      <p:sp>
        <p:nvSpPr>
          <p:cNvPr id="79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70BBA5-4997-4AF0-BD35-F63E5352FAEF}" type="slidenum">
              <a:rPr lang="de-DE"/>
              <a:pPr/>
              <a:t>6</a:t>
            </a:fld>
            <a:endParaRPr lang="de-DE" dirty="0"/>
          </a:p>
        </p:txBody>
      </p:sp>
      <p:sp>
        <p:nvSpPr>
          <p:cNvPr id="73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2AB411-AA2F-4EFA-9763-8485C54F3425}" type="slidenum">
              <a:rPr lang="de-DE"/>
              <a:pPr/>
              <a:t>42</a:t>
            </a:fld>
            <a:endParaRPr lang="de-DE" dirty="0"/>
          </a:p>
        </p:txBody>
      </p:sp>
      <p:sp>
        <p:nvSpPr>
          <p:cNvPr id="79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ADC7DF-8CA5-40A5-87A0-06BFC1D717FE}" type="slidenum">
              <a:rPr lang="de-DE"/>
              <a:pPr/>
              <a:t>43</a:t>
            </a:fld>
            <a:endParaRPr lang="de-DE" dirty="0"/>
          </a:p>
        </p:txBody>
      </p:sp>
      <p:sp>
        <p:nvSpPr>
          <p:cNvPr id="79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E6DCF9-1D0C-4CD9-98F9-4759F84F4812}" type="slidenum">
              <a:rPr lang="de-DE"/>
              <a:pPr/>
              <a:t>44</a:t>
            </a:fld>
            <a:endParaRPr lang="de-DE" dirty="0"/>
          </a:p>
        </p:txBody>
      </p:sp>
      <p:sp>
        <p:nvSpPr>
          <p:cNvPr id="79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F13B26-005F-49A1-A776-422B8345ADA8}" type="slidenum">
              <a:rPr lang="de-DE"/>
              <a:pPr/>
              <a:t>45</a:t>
            </a:fld>
            <a:endParaRPr lang="de-DE" dirty="0"/>
          </a:p>
        </p:txBody>
      </p:sp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44DFBE-BB28-4685-9927-D4EE37B9C995}" type="slidenum">
              <a:rPr lang="de-DE"/>
              <a:pPr/>
              <a:t>46</a:t>
            </a:fld>
            <a:endParaRPr lang="de-DE" dirty="0"/>
          </a:p>
        </p:txBody>
      </p:sp>
      <p:sp>
        <p:nvSpPr>
          <p:cNvPr id="80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C509FF-635B-4346-A83B-F1BE0AFE716A}" type="slidenum">
              <a:rPr lang="de-DE"/>
              <a:pPr/>
              <a:t>47</a:t>
            </a:fld>
            <a:endParaRPr lang="de-DE" dirty="0"/>
          </a:p>
        </p:txBody>
      </p:sp>
      <p:sp>
        <p:nvSpPr>
          <p:cNvPr id="80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38E710-D42D-4232-B4C2-A88CCEBBAF34}" type="slidenum">
              <a:rPr lang="de-DE"/>
              <a:pPr/>
              <a:t>48</a:t>
            </a:fld>
            <a:endParaRPr lang="de-DE" dirty="0"/>
          </a:p>
        </p:txBody>
      </p:sp>
      <p:sp>
        <p:nvSpPr>
          <p:cNvPr id="80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86D405-8939-4367-A2A6-7D37C2475691}" type="slidenum">
              <a:rPr lang="de-DE"/>
              <a:pPr/>
              <a:t>49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82F7F2-5E75-466B-84BC-1AA705EE8F0D}" type="slidenum">
              <a:rPr lang="de-DE"/>
              <a:pPr/>
              <a:t>50</a:t>
            </a:fld>
            <a:endParaRPr lang="de-DE" dirty="0"/>
          </a:p>
        </p:txBody>
      </p:sp>
      <p:sp>
        <p:nvSpPr>
          <p:cNvPr id="90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82F7F2-5E75-466B-84BC-1AA705EE8F0D}" type="slidenum">
              <a:rPr lang="de-DE"/>
              <a:pPr/>
              <a:t>51</a:t>
            </a:fld>
            <a:endParaRPr lang="de-DE" dirty="0"/>
          </a:p>
        </p:txBody>
      </p:sp>
      <p:sp>
        <p:nvSpPr>
          <p:cNvPr id="90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3FA82A-2C52-4853-A876-CE67554EDC42}" type="slidenum">
              <a:rPr lang="de-DE"/>
              <a:pPr/>
              <a:t>7</a:t>
            </a:fld>
            <a:endParaRPr lang="de-DE" dirty="0"/>
          </a:p>
        </p:txBody>
      </p:sp>
      <p:sp>
        <p:nvSpPr>
          <p:cNvPr id="73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82C4EF-E9F2-4A39-8BE4-36850CCE3418}" type="slidenum">
              <a:rPr lang="de-DE"/>
              <a:pPr/>
              <a:t>8</a:t>
            </a:fld>
            <a:endParaRPr lang="de-DE" dirty="0"/>
          </a:p>
        </p:txBody>
      </p:sp>
      <p:sp>
        <p:nvSpPr>
          <p:cNvPr id="73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E130B7-8319-46CC-9A59-DFBECF4DD025}" type="slidenum">
              <a:rPr lang="de-DE"/>
              <a:pPr/>
              <a:t>9</a:t>
            </a:fld>
            <a:endParaRPr lang="de-DE" dirty="0"/>
          </a:p>
        </p:txBody>
      </p:sp>
      <p:sp>
        <p:nvSpPr>
          <p:cNvPr id="73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26F5D3-EE48-4BBC-BD9B-7163B1BD3359}" type="slidenum">
              <a:rPr lang="de-DE"/>
              <a:pPr/>
              <a:t>10</a:t>
            </a:fld>
            <a:endParaRPr lang="de-DE" dirty="0"/>
          </a:p>
        </p:txBody>
      </p:sp>
      <p:sp>
        <p:nvSpPr>
          <p:cNvPr id="74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11D47B-93CF-4F8F-BD2B-1B2EB1F42CED}" type="slidenum">
              <a:rPr lang="de-DE"/>
              <a:pPr/>
              <a:t>11</a:t>
            </a:fld>
            <a:endParaRPr lang="de-DE" dirty="0"/>
          </a:p>
        </p:txBody>
      </p:sp>
      <p:sp>
        <p:nvSpPr>
          <p:cNvPr id="74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519113"/>
          </a:xfrm>
        </p:spPr>
        <p:txBody>
          <a:bodyPr>
            <a:spAutoFit/>
          </a:bodyPr>
          <a:lstStyle>
            <a:lvl1pPr marL="0" indent="0" algn="ctr">
              <a:lnSpc>
                <a:spcPct val="100000"/>
              </a:lnSpc>
              <a:defRPr sz="2800"/>
            </a:lvl1pPr>
          </a:lstStyle>
          <a:p>
            <a:pPr lvl="0"/>
            <a:r>
              <a:rPr lang="de-DE" noProof="0" smtClean="0"/>
              <a:t>Master-Untertitelformat bearbeiten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65863"/>
            <a:ext cx="2133600" cy="476250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</a:defRPr>
            </a:lvl1pPr>
          </a:lstStyle>
          <a:p>
            <a:fld id="{79230285-A73C-4A39-9483-B4104BC5160F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z="600" b="0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</a:defRPr>
            </a:lvl1pPr>
          </a:lstStyle>
          <a:p>
            <a:fld id="{DCAF32F9-04F9-44F0-9869-0D8AC76C87B0}" type="slidenum">
              <a:rPr lang="de-DE"/>
              <a:pPr/>
              <a:t>‹Nr.›</a:t>
            </a:fld>
            <a:endParaRPr lang="de-DE" dirty="0"/>
          </a:p>
        </p:txBody>
      </p:sp>
      <p:pic>
        <p:nvPicPr>
          <p:cNvPr id="70669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538" y="315913"/>
            <a:ext cx="3600450" cy="696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673" name="Rectangle 1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36738"/>
            <a:ext cx="7772400" cy="1409700"/>
          </a:xfrm>
        </p:spPr>
        <p:txBody>
          <a:bodyPr>
            <a:spAutoFit/>
          </a:bodyPr>
          <a:lstStyle>
            <a:lvl1pPr algn="ctr">
              <a:lnSpc>
                <a:spcPct val="120000"/>
              </a:lnSpc>
              <a:defRPr sz="3600"/>
            </a:lvl1pPr>
          </a:lstStyle>
          <a:p>
            <a:pPr lvl="0"/>
            <a:r>
              <a:rPr lang="de-DE" noProof="0" smtClean="0"/>
              <a:t>Titelmasterformat durch Klicken bearbeiten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9427C5F4-6EFE-4BA2-997B-5BF38705AC8A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ED1CCE-5302-47B0-BAD5-D5B95412A77E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5225131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69100" y="549275"/>
            <a:ext cx="2195513" cy="58324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79388" y="549275"/>
            <a:ext cx="6437312" cy="583247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82477A7B-151F-4B70-9CA7-D15368B663BA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42CB8B-16DD-44EC-B987-2B75C20FB820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3179338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C0215D45-7533-4583-A82D-2979B347068B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858A31-B06C-4DF4-9369-F801A1231ED5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0162276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4F7D6EDB-4125-4722-86FF-46A5A1DDB8F0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8D1AB-79A4-49D1-BB1E-F7D677DA2281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3547884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79388" y="1387475"/>
            <a:ext cx="4316412" cy="499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387475"/>
            <a:ext cx="4316413" cy="499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4453301F-089A-47B2-933F-1DD5827FBDE4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225D3-964C-4EE4-B2F6-9CE05D06A5F6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9780085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80B6A094-0EEF-4877-A5A6-66E2A1CCCD95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BB184D-100F-43B9-BEEE-4D60E4AB9703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293418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6082A8ED-F658-4C01-9B18-B4A03C66460D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82F4A-08CA-4600-AABA-8304A0BBFF3E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2229234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F2B4C392-5DE5-4EB8-84E7-A261E0AFA4F0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29E607-AE87-4AF8-A7E4-B7BEEDA95C2D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3745580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1CCF2AFA-6138-4F07-A87E-174C0514CFD5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9F4AA6-4265-4DCF-B39E-145D538D5A30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291709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511B8DAB-302C-47D2-8715-24132A854F97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83181F-44E8-4C33-A8B2-D0BB08BF2D26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431154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549275"/>
            <a:ext cx="8785225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387475"/>
            <a:ext cx="8785225" cy="499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9388" y="6500813"/>
            <a:ext cx="2016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A32638"/>
                </a:solidFill>
              </a:defRPr>
            </a:lvl1pPr>
          </a:lstStyle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BDE54B88-4830-4F24-AD38-210A1F1E2C9F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35150" y="6500813"/>
            <a:ext cx="5545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A32638"/>
                </a:solidFill>
              </a:defRPr>
            </a:lvl1pPr>
          </a:lstStyle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24750" y="6500813"/>
            <a:ext cx="1439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A32638"/>
                </a:solidFill>
              </a:defRPr>
            </a:lvl1pPr>
          </a:lstStyle>
          <a:p>
            <a:fld id="{40FD8BE0-89CB-4FE8-9673-E5DE2AD9F581}" type="slidenum">
              <a:rPr lang="de-DE"/>
              <a:pPr/>
              <a:t>‹Nr.›</a:t>
            </a:fld>
            <a:endParaRPr lang="de-DE" dirty="0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auto">
          <a:xfrm>
            <a:off x="0" y="182563"/>
            <a:ext cx="9144000" cy="0"/>
          </a:xfrm>
          <a:prstGeom prst="line">
            <a:avLst/>
          </a:prstGeom>
          <a:noFill/>
          <a:ln w="9525">
            <a:solidFill>
              <a:srgbClr val="A3263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047" name="Text Box 23"/>
          <p:cNvSpPr txBox="1">
            <a:spLocks noChangeArrowheads="1"/>
          </p:cNvSpPr>
          <p:nvPr/>
        </p:nvSpPr>
        <p:spPr bwMode="auto">
          <a:xfrm>
            <a:off x="900000" y="198438"/>
            <a:ext cx="60372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r>
              <a:rPr lang="de-DE" sz="1000" dirty="0">
                <a:solidFill>
                  <a:srgbClr val="A32638"/>
                </a:solidFill>
              </a:rPr>
              <a:t>Compiler für Eingebettete Systeme (CfES) </a:t>
            </a:r>
            <a:r>
              <a:rPr lang="de-DE" sz="1000" dirty="0" smtClean="0">
                <a:solidFill>
                  <a:srgbClr val="A32638"/>
                </a:solidFill>
              </a:rPr>
              <a:t>SS </a:t>
            </a:r>
            <a:r>
              <a:rPr lang="de-DE" sz="1000" dirty="0" smtClean="0">
                <a:solidFill>
                  <a:srgbClr val="A32638"/>
                </a:solidFill>
              </a:rPr>
              <a:t>2014</a:t>
            </a:r>
            <a:endParaRPr lang="de-DE" sz="1000" b="1" dirty="0">
              <a:solidFill>
                <a:srgbClr val="A32638"/>
              </a:solidFill>
            </a:endParaRPr>
          </a:p>
        </p:txBody>
      </p:sp>
      <p:sp>
        <p:nvSpPr>
          <p:cNvPr id="1049" name="Text Box 25"/>
          <p:cNvSpPr txBox="1">
            <a:spLocks noChangeArrowheads="1"/>
          </p:cNvSpPr>
          <p:nvPr/>
        </p:nvSpPr>
        <p:spPr bwMode="auto">
          <a:xfrm>
            <a:off x="0" y="183600"/>
            <a:ext cx="827088" cy="152400"/>
          </a:xfrm>
          <a:prstGeom prst="rect">
            <a:avLst/>
          </a:prstGeom>
          <a:solidFill>
            <a:srgbClr val="A326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>
              <a:spcBef>
                <a:spcPct val="50000"/>
              </a:spcBef>
            </a:pPr>
            <a:r>
              <a:rPr lang="de-DE" sz="1000" dirty="0">
                <a:solidFill>
                  <a:schemeClr val="bg1"/>
                </a:solidFill>
              </a:rPr>
              <a:t>Folie </a:t>
            </a:r>
            <a:fld id="{303EBEF2-558F-4099-A97F-B65AA0F571D9}" type="slidenum">
              <a:rPr lang="de-DE" sz="1000">
                <a:solidFill>
                  <a:schemeClr val="bg1"/>
                </a:solidFill>
              </a:rPr>
              <a:pPr algn="ctr">
                <a:spcBef>
                  <a:spcPct val="50000"/>
                </a:spcBef>
              </a:pPr>
              <a:t>‹Nr.›</a:t>
            </a:fld>
            <a:r>
              <a:rPr lang="de-DE" sz="1000" dirty="0" smtClean="0">
                <a:solidFill>
                  <a:schemeClr val="bg1"/>
                </a:solidFill>
              </a:rPr>
              <a:t>/51</a:t>
            </a:r>
            <a:endParaRPr lang="de-DE" sz="1000" dirty="0">
              <a:solidFill>
                <a:schemeClr val="bg1"/>
              </a:solidFill>
            </a:endParaRPr>
          </a:p>
        </p:txBody>
      </p:sp>
      <p:sp>
        <p:nvSpPr>
          <p:cNvPr id="1053" name="Line 29"/>
          <p:cNvSpPr>
            <a:spLocks noChangeShapeType="1"/>
          </p:cNvSpPr>
          <p:nvPr/>
        </p:nvSpPr>
        <p:spPr bwMode="auto">
          <a:xfrm>
            <a:off x="0" y="1751013"/>
            <a:ext cx="91440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054" name="Line 30"/>
          <p:cNvSpPr>
            <a:spLocks noChangeShapeType="1"/>
          </p:cNvSpPr>
          <p:nvPr/>
        </p:nvSpPr>
        <p:spPr bwMode="auto">
          <a:xfrm rot="-5400000">
            <a:off x="-2518569" y="3437732"/>
            <a:ext cx="683736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hf sldNum="0" hdr="0"/>
  <p:txStyles>
    <p:titleStyle>
      <a:lvl1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+mj-lt"/>
          <a:ea typeface="+mj-ea"/>
          <a:cs typeface="+mj-cs"/>
        </a:defRPr>
      </a:lvl1pPr>
      <a:lvl2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2pPr>
      <a:lvl3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3pPr>
      <a:lvl4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4pPr>
      <a:lvl5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5pPr>
      <a:lvl6pPr marL="4572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6pPr>
      <a:lvl7pPr marL="9144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7pPr>
      <a:lvl8pPr marL="13716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8pPr>
      <a:lvl9pPr marL="18288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9pPr>
    </p:titleStyle>
    <p:bodyStyle>
      <a:lvl1pPr marL="342900" indent="-342900" algn="l" rtl="0" fontAlgn="base">
        <a:lnSpc>
          <a:spcPts val="2000"/>
        </a:lnSpc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9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11560" y="1905283"/>
            <a:ext cx="7920880" cy="1274195"/>
          </a:xfrm>
        </p:spPr>
        <p:txBody>
          <a:bodyPr/>
          <a:lstStyle/>
          <a:p>
            <a:r>
              <a:rPr lang="de-DE" dirty="0" smtClean="0"/>
              <a:t>Compiler </a:t>
            </a:r>
            <a:r>
              <a:rPr lang="de-DE" dirty="0"/>
              <a:t>für Eingebettete Systeme</a:t>
            </a:r>
            <a:br>
              <a:rPr lang="de-DE" dirty="0"/>
            </a:br>
            <a:r>
              <a:rPr lang="de-DE" sz="2800" b="0" dirty="0" smtClean="0"/>
              <a:t>[CS7506]</a:t>
            </a:r>
            <a:endParaRPr lang="de-DE" sz="2800" b="0" dirty="0"/>
          </a:p>
        </p:txBody>
      </p:sp>
      <p:sp>
        <p:nvSpPr>
          <p:cNvPr id="5929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2590800"/>
          </a:xfrm>
        </p:spPr>
        <p:txBody>
          <a:bodyPr/>
          <a:lstStyle/>
          <a:p>
            <a:r>
              <a:rPr lang="de-DE" dirty="0" smtClean="0"/>
              <a:t>Sommersemester </a:t>
            </a:r>
            <a:r>
              <a:rPr lang="de-DE" dirty="0" smtClean="0"/>
              <a:t>2014</a:t>
            </a:r>
            <a:endParaRPr lang="de-DE" dirty="0"/>
          </a:p>
          <a:p>
            <a:endParaRPr lang="de-DE" dirty="0"/>
          </a:p>
          <a:p>
            <a:r>
              <a:rPr lang="de-DE" sz="2000" dirty="0"/>
              <a:t>Heiko Falk</a:t>
            </a:r>
          </a:p>
          <a:p>
            <a:endParaRPr lang="de-DE" sz="2000" dirty="0"/>
          </a:p>
          <a:p>
            <a:r>
              <a:rPr lang="de-DE" sz="2000" dirty="0"/>
              <a:t>Institut für Eingebettete Systeme/Echtzeitsysteme</a:t>
            </a:r>
          </a:p>
          <a:p>
            <a:pPr>
              <a:lnSpc>
                <a:spcPct val="120000"/>
              </a:lnSpc>
            </a:pPr>
            <a:r>
              <a:rPr lang="de-DE" sz="2000" dirty="0"/>
              <a:t>Ingenieurwissenschaften und Informatik</a:t>
            </a:r>
          </a:p>
          <a:p>
            <a:pPr>
              <a:lnSpc>
                <a:spcPct val="120000"/>
              </a:lnSpc>
            </a:pPr>
            <a:r>
              <a:rPr lang="de-DE" sz="2000" dirty="0"/>
              <a:t>Universität Ulm</a:t>
            </a:r>
          </a:p>
        </p:txBody>
      </p:sp>
    </p:spTree>
    <p:extLst>
      <p:ext uri="{BB962C8B-B14F-4D97-AF65-F5344CB8AC3E}">
        <p14:creationId xmlns:p14="http://schemas.microsoft.com/office/powerpoint/2010/main" val="769963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89EC09E4-71F5-442B-8D01-7113CFA7BDCE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20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</a:t>
            </a:r>
            <a:r>
              <a:rPr lang="en-US" i="1" dirty="0" smtClean="0"/>
              <a:t>Backend</a:t>
            </a:r>
            <a:r>
              <a:rPr lang="de-DE" dirty="0" smtClean="0"/>
              <a:t> </a:t>
            </a:r>
            <a:r>
              <a:rPr lang="de-DE" dirty="0"/>
              <a:t>(Synthesephase)</a:t>
            </a:r>
          </a:p>
        </p:txBody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3068638"/>
            <a:ext cx="8785225" cy="3384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Instruktionsanordnung </a:t>
            </a:r>
            <a:r>
              <a:rPr lang="de-DE" b="1" i="1" dirty="0"/>
              <a:t>(</a:t>
            </a:r>
            <a:r>
              <a:rPr lang="en-US" b="1" i="1" dirty="0"/>
              <a:t>Scheduler</a:t>
            </a:r>
            <a:r>
              <a:rPr lang="de-DE" b="1" i="1" dirty="0"/>
              <a:t>)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Umordnen von Maschinenbefehlen zur Erhöhung der Parallelität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Abhängigkeitsanalyse zwischen Maschinenbefehlen (Daten- &amp; Kontroll-Abhängigkeiten)</a:t>
            </a:r>
          </a:p>
        </p:txBody>
      </p:sp>
      <p:sp>
        <p:nvSpPr>
          <p:cNvPr id="740356" name="Line 4"/>
          <p:cNvSpPr>
            <a:spLocks noChangeShapeType="1"/>
          </p:cNvSpPr>
          <p:nvPr/>
        </p:nvSpPr>
        <p:spPr bwMode="auto">
          <a:xfrm rot="-5400000">
            <a:off x="2787650" y="1492250"/>
            <a:ext cx="0" cy="11366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0357" name="Rectangle 5"/>
          <p:cNvSpPr>
            <a:spLocks noChangeArrowheads="1"/>
          </p:cNvSpPr>
          <p:nvPr/>
        </p:nvSpPr>
        <p:spPr bwMode="auto">
          <a:xfrm>
            <a:off x="671513" y="1701800"/>
            <a:ext cx="1560512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40358" name="Text Box 6"/>
          <p:cNvSpPr txBox="1">
            <a:spLocks noChangeArrowheads="1"/>
          </p:cNvSpPr>
          <p:nvPr/>
        </p:nvSpPr>
        <p:spPr bwMode="auto">
          <a:xfrm>
            <a:off x="476250" y="1770063"/>
            <a:ext cx="17272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Instruktions-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Auswahl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2084388" y="1774825"/>
            <a:ext cx="1092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Virtueller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740360" name="Line 8"/>
          <p:cNvSpPr>
            <a:spLocks noChangeShapeType="1"/>
          </p:cNvSpPr>
          <p:nvPr/>
        </p:nvSpPr>
        <p:spPr bwMode="auto">
          <a:xfrm rot="-5400000">
            <a:off x="475457" y="1851818"/>
            <a:ext cx="0" cy="41751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0361" name="Text Box 9"/>
          <p:cNvSpPr txBox="1">
            <a:spLocks noChangeArrowheads="1"/>
          </p:cNvSpPr>
          <p:nvPr/>
        </p:nvSpPr>
        <p:spPr bwMode="auto">
          <a:xfrm>
            <a:off x="165100" y="1774825"/>
            <a:ext cx="4191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IR</a:t>
            </a:r>
          </a:p>
        </p:txBody>
      </p:sp>
      <p:sp>
        <p:nvSpPr>
          <p:cNvPr id="740362" name="Line 10"/>
          <p:cNvSpPr>
            <a:spLocks noChangeShapeType="1"/>
          </p:cNvSpPr>
          <p:nvPr/>
        </p:nvSpPr>
        <p:spPr bwMode="auto">
          <a:xfrm rot="5400000" flipV="1">
            <a:off x="5130007" y="1681956"/>
            <a:ext cx="0" cy="7572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0363" name="Rectangle 11"/>
          <p:cNvSpPr>
            <a:spLocks noChangeArrowheads="1"/>
          </p:cNvSpPr>
          <p:nvPr/>
        </p:nvSpPr>
        <p:spPr bwMode="auto">
          <a:xfrm>
            <a:off x="3359150" y="1700213"/>
            <a:ext cx="14859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40364" name="Text Box 12"/>
          <p:cNvSpPr txBox="1">
            <a:spLocks noChangeArrowheads="1"/>
          </p:cNvSpPr>
          <p:nvPr/>
        </p:nvSpPr>
        <p:spPr bwMode="auto">
          <a:xfrm>
            <a:off x="3317875" y="1768475"/>
            <a:ext cx="1417638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Register-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Allokation</a:t>
            </a:r>
          </a:p>
        </p:txBody>
      </p:sp>
      <p:sp>
        <p:nvSpPr>
          <p:cNvPr id="740365" name="Text Box 13"/>
          <p:cNvSpPr txBox="1">
            <a:spLocks noChangeArrowheads="1"/>
          </p:cNvSpPr>
          <p:nvPr/>
        </p:nvSpPr>
        <p:spPr bwMode="auto">
          <a:xfrm>
            <a:off x="4681538" y="1773238"/>
            <a:ext cx="736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ASM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740366" name="Rectangle 14"/>
          <p:cNvSpPr>
            <a:spLocks noChangeArrowheads="1"/>
          </p:cNvSpPr>
          <p:nvPr/>
        </p:nvSpPr>
        <p:spPr bwMode="auto">
          <a:xfrm>
            <a:off x="5497513" y="1700213"/>
            <a:ext cx="155892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40367" name="Line 15"/>
          <p:cNvSpPr>
            <a:spLocks noChangeShapeType="1"/>
          </p:cNvSpPr>
          <p:nvPr/>
        </p:nvSpPr>
        <p:spPr bwMode="auto">
          <a:xfrm rot="-5400000">
            <a:off x="7198519" y="1918494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0368" name="AutoShape 16"/>
          <p:cNvSpPr>
            <a:spLocks noChangeArrowheads="1"/>
          </p:cNvSpPr>
          <p:nvPr/>
        </p:nvSpPr>
        <p:spPr bwMode="auto">
          <a:xfrm>
            <a:off x="7345363" y="1630363"/>
            <a:ext cx="1222375" cy="935037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de-DE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740369" name="Text Box 17"/>
          <p:cNvSpPr txBox="1">
            <a:spLocks noChangeArrowheads="1"/>
          </p:cNvSpPr>
          <p:nvPr/>
        </p:nvSpPr>
        <p:spPr bwMode="auto">
          <a:xfrm>
            <a:off x="7373938" y="1846263"/>
            <a:ext cx="79851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ASM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740370" name="Text Box 18"/>
          <p:cNvSpPr txBox="1">
            <a:spLocks noChangeArrowheads="1"/>
          </p:cNvSpPr>
          <p:nvPr/>
        </p:nvSpPr>
        <p:spPr bwMode="auto">
          <a:xfrm>
            <a:off x="5302250" y="1768475"/>
            <a:ext cx="17272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Instruktions-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Anordnung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FDEF510F-D5CA-46FD-980E-E4C779A8AE34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39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4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Frontend &amp; Backend</a:t>
            </a:r>
          </a:p>
        </p:txBody>
      </p:sp>
      <p:sp>
        <p:nvSpPr>
          <p:cNvPr id="74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797425"/>
            <a:ext cx="8785225" cy="16557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Vorlesung „Compiler für Eingebettete Systeme“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i="1" dirty="0"/>
              <a:t>Frontend</a:t>
            </a:r>
            <a:r>
              <a:rPr lang="de-DE" dirty="0"/>
              <a:t> nicht weiter betrachtet</a:t>
            </a:r>
            <a:br>
              <a:rPr lang="de-DE" dirty="0"/>
            </a:br>
            <a:r>
              <a:rPr lang="de-DE" dirty="0"/>
              <a:t>(</a:t>
            </a:r>
            <a:r>
              <a:rPr lang="de-DE" dirty="0">
                <a:sym typeface="Wingdings" pitchFamily="2" charset="2"/>
              </a:rPr>
              <a:t> </a:t>
            </a:r>
            <a:r>
              <a:rPr lang="de-DE" dirty="0"/>
              <a:t>Vorlesung </a:t>
            </a:r>
            <a:r>
              <a:rPr lang="de-DE" dirty="0" smtClean="0"/>
              <a:t>„Grundlagen des Übersetzerbaus“)</a:t>
            </a: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/>
              <a:t>Schwerpunkt: </a:t>
            </a:r>
            <a:r>
              <a:rPr lang="en-US" i="1" dirty="0" smtClean="0"/>
              <a:t>Backend</a:t>
            </a:r>
            <a:r>
              <a:rPr lang="de-DE" i="1" dirty="0" smtClean="0"/>
              <a:t> </a:t>
            </a:r>
            <a:r>
              <a:rPr lang="de-DE" i="1" dirty="0"/>
              <a:t>&amp; Compiler-Optimierungen</a:t>
            </a:r>
          </a:p>
        </p:txBody>
      </p:sp>
      <p:sp>
        <p:nvSpPr>
          <p:cNvPr id="742419" name="Line 19"/>
          <p:cNvSpPr>
            <a:spLocks noChangeShapeType="1"/>
          </p:cNvSpPr>
          <p:nvPr/>
        </p:nvSpPr>
        <p:spPr bwMode="auto">
          <a:xfrm rot="-5400000">
            <a:off x="7377907" y="3861594"/>
            <a:ext cx="0" cy="2873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2420" name="Line 20"/>
          <p:cNvSpPr>
            <a:spLocks noChangeShapeType="1"/>
          </p:cNvSpPr>
          <p:nvPr/>
        </p:nvSpPr>
        <p:spPr bwMode="auto">
          <a:xfrm rot="-5400000" flipH="1" flipV="1">
            <a:off x="5345907" y="3659981"/>
            <a:ext cx="1588" cy="68897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2421" name="Line 21"/>
          <p:cNvSpPr>
            <a:spLocks noChangeShapeType="1"/>
          </p:cNvSpPr>
          <p:nvPr/>
        </p:nvSpPr>
        <p:spPr bwMode="auto">
          <a:xfrm rot="-5400000">
            <a:off x="6270625" y="1668463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2422" name="Line 22"/>
          <p:cNvSpPr>
            <a:spLocks noChangeShapeType="1"/>
          </p:cNvSpPr>
          <p:nvPr/>
        </p:nvSpPr>
        <p:spPr bwMode="auto">
          <a:xfrm rot="-5400000">
            <a:off x="3786188" y="1668463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2423" name="Line 23"/>
          <p:cNvSpPr>
            <a:spLocks noChangeShapeType="1"/>
          </p:cNvSpPr>
          <p:nvPr/>
        </p:nvSpPr>
        <p:spPr bwMode="auto">
          <a:xfrm rot="-5400000">
            <a:off x="1620044" y="1986756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2424" name="Rectangle 24"/>
          <p:cNvSpPr>
            <a:spLocks noChangeArrowheads="1"/>
          </p:cNvSpPr>
          <p:nvPr/>
        </p:nvSpPr>
        <p:spPr bwMode="auto">
          <a:xfrm>
            <a:off x="1763713" y="1770063"/>
            <a:ext cx="158432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42425" name="Text Box 25"/>
          <p:cNvSpPr txBox="1">
            <a:spLocks noChangeArrowheads="1"/>
          </p:cNvSpPr>
          <p:nvPr/>
        </p:nvSpPr>
        <p:spPr bwMode="auto">
          <a:xfrm>
            <a:off x="1611313" y="1838325"/>
            <a:ext cx="170021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Lexikalische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  <p:sp>
        <p:nvSpPr>
          <p:cNvPr id="742426" name="AutoShape 26"/>
          <p:cNvSpPr>
            <a:spLocks noChangeArrowheads="1"/>
          </p:cNvSpPr>
          <p:nvPr/>
        </p:nvSpPr>
        <p:spPr bwMode="auto">
          <a:xfrm>
            <a:off x="254000" y="1698625"/>
            <a:ext cx="1222375" cy="935038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en-US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742427" name="Text Box 27"/>
          <p:cNvSpPr txBox="1">
            <a:spLocks noChangeArrowheads="1"/>
          </p:cNvSpPr>
          <p:nvPr/>
        </p:nvSpPr>
        <p:spPr bwMode="auto">
          <a:xfrm>
            <a:off x="247650" y="1914525"/>
            <a:ext cx="8683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Quell-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742428" name="Text Box 28"/>
          <p:cNvSpPr txBox="1">
            <a:spLocks noChangeArrowheads="1"/>
          </p:cNvSpPr>
          <p:nvPr/>
        </p:nvSpPr>
        <p:spPr bwMode="auto">
          <a:xfrm>
            <a:off x="3211513" y="1843088"/>
            <a:ext cx="901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Token-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Folge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742429" name="Rectangle 29"/>
          <p:cNvSpPr>
            <a:spLocks noChangeArrowheads="1"/>
          </p:cNvSpPr>
          <p:nvPr/>
        </p:nvSpPr>
        <p:spPr bwMode="auto">
          <a:xfrm>
            <a:off x="4237038" y="1768475"/>
            <a:ext cx="1592262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42430" name="Text Box 30"/>
          <p:cNvSpPr txBox="1">
            <a:spLocks noChangeArrowheads="1"/>
          </p:cNvSpPr>
          <p:nvPr/>
        </p:nvSpPr>
        <p:spPr bwMode="auto">
          <a:xfrm>
            <a:off x="4075113" y="1838325"/>
            <a:ext cx="175736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Syntaktische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  <p:sp>
        <p:nvSpPr>
          <p:cNvPr id="742431" name="Text Box 31"/>
          <p:cNvSpPr txBox="1">
            <a:spLocks noChangeArrowheads="1"/>
          </p:cNvSpPr>
          <p:nvPr/>
        </p:nvSpPr>
        <p:spPr bwMode="auto">
          <a:xfrm>
            <a:off x="5668963" y="1843088"/>
            <a:ext cx="965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Syntax-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Baum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742432" name="Line 32"/>
          <p:cNvSpPr>
            <a:spLocks noChangeShapeType="1"/>
          </p:cNvSpPr>
          <p:nvPr/>
        </p:nvSpPr>
        <p:spPr bwMode="auto">
          <a:xfrm rot="-5400000">
            <a:off x="8536782" y="1923256"/>
            <a:ext cx="0" cy="41751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2433" name="Rectangle 33"/>
          <p:cNvSpPr>
            <a:spLocks noChangeArrowheads="1"/>
          </p:cNvSpPr>
          <p:nvPr/>
        </p:nvSpPr>
        <p:spPr bwMode="auto">
          <a:xfrm>
            <a:off x="777875" y="3644900"/>
            <a:ext cx="1560513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42434" name="Text Box 34"/>
          <p:cNvSpPr txBox="1">
            <a:spLocks noChangeArrowheads="1"/>
          </p:cNvSpPr>
          <p:nvPr/>
        </p:nvSpPr>
        <p:spPr bwMode="auto">
          <a:xfrm>
            <a:off x="611188" y="3713163"/>
            <a:ext cx="17272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Instruktions-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Auswahl</a:t>
            </a:r>
          </a:p>
        </p:txBody>
      </p:sp>
      <p:sp>
        <p:nvSpPr>
          <p:cNvPr id="742435" name="Line 35"/>
          <p:cNvSpPr>
            <a:spLocks noChangeShapeType="1"/>
          </p:cNvSpPr>
          <p:nvPr/>
        </p:nvSpPr>
        <p:spPr bwMode="auto">
          <a:xfrm rot="-5400000">
            <a:off x="574675" y="3787775"/>
            <a:ext cx="0" cy="431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2436" name="Rectangle 36"/>
          <p:cNvSpPr>
            <a:spLocks noChangeArrowheads="1"/>
          </p:cNvSpPr>
          <p:nvPr/>
        </p:nvSpPr>
        <p:spPr bwMode="auto">
          <a:xfrm>
            <a:off x="3417888" y="3643313"/>
            <a:ext cx="158432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42437" name="Text Box 37"/>
          <p:cNvSpPr txBox="1">
            <a:spLocks noChangeArrowheads="1"/>
          </p:cNvSpPr>
          <p:nvPr/>
        </p:nvSpPr>
        <p:spPr bwMode="auto">
          <a:xfrm>
            <a:off x="3440113" y="3711575"/>
            <a:ext cx="1417637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Register-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Allokation</a:t>
            </a:r>
          </a:p>
        </p:txBody>
      </p:sp>
      <p:sp>
        <p:nvSpPr>
          <p:cNvPr id="742438" name="Rectangle 38"/>
          <p:cNvSpPr>
            <a:spLocks noChangeArrowheads="1"/>
          </p:cNvSpPr>
          <p:nvPr/>
        </p:nvSpPr>
        <p:spPr bwMode="auto">
          <a:xfrm>
            <a:off x="5676900" y="3643313"/>
            <a:ext cx="15621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42439" name="Text Box 39"/>
          <p:cNvSpPr txBox="1">
            <a:spLocks noChangeArrowheads="1"/>
          </p:cNvSpPr>
          <p:nvPr/>
        </p:nvSpPr>
        <p:spPr bwMode="auto">
          <a:xfrm>
            <a:off x="5511800" y="3711575"/>
            <a:ext cx="17272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Instruktions-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Anordnung</a:t>
            </a:r>
          </a:p>
        </p:txBody>
      </p:sp>
      <p:sp>
        <p:nvSpPr>
          <p:cNvPr id="742440" name="AutoShape 40"/>
          <p:cNvSpPr>
            <a:spLocks noChangeArrowheads="1"/>
          </p:cNvSpPr>
          <p:nvPr/>
        </p:nvSpPr>
        <p:spPr bwMode="auto">
          <a:xfrm>
            <a:off x="7524750" y="3573463"/>
            <a:ext cx="1222375" cy="935037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en-US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742441" name="Text Box 41"/>
          <p:cNvSpPr txBox="1">
            <a:spLocks noChangeArrowheads="1"/>
          </p:cNvSpPr>
          <p:nvPr/>
        </p:nvSpPr>
        <p:spPr bwMode="auto">
          <a:xfrm>
            <a:off x="7553325" y="3789363"/>
            <a:ext cx="79851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ASM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742442" name="Line 42"/>
          <p:cNvSpPr>
            <a:spLocks noChangeShapeType="1"/>
          </p:cNvSpPr>
          <p:nvPr/>
        </p:nvSpPr>
        <p:spPr bwMode="auto">
          <a:xfrm>
            <a:off x="8745538" y="2132013"/>
            <a:ext cx="0" cy="9350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2443" name="Line 43"/>
          <p:cNvSpPr>
            <a:spLocks noChangeShapeType="1"/>
          </p:cNvSpPr>
          <p:nvPr/>
        </p:nvSpPr>
        <p:spPr bwMode="auto">
          <a:xfrm>
            <a:off x="358775" y="3067050"/>
            <a:ext cx="0" cy="93662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2444" name="Line 44"/>
          <p:cNvSpPr>
            <a:spLocks noChangeShapeType="1"/>
          </p:cNvSpPr>
          <p:nvPr/>
        </p:nvSpPr>
        <p:spPr bwMode="auto">
          <a:xfrm rot="5400000" flipH="1">
            <a:off x="4552950" y="-1127125"/>
            <a:ext cx="1588" cy="83899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2445" name="Text Box 45"/>
          <p:cNvSpPr txBox="1">
            <a:spLocks noChangeArrowheads="1"/>
          </p:cNvSpPr>
          <p:nvPr/>
        </p:nvSpPr>
        <p:spPr bwMode="auto">
          <a:xfrm>
            <a:off x="4841875" y="3687763"/>
            <a:ext cx="7366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ASM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Code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742446" name="Rectangle 46"/>
          <p:cNvSpPr>
            <a:spLocks noChangeArrowheads="1"/>
          </p:cNvSpPr>
          <p:nvPr/>
        </p:nvSpPr>
        <p:spPr bwMode="auto">
          <a:xfrm>
            <a:off x="6719888" y="1768475"/>
            <a:ext cx="162877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42447" name="Text Box 47"/>
          <p:cNvSpPr txBox="1">
            <a:spLocks noChangeArrowheads="1"/>
          </p:cNvSpPr>
          <p:nvPr/>
        </p:nvSpPr>
        <p:spPr bwMode="auto">
          <a:xfrm>
            <a:off x="6559550" y="1838325"/>
            <a:ext cx="17573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Semantische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  <p:sp>
        <p:nvSpPr>
          <p:cNvPr id="742448" name="Line 48"/>
          <p:cNvSpPr>
            <a:spLocks noChangeShapeType="1"/>
          </p:cNvSpPr>
          <p:nvPr/>
        </p:nvSpPr>
        <p:spPr bwMode="auto">
          <a:xfrm rot="-5400000" flipH="1" flipV="1">
            <a:off x="2876550" y="3465513"/>
            <a:ext cx="1587" cy="108108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2449" name="Text Box 49"/>
          <p:cNvSpPr txBox="1">
            <a:spLocks noChangeArrowheads="1"/>
          </p:cNvSpPr>
          <p:nvPr/>
        </p:nvSpPr>
        <p:spPr bwMode="auto">
          <a:xfrm>
            <a:off x="8280400" y="1808163"/>
            <a:ext cx="4191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IR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742450" name="Text Box 50"/>
          <p:cNvSpPr txBox="1">
            <a:spLocks noChangeArrowheads="1"/>
          </p:cNvSpPr>
          <p:nvPr/>
        </p:nvSpPr>
        <p:spPr bwMode="auto">
          <a:xfrm>
            <a:off x="2195513" y="3681413"/>
            <a:ext cx="10922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Virtueller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Code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742451" name="Rectangle 51"/>
          <p:cNvSpPr>
            <a:spLocks noChangeArrowheads="1"/>
          </p:cNvSpPr>
          <p:nvPr/>
        </p:nvSpPr>
        <p:spPr bwMode="auto">
          <a:xfrm>
            <a:off x="1655763" y="1700213"/>
            <a:ext cx="6769100" cy="865187"/>
          </a:xfrm>
          <a:prstGeom prst="rect">
            <a:avLst/>
          </a:prstGeom>
          <a:solidFill>
            <a:srgbClr val="AAA28D">
              <a:alpha val="64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42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2403" grpId="0" uiExpand="1" build="p"/>
      <p:bldP spid="74245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1BCACE34-D3AA-41A2-BFCD-7DE969619B7A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4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Offene Frage</a:t>
            </a:r>
          </a:p>
        </p:txBody>
      </p:sp>
      <p:sp>
        <p:nvSpPr>
          <p:cNvPr id="74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797425"/>
            <a:ext cx="8785225" cy="1655763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de-DE" b="1" dirty="0"/>
              <a:t>Wo sollten Compiler-Optimierungen angesiedelt sein?</a:t>
            </a:r>
          </a:p>
        </p:txBody>
      </p:sp>
      <p:sp>
        <p:nvSpPr>
          <p:cNvPr id="744452" name="Line 4"/>
          <p:cNvSpPr>
            <a:spLocks noChangeShapeType="1"/>
          </p:cNvSpPr>
          <p:nvPr/>
        </p:nvSpPr>
        <p:spPr bwMode="auto">
          <a:xfrm rot="-5400000">
            <a:off x="7377907" y="3861594"/>
            <a:ext cx="0" cy="2873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4453" name="Line 5"/>
          <p:cNvSpPr>
            <a:spLocks noChangeShapeType="1"/>
          </p:cNvSpPr>
          <p:nvPr/>
        </p:nvSpPr>
        <p:spPr bwMode="auto">
          <a:xfrm rot="-5400000" flipH="1" flipV="1">
            <a:off x="5345907" y="3659981"/>
            <a:ext cx="1588" cy="68897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4454" name="Line 6"/>
          <p:cNvSpPr>
            <a:spLocks noChangeShapeType="1"/>
          </p:cNvSpPr>
          <p:nvPr/>
        </p:nvSpPr>
        <p:spPr bwMode="auto">
          <a:xfrm rot="-5400000">
            <a:off x="6270625" y="1668463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4455" name="Line 7"/>
          <p:cNvSpPr>
            <a:spLocks noChangeShapeType="1"/>
          </p:cNvSpPr>
          <p:nvPr/>
        </p:nvSpPr>
        <p:spPr bwMode="auto">
          <a:xfrm rot="-5400000">
            <a:off x="3786188" y="1668463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4456" name="Line 8"/>
          <p:cNvSpPr>
            <a:spLocks noChangeShapeType="1"/>
          </p:cNvSpPr>
          <p:nvPr/>
        </p:nvSpPr>
        <p:spPr bwMode="auto">
          <a:xfrm rot="-5400000">
            <a:off x="1620044" y="1986756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4457" name="Rectangle 9"/>
          <p:cNvSpPr>
            <a:spLocks noChangeArrowheads="1"/>
          </p:cNvSpPr>
          <p:nvPr/>
        </p:nvSpPr>
        <p:spPr bwMode="auto">
          <a:xfrm>
            <a:off x="1763713" y="1770063"/>
            <a:ext cx="158432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44458" name="Text Box 10"/>
          <p:cNvSpPr txBox="1">
            <a:spLocks noChangeArrowheads="1"/>
          </p:cNvSpPr>
          <p:nvPr/>
        </p:nvSpPr>
        <p:spPr bwMode="auto">
          <a:xfrm>
            <a:off x="1611313" y="1838325"/>
            <a:ext cx="170021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Lexikalische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  <p:sp>
        <p:nvSpPr>
          <p:cNvPr id="744459" name="AutoShape 11"/>
          <p:cNvSpPr>
            <a:spLocks noChangeArrowheads="1"/>
          </p:cNvSpPr>
          <p:nvPr/>
        </p:nvSpPr>
        <p:spPr bwMode="auto">
          <a:xfrm>
            <a:off x="254000" y="1698625"/>
            <a:ext cx="1222375" cy="935038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en-US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744460" name="Text Box 12"/>
          <p:cNvSpPr txBox="1">
            <a:spLocks noChangeArrowheads="1"/>
          </p:cNvSpPr>
          <p:nvPr/>
        </p:nvSpPr>
        <p:spPr bwMode="auto">
          <a:xfrm>
            <a:off x="247650" y="1914525"/>
            <a:ext cx="8683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Quell-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744461" name="Text Box 13"/>
          <p:cNvSpPr txBox="1">
            <a:spLocks noChangeArrowheads="1"/>
          </p:cNvSpPr>
          <p:nvPr/>
        </p:nvSpPr>
        <p:spPr bwMode="auto">
          <a:xfrm>
            <a:off x="3211513" y="1843088"/>
            <a:ext cx="901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Token-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Folge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744462" name="Rectangle 14"/>
          <p:cNvSpPr>
            <a:spLocks noChangeArrowheads="1"/>
          </p:cNvSpPr>
          <p:nvPr/>
        </p:nvSpPr>
        <p:spPr bwMode="auto">
          <a:xfrm>
            <a:off x="4237038" y="1768475"/>
            <a:ext cx="1592262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44463" name="Text Box 15"/>
          <p:cNvSpPr txBox="1">
            <a:spLocks noChangeArrowheads="1"/>
          </p:cNvSpPr>
          <p:nvPr/>
        </p:nvSpPr>
        <p:spPr bwMode="auto">
          <a:xfrm>
            <a:off x="4075113" y="1838325"/>
            <a:ext cx="175736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Syntaktische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  <p:sp>
        <p:nvSpPr>
          <p:cNvPr id="744464" name="Text Box 16"/>
          <p:cNvSpPr txBox="1">
            <a:spLocks noChangeArrowheads="1"/>
          </p:cNvSpPr>
          <p:nvPr/>
        </p:nvSpPr>
        <p:spPr bwMode="auto">
          <a:xfrm>
            <a:off x="5668963" y="1843088"/>
            <a:ext cx="965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Syntax-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Baum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744465" name="Line 17"/>
          <p:cNvSpPr>
            <a:spLocks noChangeShapeType="1"/>
          </p:cNvSpPr>
          <p:nvPr/>
        </p:nvSpPr>
        <p:spPr bwMode="auto">
          <a:xfrm rot="-5400000">
            <a:off x="8536782" y="1923256"/>
            <a:ext cx="0" cy="41751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4466" name="Rectangle 18"/>
          <p:cNvSpPr>
            <a:spLocks noChangeArrowheads="1"/>
          </p:cNvSpPr>
          <p:nvPr/>
        </p:nvSpPr>
        <p:spPr bwMode="auto">
          <a:xfrm>
            <a:off x="777875" y="3644900"/>
            <a:ext cx="1560513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44467" name="Text Box 19"/>
          <p:cNvSpPr txBox="1">
            <a:spLocks noChangeArrowheads="1"/>
          </p:cNvSpPr>
          <p:nvPr/>
        </p:nvSpPr>
        <p:spPr bwMode="auto">
          <a:xfrm>
            <a:off x="611188" y="3713163"/>
            <a:ext cx="17272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Instruktions-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Auswahl</a:t>
            </a:r>
          </a:p>
        </p:txBody>
      </p:sp>
      <p:sp>
        <p:nvSpPr>
          <p:cNvPr id="744468" name="Line 20"/>
          <p:cNvSpPr>
            <a:spLocks noChangeShapeType="1"/>
          </p:cNvSpPr>
          <p:nvPr/>
        </p:nvSpPr>
        <p:spPr bwMode="auto">
          <a:xfrm rot="-5400000">
            <a:off x="574675" y="3787775"/>
            <a:ext cx="0" cy="431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4469" name="Rectangle 21"/>
          <p:cNvSpPr>
            <a:spLocks noChangeArrowheads="1"/>
          </p:cNvSpPr>
          <p:nvPr/>
        </p:nvSpPr>
        <p:spPr bwMode="auto">
          <a:xfrm>
            <a:off x="3417888" y="3643313"/>
            <a:ext cx="158432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44470" name="Text Box 22"/>
          <p:cNvSpPr txBox="1">
            <a:spLocks noChangeArrowheads="1"/>
          </p:cNvSpPr>
          <p:nvPr/>
        </p:nvSpPr>
        <p:spPr bwMode="auto">
          <a:xfrm>
            <a:off x="3440113" y="3711575"/>
            <a:ext cx="1417637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Register-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Allokation</a:t>
            </a:r>
          </a:p>
        </p:txBody>
      </p:sp>
      <p:sp>
        <p:nvSpPr>
          <p:cNvPr id="744471" name="Rectangle 23"/>
          <p:cNvSpPr>
            <a:spLocks noChangeArrowheads="1"/>
          </p:cNvSpPr>
          <p:nvPr/>
        </p:nvSpPr>
        <p:spPr bwMode="auto">
          <a:xfrm>
            <a:off x="5676900" y="3643313"/>
            <a:ext cx="15621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44472" name="Text Box 24"/>
          <p:cNvSpPr txBox="1">
            <a:spLocks noChangeArrowheads="1"/>
          </p:cNvSpPr>
          <p:nvPr/>
        </p:nvSpPr>
        <p:spPr bwMode="auto">
          <a:xfrm>
            <a:off x="5511800" y="3711575"/>
            <a:ext cx="17272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Instruktions-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Anordnung</a:t>
            </a:r>
          </a:p>
        </p:txBody>
      </p:sp>
      <p:sp>
        <p:nvSpPr>
          <p:cNvPr id="744473" name="AutoShape 25"/>
          <p:cNvSpPr>
            <a:spLocks noChangeArrowheads="1"/>
          </p:cNvSpPr>
          <p:nvPr/>
        </p:nvSpPr>
        <p:spPr bwMode="auto">
          <a:xfrm>
            <a:off x="7524750" y="3573463"/>
            <a:ext cx="1222375" cy="935037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en-US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744474" name="Text Box 26"/>
          <p:cNvSpPr txBox="1">
            <a:spLocks noChangeArrowheads="1"/>
          </p:cNvSpPr>
          <p:nvPr/>
        </p:nvSpPr>
        <p:spPr bwMode="auto">
          <a:xfrm>
            <a:off x="7553325" y="3789363"/>
            <a:ext cx="79851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ASM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744475" name="Line 27"/>
          <p:cNvSpPr>
            <a:spLocks noChangeShapeType="1"/>
          </p:cNvSpPr>
          <p:nvPr/>
        </p:nvSpPr>
        <p:spPr bwMode="auto">
          <a:xfrm>
            <a:off x="8745538" y="2132013"/>
            <a:ext cx="0" cy="9350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4476" name="Line 28"/>
          <p:cNvSpPr>
            <a:spLocks noChangeShapeType="1"/>
          </p:cNvSpPr>
          <p:nvPr/>
        </p:nvSpPr>
        <p:spPr bwMode="auto">
          <a:xfrm>
            <a:off x="358775" y="3067050"/>
            <a:ext cx="0" cy="93662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4477" name="Line 29"/>
          <p:cNvSpPr>
            <a:spLocks noChangeShapeType="1"/>
          </p:cNvSpPr>
          <p:nvPr/>
        </p:nvSpPr>
        <p:spPr bwMode="auto">
          <a:xfrm rot="5400000" flipH="1">
            <a:off x="4552950" y="-1127125"/>
            <a:ext cx="1588" cy="83899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4478" name="Text Box 30"/>
          <p:cNvSpPr txBox="1">
            <a:spLocks noChangeArrowheads="1"/>
          </p:cNvSpPr>
          <p:nvPr/>
        </p:nvSpPr>
        <p:spPr bwMode="auto">
          <a:xfrm>
            <a:off x="4841875" y="3687763"/>
            <a:ext cx="7366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ASM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Code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744479" name="Rectangle 31"/>
          <p:cNvSpPr>
            <a:spLocks noChangeArrowheads="1"/>
          </p:cNvSpPr>
          <p:nvPr/>
        </p:nvSpPr>
        <p:spPr bwMode="auto">
          <a:xfrm>
            <a:off x="6719888" y="1768475"/>
            <a:ext cx="162877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44480" name="Text Box 32"/>
          <p:cNvSpPr txBox="1">
            <a:spLocks noChangeArrowheads="1"/>
          </p:cNvSpPr>
          <p:nvPr/>
        </p:nvSpPr>
        <p:spPr bwMode="auto">
          <a:xfrm>
            <a:off x="6559550" y="1838325"/>
            <a:ext cx="17573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Semantische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  <p:sp>
        <p:nvSpPr>
          <p:cNvPr id="744481" name="Line 33"/>
          <p:cNvSpPr>
            <a:spLocks noChangeShapeType="1"/>
          </p:cNvSpPr>
          <p:nvPr/>
        </p:nvSpPr>
        <p:spPr bwMode="auto">
          <a:xfrm rot="-5400000" flipH="1" flipV="1">
            <a:off x="2876550" y="3465513"/>
            <a:ext cx="1587" cy="108108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4482" name="Text Box 34"/>
          <p:cNvSpPr txBox="1">
            <a:spLocks noChangeArrowheads="1"/>
          </p:cNvSpPr>
          <p:nvPr/>
        </p:nvSpPr>
        <p:spPr bwMode="auto">
          <a:xfrm>
            <a:off x="8280400" y="1808163"/>
            <a:ext cx="4191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IR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744483" name="Text Box 35"/>
          <p:cNvSpPr txBox="1">
            <a:spLocks noChangeArrowheads="1"/>
          </p:cNvSpPr>
          <p:nvPr/>
        </p:nvSpPr>
        <p:spPr bwMode="auto">
          <a:xfrm>
            <a:off x="2195513" y="3681413"/>
            <a:ext cx="10922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Virtueller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Code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744484" name="Rectangle 36"/>
          <p:cNvSpPr>
            <a:spLocks noChangeArrowheads="1"/>
          </p:cNvSpPr>
          <p:nvPr/>
        </p:nvSpPr>
        <p:spPr bwMode="auto">
          <a:xfrm>
            <a:off x="1655763" y="1700213"/>
            <a:ext cx="6769100" cy="865187"/>
          </a:xfrm>
          <a:prstGeom prst="rect">
            <a:avLst/>
          </a:prstGeom>
          <a:solidFill>
            <a:srgbClr val="AAA28D">
              <a:alpha val="64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44486" name="Rectangle 38"/>
          <p:cNvSpPr>
            <a:spLocks noChangeArrowheads="1"/>
          </p:cNvSpPr>
          <p:nvPr/>
        </p:nvSpPr>
        <p:spPr bwMode="auto">
          <a:xfrm>
            <a:off x="3824288" y="5445125"/>
            <a:ext cx="14859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44487" name="Text Box 39"/>
          <p:cNvSpPr txBox="1">
            <a:spLocks noChangeArrowheads="1"/>
          </p:cNvSpPr>
          <p:nvPr/>
        </p:nvSpPr>
        <p:spPr bwMode="auto">
          <a:xfrm>
            <a:off x="3644900" y="5513388"/>
            <a:ext cx="169862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Code-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Optimierung</a:t>
            </a:r>
          </a:p>
        </p:txBody>
      </p:sp>
      <p:sp>
        <p:nvSpPr>
          <p:cNvPr id="744488" name="Line 40"/>
          <p:cNvSpPr>
            <a:spLocks noChangeShapeType="1"/>
          </p:cNvSpPr>
          <p:nvPr/>
        </p:nvSpPr>
        <p:spPr bwMode="auto">
          <a:xfrm rot="-5400000">
            <a:off x="3628232" y="5595143"/>
            <a:ext cx="0" cy="41751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44489" name="Line 41"/>
          <p:cNvSpPr>
            <a:spLocks noChangeShapeType="1"/>
          </p:cNvSpPr>
          <p:nvPr/>
        </p:nvSpPr>
        <p:spPr bwMode="auto">
          <a:xfrm rot="-5400000">
            <a:off x="5518944" y="5596732"/>
            <a:ext cx="0" cy="41751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pic>
        <p:nvPicPr>
          <p:cNvPr id="744490" name="Picture 42" descr="MCj0384040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5424488"/>
            <a:ext cx="63817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444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44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44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44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44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44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44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44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4486" grpId="0" animBg="1"/>
      <p:bldP spid="744487" grpId="0"/>
      <p:bldP spid="744488" grpId="0" animBg="1"/>
      <p:bldP spid="74448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465BBC12-1155-4D6F-A422-68CB636AAF37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601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Begriff „Code-Optimierung“</a:t>
            </a:r>
          </a:p>
        </p:txBody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Definition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dirty="0"/>
              <a:t>Compilerphase, die Code einliest, ändert und ausgibt.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dirty="0"/>
              <a:t>Code-Änderung erfolgt mit Ziel der </a:t>
            </a:r>
            <a:r>
              <a:rPr lang="de-DE" i="1" dirty="0"/>
              <a:t>Verbesserung</a:t>
            </a:r>
            <a:r>
              <a:rPr lang="de-DE" dirty="0"/>
              <a:t> des Codes.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Bemerkungen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dirty="0"/>
              <a:t>Optimierungen erzeugen i.d.R. keinen </a:t>
            </a:r>
            <a:r>
              <a:rPr lang="de-DE" i="1" dirty="0"/>
              <a:t>optimalen Code</a:t>
            </a:r>
            <a:r>
              <a:rPr lang="de-DE" dirty="0"/>
              <a:t> (oft unentscheidbar), sondern (hoffentlich) </a:t>
            </a:r>
            <a:r>
              <a:rPr lang="de-DE" i="1" dirty="0"/>
              <a:t>besseren Code</a:t>
            </a:r>
            <a:r>
              <a:rPr lang="de-DE" dirty="0"/>
              <a:t>.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dirty="0"/>
              <a:t>Code-Verbesserung erfolgt bzgl. einer </a:t>
            </a:r>
            <a:r>
              <a:rPr lang="de-DE" i="1" dirty="0"/>
              <a:t>Zielfunktion</a:t>
            </a:r>
            <a:r>
              <a:rPr lang="de-DE" dirty="0"/>
              <a:t>.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Vorhandensein formaler Code-Analysen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dirty="0"/>
              <a:t>Code-Änderungen müssen wieder zu korrektem Code führen.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dirty="0"/>
              <a:t>Optimierung muss entscheiden, wann Änderungen am Code vorgenommen werden dürfen, und wann nicht.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i="1" dirty="0"/>
              <a:t>Formale Code-Analysen</a:t>
            </a:r>
            <a:r>
              <a:rPr lang="de-DE" dirty="0"/>
              <a:t> helfen bei dieser Entscheidung.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dirty="0"/>
              <a:t>Beispiele: Kontroll- &amp; Datenflussanalyse, Abhängigkeitsanalyse, ...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389AEB7F-80B6-4F6D-B127-9BF87E8C1D7B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4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Voraussetzung zur Code-Optimierung</a:t>
            </a:r>
          </a:p>
        </p:txBody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Benötigte Infrastruktur zur Optimierung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dirty="0"/>
              <a:t>Effektive interne Darstellung von Code, die</a:t>
            </a:r>
          </a:p>
          <a:p>
            <a:pPr lvl="1"/>
            <a:r>
              <a:rPr lang="de-DE" dirty="0"/>
              <a:t>Code-Manipulation leicht ermöglicht und</a:t>
            </a:r>
          </a:p>
          <a:p>
            <a:pPr lvl="1"/>
            <a:r>
              <a:rPr lang="de-DE" dirty="0"/>
              <a:t>notwendige Analysen für Optimierungen bereitstellt.</a:t>
            </a:r>
          </a:p>
          <a:p>
            <a:pPr>
              <a:lnSpc>
                <a:spcPct val="100000"/>
              </a:lnSpc>
              <a:buFont typeface="Wingdings" pitchFamily="2" charset="2"/>
              <a:buChar char="F"/>
            </a:pPr>
            <a:r>
              <a:rPr lang="de-DE" dirty="0"/>
              <a:t>Interne Zwischendarstellung </a:t>
            </a:r>
            <a:r>
              <a:rPr lang="de-DE" i="1" dirty="0"/>
              <a:t>(IR)</a:t>
            </a:r>
            <a:endParaRPr lang="de-DE" dirty="0"/>
          </a:p>
          <a:p>
            <a:pPr>
              <a:lnSpc>
                <a:spcPct val="10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Wo sollten Compiler-Optimierungen angesiedelt sein?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i="1" dirty="0"/>
              <a:t>Optimierungen finden (i.d.R.) auf IR-Ebene im Compiler statt.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00000"/>
              </a:lnSpc>
              <a:buFont typeface="Arial" charset="0"/>
              <a:buNone/>
            </a:pPr>
            <a:r>
              <a:rPr lang="en-US" b="1" i="1" dirty="0" smtClean="0"/>
              <a:t>Intermediate Representations (IRs)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dirty="0" smtClean="0"/>
              <a:t>Interne </a:t>
            </a:r>
            <a:r>
              <a:rPr lang="de-DE" dirty="0"/>
              <a:t>Datenstrukturen des Compilers, die zu übersetzenden bzw. zu optimierenden Code repräsentieren.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dirty="0"/>
              <a:t>Gute IRs stellen zusätzlich zur Optimierung benötigte Code-Analysen bereit.</a:t>
            </a:r>
          </a:p>
          <a:p>
            <a:endParaRPr lang="de-DE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4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4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4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637523" y="3384000"/>
            <a:ext cx="7164388" cy="355600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17FCE689-9588-47E4-A167-5024263B9894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 </a:t>
            </a:r>
            <a:r>
              <a:rPr lang="de-DE" dirty="0" smtClean="0"/>
              <a:t>des Kapitels</a:t>
            </a:r>
            <a:endParaRPr lang="de-DE" dirty="0"/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120000"/>
              </a:lnSpc>
              <a:buFont typeface="+mj-lt"/>
              <a:buAutoNum type="arabicPeriod" startAt="3"/>
            </a:pPr>
            <a:r>
              <a:rPr lang="de-DE" b="1" dirty="0" smtClean="0"/>
              <a:t>Interner Aufbau von Compilern</a:t>
            </a:r>
            <a:endParaRPr lang="de-DE" b="1" dirty="0"/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Compilerphasen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en-US" sz="2000" i="1" dirty="0" smtClean="0"/>
              <a:t>Frontend:</a:t>
            </a:r>
            <a:r>
              <a:rPr lang="de-DE" sz="2000" dirty="0" smtClean="0"/>
              <a:t> Lexikalische Analyse, syntaktische Analyse, semantische Analyse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en-US" sz="2000" i="1" dirty="0" smtClean="0"/>
              <a:t>Backend:</a:t>
            </a:r>
            <a:r>
              <a:rPr lang="de-DE" sz="2000" dirty="0" smtClean="0"/>
              <a:t> Instruktions-Auswahl, Register-Allokation, Instruktions-Anordnung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Interne Zwischendarstellungen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en-US" sz="2000" i="1" dirty="0" smtClean="0"/>
              <a:t>High-Level</a:t>
            </a:r>
            <a:r>
              <a:rPr lang="de-DE" sz="2000" dirty="0" smtClean="0"/>
              <a:t>, </a:t>
            </a:r>
            <a:r>
              <a:rPr lang="en-US" sz="2000" i="1" dirty="0" smtClean="0"/>
              <a:t>Medium-Level</a:t>
            </a:r>
            <a:r>
              <a:rPr lang="de-DE" sz="2000" dirty="0" smtClean="0"/>
              <a:t> &amp; </a:t>
            </a:r>
            <a:r>
              <a:rPr lang="en-US" sz="2000" i="1" dirty="0" smtClean="0"/>
              <a:t>Low-Level IRs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Beispiele: ICD-C, MIR, LLIR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Struktur eines hochoptimierenden Compilers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Optimierungen &amp; Zielfunktionen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Abstraktionsebenen von Optimierungen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Durchschnittliche &amp; </a:t>
            </a:r>
            <a:r>
              <a:rPr lang="en-US" sz="2000" i="1" dirty="0" smtClean="0"/>
              <a:t>Worst-Case</a:t>
            </a:r>
            <a:r>
              <a:rPr lang="de-DE" sz="2000" dirty="0" smtClean="0"/>
              <a:t> Laufzeit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Codegröße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Energieverbrauch</a:t>
            </a:r>
          </a:p>
        </p:txBody>
      </p:sp>
    </p:spTree>
    <p:extLst>
      <p:ext uri="{BB962C8B-B14F-4D97-AF65-F5344CB8AC3E}">
        <p14:creationId xmlns:p14="http://schemas.microsoft.com/office/powerpoint/2010/main" val="14671130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0CDCF787-62B1-4342-96D8-A26F5B88EE30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64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Abstraktionsniveaus von IRs</a:t>
            </a:r>
          </a:p>
        </p:txBody>
      </p:sp>
      <p:sp>
        <p:nvSpPr>
          <p:cNvPr id="64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636838"/>
            <a:ext cx="2736850" cy="601662"/>
          </a:xfrm>
        </p:spPr>
        <p:txBody>
          <a:bodyPr/>
          <a:lstStyle/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en-US" b="1" i="1" dirty="0"/>
              <a:t>High-Level</a:t>
            </a:r>
          </a:p>
        </p:txBody>
      </p:sp>
      <p:sp>
        <p:nvSpPr>
          <p:cNvPr id="646178" name="Text Box 34"/>
          <p:cNvSpPr txBox="1">
            <a:spLocks noChangeArrowheads="1"/>
          </p:cNvSpPr>
          <p:nvPr/>
        </p:nvSpPr>
        <p:spPr bwMode="auto">
          <a:xfrm>
            <a:off x="323850" y="1657350"/>
            <a:ext cx="2647950" cy="60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float a[20][10];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... a[i][j+2] ...;</a:t>
            </a:r>
          </a:p>
        </p:txBody>
      </p:sp>
      <p:sp>
        <p:nvSpPr>
          <p:cNvPr id="646179" name="Text Box 35"/>
          <p:cNvSpPr txBox="1">
            <a:spLocks noChangeArrowheads="1"/>
          </p:cNvSpPr>
          <p:nvPr/>
        </p:nvSpPr>
        <p:spPr bwMode="auto">
          <a:xfrm>
            <a:off x="754063" y="3063875"/>
            <a:ext cx="20542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t1 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 a[i,j+2]</a:t>
            </a:r>
          </a:p>
        </p:txBody>
      </p:sp>
      <p:sp>
        <p:nvSpPr>
          <p:cNvPr id="646180" name="Text Box 36"/>
          <p:cNvSpPr txBox="1">
            <a:spLocks noChangeArrowheads="1"/>
          </p:cNvSpPr>
          <p:nvPr/>
        </p:nvSpPr>
        <p:spPr bwMode="auto">
          <a:xfrm>
            <a:off x="6362700" y="2984500"/>
            <a:ext cx="1917700" cy="303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r1 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 [fp-4]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r2  r1+2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r3  [fp-8]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r4  r3*10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r5  r4+r2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r6  4*r5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r7  fp-216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f1  [r7+r6]</a:t>
            </a:r>
          </a:p>
        </p:txBody>
      </p:sp>
      <p:sp>
        <p:nvSpPr>
          <p:cNvPr id="646181" name="Text Box 37"/>
          <p:cNvSpPr txBox="1">
            <a:spLocks noChangeArrowheads="1"/>
          </p:cNvSpPr>
          <p:nvPr/>
        </p:nvSpPr>
        <p:spPr bwMode="auto">
          <a:xfrm>
            <a:off x="3556000" y="2974975"/>
            <a:ext cx="1546225" cy="264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t</a:t>
            </a:r>
            <a:r>
              <a:rPr lang="de-DE" sz="1800" b="1" baseline="-25000" dirty="0">
                <a:latin typeface="Courier New" pitchFamily="49" charset="0"/>
                <a:ea typeface="ヒラギノ角ゴ Pro W3" pitchFamily="96" charset="-128"/>
              </a:rPr>
              <a:t>1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 j+2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t</a:t>
            </a:r>
            <a:r>
              <a:rPr lang="de-DE" sz="1800" b="1" baseline="-25000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2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  i*10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t</a:t>
            </a:r>
            <a:r>
              <a:rPr lang="de-DE" sz="1800" b="1" baseline="-25000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3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  t</a:t>
            </a:r>
            <a:r>
              <a:rPr lang="de-DE" sz="1800" b="1" baseline="-25000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1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+t</a:t>
            </a:r>
            <a:r>
              <a:rPr lang="de-DE" sz="1800" b="1" baseline="-25000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2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t</a:t>
            </a:r>
            <a:r>
              <a:rPr lang="de-DE" sz="1800" b="1" baseline="-25000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4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  4*t</a:t>
            </a:r>
            <a:r>
              <a:rPr lang="de-DE" sz="1800" b="1" baseline="-25000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3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t</a:t>
            </a:r>
            <a:r>
              <a:rPr lang="de-DE" sz="1800" b="1" baseline="-25000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5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  addr a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t</a:t>
            </a:r>
            <a:r>
              <a:rPr lang="de-DE" sz="1800" b="1" baseline="-25000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6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  t</a:t>
            </a:r>
            <a:r>
              <a:rPr lang="de-DE" sz="1800" b="1" baseline="-25000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5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+t</a:t>
            </a:r>
            <a:r>
              <a:rPr lang="de-DE" sz="1800" b="1" baseline="-25000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4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t</a:t>
            </a:r>
            <a:r>
              <a:rPr lang="de-DE" sz="1800" b="1" baseline="-25000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7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  *t</a:t>
            </a:r>
            <a:r>
              <a:rPr lang="de-DE" sz="1800" b="1" baseline="-25000" dirty="0">
                <a:latin typeface="Courier New" pitchFamily="49" charset="0"/>
                <a:ea typeface="ヒラギノ角ゴ Pro W3" pitchFamily="96" charset="-128"/>
                <a:sym typeface="Symbol" pitchFamily="18" charset="2"/>
              </a:rPr>
              <a:t>6</a:t>
            </a:r>
          </a:p>
        </p:txBody>
      </p:sp>
      <p:sp>
        <p:nvSpPr>
          <p:cNvPr id="646182" name="Rectangle 38"/>
          <p:cNvSpPr>
            <a:spLocks noChangeArrowheads="1"/>
          </p:cNvSpPr>
          <p:nvPr/>
        </p:nvSpPr>
        <p:spPr bwMode="auto">
          <a:xfrm>
            <a:off x="3132138" y="2636838"/>
            <a:ext cx="2736850" cy="60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buFont typeface="Arial" charset="0"/>
              <a:buChar char="–"/>
            </a:pPr>
            <a:r>
              <a:rPr lang="en-US" sz="2000" b="1" i="1" dirty="0"/>
              <a:t>Medium-Level</a:t>
            </a:r>
          </a:p>
        </p:txBody>
      </p:sp>
      <p:sp>
        <p:nvSpPr>
          <p:cNvPr id="646183" name="Rectangle 39"/>
          <p:cNvSpPr>
            <a:spLocks noChangeArrowheads="1"/>
          </p:cNvSpPr>
          <p:nvPr/>
        </p:nvSpPr>
        <p:spPr bwMode="auto">
          <a:xfrm>
            <a:off x="6083300" y="2636838"/>
            <a:ext cx="2736850" cy="60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buFont typeface="Arial" charset="0"/>
              <a:buChar char="–"/>
            </a:pPr>
            <a:r>
              <a:rPr lang="en-US" sz="2000" b="1" i="1" dirty="0"/>
              <a:t>Low-Level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147" grpId="0" build="p"/>
      <p:bldP spid="646179" grpId="0"/>
      <p:bldP spid="646180" grpId="0"/>
      <p:bldP spid="646181" grpId="0"/>
      <p:bldP spid="646182" grpId="0"/>
      <p:bldP spid="64618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FC89E8D7-4BE9-43F6-8BC1-0E0B136608C4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5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Abstraktionsniveaus von IRs</a:t>
            </a:r>
          </a:p>
        </p:txBody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b="1" i="1" dirty="0" smtClean="0"/>
              <a:t>High-Level IRs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Repräsentation </a:t>
            </a:r>
            <a:r>
              <a:rPr lang="de-DE" dirty="0"/>
              <a:t>sehr nah am Quellcode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Oft: Abstrakte Syntaxbäume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Variablen &amp; Typen zur Speicherung von Werten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Erhaltung komplexer Kontroll- &amp; Datenflussoperationen (insbes. Schleifen, </a:t>
            </a:r>
            <a:r>
              <a:rPr lang="en-US" i="1" dirty="0"/>
              <a:t>if-then</a:t>
            </a:r>
            <a:r>
              <a:rPr lang="de-DE" dirty="0"/>
              <a:t> / </a:t>
            </a:r>
            <a:r>
              <a:rPr lang="en-US" i="1" dirty="0"/>
              <a:t>if-else</a:t>
            </a:r>
            <a:r>
              <a:rPr lang="de-DE" dirty="0"/>
              <a:t> Ausdrücke, </a:t>
            </a:r>
            <a:r>
              <a:rPr lang="de-DE" i="1" dirty="0"/>
              <a:t>Array</a:t>
            </a:r>
            <a:r>
              <a:rPr lang="de-DE" dirty="0"/>
              <a:t>-Zugriffe </a:t>
            </a:r>
            <a:r>
              <a:rPr lang="de-DE" b="1" dirty="0">
                <a:latin typeface="Courier New" pitchFamily="49" charset="0"/>
              </a:rPr>
              <a:t>[]</a:t>
            </a:r>
            <a:r>
              <a:rPr lang="de-DE" dirty="0"/>
              <a:t>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Rücktransformation der </a:t>
            </a:r>
            <a:r>
              <a:rPr lang="en-US" i="1" dirty="0"/>
              <a:t>High-Level</a:t>
            </a:r>
            <a:r>
              <a:rPr lang="de-DE" dirty="0"/>
              <a:t> IR in Quellcode leicht </a:t>
            </a:r>
          </a:p>
        </p:txBody>
      </p:sp>
      <p:sp>
        <p:nvSpPr>
          <p:cNvPr id="750596" name="Text Box 4"/>
          <p:cNvSpPr txBox="1">
            <a:spLocks noChangeArrowheads="1"/>
          </p:cNvSpPr>
          <p:nvPr/>
        </p:nvSpPr>
        <p:spPr bwMode="auto">
          <a:xfrm>
            <a:off x="484188" y="5373688"/>
            <a:ext cx="6661150" cy="641350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sz="1800" i="1" dirty="0">
                <a:ea typeface="ヒラギノ角ゴ Pro W3" pitchFamily="96" charset="-128"/>
              </a:rPr>
              <a:t>[</a:t>
            </a:r>
            <a:r>
              <a:rPr lang="de-DE" sz="1800" b="1" i="1" dirty="0">
                <a:ea typeface="ヒラギノ角ゴ Pro W3" pitchFamily="96" charset="-128"/>
              </a:rPr>
              <a:t>S. S. Muchnick,</a:t>
            </a:r>
            <a:r>
              <a:rPr lang="de-DE" sz="1800" i="1" dirty="0">
                <a:ea typeface="ヒラギノ角ゴ Pro W3" pitchFamily="96" charset="-128"/>
              </a:rPr>
              <a:t> </a:t>
            </a:r>
            <a:r>
              <a:rPr lang="en-US" sz="1800" i="1" dirty="0"/>
              <a:t>Advanced Compiler Design &amp; Implementation</a:t>
            </a:r>
            <a:r>
              <a:rPr lang="de-DE" sz="1800" i="1" dirty="0"/>
              <a:t>,</a:t>
            </a:r>
            <a:br>
              <a:rPr lang="de-DE" sz="1800" i="1" dirty="0"/>
            </a:br>
            <a:r>
              <a:rPr lang="de-DE" sz="1800" i="1" dirty="0"/>
              <a:t>Morgan Kaufmann, 1997</a:t>
            </a:r>
            <a:r>
              <a:rPr lang="de-DE" sz="1800" i="1" dirty="0">
                <a:ea typeface="ヒラギノ角ゴ Pro W3" pitchFamily="96" charset="-128"/>
              </a:rPr>
              <a:t>]</a:t>
            </a:r>
            <a:endParaRPr lang="en-US" sz="1800" i="1" dirty="0">
              <a:ea typeface="ヒラギノ角ゴ Pro W3" pitchFamily="96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50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059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1DC98271-F0DF-43D5-B8CB-D6EE474C98CB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Abstraktionsniveaus von IRs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b="1" i="1" dirty="0" smtClean="0"/>
              <a:t>Medium-Level IRs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Drei-Adress-Code</a:t>
            </a:r>
            <a:r>
              <a:rPr lang="de-DE" dirty="0"/>
              <a:t>: a</a:t>
            </a:r>
            <a:r>
              <a:rPr lang="de-DE" baseline="-25000" dirty="0"/>
              <a:t>1</a:t>
            </a:r>
            <a:r>
              <a:rPr lang="de-DE" dirty="0"/>
              <a:t> </a:t>
            </a:r>
            <a:r>
              <a:rPr lang="de-DE" dirty="0">
                <a:sym typeface="Symbol" pitchFamily="18" charset="2"/>
              </a:rPr>
              <a:t> </a:t>
            </a:r>
            <a:r>
              <a:rPr lang="de-DE" dirty="0"/>
              <a:t>a</a:t>
            </a:r>
            <a:r>
              <a:rPr lang="de-DE" baseline="-25000" dirty="0"/>
              <a:t>2</a:t>
            </a:r>
            <a:r>
              <a:rPr lang="de-DE" dirty="0"/>
              <a:t> </a:t>
            </a:r>
            <a:r>
              <a:rPr lang="de-DE" i="1" dirty="0"/>
              <a:t>op</a:t>
            </a:r>
            <a:r>
              <a:rPr lang="de-DE" dirty="0"/>
              <a:t> a</a:t>
            </a:r>
            <a:r>
              <a:rPr lang="de-DE" baseline="-25000" dirty="0"/>
              <a:t>3</a:t>
            </a:r>
            <a:r>
              <a:rPr lang="de-DE" dirty="0"/>
              <a:t>;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IR-Code unabhängig von Quell-Sprache &amp; Ziel-Prozessor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Temporäre Variablen zur Speicherung von Werten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Komplexe Kontroll- &amp; Datenflussoperationen vereinfacht </a:t>
            </a:r>
            <a:r>
              <a:rPr lang="de-DE" dirty="0" smtClean="0"/>
              <a:t>(</a:t>
            </a:r>
            <a:r>
              <a:rPr lang="en-US" i="1" dirty="0" smtClean="0"/>
              <a:t>Labels</a:t>
            </a:r>
            <a:r>
              <a:rPr lang="de-DE" dirty="0" smtClean="0"/>
              <a:t> </a:t>
            </a:r>
            <a:r>
              <a:rPr lang="de-DE" dirty="0"/>
              <a:t>&amp; Sprünge, Zeiger-Arithmetik)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Kontrollfluss in Form von </a:t>
            </a:r>
            <a:r>
              <a:rPr lang="de-DE" i="1" dirty="0"/>
              <a:t>Basisblöcken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i="1" dirty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b="1" dirty="0"/>
              <a:t>Definition: </a:t>
            </a:r>
            <a:r>
              <a:rPr lang="de-DE" dirty="0"/>
              <a:t>Ein </a:t>
            </a:r>
            <a:r>
              <a:rPr lang="de-DE" i="1" dirty="0"/>
              <a:t>Basisblock B=(I</a:t>
            </a:r>
            <a:r>
              <a:rPr lang="de-DE" i="1" baseline="-25000" dirty="0"/>
              <a:t>1</a:t>
            </a:r>
            <a:r>
              <a:rPr lang="de-DE" i="1" dirty="0"/>
              <a:t>, ..., I</a:t>
            </a:r>
            <a:r>
              <a:rPr lang="de-DE" i="1" baseline="-25000" dirty="0"/>
              <a:t>n</a:t>
            </a:r>
            <a:r>
              <a:rPr lang="de-DE" i="1" dirty="0"/>
              <a:t>)</a:t>
            </a:r>
            <a:r>
              <a:rPr lang="de-DE" dirty="0"/>
              <a:t> ist eine Befehlssequenz maximaler Länge, so dass</a:t>
            </a:r>
          </a:p>
          <a:p>
            <a:pPr marL="820738" lvl="1">
              <a:lnSpc>
                <a:spcPct val="120000"/>
              </a:lnSpc>
              <a:buFont typeface="Arial" charset="0"/>
              <a:buChar char="–"/>
            </a:pPr>
            <a:r>
              <a:rPr lang="de-DE" i="1" dirty="0"/>
              <a:t>B</a:t>
            </a:r>
            <a:r>
              <a:rPr lang="de-DE" dirty="0"/>
              <a:t> nur durch die erste Instruktion </a:t>
            </a:r>
            <a:r>
              <a:rPr lang="de-DE" i="1" dirty="0"/>
              <a:t>I</a:t>
            </a:r>
            <a:r>
              <a:rPr lang="de-DE" i="1" baseline="-25000" dirty="0"/>
              <a:t>1</a:t>
            </a:r>
            <a:r>
              <a:rPr lang="de-DE" dirty="0"/>
              <a:t> betreten wird, und</a:t>
            </a:r>
          </a:p>
          <a:p>
            <a:pPr marL="820738" lvl="1">
              <a:lnSpc>
                <a:spcPct val="120000"/>
              </a:lnSpc>
              <a:buFont typeface="Arial" charset="0"/>
              <a:buChar char="–"/>
            </a:pPr>
            <a:r>
              <a:rPr lang="de-DE" i="1" dirty="0"/>
              <a:t>B</a:t>
            </a:r>
            <a:r>
              <a:rPr lang="de-DE" dirty="0"/>
              <a:t> nur durch die letzte Instruktion </a:t>
            </a:r>
            <a:r>
              <a:rPr lang="de-DE" i="1" dirty="0"/>
              <a:t>I</a:t>
            </a:r>
            <a:r>
              <a:rPr lang="de-DE" i="1" baseline="-25000" dirty="0"/>
              <a:t>n</a:t>
            </a:r>
            <a:r>
              <a:rPr lang="de-DE" dirty="0"/>
              <a:t> verlassen wird.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91E10769-7E2C-4582-9F94-E1D8125ABDD0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Abstraktionsniveaus von IRs</a:t>
            </a:r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b="1" i="1" dirty="0" smtClean="0"/>
              <a:t>Low-Level IRs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Repräsentation </a:t>
            </a:r>
            <a:r>
              <a:rPr lang="de-DE" dirty="0"/>
              <a:t>von Maschinen-Code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Operationen entsprechen Maschinenbefehlen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Register zur Speicherung von Werten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Transformation der </a:t>
            </a:r>
            <a:r>
              <a:rPr lang="en-US" i="1" dirty="0"/>
              <a:t>Low-Level</a:t>
            </a:r>
            <a:r>
              <a:rPr lang="de-DE" dirty="0"/>
              <a:t> IR in Assemblercode leicht</a:t>
            </a:r>
            <a:endParaRPr lang="de-DE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82813"/>
            <a:ext cx="7772400" cy="2068512"/>
          </a:xfrm>
        </p:spPr>
        <p:txBody>
          <a:bodyPr/>
          <a:lstStyle/>
          <a:p>
            <a:r>
              <a:rPr lang="de-DE" dirty="0"/>
              <a:t>Kapitel </a:t>
            </a:r>
            <a:r>
              <a:rPr lang="de-DE" dirty="0" smtClean="0"/>
              <a:t>3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Interner Aufbau von Compilern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9A502200-AF84-4FA4-97A8-4322FC327692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19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5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High-Level</a:t>
            </a:r>
            <a:r>
              <a:rPr lang="de-DE" dirty="0"/>
              <a:t> IR: ICD-C</a:t>
            </a:r>
          </a:p>
        </p:txBody>
      </p:sp>
      <p:sp>
        <p:nvSpPr>
          <p:cNvPr id="756741" name="AutoShape 5"/>
          <p:cNvSpPr>
            <a:spLocks noChangeArrowheads="1"/>
          </p:cNvSpPr>
          <p:nvPr/>
        </p:nvSpPr>
        <p:spPr bwMode="auto">
          <a:xfrm>
            <a:off x="755650" y="2570163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Compilation</a:t>
            </a:r>
          </a:p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Unit</a:t>
            </a:r>
            <a:endParaRPr lang="en-US" sz="2000" b="1" i="1" dirty="0">
              <a:ea typeface="ヒラギノ角ゴ Pro W3" pitchFamily="96" charset="-128"/>
            </a:endParaRPr>
          </a:p>
        </p:txBody>
      </p:sp>
      <p:sp>
        <p:nvSpPr>
          <p:cNvPr id="756742" name="AutoShape 6"/>
          <p:cNvSpPr>
            <a:spLocks noChangeArrowheads="1"/>
          </p:cNvSpPr>
          <p:nvPr/>
        </p:nvSpPr>
        <p:spPr bwMode="auto">
          <a:xfrm>
            <a:off x="755650" y="1562100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de-DE" sz="2000" b="1" dirty="0">
                <a:ea typeface="ヒラギノ角ゴ Pro W3" pitchFamily="96" charset="-128"/>
              </a:rPr>
              <a:t>IR</a:t>
            </a:r>
          </a:p>
        </p:txBody>
      </p:sp>
      <p:sp>
        <p:nvSpPr>
          <p:cNvPr id="756743" name="AutoShape 7"/>
          <p:cNvSpPr>
            <a:spLocks noChangeArrowheads="1"/>
          </p:cNvSpPr>
          <p:nvPr/>
        </p:nvSpPr>
        <p:spPr bwMode="auto">
          <a:xfrm>
            <a:off x="755650" y="3578225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Function</a:t>
            </a:r>
            <a:endParaRPr lang="en-US" sz="2000" b="1" i="1" dirty="0">
              <a:ea typeface="ヒラギノ角ゴ Pro W3" pitchFamily="96" charset="-128"/>
            </a:endParaRPr>
          </a:p>
        </p:txBody>
      </p:sp>
      <p:sp>
        <p:nvSpPr>
          <p:cNvPr id="756744" name="AutoShape 8"/>
          <p:cNvSpPr>
            <a:spLocks noChangeArrowheads="1"/>
          </p:cNvSpPr>
          <p:nvPr/>
        </p:nvSpPr>
        <p:spPr bwMode="auto">
          <a:xfrm>
            <a:off x="755650" y="4586288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Statement</a:t>
            </a:r>
            <a:endParaRPr lang="en-US" sz="2000" b="1" i="1" dirty="0">
              <a:ea typeface="ヒラギノ角ゴ Pro W3" pitchFamily="96" charset="-128"/>
            </a:endParaRPr>
          </a:p>
        </p:txBody>
      </p:sp>
      <p:sp>
        <p:nvSpPr>
          <p:cNvPr id="756745" name="AutoShape 9"/>
          <p:cNvSpPr>
            <a:spLocks noChangeArrowheads="1"/>
          </p:cNvSpPr>
          <p:nvPr/>
        </p:nvSpPr>
        <p:spPr bwMode="auto">
          <a:xfrm>
            <a:off x="755650" y="5594350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Expression</a:t>
            </a:r>
            <a:endParaRPr lang="en-US" sz="2000" b="1" i="1" dirty="0">
              <a:ea typeface="ヒラギノ角ゴ Pro W3" pitchFamily="96" charset="-128"/>
            </a:endParaRPr>
          </a:p>
        </p:txBody>
      </p:sp>
      <p:sp>
        <p:nvSpPr>
          <p:cNvPr id="756746" name="Line 10"/>
          <p:cNvSpPr>
            <a:spLocks noChangeShapeType="1"/>
          </p:cNvSpPr>
          <p:nvPr/>
        </p:nvSpPr>
        <p:spPr bwMode="auto">
          <a:xfrm>
            <a:off x="1763713" y="2209800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56747" name="Line 11"/>
          <p:cNvSpPr>
            <a:spLocks noChangeShapeType="1"/>
          </p:cNvSpPr>
          <p:nvPr/>
        </p:nvSpPr>
        <p:spPr bwMode="auto">
          <a:xfrm>
            <a:off x="1763713" y="3217863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56748" name="Line 12"/>
          <p:cNvSpPr>
            <a:spLocks noChangeShapeType="1"/>
          </p:cNvSpPr>
          <p:nvPr/>
        </p:nvSpPr>
        <p:spPr bwMode="auto">
          <a:xfrm>
            <a:off x="1763713" y="4225925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56749" name="Line 13"/>
          <p:cNvSpPr>
            <a:spLocks noChangeShapeType="1"/>
          </p:cNvSpPr>
          <p:nvPr/>
        </p:nvSpPr>
        <p:spPr bwMode="auto">
          <a:xfrm>
            <a:off x="1763713" y="5233988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56750" name="AutoShape 14"/>
          <p:cNvSpPr>
            <a:spLocks/>
          </p:cNvSpPr>
          <p:nvPr/>
        </p:nvSpPr>
        <p:spPr bwMode="auto">
          <a:xfrm>
            <a:off x="2843213" y="4513263"/>
            <a:ext cx="215900" cy="792162"/>
          </a:xfrm>
          <a:prstGeom prst="leftBrace">
            <a:avLst>
              <a:gd name="adj1" fmla="val 3057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56751" name="AutoShape 15"/>
          <p:cNvSpPr>
            <a:spLocks/>
          </p:cNvSpPr>
          <p:nvPr/>
        </p:nvSpPr>
        <p:spPr bwMode="auto">
          <a:xfrm>
            <a:off x="2843213" y="5521325"/>
            <a:ext cx="215900" cy="792163"/>
          </a:xfrm>
          <a:prstGeom prst="leftBrace">
            <a:avLst>
              <a:gd name="adj1" fmla="val 3057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56752" name="AutoShape 16"/>
          <p:cNvSpPr>
            <a:spLocks/>
          </p:cNvSpPr>
          <p:nvPr/>
        </p:nvSpPr>
        <p:spPr bwMode="auto">
          <a:xfrm>
            <a:off x="2843213" y="2497138"/>
            <a:ext cx="215900" cy="792162"/>
          </a:xfrm>
          <a:prstGeom prst="leftBrace">
            <a:avLst>
              <a:gd name="adj1" fmla="val 3057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56756" name="Rectangle 20"/>
          <p:cNvSpPr>
            <a:spLocks noChangeArrowheads="1"/>
          </p:cNvSpPr>
          <p:nvPr/>
        </p:nvSpPr>
        <p:spPr bwMode="auto">
          <a:xfrm>
            <a:off x="3132138" y="2565400"/>
            <a:ext cx="53276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eaLnBrk="1" hangingPunct="1">
              <a:lnSpc>
                <a:spcPct val="80000"/>
              </a:lnSpc>
              <a:buFont typeface="Arial" charset="0"/>
              <a:buChar char="–"/>
            </a:pPr>
            <a:r>
              <a:rPr lang="de-DE" sz="2000" dirty="0"/>
              <a:t>1 C-File bei gleichzeitiger Übersetzung</a:t>
            </a:r>
            <a:br>
              <a:rPr lang="de-DE" sz="2000" dirty="0"/>
            </a:br>
            <a:r>
              <a:rPr lang="de-DE" sz="2000" dirty="0"/>
              <a:t>mehrerer Quell-Dateien</a:t>
            </a:r>
            <a:endParaRPr lang="de-DE" sz="2000" i="1" dirty="0"/>
          </a:p>
        </p:txBody>
      </p:sp>
      <p:sp>
        <p:nvSpPr>
          <p:cNvPr id="756757" name="Rectangle 21"/>
          <p:cNvSpPr>
            <a:spLocks noChangeArrowheads="1"/>
          </p:cNvSpPr>
          <p:nvPr/>
        </p:nvSpPr>
        <p:spPr bwMode="auto">
          <a:xfrm>
            <a:off x="3132138" y="4365625"/>
            <a:ext cx="5832475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eaLnBrk="1" hangingPunct="1">
              <a:lnSpc>
                <a:spcPct val="80000"/>
              </a:lnSpc>
              <a:buFont typeface="Arial" charset="0"/>
              <a:buChar char="–"/>
            </a:pPr>
            <a:r>
              <a:rPr lang="en-US" sz="2000" i="1" dirty="0"/>
              <a:t>Loop Statements</a:t>
            </a:r>
            <a:r>
              <a:rPr lang="en-US" sz="2000" dirty="0"/>
              <a:t> (for, do-while, while-do)</a:t>
            </a:r>
          </a:p>
          <a:p>
            <a:pPr marL="342900" indent="-342900" eaLnBrk="1" hangingPunct="1">
              <a:lnSpc>
                <a:spcPct val="80000"/>
              </a:lnSpc>
              <a:buFont typeface="Arial" charset="0"/>
              <a:buChar char="–"/>
            </a:pPr>
            <a:r>
              <a:rPr lang="en-US" sz="2000" i="1" dirty="0"/>
              <a:t>Selection Statements</a:t>
            </a:r>
            <a:r>
              <a:rPr lang="en-US" sz="2000" dirty="0"/>
              <a:t> (</a:t>
            </a:r>
            <a:r>
              <a:rPr lang="en-US" sz="2000" i="1" dirty="0"/>
              <a:t>if</a:t>
            </a:r>
            <a:r>
              <a:rPr lang="en-US" sz="2000" dirty="0"/>
              <a:t>, </a:t>
            </a:r>
            <a:r>
              <a:rPr lang="en-US" sz="2000" i="1" dirty="0"/>
              <a:t>if-else</a:t>
            </a:r>
            <a:r>
              <a:rPr lang="en-US" sz="2000" dirty="0"/>
              <a:t>, </a:t>
            </a:r>
            <a:r>
              <a:rPr lang="en-US" sz="2000" i="1" dirty="0"/>
              <a:t>switch</a:t>
            </a:r>
            <a:r>
              <a:rPr lang="en-US" sz="2000" dirty="0"/>
              <a:t>)</a:t>
            </a:r>
          </a:p>
          <a:p>
            <a:pPr marL="342900" indent="-342900" eaLnBrk="1" hangingPunct="1">
              <a:lnSpc>
                <a:spcPct val="80000"/>
              </a:lnSpc>
              <a:buFont typeface="Arial" charset="0"/>
              <a:buChar char="–"/>
            </a:pPr>
            <a:r>
              <a:rPr lang="en-US" sz="2000" i="1" dirty="0"/>
              <a:t>Jump Statements</a:t>
            </a:r>
            <a:r>
              <a:rPr lang="en-US" sz="2000" dirty="0"/>
              <a:t> (</a:t>
            </a:r>
            <a:r>
              <a:rPr lang="en-US" sz="2000" i="1" dirty="0"/>
              <a:t>return</a:t>
            </a:r>
            <a:r>
              <a:rPr lang="en-US" sz="2000" dirty="0"/>
              <a:t>, </a:t>
            </a:r>
            <a:r>
              <a:rPr lang="en-US" sz="2000" i="1" dirty="0"/>
              <a:t>break</a:t>
            </a:r>
            <a:r>
              <a:rPr lang="en-US" sz="2000" dirty="0"/>
              <a:t>,</a:t>
            </a:r>
            <a:r>
              <a:rPr lang="en-US" sz="2000" i="1" dirty="0"/>
              <a:t> continue</a:t>
            </a:r>
            <a:r>
              <a:rPr lang="en-US" sz="2000" dirty="0"/>
              <a:t>, ...)</a:t>
            </a:r>
          </a:p>
          <a:p>
            <a:pPr marL="342900" indent="-342900" eaLnBrk="1" hangingPunct="1">
              <a:lnSpc>
                <a:spcPct val="80000"/>
              </a:lnSpc>
              <a:buFont typeface="Arial" charset="0"/>
              <a:buChar char="–"/>
            </a:pPr>
            <a:r>
              <a:rPr lang="en-US" sz="2000" dirty="0"/>
              <a:t>...</a:t>
            </a:r>
            <a:endParaRPr lang="en-US" sz="2000" i="1" dirty="0"/>
          </a:p>
        </p:txBody>
      </p:sp>
      <p:sp>
        <p:nvSpPr>
          <p:cNvPr id="756758" name="Rectangle 22"/>
          <p:cNvSpPr>
            <a:spLocks noChangeArrowheads="1"/>
          </p:cNvSpPr>
          <p:nvPr/>
        </p:nvSpPr>
        <p:spPr bwMode="auto">
          <a:xfrm>
            <a:off x="3132138" y="5383213"/>
            <a:ext cx="5832475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eaLnBrk="1" hangingPunct="1">
              <a:lnSpc>
                <a:spcPct val="80000"/>
              </a:lnSpc>
              <a:buFont typeface="Arial" charset="0"/>
              <a:buChar char="–"/>
            </a:pPr>
            <a:r>
              <a:rPr lang="en-US" sz="2000" i="1" dirty="0"/>
              <a:t>Binary &amp; Unary Expressions</a:t>
            </a:r>
            <a:r>
              <a:rPr lang="de-DE" sz="2000" dirty="0"/>
              <a:t> (+, -, *, /, ...)</a:t>
            </a:r>
          </a:p>
          <a:p>
            <a:pPr marL="342900" indent="-342900" eaLnBrk="1" hangingPunct="1">
              <a:lnSpc>
                <a:spcPct val="80000"/>
              </a:lnSpc>
              <a:buFont typeface="Arial" charset="0"/>
              <a:buChar char="–"/>
            </a:pPr>
            <a:r>
              <a:rPr lang="de-DE" sz="2000" dirty="0"/>
              <a:t>Zuweisungsoperatoren (=, +=, -=, ...)</a:t>
            </a:r>
          </a:p>
          <a:p>
            <a:pPr marL="342900" indent="-342900" eaLnBrk="1" hangingPunct="1">
              <a:lnSpc>
                <a:spcPct val="80000"/>
              </a:lnSpc>
              <a:buFont typeface="Arial" charset="0"/>
              <a:buChar char="–"/>
            </a:pPr>
            <a:r>
              <a:rPr lang="de-DE" sz="2000" dirty="0"/>
              <a:t>Index &amp; Komponentenzugriff (</a:t>
            </a:r>
            <a:r>
              <a:rPr lang="de-DE" sz="2000" i="1" dirty="0"/>
              <a:t>a[x]</a:t>
            </a:r>
            <a:r>
              <a:rPr lang="de-DE" sz="2000" dirty="0"/>
              <a:t>, </a:t>
            </a:r>
            <a:r>
              <a:rPr lang="de-DE" sz="2000" i="1" dirty="0"/>
              <a:t>a.x</a:t>
            </a:r>
            <a:r>
              <a:rPr lang="de-DE" sz="2000" dirty="0"/>
              <a:t>, ...)</a:t>
            </a:r>
          </a:p>
          <a:p>
            <a:pPr marL="342900" indent="-342900" eaLnBrk="1" hangingPunct="1">
              <a:lnSpc>
                <a:spcPct val="80000"/>
              </a:lnSpc>
              <a:buFont typeface="Arial" charset="0"/>
              <a:buChar char="–"/>
            </a:pPr>
            <a:r>
              <a:rPr lang="de-DE" sz="2000" dirty="0"/>
              <a:t>...</a:t>
            </a:r>
            <a:endParaRPr lang="de-DE" sz="20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5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56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5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56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567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7567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6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56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56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756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7567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6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6750" grpId="0" animBg="1"/>
      <p:bldP spid="756750" grpId="1" animBg="1"/>
      <p:bldP spid="756751" grpId="0" animBg="1"/>
      <p:bldP spid="756752" grpId="0" animBg="1"/>
      <p:bldP spid="756752" grpId="1" animBg="1"/>
      <p:bldP spid="756756" grpId="0"/>
      <p:bldP spid="756756" grpId="1"/>
      <p:bldP spid="756757" grpId="0"/>
      <p:bldP spid="756757" grpId="1"/>
      <p:bldP spid="75675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241FCF14-0E9E-4CC9-A1E6-CB7371B16F73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30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5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High-Level</a:t>
            </a:r>
            <a:r>
              <a:rPr lang="de-DE" dirty="0"/>
              <a:t> IR: ICD-C</a:t>
            </a:r>
          </a:p>
        </p:txBody>
      </p:sp>
      <p:sp>
        <p:nvSpPr>
          <p:cNvPr id="758787" name="AutoShape 3"/>
          <p:cNvSpPr>
            <a:spLocks noChangeArrowheads="1"/>
          </p:cNvSpPr>
          <p:nvPr/>
        </p:nvSpPr>
        <p:spPr bwMode="auto">
          <a:xfrm>
            <a:off x="755650" y="2570163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Compilation</a:t>
            </a:r>
          </a:p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Unit</a:t>
            </a:r>
            <a:endParaRPr lang="en-US" sz="2000" b="1" i="1" dirty="0">
              <a:ea typeface="ヒラギノ角ゴ Pro W3" pitchFamily="96" charset="-128"/>
            </a:endParaRPr>
          </a:p>
        </p:txBody>
      </p:sp>
      <p:sp>
        <p:nvSpPr>
          <p:cNvPr id="758788" name="AutoShape 4"/>
          <p:cNvSpPr>
            <a:spLocks noChangeArrowheads="1"/>
          </p:cNvSpPr>
          <p:nvPr/>
        </p:nvSpPr>
        <p:spPr bwMode="auto">
          <a:xfrm>
            <a:off x="755650" y="1562100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de-DE" sz="2000" b="1" dirty="0">
                <a:ea typeface="ヒラギノ角ゴ Pro W3" pitchFamily="96" charset="-128"/>
              </a:rPr>
              <a:t>IR</a:t>
            </a:r>
          </a:p>
        </p:txBody>
      </p:sp>
      <p:sp>
        <p:nvSpPr>
          <p:cNvPr id="758789" name="AutoShape 5"/>
          <p:cNvSpPr>
            <a:spLocks noChangeArrowheads="1"/>
          </p:cNvSpPr>
          <p:nvPr/>
        </p:nvSpPr>
        <p:spPr bwMode="auto">
          <a:xfrm>
            <a:off x="755650" y="3578225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Function</a:t>
            </a:r>
            <a:endParaRPr lang="en-US" sz="2000" b="1" i="1" dirty="0">
              <a:ea typeface="ヒラギノ角ゴ Pro W3" pitchFamily="96" charset="-128"/>
            </a:endParaRPr>
          </a:p>
        </p:txBody>
      </p:sp>
      <p:sp>
        <p:nvSpPr>
          <p:cNvPr id="758790" name="AutoShape 6"/>
          <p:cNvSpPr>
            <a:spLocks noChangeArrowheads="1"/>
          </p:cNvSpPr>
          <p:nvPr/>
        </p:nvSpPr>
        <p:spPr bwMode="auto">
          <a:xfrm>
            <a:off x="755650" y="4586288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Statement</a:t>
            </a:r>
            <a:endParaRPr lang="en-US" sz="2000" b="1" i="1" dirty="0">
              <a:ea typeface="ヒラギノ角ゴ Pro W3" pitchFamily="96" charset="-128"/>
            </a:endParaRPr>
          </a:p>
        </p:txBody>
      </p:sp>
      <p:sp>
        <p:nvSpPr>
          <p:cNvPr id="758791" name="AutoShape 7"/>
          <p:cNvSpPr>
            <a:spLocks noChangeArrowheads="1"/>
          </p:cNvSpPr>
          <p:nvPr/>
        </p:nvSpPr>
        <p:spPr bwMode="auto">
          <a:xfrm>
            <a:off x="755650" y="5594350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Expression</a:t>
            </a:r>
            <a:endParaRPr lang="en-US" sz="2000" b="1" i="1" dirty="0">
              <a:ea typeface="ヒラギノ角ゴ Pro W3" pitchFamily="96" charset="-128"/>
            </a:endParaRPr>
          </a:p>
        </p:txBody>
      </p:sp>
      <p:sp>
        <p:nvSpPr>
          <p:cNvPr id="758792" name="Line 8"/>
          <p:cNvSpPr>
            <a:spLocks noChangeShapeType="1"/>
          </p:cNvSpPr>
          <p:nvPr/>
        </p:nvSpPr>
        <p:spPr bwMode="auto">
          <a:xfrm>
            <a:off x="1763713" y="2209800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58793" name="Line 9"/>
          <p:cNvSpPr>
            <a:spLocks noChangeShapeType="1"/>
          </p:cNvSpPr>
          <p:nvPr/>
        </p:nvSpPr>
        <p:spPr bwMode="auto">
          <a:xfrm>
            <a:off x="1763713" y="3217863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58794" name="Line 10"/>
          <p:cNvSpPr>
            <a:spLocks noChangeShapeType="1"/>
          </p:cNvSpPr>
          <p:nvPr/>
        </p:nvSpPr>
        <p:spPr bwMode="auto">
          <a:xfrm>
            <a:off x="1763713" y="4225925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58795" name="Line 11"/>
          <p:cNvSpPr>
            <a:spLocks noChangeShapeType="1"/>
          </p:cNvSpPr>
          <p:nvPr/>
        </p:nvSpPr>
        <p:spPr bwMode="auto">
          <a:xfrm>
            <a:off x="1763713" y="5233988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58802" name="AutoShape 18"/>
          <p:cNvSpPr>
            <a:spLocks noChangeArrowheads="1"/>
          </p:cNvSpPr>
          <p:nvPr/>
        </p:nvSpPr>
        <p:spPr bwMode="auto">
          <a:xfrm>
            <a:off x="6588125" y="1557338"/>
            <a:ext cx="1871663" cy="647700"/>
          </a:xfrm>
          <a:prstGeom prst="flowChartInternalStorage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Global</a:t>
            </a:r>
            <a:r>
              <a:rPr lang="de-DE" sz="2000" b="1" dirty="0" smtClean="0">
                <a:ea typeface="ヒラギノ角ゴ Pro W3" pitchFamily="96" charset="-128"/>
              </a:rPr>
              <a:t> </a:t>
            </a:r>
            <a:r>
              <a:rPr lang="de-DE" sz="2000" b="1" dirty="0">
                <a:ea typeface="ヒラギノ角ゴ Pro W3" pitchFamily="96" charset="-128"/>
              </a:rPr>
              <a:t>ST</a:t>
            </a:r>
          </a:p>
        </p:txBody>
      </p:sp>
      <p:sp>
        <p:nvSpPr>
          <p:cNvPr id="758803" name="AutoShape 19"/>
          <p:cNvSpPr>
            <a:spLocks noChangeArrowheads="1"/>
          </p:cNvSpPr>
          <p:nvPr/>
        </p:nvSpPr>
        <p:spPr bwMode="auto">
          <a:xfrm>
            <a:off x="6588125" y="2565400"/>
            <a:ext cx="1871663" cy="647700"/>
          </a:xfrm>
          <a:prstGeom prst="flowChartInternalStorage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File</a:t>
            </a:r>
            <a:r>
              <a:rPr lang="de-DE" sz="2000" b="1" dirty="0" smtClean="0">
                <a:ea typeface="ヒラギノ角ゴ Pro W3" pitchFamily="96" charset="-128"/>
              </a:rPr>
              <a:t> </a:t>
            </a:r>
            <a:r>
              <a:rPr lang="de-DE" sz="2000" b="1" dirty="0">
                <a:ea typeface="ヒラギノ角ゴ Pro W3" pitchFamily="96" charset="-128"/>
              </a:rPr>
              <a:t>ST</a:t>
            </a:r>
          </a:p>
        </p:txBody>
      </p:sp>
      <p:sp>
        <p:nvSpPr>
          <p:cNvPr id="758804" name="AutoShape 20"/>
          <p:cNvSpPr>
            <a:spLocks noChangeArrowheads="1"/>
          </p:cNvSpPr>
          <p:nvPr/>
        </p:nvSpPr>
        <p:spPr bwMode="auto">
          <a:xfrm>
            <a:off x="6588125" y="3573463"/>
            <a:ext cx="1871663" cy="647700"/>
          </a:xfrm>
          <a:prstGeom prst="flowChartInternalStorage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Funct.</a:t>
            </a:r>
            <a:r>
              <a:rPr lang="de-DE" sz="2000" b="1" dirty="0" smtClean="0">
                <a:ea typeface="ヒラギノ角ゴ Pro W3" pitchFamily="96" charset="-128"/>
              </a:rPr>
              <a:t> </a:t>
            </a:r>
            <a:r>
              <a:rPr lang="de-DE" sz="2000" b="1" dirty="0">
                <a:ea typeface="ヒラギノ角ゴ Pro W3" pitchFamily="96" charset="-128"/>
              </a:rPr>
              <a:t>ST</a:t>
            </a:r>
          </a:p>
        </p:txBody>
      </p:sp>
      <p:sp>
        <p:nvSpPr>
          <p:cNvPr id="758805" name="AutoShape 21"/>
          <p:cNvSpPr>
            <a:spLocks noChangeArrowheads="1"/>
          </p:cNvSpPr>
          <p:nvPr/>
        </p:nvSpPr>
        <p:spPr bwMode="auto">
          <a:xfrm>
            <a:off x="6588125" y="4581525"/>
            <a:ext cx="1871663" cy="647700"/>
          </a:xfrm>
          <a:prstGeom prst="flowChartInternalStorage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Local</a:t>
            </a:r>
            <a:r>
              <a:rPr lang="de-DE" sz="2000" b="1" dirty="0" smtClean="0">
                <a:ea typeface="ヒラギノ角ゴ Pro W3" pitchFamily="96" charset="-128"/>
              </a:rPr>
              <a:t> </a:t>
            </a:r>
            <a:r>
              <a:rPr lang="de-DE" sz="2000" b="1" dirty="0">
                <a:ea typeface="ヒラギノ角ゴ Pro W3" pitchFamily="96" charset="-128"/>
              </a:rPr>
              <a:t>ST</a:t>
            </a:r>
          </a:p>
        </p:txBody>
      </p:sp>
      <p:sp>
        <p:nvSpPr>
          <p:cNvPr id="758806" name="Line 22"/>
          <p:cNvSpPr>
            <a:spLocks noChangeShapeType="1"/>
          </p:cNvSpPr>
          <p:nvPr/>
        </p:nvSpPr>
        <p:spPr bwMode="auto">
          <a:xfrm rot="-5400000">
            <a:off x="4643438" y="115888"/>
            <a:ext cx="0" cy="3600450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58807" name="Line 23"/>
          <p:cNvSpPr>
            <a:spLocks noChangeShapeType="1"/>
          </p:cNvSpPr>
          <p:nvPr/>
        </p:nvSpPr>
        <p:spPr bwMode="auto">
          <a:xfrm rot="-5400000">
            <a:off x="4643438" y="1123950"/>
            <a:ext cx="0" cy="3600450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58808" name="Line 24"/>
          <p:cNvSpPr>
            <a:spLocks noChangeShapeType="1"/>
          </p:cNvSpPr>
          <p:nvPr/>
        </p:nvSpPr>
        <p:spPr bwMode="auto">
          <a:xfrm rot="-5400000">
            <a:off x="4643438" y="2132013"/>
            <a:ext cx="0" cy="3600450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58809" name="Line 25"/>
          <p:cNvSpPr>
            <a:spLocks noChangeShapeType="1"/>
          </p:cNvSpPr>
          <p:nvPr/>
        </p:nvSpPr>
        <p:spPr bwMode="auto">
          <a:xfrm rot="-5400000">
            <a:off x="4643438" y="3140075"/>
            <a:ext cx="0" cy="3600450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grpSp>
        <p:nvGrpSpPr>
          <p:cNvPr id="758810" name="Group 26"/>
          <p:cNvGrpSpPr>
            <a:grpSpLocks/>
          </p:cNvGrpSpPr>
          <p:nvPr/>
        </p:nvGrpSpPr>
        <p:grpSpPr bwMode="auto">
          <a:xfrm>
            <a:off x="2843213" y="4149725"/>
            <a:ext cx="2809875" cy="647700"/>
            <a:chOff x="1791" y="2614"/>
            <a:chExt cx="1770" cy="408"/>
          </a:xfrm>
        </p:grpSpPr>
        <p:sp>
          <p:nvSpPr>
            <p:cNvPr id="758811" name="AutoShape 27"/>
            <p:cNvSpPr>
              <a:spLocks noChangeArrowheads="1"/>
            </p:cNvSpPr>
            <p:nvPr/>
          </p:nvSpPr>
          <p:spPr bwMode="auto">
            <a:xfrm>
              <a:off x="2336" y="2614"/>
              <a:ext cx="1225" cy="408"/>
            </a:xfrm>
            <a:prstGeom prst="flowChartPredefinedProcess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0C0C0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2000" b="1" i="1" dirty="0" smtClean="0">
                  <a:ea typeface="ヒラギノ角ゴ Pro W3" pitchFamily="96" charset="-128"/>
                </a:rPr>
                <a:t>Basic</a:t>
              </a:r>
            </a:p>
            <a:p>
              <a:pPr algn="ctr" eaLnBrk="1" hangingPunct="1"/>
              <a:r>
                <a:rPr lang="en-US" sz="2000" b="1" i="1" dirty="0" smtClean="0">
                  <a:ea typeface="ヒラギノ角ゴ Pro W3" pitchFamily="96" charset="-128"/>
                </a:rPr>
                <a:t>Block</a:t>
              </a:r>
              <a:endParaRPr lang="en-US" sz="2000" b="1" i="1" dirty="0">
                <a:ea typeface="ヒラギノ角ゴ Pro W3" pitchFamily="96" charset="-128"/>
              </a:endParaRPr>
            </a:p>
          </p:txBody>
        </p:sp>
        <p:sp>
          <p:nvSpPr>
            <p:cNvPr id="758812" name="Line 28"/>
            <p:cNvSpPr>
              <a:spLocks noChangeShapeType="1"/>
            </p:cNvSpPr>
            <p:nvPr/>
          </p:nvSpPr>
          <p:spPr bwMode="auto">
            <a:xfrm rot="-4181494">
              <a:off x="2018" y="2432"/>
              <a:ext cx="46" cy="49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 dirty="0"/>
            </a:p>
          </p:txBody>
        </p:sp>
        <p:sp>
          <p:nvSpPr>
            <p:cNvPr id="758813" name="Line 29"/>
            <p:cNvSpPr>
              <a:spLocks noChangeShapeType="1"/>
            </p:cNvSpPr>
            <p:nvPr/>
          </p:nvSpPr>
          <p:spPr bwMode="auto">
            <a:xfrm rot="4181494" flipH="1">
              <a:off x="2018" y="2704"/>
              <a:ext cx="46" cy="49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 dirty="0"/>
            </a:p>
          </p:txBody>
        </p:sp>
      </p:grpSp>
      <p:sp>
        <p:nvSpPr>
          <p:cNvPr id="758814" name="Line 30"/>
          <p:cNvSpPr>
            <a:spLocks noChangeShapeType="1"/>
          </p:cNvSpPr>
          <p:nvPr/>
        </p:nvSpPr>
        <p:spPr bwMode="auto">
          <a:xfrm>
            <a:off x="7524750" y="2205038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58815" name="Line 31"/>
          <p:cNvSpPr>
            <a:spLocks noChangeShapeType="1"/>
          </p:cNvSpPr>
          <p:nvPr/>
        </p:nvSpPr>
        <p:spPr bwMode="auto">
          <a:xfrm>
            <a:off x="7524750" y="3213100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58816" name="Line 32"/>
          <p:cNvSpPr>
            <a:spLocks noChangeShapeType="1"/>
          </p:cNvSpPr>
          <p:nvPr/>
        </p:nvSpPr>
        <p:spPr bwMode="auto">
          <a:xfrm>
            <a:off x="7524750" y="4221163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58817" name="Text Box 33"/>
          <p:cNvSpPr txBox="1">
            <a:spLocks noChangeArrowheads="1"/>
          </p:cNvSpPr>
          <p:nvPr/>
        </p:nvSpPr>
        <p:spPr bwMode="auto">
          <a:xfrm>
            <a:off x="3629025" y="1538288"/>
            <a:ext cx="19224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de-DE" sz="2000" i="1" dirty="0">
                <a:ea typeface="ヒラギノ角ゴ Pro W3" pitchFamily="96" charset="-128"/>
              </a:rPr>
              <a:t>assoziierte</a:t>
            </a:r>
          </a:p>
          <a:p>
            <a:pPr algn="ctr"/>
            <a:r>
              <a:rPr lang="de-DE" sz="2000" i="1" dirty="0">
                <a:ea typeface="ヒラギノ角ゴ Pro W3" pitchFamily="96" charset="-128"/>
              </a:rPr>
              <a:t>Symboltabellen</a:t>
            </a:r>
          </a:p>
        </p:txBody>
      </p:sp>
      <p:sp>
        <p:nvSpPr>
          <p:cNvPr id="758818" name="Text Box 34"/>
          <p:cNvSpPr txBox="1">
            <a:spLocks noChangeArrowheads="1"/>
          </p:cNvSpPr>
          <p:nvPr/>
        </p:nvSpPr>
        <p:spPr bwMode="auto">
          <a:xfrm>
            <a:off x="3517900" y="5667375"/>
            <a:ext cx="4185826" cy="646331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sz="1800" i="1" dirty="0">
                <a:ea typeface="ヒラギノ角ゴ Pro W3" pitchFamily="96" charset="-128"/>
              </a:rPr>
              <a:t>[</a:t>
            </a:r>
            <a:r>
              <a:rPr lang="de-DE" sz="1800" b="1" i="1" dirty="0"/>
              <a:t>Informatik Centrum Dortmund e.V.,</a:t>
            </a:r>
            <a:r>
              <a:rPr lang="de-DE" sz="1800" i="1" dirty="0"/>
              <a:t/>
            </a:r>
            <a:br>
              <a:rPr lang="de-DE" sz="1800" i="1" dirty="0"/>
            </a:br>
            <a:r>
              <a:rPr lang="de-DE" sz="1800" i="1" dirty="0" smtClean="0"/>
              <a:t>www.icd.de/es, Dortmund</a:t>
            </a:r>
            <a:r>
              <a:rPr lang="de-DE" sz="1800" i="1" dirty="0"/>
              <a:t>, </a:t>
            </a:r>
            <a:r>
              <a:rPr lang="de-DE" sz="1800" i="1" dirty="0" smtClean="0"/>
              <a:t>2012</a:t>
            </a:r>
            <a:r>
              <a:rPr lang="de-DE" sz="1800" i="1" dirty="0" smtClean="0">
                <a:ea typeface="ヒラギノ角ゴ Pro W3" pitchFamily="96" charset="-128"/>
              </a:rPr>
              <a:t>]</a:t>
            </a:r>
            <a:endParaRPr lang="en-US" sz="1800" i="1" dirty="0">
              <a:ea typeface="ヒラギノ角ゴ Pro W3" pitchFamily="96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58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58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58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58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58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58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58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758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758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5" dur="500"/>
                                        <p:tgtEl>
                                          <p:spTgt spid="758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8" dur="500"/>
                                        <p:tgtEl>
                                          <p:spTgt spid="758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1" dur="500"/>
                                        <p:tgtEl>
                                          <p:spTgt spid="758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45" dur="500"/>
                                        <p:tgtEl>
                                          <p:spTgt spid="7588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48" dur="500"/>
                                        <p:tgtEl>
                                          <p:spTgt spid="7588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51" dur="500"/>
                                        <p:tgtEl>
                                          <p:spTgt spid="7588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54" dur="500"/>
                                        <p:tgtEl>
                                          <p:spTgt spid="7588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57" dur="500"/>
                                        <p:tgtEl>
                                          <p:spTgt spid="7588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58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58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802" grpId="0" animBg="1"/>
      <p:bldP spid="758803" grpId="0" animBg="1"/>
      <p:bldP spid="758804" grpId="0" animBg="1"/>
      <p:bldP spid="758805" grpId="0" animBg="1"/>
      <p:bldP spid="758806" grpId="0" animBg="1"/>
      <p:bldP spid="758806" grpId="1" animBg="1"/>
      <p:bldP spid="758807" grpId="0" animBg="1"/>
      <p:bldP spid="758807" grpId="1" animBg="1"/>
      <p:bldP spid="758808" grpId="0" animBg="1"/>
      <p:bldP spid="758808" grpId="1" animBg="1"/>
      <p:bldP spid="758809" grpId="0" animBg="1"/>
      <p:bldP spid="758809" grpId="1" animBg="1"/>
      <p:bldP spid="758814" grpId="0" animBg="1"/>
      <p:bldP spid="758815" grpId="0" animBg="1"/>
      <p:bldP spid="758816" grpId="0" animBg="1"/>
      <p:bldP spid="758817" grpId="0"/>
      <p:bldP spid="758817" grpId="1"/>
      <p:bldP spid="75881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81E09890-0A33-4BD4-ABC9-80FF84FF074C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1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64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ICD-C: Code-Beispiel</a:t>
            </a:r>
          </a:p>
        </p:txBody>
      </p:sp>
      <p:sp>
        <p:nvSpPr>
          <p:cNvPr id="648246" name="Rectangle 54"/>
          <p:cNvSpPr>
            <a:spLocks noChangeArrowheads="1"/>
          </p:cNvSpPr>
          <p:nvPr/>
        </p:nvSpPr>
        <p:spPr bwMode="auto">
          <a:xfrm>
            <a:off x="179388" y="1701800"/>
            <a:ext cx="1512887" cy="2447925"/>
          </a:xfrm>
          <a:prstGeom prst="rect">
            <a:avLst/>
          </a:prstGeom>
          <a:solidFill>
            <a:srgbClr val="C0C0C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48247" name="Rectangle 55"/>
          <p:cNvSpPr>
            <a:spLocks noChangeArrowheads="1"/>
          </p:cNvSpPr>
          <p:nvPr/>
        </p:nvSpPr>
        <p:spPr bwMode="auto">
          <a:xfrm>
            <a:off x="3492500" y="4941888"/>
            <a:ext cx="2232025" cy="12239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48248" name="AutoShape 56"/>
          <p:cNvSpPr>
            <a:spLocks noChangeArrowheads="1"/>
          </p:cNvSpPr>
          <p:nvPr/>
        </p:nvSpPr>
        <p:spPr bwMode="auto">
          <a:xfrm>
            <a:off x="3940175" y="1701800"/>
            <a:ext cx="2952750" cy="3603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48249" name="AutoShape 57"/>
          <p:cNvSpPr>
            <a:spLocks noChangeArrowheads="1"/>
          </p:cNvSpPr>
          <p:nvPr/>
        </p:nvSpPr>
        <p:spPr bwMode="auto">
          <a:xfrm>
            <a:off x="3940175" y="2420938"/>
            <a:ext cx="2952750" cy="3603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48250" name="AutoShape 58"/>
          <p:cNvSpPr>
            <a:spLocks noChangeArrowheads="1"/>
          </p:cNvSpPr>
          <p:nvPr/>
        </p:nvSpPr>
        <p:spPr bwMode="auto">
          <a:xfrm>
            <a:off x="5740400" y="3141663"/>
            <a:ext cx="2952750" cy="3603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48251" name="Text Box 59"/>
          <p:cNvSpPr txBox="1">
            <a:spLocks noChangeArrowheads="1"/>
          </p:cNvSpPr>
          <p:nvPr/>
        </p:nvSpPr>
        <p:spPr bwMode="auto">
          <a:xfrm>
            <a:off x="107950" y="1787525"/>
            <a:ext cx="1535113" cy="230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latin typeface="Courier New" pitchFamily="49" charset="0"/>
                <a:ea typeface="ヒラギノ角ゴ Pro W3" pitchFamily="96" charset="-128"/>
              </a:rPr>
              <a:t>struct A {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latin typeface="Courier New" pitchFamily="49" charset="0"/>
                <a:ea typeface="ヒラギノ角ゴ Pro W3" pitchFamily="96" charset="-128"/>
              </a:rPr>
              <a:t>  int b;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latin typeface="Courier New" pitchFamily="49" charset="0"/>
                <a:ea typeface="ヒラギノ角ゴ Pro W3" pitchFamily="96" charset="-128"/>
              </a:rPr>
              <a:t>  ...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latin typeface="Courier New" pitchFamily="49" charset="0"/>
                <a:ea typeface="ヒラギノ角ゴ Pro W3" pitchFamily="96" charset="-128"/>
              </a:rPr>
              <a:t>} a;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latin typeface="Courier New" pitchFamily="49" charset="0"/>
                <a:ea typeface="ヒラギノ角ゴ Pro W3" pitchFamily="96" charset="-128"/>
              </a:rPr>
              <a:t>int c;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endParaRPr lang="de-DE" sz="1600" b="1" dirty="0">
              <a:latin typeface="Courier New" pitchFamily="49" charset="0"/>
              <a:ea typeface="ヒラギノ角ゴ Pro W3" pitchFamily="96" charset="-128"/>
            </a:endParaRP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latin typeface="Courier New" pitchFamily="49" charset="0"/>
                <a:ea typeface="ヒラギノ角ゴ Pro W3" pitchFamily="96" charset="-128"/>
              </a:rPr>
              <a:t>...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latin typeface="Courier New" pitchFamily="49" charset="0"/>
                <a:ea typeface="ヒラギノ角ゴ Pro W3" pitchFamily="96" charset="-128"/>
              </a:rPr>
              <a:t>a.b += c*3;</a:t>
            </a:r>
          </a:p>
        </p:txBody>
      </p:sp>
      <p:sp>
        <p:nvSpPr>
          <p:cNvPr id="648252" name="Text Box 60"/>
          <p:cNvSpPr txBox="1">
            <a:spLocks noChangeArrowheads="1"/>
          </p:cNvSpPr>
          <p:nvPr/>
        </p:nvSpPr>
        <p:spPr bwMode="auto">
          <a:xfrm>
            <a:off x="4543821" y="1703388"/>
            <a:ext cx="155972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IR_ExpStmt</a:t>
            </a:r>
          </a:p>
        </p:txBody>
      </p:sp>
      <p:sp>
        <p:nvSpPr>
          <p:cNvPr id="648253" name="Text Box 61"/>
          <p:cNvSpPr txBox="1">
            <a:spLocks noChangeArrowheads="1"/>
          </p:cNvSpPr>
          <p:nvPr/>
        </p:nvSpPr>
        <p:spPr bwMode="auto">
          <a:xfrm>
            <a:off x="4429125" y="2422525"/>
            <a:ext cx="1787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IR_AssignExp</a:t>
            </a:r>
          </a:p>
        </p:txBody>
      </p:sp>
      <p:sp>
        <p:nvSpPr>
          <p:cNvPr id="648254" name="Text Box 62"/>
          <p:cNvSpPr txBox="1">
            <a:spLocks noChangeArrowheads="1"/>
          </p:cNvSpPr>
          <p:nvPr/>
        </p:nvSpPr>
        <p:spPr bwMode="auto">
          <a:xfrm>
            <a:off x="6251575" y="3143250"/>
            <a:ext cx="17446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IR_BinaryExp</a:t>
            </a:r>
          </a:p>
        </p:txBody>
      </p:sp>
      <p:sp>
        <p:nvSpPr>
          <p:cNvPr id="648255" name="AutoShape 63"/>
          <p:cNvSpPr>
            <a:spLocks noChangeArrowheads="1"/>
          </p:cNvSpPr>
          <p:nvPr/>
        </p:nvSpPr>
        <p:spPr bwMode="auto">
          <a:xfrm>
            <a:off x="2211388" y="3141663"/>
            <a:ext cx="2973387" cy="3603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48256" name="Text Box 64"/>
          <p:cNvSpPr txBox="1">
            <a:spLocks noChangeArrowheads="1"/>
          </p:cNvSpPr>
          <p:nvPr/>
        </p:nvSpPr>
        <p:spPr bwMode="auto">
          <a:xfrm>
            <a:off x="2019300" y="3143250"/>
            <a:ext cx="3155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IR_ComponentAccessExp</a:t>
            </a:r>
          </a:p>
        </p:txBody>
      </p:sp>
      <p:sp>
        <p:nvSpPr>
          <p:cNvPr id="648257" name="AutoShape 65"/>
          <p:cNvSpPr>
            <a:spLocks noChangeArrowheads="1"/>
          </p:cNvSpPr>
          <p:nvPr/>
        </p:nvSpPr>
        <p:spPr bwMode="auto">
          <a:xfrm>
            <a:off x="7237413" y="3860800"/>
            <a:ext cx="1835150" cy="3603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48258" name="Text Box 66"/>
          <p:cNvSpPr txBox="1">
            <a:spLocks noChangeArrowheads="1"/>
          </p:cNvSpPr>
          <p:nvPr/>
        </p:nvSpPr>
        <p:spPr bwMode="auto">
          <a:xfrm>
            <a:off x="7069138" y="3862388"/>
            <a:ext cx="1968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IR_IntConstExp</a:t>
            </a:r>
          </a:p>
        </p:txBody>
      </p:sp>
      <p:sp>
        <p:nvSpPr>
          <p:cNvPr id="648259" name="AutoShape 67"/>
          <p:cNvSpPr>
            <a:spLocks noChangeArrowheads="1"/>
          </p:cNvSpPr>
          <p:nvPr/>
        </p:nvSpPr>
        <p:spPr bwMode="auto">
          <a:xfrm>
            <a:off x="5492750" y="3860800"/>
            <a:ext cx="1692275" cy="3603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48260" name="Text Box 68"/>
          <p:cNvSpPr txBox="1">
            <a:spLocks noChangeArrowheads="1"/>
          </p:cNvSpPr>
          <p:nvPr/>
        </p:nvSpPr>
        <p:spPr bwMode="auto">
          <a:xfrm>
            <a:off x="5292725" y="3862388"/>
            <a:ext cx="18716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IR_SymbolExp</a:t>
            </a:r>
          </a:p>
        </p:txBody>
      </p:sp>
      <p:sp>
        <p:nvSpPr>
          <p:cNvPr id="648261" name="Line 69"/>
          <p:cNvSpPr>
            <a:spLocks noChangeShapeType="1"/>
          </p:cNvSpPr>
          <p:nvPr/>
        </p:nvSpPr>
        <p:spPr bwMode="auto">
          <a:xfrm>
            <a:off x="5453063" y="2060575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648262" name="Line 70"/>
          <p:cNvSpPr>
            <a:spLocks noChangeShapeType="1"/>
          </p:cNvSpPr>
          <p:nvPr/>
        </p:nvSpPr>
        <p:spPr bwMode="auto">
          <a:xfrm rot="2700000">
            <a:off x="5253832" y="2729706"/>
            <a:ext cx="0" cy="4683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648263" name="Line 71"/>
          <p:cNvSpPr>
            <a:spLocks noChangeShapeType="1"/>
          </p:cNvSpPr>
          <p:nvPr/>
        </p:nvSpPr>
        <p:spPr bwMode="auto">
          <a:xfrm rot="18900000" flipH="1">
            <a:off x="5650707" y="2731293"/>
            <a:ext cx="0" cy="4683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648264" name="AutoShape 72"/>
          <p:cNvSpPr>
            <a:spLocks noChangeArrowheads="1"/>
          </p:cNvSpPr>
          <p:nvPr/>
        </p:nvSpPr>
        <p:spPr bwMode="auto">
          <a:xfrm>
            <a:off x="3671888" y="3860800"/>
            <a:ext cx="1728787" cy="3603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48265" name="Text Box 73"/>
          <p:cNvSpPr txBox="1">
            <a:spLocks noChangeArrowheads="1"/>
          </p:cNvSpPr>
          <p:nvPr/>
        </p:nvSpPr>
        <p:spPr bwMode="auto">
          <a:xfrm>
            <a:off x="3508375" y="3862388"/>
            <a:ext cx="18716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IR_SymbolExp</a:t>
            </a:r>
          </a:p>
        </p:txBody>
      </p:sp>
      <p:sp>
        <p:nvSpPr>
          <p:cNvPr id="648266" name="AutoShape 74"/>
          <p:cNvSpPr>
            <a:spLocks noChangeArrowheads="1"/>
          </p:cNvSpPr>
          <p:nvPr/>
        </p:nvSpPr>
        <p:spPr bwMode="auto">
          <a:xfrm>
            <a:off x="1889125" y="3860800"/>
            <a:ext cx="1728788" cy="3603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48267" name="Text Box 75"/>
          <p:cNvSpPr txBox="1">
            <a:spLocks noChangeArrowheads="1"/>
          </p:cNvSpPr>
          <p:nvPr/>
        </p:nvSpPr>
        <p:spPr bwMode="auto">
          <a:xfrm>
            <a:off x="1727200" y="3862388"/>
            <a:ext cx="18716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IR_SymbolExp</a:t>
            </a:r>
          </a:p>
        </p:txBody>
      </p:sp>
      <p:sp>
        <p:nvSpPr>
          <p:cNvPr id="648268" name="Line 76"/>
          <p:cNvSpPr>
            <a:spLocks noChangeShapeType="1"/>
          </p:cNvSpPr>
          <p:nvPr/>
        </p:nvSpPr>
        <p:spPr bwMode="auto">
          <a:xfrm rot="2700000">
            <a:off x="6966744" y="3444082"/>
            <a:ext cx="0" cy="4683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648269" name="Line 77"/>
          <p:cNvSpPr>
            <a:spLocks noChangeShapeType="1"/>
          </p:cNvSpPr>
          <p:nvPr/>
        </p:nvSpPr>
        <p:spPr bwMode="auto">
          <a:xfrm rot="18900000" flipH="1">
            <a:off x="7377907" y="3444081"/>
            <a:ext cx="0" cy="4683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648270" name="Line 78"/>
          <p:cNvSpPr>
            <a:spLocks noChangeShapeType="1"/>
          </p:cNvSpPr>
          <p:nvPr/>
        </p:nvSpPr>
        <p:spPr bwMode="auto">
          <a:xfrm rot="2700000">
            <a:off x="3399632" y="3444081"/>
            <a:ext cx="0" cy="4683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648271" name="Line 79"/>
          <p:cNvSpPr>
            <a:spLocks noChangeShapeType="1"/>
          </p:cNvSpPr>
          <p:nvPr/>
        </p:nvSpPr>
        <p:spPr bwMode="auto">
          <a:xfrm rot="18900000" flipH="1">
            <a:off x="3850482" y="3444081"/>
            <a:ext cx="0" cy="4683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648272" name="Text Box 80"/>
          <p:cNvSpPr txBox="1">
            <a:spLocks noChangeArrowheads="1"/>
          </p:cNvSpPr>
          <p:nvPr/>
        </p:nvSpPr>
        <p:spPr bwMode="auto">
          <a:xfrm>
            <a:off x="6991350" y="2479675"/>
            <a:ext cx="2444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  <a:ea typeface="ヒラギノ角ゴ Pro W3" pitchFamily="96" charset="-128"/>
              </a:rPr>
              <a:t>+=</a:t>
            </a:r>
          </a:p>
        </p:txBody>
      </p:sp>
      <p:sp>
        <p:nvSpPr>
          <p:cNvPr id="648273" name="Text Box 81"/>
          <p:cNvSpPr txBox="1">
            <a:spLocks noChangeArrowheads="1"/>
          </p:cNvSpPr>
          <p:nvPr/>
        </p:nvSpPr>
        <p:spPr bwMode="auto">
          <a:xfrm>
            <a:off x="1738313" y="3200400"/>
            <a:ext cx="3127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  <a:ea typeface="ヒラギノ角ゴ Pro W3" pitchFamily="96" charset="-128"/>
              </a:rPr>
              <a:t>.</a:t>
            </a:r>
          </a:p>
        </p:txBody>
      </p:sp>
      <p:sp>
        <p:nvSpPr>
          <p:cNvPr id="648274" name="Text Box 82"/>
          <p:cNvSpPr txBox="1">
            <a:spLocks noChangeArrowheads="1"/>
          </p:cNvSpPr>
          <p:nvPr/>
        </p:nvSpPr>
        <p:spPr bwMode="auto">
          <a:xfrm>
            <a:off x="8651875" y="3200400"/>
            <a:ext cx="3127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  <a:ea typeface="ヒラギノ角ゴ Pro W3" pitchFamily="96" charset="-128"/>
              </a:rPr>
              <a:t>*</a:t>
            </a:r>
          </a:p>
        </p:txBody>
      </p:sp>
      <p:sp>
        <p:nvSpPr>
          <p:cNvPr id="648275" name="Text Box 83"/>
          <p:cNvSpPr txBox="1">
            <a:spLocks noChangeArrowheads="1"/>
          </p:cNvSpPr>
          <p:nvPr/>
        </p:nvSpPr>
        <p:spPr bwMode="auto">
          <a:xfrm>
            <a:off x="4835525" y="3632200"/>
            <a:ext cx="3127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  <a:ea typeface="ヒラギノ角ゴ Pro W3" pitchFamily="96" charset="-128"/>
              </a:rPr>
              <a:t>b</a:t>
            </a:r>
          </a:p>
        </p:txBody>
      </p:sp>
      <p:sp>
        <p:nvSpPr>
          <p:cNvPr id="648276" name="Text Box 84"/>
          <p:cNvSpPr txBox="1">
            <a:spLocks noChangeArrowheads="1"/>
          </p:cNvSpPr>
          <p:nvPr/>
        </p:nvSpPr>
        <p:spPr bwMode="auto">
          <a:xfrm>
            <a:off x="5611813" y="3632200"/>
            <a:ext cx="3127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  <a:ea typeface="ヒラギノ角ゴ Pro W3" pitchFamily="96" charset="-128"/>
              </a:rPr>
              <a:t>c</a:t>
            </a:r>
          </a:p>
        </p:txBody>
      </p:sp>
      <p:sp>
        <p:nvSpPr>
          <p:cNvPr id="648277" name="Text Box 85"/>
          <p:cNvSpPr txBox="1">
            <a:spLocks noChangeArrowheads="1"/>
          </p:cNvSpPr>
          <p:nvPr/>
        </p:nvSpPr>
        <p:spPr bwMode="auto">
          <a:xfrm>
            <a:off x="1925638" y="3632200"/>
            <a:ext cx="3127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  <a:ea typeface="ヒラギノ角ゴ Pro W3" pitchFamily="96" charset="-128"/>
              </a:rPr>
              <a:t>a</a:t>
            </a:r>
          </a:p>
        </p:txBody>
      </p:sp>
      <p:sp>
        <p:nvSpPr>
          <p:cNvPr id="648278" name="Text Box 86"/>
          <p:cNvSpPr txBox="1">
            <a:spLocks noChangeArrowheads="1"/>
          </p:cNvSpPr>
          <p:nvPr/>
        </p:nvSpPr>
        <p:spPr bwMode="auto">
          <a:xfrm>
            <a:off x="8507413" y="3632200"/>
            <a:ext cx="3127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  <a:ea typeface="ヒラギノ角ゴ Pro W3" pitchFamily="96" charset="-128"/>
              </a:rPr>
              <a:t>3</a:t>
            </a:r>
          </a:p>
        </p:txBody>
      </p:sp>
      <p:sp>
        <p:nvSpPr>
          <p:cNvPr id="648279" name="AutoShape 87"/>
          <p:cNvSpPr>
            <a:spLocks noChangeArrowheads="1"/>
          </p:cNvSpPr>
          <p:nvPr/>
        </p:nvSpPr>
        <p:spPr bwMode="auto">
          <a:xfrm>
            <a:off x="107950" y="4941888"/>
            <a:ext cx="3024188" cy="1081087"/>
          </a:xfrm>
          <a:prstGeom prst="flowChart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48280" name="Text Box 88"/>
          <p:cNvSpPr txBox="1">
            <a:spLocks noChangeArrowheads="1"/>
          </p:cNvSpPr>
          <p:nvPr/>
        </p:nvSpPr>
        <p:spPr bwMode="auto">
          <a:xfrm>
            <a:off x="-9525" y="4943475"/>
            <a:ext cx="2070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IR_SymbolTable</a:t>
            </a:r>
          </a:p>
        </p:txBody>
      </p:sp>
      <p:sp>
        <p:nvSpPr>
          <p:cNvPr id="648281" name="Text Box 89"/>
          <p:cNvSpPr txBox="1">
            <a:spLocks noChangeArrowheads="1"/>
          </p:cNvSpPr>
          <p:nvPr/>
        </p:nvSpPr>
        <p:spPr bwMode="auto">
          <a:xfrm>
            <a:off x="57150" y="5283200"/>
            <a:ext cx="3001963" cy="538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  <a:ea typeface="ヒラギノ角ゴ Pro W3" pitchFamily="96" charset="-128"/>
              </a:rPr>
              <a:t>a</a:t>
            </a:r>
            <a:r>
              <a:rPr lang="de-DE" sz="1600" b="1" dirty="0">
                <a:latin typeface="Courier New" pitchFamily="49" charset="0"/>
                <a:ea typeface="ヒラギノ角ゴ Pro W3" pitchFamily="96" charset="-128"/>
              </a:rPr>
              <a:t>: IR_ComposedType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  <a:ea typeface="ヒラギノ角ゴ Pro W3" pitchFamily="96" charset="-128"/>
              </a:rPr>
              <a:t>c</a:t>
            </a:r>
            <a:r>
              <a:rPr lang="de-DE" sz="1600" b="1" dirty="0">
                <a:latin typeface="Courier New" pitchFamily="49" charset="0"/>
                <a:ea typeface="ヒラギノ角ゴ Pro W3" pitchFamily="96" charset="-128"/>
              </a:rPr>
              <a:t>: IR_BuiltinType </a:t>
            </a: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  <a:ea typeface="ヒラギノ角ゴ Pro W3" pitchFamily="96" charset="-128"/>
              </a:rPr>
              <a:t>(int)</a:t>
            </a:r>
          </a:p>
        </p:txBody>
      </p:sp>
      <p:sp>
        <p:nvSpPr>
          <p:cNvPr id="648282" name="Text Box 90"/>
          <p:cNvSpPr txBox="1">
            <a:spLocks noChangeArrowheads="1"/>
          </p:cNvSpPr>
          <p:nvPr/>
        </p:nvSpPr>
        <p:spPr bwMode="auto">
          <a:xfrm>
            <a:off x="3338513" y="4943475"/>
            <a:ext cx="23796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IR_ComposedType</a:t>
            </a:r>
          </a:p>
        </p:txBody>
      </p:sp>
      <p:sp>
        <p:nvSpPr>
          <p:cNvPr id="648283" name="Text Box 91"/>
          <p:cNvSpPr txBox="1">
            <a:spLocks noChangeArrowheads="1"/>
          </p:cNvSpPr>
          <p:nvPr/>
        </p:nvSpPr>
        <p:spPr bwMode="auto">
          <a:xfrm>
            <a:off x="3441700" y="5283200"/>
            <a:ext cx="2146300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  <a:ea typeface="ヒラギノ角ゴ Pro W3" pitchFamily="96" charset="-128"/>
              </a:rPr>
              <a:t>   (struct A)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latin typeface="Courier New" pitchFamily="49" charset="0"/>
                <a:ea typeface="ヒラギノ角ゴ Pro W3" pitchFamily="96" charset="-128"/>
              </a:rPr>
              <a:t>components: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latin typeface="Courier New" pitchFamily="49" charset="0"/>
                <a:ea typeface="ヒラギノ角ゴ Pro W3" pitchFamily="96" charset="-128"/>
              </a:rPr>
              <a:t>  IR_SymbolTable</a:t>
            </a:r>
            <a:endParaRPr lang="de-DE" sz="1600" b="1" dirty="0">
              <a:solidFill>
                <a:srgbClr val="0000FF"/>
              </a:solidFill>
              <a:latin typeface="Courier New" pitchFamily="49" charset="0"/>
              <a:ea typeface="ヒラギノ角ゴ Pro W3" pitchFamily="96" charset="-128"/>
            </a:endParaRPr>
          </a:p>
        </p:txBody>
      </p:sp>
      <p:sp>
        <p:nvSpPr>
          <p:cNvPr id="648284" name="AutoShape 92"/>
          <p:cNvSpPr>
            <a:spLocks noChangeArrowheads="1"/>
          </p:cNvSpPr>
          <p:nvPr/>
        </p:nvSpPr>
        <p:spPr bwMode="auto">
          <a:xfrm>
            <a:off x="6084888" y="4941888"/>
            <a:ext cx="3024187" cy="1081087"/>
          </a:xfrm>
          <a:prstGeom prst="flowChart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48285" name="Text Box 93"/>
          <p:cNvSpPr txBox="1">
            <a:spLocks noChangeArrowheads="1"/>
          </p:cNvSpPr>
          <p:nvPr/>
        </p:nvSpPr>
        <p:spPr bwMode="auto">
          <a:xfrm>
            <a:off x="5967413" y="4943475"/>
            <a:ext cx="2070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IR_SymbolTable</a:t>
            </a:r>
          </a:p>
        </p:txBody>
      </p:sp>
      <p:sp>
        <p:nvSpPr>
          <p:cNvPr id="648286" name="Text Box 94"/>
          <p:cNvSpPr txBox="1">
            <a:spLocks noChangeArrowheads="1"/>
          </p:cNvSpPr>
          <p:nvPr/>
        </p:nvSpPr>
        <p:spPr bwMode="auto">
          <a:xfrm>
            <a:off x="6034088" y="5283200"/>
            <a:ext cx="3031279" cy="541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  <a:ea typeface="ヒラギノ角ゴ Pro W3" pitchFamily="96" charset="-128"/>
              </a:rPr>
              <a:t>b</a:t>
            </a:r>
            <a:r>
              <a:rPr lang="de-DE" sz="1600" b="1" dirty="0">
                <a:latin typeface="Courier New" pitchFamily="49" charset="0"/>
                <a:ea typeface="ヒラギノ角ゴ Pro W3" pitchFamily="96" charset="-128"/>
              </a:rPr>
              <a:t>: IR_BuiltinType </a:t>
            </a: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  <a:ea typeface="ヒラギノ角ゴ Pro W3" pitchFamily="96" charset="-128"/>
              </a:rPr>
              <a:t>(int)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latin typeface="Courier New" pitchFamily="49" charset="0"/>
                <a:ea typeface="ヒラギノ角ゴ Pro W3" pitchFamily="96" charset="-128"/>
              </a:rPr>
              <a:t>...</a:t>
            </a:r>
          </a:p>
        </p:txBody>
      </p:sp>
      <p:sp>
        <p:nvSpPr>
          <p:cNvPr id="648287" name="Freeform 95"/>
          <p:cNvSpPr>
            <a:spLocks/>
          </p:cNvSpPr>
          <p:nvPr/>
        </p:nvSpPr>
        <p:spPr bwMode="auto">
          <a:xfrm>
            <a:off x="900113" y="1809750"/>
            <a:ext cx="2951162" cy="1979613"/>
          </a:xfrm>
          <a:custGeom>
            <a:avLst/>
            <a:gdLst>
              <a:gd name="T0" fmla="*/ 0 w 1859"/>
              <a:gd name="T1" fmla="*/ 1247 h 1247"/>
              <a:gd name="T2" fmla="*/ 771 w 1859"/>
              <a:gd name="T3" fmla="*/ 204 h 1247"/>
              <a:gd name="T4" fmla="*/ 1859 w 1859"/>
              <a:gd name="T5" fmla="*/ 23 h 1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59" h="1247">
                <a:moveTo>
                  <a:pt x="0" y="1247"/>
                </a:moveTo>
                <a:cubicBezTo>
                  <a:pt x="230" y="827"/>
                  <a:pt x="461" y="408"/>
                  <a:pt x="771" y="204"/>
                </a:cubicBezTo>
                <a:cubicBezTo>
                  <a:pt x="1081" y="0"/>
                  <a:pt x="1470" y="11"/>
                  <a:pt x="1859" y="23"/>
                </a:cubicBezTo>
              </a:path>
            </a:pathLst>
          </a:custGeom>
          <a:noFill/>
          <a:ln w="25400" cap="rnd" cmpd="sng">
            <a:solidFill>
              <a:srgbClr val="A32638"/>
            </a:solidFill>
            <a:prstDash val="sysDot"/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cxnSp>
        <p:nvCxnSpPr>
          <p:cNvPr id="648288" name="AutoShape 96"/>
          <p:cNvCxnSpPr>
            <a:cxnSpLocks noChangeShapeType="1"/>
          </p:cNvCxnSpPr>
          <p:nvPr/>
        </p:nvCxnSpPr>
        <p:spPr bwMode="auto">
          <a:xfrm flipV="1">
            <a:off x="2555875" y="5094288"/>
            <a:ext cx="919163" cy="292100"/>
          </a:xfrm>
          <a:prstGeom prst="curvedConnector3">
            <a:avLst>
              <a:gd name="adj1" fmla="val 49912"/>
            </a:avLst>
          </a:prstGeom>
          <a:noFill/>
          <a:ln w="25400" cap="rnd">
            <a:solidFill>
              <a:srgbClr val="A32638"/>
            </a:solidFill>
            <a:prstDash val="sysDot"/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8289" name="AutoShape 97"/>
          <p:cNvCxnSpPr>
            <a:cxnSpLocks noChangeShapeType="1"/>
          </p:cNvCxnSpPr>
          <p:nvPr/>
        </p:nvCxnSpPr>
        <p:spPr bwMode="auto">
          <a:xfrm flipV="1">
            <a:off x="5003800" y="5086350"/>
            <a:ext cx="1063625" cy="792163"/>
          </a:xfrm>
          <a:prstGeom prst="curvedConnector3">
            <a:avLst>
              <a:gd name="adj1" fmla="val 50000"/>
            </a:avLst>
          </a:prstGeom>
          <a:noFill/>
          <a:ln w="25400" cap="rnd">
            <a:solidFill>
              <a:srgbClr val="A32638"/>
            </a:solidFill>
            <a:prstDash val="sysDot"/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8290" name="AutoShape 98"/>
          <p:cNvCxnSpPr>
            <a:cxnSpLocks noChangeShapeType="1"/>
            <a:stCxn id="648266" idx="2"/>
            <a:endCxn id="648279" idx="0"/>
          </p:cNvCxnSpPr>
          <p:nvPr/>
        </p:nvCxnSpPr>
        <p:spPr bwMode="auto">
          <a:xfrm rot="5400000">
            <a:off x="1827213" y="4014788"/>
            <a:ext cx="720725" cy="1133475"/>
          </a:xfrm>
          <a:prstGeom prst="curvedConnector3">
            <a:avLst>
              <a:gd name="adj1" fmla="val 50000"/>
            </a:avLst>
          </a:prstGeom>
          <a:noFill/>
          <a:ln w="25400" cap="rnd">
            <a:solidFill>
              <a:srgbClr val="A32638"/>
            </a:solidFill>
            <a:prstDash val="sysDot"/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8291" name="AutoShape 99"/>
          <p:cNvCxnSpPr>
            <a:cxnSpLocks noChangeShapeType="1"/>
            <a:stCxn id="648259" idx="2"/>
            <a:endCxn id="648279" idx="0"/>
          </p:cNvCxnSpPr>
          <p:nvPr/>
        </p:nvCxnSpPr>
        <p:spPr bwMode="auto">
          <a:xfrm rot="5400000">
            <a:off x="3619500" y="2222501"/>
            <a:ext cx="720725" cy="4718050"/>
          </a:xfrm>
          <a:prstGeom prst="curvedConnector3">
            <a:avLst>
              <a:gd name="adj1" fmla="val 50000"/>
            </a:avLst>
          </a:prstGeom>
          <a:noFill/>
          <a:ln w="25400" cap="rnd">
            <a:solidFill>
              <a:srgbClr val="A32638"/>
            </a:solidFill>
            <a:prstDash val="sysDot"/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8292" name="AutoShape 100"/>
          <p:cNvCxnSpPr>
            <a:cxnSpLocks noChangeShapeType="1"/>
            <a:stCxn id="648264" idx="2"/>
            <a:endCxn id="648284" idx="0"/>
          </p:cNvCxnSpPr>
          <p:nvPr/>
        </p:nvCxnSpPr>
        <p:spPr bwMode="auto">
          <a:xfrm rot="16200000" flipH="1">
            <a:off x="5707062" y="3051176"/>
            <a:ext cx="720725" cy="3060700"/>
          </a:xfrm>
          <a:prstGeom prst="curvedConnector3">
            <a:avLst>
              <a:gd name="adj1" fmla="val 50000"/>
            </a:avLst>
          </a:prstGeom>
          <a:noFill/>
          <a:ln w="25400" cap="rnd">
            <a:solidFill>
              <a:srgbClr val="A32638"/>
            </a:solidFill>
            <a:prstDash val="sysDot"/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8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4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4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8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48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48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4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8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48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48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48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48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48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48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48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48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48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4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4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48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48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48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48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48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48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48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48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648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648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48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648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648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648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648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4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648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48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648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648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648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648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648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648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8247" grpId="0" animBg="1"/>
      <p:bldP spid="648248" grpId="0" animBg="1"/>
      <p:bldP spid="648249" grpId="0" animBg="1"/>
      <p:bldP spid="648250" grpId="0" animBg="1"/>
      <p:bldP spid="648252" grpId="0"/>
      <p:bldP spid="648253" grpId="0"/>
      <p:bldP spid="648254" grpId="0"/>
      <p:bldP spid="648255" grpId="0" animBg="1"/>
      <p:bldP spid="648256" grpId="0"/>
      <p:bldP spid="648257" grpId="0" animBg="1"/>
      <p:bldP spid="648258" grpId="0"/>
      <p:bldP spid="648259" grpId="0" animBg="1"/>
      <p:bldP spid="648260" grpId="0"/>
      <p:bldP spid="648261" grpId="0" animBg="1"/>
      <p:bldP spid="648262" grpId="0" animBg="1"/>
      <p:bldP spid="648263" grpId="0" animBg="1"/>
      <p:bldP spid="648264" grpId="0" animBg="1"/>
      <p:bldP spid="648265" grpId="0"/>
      <p:bldP spid="648266" grpId="0" animBg="1"/>
      <p:bldP spid="648267" grpId="0"/>
      <p:bldP spid="648268" grpId="0" animBg="1"/>
      <p:bldP spid="648269" grpId="0" animBg="1"/>
      <p:bldP spid="648270" grpId="0" animBg="1"/>
      <p:bldP spid="648271" grpId="0" animBg="1"/>
      <p:bldP spid="648272" grpId="0"/>
      <p:bldP spid="648273" grpId="0"/>
      <p:bldP spid="648274" grpId="0"/>
      <p:bldP spid="648275" grpId="0"/>
      <p:bldP spid="648276" grpId="0"/>
      <p:bldP spid="648277" grpId="0"/>
      <p:bldP spid="648278" grpId="0"/>
      <p:bldP spid="648279" grpId="0" animBg="1"/>
      <p:bldP spid="648280" grpId="0"/>
      <p:bldP spid="648281" grpId="0"/>
      <p:bldP spid="648282" grpId="0"/>
      <p:bldP spid="648283" grpId="0"/>
      <p:bldP spid="648284" grpId="0" animBg="1"/>
      <p:bldP spid="648285" grpId="0"/>
      <p:bldP spid="648286" grpId="0"/>
      <p:bldP spid="64828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F21848FC-66C0-4788-9E31-AB80563B5E1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65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ICD-C: </a:t>
            </a:r>
            <a:r>
              <a:rPr lang="en-US" i="1" dirty="0" smtClean="0"/>
              <a:t>Features</a:t>
            </a:r>
            <a:endParaRPr lang="en-US" i="1" dirty="0"/>
          </a:p>
        </p:txBody>
      </p:sp>
      <p:sp>
        <p:nvSpPr>
          <p:cNvPr id="65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ANSI-C Compiler </a:t>
            </a:r>
            <a:r>
              <a:rPr lang="en-US" b="1" i="1" dirty="0"/>
              <a:t>Frontend</a:t>
            </a:r>
            <a:r>
              <a:rPr lang="de-DE" b="1" dirty="0"/>
              <a:t>:	</a:t>
            </a:r>
            <a:r>
              <a:rPr lang="de-DE" dirty="0"/>
              <a:t>	C89 + C99 Standards</a:t>
            </a:r>
            <a:br>
              <a:rPr lang="de-DE" dirty="0"/>
            </a:br>
            <a:r>
              <a:rPr lang="de-DE" dirty="0"/>
              <a:t>					GNU </a:t>
            </a:r>
            <a:r>
              <a:rPr lang="en-US" i="1" dirty="0"/>
              <a:t>Inline</a:t>
            </a:r>
            <a:r>
              <a:rPr lang="de-DE" dirty="0"/>
              <a:t>-</a:t>
            </a:r>
            <a:r>
              <a:rPr lang="en-US" dirty="0"/>
              <a:t>Assembler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Enthaltene Analysen:</a:t>
            </a:r>
            <a:r>
              <a:rPr lang="de-DE" dirty="0"/>
              <a:t>		Datenflussanalysen</a:t>
            </a:r>
            <a:br>
              <a:rPr lang="de-DE" dirty="0"/>
            </a:br>
            <a:r>
              <a:rPr lang="de-DE" dirty="0"/>
              <a:t>					Kontrollflussanalysen</a:t>
            </a:r>
            <a:br>
              <a:rPr lang="de-DE" dirty="0"/>
            </a:br>
            <a:r>
              <a:rPr lang="de-DE" dirty="0"/>
              <a:t>					Schleifenanalysen</a:t>
            </a:r>
            <a:br>
              <a:rPr lang="de-DE" dirty="0"/>
            </a:br>
            <a:r>
              <a:rPr lang="de-DE" dirty="0"/>
              <a:t>					Zeigeranalyse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Schnittstellen:</a:t>
            </a:r>
          </a:p>
          <a:p>
            <a:pPr lvl="1"/>
            <a:r>
              <a:rPr lang="de-DE" dirty="0"/>
              <a:t>ANSI-C </a:t>
            </a:r>
            <a:r>
              <a:rPr lang="en-US" i="1" dirty="0" smtClean="0"/>
              <a:t>Dump</a:t>
            </a:r>
            <a:r>
              <a:rPr lang="de-DE" dirty="0" smtClean="0"/>
              <a:t> </a:t>
            </a:r>
            <a:r>
              <a:rPr lang="de-DE" dirty="0"/>
              <a:t>der IR als Schnittstelle zu externen Tools</a:t>
            </a:r>
          </a:p>
          <a:p>
            <a:pPr lvl="1"/>
            <a:r>
              <a:rPr lang="de-DE" dirty="0"/>
              <a:t>Schnittstelle zur Code-Selektion in </a:t>
            </a:r>
            <a:r>
              <a:rPr lang="de-DE" dirty="0" smtClean="0"/>
              <a:t>Compiler-</a:t>
            </a:r>
            <a:r>
              <a:rPr lang="en-US" i="1" dirty="0" smtClean="0"/>
              <a:t>Backends</a:t>
            </a:r>
          </a:p>
          <a:p>
            <a:pPr lvl="1"/>
            <a:endParaRPr lang="de-DE" dirty="0"/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Interne Strukturen:</a:t>
            </a:r>
          </a:p>
          <a:p>
            <a:pPr lvl="1"/>
            <a:r>
              <a:rPr lang="de-DE" dirty="0"/>
              <a:t>Objektorientiertes Design (C++)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B46320E1-CB52-4535-9E22-58AB1BF71AEC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6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Medium-Level</a:t>
            </a:r>
            <a:r>
              <a:rPr lang="de-DE" dirty="0"/>
              <a:t> IR: MIR</a:t>
            </a:r>
          </a:p>
        </p:txBody>
      </p:sp>
      <p:sp>
        <p:nvSpPr>
          <p:cNvPr id="76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MIR </a:t>
            </a:r>
            <a:r>
              <a:rPr lang="en-US" b="1" dirty="0"/>
              <a:t>Program</a:t>
            </a:r>
            <a:r>
              <a:rPr lang="de-DE" b="1" dirty="0"/>
              <a:t>:</a:t>
            </a:r>
            <a:r>
              <a:rPr lang="de-DE" dirty="0"/>
              <a:t>	1 – </a:t>
            </a:r>
            <a:r>
              <a:rPr lang="de-DE" i="1" dirty="0"/>
              <a:t>N</a:t>
            </a:r>
            <a:r>
              <a:rPr lang="de-DE" dirty="0"/>
              <a:t> </a:t>
            </a:r>
            <a:r>
              <a:rPr lang="en-US" i="1" dirty="0"/>
              <a:t>Program Units</a:t>
            </a:r>
            <a:r>
              <a:rPr lang="de-DE" dirty="0"/>
              <a:t> (d.h. Funktionen)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endParaRPr lang="de-DE" i="1" dirty="0"/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en-US" b="1" i="1" dirty="0"/>
              <a:t>Program Unit</a:t>
            </a:r>
            <a:r>
              <a:rPr lang="de-DE" b="1" dirty="0"/>
              <a:t>:</a:t>
            </a:r>
            <a:r>
              <a:rPr lang="de-DE" dirty="0"/>
              <a:t>	</a:t>
            </a:r>
            <a:r>
              <a:rPr lang="en-US" b="1" dirty="0">
                <a:latin typeface="Courier New" pitchFamily="49" charset="0"/>
              </a:rPr>
              <a:t>begin</a:t>
            </a:r>
            <a:r>
              <a:rPr lang="de-DE" dirty="0"/>
              <a:t> MIRInst* </a:t>
            </a:r>
            <a:r>
              <a:rPr lang="de-DE" b="1" dirty="0">
                <a:latin typeface="Courier New" pitchFamily="49" charset="0"/>
              </a:rPr>
              <a:t>end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MIR-Instruktionen:</a:t>
            </a:r>
          </a:p>
          <a:p>
            <a:pPr lvl="1"/>
            <a:r>
              <a:rPr lang="de-DE" dirty="0"/>
              <a:t>Quadrupel: 1 Operator, 3 Operanden </a:t>
            </a:r>
            <a:r>
              <a:rPr lang="de-DE" i="1" dirty="0"/>
              <a:t>(d.h. 3-Adress-Code)</a:t>
            </a:r>
          </a:p>
          <a:p>
            <a:pPr lvl="1"/>
            <a:r>
              <a:rPr lang="de-DE" dirty="0"/>
              <a:t>Instruktionstypen:</a:t>
            </a:r>
            <a:br>
              <a:rPr lang="de-DE" dirty="0"/>
            </a:br>
            <a:r>
              <a:rPr lang="de-DE" dirty="0"/>
              <a:t>	Zuweisungen, Sprünge (</a:t>
            </a:r>
            <a:r>
              <a:rPr lang="en-US" b="1" dirty="0">
                <a:latin typeface="Courier New" pitchFamily="49" charset="0"/>
              </a:rPr>
              <a:t>goto</a:t>
            </a:r>
            <a:r>
              <a:rPr lang="de-DE" dirty="0"/>
              <a:t>), Bedingungen (</a:t>
            </a:r>
            <a:r>
              <a:rPr lang="en-US" b="1" dirty="0">
                <a:latin typeface="Courier New" pitchFamily="49" charset="0"/>
              </a:rPr>
              <a:t>if</a:t>
            </a:r>
            <a:r>
              <a:rPr lang="de-DE" dirty="0"/>
              <a:t>),</a:t>
            </a:r>
            <a:br>
              <a:rPr lang="de-DE" dirty="0"/>
            </a:br>
            <a:r>
              <a:rPr lang="de-DE" dirty="0"/>
              <a:t>	Funktionsaufruf &amp; -rücksprung (</a:t>
            </a:r>
            <a:r>
              <a:rPr lang="en-US" b="1" dirty="0">
                <a:latin typeface="Courier New" pitchFamily="49" charset="0"/>
              </a:rPr>
              <a:t>call</a:t>
            </a:r>
            <a:r>
              <a:rPr lang="de-DE" dirty="0"/>
              <a:t>, </a:t>
            </a:r>
            <a:r>
              <a:rPr lang="en-US" b="1" dirty="0">
                <a:latin typeface="Courier New" pitchFamily="49" charset="0"/>
              </a:rPr>
              <a:t>return</a:t>
            </a:r>
            <a:r>
              <a:rPr lang="de-DE" dirty="0"/>
              <a:t>),</a:t>
            </a:r>
            <a:br>
              <a:rPr lang="de-DE" dirty="0"/>
            </a:br>
            <a:r>
              <a:rPr lang="de-DE" dirty="0"/>
              <a:t>	Parameterübergabe (</a:t>
            </a:r>
            <a:r>
              <a:rPr lang="en-US" b="1" dirty="0">
                <a:latin typeface="Courier New" pitchFamily="49" charset="0"/>
              </a:rPr>
              <a:t>receive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Können MIR-Ausdrücke </a:t>
            </a:r>
            <a:r>
              <a:rPr lang="de-DE" i="1" dirty="0"/>
              <a:t>(</a:t>
            </a:r>
            <a:r>
              <a:rPr lang="en-US" i="1" dirty="0"/>
              <a:t>Expressions</a:t>
            </a:r>
            <a:r>
              <a:rPr lang="de-DE" i="1" dirty="0"/>
              <a:t>)</a:t>
            </a:r>
            <a:r>
              <a:rPr lang="de-DE" dirty="0"/>
              <a:t> enthalten</a:t>
            </a:r>
            <a:r>
              <a:rPr lang="de-DE" b="1" dirty="0"/>
              <a:t> </a:t>
            </a:r>
          </a:p>
          <a:p>
            <a:pPr lvl="1"/>
            <a:endParaRPr lang="de-DE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8D5249BB-1917-46C3-B5FC-AC5500242C6E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6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Medium-Level</a:t>
            </a:r>
            <a:r>
              <a:rPr lang="de-DE" dirty="0"/>
              <a:t> IR: MIR</a:t>
            </a:r>
          </a:p>
        </p:txBody>
      </p:sp>
      <p:sp>
        <p:nvSpPr>
          <p:cNvPr id="76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MIR-Ausdrücke:</a:t>
            </a:r>
          </a:p>
          <a:p>
            <a:pPr lvl="1"/>
            <a:r>
              <a:rPr lang="de-DE" dirty="0"/>
              <a:t>Binäre Operatoren: </a:t>
            </a:r>
            <a:r>
              <a:rPr lang="de-DE" b="1" dirty="0">
                <a:latin typeface="Courier New" pitchFamily="49" charset="0"/>
              </a:rPr>
              <a:t>+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-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*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/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mod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min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max</a:t>
            </a:r>
          </a:p>
          <a:p>
            <a:pPr lvl="1"/>
            <a:r>
              <a:rPr lang="de-DE" dirty="0"/>
              <a:t>Relationale Operatoren: </a:t>
            </a:r>
            <a:r>
              <a:rPr lang="de-DE" b="1" dirty="0">
                <a:latin typeface="Courier New" pitchFamily="49" charset="0"/>
              </a:rPr>
              <a:t>=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!=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&lt;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&lt;=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&gt;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&gt;=</a:t>
            </a:r>
          </a:p>
          <a:p>
            <a:pPr lvl="1"/>
            <a:r>
              <a:rPr lang="de-DE" dirty="0"/>
              <a:t>Schiebe- &amp; Logische Operatoren: </a:t>
            </a:r>
            <a:r>
              <a:rPr lang="de-DE" b="1" dirty="0">
                <a:latin typeface="Courier New" pitchFamily="49" charset="0"/>
              </a:rPr>
              <a:t>shl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shr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shra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and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or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xor</a:t>
            </a:r>
          </a:p>
          <a:p>
            <a:pPr lvl="1"/>
            <a:r>
              <a:rPr lang="de-DE" dirty="0"/>
              <a:t>Unäre Operatoren: </a:t>
            </a:r>
            <a:r>
              <a:rPr lang="de-DE" b="1" dirty="0">
                <a:latin typeface="Courier New" pitchFamily="49" charset="0"/>
              </a:rPr>
              <a:t>-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!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addr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cast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*</a:t>
            </a:r>
            <a:r>
              <a:rPr lang="de-DE" b="1" dirty="0"/>
              <a:t> </a:t>
            </a:r>
          </a:p>
          <a:p>
            <a:pPr lvl="1"/>
            <a:endParaRPr lang="de-DE" dirty="0"/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Symboltabelle:</a:t>
            </a:r>
          </a:p>
          <a:p>
            <a:pPr lvl="1"/>
            <a:r>
              <a:rPr lang="de-DE" dirty="0"/>
              <a:t>Enthält Variablen und symbolische Register</a:t>
            </a:r>
          </a:p>
          <a:p>
            <a:pPr lvl="1"/>
            <a:r>
              <a:rPr lang="de-DE" dirty="0"/>
              <a:t>Einträge haben Typen: </a:t>
            </a:r>
            <a:r>
              <a:rPr lang="de-DE" b="1" dirty="0">
                <a:latin typeface="Courier New" pitchFamily="49" charset="0"/>
              </a:rPr>
              <a:t>integer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float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boolean</a:t>
            </a:r>
          </a:p>
          <a:p>
            <a:pPr lvl="1">
              <a:buFontTx/>
              <a:buNone/>
            </a:pPr>
            <a:endParaRPr lang="de-DE" b="1" dirty="0"/>
          </a:p>
        </p:txBody>
      </p:sp>
      <p:sp>
        <p:nvSpPr>
          <p:cNvPr id="762884" name="Text Box 4"/>
          <p:cNvSpPr txBox="1">
            <a:spLocks noChangeArrowheads="1"/>
          </p:cNvSpPr>
          <p:nvPr/>
        </p:nvSpPr>
        <p:spPr bwMode="auto">
          <a:xfrm>
            <a:off x="484188" y="5373688"/>
            <a:ext cx="6661150" cy="641350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sz="1800" i="1" dirty="0">
                <a:ea typeface="ヒラギノ角ゴ Pro W3" pitchFamily="96" charset="-128"/>
              </a:rPr>
              <a:t>[</a:t>
            </a:r>
            <a:r>
              <a:rPr lang="de-DE" sz="1800" b="1" i="1" dirty="0">
                <a:ea typeface="ヒラギノ角ゴ Pro W3" pitchFamily="96" charset="-128"/>
              </a:rPr>
              <a:t>S. S. Muchnick,</a:t>
            </a:r>
            <a:r>
              <a:rPr lang="de-DE" sz="1800" i="1" dirty="0">
                <a:ea typeface="ヒラギノ角ゴ Pro W3" pitchFamily="96" charset="-128"/>
              </a:rPr>
              <a:t> </a:t>
            </a:r>
            <a:r>
              <a:rPr lang="en-US" sz="1800" i="1" dirty="0"/>
              <a:t>Advanced Compiler Design &amp; Implementation</a:t>
            </a:r>
            <a:r>
              <a:rPr lang="de-DE" sz="1800" i="1" dirty="0"/>
              <a:t>,</a:t>
            </a:r>
            <a:br>
              <a:rPr lang="de-DE" sz="1800" i="1" dirty="0"/>
            </a:br>
            <a:r>
              <a:rPr lang="de-DE" sz="1800" i="1" dirty="0"/>
              <a:t>Morgan Kaufmann, 1997</a:t>
            </a:r>
            <a:r>
              <a:rPr lang="de-DE" sz="1800" i="1" dirty="0">
                <a:ea typeface="ヒラギノ角ゴ Pro W3" pitchFamily="96" charset="-128"/>
              </a:rPr>
              <a:t>]</a:t>
            </a:r>
            <a:endParaRPr lang="en-US" sz="1800" i="1" dirty="0">
              <a:ea typeface="ヒラギノ角ゴ Pro W3" pitchFamily="96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62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288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3586FB06-2D6C-4EB5-A419-0C4243D50E6E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6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MIR: Eigenschaften</a:t>
            </a:r>
          </a:p>
        </p:txBody>
      </p:sp>
      <p:sp>
        <p:nvSpPr>
          <p:cNvPr id="76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MIR ist keine </a:t>
            </a:r>
            <a:r>
              <a:rPr lang="en-US" b="1" i="1" dirty="0"/>
              <a:t>High-Level</a:t>
            </a:r>
            <a:r>
              <a:rPr lang="de-DE" b="1" dirty="0"/>
              <a:t> IR</a:t>
            </a:r>
          </a:p>
          <a:p>
            <a:pPr lvl="1"/>
            <a:r>
              <a:rPr lang="de-DE" dirty="0"/>
              <a:t>Nähe zur Quellsprache fehlt</a:t>
            </a:r>
          </a:p>
          <a:p>
            <a:pPr lvl="1"/>
            <a:r>
              <a:rPr lang="en-US" i="1" dirty="0"/>
              <a:t>High-Level</a:t>
            </a:r>
            <a:r>
              <a:rPr lang="de-DE" dirty="0"/>
              <a:t> Konstrukte fehlen: Schleifen, </a:t>
            </a:r>
            <a:r>
              <a:rPr lang="en-US" i="1" dirty="0" smtClean="0"/>
              <a:t>Array</a:t>
            </a:r>
            <a:r>
              <a:rPr lang="de-DE" dirty="0" smtClean="0"/>
              <a:t>-Zugriffe</a:t>
            </a:r>
            <a:r>
              <a:rPr lang="de-DE" dirty="0"/>
              <a:t>, ...</a:t>
            </a:r>
          </a:p>
          <a:p>
            <a:pPr lvl="1"/>
            <a:r>
              <a:rPr lang="de-DE" dirty="0"/>
              <a:t>Nur wenige, meist simple Operatoren präsent</a:t>
            </a:r>
            <a:r>
              <a:rPr lang="de-DE" b="1" dirty="0"/>
              <a:t> </a:t>
            </a:r>
          </a:p>
          <a:p>
            <a:pPr lvl="1"/>
            <a:endParaRPr lang="de-DE" dirty="0"/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MIR ist keine </a:t>
            </a:r>
            <a:r>
              <a:rPr lang="en-US" b="1" i="1" dirty="0"/>
              <a:t>Low-Level</a:t>
            </a:r>
            <a:r>
              <a:rPr lang="de-DE" b="1" dirty="0"/>
              <a:t> IR</a:t>
            </a:r>
          </a:p>
          <a:p>
            <a:pPr lvl="1"/>
            <a:r>
              <a:rPr lang="de-DE" dirty="0"/>
              <a:t>Nähe zur Zielarchitektur fehlt: Verhalten von Operatoren ist maschinenunabhängig definiert</a:t>
            </a:r>
          </a:p>
          <a:p>
            <a:pPr lvl="1"/>
            <a:r>
              <a:rPr lang="de-DE" dirty="0"/>
              <a:t>Konzept von Symboltabellen, Variablen &amp; Typen nicht </a:t>
            </a:r>
            <a:r>
              <a:rPr lang="en-US" i="1" dirty="0"/>
              <a:t>low-level</a:t>
            </a:r>
          </a:p>
          <a:p>
            <a:pPr lvl="1"/>
            <a:r>
              <a:rPr lang="de-DE" dirty="0"/>
              <a:t>Abstrakte Mechanismen zum Funktionsaufruf, Rücksprung und Parameterübergabe</a:t>
            </a:r>
          </a:p>
          <a:p>
            <a:pPr lvl="1"/>
            <a:endParaRPr lang="de-DE" dirty="0"/>
          </a:p>
          <a:p>
            <a:pPr>
              <a:lnSpc>
                <a:spcPct val="100000"/>
              </a:lnSpc>
              <a:buFont typeface="Wingdings" pitchFamily="2" charset="2"/>
              <a:buChar char="F"/>
            </a:pPr>
            <a:r>
              <a:rPr lang="de-DE" b="1" i="1" dirty="0"/>
              <a:t>MIR ist eine </a:t>
            </a:r>
            <a:r>
              <a:rPr lang="en-US" b="1" i="1" dirty="0"/>
              <a:t>Medium-Level </a:t>
            </a:r>
            <a:r>
              <a:rPr lang="de-DE" b="1" i="1" dirty="0"/>
              <a:t>IR.</a:t>
            </a:r>
            <a:endParaRPr lang="de-DE" b="1" dirty="0"/>
          </a:p>
          <a:p>
            <a:pPr lvl="1"/>
            <a:endParaRPr lang="de-DE" b="1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C4E12755-70D0-4F10-BE55-B29E9741E8A8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1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65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Low-Level</a:t>
            </a:r>
            <a:r>
              <a:rPr lang="de-DE" dirty="0"/>
              <a:t> IR: LLIR</a:t>
            </a:r>
          </a:p>
        </p:txBody>
      </p:sp>
      <p:sp>
        <p:nvSpPr>
          <p:cNvPr id="652321" name="AutoShape 33"/>
          <p:cNvSpPr>
            <a:spLocks noChangeArrowheads="1"/>
          </p:cNvSpPr>
          <p:nvPr/>
        </p:nvSpPr>
        <p:spPr bwMode="auto">
          <a:xfrm>
            <a:off x="431800" y="1565275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de-DE" sz="2000" b="1" dirty="0">
                <a:ea typeface="ヒラギノ角ゴ Pro W3" pitchFamily="96" charset="-128"/>
              </a:rPr>
              <a:t>LLIR</a:t>
            </a:r>
          </a:p>
        </p:txBody>
      </p:sp>
      <p:sp>
        <p:nvSpPr>
          <p:cNvPr id="652322" name="AutoShape 34"/>
          <p:cNvSpPr>
            <a:spLocks noChangeArrowheads="1"/>
          </p:cNvSpPr>
          <p:nvPr/>
        </p:nvSpPr>
        <p:spPr bwMode="auto">
          <a:xfrm>
            <a:off x="431800" y="2573338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Function</a:t>
            </a:r>
            <a:endParaRPr lang="en-US" sz="2000" b="1" i="1" dirty="0">
              <a:ea typeface="ヒラギノ角ゴ Pro W3" pitchFamily="96" charset="-128"/>
            </a:endParaRPr>
          </a:p>
        </p:txBody>
      </p:sp>
      <p:sp>
        <p:nvSpPr>
          <p:cNvPr id="652323" name="AutoShape 35"/>
          <p:cNvSpPr>
            <a:spLocks noChangeArrowheads="1"/>
          </p:cNvSpPr>
          <p:nvPr/>
        </p:nvSpPr>
        <p:spPr bwMode="auto">
          <a:xfrm>
            <a:off x="431800" y="4589463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Instruction</a:t>
            </a:r>
            <a:endParaRPr lang="en-US" sz="2000" b="1" i="1" dirty="0">
              <a:ea typeface="ヒラギノ角ゴ Pro W3" pitchFamily="96" charset="-128"/>
            </a:endParaRPr>
          </a:p>
        </p:txBody>
      </p:sp>
      <p:sp>
        <p:nvSpPr>
          <p:cNvPr id="652324" name="AutoShape 36"/>
          <p:cNvSpPr>
            <a:spLocks noChangeArrowheads="1"/>
          </p:cNvSpPr>
          <p:nvPr/>
        </p:nvSpPr>
        <p:spPr bwMode="auto">
          <a:xfrm>
            <a:off x="431800" y="5597525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Operation</a:t>
            </a:r>
            <a:endParaRPr lang="en-US" sz="2000" b="1" i="1" dirty="0">
              <a:ea typeface="ヒラギノ角ゴ Pro W3" pitchFamily="96" charset="-128"/>
            </a:endParaRPr>
          </a:p>
        </p:txBody>
      </p:sp>
      <p:sp>
        <p:nvSpPr>
          <p:cNvPr id="652325" name="Line 37"/>
          <p:cNvSpPr>
            <a:spLocks noChangeShapeType="1"/>
          </p:cNvSpPr>
          <p:nvPr/>
        </p:nvSpPr>
        <p:spPr bwMode="auto">
          <a:xfrm>
            <a:off x="1439863" y="2212975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652326" name="AutoShape 38"/>
          <p:cNvSpPr>
            <a:spLocks noChangeArrowheads="1"/>
          </p:cNvSpPr>
          <p:nvPr/>
        </p:nvSpPr>
        <p:spPr bwMode="auto">
          <a:xfrm>
            <a:off x="431800" y="3581400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Basic</a:t>
            </a:r>
          </a:p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Block</a:t>
            </a:r>
            <a:endParaRPr lang="en-US" sz="2000" b="1" i="1" dirty="0">
              <a:ea typeface="ヒラギノ角ゴ Pro W3" pitchFamily="96" charset="-128"/>
            </a:endParaRPr>
          </a:p>
        </p:txBody>
      </p:sp>
      <p:sp>
        <p:nvSpPr>
          <p:cNvPr id="652327" name="Line 39"/>
          <p:cNvSpPr>
            <a:spLocks noChangeShapeType="1"/>
          </p:cNvSpPr>
          <p:nvPr/>
        </p:nvSpPr>
        <p:spPr bwMode="auto">
          <a:xfrm>
            <a:off x="1439863" y="3221038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652328" name="Line 40"/>
          <p:cNvSpPr>
            <a:spLocks noChangeShapeType="1"/>
          </p:cNvSpPr>
          <p:nvPr/>
        </p:nvSpPr>
        <p:spPr bwMode="auto">
          <a:xfrm>
            <a:off x="1439863" y="4229100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652329" name="Line 41"/>
          <p:cNvSpPr>
            <a:spLocks noChangeShapeType="1"/>
          </p:cNvSpPr>
          <p:nvPr/>
        </p:nvSpPr>
        <p:spPr bwMode="auto">
          <a:xfrm>
            <a:off x="1439863" y="5237163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652330" name="AutoShape 42"/>
          <p:cNvSpPr>
            <a:spLocks/>
          </p:cNvSpPr>
          <p:nvPr/>
        </p:nvSpPr>
        <p:spPr bwMode="auto">
          <a:xfrm>
            <a:off x="2519363" y="4589463"/>
            <a:ext cx="215900" cy="6477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52331" name="AutoShape 43"/>
          <p:cNvSpPr>
            <a:spLocks/>
          </p:cNvSpPr>
          <p:nvPr/>
        </p:nvSpPr>
        <p:spPr bwMode="auto">
          <a:xfrm>
            <a:off x="2519363" y="5597525"/>
            <a:ext cx="215900" cy="6477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52334" name="Rectangle 46"/>
          <p:cNvSpPr>
            <a:spLocks noChangeArrowheads="1"/>
          </p:cNvSpPr>
          <p:nvPr/>
        </p:nvSpPr>
        <p:spPr bwMode="auto">
          <a:xfrm>
            <a:off x="2843213" y="4508500"/>
            <a:ext cx="6300787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eaLnBrk="1" hangingPunct="1">
              <a:lnSpc>
                <a:spcPct val="80000"/>
              </a:lnSpc>
              <a:buFont typeface="Arial" charset="0"/>
              <a:buChar char="–"/>
            </a:pPr>
            <a:r>
              <a:rPr lang="de-DE" sz="2000" dirty="0"/>
              <a:t>Maschinen-Instruktion</a:t>
            </a:r>
          </a:p>
          <a:p>
            <a:pPr marL="342900" indent="-342900" eaLnBrk="1" hangingPunct="1">
              <a:lnSpc>
                <a:spcPct val="80000"/>
              </a:lnSpc>
              <a:buFont typeface="Arial" charset="0"/>
              <a:buChar char="–"/>
            </a:pPr>
            <a:r>
              <a:rPr lang="de-DE" sz="2000" dirty="0"/>
              <a:t>Enthält 1-</a:t>
            </a:r>
            <a:r>
              <a:rPr lang="de-DE" sz="2000" i="1" dirty="0"/>
              <a:t>N</a:t>
            </a:r>
            <a:r>
              <a:rPr lang="de-DE" sz="2000" dirty="0"/>
              <a:t> Maschinen-Operationen</a:t>
            </a:r>
          </a:p>
          <a:p>
            <a:pPr marL="342900" indent="-342900" eaLnBrk="1" hangingPunct="1">
              <a:lnSpc>
                <a:spcPct val="80000"/>
              </a:lnSpc>
              <a:buFont typeface="Arial" charset="0"/>
              <a:buChar char="–"/>
            </a:pPr>
            <a:r>
              <a:rPr lang="de-DE" sz="2000" dirty="0"/>
              <a:t>Operationen werden parallel ausgeführt (</a:t>
            </a:r>
            <a:r>
              <a:rPr lang="de-DE" sz="2000" dirty="0">
                <a:sym typeface="Wingdings" pitchFamily="2" charset="2"/>
              </a:rPr>
              <a:t> </a:t>
            </a:r>
            <a:r>
              <a:rPr lang="de-DE" sz="2000" dirty="0"/>
              <a:t>VLIW)</a:t>
            </a:r>
          </a:p>
        </p:txBody>
      </p:sp>
      <p:sp>
        <p:nvSpPr>
          <p:cNvPr id="652335" name="Rectangle 47"/>
          <p:cNvSpPr>
            <a:spLocks noChangeArrowheads="1"/>
          </p:cNvSpPr>
          <p:nvPr/>
        </p:nvSpPr>
        <p:spPr bwMode="auto">
          <a:xfrm>
            <a:off x="2843213" y="5516563"/>
            <a:ext cx="6300787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eaLnBrk="1" hangingPunct="1">
              <a:lnSpc>
                <a:spcPct val="80000"/>
              </a:lnSpc>
              <a:buFont typeface="Arial" charset="0"/>
              <a:buChar char="–"/>
            </a:pPr>
            <a:r>
              <a:rPr lang="de-DE" sz="2000" dirty="0"/>
              <a:t>Maschinen-Operation</a:t>
            </a:r>
          </a:p>
          <a:p>
            <a:pPr marL="342900" indent="-342900" eaLnBrk="1" hangingPunct="1">
              <a:lnSpc>
                <a:spcPct val="80000"/>
              </a:lnSpc>
              <a:buFont typeface="Arial" charset="0"/>
              <a:buChar char="–"/>
            </a:pPr>
            <a:r>
              <a:rPr lang="de-DE" sz="2000" dirty="0"/>
              <a:t>Enthält </a:t>
            </a:r>
            <a:r>
              <a:rPr lang="en-US" sz="2000" dirty="0"/>
              <a:t>Assembler</a:t>
            </a:r>
            <a:r>
              <a:rPr lang="de-DE" sz="2000" dirty="0"/>
              <a:t>-Opcode (z.B. </a:t>
            </a:r>
            <a:r>
              <a:rPr lang="de-DE" sz="2000" b="1" dirty="0">
                <a:latin typeface="Courier New" pitchFamily="49" charset="0"/>
              </a:rPr>
              <a:t>ADD</a:t>
            </a:r>
            <a:r>
              <a:rPr lang="de-DE" sz="2000" dirty="0"/>
              <a:t>, </a:t>
            </a:r>
            <a:r>
              <a:rPr lang="de-DE" sz="2000" b="1" dirty="0">
                <a:latin typeface="Courier New" pitchFamily="49" charset="0"/>
              </a:rPr>
              <a:t>MUL</a:t>
            </a:r>
            <a:r>
              <a:rPr lang="de-DE" sz="2000" dirty="0"/>
              <a:t>, ...)</a:t>
            </a:r>
          </a:p>
          <a:p>
            <a:pPr marL="342900" indent="-342900" eaLnBrk="1" hangingPunct="1">
              <a:lnSpc>
                <a:spcPct val="80000"/>
              </a:lnSpc>
              <a:buFont typeface="Arial" charset="0"/>
              <a:buChar char="–"/>
            </a:pPr>
            <a:r>
              <a:rPr lang="de-DE" sz="2000" dirty="0"/>
              <a:t>Enthält 0-</a:t>
            </a:r>
            <a:r>
              <a:rPr lang="de-DE" sz="2000" i="1" dirty="0"/>
              <a:t>M</a:t>
            </a:r>
            <a:r>
              <a:rPr lang="de-DE" sz="2000" dirty="0"/>
              <a:t> Parameter</a:t>
            </a:r>
            <a:endParaRPr lang="de-DE" sz="20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2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5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52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52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2330" grpId="0" animBg="1"/>
      <p:bldP spid="65233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6A88F99B-97E0-4209-B711-20DE5EC0E5E5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6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Low-Level</a:t>
            </a:r>
            <a:r>
              <a:rPr lang="de-DE" dirty="0"/>
              <a:t> IR: LLIR</a:t>
            </a:r>
          </a:p>
        </p:txBody>
      </p:sp>
      <p:sp>
        <p:nvSpPr>
          <p:cNvPr id="766979" name="AutoShape 3"/>
          <p:cNvSpPr>
            <a:spLocks noChangeArrowheads="1"/>
          </p:cNvSpPr>
          <p:nvPr/>
        </p:nvSpPr>
        <p:spPr bwMode="auto">
          <a:xfrm>
            <a:off x="431800" y="1565275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de-DE" sz="2000" b="1" dirty="0">
                <a:ea typeface="ヒラギノ角ゴ Pro W3" pitchFamily="96" charset="-128"/>
              </a:rPr>
              <a:t>LLIR</a:t>
            </a:r>
          </a:p>
        </p:txBody>
      </p:sp>
      <p:sp>
        <p:nvSpPr>
          <p:cNvPr id="766980" name="AutoShape 4"/>
          <p:cNvSpPr>
            <a:spLocks noChangeArrowheads="1"/>
          </p:cNvSpPr>
          <p:nvPr/>
        </p:nvSpPr>
        <p:spPr bwMode="auto">
          <a:xfrm>
            <a:off x="431800" y="2573338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Function</a:t>
            </a:r>
            <a:endParaRPr lang="en-US" sz="2000" b="1" i="1" dirty="0">
              <a:ea typeface="ヒラギノ角ゴ Pro W3" pitchFamily="96" charset="-128"/>
            </a:endParaRPr>
          </a:p>
        </p:txBody>
      </p:sp>
      <p:sp>
        <p:nvSpPr>
          <p:cNvPr id="766981" name="AutoShape 5"/>
          <p:cNvSpPr>
            <a:spLocks noChangeArrowheads="1"/>
          </p:cNvSpPr>
          <p:nvPr/>
        </p:nvSpPr>
        <p:spPr bwMode="auto">
          <a:xfrm>
            <a:off x="431800" y="4589463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Instruction</a:t>
            </a:r>
            <a:endParaRPr lang="en-US" sz="2000" b="1" i="1" dirty="0">
              <a:ea typeface="ヒラギノ角ゴ Pro W3" pitchFamily="96" charset="-128"/>
            </a:endParaRPr>
          </a:p>
        </p:txBody>
      </p:sp>
      <p:sp>
        <p:nvSpPr>
          <p:cNvPr id="766982" name="AutoShape 6"/>
          <p:cNvSpPr>
            <a:spLocks noChangeArrowheads="1"/>
          </p:cNvSpPr>
          <p:nvPr/>
        </p:nvSpPr>
        <p:spPr bwMode="auto">
          <a:xfrm>
            <a:off x="431800" y="5597525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Operation</a:t>
            </a:r>
            <a:endParaRPr lang="en-US" sz="2000" b="1" i="1" dirty="0">
              <a:ea typeface="ヒラギノ角ゴ Pro W3" pitchFamily="96" charset="-128"/>
            </a:endParaRPr>
          </a:p>
        </p:txBody>
      </p:sp>
      <p:sp>
        <p:nvSpPr>
          <p:cNvPr id="766983" name="Line 7"/>
          <p:cNvSpPr>
            <a:spLocks noChangeShapeType="1"/>
          </p:cNvSpPr>
          <p:nvPr/>
        </p:nvSpPr>
        <p:spPr bwMode="auto">
          <a:xfrm>
            <a:off x="1439863" y="2212975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66984" name="AutoShape 8"/>
          <p:cNvSpPr>
            <a:spLocks noChangeArrowheads="1"/>
          </p:cNvSpPr>
          <p:nvPr/>
        </p:nvSpPr>
        <p:spPr bwMode="auto">
          <a:xfrm>
            <a:off x="431800" y="3581400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Basic</a:t>
            </a:r>
          </a:p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Block</a:t>
            </a:r>
            <a:endParaRPr lang="en-US" sz="2000" b="1" i="1" dirty="0">
              <a:ea typeface="ヒラギノ角ゴ Pro W3" pitchFamily="96" charset="-128"/>
            </a:endParaRPr>
          </a:p>
        </p:txBody>
      </p:sp>
      <p:sp>
        <p:nvSpPr>
          <p:cNvPr id="766985" name="Line 9"/>
          <p:cNvSpPr>
            <a:spLocks noChangeShapeType="1"/>
          </p:cNvSpPr>
          <p:nvPr/>
        </p:nvSpPr>
        <p:spPr bwMode="auto">
          <a:xfrm>
            <a:off x="1439863" y="3221038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66986" name="Line 10"/>
          <p:cNvSpPr>
            <a:spLocks noChangeShapeType="1"/>
          </p:cNvSpPr>
          <p:nvPr/>
        </p:nvSpPr>
        <p:spPr bwMode="auto">
          <a:xfrm>
            <a:off x="1439863" y="4229100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66987" name="Line 11"/>
          <p:cNvSpPr>
            <a:spLocks noChangeShapeType="1"/>
          </p:cNvSpPr>
          <p:nvPr/>
        </p:nvSpPr>
        <p:spPr bwMode="auto">
          <a:xfrm>
            <a:off x="1439863" y="5237163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66992" name="Line 16"/>
          <p:cNvSpPr>
            <a:spLocks noChangeShapeType="1"/>
          </p:cNvSpPr>
          <p:nvPr/>
        </p:nvSpPr>
        <p:spPr bwMode="auto">
          <a:xfrm rot="-5400000">
            <a:off x="2555082" y="5769768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66993" name="AutoShape 17"/>
          <p:cNvSpPr>
            <a:spLocks noChangeArrowheads="1"/>
          </p:cNvSpPr>
          <p:nvPr/>
        </p:nvSpPr>
        <p:spPr bwMode="auto">
          <a:xfrm>
            <a:off x="2735263" y="5589588"/>
            <a:ext cx="1944687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de-DE" sz="2000" b="1" dirty="0">
                <a:ea typeface="ヒラギノ角ゴ Pro W3" pitchFamily="96" charset="-128"/>
              </a:rPr>
              <a:t>Parameter</a:t>
            </a:r>
          </a:p>
        </p:txBody>
      </p:sp>
      <p:sp>
        <p:nvSpPr>
          <p:cNvPr id="766994" name="AutoShape 18"/>
          <p:cNvSpPr>
            <a:spLocks/>
          </p:cNvSpPr>
          <p:nvPr/>
        </p:nvSpPr>
        <p:spPr bwMode="auto">
          <a:xfrm>
            <a:off x="4816475" y="5516563"/>
            <a:ext cx="215900" cy="792162"/>
          </a:xfrm>
          <a:prstGeom prst="leftBrace">
            <a:avLst>
              <a:gd name="adj1" fmla="val 3057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66996" name="Rectangle 20"/>
          <p:cNvSpPr>
            <a:spLocks noChangeArrowheads="1"/>
          </p:cNvSpPr>
          <p:nvPr/>
        </p:nvSpPr>
        <p:spPr bwMode="auto">
          <a:xfrm>
            <a:off x="5148263" y="5373688"/>
            <a:ext cx="3744912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eaLnBrk="1" hangingPunct="1">
              <a:lnSpc>
                <a:spcPct val="80000"/>
              </a:lnSpc>
              <a:buFont typeface="Arial" charset="0"/>
              <a:buChar char="–"/>
            </a:pPr>
            <a:r>
              <a:rPr lang="de-DE" sz="2000" dirty="0"/>
              <a:t>Register</a:t>
            </a:r>
          </a:p>
          <a:p>
            <a:pPr marL="342900" indent="-342900" eaLnBrk="1" hangingPunct="1">
              <a:lnSpc>
                <a:spcPct val="80000"/>
              </a:lnSpc>
              <a:buFont typeface="Arial" charset="0"/>
              <a:buChar char="–"/>
            </a:pPr>
            <a:r>
              <a:rPr lang="de-DE" sz="2000" dirty="0"/>
              <a:t>Integer-Konstanten &amp; Labels</a:t>
            </a:r>
          </a:p>
          <a:p>
            <a:pPr marL="342900" indent="-342900" eaLnBrk="1" hangingPunct="1">
              <a:lnSpc>
                <a:spcPct val="80000"/>
              </a:lnSpc>
              <a:buFont typeface="Arial" charset="0"/>
              <a:buChar char="–"/>
            </a:pPr>
            <a:r>
              <a:rPr lang="de-DE" sz="2000" dirty="0"/>
              <a:t>Adressierungsmodi</a:t>
            </a:r>
          </a:p>
          <a:p>
            <a:pPr marL="342900" indent="-342900" eaLnBrk="1" hangingPunct="1">
              <a:lnSpc>
                <a:spcPct val="80000"/>
              </a:lnSpc>
              <a:buFont typeface="Arial" charset="0"/>
              <a:buChar char="–"/>
            </a:pPr>
            <a:r>
              <a:rPr lang="de-DE" sz="2000" dirty="0"/>
              <a:t>...</a:t>
            </a:r>
            <a:endParaRPr lang="de-DE" sz="2000" i="1" dirty="0"/>
          </a:p>
        </p:txBody>
      </p:sp>
      <p:sp>
        <p:nvSpPr>
          <p:cNvPr id="766997" name="Rectangle 21"/>
          <p:cNvSpPr>
            <a:spLocks noChangeArrowheads="1"/>
          </p:cNvSpPr>
          <p:nvPr/>
        </p:nvSpPr>
        <p:spPr bwMode="auto">
          <a:xfrm>
            <a:off x="3059113" y="1941513"/>
            <a:ext cx="5616575" cy="240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eaLnBrk="1" hangingPunct="1">
              <a:buFont typeface="Arial" charset="0"/>
              <a:buNone/>
            </a:pPr>
            <a:r>
              <a:rPr lang="de-DE" sz="2000" dirty="0"/>
              <a:t>Diese LLIR-Struktur ist vollkommen </a:t>
            </a:r>
            <a:r>
              <a:rPr lang="de-DE" sz="2000" i="1" dirty="0"/>
              <a:t>prozessor-unabhängig</a:t>
            </a:r>
            <a:r>
              <a:rPr lang="de-DE" sz="2000" dirty="0"/>
              <a:t>:</a:t>
            </a:r>
          </a:p>
          <a:p>
            <a:pPr marL="742950" lvl="1" indent="-285750" eaLnBrk="1" hangingPunct="1">
              <a:spcBef>
                <a:spcPct val="20000"/>
              </a:spcBef>
              <a:buFont typeface="Arial" charset="0"/>
              <a:buChar char="–"/>
            </a:pPr>
            <a:r>
              <a:rPr lang="de-DE" sz="2000" dirty="0"/>
              <a:t>Eine LLIR besteht aus </a:t>
            </a:r>
            <a:r>
              <a:rPr lang="de-DE" sz="2000" i="1" dirty="0"/>
              <a:t>irgendwelchen</a:t>
            </a:r>
            <a:r>
              <a:rPr lang="de-DE" sz="2000" dirty="0"/>
              <a:t> generischen Funktionen</a:t>
            </a:r>
          </a:p>
          <a:p>
            <a:pPr marL="742950" lvl="1" indent="-285750" eaLnBrk="1" hangingPunct="1">
              <a:spcBef>
                <a:spcPct val="20000"/>
              </a:spcBef>
              <a:buFont typeface="Arial" charset="0"/>
              <a:buChar char="–"/>
            </a:pPr>
            <a:r>
              <a:rPr lang="de-DE" sz="2000" dirty="0"/>
              <a:t>Eine LLIR-Funktion besteht aus...</a:t>
            </a:r>
          </a:p>
          <a:p>
            <a:pPr marL="742950" lvl="1" indent="-285750" eaLnBrk="1" hangingPunct="1">
              <a:spcBef>
                <a:spcPct val="20000"/>
              </a:spcBef>
              <a:buFont typeface="Arial" charset="0"/>
              <a:buChar char="–"/>
            </a:pPr>
            <a:r>
              <a:rPr lang="de-DE" sz="2000" dirty="0"/>
              <a:t>Eine LLIR-Operation besteht aus </a:t>
            </a:r>
            <a:r>
              <a:rPr lang="de-DE" sz="2000" i="1" dirty="0"/>
              <a:t>irgendwelchen</a:t>
            </a:r>
            <a:r>
              <a:rPr lang="de-DE" sz="2000" dirty="0"/>
              <a:t> generischen Parametern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6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66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66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66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7669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6992" grpId="0" animBg="1"/>
      <p:bldP spid="766993" grpId="0" animBg="1"/>
      <p:bldP spid="766994" grpId="0" animBg="1"/>
      <p:bldP spid="766994" grpId="1" animBg="1"/>
      <p:bldP spid="766996" grpId="0"/>
      <p:bldP spid="76699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3457DA37-0EE9-483B-9A4B-381BBB41CBFA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19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6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Low-Level</a:t>
            </a:r>
            <a:r>
              <a:rPr lang="de-DE" dirty="0"/>
              <a:t> IR: LLIR</a:t>
            </a:r>
          </a:p>
        </p:txBody>
      </p:sp>
      <p:sp>
        <p:nvSpPr>
          <p:cNvPr id="769027" name="AutoShape 3"/>
          <p:cNvSpPr>
            <a:spLocks noChangeArrowheads="1"/>
          </p:cNvSpPr>
          <p:nvPr/>
        </p:nvSpPr>
        <p:spPr bwMode="auto">
          <a:xfrm>
            <a:off x="431800" y="1565275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de-DE" sz="2000" b="1" dirty="0">
                <a:ea typeface="ヒラギノ角ゴ Pro W3" pitchFamily="96" charset="-128"/>
              </a:rPr>
              <a:t>LLIR</a:t>
            </a:r>
          </a:p>
        </p:txBody>
      </p:sp>
      <p:sp>
        <p:nvSpPr>
          <p:cNvPr id="769028" name="AutoShape 4"/>
          <p:cNvSpPr>
            <a:spLocks noChangeArrowheads="1"/>
          </p:cNvSpPr>
          <p:nvPr/>
        </p:nvSpPr>
        <p:spPr bwMode="auto">
          <a:xfrm>
            <a:off x="431800" y="2573338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Function</a:t>
            </a:r>
            <a:endParaRPr lang="en-US" sz="2000" b="1" i="1" dirty="0">
              <a:ea typeface="ヒラギノ角ゴ Pro W3" pitchFamily="96" charset="-128"/>
            </a:endParaRPr>
          </a:p>
        </p:txBody>
      </p:sp>
      <p:sp>
        <p:nvSpPr>
          <p:cNvPr id="769029" name="AutoShape 5"/>
          <p:cNvSpPr>
            <a:spLocks noChangeArrowheads="1"/>
          </p:cNvSpPr>
          <p:nvPr/>
        </p:nvSpPr>
        <p:spPr bwMode="auto">
          <a:xfrm>
            <a:off x="431800" y="4589463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Instruction</a:t>
            </a:r>
            <a:endParaRPr lang="en-US" sz="2000" b="1" i="1" dirty="0">
              <a:ea typeface="ヒラギノ角ゴ Pro W3" pitchFamily="96" charset="-128"/>
            </a:endParaRPr>
          </a:p>
        </p:txBody>
      </p:sp>
      <p:sp>
        <p:nvSpPr>
          <p:cNvPr id="769030" name="AutoShape 6"/>
          <p:cNvSpPr>
            <a:spLocks noChangeArrowheads="1"/>
          </p:cNvSpPr>
          <p:nvPr/>
        </p:nvSpPr>
        <p:spPr bwMode="auto">
          <a:xfrm>
            <a:off x="431800" y="5597525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Operation</a:t>
            </a:r>
            <a:endParaRPr lang="en-US" sz="2000" b="1" i="1" dirty="0">
              <a:ea typeface="ヒラギノ角ゴ Pro W3" pitchFamily="96" charset="-128"/>
            </a:endParaRPr>
          </a:p>
        </p:txBody>
      </p:sp>
      <p:sp>
        <p:nvSpPr>
          <p:cNvPr id="769031" name="Line 7"/>
          <p:cNvSpPr>
            <a:spLocks noChangeShapeType="1"/>
          </p:cNvSpPr>
          <p:nvPr/>
        </p:nvSpPr>
        <p:spPr bwMode="auto">
          <a:xfrm>
            <a:off x="1439863" y="2212975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69032" name="AutoShape 8"/>
          <p:cNvSpPr>
            <a:spLocks noChangeArrowheads="1"/>
          </p:cNvSpPr>
          <p:nvPr/>
        </p:nvSpPr>
        <p:spPr bwMode="auto">
          <a:xfrm>
            <a:off x="431800" y="3581400"/>
            <a:ext cx="1944688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Basic</a:t>
            </a:r>
          </a:p>
          <a:p>
            <a:pPr algn="ctr" eaLnBrk="1" hangingPunct="1"/>
            <a:r>
              <a:rPr lang="en-US" sz="2000" b="1" i="1" dirty="0" smtClean="0">
                <a:ea typeface="ヒラギノ角ゴ Pro W3" pitchFamily="96" charset="-128"/>
              </a:rPr>
              <a:t>Block</a:t>
            </a:r>
            <a:endParaRPr lang="en-US" sz="2000" b="1" i="1" dirty="0">
              <a:ea typeface="ヒラギノ角ゴ Pro W3" pitchFamily="96" charset="-128"/>
            </a:endParaRPr>
          </a:p>
        </p:txBody>
      </p:sp>
      <p:sp>
        <p:nvSpPr>
          <p:cNvPr id="769033" name="Line 9"/>
          <p:cNvSpPr>
            <a:spLocks noChangeShapeType="1"/>
          </p:cNvSpPr>
          <p:nvPr/>
        </p:nvSpPr>
        <p:spPr bwMode="auto">
          <a:xfrm>
            <a:off x="1439863" y="3221038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69034" name="Line 10"/>
          <p:cNvSpPr>
            <a:spLocks noChangeShapeType="1"/>
          </p:cNvSpPr>
          <p:nvPr/>
        </p:nvSpPr>
        <p:spPr bwMode="auto">
          <a:xfrm>
            <a:off x="1439863" y="4229100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69035" name="Line 11"/>
          <p:cNvSpPr>
            <a:spLocks noChangeShapeType="1"/>
          </p:cNvSpPr>
          <p:nvPr/>
        </p:nvSpPr>
        <p:spPr bwMode="auto">
          <a:xfrm>
            <a:off x="1439863" y="5237163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69036" name="Line 12"/>
          <p:cNvSpPr>
            <a:spLocks noChangeShapeType="1"/>
          </p:cNvSpPr>
          <p:nvPr/>
        </p:nvSpPr>
        <p:spPr bwMode="auto">
          <a:xfrm rot="-5400000">
            <a:off x="2555082" y="5769768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769037" name="AutoShape 13"/>
          <p:cNvSpPr>
            <a:spLocks noChangeArrowheads="1"/>
          </p:cNvSpPr>
          <p:nvPr/>
        </p:nvSpPr>
        <p:spPr bwMode="auto">
          <a:xfrm>
            <a:off x="2735263" y="5589588"/>
            <a:ext cx="1944687" cy="647700"/>
          </a:xfrm>
          <a:prstGeom prst="flowChartPredefinedProcess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de-DE" sz="2000" b="1" dirty="0">
                <a:ea typeface="ヒラギノ角ゴ Pro W3" pitchFamily="96" charset="-128"/>
              </a:rPr>
              <a:t>Parameter</a:t>
            </a:r>
          </a:p>
        </p:txBody>
      </p:sp>
      <p:sp>
        <p:nvSpPr>
          <p:cNvPr id="769040" name="Rectangle 16"/>
          <p:cNvSpPr>
            <a:spLocks noChangeArrowheads="1"/>
          </p:cNvSpPr>
          <p:nvPr/>
        </p:nvSpPr>
        <p:spPr bwMode="auto">
          <a:xfrm>
            <a:off x="3059113" y="1941513"/>
            <a:ext cx="56165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eaLnBrk="1" hangingPunct="1">
              <a:buFont typeface="Arial" charset="0"/>
              <a:buNone/>
            </a:pPr>
            <a:r>
              <a:rPr lang="de-DE" sz="2000" dirty="0"/>
              <a:t>LLIR wird prozessor-spezifisch durch</a:t>
            </a:r>
          </a:p>
          <a:p>
            <a:pPr marL="342900" indent="-342900" eaLnBrk="1" hangingPunct="1">
              <a:buFont typeface="Arial" charset="0"/>
              <a:buNone/>
            </a:pPr>
            <a:r>
              <a:rPr lang="de-DE" sz="2000" dirty="0"/>
              <a:t>Erweiterung um eine </a:t>
            </a:r>
            <a:r>
              <a:rPr lang="de-DE" sz="2000" i="1" dirty="0"/>
              <a:t>Prozessor-Beschreibung</a:t>
            </a:r>
            <a:r>
              <a:rPr lang="de-DE" sz="2000" dirty="0"/>
              <a:t>:</a:t>
            </a:r>
          </a:p>
        </p:txBody>
      </p:sp>
      <p:sp>
        <p:nvSpPr>
          <p:cNvPr id="769041" name="AutoShape 17"/>
          <p:cNvSpPr>
            <a:spLocks noChangeArrowheads="1"/>
          </p:cNvSpPr>
          <p:nvPr/>
        </p:nvSpPr>
        <p:spPr bwMode="auto">
          <a:xfrm>
            <a:off x="3240088" y="2852738"/>
            <a:ext cx="5003800" cy="2051050"/>
          </a:xfrm>
          <a:prstGeom prst="flowChart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69042" name="Rectangle 18"/>
          <p:cNvSpPr>
            <a:spLocks noChangeArrowheads="1"/>
          </p:cNvSpPr>
          <p:nvPr/>
        </p:nvSpPr>
        <p:spPr bwMode="auto">
          <a:xfrm>
            <a:off x="3240088" y="2889250"/>
            <a:ext cx="5364162" cy="205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lnSpc>
                <a:spcPts val="2000"/>
              </a:lnSpc>
            </a:pPr>
            <a:r>
              <a:rPr lang="de-DE" sz="2000" i="1" u="sng" dirty="0"/>
              <a:t>TriCore 1.3:</a:t>
            </a:r>
          </a:p>
          <a:p>
            <a:pPr marL="342900" indent="-342900" eaLnBrk="1" hangingPunct="1">
              <a:lnSpc>
                <a:spcPts val="2000"/>
              </a:lnSpc>
            </a:pPr>
            <a:endParaRPr lang="de-DE" sz="2000" dirty="0"/>
          </a:p>
          <a:p>
            <a:pPr marL="342900" indent="-342900" eaLnBrk="1" hangingPunct="1">
              <a:lnSpc>
                <a:spcPct val="110000"/>
              </a:lnSpc>
              <a:buFont typeface="Arial" charset="0"/>
              <a:buChar char="–"/>
            </a:pPr>
            <a:r>
              <a:rPr lang="de-DE" sz="2000" dirty="0"/>
              <a:t>Register = {</a:t>
            </a:r>
            <a:r>
              <a:rPr lang="de-DE" sz="2000" b="1" dirty="0">
                <a:latin typeface="Courier New" pitchFamily="49" charset="0"/>
              </a:rPr>
              <a:t>D0</a:t>
            </a:r>
            <a:r>
              <a:rPr lang="de-DE" sz="2000" dirty="0"/>
              <a:t>, ..., </a:t>
            </a:r>
            <a:r>
              <a:rPr lang="de-DE" sz="2000" b="1" dirty="0">
                <a:latin typeface="Courier New" pitchFamily="49" charset="0"/>
              </a:rPr>
              <a:t>D15</a:t>
            </a:r>
            <a:r>
              <a:rPr lang="de-DE" sz="2000" dirty="0"/>
              <a:t>, </a:t>
            </a:r>
            <a:r>
              <a:rPr lang="de-DE" sz="2000" b="1" dirty="0">
                <a:latin typeface="Courier New" pitchFamily="49" charset="0"/>
              </a:rPr>
              <a:t>A0</a:t>
            </a:r>
            <a:r>
              <a:rPr lang="de-DE" sz="2000" dirty="0"/>
              <a:t>, ..., </a:t>
            </a:r>
            <a:r>
              <a:rPr lang="de-DE" sz="2000" b="1" dirty="0">
                <a:latin typeface="Courier New" pitchFamily="49" charset="0"/>
              </a:rPr>
              <a:t>A15</a:t>
            </a:r>
            <a:r>
              <a:rPr lang="de-DE" sz="2000" dirty="0"/>
              <a:t>}</a:t>
            </a:r>
          </a:p>
          <a:p>
            <a:pPr marL="342900" indent="-342900" eaLnBrk="1" hangingPunct="1">
              <a:lnSpc>
                <a:spcPct val="110000"/>
              </a:lnSpc>
              <a:buFont typeface="Arial" charset="0"/>
              <a:buChar char="–"/>
            </a:pPr>
            <a:r>
              <a:rPr lang="en-US" sz="2000" dirty="0"/>
              <a:t>Mnemonics</a:t>
            </a:r>
            <a:r>
              <a:rPr lang="de-DE" sz="2000" dirty="0"/>
              <a:t> = {</a:t>
            </a:r>
            <a:r>
              <a:rPr lang="de-DE" sz="2000" b="1" dirty="0">
                <a:latin typeface="Courier New" pitchFamily="49" charset="0"/>
              </a:rPr>
              <a:t>ABS</a:t>
            </a:r>
            <a:r>
              <a:rPr lang="de-DE" sz="2000" dirty="0"/>
              <a:t>, </a:t>
            </a:r>
            <a:r>
              <a:rPr lang="de-DE" sz="2000" b="1" dirty="0">
                <a:latin typeface="Courier New" pitchFamily="49" charset="0"/>
              </a:rPr>
              <a:t>ABS.B</a:t>
            </a:r>
            <a:r>
              <a:rPr lang="de-DE" sz="2000" dirty="0"/>
              <a:t>, ..., </a:t>
            </a:r>
            <a:r>
              <a:rPr lang="de-DE" sz="2000" b="1" dirty="0">
                <a:latin typeface="Courier New" pitchFamily="49" charset="0"/>
              </a:rPr>
              <a:t>XOR.T</a:t>
            </a:r>
            <a:r>
              <a:rPr lang="de-DE" sz="2000" dirty="0"/>
              <a:t>}</a:t>
            </a:r>
          </a:p>
          <a:p>
            <a:pPr marL="342900" indent="-342900" eaLnBrk="1" hangingPunct="1">
              <a:lnSpc>
                <a:spcPct val="110000"/>
              </a:lnSpc>
              <a:buFont typeface="Arial" charset="0"/>
              <a:buChar char="–"/>
            </a:pPr>
            <a:r>
              <a:rPr lang="de-DE" sz="2000" dirty="0"/>
              <a:t>Status-Flags = {</a:t>
            </a:r>
            <a:r>
              <a:rPr lang="de-DE" sz="2000" b="1" dirty="0">
                <a:latin typeface="Courier New" pitchFamily="49" charset="0"/>
              </a:rPr>
              <a:t>C</a:t>
            </a:r>
            <a:r>
              <a:rPr lang="de-DE" sz="2000" dirty="0"/>
              <a:t>, </a:t>
            </a:r>
            <a:r>
              <a:rPr lang="de-DE" sz="2000" b="1" dirty="0">
                <a:latin typeface="Courier New" pitchFamily="49" charset="0"/>
              </a:rPr>
              <a:t>V</a:t>
            </a:r>
            <a:r>
              <a:rPr lang="de-DE" sz="2000" dirty="0"/>
              <a:t>, ..., </a:t>
            </a:r>
            <a:r>
              <a:rPr lang="de-DE" sz="2000" b="1" dirty="0">
                <a:latin typeface="Courier New" pitchFamily="49" charset="0"/>
              </a:rPr>
              <a:t>SAV</a:t>
            </a:r>
            <a:r>
              <a:rPr lang="de-DE" sz="2000" dirty="0"/>
              <a:t>}</a:t>
            </a:r>
          </a:p>
          <a:p>
            <a:pPr marL="342900" indent="-342900" eaLnBrk="1" hangingPunct="1">
              <a:lnSpc>
                <a:spcPct val="110000"/>
              </a:lnSpc>
              <a:buFont typeface="Arial" charset="0"/>
              <a:buChar char="–"/>
            </a:pPr>
            <a:r>
              <a:rPr lang="de-DE" sz="2000" dirty="0"/>
              <a:t>...</a:t>
            </a:r>
          </a:p>
        </p:txBody>
      </p:sp>
      <p:sp>
        <p:nvSpPr>
          <p:cNvPr id="769043" name="Text Box 19"/>
          <p:cNvSpPr txBox="1">
            <a:spLocks noChangeArrowheads="1"/>
          </p:cNvSpPr>
          <p:nvPr/>
        </p:nvSpPr>
        <p:spPr bwMode="auto">
          <a:xfrm>
            <a:off x="4895850" y="5445125"/>
            <a:ext cx="4140200" cy="646331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1800" i="1" dirty="0">
                <a:ea typeface="ヒラギノ角ゴ Pro W3" pitchFamily="96" charset="-128"/>
              </a:rPr>
              <a:t>[</a:t>
            </a:r>
            <a:r>
              <a:rPr lang="de-DE" sz="1800" b="1" i="1" dirty="0"/>
              <a:t>Informatik Centrum Dortmund e.V.,</a:t>
            </a:r>
            <a:r>
              <a:rPr lang="de-DE" sz="1800" i="1" dirty="0"/>
              <a:t/>
            </a:r>
            <a:br>
              <a:rPr lang="de-DE" sz="1800" i="1" dirty="0"/>
            </a:br>
            <a:r>
              <a:rPr lang="de-DE" sz="1800" i="1" dirty="0" smtClean="0"/>
              <a:t>www.icd.de/es, Dortmund</a:t>
            </a:r>
            <a:r>
              <a:rPr lang="de-DE" sz="1800" i="1" dirty="0"/>
              <a:t>, </a:t>
            </a:r>
            <a:r>
              <a:rPr lang="de-DE" sz="1800" i="1" dirty="0" smtClean="0"/>
              <a:t>2012</a:t>
            </a:r>
            <a:r>
              <a:rPr lang="de-DE" sz="1800" i="1" dirty="0" smtClean="0">
                <a:ea typeface="ヒラギノ角ゴ Pro W3" pitchFamily="96" charset="-128"/>
              </a:rPr>
              <a:t>]</a:t>
            </a:r>
            <a:endParaRPr lang="en-US" sz="1800" i="1" dirty="0">
              <a:ea typeface="ヒラギノ角ゴ Pro W3" pitchFamily="96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9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69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69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9041" grpId="0" animBg="1"/>
      <p:bldP spid="769042" grpId="0"/>
      <p:bldP spid="76904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294AC3FD-AA40-4561-ABF4-68C2284E1664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 der Vorlesung</a:t>
            </a:r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Einordnung &amp; Motivation der Vorlesung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Compiler für Eingebettete Systeme – Anforderungen &amp; Abhängigkeiten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/>
              <a:t>Interner Aufbau von Compilern</a:t>
            </a:r>
            <a:endParaRPr lang="de-DE" b="1" dirty="0" smtClean="0">
              <a:solidFill>
                <a:srgbClr val="7D91AA"/>
              </a:solidFill>
            </a:endParaRP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Prepass-Optimierungen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HIR Optimierungen und Transformationen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Instruktionsauswahl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LIR Optimierungen und Transformationen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Register-Allokation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Compiler zur WCET</a:t>
            </a:r>
            <a:r>
              <a:rPr lang="de-DE" b="1" baseline="-25000" dirty="0" smtClean="0">
                <a:solidFill>
                  <a:srgbClr val="7D91AA"/>
                </a:solidFill>
              </a:rPr>
              <a:t>EST</a:t>
            </a:r>
            <a:r>
              <a:rPr lang="de-DE" b="1" dirty="0" smtClean="0">
                <a:solidFill>
                  <a:srgbClr val="7D91AA"/>
                </a:solidFill>
              </a:rPr>
              <a:t>-Minimierung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Ausblick</a:t>
            </a:r>
          </a:p>
        </p:txBody>
      </p:sp>
    </p:spTree>
    <p:extLst>
      <p:ext uri="{BB962C8B-B14F-4D97-AF65-F5344CB8AC3E}">
        <p14:creationId xmlns:p14="http://schemas.microsoft.com/office/powerpoint/2010/main" val="37893943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FF161B8D-9187-4587-B500-CE9E08BD40A6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30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65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LLIR: Code-Beispiel </a:t>
            </a:r>
            <a:r>
              <a:rPr lang="de-DE" i="1" dirty="0"/>
              <a:t>(Infineon TriCore 1.3)</a:t>
            </a:r>
          </a:p>
        </p:txBody>
      </p:sp>
      <p:sp>
        <p:nvSpPr>
          <p:cNvPr id="65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>
                <a:latin typeface="Courier New" pitchFamily="49" charset="0"/>
              </a:rPr>
              <a:t>ld.w %d_0, [%A10] 12;</a:t>
            </a:r>
          </a:p>
          <a:p>
            <a:pPr>
              <a:lnSpc>
                <a:spcPct val="90000"/>
              </a:lnSpc>
            </a:pPr>
            <a:endParaRPr lang="de-DE" b="1" dirty="0">
              <a:latin typeface="Courier New" pitchFamily="49" charset="0"/>
            </a:endParaRP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Lade Speicherinhalt von Adresse </a:t>
            </a:r>
            <a:r>
              <a:rPr lang="de-DE" b="1" dirty="0">
                <a:latin typeface="Courier New" pitchFamily="49" charset="0"/>
              </a:rPr>
              <a:t>[%A10]</a:t>
            </a:r>
            <a:r>
              <a:rPr lang="de-DE" sz="1000" b="1" dirty="0">
                <a:latin typeface="Courier New" pitchFamily="49" charset="0"/>
              </a:rPr>
              <a:t> </a:t>
            </a:r>
            <a:r>
              <a:rPr lang="de-DE" b="1" dirty="0">
                <a:latin typeface="Courier New" pitchFamily="49" charset="0"/>
              </a:rPr>
              <a:t>12</a:t>
            </a:r>
            <a:r>
              <a:rPr lang="de-DE" dirty="0"/>
              <a:t> in Register </a:t>
            </a:r>
            <a:r>
              <a:rPr lang="de-DE" b="1" dirty="0">
                <a:latin typeface="Courier New" pitchFamily="49" charset="0"/>
              </a:rPr>
              <a:t>d_0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u="sng" dirty="0"/>
              <a:t>Erinnerung:</a:t>
            </a:r>
            <a:r>
              <a:rPr lang="de-DE" dirty="0"/>
              <a:t> Register </a:t>
            </a:r>
            <a:r>
              <a:rPr lang="de-DE" b="1" dirty="0">
                <a:latin typeface="Courier New" pitchFamily="49" charset="0"/>
              </a:rPr>
              <a:t>A10</a:t>
            </a:r>
            <a:r>
              <a:rPr lang="de-DE" dirty="0"/>
              <a:t> = </a:t>
            </a:r>
            <a:r>
              <a:rPr lang="en-US" i="1" dirty="0"/>
              <a:t>Stack-Pointer</a:t>
            </a:r>
            <a:r>
              <a:rPr lang="de-DE" dirty="0"/>
              <a:t> </a:t>
            </a:r>
            <a:r>
              <a:rPr lang="de-DE" dirty="0">
                <a:sym typeface="Wingdings" pitchFamily="2" charset="2"/>
              </a:rPr>
              <a:t> </a:t>
            </a:r>
            <a:r>
              <a:rPr lang="de-DE" dirty="0"/>
              <a:t>Physikalisches Register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Adresse </a:t>
            </a:r>
            <a:r>
              <a:rPr lang="de-DE" b="1" dirty="0">
                <a:latin typeface="Courier New" pitchFamily="49" charset="0"/>
              </a:rPr>
              <a:t>[%A10]</a:t>
            </a:r>
            <a:r>
              <a:rPr lang="de-DE" sz="1000" b="1" dirty="0">
                <a:latin typeface="Courier New" pitchFamily="49" charset="0"/>
              </a:rPr>
              <a:t> </a:t>
            </a:r>
            <a:r>
              <a:rPr lang="de-DE" b="1" dirty="0">
                <a:latin typeface="Courier New" pitchFamily="49" charset="0"/>
              </a:rPr>
              <a:t>12</a:t>
            </a:r>
            <a:r>
              <a:rPr lang="de-DE" dirty="0"/>
              <a:t> = </a:t>
            </a:r>
            <a:r>
              <a:rPr lang="en-US" i="1" dirty="0"/>
              <a:t>Stack-Pointer</a:t>
            </a:r>
            <a:r>
              <a:rPr lang="de-DE" dirty="0"/>
              <a:t> + 12 Bytes</a:t>
            </a:r>
            <a:br>
              <a:rPr lang="de-DE" dirty="0"/>
            </a:br>
            <a:r>
              <a:rPr lang="de-DE" i="1" dirty="0"/>
              <a:t>(sog. Base + Offset-Adressierung)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TriCore hat kein Register </a:t>
            </a:r>
            <a:r>
              <a:rPr lang="de-DE" b="1" dirty="0">
                <a:latin typeface="Courier New" pitchFamily="49" charset="0"/>
              </a:rPr>
              <a:t>d_0</a:t>
            </a:r>
            <a:r>
              <a:rPr lang="de-DE" dirty="0"/>
              <a:t> </a:t>
            </a:r>
            <a:r>
              <a:rPr lang="de-DE" dirty="0">
                <a:sym typeface="Wingdings" pitchFamily="2" charset="2"/>
              </a:rPr>
              <a:t> </a:t>
            </a:r>
            <a:r>
              <a:rPr lang="de-DE" dirty="0"/>
              <a:t>Virtuelles Datenregister</a:t>
            </a:r>
          </a:p>
        </p:txBody>
      </p:sp>
      <p:sp>
        <p:nvSpPr>
          <p:cNvPr id="654343" name="AutoShape 7"/>
          <p:cNvSpPr>
            <a:spLocks noChangeArrowheads="1"/>
          </p:cNvSpPr>
          <p:nvPr/>
        </p:nvSpPr>
        <p:spPr bwMode="auto">
          <a:xfrm>
            <a:off x="36513" y="4870450"/>
            <a:ext cx="2232025" cy="6905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54344" name="AutoShape 8"/>
          <p:cNvSpPr>
            <a:spLocks noChangeArrowheads="1"/>
          </p:cNvSpPr>
          <p:nvPr/>
        </p:nvSpPr>
        <p:spPr bwMode="auto">
          <a:xfrm>
            <a:off x="2322513" y="4870450"/>
            <a:ext cx="2232025" cy="6905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54345" name="AutoShape 9"/>
          <p:cNvSpPr>
            <a:spLocks noChangeArrowheads="1"/>
          </p:cNvSpPr>
          <p:nvPr/>
        </p:nvSpPr>
        <p:spPr bwMode="auto">
          <a:xfrm>
            <a:off x="4610100" y="4870450"/>
            <a:ext cx="2232025" cy="6905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54346" name="AutoShape 10"/>
          <p:cNvSpPr>
            <a:spLocks noChangeArrowheads="1"/>
          </p:cNvSpPr>
          <p:nvPr/>
        </p:nvSpPr>
        <p:spPr bwMode="auto">
          <a:xfrm>
            <a:off x="3532188" y="4148138"/>
            <a:ext cx="1944687" cy="3603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54347" name="Text Box 11"/>
          <p:cNvSpPr txBox="1">
            <a:spLocks noChangeArrowheads="1"/>
          </p:cNvSpPr>
          <p:nvPr/>
        </p:nvSpPr>
        <p:spPr bwMode="auto">
          <a:xfrm>
            <a:off x="3430431" y="4154488"/>
            <a:ext cx="20021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LLIR_Operation</a:t>
            </a:r>
          </a:p>
        </p:txBody>
      </p:sp>
      <p:sp>
        <p:nvSpPr>
          <p:cNvPr id="654348" name="Text Box 12"/>
          <p:cNvSpPr txBox="1">
            <a:spLocks noChangeArrowheads="1"/>
          </p:cNvSpPr>
          <p:nvPr/>
        </p:nvSpPr>
        <p:spPr bwMode="auto">
          <a:xfrm>
            <a:off x="4559300" y="4873625"/>
            <a:ext cx="2184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LLIR_Parameter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dirty="0">
                <a:latin typeface="Arial" charset="0"/>
                <a:ea typeface="ヒラギノ角ゴ Pro W3" pitchFamily="96" charset="-128"/>
              </a:rPr>
              <a:t>PARAM_REGISTER</a:t>
            </a:r>
          </a:p>
        </p:txBody>
      </p:sp>
      <p:sp>
        <p:nvSpPr>
          <p:cNvPr id="654349" name="Line 13"/>
          <p:cNvSpPr>
            <a:spLocks noChangeShapeType="1"/>
          </p:cNvSpPr>
          <p:nvPr/>
        </p:nvSpPr>
        <p:spPr bwMode="auto">
          <a:xfrm>
            <a:off x="1116013" y="5588000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654350" name="Line 14"/>
          <p:cNvSpPr>
            <a:spLocks noChangeShapeType="1"/>
          </p:cNvSpPr>
          <p:nvPr/>
        </p:nvSpPr>
        <p:spPr bwMode="auto">
          <a:xfrm rot="2700000">
            <a:off x="4374357" y="4461668"/>
            <a:ext cx="0" cy="4683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654351" name="Line 15"/>
          <p:cNvSpPr>
            <a:spLocks noChangeShapeType="1"/>
          </p:cNvSpPr>
          <p:nvPr/>
        </p:nvSpPr>
        <p:spPr bwMode="auto">
          <a:xfrm rot="18900000" flipH="1">
            <a:off x="4718844" y="4463257"/>
            <a:ext cx="0" cy="4683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654352" name="Text Box 16"/>
          <p:cNvSpPr txBox="1">
            <a:spLocks noChangeArrowheads="1"/>
          </p:cNvSpPr>
          <p:nvPr/>
        </p:nvSpPr>
        <p:spPr bwMode="auto">
          <a:xfrm>
            <a:off x="5405438" y="4206875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  <a:ea typeface="ヒラギノ角ゴ Pro W3" pitchFamily="96" charset="-128"/>
              </a:rPr>
              <a:t>ld.w</a:t>
            </a:r>
          </a:p>
        </p:txBody>
      </p:sp>
      <p:sp>
        <p:nvSpPr>
          <p:cNvPr id="654353" name="AutoShape 17"/>
          <p:cNvSpPr>
            <a:spLocks noChangeArrowheads="1"/>
          </p:cNvSpPr>
          <p:nvPr/>
        </p:nvSpPr>
        <p:spPr bwMode="auto">
          <a:xfrm>
            <a:off x="6877050" y="4870450"/>
            <a:ext cx="2232025" cy="6905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54354" name="Text Box 18"/>
          <p:cNvSpPr txBox="1">
            <a:spLocks noChangeArrowheads="1"/>
          </p:cNvSpPr>
          <p:nvPr/>
        </p:nvSpPr>
        <p:spPr bwMode="auto">
          <a:xfrm>
            <a:off x="6784975" y="4872038"/>
            <a:ext cx="226695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LLIR_Parameter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dirty="0">
                <a:latin typeface="Arial" charset="0"/>
                <a:ea typeface="ヒラギノ角ゴ Pro W3" pitchFamily="96" charset="-128"/>
              </a:rPr>
              <a:t>PARAM_CONSTANT</a:t>
            </a:r>
          </a:p>
        </p:txBody>
      </p:sp>
      <p:sp>
        <p:nvSpPr>
          <p:cNvPr id="654355" name="Text Box 19"/>
          <p:cNvSpPr txBox="1">
            <a:spLocks noChangeArrowheads="1"/>
          </p:cNvSpPr>
          <p:nvPr/>
        </p:nvSpPr>
        <p:spPr bwMode="auto">
          <a:xfrm>
            <a:off x="2214563" y="4872038"/>
            <a:ext cx="229235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LLIR_Parameter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dirty="0">
                <a:latin typeface="Arial" charset="0"/>
                <a:ea typeface="ヒラギノ角ゴ Pro W3" pitchFamily="96" charset="-128"/>
              </a:rPr>
              <a:t>PARAM_OPERATOR</a:t>
            </a:r>
          </a:p>
        </p:txBody>
      </p:sp>
      <p:sp>
        <p:nvSpPr>
          <p:cNvPr id="654356" name="Text Box 20"/>
          <p:cNvSpPr txBox="1">
            <a:spLocks noChangeArrowheads="1"/>
          </p:cNvSpPr>
          <p:nvPr/>
        </p:nvSpPr>
        <p:spPr bwMode="auto">
          <a:xfrm>
            <a:off x="-15875" y="4872038"/>
            <a:ext cx="2184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LLIR_Parameter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dirty="0">
                <a:latin typeface="Arial" charset="0"/>
                <a:ea typeface="ヒラギノ角ゴ Pro W3" pitchFamily="96" charset="-128"/>
              </a:rPr>
              <a:t>PARAM_REGISTER</a:t>
            </a:r>
          </a:p>
        </p:txBody>
      </p:sp>
      <p:sp>
        <p:nvSpPr>
          <p:cNvPr id="654357" name="AutoShape 21"/>
          <p:cNvSpPr>
            <a:spLocks noChangeArrowheads="1"/>
          </p:cNvSpPr>
          <p:nvPr/>
        </p:nvSpPr>
        <p:spPr bwMode="auto">
          <a:xfrm>
            <a:off x="147638" y="5948363"/>
            <a:ext cx="1944687" cy="3603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54358" name="Text Box 22"/>
          <p:cNvSpPr txBox="1">
            <a:spLocks noChangeArrowheads="1"/>
          </p:cNvSpPr>
          <p:nvPr/>
        </p:nvSpPr>
        <p:spPr bwMode="auto">
          <a:xfrm>
            <a:off x="132428" y="5954713"/>
            <a:ext cx="183223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LLIR_Register</a:t>
            </a:r>
          </a:p>
        </p:txBody>
      </p:sp>
      <p:sp>
        <p:nvSpPr>
          <p:cNvPr id="654359" name="Text Box 23"/>
          <p:cNvSpPr txBox="1">
            <a:spLocks noChangeArrowheads="1"/>
          </p:cNvSpPr>
          <p:nvPr/>
        </p:nvSpPr>
        <p:spPr bwMode="auto">
          <a:xfrm>
            <a:off x="2020888" y="6007100"/>
            <a:ext cx="55721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  <a:ea typeface="ヒラギノ角ゴ Pro W3" pitchFamily="96" charset="-128"/>
              </a:rPr>
              <a:t>d_0</a:t>
            </a:r>
          </a:p>
        </p:txBody>
      </p:sp>
      <p:sp>
        <p:nvSpPr>
          <p:cNvPr id="654360" name="Line 24"/>
          <p:cNvSpPr>
            <a:spLocks noChangeShapeType="1"/>
          </p:cNvSpPr>
          <p:nvPr/>
        </p:nvSpPr>
        <p:spPr bwMode="auto">
          <a:xfrm>
            <a:off x="5702300" y="5588000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654361" name="AutoShape 25"/>
          <p:cNvSpPr>
            <a:spLocks noChangeArrowheads="1"/>
          </p:cNvSpPr>
          <p:nvPr/>
        </p:nvSpPr>
        <p:spPr bwMode="auto">
          <a:xfrm>
            <a:off x="4733925" y="5948363"/>
            <a:ext cx="1944688" cy="3603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54362" name="Text Box 26"/>
          <p:cNvSpPr txBox="1">
            <a:spLocks noChangeArrowheads="1"/>
          </p:cNvSpPr>
          <p:nvPr/>
        </p:nvSpPr>
        <p:spPr bwMode="auto">
          <a:xfrm>
            <a:off x="4727575" y="5954713"/>
            <a:ext cx="18145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LLIR_Register</a:t>
            </a:r>
          </a:p>
        </p:txBody>
      </p:sp>
      <p:sp>
        <p:nvSpPr>
          <p:cNvPr id="654363" name="Text Box 27"/>
          <p:cNvSpPr txBox="1">
            <a:spLocks noChangeArrowheads="1"/>
          </p:cNvSpPr>
          <p:nvPr/>
        </p:nvSpPr>
        <p:spPr bwMode="auto">
          <a:xfrm>
            <a:off x="6607175" y="6007100"/>
            <a:ext cx="5572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  <a:ea typeface="ヒラギノ角ゴ Pro W3" pitchFamily="96" charset="-128"/>
              </a:rPr>
              <a:t>A10</a:t>
            </a:r>
          </a:p>
        </p:txBody>
      </p:sp>
      <p:sp>
        <p:nvSpPr>
          <p:cNvPr id="654364" name="Text Box 28"/>
          <p:cNvSpPr txBox="1">
            <a:spLocks noChangeArrowheads="1"/>
          </p:cNvSpPr>
          <p:nvPr/>
        </p:nvSpPr>
        <p:spPr bwMode="auto">
          <a:xfrm>
            <a:off x="2700338" y="5602288"/>
            <a:ext cx="12906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  <a:ea typeface="ヒラギノ角ゴ Pro W3" pitchFamily="96" charset="-128"/>
              </a:rPr>
              <a:t>OPER_BASE</a:t>
            </a:r>
          </a:p>
        </p:txBody>
      </p:sp>
      <p:sp>
        <p:nvSpPr>
          <p:cNvPr id="654365" name="Text Box 29"/>
          <p:cNvSpPr txBox="1">
            <a:spLocks noChangeArrowheads="1"/>
          </p:cNvSpPr>
          <p:nvPr/>
        </p:nvSpPr>
        <p:spPr bwMode="auto">
          <a:xfrm>
            <a:off x="7740650" y="5602288"/>
            <a:ext cx="4349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  <a:ea typeface="ヒラギノ角ゴ Pro W3" pitchFamily="96" charset="-128"/>
              </a:rPr>
              <a:t>12</a:t>
            </a:r>
          </a:p>
        </p:txBody>
      </p:sp>
      <p:sp>
        <p:nvSpPr>
          <p:cNvPr id="654366" name="Line 30"/>
          <p:cNvSpPr>
            <a:spLocks noChangeShapeType="1"/>
          </p:cNvSpPr>
          <p:nvPr/>
        </p:nvSpPr>
        <p:spPr bwMode="auto">
          <a:xfrm rot="2700000" flipV="1">
            <a:off x="5154613" y="4129088"/>
            <a:ext cx="1582737" cy="11255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654367" name="Line 31"/>
          <p:cNvSpPr>
            <a:spLocks noChangeShapeType="1"/>
          </p:cNvSpPr>
          <p:nvPr/>
        </p:nvSpPr>
        <p:spPr bwMode="auto">
          <a:xfrm rot="-2700000" flipH="1" flipV="1">
            <a:off x="2339975" y="4125913"/>
            <a:ext cx="1582738" cy="11255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5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5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5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5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5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5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5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5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5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5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5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5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5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5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5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5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5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5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5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5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54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5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5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5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54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4343" grpId="0" animBg="1"/>
      <p:bldP spid="654344" grpId="0" animBg="1"/>
      <p:bldP spid="654345" grpId="0" animBg="1"/>
      <p:bldP spid="654346" grpId="0" animBg="1"/>
      <p:bldP spid="654347" grpId="0"/>
      <p:bldP spid="654348" grpId="0"/>
      <p:bldP spid="654349" grpId="0" animBg="1"/>
      <p:bldP spid="654350" grpId="0" animBg="1"/>
      <p:bldP spid="654351" grpId="0" animBg="1"/>
      <p:bldP spid="654352" grpId="0"/>
      <p:bldP spid="654353" grpId="0" animBg="1"/>
      <p:bldP spid="654354" grpId="0"/>
      <p:bldP spid="654355" grpId="0"/>
      <p:bldP spid="654356" grpId="0"/>
      <p:bldP spid="654357" grpId="0" animBg="1"/>
      <p:bldP spid="654358" grpId="0"/>
      <p:bldP spid="654359" grpId="0"/>
      <p:bldP spid="654360" grpId="0" animBg="1"/>
      <p:bldP spid="654361" grpId="0" animBg="1"/>
      <p:bldP spid="654362" grpId="0"/>
      <p:bldP spid="654363" grpId="0"/>
      <p:bldP spid="654364" grpId="0"/>
      <p:bldP spid="654365" grpId="0"/>
      <p:bldP spid="654366" grpId="0" animBg="1"/>
      <p:bldP spid="65436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D034A9F6-8CF8-4F02-81B5-C47E5551E4E6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7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LLIR: </a:t>
            </a:r>
            <a:r>
              <a:rPr lang="en-US" i="1" dirty="0" smtClean="0"/>
              <a:t>Features</a:t>
            </a:r>
            <a:endParaRPr lang="en-US" i="1" dirty="0"/>
          </a:p>
        </p:txBody>
      </p:sp>
      <p:sp>
        <p:nvSpPr>
          <p:cNvPr id="77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Retargierbarkeit:</a:t>
            </a:r>
          </a:p>
          <a:p>
            <a:pPr lvl="1"/>
            <a:r>
              <a:rPr lang="de-DE" dirty="0"/>
              <a:t>Anpassbarkeit auf verschiedenste Prozessoren (z.B. DSPs, VLIWs, NPUs, ...)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F"/>
            </a:pPr>
            <a:r>
              <a:rPr lang="de-DE" dirty="0"/>
              <a:t>Modellierung verschiedenster Befehlssätze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F"/>
            </a:pPr>
            <a:r>
              <a:rPr lang="de-DE" dirty="0"/>
              <a:t>Modellierung verschiedenster Registersätze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F"/>
            </a:pPr>
            <a:endParaRPr lang="de-DE" dirty="0"/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Enthaltene Analysen:</a:t>
            </a:r>
          </a:p>
          <a:p>
            <a:pPr lvl="1"/>
            <a:r>
              <a:rPr lang="de-DE" dirty="0"/>
              <a:t>Datenflussanalysen</a:t>
            </a:r>
          </a:p>
          <a:p>
            <a:pPr lvl="1"/>
            <a:r>
              <a:rPr lang="de-DE" dirty="0"/>
              <a:t>Kontrollflussanalysen</a:t>
            </a:r>
          </a:p>
          <a:p>
            <a:pPr lvl="1"/>
            <a:endParaRPr lang="de-DE" dirty="0"/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Schnittstellen:</a:t>
            </a:r>
          </a:p>
          <a:p>
            <a:pPr lvl="1"/>
            <a:r>
              <a:rPr lang="de-DE" dirty="0"/>
              <a:t>Einlesen und Ausgabe von Assembler-Dateien</a:t>
            </a:r>
          </a:p>
          <a:p>
            <a:pPr lvl="1"/>
            <a:r>
              <a:rPr lang="de-DE" dirty="0"/>
              <a:t>Schnittstelle zur Code-Selektion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82941495-42F1-4A7C-88B5-BEEE618885E1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4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7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Zurück zur eigentlichen offenen Frage…</a:t>
            </a:r>
          </a:p>
        </p:txBody>
      </p:sp>
      <p:sp>
        <p:nvSpPr>
          <p:cNvPr id="77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Wo sollten Compiler-Optimierungen angesiedelt sein?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i="1" dirty="0"/>
              <a:t>Optimierungen finden (i.d.R.) auf IR-Ebene im Compiler statt.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endParaRPr lang="de-DE" i="1" dirty="0"/>
          </a:p>
          <a:p>
            <a:pPr>
              <a:lnSpc>
                <a:spcPct val="100000"/>
              </a:lnSpc>
              <a:buFont typeface="Arial" charset="0"/>
              <a:buChar char="–"/>
            </a:pPr>
            <a:endParaRPr lang="de-DE" i="1" dirty="0"/>
          </a:p>
          <a:p>
            <a:pPr>
              <a:lnSpc>
                <a:spcPct val="100000"/>
              </a:lnSpc>
              <a:buFont typeface="Wingdings" pitchFamily="2" charset="2"/>
              <a:buChar char="F"/>
            </a:pPr>
            <a:r>
              <a:rPr lang="de-DE" b="1" i="1" dirty="0"/>
              <a:t>Struktur eines Optimierenden Compilers mit 2 IRs: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endParaRPr lang="de-DE" b="1" i="1" dirty="0"/>
          </a:p>
        </p:txBody>
      </p:sp>
      <p:sp>
        <p:nvSpPr>
          <p:cNvPr id="773124" name="Line 4"/>
          <p:cNvSpPr>
            <a:spLocks noChangeShapeType="1"/>
          </p:cNvSpPr>
          <p:nvPr/>
        </p:nvSpPr>
        <p:spPr bwMode="auto">
          <a:xfrm rot="-5400000">
            <a:off x="5971382" y="5447506"/>
            <a:ext cx="0" cy="2873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73125" name="Line 5"/>
          <p:cNvSpPr>
            <a:spLocks noChangeShapeType="1"/>
          </p:cNvSpPr>
          <p:nvPr/>
        </p:nvSpPr>
        <p:spPr bwMode="auto">
          <a:xfrm rot="-5400000" flipH="1" flipV="1">
            <a:off x="3743325" y="5049838"/>
            <a:ext cx="1587" cy="108108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73126" name="Line 6"/>
          <p:cNvSpPr>
            <a:spLocks noChangeShapeType="1"/>
          </p:cNvSpPr>
          <p:nvPr/>
        </p:nvSpPr>
        <p:spPr bwMode="auto">
          <a:xfrm rot="-5400000">
            <a:off x="6270625" y="3254375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73127" name="Line 7"/>
          <p:cNvSpPr>
            <a:spLocks noChangeShapeType="1"/>
          </p:cNvSpPr>
          <p:nvPr/>
        </p:nvSpPr>
        <p:spPr bwMode="auto">
          <a:xfrm rot="-5400000">
            <a:off x="3786188" y="3254375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73128" name="Line 8"/>
          <p:cNvSpPr>
            <a:spLocks noChangeShapeType="1"/>
          </p:cNvSpPr>
          <p:nvPr/>
        </p:nvSpPr>
        <p:spPr bwMode="auto">
          <a:xfrm rot="5400000" flipH="1">
            <a:off x="6289675" y="4192588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73129" name="Line 9"/>
          <p:cNvSpPr>
            <a:spLocks noChangeShapeType="1"/>
          </p:cNvSpPr>
          <p:nvPr/>
        </p:nvSpPr>
        <p:spPr bwMode="auto">
          <a:xfrm rot="-5400000">
            <a:off x="1620044" y="3572669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73130" name="Rectangle 10"/>
          <p:cNvSpPr>
            <a:spLocks noChangeArrowheads="1"/>
          </p:cNvSpPr>
          <p:nvPr/>
        </p:nvSpPr>
        <p:spPr bwMode="auto">
          <a:xfrm>
            <a:off x="1763713" y="3355975"/>
            <a:ext cx="158432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73131" name="Text Box 11"/>
          <p:cNvSpPr txBox="1">
            <a:spLocks noChangeArrowheads="1"/>
          </p:cNvSpPr>
          <p:nvPr/>
        </p:nvSpPr>
        <p:spPr bwMode="auto">
          <a:xfrm>
            <a:off x="1611313" y="3424238"/>
            <a:ext cx="170021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Lexikalische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  <p:sp>
        <p:nvSpPr>
          <p:cNvPr id="773132" name="AutoShape 12"/>
          <p:cNvSpPr>
            <a:spLocks noChangeArrowheads="1"/>
          </p:cNvSpPr>
          <p:nvPr/>
        </p:nvSpPr>
        <p:spPr bwMode="auto">
          <a:xfrm>
            <a:off x="254000" y="3284538"/>
            <a:ext cx="1222375" cy="935037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en-US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773133" name="Text Box 13"/>
          <p:cNvSpPr txBox="1">
            <a:spLocks noChangeArrowheads="1"/>
          </p:cNvSpPr>
          <p:nvPr/>
        </p:nvSpPr>
        <p:spPr bwMode="auto">
          <a:xfrm>
            <a:off x="247650" y="3500438"/>
            <a:ext cx="8683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Quell-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773134" name="Text Box 14"/>
          <p:cNvSpPr txBox="1">
            <a:spLocks noChangeArrowheads="1"/>
          </p:cNvSpPr>
          <p:nvPr/>
        </p:nvSpPr>
        <p:spPr bwMode="auto">
          <a:xfrm>
            <a:off x="3211513" y="3429000"/>
            <a:ext cx="901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Token-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Folge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773135" name="Rectangle 15"/>
          <p:cNvSpPr>
            <a:spLocks noChangeArrowheads="1"/>
          </p:cNvSpPr>
          <p:nvPr/>
        </p:nvSpPr>
        <p:spPr bwMode="auto">
          <a:xfrm>
            <a:off x="4237038" y="3354388"/>
            <a:ext cx="1592262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73136" name="Text Box 16"/>
          <p:cNvSpPr txBox="1">
            <a:spLocks noChangeArrowheads="1"/>
          </p:cNvSpPr>
          <p:nvPr/>
        </p:nvSpPr>
        <p:spPr bwMode="auto">
          <a:xfrm>
            <a:off x="4075113" y="3424238"/>
            <a:ext cx="175736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Syntaktische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  <p:sp>
        <p:nvSpPr>
          <p:cNvPr id="773137" name="Text Box 17"/>
          <p:cNvSpPr txBox="1">
            <a:spLocks noChangeArrowheads="1"/>
          </p:cNvSpPr>
          <p:nvPr/>
        </p:nvSpPr>
        <p:spPr bwMode="auto">
          <a:xfrm>
            <a:off x="5668963" y="3429000"/>
            <a:ext cx="965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Syntax-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Baum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773138" name="Line 18"/>
          <p:cNvSpPr>
            <a:spLocks noChangeShapeType="1"/>
          </p:cNvSpPr>
          <p:nvPr/>
        </p:nvSpPr>
        <p:spPr bwMode="auto">
          <a:xfrm rot="-5400000">
            <a:off x="8536782" y="3509168"/>
            <a:ext cx="0" cy="41751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73139" name="Text Box 19"/>
          <p:cNvSpPr txBox="1">
            <a:spLocks noChangeArrowheads="1"/>
          </p:cNvSpPr>
          <p:nvPr/>
        </p:nvSpPr>
        <p:spPr bwMode="auto">
          <a:xfrm rot="-5400000">
            <a:off x="8219282" y="3936206"/>
            <a:ext cx="10287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High-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Level IR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773140" name="Rectangle 20"/>
          <p:cNvSpPr>
            <a:spLocks noChangeArrowheads="1"/>
          </p:cNvSpPr>
          <p:nvPr/>
        </p:nvSpPr>
        <p:spPr bwMode="auto">
          <a:xfrm>
            <a:off x="4271963" y="4292600"/>
            <a:ext cx="1560512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73141" name="Text Box 21"/>
          <p:cNvSpPr txBox="1">
            <a:spLocks noChangeArrowheads="1"/>
          </p:cNvSpPr>
          <p:nvPr/>
        </p:nvSpPr>
        <p:spPr bwMode="auto">
          <a:xfrm>
            <a:off x="4105275" y="4360863"/>
            <a:ext cx="17272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Instruktions-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Auswahl</a:t>
            </a:r>
          </a:p>
        </p:txBody>
      </p:sp>
      <p:sp>
        <p:nvSpPr>
          <p:cNvPr id="773142" name="Line 22"/>
          <p:cNvSpPr>
            <a:spLocks noChangeShapeType="1"/>
          </p:cNvSpPr>
          <p:nvPr/>
        </p:nvSpPr>
        <p:spPr bwMode="auto">
          <a:xfrm rot="-5400000">
            <a:off x="1554957" y="5380831"/>
            <a:ext cx="0" cy="41751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73143" name="Rectangle 23"/>
          <p:cNvSpPr>
            <a:spLocks noChangeArrowheads="1"/>
          </p:cNvSpPr>
          <p:nvPr/>
        </p:nvSpPr>
        <p:spPr bwMode="auto">
          <a:xfrm>
            <a:off x="1763713" y="5229225"/>
            <a:ext cx="158432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73144" name="Text Box 24"/>
          <p:cNvSpPr txBox="1">
            <a:spLocks noChangeArrowheads="1"/>
          </p:cNvSpPr>
          <p:nvPr/>
        </p:nvSpPr>
        <p:spPr bwMode="auto">
          <a:xfrm>
            <a:off x="1785938" y="5297488"/>
            <a:ext cx="1417637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Register-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Allokation</a:t>
            </a:r>
          </a:p>
        </p:txBody>
      </p:sp>
      <p:sp>
        <p:nvSpPr>
          <p:cNvPr id="773145" name="Rectangle 25"/>
          <p:cNvSpPr>
            <a:spLocks noChangeArrowheads="1"/>
          </p:cNvSpPr>
          <p:nvPr/>
        </p:nvSpPr>
        <p:spPr bwMode="auto">
          <a:xfrm>
            <a:off x="4270375" y="5229225"/>
            <a:ext cx="15621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73146" name="Text Box 26"/>
          <p:cNvSpPr txBox="1">
            <a:spLocks noChangeArrowheads="1"/>
          </p:cNvSpPr>
          <p:nvPr/>
        </p:nvSpPr>
        <p:spPr bwMode="auto">
          <a:xfrm>
            <a:off x="4105275" y="5297488"/>
            <a:ext cx="17272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Instruktions-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Anordnung</a:t>
            </a:r>
          </a:p>
        </p:txBody>
      </p:sp>
      <p:sp>
        <p:nvSpPr>
          <p:cNvPr id="773147" name="AutoShape 27"/>
          <p:cNvSpPr>
            <a:spLocks noChangeArrowheads="1"/>
          </p:cNvSpPr>
          <p:nvPr/>
        </p:nvSpPr>
        <p:spPr bwMode="auto">
          <a:xfrm>
            <a:off x="6118225" y="5159375"/>
            <a:ext cx="1222375" cy="935038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en-US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773148" name="Text Box 28"/>
          <p:cNvSpPr txBox="1">
            <a:spLocks noChangeArrowheads="1"/>
          </p:cNvSpPr>
          <p:nvPr/>
        </p:nvSpPr>
        <p:spPr bwMode="auto">
          <a:xfrm>
            <a:off x="6146800" y="5375275"/>
            <a:ext cx="79851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ASM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773149" name="Line 29"/>
          <p:cNvSpPr>
            <a:spLocks noChangeShapeType="1"/>
          </p:cNvSpPr>
          <p:nvPr/>
        </p:nvSpPr>
        <p:spPr bwMode="auto">
          <a:xfrm>
            <a:off x="8745538" y="3717925"/>
            <a:ext cx="0" cy="9350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73150" name="Line 30"/>
          <p:cNvSpPr>
            <a:spLocks noChangeShapeType="1"/>
          </p:cNvSpPr>
          <p:nvPr/>
        </p:nvSpPr>
        <p:spPr bwMode="auto">
          <a:xfrm>
            <a:off x="1331913" y="4652963"/>
            <a:ext cx="0" cy="93662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73151" name="Rectangle 31"/>
          <p:cNvSpPr>
            <a:spLocks noChangeArrowheads="1"/>
          </p:cNvSpPr>
          <p:nvPr/>
        </p:nvSpPr>
        <p:spPr bwMode="auto">
          <a:xfrm>
            <a:off x="6719888" y="4292600"/>
            <a:ext cx="163195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73152" name="Text Box 32"/>
          <p:cNvSpPr txBox="1">
            <a:spLocks noChangeArrowheads="1"/>
          </p:cNvSpPr>
          <p:nvPr/>
        </p:nvSpPr>
        <p:spPr bwMode="auto">
          <a:xfrm>
            <a:off x="6618288" y="4360863"/>
            <a:ext cx="169862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Code-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Optimierung</a:t>
            </a:r>
          </a:p>
        </p:txBody>
      </p:sp>
      <p:sp>
        <p:nvSpPr>
          <p:cNvPr id="773153" name="Line 33"/>
          <p:cNvSpPr>
            <a:spLocks noChangeShapeType="1"/>
          </p:cNvSpPr>
          <p:nvPr/>
        </p:nvSpPr>
        <p:spPr bwMode="auto">
          <a:xfrm rot="5400000" flipH="1">
            <a:off x="8522494" y="4444207"/>
            <a:ext cx="0" cy="41751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73154" name="Text Box 34"/>
          <p:cNvSpPr txBox="1">
            <a:spLocks noChangeArrowheads="1"/>
          </p:cNvSpPr>
          <p:nvPr/>
        </p:nvSpPr>
        <p:spPr bwMode="auto">
          <a:xfrm>
            <a:off x="5651500" y="4337050"/>
            <a:ext cx="1028700" cy="60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High-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Level IR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773155" name="Line 35"/>
          <p:cNvSpPr>
            <a:spLocks noChangeShapeType="1"/>
          </p:cNvSpPr>
          <p:nvPr/>
        </p:nvSpPr>
        <p:spPr bwMode="auto">
          <a:xfrm rot="5400000" flipH="1">
            <a:off x="3808413" y="4192588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73156" name="Text Box 36"/>
          <p:cNvSpPr txBox="1">
            <a:spLocks noChangeArrowheads="1"/>
          </p:cNvSpPr>
          <p:nvPr/>
        </p:nvSpPr>
        <p:spPr bwMode="auto">
          <a:xfrm>
            <a:off x="3208338" y="4337050"/>
            <a:ext cx="1028700" cy="60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Low-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Level IR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773157" name="Rectangle 37"/>
          <p:cNvSpPr>
            <a:spLocks noChangeArrowheads="1"/>
          </p:cNvSpPr>
          <p:nvPr/>
        </p:nvSpPr>
        <p:spPr bwMode="auto">
          <a:xfrm>
            <a:off x="1763713" y="4292600"/>
            <a:ext cx="158432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73158" name="Text Box 38"/>
          <p:cNvSpPr txBox="1">
            <a:spLocks noChangeArrowheads="1"/>
          </p:cNvSpPr>
          <p:nvPr/>
        </p:nvSpPr>
        <p:spPr bwMode="auto">
          <a:xfrm>
            <a:off x="1620838" y="4360863"/>
            <a:ext cx="169862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Code-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Optimierung</a:t>
            </a:r>
          </a:p>
        </p:txBody>
      </p:sp>
      <p:sp>
        <p:nvSpPr>
          <p:cNvPr id="773159" name="Line 39"/>
          <p:cNvSpPr>
            <a:spLocks noChangeShapeType="1"/>
          </p:cNvSpPr>
          <p:nvPr/>
        </p:nvSpPr>
        <p:spPr bwMode="auto">
          <a:xfrm rot="5400000" flipH="1">
            <a:off x="1547813" y="4437063"/>
            <a:ext cx="0" cy="431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73160" name="Text Box 40"/>
          <p:cNvSpPr txBox="1">
            <a:spLocks noChangeArrowheads="1"/>
          </p:cNvSpPr>
          <p:nvPr/>
        </p:nvSpPr>
        <p:spPr bwMode="auto">
          <a:xfrm rot="-5400000">
            <a:off x="804069" y="4909344"/>
            <a:ext cx="1028700" cy="60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Low-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Level IR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773161" name="Text Box 41"/>
          <p:cNvSpPr txBox="1">
            <a:spLocks noChangeArrowheads="1"/>
          </p:cNvSpPr>
          <p:nvPr/>
        </p:nvSpPr>
        <p:spPr bwMode="auto">
          <a:xfrm>
            <a:off x="3184525" y="5273675"/>
            <a:ext cx="1028700" cy="60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Low-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Level IR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773162" name="Rectangle 42"/>
          <p:cNvSpPr>
            <a:spLocks noChangeArrowheads="1"/>
          </p:cNvSpPr>
          <p:nvPr/>
        </p:nvSpPr>
        <p:spPr bwMode="auto">
          <a:xfrm>
            <a:off x="6719888" y="3354388"/>
            <a:ext cx="162877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73163" name="Text Box 43"/>
          <p:cNvSpPr txBox="1">
            <a:spLocks noChangeArrowheads="1"/>
          </p:cNvSpPr>
          <p:nvPr/>
        </p:nvSpPr>
        <p:spPr bwMode="auto">
          <a:xfrm>
            <a:off x="6559550" y="3424238"/>
            <a:ext cx="17573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Semantische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  <p:sp>
        <p:nvSpPr>
          <p:cNvPr id="773164" name="Rectangle 44"/>
          <p:cNvSpPr>
            <a:spLocks noChangeArrowheads="1"/>
          </p:cNvSpPr>
          <p:nvPr/>
        </p:nvSpPr>
        <p:spPr bwMode="auto">
          <a:xfrm>
            <a:off x="1655763" y="3284538"/>
            <a:ext cx="6769100" cy="865187"/>
          </a:xfrm>
          <a:prstGeom prst="rect">
            <a:avLst/>
          </a:prstGeom>
          <a:solidFill>
            <a:srgbClr val="AAA28D">
              <a:alpha val="64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7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7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7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7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7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7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7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7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7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7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7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7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7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73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7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73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73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7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7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7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73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73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73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73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73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73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73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73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773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773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773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773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773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773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773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773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773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773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773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773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773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3124" grpId="0" animBg="1"/>
      <p:bldP spid="773125" grpId="0" animBg="1"/>
      <p:bldP spid="773126" grpId="0" animBg="1"/>
      <p:bldP spid="773127" grpId="0" animBg="1"/>
      <p:bldP spid="773128" grpId="0" animBg="1"/>
      <p:bldP spid="773129" grpId="0" animBg="1"/>
      <p:bldP spid="773130" grpId="0" animBg="1"/>
      <p:bldP spid="773131" grpId="0"/>
      <p:bldP spid="773132" grpId="0" animBg="1"/>
      <p:bldP spid="773133" grpId="0"/>
      <p:bldP spid="773134" grpId="0"/>
      <p:bldP spid="773135" grpId="0" animBg="1"/>
      <p:bldP spid="773136" grpId="0"/>
      <p:bldP spid="773137" grpId="0"/>
      <p:bldP spid="773138" grpId="0" animBg="1"/>
      <p:bldP spid="773139" grpId="0"/>
      <p:bldP spid="773140" grpId="0" animBg="1"/>
      <p:bldP spid="773141" grpId="0"/>
      <p:bldP spid="773142" grpId="0" animBg="1"/>
      <p:bldP spid="773143" grpId="0" animBg="1"/>
      <p:bldP spid="773144" grpId="0"/>
      <p:bldP spid="773145" grpId="0" animBg="1"/>
      <p:bldP spid="773146" grpId="0"/>
      <p:bldP spid="773147" grpId="0" animBg="1"/>
      <p:bldP spid="773148" grpId="0"/>
      <p:bldP spid="773149" grpId="0" animBg="1"/>
      <p:bldP spid="773150" grpId="0" animBg="1"/>
      <p:bldP spid="773151" grpId="0" animBg="1"/>
      <p:bldP spid="773152" grpId="0"/>
      <p:bldP spid="773153" grpId="0" animBg="1"/>
      <p:bldP spid="773154" grpId="0"/>
      <p:bldP spid="773155" grpId="0" animBg="1"/>
      <p:bldP spid="773156" grpId="0"/>
      <p:bldP spid="773157" grpId="0" animBg="1"/>
      <p:bldP spid="773158" grpId="0"/>
      <p:bldP spid="773159" grpId="0" animBg="1"/>
      <p:bldP spid="773160" grpId="0"/>
      <p:bldP spid="773161" grpId="0"/>
      <p:bldP spid="773162" grpId="0" animBg="1"/>
      <p:bldP spid="773163" grpId="0"/>
      <p:bldP spid="77316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637523" y="4716000"/>
            <a:ext cx="7164388" cy="355600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755E444C-537D-41CE-A5C0-BC30CAFCBFC7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 </a:t>
            </a:r>
            <a:r>
              <a:rPr lang="de-DE" dirty="0" smtClean="0"/>
              <a:t>des Kapitels</a:t>
            </a:r>
            <a:endParaRPr lang="de-DE" dirty="0"/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120000"/>
              </a:lnSpc>
              <a:buFont typeface="+mj-lt"/>
              <a:buAutoNum type="arabicPeriod" startAt="3"/>
            </a:pPr>
            <a:r>
              <a:rPr lang="de-DE" b="1" dirty="0" smtClean="0"/>
              <a:t>Interner Aufbau von Compilern</a:t>
            </a:r>
            <a:endParaRPr lang="de-DE" b="1" dirty="0"/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Compilerphasen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en-US" sz="2000" i="1" dirty="0" smtClean="0"/>
              <a:t>Frontend:</a:t>
            </a:r>
            <a:r>
              <a:rPr lang="de-DE" sz="2000" dirty="0" smtClean="0"/>
              <a:t> Lexikalische Analyse, syntaktische Analyse, semantische Analyse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en-US" sz="2000" i="1" dirty="0" smtClean="0"/>
              <a:t>Backend:</a:t>
            </a:r>
            <a:r>
              <a:rPr lang="de-DE" sz="2000" dirty="0" smtClean="0"/>
              <a:t> Instruktions-Auswahl, Register-Allokation, Instruktions-Anordnung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Interne Zwischendarstellungen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en-US" sz="2000" i="1" dirty="0" smtClean="0"/>
              <a:t>High-Level</a:t>
            </a:r>
            <a:r>
              <a:rPr lang="de-DE" sz="2000" dirty="0" smtClean="0"/>
              <a:t>, </a:t>
            </a:r>
            <a:r>
              <a:rPr lang="en-US" sz="2000" i="1" dirty="0" smtClean="0"/>
              <a:t>Medium-Level</a:t>
            </a:r>
            <a:r>
              <a:rPr lang="de-DE" sz="2000" dirty="0" smtClean="0"/>
              <a:t> &amp; </a:t>
            </a:r>
            <a:r>
              <a:rPr lang="en-US" sz="2000" i="1" dirty="0" smtClean="0"/>
              <a:t>Low-Level IRs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Beispiele: ICD-C, MIR, LLIR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Struktur eines hochoptimierenden Compilers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Optimierungen &amp; Zielfunktionen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Abstraktionsebenen von Optimierungen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Durchschnittliche &amp; </a:t>
            </a:r>
            <a:r>
              <a:rPr lang="en-US" sz="2000" i="1" dirty="0" smtClean="0"/>
              <a:t>Worst-Case</a:t>
            </a:r>
            <a:r>
              <a:rPr lang="de-DE" sz="2000" dirty="0" smtClean="0"/>
              <a:t> Laufzeit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Codegröße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Energieverbrauch</a:t>
            </a:r>
          </a:p>
        </p:txBody>
      </p:sp>
    </p:spTree>
    <p:extLst>
      <p:ext uri="{BB962C8B-B14F-4D97-AF65-F5344CB8AC3E}">
        <p14:creationId xmlns:p14="http://schemas.microsoft.com/office/powerpoint/2010/main" val="23479849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B2FEC59B-D9DE-4F69-99BC-948846BCE9C1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65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Abstraktionsebenen von Optimierungen</a:t>
            </a:r>
          </a:p>
        </p:txBody>
      </p:sp>
      <p:pic>
        <p:nvPicPr>
          <p:cNvPr id="656390" name="Picture 6" descr="optleve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400" y="1779588"/>
            <a:ext cx="6645275" cy="3665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6391" name="Text Box 7"/>
          <p:cNvSpPr txBox="1">
            <a:spLocks noChangeArrowheads="1"/>
          </p:cNvSpPr>
          <p:nvPr/>
        </p:nvSpPr>
        <p:spPr bwMode="auto">
          <a:xfrm>
            <a:off x="484188" y="5740400"/>
            <a:ext cx="5959475" cy="641350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1800" i="1" dirty="0">
                <a:ea typeface="ヒラギノ角ゴ Pro W3" pitchFamily="96" charset="-128"/>
              </a:rPr>
              <a:t>[</a:t>
            </a:r>
            <a:r>
              <a:rPr lang="de-DE" sz="1800" b="1" i="1" dirty="0"/>
              <a:t>H. Falk,</a:t>
            </a:r>
            <a:r>
              <a:rPr lang="de-DE" sz="1800" i="1" dirty="0"/>
              <a:t> </a:t>
            </a:r>
            <a:r>
              <a:rPr lang="en-US" sz="1800" i="1" dirty="0"/>
              <a:t>Source Code Optimization Techniques for Data Flow Dominated Embedded Software</a:t>
            </a:r>
            <a:r>
              <a:rPr lang="de-DE" sz="1800" i="1" dirty="0"/>
              <a:t>, Kluwer, 2004</a:t>
            </a:r>
            <a:r>
              <a:rPr lang="de-DE" sz="1800" i="1" dirty="0">
                <a:ea typeface="ヒラギノ角ゴ Pro W3" pitchFamily="96" charset="-128"/>
              </a:rPr>
              <a:t>]</a:t>
            </a:r>
            <a:endParaRPr lang="en-US" sz="1800" i="1" dirty="0">
              <a:ea typeface="ヒラギノ角ゴ Pro W3" pitchFamily="96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639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E1E74402-8C68-4828-95C6-568B8837404B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7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Abstraktionsebenen von Optimierungen</a:t>
            </a:r>
          </a:p>
        </p:txBody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87475"/>
            <a:ext cx="5257800" cy="4994275"/>
          </a:xfrm>
          <a:noFill/>
        </p:spPr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Compiler-Optimierungen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Alles, was in heutigen Compilern enthalten ist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Prozessor-spezifisch: </a:t>
            </a:r>
            <a:r>
              <a:rPr lang="en-US" i="1" dirty="0"/>
              <a:t>low-level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Prozessor-unabhängig: </a:t>
            </a:r>
            <a:r>
              <a:rPr lang="en-US" i="1" dirty="0"/>
              <a:t>high-level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Typische </a:t>
            </a:r>
            <a:r>
              <a:rPr lang="en-US" i="1" dirty="0"/>
              <a:t>Speed-Ups</a:t>
            </a:r>
            <a:r>
              <a:rPr lang="de-DE" dirty="0"/>
              <a:t>: insgesamt um Faktor 2 bis 3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i="1" dirty="0"/>
              <a:t>Mehr dazu in Kapiteln </a:t>
            </a:r>
            <a:r>
              <a:rPr lang="de-DE" i="1" dirty="0" smtClean="0"/>
              <a:t>5 </a:t>
            </a:r>
            <a:r>
              <a:rPr lang="de-DE" i="1" dirty="0"/>
              <a:t>- </a:t>
            </a:r>
            <a:r>
              <a:rPr lang="de-DE" i="1" dirty="0" smtClean="0"/>
              <a:t>9</a:t>
            </a:r>
            <a:endParaRPr lang="de-DE" dirty="0"/>
          </a:p>
        </p:txBody>
      </p:sp>
      <p:pic>
        <p:nvPicPr>
          <p:cNvPr id="777221" name="Picture 5" descr="optleve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8113" y="2001838"/>
            <a:ext cx="3894137" cy="214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7222" name="AutoShape 6"/>
          <p:cNvSpPr>
            <a:spLocks/>
          </p:cNvSpPr>
          <p:nvPr/>
        </p:nvSpPr>
        <p:spPr bwMode="auto">
          <a:xfrm>
            <a:off x="5651500" y="3789363"/>
            <a:ext cx="73025" cy="360362"/>
          </a:xfrm>
          <a:prstGeom prst="leftBrace">
            <a:avLst>
              <a:gd name="adj1" fmla="val 4112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77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7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7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7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7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7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77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7219" grpId="0" build="p"/>
      <p:bldP spid="77722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3090B2C8-0818-49AC-B8A1-9F1E84DC0F07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7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Abstraktionsebenen von Optimierungen</a:t>
            </a:r>
          </a:p>
        </p:txBody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87475"/>
            <a:ext cx="5256212" cy="4994275"/>
          </a:xfrm>
        </p:spPr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Quellcode-Optimierung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Quellcode-Umschreiben, so dass Compiler effizienteren Code erzeugt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Prozessor-spezifisch: Unterstützung des Compilers bei Abbildung von Quell- auf Maschinensprache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Prozessor-unabhängig: Maschinen-unabhängiges Verbessern der Quellcode-Struktur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Teils automatisch, teils manuell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Typische </a:t>
            </a:r>
            <a:r>
              <a:rPr lang="en-US" i="1" dirty="0"/>
              <a:t>Speed-Ups</a:t>
            </a:r>
            <a:r>
              <a:rPr lang="de-DE" dirty="0"/>
              <a:t>: je x2 oder x3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i="1" dirty="0"/>
              <a:t>Mehr dazu in Kapitel </a:t>
            </a:r>
            <a:r>
              <a:rPr lang="de-DE" i="1" dirty="0" smtClean="0"/>
              <a:t>4</a:t>
            </a:r>
            <a:endParaRPr lang="de-DE" i="1" dirty="0"/>
          </a:p>
        </p:txBody>
      </p:sp>
      <p:pic>
        <p:nvPicPr>
          <p:cNvPr id="779268" name="Picture 4" descr="optleve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8113" y="2001838"/>
            <a:ext cx="3894137" cy="214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9270" name="AutoShape 6"/>
          <p:cNvSpPr>
            <a:spLocks/>
          </p:cNvSpPr>
          <p:nvPr/>
        </p:nvSpPr>
        <p:spPr bwMode="auto">
          <a:xfrm>
            <a:off x="5651500" y="3213100"/>
            <a:ext cx="73025" cy="504825"/>
          </a:xfrm>
          <a:prstGeom prst="leftBrace">
            <a:avLst>
              <a:gd name="adj1" fmla="val 57609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7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7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7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7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7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7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7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7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9267" grpId="0" build="p"/>
      <p:bldP spid="77927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29B7E579-5FCB-47F9-8840-C28528EF3801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8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Abstraktionsebenen von Optimierungen</a:t>
            </a:r>
          </a:p>
        </p:txBody>
      </p:sp>
      <p:sp>
        <p:nvSpPr>
          <p:cNvPr id="78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87475"/>
            <a:ext cx="5256212" cy="4994275"/>
          </a:xfrm>
        </p:spPr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Speichertransfer-Minimierung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Reduktion von Daten- &amp; Code-Transfers vom Speicher zum Prozessor auf sehr abstraktem Niveau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z.B. Umordnen der Datenstrukturen einer Applikation, Umordnung von (mehrdimensionalen) Feldinhalten im Speicher, Zusammenfassen &amp; Teilen von Feldern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Ausschließlich manuell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Typische </a:t>
            </a:r>
            <a:r>
              <a:rPr lang="en-US" i="1" dirty="0"/>
              <a:t>Speed-Ups</a:t>
            </a:r>
            <a:r>
              <a:rPr lang="de-DE" dirty="0"/>
              <a:t>: ca. Faktor 4</a:t>
            </a:r>
          </a:p>
        </p:txBody>
      </p:sp>
      <p:pic>
        <p:nvPicPr>
          <p:cNvPr id="781316" name="Picture 4" descr="optleve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8113" y="2001838"/>
            <a:ext cx="3894137" cy="214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1318" name="AutoShape 6"/>
          <p:cNvSpPr>
            <a:spLocks/>
          </p:cNvSpPr>
          <p:nvPr/>
        </p:nvSpPr>
        <p:spPr bwMode="auto">
          <a:xfrm>
            <a:off x="5651500" y="2852738"/>
            <a:ext cx="73025" cy="288925"/>
          </a:xfrm>
          <a:prstGeom prst="leftBrace">
            <a:avLst>
              <a:gd name="adj1" fmla="val 3297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8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8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8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81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8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1315" grpId="0" build="p"/>
      <p:bldP spid="781318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7185EB09-9EBE-4A16-B86D-FEB3524D9753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8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Abstraktionsebenen von Optimierungen</a:t>
            </a:r>
          </a:p>
        </p:txBody>
      </p:sp>
      <p:sp>
        <p:nvSpPr>
          <p:cNvPr id="78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87475"/>
            <a:ext cx="5256212" cy="4994275"/>
          </a:xfrm>
        </p:spPr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Algorithmen-Auswahl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Ersetzung ganzer Algorithmen einer Applikation durch andere, effizientere Implementierungen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z.B. Bubblesort </a:t>
            </a:r>
            <a:r>
              <a:rPr lang="de-DE" dirty="0">
                <a:sym typeface="Symbol" pitchFamily="18" charset="2"/>
              </a:rPr>
              <a:t> </a:t>
            </a:r>
            <a:r>
              <a:rPr lang="de-DE" dirty="0"/>
              <a:t>Quicksort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Ersetzung muss funktionales Verhalten der Applikation beibehalten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Ausschließlich manuell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Typische </a:t>
            </a:r>
            <a:r>
              <a:rPr lang="en-US" i="1" dirty="0"/>
              <a:t>Speed-Ups</a:t>
            </a:r>
            <a:r>
              <a:rPr lang="de-DE" dirty="0"/>
              <a:t>: Faktor 4 – 9</a:t>
            </a:r>
          </a:p>
        </p:txBody>
      </p:sp>
      <p:pic>
        <p:nvPicPr>
          <p:cNvPr id="783364" name="Picture 4" descr="optleve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8113" y="2001838"/>
            <a:ext cx="3894137" cy="214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3366" name="AutoShape 6"/>
          <p:cNvSpPr>
            <a:spLocks/>
          </p:cNvSpPr>
          <p:nvPr/>
        </p:nvSpPr>
        <p:spPr bwMode="auto">
          <a:xfrm>
            <a:off x="5651500" y="2565400"/>
            <a:ext cx="73025" cy="288925"/>
          </a:xfrm>
          <a:prstGeom prst="leftBrace">
            <a:avLst>
              <a:gd name="adj1" fmla="val 3297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8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8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8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8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83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83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3363" grpId="0" build="p"/>
      <p:bldP spid="78336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E275812B-4C38-4A56-8CEB-BEB65A7F6065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8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Abstraktionsebenen von Optimierungen</a:t>
            </a:r>
          </a:p>
        </p:txBody>
      </p:sp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87475"/>
            <a:ext cx="5256212" cy="4994275"/>
          </a:xfrm>
        </p:spPr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Optimierung der Spezifikation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Ersetzung von Algorithmen wie bei </a:t>
            </a:r>
            <a:br>
              <a:rPr lang="de-DE" dirty="0"/>
            </a:br>
            <a:r>
              <a:rPr lang="de-DE" i="1" dirty="0"/>
              <a:t>„</a:t>
            </a:r>
            <a:r>
              <a:rPr lang="en-US" i="1" dirty="0"/>
              <a:t>Algorithm Selection</a:t>
            </a:r>
            <a:r>
              <a:rPr lang="de-DE" i="1" dirty="0"/>
              <a:t>“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/>
              <a:t>Aber:</a:t>
            </a:r>
            <a:r>
              <a:rPr lang="de-DE" dirty="0"/>
              <a:t> Ersetzung darf funktionales Verhalten der Applikation ändern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z.B. Ersetzung von </a:t>
            </a:r>
            <a:r>
              <a:rPr lang="de-DE" b="1" dirty="0">
                <a:latin typeface="Courier New" pitchFamily="49" charset="0"/>
              </a:rPr>
              <a:t>double</a:t>
            </a:r>
            <a:r>
              <a:rPr lang="de-DE" dirty="0"/>
              <a:t> Gleitkom-mazahlen durch einfache Genauigkeit oder </a:t>
            </a:r>
            <a:r>
              <a:rPr lang="de-DE" b="1" dirty="0">
                <a:latin typeface="Courier New" pitchFamily="49" charset="0"/>
              </a:rPr>
              <a:t>integer</a:t>
            </a:r>
            <a:r>
              <a:rPr lang="de-DE" dirty="0"/>
              <a:t>; Ersetzung komplexer Formeln durch einfachere Approxi-mationen (</a:t>
            </a:r>
            <a:r>
              <a:rPr lang="de-DE" b="1" dirty="0">
                <a:latin typeface="Courier New" pitchFamily="49" charset="0"/>
              </a:rPr>
              <a:t>sin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cos</a:t>
            </a:r>
            <a:r>
              <a:rPr lang="de-DE" dirty="0"/>
              <a:t>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Ausschließlich manuell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Typische </a:t>
            </a:r>
            <a:r>
              <a:rPr lang="en-US" i="1" dirty="0"/>
              <a:t>Speed-Ups</a:t>
            </a:r>
            <a:r>
              <a:rPr lang="de-DE" dirty="0"/>
              <a:t>: Faktor 4 – 20</a:t>
            </a:r>
          </a:p>
        </p:txBody>
      </p:sp>
      <p:pic>
        <p:nvPicPr>
          <p:cNvPr id="785412" name="Picture 4" descr="optleve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8113" y="2001838"/>
            <a:ext cx="3894137" cy="214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5414" name="AutoShape 6"/>
          <p:cNvSpPr>
            <a:spLocks/>
          </p:cNvSpPr>
          <p:nvPr/>
        </p:nvSpPr>
        <p:spPr bwMode="auto">
          <a:xfrm>
            <a:off x="5651500" y="1989138"/>
            <a:ext cx="73025" cy="577850"/>
          </a:xfrm>
          <a:prstGeom prst="leftBrace">
            <a:avLst>
              <a:gd name="adj1" fmla="val 6594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8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8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8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8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8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85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5411" grpId="0" build="p"/>
      <p:bldP spid="7854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637523" y="1818000"/>
            <a:ext cx="7164388" cy="355600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6EE5C4CE-0BC1-46C4-93F8-D54EAD8C525B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 </a:t>
            </a:r>
            <a:r>
              <a:rPr lang="de-DE" dirty="0" smtClean="0"/>
              <a:t>des Kapitels</a:t>
            </a:r>
            <a:endParaRPr lang="de-DE" dirty="0"/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120000"/>
              </a:lnSpc>
              <a:buFont typeface="+mj-lt"/>
              <a:buAutoNum type="arabicPeriod" startAt="3"/>
            </a:pPr>
            <a:r>
              <a:rPr lang="de-DE" b="1" dirty="0" smtClean="0"/>
              <a:t>Interner Aufbau von Compilern</a:t>
            </a:r>
            <a:endParaRPr lang="de-DE" b="1" dirty="0"/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Compilerphasen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en-US" sz="2000" i="1" dirty="0" smtClean="0"/>
              <a:t>Frontend:</a:t>
            </a:r>
            <a:r>
              <a:rPr lang="de-DE" sz="2000" dirty="0" smtClean="0"/>
              <a:t> Lexikalische Analyse, syntaktische Analyse, semantische Analyse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en-US" sz="2000" i="1" dirty="0" smtClean="0"/>
              <a:t>Backend:</a:t>
            </a:r>
            <a:r>
              <a:rPr lang="de-DE" sz="2000" dirty="0" smtClean="0"/>
              <a:t> Instruktions-Auswahl, Register-Allokation, Instruktions-Anordnung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Interne Zwischendarstellungen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en-US" sz="2000" i="1" dirty="0" smtClean="0"/>
              <a:t>High-Level</a:t>
            </a:r>
            <a:r>
              <a:rPr lang="de-DE" sz="2000" dirty="0" smtClean="0"/>
              <a:t>, </a:t>
            </a:r>
            <a:r>
              <a:rPr lang="en-US" sz="2000" i="1" dirty="0" smtClean="0"/>
              <a:t>Medium-Level</a:t>
            </a:r>
            <a:r>
              <a:rPr lang="de-DE" sz="2000" dirty="0" smtClean="0"/>
              <a:t> &amp; </a:t>
            </a:r>
            <a:r>
              <a:rPr lang="en-US" sz="2000" i="1" dirty="0" smtClean="0"/>
              <a:t>Low-Level IRs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Beispiele: ICD-C, MIR, LLIR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Struktur eines hochoptimierenden Compilers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Optimierungen &amp; Zielfunktionen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Abstraktionsebenen von Optimierungen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Durchschnittliche &amp; </a:t>
            </a:r>
            <a:r>
              <a:rPr lang="en-US" sz="2000" i="1" dirty="0" smtClean="0"/>
              <a:t>Worst-Case</a:t>
            </a:r>
            <a:r>
              <a:rPr lang="de-DE" sz="2000" dirty="0" smtClean="0"/>
              <a:t> Laufzeit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Codegröße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Energieverbrauch</a:t>
            </a:r>
          </a:p>
        </p:txBody>
      </p:sp>
    </p:spTree>
    <p:extLst>
      <p:ext uri="{BB962C8B-B14F-4D97-AF65-F5344CB8AC3E}">
        <p14:creationId xmlns:p14="http://schemas.microsoft.com/office/powerpoint/2010/main" val="21625105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2F344ABF-B26F-410C-B307-BE23173117CA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8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Zielfunktion: (Typische) Laufzeit</a:t>
            </a:r>
          </a:p>
        </p:txBody>
      </p:sp>
      <p:sp>
        <p:nvSpPr>
          <p:cNvPr id="78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b="1" dirty="0"/>
              <a:t>Durchschnittliche Laufzeit, </a:t>
            </a:r>
            <a:r>
              <a:rPr lang="en-US" b="1" i="1" dirty="0"/>
              <a:t>Average-Case Execution Time</a:t>
            </a:r>
            <a:r>
              <a:rPr lang="de-DE" b="1" i="1" dirty="0"/>
              <a:t> (ACET)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Ein ACET-optimiertes Programm soll bei einer „typischen” Ausführung (d.h. mit „typischen” Eingabedaten) schneller ablaufen.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b="1" i="1" u="sng" dirty="0"/>
              <a:t>Die</a:t>
            </a:r>
            <a:r>
              <a:rPr lang="de-DE" b="1" dirty="0"/>
              <a:t> Zielfunktion optimierender Compiler schlechthin. Strategie: </a:t>
            </a:r>
            <a:r>
              <a:rPr lang="en-US" i="1" dirty="0" smtClean="0"/>
              <a:t>„Greedy”</a:t>
            </a:r>
            <a:r>
              <a:rPr lang="de-DE" dirty="0" smtClean="0"/>
              <a:t>, </a:t>
            </a:r>
            <a:r>
              <a:rPr lang="de-DE" dirty="0"/>
              <a:t>d.h. wo die Ausführung von Code zur Laufzeit eingespart werden kann, wird dies i.d.R. auch getan.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b="1" dirty="0"/>
              <a:t>ACET-optimierende Compiler haben meist kein präzises Modell der ACET.</a:t>
            </a:r>
            <a:br>
              <a:rPr lang="de-DE" b="1" dirty="0"/>
            </a:br>
            <a:r>
              <a:rPr lang="de-DE" dirty="0"/>
              <a:t>Exakte Auswirkung von Optimierungen auf die effektive Laufzeit ist dem Compiler unbekannt.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b="1" dirty="0"/>
              <a:t>ACET-Optimierungen sind meist vorteilhaft, manchmal aber auch bloß neutral oder sogar nachteilig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25A11FAD-F781-43D5-86FC-52988188067C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8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Beispiel: </a:t>
            </a:r>
            <a:r>
              <a:rPr lang="en-US" i="1" dirty="0"/>
              <a:t>Function Inlining</a:t>
            </a:r>
          </a:p>
        </p:txBody>
      </p:sp>
      <p:sp>
        <p:nvSpPr>
          <p:cNvPr id="78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3933825"/>
            <a:ext cx="8785225" cy="2587625"/>
          </a:xfrm>
          <a:noFill/>
        </p:spPr>
        <p:txBody>
          <a:bodyPr>
            <a:spAutoFit/>
          </a:bodyPr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Potenzielle Laufzeit-Reduktion wegen: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Wegfallenden Codes für Parameter- / Rückgabewert-Übergabe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Wegfallenden Codes zum Sprung in die aufgerufene Funktion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Evtl. wegfallender Speicherplatz-Allokation zu Beginn der aufgerufenen Funktion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Evtl. Ermöglichung anderer Optimierungen, die sonst an Funktionsgrenzen scheitern</a:t>
            </a:r>
          </a:p>
        </p:txBody>
      </p:sp>
      <p:sp>
        <p:nvSpPr>
          <p:cNvPr id="789509" name="Text Box 5"/>
          <p:cNvSpPr txBox="1">
            <a:spLocks noChangeArrowheads="1"/>
          </p:cNvSpPr>
          <p:nvPr/>
        </p:nvSpPr>
        <p:spPr bwMode="auto">
          <a:xfrm>
            <a:off x="179388" y="1790700"/>
            <a:ext cx="2784475" cy="192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main() {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...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a = </a:t>
            </a:r>
            <a:r>
              <a:rPr lang="de-DE" sz="1800" b="1" i="1" dirty="0">
                <a:latin typeface="Courier New" pitchFamily="49" charset="0"/>
                <a:ea typeface="ヒラギノ角ゴ Pro W3" pitchFamily="96" charset="-128"/>
              </a:rPr>
              <a:t>min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( b, c );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...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...</a:t>
            </a:r>
            <a:r>
              <a:rPr lang="de-DE" sz="1800" b="1" i="1" dirty="0">
                <a:latin typeface="Courier New" pitchFamily="49" charset="0"/>
                <a:ea typeface="ヒラギノ角ゴ Pro W3" pitchFamily="96" charset="-128"/>
              </a:rPr>
              <a:t>min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( f, g )...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}</a:t>
            </a:r>
          </a:p>
        </p:txBody>
      </p:sp>
      <p:sp>
        <p:nvSpPr>
          <p:cNvPr id="789510" name="Text Box 6"/>
          <p:cNvSpPr txBox="1">
            <a:spLocks noChangeArrowheads="1"/>
          </p:cNvSpPr>
          <p:nvPr/>
        </p:nvSpPr>
        <p:spPr bwMode="auto">
          <a:xfrm>
            <a:off x="3059113" y="1952625"/>
            <a:ext cx="2647950" cy="159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int </a:t>
            </a:r>
            <a:r>
              <a:rPr lang="de-DE" sz="1800" b="1" i="1" dirty="0">
                <a:latin typeface="Courier New" pitchFamily="49" charset="0"/>
                <a:ea typeface="ヒラギノ角ゴ Pro W3" pitchFamily="96" charset="-128"/>
              </a:rPr>
              <a:t>min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( int i,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       int j ) {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return(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  i&lt;j ? i : j );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}</a:t>
            </a:r>
          </a:p>
        </p:txBody>
      </p:sp>
      <p:sp>
        <p:nvSpPr>
          <p:cNvPr id="789511" name="Text Box 7"/>
          <p:cNvSpPr txBox="1">
            <a:spLocks noChangeArrowheads="1"/>
          </p:cNvSpPr>
          <p:nvPr/>
        </p:nvSpPr>
        <p:spPr bwMode="auto">
          <a:xfrm>
            <a:off x="6208713" y="1790700"/>
            <a:ext cx="2647950" cy="192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main() {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...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a = b&lt;c ? b : c;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...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...f&lt;g ? f : g;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}</a:t>
            </a:r>
          </a:p>
        </p:txBody>
      </p:sp>
      <p:sp>
        <p:nvSpPr>
          <p:cNvPr id="789512" name="AutoShape 8"/>
          <p:cNvSpPr>
            <a:spLocks noChangeArrowheads="1"/>
          </p:cNvSpPr>
          <p:nvPr/>
        </p:nvSpPr>
        <p:spPr bwMode="auto">
          <a:xfrm>
            <a:off x="5903913" y="2600325"/>
            <a:ext cx="576262" cy="4318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A32638">
                  <a:gamma/>
                  <a:shade val="41176"/>
                  <a:invGamma/>
                </a:srgbClr>
              </a:gs>
              <a:gs pos="100000">
                <a:srgbClr val="A32638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8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9507" grpId="0" uiExpand="1" build="p"/>
      <p:bldP spid="789511" grpId="0"/>
      <p:bldP spid="78951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2BECC84D-957F-44B7-AA2F-195C6CAA019E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9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Zielfunktion: Codegröße</a:t>
            </a:r>
          </a:p>
        </p:txBody>
      </p:sp>
      <p:sp>
        <p:nvSpPr>
          <p:cNvPr id="79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r>
              <a:rPr lang="de-DE" b="1" dirty="0"/>
              <a:t>Erzeugung von minimal wenig Code, in Bytes gemessen</a:t>
            </a: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r>
              <a:rPr lang="de-DE" b="1" dirty="0"/>
              <a:t>Einfache Modellbildung:</a:t>
            </a:r>
            <a:br>
              <a:rPr lang="de-DE" b="1" dirty="0"/>
            </a:br>
            <a:r>
              <a:rPr lang="de-DE" dirty="0"/>
              <a:t>Compiler weiß, welche Instruktionen er generiert, und wie viele Bytes jede einzelne Instruktion benötigt.</a:t>
            </a:r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endParaRPr lang="de-DE" i="1" dirty="0">
              <a:sym typeface="Symbol" pitchFamily="18" charset="2"/>
            </a:endParaRPr>
          </a:p>
          <a:p>
            <a:pPr>
              <a:lnSpc>
                <a:spcPct val="120000"/>
              </a:lnSpc>
              <a:buFont typeface="Arial" charset="0"/>
              <a:buNone/>
              <a:tabLst>
                <a:tab pos="7620000" algn="l"/>
              </a:tabLst>
            </a:pPr>
            <a:r>
              <a:rPr lang="de-DE" b="1" dirty="0"/>
              <a:t>Oft Zielkonflikt mit Laufzeit-Minimierung:</a:t>
            </a:r>
            <a:r>
              <a:rPr lang="de-DE" dirty="0"/>
              <a:t> </a:t>
            </a:r>
            <a:r>
              <a:rPr lang="de-DE" i="1" dirty="0"/>
              <a:t>Bsp. </a:t>
            </a:r>
            <a:r>
              <a:rPr lang="en-US" i="1" dirty="0" smtClean="0"/>
              <a:t>Inlining</a:t>
            </a:r>
            <a:endParaRPr lang="en-US" dirty="0" smtClean="0"/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r>
              <a:rPr lang="de-DE" dirty="0" smtClean="0">
                <a:sym typeface="Symbol" pitchFamily="18" charset="2"/>
              </a:rPr>
              <a:t>Kopieren </a:t>
            </a:r>
            <a:r>
              <a:rPr lang="de-DE" dirty="0">
                <a:sym typeface="Symbol" pitchFamily="18" charset="2"/>
              </a:rPr>
              <a:t>des Funktionsrumpfes an Stelle des Funktionsaufrufs</a:t>
            </a:r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r>
              <a:rPr lang="de-DE" dirty="0">
                <a:sym typeface="Symbol" pitchFamily="18" charset="2"/>
              </a:rPr>
              <a:t>Bei großen Funktionen und/oder vielen Vorkommen von Aufrufen im Code: starke Erhöhung der Codegröße!</a:t>
            </a:r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r>
              <a:rPr lang="de-DE" dirty="0">
                <a:sym typeface="Symbol" pitchFamily="18" charset="2"/>
              </a:rPr>
              <a:t>Codegrößen-minimierende optimierende Compiler: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F"/>
              <a:tabLst>
                <a:tab pos="7620000" algn="l"/>
              </a:tabLst>
            </a:pPr>
            <a:r>
              <a:rPr lang="de-DE" i="1" dirty="0">
                <a:sym typeface="Symbol" pitchFamily="18" charset="2"/>
              </a:rPr>
              <a:t>Komplett deaktiviertes </a:t>
            </a:r>
            <a:r>
              <a:rPr lang="en-US" i="1" dirty="0">
                <a:sym typeface="Symbol" pitchFamily="18" charset="2"/>
              </a:rPr>
              <a:t>Function Inlining</a:t>
            </a: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87DA4AC7-611C-4E2A-8593-A4181F4AEA96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9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Zielfunktion: Energieverbrauch (1)</a:t>
            </a:r>
          </a:p>
        </p:txBody>
      </p:sp>
      <p:sp>
        <p:nvSpPr>
          <p:cNvPr id="79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r>
              <a:rPr lang="de-DE" b="1" dirty="0"/>
              <a:t>Generierung von Code mit minimalem Energieverbrauch</a:t>
            </a:r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r>
              <a:rPr lang="de-DE" b="1" dirty="0"/>
              <a:t>Modellbildung umfasst i.d.R. Prozessor </a:t>
            </a:r>
            <a:r>
              <a:rPr lang="de-DE" b="1" i="1" u="sng" dirty="0"/>
              <a:t>und</a:t>
            </a:r>
            <a:r>
              <a:rPr lang="de-DE" b="1" dirty="0"/>
              <a:t> Speicher </a:t>
            </a:r>
            <a:br>
              <a:rPr lang="de-DE" b="1" dirty="0"/>
            </a:br>
            <a:endParaRPr lang="de-DE" i="1" dirty="0">
              <a:sym typeface="Symbol" pitchFamily="18" charset="2"/>
            </a:endParaRPr>
          </a:p>
          <a:p>
            <a:pPr>
              <a:lnSpc>
                <a:spcPct val="120000"/>
              </a:lnSpc>
              <a:buFont typeface="Arial" charset="0"/>
              <a:buNone/>
              <a:tabLst>
                <a:tab pos="7620000" algn="l"/>
              </a:tabLst>
            </a:pPr>
            <a:r>
              <a:rPr lang="de-DE" b="1" dirty="0"/>
              <a:t>Einfaches Energiemodell für Prozessoren:</a:t>
            </a:r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r>
              <a:rPr lang="de-DE" i="1" dirty="0">
                <a:sym typeface="Symbol" pitchFamily="18" charset="2"/>
              </a:rPr>
              <a:t>Basiskosten</a:t>
            </a:r>
            <a:r>
              <a:rPr lang="de-DE" dirty="0">
                <a:sym typeface="Symbol" pitchFamily="18" charset="2"/>
              </a:rPr>
              <a:t> eines Befehls: Energieverbrauch des Prozessors bei Ausführung nur dieses einen Befehls</a:t>
            </a:r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r>
              <a:rPr lang="de-DE" dirty="0">
                <a:sym typeface="Symbol" pitchFamily="18" charset="2"/>
              </a:rPr>
              <a:t>Ermittlung der Basiskosten </a:t>
            </a:r>
            <a:r>
              <a:rPr lang="de-DE" i="1" dirty="0">
                <a:sym typeface="Symbol" pitchFamily="18" charset="2"/>
              </a:rPr>
              <a:t>(z.B. für </a:t>
            </a:r>
            <a:r>
              <a:rPr lang="de-DE" b="1" dirty="0">
                <a:latin typeface="Courier New" pitchFamily="49" charset="0"/>
                <a:sym typeface="Symbol" pitchFamily="18" charset="2"/>
              </a:rPr>
              <a:t>ADD</a:t>
            </a:r>
            <a:r>
              <a:rPr lang="de-DE" i="1" dirty="0">
                <a:sym typeface="Symbol" pitchFamily="18" charset="2"/>
              </a:rPr>
              <a:t>-Befehl)</a:t>
            </a:r>
            <a:r>
              <a:rPr lang="de-DE" dirty="0">
                <a:sym typeface="Symbol" pitchFamily="18" charset="2"/>
              </a:rPr>
              <a:t>:</a:t>
            </a:r>
            <a:endParaRPr lang="en-US" i="1" dirty="0">
              <a:sym typeface="Symbol" pitchFamily="18" charset="2"/>
            </a:endParaRPr>
          </a:p>
        </p:txBody>
      </p:sp>
      <p:sp>
        <p:nvSpPr>
          <p:cNvPr id="793605" name="Text Box 5"/>
          <p:cNvSpPr txBox="1">
            <a:spLocks noChangeArrowheads="1"/>
          </p:cNvSpPr>
          <p:nvPr/>
        </p:nvSpPr>
        <p:spPr bwMode="auto">
          <a:xfrm>
            <a:off x="630238" y="4149725"/>
            <a:ext cx="2212975" cy="2436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.L0: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  ...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  ADD d0, d1, d2;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  ADD d0, d1, d2;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  ADD d0, d1, d2;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  ...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  </a:t>
            </a:r>
            <a:r>
              <a:rPr lang="de-DE" sz="1700" b="1" dirty="0" smtClean="0">
                <a:latin typeface="Courier New" pitchFamily="49" charset="0"/>
                <a:ea typeface="ヒラギノ角ゴ Pro W3" pitchFamily="96" charset="-128"/>
              </a:rPr>
              <a:t>LOOP a5, .L0</a:t>
            </a: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endParaRPr lang="de-DE" sz="1700" b="1" dirty="0">
              <a:latin typeface="Courier New" pitchFamily="49" charset="0"/>
              <a:ea typeface="ヒラギノ角ゴ Pro W3" pitchFamily="96" charset="-128"/>
            </a:endParaRPr>
          </a:p>
        </p:txBody>
      </p:sp>
      <p:sp>
        <p:nvSpPr>
          <p:cNvPr id="793606" name="Rectangle 6"/>
          <p:cNvSpPr>
            <a:spLocks noChangeArrowheads="1"/>
          </p:cNvSpPr>
          <p:nvPr/>
        </p:nvSpPr>
        <p:spPr bwMode="auto">
          <a:xfrm>
            <a:off x="3421063" y="4078288"/>
            <a:ext cx="5472112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Schleife, die zu untersuchenden Befehl </a:t>
            </a:r>
            <a:r>
              <a:rPr lang="de-DE" sz="2000" i="1" dirty="0"/>
              <a:t>sehr oft</a:t>
            </a:r>
            <a:r>
              <a:rPr lang="de-DE" sz="2000" dirty="0"/>
              <a:t> enthält.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Ausführung auf realer Hardware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Energiemessung: Amperemeter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Ergebnis herunterrechnen auf einmal </a:t>
            </a:r>
            <a:r>
              <a:rPr lang="de-DE" sz="2000" b="1" dirty="0">
                <a:latin typeface="Courier New" pitchFamily="49" charset="0"/>
              </a:rPr>
              <a:t>ADD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Wiederholen für kompletten Befehlssatz</a:t>
            </a:r>
            <a:endParaRPr lang="de-DE" sz="20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05" grpId="0"/>
      <p:bldP spid="79360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C8C1B010-CB93-4F70-BF27-CA197AF2F418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Zielfunktion: Energieverbrauch (2)</a:t>
            </a:r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  <a:tabLst>
                <a:tab pos="7620000" algn="l"/>
              </a:tabLst>
            </a:pPr>
            <a:r>
              <a:rPr lang="de-DE" b="1" dirty="0"/>
              <a:t>Einfaches Energiemodell für Prozessoren:</a:t>
            </a:r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r>
              <a:rPr lang="de-DE" i="1" dirty="0">
                <a:sym typeface="Symbol" pitchFamily="18" charset="2"/>
              </a:rPr>
              <a:t>Inter-Instruktionskosten</a:t>
            </a:r>
            <a:r>
              <a:rPr lang="de-DE" dirty="0">
                <a:sym typeface="Symbol" pitchFamily="18" charset="2"/>
              </a:rPr>
              <a:t> zwischen zwei nachfolgenden Befehlen: Modellieren Aktivierung und Deaktivierung Funktionaler Einheiten (FUs)</a:t>
            </a:r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r>
              <a:rPr lang="de-DE" dirty="0">
                <a:sym typeface="Symbol" pitchFamily="18" charset="2"/>
              </a:rPr>
              <a:t>Beispiel: </a:t>
            </a:r>
            <a:r>
              <a:rPr lang="de-DE" b="1" dirty="0">
                <a:latin typeface="Courier New" pitchFamily="49" charset="0"/>
                <a:sym typeface="Symbol" pitchFamily="18" charset="2"/>
              </a:rPr>
              <a:t>ADD</a:t>
            </a:r>
            <a:r>
              <a:rPr lang="de-DE" dirty="0">
                <a:sym typeface="Symbol" pitchFamily="18" charset="2"/>
              </a:rPr>
              <a:t> wird in ALU ausgeführt, </a:t>
            </a:r>
            <a:r>
              <a:rPr lang="de-DE" b="1" dirty="0">
                <a:latin typeface="Courier New" pitchFamily="49" charset="0"/>
                <a:sym typeface="Symbol" pitchFamily="18" charset="2"/>
              </a:rPr>
              <a:t>MUL</a:t>
            </a:r>
            <a:r>
              <a:rPr lang="de-DE" dirty="0">
                <a:sym typeface="Symbol" pitchFamily="18" charset="2"/>
              </a:rPr>
              <a:t> in Multiplizierer</a:t>
            </a:r>
          </a:p>
        </p:txBody>
      </p:sp>
      <p:sp>
        <p:nvSpPr>
          <p:cNvPr id="795653" name="Rectangle 5"/>
          <p:cNvSpPr>
            <a:spLocks noChangeArrowheads="1"/>
          </p:cNvSpPr>
          <p:nvPr/>
        </p:nvSpPr>
        <p:spPr bwMode="auto">
          <a:xfrm>
            <a:off x="3203575" y="3284538"/>
            <a:ext cx="56896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Schleife, die zu untersuchendes Befehlspaar </a:t>
            </a:r>
            <a:r>
              <a:rPr lang="de-DE" sz="2000" i="1" dirty="0"/>
              <a:t>sehr oft</a:t>
            </a:r>
            <a:r>
              <a:rPr lang="de-DE" sz="2000" dirty="0"/>
              <a:t> enthält.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Ausführung &amp; Messung wie bei Basiskosten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Ergebnis herunterrechnen auf ein Befehls-paar </a:t>
            </a:r>
            <a:r>
              <a:rPr lang="de-DE" sz="2000" b="1" dirty="0">
                <a:latin typeface="Courier New" pitchFamily="49" charset="0"/>
              </a:rPr>
              <a:t>ADD</a:t>
            </a:r>
            <a:r>
              <a:rPr lang="de-DE" sz="2000" dirty="0"/>
              <a:t> und </a:t>
            </a:r>
            <a:r>
              <a:rPr lang="de-DE" sz="2000" b="1" dirty="0">
                <a:latin typeface="Courier New" pitchFamily="49" charset="0"/>
              </a:rPr>
              <a:t>MUL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Wiederholen für alle Kombinationen von FUs</a:t>
            </a:r>
            <a:endParaRPr lang="de-DE" sz="2000" dirty="0">
              <a:sym typeface="Symbol" pitchFamily="18" charset="2"/>
            </a:endParaRPr>
          </a:p>
        </p:txBody>
      </p:sp>
      <p:sp>
        <p:nvSpPr>
          <p:cNvPr id="795654" name="Text Box 6"/>
          <p:cNvSpPr txBox="1">
            <a:spLocks noChangeArrowheads="1"/>
          </p:cNvSpPr>
          <p:nvPr/>
        </p:nvSpPr>
        <p:spPr bwMode="auto">
          <a:xfrm>
            <a:off x="431800" y="3429000"/>
            <a:ext cx="2403475" cy="2436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.L0: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  ADD d0, d1, d2;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  MUL d3, d4, d5;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  ADD d0, d1, d2;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  MUL d3, d4, d5;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  ...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  </a:t>
            </a:r>
            <a:r>
              <a:rPr lang="de-DE" sz="1700" b="1" dirty="0" smtClean="0">
                <a:latin typeface="Courier New" pitchFamily="49" charset="0"/>
                <a:ea typeface="ヒラギノ角ゴ Pro W3" pitchFamily="96" charset="-128"/>
              </a:rPr>
              <a:t>LOOP a5, .L0</a:t>
            </a: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endParaRPr lang="de-DE" sz="1700" b="1" dirty="0">
              <a:latin typeface="Courier New" pitchFamily="49" charset="0"/>
              <a:ea typeface="ヒラギノ角ゴ Pro W3" pitchFamily="96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5653" grpId="0"/>
      <p:bldP spid="79565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4B3F65BC-15FB-4F61-9D82-8480D9BDDA04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Zielfunktion: Energieverbrauch (3)</a:t>
            </a:r>
          </a:p>
        </p:txBody>
      </p:sp>
      <p:sp>
        <p:nvSpPr>
          <p:cNvPr id="79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87475"/>
            <a:ext cx="6048375" cy="4994275"/>
          </a:xfrm>
        </p:spPr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  <a:tabLst>
                <a:tab pos="7620000" algn="l"/>
              </a:tabLst>
            </a:pPr>
            <a:r>
              <a:rPr lang="de-DE" b="1" dirty="0"/>
              <a:t>Funktionale Einheiten von ARM7-CPUs</a:t>
            </a:r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r>
              <a:rPr lang="de-DE" dirty="0">
                <a:sym typeface="Symbol" pitchFamily="18" charset="2"/>
              </a:rPr>
              <a:t>Funktionale Einheiten: </a:t>
            </a:r>
            <a:r>
              <a:rPr lang="en-US" i="1" dirty="0">
                <a:sym typeface="Symbol" pitchFamily="18" charset="2"/>
              </a:rPr>
              <a:t>Address Incrementer</a:t>
            </a:r>
            <a:r>
              <a:rPr lang="de-DE" dirty="0">
                <a:sym typeface="Symbol" pitchFamily="18" charset="2"/>
              </a:rPr>
              <a:t>, 32x8 </a:t>
            </a:r>
            <a:r>
              <a:rPr lang="en-US" i="1" dirty="0" smtClean="0">
                <a:sym typeface="Symbol" pitchFamily="18" charset="2"/>
              </a:rPr>
              <a:t>Multiplier</a:t>
            </a:r>
            <a:r>
              <a:rPr lang="de-DE" dirty="0" smtClean="0">
                <a:sym typeface="Symbol" pitchFamily="18" charset="2"/>
              </a:rPr>
              <a:t>, </a:t>
            </a:r>
            <a:r>
              <a:rPr lang="en-US" i="1" dirty="0">
                <a:sym typeface="Symbol" pitchFamily="18" charset="2"/>
              </a:rPr>
              <a:t>Barrel Shifter</a:t>
            </a:r>
            <a:r>
              <a:rPr lang="de-DE" dirty="0">
                <a:sym typeface="Symbol" pitchFamily="18" charset="2"/>
              </a:rPr>
              <a:t> und ALU</a:t>
            </a:r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r>
              <a:rPr lang="de-DE" i="1" dirty="0">
                <a:sym typeface="Symbol" pitchFamily="18" charset="2"/>
              </a:rPr>
              <a:t>Beispiel von voriger Folie:</a:t>
            </a:r>
            <a:r>
              <a:rPr lang="de-DE" dirty="0">
                <a:sym typeface="Symbol" pitchFamily="18" charset="2"/>
              </a:rPr>
              <a:t> ALU für </a:t>
            </a:r>
            <a:r>
              <a:rPr lang="de-DE" b="1" dirty="0">
                <a:latin typeface="Courier New" pitchFamily="49" charset="0"/>
                <a:sym typeface="Symbol" pitchFamily="18" charset="2"/>
              </a:rPr>
              <a:t>ADD</a:t>
            </a:r>
            <a:r>
              <a:rPr lang="de-DE" dirty="0">
                <a:sym typeface="Symbol" pitchFamily="18" charset="2"/>
              </a:rPr>
              <a:t> mit Energie versorgen, Addition durchführen.</a:t>
            </a:r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r>
              <a:rPr lang="de-DE" i="1" dirty="0">
                <a:sym typeface="Symbol" pitchFamily="18" charset="2"/>
              </a:rPr>
              <a:t>Danach:</a:t>
            </a:r>
            <a:r>
              <a:rPr lang="de-DE" dirty="0">
                <a:sym typeface="Symbol" pitchFamily="18" charset="2"/>
              </a:rPr>
              <a:t> </a:t>
            </a:r>
            <a:r>
              <a:rPr lang="en-US" i="1" dirty="0" smtClean="0">
                <a:sym typeface="Symbol" pitchFamily="18" charset="2"/>
              </a:rPr>
              <a:t>Multiplier</a:t>
            </a:r>
            <a:r>
              <a:rPr lang="de-DE" dirty="0" smtClean="0">
                <a:sym typeface="Symbol" pitchFamily="18" charset="2"/>
              </a:rPr>
              <a:t> </a:t>
            </a:r>
            <a:r>
              <a:rPr lang="de-DE" dirty="0">
                <a:sym typeface="Symbol" pitchFamily="18" charset="2"/>
              </a:rPr>
              <a:t>für </a:t>
            </a:r>
            <a:r>
              <a:rPr lang="de-DE" b="1" dirty="0">
                <a:latin typeface="Courier New" pitchFamily="49" charset="0"/>
                <a:sym typeface="Symbol" pitchFamily="18" charset="2"/>
              </a:rPr>
              <a:t>MUL</a:t>
            </a:r>
            <a:r>
              <a:rPr lang="de-DE" dirty="0">
                <a:sym typeface="Symbol" pitchFamily="18" charset="2"/>
              </a:rPr>
              <a:t> anschalten, die Busse von/zum </a:t>
            </a:r>
            <a:r>
              <a:rPr lang="en-US" i="1" dirty="0" smtClean="0">
                <a:sym typeface="Symbol" pitchFamily="18" charset="2"/>
              </a:rPr>
              <a:t>Multiplier</a:t>
            </a:r>
            <a:r>
              <a:rPr lang="de-DE" dirty="0" smtClean="0">
                <a:sym typeface="Symbol" pitchFamily="18" charset="2"/>
              </a:rPr>
              <a:t> </a:t>
            </a:r>
            <a:r>
              <a:rPr lang="de-DE" dirty="0">
                <a:sym typeface="Symbol" pitchFamily="18" charset="2"/>
              </a:rPr>
              <a:t>aufladen.</a:t>
            </a:r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r>
              <a:rPr lang="de-DE" i="1" dirty="0">
                <a:sym typeface="Symbol" pitchFamily="18" charset="2"/>
              </a:rPr>
              <a:t>Schließlich:</a:t>
            </a:r>
            <a:r>
              <a:rPr lang="de-DE" dirty="0">
                <a:sym typeface="Symbol" pitchFamily="18" charset="2"/>
              </a:rPr>
              <a:t> Nach </a:t>
            </a:r>
            <a:r>
              <a:rPr lang="de-DE" b="1" dirty="0">
                <a:latin typeface="Courier New" pitchFamily="49" charset="0"/>
                <a:sym typeface="Symbol" pitchFamily="18" charset="2"/>
              </a:rPr>
              <a:t>MUL</a:t>
            </a:r>
            <a:r>
              <a:rPr lang="de-DE" dirty="0">
                <a:sym typeface="Symbol" pitchFamily="18" charset="2"/>
              </a:rPr>
              <a:t> </a:t>
            </a:r>
            <a:r>
              <a:rPr lang="en-US" i="1" dirty="0" smtClean="0">
                <a:sym typeface="Symbol" pitchFamily="18" charset="2"/>
              </a:rPr>
              <a:t>Multiplier</a:t>
            </a:r>
            <a:r>
              <a:rPr lang="de-DE" dirty="0" smtClean="0">
                <a:sym typeface="Symbol" pitchFamily="18" charset="2"/>
              </a:rPr>
              <a:t> </a:t>
            </a:r>
            <a:r>
              <a:rPr lang="de-DE" dirty="0">
                <a:sym typeface="Symbol" pitchFamily="18" charset="2"/>
              </a:rPr>
              <a:t>abschalten, die Busse entladen.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  <a:tabLst>
                <a:tab pos="7620000" algn="l"/>
              </a:tabLst>
            </a:pPr>
            <a:r>
              <a:rPr lang="de-DE" dirty="0">
                <a:sym typeface="Symbol" pitchFamily="18" charset="2"/>
              </a:rPr>
              <a:t>An-/Abschalten &amp; Auf-/Entladen kostet viel Energie!</a:t>
            </a:r>
          </a:p>
        </p:txBody>
      </p:sp>
      <p:pic>
        <p:nvPicPr>
          <p:cNvPr id="797702" name="Picture 6" descr="Bildschirmphoto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4638" y="1144588"/>
            <a:ext cx="2355850" cy="527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7703" name="Text Box 7"/>
          <p:cNvSpPr txBox="1">
            <a:spLocks noChangeArrowheads="1"/>
          </p:cNvSpPr>
          <p:nvPr/>
        </p:nvSpPr>
        <p:spPr bwMode="auto">
          <a:xfrm>
            <a:off x="2411413" y="5805488"/>
            <a:ext cx="4032250" cy="641350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 i="1" dirty="0">
                <a:ea typeface="ヒラギノ角ゴ Pro W3" pitchFamily="96" charset="-128"/>
              </a:rPr>
              <a:t>[</a:t>
            </a:r>
            <a:r>
              <a:rPr lang="en-US" sz="1800" b="1" i="1" dirty="0"/>
              <a:t>ARM Limited,</a:t>
            </a:r>
            <a:r>
              <a:rPr lang="en-US" sz="1800" i="1" dirty="0"/>
              <a:t> ARM7TDMI Technical Reference Manual, 2004</a:t>
            </a:r>
            <a:r>
              <a:rPr lang="en-US" sz="1800" i="1" dirty="0">
                <a:ea typeface="ヒラギノ角ゴ Pro W3" pitchFamily="96" charset="-128"/>
              </a:rPr>
              <a:t>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7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7703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F1727967-E8B0-4CD1-8E17-1C326983E93D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9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Zielfunktion: Energieverbrauch (4)</a:t>
            </a:r>
          </a:p>
        </p:txBody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  <a:tabLst>
                <a:tab pos="7620000" algn="l"/>
              </a:tabLst>
            </a:pPr>
            <a:r>
              <a:rPr lang="de-DE" b="1" dirty="0"/>
              <a:t>Berechnung der Prozessor-Energie durch Compiler</a:t>
            </a:r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r>
              <a:rPr lang="de-DE" dirty="0">
                <a:sym typeface="Symbol" pitchFamily="18" charset="2"/>
              </a:rPr>
              <a:t>Summiere Basiskosten aller generierten Instruktionen</a:t>
            </a:r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r>
              <a:rPr lang="de-DE" dirty="0">
                <a:sym typeface="Symbol" pitchFamily="18" charset="2"/>
              </a:rPr>
              <a:t>Summiere Inter-Instruktionskosten benachbarter Befehlspaare</a:t>
            </a:r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endParaRPr lang="de-DE" dirty="0">
              <a:sym typeface="Symbol" pitchFamily="18" charset="2"/>
            </a:endParaRPr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endParaRPr lang="de-DE" dirty="0">
              <a:sym typeface="Symbol" pitchFamily="18" charset="2"/>
            </a:endParaRPr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endParaRPr lang="de-DE" dirty="0">
              <a:sym typeface="Symbol" pitchFamily="18" charset="2"/>
            </a:endParaRPr>
          </a:p>
          <a:p>
            <a:pPr>
              <a:lnSpc>
                <a:spcPct val="120000"/>
              </a:lnSpc>
              <a:buFont typeface="Arial" charset="0"/>
              <a:buNone/>
              <a:tabLst>
                <a:tab pos="7620000" algn="l"/>
              </a:tabLst>
            </a:pPr>
            <a:r>
              <a:rPr lang="de-DE" b="1" dirty="0"/>
              <a:t>Berechnung der Speicher-Energie durch Compiler</a:t>
            </a:r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r>
              <a:rPr lang="de-DE" dirty="0">
                <a:sym typeface="Symbol" pitchFamily="18" charset="2"/>
              </a:rPr>
              <a:t>Entweder anhand von Datenblättern oder durch Messungen</a:t>
            </a:r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r>
              <a:rPr lang="de-DE" dirty="0">
                <a:sym typeface="Symbol" pitchFamily="18" charset="2"/>
              </a:rPr>
              <a:t>Grundlage: Energieverbrauch pro Lade- und Speichervorgang</a:t>
            </a:r>
          </a:p>
          <a:p>
            <a:pPr>
              <a:lnSpc>
                <a:spcPct val="120000"/>
              </a:lnSpc>
              <a:buFont typeface="Arial" charset="0"/>
              <a:buChar char="–"/>
              <a:tabLst>
                <a:tab pos="7620000" algn="l"/>
              </a:tabLst>
            </a:pPr>
            <a:r>
              <a:rPr lang="de-DE" dirty="0">
                <a:sym typeface="Symbol" pitchFamily="18" charset="2"/>
              </a:rPr>
              <a:t>Einfach für Statische RAMs (SRAM), schwer für </a:t>
            </a:r>
            <a:r>
              <a:rPr lang="en-US" i="1" dirty="0" smtClean="0">
                <a:sym typeface="Symbol" pitchFamily="18" charset="2"/>
              </a:rPr>
              <a:t>Caches</a:t>
            </a:r>
            <a:r>
              <a:rPr lang="de-DE" dirty="0" smtClean="0">
                <a:sym typeface="Symbol" pitchFamily="18" charset="2"/>
              </a:rPr>
              <a:t> </a:t>
            </a:r>
            <a:r>
              <a:rPr lang="de-DE" dirty="0">
                <a:sym typeface="Symbol" pitchFamily="18" charset="2"/>
              </a:rPr>
              <a:t>und Dynamische RAMs (DRAM)</a:t>
            </a:r>
          </a:p>
        </p:txBody>
      </p:sp>
      <p:sp>
        <p:nvSpPr>
          <p:cNvPr id="799750" name="Text Box 6"/>
          <p:cNvSpPr txBox="1">
            <a:spLocks noChangeArrowheads="1"/>
          </p:cNvSpPr>
          <p:nvPr/>
        </p:nvSpPr>
        <p:spPr bwMode="auto">
          <a:xfrm>
            <a:off x="647700" y="2708275"/>
            <a:ext cx="8108950" cy="641350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i="1" dirty="0">
                <a:ea typeface="ヒラギノ角ゴ Pro W3" pitchFamily="96" charset="-128"/>
              </a:rPr>
              <a:t>[</a:t>
            </a:r>
            <a:r>
              <a:rPr lang="en-US" sz="1800" b="1" i="1" dirty="0"/>
              <a:t>V. Tiwari et al.,</a:t>
            </a:r>
            <a:r>
              <a:rPr lang="en-US" sz="1800" i="1" dirty="0"/>
              <a:t> Power Analysis of Embedded Software: A First Step Towards</a:t>
            </a:r>
            <a:br>
              <a:rPr lang="en-US" sz="1800" i="1" dirty="0"/>
            </a:br>
            <a:r>
              <a:rPr lang="en-US" sz="1800" i="1" dirty="0"/>
              <a:t>Software Power Minimization, IEEE Transactions on VLSI, </a:t>
            </a:r>
            <a:r>
              <a:rPr lang="de-DE" sz="1800" i="1" dirty="0"/>
              <a:t>Dezember</a:t>
            </a:r>
            <a:r>
              <a:rPr lang="en-US" sz="1800" i="1" dirty="0"/>
              <a:t> 1994</a:t>
            </a:r>
            <a:r>
              <a:rPr lang="en-US" sz="1800" i="1" dirty="0">
                <a:ea typeface="ヒラギノ角ゴ Pro W3" pitchFamily="96" charset="-128"/>
              </a:rPr>
              <a:t>]</a:t>
            </a:r>
          </a:p>
        </p:txBody>
      </p:sp>
      <p:sp>
        <p:nvSpPr>
          <p:cNvPr id="799751" name="Text Box 7"/>
          <p:cNvSpPr txBox="1">
            <a:spLocks noChangeArrowheads="1"/>
          </p:cNvSpPr>
          <p:nvPr/>
        </p:nvSpPr>
        <p:spPr bwMode="auto">
          <a:xfrm>
            <a:off x="639763" y="5661025"/>
            <a:ext cx="8083550" cy="641350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i="1" dirty="0">
                <a:ea typeface="ヒラギノ角ゴ Pro W3" pitchFamily="96" charset="-128"/>
              </a:rPr>
              <a:t>[</a:t>
            </a:r>
            <a:r>
              <a:rPr lang="en-US" sz="1800" b="1" i="1" dirty="0"/>
              <a:t>S. Steinke et al.,</a:t>
            </a:r>
            <a:r>
              <a:rPr lang="en-US" sz="1800" i="1" dirty="0"/>
              <a:t> An Accurate and Fine Grain Instruction-Level Energy Model</a:t>
            </a:r>
            <a:br>
              <a:rPr lang="en-US" sz="1800" i="1" dirty="0"/>
            </a:br>
            <a:r>
              <a:rPr lang="en-US" sz="1800" i="1" dirty="0"/>
              <a:t>Supporting Software Optimizations, PATMOS Workshop, September 2001</a:t>
            </a:r>
            <a:r>
              <a:rPr lang="en-US" sz="1800" i="1" dirty="0">
                <a:ea typeface="ヒラギノ角ゴ Pro W3" pitchFamily="96" charset="-128"/>
              </a:rPr>
              <a:t>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99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9750" grpId="0" animBg="1"/>
      <p:bldP spid="799751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B5F6D3E2-75EA-4C9B-8678-C42ED45CB9A7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80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Zielfunktion: </a:t>
            </a:r>
            <a:r>
              <a:rPr lang="en-US" i="1" dirty="0"/>
              <a:t>Worst-Case</a:t>
            </a:r>
            <a:r>
              <a:rPr lang="en-US" dirty="0"/>
              <a:t> </a:t>
            </a:r>
            <a:r>
              <a:rPr lang="de-DE" dirty="0"/>
              <a:t>Laufzeit (1)</a:t>
            </a:r>
          </a:p>
        </p:txBody>
      </p:sp>
      <p:sp>
        <p:nvSpPr>
          <p:cNvPr id="80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  <a:tabLst>
                <a:tab pos="7620000" algn="l"/>
              </a:tabLst>
            </a:pPr>
            <a:r>
              <a:rPr lang="en-US" b="1" i="1" dirty="0" smtClean="0"/>
              <a:t>Worst-Case Execution Time (WCET):</a:t>
            </a:r>
            <a:r>
              <a:rPr lang="de-DE" b="1" dirty="0"/>
              <a:t/>
            </a:r>
            <a:br>
              <a:rPr lang="de-DE" b="1" dirty="0"/>
            </a:br>
            <a:r>
              <a:rPr lang="de-DE" dirty="0"/>
              <a:t>Die maximale Laufzeit eines Programms über alle denkbaren Eingabedaten hinweg. </a:t>
            </a:r>
          </a:p>
          <a:p>
            <a:pPr>
              <a:lnSpc>
                <a:spcPct val="120000"/>
              </a:lnSpc>
              <a:buFont typeface="Arial" charset="0"/>
              <a:buNone/>
              <a:tabLst>
                <a:tab pos="7620000" algn="l"/>
              </a:tabLst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None/>
              <a:tabLst>
                <a:tab pos="7620000" algn="l"/>
              </a:tabLst>
            </a:pPr>
            <a:r>
              <a:rPr lang="de-DE" b="1" dirty="0"/>
              <a:t>Problem:</a:t>
            </a:r>
            <a:br>
              <a:rPr lang="de-DE" b="1" dirty="0"/>
            </a:br>
            <a:r>
              <a:rPr lang="de-DE" dirty="0"/>
              <a:t>Ermittlung der WCET eines Programms nicht berechenbar! (Würde das Lösen des Halte-Problems beinhalten)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5824CD28-B713-4DB8-BE08-63BCB3B61DB0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80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Zielfunktion: </a:t>
            </a:r>
            <a:r>
              <a:rPr lang="en-US" i="1" dirty="0"/>
              <a:t>Worst-Case</a:t>
            </a:r>
            <a:r>
              <a:rPr lang="en-US" dirty="0"/>
              <a:t> </a:t>
            </a:r>
            <a:r>
              <a:rPr lang="de-DE" dirty="0"/>
              <a:t>Laufzeit (2)</a:t>
            </a:r>
          </a:p>
        </p:txBody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  <a:tabLst>
                <a:tab pos="7620000" algn="l"/>
              </a:tabLst>
            </a:pPr>
            <a:r>
              <a:rPr lang="de-DE" b="1" dirty="0"/>
              <a:t>Lösung:</a:t>
            </a:r>
            <a:r>
              <a:rPr lang="de-DE" dirty="0"/>
              <a:t> Schätzung oberer Grenzen für die echte (unbekannte) WCET</a:t>
            </a:r>
          </a:p>
          <a:p>
            <a:pPr>
              <a:lnSpc>
                <a:spcPct val="120000"/>
              </a:lnSpc>
              <a:buFont typeface="Arial" charset="0"/>
              <a:buNone/>
              <a:tabLst>
                <a:tab pos="7620000" algn="l"/>
              </a:tabLst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None/>
              <a:tabLst>
                <a:tab pos="7620000" algn="l"/>
              </a:tabLst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None/>
              <a:tabLst>
                <a:tab pos="7620000" algn="l"/>
              </a:tabLst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None/>
              <a:tabLst>
                <a:tab pos="7620000" algn="l"/>
              </a:tabLst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None/>
              <a:tabLst>
                <a:tab pos="7620000" algn="l"/>
              </a:tabLst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None/>
              <a:tabLst>
                <a:tab pos="7620000" algn="l"/>
              </a:tabLst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None/>
              <a:tabLst>
                <a:tab pos="7620000" algn="l"/>
              </a:tabLst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None/>
              <a:tabLst>
                <a:tab pos="7620000" algn="l"/>
              </a:tabLst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None/>
              <a:tabLst>
                <a:tab pos="7620000" algn="l"/>
              </a:tabLst>
            </a:pPr>
            <a:endParaRPr lang="de-DE" dirty="0"/>
          </a:p>
          <a:p>
            <a:pPr>
              <a:tabLst>
                <a:tab pos="7620000" algn="l"/>
              </a:tabLst>
            </a:pPr>
            <a:r>
              <a:rPr lang="de-DE" b="1" dirty="0"/>
              <a:t>Anforderungen an WCET-Abschätzungen:</a:t>
            </a:r>
          </a:p>
          <a:p>
            <a:pPr lvl="1">
              <a:tabLst>
                <a:tab pos="7620000" algn="l"/>
              </a:tabLst>
            </a:pPr>
            <a:r>
              <a:rPr lang="de-DE" dirty="0"/>
              <a:t>Sicherheit </a:t>
            </a:r>
            <a:r>
              <a:rPr lang="de-DE" i="1" dirty="0"/>
              <a:t>(</a:t>
            </a:r>
            <a:r>
              <a:rPr lang="en-US" i="1" dirty="0"/>
              <a:t>safeness</a:t>
            </a:r>
            <a:r>
              <a:rPr lang="de-DE" i="1" dirty="0"/>
              <a:t>)</a:t>
            </a:r>
            <a:r>
              <a:rPr lang="de-DE" dirty="0"/>
              <a:t>: WCET </a:t>
            </a:r>
            <a:r>
              <a:rPr lang="de-DE" b="1" dirty="0">
                <a:sym typeface="Symbol" pitchFamily="18" charset="2"/>
              </a:rPr>
              <a:t></a:t>
            </a:r>
            <a:r>
              <a:rPr lang="de-DE" dirty="0"/>
              <a:t> WCET</a:t>
            </a:r>
            <a:r>
              <a:rPr lang="de-DE" baseline="-25000" dirty="0"/>
              <a:t>EST</a:t>
            </a:r>
            <a:r>
              <a:rPr lang="de-DE" dirty="0"/>
              <a:t>!</a:t>
            </a:r>
          </a:p>
          <a:p>
            <a:pPr lvl="1">
              <a:tabLst>
                <a:tab pos="7620000" algn="l"/>
              </a:tabLst>
            </a:pPr>
            <a:r>
              <a:rPr lang="de-DE" dirty="0"/>
              <a:t>Präzision </a:t>
            </a:r>
            <a:r>
              <a:rPr lang="de-DE" i="1" dirty="0"/>
              <a:t>(</a:t>
            </a:r>
            <a:r>
              <a:rPr lang="en-US" i="1" dirty="0"/>
              <a:t>tightness</a:t>
            </a:r>
            <a:r>
              <a:rPr lang="de-DE" i="1" dirty="0"/>
              <a:t>)</a:t>
            </a:r>
            <a:r>
              <a:rPr lang="de-DE" dirty="0"/>
              <a:t>: WCET</a:t>
            </a:r>
            <a:r>
              <a:rPr lang="de-DE" baseline="-25000" dirty="0"/>
              <a:t>EST</a:t>
            </a:r>
            <a:r>
              <a:rPr lang="de-DE" dirty="0"/>
              <a:t> – WCET </a:t>
            </a:r>
            <a:r>
              <a:rPr lang="de-DE" dirty="0">
                <a:sym typeface="Symbol" pitchFamily="18" charset="2"/>
              </a:rPr>
              <a:t> </a:t>
            </a:r>
            <a:r>
              <a:rPr lang="de-DE" dirty="0"/>
              <a:t>minimal</a:t>
            </a:r>
          </a:p>
        </p:txBody>
      </p:sp>
      <p:pic>
        <p:nvPicPr>
          <p:cNvPr id="803844" name="Picture 4" descr="different_timing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939925"/>
            <a:ext cx="7273925" cy="292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Line 5"/>
          <p:cNvSpPr>
            <a:spLocks noChangeShapeType="1"/>
          </p:cNvSpPr>
          <p:nvPr/>
        </p:nvSpPr>
        <p:spPr bwMode="auto">
          <a:xfrm flipV="1">
            <a:off x="7744664" y="2109812"/>
            <a:ext cx="0" cy="2160588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740352" y="2041684"/>
            <a:ext cx="93006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400" b="1" i="1" dirty="0" smtClean="0">
                <a:solidFill>
                  <a:schemeClr val="tx1"/>
                </a:solidFill>
              </a:rPr>
              <a:t>Deadline</a:t>
            </a:r>
            <a:endParaRPr lang="en-US" sz="14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3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539B8FA3-2C40-4B0D-8118-B21B51FD25FB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Literatur</a:t>
            </a:r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Compilerphasen und IRs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Steven S. Muchnick. </a:t>
            </a:r>
            <a:r>
              <a:rPr lang="en-US" i="1" dirty="0"/>
              <a:t>Advanced Compiler Design &amp; Implementation</a:t>
            </a:r>
            <a:r>
              <a:rPr lang="de-DE" dirty="0"/>
              <a:t>. Morgan Kaufmann, 1997.</a:t>
            </a:r>
            <a:br>
              <a:rPr lang="de-DE" dirty="0"/>
            </a:br>
            <a:r>
              <a:rPr lang="de-DE" dirty="0"/>
              <a:t>ISBN 1-55860-320-4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Andrew W. Appel. </a:t>
            </a:r>
            <a:r>
              <a:rPr lang="en-US" i="1" dirty="0"/>
              <a:t>Modern compiler implementation in C</a:t>
            </a:r>
            <a:r>
              <a:rPr lang="de-DE" dirty="0"/>
              <a:t>. Cambridge University Press, 1998.</a:t>
            </a:r>
            <a:br>
              <a:rPr lang="de-DE" dirty="0"/>
            </a:br>
            <a:r>
              <a:rPr lang="de-DE" dirty="0"/>
              <a:t>ISBN 0-521-58390-X</a:t>
            </a:r>
          </a:p>
          <a:p>
            <a:pPr lvl="1"/>
            <a:endParaRPr lang="de-DE" dirty="0"/>
          </a:p>
          <a:p>
            <a:pPr>
              <a:lnSpc>
                <a:spcPct val="90000"/>
              </a:lnSpc>
            </a:pPr>
            <a:r>
              <a:rPr lang="de-DE" b="1" dirty="0"/>
              <a:t>Abstraktionsebenen von Optimierungen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GB" dirty="0"/>
              <a:t>H. Falk, </a:t>
            </a:r>
            <a:r>
              <a:rPr lang="en-GB" i="1" dirty="0"/>
              <a:t>Source Code Optimization Techniques for Data Flow Dominated Embedded Software</a:t>
            </a:r>
            <a:r>
              <a:rPr lang="en-GB" dirty="0"/>
              <a:t>, Kluwer Academic Publishers, 2004.</a:t>
            </a:r>
            <a:br>
              <a:rPr lang="en-GB" dirty="0"/>
            </a:br>
            <a:r>
              <a:rPr lang="en-GB" dirty="0"/>
              <a:t>ISBN 1-4020-2822-9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209D21BF-AD49-419C-AA5E-B5A75356A7B4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596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</a:t>
            </a:r>
            <a:r>
              <a:rPr lang="en-US" i="1" dirty="0"/>
              <a:t>Frontend</a:t>
            </a:r>
            <a:r>
              <a:rPr lang="de-DE" dirty="0"/>
              <a:t> (Analysephase)</a:t>
            </a:r>
          </a:p>
        </p:txBody>
      </p:sp>
      <p:sp>
        <p:nvSpPr>
          <p:cNvPr id="596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3068638"/>
            <a:ext cx="8785225" cy="3384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Lexikalische Analyse </a:t>
            </a:r>
            <a:r>
              <a:rPr lang="de-DE" b="1" i="1" dirty="0" smtClean="0"/>
              <a:t>(</a:t>
            </a:r>
            <a:r>
              <a:rPr lang="en-US" b="1" i="1" dirty="0" smtClean="0"/>
              <a:t>Scanner</a:t>
            </a:r>
            <a:r>
              <a:rPr lang="de-DE" b="1" i="1" dirty="0" smtClean="0"/>
              <a:t>)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Zerlegung des Quellprogramms in lexikalische Einheiten </a:t>
            </a:r>
            <a:r>
              <a:rPr lang="de-DE" i="1" dirty="0"/>
              <a:t>(</a:t>
            </a:r>
            <a:r>
              <a:rPr lang="en-US" i="1" dirty="0"/>
              <a:t>Token</a:t>
            </a:r>
            <a:r>
              <a:rPr lang="de-DE" i="1" dirty="0"/>
              <a:t>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Erkennung von </a:t>
            </a:r>
            <a:r>
              <a:rPr lang="en-US" i="1" dirty="0"/>
              <a:t>Token</a:t>
            </a:r>
            <a:r>
              <a:rPr lang="de-DE" dirty="0"/>
              <a:t> (reguläre Ausdrücke, endliche Automaten)</a:t>
            </a:r>
          </a:p>
          <a:p>
            <a:pPr>
              <a:lnSpc>
                <a:spcPct val="110000"/>
              </a:lnSpc>
              <a:buFont typeface="Arial" charset="0"/>
              <a:buChar char="–"/>
            </a:pPr>
            <a:r>
              <a:rPr lang="en-US" i="1" dirty="0" smtClean="0"/>
              <a:t>Token:</a:t>
            </a:r>
            <a:r>
              <a:rPr lang="de-DE" dirty="0" smtClean="0"/>
              <a:t> </a:t>
            </a:r>
            <a:r>
              <a:rPr lang="de-DE" dirty="0"/>
              <a:t>Repräsentieren Zeichenfolgen von Bedeutung in der Quellsprache (z.B. Bezeichner, Konstanten, Schlüsselworte)</a:t>
            </a:r>
          </a:p>
          <a:p>
            <a:pPr>
              <a:lnSpc>
                <a:spcPct val="100000"/>
              </a:lnSpc>
            </a:pPr>
            <a:endParaRPr lang="de-DE" dirty="0"/>
          </a:p>
        </p:txBody>
      </p:sp>
      <p:sp>
        <p:nvSpPr>
          <p:cNvPr id="596997" name="Line 5"/>
          <p:cNvSpPr>
            <a:spLocks noChangeShapeType="1"/>
          </p:cNvSpPr>
          <p:nvPr/>
        </p:nvSpPr>
        <p:spPr bwMode="auto">
          <a:xfrm rot="-5400000">
            <a:off x="3725863" y="1538287"/>
            <a:ext cx="0" cy="104457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596998" name="Line 6"/>
          <p:cNvSpPr>
            <a:spLocks noChangeShapeType="1"/>
          </p:cNvSpPr>
          <p:nvPr/>
        </p:nvSpPr>
        <p:spPr bwMode="auto">
          <a:xfrm rot="-5400000">
            <a:off x="1620044" y="1918494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596999" name="Rectangle 7"/>
          <p:cNvSpPr>
            <a:spLocks noChangeArrowheads="1"/>
          </p:cNvSpPr>
          <p:nvPr/>
        </p:nvSpPr>
        <p:spPr bwMode="auto">
          <a:xfrm>
            <a:off x="1763713" y="1701800"/>
            <a:ext cx="1547812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97000" name="Text Box 8"/>
          <p:cNvSpPr txBox="1">
            <a:spLocks noChangeArrowheads="1"/>
          </p:cNvSpPr>
          <p:nvPr/>
        </p:nvSpPr>
        <p:spPr bwMode="auto">
          <a:xfrm>
            <a:off x="1579563" y="1770063"/>
            <a:ext cx="170021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Lexikalische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  <p:sp>
        <p:nvSpPr>
          <p:cNvPr id="597001" name="AutoShape 9"/>
          <p:cNvSpPr>
            <a:spLocks noChangeArrowheads="1"/>
          </p:cNvSpPr>
          <p:nvPr/>
        </p:nvSpPr>
        <p:spPr bwMode="auto">
          <a:xfrm>
            <a:off x="254000" y="1630363"/>
            <a:ext cx="1222375" cy="935037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de-DE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597002" name="Text Box 10"/>
          <p:cNvSpPr txBox="1">
            <a:spLocks noChangeArrowheads="1"/>
          </p:cNvSpPr>
          <p:nvPr/>
        </p:nvSpPr>
        <p:spPr bwMode="auto">
          <a:xfrm>
            <a:off x="247650" y="1846263"/>
            <a:ext cx="8683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Quell-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597003" name="Text Box 11"/>
          <p:cNvSpPr txBox="1">
            <a:spLocks noChangeArrowheads="1"/>
          </p:cNvSpPr>
          <p:nvPr/>
        </p:nvSpPr>
        <p:spPr bwMode="auto">
          <a:xfrm>
            <a:off x="3178175" y="1774825"/>
            <a:ext cx="901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800" i="1" dirty="0" smtClean="0">
                <a:latin typeface="Arial" charset="0"/>
                <a:ea typeface="ヒラギノ角ゴ Pro W3" pitchFamily="96" charset="-128"/>
              </a:rPr>
              <a:t>Token</a:t>
            </a:r>
            <a:r>
              <a:rPr lang="de-DE" sz="1800" i="1" dirty="0" smtClean="0">
                <a:latin typeface="Arial" charset="0"/>
                <a:ea typeface="ヒラギノ角ゴ Pro W3" pitchFamily="96" charset="-128"/>
              </a:rPr>
              <a:t>-</a:t>
            </a:r>
            <a:endParaRPr lang="de-DE" sz="1800" i="1" dirty="0">
              <a:latin typeface="Arial" charset="0"/>
              <a:ea typeface="ヒラギノ角ゴ Pro W3" pitchFamily="96" charset="-128"/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Folge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A9D5EAD7-93F2-4AC7-BCAD-422739619697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3 - Interner Aufbau von Compilern</a:t>
            </a:r>
            <a:endParaRPr lang="de-DE" dirty="0"/>
          </a:p>
        </p:txBody>
      </p:sp>
      <p:sp>
        <p:nvSpPr>
          <p:cNvPr id="90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Zusammenfassung (1)</a:t>
            </a:r>
            <a:endParaRPr lang="de-DE" dirty="0"/>
          </a:p>
        </p:txBody>
      </p:sp>
      <p:sp>
        <p:nvSpPr>
          <p:cNvPr id="90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>
              <a:lnSpc>
                <a:spcPct val="90000"/>
              </a:lnSpc>
            </a:pPr>
            <a:r>
              <a:rPr lang="de-DE" b="1" dirty="0" smtClean="0"/>
              <a:t>Compilerphasen</a:t>
            </a:r>
            <a:endParaRPr lang="de-DE" dirty="0"/>
          </a:p>
          <a:p>
            <a:pPr marL="381000" indent="-381000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Bedeutung einzelner Phasen eines Compilers</a:t>
            </a:r>
          </a:p>
          <a:p>
            <a:pPr marL="381000" indent="-381000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Fokus auf Compiler-</a:t>
            </a:r>
            <a:r>
              <a:rPr lang="en-US" i="1" dirty="0" smtClean="0"/>
              <a:t>Backend</a:t>
            </a:r>
          </a:p>
          <a:p>
            <a:pPr marL="381000" indent="-381000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Anordnung von Optimierungen innerhalb des Compilers</a:t>
            </a:r>
            <a:endParaRPr lang="en-US" i="1" dirty="0" smtClean="0"/>
          </a:p>
          <a:p>
            <a:pPr marL="381000" indent="-381000">
              <a:lnSpc>
                <a:spcPct val="120000"/>
              </a:lnSpc>
              <a:buFont typeface="Arial" charset="0"/>
              <a:buNone/>
            </a:pPr>
            <a:endParaRPr lang="de-DE" sz="1200" dirty="0"/>
          </a:p>
          <a:p>
            <a:pPr marL="381000" indent="-381000">
              <a:lnSpc>
                <a:spcPct val="90000"/>
              </a:lnSpc>
            </a:pPr>
            <a:r>
              <a:rPr lang="de-DE" b="1" dirty="0" smtClean="0"/>
              <a:t>Interne Zwischendarstellungen</a:t>
            </a:r>
            <a:endParaRPr lang="de-DE" dirty="0"/>
          </a:p>
          <a:p>
            <a:pPr marL="381000" indent="-381000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Begriff der IR: effektive Compiler-interne Darstellung von Code; erleichtert Manipulation und Analyse von Code</a:t>
            </a:r>
          </a:p>
          <a:p>
            <a:pPr marL="381000" indent="-381000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Verschiedene Abstraktionsniveaus: quellcodenah; unabhängig von Programmiersprache und Prozessorarchitektur; maschinennah</a:t>
            </a:r>
          </a:p>
        </p:txBody>
      </p:sp>
    </p:spTree>
    <p:extLst>
      <p:ext uri="{BB962C8B-B14F-4D97-AF65-F5344CB8AC3E}">
        <p14:creationId xmlns:p14="http://schemas.microsoft.com/office/powerpoint/2010/main" val="41931222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955284F3-D552-4644-97D3-6568A2B2C781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3 - Interner Aufbau von Compilern</a:t>
            </a:r>
            <a:endParaRPr lang="de-DE" dirty="0"/>
          </a:p>
        </p:txBody>
      </p:sp>
      <p:sp>
        <p:nvSpPr>
          <p:cNvPr id="90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Zusammenfassung (2)</a:t>
            </a:r>
            <a:endParaRPr lang="de-DE" dirty="0"/>
          </a:p>
        </p:txBody>
      </p:sp>
      <p:sp>
        <p:nvSpPr>
          <p:cNvPr id="90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>
              <a:lnSpc>
                <a:spcPct val="90000"/>
              </a:lnSpc>
            </a:pPr>
            <a:r>
              <a:rPr lang="de-DE" b="1" dirty="0" smtClean="0"/>
              <a:t>Optimierungen &amp; Zielfunktionen</a:t>
            </a:r>
            <a:endParaRPr lang="de-DE" dirty="0"/>
          </a:p>
          <a:p>
            <a:pPr marL="381000" indent="-381000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Viele Arten von Code-Optimierungen mit sehr hohem Potential nicht automatisierbar</a:t>
            </a:r>
          </a:p>
          <a:p>
            <a:pPr marL="381000" indent="-381000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Fokus auf Compiler- und Quellcode-Optimierungen</a:t>
            </a:r>
          </a:p>
          <a:p>
            <a:pPr marL="381000" indent="-381000">
              <a:lnSpc>
                <a:spcPct val="120000"/>
              </a:lnSpc>
              <a:buFont typeface="Arial" charset="0"/>
              <a:buChar char="–"/>
            </a:pPr>
            <a:r>
              <a:rPr lang="en-US" i="1" dirty="0" smtClean="0"/>
              <a:t>Average-Case Execution Time:</a:t>
            </a:r>
            <a:r>
              <a:rPr lang="de-DE" dirty="0" smtClean="0"/>
              <a:t> Zielfunktion nahezu jedes Compilers; Compiler enthalten jedoch kein ACET-Modell</a:t>
            </a:r>
          </a:p>
          <a:p>
            <a:pPr marL="381000" indent="-381000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Codegröße: oft im Widerspruch zu ACET</a:t>
            </a:r>
          </a:p>
          <a:p>
            <a:pPr marL="381000" indent="-381000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Energieverbrauch: Energiemodelle für Prozessoren (Basis- &amp; Inter-Instruktionskosten) und Speicher</a:t>
            </a:r>
          </a:p>
          <a:p>
            <a:pPr marL="381000" indent="-381000">
              <a:lnSpc>
                <a:spcPct val="120000"/>
              </a:lnSpc>
              <a:buFont typeface="Arial" charset="0"/>
              <a:buChar char="–"/>
            </a:pPr>
            <a:r>
              <a:rPr lang="en-US" i="1" dirty="0" smtClean="0"/>
              <a:t>Worst-Case Execution Time:</a:t>
            </a:r>
            <a:r>
              <a:rPr lang="de-DE" dirty="0" smtClean="0"/>
              <a:t> nicht berechenbar; WCET-Abschätzung</a:t>
            </a:r>
          </a:p>
        </p:txBody>
      </p:sp>
    </p:spTree>
    <p:extLst>
      <p:ext uri="{BB962C8B-B14F-4D97-AF65-F5344CB8AC3E}">
        <p14:creationId xmlns:p14="http://schemas.microsoft.com/office/powerpoint/2010/main" val="23502789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6F03B3CC-5D8C-4A1C-90A1-3457BCD91AF4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1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3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</a:t>
            </a:r>
            <a:r>
              <a:rPr lang="en-US" i="1" dirty="0"/>
              <a:t>Frontend</a:t>
            </a:r>
            <a:r>
              <a:rPr lang="de-DE" dirty="0"/>
              <a:t> (Analysephase)</a:t>
            </a:r>
          </a:p>
        </p:txBody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3068638"/>
            <a:ext cx="8785225" cy="3384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Syntaktische Analyse </a:t>
            </a:r>
            <a:r>
              <a:rPr lang="de-DE" b="1" i="1" dirty="0" smtClean="0"/>
              <a:t>(</a:t>
            </a:r>
            <a:r>
              <a:rPr lang="en-US" b="1" i="1" dirty="0" smtClean="0"/>
              <a:t>Parser</a:t>
            </a:r>
            <a:r>
              <a:rPr lang="de-DE" b="1" i="1" dirty="0" smtClean="0"/>
              <a:t>)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Sei </a:t>
            </a:r>
            <a:r>
              <a:rPr lang="de-DE" i="1" dirty="0"/>
              <a:t>G</a:t>
            </a:r>
            <a:r>
              <a:rPr lang="de-DE" dirty="0"/>
              <a:t> Grammatik der Quellsprache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Entscheidung, ob </a:t>
            </a:r>
            <a:r>
              <a:rPr lang="en-US" i="1" dirty="0" smtClean="0"/>
              <a:t>Token</a:t>
            </a:r>
            <a:r>
              <a:rPr lang="de-DE" dirty="0" smtClean="0"/>
              <a:t>-Folge </a:t>
            </a:r>
            <a:r>
              <a:rPr lang="de-DE" dirty="0"/>
              <a:t>aus </a:t>
            </a:r>
            <a:r>
              <a:rPr lang="de-DE" i="1" dirty="0"/>
              <a:t>G</a:t>
            </a:r>
            <a:r>
              <a:rPr lang="de-DE" dirty="0"/>
              <a:t> ableitbar ist.</a:t>
            </a:r>
          </a:p>
          <a:p>
            <a:pPr>
              <a:lnSpc>
                <a:spcPct val="110000"/>
              </a:lnSpc>
              <a:buFont typeface="Arial" charset="0"/>
              <a:buChar char="–"/>
            </a:pPr>
            <a:r>
              <a:rPr lang="de-DE" dirty="0"/>
              <a:t>Syntaxbaum: Baumförmige Darstellung des Codes anhand während Ableitung benutzter Regeln aus </a:t>
            </a:r>
            <a:r>
              <a:rPr lang="de-DE" i="1" dirty="0"/>
              <a:t>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Fehlerbehandlung</a:t>
            </a:r>
          </a:p>
          <a:p>
            <a:endParaRPr lang="de-DE" dirty="0"/>
          </a:p>
        </p:txBody>
      </p:sp>
      <p:sp>
        <p:nvSpPr>
          <p:cNvPr id="732164" name="Line 4"/>
          <p:cNvSpPr>
            <a:spLocks noChangeShapeType="1"/>
          </p:cNvSpPr>
          <p:nvPr/>
        </p:nvSpPr>
        <p:spPr bwMode="auto">
          <a:xfrm rot="-5400000">
            <a:off x="3725863" y="1538287"/>
            <a:ext cx="0" cy="104457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32165" name="Line 5"/>
          <p:cNvSpPr>
            <a:spLocks noChangeShapeType="1"/>
          </p:cNvSpPr>
          <p:nvPr/>
        </p:nvSpPr>
        <p:spPr bwMode="auto">
          <a:xfrm rot="-5400000">
            <a:off x="1620044" y="1918494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32166" name="Rectangle 6"/>
          <p:cNvSpPr>
            <a:spLocks noChangeArrowheads="1"/>
          </p:cNvSpPr>
          <p:nvPr/>
        </p:nvSpPr>
        <p:spPr bwMode="auto">
          <a:xfrm>
            <a:off x="1763713" y="1701800"/>
            <a:ext cx="1547812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32167" name="Text Box 7"/>
          <p:cNvSpPr txBox="1">
            <a:spLocks noChangeArrowheads="1"/>
          </p:cNvSpPr>
          <p:nvPr/>
        </p:nvSpPr>
        <p:spPr bwMode="auto">
          <a:xfrm>
            <a:off x="1579563" y="1770063"/>
            <a:ext cx="170021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Lexikalische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  <p:sp>
        <p:nvSpPr>
          <p:cNvPr id="732168" name="AutoShape 8"/>
          <p:cNvSpPr>
            <a:spLocks noChangeArrowheads="1"/>
          </p:cNvSpPr>
          <p:nvPr/>
        </p:nvSpPr>
        <p:spPr bwMode="auto">
          <a:xfrm>
            <a:off x="254000" y="1630363"/>
            <a:ext cx="1222375" cy="935037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de-DE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732169" name="Text Box 9"/>
          <p:cNvSpPr txBox="1">
            <a:spLocks noChangeArrowheads="1"/>
          </p:cNvSpPr>
          <p:nvPr/>
        </p:nvSpPr>
        <p:spPr bwMode="auto">
          <a:xfrm>
            <a:off x="247650" y="1846263"/>
            <a:ext cx="8683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Quell-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732170" name="Text Box 10"/>
          <p:cNvSpPr txBox="1">
            <a:spLocks noChangeArrowheads="1"/>
          </p:cNvSpPr>
          <p:nvPr/>
        </p:nvSpPr>
        <p:spPr bwMode="auto">
          <a:xfrm>
            <a:off x="3178175" y="1774825"/>
            <a:ext cx="901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800" i="1" dirty="0" smtClean="0">
                <a:latin typeface="Arial" charset="0"/>
                <a:ea typeface="ヒラギノ角ゴ Pro W3" pitchFamily="96" charset="-128"/>
              </a:rPr>
              <a:t>Token</a:t>
            </a:r>
            <a:r>
              <a:rPr lang="de-DE" sz="1800" i="1" dirty="0" smtClean="0">
                <a:latin typeface="Arial" charset="0"/>
                <a:ea typeface="ヒラギノ角ゴ Pro W3" pitchFamily="96" charset="-128"/>
              </a:rPr>
              <a:t>-</a:t>
            </a:r>
            <a:endParaRPr lang="de-DE" sz="1800" i="1" dirty="0">
              <a:latin typeface="Arial" charset="0"/>
              <a:ea typeface="ヒラギノ角ゴ Pro W3" pitchFamily="96" charset="-128"/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Folge</a:t>
            </a:r>
          </a:p>
        </p:txBody>
      </p:sp>
      <p:sp>
        <p:nvSpPr>
          <p:cNvPr id="732174" name="Line 14"/>
          <p:cNvSpPr>
            <a:spLocks noChangeShapeType="1"/>
          </p:cNvSpPr>
          <p:nvPr/>
        </p:nvSpPr>
        <p:spPr bwMode="auto">
          <a:xfrm rot="-5400000">
            <a:off x="6237288" y="1600200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32175" name="Rectangle 15"/>
          <p:cNvSpPr>
            <a:spLocks noChangeArrowheads="1"/>
          </p:cNvSpPr>
          <p:nvPr/>
        </p:nvSpPr>
        <p:spPr bwMode="auto">
          <a:xfrm>
            <a:off x="4238625" y="1700213"/>
            <a:ext cx="155575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32176" name="Text Box 16"/>
          <p:cNvSpPr txBox="1">
            <a:spLocks noChangeArrowheads="1"/>
          </p:cNvSpPr>
          <p:nvPr/>
        </p:nvSpPr>
        <p:spPr bwMode="auto">
          <a:xfrm>
            <a:off x="4038600" y="1770063"/>
            <a:ext cx="17573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Syntaktische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  <p:sp>
        <p:nvSpPr>
          <p:cNvPr id="732177" name="Text Box 17"/>
          <p:cNvSpPr txBox="1">
            <a:spLocks noChangeArrowheads="1"/>
          </p:cNvSpPr>
          <p:nvPr/>
        </p:nvSpPr>
        <p:spPr bwMode="auto">
          <a:xfrm>
            <a:off x="5635625" y="1774825"/>
            <a:ext cx="965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Syntax-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Baum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1C45AF54-CEBF-46C5-98E0-FFB60681EF5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20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3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</a:t>
            </a:r>
            <a:r>
              <a:rPr lang="en-US" i="1" dirty="0"/>
              <a:t>Frontend</a:t>
            </a:r>
            <a:r>
              <a:rPr lang="de-DE" dirty="0"/>
              <a:t> (Analysephase)</a:t>
            </a:r>
          </a:p>
        </p:txBody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3068638"/>
            <a:ext cx="8785225" cy="3384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Semantische Analyse </a:t>
            </a:r>
            <a:r>
              <a:rPr lang="de-DE" b="1" i="1" dirty="0"/>
              <a:t>(IR Generator)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Namensanalyse (z.B. Gültigkeitsbereiche von Symbolen)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Prüfung, dass jeder Ausdruck korrekten Typs ist </a:t>
            </a:r>
            <a:r>
              <a:rPr lang="de-DE" i="1" dirty="0"/>
              <a:t>(Typanalyse)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Aufbau von Symboltabellen (Abbildung von Bezeichnern zu deren Typen und Positionen)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Erzeugung einer Internen Zwischendarstellung </a:t>
            </a:r>
            <a:r>
              <a:rPr lang="de-DE" i="1" dirty="0" smtClean="0"/>
              <a:t>(</a:t>
            </a:r>
            <a:r>
              <a:rPr lang="en-US" i="1" dirty="0" smtClean="0"/>
              <a:t>Intermediate Representation, IR</a:t>
            </a:r>
            <a:r>
              <a:rPr lang="de-DE" i="1" dirty="0" smtClean="0"/>
              <a:t>)</a:t>
            </a:r>
            <a:r>
              <a:rPr lang="de-DE" dirty="0" smtClean="0"/>
              <a:t> </a:t>
            </a:r>
            <a:r>
              <a:rPr lang="de-DE" dirty="0"/>
              <a:t>zur weiteren Verarbeitung</a:t>
            </a:r>
          </a:p>
        </p:txBody>
      </p:sp>
      <p:sp>
        <p:nvSpPr>
          <p:cNvPr id="734212" name="Line 4"/>
          <p:cNvSpPr>
            <a:spLocks noChangeShapeType="1"/>
          </p:cNvSpPr>
          <p:nvPr/>
        </p:nvSpPr>
        <p:spPr bwMode="auto">
          <a:xfrm rot="-5400000">
            <a:off x="3725863" y="1538287"/>
            <a:ext cx="0" cy="104457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34213" name="Line 5"/>
          <p:cNvSpPr>
            <a:spLocks noChangeShapeType="1"/>
          </p:cNvSpPr>
          <p:nvPr/>
        </p:nvSpPr>
        <p:spPr bwMode="auto">
          <a:xfrm rot="-5400000">
            <a:off x="1620044" y="1918494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34214" name="Rectangle 6"/>
          <p:cNvSpPr>
            <a:spLocks noChangeArrowheads="1"/>
          </p:cNvSpPr>
          <p:nvPr/>
        </p:nvSpPr>
        <p:spPr bwMode="auto">
          <a:xfrm>
            <a:off x="1763713" y="1701800"/>
            <a:ext cx="1547812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34215" name="Text Box 7"/>
          <p:cNvSpPr txBox="1">
            <a:spLocks noChangeArrowheads="1"/>
          </p:cNvSpPr>
          <p:nvPr/>
        </p:nvSpPr>
        <p:spPr bwMode="auto">
          <a:xfrm>
            <a:off x="1579563" y="1770063"/>
            <a:ext cx="170021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Lexikalische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  <p:sp>
        <p:nvSpPr>
          <p:cNvPr id="734216" name="AutoShape 8"/>
          <p:cNvSpPr>
            <a:spLocks noChangeArrowheads="1"/>
          </p:cNvSpPr>
          <p:nvPr/>
        </p:nvSpPr>
        <p:spPr bwMode="auto">
          <a:xfrm>
            <a:off x="254000" y="1630363"/>
            <a:ext cx="1222375" cy="935037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de-DE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734217" name="Text Box 9"/>
          <p:cNvSpPr txBox="1">
            <a:spLocks noChangeArrowheads="1"/>
          </p:cNvSpPr>
          <p:nvPr/>
        </p:nvSpPr>
        <p:spPr bwMode="auto">
          <a:xfrm>
            <a:off x="247650" y="1846263"/>
            <a:ext cx="8683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Quell-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734218" name="Text Box 10"/>
          <p:cNvSpPr txBox="1">
            <a:spLocks noChangeArrowheads="1"/>
          </p:cNvSpPr>
          <p:nvPr/>
        </p:nvSpPr>
        <p:spPr bwMode="auto">
          <a:xfrm>
            <a:off x="3178175" y="1774825"/>
            <a:ext cx="901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800" i="1" dirty="0" smtClean="0">
                <a:latin typeface="Arial" charset="0"/>
                <a:ea typeface="ヒラギノ角ゴ Pro W3" pitchFamily="96" charset="-128"/>
              </a:rPr>
              <a:t>Token</a:t>
            </a:r>
            <a:r>
              <a:rPr lang="de-DE" sz="1800" i="1" dirty="0" smtClean="0">
                <a:latin typeface="Arial" charset="0"/>
                <a:ea typeface="ヒラギノ角ゴ Pro W3" pitchFamily="96" charset="-128"/>
              </a:rPr>
              <a:t>-</a:t>
            </a:r>
            <a:endParaRPr lang="de-DE" sz="1800" i="1" dirty="0">
              <a:latin typeface="Arial" charset="0"/>
              <a:ea typeface="ヒラギノ角ゴ Pro W3" pitchFamily="96" charset="-128"/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Folge</a:t>
            </a:r>
          </a:p>
        </p:txBody>
      </p:sp>
      <p:sp>
        <p:nvSpPr>
          <p:cNvPr id="734219" name="Line 11"/>
          <p:cNvSpPr>
            <a:spLocks noChangeShapeType="1"/>
          </p:cNvSpPr>
          <p:nvPr/>
        </p:nvSpPr>
        <p:spPr bwMode="auto">
          <a:xfrm rot="-5400000">
            <a:off x="6237288" y="1600200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34220" name="Rectangle 12"/>
          <p:cNvSpPr>
            <a:spLocks noChangeArrowheads="1"/>
          </p:cNvSpPr>
          <p:nvPr/>
        </p:nvSpPr>
        <p:spPr bwMode="auto">
          <a:xfrm>
            <a:off x="4238625" y="1700213"/>
            <a:ext cx="155575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34221" name="Text Box 13"/>
          <p:cNvSpPr txBox="1">
            <a:spLocks noChangeArrowheads="1"/>
          </p:cNvSpPr>
          <p:nvPr/>
        </p:nvSpPr>
        <p:spPr bwMode="auto">
          <a:xfrm>
            <a:off x="4038600" y="1770063"/>
            <a:ext cx="17573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Syntaktische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  <p:sp>
        <p:nvSpPr>
          <p:cNvPr id="734222" name="Text Box 14"/>
          <p:cNvSpPr txBox="1">
            <a:spLocks noChangeArrowheads="1"/>
          </p:cNvSpPr>
          <p:nvPr/>
        </p:nvSpPr>
        <p:spPr bwMode="auto">
          <a:xfrm>
            <a:off x="5635625" y="1774825"/>
            <a:ext cx="965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Syntax-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Baum</a:t>
            </a:r>
          </a:p>
        </p:txBody>
      </p:sp>
      <p:sp>
        <p:nvSpPr>
          <p:cNvPr id="734223" name="Line 15"/>
          <p:cNvSpPr>
            <a:spLocks noChangeShapeType="1"/>
          </p:cNvSpPr>
          <p:nvPr/>
        </p:nvSpPr>
        <p:spPr bwMode="auto">
          <a:xfrm rot="-5400000">
            <a:off x="8442326" y="1827212"/>
            <a:ext cx="0" cy="46672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34224" name="Rectangle 16"/>
          <p:cNvSpPr>
            <a:spLocks noChangeArrowheads="1"/>
          </p:cNvSpPr>
          <p:nvPr/>
        </p:nvSpPr>
        <p:spPr bwMode="auto">
          <a:xfrm>
            <a:off x="6686550" y="1700213"/>
            <a:ext cx="1557338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34225" name="Text Box 17"/>
          <p:cNvSpPr txBox="1">
            <a:spLocks noChangeArrowheads="1"/>
          </p:cNvSpPr>
          <p:nvPr/>
        </p:nvSpPr>
        <p:spPr bwMode="auto">
          <a:xfrm>
            <a:off x="6478588" y="1770063"/>
            <a:ext cx="175736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Semantische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  <p:sp>
        <p:nvSpPr>
          <p:cNvPr id="734226" name="Text Box 18"/>
          <p:cNvSpPr txBox="1">
            <a:spLocks noChangeArrowheads="1"/>
          </p:cNvSpPr>
          <p:nvPr/>
        </p:nvSpPr>
        <p:spPr bwMode="auto">
          <a:xfrm>
            <a:off x="8156575" y="1774825"/>
            <a:ext cx="4191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IR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54E6C770-B675-46FC-BF91-627BD3C1A1A7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3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</a:t>
            </a:r>
            <a:r>
              <a:rPr lang="en-US" i="1" dirty="0" smtClean="0"/>
              <a:t>Backend</a:t>
            </a:r>
            <a:r>
              <a:rPr lang="de-DE" dirty="0" smtClean="0"/>
              <a:t> </a:t>
            </a:r>
            <a:r>
              <a:rPr lang="de-DE" dirty="0"/>
              <a:t>(Synthesephase)</a:t>
            </a:r>
          </a:p>
        </p:txBody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3068638"/>
            <a:ext cx="8785225" cy="3384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Instruktionsauswahl </a:t>
            </a:r>
            <a:r>
              <a:rPr lang="de-DE" b="1" i="1" dirty="0"/>
              <a:t>(</a:t>
            </a:r>
            <a:r>
              <a:rPr lang="en-US" b="1" i="1" dirty="0"/>
              <a:t>Code Selector</a:t>
            </a:r>
            <a:r>
              <a:rPr lang="de-DE" b="1" i="1" dirty="0"/>
              <a:t>)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Auswahl von Maschinenbefehlen zur Implementierung einer IR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/>
              <a:t>Oft – Generierung von Virtuellem Code:</a:t>
            </a:r>
            <a:r>
              <a:rPr lang="de-DE" dirty="0"/>
              <a:t> Nicht lauffähiger Assemblercode; Annahme unendlich vieler Virtueller Register, anstatt begrenzt vieler Physikalischer Register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/>
              <a:t>Alternativ – Generierung von Code mit </a:t>
            </a:r>
            <a:r>
              <a:rPr lang="en-US" i="1" dirty="0" smtClean="0"/>
              <a:t>Stack</a:t>
            </a:r>
            <a:r>
              <a:rPr lang="de-DE" i="1" dirty="0" smtClean="0"/>
              <a:t>-Zugriffen</a:t>
            </a:r>
            <a:r>
              <a:rPr lang="de-DE" i="1" dirty="0"/>
              <a:t>:</a:t>
            </a:r>
            <a:r>
              <a:rPr lang="de-DE" dirty="0"/>
              <a:t> Lauffähiger Assemblercode; sehr eingeschränkte Nutzung von Registern; Variablen werden im Speicher gehalten (Bsp.: GCC)</a:t>
            </a:r>
          </a:p>
        </p:txBody>
      </p:sp>
      <p:sp>
        <p:nvSpPr>
          <p:cNvPr id="736275" name="Line 19"/>
          <p:cNvSpPr>
            <a:spLocks noChangeShapeType="1"/>
          </p:cNvSpPr>
          <p:nvPr/>
        </p:nvSpPr>
        <p:spPr bwMode="auto">
          <a:xfrm rot="-5400000">
            <a:off x="2787650" y="1492250"/>
            <a:ext cx="0" cy="11366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36276" name="Rectangle 20"/>
          <p:cNvSpPr>
            <a:spLocks noChangeArrowheads="1"/>
          </p:cNvSpPr>
          <p:nvPr/>
        </p:nvSpPr>
        <p:spPr bwMode="auto">
          <a:xfrm>
            <a:off x="671513" y="1701800"/>
            <a:ext cx="1560512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36277" name="Text Box 21"/>
          <p:cNvSpPr txBox="1">
            <a:spLocks noChangeArrowheads="1"/>
          </p:cNvSpPr>
          <p:nvPr/>
        </p:nvSpPr>
        <p:spPr bwMode="auto">
          <a:xfrm>
            <a:off x="476250" y="1770063"/>
            <a:ext cx="17272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Instruktions-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Auswahl</a:t>
            </a:r>
          </a:p>
        </p:txBody>
      </p:sp>
      <p:sp>
        <p:nvSpPr>
          <p:cNvPr id="736278" name="Text Box 22"/>
          <p:cNvSpPr txBox="1">
            <a:spLocks noChangeArrowheads="1"/>
          </p:cNvSpPr>
          <p:nvPr/>
        </p:nvSpPr>
        <p:spPr bwMode="auto">
          <a:xfrm>
            <a:off x="2084388" y="1774825"/>
            <a:ext cx="1092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Virtueller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736279" name="Line 23"/>
          <p:cNvSpPr>
            <a:spLocks noChangeShapeType="1"/>
          </p:cNvSpPr>
          <p:nvPr/>
        </p:nvSpPr>
        <p:spPr bwMode="auto">
          <a:xfrm rot="-5400000">
            <a:off x="475457" y="1851818"/>
            <a:ext cx="0" cy="41751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36280" name="Text Box 24"/>
          <p:cNvSpPr txBox="1">
            <a:spLocks noChangeArrowheads="1"/>
          </p:cNvSpPr>
          <p:nvPr/>
        </p:nvSpPr>
        <p:spPr bwMode="auto">
          <a:xfrm>
            <a:off x="165100" y="1774825"/>
            <a:ext cx="4191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IR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</a:t>
            </a:r>
            <a:r>
              <a:rPr lang="de-DE"/>
              <a:t>| </a:t>
            </a:r>
            <a:fld id="{3524D4C1-B2EB-42E1-812C-E188D969EAD7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1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3 - Interner Aufbau von Compilern</a:t>
            </a:r>
            <a:endParaRPr lang="de-DE" dirty="0"/>
          </a:p>
        </p:txBody>
      </p:sp>
      <p:sp>
        <p:nvSpPr>
          <p:cNvPr id="73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</a:t>
            </a:r>
            <a:r>
              <a:rPr lang="en-US" i="1" dirty="0" smtClean="0"/>
              <a:t>Backend</a:t>
            </a:r>
            <a:r>
              <a:rPr lang="de-DE" dirty="0" smtClean="0"/>
              <a:t> </a:t>
            </a:r>
            <a:r>
              <a:rPr lang="de-DE" dirty="0"/>
              <a:t>(Synthesephase)</a:t>
            </a:r>
          </a:p>
        </p:txBody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3068638"/>
            <a:ext cx="8785225" cy="3384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Register-Allokation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/>
              <a:t>Entweder:</a:t>
            </a:r>
            <a:r>
              <a:rPr lang="de-DE" dirty="0"/>
              <a:t> Abbildung Virtueller auf Physikalische Register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/>
              <a:t>Oder:</a:t>
            </a:r>
            <a:r>
              <a:rPr lang="de-DE" dirty="0"/>
              <a:t> Ersetzen von </a:t>
            </a:r>
            <a:r>
              <a:rPr lang="en-US" i="1" dirty="0" smtClean="0"/>
              <a:t>Stack</a:t>
            </a:r>
            <a:r>
              <a:rPr lang="de-DE" dirty="0" smtClean="0"/>
              <a:t>-Zugriffen </a:t>
            </a:r>
            <a:r>
              <a:rPr lang="de-DE" dirty="0"/>
              <a:t>durch Speicherung von Daten in Registern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Einfügen von Speicher-Transfers </a:t>
            </a:r>
            <a:r>
              <a:rPr lang="de-DE" i="1" dirty="0"/>
              <a:t>(Aus-/Einlagern, </a:t>
            </a:r>
            <a:r>
              <a:rPr lang="en-US" i="1" dirty="0"/>
              <a:t>Spilling</a:t>
            </a:r>
            <a:r>
              <a:rPr lang="de-DE" i="1" dirty="0"/>
              <a:t>)</a:t>
            </a:r>
            <a:r>
              <a:rPr lang="de-DE" dirty="0"/>
              <a:t>, falls zu wenig physikalische Register vorhanden</a:t>
            </a:r>
          </a:p>
        </p:txBody>
      </p:sp>
      <p:sp>
        <p:nvSpPr>
          <p:cNvPr id="738308" name="Line 4"/>
          <p:cNvSpPr>
            <a:spLocks noChangeShapeType="1"/>
          </p:cNvSpPr>
          <p:nvPr/>
        </p:nvSpPr>
        <p:spPr bwMode="auto">
          <a:xfrm rot="-5400000">
            <a:off x="2787650" y="1492250"/>
            <a:ext cx="0" cy="11366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38309" name="Rectangle 5"/>
          <p:cNvSpPr>
            <a:spLocks noChangeArrowheads="1"/>
          </p:cNvSpPr>
          <p:nvPr/>
        </p:nvSpPr>
        <p:spPr bwMode="auto">
          <a:xfrm>
            <a:off x="671513" y="1701800"/>
            <a:ext cx="1560512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38310" name="Text Box 6"/>
          <p:cNvSpPr txBox="1">
            <a:spLocks noChangeArrowheads="1"/>
          </p:cNvSpPr>
          <p:nvPr/>
        </p:nvSpPr>
        <p:spPr bwMode="auto">
          <a:xfrm>
            <a:off x="476250" y="1770063"/>
            <a:ext cx="17272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Instruktions-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Auswahl</a:t>
            </a:r>
          </a:p>
        </p:txBody>
      </p:sp>
      <p:sp>
        <p:nvSpPr>
          <p:cNvPr id="738311" name="Text Box 7"/>
          <p:cNvSpPr txBox="1">
            <a:spLocks noChangeArrowheads="1"/>
          </p:cNvSpPr>
          <p:nvPr/>
        </p:nvSpPr>
        <p:spPr bwMode="auto">
          <a:xfrm>
            <a:off x="2084388" y="1774825"/>
            <a:ext cx="1092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Virtueller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738312" name="Line 8"/>
          <p:cNvSpPr>
            <a:spLocks noChangeShapeType="1"/>
          </p:cNvSpPr>
          <p:nvPr/>
        </p:nvSpPr>
        <p:spPr bwMode="auto">
          <a:xfrm rot="-5400000">
            <a:off x="475457" y="1851818"/>
            <a:ext cx="0" cy="41751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38313" name="Text Box 9"/>
          <p:cNvSpPr txBox="1">
            <a:spLocks noChangeArrowheads="1"/>
          </p:cNvSpPr>
          <p:nvPr/>
        </p:nvSpPr>
        <p:spPr bwMode="auto">
          <a:xfrm>
            <a:off x="165100" y="1774825"/>
            <a:ext cx="4191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IR</a:t>
            </a:r>
          </a:p>
        </p:txBody>
      </p:sp>
      <p:sp>
        <p:nvSpPr>
          <p:cNvPr id="738314" name="Line 10"/>
          <p:cNvSpPr>
            <a:spLocks noChangeShapeType="1"/>
          </p:cNvSpPr>
          <p:nvPr/>
        </p:nvSpPr>
        <p:spPr bwMode="auto">
          <a:xfrm rot="5400000" flipV="1">
            <a:off x="5130007" y="1681956"/>
            <a:ext cx="0" cy="7572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38315" name="Rectangle 11"/>
          <p:cNvSpPr>
            <a:spLocks noChangeArrowheads="1"/>
          </p:cNvSpPr>
          <p:nvPr/>
        </p:nvSpPr>
        <p:spPr bwMode="auto">
          <a:xfrm>
            <a:off x="3359150" y="1700213"/>
            <a:ext cx="14859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38316" name="Text Box 12"/>
          <p:cNvSpPr txBox="1">
            <a:spLocks noChangeArrowheads="1"/>
          </p:cNvSpPr>
          <p:nvPr/>
        </p:nvSpPr>
        <p:spPr bwMode="auto">
          <a:xfrm>
            <a:off x="3317875" y="1768475"/>
            <a:ext cx="1417638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Register-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Allokation</a:t>
            </a:r>
          </a:p>
        </p:txBody>
      </p:sp>
      <p:sp>
        <p:nvSpPr>
          <p:cNvPr id="738317" name="Text Box 13"/>
          <p:cNvSpPr txBox="1">
            <a:spLocks noChangeArrowheads="1"/>
          </p:cNvSpPr>
          <p:nvPr/>
        </p:nvSpPr>
        <p:spPr bwMode="auto">
          <a:xfrm>
            <a:off x="4681538" y="1773238"/>
            <a:ext cx="736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ASM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ere Präsentation">
  <a:themeElements>
    <a:clrScheme name="Leere Präsentation 1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A32638"/>
      </a:hlink>
      <a:folHlink>
        <a:srgbClr val="A32638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32638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32638"/>
        </a:hlink>
        <a:folHlink>
          <a:srgbClr val="A3263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3207</Words>
  <Application>Microsoft Office PowerPoint</Application>
  <PresentationFormat>Bildschirmpräsentation (4:3)</PresentationFormat>
  <Paragraphs>831</Paragraphs>
  <Slides>51</Slides>
  <Notes>49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51</vt:i4>
      </vt:variant>
    </vt:vector>
  </HeadingPairs>
  <TitlesOfParts>
    <vt:vector size="52" baseType="lpstr">
      <vt:lpstr>Leere Präsentation</vt:lpstr>
      <vt:lpstr>Compiler für Eingebettete Systeme [CS7506]</vt:lpstr>
      <vt:lpstr>Kapitel 3  Interner Aufbau von Compilern</vt:lpstr>
      <vt:lpstr>Inhalte der Vorlesung</vt:lpstr>
      <vt:lpstr>Inhalte des Kapitels</vt:lpstr>
      <vt:lpstr>Das Frontend (Analysephase)</vt:lpstr>
      <vt:lpstr>Das Frontend (Analysephase)</vt:lpstr>
      <vt:lpstr>Das Frontend (Analysephase)</vt:lpstr>
      <vt:lpstr>Das Backend (Synthesephase)</vt:lpstr>
      <vt:lpstr>Das Backend (Synthesephase)</vt:lpstr>
      <vt:lpstr>Das Backend (Synthesephase)</vt:lpstr>
      <vt:lpstr>Frontend &amp; Backend</vt:lpstr>
      <vt:lpstr>Offene Frage</vt:lpstr>
      <vt:lpstr>Begriff „Code-Optimierung“</vt:lpstr>
      <vt:lpstr>Voraussetzung zur Code-Optimierung</vt:lpstr>
      <vt:lpstr>Inhalte des Kapitels</vt:lpstr>
      <vt:lpstr>Abstraktionsniveaus von IRs</vt:lpstr>
      <vt:lpstr>Abstraktionsniveaus von IRs</vt:lpstr>
      <vt:lpstr>Abstraktionsniveaus von IRs</vt:lpstr>
      <vt:lpstr>Abstraktionsniveaus von IRs</vt:lpstr>
      <vt:lpstr>High-Level IR: ICD-C</vt:lpstr>
      <vt:lpstr>High-Level IR: ICD-C</vt:lpstr>
      <vt:lpstr>ICD-C: Code-Beispiel</vt:lpstr>
      <vt:lpstr>ICD-C: Features</vt:lpstr>
      <vt:lpstr>Medium-Level IR: MIR</vt:lpstr>
      <vt:lpstr>Medium-Level IR: MIR</vt:lpstr>
      <vt:lpstr>MIR: Eigenschaften</vt:lpstr>
      <vt:lpstr>Low-Level IR: LLIR</vt:lpstr>
      <vt:lpstr>Low-Level IR: LLIR</vt:lpstr>
      <vt:lpstr>Low-Level IR: LLIR</vt:lpstr>
      <vt:lpstr>LLIR: Code-Beispiel (Infineon TriCore 1.3)</vt:lpstr>
      <vt:lpstr>LLIR: Features</vt:lpstr>
      <vt:lpstr>Zurück zur eigentlichen offenen Frage…</vt:lpstr>
      <vt:lpstr>Inhalte des Kapitels</vt:lpstr>
      <vt:lpstr>Abstraktionsebenen von Optimierungen</vt:lpstr>
      <vt:lpstr>Abstraktionsebenen von Optimierungen</vt:lpstr>
      <vt:lpstr>Abstraktionsebenen von Optimierungen</vt:lpstr>
      <vt:lpstr>Abstraktionsebenen von Optimierungen</vt:lpstr>
      <vt:lpstr>Abstraktionsebenen von Optimierungen</vt:lpstr>
      <vt:lpstr>Abstraktionsebenen von Optimierungen</vt:lpstr>
      <vt:lpstr>Zielfunktion: (Typische) Laufzeit</vt:lpstr>
      <vt:lpstr>Beispiel: Function Inlining</vt:lpstr>
      <vt:lpstr>Zielfunktion: Codegröße</vt:lpstr>
      <vt:lpstr>Zielfunktion: Energieverbrauch (1)</vt:lpstr>
      <vt:lpstr>Zielfunktion: Energieverbrauch (2)</vt:lpstr>
      <vt:lpstr>Zielfunktion: Energieverbrauch (3)</vt:lpstr>
      <vt:lpstr>Zielfunktion: Energieverbrauch (4)</vt:lpstr>
      <vt:lpstr>Zielfunktion: Worst-Case Laufzeit (1)</vt:lpstr>
      <vt:lpstr>Zielfunktion: Worst-Case Laufzeit (2)</vt:lpstr>
      <vt:lpstr>Literatur</vt:lpstr>
      <vt:lpstr>Zusammenfassung (1)</vt:lpstr>
      <vt:lpstr>Zusammenfassung (2)</vt:lpstr>
    </vt:vector>
  </TitlesOfParts>
  <Company>Universität Ulm, Eingebettete Systeme/Echtzeitsysteme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Vorlesung Compiler für Eingebettete Systeme (SS14)</dc:title>
  <dc:subject>Kapitel 3 - Interner Aufbau von Compilern</dc:subject>
  <dc:creator>Heiko Falk</dc:creator>
  <cp:lastModifiedBy>hfalk</cp:lastModifiedBy>
  <cp:revision>639</cp:revision>
  <dcterms:modified xsi:type="dcterms:W3CDTF">2014-03-14T08:14:40Z</dcterms:modified>
</cp:coreProperties>
</file>